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20"/>
  </p:notesMasterIdLst>
  <p:sldIdLst>
    <p:sldId id="275" r:id="rId2"/>
    <p:sldId id="274" r:id="rId3"/>
    <p:sldId id="270" r:id="rId4"/>
    <p:sldId id="256" r:id="rId5"/>
    <p:sldId id="269" r:id="rId6"/>
    <p:sldId id="257" r:id="rId7"/>
    <p:sldId id="271" r:id="rId8"/>
    <p:sldId id="258" r:id="rId9"/>
    <p:sldId id="264" r:id="rId10"/>
    <p:sldId id="261" r:id="rId11"/>
    <p:sldId id="272" r:id="rId12"/>
    <p:sldId id="273" r:id="rId13"/>
    <p:sldId id="265" r:id="rId14"/>
    <p:sldId id="266" r:id="rId15"/>
    <p:sldId id="260" r:id="rId16"/>
    <p:sldId id="268" r:id="rId17"/>
    <p:sldId id="267" r:id="rId18"/>
    <p:sldId id="276" r:id="rId19"/>
  </p:sldIdLst>
  <p:sldSz cx="12192000" cy="6858000"/>
  <p:notesSz cx="6858000" cy="91170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90052"/>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55417" autoAdjust="0"/>
  </p:normalViewPr>
  <p:slideViewPr>
    <p:cSldViewPr>
      <p:cViewPr varScale="1">
        <p:scale>
          <a:sx n="44" d="100"/>
          <a:sy n="44" d="100"/>
        </p:scale>
        <p:origin x="1205" y="3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F7580-DDB0-4842-9E5B-C76BA0317973}"/>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4" tIns="45637" rIns="91274" bIns="45637" numCol="1" anchor="t" anchorCtr="0" compatLnSpc="1">
            <a:prstTxWarp prst="textNoShape">
              <a:avLst/>
            </a:prstTxWarp>
          </a:bodyPr>
          <a:lstStyle>
            <a:lvl1pPr defTabSz="912813" eaLnBrk="1" hangingPunct="1">
              <a:defRPr sz="1200"/>
            </a:lvl1pPr>
          </a:lstStyle>
          <a:p>
            <a:endParaRPr lang="en-US" altLang="en-US"/>
          </a:p>
        </p:txBody>
      </p:sp>
      <p:sp>
        <p:nvSpPr>
          <p:cNvPr id="20483" name="Rectangle 3">
            <a:extLst>
              <a:ext uri="{FF2B5EF4-FFF2-40B4-BE49-F238E27FC236}">
                <a16:creationId xmlns:a16="http://schemas.microsoft.com/office/drawing/2014/main" id="{1D85AAD7-8F44-416D-9423-75B0686CC72E}"/>
              </a:ext>
            </a:extLst>
          </p:cNvPr>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4" tIns="45637" rIns="91274" bIns="45637" numCol="1" anchor="t" anchorCtr="0" compatLnSpc="1">
            <a:prstTxWarp prst="textNoShape">
              <a:avLst/>
            </a:prstTxWarp>
          </a:bodyPr>
          <a:lstStyle>
            <a:lvl1pPr algn="r" defTabSz="912813" eaLnBrk="1" hangingPunct="1">
              <a:defRPr sz="1200"/>
            </a:lvl1pPr>
          </a:lstStyle>
          <a:p>
            <a:endParaRPr lang="en-US" altLang="en-US"/>
          </a:p>
        </p:txBody>
      </p:sp>
      <p:sp>
        <p:nvSpPr>
          <p:cNvPr id="20484" name="Rectangle 4">
            <a:extLst>
              <a:ext uri="{FF2B5EF4-FFF2-40B4-BE49-F238E27FC236}">
                <a16:creationId xmlns:a16="http://schemas.microsoft.com/office/drawing/2014/main" id="{6DAD8044-BD8A-4A14-8575-A7E46CE19A76}"/>
              </a:ext>
            </a:extLst>
          </p:cNvPr>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BF83601A-D47E-492D-8993-0B314FAE9660}"/>
              </a:ext>
            </a:extLst>
          </p:cNvPr>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4" tIns="45637" rIns="91274" bIns="456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6" name="Rectangle 6">
            <a:extLst>
              <a:ext uri="{FF2B5EF4-FFF2-40B4-BE49-F238E27FC236}">
                <a16:creationId xmlns:a16="http://schemas.microsoft.com/office/drawing/2014/main" id="{FA2BD500-7FFE-4B4C-B302-F8CA5BD30095}"/>
              </a:ext>
            </a:extLst>
          </p:cNvPr>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4" tIns="45637" rIns="91274" bIns="45637" numCol="1" anchor="b" anchorCtr="0" compatLnSpc="1">
            <a:prstTxWarp prst="textNoShape">
              <a:avLst/>
            </a:prstTxWarp>
          </a:bodyPr>
          <a:lstStyle>
            <a:lvl1pPr defTabSz="912813" eaLnBrk="1" hangingPunct="1">
              <a:defRPr sz="1200"/>
            </a:lvl1pPr>
          </a:lstStyle>
          <a:p>
            <a:endParaRPr lang="en-US" altLang="en-US"/>
          </a:p>
        </p:txBody>
      </p:sp>
      <p:sp>
        <p:nvSpPr>
          <p:cNvPr id="20487" name="Rectangle 7">
            <a:extLst>
              <a:ext uri="{FF2B5EF4-FFF2-40B4-BE49-F238E27FC236}">
                <a16:creationId xmlns:a16="http://schemas.microsoft.com/office/drawing/2014/main" id="{0DFD374C-9DD6-476B-A6FB-62B9159A4A18}"/>
              </a:ext>
            </a:extLst>
          </p:cNvPr>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4" tIns="45637" rIns="91274" bIns="45637" numCol="1" anchor="b" anchorCtr="0" compatLnSpc="1">
            <a:prstTxWarp prst="textNoShape">
              <a:avLst/>
            </a:prstTxWarp>
          </a:bodyPr>
          <a:lstStyle>
            <a:lvl1pPr algn="r" defTabSz="912813" eaLnBrk="1" hangingPunct="1">
              <a:defRPr sz="1200"/>
            </a:lvl1pPr>
          </a:lstStyle>
          <a:p>
            <a:fld id="{BD2903CD-487B-460D-B57B-3BF6C768697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Ever knocked on someone’s door and know instantly that you would receive a rejection for a Bible study and probably be chastised for even asking?</a:t>
            </a:r>
          </a:p>
          <a:p>
            <a:r>
              <a:rPr lang="en-US" dirty="0"/>
              <a:t>    2. Were you prepared for the fallout of rejection?</a:t>
            </a:r>
          </a:p>
          <a:p>
            <a:r>
              <a:rPr lang="en-US" dirty="0"/>
              <a:t>    3. It is not easy to be prepared, but it can be done.</a:t>
            </a:r>
          </a:p>
          <a:p>
            <a:r>
              <a:rPr lang="en-US" dirty="0"/>
              <a:t>    4. Jesus prepared His apostles before sending them out and held training sessions for them.</a:t>
            </a:r>
          </a:p>
        </p:txBody>
      </p:sp>
      <p:sp>
        <p:nvSpPr>
          <p:cNvPr id="4" name="Slide Number Placeholder 3"/>
          <p:cNvSpPr>
            <a:spLocks noGrp="1"/>
          </p:cNvSpPr>
          <p:nvPr>
            <p:ph type="sldNum" sz="quarter" idx="5"/>
          </p:nvPr>
        </p:nvSpPr>
        <p:spPr/>
        <p:txBody>
          <a:bodyPr/>
          <a:lstStyle/>
          <a:p>
            <a:fld id="{BD2903CD-487B-460D-B57B-3BF6C7686978}" type="slidenum">
              <a:rPr lang="en-US" altLang="en-US" smtClean="0"/>
              <a:pPr/>
              <a:t>3</a:t>
            </a:fld>
            <a:endParaRPr lang="en-US" altLang="en-US"/>
          </a:p>
        </p:txBody>
      </p:sp>
    </p:spTree>
    <p:extLst>
      <p:ext uri="{BB962C8B-B14F-4D97-AF65-F5344CB8AC3E}">
        <p14:creationId xmlns:p14="http://schemas.microsoft.com/office/powerpoint/2010/main" val="224804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903CD-487B-460D-B57B-3BF6C7686978}" type="slidenum">
              <a:rPr lang="en-US" altLang="en-US" smtClean="0"/>
              <a:pPr/>
              <a:t>12</a:t>
            </a:fld>
            <a:endParaRPr lang="en-US" altLang="en-US"/>
          </a:p>
        </p:txBody>
      </p:sp>
    </p:spTree>
    <p:extLst>
      <p:ext uri="{BB962C8B-B14F-4D97-AF65-F5344CB8AC3E}">
        <p14:creationId xmlns:p14="http://schemas.microsoft.com/office/powerpoint/2010/main" val="286540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0D58B-96A2-4515-A766-1A974EA8CF3F}"/>
              </a:ext>
            </a:extLst>
          </p:cNvPr>
          <p:cNvSpPr>
            <a:spLocks noGrp="1" noChangeArrowheads="1"/>
          </p:cNvSpPr>
          <p:nvPr>
            <p:ph type="sldNum" sz="quarter" idx="5"/>
          </p:nvPr>
        </p:nvSpPr>
        <p:spPr>
          <a:ln/>
        </p:spPr>
        <p:txBody>
          <a:bodyPr/>
          <a:lstStyle/>
          <a:p>
            <a:fld id="{99081225-6E36-49EA-93A8-9FF44CC77E70}" type="slidenum">
              <a:rPr lang="en-US" altLang="en-US"/>
              <a:pPr/>
              <a:t>13</a:t>
            </a:fld>
            <a:endParaRPr lang="en-US" altLang="en-US"/>
          </a:p>
        </p:txBody>
      </p:sp>
      <p:sp>
        <p:nvSpPr>
          <p:cNvPr id="102402" name="Rectangle 2">
            <a:extLst>
              <a:ext uri="{FF2B5EF4-FFF2-40B4-BE49-F238E27FC236}">
                <a16:creationId xmlns:a16="http://schemas.microsoft.com/office/drawing/2014/main" id="{E6A0D2FD-6A52-49E0-9EAF-30C4B32A2D00}"/>
              </a:ext>
            </a:extLst>
          </p:cNvPr>
          <p:cNvSpPr>
            <a:spLocks noGrp="1" noRot="1" noChangeAspect="1" noChangeArrowheads="1" noTextEdit="1"/>
          </p:cNvSpPr>
          <p:nvPr>
            <p:ph type="sldImg"/>
          </p:nvPr>
        </p:nvSpPr>
        <p:spPr>
          <a:xfrm>
            <a:off x="392113" y="684213"/>
            <a:ext cx="6075362" cy="3417887"/>
          </a:xfrm>
          <a:ln/>
        </p:spPr>
      </p:sp>
      <p:sp>
        <p:nvSpPr>
          <p:cNvPr id="102403" name="Rectangle 3">
            <a:extLst>
              <a:ext uri="{FF2B5EF4-FFF2-40B4-BE49-F238E27FC236}">
                <a16:creationId xmlns:a16="http://schemas.microsoft.com/office/drawing/2014/main" id="{3D2D859B-CC66-49D7-A7BC-990EA02EDD30}"/>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1. Why Do People Reject…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&gt;&gt;&gt;&gt;&gt;&gt;&gt;&gt;&gt;&gt;&gt;&gt;&gt;&gt;&gt;&gt;&gt;&gt;&gt;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    2. The Bible says, through John the apostle, “Love Not The World”</a:t>
            </a:r>
          </a:p>
          <a:p>
            <a:pPr algn="l">
              <a:buFontTx/>
              <a:buNone/>
            </a:pPr>
            <a:r>
              <a:rPr lang="en-US" altLang="en-US" sz="1200" i="0" dirty="0">
                <a:solidFill>
                  <a:srgbClr val="FF0000"/>
                </a:solidFill>
              </a:rPr>
              <a:t>    3. Neither The Things That Are In The World </a:t>
            </a:r>
            <a:r>
              <a:rPr lang="en-US" altLang="en-US" sz="1200" b="1" i="0" dirty="0">
                <a:solidFill>
                  <a:srgbClr val="FF0000"/>
                </a:solidFill>
              </a:rPr>
              <a:t>1 John 2:15-17</a:t>
            </a:r>
            <a:endParaRPr lang="en-US" sz="1200" i="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John 2:15-17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&gt;&gt;&gt;&gt;&gt;&gt;&gt;&gt;&gt;&gt;&gt;&gt;&gt;&gt;&gt;&gt;&gt;&gt;&gt;&gt;&gt;</a:t>
            </a:r>
            <a:endParaRPr lang="en-US" altLang="en-US" sz="1200" dirty="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cs typeface="Arial" panose="020B0604020202020204" pitchFamily="34" charset="0"/>
              </a:rPr>
              <a:t>    4. The Lust of the Flesh covers all fleshly desires that are sinful in nature and against the will of God.</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Do not lust after her beauty in your heart, Nor let her allure you with her eyelids.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Proverbs 6:25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For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the flesh lusts against the Spirit, and the Spirit against the flesh</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these are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contrary to one another</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so that you do not do the things that you wish.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Galatians 5:17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dirty="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cs typeface="Arial" panose="020B0604020202020204" pitchFamily="34" charset="0"/>
              </a:rPr>
              <a:t>&gt;&gt;&gt;&gt;&gt;&gt;&gt;&gt;&gt;&gt;&gt;&gt;&gt;&gt;&gt;&gt;&gt;&gt;&gt;&gt;&gt;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cs typeface="Arial" panose="020B0604020202020204" pitchFamily="34" charset="0"/>
              </a:rPr>
              <a:t>    5. The Lust of the Eyes  includes all visual evil things that entice the soul to sin against God, it is lusting for what do not have and your soul desires.</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So when the woman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saw</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that the tree was good for food, that it was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pleasant to the eyes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a tree desirable to make one wise, she took of its fruit and ate. She also gave to her husband with her, and he ate.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Genesis 3:6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it came to pass after these things that his master's wife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cast longing eyes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on Joseph, and she said, "Lie with me."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Genesis 39:7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dirty="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cs typeface="Arial" panose="020B0604020202020204" pitchFamily="34" charset="0"/>
              </a:rPr>
              <a:t>&gt;&gt;&gt;&gt;&gt;&gt;&gt;&gt;&gt;&gt;&gt;&gt;&gt;&gt;&gt;&gt;&gt;&gt;&gt;&gt;&gt;</a:t>
            </a:r>
          </a:p>
          <a:p>
            <a:r>
              <a:rPr lang="en-US" altLang="en-US" dirty="0"/>
              <a:t>    6. The Pride of Life</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Therefore pride serves as their necklace; Violence covers them like a garment.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Psalms 73:6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There they cry out, but He does not answer, Because of the pride of evil men.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Job 35:12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dirty="0"/>
          </a:p>
          <a:p>
            <a:r>
              <a:rPr lang="en-US" altLang="en-US" dirty="0"/>
              <a:t>        a. All three of these are snares set by Satan, designed to keep you in a state of sin.</a:t>
            </a:r>
          </a:p>
          <a:p>
            <a:r>
              <a:rPr lang="en-US" altLang="en-US" dirty="0"/>
              <a:t>&gt;&gt;&gt;&gt;&gt;&gt;&gt;&gt;&gt;&gt;&gt;&gt;&gt;&gt;&gt;&gt;&gt;&gt;&gt;&gt;&gt;</a:t>
            </a:r>
          </a:p>
          <a:p>
            <a:r>
              <a:rPr lang="en-US" altLang="en-US" dirty="0"/>
              <a:t>    7. Fear – of loosing your friends, being called taunting names by your former friends, being laughed at and tormented.</a:t>
            </a:r>
          </a:p>
          <a:p>
            <a:r>
              <a:rPr lang="en-US" altLang="en-US" dirty="0"/>
              <a:t>&gt;&gt;&gt;&gt;&gt;&gt;&gt;&gt;&gt;&gt;&gt;&gt;&gt;&gt;&gt;&gt;&gt;&gt;&gt;&gt;&gt;</a:t>
            </a:r>
          </a:p>
          <a:p>
            <a:r>
              <a:rPr lang="en-US" altLang="en-US" dirty="0"/>
              <a:t>    8. Insincere Heart – Many say they accept Christ but their heart is far from Christ and still in the world doing things of the world.</a:t>
            </a:r>
          </a:p>
          <a:p>
            <a:r>
              <a:rPr lang="en-US" altLang="en-US" dirty="0"/>
              <a:t>&gt;&gt;&gt;&gt;&gt;&gt;&gt;&gt;&gt;&gt;&gt;&gt;&gt;&gt;&gt;&gt;&gt;&gt;&gt;&gt;&gt;</a:t>
            </a:r>
          </a:p>
          <a:p>
            <a:r>
              <a:rPr lang="en-US" altLang="en-US" dirty="0"/>
              <a:t>    9. Doesn’t Believe – Many are lost because they have the right to choose and they choose not to believe.</a:t>
            </a:r>
          </a:p>
          <a:p>
            <a:r>
              <a:rPr lang="en-US" altLang="en-US" dirty="0"/>
              <a:t>&gt;&gt;&gt;&gt;&gt;&gt;&gt;&gt;&gt;&gt;&gt;&gt;&gt;&gt;&gt;&gt;&gt;&gt;&gt;&gt;&gt;</a:t>
            </a:r>
          </a:p>
          <a:p>
            <a:r>
              <a:rPr lang="en-US" altLang="en-US" dirty="0"/>
              <a:t>    10. Family Traditions – Some reject the Word of God because it would mean they rejected their families and believe they are now in torments.</a:t>
            </a:r>
          </a:p>
          <a:p>
            <a:r>
              <a:rPr lang="en-US" altLang="en-US" dirty="0"/>
              <a:t>&gt;&gt;&gt;&gt;&gt;&gt;&gt;&gt;&gt;&gt;&gt;&gt;&gt;&gt;&gt;&gt;&gt;&gt;&gt;&gt;&gt;</a:t>
            </a:r>
          </a:p>
          <a:p>
            <a:r>
              <a:rPr lang="en-US" altLang="en-US" dirty="0"/>
              <a:t>    11. Hypocritical Believers – A hypocritical believe knows that he does not believe yet he professes and acts like he does.  Revelation 21:8 has a place for all liars. </a:t>
            </a:r>
          </a:p>
          <a:p>
            <a:r>
              <a:rPr lang="en-US" altLang="en-US" dirty="0"/>
              <a:t>&gt;&gt;&gt;&gt;&gt;&gt;&gt;&gt;&gt;&gt;&gt;&gt;&gt;&gt;&gt;&gt;&gt;&gt;&gt;&gt;&gt;</a:t>
            </a:r>
          </a:p>
          <a:p>
            <a:r>
              <a:rPr lang="en-US" altLang="en-US" dirty="0"/>
              <a:t>    12. Love of their present lifestyle – This is the very thing John was condemning in </a:t>
            </a:r>
            <a:r>
              <a:rPr lang="en-US" altLang="en-US" b="1" dirty="0"/>
              <a:t>1 John 2:15-17</a:t>
            </a:r>
          </a:p>
          <a:p>
            <a:endParaRPr lang="en-US" altLang="en-US" dirty="0"/>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38CBBB-771D-4A0F-8F9D-E382C179F984}"/>
              </a:ext>
            </a:extLst>
          </p:cNvPr>
          <p:cNvSpPr>
            <a:spLocks noGrp="1" noChangeArrowheads="1"/>
          </p:cNvSpPr>
          <p:nvPr>
            <p:ph type="sldNum" sz="quarter" idx="5"/>
          </p:nvPr>
        </p:nvSpPr>
        <p:spPr>
          <a:ln/>
        </p:spPr>
        <p:txBody>
          <a:bodyPr/>
          <a:lstStyle/>
          <a:p>
            <a:fld id="{7AAF72F6-0558-4817-B92A-C462E4D30A21}" type="slidenum">
              <a:rPr lang="en-US" altLang="en-US"/>
              <a:pPr/>
              <a:t>14</a:t>
            </a:fld>
            <a:endParaRPr lang="en-US" altLang="en-US"/>
          </a:p>
        </p:txBody>
      </p:sp>
      <p:sp>
        <p:nvSpPr>
          <p:cNvPr id="101378" name="Rectangle 2">
            <a:extLst>
              <a:ext uri="{FF2B5EF4-FFF2-40B4-BE49-F238E27FC236}">
                <a16:creationId xmlns:a16="http://schemas.microsoft.com/office/drawing/2014/main" id="{97ED796C-4732-4D3F-BDCD-F82F4B9D9322}"/>
              </a:ext>
            </a:extLst>
          </p:cNvPr>
          <p:cNvSpPr>
            <a:spLocks noGrp="1" noRot="1" noChangeAspect="1" noChangeArrowheads="1" noTextEdit="1"/>
          </p:cNvSpPr>
          <p:nvPr>
            <p:ph type="sldImg"/>
          </p:nvPr>
        </p:nvSpPr>
        <p:spPr>
          <a:xfrm>
            <a:off x="392113" y="684213"/>
            <a:ext cx="6075362" cy="3417887"/>
          </a:xfrm>
          <a:ln/>
        </p:spPr>
      </p:sp>
      <p:sp>
        <p:nvSpPr>
          <p:cNvPr id="101379" name="Rectangle 3">
            <a:extLst>
              <a:ext uri="{FF2B5EF4-FFF2-40B4-BE49-F238E27FC236}">
                <a16:creationId xmlns:a16="http://schemas.microsoft.com/office/drawing/2014/main" id="{06CE06F7-47B2-4B83-938B-8A11D3F3A81C}"/>
              </a:ext>
            </a:extLst>
          </p:cNvPr>
          <p:cNvSpPr>
            <a:spLocks noGrp="1" noChangeArrowheads="1"/>
          </p:cNvSpPr>
          <p:nvPr>
            <p:ph type="body" idx="1"/>
          </p:nvPr>
        </p:nvSpPr>
        <p:spPr/>
        <p:txBody>
          <a:bodyPr/>
          <a:lstStyle/>
          <a:p>
            <a:r>
              <a:rPr lang="en-US" altLang="en-US" dirty="0"/>
              <a:t>    1. What They Say…  in order to reject your teaching….</a:t>
            </a:r>
          </a:p>
          <a:p>
            <a:r>
              <a:rPr lang="en-US" altLang="en-US" dirty="0"/>
              <a:t>&gt;&gt;&gt;&gt;&gt;&gt;&gt;&gt;&gt;&gt;&gt;&gt;&gt;&gt;&gt;&gt;&gt;&gt;&gt;</a:t>
            </a:r>
          </a:p>
          <a:p>
            <a:pPr>
              <a:lnSpc>
                <a:spcPct val="80000"/>
              </a:lnSpc>
            </a:pPr>
            <a:r>
              <a:rPr lang="en-US" altLang="en-US" sz="1200" b="0" i="0" dirty="0"/>
              <a:t>    2. As long as you believe in Jesus </a:t>
            </a:r>
            <a:r>
              <a:rPr lang="en-US" altLang="en-US" sz="1200" i="0" dirty="0"/>
              <a:t>-  </a:t>
            </a:r>
            <a:r>
              <a:rPr lang="en-US" altLang="en-US" sz="1200" b="1" dirty="0">
                <a:cs typeface="Arial" panose="020B0604020202020204" pitchFamily="34" charset="0"/>
              </a:rPr>
              <a:t>2 Cor 11:4</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I fear, lest somehow,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as the serpent deceived Eve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by his craftiness,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so your minds may be corrupted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from the simplicity that is in Christ. For if he who comes preaches another Jesus whom we have not preached, or if you receive a different spirit which you have not received, or a different gospel which you have not accepted—</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you may well put up with it</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 Corinthians 11:3-4</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altLang="en-US" sz="1200" b="0" i="0" dirty="0">
              <a:latin typeface="Times New Roman" panose="02020603050405020304" pitchFamily="18" charset="0"/>
              <a:cs typeface="Times New Roman" panose="02020603050405020304" pitchFamily="18" charset="0"/>
            </a:endParaRPr>
          </a:p>
          <a:p>
            <a:pPr>
              <a:lnSpc>
                <a:spcPct val="80000"/>
              </a:lnSpc>
            </a:pPr>
            <a:r>
              <a:rPr lang="en-US" altLang="en-US" sz="1200" b="0" i="0" dirty="0">
                <a:cs typeface="Arial" panose="020B0604020202020204" pitchFamily="34" charset="0"/>
              </a:rPr>
              <a:t>&gt;&gt;&gt;&gt;&gt;&gt;&gt;&gt;&gt;&gt;&gt;&gt;&gt;&gt;&gt;&gt;&gt;&gt;&gt;</a:t>
            </a:r>
            <a:endParaRPr lang="en-US" altLang="en-US" sz="1200" b="0" i="0" dirty="0"/>
          </a:p>
          <a:p>
            <a:pPr>
              <a:lnSpc>
                <a:spcPct val="80000"/>
              </a:lnSpc>
            </a:pPr>
            <a:r>
              <a:rPr lang="en-US" altLang="en-US" sz="1200" b="0" i="0" dirty="0">
                <a:solidFill>
                  <a:srgbClr val="FF0000"/>
                </a:solidFill>
              </a:rPr>
              <a:t>    3. You have your way and I have mine </a:t>
            </a:r>
            <a:r>
              <a:rPr lang="en-US" altLang="en-US" sz="1200" i="1" dirty="0">
                <a:solidFill>
                  <a:srgbClr val="FF0000"/>
                </a:solidFill>
              </a:rPr>
              <a:t>-  </a:t>
            </a:r>
            <a:r>
              <a:rPr lang="en-US" altLang="en-US" sz="1200" b="1" dirty="0">
                <a:solidFill>
                  <a:srgbClr val="FF0000"/>
                </a:solidFill>
                <a:cs typeface="Arial" panose="020B0604020202020204" pitchFamily="34" charset="0"/>
              </a:rPr>
              <a:t>John 14:6</a:t>
            </a:r>
            <a:endParaRPr lang="en-US" altLang="en-US" sz="1200" b="1" i="1" dirty="0">
              <a:solidFill>
                <a:srgbClr val="FF0000"/>
              </a:solidFill>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Jesus said to him,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I am the way</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the truth, and the life. No one comes to the Father except through Me.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John 14:6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solidFill>
                <a:schemeClr val="tx2"/>
              </a:solidFill>
            </a:endParaRPr>
          </a:p>
          <a:p>
            <a:pPr>
              <a:lnSpc>
                <a:spcPct val="80000"/>
              </a:lnSpc>
            </a:pPr>
            <a:r>
              <a:rPr lang="en-US" altLang="en-US" sz="1200" b="0" i="0" dirty="0">
                <a:solidFill>
                  <a:schemeClr val="tx2"/>
                </a:solidFill>
              </a:rPr>
              <a:t>&gt;&gt;&gt;&gt;&gt;&gt;&gt;&gt;&gt;&gt;&gt;&gt;&gt;&gt;&gt;&gt;&gt;&gt;&gt;</a:t>
            </a:r>
          </a:p>
          <a:p>
            <a:pPr>
              <a:lnSpc>
                <a:spcPct val="80000"/>
              </a:lnSpc>
            </a:pPr>
            <a:r>
              <a:rPr lang="en-US" altLang="en-US" sz="1200" b="0" i="0" dirty="0">
                <a:solidFill>
                  <a:schemeClr val="tx2"/>
                </a:solidFill>
              </a:rPr>
              <a:t>    4. I have my own church </a:t>
            </a:r>
            <a:r>
              <a:rPr lang="en-US" altLang="en-US" sz="1200" i="1" dirty="0">
                <a:solidFill>
                  <a:schemeClr val="tx2"/>
                </a:solidFill>
              </a:rPr>
              <a:t>- </a:t>
            </a:r>
            <a:r>
              <a:rPr lang="en-US" altLang="en-US" sz="1200" dirty="0">
                <a:cs typeface="Arial" panose="020B0604020202020204" pitchFamily="34" charset="0"/>
              </a:rPr>
              <a:t> </a:t>
            </a:r>
            <a:r>
              <a:rPr lang="en-US" altLang="en-US" sz="1200" b="1" dirty="0">
                <a:solidFill>
                  <a:schemeClr val="tx2"/>
                </a:solidFill>
                <a:cs typeface="Arial" panose="020B0604020202020204" pitchFamily="34" charset="0"/>
              </a:rPr>
              <a:t>Matt 16:18</a:t>
            </a:r>
            <a:endParaRPr lang="en-US" altLang="en-US" sz="1200" b="1" i="1" dirty="0">
              <a:solidFill>
                <a:schemeClr val="tx2"/>
              </a:solidFill>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I also say to you that you are Peter, and on this rock I will build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My church</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the gates of Hades shall not prevail against it.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16:18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chemeClr val="accent2"/>
                </a:solidFill>
              </a:rPr>
              <a: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chemeClr val="accent2"/>
                </a:solidFill>
              </a:rPr>
              <a:t>    5. Christians are all sinners, no one is perfect -</a:t>
            </a:r>
            <a:r>
              <a:rPr lang="en-US" altLang="en-US" sz="1200" b="1" i="0" dirty="0">
                <a:solidFill>
                  <a:schemeClr val="accent2"/>
                </a:solidFill>
                <a:cs typeface="Arial" panose="020B0604020202020204" pitchFamily="34" charset="0"/>
              </a:rPr>
              <a:t>I John 1:8</a:t>
            </a:r>
            <a:r>
              <a:rPr lang="en-US" altLang="en-US" sz="1200" b="1" i="0" dirty="0">
                <a:solidFill>
                  <a:schemeClr val="accent2"/>
                </a:solidFill>
              </a:rPr>
              <a:t> </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If we say that we have no sin,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we deceive ourselves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the truth is not in us.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John 1:8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t>    6. The Bible is a Book like any other - </a:t>
            </a:r>
            <a:r>
              <a:rPr lang="en-US" altLang="en-US" sz="1200" b="1" i="0" dirty="0">
                <a:cs typeface="Arial" panose="020B0604020202020204" pitchFamily="34" charset="0"/>
              </a:rPr>
              <a:t>2 Tim 3:16 </a:t>
            </a:r>
            <a:endParaRPr lang="en-US" altLang="en-US" sz="1200" b="1" i="0" dirty="0"/>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All Scripture is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given by inspiration of God</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is profitable for doctrine, for reproof, for correction, for instruction in righteousness,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 Timothy 3:16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solidFill>
                <a:srgbClr val="FF0000"/>
              </a:solidFill>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rgbClr val="FF0000"/>
                </a:solidFill>
              </a:rPr>
              <a: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rgbClr val="FF0000"/>
                </a:solidFill>
              </a:rPr>
              <a:t>    7. Hell is not real - </a:t>
            </a:r>
            <a:r>
              <a:rPr lang="en-US" altLang="en-US" sz="1200" b="1" i="0" dirty="0">
                <a:solidFill>
                  <a:srgbClr val="FF0000"/>
                </a:solidFill>
                <a:cs typeface="Arial" panose="020B0604020202020204" pitchFamily="34" charset="0"/>
              </a:rPr>
              <a:t>Luke 16:19-25</a:t>
            </a:r>
            <a:endParaRPr lang="en-US" altLang="en-US" sz="1200" b="1" i="0" dirty="0">
              <a:solidFill>
                <a:srgbClr val="FF0000"/>
              </a:solidFill>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being in torments in Hades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he lifted up his eyes and saw Abraham afar off, and Lazarus in his bosom.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Luke 16:23</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solidFill>
                <a:schemeClr val="tx2"/>
              </a:solidFill>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chemeClr val="tx2"/>
                </a:solidFill>
              </a:rPr>
              <a: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chemeClr val="tx2"/>
                </a:solidFill>
              </a:rPr>
              <a:t>    8. I don’t see anything wrong with …</a:t>
            </a:r>
            <a:r>
              <a:rPr lang="en-US" altLang="en-US" sz="1200" b="1" i="0" dirty="0">
                <a:solidFill>
                  <a:schemeClr val="tx2"/>
                </a:solidFill>
                <a:cs typeface="Arial" panose="020B0604020202020204" pitchFamily="34" charset="0"/>
              </a:rPr>
              <a:t>Lev 10:1-2</a:t>
            </a:r>
            <a:endParaRPr lang="en-US" altLang="en-US" sz="1200" b="1" i="0" dirty="0">
              <a:solidFill>
                <a:schemeClr val="tx2"/>
              </a:solidFill>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Then Nadab and Abihu, the sons of Aaron, each took his censer and put fire in it, put incense on it, and offered profane fire before the LORD, which He had not commanded them. So fire went out from the LORD and devoured them,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and they died</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before the LORD.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Leviticus 10:1-2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solidFill>
                <a:srgbClr val="008000"/>
              </a:solidFill>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rgbClr val="008000"/>
                </a:solidFill>
              </a:rPr>
              <a:t>&gt;&gt;&gt;&gt;&gt;&gt;&gt;&gt;&gt;&gt;&gt;&gt;&gt;&gt;&gt;&gt;&gt;&gt;&gt;&gt;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rgbClr val="008000"/>
                </a:solidFill>
              </a:rPr>
              <a:t>    9. You’re the only ones going to heaven? </a:t>
            </a:r>
            <a:r>
              <a:rPr lang="en-US" altLang="en-US" sz="1200" b="1" i="0" dirty="0">
                <a:solidFill>
                  <a:srgbClr val="008000"/>
                </a:solidFill>
                <a:cs typeface="Arial" panose="020B0604020202020204" pitchFamily="34" charset="0"/>
              </a:rPr>
              <a:t>Eph 5:21-ff</a:t>
            </a:r>
            <a:endParaRPr lang="en-US" altLang="en-US" sz="1200" b="1" i="0" dirty="0">
              <a:solidFill>
                <a:srgbClr val="008000"/>
              </a:solidFill>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Husbands, love your wives,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just as Christ also loved the church and gave Himself for her</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that He might sanctify and cleanse her with the washing of water by the word, that He might present her to Himself a glorious church, not having spot or wrinkle or any such thing, but that she should be holy and without blemish.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Ephesians 5:25-27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solidFill>
                <a:schemeClr val="tx2"/>
              </a:solidFill>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chemeClr val="tx2"/>
                </a:solidFill>
              </a:rPr>
              <a:t>&gt;&gt;&gt;&gt;&gt;&gt;&gt;&gt;&gt;&gt;&gt;&gt;&gt;&gt;&gt;&gt;&gt;&gt;&gt;&gt;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solidFill>
                  <a:schemeClr val="tx2"/>
                </a:solidFill>
              </a:rPr>
              <a:t>    10. God told me… </a:t>
            </a:r>
            <a:r>
              <a:rPr lang="en-US" altLang="en-US" sz="1200" b="1" i="0" dirty="0">
                <a:solidFill>
                  <a:schemeClr val="tx2"/>
                </a:solidFill>
                <a:cs typeface="Arial" panose="020B0604020202020204" pitchFamily="34" charset="0"/>
              </a:rPr>
              <a:t>Hebrews 1:1-2</a:t>
            </a:r>
            <a:endParaRPr lang="en-US" altLang="en-US" sz="1200" b="1" i="0" dirty="0">
              <a:solidFill>
                <a:schemeClr val="tx2"/>
              </a:solidFill>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God, who at various times and in various ways spoke in time past to the fathers by the prophets, has in these last days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spoken to us by His Son</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whom He has appointed heir of all things, through whom also He made the worlds;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Hebrews 1:1-2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t>&gt;&gt;&gt;&gt;&gt;&gt;&gt;&gt;&gt;&gt;&gt;&gt;&gt;&gt;&gt;&gt;&gt;&gt;&gt;&gt;</a:t>
            </a:r>
          </a:p>
          <a:p>
            <a:pPr marL="0" marR="0" lvl="0" indent="0" algn="l" defTabSz="914400" rtl="0" eaLnBrk="1" fontAlgn="base" latinLnBrk="0" hangingPunct="1">
              <a:lnSpc>
                <a:spcPct val="80000"/>
              </a:lnSpc>
              <a:spcBef>
                <a:spcPct val="30000"/>
              </a:spcBef>
              <a:spcAft>
                <a:spcPct val="0"/>
              </a:spcAft>
              <a:buClrTx/>
              <a:buSzTx/>
              <a:buFontTx/>
              <a:buNone/>
              <a:tabLst/>
              <a:defRPr/>
            </a:pPr>
            <a:r>
              <a:rPr lang="en-US" altLang="en-US" sz="1200" b="0" i="0" dirty="0"/>
              <a:t>    11. My ____ said… </a:t>
            </a:r>
            <a:r>
              <a:rPr lang="en-US" altLang="en-US" sz="1200" b="1" i="0" dirty="0">
                <a:cs typeface="Arial" panose="020B0604020202020204" pitchFamily="34" charset="0"/>
              </a:rPr>
              <a:t>Col 3:17</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And whatever you do in word or deed,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do all in the name of the Lord Jesus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giving thanks to God the Father through Him.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Colossians 3:17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a:lnSpc>
                <a:spcPct val="80000"/>
              </a:lnSpc>
            </a:pPr>
            <a:endParaRPr lang="en-US" altLang="en-US" sz="1200" b="1" i="1" dirty="0"/>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731D68-8474-41A5-B9C5-EC95C8B4DE0B}"/>
              </a:ext>
            </a:extLst>
          </p:cNvPr>
          <p:cNvSpPr>
            <a:spLocks noGrp="1" noChangeArrowheads="1"/>
          </p:cNvSpPr>
          <p:nvPr>
            <p:ph type="sldNum" sz="quarter" idx="5"/>
          </p:nvPr>
        </p:nvSpPr>
        <p:spPr>
          <a:ln/>
        </p:spPr>
        <p:txBody>
          <a:bodyPr/>
          <a:lstStyle/>
          <a:p>
            <a:fld id="{B5082BC4-D152-4C8C-ADC3-F774142D3016}" type="slidenum">
              <a:rPr lang="en-US" altLang="en-US"/>
              <a:pPr/>
              <a:t>15</a:t>
            </a:fld>
            <a:endParaRPr lang="en-US" altLang="en-US"/>
          </a:p>
        </p:txBody>
      </p:sp>
      <p:sp>
        <p:nvSpPr>
          <p:cNvPr id="26626" name="Rectangle 2">
            <a:extLst>
              <a:ext uri="{FF2B5EF4-FFF2-40B4-BE49-F238E27FC236}">
                <a16:creationId xmlns:a16="http://schemas.microsoft.com/office/drawing/2014/main" id="{467DD879-3455-436C-8F5E-3BDC7DB6DB83}"/>
              </a:ext>
            </a:extLst>
          </p:cNvPr>
          <p:cNvSpPr>
            <a:spLocks noGrp="1" noRot="1" noChangeAspect="1" noChangeArrowheads="1" noTextEdit="1"/>
          </p:cNvSpPr>
          <p:nvPr>
            <p:ph type="sldImg"/>
          </p:nvPr>
        </p:nvSpPr>
        <p:spPr>
          <a:xfrm>
            <a:off x="392113" y="684213"/>
            <a:ext cx="6075362" cy="3417887"/>
          </a:xfrm>
          <a:ln/>
        </p:spPr>
      </p:sp>
      <p:sp>
        <p:nvSpPr>
          <p:cNvPr id="26627" name="Rectangle 3">
            <a:extLst>
              <a:ext uri="{FF2B5EF4-FFF2-40B4-BE49-F238E27FC236}">
                <a16:creationId xmlns:a16="http://schemas.microsoft.com/office/drawing/2014/main" id="{7733FDEA-D850-4BF6-8958-991698250F35}"/>
              </a:ext>
            </a:extLst>
          </p:cNvPr>
          <p:cNvSpPr>
            <a:spLocks noGrp="1" noChangeArrowheads="1"/>
          </p:cNvSpPr>
          <p:nvPr>
            <p:ph type="body" idx="1"/>
          </p:nvPr>
        </p:nvSpPr>
        <p:spPr/>
        <p:txBody>
          <a:bodyPr/>
          <a:lstStyle/>
          <a:p>
            <a:r>
              <a:rPr lang="en-US" altLang="en-US" b="0" dirty="0"/>
              <a:t>    1. How Do We Prepare For Rejection</a:t>
            </a:r>
          </a:p>
          <a:p>
            <a:r>
              <a:rPr lang="en-US" altLang="en-US" b="0" dirty="0"/>
              <a:t>&gt;&gt;&gt;&gt;&gt;&gt;&gt;&gt;&gt;&gt;&gt;&gt;&gt;&gt;&gt;</a:t>
            </a:r>
          </a:p>
          <a:p>
            <a:pPr lvl="0"/>
            <a:r>
              <a:rPr lang="en-US" altLang="en-US" sz="2600" b="0" dirty="0"/>
              <a:t>    2. Insure your faith is “Perpetual Faith” – </a:t>
            </a:r>
            <a:r>
              <a:rPr lang="en-US" altLang="en-US" sz="2600" b="1" dirty="0"/>
              <a:t>Matt 17:19-20</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Then the disciples came to Jesus privately and said, "Why could we not cast it out?" So Jesus said to them,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Because of your unbelief</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for assuredly, I say to you, if you have faith as a mustard seed, you will say to this mountain, 'Move from here to there,' and it will move; and nothing will be impossible for you.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17:19-20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600" b="0" dirty="0"/>
          </a:p>
          <a:p>
            <a:pPr lvl="0"/>
            <a:r>
              <a:rPr lang="en-US" altLang="en-US" sz="2600" b="0" dirty="0"/>
              <a:t>&gt;&gt;&gt;&gt;&gt;&gt;&gt;&gt;&gt;&gt;&gt;&gt;&gt;&gt;&gt;</a:t>
            </a:r>
          </a:p>
          <a:p>
            <a:pPr lvl="0"/>
            <a:r>
              <a:rPr lang="en-US" altLang="en-US" sz="2600" b="0" dirty="0"/>
              <a:t>    3. Recognize The Soil where you are planting the seed of Salvation – </a:t>
            </a:r>
            <a:r>
              <a:rPr lang="en-US" altLang="en-US" sz="2600" b="1" dirty="0"/>
              <a:t>Mark 4:3-10 </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it happened, as he sowed, that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some seed fell by the wayside</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the birds of the air came and devoured it.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Mark 4:4</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600" b="0" dirty="0"/>
          </a:p>
          <a:p>
            <a:pPr lvl="0"/>
            <a:r>
              <a:rPr lang="en-US" altLang="en-US" sz="2600" b="0" dirty="0"/>
              <a:t>&gt;&gt;&gt;&gt;&gt;&gt;&gt;&gt;&gt;&gt;&gt;&gt;&gt;&gt;&gt;</a:t>
            </a:r>
          </a:p>
          <a:p>
            <a:pPr lvl="0"/>
            <a:r>
              <a:rPr lang="en-US" altLang="en-US" sz="2600" b="0" dirty="0"/>
              <a:t>    4. Always Study The Word – </a:t>
            </a:r>
            <a:r>
              <a:rPr lang="en-US" altLang="en-US" sz="2600" b="1" dirty="0"/>
              <a:t>2 Tim 2:15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Be diligent to present yourself approved to God, a worker who does not need to be ashamed, rightly dividing the word of truth.</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 Timothy 2:15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600" b="0" dirty="0"/>
          </a:p>
          <a:p>
            <a:pPr lvl="0"/>
            <a:r>
              <a:rPr lang="en-US" altLang="en-US" sz="2600" b="0" dirty="0"/>
              <a:t>&gt;&gt;&gt;&gt;&gt;&gt;&gt;&gt;&gt;&gt;&gt;&gt;&gt;&gt;&gt;</a:t>
            </a:r>
          </a:p>
          <a:p>
            <a:pPr lvl="0"/>
            <a:r>
              <a:rPr lang="en-US" altLang="en-US" sz="2600" b="0" dirty="0"/>
              <a:t>    5. Yearn For Souls – </a:t>
            </a:r>
            <a:r>
              <a:rPr lang="en-US" altLang="en-US" sz="2600" b="1" dirty="0"/>
              <a:t>Rom 10:1</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Brethren, my heart's desire and prayer to God for Israel is that they may be saved.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Romans 10:1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600" b="0" dirty="0"/>
          </a:p>
          <a:p>
            <a:pPr lvl="0"/>
            <a:r>
              <a:rPr lang="en-US" altLang="en-US" sz="2600" b="0" dirty="0"/>
              <a:t>&gt;&gt;&gt;&gt;&gt;&gt;&gt;&gt;&gt;&gt;&gt;&gt;&gt;&gt;&gt;</a:t>
            </a:r>
          </a:p>
          <a:p>
            <a:pPr lvl="0"/>
            <a:r>
              <a:rPr lang="en-US" altLang="en-US" sz="2600" b="0" dirty="0"/>
              <a:t>    6. Examine Denominational Beliefs – </a:t>
            </a:r>
            <a:r>
              <a:rPr lang="en-US" altLang="en-US" sz="2600" b="1" dirty="0"/>
              <a:t>Matt 10:16</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"Behold, I send you out as sheep in the midst of wolves. Therefore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be wise as serpents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harmless as doves.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10:16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600" b="0" dirty="0"/>
          </a:p>
          <a:p>
            <a:pPr lvl="0"/>
            <a:r>
              <a:rPr lang="en-US" altLang="en-US" sz="2600" b="0" dirty="0"/>
              <a:t>&gt;&gt;&gt;&gt;&gt;&gt;&gt;&gt;&gt;&gt;&gt;&gt;&gt;&gt;&gt;</a:t>
            </a:r>
          </a:p>
          <a:p>
            <a:pPr lvl="0"/>
            <a:r>
              <a:rPr lang="en-US" altLang="en-US" sz="2600" b="0" dirty="0"/>
              <a:t>    7. Remember You Are A Vessel – </a:t>
            </a:r>
            <a:r>
              <a:rPr lang="en-US" altLang="en-US" sz="2600" b="1" dirty="0"/>
              <a:t>2 Cor 4:6-7</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For it is the God who commanded light to shine out of darkness, who has shone in our hearts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to give the light of the knowledge of the glory of God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in the face of Jesus Christ. But we have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this treasure in earthen vessels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that the excellence of the power may be of God and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not of us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 Corinthians 4:6-7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600" b="0" dirty="0"/>
          </a:p>
          <a:p>
            <a:pPr lvl="0"/>
            <a:r>
              <a:rPr lang="en-US" altLang="en-US" sz="2600" b="0" dirty="0"/>
              <a:t>&gt;&gt;&gt;&gt;&gt;&gt;&gt;&gt;&gt;&gt;&gt;&gt;&gt;&gt;&gt;</a:t>
            </a:r>
          </a:p>
          <a:p>
            <a:pPr lvl="0"/>
            <a:r>
              <a:rPr lang="en-US" altLang="en-US" sz="2600" b="0" dirty="0"/>
              <a:t>    8. Set to Defend the Gospel – </a:t>
            </a:r>
            <a:r>
              <a:rPr lang="en-US" altLang="en-US" sz="2600" b="1" dirty="0"/>
              <a:t>Phil 1:17</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but the latter out of love,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knowing that I am appointed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for the defense of the gospel.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Philippians 1:17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23C346-F574-48E2-A31E-1FBBB6D999B9}"/>
              </a:ext>
            </a:extLst>
          </p:cNvPr>
          <p:cNvSpPr>
            <a:spLocks noGrp="1" noChangeArrowheads="1"/>
          </p:cNvSpPr>
          <p:nvPr>
            <p:ph type="sldNum" sz="quarter" idx="5"/>
          </p:nvPr>
        </p:nvSpPr>
        <p:spPr>
          <a:ln/>
        </p:spPr>
        <p:txBody>
          <a:bodyPr/>
          <a:lstStyle/>
          <a:p>
            <a:fld id="{633C9962-0440-474E-AF70-F348C746F8E6}" type="slidenum">
              <a:rPr lang="en-US" altLang="en-US"/>
              <a:pPr/>
              <a:t>16</a:t>
            </a:fld>
            <a:endParaRPr lang="en-US" altLang="en-US"/>
          </a:p>
        </p:txBody>
      </p:sp>
      <p:sp>
        <p:nvSpPr>
          <p:cNvPr id="107522" name="Rectangle 2">
            <a:extLst>
              <a:ext uri="{FF2B5EF4-FFF2-40B4-BE49-F238E27FC236}">
                <a16:creationId xmlns:a16="http://schemas.microsoft.com/office/drawing/2014/main" id="{3B4A8907-CD61-41E4-B1DF-E5CBFD9B5930}"/>
              </a:ext>
            </a:extLst>
          </p:cNvPr>
          <p:cNvSpPr>
            <a:spLocks noGrp="1" noRot="1" noChangeAspect="1" noChangeArrowheads="1" noTextEdit="1"/>
          </p:cNvSpPr>
          <p:nvPr>
            <p:ph type="sldImg"/>
          </p:nvPr>
        </p:nvSpPr>
        <p:spPr>
          <a:xfrm>
            <a:off x="392113" y="684213"/>
            <a:ext cx="6075362" cy="3417887"/>
          </a:xfrm>
          <a:ln/>
        </p:spPr>
      </p:sp>
      <p:sp>
        <p:nvSpPr>
          <p:cNvPr id="107523" name="Rectangle 3">
            <a:extLst>
              <a:ext uri="{FF2B5EF4-FFF2-40B4-BE49-F238E27FC236}">
                <a16:creationId xmlns:a16="http://schemas.microsoft.com/office/drawing/2014/main" id="{B67C3E46-466D-4809-89FB-B188B3411D6D}"/>
              </a:ext>
            </a:extLst>
          </p:cNvPr>
          <p:cNvSpPr>
            <a:spLocks noGrp="1" noChangeArrowheads="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Proven Methods and Techniques</a:t>
            </a:r>
          </a:p>
          <a:p>
            <a:r>
              <a:rPr lang="en-US" altLang="en-US" dirty="0">
                <a:latin typeface="Times New Roman" panose="02020603050405020304" pitchFamily="18" charset="0"/>
                <a:cs typeface="Times New Roman" panose="02020603050405020304" pitchFamily="18" charset="0"/>
              </a:rPr>
              <a:t>&gt;&gt;&gt;&gt;&gt;&gt;&gt;&gt;&gt;&gt;&gt;&gt;&gt;&gt;&gt;&gt;&gt;</a:t>
            </a:r>
          </a:p>
          <a:p>
            <a:r>
              <a:rPr lang="en-US" alt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Follow the Master Soul Winner – John 12:26</a:t>
            </a:r>
            <a:endParaRPr lang="en-US" altLang="en-US" sz="1200" b="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If anyone serves Me, let him follow Me; and where I am, there My servant will be also. If anyone serves Me, him My Father will honor.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John 12:26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dirty="0">
              <a:latin typeface="Times New Roman" panose="02020603050405020304" pitchFamily="18" charset="0"/>
              <a:cs typeface="Times New Roman" panose="02020603050405020304" pitchFamily="18" charset="0"/>
            </a:endParaRPr>
          </a:p>
          <a:p>
            <a:r>
              <a:rPr lang="en-US" altLang="en-US" sz="1200" b="0" dirty="0">
                <a:latin typeface="Times New Roman" panose="02020603050405020304" pitchFamily="18" charset="0"/>
                <a:cs typeface="Times New Roman" panose="02020603050405020304" pitchFamily="18" charset="0"/>
              </a:rPr>
              <a:t>&gt;&gt;&gt;&gt;&gt;&gt;&gt;&gt;&gt;&gt;&gt;&gt;&gt;&gt;&gt;&gt;&gt;</a:t>
            </a:r>
          </a:p>
          <a:p>
            <a:r>
              <a:rPr lang="en-US" altLang="en-US" sz="1200" dirty="0">
                <a:latin typeface="Times New Roman" panose="02020603050405020304" pitchFamily="18" charset="0"/>
                <a:cs typeface="Times New Roman" panose="02020603050405020304" pitchFamily="18" charset="0"/>
              </a:rPr>
              <a:t>    3. Know Your Source and Resources: </a:t>
            </a:r>
            <a:r>
              <a:rPr lang="en-US" altLang="en-US" sz="1200" b="1" dirty="0">
                <a:latin typeface="Times New Roman" panose="02020603050405020304" pitchFamily="18" charset="0"/>
                <a:cs typeface="Times New Roman" panose="02020603050405020304" pitchFamily="18" charset="0"/>
              </a:rPr>
              <a:t>John 8:32</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you shall know the truth, and the truth shall make you free."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John 8:32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&gt;&gt;&gt;&gt;&gt;&gt;&gt;&gt;&gt;&gt;&gt;&gt;&gt;&gt;&gt;&gt;&gt;</a:t>
            </a:r>
          </a:p>
          <a:p>
            <a:r>
              <a:rPr lang="en-US" altLang="en-US" sz="1200" dirty="0">
                <a:latin typeface="Times New Roman" panose="02020603050405020304" pitchFamily="18" charset="0"/>
                <a:cs typeface="Times New Roman" panose="02020603050405020304" pitchFamily="18" charset="0"/>
              </a:rPr>
              <a:t>    4. Broadcast The Seed – </a:t>
            </a:r>
            <a:r>
              <a:rPr lang="en-US" altLang="en-US" sz="1200" b="1" dirty="0">
                <a:latin typeface="Times New Roman" panose="02020603050405020304" pitchFamily="18" charset="0"/>
                <a:cs typeface="Times New Roman" panose="02020603050405020304" pitchFamily="18" charset="0"/>
              </a:rPr>
              <a:t>Mark 4:3-9</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But other seed fell on good ground and yielded a crop that sprang up, increased and produced: some thirtyfold, some sixty, and some a hundred."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Mark 4:8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&gt;&gt;&gt;&gt;&gt;&gt;&gt;&gt;&gt;&gt;&gt;&gt;&gt;&gt;&gt;&gt;&gt;</a:t>
            </a:r>
          </a:p>
          <a:p>
            <a:r>
              <a:rPr lang="en-US" altLang="en-US" sz="1200" dirty="0">
                <a:latin typeface="Times New Roman" panose="02020603050405020304" pitchFamily="18" charset="0"/>
                <a:cs typeface="Times New Roman" panose="02020603050405020304" pitchFamily="18" charset="0"/>
              </a:rPr>
              <a:t>    5. Have A Plan – Orderly – Paul / Peter: </a:t>
            </a:r>
            <a:r>
              <a:rPr lang="en-US" altLang="en-US" sz="1200" b="1" dirty="0">
                <a:latin typeface="Times New Roman" panose="02020603050405020304" pitchFamily="18" charset="0"/>
                <a:cs typeface="Times New Roman" panose="02020603050405020304" pitchFamily="18" charset="0"/>
              </a:rPr>
              <a:t>1 Cor 14:40</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Let all things be done decently and in order.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Corinthians 14:40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&gt;&gt;&gt;&gt;&gt;&gt;&gt;&gt;&gt;&gt;&gt;&gt;&gt;&gt;&gt;&gt;&gt;</a:t>
            </a:r>
          </a:p>
          <a:p>
            <a:r>
              <a:rPr lang="en-US" altLang="en-US" sz="1200" dirty="0">
                <a:latin typeface="Times New Roman" panose="02020603050405020304" pitchFamily="18" charset="0"/>
                <a:cs typeface="Times New Roman" panose="02020603050405020304" pitchFamily="18" charset="0"/>
              </a:rPr>
              <a:t>    6. Know Your Audience: </a:t>
            </a:r>
            <a:r>
              <a:rPr lang="en-US" altLang="en-US" sz="1200" b="1" dirty="0">
                <a:latin typeface="Times New Roman" panose="02020603050405020304" pitchFamily="18" charset="0"/>
                <a:cs typeface="Times New Roman" panose="02020603050405020304" pitchFamily="18" charset="0"/>
              </a:rPr>
              <a:t>John 2:25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had no need that anyone should testify of man, for He knew what was in man.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John 2:25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altLang="en-US" sz="1200" dirty="0">
                <a:latin typeface="Times New Roman" panose="02020603050405020304" pitchFamily="18" charset="0"/>
                <a:cs typeface="Times New Roman" panose="02020603050405020304" pitchFamily="18" charset="0"/>
              </a:rPr>
              <a:t>&gt;&gt;&gt;&gt;&gt;&gt;&gt;&gt;&gt;&gt;&gt;&gt;&gt;&gt;&gt;&gt;&gt;</a:t>
            </a:r>
          </a:p>
          <a:p>
            <a:r>
              <a:rPr lang="en-US" altLang="en-US" sz="1200" dirty="0">
                <a:latin typeface="Times New Roman" panose="02020603050405020304" pitchFamily="18" charset="0"/>
                <a:cs typeface="Times New Roman" panose="02020603050405020304" pitchFamily="18" charset="0"/>
              </a:rPr>
              <a:t>    7. Relate To Your Audience: </a:t>
            </a:r>
            <a:r>
              <a:rPr lang="en-US" altLang="en-US" sz="1200" b="1" dirty="0">
                <a:latin typeface="Times New Roman" panose="02020603050405020304" pitchFamily="18" charset="0"/>
                <a:cs typeface="Times New Roman" panose="02020603050405020304" pitchFamily="18" charset="0"/>
              </a:rPr>
              <a:t>John 4 / John 3</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For God so loved the world that He gave His only begotten Son, that whoever believes in Him should not perish but have everlasting life.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John 3:16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altLang="en-US" sz="1200" dirty="0">
                <a:latin typeface="Times New Roman" panose="02020603050405020304" pitchFamily="18" charset="0"/>
                <a:cs typeface="Times New Roman" panose="02020603050405020304" pitchFamily="18" charset="0"/>
              </a:rPr>
              <a:t>&gt;&gt;&gt;&gt;&gt;&gt;&gt;&gt;&gt;&gt;&gt;&gt;&gt;&gt;&gt;&gt;&gt;</a:t>
            </a:r>
          </a:p>
          <a:p>
            <a:r>
              <a:rPr lang="en-US" altLang="en-US" sz="1200" dirty="0">
                <a:latin typeface="Times New Roman" panose="02020603050405020304" pitchFamily="18" charset="0"/>
                <a:cs typeface="Times New Roman" panose="02020603050405020304" pitchFamily="18" charset="0"/>
              </a:rPr>
              <a:t>    8. Speak Plainly / Simplicity is Key: </a:t>
            </a:r>
            <a:r>
              <a:rPr lang="en-US" altLang="en-US" sz="1200" b="1" dirty="0">
                <a:latin typeface="Times New Roman" panose="02020603050405020304" pitchFamily="18" charset="0"/>
                <a:cs typeface="Times New Roman" panose="02020603050405020304" pitchFamily="18" charset="0"/>
              </a:rPr>
              <a:t>1 Cor 2:1-5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I, brethren, when I came to you, did not come with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excellence of speech or of wisdom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declaring to you the testimony of God.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Corinthians 2:1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&gt;&gt;&gt;&gt;&gt;&gt;&gt;&gt;&gt;&gt;&gt;&gt;&gt;&gt;&gt;&gt;&gt;</a:t>
            </a:r>
          </a:p>
          <a:p>
            <a:r>
              <a:rPr lang="en-US" altLang="en-US" sz="1200" b="0" dirty="0">
                <a:latin typeface="Times New Roman" panose="02020603050405020304" pitchFamily="18" charset="0"/>
                <a:cs typeface="Times New Roman" panose="02020603050405020304" pitchFamily="18" charset="0"/>
              </a:rPr>
              <a:t>    9. </a:t>
            </a:r>
            <a:r>
              <a:rPr lang="en-US" altLang="en-US" sz="1200" b="1" dirty="0">
                <a:latin typeface="Times New Roman" panose="02020603050405020304" pitchFamily="18" charset="0"/>
                <a:cs typeface="Times New Roman" panose="02020603050405020304" pitchFamily="18" charset="0"/>
              </a:rPr>
              <a:t>Follow the Master Soul Winner – John 12:26</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If anyone serves Me, let him follow Me; and where I am, there My servant will be also. If anyone serves Me, him My Father will honor.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John 12:26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altLang="en-US" sz="1200" dirty="0"/>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4B83B4-8AA8-4BA4-815A-BF54D60F7E68}"/>
              </a:ext>
            </a:extLst>
          </p:cNvPr>
          <p:cNvSpPr>
            <a:spLocks noGrp="1" noChangeArrowheads="1"/>
          </p:cNvSpPr>
          <p:nvPr>
            <p:ph type="sldNum" sz="quarter" idx="5"/>
          </p:nvPr>
        </p:nvSpPr>
        <p:spPr>
          <a:ln/>
        </p:spPr>
        <p:txBody>
          <a:bodyPr/>
          <a:lstStyle/>
          <a:p>
            <a:fld id="{E48DD2B9-CBDD-43F4-A93D-815983E062F3}" type="slidenum">
              <a:rPr lang="en-US" altLang="en-US"/>
              <a:pPr/>
              <a:t>17</a:t>
            </a:fld>
            <a:endParaRPr lang="en-US" altLang="en-US"/>
          </a:p>
        </p:txBody>
      </p:sp>
      <p:sp>
        <p:nvSpPr>
          <p:cNvPr id="104450" name="Rectangle 2">
            <a:extLst>
              <a:ext uri="{FF2B5EF4-FFF2-40B4-BE49-F238E27FC236}">
                <a16:creationId xmlns:a16="http://schemas.microsoft.com/office/drawing/2014/main" id="{4391D557-E041-4609-A6CF-BE9097B9C47C}"/>
              </a:ext>
            </a:extLst>
          </p:cNvPr>
          <p:cNvSpPr>
            <a:spLocks noGrp="1" noRot="1" noChangeAspect="1" noChangeArrowheads="1" noTextEdit="1"/>
          </p:cNvSpPr>
          <p:nvPr>
            <p:ph type="sldImg"/>
          </p:nvPr>
        </p:nvSpPr>
        <p:spPr>
          <a:xfrm>
            <a:off x="392113" y="684213"/>
            <a:ext cx="6075362" cy="3417887"/>
          </a:xfrm>
          <a:ln/>
        </p:spPr>
      </p:sp>
      <p:sp>
        <p:nvSpPr>
          <p:cNvPr id="104451" name="Rectangle 3">
            <a:extLst>
              <a:ext uri="{FF2B5EF4-FFF2-40B4-BE49-F238E27FC236}">
                <a16:creationId xmlns:a16="http://schemas.microsoft.com/office/drawing/2014/main" id="{29ACE714-E984-4500-828A-B656F90A26BD}"/>
              </a:ext>
            </a:extLst>
          </p:cNvPr>
          <p:cNvSpPr>
            <a:spLocks noGrp="1" noChangeArrowheads="1"/>
          </p:cNvSpPr>
          <p:nvPr>
            <p:ph type="body" idx="1"/>
          </p:nvPr>
        </p:nvSpPr>
        <p:spPr/>
        <p:txBody>
          <a:bodyPr/>
          <a:lstStyle/>
          <a:p>
            <a:r>
              <a:rPr lang="en-US" altLang="en-US" dirty="0"/>
              <a:t>    1. As a Rejected Servant we should display the “Attributes Of The Rejected Servant”</a:t>
            </a:r>
          </a:p>
          <a:p>
            <a:r>
              <a:rPr lang="en-US" altLang="en-US" dirty="0"/>
              <a:t>&gt;&gt;&gt;&gt;&gt;&gt;&gt;&gt;&gt;&gt;&gt;&gt;&gt;&gt;&gt;&gt;&gt;&gt;&gt;&gt;&gt;&gt;&gt;&gt;&gt;&gt;</a:t>
            </a:r>
          </a:p>
          <a:p>
            <a:pPr>
              <a:lnSpc>
                <a:spcPct val="80000"/>
              </a:lnSpc>
            </a:pPr>
            <a:r>
              <a:rPr lang="en-US" altLang="en-US" sz="1900" b="1" dirty="0"/>
              <a:t>    2. Attitude:   Farmer</a:t>
            </a:r>
            <a:r>
              <a:rPr lang="en-US" altLang="en-US" sz="1900" b="0" dirty="0"/>
              <a:t> </a:t>
            </a:r>
          </a:p>
          <a:p>
            <a:pPr>
              <a:lnSpc>
                <a:spcPct val="80000"/>
              </a:lnSpc>
            </a:pPr>
            <a:r>
              <a:rPr lang="en-US" altLang="en-US" sz="1800" dirty="0"/>
              <a:t>    3. Faith – God will provide</a:t>
            </a:r>
          </a:p>
          <a:p>
            <a:pPr>
              <a:lnSpc>
                <a:spcPct val="80000"/>
              </a:lnSpc>
            </a:pPr>
            <a:r>
              <a:rPr lang="en-US" altLang="en-US" sz="1800" dirty="0"/>
              <a:t>    4. Patience / Longsuffering / Temperance</a:t>
            </a:r>
          </a:p>
          <a:p>
            <a:pPr lvl="0">
              <a:lnSpc>
                <a:spcPct val="80000"/>
              </a:lnSpc>
            </a:pPr>
            <a:r>
              <a:rPr lang="en-US" altLang="en-US" sz="1800" dirty="0"/>
              <a:t>    5. Gentleness</a:t>
            </a:r>
          </a:p>
          <a:p>
            <a:pPr>
              <a:lnSpc>
                <a:spcPct val="80000"/>
              </a:lnSpc>
            </a:pPr>
            <a:r>
              <a:rPr lang="en-US" altLang="en-US" sz="1900" b="1" dirty="0"/>
              <a:t>&gt;&gt;&gt;&gt;&gt;&gt;&gt;&gt;&gt;&gt;&gt;&gt;&gt;&gt;&gt;&gt;&gt;&gt;&gt;&gt;&gt;&gt;&gt;&gt;&gt;&gt;</a:t>
            </a:r>
          </a:p>
          <a:p>
            <a:pPr>
              <a:lnSpc>
                <a:spcPct val="80000"/>
              </a:lnSpc>
            </a:pPr>
            <a:r>
              <a:rPr lang="en-US" altLang="en-US" sz="1900" b="1" dirty="0"/>
              <a:t>    1. Activity:   Athlete</a:t>
            </a:r>
          </a:p>
          <a:p>
            <a:pPr lvl="0">
              <a:lnSpc>
                <a:spcPct val="80000"/>
              </a:lnSpc>
            </a:pPr>
            <a:r>
              <a:rPr lang="en-US" altLang="en-US" sz="1800" dirty="0"/>
              <a:t>    2. Run The Race</a:t>
            </a:r>
          </a:p>
          <a:p>
            <a:pPr lvl="0">
              <a:lnSpc>
                <a:spcPct val="80000"/>
              </a:lnSpc>
            </a:pPr>
            <a:r>
              <a:rPr lang="en-US" altLang="en-US" sz="1800" dirty="0"/>
              <a:t>    3. Persistent</a:t>
            </a:r>
          </a:p>
          <a:p>
            <a:pPr lvl="0">
              <a:lnSpc>
                <a:spcPct val="80000"/>
              </a:lnSpc>
            </a:pPr>
            <a:r>
              <a:rPr lang="en-US" altLang="en-US" sz="1800" dirty="0"/>
              <a:t>    4. Insistent</a:t>
            </a:r>
          </a:p>
          <a:p>
            <a:pPr lvl="0">
              <a:lnSpc>
                <a:spcPct val="80000"/>
              </a:lnSpc>
            </a:pPr>
            <a:r>
              <a:rPr lang="en-US" altLang="en-US" sz="1800" dirty="0"/>
              <a:t>    5. Consistent</a:t>
            </a:r>
          </a:p>
          <a:p>
            <a:pPr lvl="0">
              <a:lnSpc>
                <a:spcPct val="80000"/>
              </a:lnSpc>
            </a:pPr>
            <a:r>
              <a:rPr lang="en-US" altLang="en-US" sz="1800" dirty="0"/>
              <a:t>    6. Finally Dust Yourself Off</a:t>
            </a:r>
          </a:p>
          <a:p>
            <a:pPr>
              <a:lnSpc>
                <a:spcPct val="80000"/>
              </a:lnSpc>
            </a:pPr>
            <a:r>
              <a:rPr lang="en-US" altLang="en-US" sz="1900" b="1" dirty="0"/>
              <a:t>&gt;&gt;&gt;&gt;&gt;&gt;&gt;&gt;&gt;&gt;&gt;&gt;&gt;&gt;&gt;&gt;&gt;&gt;&gt;&gt;&gt;&gt;&gt;&gt;&gt;&gt;&gt;</a:t>
            </a:r>
          </a:p>
          <a:p>
            <a:pPr>
              <a:lnSpc>
                <a:spcPct val="80000"/>
              </a:lnSpc>
            </a:pPr>
            <a:r>
              <a:rPr lang="en-US" altLang="en-US" sz="1900" b="1" dirty="0"/>
              <a:t>    1. Aspiration:   Soul Winner</a:t>
            </a:r>
          </a:p>
          <a:p>
            <a:pPr lvl="0">
              <a:lnSpc>
                <a:spcPct val="80000"/>
              </a:lnSpc>
            </a:pPr>
            <a:r>
              <a:rPr lang="en-US" altLang="en-US" sz="1800" dirty="0"/>
              <a:t>    2. Love of Souls</a:t>
            </a:r>
          </a:p>
          <a:p>
            <a:pPr lvl="0">
              <a:lnSpc>
                <a:spcPct val="80000"/>
              </a:lnSpc>
            </a:pPr>
            <a:r>
              <a:rPr lang="en-US" altLang="en-US" sz="1800" dirty="0"/>
              <a:t>    3. Finishing The Race</a:t>
            </a:r>
          </a:p>
          <a:p>
            <a:pPr lvl="0">
              <a:lnSpc>
                <a:spcPct val="80000"/>
              </a:lnSpc>
            </a:pPr>
            <a:r>
              <a:rPr lang="en-US" altLang="en-US" sz="1800" dirty="0"/>
              <a:t>    4. Heaven Bound</a:t>
            </a:r>
          </a:p>
          <a:p>
            <a:pPr lvl="0">
              <a:lnSpc>
                <a:spcPct val="80000"/>
              </a:lnSpc>
            </a:pPr>
            <a:r>
              <a:rPr lang="en-US" altLang="en-US" sz="1800" dirty="0"/>
              <a:t>&gt;&gt;&gt;&gt;&gt;&gt;&gt;&gt;&gt;&gt;&gt;&gt;&gt;&gt;&gt;&gt;&gt;&gt;&gt;&gt;&gt;&gt;&gt;&gt;&gt;&gt;&gt;&gt;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i="0" dirty="0">
                <a:latin typeface="Times New Roman" panose="02020603050405020304" pitchFamily="18" charset="0"/>
                <a:cs typeface="Arial" panose="020B0604020202020204" pitchFamily="34" charset="0"/>
              </a:rPr>
              <a:t>    5. Be Not Weary In Well Doing… </a:t>
            </a:r>
            <a:r>
              <a:rPr lang="en-US" altLang="en-US" sz="1200" b="1" i="0" dirty="0">
                <a:latin typeface="Times New Roman" panose="02020603050405020304" pitchFamily="18" charset="0"/>
                <a:cs typeface="Arial" panose="020B0604020202020204" pitchFamily="34" charset="0"/>
              </a:rPr>
              <a:t>Gal 6:9</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let us not grow weary while doing good, for in due season we shall reap if we do not lose heart.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Galatians 6:9</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i="0" dirty="0">
                <a:latin typeface="Times New Roman" panose="02020603050405020304" pitchFamily="18" charset="0"/>
                <a:cs typeface="Arial" panose="020B0604020202020204" pitchFamily="34" charset="0"/>
              </a:rPr>
              <a:t>&gt;&gt;&gt;&gt;&gt;&gt;&gt;&gt;&gt;&gt;&gt;&gt;&gt;&gt;&gt;&gt;&gt;&gt;&gt;&gt;&gt;&gt;&gt;&gt;&gt;&gt;&gt;&gt;</a:t>
            </a:r>
          </a:p>
          <a:p>
            <a:pPr eaLnBrk="1" hangingPunct="1">
              <a:buFontTx/>
              <a:buNone/>
            </a:pPr>
            <a:r>
              <a:rPr lang="en-US" altLang="en-US" sz="1200" b="0" i="0" dirty="0">
                <a:latin typeface="Times New Roman" panose="02020603050405020304" pitchFamily="18" charset="0"/>
                <a:cs typeface="Arial" panose="020B0604020202020204" pitchFamily="34" charset="0"/>
              </a:rPr>
              <a:t>    6. Trust In The Lord, With  All Your Heart … </a:t>
            </a:r>
            <a:r>
              <a:rPr lang="en-US" altLang="en-US" sz="1200" b="1" i="0" dirty="0">
                <a:latin typeface="Times New Roman" panose="02020603050405020304" pitchFamily="18" charset="0"/>
                <a:cs typeface="Arial" panose="020B0604020202020204" pitchFamily="34" charset="0"/>
              </a:rPr>
              <a:t>Prov 3:5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Trust in the LORD with all your heart, And lean not on your own understanding;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Proverbs 3:5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1200" b="0" i="0" dirty="0">
              <a:latin typeface="Times New Roman" panose="02020603050405020304" pitchFamily="18" charset="0"/>
              <a:cs typeface="Arial" panose="020B0604020202020204" pitchFamily="34" charset="0"/>
            </a:endParaRPr>
          </a:p>
          <a:p>
            <a:pPr eaLnBrk="1" hangingPunct="1">
              <a:buFontTx/>
              <a:buNone/>
            </a:pPr>
            <a:r>
              <a:rPr lang="en-US" altLang="en-US" sz="1200" b="0" i="0" dirty="0">
                <a:latin typeface="Times New Roman" panose="02020603050405020304" pitchFamily="18" charset="0"/>
                <a:cs typeface="Arial" panose="020B0604020202020204" pitchFamily="34" charset="0"/>
              </a:rPr>
              <a:t>&gt;&gt;&gt;&gt;&gt;&gt;&gt;&gt;&gt;&gt;&gt;&gt;&gt;&gt;&gt;&gt;&gt;&gt;&gt;&gt;&gt;&gt;&gt;&gt;&gt;&gt;&gt;&gt;</a:t>
            </a:r>
          </a:p>
          <a:p>
            <a:pPr eaLnBrk="1" hangingPunct="1">
              <a:buFontTx/>
              <a:buNone/>
            </a:pPr>
            <a:r>
              <a:rPr lang="en-US" altLang="en-US" sz="1200" b="0" i="0" dirty="0">
                <a:latin typeface="Times New Roman" panose="02020603050405020304" pitchFamily="18" charset="0"/>
                <a:cs typeface="Arial" panose="020B0604020202020204" pitchFamily="34" charset="0"/>
              </a:rPr>
              <a:t>    7. They That Wait Upon The Lord… </a:t>
            </a:r>
            <a:r>
              <a:rPr lang="en-US" altLang="en-US" sz="1200" b="1" i="0" dirty="0">
                <a:latin typeface="Times New Roman" panose="02020603050405020304" pitchFamily="18" charset="0"/>
                <a:cs typeface="Arial" panose="020B0604020202020204" pitchFamily="34" charset="0"/>
              </a:rPr>
              <a:t>Isa 40:31</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But those who wait on the LORD Shall renew their strength; They shall mount up with wings like eagles, They shall run and not be weary, They shall walk and not faint.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Isaiah 40:31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    1. Hear the word – </a:t>
            </a:r>
            <a:r>
              <a:rPr lang="en-US" sz="1200" b="1" kern="1200" dirty="0">
                <a:solidFill>
                  <a:schemeClr val="tx1"/>
                </a:solidFill>
                <a:effectLst/>
                <a:latin typeface="Arial" panose="020B0604020202020204" pitchFamily="34" charset="0"/>
                <a:ea typeface="+mn-ea"/>
                <a:cs typeface="Arial" panose="020B0604020202020204" pitchFamily="34" charset="0"/>
              </a:rPr>
              <a:t>Romans 10: 17</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i="1" kern="1200" dirty="0">
                <a:solidFill>
                  <a:schemeClr val="tx1"/>
                </a:solidFill>
                <a:effectLst/>
                <a:latin typeface="Arial" panose="020B0604020202020204" pitchFamily="34" charset="0"/>
                <a:ea typeface="+mn-ea"/>
                <a:cs typeface="Arial" panose="020B0604020202020204" pitchFamily="34" charset="0"/>
              </a:rPr>
              <a:t>So then faith comes by hearing, and hearing by the word of God.</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Romans 10:17</a:t>
            </a:r>
            <a:r>
              <a:rPr lang="en-US" sz="1200" kern="1200" dirty="0">
                <a:solidFill>
                  <a:schemeClr val="tx1"/>
                </a:solidFill>
                <a:effectLst/>
                <a:latin typeface="Arial" panose="020B0604020202020204" pitchFamily="34" charset="0"/>
                <a:ea typeface="+mn-ea"/>
                <a:cs typeface="Arial" panose="020B0604020202020204" pitchFamily="34" charset="0"/>
              </a:rPr>
              <a:t>)</a:t>
            </a:r>
          </a:p>
          <a:p>
            <a:r>
              <a:rPr lang="en-US" sz="1200" kern="1200" dirty="0">
                <a:solidFill>
                  <a:schemeClr val="tx1"/>
                </a:solidFill>
                <a:effectLst/>
                <a:latin typeface="Arial" panose="020B0604020202020204" pitchFamily="34" charset="0"/>
                <a:ea typeface="+mn-ea"/>
                <a:cs typeface="Arial" panose="020B0604020202020204" pitchFamily="34" charset="0"/>
              </a:rPr>
              <a:t>&gt;&gt;&gt;&gt;&gt;&gt;&gt;&gt;&gt;&gt;&gt;&gt;&gt;&gt; </a:t>
            </a:r>
          </a:p>
          <a:p>
            <a:r>
              <a:rPr lang="en-US" sz="1200" kern="1200" dirty="0">
                <a:solidFill>
                  <a:schemeClr val="tx1"/>
                </a:solidFill>
                <a:effectLst/>
                <a:latin typeface="Arial" panose="020B0604020202020204" pitchFamily="34" charset="0"/>
                <a:ea typeface="+mn-ea"/>
                <a:cs typeface="Arial" panose="020B0604020202020204" pitchFamily="34" charset="0"/>
              </a:rPr>
              <a:t>    2. Believe it – </a:t>
            </a:r>
            <a:r>
              <a:rPr lang="en-US" sz="1200" b="1" kern="1200" dirty="0">
                <a:solidFill>
                  <a:schemeClr val="tx1"/>
                </a:solidFill>
                <a:effectLst/>
                <a:latin typeface="Arial" panose="020B0604020202020204" pitchFamily="34" charset="0"/>
                <a:ea typeface="+mn-ea"/>
                <a:cs typeface="Arial" panose="020B0604020202020204" pitchFamily="34" charset="0"/>
              </a:rPr>
              <a:t>John 8:24</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i="1" kern="1200" dirty="0">
                <a:solidFill>
                  <a:schemeClr val="tx1"/>
                </a:solidFill>
                <a:effectLst/>
                <a:latin typeface="Arial" panose="020B0604020202020204" pitchFamily="34" charset="0"/>
                <a:ea typeface="+mn-ea"/>
                <a:cs typeface="Arial" panose="020B0604020202020204" pitchFamily="34" charset="0"/>
              </a:rPr>
              <a:t>Therefore I said to you that you will die in your sins; for if you do not believe that I am He, you will die in your sins." </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b="1" kern="1200" dirty="0">
                <a:solidFill>
                  <a:schemeClr val="tx1"/>
                </a:solidFill>
                <a:effectLst/>
                <a:latin typeface="Arial" panose="020B0604020202020204" pitchFamily="34" charset="0"/>
                <a:ea typeface="+mn-ea"/>
                <a:cs typeface="Arial" panose="020B0604020202020204" pitchFamily="34" charset="0"/>
              </a:rPr>
              <a:t>John 8:24</a:t>
            </a:r>
            <a:r>
              <a:rPr lang="en-US" sz="1200" kern="1200" dirty="0">
                <a:solidFill>
                  <a:schemeClr val="tx1"/>
                </a:solidFill>
                <a:effectLst/>
                <a:latin typeface="Arial" panose="020B0604020202020204" pitchFamily="34" charset="0"/>
                <a:ea typeface="+mn-ea"/>
                <a:cs typeface="Arial" panose="020B0604020202020204" pitchFamily="34" charset="0"/>
              </a:rPr>
              <a:t>)</a:t>
            </a:r>
          </a:p>
          <a:p>
            <a:r>
              <a:rPr lang="en-US" sz="1200" kern="1200" dirty="0">
                <a:solidFill>
                  <a:schemeClr val="tx1"/>
                </a:solidFill>
                <a:effectLst/>
                <a:latin typeface="Arial" panose="020B0604020202020204" pitchFamily="34" charset="0"/>
                <a:ea typeface="+mn-ea"/>
                <a:cs typeface="Arial" panose="020B0604020202020204" pitchFamily="34" charset="0"/>
              </a:rPr>
              <a:t>&gt;&gt;&gt;&gt;&gt;&gt;&gt;&gt;&gt;&gt;&gt;&gt;&gt;&gt; </a:t>
            </a:r>
          </a:p>
          <a:p>
            <a:r>
              <a:rPr lang="en-US" sz="1200" kern="1200" dirty="0">
                <a:solidFill>
                  <a:schemeClr val="tx1"/>
                </a:solidFill>
                <a:effectLst/>
                <a:latin typeface="Arial" panose="020B0604020202020204" pitchFamily="34" charset="0"/>
                <a:ea typeface="+mn-ea"/>
                <a:cs typeface="Arial" panose="020B0604020202020204" pitchFamily="34" charset="0"/>
              </a:rPr>
              <a:t>    3. Repent of Sins – </a:t>
            </a:r>
            <a:r>
              <a:rPr lang="en-US" sz="1200" b="1" kern="1200" dirty="0">
                <a:solidFill>
                  <a:schemeClr val="tx1"/>
                </a:solidFill>
                <a:effectLst/>
                <a:latin typeface="Arial" panose="020B0604020202020204" pitchFamily="34" charset="0"/>
                <a:ea typeface="+mn-ea"/>
                <a:cs typeface="Arial" panose="020B0604020202020204" pitchFamily="34" charset="0"/>
              </a:rPr>
              <a:t>Acts 2:38 &amp; Acts 17:30</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i="1" kern="1200" dirty="0">
                <a:solidFill>
                  <a:schemeClr val="tx1"/>
                </a:solidFill>
                <a:effectLst/>
                <a:latin typeface="Arial" panose="020B0604020202020204" pitchFamily="34" charset="0"/>
                <a:ea typeface="+mn-ea"/>
                <a:cs typeface="Arial" panose="020B0604020202020204" pitchFamily="34" charset="0"/>
              </a:rPr>
              <a:t>Truly, these times of ignorance God overlooked, but now commands all men everywhere to repent, </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b="1" kern="1200" dirty="0">
                <a:solidFill>
                  <a:schemeClr val="tx1"/>
                </a:solidFill>
                <a:effectLst/>
                <a:latin typeface="Arial" panose="020B0604020202020204" pitchFamily="34" charset="0"/>
                <a:ea typeface="+mn-ea"/>
                <a:cs typeface="Arial" panose="020B0604020202020204" pitchFamily="34" charset="0"/>
              </a:rPr>
              <a:t>Acts 17:30</a:t>
            </a:r>
            <a:r>
              <a:rPr lang="en-US" sz="1200" kern="1200" dirty="0">
                <a:solidFill>
                  <a:schemeClr val="tx1"/>
                </a:solidFill>
                <a:effectLst/>
                <a:latin typeface="Arial" panose="020B0604020202020204" pitchFamily="34" charset="0"/>
                <a:ea typeface="+mn-ea"/>
                <a:cs typeface="Arial" panose="020B0604020202020204" pitchFamily="34" charset="0"/>
              </a:rPr>
              <a:t>)</a:t>
            </a:r>
          </a:p>
          <a:p>
            <a:r>
              <a:rPr lang="en-US" sz="1200" kern="1200" dirty="0">
                <a:solidFill>
                  <a:schemeClr val="tx1"/>
                </a:solidFill>
                <a:effectLst/>
                <a:latin typeface="Arial" panose="020B0604020202020204" pitchFamily="34" charset="0"/>
                <a:ea typeface="+mn-ea"/>
                <a:cs typeface="Arial" panose="020B0604020202020204" pitchFamily="34" charset="0"/>
              </a:rPr>
              <a:t>&gt;&gt;&gt;&gt;&gt;&gt;&gt;&gt;&gt;&gt;&gt;&gt;&gt;&gt; </a:t>
            </a:r>
          </a:p>
          <a:p>
            <a:r>
              <a:rPr lang="en-US" sz="1200" kern="1200" dirty="0">
                <a:solidFill>
                  <a:schemeClr val="tx1"/>
                </a:solidFill>
                <a:effectLst/>
                <a:latin typeface="Arial" panose="020B0604020202020204" pitchFamily="34" charset="0"/>
                <a:ea typeface="+mn-ea"/>
                <a:cs typeface="Arial" panose="020B0604020202020204" pitchFamily="34" charset="0"/>
              </a:rPr>
              <a:t>    4. Confess Jesus – </a:t>
            </a:r>
            <a:r>
              <a:rPr lang="en-US" sz="1200" b="1" kern="1200" dirty="0">
                <a:solidFill>
                  <a:schemeClr val="tx1"/>
                </a:solidFill>
                <a:effectLst/>
                <a:latin typeface="Arial" panose="020B0604020202020204" pitchFamily="34" charset="0"/>
                <a:ea typeface="+mn-ea"/>
                <a:cs typeface="Arial" panose="020B0604020202020204" pitchFamily="34" charset="0"/>
              </a:rPr>
              <a:t>Romans 10: 9,10</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i="1" kern="1200" dirty="0">
                <a:solidFill>
                  <a:schemeClr val="tx1"/>
                </a:solidFill>
                <a:effectLst/>
                <a:latin typeface="Arial" panose="020B0604020202020204" pitchFamily="34" charset="0"/>
                <a:ea typeface="+mn-ea"/>
                <a:cs typeface="Arial" panose="020B0604020202020204" pitchFamily="34" charset="0"/>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b="1" kern="1200" dirty="0">
                <a:solidFill>
                  <a:schemeClr val="tx1"/>
                </a:solidFill>
                <a:effectLst/>
                <a:latin typeface="Arial" panose="020B0604020202020204" pitchFamily="34" charset="0"/>
                <a:ea typeface="+mn-ea"/>
                <a:cs typeface="Arial" panose="020B0604020202020204" pitchFamily="34" charset="0"/>
              </a:rPr>
              <a:t>Romans 10:9-10</a:t>
            </a:r>
            <a:r>
              <a:rPr lang="en-US" sz="1200" kern="1200" dirty="0">
                <a:solidFill>
                  <a:schemeClr val="tx1"/>
                </a:solidFill>
                <a:effectLst/>
                <a:latin typeface="Arial" panose="020B0604020202020204" pitchFamily="34" charset="0"/>
                <a:ea typeface="+mn-ea"/>
                <a:cs typeface="Arial" panose="020B0604020202020204" pitchFamily="34" charset="0"/>
              </a:rPr>
              <a:t>)</a:t>
            </a:r>
          </a:p>
          <a:p>
            <a:r>
              <a:rPr lang="en-US" sz="1200" kern="1200" dirty="0">
                <a:solidFill>
                  <a:schemeClr val="tx1"/>
                </a:solidFill>
                <a:effectLst/>
                <a:latin typeface="Arial" panose="020B0604020202020204" pitchFamily="34" charset="0"/>
                <a:ea typeface="+mn-ea"/>
                <a:cs typeface="Arial" panose="020B0604020202020204" pitchFamily="34" charset="0"/>
              </a:rPr>
              <a:t>&gt;&gt;&gt;&gt;&gt;&gt;&gt;&gt;&gt;&gt;&gt;&gt;&gt;&gt; </a:t>
            </a:r>
          </a:p>
          <a:p>
            <a:r>
              <a:rPr lang="en-US" sz="1200" kern="1200" dirty="0">
                <a:solidFill>
                  <a:schemeClr val="tx1"/>
                </a:solidFill>
                <a:effectLst/>
                <a:latin typeface="Arial" panose="020B0604020202020204" pitchFamily="34" charset="0"/>
                <a:ea typeface="+mn-ea"/>
                <a:cs typeface="Arial" panose="020B0604020202020204" pitchFamily="34" charset="0"/>
              </a:rPr>
              <a:t>    5. Baptized for Forgiveness of sins – </a:t>
            </a:r>
            <a:r>
              <a:rPr lang="en-US" sz="1200" b="1" kern="1200" dirty="0">
                <a:solidFill>
                  <a:schemeClr val="tx1"/>
                </a:solidFill>
                <a:effectLst/>
                <a:latin typeface="Arial" panose="020B0604020202020204" pitchFamily="34" charset="0"/>
                <a:ea typeface="+mn-ea"/>
                <a:cs typeface="Arial" panose="020B0604020202020204" pitchFamily="34" charset="0"/>
              </a:rPr>
              <a:t>Acts 2:38 &amp; Acts 22:16</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And now why are you waiting? Arise and be baptized, and wash away your sins, calling on the name of the Lord.' (</a:t>
            </a:r>
            <a:r>
              <a:rPr lang="en-US" sz="1200" b="1" kern="1200" dirty="0">
                <a:solidFill>
                  <a:schemeClr val="tx1"/>
                </a:solidFill>
                <a:effectLst/>
                <a:latin typeface="Arial" panose="020B0604020202020204" pitchFamily="34" charset="0"/>
                <a:ea typeface="+mn-ea"/>
                <a:cs typeface="Arial" panose="020B0604020202020204" pitchFamily="34" charset="0"/>
              </a:rPr>
              <a:t>Acts 22:16</a:t>
            </a:r>
            <a:r>
              <a:rPr lang="en-US" sz="1200" kern="1200" dirty="0">
                <a:solidFill>
                  <a:schemeClr val="tx1"/>
                </a:solidFill>
                <a:effectLst/>
                <a:latin typeface="Arial" panose="020B0604020202020204" pitchFamily="34" charset="0"/>
                <a:ea typeface="+mn-ea"/>
                <a:cs typeface="Arial" panose="020B0604020202020204" pitchFamily="34" charset="0"/>
              </a:rPr>
              <a:t>)</a:t>
            </a:r>
          </a:p>
          <a:p>
            <a:r>
              <a:rPr lang="en-US" sz="1200" kern="1200" dirty="0">
                <a:solidFill>
                  <a:schemeClr val="tx1"/>
                </a:solidFill>
                <a:effectLst/>
                <a:latin typeface="Arial" panose="020B0604020202020204" pitchFamily="34" charset="0"/>
                <a:ea typeface="+mn-ea"/>
                <a:cs typeface="Arial" panose="020B0604020202020204" pitchFamily="34" charset="0"/>
              </a:rPr>
              <a:t>&gt;&gt;&gt;&gt;&gt;&gt;&gt;&gt;&gt;&gt;&gt;&gt;&gt;&gt; </a:t>
            </a:r>
          </a:p>
          <a:p>
            <a:r>
              <a:rPr lang="en-US" sz="1200" kern="1200" dirty="0">
                <a:solidFill>
                  <a:schemeClr val="tx1"/>
                </a:solidFill>
                <a:effectLst/>
                <a:latin typeface="Arial" panose="020B0604020202020204" pitchFamily="34" charset="0"/>
                <a:ea typeface="+mn-ea"/>
                <a:cs typeface="Arial" panose="020B0604020202020204" pitchFamily="34" charset="0"/>
              </a:rPr>
              <a:t>    6. THERE IS NO OTHER WAY!</a:t>
            </a:r>
            <a:endParaRPr lang="en-US" dirty="0"/>
          </a:p>
        </p:txBody>
      </p:sp>
      <p:sp>
        <p:nvSpPr>
          <p:cNvPr id="4" name="Slide Number Placeholder 3"/>
          <p:cNvSpPr>
            <a:spLocks noGrp="1"/>
          </p:cNvSpPr>
          <p:nvPr>
            <p:ph type="sldNum" sz="quarter" idx="5"/>
          </p:nvPr>
        </p:nvSpPr>
        <p:spPr/>
        <p:txBody>
          <a:bodyPr/>
          <a:lstStyle/>
          <a:p>
            <a:fld id="{BD2903CD-487B-460D-B57B-3BF6C7686978}" type="slidenum">
              <a:rPr lang="en-US" altLang="en-US" smtClean="0"/>
              <a:pPr/>
              <a:t>18</a:t>
            </a:fld>
            <a:endParaRPr lang="en-US" altLang="en-US"/>
          </a:p>
        </p:txBody>
      </p:sp>
    </p:spTree>
    <p:extLst>
      <p:ext uri="{BB962C8B-B14F-4D97-AF65-F5344CB8AC3E}">
        <p14:creationId xmlns:p14="http://schemas.microsoft.com/office/powerpoint/2010/main" val="171087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CE7C9B-3573-4047-B2D3-6EC7B3584766}"/>
              </a:ext>
            </a:extLst>
          </p:cNvPr>
          <p:cNvSpPr>
            <a:spLocks noGrp="1" noChangeArrowheads="1"/>
          </p:cNvSpPr>
          <p:nvPr>
            <p:ph type="sldNum" sz="quarter" idx="5"/>
          </p:nvPr>
        </p:nvSpPr>
        <p:spPr>
          <a:ln/>
        </p:spPr>
        <p:txBody>
          <a:bodyPr/>
          <a:lstStyle/>
          <a:p>
            <a:fld id="{8AD40E22-C7EE-4A9C-99E3-F7237713B5A1}" type="slidenum">
              <a:rPr lang="en-US" altLang="en-US"/>
              <a:pPr/>
              <a:t>4</a:t>
            </a:fld>
            <a:endParaRPr lang="en-US" altLang="en-US"/>
          </a:p>
        </p:txBody>
      </p:sp>
      <p:sp>
        <p:nvSpPr>
          <p:cNvPr id="21506" name="Rectangle 2">
            <a:extLst>
              <a:ext uri="{FF2B5EF4-FFF2-40B4-BE49-F238E27FC236}">
                <a16:creationId xmlns:a16="http://schemas.microsoft.com/office/drawing/2014/main" id="{D950A4B4-23DA-4FCF-B9B0-7B7DDF54410F}"/>
              </a:ext>
            </a:extLst>
          </p:cNvPr>
          <p:cNvSpPr>
            <a:spLocks noGrp="1" noRot="1" noChangeAspect="1" noChangeArrowheads="1" noTextEdit="1"/>
          </p:cNvSpPr>
          <p:nvPr>
            <p:ph type="sldImg"/>
          </p:nvPr>
        </p:nvSpPr>
        <p:spPr>
          <a:xfrm>
            <a:off x="392113" y="684213"/>
            <a:ext cx="6075362" cy="3417887"/>
          </a:xfrm>
          <a:ln/>
        </p:spPr>
      </p:sp>
      <p:sp>
        <p:nvSpPr>
          <p:cNvPr id="21507" name="Rectangle 3">
            <a:extLst>
              <a:ext uri="{FF2B5EF4-FFF2-40B4-BE49-F238E27FC236}">
                <a16:creationId xmlns:a16="http://schemas.microsoft.com/office/drawing/2014/main" id="{3335BC13-501F-41B9-8DAD-C8FF539A5713}"/>
              </a:ext>
            </a:extLst>
          </p:cNvPr>
          <p:cNvSpPr>
            <a:spLocks noGrp="1" noChangeArrowheads="1"/>
          </p:cNvSpPr>
          <p:nvPr>
            <p:ph type="body" idx="1"/>
          </p:nvPr>
        </p:nvSpPr>
        <p:spPr/>
        <p:txBody>
          <a:bodyPr/>
          <a:lstStyle/>
          <a:p>
            <a:r>
              <a:rPr lang="en-US" altLang="en-US" dirty="0"/>
              <a:t>In today’s text, we find that we can be prepared for fallout.</a:t>
            </a:r>
          </a:p>
          <a:p>
            <a:r>
              <a:rPr lang="en-US" altLang="en-US" dirty="0"/>
              <a:t>If you desire turn to…</a:t>
            </a:r>
          </a:p>
          <a:p>
            <a:r>
              <a:rPr lang="en-US" altLang="en-US" dirty="0"/>
              <a:t>The Preparation For Fallout… </a:t>
            </a:r>
            <a:r>
              <a:rPr lang="en-US" altLang="en-US" sz="1200" b="1" dirty="0"/>
              <a:t>Matt 10:14-15</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Preparation For Fallout - </a:t>
            </a:r>
            <a:r>
              <a:rPr lang="en-US" altLang="en-US" sz="1050" b="1" dirty="0"/>
              <a:t>Matt 10:14-15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whoever will not receive you nor hear your words, when you depart from that house or city, shake off the dust from your feet. Assuredly, I say to you, it will be more tolerable for the land of Sodom and Gomorrah in the day of judgment than for that city!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10:14-15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BD2903CD-487B-460D-B57B-3BF6C7686978}" type="slidenum">
              <a:rPr lang="en-US" altLang="en-US" smtClean="0"/>
              <a:pPr/>
              <a:t>5</a:t>
            </a:fld>
            <a:endParaRPr lang="en-US" altLang="en-US"/>
          </a:p>
        </p:txBody>
      </p:sp>
    </p:spTree>
    <p:extLst>
      <p:ext uri="{BB962C8B-B14F-4D97-AF65-F5344CB8AC3E}">
        <p14:creationId xmlns:p14="http://schemas.microsoft.com/office/powerpoint/2010/main" val="334116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1B4181-462C-403C-BCA8-FB102435ADC4}"/>
              </a:ext>
            </a:extLst>
          </p:cNvPr>
          <p:cNvSpPr>
            <a:spLocks noGrp="1" noChangeArrowheads="1"/>
          </p:cNvSpPr>
          <p:nvPr>
            <p:ph type="sldNum" sz="quarter" idx="5"/>
          </p:nvPr>
        </p:nvSpPr>
        <p:spPr>
          <a:ln/>
        </p:spPr>
        <p:txBody>
          <a:bodyPr/>
          <a:lstStyle/>
          <a:p>
            <a:fld id="{E4B57AF6-7194-42C5-A9E9-4852295E889C}" type="slidenum">
              <a:rPr lang="en-US" altLang="en-US"/>
              <a:pPr/>
              <a:t>6</a:t>
            </a:fld>
            <a:endParaRPr lang="en-US" altLang="en-US"/>
          </a:p>
        </p:txBody>
      </p:sp>
      <p:sp>
        <p:nvSpPr>
          <p:cNvPr id="22530" name="Rectangle 2">
            <a:extLst>
              <a:ext uri="{FF2B5EF4-FFF2-40B4-BE49-F238E27FC236}">
                <a16:creationId xmlns:a16="http://schemas.microsoft.com/office/drawing/2014/main" id="{71331D66-DD20-4D38-BB66-A27BBD0EAF19}"/>
              </a:ext>
            </a:extLst>
          </p:cNvPr>
          <p:cNvSpPr>
            <a:spLocks noGrp="1" noRot="1" noChangeAspect="1" noChangeArrowheads="1" noTextEdit="1"/>
          </p:cNvSpPr>
          <p:nvPr>
            <p:ph type="sldImg"/>
          </p:nvPr>
        </p:nvSpPr>
        <p:spPr>
          <a:xfrm>
            <a:off x="392113" y="684213"/>
            <a:ext cx="6075362" cy="3417887"/>
          </a:xfrm>
          <a:ln/>
        </p:spPr>
      </p:sp>
      <p:sp>
        <p:nvSpPr>
          <p:cNvPr id="22531" name="Rectangle 3">
            <a:extLst>
              <a:ext uri="{FF2B5EF4-FFF2-40B4-BE49-F238E27FC236}">
                <a16:creationId xmlns:a16="http://schemas.microsoft.com/office/drawing/2014/main" id="{7A820E28-02D1-43C0-8698-23CFD7B715F8}"/>
              </a:ext>
            </a:extLst>
          </p:cNvPr>
          <p:cNvSpPr>
            <a:spLocks noGrp="1" noChangeArrowheads="1"/>
          </p:cNvSpPr>
          <p:nvPr>
            <p:ph type="body" idx="1"/>
          </p:nvPr>
        </p:nvSpPr>
        <p:spPr/>
        <p:txBody>
          <a:bodyPr/>
          <a:lstStyle/>
          <a:p>
            <a:r>
              <a:rPr lang="en-US" altLang="en-US" dirty="0"/>
              <a:t>The Preparation For Fallout - </a:t>
            </a:r>
            <a:r>
              <a:rPr lang="en-US" altLang="en-US" sz="1050" dirty="0"/>
              <a:t>Defined…</a:t>
            </a:r>
          </a:p>
          <a:p>
            <a:r>
              <a:rPr lang="en-US" altLang="en-US" sz="1050" dirty="0"/>
              <a:t>&gt;&gt;&gt;&gt;&gt;&gt;&gt;&gt;&gt;&gt;&gt;&gt;&gt;&gt;&gt;&gt;&gt;&gt;&gt;</a:t>
            </a:r>
          </a:p>
          <a:p>
            <a:r>
              <a:rPr lang="en-US" altLang="en-US" sz="1200" dirty="0"/>
              <a:t>    1. This presentation should focus on the fact that </a:t>
            </a:r>
            <a:r>
              <a:rPr lang="en-US" altLang="en-US" sz="1200" b="1" dirty="0"/>
              <a:t>Jesus prepared His followers </a:t>
            </a:r>
            <a:r>
              <a:rPr lang="en-US" altLang="en-US" sz="1200" dirty="0"/>
              <a:t>in all arenas of their walk with Him – He told them – </a:t>
            </a:r>
          </a:p>
          <a:p>
            <a:r>
              <a:rPr lang="en-US" altLang="en-US" sz="1200" b="1" u="none" dirty="0"/>
              <a:t>        a. where to go</a:t>
            </a:r>
            <a:r>
              <a:rPr lang="en-US" altLang="en-US" sz="1200" u="none" dirty="0"/>
              <a:t>, </a:t>
            </a:r>
          </a:p>
          <a:p>
            <a:r>
              <a:rPr lang="en-US" altLang="en-US" sz="1200" b="1" u="none" dirty="0"/>
              <a:t>        b. when to go</a:t>
            </a:r>
            <a:r>
              <a:rPr lang="en-US" altLang="en-US" sz="1200" u="none" dirty="0"/>
              <a:t>, </a:t>
            </a:r>
          </a:p>
          <a:p>
            <a:r>
              <a:rPr lang="en-US" altLang="en-US" sz="1200" b="1" u="none" dirty="0"/>
              <a:t>        c. how to go</a:t>
            </a:r>
            <a:r>
              <a:rPr lang="en-US" altLang="en-US" sz="1200" u="none" dirty="0"/>
              <a:t>, </a:t>
            </a:r>
          </a:p>
          <a:p>
            <a:r>
              <a:rPr lang="en-US" altLang="en-US" sz="1200" b="1" u="none" dirty="0"/>
              <a:t>        d. who to go to</a:t>
            </a:r>
            <a:r>
              <a:rPr lang="en-US" altLang="en-US" sz="1200" u="none" dirty="0"/>
              <a:t>, </a:t>
            </a:r>
          </a:p>
          <a:p>
            <a:r>
              <a:rPr lang="en-US" altLang="en-US" sz="1200" u="none" dirty="0"/>
              <a:t>        e. and just as important – </a:t>
            </a:r>
            <a:r>
              <a:rPr lang="en-US" altLang="en-US" sz="1200" b="1" u="none" dirty="0"/>
              <a:t>how to react after you go</a:t>
            </a:r>
            <a:r>
              <a:rPr lang="en-US" altLang="en-US" sz="1200" u="none" dirty="0"/>
              <a:t>.</a:t>
            </a:r>
          </a:p>
          <a:p>
            <a:r>
              <a:rPr lang="en-US" altLang="en-US" sz="1200" u="none" dirty="0"/>
              <a:t>&gt;&gt;&gt;&gt;&gt;&gt;&gt;&gt;&gt;&gt;&gt;&gt;&gt;&gt;&gt;&gt;&gt;&gt;&gt;</a:t>
            </a:r>
          </a:p>
          <a:p>
            <a:r>
              <a:rPr lang="en-US" altLang="en-US" sz="1200" dirty="0"/>
              <a:t>    2.  He prepared them </a:t>
            </a:r>
            <a:r>
              <a:rPr lang="en-US" altLang="en-US" sz="1200" b="1" dirty="0"/>
              <a:t>for success </a:t>
            </a:r>
            <a:r>
              <a:rPr lang="en-US" altLang="en-US" sz="1200" dirty="0"/>
              <a:t>and </a:t>
            </a:r>
            <a:r>
              <a:rPr lang="en-US" altLang="en-US" sz="1200" b="1" dirty="0"/>
              <a:t>for failure</a:t>
            </a:r>
            <a:r>
              <a:rPr lang="en-US" altLang="en-US" sz="1200" dirty="0"/>
              <a:t>; for those that would accept the message and those who would reject it. </a:t>
            </a: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1. This message should offer proven methods and techniques that can be adapted and utilized by those who are endeavoring to carry the message of the Kingdom to the cruel and critical world outside these doors.</a:t>
            </a:r>
          </a:p>
          <a:p>
            <a:endParaRPr lang="en-US" dirty="0"/>
          </a:p>
        </p:txBody>
      </p:sp>
      <p:sp>
        <p:nvSpPr>
          <p:cNvPr id="4" name="Slide Number Placeholder 3"/>
          <p:cNvSpPr>
            <a:spLocks noGrp="1"/>
          </p:cNvSpPr>
          <p:nvPr>
            <p:ph type="sldNum" sz="quarter" idx="5"/>
          </p:nvPr>
        </p:nvSpPr>
        <p:spPr/>
        <p:txBody>
          <a:bodyPr/>
          <a:lstStyle/>
          <a:p>
            <a:fld id="{BD2903CD-487B-460D-B57B-3BF6C7686978}" type="slidenum">
              <a:rPr lang="en-US" altLang="en-US" smtClean="0"/>
              <a:pPr/>
              <a:t>7</a:t>
            </a:fld>
            <a:endParaRPr lang="en-US" altLang="en-US"/>
          </a:p>
        </p:txBody>
      </p:sp>
    </p:spTree>
    <p:extLst>
      <p:ext uri="{BB962C8B-B14F-4D97-AF65-F5344CB8AC3E}">
        <p14:creationId xmlns:p14="http://schemas.microsoft.com/office/powerpoint/2010/main" val="356228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989604-4442-4006-9B19-57BB8080443C}"/>
              </a:ext>
            </a:extLst>
          </p:cNvPr>
          <p:cNvSpPr>
            <a:spLocks noGrp="1" noChangeArrowheads="1"/>
          </p:cNvSpPr>
          <p:nvPr>
            <p:ph type="sldNum" sz="quarter" idx="5"/>
          </p:nvPr>
        </p:nvSpPr>
        <p:spPr>
          <a:ln/>
        </p:spPr>
        <p:txBody>
          <a:bodyPr/>
          <a:lstStyle/>
          <a:p>
            <a:fld id="{3F281BD8-24B9-477F-8282-8B3AE21F127B}" type="slidenum">
              <a:rPr lang="en-US" altLang="en-US"/>
              <a:pPr/>
              <a:t>8</a:t>
            </a:fld>
            <a:endParaRPr lang="en-US" altLang="en-US"/>
          </a:p>
        </p:txBody>
      </p:sp>
      <p:sp>
        <p:nvSpPr>
          <p:cNvPr id="23554" name="Rectangle 2">
            <a:extLst>
              <a:ext uri="{FF2B5EF4-FFF2-40B4-BE49-F238E27FC236}">
                <a16:creationId xmlns:a16="http://schemas.microsoft.com/office/drawing/2014/main" id="{EEFAF146-D4CF-464A-A24B-C733EC7E39EA}"/>
              </a:ext>
            </a:extLst>
          </p:cNvPr>
          <p:cNvSpPr>
            <a:spLocks noGrp="1" noRot="1" noChangeAspect="1" noChangeArrowheads="1" noTextEdit="1"/>
          </p:cNvSpPr>
          <p:nvPr>
            <p:ph type="sldImg"/>
          </p:nvPr>
        </p:nvSpPr>
        <p:spPr>
          <a:xfrm>
            <a:off x="392113" y="684213"/>
            <a:ext cx="6075362" cy="3417887"/>
          </a:xfrm>
          <a:ln/>
        </p:spPr>
      </p:sp>
      <p:sp>
        <p:nvSpPr>
          <p:cNvPr id="23555" name="Rectangle 3">
            <a:extLst>
              <a:ext uri="{FF2B5EF4-FFF2-40B4-BE49-F238E27FC236}">
                <a16:creationId xmlns:a16="http://schemas.microsoft.com/office/drawing/2014/main" id="{E65D7010-326B-4E33-83F1-AFFE40D1BCAE}"/>
              </a:ext>
            </a:extLst>
          </p:cNvPr>
          <p:cNvSpPr>
            <a:spLocks noGrp="1" noChangeArrowheads="1"/>
          </p:cNvSpPr>
          <p:nvPr>
            <p:ph type="body" idx="1"/>
          </p:nvPr>
        </p:nvSpPr>
        <p:spPr/>
        <p:txBody>
          <a:bodyPr/>
          <a:lstStyle/>
          <a:p>
            <a:r>
              <a:rPr lang="en-US" altLang="en-US" dirty="0"/>
              <a:t>On this journey… Jesus told them…..</a:t>
            </a:r>
          </a:p>
          <a:p>
            <a:r>
              <a:rPr lang="en-US" altLang="en-US" dirty="0"/>
              <a:t>&gt;&gt;&gt;&gt;&gt;&gt;&gt;&gt;&gt;&gt;&gt;&gt;&gt;&gt;&gt;&gt;&gt;&gt;&gt;&gt;&gt;</a:t>
            </a:r>
          </a:p>
          <a:p>
            <a:pPr>
              <a:lnSpc>
                <a:spcPct val="90000"/>
              </a:lnSpc>
            </a:pPr>
            <a:r>
              <a:rPr lang="en-US" altLang="en-US" sz="2800" b="0" u="none" dirty="0"/>
              <a:t>    1. </a:t>
            </a:r>
            <a:r>
              <a:rPr lang="en-US" altLang="en-US" sz="2800" b="1" u="none" dirty="0"/>
              <a:t>Where To Go</a:t>
            </a:r>
            <a:r>
              <a:rPr lang="en-US" altLang="en-US" sz="2800" dirty="0"/>
              <a:t>: We are told in </a:t>
            </a:r>
            <a:r>
              <a:rPr lang="en-US" altLang="en-US" sz="2800" b="1" dirty="0"/>
              <a:t>Matt 28:19-20</a:t>
            </a:r>
            <a:r>
              <a:rPr lang="en-US" altLang="en-US" sz="2800" b="0" dirty="0"/>
              <a:t> where He told them to go.</a:t>
            </a:r>
            <a:endParaRPr lang="en-US" altLang="en-US" sz="2800" b="1" dirty="0"/>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Go therefore and make disciples of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all the nations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baptizing them in the name of the Father and of the Son and of the Holy Spirit, teaching them to observe all things that I have commanded you; and lo, I am with you always, even to the end of the age." Amen.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28:19-20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&gt;&gt;&gt;&gt;&gt;&gt;&gt;&gt;&gt;&gt;&gt;&gt;&gt;&gt;&gt;&gt;&gt;&gt;&gt;&gt;&gt;&gt;</a:t>
            </a:r>
          </a:p>
          <a:p>
            <a:pPr lvl="0">
              <a:lnSpc>
                <a:spcPct val="90000"/>
              </a:lnSpc>
            </a:pPr>
            <a:r>
              <a:rPr lang="en-US" altLang="en-US" sz="2400" dirty="0"/>
              <a:t>        a. Unlike the Commission we just read, Jesus conducted Limited Commission: To The Jews, as a training mission for his apostles, making training very important. </a:t>
            </a:r>
            <a:r>
              <a:rPr lang="en-US" altLang="en-US" sz="2400" b="1" dirty="0"/>
              <a:t>Matt 10:5-6</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These twelve Jesus sent out and commanded them, saying: "Do not go into the way of the Gentiles, and do not enter a city of the Samaritans. But go rather to the lost sheep of the house of Israel.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10:5-6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altLang="en-US" sz="1200" b="0" i="0" u="none" strike="noStrike" kern="1200" baseline="0" dirty="0">
                <a:solidFill>
                  <a:schemeClr val="tx1"/>
                </a:solidFill>
                <a:latin typeface="Arial" panose="020B0604020202020204" pitchFamily="34" charset="0"/>
                <a:ea typeface="+mn-ea"/>
                <a:cs typeface="Arial" panose="020B0604020202020204" pitchFamily="34" charset="0"/>
              </a:rPr>
              <a:t>            1.) Jesus wanted them to know how to handle rejection.</a:t>
            </a:r>
          </a:p>
          <a:p>
            <a:pPr rtl="0"/>
            <a:r>
              <a:rPr lang="en-US" altLang="en-US" sz="1200" b="0" i="0" u="none" strike="noStrike" kern="1200" baseline="0" dirty="0">
                <a:solidFill>
                  <a:schemeClr val="tx1"/>
                </a:solidFill>
                <a:latin typeface="Arial" panose="020B0604020202020204" pitchFamily="34" charset="0"/>
                <a:ea typeface="+mn-ea"/>
                <a:cs typeface="Arial" panose="020B0604020202020204" pitchFamily="34" charset="0"/>
              </a:rPr>
              <a:t>            2.) Do you remember the demon possessed child that the apostles could not cast the out the Devil from in Matthew 17:18-21?</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Jesus rebuked the demon, and it came out of him; and the child was cured from that very hour. Then the disciples came to Jesus privately and said,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Why could we not cast it out?"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So Jesus said to them,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Because of your unbelief</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for assuredly, I say to you, if you have faith as a mustard seed, you will say to this mountain, 'Move from here to there,' and it will move; and nothing will be impossible for you. However, this kind does not go out except by prayer and fasting."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17:18-21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3.) This was another evangelical training session by Jesus for His apostles.</a:t>
            </a:r>
            <a:endParaRPr lang="en-US" altLang="en-US" sz="2400" dirty="0"/>
          </a:p>
          <a:p>
            <a:pPr lvl="0">
              <a:lnSpc>
                <a:spcPct val="90000"/>
              </a:lnSpc>
            </a:pPr>
            <a:r>
              <a:rPr lang="en-US" altLang="en-US" sz="2400" dirty="0"/>
              <a:t>        b. Very near the end of His ministry, Jesus sent the apostles out on a Limit-less commission: we call it the </a:t>
            </a:r>
            <a:r>
              <a:rPr lang="en-US" altLang="en-US" sz="2400" b="1" dirty="0"/>
              <a:t>Great Commission</a:t>
            </a:r>
            <a:r>
              <a:rPr lang="en-US" altLang="en-US" sz="2400" dirty="0"/>
              <a:t>: Into All The World, </a:t>
            </a:r>
            <a:r>
              <a:rPr lang="en-US" altLang="en-US" sz="2400" b="1" dirty="0"/>
              <a:t>Matt 28:19-20</a:t>
            </a:r>
            <a:endParaRPr lang="en-US" altLang="en-US" sz="2400" b="0" dirty="0"/>
          </a:p>
          <a:p>
            <a:pPr lvl="0">
              <a:lnSpc>
                <a:spcPct val="90000"/>
              </a:lnSpc>
            </a:pPr>
            <a:r>
              <a:rPr lang="en-US" altLang="en-US" sz="2400" b="0" dirty="0"/>
              <a:t>            1.) This is the commission given directly to the apostles is the same one that passed down to us today.</a:t>
            </a:r>
          </a:p>
          <a:p>
            <a:pPr lvl="0">
              <a:lnSpc>
                <a:spcPct val="90000"/>
              </a:lnSpc>
            </a:pPr>
            <a:r>
              <a:rPr lang="en-US" altLang="en-US" sz="2400" b="0" dirty="0"/>
              <a:t>            2.) We that are working for the Lord must go into “all the world”.</a:t>
            </a:r>
          </a:p>
          <a:p>
            <a:pPr lvl="0">
              <a:lnSpc>
                <a:spcPct val="90000"/>
              </a:lnSpc>
            </a:pPr>
            <a:r>
              <a:rPr lang="en-US" altLang="en-US" sz="2400" b="0" dirty="0"/>
              <a:t>            3.) Starting just outside our doors. </a:t>
            </a:r>
            <a:endParaRPr lang="en-US" altLang="en-US" sz="2400" b="1" dirty="0"/>
          </a:p>
          <a:p>
            <a:pPr lvl="0">
              <a:lnSpc>
                <a:spcPct val="90000"/>
              </a:lnSpc>
            </a:pPr>
            <a:r>
              <a:rPr lang="en-US" altLang="en-US" sz="2400" b="0" u="none" dirty="0"/>
              <a:t>&gt;&gt;&gt;&gt;&gt;&gt;&gt;&gt;&gt;&gt;&gt;&gt;&gt;&gt;&gt;&gt;&gt;&gt;&gt;&gt;&gt;&gt;</a:t>
            </a:r>
          </a:p>
          <a:p>
            <a:pPr>
              <a:lnSpc>
                <a:spcPct val="90000"/>
              </a:lnSpc>
            </a:pPr>
            <a:r>
              <a:rPr lang="en-US" altLang="en-US" sz="2800" b="0" u="none" dirty="0"/>
              <a:t>    2. </a:t>
            </a:r>
            <a:r>
              <a:rPr lang="en-US" altLang="en-US" sz="2800" b="1" u="none" dirty="0"/>
              <a:t>When To Go</a:t>
            </a:r>
            <a:r>
              <a:rPr lang="en-US" altLang="en-US" sz="2800" dirty="0"/>
              <a:t>: Matt 28:19-20</a:t>
            </a:r>
          </a:p>
          <a:p>
            <a:pPr lvl="1">
              <a:lnSpc>
                <a:spcPct val="90000"/>
              </a:lnSpc>
            </a:pPr>
            <a:r>
              <a:rPr lang="en-US" altLang="en-US" sz="2400" b="0" dirty="0"/>
              <a:t>a. </a:t>
            </a:r>
            <a:r>
              <a:rPr lang="en-US" altLang="en-US" sz="2400" b="1" dirty="0"/>
              <a:t>Daily</a:t>
            </a:r>
            <a:r>
              <a:rPr lang="en-US" altLang="en-US" sz="2400" dirty="0"/>
              <a:t> – </a:t>
            </a:r>
            <a:r>
              <a:rPr lang="en-US" altLang="en-US" sz="2400" b="1" dirty="0"/>
              <a:t>2 Cor 6:2; Jam 4:14</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For He says: "IN AN ACCEPTABLE TIME I HAVE HEARD YOU, AND IN THE DAY OF SALVATION I HAVE HELPED YOU." Behold, now is the accepted time; behold,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now is the day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of salvation.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 Corinthians 6:2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whereas you do not know what will happen tomorrow. For what is your life? It is even a vapor that appears for a little time and then vanishes away.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James 4:14</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Then He said to them all, "If anyone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desires to come after Me</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let him deny himself, and take up his cross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daily</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follow Me.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Luke 9:23</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 This is not something that Jesus just said to be filling time, it is something that He did himself.</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When I was with you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daily in the temple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you did not try to seize Me. But this is your hour, and the power of darkness."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Luke 22:53</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altLang="en-US" sz="2400" dirty="0"/>
          </a:p>
          <a:p>
            <a:pPr lvl="0">
              <a:lnSpc>
                <a:spcPct val="90000"/>
              </a:lnSpc>
            </a:pPr>
            <a:r>
              <a:rPr lang="en-US" altLang="en-US" sz="2400" dirty="0"/>
              <a:t>&gt;&gt;&gt;&gt;&gt;&gt;&gt;&gt;&gt;&gt;&gt;&gt;&gt;&gt;&gt;&gt;&gt;&gt;&gt;&gt;&gt;&gt;&gt;&gt;</a:t>
            </a:r>
          </a:p>
          <a:p>
            <a:pPr lvl="1">
              <a:lnSpc>
                <a:spcPct val="90000"/>
              </a:lnSpc>
            </a:pPr>
            <a:r>
              <a:rPr lang="en-US" altLang="en-US" sz="2400" b="0" dirty="0"/>
              <a:t>b. </a:t>
            </a:r>
            <a:r>
              <a:rPr lang="en-US" altLang="en-US" sz="2400" b="1" dirty="0"/>
              <a:t>Be Instant </a:t>
            </a:r>
            <a:r>
              <a:rPr lang="en-US" altLang="en-US" sz="2400" dirty="0"/>
              <a:t>– In Season And Out Of Season – </a:t>
            </a:r>
            <a:r>
              <a:rPr lang="en-US" altLang="en-US" sz="2400" b="1" dirty="0"/>
              <a:t>2 Tim. 4:2</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Preach the word! Be ready in season and out of season. Convince, rebuke, exhort, with all longsuffering and teaching.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2 Timothy 4:2</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&gt;&gt;&gt;&gt;&gt;&gt;&gt;&gt;&gt;&gt;&gt;&gt;&gt;&gt;&gt;&gt;&gt;&gt;&gt;&gt;&gt;&gt;&gt;&gt;</a:t>
            </a:r>
            <a:endParaRPr lang="en-US" altLang="en-US" sz="2400" dirty="0"/>
          </a:p>
          <a:p>
            <a:pPr lvl="1">
              <a:lnSpc>
                <a:spcPct val="90000"/>
              </a:lnSpc>
            </a:pPr>
            <a:r>
              <a:rPr lang="en-US" altLang="en-US" sz="2400" b="0" dirty="0"/>
              <a:t>c. </a:t>
            </a:r>
            <a:r>
              <a:rPr lang="en-US" altLang="en-US" sz="2400" b="1" dirty="0"/>
              <a:t>Be Ready Always </a:t>
            </a:r>
            <a:r>
              <a:rPr lang="en-US" altLang="en-US" sz="2400" dirty="0"/>
              <a:t>– </a:t>
            </a:r>
            <a:r>
              <a:rPr lang="en-US" altLang="en-US" sz="2400" b="1" dirty="0"/>
              <a:t>1 Peter 3:15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But sanctify the Lord God in your hearts, and always be ready to give a defense to everyone who asks you a reason for the hope that is in you, with meekness and fear;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Peter 3:15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320464-2E8D-42B0-B8EB-BC4327CEE4E7}"/>
              </a:ext>
            </a:extLst>
          </p:cNvPr>
          <p:cNvSpPr>
            <a:spLocks noGrp="1" noChangeArrowheads="1"/>
          </p:cNvSpPr>
          <p:nvPr>
            <p:ph type="sldNum" sz="quarter" idx="5"/>
          </p:nvPr>
        </p:nvSpPr>
        <p:spPr>
          <a:ln/>
        </p:spPr>
        <p:txBody>
          <a:bodyPr/>
          <a:lstStyle/>
          <a:p>
            <a:fld id="{2318A2FB-7306-49A3-A730-2EB291A55E9F}" type="slidenum">
              <a:rPr lang="en-US" altLang="en-US"/>
              <a:pPr/>
              <a:t>9</a:t>
            </a:fld>
            <a:endParaRPr lang="en-US" altLang="en-US"/>
          </a:p>
        </p:txBody>
      </p:sp>
      <p:sp>
        <p:nvSpPr>
          <p:cNvPr id="103426" name="Rectangle 2">
            <a:extLst>
              <a:ext uri="{FF2B5EF4-FFF2-40B4-BE49-F238E27FC236}">
                <a16:creationId xmlns:a16="http://schemas.microsoft.com/office/drawing/2014/main" id="{B21AD848-DF8D-45EB-9F52-25FB33FAB057}"/>
              </a:ext>
            </a:extLst>
          </p:cNvPr>
          <p:cNvSpPr>
            <a:spLocks noGrp="1" noRot="1" noChangeAspect="1" noChangeArrowheads="1" noTextEdit="1"/>
          </p:cNvSpPr>
          <p:nvPr>
            <p:ph type="sldImg"/>
          </p:nvPr>
        </p:nvSpPr>
        <p:spPr>
          <a:xfrm>
            <a:off x="392113" y="684213"/>
            <a:ext cx="6075362" cy="3417887"/>
          </a:xfrm>
          <a:ln/>
        </p:spPr>
      </p:sp>
      <p:sp>
        <p:nvSpPr>
          <p:cNvPr id="103427" name="Rectangle 3">
            <a:extLst>
              <a:ext uri="{FF2B5EF4-FFF2-40B4-BE49-F238E27FC236}">
                <a16:creationId xmlns:a16="http://schemas.microsoft.com/office/drawing/2014/main" id="{DD6CCF45-035E-4737-ABED-26490ECD7313}"/>
              </a:ext>
            </a:extLst>
          </p:cNvPr>
          <p:cNvSpPr>
            <a:spLocks noGrp="1" noChangeArrowheads="1"/>
          </p:cNvSpPr>
          <p:nvPr>
            <p:ph type="body" idx="1"/>
          </p:nvPr>
        </p:nvSpPr>
        <p:spPr/>
        <p:txBody>
          <a:bodyPr/>
          <a:lstStyle/>
          <a:p>
            <a:r>
              <a:rPr lang="en-US" altLang="en-US" dirty="0"/>
              <a:t>On this journey you must take, know…</a:t>
            </a:r>
          </a:p>
          <a:p>
            <a:r>
              <a:rPr lang="en-US" altLang="en-US" dirty="0"/>
              <a:t>&gt;&gt;&gt;&gt;&gt;&gt;&gt;&gt;&gt;&gt;&gt;&gt;&gt;&gt;&gt;&gt;&gt;&gt;&gt;</a:t>
            </a:r>
          </a:p>
          <a:p>
            <a:pPr>
              <a:lnSpc>
                <a:spcPct val="90000"/>
              </a:lnSpc>
            </a:pPr>
            <a:r>
              <a:rPr lang="en-US" altLang="en-US" b="0" u="none" dirty="0"/>
              <a:t>    1. </a:t>
            </a:r>
            <a:r>
              <a:rPr lang="en-US" altLang="en-US" b="1" u="none" dirty="0"/>
              <a:t>How To Go</a:t>
            </a:r>
            <a:r>
              <a:rPr lang="en-US" altLang="en-US" u="none" dirty="0"/>
              <a:t>: </a:t>
            </a:r>
          </a:p>
          <a:p>
            <a:pPr lvl="0">
              <a:lnSpc>
                <a:spcPct val="90000"/>
              </a:lnSpc>
            </a:pPr>
            <a:r>
              <a:rPr lang="en-US" altLang="en-US" dirty="0"/>
              <a:t>        a. Walk – meaning walk a Methodical path, walk with a plan:  (2 x 2) is always a good scriptural way to go! - </a:t>
            </a:r>
            <a:r>
              <a:rPr lang="en-US" altLang="en-US" b="1" dirty="0"/>
              <a:t>Luke 10:1</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After these things the Lord appointed seventy others also, and sent them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two by two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before His face into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every city and place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where He Himself was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about to go</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Luke 10:1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 Sounds like preparation for a gospel meeting with Jesus as the guest speaker.</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 Would you have attended a gospel meeting in another city if you knew that Jesus was being taught there.</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3.) It happens multiple times every year, when was the last time you attended a gospel meeting or lectureship?</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&gt;&gt;&gt;&gt;&gt;&gt;&gt;&gt;&gt;&gt;&gt;&gt;&gt;&gt;&gt;&gt;&gt;&gt;&gt;&gt;&gt;&gt;&gt;</a:t>
            </a:r>
          </a:p>
          <a:p>
            <a:pPr rtl="0"/>
            <a:r>
              <a:rPr lang="en-US" altLang="en-US" sz="1200" b="0" i="0" u="none" strike="noStrike" kern="1200" baseline="0" dirty="0">
                <a:solidFill>
                  <a:schemeClr val="tx1"/>
                </a:solidFill>
                <a:latin typeface="Arial" panose="020B0604020202020204" pitchFamily="34" charset="0"/>
                <a:ea typeface="+mn-ea"/>
                <a:cs typeface="Arial" panose="020B0604020202020204" pitchFamily="34" charset="0"/>
              </a:rPr>
              <a:t>        b. </a:t>
            </a:r>
            <a:r>
              <a:rPr lang="en-US" altLang="en-US" dirty="0"/>
              <a:t>Talk – Boldness &amp; Plainness of Speech:  </a:t>
            </a:r>
            <a:r>
              <a:rPr lang="en-US" altLang="en-US" b="1" dirty="0"/>
              <a:t>1Thes. 2:1-9; 1 Cor 2:1-5</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For our exhortation did not come from error or uncleanness, nor was it in deceit. But as we have been approved by God to be entrusted with the gospel, even so we speak, not as pleasing men, but God who tests our hearts. For neither at any time did we use flattering words, as you know, nor a cloak for covetousness—God is witness.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Thessalonians 2:3-5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my speech and my preaching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were not with persuasive words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of human wisdom, but in demonstration of the Spirit and of power, that your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faith should not be in the wisdom of men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but in the power of God.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 Corinthians 2:4-5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 It is not necessary to be a collage graduate, but rather speak what you know, and study what you don’t know.</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 Place your faith in God and not in the words or condemnation of men.</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3.) Plain country talk will pierce the heart and save the soul.</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&gt;&gt;&gt;&gt;&gt;&gt;&gt;&gt;&gt;&gt;&gt;&gt;&gt;&gt;&gt;&gt;&gt;&gt;&gt;&gt;&gt;&gt;&gt;&gt;</a:t>
            </a:r>
            <a:endParaRPr lang="en-US" altLang="en-US" dirty="0"/>
          </a:p>
          <a:p>
            <a:pPr>
              <a:lnSpc>
                <a:spcPct val="90000"/>
              </a:lnSpc>
            </a:pPr>
            <a:r>
              <a:rPr lang="en-US" altLang="en-US" b="0" u="none" dirty="0"/>
              <a:t>    2. </a:t>
            </a:r>
            <a:r>
              <a:rPr lang="en-US" altLang="en-US" b="1" u="none" dirty="0"/>
              <a:t>Who To Go To</a:t>
            </a:r>
            <a:r>
              <a:rPr lang="en-US" altLang="en-US" u="none" dirty="0"/>
              <a:t>: </a:t>
            </a:r>
          </a:p>
          <a:p>
            <a:pPr lvl="0">
              <a:lnSpc>
                <a:spcPct val="90000"/>
              </a:lnSpc>
            </a:pPr>
            <a:r>
              <a:rPr lang="en-US" altLang="en-US" dirty="0"/>
              <a:t>        a. Every Accountable Creature: </a:t>
            </a:r>
            <a:r>
              <a:rPr lang="en-US" altLang="en-US" b="1" dirty="0"/>
              <a:t>Mark 16:15-16</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And He said to them, "Go into all the world and preach the gospel to every creature.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Mark 16:15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 Tell me, which human creature did he leave out in this command?</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 What is the result for the creature to whom you do not teach the gospel?</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3.) What is the result of your failure not to teach others as you were taught?</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Then He will answer them, saying, 'Assuredly, I say to you,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inasmuch as you did not do it to one of the least of these, you did not do it to Me</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Matthew 25:45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4.) These questions are answered in the following verse.</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He who believes and is baptized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will be saved</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but he who does not believe </a:t>
            </a:r>
            <a:r>
              <a:rPr lang="en-US" sz="1200" b="1" i="1" u="none" strike="noStrike" kern="1200" baseline="0" dirty="0">
                <a:solidFill>
                  <a:schemeClr val="tx1"/>
                </a:solidFill>
                <a:latin typeface="Arial" panose="020B0604020202020204" pitchFamily="34" charset="0"/>
                <a:ea typeface="+mn-ea"/>
                <a:cs typeface="Arial" panose="020B0604020202020204" pitchFamily="34" charset="0"/>
              </a:rPr>
              <a:t>will be condemned</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Mark 16:16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altLang="en-US" sz="1200" b="0" i="0" u="none" strike="noStrike" kern="1200" baseline="0" dirty="0">
                <a:solidFill>
                  <a:schemeClr val="tx1"/>
                </a:solidFill>
                <a:latin typeface="Arial" panose="020B0604020202020204" pitchFamily="34" charset="0"/>
                <a:ea typeface="+mn-ea"/>
                <a:cs typeface="Arial" panose="020B0604020202020204" pitchFamily="34" charset="0"/>
              </a:rPr>
              <a:t>&gt;&gt;&gt;&gt;&gt;&gt;&gt;&gt;&gt;&gt;&gt;&gt;&gt;&gt;&gt;&gt;&gt;&gt;&gt;&gt;&gt;&gt;&gt;&gt;&gt;</a:t>
            </a:r>
          </a:p>
          <a:p>
            <a:pPr rtl="0"/>
            <a:r>
              <a:rPr lang="en-US" altLang="en-US" sz="1200" b="0" i="0" u="none" strike="noStrike" kern="1200" baseline="0" dirty="0">
                <a:solidFill>
                  <a:schemeClr val="tx1"/>
                </a:solidFill>
                <a:latin typeface="Arial" panose="020B0604020202020204" pitchFamily="34" charset="0"/>
                <a:ea typeface="+mn-ea"/>
                <a:cs typeface="Arial" panose="020B0604020202020204" pitchFamily="34" charset="0"/>
              </a:rPr>
              <a:t>        b. Take the message to the </a:t>
            </a:r>
            <a:r>
              <a:rPr lang="en-US" altLang="en-US" dirty="0"/>
              <a:t>Churched / Unchurched</a:t>
            </a:r>
          </a:p>
          <a:p>
            <a:pPr rtl="0"/>
            <a:r>
              <a:rPr lang="en-US" altLang="en-US" dirty="0"/>
              <a:t>            1.) You will hear from the denominationalists, “I am Churched, take you message to the unchurched.” </a:t>
            </a:r>
          </a:p>
          <a:p>
            <a:pPr rtl="0"/>
            <a:r>
              <a:rPr lang="en-US" altLang="en-US" dirty="0"/>
              <a:t>            2.) “I am happy with my church so just leave me alone.” </a:t>
            </a:r>
          </a:p>
          <a:p>
            <a:pPr rtl="0"/>
            <a:r>
              <a:rPr lang="en-US" altLang="en-US" dirty="0"/>
              <a:t>            3.) they have no clue about the “body of Christ”. </a:t>
            </a:r>
          </a:p>
          <a:p>
            <a:pPr rtl="0"/>
            <a:r>
              <a:rPr lang="en-US" altLang="en-US" dirty="0"/>
              <a:t>        c. Jesus said take it to the Sick / Poor / Blind / Broken Hearted / Captives: </a:t>
            </a:r>
            <a:r>
              <a:rPr lang="en-US" altLang="en-US" b="1" dirty="0"/>
              <a:t>Luke 4:18 </a:t>
            </a:r>
          </a:p>
          <a:p>
            <a:pPr rtl="0"/>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 SPIRIT OF THE LORD IS UPON ME, BECAUSE HE HAS ANOINTED ME TO PREACH THE GOSPEL TO THE POOR; HE HAS SENT ME TO HEAL THE BROKENHEARTED, TO PROCLAIM LIBERTY TO THE CAPTIVES AND RECOVERY OF SIGHT TO THE BLIND, TO SET AT LIBERTY THOSE WHO ARE OPPRESSED;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Luke 4:18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1.) When was the last time you were in “Eastland County Hospital” to visit the sick?</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 Is that only the job of the Elders and preacher?</a:t>
            </a:r>
          </a:p>
          <a:p>
            <a:pPr rtl="0"/>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3.) Do you believe that even the sick need the gospel preached to them? Poor? Blind? Broken Hearted?</a:t>
            </a:r>
          </a:p>
          <a:p>
            <a:pPr rtl="0"/>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80AD45-E817-4153-B1FC-ECCC8428C5BD}"/>
              </a:ext>
            </a:extLst>
          </p:cNvPr>
          <p:cNvSpPr>
            <a:spLocks noGrp="1" noChangeArrowheads="1"/>
          </p:cNvSpPr>
          <p:nvPr>
            <p:ph type="sldNum" sz="quarter" idx="5"/>
          </p:nvPr>
        </p:nvSpPr>
        <p:spPr>
          <a:ln/>
        </p:spPr>
        <p:txBody>
          <a:bodyPr/>
          <a:lstStyle/>
          <a:p>
            <a:fld id="{B0B31AB8-292A-4AAB-8E08-24E050F4B243}" type="slidenum">
              <a:rPr lang="en-US" altLang="en-US"/>
              <a:pPr/>
              <a:t>10</a:t>
            </a:fld>
            <a:endParaRPr lang="en-US" altLang="en-US"/>
          </a:p>
        </p:txBody>
      </p:sp>
      <p:sp>
        <p:nvSpPr>
          <p:cNvPr id="25602" name="Rectangle 2">
            <a:extLst>
              <a:ext uri="{FF2B5EF4-FFF2-40B4-BE49-F238E27FC236}">
                <a16:creationId xmlns:a16="http://schemas.microsoft.com/office/drawing/2014/main" id="{618762A3-7C78-42C1-9843-D4E166EAD601}"/>
              </a:ext>
            </a:extLst>
          </p:cNvPr>
          <p:cNvSpPr>
            <a:spLocks noGrp="1" noRot="1" noChangeAspect="1" noChangeArrowheads="1" noTextEdit="1"/>
          </p:cNvSpPr>
          <p:nvPr>
            <p:ph type="sldImg"/>
          </p:nvPr>
        </p:nvSpPr>
        <p:spPr>
          <a:xfrm>
            <a:off x="392113" y="684213"/>
            <a:ext cx="6075362" cy="3417887"/>
          </a:xfrm>
          <a:ln/>
        </p:spPr>
      </p:sp>
      <p:sp>
        <p:nvSpPr>
          <p:cNvPr id="25603" name="Rectangle 3">
            <a:extLst>
              <a:ext uri="{FF2B5EF4-FFF2-40B4-BE49-F238E27FC236}">
                <a16:creationId xmlns:a16="http://schemas.microsoft.com/office/drawing/2014/main" id="{DDE77237-E32D-4A1B-81C8-ED6D18621380}"/>
              </a:ext>
            </a:extLst>
          </p:cNvPr>
          <p:cNvSpPr>
            <a:spLocks noGrp="1" noChangeArrowheads="1"/>
          </p:cNvSpPr>
          <p:nvPr>
            <p:ph type="body" idx="1"/>
          </p:nvPr>
        </p:nvSpPr>
        <p:spPr/>
        <p:txBody>
          <a:bodyPr/>
          <a:lstStyle/>
          <a:p>
            <a:r>
              <a:rPr lang="en-US" altLang="en-US" dirty="0"/>
              <a:t>    1. To your evangelism, there will be “Two Responses…”</a:t>
            </a:r>
          </a:p>
          <a:p>
            <a:r>
              <a:rPr lang="en-US" altLang="en-US" dirty="0"/>
              <a:t>&gt;&gt;&gt;&gt;&gt;&gt;&gt;&gt;&gt;&gt;&gt;&gt;&gt;&gt;&gt;&gt;&gt;&gt;&gt;&gt;</a:t>
            </a:r>
          </a:p>
          <a:p>
            <a:r>
              <a:rPr lang="en-US" altLang="en-US" dirty="0"/>
              <a:t>    2. We are looking for a reception of the Word of God, a person with a heart of good soil, and a willingness to listen to the gospel.</a:t>
            </a:r>
          </a:p>
          <a:p>
            <a:r>
              <a:rPr lang="en-US" altLang="en-US" dirty="0"/>
              <a:t>&gt;&gt;&gt;&gt;&gt;&gt;&gt;&gt;&gt;&gt;&gt;&gt;&gt;&gt;&gt;&gt;&gt;&gt;&gt;&gt;</a:t>
            </a:r>
          </a:p>
          <a:p>
            <a:r>
              <a:rPr lang="en-US" altLang="en-US" dirty="0"/>
              <a:t>    3. A man who is convicted of the fact that he is lost and desires to follow the teachings of Jesus Christ.</a:t>
            </a:r>
          </a:p>
          <a:p>
            <a:r>
              <a:rPr lang="en-US" altLang="en-US" dirty="0"/>
              <a:t>&gt;&gt;&gt;&gt;&gt;&gt;&gt;&gt;&gt;&gt;&gt;&gt;&gt;&gt;&gt;&gt;&gt;&gt;&gt;&gt;</a:t>
            </a:r>
          </a:p>
          <a:p>
            <a:r>
              <a:rPr lang="en-US" altLang="en-US" dirty="0"/>
              <a:t>    4. His hearts desire and ours as well, is to convert him from a life of sin to a state of Salvation “in Christ”.</a:t>
            </a:r>
          </a:p>
          <a:p>
            <a:r>
              <a:rPr lang="en-US" altLang="en-US" dirty="0"/>
              <a:t>&gt;&gt;&gt;&gt;&gt;&gt;&gt;&gt;&gt;&gt;&gt;&gt;&gt;&gt;&gt;&gt;&gt;&gt;&gt;&gt;</a:t>
            </a:r>
          </a:p>
          <a:p>
            <a:r>
              <a:rPr lang="en-US" altLang="en-US" dirty="0"/>
              <a:t>    5. But what if he doesn’t listen?  </a:t>
            </a:r>
          </a:p>
          <a:p>
            <a:r>
              <a:rPr lang="en-US" altLang="en-US" dirty="0"/>
              <a:t>        a. You will witness first had a person rejecting the Word of God and his eternal salvation.</a:t>
            </a:r>
          </a:p>
          <a:p>
            <a:r>
              <a:rPr lang="en-US" altLang="en-US" dirty="0"/>
              <a:t>        b. Remember that he is rejecting God, </a:t>
            </a:r>
            <a:r>
              <a:rPr lang="en-US" altLang="en-US" b="1" dirty="0"/>
              <a:t>not you</a:t>
            </a:r>
            <a:r>
              <a:rPr lang="en-US" altLang="en-US" dirty="0"/>
              <a:t>, he has been given the </a:t>
            </a:r>
            <a:r>
              <a:rPr lang="en-US" altLang="en-US" b="1" dirty="0"/>
              <a:t>God given free will</a:t>
            </a:r>
            <a:r>
              <a:rPr lang="en-US" altLang="en-US" dirty="0"/>
              <a:t>, to make that choice his heart desires.</a:t>
            </a:r>
          </a:p>
          <a:p>
            <a:r>
              <a:rPr lang="en-US" altLang="en-US" dirty="0"/>
              <a:t>        c. Do not continue to worry about him, do not dwell on the loss, look for someone that want’s to hear what God has to say!</a:t>
            </a: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Invitation: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1. Hearing and faith,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Rom. 10:17; Mark 16:16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2. Repentance,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Acts 2:38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3. Professing Christ,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Rom. 10:9-10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4. Immersion in water,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Rom. 6:3-5; Acts 22:16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5. Faithfulness,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Rev. 2:10</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Prayerful penitence for the erring child of God,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Acts 8:22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Repent therefore of this your wickedness, and pray God if perhaps the thought of your heart may be forgiven you</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(Acts 8:22)</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t>&gt;&gt;&gt;&gt;&gt;&gt;&gt;&gt;&gt;&gt;&gt;&gt;&gt;&gt;&gt;&gt;&gt;&gt;&gt;&gt;&gt;&gt;&gt;&gt;</a:t>
            </a:r>
            <a:endParaRPr lang="en-US" dirty="0"/>
          </a:p>
        </p:txBody>
      </p:sp>
      <p:sp>
        <p:nvSpPr>
          <p:cNvPr id="4" name="Slide Number Placeholder 3"/>
          <p:cNvSpPr>
            <a:spLocks noGrp="1"/>
          </p:cNvSpPr>
          <p:nvPr>
            <p:ph type="sldNum" sz="quarter" idx="5"/>
          </p:nvPr>
        </p:nvSpPr>
        <p:spPr/>
        <p:txBody>
          <a:bodyPr/>
          <a:lstStyle/>
          <a:p>
            <a:fld id="{BD2903CD-487B-460D-B57B-3BF6C7686978}" type="slidenum">
              <a:rPr lang="en-US" altLang="en-US" smtClean="0"/>
              <a:pPr/>
              <a:t>11</a:t>
            </a:fld>
            <a:endParaRPr lang="en-US" altLang="en-US"/>
          </a:p>
        </p:txBody>
      </p:sp>
    </p:spTree>
    <p:extLst>
      <p:ext uri="{BB962C8B-B14F-4D97-AF65-F5344CB8AC3E}">
        <p14:creationId xmlns:p14="http://schemas.microsoft.com/office/powerpoint/2010/main" val="96187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 Cooper, Asst Minister, 13th St C.O.C. Washington, DC 	(mindofchrist@minister.com)</a:t>
            </a:r>
          </a:p>
        </p:txBody>
      </p:sp>
      <p:sp>
        <p:nvSpPr>
          <p:cNvPr id="6" name="Slide Number Placeholder 5"/>
          <p:cNvSpPr>
            <a:spLocks noGrp="1"/>
          </p:cNvSpPr>
          <p:nvPr>
            <p:ph type="sldNum" sz="quarter" idx="12"/>
          </p:nvPr>
        </p:nvSpPr>
        <p:spPr/>
        <p:txBody>
          <a:bodyPr/>
          <a:lstStyle/>
          <a:p>
            <a:fld id="{67B8BC54-D16F-4AEA-A189-A58A200CBB70}" type="slidenum">
              <a:rPr lang="en-US" altLang="en-US" smtClean="0"/>
              <a:pPr/>
              <a:t>‹#›</a:t>
            </a:fld>
            <a:endParaRPr lang="en-US" altLang="en-US"/>
          </a:p>
        </p:txBody>
      </p:sp>
    </p:spTree>
    <p:extLst>
      <p:ext uri="{BB962C8B-B14F-4D97-AF65-F5344CB8AC3E}">
        <p14:creationId xmlns:p14="http://schemas.microsoft.com/office/powerpoint/2010/main" val="1669376454"/>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 Cooper, Asst Minister, 13th St C.O.C. Washington, DC 	(mindofchrist@minister.com)</a:t>
            </a:r>
          </a:p>
        </p:txBody>
      </p:sp>
      <p:sp>
        <p:nvSpPr>
          <p:cNvPr id="6" name="Slide Number Placeholder 5"/>
          <p:cNvSpPr>
            <a:spLocks noGrp="1"/>
          </p:cNvSpPr>
          <p:nvPr>
            <p:ph type="sldNum" sz="quarter" idx="12"/>
          </p:nvPr>
        </p:nvSpPr>
        <p:spPr/>
        <p:txBody>
          <a:bodyPr/>
          <a:lstStyle/>
          <a:p>
            <a:fld id="{AB1AA4E7-95D8-461E-A59D-CA28DBC26180}" type="slidenum">
              <a:rPr lang="en-US" altLang="en-US" smtClean="0"/>
              <a:pPr/>
              <a:t>‹#›</a:t>
            </a:fld>
            <a:endParaRPr lang="en-US" altLang="en-US"/>
          </a:p>
        </p:txBody>
      </p:sp>
    </p:spTree>
    <p:extLst>
      <p:ext uri="{BB962C8B-B14F-4D97-AF65-F5344CB8AC3E}">
        <p14:creationId xmlns:p14="http://schemas.microsoft.com/office/powerpoint/2010/main" val="11527766"/>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 Cooper, Asst Minister, 13th St C.O.C. Washington, DC 	(mindofchrist@minister.com)</a:t>
            </a:r>
          </a:p>
        </p:txBody>
      </p:sp>
      <p:sp>
        <p:nvSpPr>
          <p:cNvPr id="6" name="Slide Number Placeholder 5"/>
          <p:cNvSpPr>
            <a:spLocks noGrp="1"/>
          </p:cNvSpPr>
          <p:nvPr>
            <p:ph type="sldNum" sz="quarter" idx="12"/>
          </p:nvPr>
        </p:nvSpPr>
        <p:spPr/>
        <p:txBody>
          <a:bodyPr/>
          <a:lstStyle/>
          <a:p>
            <a:fld id="{FA6E8E0D-C5FD-4AFA-9D14-C5AD24DC95D2}" type="slidenum">
              <a:rPr lang="en-US" altLang="en-US" smtClean="0"/>
              <a:pPr/>
              <a:t>‹#›</a:t>
            </a:fld>
            <a:endParaRPr lang="en-US" altLang="en-US"/>
          </a:p>
        </p:txBody>
      </p:sp>
    </p:spTree>
    <p:extLst>
      <p:ext uri="{BB962C8B-B14F-4D97-AF65-F5344CB8AC3E}">
        <p14:creationId xmlns:p14="http://schemas.microsoft.com/office/powerpoint/2010/main" val="245924991"/>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9E038-BC21-44BF-A2C7-CF77F3EB5538}"/>
              </a:ext>
            </a:extLst>
          </p:cNvPr>
          <p:cNvSpPr>
            <a:spLocks noGrp="1"/>
          </p:cNvSpPr>
          <p:nvPr>
            <p:ph type="title"/>
          </p:nvPr>
        </p:nvSpPr>
        <p:spPr>
          <a:xfrm>
            <a:off x="609600" y="228600"/>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594C4DE-2302-4D88-A69B-E7EAB8C7B12E}"/>
              </a:ext>
            </a:extLst>
          </p:cNvPr>
          <p:cNvSpPr>
            <a:spLocks noGrp="1"/>
          </p:cNvSpPr>
          <p:nvPr>
            <p:ph sz="quarter" idx="1"/>
          </p:nvPr>
        </p:nvSpPr>
        <p:spPr>
          <a:xfrm>
            <a:off x="609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DA8C6-8DD4-4FCF-A81C-AEA2699D1659}"/>
              </a:ext>
            </a:extLst>
          </p:cNvPr>
          <p:cNvSpPr>
            <a:spLocks noGrp="1"/>
          </p:cNvSpPr>
          <p:nvPr>
            <p:ph sz="quarter" idx="2"/>
          </p:nvPr>
        </p:nvSpPr>
        <p:spPr>
          <a:xfrm>
            <a:off x="609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8D4F5-505E-4DB0-BFB5-405003B80BF5}"/>
              </a:ext>
            </a:extLst>
          </p:cNvPr>
          <p:cNvSpPr>
            <a:spLocks noGrp="1"/>
          </p:cNvSpPr>
          <p:nvPr>
            <p:ph type="body" sz="half" idx="3"/>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06FC23F-3F79-4431-A8C0-4EEF1983A353}"/>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5F6686D-C11E-4281-9608-19AE0DAFC9D6}"/>
              </a:ext>
            </a:extLst>
          </p:cNvPr>
          <p:cNvSpPr>
            <a:spLocks noGrp="1"/>
          </p:cNvSpPr>
          <p:nvPr>
            <p:ph type="ftr" sz="quarter" idx="11"/>
          </p:nvPr>
        </p:nvSpPr>
        <p:spPr>
          <a:xfrm>
            <a:off x="4165600" y="6248400"/>
            <a:ext cx="3860800" cy="457200"/>
          </a:xfrm>
        </p:spPr>
        <p:txBody>
          <a:bodyPr/>
          <a:lstStyle>
            <a:lvl1pPr>
              <a:defRPr/>
            </a:lvl1pPr>
          </a:lstStyle>
          <a:p>
            <a:r>
              <a:rPr lang="en-US" altLang="en-US"/>
              <a:t>G. Cooper, Asst Minister, 13th St C.O.C. Washington, DC 	(mindofchrist@minister.com)</a:t>
            </a:r>
          </a:p>
        </p:txBody>
      </p:sp>
      <p:sp>
        <p:nvSpPr>
          <p:cNvPr id="8" name="Slide Number Placeholder 7">
            <a:extLst>
              <a:ext uri="{FF2B5EF4-FFF2-40B4-BE49-F238E27FC236}">
                <a16:creationId xmlns:a16="http://schemas.microsoft.com/office/drawing/2014/main" id="{D1BBDC4F-1F74-4C98-9BE6-F2532B3FD930}"/>
              </a:ext>
            </a:extLst>
          </p:cNvPr>
          <p:cNvSpPr>
            <a:spLocks noGrp="1"/>
          </p:cNvSpPr>
          <p:nvPr>
            <p:ph type="sldNum" sz="quarter" idx="12"/>
          </p:nvPr>
        </p:nvSpPr>
        <p:spPr>
          <a:xfrm>
            <a:off x="8737600" y="6248400"/>
            <a:ext cx="2844800" cy="457200"/>
          </a:xfrm>
        </p:spPr>
        <p:txBody>
          <a:bodyPr/>
          <a:lstStyle>
            <a:lvl1pPr>
              <a:defRPr/>
            </a:lvl1pPr>
          </a:lstStyle>
          <a:p>
            <a:fld id="{46980F1F-BED8-4C82-B48D-50A6BE562B06}" type="slidenum">
              <a:rPr lang="en-US" altLang="en-US"/>
              <a:pPr/>
              <a:t>‹#›</a:t>
            </a:fld>
            <a:endParaRPr lang="en-US" altLang="en-US"/>
          </a:p>
        </p:txBody>
      </p:sp>
    </p:spTree>
    <p:extLst>
      <p:ext uri="{BB962C8B-B14F-4D97-AF65-F5344CB8AC3E}">
        <p14:creationId xmlns:p14="http://schemas.microsoft.com/office/powerpoint/2010/main" val="428498321"/>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7171-C09B-4D8F-B4B6-D00BA7275B37}"/>
              </a:ext>
            </a:extLst>
          </p:cNvPr>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F55AF-7F86-41B2-9835-7C24A6B5E58D}"/>
              </a:ext>
            </a:extLst>
          </p:cNvPr>
          <p:cNvSpPr>
            <a:spLocks noGrp="1"/>
          </p:cNvSpPr>
          <p:nvPr>
            <p:ph type="body"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B7EA52-7939-41A2-B6BF-9E7BFC73C5F0}"/>
              </a:ext>
            </a:extLst>
          </p:cNvPr>
          <p:cNvSpPr>
            <a:spLocks noGrp="1"/>
          </p:cNvSpPr>
          <p:nvPr>
            <p:ph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DDC78A-01AF-4614-9654-75C188951744}"/>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372A4B5-900B-4EE9-A089-2A1F51BA3C40}"/>
              </a:ext>
            </a:extLst>
          </p:cNvPr>
          <p:cNvSpPr>
            <a:spLocks noGrp="1"/>
          </p:cNvSpPr>
          <p:nvPr>
            <p:ph type="ftr" sz="quarter" idx="11"/>
          </p:nvPr>
        </p:nvSpPr>
        <p:spPr>
          <a:xfrm>
            <a:off x="4165600" y="6248400"/>
            <a:ext cx="3860800" cy="457200"/>
          </a:xfrm>
        </p:spPr>
        <p:txBody>
          <a:bodyPr/>
          <a:lstStyle>
            <a:lvl1pPr>
              <a:defRPr/>
            </a:lvl1pPr>
          </a:lstStyle>
          <a:p>
            <a:r>
              <a:rPr lang="en-US" altLang="en-US"/>
              <a:t>G. Cooper, Asst Minister, 13th St C.O.C. Washington, DC 	(mindofchrist@minister.com)</a:t>
            </a:r>
          </a:p>
        </p:txBody>
      </p:sp>
      <p:sp>
        <p:nvSpPr>
          <p:cNvPr id="7" name="Slide Number Placeholder 6">
            <a:extLst>
              <a:ext uri="{FF2B5EF4-FFF2-40B4-BE49-F238E27FC236}">
                <a16:creationId xmlns:a16="http://schemas.microsoft.com/office/drawing/2014/main" id="{981B1C91-B400-4C46-BFEF-9CB8686E9A67}"/>
              </a:ext>
            </a:extLst>
          </p:cNvPr>
          <p:cNvSpPr>
            <a:spLocks noGrp="1"/>
          </p:cNvSpPr>
          <p:nvPr>
            <p:ph type="sldNum" sz="quarter" idx="12"/>
          </p:nvPr>
        </p:nvSpPr>
        <p:spPr>
          <a:xfrm>
            <a:off x="8737600" y="6248400"/>
            <a:ext cx="2844800" cy="457200"/>
          </a:xfrm>
        </p:spPr>
        <p:txBody>
          <a:bodyPr/>
          <a:lstStyle>
            <a:lvl1pPr>
              <a:defRPr/>
            </a:lvl1pPr>
          </a:lstStyle>
          <a:p>
            <a:fld id="{2DD46CBD-DF13-488D-B2F3-E98FDC66DF35}" type="slidenum">
              <a:rPr lang="en-US" altLang="en-US"/>
              <a:pPr/>
              <a:t>‹#›</a:t>
            </a:fld>
            <a:endParaRPr lang="en-US" altLang="en-US"/>
          </a:p>
        </p:txBody>
      </p:sp>
    </p:spTree>
    <p:extLst>
      <p:ext uri="{BB962C8B-B14F-4D97-AF65-F5344CB8AC3E}">
        <p14:creationId xmlns:p14="http://schemas.microsoft.com/office/powerpoint/2010/main" val="1232660904"/>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 Cooper, Asst Minister, 13th St C.O.C. Washington, DC 	(mindofchrist@minister.com)</a:t>
            </a:r>
          </a:p>
        </p:txBody>
      </p:sp>
      <p:sp>
        <p:nvSpPr>
          <p:cNvPr id="6" name="Slide Number Placeholder 5"/>
          <p:cNvSpPr>
            <a:spLocks noGrp="1"/>
          </p:cNvSpPr>
          <p:nvPr>
            <p:ph type="sldNum" sz="quarter" idx="12"/>
          </p:nvPr>
        </p:nvSpPr>
        <p:spPr/>
        <p:txBody>
          <a:bodyPr/>
          <a:lstStyle/>
          <a:p>
            <a:fld id="{7DDEE89C-4138-4FF9-92E6-BD1F1CA92AF2}" type="slidenum">
              <a:rPr lang="en-US" altLang="en-US" smtClean="0"/>
              <a:pPr/>
              <a:t>‹#›</a:t>
            </a:fld>
            <a:endParaRPr lang="en-US" altLang="en-US"/>
          </a:p>
        </p:txBody>
      </p:sp>
    </p:spTree>
    <p:extLst>
      <p:ext uri="{BB962C8B-B14F-4D97-AF65-F5344CB8AC3E}">
        <p14:creationId xmlns:p14="http://schemas.microsoft.com/office/powerpoint/2010/main" val="3389650635"/>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 Cooper, Asst Minister, 13th St C.O.C. Washington, DC 	(mindofchrist@minister.com)</a:t>
            </a:r>
          </a:p>
        </p:txBody>
      </p:sp>
      <p:sp>
        <p:nvSpPr>
          <p:cNvPr id="6" name="Slide Number Placeholder 5"/>
          <p:cNvSpPr>
            <a:spLocks noGrp="1"/>
          </p:cNvSpPr>
          <p:nvPr>
            <p:ph type="sldNum" sz="quarter" idx="12"/>
          </p:nvPr>
        </p:nvSpPr>
        <p:spPr/>
        <p:txBody>
          <a:bodyPr/>
          <a:lstStyle/>
          <a:p>
            <a:fld id="{25D3AA76-ABDB-459B-BF27-FD35640E421A}" type="slidenum">
              <a:rPr lang="en-US" altLang="en-US" smtClean="0"/>
              <a:pPr/>
              <a:t>‹#›</a:t>
            </a:fld>
            <a:endParaRPr lang="en-US" altLang="en-US"/>
          </a:p>
        </p:txBody>
      </p:sp>
    </p:spTree>
    <p:extLst>
      <p:ext uri="{BB962C8B-B14F-4D97-AF65-F5344CB8AC3E}">
        <p14:creationId xmlns:p14="http://schemas.microsoft.com/office/powerpoint/2010/main" val="3658874288"/>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G. Cooper, Asst Minister, 13th St C.O.C. Washington, DC 	(mindofchrist@minister.com)</a:t>
            </a:r>
          </a:p>
        </p:txBody>
      </p:sp>
      <p:sp>
        <p:nvSpPr>
          <p:cNvPr id="7" name="Slide Number Placeholder 6"/>
          <p:cNvSpPr>
            <a:spLocks noGrp="1"/>
          </p:cNvSpPr>
          <p:nvPr>
            <p:ph type="sldNum" sz="quarter" idx="12"/>
          </p:nvPr>
        </p:nvSpPr>
        <p:spPr/>
        <p:txBody>
          <a:bodyPr/>
          <a:lstStyle/>
          <a:p>
            <a:fld id="{BAD3207B-97A7-44B2-BD31-28A13ACE37CB}" type="slidenum">
              <a:rPr lang="en-US" altLang="en-US" smtClean="0"/>
              <a:pPr/>
              <a:t>‹#›</a:t>
            </a:fld>
            <a:endParaRPr lang="en-US" altLang="en-US"/>
          </a:p>
        </p:txBody>
      </p:sp>
    </p:spTree>
    <p:extLst>
      <p:ext uri="{BB962C8B-B14F-4D97-AF65-F5344CB8AC3E}">
        <p14:creationId xmlns:p14="http://schemas.microsoft.com/office/powerpoint/2010/main" val="2687898181"/>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G. Cooper, Asst Minister, 13th St C.O.C. Washington, DC 	(mindofchrist@minister.com)</a:t>
            </a:r>
          </a:p>
        </p:txBody>
      </p:sp>
      <p:sp>
        <p:nvSpPr>
          <p:cNvPr id="9" name="Slide Number Placeholder 8"/>
          <p:cNvSpPr>
            <a:spLocks noGrp="1"/>
          </p:cNvSpPr>
          <p:nvPr>
            <p:ph type="sldNum" sz="quarter" idx="12"/>
          </p:nvPr>
        </p:nvSpPr>
        <p:spPr/>
        <p:txBody>
          <a:bodyPr/>
          <a:lstStyle/>
          <a:p>
            <a:fld id="{DFB24922-0DD5-40D2-91F5-27565DFB0EBD}" type="slidenum">
              <a:rPr lang="en-US" altLang="en-US" smtClean="0"/>
              <a:pPr/>
              <a:t>‹#›</a:t>
            </a:fld>
            <a:endParaRPr lang="en-US" altLang="en-US"/>
          </a:p>
        </p:txBody>
      </p:sp>
    </p:spTree>
    <p:extLst>
      <p:ext uri="{BB962C8B-B14F-4D97-AF65-F5344CB8AC3E}">
        <p14:creationId xmlns:p14="http://schemas.microsoft.com/office/powerpoint/2010/main" val="4002684716"/>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G. Cooper, Asst Minister, 13th St C.O.C. Washington, DC 	(mindofchrist@minister.com)</a:t>
            </a:r>
          </a:p>
        </p:txBody>
      </p:sp>
      <p:sp>
        <p:nvSpPr>
          <p:cNvPr id="5" name="Slide Number Placeholder 4"/>
          <p:cNvSpPr>
            <a:spLocks noGrp="1"/>
          </p:cNvSpPr>
          <p:nvPr>
            <p:ph type="sldNum" sz="quarter" idx="12"/>
          </p:nvPr>
        </p:nvSpPr>
        <p:spPr/>
        <p:txBody>
          <a:bodyPr/>
          <a:lstStyle/>
          <a:p>
            <a:fld id="{B7473F2A-938C-4B0E-BA06-B3FADC606EA8}" type="slidenum">
              <a:rPr lang="en-US" altLang="en-US" smtClean="0"/>
              <a:pPr/>
              <a:t>‹#›</a:t>
            </a:fld>
            <a:endParaRPr lang="en-US" altLang="en-US"/>
          </a:p>
        </p:txBody>
      </p:sp>
    </p:spTree>
    <p:extLst>
      <p:ext uri="{BB962C8B-B14F-4D97-AF65-F5344CB8AC3E}">
        <p14:creationId xmlns:p14="http://schemas.microsoft.com/office/powerpoint/2010/main" val="3977649042"/>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G. Cooper, Asst Minister, 13th St C.O.C. Washington, DC 	(mindofchrist@minister.com)</a:t>
            </a:r>
          </a:p>
        </p:txBody>
      </p:sp>
      <p:sp>
        <p:nvSpPr>
          <p:cNvPr id="4" name="Slide Number Placeholder 3"/>
          <p:cNvSpPr>
            <a:spLocks noGrp="1"/>
          </p:cNvSpPr>
          <p:nvPr>
            <p:ph type="sldNum" sz="quarter" idx="12"/>
          </p:nvPr>
        </p:nvSpPr>
        <p:spPr/>
        <p:txBody>
          <a:bodyPr/>
          <a:lstStyle/>
          <a:p>
            <a:fld id="{9B341723-35F0-449F-A850-64FA25CE5064}" type="slidenum">
              <a:rPr lang="en-US" altLang="en-US" smtClean="0"/>
              <a:pPr/>
              <a:t>‹#›</a:t>
            </a:fld>
            <a:endParaRPr lang="en-US" altLang="en-US"/>
          </a:p>
        </p:txBody>
      </p:sp>
    </p:spTree>
    <p:extLst>
      <p:ext uri="{BB962C8B-B14F-4D97-AF65-F5344CB8AC3E}">
        <p14:creationId xmlns:p14="http://schemas.microsoft.com/office/powerpoint/2010/main" val="695525003"/>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G. Cooper, Asst Minister, 13th St C.O.C. Washington, DC 	(mindofchrist@minister.com)</a:t>
            </a:r>
          </a:p>
        </p:txBody>
      </p:sp>
      <p:sp>
        <p:nvSpPr>
          <p:cNvPr id="7" name="Slide Number Placeholder 6"/>
          <p:cNvSpPr>
            <a:spLocks noGrp="1"/>
          </p:cNvSpPr>
          <p:nvPr>
            <p:ph type="sldNum" sz="quarter" idx="12"/>
          </p:nvPr>
        </p:nvSpPr>
        <p:spPr/>
        <p:txBody>
          <a:bodyPr/>
          <a:lstStyle/>
          <a:p>
            <a:fld id="{D3C85831-BDBD-4694-AD22-1834FDEC26B5}" type="slidenum">
              <a:rPr lang="en-US" altLang="en-US" smtClean="0"/>
              <a:pPr/>
              <a:t>‹#›</a:t>
            </a:fld>
            <a:endParaRPr lang="en-US" altLang="en-US"/>
          </a:p>
        </p:txBody>
      </p:sp>
    </p:spTree>
    <p:extLst>
      <p:ext uri="{BB962C8B-B14F-4D97-AF65-F5344CB8AC3E}">
        <p14:creationId xmlns:p14="http://schemas.microsoft.com/office/powerpoint/2010/main" val="3464206224"/>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G. Cooper, Asst Minister, 13th St C.O.C. Washington, DC 	(mindofchrist@minister.com)</a:t>
            </a:r>
          </a:p>
        </p:txBody>
      </p:sp>
      <p:sp>
        <p:nvSpPr>
          <p:cNvPr id="7" name="Slide Number Placeholder 6"/>
          <p:cNvSpPr>
            <a:spLocks noGrp="1"/>
          </p:cNvSpPr>
          <p:nvPr>
            <p:ph type="sldNum" sz="quarter" idx="12"/>
          </p:nvPr>
        </p:nvSpPr>
        <p:spPr/>
        <p:txBody>
          <a:bodyPr/>
          <a:lstStyle/>
          <a:p>
            <a:fld id="{A292CBDB-EC87-4D76-AC59-577311D060B1}" type="slidenum">
              <a:rPr lang="en-US" altLang="en-US" smtClean="0"/>
              <a:pPr/>
              <a:t>‹#›</a:t>
            </a:fld>
            <a:endParaRPr lang="en-US" altLang="en-US"/>
          </a:p>
        </p:txBody>
      </p:sp>
    </p:spTree>
    <p:extLst>
      <p:ext uri="{BB962C8B-B14F-4D97-AF65-F5344CB8AC3E}">
        <p14:creationId xmlns:p14="http://schemas.microsoft.com/office/powerpoint/2010/main" val="3025978992"/>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G. Cooper, Asst Minister, 13th St C.O.C. Washington, DC 	(mindofchrist@minister.com)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90829-9B4D-4FE2-8139-CD199F7DE0E6}" type="slidenum">
              <a:rPr lang="en-US" altLang="en-US" smtClean="0"/>
              <a:pPr/>
              <a:t>‹#›</a:t>
            </a:fld>
            <a:endParaRPr lang="en-US" altLang="en-US"/>
          </a:p>
        </p:txBody>
      </p:sp>
    </p:spTree>
    <p:extLst>
      <p:ext uri="{BB962C8B-B14F-4D97-AF65-F5344CB8AC3E}">
        <p14:creationId xmlns:p14="http://schemas.microsoft.com/office/powerpoint/2010/main" val="21477358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ransition spd="med">
    <p:wipe dir="d"/>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images.google.com/imgres?imgurl=http://pages.britishlibrary.net/patgardiner/images/Mushroom%20Cloud%203.gif&amp;imgrefurl=http://pages.britishlibrary.net/patgardiner/survivalism.htm&amp;h=388&amp;w=491&amp;sz=13&amp;tbnid=2NajBMLLE4mpkM:&amp;tbnh=100&amp;tbnw=127&amp;prev=/images?q%3Dmushroom%2Bcloud&amp;start=1&amp;sa=X&amp;oi=images&amp;ct=image&amp;cd=1" TargetMode="Externa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jorgesuberoisa.blogspo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A59424-F808-43FB-B01E-86133C407093}"/>
              </a:ext>
            </a:extLst>
          </p:cNvPr>
          <p:cNvSpPr>
            <a:spLocks noGrp="1"/>
          </p:cNvSpPr>
          <p:nvPr>
            <p:ph type="sldNum" sz="quarter" idx="12"/>
          </p:nvPr>
        </p:nvSpPr>
        <p:spPr/>
        <p:txBody>
          <a:bodyPr/>
          <a:lstStyle/>
          <a:p>
            <a:fld id="{9B341723-35F0-449F-A850-64FA25CE5064}" type="slidenum">
              <a:rPr lang="en-US" altLang="en-US" smtClean="0"/>
              <a:pPr/>
              <a:t>1</a:t>
            </a:fld>
            <a:endParaRPr lang="en-US" altLang="en-US"/>
          </a:p>
        </p:txBody>
      </p:sp>
      <p:sp>
        <p:nvSpPr>
          <p:cNvPr id="4" name="TextBox 3">
            <a:extLst>
              <a:ext uri="{FF2B5EF4-FFF2-40B4-BE49-F238E27FC236}">
                <a16:creationId xmlns:a16="http://schemas.microsoft.com/office/drawing/2014/main" id="{A524EA27-1A7E-4EE7-BEC1-7BA0C8E3BC47}"/>
              </a:ext>
            </a:extLst>
          </p:cNvPr>
          <p:cNvSpPr txBox="1"/>
          <p:nvPr/>
        </p:nvSpPr>
        <p:spPr>
          <a:xfrm>
            <a:off x="609600" y="5638800"/>
            <a:ext cx="3722494" cy="523220"/>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Ranger Church of Christ</a:t>
            </a:r>
          </a:p>
        </p:txBody>
      </p:sp>
      <p:sp>
        <p:nvSpPr>
          <p:cNvPr id="5" name="TextBox 4">
            <a:extLst>
              <a:ext uri="{FF2B5EF4-FFF2-40B4-BE49-F238E27FC236}">
                <a16:creationId xmlns:a16="http://schemas.microsoft.com/office/drawing/2014/main" id="{C36986E8-F8DD-4832-A12B-CCE9A93D64F5}"/>
              </a:ext>
            </a:extLst>
          </p:cNvPr>
          <p:cNvSpPr txBox="1"/>
          <p:nvPr/>
        </p:nvSpPr>
        <p:spPr>
          <a:xfrm>
            <a:off x="625726" y="4860215"/>
            <a:ext cx="8746690" cy="769441"/>
          </a:xfrm>
          <a:prstGeom prst="rect">
            <a:avLst/>
          </a:prstGeom>
          <a:noFill/>
        </p:spPr>
        <p:txBody>
          <a:bodyPr wrap="none" rtlCol="0">
            <a:spAutoFit/>
          </a:bodyPr>
          <a:lstStyle/>
          <a:p>
            <a:r>
              <a:rPr lang="en-US" sz="4400" dirty="0">
                <a:solidFill>
                  <a:schemeClr val="bg1"/>
                </a:solidFill>
                <a:latin typeface="Times New Roman" panose="02020603050405020304" pitchFamily="18" charset="0"/>
                <a:cs typeface="Times New Roman" panose="02020603050405020304" pitchFamily="18" charset="0"/>
              </a:rPr>
              <a:t>Welcome to the Worship of Our Lord</a:t>
            </a:r>
          </a:p>
        </p:txBody>
      </p:sp>
    </p:spTree>
    <p:extLst>
      <p:ext uri="{BB962C8B-B14F-4D97-AF65-F5344CB8AC3E}">
        <p14:creationId xmlns:p14="http://schemas.microsoft.com/office/powerpoint/2010/main" val="1988880898"/>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03EA1A7-1EA0-4C85-B94F-B045E7F1E053}"/>
              </a:ext>
            </a:extLst>
          </p:cNvPr>
          <p:cNvSpPr>
            <a:spLocks noGrp="1" noChangeArrowheads="1"/>
          </p:cNvSpPr>
          <p:nvPr>
            <p:ph type="title"/>
          </p:nvPr>
        </p:nvSpPr>
        <p:spPr>
          <a:xfrm>
            <a:off x="609600" y="565150"/>
            <a:ext cx="10972800" cy="806450"/>
          </a:xfrm>
        </p:spPr>
        <p:txBody>
          <a:bodyPr/>
          <a:lstStyle/>
          <a:p>
            <a:pPr algn="ctr"/>
            <a:r>
              <a:rPr lang="en-US" altLang="en-US" dirty="0"/>
              <a:t>Two Responses…</a:t>
            </a:r>
          </a:p>
        </p:txBody>
      </p:sp>
      <p:sp>
        <p:nvSpPr>
          <p:cNvPr id="8199" name="Rectangle 7">
            <a:extLst>
              <a:ext uri="{FF2B5EF4-FFF2-40B4-BE49-F238E27FC236}">
                <a16:creationId xmlns:a16="http://schemas.microsoft.com/office/drawing/2014/main" id="{3753C9CD-254B-48DB-8A3B-5350E3D20B74}"/>
              </a:ext>
            </a:extLst>
          </p:cNvPr>
          <p:cNvSpPr>
            <a:spLocks noGrp="1" noChangeArrowheads="1"/>
          </p:cNvSpPr>
          <p:nvPr>
            <p:ph type="body" sz="half" idx="3"/>
          </p:nvPr>
        </p:nvSpPr>
        <p:spPr/>
        <p:txBody>
          <a:bodyPr/>
          <a:lstStyle/>
          <a:p>
            <a:pPr algn="ctr">
              <a:buFontTx/>
              <a:buNone/>
            </a:pPr>
            <a:r>
              <a:rPr lang="en-US" altLang="en-US" sz="3600" b="1">
                <a:solidFill>
                  <a:srgbClr val="FF0000"/>
                </a:solidFill>
                <a:latin typeface="Copperplate Gothic Bold" panose="020E0705020206020404" pitchFamily="34" charset="0"/>
              </a:rPr>
              <a:t>Rejection</a:t>
            </a:r>
            <a:r>
              <a:rPr lang="en-US" altLang="en-US" sz="3600" b="1">
                <a:solidFill>
                  <a:srgbClr val="FF0000"/>
                </a:solidFill>
              </a:rPr>
              <a:t> </a:t>
            </a:r>
            <a:r>
              <a:rPr lang="en-US" altLang="en-US" sz="3600" b="1">
                <a:solidFill>
                  <a:srgbClr val="FF0000"/>
                </a:solidFill>
                <a:sym typeface="Wingdings" panose="05000000000000000000" pitchFamily="2" charset="2"/>
              </a:rPr>
              <a:t></a:t>
            </a:r>
          </a:p>
        </p:txBody>
      </p:sp>
      <p:pic>
        <p:nvPicPr>
          <p:cNvPr id="8267" name="Picture 75" descr="j0336894">
            <a:extLst>
              <a:ext uri="{FF2B5EF4-FFF2-40B4-BE49-F238E27FC236}">
                <a16:creationId xmlns:a16="http://schemas.microsoft.com/office/drawing/2014/main" id="{5296F230-D157-489B-A7A9-DFE66F6CB18B}"/>
              </a:ext>
            </a:extLst>
          </p:cNvPr>
          <p:cNvPicPr>
            <a:picLocks noGrp="1" noChangeAspect="1" noChangeArrowheads="1" noCrop="1"/>
          </p:cNvPicPr>
          <p:nvPr>
            <p:ph sz="quarter" idx="1"/>
          </p:nvPr>
        </p:nvPicPr>
        <p:blipFill>
          <a:blip r:embed="rId3">
            <a:extLst>
              <a:ext uri="{28A0092B-C50C-407E-A947-70E740481C1C}">
                <a14:useLocalDpi xmlns:a14="http://schemas.microsoft.com/office/drawing/2010/main" val="0"/>
              </a:ext>
            </a:extLst>
          </a:blip>
          <a:stretch>
            <a:fillRect/>
          </a:stretch>
        </p:blipFill>
        <p:spPr>
          <a:xfrm>
            <a:off x="5417958" y="3771900"/>
            <a:ext cx="1596043"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Slide Number Placeholder 7">
            <a:extLst>
              <a:ext uri="{FF2B5EF4-FFF2-40B4-BE49-F238E27FC236}">
                <a16:creationId xmlns:a16="http://schemas.microsoft.com/office/drawing/2014/main" id="{0A1F0F8F-0AFD-409E-9A2E-EEA1476E0818}"/>
              </a:ext>
            </a:extLst>
          </p:cNvPr>
          <p:cNvSpPr>
            <a:spLocks noGrp="1"/>
          </p:cNvSpPr>
          <p:nvPr>
            <p:ph type="sldNum" sz="quarter" idx="12"/>
          </p:nvPr>
        </p:nvSpPr>
        <p:spPr/>
        <p:txBody>
          <a:bodyPr/>
          <a:lstStyle/>
          <a:p>
            <a:fld id="{34B1DE5F-F3DD-445E-A954-F3652D59D10E}" type="slidenum">
              <a:rPr lang="en-US" altLang="en-US"/>
              <a:pPr/>
              <a:t>10</a:t>
            </a:fld>
            <a:endParaRPr lang="en-US" altLang="en-US"/>
          </a:p>
        </p:txBody>
      </p:sp>
      <p:pic>
        <p:nvPicPr>
          <p:cNvPr id="8212" name="Picture 20" descr="bd08218_">
            <a:extLst>
              <a:ext uri="{FF2B5EF4-FFF2-40B4-BE49-F238E27FC236}">
                <a16:creationId xmlns:a16="http://schemas.microsoft.com/office/drawing/2014/main" id="{C85D5A41-5388-41B4-891C-85DCBE822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235450"/>
            <a:ext cx="2227263" cy="1936750"/>
          </a:xfrm>
          <a:prstGeom prst="rect">
            <a:avLst/>
          </a:prstGeom>
          <a:noFill/>
          <a:extLst>
            <a:ext uri="{909E8E84-426E-40DD-AFC4-6F175D3DCCD1}">
              <a14:hiddenFill xmlns:a14="http://schemas.microsoft.com/office/drawing/2010/main">
                <a:solidFill>
                  <a:srgbClr val="FFFFFF"/>
                </a:solidFill>
              </a14:hiddenFill>
            </a:ext>
          </a:extLst>
        </p:spPr>
      </p:pic>
      <p:sp>
        <p:nvSpPr>
          <p:cNvPr id="8214" name="Rectangle 22">
            <a:extLst>
              <a:ext uri="{FF2B5EF4-FFF2-40B4-BE49-F238E27FC236}">
                <a16:creationId xmlns:a16="http://schemas.microsoft.com/office/drawing/2014/main" id="{6BCA49B4-8533-457C-9B9D-3BF54DCF109F}"/>
              </a:ext>
            </a:extLst>
          </p:cNvPr>
          <p:cNvSpPr>
            <a:spLocks noChangeArrowheads="1"/>
          </p:cNvSpPr>
          <p:nvPr/>
        </p:nvSpPr>
        <p:spPr bwMode="auto">
          <a:xfrm>
            <a:off x="2050380" y="1785997"/>
            <a:ext cx="3429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b="1" dirty="0">
                <a:solidFill>
                  <a:schemeClr val="accent2"/>
                </a:solidFill>
                <a:latin typeface="Verdana" panose="020B0604030504040204" pitchFamily="34" charset="0"/>
                <a:cs typeface="Arial" panose="020B0604020202020204" pitchFamily="34" charset="0"/>
              </a:rPr>
              <a:t>Reception </a:t>
            </a:r>
            <a:r>
              <a:rPr lang="en-US" altLang="en-US" sz="3200" b="1" dirty="0">
                <a:solidFill>
                  <a:schemeClr val="accent2"/>
                </a:solidFill>
                <a:latin typeface="Verdana" panose="020B0604030504040204" pitchFamily="34" charset="0"/>
                <a:cs typeface="Arial" panose="020B0604020202020204" pitchFamily="34" charset="0"/>
                <a:sym typeface="Wingdings" panose="05000000000000000000" pitchFamily="2" charset="2"/>
              </a:rPr>
              <a:t></a:t>
            </a:r>
            <a:r>
              <a:rPr lang="en-US" altLang="en-US" sz="3200" b="1" u="sng" dirty="0">
                <a:solidFill>
                  <a:schemeClr val="accent2"/>
                </a:solidFill>
                <a:latin typeface="Verdana" panose="020B0604030504040204" pitchFamily="34" charset="0"/>
                <a:cs typeface="Arial" panose="020B0604020202020204" pitchFamily="34" charset="0"/>
                <a:sym typeface="Wingdings" panose="05000000000000000000" pitchFamily="2" charset="2"/>
              </a:rPr>
              <a:t> </a:t>
            </a:r>
            <a:endParaRPr lang="en-US" altLang="en-US" sz="3200" b="1" u="sng" dirty="0">
              <a:solidFill>
                <a:schemeClr val="accent2"/>
              </a:solidFill>
              <a:latin typeface="Verdana" panose="020B0604030504040204" pitchFamily="34" charset="0"/>
              <a:cs typeface="Arial" panose="020B0604020202020204" pitchFamily="34" charset="0"/>
            </a:endParaRPr>
          </a:p>
          <a:p>
            <a:pPr eaLnBrk="1" hangingPunct="1"/>
            <a:endParaRPr lang="en-US" altLang="en-US" sz="2400" b="1" dirty="0">
              <a:solidFill>
                <a:schemeClr val="accent2"/>
              </a:solidFill>
              <a:latin typeface="Verdana" panose="020B0604030504040204" pitchFamily="34" charset="0"/>
              <a:cs typeface="Arial" panose="020B0604020202020204" pitchFamily="34" charset="0"/>
            </a:endParaRPr>
          </a:p>
          <a:p>
            <a:pPr eaLnBrk="1" hangingPunct="1"/>
            <a:r>
              <a:rPr lang="en-US" altLang="en-US" sz="2400" b="1" dirty="0">
                <a:solidFill>
                  <a:schemeClr val="accent2"/>
                </a:solidFill>
                <a:latin typeface="Verdana" panose="020B0604030504040204" pitchFamily="34" charset="0"/>
                <a:cs typeface="Arial" panose="020B0604020202020204" pitchFamily="34" charset="0"/>
              </a:rPr>
              <a:t>- Conviction</a:t>
            </a:r>
          </a:p>
          <a:p>
            <a:pPr eaLnBrk="1" hangingPunct="1"/>
            <a:endParaRPr lang="en-US" altLang="en-US" sz="2400" b="1" dirty="0">
              <a:solidFill>
                <a:schemeClr val="accent2"/>
              </a:solidFill>
              <a:latin typeface="Verdana" panose="020B0604030504040204" pitchFamily="34" charset="0"/>
              <a:cs typeface="Arial" panose="020B0604020202020204" pitchFamily="34" charset="0"/>
            </a:endParaRPr>
          </a:p>
          <a:p>
            <a:pPr eaLnBrk="1" hangingPunct="1"/>
            <a:r>
              <a:rPr lang="en-US" altLang="en-US" sz="2400" b="1" dirty="0">
                <a:solidFill>
                  <a:schemeClr val="accent2"/>
                </a:solidFill>
                <a:latin typeface="Verdana" panose="020B0604030504040204" pitchFamily="34" charset="0"/>
                <a:cs typeface="Arial" panose="020B0604020202020204" pitchFamily="34" charset="0"/>
              </a:rPr>
              <a:t>- Conversion</a:t>
            </a:r>
          </a:p>
        </p:txBody>
      </p:sp>
      <p:sp>
        <p:nvSpPr>
          <p:cNvPr id="8216" name="AutoShape 24">
            <a:extLst>
              <a:ext uri="{FF2B5EF4-FFF2-40B4-BE49-F238E27FC236}">
                <a16:creationId xmlns:a16="http://schemas.microsoft.com/office/drawing/2014/main" id="{DC4A2A21-18EB-41BA-8709-356065CB1FE0}"/>
              </a:ext>
            </a:extLst>
          </p:cNvPr>
          <p:cNvSpPr>
            <a:spLocks noChangeArrowheads="1"/>
          </p:cNvSpPr>
          <p:nvPr/>
        </p:nvSpPr>
        <p:spPr bwMode="auto">
          <a:xfrm>
            <a:off x="3185071" y="2202812"/>
            <a:ext cx="366960" cy="465773"/>
          </a:xfrm>
          <a:prstGeom prst="downArrow">
            <a:avLst>
              <a:gd name="adj1" fmla="val 50000"/>
              <a:gd name="adj2" fmla="val 53689"/>
            </a:avLst>
          </a:prstGeom>
          <a:solidFill>
            <a:schemeClr val="tx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endParaRPr lang="en-US" altLang="en-US">
              <a:solidFill>
                <a:schemeClr val="tx2"/>
              </a:solidFill>
              <a:cs typeface="Arial" panose="020B0604020202020204" pitchFamily="34" charset="0"/>
            </a:endParaRPr>
          </a:p>
        </p:txBody>
      </p:sp>
      <p:sp>
        <p:nvSpPr>
          <p:cNvPr id="8217" name="AutoShape 25">
            <a:extLst>
              <a:ext uri="{FF2B5EF4-FFF2-40B4-BE49-F238E27FC236}">
                <a16:creationId xmlns:a16="http://schemas.microsoft.com/office/drawing/2014/main" id="{72DEF0AC-BD65-4DE5-92EE-A49AB02F9028}"/>
              </a:ext>
            </a:extLst>
          </p:cNvPr>
          <p:cNvSpPr>
            <a:spLocks noChangeArrowheads="1"/>
          </p:cNvSpPr>
          <p:nvPr/>
        </p:nvSpPr>
        <p:spPr bwMode="auto">
          <a:xfrm>
            <a:off x="3169259" y="2972776"/>
            <a:ext cx="366960" cy="444341"/>
          </a:xfrm>
          <a:prstGeom prst="downArrow">
            <a:avLst>
              <a:gd name="adj1" fmla="val 50000"/>
              <a:gd name="adj2" fmla="val 41667"/>
            </a:avLst>
          </a:prstGeom>
          <a:solidFill>
            <a:schemeClr val="tx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8270" name="Picture 78" descr="http://pages.britishlibrary.net/patgardiner/survivalism.htm">
            <a:hlinkClick r:id="rId5"/>
            <a:extLst>
              <a:ext uri="{FF2B5EF4-FFF2-40B4-BE49-F238E27FC236}">
                <a16:creationId xmlns:a16="http://schemas.microsoft.com/office/drawing/2014/main" id="{BC4FE1F7-7019-4BA3-A8AE-23F834C6C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438400"/>
            <a:ext cx="37338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2" name="Picture 80" descr="j0336894">
            <a:extLst>
              <a:ext uri="{FF2B5EF4-FFF2-40B4-BE49-F238E27FC236}">
                <a16:creationId xmlns:a16="http://schemas.microsoft.com/office/drawing/2014/main" id="{A04FBA5A-E398-433B-AF3C-9400935337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0" y="4069556"/>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214">
                                            <p:txEl>
                                              <p:pRg st="0" end="0"/>
                                            </p:txEl>
                                          </p:spTgt>
                                        </p:tgtEl>
                                        <p:attrNameLst>
                                          <p:attrName>style.visibility</p:attrName>
                                        </p:attrNameLst>
                                      </p:cBhvr>
                                      <p:to>
                                        <p:strVal val="visible"/>
                                      </p:to>
                                    </p:set>
                                    <p:anim to="" calcmode="lin" valueType="num">
                                      <p:cBhvr>
                                        <p:cTn id="7" dur="1" fill="hold"/>
                                        <p:tgtEl>
                                          <p:spTgt spid="821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16"/>
                                        </p:tgtEl>
                                        <p:attrNameLst>
                                          <p:attrName>style.visibility</p:attrName>
                                        </p:attrNameLst>
                                      </p:cBhvr>
                                      <p:to>
                                        <p:strVal val="visible"/>
                                      </p:to>
                                    </p:set>
                                    <p:anim calcmode="lin" valueType="num">
                                      <p:cBhvr additive="base">
                                        <p:cTn id="12" dur="500" fill="hold"/>
                                        <p:tgtEl>
                                          <p:spTgt spid="8216"/>
                                        </p:tgtEl>
                                        <p:attrNameLst>
                                          <p:attrName>ppt_x</p:attrName>
                                        </p:attrNameLst>
                                      </p:cBhvr>
                                      <p:tavLst>
                                        <p:tav tm="0">
                                          <p:val>
                                            <p:strVal val="#ppt_x"/>
                                          </p:val>
                                        </p:tav>
                                        <p:tav tm="100000">
                                          <p:val>
                                            <p:strVal val="#ppt_x"/>
                                          </p:val>
                                        </p:tav>
                                      </p:tavLst>
                                    </p:anim>
                                    <p:anim calcmode="lin" valueType="num">
                                      <p:cBhvr additive="base">
                                        <p:cTn id="13" dur="500" fill="hold"/>
                                        <p:tgtEl>
                                          <p:spTgt spid="82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8214">
                                            <p:txEl>
                                              <p:pRg st="2" end="2"/>
                                            </p:txEl>
                                          </p:spTgt>
                                        </p:tgtEl>
                                        <p:attrNameLst>
                                          <p:attrName>style.visibility</p:attrName>
                                        </p:attrNameLst>
                                      </p:cBhvr>
                                      <p:to>
                                        <p:strVal val="visible"/>
                                      </p:to>
                                    </p:set>
                                    <p:anim to="" calcmode="lin" valueType="num">
                                      <p:cBhvr>
                                        <p:cTn id="18" dur="1" fill="hold"/>
                                        <p:tgtEl>
                                          <p:spTgt spid="8214">
                                            <p:txEl>
                                              <p:pRg st="2" end="2"/>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217"/>
                                        </p:tgtEl>
                                        <p:attrNameLst>
                                          <p:attrName>style.visibility</p:attrName>
                                        </p:attrNameLst>
                                      </p:cBhvr>
                                      <p:to>
                                        <p:strVal val="visible"/>
                                      </p:to>
                                    </p:set>
                                    <p:anim calcmode="lin" valueType="num">
                                      <p:cBhvr additive="base">
                                        <p:cTn id="23" dur="500" fill="hold"/>
                                        <p:tgtEl>
                                          <p:spTgt spid="8217"/>
                                        </p:tgtEl>
                                        <p:attrNameLst>
                                          <p:attrName>ppt_x</p:attrName>
                                        </p:attrNameLst>
                                      </p:cBhvr>
                                      <p:tavLst>
                                        <p:tav tm="0">
                                          <p:val>
                                            <p:strVal val="#ppt_x"/>
                                          </p:val>
                                        </p:tav>
                                        <p:tav tm="100000">
                                          <p:val>
                                            <p:strVal val="#ppt_x"/>
                                          </p:val>
                                        </p:tav>
                                      </p:tavLst>
                                    </p:anim>
                                    <p:anim calcmode="lin" valueType="num">
                                      <p:cBhvr additive="base">
                                        <p:cTn id="24" dur="500" fill="hold"/>
                                        <p:tgtEl>
                                          <p:spTgt spid="821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nodeType="clickEffect">
                                  <p:stCondLst>
                                    <p:cond delay="0"/>
                                  </p:stCondLst>
                                  <p:childTnLst>
                                    <p:set>
                                      <p:cBhvr>
                                        <p:cTn id="28" dur="1" fill="hold">
                                          <p:stCondLst>
                                            <p:cond delay="0"/>
                                          </p:stCondLst>
                                        </p:cTn>
                                        <p:tgtEl>
                                          <p:spTgt spid="8214">
                                            <p:txEl>
                                              <p:pRg st="4" end="4"/>
                                            </p:txEl>
                                          </p:spTgt>
                                        </p:tgtEl>
                                        <p:attrNameLst>
                                          <p:attrName>style.visibility</p:attrName>
                                        </p:attrNameLst>
                                      </p:cBhvr>
                                      <p:to>
                                        <p:strVal val="visible"/>
                                      </p:to>
                                    </p:set>
                                    <p:anim to="" calcmode="lin" valueType="num">
                                      <p:cBhvr>
                                        <p:cTn id="29" dur="1" fill="hold"/>
                                        <p:tgtEl>
                                          <p:spTgt spid="8214">
                                            <p:txEl>
                                              <p:pRg st="4" end="4"/>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nodeType="clickEffect">
                                  <p:stCondLst>
                                    <p:cond delay="0"/>
                                  </p:stCondLst>
                                  <p:childTnLst>
                                    <p:set>
                                      <p:cBhvr>
                                        <p:cTn id="33" dur="1" fill="hold">
                                          <p:stCondLst>
                                            <p:cond delay="0"/>
                                          </p:stCondLst>
                                        </p:cTn>
                                        <p:tgtEl>
                                          <p:spTgt spid="8212"/>
                                        </p:tgtEl>
                                        <p:attrNameLst>
                                          <p:attrName>style.visibility</p:attrName>
                                        </p:attrNameLst>
                                      </p:cBhvr>
                                      <p:to>
                                        <p:strVal val="visible"/>
                                      </p:to>
                                    </p:set>
                                    <p:anim to="" calcmode="lin" valueType="num">
                                      <p:cBhvr>
                                        <p:cTn id="34" dur="1" fill="hold"/>
                                        <p:tgtEl>
                                          <p:spTgt spid="8212"/>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8199">
                                            <p:txEl>
                                              <p:pRg st="0" end="0"/>
                                            </p:txEl>
                                          </p:spTgt>
                                        </p:tgtEl>
                                        <p:attrNameLst>
                                          <p:attrName>style.visibility</p:attrName>
                                        </p:attrNameLst>
                                      </p:cBhvr>
                                      <p:to>
                                        <p:strVal val="visible"/>
                                      </p:to>
                                    </p:set>
                                    <p:anim to="" calcmode="lin" valueType="num">
                                      <p:cBhvr>
                                        <p:cTn id="39" dur="1" fill="hold"/>
                                        <p:tgtEl>
                                          <p:spTgt spid="8199">
                                            <p:txEl>
                                              <p:pRg st="0" end="0"/>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nodeType="clickEffect">
                                  <p:stCondLst>
                                    <p:cond delay="0"/>
                                  </p:stCondLst>
                                  <p:childTnLst>
                                    <p:set>
                                      <p:cBhvr>
                                        <p:cTn id="43" dur="1" fill="hold">
                                          <p:stCondLst>
                                            <p:cond delay="499"/>
                                          </p:stCondLst>
                                        </p:cTn>
                                        <p:tgtEl>
                                          <p:spTgt spid="8270"/>
                                        </p:tgtEl>
                                        <p:attrNameLst>
                                          <p:attrName>style.visibility</p:attrName>
                                        </p:attrNameLst>
                                      </p:cBhvr>
                                      <p:to>
                                        <p:strVal val="visible"/>
                                      </p:to>
                                    </p:set>
                                    <p:anim to="" calcmode="lin" valueType="num">
                                      <p:cBhvr>
                                        <p:cTn id="44" dur="1" fill="hold"/>
                                        <p:tgtEl>
                                          <p:spTgt spid="8270"/>
                                        </p:tgtEl>
                                        <p:attrNameLst>
                                          <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presetSubtype="0" fill="hold" nodeType="clickEffect">
                                  <p:stCondLst>
                                    <p:cond delay="0"/>
                                  </p:stCondLst>
                                  <p:childTnLst>
                                    <p:set>
                                      <p:cBhvr>
                                        <p:cTn id="48" dur="1" fill="hold">
                                          <p:stCondLst>
                                            <p:cond delay="0"/>
                                          </p:stCondLst>
                                        </p:cTn>
                                        <p:tgtEl>
                                          <p:spTgt spid="8267"/>
                                        </p:tgtEl>
                                        <p:attrNameLst>
                                          <p:attrName>style.visibility</p:attrName>
                                        </p:attrNameLst>
                                      </p:cBhvr>
                                      <p:to>
                                        <p:strVal val="visible"/>
                                      </p:to>
                                    </p:set>
                                    <p:anim to="" calcmode="lin" valueType="num">
                                      <p:cBhvr>
                                        <p:cTn id="49" dur="1" fill="hold"/>
                                        <p:tgtEl>
                                          <p:spTgt spid="8267"/>
                                        </p:tgtEl>
                                        <p:attrNameLst>
                                          <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4" presetClass="entr" presetSubtype="0" fill="hold" nodeType="clickEffect">
                                  <p:stCondLst>
                                    <p:cond delay="0"/>
                                  </p:stCondLst>
                                  <p:childTnLst>
                                    <p:set>
                                      <p:cBhvr>
                                        <p:cTn id="53" dur="1" fill="hold">
                                          <p:stCondLst>
                                            <p:cond delay="0"/>
                                          </p:stCondLst>
                                        </p:cTn>
                                        <p:tgtEl>
                                          <p:spTgt spid="8272"/>
                                        </p:tgtEl>
                                        <p:attrNameLst>
                                          <p:attrName>style.visibility</p:attrName>
                                        </p:attrNameLst>
                                      </p:cBhvr>
                                      <p:to>
                                        <p:strVal val="visible"/>
                                      </p:to>
                                    </p:set>
                                    <p:anim to="" calcmode="lin" valueType="num">
                                      <p:cBhvr>
                                        <p:cTn id="54" dur="1" fill="hold"/>
                                        <p:tgtEl>
                                          <p:spTgt spid="82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p:bldP spid="82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856A8B-66B8-4889-8D9A-3B800C1D3874}"/>
              </a:ext>
            </a:extLst>
          </p:cNvPr>
          <p:cNvSpPr txBox="1"/>
          <p:nvPr/>
        </p:nvSpPr>
        <p:spPr>
          <a:xfrm>
            <a:off x="685800" y="685800"/>
            <a:ext cx="10972800" cy="5078313"/>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Invitation:</a:t>
            </a:r>
            <a:endParaRPr lang="en-US"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 Hearing and faith, </a:t>
            </a:r>
            <a:r>
              <a:rPr lang="en-US" sz="3600" b="1" dirty="0">
                <a:latin typeface="Times New Roman" panose="02020603050405020304" pitchFamily="18" charset="0"/>
                <a:cs typeface="Times New Roman" panose="02020603050405020304" pitchFamily="18" charset="0"/>
              </a:rPr>
              <a:t>Rom. 10:17; Mark 16:16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Repentance, </a:t>
            </a:r>
            <a:r>
              <a:rPr lang="en-US" sz="3600" b="1" dirty="0">
                <a:latin typeface="Times New Roman" panose="02020603050405020304" pitchFamily="18" charset="0"/>
                <a:cs typeface="Times New Roman" panose="02020603050405020304" pitchFamily="18" charset="0"/>
              </a:rPr>
              <a:t>Acts 2:38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Professing Christ, </a:t>
            </a:r>
            <a:r>
              <a:rPr lang="en-US" sz="3600" b="1" dirty="0">
                <a:latin typeface="Times New Roman" panose="02020603050405020304" pitchFamily="18" charset="0"/>
                <a:cs typeface="Times New Roman" panose="02020603050405020304" pitchFamily="18" charset="0"/>
              </a:rPr>
              <a:t>Rom. 10:9-10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Immersion in water, </a:t>
            </a:r>
            <a:r>
              <a:rPr lang="en-US" sz="3600" b="1" dirty="0">
                <a:latin typeface="Times New Roman" panose="02020603050405020304" pitchFamily="18" charset="0"/>
                <a:cs typeface="Times New Roman" panose="02020603050405020304" pitchFamily="18" charset="0"/>
              </a:rPr>
              <a:t>Rom. 6:3-5; Acts 22:16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5. Faithfulness, </a:t>
            </a:r>
            <a:r>
              <a:rPr lang="en-US" sz="3600" b="1" dirty="0">
                <a:latin typeface="Times New Roman" panose="02020603050405020304" pitchFamily="18" charset="0"/>
                <a:cs typeface="Times New Roman" panose="02020603050405020304" pitchFamily="18" charset="0"/>
              </a:rPr>
              <a:t>Rev. 2:10</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Prayerful penitence for the erring child of God, </a:t>
            </a:r>
            <a:r>
              <a:rPr lang="en-US" sz="3600" b="1" dirty="0">
                <a:latin typeface="Times New Roman" panose="02020603050405020304" pitchFamily="18" charset="0"/>
                <a:cs typeface="Times New Roman" panose="02020603050405020304" pitchFamily="18" charset="0"/>
              </a:rPr>
              <a:t>Acts 8:22</a:t>
            </a:r>
            <a:r>
              <a:rPr lang="en-US" sz="3600" dirty="0">
                <a:latin typeface="Times New Roman" panose="02020603050405020304" pitchFamily="18" charset="0"/>
                <a:cs typeface="Times New Roman" panose="02020603050405020304" pitchFamily="18" charset="0"/>
              </a:rPr>
              <a:t> </a:t>
            </a:r>
            <a:endParaRPr lang="en-US" sz="3600" dirty="0"/>
          </a:p>
        </p:txBody>
      </p:sp>
      <p:graphicFrame>
        <p:nvGraphicFramePr>
          <p:cNvPr id="11" name="Table 10">
            <a:extLst>
              <a:ext uri="{FF2B5EF4-FFF2-40B4-BE49-F238E27FC236}">
                <a16:creationId xmlns:a16="http://schemas.microsoft.com/office/drawing/2014/main" id="{DFE19124-54CD-4E97-8EE1-36A8470B20CA}"/>
              </a:ext>
            </a:extLst>
          </p:cNvPr>
          <p:cNvGraphicFramePr>
            <a:graphicFrameLocks noGrp="1"/>
          </p:cNvGraphicFramePr>
          <p:nvPr>
            <p:extLst>
              <p:ext uri="{D42A27DB-BD31-4B8C-83A1-F6EECF244321}">
                <p14:modId xmlns:p14="http://schemas.microsoft.com/office/powerpoint/2010/main" val="2612264210"/>
              </p:ext>
            </p:extLst>
          </p:nvPr>
        </p:nvGraphicFramePr>
        <p:xfrm>
          <a:off x="5863" y="5273715"/>
          <a:ext cx="12191999" cy="1584285"/>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val="847733166"/>
                    </a:ext>
                  </a:extLst>
                </a:gridCol>
                <a:gridCol w="1394691">
                  <a:extLst>
                    <a:ext uri="{9D8B030D-6E8A-4147-A177-3AD203B41FA5}">
                      <a16:colId xmlns:a16="http://schemas.microsoft.com/office/drawing/2014/main" val="2681031474"/>
                    </a:ext>
                  </a:extLst>
                </a:gridCol>
                <a:gridCol w="7823199">
                  <a:extLst>
                    <a:ext uri="{9D8B030D-6E8A-4147-A177-3AD203B41FA5}">
                      <a16:colId xmlns:a16="http://schemas.microsoft.com/office/drawing/2014/main" val="2957446921"/>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at the Door is Standing</a:t>
                      </a:r>
                    </a:p>
                  </a:txBody>
                  <a:tcPr>
                    <a:cell3D prstMaterial="dkEdge">
                      <a:bevel prst="artDeco"/>
                      <a:lightRig rig="flood" dir="t"/>
                    </a:cell3D>
                  </a:tcPr>
                </a:tc>
                <a:extLst>
                  <a:ext uri="{0D108BD9-81ED-4DB2-BD59-A6C34878D82A}">
                    <a16:rowId xmlns:a16="http://schemas.microsoft.com/office/drawing/2014/main" val="305816213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Blessed Be the Name</a:t>
                      </a:r>
                    </a:p>
                  </a:txBody>
                  <a:tcPr>
                    <a:cell3D prstMaterial="dkEdge">
                      <a:bevel prst="artDeco"/>
                      <a:lightRig rig="flood" dir="t"/>
                    </a:cell3D>
                  </a:tcPr>
                </a:tc>
                <a:extLst>
                  <a:ext uri="{0D108BD9-81ED-4DB2-BD59-A6C34878D82A}">
                    <a16:rowId xmlns:a16="http://schemas.microsoft.com/office/drawing/2014/main" val="166894248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558638712"/>
                  </a:ext>
                </a:extLst>
              </a:tr>
            </a:tbl>
          </a:graphicData>
        </a:graphic>
      </p:graphicFrame>
    </p:spTree>
    <p:extLst>
      <p:ext uri="{BB962C8B-B14F-4D97-AF65-F5344CB8AC3E}">
        <p14:creationId xmlns:p14="http://schemas.microsoft.com/office/powerpoint/2010/main" val="238538382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92948F-2227-4CF7-89BE-D52E00590D68}"/>
              </a:ext>
            </a:extLst>
          </p:cNvPr>
          <p:cNvSpPr>
            <a:spLocks noGrp="1"/>
          </p:cNvSpPr>
          <p:nvPr>
            <p:ph type="sldNum" sz="quarter" idx="12"/>
          </p:nvPr>
        </p:nvSpPr>
        <p:spPr/>
        <p:txBody>
          <a:bodyPr/>
          <a:lstStyle/>
          <a:p>
            <a:fld id="{9B341723-35F0-449F-A850-64FA25CE5064}" type="slidenum">
              <a:rPr lang="en-US" altLang="en-US" smtClean="0"/>
              <a:pPr/>
              <a:t>12</a:t>
            </a:fld>
            <a:endParaRPr lang="en-US" altLang="en-US"/>
          </a:p>
        </p:txBody>
      </p:sp>
      <p:sp>
        <p:nvSpPr>
          <p:cNvPr id="7" name="TextBox 6">
            <a:extLst>
              <a:ext uri="{FF2B5EF4-FFF2-40B4-BE49-F238E27FC236}">
                <a16:creationId xmlns:a16="http://schemas.microsoft.com/office/drawing/2014/main" id="{76F1ED7D-2E01-4A33-8BAA-CD0D815DF7E1}"/>
              </a:ext>
            </a:extLst>
          </p:cNvPr>
          <p:cNvSpPr txBox="1"/>
          <p:nvPr/>
        </p:nvSpPr>
        <p:spPr>
          <a:xfrm>
            <a:off x="8127878" y="5578943"/>
            <a:ext cx="3708644" cy="954107"/>
          </a:xfrm>
          <a:prstGeom prst="rect">
            <a:avLst/>
          </a:prstGeom>
          <a:noFill/>
        </p:spPr>
        <p:txBody>
          <a:bodyPr wrap="none" rtlCol="0">
            <a:spAutoFit/>
          </a:bodyPr>
          <a:lstStyle/>
          <a:p>
            <a:r>
              <a:rPr lang="en-US" sz="2800" dirty="0">
                <a:solidFill>
                  <a:schemeClr val="bg1"/>
                </a:solidFill>
              </a:rPr>
              <a:t>Ranger Church of Christ </a:t>
            </a:r>
          </a:p>
          <a:p>
            <a:r>
              <a:rPr lang="en-US" sz="2800" dirty="0">
                <a:solidFill>
                  <a:schemeClr val="bg1"/>
                </a:solidFill>
              </a:rPr>
              <a:t>Mesquite &amp; Rusk St.</a:t>
            </a:r>
          </a:p>
        </p:txBody>
      </p:sp>
      <p:sp>
        <p:nvSpPr>
          <p:cNvPr id="8" name="TextBox 7">
            <a:extLst>
              <a:ext uri="{FF2B5EF4-FFF2-40B4-BE49-F238E27FC236}">
                <a16:creationId xmlns:a16="http://schemas.microsoft.com/office/drawing/2014/main" id="{4FD4850D-D737-4889-B272-8FE72527E3AC}"/>
              </a:ext>
            </a:extLst>
          </p:cNvPr>
          <p:cNvSpPr txBox="1"/>
          <p:nvPr/>
        </p:nvSpPr>
        <p:spPr>
          <a:xfrm>
            <a:off x="7842978" y="4343400"/>
            <a:ext cx="3739422"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Evening Worship</a:t>
            </a:r>
          </a:p>
        </p:txBody>
      </p:sp>
    </p:spTree>
    <p:extLst>
      <p:ext uri="{BB962C8B-B14F-4D97-AF65-F5344CB8AC3E}">
        <p14:creationId xmlns:p14="http://schemas.microsoft.com/office/powerpoint/2010/main" val="3824340720"/>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A9519E2-ED7C-46B3-8C59-044421956458}"/>
              </a:ext>
            </a:extLst>
          </p:cNvPr>
          <p:cNvSpPr>
            <a:spLocks noGrp="1" noChangeArrowheads="1"/>
          </p:cNvSpPr>
          <p:nvPr>
            <p:ph type="title"/>
          </p:nvPr>
        </p:nvSpPr>
        <p:spPr>
          <a:xfrm>
            <a:off x="2362200" y="425520"/>
            <a:ext cx="7543800" cy="802252"/>
          </a:xfrm>
        </p:spPr>
        <p:txBody>
          <a:bodyPr>
            <a:noAutofit/>
          </a:bodyPr>
          <a:lstStyle/>
          <a:p>
            <a:pPr algn="ctr"/>
            <a:r>
              <a:rPr lang="en-US" altLang="en-US" dirty="0"/>
              <a:t>Why Do </a:t>
            </a:r>
            <a:r>
              <a:rPr lang="en-US" altLang="en-US" dirty="0">
                <a:latin typeface="Times New Roman" panose="02020603050405020304" pitchFamily="18" charset="0"/>
                <a:cs typeface="Times New Roman" panose="02020603050405020304" pitchFamily="18" charset="0"/>
              </a:rPr>
              <a:t>People</a:t>
            </a:r>
            <a:r>
              <a:rPr lang="en-US" altLang="en-US" dirty="0"/>
              <a:t> Reject…</a:t>
            </a:r>
          </a:p>
        </p:txBody>
      </p:sp>
      <p:sp>
        <p:nvSpPr>
          <p:cNvPr id="85015" name="Rectangle 23">
            <a:extLst>
              <a:ext uri="{FF2B5EF4-FFF2-40B4-BE49-F238E27FC236}">
                <a16:creationId xmlns:a16="http://schemas.microsoft.com/office/drawing/2014/main" id="{DC5EE5A9-B437-4FE8-8B14-D360E8D2C7CB}"/>
              </a:ext>
            </a:extLst>
          </p:cNvPr>
          <p:cNvSpPr>
            <a:spLocks noGrp="1" noChangeArrowheads="1"/>
          </p:cNvSpPr>
          <p:nvPr>
            <p:ph type="body" sz="half" idx="1"/>
          </p:nvPr>
        </p:nvSpPr>
        <p:spPr>
          <a:xfrm>
            <a:off x="4800600" y="4078287"/>
            <a:ext cx="3048000" cy="1941513"/>
          </a:xfrm>
        </p:spPr>
        <p:txBody>
          <a:bodyPr>
            <a:normAutofit fontScale="92500" lnSpcReduction="20000"/>
          </a:bodyPr>
          <a:lstStyle/>
          <a:p>
            <a:pPr algn="ctr">
              <a:buFontTx/>
              <a:buNone/>
            </a:pPr>
            <a:r>
              <a:rPr lang="en-US" altLang="en-US" sz="2600" i="1" dirty="0">
                <a:solidFill>
                  <a:srgbClr val="FF0000"/>
                </a:solidFill>
              </a:rPr>
              <a:t>Neither  </a:t>
            </a:r>
          </a:p>
          <a:p>
            <a:pPr algn="ctr">
              <a:buFontTx/>
              <a:buNone/>
            </a:pPr>
            <a:r>
              <a:rPr lang="en-US" altLang="en-US" sz="2600" i="1" dirty="0">
                <a:solidFill>
                  <a:srgbClr val="FF0000"/>
                </a:solidFill>
              </a:rPr>
              <a:t>The Things </a:t>
            </a:r>
          </a:p>
          <a:p>
            <a:pPr algn="ctr">
              <a:buFontTx/>
              <a:buNone/>
            </a:pPr>
            <a:r>
              <a:rPr lang="en-US" altLang="en-US" sz="2600" i="1" dirty="0">
                <a:solidFill>
                  <a:srgbClr val="FF0000"/>
                </a:solidFill>
              </a:rPr>
              <a:t>That Are In </a:t>
            </a:r>
          </a:p>
          <a:p>
            <a:pPr algn="ctr">
              <a:buFontTx/>
              <a:buNone/>
            </a:pPr>
            <a:r>
              <a:rPr lang="en-US" altLang="en-US" sz="2600" i="1" dirty="0">
                <a:solidFill>
                  <a:srgbClr val="FF0000"/>
                </a:solidFill>
              </a:rPr>
              <a:t>The World</a:t>
            </a:r>
          </a:p>
          <a:p>
            <a:pPr algn="ctr">
              <a:buFontTx/>
              <a:buNone/>
            </a:pPr>
            <a:r>
              <a:rPr lang="en-US" altLang="en-US" sz="2600" b="1" i="1" dirty="0">
                <a:solidFill>
                  <a:srgbClr val="FF0000"/>
                </a:solidFill>
              </a:rPr>
              <a:t>1 John 2:15-17</a:t>
            </a:r>
          </a:p>
        </p:txBody>
      </p:sp>
      <p:sp>
        <p:nvSpPr>
          <p:cNvPr id="20" name="Slide Number Placeholder 6">
            <a:extLst>
              <a:ext uri="{FF2B5EF4-FFF2-40B4-BE49-F238E27FC236}">
                <a16:creationId xmlns:a16="http://schemas.microsoft.com/office/drawing/2014/main" id="{B7EFE800-C8E6-4B9C-81F0-E3FA6A14E26A}"/>
              </a:ext>
            </a:extLst>
          </p:cNvPr>
          <p:cNvSpPr>
            <a:spLocks noGrp="1"/>
          </p:cNvSpPr>
          <p:nvPr>
            <p:ph type="sldNum" sz="quarter" idx="12"/>
          </p:nvPr>
        </p:nvSpPr>
        <p:spPr>
          <a:xfrm>
            <a:off x="4775200" y="6172200"/>
            <a:ext cx="2844800" cy="457200"/>
          </a:xfrm>
        </p:spPr>
        <p:txBody>
          <a:bodyPr/>
          <a:lstStyle/>
          <a:p>
            <a:fld id="{50F7F765-61D7-44A3-A146-64DC022F7407}" type="slidenum">
              <a:rPr lang="en-US" altLang="en-US"/>
              <a:pPr/>
              <a:t>13</a:t>
            </a:fld>
            <a:endParaRPr lang="en-US" altLang="en-US"/>
          </a:p>
        </p:txBody>
      </p:sp>
      <p:sp>
        <p:nvSpPr>
          <p:cNvPr id="85016" name="WordArt 24">
            <a:extLst>
              <a:ext uri="{FF2B5EF4-FFF2-40B4-BE49-F238E27FC236}">
                <a16:creationId xmlns:a16="http://schemas.microsoft.com/office/drawing/2014/main" id="{46119EB4-053D-4A03-86D2-23A4A868EF65}"/>
              </a:ext>
            </a:extLst>
          </p:cNvPr>
          <p:cNvSpPr>
            <a:spLocks noChangeArrowheads="1" noChangeShapeType="1" noTextEdit="1"/>
          </p:cNvSpPr>
          <p:nvPr/>
        </p:nvSpPr>
        <p:spPr bwMode="auto">
          <a:xfrm>
            <a:off x="5562600" y="2362200"/>
            <a:ext cx="1143000" cy="685800"/>
          </a:xfrm>
          <a:prstGeom prst="rect">
            <a:avLst/>
          </a:prstGeom>
        </p:spPr>
        <p:txBody>
          <a:bodyPr wrap="none" fromWordArt="1">
            <a:prstTxWarp prst="textFadeUp">
              <a:avLst>
                <a:gd name="adj" fmla="val 9991"/>
              </a:avLst>
            </a:prstTxWarp>
          </a:bodyPr>
          <a:lstStyle/>
          <a:p>
            <a:pPr algn="ctr"/>
            <a:r>
              <a:rPr lang="en-US" sz="28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Love Not </a:t>
            </a:r>
          </a:p>
        </p:txBody>
      </p:sp>
      <p:sp>
        <p:nvSpPr>
          <p:cNvPr id="85019" name="WordArt 27">
            <a:extLst>
              <a:ext uri="{FF2B5EF4-FFF2-40B4-BE49-F238E27FC236}">
                <a16:creationId xmlns:a16="http://schemas.microsoft.com/office/drawing/2014/main" id="{35F89070-D310-4D9B-81D5-D4069CBF24DC}"/>
              </a:ext>
            </a:extLst>
          </p:cNvPr>
          <p:cNvSpPr>
            <a:spLocks noChangeArrowheads="1" noChangeShapeType="1" noTextEdit="1"/>
          </p:cNvSpPr>
          <p:nvPr/>
        </p:nvSpPr>
        <p:spPr bwMode="auto">
          <a:xfrm>
            <a:off x="5257801" y="3124200"/>
            <a:ext cx="1692275" cy="571500"/>
          </a:xfrm>
          <a:prstGeom prst="rect">
            <a:avLst/>
          </a:prstGeom>
        </p:spPr>
        <p:txBody>
          <a:bodyPr wrap="none" fromWordArt="1">
            <a:prstTxWarp prst="textFadeUp">
              <a:avLst>
                <a:gd name="adj" fmla="val 9991"/>
              </a:avLst>
            </a:prstTxWarp>
          </a:bodyPr>
          <a:lstStyle/>
          <a:p>
            <a:pPr algn="ctr"/>
            <a:r>
              <a:rPr lang="en-US" sz="32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The World</a:t>
            </a:r>
          </a:p>
        </p:txBody>
      </p:sp>
      <p:grpSp>
        <p:nvGrpSpPr>
          <p:cNvPr id="85024" name="Group 32">
            <a:extLst>
              <a:ext uri="{FF2B5EF4-FFF2-40B4-BE49-F238E27FC236}">
                <a16:creationId xmlns:a16="http://schemas.microsoft.com/office/drawing/2014/main" id="{208F71D6-15E2-4BFC-B07F-121BC433F59B}"/>
              </a:ext>
            </a:extLst>
          </p:cNvPr>
          <p:cNvGrpSpPr>
            <a:grpSpLocks/>
          </p:cNvGrpSpPr>
          <p:nvPr/>
        </p:nvGrpSpPr>
        <p:grpSpPr bwMode="auto">
          <a:xfrm>
            <a:off x="3962400" y="1371600"/>
            <a:ext cx="4495800" cy="4724400"/>
            <a:chOff x="1536" y="1008"/>
            <a:chExt cx="2832" cy="2976"/>
          </a:xfrm>
        </p:grpSpPr>
        <p:sp>
          <p:nvSpPr>
            <p:cNvPr id="85020" name="Line 28">
              <a:extLst>
                <a:ext uri="{FF2B5EF4-FFF2-40B4-BE49-F238E27FC236}">
                  <a16:creationId xmlns:a16="http://schemas.microsoft.com/office/drawing/2014/main" id="{60ED8364-53C6-4BC1-9443-66108AB926AC}"/>
                </a:ext>
              </a:extLst>
            </p:cNvPr>
            <p:cNvSpPr>
              <a:spLocks noChangeShapeType="1"/>
            </p:cNvSpPr>
            <p:nvPr/>
          </p:nvSpPr>
          <p:spPr bwMode="auto">
            <a:xfrm flipH="1">
              <a:off x="1536" y="1008"/>
              <a:ext cx="1344" cy="29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5021" name="Line 29">
              <a:extLst>
                <a:ext uri="{FF2B5EF4-FFF2-40B4-BE49-F238E27FC236}">
                  <a16:creationId xmlns:a16="http://schemas.microsoft.com/office/drawing/2014/main" id="{E78E47A6-899E-4B86-AE7A-DA8AF3FFFA39}"/>
                </a:ext>
              </a:extLst>
            </p:cNvPr>
            <p:cNvSpPr>
              <a:spLocks noChangeShapeType="1"/>
            </p:cNvSpPr>
            <p:nvPr/>
          </p:nvSpPr>
          <p:spPr bwMode="auto">
            <a:xfrm>
              <a:off x="2880" y="1008"/>
              <a:ext cx="1488" cy="29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5022" name="Line 30">
              <a:extLst>
                <a:ext uri="{FF2B5EF4-FFF2-40B4-BE49-F238E27FC236}">
                  <a16:creationId xmlns:a16="http://schemas.microsoft.com/office/drawing/2014/main" id="{B5CB15DA-31B3-4AE1-8396-4451C4791374}"/>
                </a:ext>
              </a:extLst>
            </p:cNvPr>
            <p:cNvSpPr>
              <a:spLocks noChangeShapeType="1"/>
            </p:cNvSpPr>
            <p:nvPr/>
          </p:nvSpPr>
          <p:spPr bwMode="auto">
            <a:xfrm>
              <a:off x="1536" y="3984"/>
              <a:ext cx="283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85026" name="Text Box 34">
            <a:extLst>
              <a:ext uri="{FF2B5EF4-FFF2-40B4-BE49-F238E27FC236}">
                <a16:creationId xmlns:a16="http://schemas.microsoft.com/office/drawing/2014/main" id="{B9258A70-94F9-4009-AC49-DA840E95E8F0}"/>
              </a:ext>
            </a:extLst>
          </p:cNvPr>
          <p:cNvSpPr txBox="1">
            <a:spLocks noChangeArrowheads="1"/>
          </p:cNvSpPr>
          <p:nvPr/>
        </p:nvSpPr>
        <p:spPr bwMode="auto">
          <a:xfrm rot="12256757">
            <a:off x="4493619" y="1736140"/>
            <a:ext cx="615553" cy="346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2800" dirty="0">
                <a:cs typeface="Arial" panose="020B0604020202020204" pitchFamily="34" charset="0"/>
              </a:rPr>
              <a:t>The Lust of the Flesh</a:t>
            </a:r>
          </a:p>
        </p:txBody>
      </p:sp>
      <p:sp>
        <p:nvSpPr>
          <p:cNvPr id="85027" name="Text Box 35">
            <a:extLst>
              <a:ext uri="{FF2B5EF4-FFF2-40B4-BE49-F238E27FC236}">
                <a16:creationId xmlns:a16="http://schemas.microsoft.com/office/drawing/2014/main" id="{68792C1A-1769-4E7E-B91A-174548ED6D1A}"/>
              </a:ext>
            </a:extLst>
          </p:cNvPr>
          <p:cNvSpPr txBox="1">
            <a:spLocks noChangeArrowheads="1"/>
          </p:cNvSpPr>
          <p:nvPr/>
        </p:nvSpPr>
        <p:spPr bwMode="auto">
          <a:xfrm rot="19939074">
            <a:off x="7160619" y="1812735"/>
            <a:ext cx="615553" cy="33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2800" dirty="0">
                <a:cs typeface="Arial" panose="020B0604020202020204" pitchFamily="34" charset="0"/>
              </a:rPr>
              <a:t>The Lust of the Eyes</a:t>
            </a:r>
          </a:p>
        </p:txBody>
      </p:sp>
      <p:sp>
        <p:nvSpPr>
          <p:cNvPr id="85029" name="Text Box 37">
            <a:extLst>
              <a:ext uri="{FF2B5EF4-FFF2-40B4-BE49-F238E27FC236}">
                <a16:creationId xmlns:a16="http://schemas.microsoft.com/office/drawing/2014/main" id="{F7E9E2F4-E9ED-4A1D-B8A4-1BA08D1B8397}"/>
              </a:ext>
            </a:extLst>
          </p:cNvPr>
          <p:cNvSpPr txBox="1">
            <a:spLocks noChangeArrowheads="1"/>
          </p:cNvSpPr>
          <p:nvPr/>
        </p:nvSpPr>
        <p:spPr bwMode="auto">
          <a:xfrm rot="16200000">
            <a:off x="9723725" y="3634611"/>
            <a:ext cx="738664" cy="29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-Don’t believe </a:t>
            </a:r>
          </a:p>
        </p:txBody>
      </p:sp>
      <p:sp>
        <p:nvSpPr>
          <p:cNvPr id="85030" name="Text Box 38">
            <a:extLst>
              <a:ext uri="{FF2B5EF4-FFF2-40B4-BE49-F238E27FC236}">
                <a16:creationId xmlns:a16="http://schemas.microsoft.com/office/drawing/2014/main" id="{6E1AE8AA-497B-4191-8CF7-1DE8884EF6F7}"/>
              </a:ext>
            </a:extLst>
          </p:cNvPr>
          <p:cNvSpPr txBox="1">
            <a:spLocks noChangeArrowheads="1"/>
          </p:cNvSpPr>
          <p:nvPr/>
        </p:nvSpPr>
        <p:spPr bwMode="auto">
          <a:xfrm rot="16200000">
            <a:off x="9322294" y="1854694"/>
            <a:ext cx="738664" cy="378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-Family Traditions</a:t>
            </a:r>
          </a:p>
        </p:txBody>
      </p:sp>
      <p:sp>
        <p:nvSpPr>
          <p:cNvPr id="85031" name="Text Box 39">
            <a:extLst>
              <a:ext uri="{FF2B5EF4-FFF2-40B4-BE49-F238E27FC236}">
                <a16:creationId xmlns:a16="http://schemas.microsoft.com/office/drawing/2014/main" id="{91D28C12-9D54-4080-82D4-906FDF761473}"/>
              </a:ext>
            </a:extLst>
          </p:cNvPr>
          <p:cNvSpPr txBox="1">
            <a:spLocks noChangeArrowheads="1"/>
          </p:cNvSpPr>
          <p:nvPr/>
        </p:nvSpPr>
        <p:spPr bwMode="auto">
          <a:xfrm rot="16200000">
            <a:off x="8491300" y="686293"/>
            <a:ext cx="738664" cy="344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 Insincere Heart</a:t>
            </a:r>
          </a:p>
        </p:txBody>
      </p:sp>
      <p:sp>
        <p:nvSpPr>
          <p:cNvPr id="85032" name="Text Box 40">
            <a:extLst>
              <a:ext uri="{FF2B5EF4-FFF2-40B4-BE49-F238E27FC236}">
                <a16:creationId xmlns:a16="http://schemas.microsoft.com/office/drawing/2014/main" id="{0D198AD1-897F-4254-AB33-396C7B860A95}"/>
              </a:ext>
            </a:extLst>
          </p:cNvPr>
          <p:cNvSpPr txBox="1">
            <a:spLocks noChangeArrowheads="1"/>
          </p:cNvSpPr>
          <p:nvPr/>
        </p:nvSpPr>
        <p:spPr bwMode="auto">
          <a:xfrm rot="16200000">
            <a:off x="2149237" y="2855215"/>
            <a:ext cx="738664" cy="139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Fear - </a:t>
            </a:r>
          </a:p>
        </p:txBody>
      </p:sp>
      <p:sp>
        <p:nvSpPr>
          <p:cNvPr id="85033" name="Text Box 41">
            <a:extLst>
              <a:ext uri="{FF2B5EF4-FFF2-40B4-BE49-F238E27FC236}">
                <a16:creationId xmlns:a16="http://schemas.microsoft.com/office/drawing/2014/main" id="{691EA9E3-99D0-478D-B353-B11EB2D1355E}"/>
              </a:ext>
            </a:extLst>
          </p:cNvPr>
          <p:cNvSpPr txBox="1">
            <a:spLocks noChangeArrowheads="1"/>
          </p:cNvSpPr>
          <p:nvPr/>
        </p:nvSpPr>
        <p:spPr bwMode="auto">
          <a:xfrm rot="16200000">
            <a:off x="2297669" y="87867"/>
            <a:ext cx="738664"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eaLnBrk="1" hangingPunct="1"/>
            <a:r>
              <a:rPr lang="en-US" altLang="en-US" sz="3600" b="1" dirty="0">
                <a:solidFill>
                  <a:srgbClr val="FF0000"/>
                </a:solidFill>
                <a:latin typeface="Times New Roman" panose="02020603050405020304" pitchFamily="18" charset="0"/>
                <a:cs typeface="Times New Roman" panose="02020603050405020304" pitchFamily="18" charset="0"/>
              </a:rPr>
              <a:t>Love present lifestyle -</a:t>
            </a:r>
          </a:p>
        </p:txBody>
      </p:sp>
      <p:sp>
        <p:nvSpPr>
          <p:cNvPr id="85035" name="Text Box 43">
            <a:extLst>
              <a:ext uri="{FF2B5EF4-FFF2-40B4-BE49-F238E27FC236}">
                <a16:creationId xmlns:a16="http://schemas.microsoft.com/office/drawing/2014/main" id="{7904B8A2-5BDC-4A5F-87F2-72BC281D0AA8}"/>
              </a:ext>
            </a:extLst>
          </p:cNvPr>
          <p:cNvSpPr txBox="1">
            <a:spLocks noChangeArrowheads="1"/>
          </p:cNvSpPr>
          <p:nvPr/>
        </p:nvSpPr>
        <p:spPr bwMode="auto">
          <a:xfrm rot="16200000">
            <a:off x="1944469" y="3392269"/>
            <a:ext cx="129266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Hypocritical Believers - </a:t>
            </a:r>
          </a:p>
        </p:txBody>
      </p:sp>
      <p:sp>
        <p:nvSpPr>
          <p:cNvPr id="2" name="TextBox 1">
            <a:extLst>
              <a:ext uri="{FF2B5EF4-FFF2-40B4-BE49-F238E27FC236}">
                <a16:creationId xmlns:a16="http://schemas.microsoft.com/office/drawing/2014/main" id="{69A48500-D98C-4EBB-A329-858F079F0C86}"/>
              </a:ext>
            </a:extLst>
          </p:cNvPr>
          <p:cNvSpPr txBox="1"/>
          <p:nvPr/>
        </p:nvSpPr>
        <p:spPr>
          <a:xfrm>
            <a:off x="5007342" y="6178037"/>
            <a:ext cx="2540183" cy="523220"/>
          </a:xfrm>
          <a:prstGeom prst="rect">
            <a:avLst/>
          </a:prstGeom>
          <a:noFill/>
        </p:spPr>
        <p:txBody>
          <a:bodyPr wrap="none" rtlCol="0">
            <a:spAutoFit/>
          </a:bodyPr>
          <a:lstStyle/>
          <a:p>
            <a:r>
              <a:rPr lang="en-US" sz="2800" dirty="0"/>
              <a:t>The Pride of Life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5016"/>
                                        </p:tgtEl>
                                        <p:attrNameLst>
                                          <p:attrName>style.visibility</p:attrName>
                                        </p:attrNameLst>
                                      </p:cBhvr>
                                      <p:to>
                                        <p:strVal val="visible"/>
                                      </p:to>
                                    </p:set>
                                    <p:anim to="" calcmode="lin" valueType="num">
                                      <p:cBhvr>
                                        <p:cTn id="7" dur="1" fill="hold"/>
                                        <p:tgtEl>
                                          <p:spTgt spid="8501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85019"/>
                                        </p:tgtEl>
                                        <p:attrNameLst>
                                          <p:attrName>style.visibility</p:attrName>
                                        </p:attrNameLst>
                                      </p:cBhvr>
                                      <p:to>
                                        <p:strVal val="visible"/>
                                      </p:to>
                                    </p:set>
                                    <p:anim to="" calcmode="lin" valueType="num">
                                      <p:cBhvr>
                                        <p:cTn id="12" dur="1" fill="hold"/>
                                        <p:tgtEl>
                                          <p:spTgt spid="8501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85015">
                                            <p:txEl>
                                              <p:pRg st="0" end="0"/>
                                            </p:txEl>
                                          </p:spTgt>
                                        </p:tgtEl>
                                        <p:attrNameLst>
                                          <p:attrName>style.visibility</p:attrName>
                                        </p:attrNameLst>
                                      </p:cBhvr>
                                      <p:to>
                                        <p:strVal val="visible"/>
                                      </p:to>
                                    </p:set>
                                    <p:anim to="" calcmode="lin" valueType="num">
                                      <p:cBhvr>
                                        <p:cTn id="17" dur="1" fill="hold"/>
                                        <p:tgtEl>
                                          <p:spTgt spid="85015">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85015">
                                            <p:txEl>
                                              <p:pRg st="1" end="1"/>
                                            </p:txEl>
                                          </p:spTgt>
                                        </p:tgtEl>
                                        <p:attrNameLst>
                                          <p:attrName>style.visibility</p:attrName>
                                        </p:attrNameLst>
                                      </p:cBhvr>
                                      <p:to>
                                        <p:strVal val="visible"/>
                                      </p:to>
                                    </p:set>
                                    <p:anim to="" calcmode="lin" valueType="num">
                                      <p:cBhvr>
                                        <p:cTn id="20" dur="1" fill="hold"/>
                                        <p:tgtEl>
                                          <p:spTgt spid="85015">
                                            <p:txEl>
                                              <p:pRg st="1" end="1"/>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85015">
                                            <p:txEl>
                                              <p:pRg st="2" end="2"/>
                                            </p:txEl>
                                          </p:spTgt>
                                        </p:tgtEl>
                                        <p:attrNameLst>
                                          <p:attrName>style.visibility</p:attrName>
                                        </p:attrNameLst>
                                      </p:cBhvr>
                                      <p:to>
                                        <p:strVal val="visible"/>
                                      </p:to>
                                    </p:set>
                                    <p:anim to="" calcmode="lin" valueType="num">
                                      <p:cBhvr>
                                        <p:cTn id="23" dur="1" fill="hold"/>
                                        <p:tgtEl>
                                          <p:spTgt spid="85015">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85015">
                                            <p:txEl>
                                              <p:pRg st="3" end="3"/>
                                            </p:txEl>
                                          </p:spTgt>
                                        </p:tgtEl>
                                        <p:attrNameLst>
                                          <p:attrName>style.visibility</p:attrName>
                                        </p:attrNameLst>
                                      </p:cBhvr>
                                      <p:to>
                                        <p:strVal val="visible"/>
                                      </p:to>
                                    </p:set>
                                    <p:anim to="" calcmode="lin" valueType="num">
                                      <p:cBhvr>
                                        <p:cTn id="26" dur="1" fill="hold"/>
                                        <p:tgtEl>
                                          <p:spTgt spid="85015">
                                            <p:txEl>
                                              <p:pRg st="3" end="3"/>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85015">
                                            <p:txEl>
                                              <p:pRg st="4" end="4"/>
                                            </p:txEl>
                                          </p:spTgt>
                                        </p:tgtEl>
                                        <p:attrNameLst>
                                          <p:attrName>style.visibility</p:attrName>
                                        </p:attrNameLst>
                                      </p:cBhvr>
                                      <p:to>
                                        <p:strVal val="visible"/>
                                      </p:to>
                                    </p:set>
                                    <p:anim to="" calcmode="lin" valueType="num">
                                      <p:cBhvr>
                                        <p:cTn id="29" dur="1" fill="hold"/>
                                        <p:tgtEl>
                                          <p:spTgt spid="85015">
                                            <p:txEl>
                                              <p:pRg st="4" end="4"/>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85024"/>
                                        </p:tgtEl>
                                        <p:attrNameLst>
                                          <p:attrName>style.visibility</p:attrName>
                                        </p:attrNameLst>
                                      </p:cBhvr>
                                      <p:to>
                                        <p:strVal val="visible"/>
                                      </p:to>
                                    </p:set>
                                    <p:animEffect transition="in" filter="wheel(4)">
                                      <p:cBhvr>
                                        <p:cTn id="34" dur="2000"/>
                                        <p:tgtEl>
                                          <p:spTgt spid="850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85026"/>
                                        </p:tgtEl>
                                        <p:attrNameLst>
                                          <p:attrName>style.visibility</p:attrName>
                                        </p:attrNameLst>
                                      </p:cBhvr>
                                      <p:to>
                                        <p:strVal val="visible"/>
                                      </p:to>
                                    </p:set>
                                    <p:anim to="" calcmode="lin" valueType="num">
                                      <p:cBhvr>
                                        <p:cTn id="39" dur="1" fill="hold"/>
                                        <p:tgtEl>
                                          <p:spTgt spid="85026"/>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nodeType="clickEffect">
                                  <p:stCondLst>
                                    <p:cond delay="0"/>
                                  </p:stCondLst>
                                  <p:childTnLst>
                                    <p:set>
                                      <p:cBhvr>
                                        <p:cTn id="43" dur="1" fill="hold">
                                          <p:stCondLst>
                                            <p:cond delay="0"/>
                                          </p:stCondLst>
                                        </p:cTn>
                                        <p:tgtEl>
                                          <p:spTgt spid="85027">
                                            <p:txEl>
                                              <p:pRg st="0" end="0"/>
                                            </p:txEl>
                                          </p:spTgt>
                                        </p:tgtEl>
                                        <p:attrNameLst>
                                          <p:attrName>style.visibility</p:attrName>
                                        </p:attrNameLst>
                                      </p:cBhvr>
                                      <p:to>
                                        <p:strVal val="visible"/>
                                      </p:to>
                                    </p:set>
                                    <p:anim to="" calcmode="lin" valueType="num">
                                      <p:cBhvr>
                                        <p:cTn id="44" dur="1" fill="hold"/>
                                        <p:tgtEl>
                                          <p:spTgt spid="85027">
                                            <p:txEl>
                                              <p:pRg st="0" end="0"/>
                                            </p:txEl>
                                          </p:spTgt>
                                        </p:tgtEl>
                                        <p:attrNameLst>
                                          <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9" dur="500"/>
                                        <p:tgtEl>
                                          <p:spTgt spid="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85032"/>
                                        </p:tgtEl>
                                        <p:attrNameLst>
                                          <p:attrName>style.visibility</p:attrName>
                                        </p:attrNameLst>
                                      </p:cBhvr>
                                      <p:to>
                                        <p:strVal val="visible"/>
                                      </p:to>
                                    </p:set>
                                    <p:anim to="" calcmode="lin" valueType="num">
                                      <p:cBhvr>
                                        <p:cTn id="54" dur="1" fill="hold"/>
                                        <p:tgtEl>
                                          <p:spTgt spid="85032"/>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85031"/>
                                        </p:tgtEl>
                                        <p:attrNameLst>
                                          <p:attrName>style.visibility</p:attrName>
                                        </p:attrNameLst>
                                      </p:cBhvr>
                                      <p:to>
                                        <p:strVal val="visible"/>
                                      </p:to>
                                    </p:set>
                                    <p:anim to="" calcmode="lin" valueType="num">
                                      <p:cBhvr>
                                        <p:cTn id="59" dur="1" fill="hold"/>
                                        <p:tgtEl>
                                          <p:spTgt spid="85031"/>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85029"/>
                                        </p:tgtEl>
                                        <p:attrNameLst>
                                          <p:attrName>style.visibility</p:attrName>
                                        </p:attrNameLst>
                                      </p:cBhvr>
                                      <p:to>
                                        <p:strVal val="visible"/>
                                      </p:to>
                                    </p:set>
                                    <p:anim to="" calcmode="lin" valueType="num">
                                      <p:cBhvr>
                                        <p:cTn id="64" dur="1" fill="hold"/>
                                        <p:tgtEl>
                                          <p:spTgt spid="85029"/>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85030"/>
                                        </p:tgtEl>
                                        <p:attrNameLst>
                                          <p:attrName>style.visibility</p:attrName>
                                        </p:attrNameLst>
                                      </p:cBhvr>
                                      <p:to>
                                        <p:strVal val="visible"/>
                                      </p:to>
                                    </p:set>
                                    <p:anim to="" calcmode="lin" valueType="num">
                                      <p:cBhvr>
                                        <p:cTn id="69" dur="1" fill="hold"/>
                                        <p:tgtEl>
                                          <p:spTgt spid="85030"/>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85035"/>
                                        </p:tgtEl>
                                        <p:attrNameLst>
                                          <p:attrName>style.visibility</p:attrName>
                                        </p:attrNameLst>
                                      </p:cBhvr>
                                      <p:to>
                                        <p:strVal val="visible"/>
                                      </p:to>
                                    </p:set>
                                    <p:anim to="" calcmode="lin" valueType="num">
                                      <p:cBhvr>
                                        <p:cTn id="74" dur="1" fill="hold"/>
                                        <p:tgtEl>
                                          <p:spTgt spid="85035"/>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85033"/>
                                        </p:tgtEl>
                                        <p:attrNameLst>
                                          <p:attrName>style.visibility</p:attrName>
                                        </p:attrNameLst>
                                      </p:cBhvr>
                                      <p:to>
                                        <p:strVal val="visible"/>
                                      </p:to>
                                    </p:set>
                                    <p:anim to="" calcmode="lin" valueType="num">
                                      <p:cBhvr>
                                        <p:cTn id="79" dur="1" fill="hold"/>
                                        <p:tgtEl>
                                          <p:spTgt spid="850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6" grpId="0"/>
      <p:bldP spid="85029" grpId="0"/>
      <p:bldP spid="85030" grpId="0"/>
      <p:bldP spid="85031" grpId="0"/>
      <p:bldP spid="85032" grpId="0"/>
      <p:bldP spid="85033" grpId="0"/>
      <p:bldP spid="850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7D2440E-76D5-467B-8A99-B835E3934437}"/>
              </a:ext>
            </a:extLst>
          </p:cNvPr>
          <p:cNvSpPr>
            <a:spLocks noGrp="1" noChangeArrowheads="1"/>
          </p:cNvSpPr>
          <p:nvPr>
            <p:ph type="title"/>
          </p:nvPr>
        </p:nvSpPr>
        <p:spPr>
          <a:xfrm>
            <a:off x="838200" y="365126"/>
            <a:ext cx="10515600" cy="674452"/>
          </a:xfrm>
        </p:spPr>
        <p:txBody>
          <a:bodyPr>
            <a:normAutofit/>
          </a:bodyPr>
          <a:lstStyle/>
          <a:p>
            <a:pPr algn="ctr"/>
            <a:r>
              <a:rPr lang="en-US" altLang="en-US" sz="4000" dirty="0">
                <a:latin typeface="Times New Roman" panose="02020603050405020304" pitchFamily="18" charset="0"/>
                <a:cs typeface="Times New Roman" panose="02020603050405020304" pitchFamily="18" charset="0"/>
              </a:rPr>
              <a:t>What They Say… </a:t>
            </a:r>
          </a:p>
        </p:txBody>
      </p:sp>
      <p:sp>
        <p:nvSpPr>
          <p:cNvPr id="87043" name="Rectangle 3">
            <a:extLst>
              <a:ext uri="{FF2B5EF4-FFF2-40B4-BE49-F238E27FC236}">
                <a16:creationId xmlns:a16="http://schemas.microsoft.com/office/drawing/2014/main" id="{072151E8-0FCA-4E23-9A6D-B8BEC6D9F207}"/>
              </a:ext>
            </a:extLst>
          </p:cNvPr>
          <p:cNvSpPr>
            <a:spLocks noGrp="1" noChangeArrowheads="1"/>
          </p:cNvSpPr>
          <p:nvPr>
            <p:ph idx="1"/>
          </p:nvPr>
        </p:nvSpPr>
        <p:spPr>
          <a:xfrm>
            <a:off x="685800" y="1343385"/>
            <a:ext cx="10896600" cy="4981215"/>
          </a:xfrm>
        </p:spPr>
        <p:txBody>
          <a:bodyPr>
            <a:normAutofit fontScale="92500" lnSpcReduction="20000"/>
          </a:bodyPr>
          <a:lstStyle/>
          <a:p>
            <a:pPr>
              <a:lnSpc>
                <a:spcPct val="80000"/>
              </a:lnSpc>
            </a:pPr>
            <a:r>
              <a:rPr lang="en-US" altLang="en-US" sz="4300" dirty="0">
                <a:latin typeface="Times New Roman" panose="02020603050405020304" pitchFamily="18" charset="0"/>
                <a:cs typeface="Times New Roman" panose="02020603050405020304" pitchFamily="18" charset="0"/>
              </a:rPr>
              <a:t>As long as you believe in Jesus -  </a:t>
            </a:r>
          </a:p>
          <a:p>
            <a:pPr>
              <a:lnSpc>
                <a:spcPct val="80000"/>
              </a:lnSpc>
            </a:pPr>
            <a:r>
              <a:rPr lang="en-US" altLang="en-US" sz="4300" dirty="0">
                <a:latin typeface="Times New Roman" panose="02020603050405020304" pitchFamily="18" charset="0"/>
                <a:cs typeface="Times New Roman" panose="02020603050405020304" pitchFamily="18" charset="0"/>
              </a:rPr>
              <a:t>You have your way and I have mine -  </a:t>
            </a:r>
          </a:p>
          <a:p>
            <a:pPr>
              <a:lnSpc>
                <a:spcPct val="80000"/>
              </a:lnSpc>
            </a:pPr>
            <a:r>
              <a:rPr lang="en-US" altLang="en-US" sz="4300" dirty="0">
                <a:latin typeface="Times New Roman" panose="02020603050405020304" pitchFamily="18" charset="0"/>
                <a:cs typeface="Times New Roman" panose="02020603050405020304" pitchFamily="18" charset="0"/>
              </a:rPr>
              <a:t>I have my own church - </a:t>
            </a:r>
          </a:p>
          <a:p>
            <a:pPr>
              <a:lnSpc>
                <a:spcPct val="80000"/>
              </a:lnSpc>
            </a:pPr>
            <a:r>
              <a:rPr lang="en-US" altLang="en-US" sz="4300" dirty="0">
                <a:latin typeface="Times New Roman" panose="02020603050405020304" pitchFamily="18" charset="0"/>
                <a:cs typeface="Times New Roman" panose="02020603050405020304" pitchFamily="18" charset="0"/>
              </a:rPr>
              <a:t>Christians are all sinners - </a:t>
            </a:r>
          </a:p>
          <a:p>
            <a:pPr>
              <a:lnSpc>
                <a:spcPct val="80000"/>
              </a:lnSpc>
            </a:pPr>
            <a:r>
              <a:rPr lang="en-US" altLang="en-US" sz="4300" dirty="0">
                <a:latin typeface="Times New Roman" panose="02020603050405020304" pitchFamily="18" charset="0"/>
                <a:cs typeface="Times New Roman" panose="02020603050405020304" pitchFamily="18" charset="0"/>
              </a:rPr>
              <a:t>The Bible is a Book like any other - </a:t>
            </a:r>
          </a:p>
          <a:p>
            <a:pPr>
              <a:lnSpc>
                <a:spcPct val="80000"/>
              </a:lnSpc>
            </a:pPr>
            <a:r>
              <a:rPr lang="en-US" altLang="en-US" sz="4300" dirty="0">
                <a:latin typeface="Times New Roman" panose="02020603050405020304" pitchFamily="18" charset="0"/>
                <a:cs typeface="Times New Roman" panose="02020603050405020304" pitchFamily="18" charset="0"/>
              </a:rPr>
              <a:t>Hell is not real -</a:t>
            </a:r>
          </a:p>
          <a:p>
            <a:pPr>
              <a:lnSpc>
                <a:spcPct val="80000"/>
              </a:lnSpc>
            </a:pPr>
            <a:r>
              <a:rPr lang="en-US" altLang="en-US" sz="4300" dirty="0">
                <a:latin typeface="Times New Roman" panose="02020603050405020304" pitchFamily="18" charset="0"/>
                <a:cs typeface="Times New Roman" panose="02020603050405020304" pitchFamily="18" charset="0"/>
              </a:rPr>
              <a:t>I don’t see anything wrong with …</a:t>
            </a:r>
          </a:p>
          <a:p>
            <a:pPr>
              <a:lnSpc>
                <a:spcPct val="80000"/>
              </a:lnSpc>
            </a:pPr>
            <a:r>
              <a:rPr lang="en-US" altLang="en-US" sz="4300" dirty="0">
                <a:latin typeface="Times New Roman" panose="02020603050405020304" pitchFamily="18" charset="0"/>
                <a:cs typeface="Times New Roman" panose="02020603050405020304" pitchFamily="18" charset="0"/>
              </a:rPr>
              <a:t>You’re the only ones going to heaven? </a:t>
            </a:r>
          </a:p>
          <a:p>
            <a:pPr>
              <a:lnSpc>
                <a:spcPct val="80000"/>
              </a:lnSpc>
            </a:pPr>
            <a:r>
              <a:rPr lang="en-US" altLang="en-US" sz="4300" dirty="0">
                <a:latin typeface="Times New Roman" panose="02020603050405020304" pitchFamily="18" charset="0"/>
                <a:cs typeface="Times New Roman" panose="02020603050405020304" pitchFamily="18" charset="0"/>
              </a:rPr>
              <a:t>God told me…</a:t>
            </a:r>
          </a:p>
          <a:p>
            <a:pPr>
              <a:lnSpc>
                <a:spcPct val="80000"/>
              </a:lnSpc>
            </a:pPr>
            <a:r>
              <a:rPr lang="en-US" altLang="en-US" sz="4300" dirty="0">
                <a:latin typeface="Times New Roman" panose="02020603050405020304" pitchFamily="18" charset="0"/>
                <a:cs typeface="Times New Roman" panose="02020603050405020304" pitchFamily="18" charset="0"/>
              </a:rPr>
              <a:t>My ____ said…</a:t>
            </a:r>
          </a:p>
          <a:p>
            <a:pPr>
              <a:lnSpc>
                <a:spcPct val="80000"/>
              </a:lnSpc>
            </a:pPr>
            <a:endParaRPr lang="en-US" altLang="en-US" sz="2600" i="1" dirty="0"/>
          </a:p>
        </p:txBody>
      </p:sp>
      <p:sp>
        <p:nvSpPr>
          <p:cNvPr id="15" name="Slide Number Placeholder 5">
            <a:extLst>
              <a:ext uri="{FF2B5EF4-FFF2-40B4-BE49-F238E27FC236}">
                <a16:creationId xmlns:a16="http://schemas.microsoft.com/office/drawing/2014/main" id="{127DD66E-3B38-4E9B-A730-D056BA65845E}"/>
              </a:ext>
            </a:extLst>
          </p:cNvPr>
          <p:cNvSpPr>
            <a:spLocks noGrp="1"/>
          </p:cNvSpPr>
          <p:nvPr>
            <p:ph type="sldNum" sz="quarter" idx="12"/>
          </p:nvPr>
        </p:nvSpPr>
        <p:spPr/>
        <p:txBody>
          <a:bodyPr/>
          <a:lstStyle/>
          <a:p>
            <a:fld id="{EF499D89-2F0A-425A-98BC-DA5AC72CD341}" type="slidenum">
              <a:rPr lang="en-US" altLang="en-US"/>
              <a:pPr/>
              <a:t>14</a:t>
            </a:fld>
            <a:endParaRPr lang="en-US" altLang="en-US"/>
          </a:p>
        </p:txBody>
      </p:sp>
      <p:sp>
        <p:nvSpPr>
          <p:cNvPr id="87044" name="Text Box 4">
            <a:extLst>
              <a:ext uri="{FF2B5EF4-FFF2-40B4-BE49-F238E27FC236}">
                <a16:creationId xmlns:a16="http://schemas.microsoft.com/office/drawing/2014/main" id="{64A3B242-E29F-4EED-A59F-14862D389698}"/>
              </a:ext>
            </a:extLst>
          </p:cNvPr>
          <p:cNvSpPr txBox="1">
            <a:spLocks noChangeArrowheads="1"/>
          </p:cNvSpPr>
          <p:nvPr/>
        </p:nvSpPr>
        <p:spPr bwMode="auto">
          <a:xfrm>
            <a:off x="9144000" y="1143000"/>
            <a:ext cx="243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400" b="1" dirty="0">
                <a:cs typeface="Arial" panose="020B0604020202020204" pitchFamily="34" charset="0"/>
              </a:rPr>
              <a:t> </a:t>
            </a:r>
            <a:r>
              <a:rPr lang="en-US" altLang="en-US" sz="3600" b="1" dirty="0">
                <a:latin typeface="Times New Roman" panose="02020603050405020304" pitchFamily="18" charset="0"/>
                <a:cs typeface="Times New Roman" panose="02020603050405020304" pitchFamily="18" charset="0"/>
              </a:rPr>
              <a:t>2 Cor 11:4</a:t>
            </a:r>
          </a:p>
        </p:txBody>
      </p:sp>
      <p:sp>
        <p:nvSpPr>
          <p:cNvPr id="87045" name="Text Box 5">
            <a:extLst>
              <a:ext uri="{FF2B5EF4-FFF2-40B4-BE49-F238E27FC236}">
                <a16:creationId xmlns:a16="http://schemas.microsoft.com/office/drawing/2014/main" id="{9D6E3EB6-9D48-4B9E-A8F4-95583722BC4D}"/>
              </a:ext>
            </a:extLst>
          </p:cNvPr>
          <p:cNvSpPr txBox="1">
            <a:spLocks noChangeArrowheads="1"/>
          </p:cNvSpPr>
          <p:nvPr/>
        </p:nvSpPr>
        <p:spPr bwMode="auto">
          <a:xfrm>
            <a:off x="9220200" y="1600200"/>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 John 14:6</a:t>
            </a:r>
          </a:p>
        </p:txBody>
      </p:sp>
      <p:sp>
        <p:nvSpPr>
          <p:cNvPr id="87046" name="Text Box 6">
            <a:extLst>
              <a:ext uri="{FF2B5EF4-FFF2-40B4-BE49-F238E27FC236}">
                <a16:creationId xmlns:a16="http://schemas.microsoft.com/office/drawing/2014/main" id="{91E1F23A-B17E-43B5-BEC2-4169AC7108DC}"/>
              </a:ext>
            </a:extLst>
          </p:cNvPr>
          <p:cNvSpPr txBox="1">
            <a:spLocks noChangeArrowheads="1"/>
          </p:cNvSpPr>
          <p:nvPr/>
        </p:nvSpPr>
        <p:spPr bwMode="auto">
          <a:xfrm>
            <a:off x="9067801" y="2133600"/>
            <a:ext cx="2514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 Matt 16:18</a:t>
            </a:r>
          </a:p>
        </p:txBody>
      </p:sp>
      <p:sp>
        <p:nvSpPr>
          <p:cNvPr id="87047" name="Text Box 7">
            <a:extLst>
              <a:ext uri="{FF2B5EF4-FFF2-40B4-BE49-F238E27FC236}">
                <a16:creationId xmlns:a16="http://schemas.microsoft.com/office/drawing/2014/main" id="{A7594395-AB89-496B-94DD-725810A85A57}"/>
              </a:ext>
            </a:extLst>
          </p:cNvPr>
          <p:cNvSpPr txBox="1">
            <a:spLocks noChangeArrowheads="1"/>
          </p:cNvSpPr>
          <p:nvPr/>
        </p:nvSpPr>
        <p:spPr bwMode="auto">
          <a:xfrm>
            <a:off x="9330475" y="2590800"/>
            <a:ext cx="22519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600" b="1" dirty="0">
                <a:latin typeface="Times New Roman" panose="02020603050405020304" pitchFamily="18" charset="0"/>
                <a:cs typeface="Times New Roman" panose="02020603050405020304" pitchFamily="18" charset="0"/>
              </a:rPr>
              <a:t>I John 1:8</a:t>
            </a:r>
          </a:p>
        </p:txBody>
      </p:sp>
      <p:sp>
        <p:nvSpPr>
          <p:cNvPr id="87048" name="Text Box 8">
            <a:extLst>
              <a:ext uri="{FF2B5EF4-FFF2-40B4-BE49-F238E27FC236}">
                <a16:creationId xmlns:a16="http://schemas.microsoft.com/office/drawing/2014/main" id="{8BBE43E9-C7B5-43BD-A52E-3BA60A5C3C61}"/>
              </a:ext>
            </a:extLst>
          </p:cNvPr>
          <p:cNvSpPr txBox="1">
            <a:spLocks noChangeArrowheads="1"/>
          </p:cNvSpPr>
          <p:nvPr/>
        </p:nvSpPr>
        <p:spPr bwMode="auto">
          <a:xfrm>
            <a:off x="9271102" y="3087469"/>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600" b="1" dirty="0">
                <a:latin typeface="Times New Roman" panose="02020603050405020304" pitchFamily="18" charset="0"/>
                <a:cs typeface="Times New Roman" panose="02020603050405020304" pitchFamily="18" charset="0"/>
              </a:rPr>
              <a:t>2 Tim 3:16</a:t>
            </a:r>
          </a:p>
        </p:txBody>
      </p:sp>
      <p:sp>
        <p:nvSpPr>
          <p:cNvPr id="87049" name="Text Box 9">
            <a:extLst>
              <a:ext uri="{FF2B5EF4-FFF2-40B4-BE49-F238E27FC236}">
                <a16:creationId xmlns:a16="http://schemas.microsoft.com/office/drawing/2014/main" id="{9F2F31D7-B4B5-4A5B-BDA3-F08A8EA81F93}"/>
              </a:ext>
            </a:extLst>
          </p:cNvPr>
          <p:cNvSpPr txBox="1">
            <a:spLocks noChangeArrowheads="1"/>
          </p:cNvSpPr>
          <p:nvPr/>
        </p:nvSpPr>
        <p:spPr bwMode="auto">
          <a:xfrm>
            <a:off x="8563625" y="3581400"/>
            <a:ext cx="3018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600" b="1" dirty="0">
                <a:latin typeface="Times New Roman" panose="02020603050405020304" pitchFamily="18" charset="0"/>
                <a:cs typeface="Times New Roman" panose="02020603050405020304" pitchFamily="18" charset="0"/>
              </a:rPr>
              <a:t>Luke 16:19-25</a:t>
            </a:r>
          </a:p>
        </p:txBody>
      </p:sp>
      <p:sp>
        <p:nvSpPr>
          <p:cNvPr id="87050" name="Text Box 10">
            <a:extLst>
              <a:ext uri="{FF2B5EF4-FFF2-40B4-BE49-F238E27FC236}">
                <a16:creationId xmlns:a16="http://schemas.microsoft.com/office/drawing/2014/main" id="{654208B5-14AB-4937-A86F-350DDCF0FD7A}"/>
              </a:ext>
            </a:extLst>
          </p:cNvPr>
          <p:cNvSpPr txBox="1">
            <a:spLocks noChangeArrowheads="1"/>
          </p:cNvSpPr>
          <p:nvPr/>
        </p:nvSpPr>
        <p:spPr bwMode="auto">
          <a:xfrm>
            <a:off x="9307418" y="4079335"/>
            <a:ext cx="22749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600" b="1" dirty="0">
                <a:solidFill>
                  <a:schemeClr val="tx2"/>
                </a:solidFill>
                <a:latin typeface="Times New Roman" panose="02020603050405020304" pitchFamily="18" charset="0"/>
                <a:cs typeface="Times New Roman" panose="02020603050405020304" pitchFamily="18" charset="0"/>
              </a:rPr>
              <a:t>Lev 10:1-2</a:t>
            </a:r>
          </a:p>
        </p:txBody>
      </p:sp>
      <p:sp>
        <p:nvSpPr>
          <p:cNvPr id="87051" name="Text Box 11">
            <a:extLst>
              <a:ext uri="{FF2B5EF4-FFF2-40B4-BE49-F238E27FC236}">
                <a16:creationId xmlns:a16="http://schemas.microsoft.com/office/drawing/2014/main" id="{208BF672-13CB-4C7C-8804-C02C0462638F}"/>
              </a:ext>
            </a:extLst>
          </p:cNvPr>
          <p:cNvSpPr txBox="1">
            <a:spLocks noChangeArrowheads="1"/>
          </p:cNvSpPr>
          <p:nvPr/>
        </p:nvSpPr>
        <p:spPr bwMode="auto">
          <a:xfrm>
            <a:off x="9666929" y="4721662"/>
            <a:ext cx="199167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spcBef>
                <a:spcPct val="20000"/>
              </a:spcBef>
              <a:buClr>
                <a:schemeClr val="tx2"/>
              </a:buClr>
              <a:buSzPct val="70000"/>
              <a:buFont typeface="Wingdings" panose="05000000000000000000" pitchFamily="2" charset="2"/>
              <a:buNone/>
            </a:pPr>
            <a:r>
              <a:rPr lang="en-US" altLang="en-US" sz="3600" b="1" dirty="0">
                <a:latin typeface="Times New Roman" panose="02020603050405020304" pitchFamily="18" charset="0"/>
                <a:cs typeface="Times New Roman" panose="02020603050405020304" pitchFamily="18" charset="0"/>
              </a:rPr>
              <a:t>Eph 5:21</a:t>
            </a:r>
          </a:p>
        </p:txBody>
      </p:sp>
      <p:sp>
        <p:nvSpPr>
          <p:cNvPr id="87052" name="Text Box 12">
            <a:extLst>
              <a:ext uri="{FF2B5EF4-FFF2-40B4-BE49-F238E27FC236}">
                <a16:creationId xmlns:a16="http://schemas.microsoft.com/office/drawing/2014/main" id="{B3F65CAC-E642-4F02-A9B0-40C837E76FA3}"/>
              </a:ext>
            </a:extLst>
          </p:cNvPr>
          <p:cNvSpPr txBox="1">
            <a:spLocks noChangeArrowheads="1"/>
          </p:cNvSpPr>
          <p:nvPr/>
        </p:nvSpPr>
        <p:spPr bwMode="auto">
          <a:xfrm>
            <a:off x="8639826" y="5144869"/>
            <a:ext cx="30187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3600" b="1" dirty="0">
                <a:latin typeface="Times New Roman" panose="02020603050405020304" pitchFamily="18" charset="0"/>
                <a:cs typeface="Times New Roman" panose="02020603050405020304" pitchFamily="18" charset="0"/>
              </a:rPr>
              <a:t>Hebrews 1:1-2</a:t>
            </a:r>
          </a:p>
        </p:txBody>
      </p:sp>
      <p:sp>
        <p:nvSpPr>
          <p:cNvPr id="87053" name="Text Box 13">
            <a:extLst>
              <a:ext uri="{FF2B5EF4-FFF2-40B4-BE49-F238E27FC236}">
                <a16:creationId xmlns:a16="http://schemas.microsoft.com/office/drawing/2014/main" id="{3FE83363-B7BC-4C65-8161-93F499351091}"/>
              </a:ext>
            </a:extLst>
          </p:cNvPr>
          <p:cNvSpPr txBox="1">
            <a:spLocks noChangeArrowheads="1"/>
          </p:cNvSpPr>
          <p:nvPr/>
        </p:nvSpPr>
        <p:spPr bwMode="auto">
          <a:xfrm>
            <a:off x="9819635" y="5648649"/>
            <a:ext cx="18389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600" b="1" dirty="0">
                <a:latin typeface="Times New Roman" panose="02020603050405020304" pitchFamily="18" charset="0"/>
                <a:cs typeface="Times New Roman" panose="02020603050405020304" pitchFamily="18" charset="0"/>
              </a:rPr>
              <a:t>Col 3:17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anim calcmode="lin" valueType="num">
                                      <p:cBhvr>
                                        <p:cTn id="9" dur="500" fill="hold"/>
                                        <p:tgtEl>
                                          <p:spTgt spid="87042"/>
                                        </p:tgtEl>
                                        <p:attrNameLst>
                                          <p:attrName>style.rotation</p:attrName>
                                        </p:attrNameLst>
                                      </p:cBhvr>
                                      <p:tavLst>
                                        <p:tav tm="0">
                                          <p:val>
                                            <p:fltVal val="360"/>
                                          </p:val>
                                        </p:tav>
                                        <p:tav tm="100000">
                                          <p:val>
                                            <p:fltVal val="0"/>
                                          </p:val>
                                        </p:tav>
                                      </p:tavLst>
                                    </p:anim>
                                    <p:animEffect transition="in" filter="fade">
                                      <p:cBhvr>
                                        <p:cTn id="10" dur="500"/>
                                        <p:tgtEl>
                                          <p:spTgt spid="870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87043">
                                            <p:txEl>
                                              <p:pRg st="0" end="0"/>
                                            </p:txEl>
                                          </p:spTgt>
                                        </p:tgtEl>
                                        <p:attrNameLst>
                                          <p:attrName>style.visibility</p:attrName>
                                        </p:attrNameLst>
                                      </p:cBhvr>
                                      <p:to>
                                        <p:strVal val="visible"/>
                                      </p:to>
                                    </p:set>
                                    <p:anim calcmode="lin" valueType="num">
                                      <p:cBhvr>
                                        <p:cTn id="15"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704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704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704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7044"/>
                                        </p:tgtEl>
                                        <p:attrNameLst>
                                          <p:attrName>style.visibility</p:attrName>
                                        </p:attrNameLst>
                                      </p:cBhvr>
                                      <p:to>
                                        <p:strVal val="visible"/>
                                      </p:to>
                                    </p:set>
                                    <p:anim calcmode="lin" valueType="num">
                                      <p:cBhvr additive="base">
                                        <p:cTn id="23" dur="500" fill="hold"/>
                                        <p:tgtEl>
                                          <p:spTgt spid="87044"/>
                                        </p:tgtEl>
                                        <p:attrNameLst>
                                          <p:attrName>ppt_x</p:attrName>
                                        </p:attrNameLst>
                                      </p:cBhvr>
                                      <p:tavLst>
                                        <p:tav tm="0">
                                          <p:val>
                                            <p:strVal val="1+#ppt_w/2"/>
                                          </p:val>
                                        </p:tav>
                                        <p:tav tm="100000">
                                          <p:val>
                                            <p:strVal val="#ppt_x"/>
                                          </p:val>
                                        </p:tav>
                                      </p:tavLst>
                                    </p:anim>
                                    <p:anim calcmode="lin" valueType="num">
                                      <p:cBhvr additive="base">
                                        <p:cTn id="24" dur="500" fill="hold"/>
                                        <p:tgtEl>
                                          <p:spTgt spid="8704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iterate type="lt">
                                    <p:tmPct val="10000"/>
                                  </p:iterate>
                                  <p:childTnLst>
                                    <p:set>
                                      <p:cBhvr>
                                        <p:cTn id="28" dur="1" fill="hold">
                                          <p:stCondLst>
                                            <p:cond delay="0"/>
                                          </p:stCondLst>
                                        </p:cTn>
                                        <p:tgtEl>
                                          <p:spTgt spid="87043">
                                            <p:txEl>
                                              <p:pRg st="1" end="1"/>
                                            </p:txEl>
                                          </p:spTgt>
                                        </p:tgtEl>
                                        <p:attrNameLst>
                                          <p:attrName>style.visibility</p:attrName>
                                        </p:attrNameLst>
                                      </p:cBhvr>
                                      <p:to>
                                        <p:strVal val="visible"/>
                                      </p:to>
                                    </p:set>
                                    <p:anim calcmode="lin" valueType="num">
                                      <p:cBhvr>
                                        <p:cTn id="29" dur="500" fill="hold"/>
                                        <p:tgtEl>
                                          <p:spTgt spid="8704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87043">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87043">
                                            <p:txEl>
                                              <p:pRg st="1" end="1"/>
                                            </p:txEl>
                                          </p:spTgt>
                                        </p:tgtEl>
                                        <p:attrNameLst>
                                          <p:attrName>style.rotation</p:attrName>
                                        </p:attrNameLst>
                                      </p:cBhvr>
                                      <p:tavLst>
                                        <p:tav tm="0">
                                          <p:val>
                                            <p:fltVal val="360"/>
                                          </p:val>
                                        </p:tav>
                                        <p:tav tm="100000">
                                          <p:val>
                                            <p:fltVal val="0"/>
                                          </p:val>
                                        </p:tav>
                                      </p:tavLst>
                                    </p:anim>
                                    <p:animEffect transition="in" filter="fade">
                                      <p:cBhvr>
                                        <p:cTn id="32" dur="500"/>
                                        <p:tgtEl>
                                          <p:spTgt spid="8704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7045"/>
                                        </p:tgtEl>
                                        <p:attrNameLst>
                                          <p:attrName>style.visibility</p:attrName>
                                        </p:attrNameLst>
                                      </p:cBhvr>
                                      <p:to>
                                        <p:strVal val="visible"/>
                                      </p:to>
                                    </p:set>
                                    <p:anim calcmode="lin" valueType="num">
                                      <p:cBhvr additive="base">
                                        <p:cTn id="37" dur="500" fill="hold"/>
                                        <p:tgtEl>
                                          <p:spTgt spid="87045"/>
                                        </p:tgtEl>
                                        <p:attrNameLst>
                                          <p:attrName>ppt_x</p:attrName>
                                        </p:attrNameLst>
                                      </p:cBhvr>
                                      <p:tavLst>
                                        <p:tav tm="0">
                                          <p:val>
                                            <p:strVal val="0-#ppt_w/2"/>
                                          </p:val>
                                        </p:tav>
                                        <p:tav tm="100000">
                                          <p:val>
                                            <p:strVal val="#ppt_x"/>
                                          </p:val>
                                        </p:tav>
                                      </p:tavLst>
                                    </p:anim>
                                    <p:anim calcmode="lin" valueType="num">
                                      <p:cBhvr additive="base">
                                        <p:cTn id="38" dur="500" fill="hold"/>
                                        <p:tgtEl>
                                          <p:spTgt spid="8704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iterate type="lt">
                                    <p:tmPct val="10000"/>
                                  </p:iterate>
                                  <p:childTnLst>
                                    <p:set>
                                      <p:cBhvr>
                                        <p:cTn id="42" dur="1" fill="hold">
                                          <p:stCondLst>
                                            <p:cond delay="0"/>
                                          </p:stCondLst>
                                        </p:cTn>
                                        <p:tgtEl>
                                          <p:spTgt spid="87043">
                                            <p:txEl>
                                              <p:pRg st="2" end="2"/>
                                            </p:txEl>
                                          </p:spTgt>
                                        </p:tgtEl>
                                        <p:attrNameLst>
                                          <p:attrName>style.visibility</p:attrName>
                                        </p:attrNameLst>
                                      </p:cBhvr>
                                      <p:to>
                                        <p:strVal val="visible"/>
                                      </p:to>
                                    </p:set>
                                    <p:anim calcmode="lin" valueType="num">
                                      <p:cBhvr>
                                        <p:cTn id="43" dur="500" fill="hold"/>
                                        <p:tgtEl>
                                          <p:spTgt spid="8704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87043">
                                            <p:txEl>
                                              <p:pRg st="2" end="2"/>
                                            </p:txEl>
                                          </p:spTgt>
                                        </p:tgtEl>
                                        <p:attrNameLst>
                                          <p:attrName>ppt_h</p:attrName>
                                        </p:attrNameLst>
                                      </p:cBhvr>
                                      <p:tavLst>
                                        <p:tav tm="0">
                                          <p:val>
                                            <p:fltVal val="0"/>
                                          </p:val>
                                        </p:tav>
                                        <p:tav tm="100000">
                                          <p:val>
                                            <p:strVal val="#ppt_h"/>
                                          </p:val>
                                        </p:tav>
                                      </p:tavLst>
                                    </p:anim>
                                    <p:anim calcmode="lin" valueType="num">
                                      <p:cBhvr>
                                        <p:cTn id="45" dur="500" fill="hold"/>
                                        <p:tgtEl>
                                          <p:spTgt spid="87043">
                                            <p:txEl>
                                              <p:pRg st="2" end="2"/>
                                            </p:txEl>
                                          </p:spTgt>
                                        </p:tgtEl>
                                        <p:attrNameLst>
                                          <p:attrName>style.rotation</p:attrName>
                                        </p:attrNameLst>
                                      </p:cBhvr>
                                      <p:tavLst>
                                        <p:tav tm="0">
                                          <p:val>
                                            <p:fltVal val="360"/>
                                          </p:val>
                                        </p:tav>
                                        <p:tav tm="100000">
                                          <p:val>
                                            <p:fltVal val="0"/>
                                          </p:val>
                                        </p:tav>
                                      </p:tavLst>
                                    </p:anim>
                                    <p:animEffect transition="in" filter="fade">
                                      <p:cBhvr>
                                        <p:cTn id="46" dur="500"/>
                                        <p:tgtEl>
                                          <p:spTgt spid="87043">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87046"/>
                                        </p:tgtEl>
                                        <p:attrNameLst>
                                          <p:attrName>style.visibility</p:attrName>
                                        </p:attrNameLst>
                                      </p:cBhvr>
                                      <p:to>
                                        <p:strVal val="visible"/>
                                      </p:to>
                                    </p:set>
                                    <p:anim calcmode="lin" valueType="num">
                                      <p:cBhvr additive="base">
                                        <p:cTn id="51" dur="500" fill="hold"/>
                                        <p:tgtEl>
                                          <p:spTgt spid="87046"/>
                                        </p:tgtEl>
                                        <p:attrNameLst>
                                          <p:attrName>ppt_x</p:attrName>
                                        </p:attrNameLst>
                                      </p:cBhvr>
                                      <p:tavLst>
                                        <p:tav tm="0">
                                          <p:val>
                                            <p:strVal val="#ppt_x"/>
                                          </p:val>
                                        </p:tav>
                                        <p:tav tm="100000">
                                          <p:val>
                                            <p:strVal val="#ppt_x"/>
                                          </p:val>
                                        </p:tav>
                                      </p:tavLst>
                                    </p:anim>
                                    <p:anim calcmode="lin" valueType="num">
                                      <p:cBhvr additive="base">
                                        <p:cTn id="52" dur="500" fill="hold"/>
                                        <p:tgtEl>
                                          <p:spTgt spid="8704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9" presetClass="entr" presetSubtype="0" decel="100000" fill="hold" grpId="0" nodeType="clickEffect">
                                  <p:stCondLst>
                                    <p:cond delay="0"/>
                                  </p:stCondLst>
                                  <p:iterate type="lt">
                                    <p:tmPct val="10000"/>
                                  </p:iterate>
                                  <p:childTnLst>
                                    <p:set>
                                      <p:cBhvr>
                                        <p:cTn id="56" dur="1" fill="hold">
                                          <p:stCondLst>
                                            <p:cond delay="0"/>
                                          </p:stCondLst>
                                        </p:cTn>
                                        <p:tgtEl>
                                          <p:spTgt spid="87043">
                                            <p:txEl>
                                              <p:pRg st="3" end="3"/>
                                            </p:txEl>
                                          </p:spTgt>
                                        </p:tgtEl>
                                        <p:attrNameLst>
                                          <p:attrName>style.visibility</p:attrName>
                                        </p:attrNameLst>
                                      </p:cBhvr>
                                      <p:to>
                                        <p:strVal val="visible"/>
                                      </p:to>
                                    </p:set>
                                    <p:anim calcmode="lin" valueType="num">
                                      <p:cBhvr>
                                        <p:cTn id="57" dur="500" fill="hold"/>
                                        <p:tgtEl>
                                          <p:spTgt spid="87043">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87043">
                                            <p:txEl>
                                              <p:pRg st="3" end="3"/>
                                            </p:txEl>
                                          </p:spTgt>
                                        </p:tgtEl>
                                        <p:attrNameLst>
                                          <p:attrName>ppt_h</p:attrName>
                                        </p:attrNameLst>
                                      </p:cBhvr>
                                      <p:tavLst>
                                        <p:tav tm="0">
                                          <p:val>
                                            <p:fltVal val="0"/>
                                          </p:val>
                                        </p:tav>
                                        <p:tav tm="100000">
                                          <p:val>
                                            <p:strVal val="#ppt_h"/>
                                          </p:val>
                                        </p:tav>
                                      </p:tavLst>
                                    </p:anim>
                                    <p:anim calcmode="lin" valueType="num">
                                      <p:cBhvr>
                                        <p:cTn id="59" dur="500" fill="hold"/>
                                        <p:tgtEl>
                                          <p:spTgt spid="87043">
                                            <p:txEl>
                                              <p:pRg st="3" end="3"/>
                                            </p:txEl>
                                          </p:spTgt>
                                        </p:tgtEl>
                                        <p:attrNameLst>
                                          <p:attrName>style.rotation</p:attrName>
                                        </p:attrNameLst>
                                      </p:cBhvr>
                                      <p:tavLst>
                                        <p:tav tm="0">
                                          <p:val>
                                            <p:fltVal val="360"/>
                                          </p:val>
                                        </p:tav>
                                        <p:tav tm="100000">
                                          <p:val>
                                            <p:fltVal val="0"/>
                                          </p:val>
                                        </p:tav>
                                      </p:tavLst>
                                    </p:anim>
                                    <p:animEffect transition="in" filter="fade">
                                      <p:cBhvr>
                                        <p:cTn id="60" dur="500"/>
                                        <p:tgtEl>
                                          <p:spTgt spid="87043">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2" fill="hold" grpId="0" nodeType="clickEffect">
                                  <p:stCondLst>
                                    <p:cond delay="0"/>
                                  </p:stCondLst>
                                  <p:childTnLst>
                                    <p:set>
                                      <p:cBhvr>
                                        <p:cTn id="64" dur="1" fill="hold">
                                          <p:stCondLst>
                                            <p:cond delay="0"/>
                                          </p:stCondLst>
                                        </p:cTn>
                                        <p:tgtEl>
                                          <p:spTgt spid="87047"/>
                                        </p:tgtEl>
                                        <p:attrNameLst>
                                          <p:attrName>style.visibility</p:attrName>
                                        </p:attrNameLst>
                                      </p:cBhvr>
                                      <p:to>
                                        <p:strVal val="visible"/>
                                      </p:to>
                                    </p:set>
                                    <p:anim calcmode="lin" valueType="num">
                                      <p:cBhvr additive="base">
                                        <p:cTn id="65" dur="500" fill="hold"/>
                                        <p:tgtEl>
                                          <p:spTgt spid="87047"/>
                                        </p:tgtEl>
                                        <p:attrNameLst>
                                          <p:attrName>ppt_x</p:attrName>
                                        </p:attrNameLst>
                                      </p:cBhvr>
                                      <p:tavLst>
                                        <p:tav tm="0">
                                          <p:val>
                                            <p:strVal val="0-#ppt_w/2"/>
                                          </p:val>
                                        </p:tav>
                                        <p:tav tm="100000">
                                          <p:val>
                                            <p:strVal val="#ppt_x"/>
                                          </p:val>
                                        </p:tav>
                                      </p:tavLst>
                                    </p:anim>
                                    <p:anim calcmode="lin" valueType="num">
                                      <p:cBhvr additive="base">
                                        <p:cTn id="66"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87043">
                                            <p:txEl>
                                              <p:pRg st="4" end="4"/>
                                            </p:txEl>
                                          </p:spTgt>
                                        </p:tgtEl>
                                        <p:attrNameLst>
                                          <p:attrName>style.visibility</p:attrName>
                                        </p:attrNameLst>
                                      </p:cBhvr>
                                      <p:to>
                                        <p:strVal val="visible"/>
                                      </p:to>
                                    </p:set>
                                    <p:anim calcmode="lin" valueType="num">
                                      <p:cBhvr>
                                        <p:cTn id="71" dur="500" fill="hold"/>
                                        <p:tgtEl>
                                          <p:spTgt spid="87043">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87043">
                                            <p:txEl>
                                              <p:pRg st="4" end="4"/>
                                            </p:txEl>
                                          </p:spTgt>
                                        </p:tgtEl>
                                        <p:attrNameLst>
                                          <p:attrName>ppt_h</p:attrName>
                                        </p:attrNameLst>
                                      </p:cBhvr>
                                      <p:tavLst>
                                        <p:tav tm="0">
                                          <p:val>
                                            <p:fltVal val="0"/>
                                          </p:val>
                                        </p:tav>
                                        <p:tav tm="100000">
                                          <p:val>
                                            <p:strVal val="#ppt_h"/>
                                          </p:val>
                                        </p:tav>
                                      </p:tavLst>
                                    </p:anim>
                                    <p:anim calcmode="lin" valueType="num">
                                      <p:cBhvr>
                                        <p:cTn id="73" dur="500" fill="hold"/>
                                        <p:tgtEl>
                                          <p:spTgt spid="87043">
                                            <p:txEl>
                                              <p:pRg st="4" end="4"/>
                                            </p:txEl>
                                          </p:spTgt>
                                        </p:tgtEl>
                                        <p:attrNameLst>
                                          <p:attrName>style.rotation</p:attrName>
                                        </p:attrNameLst>
                                      </p:cBhvr>
                                      <p:tavLst>
                                        <p:tav tm="0">
                                          <p:val>
                                            <p:fltVal val="360"/>
                                          </p:val>
                                        </p:tav>
                                        <p:tav tm="100000">
                                          <p:val>
                                            <p:fltVal val="0"/>
                                          </p:val>
                                        </p:tav>
                                      </p:tavLst>
                                    </p:anim>
                                    <p:animEffect transition="in" filter="fade">
                                      <p:cBhvr>
                                        <p:cTn id="74" dur="500"/>
                                        <p:tgtEl>
                                          <p:spTgt spid="87043">
                                            <p:txEl>
                                              <p:pRg st="4" end="4"/>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87048"/>
                                        </p:tgtEl>
                                        <p:attrNameLst>
                                          <p:attrName>style.visibility</p:attrName>
                                        </p:attrNameLst>
                                      </p:cBhvr>
                                      <p:to>
                                        <p:strVal val="visible"/>
                                      </p:to>
                                    </p:set>
                                    <p:anim calcmode="lin" valueType="num">
                                      <p:cBhvr additive="base">
                                        <p:cTn id="79" dur="500" fill="hold"/>
                                        <p:tgtEl>
                                          <p:spTgt spid="87048"/>
                                        </p:tgtEl>
                                        <p:attrNameLst>
                                          <p:attrName>ppt_x</p:attrName>
                                        </p:attrNameLst>
                                      </p:cBhvr>
                                      <p:tavLst>
                                        <p:tav tm="0">
                                          <p:val>
                                            <p:strVal val="1+#ppt_w/2"/>
                                          </p:val>
                                        </p:tav>
                                        <p:tav tm="100000">
                                          <p:val>
                                            <p:strVal val="#ppt_x"/>
                                          </p:val>
                                        </p:tav>
                                      </p:tavLst>
                                    </p:anim>
                                    <p:anim calcmode="lin" valueType="num">
                                      <p:cBhvr additive="base">
                                        <p:cTn id="80" dur="500" fill="hold"/>
                                        <p:tgtEl>
                                          <p:spTgt spid="87048"/>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9" presetClass="entr" presetSubtype="0" decel="100000" fill="hold" grpId="0" nodeType="clickEffect">
                                  <p:stCondLst>
                                    <p:cond delay="0"/>
                                  </p:stCondLst>
                                  <p:iterate type="lt">
                                    <p:tmPct val="10000"/>
                                  </p:iterate>
                                  <p:childTnLst>
                                    <p:set>
                                      <p:cBhvr>
                                        <p:cTn id="84" dur="1" fill="hold">
                                          <p:stCondLst>
                                            <p:cond delay="0"/>
                                          </p:stCondLst>
                                        </p:cTn>
                                        <p:tgtEl>
                                          <p:spTgt spid="87043">
                                            <p:txEl>
                                              <p:pRg st="5" end="5"/>
                                            </p:txEl>
                                          </p:spTgt>
                                        </p:tgtEl>
                                        <p:attrNameLst>
                                          <p:attrName>style.visibility</p:attrName>
                                        </p:attrNameLst>
                                      </p:cBhvr>
                                      <p:to>
                                        <p:strVal val="visible"/>
                                      </p:to>
                                    </p:set>
                                    <p:anim calcmode="lin" valueType="num">
                                      <p:cBhvr>
                                        <p:cTn id="85" dur="500" fill="hold"/>
                                        <p:tgtEl>
                                          <p:spTgt spid="87043">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87043">
                                            <p:txEl>
                                              <p:pRg st="5" end="5"/>
                                            </p:txEl>
                                          </p:spTgt>
                                        </p:tgtEl>
                                        <p:attrNameLst>
                                          <p:attrName>ppt_h</p:attrName>
                                        </p:attrNameLst>
                                      </p:cBhvr>
                                      <p:tavLst>
                                        <p:tav tm="0">
                                          <p:val>
                                            <p:fltVal val="0"/>
                                          </p:val>
                                        </p:tav>
                                        <p:tav tm="100000">
                                          <p:val>
                                            <p:strVal val="#ppt_h"/>
                                          </p:val>
                                        </p:tav>
                                      </p:tavLst>
                                    </p:anim>
                                    <p:anim calcmode="lin" valueType="num">
                                      <p:cBhvr>
                                        <p:cTn id="87" dur="500" fill="hold"/>
                                        <p:tgtEl>
                                          <p:spTgt spid="87043">
                                            <p:txEl>
                                              <p:pRg st="5" end="5"/>
                                            </p:txEl>
                                          </p:spTgt>
                                        </p:tgtEl>
                                        <p:attrNameLst>
                                          <p:attrName>style.rotation</p:attrName>
                                        </p:attrNameLst>
                                      </p:cBhvr>
                                      <p:tavLst>
                                        <p:tav tm="0">
                                          <p:val>
                                            <p:fltVal val="360"/>
                                          </p:val>
                                        </p:tav>
                                        <p:tav tm="100000">
                                          <p:val>
                                            <p:fltVal val="0"/>
                                          </p:val>
                                        </p:tav>
                                      </p:tavLst>
                                    </p:anim>
                                    <p:animEffect transition="in" filter="fade">
                                      <p:cBhvr>
                                        <p:cTn id="88" dur="500"/>
                                        <p:tgtEl>
                                          <p:spTgt spid="87043">
                                            <p:txEl>
                                              <p:pRg st="5" end="5"/>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9" fill="hold" grpId="0" nodeType="clickEffect">
                                  <p:stCondLst>
                                    <p:cond delay="0"/>
                                  </p:stCondLst>
                                  <p:childTnLst>
                                    <p:set>
                                      <p:cBhvr>
                                        <p:cTn id="92" dur="1" fill="hold">
                                          <p:stCondLst>
                                            <p:cond delay="0"/>
                                          </p:stCondLst>
                                        </p:cTn>
                                        <p:tgtEl>
                                          <p:spTgt spid="87049"/>
                                        </p:tgtEl>
                                        <p:attrNameLst>
                                          <p:attrName>style.visibility</p:attrName>
                                        </p:attrNameLst>
                                      </p:cBhvr>
                                      <p:to>
                                        <p:strVal val="visible"/>
                                      </p:to>
                                    </p:set>
                                    <p:anim calcmode="lin" valueType="num">
                                      <p:cBhvr additive="base">
                                        <p:cTn id="93" dur="500" fill="hold"/>
                                        <p:tgtEl>
                                          <p:spTgt spid="87049"/>
                                        </p:tgtEl>
                                        <p:attrNameLst>
                                          <p:attrName>ppt_x</p:attrName>
                                        </p:attrNameLst>
                                      </p:cBhvr>
                                      <p:tavLst>
                                        <p:tav tm="0">
                                          <p:val>
                                            <p:strVal val="0-#ppt_w/2"/>
                                          </p:val>
                                        </p:tav>
                                        <p:tav tm="100000">
                                          <p:val>
                                            <p:strVal val="#ppt_x"/>
                                          </p:val>
                                        </p:tav>
                                      </p:tavLst>
                                    </p:anim>
                                    <p:anim calcmode="lin" valueType="num">
                                      <p:cBhvr additive="base">
                                        <p:cTn id="94" dur="500" fill="hold"/>
                                        <p:tgtEl>
                                          <p:spTgt spid="87049"/>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49" presetClass="entr" presetSubtype="0" decel="100000" fill="hold" grpId="0" nodeType="clickEffect">
                                  <p:stCondLst>
                                    <p:cond delay="0"/>
                                  </p:stCondLst>
                                  <p:iterate type="lt">
                                    <p:tmPct val="10000"/>
                                  </p:iterate>
                                  <p:childTnLst>
                                    <p:set>
                                      <p:cBhvr>
                                        <p:cTn id="98" dur="1" fill="hold">
                                          <p:stCondLst>
                                            <p:cond delay="0"/>
                                          </p:stCondLst>
                                        </p:cTn>
                                        <p:tgtEl>
                                          <p:spTgt spid="87043">
                                            <p:txEl>
                                              <p:pRg st="6" end="6"/>
                                            </p:txEl>
                                          </p:spTgt>
                                        </p:tgtEl>
                                        <p:attrNameLst>
                                          <p:attrName>style.visibility</p:attrName>
                                        </p:attrNameLst>
                                      </p:cBhvr>
                                      <p:to>
                                        <p:strVal val="visible"/>
                                      </p:to>
                                    </p:set>
                                    <p:anim calcmode="lin" valueType="num">
                                      <p:cBhvr>
                                        <p:cTn id="99" dur="500" fill="hold"/>
                                        <p:tgtEl>
                                          <p:spTgt spid="87043">
                                            <p:txEl>
                                              <p:pRg st="6" end="6"/>
                                            </p:txEl>
                                          </p:spTgt>
                                        </p:tgtEl>
                                        <p:attrNameLst>
                                          <p:attrName>ppt_w</p:attrName>
                                        </p:attrNameLst>
                                      </p:cBhvr>
                                      <p:tavLst>
                                        <p:tav tm="0">
                                          <p:val>
                                            <p:fltVal val="0"/>
                                          </p:val>
                                        </p:tav>
                                        <p:tav tm="100000">
                                          <p:val>
                                            <p:strVal val="#ppt_w"/>
                                          </p:val>
                                        </p:tav>
                                      </p:tavLst>
                                    </p:anim>
                                    <p:anim calcmode="lin" valueType="num">
                                      <p:cBhvr>
                                        <p:cTn id="100" dur="500" fill="hold"/>
                                        <p:tgtEl>
                                          <p:spTgt spid="87043">
                                            <p:txEl>
                                              <p:pRg st="6" end="6"/>
                                            </p:txEl>
                                          </p:spTgt>
                                        </p:tgtEl>
                                        <p:attrNameLst>
                                          <p:attrName>ppt_h</p:attrName>
                                        </p:attrNameLst>
                                      </p:cBhvr>
                                      <p:tavLst>
                                        <p:tav tm="0">
                                          <p:val>
                                            <p:fltVal val="0"/>
                                          </p:val>
                                        </p:tav>
                                        <p:tav tm="100000">
                                          <p:val>
                                            <p:strVal val="#ppt_h"/>
                                          </p:val>
                                        </p:tav>
                                      </p:tavLst>
                                    </p:anim>
                                    <p:anim calcmode="lin" valueType="num">
                                      <p:cBhvr>
                                        <p:cTn id="101" dur="500" fill="hold"/>
                                        <p:tgtEl>
                                          <p:spTgt spid="87043">
                                            <p:txEl>
                                              <p:pRg st="6" end="6"/>
                                            </p:txEl>
                                          </p:spTgt>
                                        </p:tgtEl>
                                        <p:attrNameLst>
                                          <p:attrName>style.rotation</p:attrName>
                                        </p:attrNameLst>
                                      </p:cBhvr>
                                      <p:tavLst>
                                        <p:tav tm="0">
                                          <p:val>
                                            <p:fltVal val="360"/>
                                          </p:val>
                                        </p:tav>
                                        <p:tav tm="100000">
                                          <p:val>
                                            <p:fltVal val="0"/>
                                          </p:val>
                                        </p:tav>
                                      </p:tavLst>
                                    </p:anim>
                                    <p:animEffect transition="in" filter="fade">
                                      <p:cBhvr>
                                        <p:cTn id="102" dur="500"/>
                                        <p:tgtEl>
                                          <p:spTgt spid="87043">
                                            <p:txEl>
                                              <p:pRg st="6" end="6"/>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12" fill="hold" grpId="0" nodeType="clickEffect">
                                  <p:stCondLst>
                                    <p:cond delay="0"/>
                                  </p:stCondLst>
                                  <p:childTnLst>
                                    <p:set>
                                      <p:cBhvr>
                                        <p:cTn id="106" dur="1" fill="hold">
                                          <p:stCondLst>
                                            <p:cond delay="0"/>
                                          </p:stCondLst>
                                        </p:cTn>
                                        <p:tgtEl>
                                          <p:spTgt spid="87050"/>
                                        </p:tgtEl>
                                        <p:attrNameLst>
                                          <p:attrName>style.visibility</p:attrName>
                                        </p:attrNameLst>
                                      </p:cBhvr>
                                      <p:to>
                                        <p:strVal val="visible"/>
                                      </p:to>
                                    </p:set>
                                    <p:anim calcmode="lin" valueType="num">
                                      <p:cBhvr additive="base">
                                        <p:cTn id="107" dur="500" fill="hold"/>
                                        <p:tgtEl>
                                          <p:spTgt spid="87050"/>
                                        </p:tgtEl>
                                        <p:attrNameLst>
                                          <p:attrName>ppt_x</p:attrName>
                                        </p:attrNameLst>
                                      </p:cBhvr>
                                      <p:tavLst>
                                        <p:tav tm="0">
                                          <p:val>
                                            <p:strVal val="0-#ppt_w/2"/>
                                          </p:val>
                                        </p:tav>
                                        <p:tav tm="100000">
                                          <p:val>
                                            <p:strVal val="#ppt_x"/>
                                          </p:val>
                                        </p:tav>
                                      </p:tavLst>
                                    </p:anim>
                                    <p:anim calcmode="lin" valueType="num">
                                      <p:cBhvr additive="base">
                                        <p:cTn id="108" dur="500" fill="hold"/>
                                        <p:tgtEl>
                                          <p:spTgt spid="87050"/>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9" presetClass="entr" presetSubtype="0" decel="100000" fill="hold" grpId="0" nodeType="clickEffect">
                                  <p:stCondLst>
                                    <p:cond delay="0"/>
                                  </p:stCondLst>
                                  <p:iterate type="lt">
                                    <p:tmPct val="10000"/>
                                  </p:iterate>
                                  <p:childTnLst>
                                    <p:set>
                                      <p:cBhvr>
                                        <p:cTn id="112" dur="1" fill="hold">
                                          <p:stCondLst>
                                            <p:cond delay="0"/>
                                          </p:stCondLst>
                                        </p:cTn>
                                        <p:tgtEl>
                                          <p:spTgt spid="87043">
                                            <p:txEl>
                                              <p:pRg st="7" end="7"/>
                                            </p:txEl>
                                          </p:spTgt>
                                        </p:tgtEl>
                                        <p:attrNameLst>
                                          <p:attrName>style.visibility</p:attrName>
                                        </p:attrNameLst>
                                      </p:cBhvr>
                                      <p:to>
                                        <p:strVal val="visible"/>
                                      </p:to>
                                    </p:set>
                                    <p:anim calcmode="lin" valueType="num">
                                      <p:cBhvr>
                                        <p:cTn id="113" dur="500" fill="hold"/>
                                        <p:tgtEl>
                                          <p:spTgt spid="87043">
                                            <p:txEl>
                                              <p:pRg st="7" end="7"/>
                                            </p:txEl>
                                          </p:spTgt>
                                        </p:tgtEl>
                                        <p:attrNameLst>
                                          <p:attrName>ppt_w</p:attrName>
                                        </p:attrNameLst>
                                      </p:cBhvr>
                                      <p:tavLst>
                                        <p:tav tm="0">
                                          <p:val>
                                            <p:fltVal val="0"/>
                                          </p:val>
                                        </p:tav>
                                        <p:tav tm="100000">
                                          <p:val>
                                            <p:strVal val="#ppt_w"/>
                                          </p:val>
                                        </p:tav>
                                      </p:tavLst>
                                    </p:anim>
                                    <p:anim calcmode="lin" valueType="num">
                                      <p:cBhvr>
                                        <p:cTn id="114" dur="500" fill="hold"/>
                                        <p:tgtEl>
                                          <p:spTgt spid="87043">
                                            <p:txEl>
                                              <p:pRg st="7" end="7"/>
                                            </p:txEl>
                                          </p:spTgt>
                                        </p:tgtEl>
                                        <p:attrNameLst>
                                          <p:attrName>ppt_h</p:attrName>
                                        </p:attrNameLst>
                                      </p:cBhvr>
                                      <p:tavLst>
                                        <p:tav tm="0">
                                          <p:val>
                                            <p:fltVal val="0"/>
                                          </p:val>
                                        </p:tav>
                                        <p:tav tm="100000">
                                          <p:val>
                                            <p:strVal val="#ppt_h"/>
                                          </p:val>
                                        </p:tav>
                                      </p:tavLst>
                                    </p:anim>
                                    <p:anim calcmode="lin" valueType="num">
                                      <p:cBhvr>
                                        <p:cTn id="115" dur="500" fill="hold"/>
                                        <p:tgtEl>
                                          <p:spTgt spid="87043">
                                            <p:txEl>
                                              <p:pRg st="7" end="7"/>
                                            </p:txEl>
                                          </p:spTgt>
                                        </p:tgtEl>
                                        <p:attrNameLst>
                                          <p:attrName>style.rotation</p:attrName>
                                        </p:attrNameLst>
                                      </p:cBhvr>
                                      <p:tavLst>
                                        <p:tav tm="0">
                                          <p:val>
                                            <p:fltVal val="360"/>
                                          </p:val>
                                        </p:tav>
                                        <p:tav tm="100000">
                                          <p:val>
                                            <p:fltVal val="0"/>
                                          </p:val>
                                        </p:tav>
                                      </p:tavLst>
                                    </p:anim>
                                    <p:animEffect transition="in" filter="fade">
                                      <p:cBhvr>
                                        <p:cTn id="116" dur="500"/>
                                        <p:tgtEl>
                                          <p:spTgt spid="87043">
                                            <p:txEl>
                                              <p:pRg st="7" end="7"/>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87051"/>
                                        </p:tgtEl>
                                        <p:attrNameLst>
                                          <p:attrName>style.visibility</p:attrName>
                                        </p:attrNameLst>
                                      </p:cBhvr>
                                      <p:to>
                                        <p:strVal val="visible"/>
                                      </p:to>
                                    </p:set>
                                    <p:anim calcmode="lin" valueType="num">
                                      <p:cBhvr additive="base">
                                        <p:cTn id="121" dur="500" fill="hold"/>
                                        <p:tgtEl>
                                          <p:spTgt spid="87051"/>
                                        </p:tgtEl>
                                        <p:attrNameLst>
                                          <p:attrName>ppt_x</p:attrName>
                                        </p:attrNameLst>
                                      </p:cBhvr>
                                      <p:tavLst>
                                        <p:tav tm="0">
                                          <p:val>
                                            <p:strVal val="#ppt_x"/>
                                          </p:val>
                                        </p:tav>
                                        <p:tav tm="100000">
                                          <p:val>
                                            <p:strVal val="#ppt_x"/>
                                          </p:val>
                                        </p:tav>
                                      </p:tavLst>
                                    </p:anim>
                                    <p:anim calcmode="lin" valueType="num">
                                      <p:cBhvr additive="base">
                                        <p:cTn id="122" dur="500" fill="hold"/>
                                        <p:tgtEl>
                                          <p:spTgt spid="87051"/>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9" presetClass="entr" presetSubtype="0" decel="100000" fill="hold" grpId="0" nodeType="clickEffect">
                                  <p:stCondLst>
                                    <p:cond delay="0"/>
                                  </p:stCondLst>
                                  <p:iterate type="lt">
                                    <p:tmPct val="10000"/>
                                  </p:iterate>
                                  <p:childTnLst>
                                    <p:set>
                                      <p:cBhvr>
                                        <p:cTn id="126" dur="1" fill="hold">
                                          <p:stCondLst>
                                            <p:cond delay="0"/>
                                          </p:stCondLst>
                                        </p:cTn>
                                        <p:tgtEl>
                                          <p:spTgt spid="87043">
                                            <p:txEl>
                                              <p:pRg st="8" end="8"/>
                                            </p:txEl>
                                          </p:spTgt>
                                        </p:tgtEl>
                                        <p:attrNameLst>
                                          <p:attrName>style.visibility</p:attrName>
                                        </p:attrNameLst>
                                      </p:cBhvr>
                                      <p:to>
                                        <p:strVal val="visible"/>
                                      </p:to>
                                    </p:set>
                                    <p:anim calcmode="lin" valueType="num">
                                      <p:cBhvr>
                                        <p:cTn id="127" dur="500" fill="hold"/>
                                        <p:tgtEl>
                                          <p:spTgt spid="87043">
                                            <p:txEl>
                                              <p:pRg st="8" end="8"/>
                                            </p:txEl>
                                          </p:spTgt>
                                        </p:tgtEl>
                                        <p:attrNameLst>
                                          <p:attrName>ppt_w</p:attrName>
                                        </p:attrNameLst>
                                      </p:cBhvr>
                                      <p:tavLst>
                                        <p:tav tm="0">
                                          <p:val>
                                            <p:fltVal val="0"/>
                                          </p:val>
                                        </p:tav>
                                        <p:tav tm="100000">
                                          <p:val>
                                            <p:strVal val="#ppt_w"/>
                                          </p:val>
                                        </p:tav>
                                      </p:tavLst>
                                    </p:anim>
                                    <p:anim calcmode="lin" valueType="num">
                                      <p:cBhvr>
                                        <p:cTn id="128" dur="500" fill="hold"/>
                                        <p:tgtEl>
                                          <p:spTgt spid="87043">
                                            <p:txEl>
                                              <p:pRg st="8" end="8"/>
                                            </p:txEl>
                                          </p:spTgt>
                                        </p:tgtEl>
                                        <p:attrNameLst>
                                          <p:attrName>ppt_h</p:attrName>
                                        </p:attrNameLst>
                                      </p:cBhvr>
                                      <p:tavLst>
                                        <p:tav tm="0">
                                          <p:val>
                                            <p:fltVal val="0"/>
                                          </p:val>
                                        </p:tav>
                                        <p:tav tm="100000">
                                          <p:val>
                                            <p:strVal val="#ppt_h"/>
                                          </p:val>
                                        </p:tav>
                                      </p:tavLst>
                                    </p:anim>
                                    <p:anim calcmode="lin" valueType="num">
                                      <p:cBhvr>
                                        <p:cTn id="129" dur="500" fill="hold"/>
                                        <p:tgtEl>
                                          <p:spTgt spid="87043">
                                            <p:txEl>
                                              <p:pRg st="8" end="8"/>
                                            </p:txEl>
                                          </p:spTgt>
                                        </p:tgtEl>
                                        <p:attrNameLst>
                                          <p:attrName>style.rotation</p:attrName>
                                        </p:attrNameLst>
                                      </p:cBhvr>
                                      <p:tavLst>
                                        <p:tav tm="0">
                                          <p:val>
                                            <p:fltVal val="360"/>
                                          </p:val>
                                        </p:tav>
                                        <p:tav tm="100000">
                                          <p:val>
                                            <p:fltVal val="0"/>
                                          </p:val>
                                        </p:tav>
                                      </p:tavLst>
                                    </p:anim>
                                    <p:animEffect transition="in" filter="fade">
                                      <p:cBhvr>
                                        <p:cTn id="130" dur="500"/>
                                        <p:tgtEl>
                                          <p:spTgt spid="87043">
                                            <p:txEl>
                                              <p:pRg st="8" end="8"/>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87052"/>
                                        </p:tgtEl>
                                        <p:attrNameLst>
                                          <p:attrName>style.visibility</p:attrName>
                                        </p:attrNameLst>
                                      </p:cBhvr>
                                      <p:to>
                                        <p:strVal val="visible"/>
                                      </p:to>
                                    </p:set>
                                    <p:anim calcmode="lin" valueType="num">
                                      <p:cBhvr additive="base">
                                        <p:cTn id="135" dur="500" fill="hold"/>
                                        <p:tgtEl>
                                          <p:spTgt spid="87052"/>
                                        </p:tgtEl>
                                        <p:attrNameLst>
                                          <p:attrName>ppt_x</p:attrName>
                                        </p:attrNameLst>
                                      </p:cBhvr>
                                      <p:tavLst>
                                        <p:tav tm="0">
                                          <p:val>
                                            <p:strVal val="1+#ppt_w/2"/>
                                          </p:val>
                                        </p:tav>
                                        <p:tav tm="100000">
                                          <p:val>
                                            <p:strVal val="#ppt_x"/>
                                          </p:val>
                                        </p:tav>
                                      </p:tavLst>
                                    </p:anim>
                                    <p:anim calcmode="lin" valueType="num">
                                      <p:cBhvr additive="base">
                                        <p:cTn id="136" dur="500" fill="hold"/>
                                        <p:tgtEl>
                                          <p:spTgt spid="87052"/>
                                        </p:tgtEl>
                                        <p:attrNameLst>
                                          <p:attrName>ppt_y</p:attrName>
                                        </p:attrNameLst>
                                      </p:cBhvr>
                                      <p:tavLst>
                                        <p:tav tm="0">
                                          <p:val>
                                            <p:strVal val="#ppt_y"/>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9" presetClass="entr" presetSubtype="0" decel="100000" fill="hold" grpId="0" nodeType="clickEffect">
                                  <p:stCondLst>
                                    <p:cond delay="0"/>
                                  </p:stCondLst>
                                  <p:iterate type="lt">
                                    <p:tmPct val="10000"/>
                                  </p:iterate>
                                  <p:childTnLst>
                                    <p:set>
                                      <p:cBhvr>
                                        <p:cTn id="140" dur="1" fill="hold">
                                          <p:stCondLst>
                                            <p:cond delay="0"/>
                                          </p:stCondLst>
                                        </p:cTn>
                                        <p:tgtEl>
                                          <p:spTgt spid="87043">
                                            <p:txEl>
                                              <p:pRg st="9" end="9"/>
                                            </p:txEl>
                                          </p:spTgt>
                                        </p:tgtEl>
                                        <p:attrNameLst>
                                          <p:attrName>style.visibility</p:attrName>
                                        </p:attrNameLst>
                                      </p:cBhvr>
                                      <p:to>
                                        <p:strVal val="visible"/>
                                      </p:to>
                                    </p:set>
                                    <p:anim calcmode="lin" valueType="num">
                                      <p:cBhvr>
                                        <p:cTn id="141" dur="500" fill="hold"/>
                                        <p:tgtEl>
                                          <p:spTgt spid="87043">
                                            <p:txEl>
                                              <p:pRg st="9" end="9"/>
                                            </p:txEl>
                                          </p:spTgt>
                                        </p:tgtEl>
                                        <p:attrNameLst>
                                          <p:attrName>ppt_w</p:attrName>
                                        </p:attrNameLst>
                                      </p:cBhvr>
                                      <p:tavLst>
                                        <p:tav tm="0">
                                          <p:val>
                                            <p:fltVal val="0"/>
                                          </p:val>
                                        </p:tav>
                                        <p:tav tm="100000">
                                          <p:val>
                                            <p:strVal val="#ppt_w"/>
                                          </p:val>
                                        </p:tav>
                                      </p:tavLst>
                                    </p:anim>
                                    <p:anim calcmode="lin" valueType="num">
                                      <p:cBhvr>
                                        <p:cTn id="142" dur="500" fill="hold"/>
                                        <p:tgtEl>
                                          <p:spTgt spid="87043">
                                            <p:txEl>
                                              <p:pRg st="9" end="9"/>
                                            </p:txEl>
                                          </p:spTgt>
                                        </p:tgtEl>
                                        <p:attrNameLst>
                                          <p:attrName>ppt_h</p:attrName>
                                        </p:attrNameLst>
                                      </p:cBhvr>
                                      <p:tavLst>
                                        <p:tav tm="0">
                                          <p:val>
                                            <p:fltVal val="0"/>
                                          </p:val>
                                        </p:tav>
                                        <p:tav tm="100000">
                                          <p:val>
                                            <p:strVal val="#ppt_h"/>
                                          </p:val>
                                        </p:tav>
                                      </p:tavLst>
                                    </p:anim>
                                    <p:anim calcmode="lin" valueType="num">
                                      <p:cBhvr>
                                        <p:cTn id="143" dur="500" fill="hold"/>
                                        <p:tgtEl>
                                          <p:spTgt spid="87043">
                                            <p:txEl>
                                              <p:pRg st="9" end="9"/>
                                            </p:txEl>
                                          </p:spTgt>
                                        </p:tgtEl>
                                        <p:attrNameLst>
                                          <p:attrName>style.rotation</p:attrName>
                                        </p:attrNameLst>
                                      </p:cBhvr>
                                      <p:tavLst>
                                        <p:tav tm="0">
                                          <p:val>
                                            <p:fltVal val="360"/>
                                          </p:val>
                                        </p:tav>
                                        <p:tav tm="100000">
                                          <p:val>
                                            <p:fltVal val="0"/>
                                          </p:val>
                                        </p:tav>
                                      </p:tavLst>
                                    </p:anim>
                                    <p:animEffect transition="in" filter="fade">
                                      <p:cBhvr>
                                        <p:cTn id="144" dur="500"/>
                                        <p:tgtEl>
                                          <p:spTgt spid="87043">
                                            <p:txEl>
                                              <p:pRg st="9" end="9"/>
                                            </p:txEl>
                                          </p:spTgt>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87053"/>
                                        </p:tgtEl>
                                        <p:attrNameLst>
                                          <p:attrName>style.visibility</p:attrName>
                                        </p:attrNameLst>
                                      </p:cBhvr>
                                      <p:to>
                                        <p:strVal val="visible"/>
                                      </p:to>
                                    </p:set>
                                    <p:anim calcmode="lin" valueType="num">
                                      <p:cBhvr additive="base">
                                        <p:cTn id="149" dur="500" fill="hold"/>
                                        <p:tgtEl>
                                          <p:spTgt spid="87053"/>
                                        </p:tgtEl>
                                        <p:attrNameLst>
                                          <p:attrName>ppt_x</p:attrName>
                                        </p:attrNameLst>
                                      </p:cBhvr>
                                      <p:tavLst>
                                        <p:tav tm="0">
                                          <p:val>
                                            <p:strVal val="0-#ppt_w/2"/>
                                          </p:val>
                                        </p:tav>
                                        <p:tav tm="100000">
                                          <p:val>
                                            <p:strVal val="#ppt_x"/>
                                          </p:val>
                                        </p:tav>
                                      </p:tavLst>
                                    </p:anim>
                                    <p:anim calcmode="lin" valueType="num">
                                      <p:cBhvr additive="base">
                                        <p:cTn id="150" dur="500" fill="hold"/>
                                        <p:tgtEl>
                                          <p:spTgt spid="87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uiExpand="1" build="p"/>
      <p:bldP spid="87044" grpId="0"/>
      <p:bldP spid="87045" grpId="0"/>
      <p:bldP spid="87046" grpId="1"/>
      <p:bldP spid="87047" grpId="0"/>
      <p:bldP spid="87048" grpId="0"/>
      <p:bldP spid="87049" grpId="0"/>
      <p:bldP spid="87050" grpId="0"/>
      <p:bldP spid="87051" grpId="0"/>
      <p:bldP spid="87052" grpId="0"/>
      <p:bldP spid="870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2851399-B31B-4294-8815-6668A3765C66}"/>
              </a:ext>
            </a:extLst>
          </p:cNvPr>
          <p:cNvSpPr>
            <a:spLocks noGrp="1" noChangeArrowheads="1"/>
          </p:cNvSpPr>
          <p:nvPr>
            <p:ph type="title"/>
          </p:nvPr>
        </p:nvSpPr>
        <p:spPr>
          <a:xfrm>
            <a:off x="838200" y="591342"/>
            <a:ext cx="10515600" cy="745333"/>
          </a:xfrm>
        </p:spPr>
        <p:txBody>
          <a:bodyPr/>
          <a:lstStyle/>
          <a:p>
            <a:pPr algn="ctr"/>
            <a:r>
              <a:rPr lang="en-US" altLang="en-US" b="1" dirty="0">
                <a:latin typeface="Times New Roman" panose="02020603050405020304" pitchFamily="18" charset="0"/>
                <a:cs typeface="Times New Roman" panose="02020603050405020304" pitchFamily="18" charset="0"/>
              </a:rPr>
              <a:t>How Do We Prepare For Rejection</a:t>
            </a:r>
          </a:p>
        </p:txBody>
      </p:sp>
      <p:sp>
        <p:nvSpPr>
          <p:cNvPr id="7171" name="Rectangle 3">
            <a:extLst>
              <a:ext uri="{FF2B5EF4-FFF2-40B4-BE49-F238E27FC236}">
                <a16:creationId xmlns:a16="http://schemas.microsoft.com/office/drawing/2014/main" id="{B9DB4AE0-EA9B-4C37-A386-C9065FF7BAF2}"/>
              </a:ext>
            </a:extLst>
          </p:cNvPr>
          <p:cNvSpPr>
            <a:spLocks noGrp="1" noChangeArrowheads="1"/>
          </p:cNvSpPr>
          <p:nvPr>
            <p:ph idx="1"/>
          </p:nvPr>
        </p:nvSpPr>
        <p:spPr>
          <a:xfrm>
            <a:off x="838200" y="1825625"/>
            <a:ext cx="10515600" cy="4041775"/>
          </a:xfrm>
        </p:spPr>
        <p:txBody>
          <a:bodyPr>
            <a:noAutofit/>
          </a:bodyPr>
          <a:lstStyle/>
          <a:p>
            <a:pPr lvl="1"/>
            <a:r>
              <a:rPr lang="en-US" altLang="en-US" sz="3600" dirty="0">
                <a:latin typeface="Times New Roman" panose="02020603050405020304" pitchFamily="18" charset="0"/>
                <a:cs typeface="Times New Roman" panose="02020603050405020304" pitchFamily="18" charset="0"/>
              </a:rPr>
              <a:t>Perpetual Faith – </a:t>
            </a:r>
            <a:r>
              <a:rPr lang="en-US" altLang="en-US" sz="3600" b="1" dirty="0">
                <a:latin typeface="Times New Roman" panose="02020603050405020304" pitchFamily="18" charset="0"/>
                <a:cs typeface="Times New Roman" panose="02020603050405020304" pitchFamily="18" charset="0"/>
              </a:rPr>
              <a:t>Matt 17:19-20</a:t>
            </a:r>
          </a:p>
          <a:p>
            <a:pPr lvl="1"/>
            <a:r>
              <a:rPr lang="en-US" altLang="en-US" sz="3600" dirty="0">
                <a:latin typeface="Times New Roman" panose="02020603050405020304" pitchFamily="18" charset="0"/>
                <a:cs typeface="Times New Roman" panose="02020603050405020304" pitchFamily="18" charset="0"/>
              </a:rPr>
              <a:t>Recognize The Soil – </a:t>
            </a:r>
            <a:r>
              <a:rPr lang="en-US" altLang="en-US" sz="3600" b="1" dirty="0">
                <a:latin typeface="Times New Roman" panose="02020603050405020304" pitchFamily="18" charset="0"/>
                <a:cs typeface="Times New Roman" panose="02020603050405020304" pitchFamily="18" charset="0"/>
              </a:rPr>
              <a:t>Mark 4:3-10</a:t>
            </a:r>
            <a:r>
              <a:rPr lang="en-US" altLang="en-US" sz="3600" dirty="0">
                <a:latin typeface="Times New Roman" panose="02020603050405020304" pitchFamily="18" charset="0"/>
                <a:cs typeface="Times New Roman" panose="02020603050405020304" pitchFamily="18" charset="0"/>
              </a:rPr>
              <a:t> </a:t>
            </a:r>
          </a:p>
          <a:p>
            <a:pPr lvl="1"/>
            <a:r>
              <a:rPr lang="en-US" altLang="en-US" sz="3600" dirty="0">
                <a:latin typeface="Times New Roman" panose="02020603050405020304" pitchFamily="18" charset="0"/>
                <a:cs typeface="Times New Roman" panose="02020603050405020304" pitchFamily="18" charset="0"/>
              </a:rPr>
              <a:t>Always Study The Word – </a:t>
            </a:r>
            <a:r>
              <a:rPr lang="en-US" altLang="en-US" sz="3600" b="1" dirty="0">
                <a:latin typeface="Times New Roman" panose="02020603050405020304" pitchFamily="18" charset="0"/>
                <a:cs typeface="Times New Roman" panose="02020603050405020304" pitchFamily="18" charset="0"/>
              </a:rPr>
              <a:t>2 Tim 2:15</a:t>
            </a:r>
          </a:p>
          <a:p>
            <a:pPr lvl="1"/>
            <a:r>
              <a:rPr lang="en-US" altLang="en-US" sz="3600" dirty="0">
                <a:latin typeface="Times New Roman" panose="02020603050405020304" pitchFamily="18" charset="0"/>
                <a:cs typeface="Times New Roman" panose="02020603050405020304" pitchFamily="18" charset="0"/>
              </a:rPr>
              <a:t>Yearn For Souls – </a:t>
            </a:r>
            <a:r>
              <a:rPr lang="en-US" altLang="en-US" sz="3600" b="1" dirty="0">
                <a:latin typeface="Times New Roman" panose="02020603050405020304" pitchFamily="18" charset="0"/>
                <a:cs typeface="Times New Roman" panose="02020603050405020304" pitchFamily="18" charset="0"/>
              </a:rPr>
              <a:t>Rom 10:1</a:t>
            </a:r>
          </a:p>
          <a:p>
            <a:pPr lvl="1"/>
            <a:r>
              <a:rPr lang="en-US" altLang="en-US" sz="3600" dirty="0">
                <a:latin typeface="Times New Roman" panose="02020603050405020304" pitchFamily="18" charset="0"/>
                <a:cs typeface="Times New Roman" panose="02020603050405020304" pitchFamily="18" charset="0"/>
              </a:rPr>
              <a:t>Examine Denominational Beliefs – </a:t>
            </a:r>
            <a:r>
              <a:rPr lang="en-US" altLang="en-US" sz="3600" b="1" dirty="0">
                <a:latin typeface="Times New Roman" panose="02020603050405020304" pitchFamily="18" charset="0"/>
                <a:cs typeface="Times New Roman" panose="02020603050405020304" pitchFamily="18" charset="0"/>
              </a:rPr>
              <a:t>Matt 10:16</a:t>
            </a:r>
          </a:p>
          <a:p>
            <a:pPr lvl="1"/>
            <a:r>
              <a:rPr lang="en-US" altLang="en-US" sz="3600" dirty="0">
                <a:latin typeface="Times New Roman" panose="02020603050405020304" pitchFamily="18" charset="0"/>
                <a:cs typeface="Times New Roman" panose="02020603050405020304" pitchFamily="18" charset="0"/>
              </a:rPr>
              <a:t>Remember You Are A Vessel – </a:t>
            </a:r>
            <a:r>
              <a:rPr lang="en-US" altLang="en-US" sz="3600" b="1" dirty="0">
                <a:latin typeface="Times New Roman" panose="02020603050405020304" pitchFamily="18" charset="0"/>
                <a:cs typeface="Times New Roman" panose="02020603050405020304" pitchFamily="18" charset="0"/>
              </a:rPr>
              <a:t>2 Cor 4:6-7</a:t>
            </a:r>
          </a:p>
          <a:p>
            <a:pPr lvl="1"/>
            <a:r>
              <a:rPr lang="en-US" altLang="en-US" sz="3600" dirty="0">
                <a:latin typeface="Times New Roman" panose="02020603050405020304" pitchFamily="18" charset="0"/>
                <a:cs typeface="Times New Roman" panose="02020603050405020304" pitchFamily="18" charset="0"/>
              </a:rPr>
              <a:t>Set to Defend the Gospel – </a:t>
            </a:r>
            <a:r>
              <a:rPr lang="en-US" altLang="en-US" sz="3600" b="1" dirty="0">
                <a:latin typeface="Times New Roman" panose="02020603050405020304" pitchFamily="18" charset="0"/>
                <a:cs typeface="Times New Roman" panose="02020603050405020304" pitchFamily="18" charset="0"/>
              </a:rPr>
              <a:t>Phil 1:17</a:t>
            </a:r>
            <a:endParaRPr lang="en-US" altLang="en-US" sz="3600" dirty="0">
              <a:latin typeface="Times New Roman" panose="02020603050405020304" pitchFamily="18" charset="0"/>
              <a:cs typeface="Times New Roman" panose="02020603050405020304" pitchFamily="18" charset="0"/>
            </a:endParaRPr>
          </a:p>
          <a:p>
            <a:pPr lvl="1"/>
            <a:endParaRPr lang="en-US" altLang="en-US" sz="3600" dirty="0">
              <a:latin typeface="Times New Roman" panose="02020603050405020304" pitchFamily="18" charset="0"/>
              <a:cs typeface="Times New Roman" panose="02020603050405020304" pitchFamily="18" charset="0"/>
            </a:endParaRPr>
          </a:p>
          <a:p>
            <a:endParaRPr lang="en-US" altLang="en-US" sz="36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43C356E-7ECA-431C-BA43-ED03FA52CF0E}"/>
              </a:ext>
            </a:extLst>
          </p:cNvPr>
          <p:cNvSpPr>
            <a:spLocks noGrp="1"/>
          </p:cNvSpPr>
          <p:nvPr>
            <p:ph type="sldNum" sz="quarter" idx="12"/>
          </p:nvPr>
        </p:nvSpPr>
        <p:spPr/>
        <p:txBody>
          <a:bodyPr/>
          <a:lstStyle/>
          <a:p>
            <a:fld id="{9B8D8CAB-E189-4AD0-964F-4A2467087C61}" type="slidenum">
              <a:rPr lang="en-US" altLang="en-US"/>
              <a:pPr/>
              <a:t>15</a:t>
            </a:fld>
            <a:endParaRPr lang="en-US" altLang="en-US"/>
          </a:p>
        </p:txBody>
      </p:sp>
      <p:sp>
        <p:nvSpPr>
          <p:cNvPr id="7174" name="Rectangle 6">
            <a:extLst>
              <a:ext uri="{FF2B5EF4-FFF2-40B4-BE49-F238E27FC236}">
                <a16:creationId xmlns:a16="http://schemas.microsoft.com/office/drawing/2014/main" id="{31227B89-C688-4B8E-8A37-A9A73FAAA9E5}"/>
              </a:ext>
            </a:extLst>
          </p:cNvPr>
          <p:cNvSpPr>
            <a:spLocks noChangeArrowheads="1"/>
          </p:cNvSpPr>
          <p:nvPr/>
        </p:nvSpPr>
        <p:spPr bwMode="auto">
          <a:xfrm flipH="1">
            <a:off x="2743200" y="5047884"/>
            <a:ext cx="5867400" cy="919162"/>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to="" calcmode="lin" valueType="num">
                                      <p:cBhvr>
                                        <p:cTn id="7" dur="1" fill="hold"/>
                                        <p:tgtEl>
                                          <p:spTgt spid="71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to="" calcmode="lin" valueType="num">
                                      <p:cBhvr>
                                        <p:cTn id="12" dur="1" fill="hold"/>
                                        <p:tgtEl>
                                          <p:spTgt spid="71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 to="" calcmode="lin" valueType="num">
                                      <p:cBhvr>
                                        <p:cTn id="22" dur="1" fill="hold"/>
                                        <p:tgtEl>
                                          <p:spTgt spid="717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to="" calcmode="lin" valueType="num">
                                      <p:cBhvr>
                                        <p:cTn id="27" dur="1" fill="hold"/>
                                        <p:tgtEl>
                                          <p:spTgt spid="717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 to="" calcmode="lin" valueType="num">
                                      <p:cBhvr>
                                        <p:cTn id="32" dur="1" fill="hold"/>
                                        <p:tgtEl>
                                          <p:spTgt spid="717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to="" calcmode="lin" valueType="num">
                                      <p:cBhvr>
                                        <p:cTn id="37" dur="1" fill="hold"/>
                                        <p:tgtEl>
                                          <p:spTgt spid="717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nodeType="clickEffect">
                                  <p:stCondLst>
                                    <p:cond delay="0"/>
                                  </p:stCondLst>
                                  <p:childTnLst>
                                    <p:set>
                                      <p:cBhvr>
                                        <p:cTn id="41" dur="1" fill="hold">
                                          <p:stCondLst>
                                            <p:cond delay="0"/>
                                          </p:stCondLst>
                                        </p:cTn>
                                        <p:tgtEl>
                                          <p:spTgt spid="7174"/>
                                        </p:tgtEl>
                                        <p:attrNameLst>
                                          <p:attrName>style.visibility</p:attrName>
                                        </p:attrNameLst>
                                      </p:cBhvr>
                                      <p:to>
                                        <p:strVal val="visible"/>
                                      </p:to>
                                    </p:set>
                                    <p:animEffect transition="in" filter="wheel(4)">
                                      <p:cBhvr>
                                        <p:cTn id="42"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E810F80-DFB3-415A-8B74-E26DF81A27B9}"/>
              </a:ext>
            </a:extLst>
          </p:cNvPr>
          <p:cNvSpPr>
            <a:spLocks noGrp="1" noChangeArrowheads="1"/>
          </p:cNvSpPr>
          <p:nvPr>
            <p:ph type="title"/>
          </p:nvPr>
        </p:nvSpPr>
        <p:spPr>
          <a:xfrm>
            <a:off x="838200" y="457200"/>
            <a:ext cx="10515600" cy="965201"/>
          </a:xfrm>
        </p:spPr>
        <p:txBody>
          <a:bodyPr/>
          <a:lstStyle/>
          <a:p>
            <a:pPr algn="ctr"/>
            <a:r>
              <a:rPr lang="en-US" altLang="en-US" dirty="0">
                <a:latin typeface="Times New Roman" panose="02020603050405020304" pitchFamily="18" charset="0"/>
                <a:cs typeface="Times New Roman" panose="02020603050405020304" pitchFamily="18" charset="0"/>
              </a:rPr>
              <a:t>Proven Methods and Techniques</a:t>
            </a:r>
          </a:p>
        </p:txBody>
      </p:sp>
      <p:sp>
        <p:nvSpPr>
          <p:cNvPr id="106499" name="Rectangle 3">
            <a:extLst>
              <a:ext uri="{FF2B5EF4-FFF2-40B4-BE49-F238E27FC236}">
                <a16:creationId xmlns:a16="http://schemas.microsoft.com/office/drawing/2014/main" id="{6B428B63-D2AA-4B6B-B5DE-684EB1FCD3B6}"/>
              </a:ext>
            </a:extLst>
          </p:cNvPr>
          <p:cNvSpPr>
            <a:spLocks noGrp="1" noChangeArrowheads="1"/>
          </p:cNvSpPr>
          <p:nvPr>
            <p:ph idx="1"/>
          </p:nvPr>
        </p:nvSpPr>
        <p:spPr>
          <a:xfrm>
            <a:off x="609600" y="1600200"/>
            <a:ext cx="11125200" cy="4800600"/>
          </a:xfrm>
        </p:spPr>
        <p:txBody>
          <a:bodyPr>
            <a:normAutofit fontScale="92500" lnSpcReduction="10000"/>
          </a:bodyPr>
          <a:lstStyle/>
          <a:p>
            <a:r>
              <a:rPr lang="en-US" altLang="en-US" sz="4200" b="1" dirty="0">
                <a:latin typeface="Times New Roman" panose="02020603050405020304" pitchFamily="18" charset="0"/>
                <a:cs typeface="Times New Roman" panose="02020603050405020304" pitchFamily="18" charset="0"/>
              </a:rPr>
              <a:t>Follow the Master Soul Winner – John 12:26</a:t>
            </a:r>
          </a:p>
          <a:p>
            <a:r>
              <a:rPr lang="en-US" altLang="en-US" sz="4200" dirty="0">
                <a:latin typeface="Times New Roman" panose="02020603050405020304" pitchFamily="18" charset="0"/>
                <a:cs typeface="Times New Roman" panose="02020603050405020304" pitchFamily="18" charset="0"/>
              </a:rPr>
              <a:t>Know Your Source and Resources: </a:t>
            </a:r>
            <a:r>
              <a:rPr lang="en-US" altLang="en-US" sz="4200" b="1" dirty="0">
                <a:latin typeface="Times New Roman" panose="02020603050405020304" pitchFamily="18" charset="0"/>
                <a:cs typeface="Times New Roman" panose="02020603050405020304" pitchFamily="18" charset="0"/>
              </a:rPr>
              <a:t>John 8:32</a:t>
            </a:r>
          </a:p>
          <a:p>
            <a:r>
              <a:rPr lang="en-US" altLang="en-US" sz="4200" dirty="0">
                <a:latin typeface="Times New Roman" panose="02020603050405020304" pitchFamily="18" charset="0"/>
                <a:cs typeface="Times New Roman" panose="02020603050405020304" pitchFamily="18" charset="0"/>
              </a:rPr>
              <a:t>Broadcast The Seed – </a:t>
            </a:r>
            <a:r>
              <a:rPr lang="en-US" altLang="en-US" sz="4200" b="1" dirty="0">
                <a:latin typeface="Times New Roman" panose="02020603050405020304" pitchFamily="18" charset="0"/>
                <a:cs typeface="Times New Roman" panose="02020603050405020304" pitchFamily="18" charset="0"/>
              </a:rPr>
              <a:t>Mark 4:3-9</a:t>
            </a:r>
          </a:p>
          <a:p>
            <a:r>
              <a:rPr lang="en-US" altLang="en-US" sz="4200" dirty="0">
                <a:latin typeface="Times New Roman" panose="02020603050405020304" pitchFamily="18" charset="0"/>
                <a:cs typeface="Times New Roman" panose="02020603050405020304" pitchFamily="18" charset="0"/>
              </a:rPr>
              <a:t>Have A Plan – Orderly – Paul / </a:t>
            </a:r>
            <a:r>
              <a:rPr lang="en-US" altLang="en-US" sz="4200" b="1" dirty="0">
                <a:latin typeface="Times New Roman" panose="02020603050405020304" pitchFamily="18" charset="0"/>
                <a:cs typeface="Times New Roman" panose="02020603050405020304" pitchFamily="18" charset="0"/>
              </a:rPr>
              <a:t>Peter: 1 Cor 14:40</a:t>
            </a:r>
          </a:p>
          <a:p>
            <a:r>
              <a:rPr lang="en-US" altLang="en-US" sz="4200" dirty="0">
                <a:latin typeface="Times New Roman" panose="02020603050405020304" pitchFamily="18" charset="0"/>
                <a:cs typeface="Times New Roman" panose="02020603050405020304" pitchFamily="18" charset="0"/>
              </a:rPr>
              <a:t>Know Your Audience: </a:t>
            </a:r>
            <a:r>
              <a:rPr lang="en-US" altLang="en-US" sz="4200" b="1" dirty="0">
                <a:latin typeface="Times New Roman" panose="02020603050405020304" pitchFamily="18" charset="0"/>
                <a:cs typeface="Times New Roman" panose="02020603050405020304" pitchFamily="18" charset="0"/>
              </a:rPr>
              <a:t>John 2:25</a:t>
            </a:r>
          </a:p>
          <a:p>
            <a:r>
              <a:rPr lang="en-US" altLang="en-US" sz="4200" dirty="0">
                <a:latin typeface="Times New Roman" panose="02020603050405020304" pitchFamily="18" charset="0"/>
                <a:cs typeface="Times New Roman" panose="02020603050405020304" pitchFamily="18" charset="0"/>
              </a:rPr>
              <a:t>Relate To Your Audience: </a:t>
            </a:r>
            <a:r>
              <a:rPr lang="en-US" altLang="en-US" sz="4200" b="1" dirty="0">
                <a:latin typeface="Times New Roman" panose="02020603050405020304" pitchFamily="18" charset="0"/>
                <a:cs typeface="Times New Roman" panose="02020603050405020304" pitchFamily="18" charset="0"/>
              </a:rPr>
              <a:t>John 4 / John 3</a:t>
            </a:r>
          </a:p>
          <a:p>
            <a:r>
              <a:rPr lang="en-US" altLang="en-US" sz="4200" dirty="0">
                <a:latin typeface="Times New Roman" panose="02020603050405020304" pitchFamily="18" charset="0"/>
                <a:cs typeface="Times New Roman" panose="02020603050405020304" pitchFamily="18" charset="0"/>
              </a:rPr>
              <a:t>Speak Plainly / Simplicity is Key: </a:t>
            </a:r>
            <a:r>
              <a:rPr lang="en-US" altLang="en-US" sz="4200" b="1" dirty="0">
                <a:latin typeface="Times New Roman" panose="02020603050405020304" pitchFamily="18" charset="0"/>
                <a:cs typeface="Times New Roman" panose="02020603050405020304" pitchFamily="18" charset="0"/>
              </a:rPr>
              <a:t>1 Cor 2:1-5</a:t>
            </a:r>
          </a:p>
          <a:p>
            <a:r>
              <a:rPr lang="en-US" altLang="en-US" sz="4200" b="1" dirty="0">
                <a:latin typeface="Times New Roman" panose="02020603050405020304" pitchFamily="18" charset="0"/>
                <a:cs typeface="Times New Roman" panose="02020603050405020304" pitchFamily="18" charset="0"/>
              </a:rPr>
              <a:t>Follow the Master Soul Winner – John 12:26</a:t>
            </a:r>
          </a:p>
          <a:p>
            <a:endParaRPr lang="en-US" altLang="en-US" sz="2800" dirty="0"/>
          </a:p>
          <a:p>
            <a:endParaRPr lang="en-US" altLang="en-US" sz="2800" dirty="0"/>
          </a:p>
        </p:txBody>
      </p:sp>
      <p:sp>
        <p:nvSpPr>
          <p:cNvPr id="5" name="Slide Number Placeholder 5">
            <a:extLst>
              <a:ext uri="{FF2B5EF4-FFF2-40B4-BE49-F238E27FC236}">
                <a16:creationId xmlns:a16="http://schemas.microsoft.com/office/drawing/2014/main" id="{F33A705C-A4B7-4D5E-812F-48DD3F5F0442}"/>
              </a:ext>
            </a:extLst>
          </p:cNvPr>
          <p:cNvSpPr>
            <a:spLocks noGrp="1"/>
          </p:cNvSpPr>
          <p:nvPr>
            <p:ph type="sldNum" sz="quarter" idx="12"/>
          </p:nvPr>
        </p:nvSpPr>
        <p:spPr/>
        <p:txBody>
          <a:bodyPr/>
          <a:lstStyle/>
          <a:p>
            <a:fld id="{39DFDCF5-A3EA-42D8-878D-3AD8E9A8B635}" type="slidenum">
              <a:rPr lang="en-US" altLang="en-US"/>
              <a:pPr/>
              <a:t>16</a:t>
            </a:fld>
            <a:endParaRPr lang="en-US" alt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to="" calcmode="lin" valueType="num">
                                      <p:cBhvr>
                                        <p:cTn id="7" dur="1" fill="hold"/>
                                        <p:tgtEl>
                                          <p:spTgt spid="1064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 to="" calcmode="lin" valueType="num">
                                      <p:cBhvr>
                                        <p:cTn id="12" dur="1" fill="hold"/>
                                        <p:tgtEl>
                                          <p:spTgt spid="1064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 to="" calcmode="lin" valueType="num">
                                      <p:cBhvr>
                                        <p:cTn id="17" dur="1" fill="hold"/>
                                        <p:tgtEl>
                                          <p:spTgt spid="10649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 to="" calcmode="lin" valueType="num">
                                      <p:cBhvr>
                                        <p:cTn id="22" dur="1" fill="hold"/>
                                        <p:tgtEl>
                                          <p:spTgt spid="10649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 to="" calcmode="lin" valueType="num">
                                      <p:cBhvr>
                                        <p:cTn id="27" dur="1" fill="hold"/>
                                        <p:tgtEl>
                                          <p:spTgt spid="10649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 to="" calcmode="lin" valueType="num">
                                      <p:cBhvr>
                                        <p:cTn id="32" dur="1" fill="hold"/>
                                        <p:tgtEl>
                                          <p:spTgt spid="10649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6499">
                                            <p:txEl>
                                              <p:pRg st="6" end="6"/>
                                            </p:txEl>
                                          </p:spTgt>
                                        </p:tgtEl>
                                        <p:attrNameLst>
                                          <p:attrName>style.visibility</p:attrName>
                                        </p:attrNameLst>
                                      </p:cBhvr>
                                      <p:to>
                                        <p:strVal val="visible"/>
                                      </p:to>
                                    </p:set>
                                    <p:anim to="" calcmode="lin" valueType="num">
                                      <p:cBhvr>
                                        <p:cTn id="37" dur="1" fill="hold"/>
                                        <p:tgtEl>
                                          <p:spTgt spid="10649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6499">
                                            <p:txEl>
                                              <p:pRg st="7" end="7"/>
                                            </p:txEl>
                                          </p:spTgt>
                                        </p:tgtEl>
                                        <p:attrNameLst>
                                          <p:attrName>style.visibility</p:attrName>
                                        </p:attrNameLst>
                                      </p:cBhvr>
                                      <p:to>
                                        <p:strVal val="visible"/>
                                      </p:to>
                                    </p:set>
                                    <p:anim to="" calcmode="lin" valueType="num">
                                      <p:cBhvr>
                                        <p:cTn id="42" dur="1" fill="hold"/>
                                        <p:tgtEl>
                                          <p:spTgt spid="10649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09147AF-444E-41CE-B71F-6D1603DCC0F1}"/>
              </a:ext>
            </a:extLst>
          </p:cNvPr>
          <p:cNvSpPr>
            <a:spLocks noGrp="1" noChangeArrowheads="1"/>
          </p:cNvSpPr>
          <p:nvPr>
            <p:ph type="title"/>
          </p:nvPr>
        </p:nvSpPr>
        <p:spPr>
          <a:xfrm>
            <a:off x="838200" y="228600"/>
            <a:ext cx="10515600" cy="852488"/>
          </a:xfrm>
        </p:spPr>
        <p:txBody>
          <a:bodyPr/>
          <a:lstStyle/>
          <a:p>
            <a:pPr algn="ctr"/>
            <a:r>
              <a:rPr lang="en-US" altLang="en-US" dirty="0"/>
              <a:t>Attributes Of The Rejected Servant </a:t>
            </a:r>
          </a:p>
        </p:txBody>
      </p:sp>
      <p:sp>
        <p:nvSpPr>
          <p:cNvPr id="88067" name="Rectangle 3">
            <a:extLst>
              <a:ext uri="{FF2B5EF4-FFF2-40B4-BE49-F238E27FC236}">
                <a16:creationId xmlns:a16="http://schemas.microsoft.com/office/drawing/2014/main" id="{2BF16943-D902-453D-AE0B-B1F9E3530BAD}"/>
              </a:ext>
            </a:extLst>
          </p:cNvPr>
          <p:cNvSpPr>
            <a:spLocks noGrp="1" noChangeArrowheads="1"/>
          </p:cNvSpPr>
          <p:nvPr>
            <p:ph idx="1"/>
          </p:nvPr>
        </p:nvSpPr>
        <p:spPr>
          <a:xfrm>
            <a:off x="838200" y="987424"/>
            <a:ext cx="10515600" cy="5641976"/>
          </a:xfrm>
        </p:spPr>
        <p:txBody>
          <a:bodyPr>
            <a:normAutofit fontScale="85000" lnSpcReduction="20000"/>
          </a:bodyPr>
          <a:lstStyle/>
          <a:p>
            <a:pPr>
              <a:lnSpc>
                <a:spcPct val="80000"/>
              </a:lnSpc>
            </a:pPr>
            <a:r>
              <a:rPr lang="en-US" altLang="en-US" sz="3300" b="1" dirty="0">
                <a:latin typeface="Times New Roman" panose="02020603050405020304" pitchFamily="18" charset="0"/>
                <a:cs typeface="Times New Roman" panose="02020603050405020304" pitchFamily="18" charset="0"/>
              </a:rPr>
              <a:t>Attitude:   Farmer</a:t>
            </a:r>
          </a:p>
          <a:p>
            <a:pPr lvl="1">
              <a:lnSpc>
                <a:spcPct val="80000"/>
              </a:lnSpc>
            </a:pPr>
            <a:r>
              <a:rPr lang="en-US" altLang="en-US" sz="3300" dirty="0">
                <a:latin typeface="Times New Roman" panose="02020603050405020304" pitchFamily="18" charset="0"/>
                <a:cs typeface="Times New Roman" panose="02020603050405020304" pitchFamily="18" charset="0"/>
              </a:rPr>
              <a:t>Faith </a:t>
            </a:r>
          </a:p>
          <a:p>
            <a:pPr lvl="1">
              <a:lnSpc>
                <a:spcPct val="80000"/>
              </a:lnSpc>
            </a:pPr>
            <a:r>
              <a:rPr lang="en-US" altLang="en-US" sz="3300" dirty="0">
                <a:latin typeface="Times New Roman" panose="02020603050405020304" pitchFamily="18" charset="0"/>
                <a:cs typeface="Times New Roman" panose="02020603050405020304" pitchFamily="18" charset="0"/>
              </a:rPr>
              <a:t>Patience / Longsuffering / Temperance</a:t>
            </a:r>
          </a:p>
          <a:p>
            <a:pPr lvl="1">
              <a:lnSpc>
                <a:spcPct val="80000"/>
              </a:lnSpc>
            </a:pPr>
            <a:r>
              <a:rPr lang="en-US" altLang="en-US" sz="3300" dirty="0">
                <a:latin typeface="Times New Roman" panose="02020603050405020304" pitchFamily="18" charset="0"/>
                <a:cs typeface="Times New Roman" panose="02020603050405020304" pitchFamily="18" charset="0"/>
              </a:rPr>
              <a:t>Gentleness</a:t>
            </a:r>
          </a:p>
          <a:p>
            <a:pPr>
              <a:lnSpc>
                <a:spcPct val="80000"/>
              </a:lnSpc>
            </a:pPr>
            <a:endParaRPr lang="en-US" altLang="en-US" sz="3300" b="1" dirty="0">
              <a:latin typeface="Times New Roman" panose="02020603050405020304" pitchFamily="18" charset="0"/>
              <a:cs typeface="Times New Roman" panose="02020603050405020304" pitchFamily="18" charset="0"/>
            </a:endParaRPr>
          </a:p>
          <a:p>
            <a:pPr>
              <a:lnSpc>
                <a:spcPct val="80000"/>
              </a:lnSpc>
            </a:pPr>
            <a:r>
              <a:rPr lang="en-US" altLang="en-US" sz="3300" b="1" dirty="0">
                <a:latin typeface="Times New Roman" panose="02020603050405020304" pitchFamily="18" charset="0"/>
                <a:cs typeface="Times New Roman" panose="02020603050405020304" pitchFamily="18" charset="0"/>
              </a:rPr>
              <a:t>Activity:   Athlete</a:t>
            </a:r>
          </a:p>
          <a:p>
            <a:pPr lvl="1">
              <a:lnSpc>
                <a:spcPct val="80000"/>
              </a:lnSpc>
            </a:pPr>
            <a:r>
              <a:rPr lang="en-US" altLang="en-US" sz="3300" dirty="0">
                <a:latin typeface="Times New Roman" panose="02020603050405020304" pitchFamily="18" charset="0"/>
                <a:cs typeface="Times New Roman" panose="02020603050405020304" pitchFamily="18" charset="0"/>
              </a:rPr>
              <a:t>Run The Race</a:t>
            </a:r>
          </a:p>
          <a:p>
            <a:pPr lvl="1">
              <a:lnSpc>
                <a:spcPct val="80000"/>
              </a:lnSpc>
            </a:pPr>
            <a:r>
              <a:rPr lang="en-US" altLang="en-US" sz="3300" dirty="0">
                <a:latin typeface="Times New Roman" panose="02020603050405020304" pitchFamily="18" charset="0"/>
                <a:cs typeface="Times New Roman" panose="02020603050405020304" pitchFamily="18" charset="0"/>
              </a:rPr>
              <a:t>Persistent</a:t>
            </a:r>
          </a:p>
          <a:p>
            <a:pPr lvl="1">
              <a:lnSpc>
                <a:spcPct val="80000"/>
              </a:lnSpc>
            </a:pPr>
            <a:r>
              <a:rPr lang="en-US" altLang="en-US" sz="3300" dirty="0">
                <a:latin typeface="Times New Roman" panose="02020603050405020304" pitchFamily="18" charset="0"/>
                <a:cs typeface="Times New Roman" panose="02020603050405020304" pitchFamily="18" charset="0"/>
              </a:rPr>
              <a:t>Insistent</a:t>
            </a:r>
          </a:p>
          <a:p>
            <a:pPr lvl="1">
              <a:lnSpc>
                <a:spcPct val="80000"/>
              </a:lnSpc>
            </a:pPr>
            <a:r>
              <a:rPr lang="en-US" altLang="en-US" sz="3300" dirty="0">
                <a:latin typeface="Times New Roman" panose="02020603050405020304" pitchFamily="18" charset="0"/>
                <a:cs typeface="Times New Roman" panose="02020603050405020304" pitchFamily="18" charset="0"/>
              </a:rPr>
              <a:t>Consistent</a:t>
            </a:r>
          </a:p>
          <a:p>
            <a:pPr lvl="1">
              <a:lnSpc>
                <a:spcPct val="80000"/>
              </a:lnSpc>
            </a:pPr>
            <a:r>
              <a:rPr lang="en-US" altLang="en-US" sz="3300" dirty="0">
                <a:latin typeface="Times New Roman" panose="02020603050405020304" pitchFamily="18" charset="0"/>
                <a:cs typeface="Times New Roman" panose="02020603050405020304" pitchFamily="18" charset="0"/>
              </a:rPr>
              <a:t>Finally Dust Yourself Off</a:t>
            </a:r>
          </a:p>
          <a:p>
            <a:pPr>
              <a:lnSpc>
                <a:spcPct val="80000"/>
              </a:lnSpc>
            </a:pPr>
            <a:endParaRPr lang="en-US" altLang="en-US" sz="3300" b="1" dirty="0">
              <a:latin typeface="Times New Roman" panose="02020603050405020304" pitchFamily="18" charset="0"/>
              <a:cs typeface="Times New Roman" panose="02020603050405020304" pitchFamily="18" charset="0"/>
            </a:endParaRPr>
          </a:p>
          <a:p>
            <a:pPr>
              <a:lnSpc>
                <a:spcPct val="80000"/>
              </a:lnSpc>
            </a:pPr>
            <a:r>
              <a:rPr lang="en-US" altLang="en-US" sz="3300" b="1" dirty="0">
                <a:latin typeface="Times New Roman" panose="02020603050405020304" pitchFamily="18" charset="0"/>
                <a:cs typeface="Times New Roman" panose="02020603050405020304" pitchFamily="18" charset="0"/>
              </a:rPr>
              <a:t>Aspiration:   Soul Winner</a:t>
            </a:r>
          </a:p>
          <a:p>
            <a:pPr lvl="1">
              <a:lnSpc>
                <a:spcPct val="80000"/>
              </a:lnSpc>
            </a:pPr>
            <a:r>
              <a:rPr lang="en-US" altLang="en-US" sz="3300" dirty="0">
                <a:latin typeface="Times New Roman" panose="02020603050405020304" pitchFamily="18" charset="0"/>
                <a:cs typeface="Times New Roman" panose="02020603050405020304" pitchFamily="18" charset="0"/>
              </a:rPr>
              <a:t>Love of Souls</a:t>
            </a:r>
          </a:p>
          <a:p>
            <a:pPr lvl="1">
              <a:lnSpc>
                <a:spcPct val="80000"/>
              </a:lnSpc>
            </a:pPr>
            <a:r>
              <a:rPr lang="en-US" altLang="en-US" sz="3300" dirty="0">
                <a:latin typeface="Times New Roman" panose="02020603050405020304" pitchFamily="18" charset="0"/>
                <a:cs typeface="Times New Roman" panose="02020603050405020304" pitchFamily="18" charset="0"/>
              </a:rPr>
              <a:t>Finishing The Race</a:t>
            </a:r>
          </a:p>
          <a:p>
            <a:pPr lvl="1">
              <a:lnSpc>
                <a:spcPct val="80000"/>
              </a:lnSpc>
            </a:pPr>
            <a:r>
              <a:rPr lang="en-US" altLang="en-US" sz="3300" dirty="0">
                <a:latin typeface="Times New Roman" panose="02020603050405020304" pitchFamily="18" charset="0"/>
                <a:cs typeface="Times New Roman" panose="02020603050405020304" pitchFamily="18" charset="0"/>
              </a:rPr>
              <a:t>Heaven Bound</a:t>
            </a:r>
          </a:p>
          <a:p>
            <a:pPr>
              <a:lnSpc>
                <a:spcPct val="80000"/>
              </a:lnSpc>
            </a:pPr>
            <a:endParaRPr lang="en-US" altLang="en-US" sz="1900" dirty="0"/>
          </a:p>
        </p:txBody>
      </p:sp>
      <p:sp>
        <p:nvSpPr>
          <p:cNvPr id="88070" name="Text Box 6">
            <a:extLst>
              <a:ext uri="{FF2B5EF4-FFF2-40B4-BE49-F238E27FC236}">
                <a16:creationId xmlns:a16="http://schemas.microsoft.com/office/drawing/2014/main" id="{6B987FAF-5113-4B38-9BA0-6929821E756B}"/>
              </a:ext>
            </a:extLst>
          </p:cNvPr>
          <p:cNvSpPr txBox="1">
            <a:spLocks noChangeArrowheads="1"/>
          </p:cNvSpPr>
          <p:nvPr/>
        </p:nvSpPr>
        <p:spPr bwMode="auto">
          <a:xfrm>
            <a:off x="8001000" y="1981201"/>
            <a:ext cx="3124200" cy="841375"/>
          </a:xfrm>
          <a:prstGeom prst="rect">
            <a:avLst/>
          </a:prstGeom>
          <a:noFill/>
          <a:ln w="1905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400" b="1" i="1" dirty="0">
                <a:latin typeface="Times New Roman" panose="02020603050405020304" pitchFamily="18" charset="0"/>
                <a:cs typeface="Arial" panose="020B0604020202020204" pitchFamily="34" charset="0"/>
              </a:rPr>
              <a:t>* Be Not Weary In Well Doing… Gal 6:9 </a:t>
            </a:r>
          </a:p>
        </p:txBody>
      </p:sp>
      <p:sp>
        <p:nvSpPr>
          <p:cNvPr id="88071" name="Text Box 7">
            <a:extLst>
              <a:ext uri="{FF2B5EF4-FFF2-40B4-BE49-F238E27FC236}">
                <a16:creationId xmlns:a16="http://schemas.microsoft.com/office/drawing/2014/main" id="{B6C3D695-2A12-4C0E-A876-8821E246DA5B}"/>
              </a:ext>
            </a:extLst>
          </p:cNvPr>
          <p:cNvSpPr txBox="1">
            <a:spLocks noChangeArrowheads="1"/>
          </p:cNvSpPr>
          <p:nvPr/>
        </p:nvSpPr>
        <p:spPr bwMode="auto">
          <a:xfrm>
            <a:off x="6709443" y="3664803"/>
            <a:ext cx="3653757" cy="830997"/>
          </a:xfrm>
          <a:prstGeom prst="rect">
            <a:avLst/>
          </a:prstGeom>
          <a:noFill/>
          <a:ln w="1905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i="1" dirty="0">
                <a:latin typeface="Times New Roman" panose="02020603050405020304" pitchFamily="18" charset="0"/>
                <a:cs typeface="Arial" panose="020B0604020202020204" pitchFamily="34" charset="0"/>
              </a:rPr>
              <a:t>* Trust In The Lord, With</a:t>
            </a:r>
          </a:p>
          <a:p>
            <a:pPr eaLnBrk="1" hangingPunct="1"/>
            <a:r>
              <a:rPr lang="en-US" altLang="en-US" sz="2400" b="1" i="1" dirty="0">
                <a:latin typeface="Times New Roman" panose="02020603050405020304" pitchFamily="18" charset="0"/>
                <a:cs typeface="Arial" panose="020B0604020202020204" pitchFamily="34" charset="0"/>
              </a:rPr>
              <a:t> All Your Heart … Prov 3:5</a:t>
            </a:r>
          </a:p>
        </p:txBody>
      </p:sp>
      <p:sp>
        <p:nvSpPr>
          <p:cNvPr id="88072" name="Text Box 8">
            <a:extLst>
              <a:ext uri="{FF2B5EF4-FFF2-40B4-BE49-F238E27FC236}">
                <a16:creationId xmlns:a16="http://schemas.microsoft.com/office/drawing/2014/main" id="{3FD1B5AC-C0D9-4C94-929C-3974E5873CBA}"/>
              </a:ext>
            </a:extLst>
          </p:cNvPr>
          <p:cNvSpPr txBox="1">
            <a:spLocks noChangeArrowheads="1"/>
          </p:cNvSpPr>
          <p:nvPr/>
        </p:nvSpPr>
        <p:spPr bwMode="auto">
          <a:xfrm>
            <a:off x="5749925" y="5330825"/>
            <a:ext cx="3013075" cy="841375"/>
          </a:xfrm>
          <a:prstGeom prst="rect">
            <a:avLst/>
          </a:prstGeom>
          <a:noFill/>
          <a:ln w="1905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i="1" dirty="0">
                <a:latin typeface="Times New Roman" panose="02020603050405020304" pitchFamily="18" charset="0"/>
                <a:cs typeface="Arial" panose="020B0604020202020204" pitchFamily="34" charset="0"/>
              </a:rPr>
              <a:t>They That Wait Upon </a:t>
            </a:r>
          </a:p>
          <a:p>
            <a:pPr eaLnBrk="1" hangingPunct="1"/>
            <a:r>
              <a:rPr lang="en-US" altLang="en-US" sz="2400" b="1" i="1" dirty="0">
                <a:latin typeface="Times New Roman" panose="02020603050405020304" pitchFamily="18" charset="0"/>
                <a:cs typeface="Arial" panose="020B0604020202020204" pitchFamily="34" charset="0"/>
              </a:rPr>
              <a:t>The Lord… Isa 40:31</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to="" calcmode="lin" valueType="num">
                                      <p:cBhvr>
                                        <p:cTn id="7" dur="1" fill="hold"/>
                                        <p:tgtEl>
                                          <p:spTgt spid="8806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 to="" calcmode="lin" valueType="num">
                                      <p:cBhvr>
                                        <p:cTn id="10" dur="1" fill="hold"/>
                                        <p:tgtEl>
                                          <p:spTgt spid="88067">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 to="" calcmode="lin" valueType="num">
                                      <p:cBhvr>
                                        <p:cTn id="13" dur="1" fill="hold"/>
                                        <p:tgtEl>
                                          <p:spTgt spid="88067">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 to="" calcmode="lin" valueType="num">
                                      <p:cBhvr>
                                        <p:cTn id="16" dur="1" fill="hold"/>
                                        <p:tgtEl>
                                          <p:spTgt spid="88067">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88067">
                                            <p:txEl>
                                              <p:pRg st="5" end="5"/>
                                            </p:txEl>
                                          </p:spTgt>
                                        </p:tgtEl>
                                        <p:attrNameLst>
                                          <p:attrName>style.visibility</p:attrName>
                                        </p:attrNameLst>
                                      </p:cBhvr>
                                      <p:to>
                                        <p:strVal val="visible"/>
                                      </p:to>
                                    </p:set>
                                    <p:anim to="" calcmode="lin" valueType="num">
                                      <p:cBhvr>
                                        <p:cTn id="21" dur="1" fill="hold"/>
                                        <p:tgtEl>
                                          <p:spTgt spid="88067">
                                            <p:txEl>
                                              <p:pRg st="5" end="5"/>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8067">
                                            <p:txEl>
                                              <p:pRg st="6" end="6"/>
                                            </p:txEl>
                                          </p:spTgt>
                                        </p:tgtEl>
                                        <p:attrNameLst>
                                          <p:attrName>style.visibility</p:attrName>
                                        </p:attrNameLst>
                                      </p:cBhvr>
                                      <p:to>
                                        <p:strVal val="visible"/>
                                      </p:to>
                                    </p:set>
                                    <p:anim to="" calcmode="lin" valueType="num">
                                      <p:cBhvr>
                                        <p:cTn id="24" dur="1" fill="hold"/>
                                        <p:tgtEl>
                                          <p:spTgt spid="88067">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88067">
                                            <p:txEl>
                                              <p:pRg st="7" end="7"/>
                                            </p:txEl>
                                          </p:spTgt>
                                        </p:tgtEl>
                                        <p:attrNameLst>
                                          <p:attrName>style.visibility</p:attrName>
                                        </p:attrNameLst>
                                      </p:cBhvr>
                                      <p:to>
                                        <p:strVal val="visible"/>
                                      </p:to>
                                    </p:set>
                                    <p:anim to="" calcmode="lin" valueType="num">
                                      <p:cBhvr>
                                        <p:cTn id="27" dur="1" fill="hold"/>
                                        <p:tgtEl>
                                          <p:spTgt spid="88067">
                                            <p:txEl>
                                              <p:pRg st="7" end="7"/>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8067">
                                            <p:txEl>
                                              <p:pRg st="8" end="8"/>
                                            </p:txEl>
                                          </p:spTgt>
                                        </p:tgtEl>
                                        <p:attrNameLst>
                                          <p:attrName>style.visibility</p:attrName>
                                        </p:attrNameLst>
                                      </p:cBhvr>
                                      <p:to>
                                        <p:strVal val="visible"/>
                                      </p:to>
                                    </p:set>
                                    <p:anim to="" calcmode="lin" valueType="num">
                                      <p:cBhvr>
                                        <p:cTn id="30" dur="1" fill="hold"/>
                                        <p:tgtEl>
                                          <p:spTgt spid="88067">
                                            <p:txEl>
                                              <p:pRg st="8" end="8"/>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88067">
                                            <p:txEl>
                                              <p:pRg st="9" end="9"/>
                                            </p:txEl>
                                          </p:spTgt>
                                        </p:tgtEl>
                                        <p:attrNameLst>
                                          <p:attrName>style.visibility</p:attrName>
                                        </p:attrNameLst>
                                      </p:cBhvr>
                                      <p:to>
                                        <p:strVal val="visible"/>
                                      </p:to>
                                    </p:set>
                                    <p:anim to="" calcmode="lin" valueType="num">
                                      <p:cBhvr>
                                        <p:cTn id="33" dur="1" fill="hold"/>
                                        <p:tgtEl>
                                          <p:spTgt spid="88067">
                                            <p:txEl>
                                              <p:pRg st="9" end="9"/>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88067">
                                            <p:txEl>
                                              <p:pRg st="10" end="10"/>
                                            </p:txEl>
                                          </p:spTgt>
                                        </p:tgtEl>
                                        <p:attrNameLst>
                                          <p:attrName>style.visibility</p:attrName>
                                        </p:attrNameLst>
                                      </p:cBhvr>
                                      <p:to>
                                        <p:strVal val="visible"/>
                                      </p:to>
                                    </p:set>
                                    <p:anim to="" calcmode="lin" valueType="num">
                                      <p:cBhvr>
                                        <p:cTn id="36" dur="1" fill="hold"/>
                                        <p:tgtEl>
                                          <p:spTgt spid="88067">
                                            <p:txEl>
                                              <p:pRg st="10" end="10"/>
                                            </p:txEl>
                                          </p:spTgt>
                                        </p:tgtEl>
                                        <p:attrNameLst>
                                          <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nodeType="clickEffect">
                                  <p:stCondLst>
                                    <p:cond delay="0"/>
                                  </p:stCondLst>
                                  <p:childTnLst>
                                    <p:set>
                                      <p:cBhvr>
                                        <p:cTn id="40" dur="1" fill="hold">
                                          <p:stCondLst>
                                            <p:cond delay="0"/>
                                          </p:stCondLst>
                                        </p:cTn>
                                        <p:tgtEl>
                                          <p:spTgt spid="88067">
                                            <p:txEl>
                                              <p:pRg st="12" end="12"/>
                                            </p:txEl>
                                          </p:spTgt>
                                        </p:tgtEl>
                                        <p:attrNameLst>
                                          <p:attrName>style.visibility</p:attrName>
                                        </p:attrNameLst>
                                      </p:cBhvr>
                                      <p:to>
                                        <p:strVal val="visible"/>
                                      </p:to>
                                    </p:set>
                                    <p:anim to="" calcmode="lin" valueType="num">
                                      <p:cBhvr>
                                        <p:cTn id="41" dur="1" fill="hold"/>
                                        <p:tgtEl>
                                          <p:spTgt spid="88067">
                                            <p:txEl>
                                              <p:pRg st="12" end="12"/>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88067">
                                            <p:txEl>
                                              <p:pRg st="13" end="13"/>
                                            </p:txEl>
                                          </p:spTgt>
                                        </p:tgtEl>
                                        <p:attrNameLst>
                                          <p:attrName>style.visibility</p:attrName>
                                        </p:attrNameLst>
                                      </p:cBhvr>
                                      <p:to>
                                        <p:strVal val="visible"/>
                                      </p:to>
                                    </p:set>
                                    <p:anim to="" calcmode="lin" valueType="num">
                                      <p:cBhvr>
                                        <p:cTn id="44" dur="1" fill="hold"/>
                                        <p:tgtEl>
                                          <p:spTgt spid="88067">
                                            <p:txEl>
                                              <p:pRg st="13" end="13"/>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88067">
                                            <p:txEl>
                                              <p:pRg st="14" end="14"/>
                                            </p:txEl>
                                          </p:spTgt>
                                        </p:tgtEl>
                                        <p:attrNameLst>
                                          <p:attrName>style.visibility</p:attrName>
                                        </p:attrNameLst>
                                      </p:cBhvr>
                                      <p:to>
                                        <p:strVal val="visible"/>
                                      </p:to>
                                    </p:set>
                                    <p:anim to="" calcmode="lin" valueType="num">
                                      <p:cBhvr>
                                        <p:cTn id="47" dur="1" fill="hold"/>
                                        <p:tgtEl>
                                          <p:spTgt spid="88067">
                                            <p:txEl>
                                              <p:pRg st="14" end="14"/>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88067">
                                            <p:txEl>
                                              <p:pRg st="15" end="15"/>
                                            </p:txEl>
                                          </p:spTgt>
                                        </p:tgtEl>
                                        <p:attrNameLst>
                                          <p:attrName>style.visibility</p:attrName>
                                        </p:attrNameLst>
                                      </p:cBhvr>
                                      <p:to>
                                        <p:strVal val="visible"/>
                                      </p:to>
                                    </p:set>
                                    <p:anim to="" calcmode="lin" valueType="num">
                                      <p:cBhvr>
                                        <p:cTn id="50" dur="1" fill="hold"/>
                                        <p:tgtEl>
                                          <p:spTgt spid="88067">
                                            <p:txEl>
                                              <p:pRg st="15" end="15"/>
                                            </p:txEl>
                                          </p:spTgt>
                                        </p:tgtEl>
                                        <p:attrNameLst>
                                          <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88070"/>
                                        </p:tgtEl>
                                        <p:attrNameLst>
                                          <p:attrName>style.visibility</p:attrName>
                                        </p:attrNameLst>
                                      </p:cBhvr>
                                      <p:to>
                                        <p:strVal val="visible"/>
                                      </p:to>
                                    </p:set>
                                    <p:anim to="" calcmode="lin" valueType="num">
                                      <p:cBhvr>
                                        <p:cTn id="55" dur="1" fill="hold"/>
                                        <p:tgtEl>
                                          <p:spTgt spid="88070"/>
                                        </p:tgtEl>
                                        <p:attrNameLst>
                                          <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88071"/>
                                        </p:tgtEl>
                                        <p:attrNameLst>
                                          <p:attrName>style.visibility</p:attrName>
                                        </p:attrNameLst>
                                      </p:cBhvr>
                                      <p:to>
                                        <p:strVal val="visible"/>
                                      </p:to>
                                    </p:set>
                                    <p:anim to="" calcmode="lin" valueType="num">
                                      <p:cBhvr>
                                        <p:cTn id="60" dur="1" fill="hold"/>
                                        <p:tgtEl>
                                          <p:spTgt spid="88071"/>
                                        </p:tgtEl>
                                        <p:attrNameLst>
                                          <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88072"/>
                                        </p:tgtEl>
                                        <p:attrNameLst>
                                          <p:attrName>style.visibility</p:attrName>
                                        </p:attrNameLst>
                                      </p:cBhvr>
                                      <p:to>
                                        <p:strVal val="visible"/>
                                      </p:to>
                                    </p:set>
                                    <p:anim to="" calcmode="lin" valueType="num">
                                      <p:cBhvr>
                                        <p:cTn id="65" dur="1" fill="hold"/>
                                        <p:tgtEl>
                                          <p:spTgt spid="880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1" grpId="0" animBg="1"/>
      <p:bldP spid="880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A694F4-C66E-4D3F-9C9A-8D0C388368F3}"/>
              </a:ext>
            </a:extLst>
          </p:cNvPr>
          <p:cNvSpPr>
            <a:spLocks noGrp="1"/>
          </p:cNvSpPr>
          <p:nvPr>
            <p:ph type="sldNum" sz="quarter" idx="12"/>
          </p:nvPr>
        </p:nvSpPr>
        <p:spPr/>
        <p:txBody>
          <a:bodyPr/>
          <a:lstStyle/>
          <a:p>
            <a:fld id="{9B341723-35F0-449F-A850-64FA25CE5064}" type="slidenum">
              <a:rPr lang="en-US" altLang="en-US" smtClean="0"/>
              <a:pPr/>
              <a:t>18</a:t>
            </a:fld>
            <a:endParaRPr lang="en-US" altLang="en-US"/>
          </a:p>
        </p:txBody>
      </p:sp>
      <p:sp>
        <p:nvSpPr>
          <p:cNvPr id="6" name="Rectangle 5">
            <a:extLst>
              <a:ext uri="{FF2B5EF4-FFF2-40B4-BE49-F238E27FC236}">
                <a16:creationId xmlns:a16="http://schemas.microsoft.com/office/drawing/2014/main" id="{076A4412-6CDF-4334-ABAB-01C05295EDF5}"/>
              </a:ext>
            </a:extLst>
          </p:cNvPr>
          <p:cNvSpPr/>
          <p:nvPr/>
        </p:nvSpPr>
        <p:spPr>
          <a:xfrm>
            <a:off x="609600" y="612844"/>
            <a:ext cx="10972800" cy="4832092"/>
          </a:xfrm>
          <a:prstGeom prst="rect">
            <a:avLst/>
          </a:prstGeom>
        </p:spPr>
        <p:txBody>
          <a:bodyPr wrap="square">
            <a:spAutoFit/>
          </a:bodyPr>
          <a:lstStyle/>
          <a:p>
            <a:pPr marL="971550" marR="0" indent="-742950">
              <a:spcBef>
                <a:spcPts val="0"/>
              </a:spcBef>
              <a:spcAft>
                <a:spcPts val="0"/>
              </a:spcAft>
              <a:buAutoNum type="arabicPeriod"/>
            </a:pPr>
            <a:r>
              <a:rPr lang="en-US" sz="4400" dirty="0">
                <a:latin typeface="Times New Roman" panose="02020603050405020304" pitchFamily="18" charset="0"/>
                <a:ea typeface="Calibri" panose="020F0502020204030204" pitchFamily="34" charset="0"/>
                <a:cs typeface="Times New Roman" panose="02020603050405020304" pitchFamily="18" charset="0"/>
              </a:rPr>
              <a:t>Hear the word – </a:t>
            </a:r>
            <a:r>
              <a:rPr lang="en-US" sz="4400" b="1" dirty="0">
                <a:latin typeface="Times New Roman" panose="02020603050405020304" pitchFamily="18" charset="0"/>
                <a:ea typeface="Calibri" panose="020F0502020204030204" pitchFamily="34" charset="0"/>
                <a:cs typeface="Times New Roman" panose="02020603050405020304" pitchFamily="18" charset="0"/>
              </a:rPr>
              <a:t>Romans 10: 17</a:t>
            </a:r>
          </a:p>
          <a:p>
            <a:pPr marL="971550" marR="0" indent="-742950">
              <a:spcBef>
                <a:spcPts val="0"/>
              </a:spcBef>
              <a:spcAft>
                <a:spcPts val="0"/>
              </a:spcAft>
              <a:buAutoNum type="arabicPeriod"/>
            </a:pPr>
            <a:r>
              <a:rPr lang="en-US" sz="4400" dirty="0">
                <a:latin typeface="Times New Roman" panose="02020603050405020304" pitchFamily="18" charset="0"/>
                <a:ea typeface="Calibri" panose="020F0502020204030204" pitchFamily="34" charset="0"/>
                <a:cs typeface="Times New Roman" panose="02020603050405020304" pitchFamily="18" charset="0"/>
              </a:rPr>
              <a:t>2. Believe it – </a:t>
            </a:r>
            <a:r>
              <a:rPr lang="en-US" sz="4400" b="1" dirty="0">
                <a:latin typeface="Times New Roman" panose="02020603050405020304" pitchFamily="18" charset="0"/>
                <a:ea typeface="Calibri" panose="020F0502020204030204" pitchFamily="34" charset="0"/>
                <a:cs typeface="Times New Roman" panose="02020603050405020304" pitchFamily="18" charset="0"/>
              </a:rPr>
              <a:t>John 8:24</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3.  Repent of Sins – </a:t>
            </a:r>
            <a:r>
              <a:rPr lang="en-US" sz="4400" b="1" dirty="0">
                <a:latin typeface="Times New Roman" panose="02020603050405020304" pitchFamily="18" charset="0"/>
                <a:ea typeface="Calibri" panose="020F0502020204030204" pitchFamily="34" charset="0"/>
                <a:cs typeface="Times New Roman" panose="02020603050405020304" pitchFamily="18" charset="0"/>
              </a:rPr>
              <a:t>Acts 2:38 &amp; Acts 17:30</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4.  Confess Jesus – </a:t>
            </a:r>
            <a:r>
              <a:rPr lang="en-US" sz="4400" b="1" dirty="0">
                <a:latin typeface="Times New Roman" panose="02020603050405020304" pitchFamily="18" charset="0"/>
                <a:ea typeface="Calibri" panose="020F0502020204030204" pitchFamily="34" charset="0"/>
                <a:cs typeface="Times New Roman" panose="02020603050405020304" pitchFamily="18" charset="0"/>
              </a:rPr>
              <a:t>Romans 10: 9,10</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738188">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5.  Baptized for Forgiveness of sins – </a:t>
            </a:r>
            <a:r>
              <a:rPr lang="en-US" sz="4400" b="1" dirty="0">
                <a:latin typeface="Times New Roman" panose="02020603050405020304" pitchFamily="18" charset="0"/>
                <a:ea typeface="Calibri" panose="020F0502020204030204" pitchFamily="34" charset="0"/>
                <a:cs typeface="Times New Roman" panose="02020603050405020304" pitchFamily="18" charset="0"/>
              </a:rPr>
              <a:t>Acts 2:38 &amp; Acts 22:16</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6.  THERE IS NO OTHER WAY!</a:t>
            </a:r>
            <a:endParaRPr lang="en-US" sz="4400" dirty="0"/>
          </a:p>
        </p:txBody>
      </p:sp>
    </p:spTree>
    <p:extLst>
      <p:ext uri="{BB962C8B-B14F-4D97-AF65-F5344CB8AC3E}">
        <p14:creationId xmlns:p14="http://schemas.microsoft.com/office/powerpoint/2010/main" val="1211613187"/>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FF482A-A6D6-4018-AC38-11125002A0FC}"/>
              </a:ext>
            </a:extLst>
          </p:cNvPr>
          <p:cNvSpPr>
            <a:spLocks noGrp="1"/>
          </p:cNvSpPr>
          <p:nvPr>
            <p:ph type="sldNum" sz="quarter" idx="12"/>
          </p:nvPr>
        </p:nvSpPr>
        <p:spPr/>
        <p:txBody>
          <a:bodyPr/>
          <a:lstStyle/>
          <a:p>
            <a:fld id="{9B341723-35F0-449F-A850-64FA25CE5064}" type="slidenum">
              <a:rPr lang="en-US" altLang="en-US" smtClean="0"/>
              <a:pPr/>
              <a:t>2</a:t>
            </a:fld>
            <a:endParaRPr lang="en-US" altLang="en-US"/>
          </a:p>
        </p:txBody>
      </p:sp>
      <p:graphicFrame>
        <p:nvGraphicFramePr>
          <p:cNvPr id="4" name="Table 3">
            <a:extLst>
              <a:ext uri="{FF2B5EF4-FFF2-40B4-BE49-F238E27FC236}">
                <a16:creationId xmlns:a16="http://schemas.microsoft.com/office/drawing/2014/main" id="{9923F6A4-CECC-4E9C-9E69-C04FB41B7C5A}"/>
              </a:ext>
            </a:extLst>
          </p:cNvPr>
          <p:cNvGraphicFramePr>
            <a:graphicFrameLocks noGrp="1"/>
          </p:cNvGraphicFramePr>
          <p:nvPr>
            <p:extLst>
              <p:ext uri="{D42A27DB-BD31-4B8C-83A1-F6EECF244321}">
                <p14:modId xmlns:p14="http://schemas.microsoft.com/office/powerpoint/2010/main" val="2019133873"/>
              </p:ext>
            </p:extLst>
          </p:nvPr>
        </p:nvGraphicFramePr>
        <p:xfrm>
          <a:off x="0" y="-1"/>
          <a:ext cx="12191999" cy="6858001"/>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val="279554636"/>
                    </a:ext>
                  </a:extLst>
                </a:gridCol>
                <a:gridCol w="1394691">
                  <a:extLst>
                    <a:ext uri="{9D8B030D-6E8A-4147-A177-3AD203B41FA5}">
                      <a16:colId xmlns:a16="http://schemas.microsoft.com/office/drawing/2014/main" val="3971164241"/>
                    </a:ext>
                  </a:extLst>
                </a:gridCol>
                <a:gridCol w="7823199">
                  <a:extLst>
                    <a:ext uri="{9D8B030D-6E8A-4147-A177-3AD203B41FA5}">
                      <a16:colId xmlns:a16="http://schemas.microsoft.com/office/drawing/2014/main" val="3085594957"/>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329097715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Revive Us Again</a:t>
                      </a:r>
                    </a:p>
                  </a:txBody>
                  <a:tcPr>
                    <a:cell3D prstMaterial="dkEdge">
                      <a:bevel prst="artDeco"/>
                      <a:lightRig rig="flood" dir="t"/>
                    </a:cell3D>
                  </a:tcPr>
                </a:tc>
                <a:extLst>
                  <a:ext uri="{0D108BD9-81ED-4DB2-BD59-A6C34878D82A}">
                    <a16:rowId xmlns:a16="http://schemas.microsoft.com/office/drawing/2014/main" val="8631854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255</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 Friend We Have in Jesus</a:t>
                      </a:r>
                    </a:p>
                  </a:txBody>
                  <a:tcPr>
                    <a:cell3D prstMaterial="dkEdge">
                      <a:bevel prst="artDeco"/>
                      <a:lightRig rig="flood" dir="t"/>
                    </a:cell3D>
                  </a:tcPr>
                </a:tc>
                <a:extLst>
                  <a:ext uri="{0D108BD9-81ED-4DB2-BD59-A6C34878D82A}">
                    <a16:rowId xmlns:a16="http://schemas.microsoft.com/office/drawing/2014/main" val="104733099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8979376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132</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Love Divine</a:t>
                      </a:r>
                    </a:p>
                  </a:txBody>
                  <a:tcPr>
                    <a:cell3D prstMaterial="dkEdge">
                      <a:bevel prst="artDeco"/>
                      <a:lightRig rig="flood" dir="t"/>
                    </a:cell3D>
                  </a:tcPr>
                </a:tc>
                <a:extLst>
                  <a:ext uri="{0D108BD9-81ED-4DB2-BD59-A6C34878D82A}">
                    <a16:rowId xmlns:a16="http://schemas.microsoft.com/office/drawing/2014/main" val="222349960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Supper</a:t>
                      </a:r>
                    </a:p>
                  </a:txBody>
                  <a:tcPr>
                    <a:cell3D prstMaterial="dkEdge">
                      <a:bevel prst="artDeco"/>
                      <a:lightRig rig="flood" dir="t"/>
                    </a:cell3D>
                  </a:tcPr>
                </a:tc>
                <a:extLst>
                  <a:ext uri="{0D108BD9-81ED-4DB2-BD59-A6C34878D82A}">
                    <a16:rowId xmlns:a16="http://schemas.microsoft.com/office/drawing/2014/main" val="1232572366"/>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76212422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54646712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723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Great Thou Art</a:t>
                      </a:r>
                    </a:p>
                  </a:txBody>
                  <a:tcPr>
                    <a:cell3D prstMaterial="dkEdge">
                      <a:bevel prst="artDeco"/>
                      <a:lightRig rig="flood" dir="t"/>
                    </a:cell3D>
                  </a:tcPr>
                </a:tc>
                <a:extLst>
                  <a:ext uri="{0D108BD9-81ED-4DB2-BD59-A6C34878D82A}">
                    <a16:rowId xmlns:a16="http://schemas.microsoft.com/office/drawing/2014/main" val="277299617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83242937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at the Door is Standing</a:t>
                      </a:r>
                    </a:p>
                  </a:txBody>
                  <a:tcPr>
                    <a:cell3D prstMaterial="dkEdge">
                      <a:bevel prst="artDeco"/>
                      <a:lightRig rig="flood" dir="t"/>
                    </a:cell3D>
                  </a:tcPr>
                </a:tc>
                <a:extLst>
                  <a:ext uri="{0D108BD9-81ED-4DB2-BD59-A6C34878D82A}">
                    <a16:rowId xmlns:a16="http://schemas.microsoft.com/office/drawing/2014/main" val="324583813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Blessed Be the Name</a:t>
                      </a:r>
                    </a:p>
                  </a:txBody>
                  <a:tcPr>
                    <a:cell3D prstMaterial="dkEdge">
                      <a:bevel prst="artDeco"/>
                      <a:lightRig rig="flood" dir="t"/>
                    </a:cell3D>
                  </a:tcPr>
                </a:tc>
                <a:extLst>
                  <a:ext uri="{0D108BD9-81ED-4DB2-BD59-A6C34878D82A}">
                    <a16:rowId xmlns:a16="http://schemas.microsoft.com/office/drawing/2014/main" val="296183782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993026539"/>
                  </a:ext>
                </a:extLst>
              </a:tr>
            </a:tbl>
          </a:graphicData>
        </a:graphic>
      </p:graphicFrame>
    </p:spTree>
    <p:extLst>
      <p:ext uri="{BB962C8B-B14F-4D97-AF65-F5344CB8AC3E}">
        <p14:creationId xmlns:p14="http://schemas.microsoft.com/office/powerpoint/2010/main" val="1378495056"/>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44C259-CFB0-49B1-B014-BEA7E0C19258}"/>
              </a:ext>
            </a:extLst>
          </p:cNvPr>
          <p:cNvSpPr>
            <a:spLocks noGrp="1"/>
          </p:cNvSpPr>
          <p:nvPr>
            <p:ph type="sldNum" sz="quarter" idx="12"/>
          </p:nvPr>
        </p:nvSpPr>
        <p:spPr/>
        <p:txBody>
          <a:bodyPr/>
          <a:lstStyle/>
          <a:p>
            <a:fld id="{9B341723-35F0-449F-A850-64FA25CE5064}" type="slidenum">
              <a:rPr lang="en-US" altLang="en-US" smtClean="0"/>
              <a:pPr/>
              <a:t>3</a:t>
            </a:fld>
            <a:endParaRPr lang="en-US" altLang="en-US"/>
          </a:p>
        </p:txBody>
      </p:sp>
      <p:pic>
        <p:nvPicPr>
          <p:cNvPr id="5" name="Picture 4">
            <a:extLst>
              <a:ext uri="{FF2B5EF4-FFF2-40B4-BE49-F238E27FC236}">
                <a16:creationId xmlns:a16="http://schemas.microsoft.com/office/drawing/2014/main" id="{EE63BEE7-8473-4258-B560-A873C20EAC9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12" r="2890"/>
          <a:stretch/>
        </p:blipFill>
        <p:spPr>
          <a:xfrm>
            <a:off x="-152400" y="0"/>
            <a:ext cx="12496800" cy="6953822"/>
          </a:xfrm>
          <a:prstGeom prst="rect">
            <a:avLst/>
          </a:prstGeom>
        </p:spPr>
      </p:pic>
      <p:sp>
        <p:nvSpPr>
          <p:cNvPr id="2" name="TextBox 1">
            <a:extLst>
              <a:ext uri="{FF2B5EF4-FFF2-40B4-BE49-F238E27FC236}">
                <a16:creationId xmlns:a16="http://schemas.microsoft.com/office/drawing/2014/main" id="{318464F5-4BAE-4573-A0EF-7748E925E54D}"/>
              </a:ext>
            </a:extLst>
          </p:cNvPr>
          <p:cNvSpPr txBox="1"/>
          <p:nvPr/>
        </p:nvSpPr>
        <p:spPr>
          <a:xfrm>
            <a:off x="3429000" y="685800"/>
            <a:ext cx="3844666" cy="1015663"/>
          </a:xfrm>
          <a:prstGeom prst="rect">
            <a:avLst/>
          </a:prstGeom>
          <a:noFill/>
        </p:spPr>
        <p:txBody>
          <a:bodyPr wrap="square" rtlCol="0">
            <a:spAutoFit/>
          </a:bodyPr>
          <a:lstStyle/>
          <a:p>
            <a:pPr algn="ctr"/>
            <a:r>
              <a:rPr lang="en-US" sz="6000" dirty="0">
                <a:solidFill>
                  <a:srgbClr val="FF0000"/>
                </a:solidFill>
                <a:latin typeface="Times New Roman" panose="02020603050405020304" pitchFamily="18" charset="0"/>
                <a:cs typeface="Times New Roman" panose="02020603050405020304" pitchFamily="18" charset="0"/>
              </a:rPr>
              <a:t>Rejection!</a:t>
            </a:r>
          </a:p>
        </p:txBody>
      </p:sp>
    </p:spTree>
    <p:extLst>
      <p:ext uri="{BB962C8B-B14F-4D97-AF65-F5344CB8AC3E}">
        <p14:creationId xmlns:p14="http://schemas.microsoft.com/office/powerpoint/2010/main" val="317497826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6A7C33-05BB-406A-97CB-BB2FC1B66BD8}"/>
              </a:ext>
            </a:extLst>
          </p:cNvPr>
          <p:cNvSpPr>
            <a:spLocks noGrp="1" noChangeArrowheads="1"/>
          </p:cNvSpPr>
          <p:nvPr>
            <p:ph type="ctrTitle"/>
          </p:nvPr>
        </p:nvSpPr>
        <p:spPr>
          <a:xfrm>
            <a:off x="609600" y="3881437"/>
            <a:ext cx="10972800" cy="995363"/>
          </a:xfrm>
        </p:spPr>
        <p:txBody>
          <a:bodyPr/>
          <a:lstStyle/>
          <a:p>
            <a:r>
              <a:rPr lang="en-US" altLang="en-US" dirty="0">
                <a:solidFill>
                  <a:schemeClr val="bg1"/>
                </a:solidFill>
                <a:latin typeface="Times New Roman" panose="02020603050405020304" pitchFamily="18" charset="0"/>
                <a:cs typeface="Times New Roman" panose="02020603050405020304" pitchFamily="18" charset="0"/>
              </a:rPr>
              <a:t>The Preparation For Fallout…</a:t>
            </a:r>
          </a:p>
        </p:txBody>
      </p:sp>
      <p:sp>
        <p:nvSpPr>
          <p:cNvPr id="2051" name="Rectangle 3">
            <a:extLst>
              <a:ext uri="{FF2B5EF4-FFF2-40B4-BE49-F238E27FC236}">
                <a16:creationId xmlns:a16="http://schemas.microsoft.com/office/drawing/2014/main" id="{2C5CE105-8DCB-4235-8624-ADD8C7C51922}"/>
              </a:ext>
            </a:extLst>
          </p:cNvPr>
          <p:cNvSpPr>
            <a:spLocks noGrp="1" noChangeArrowheads="1"/>
          </p:cNvSpPr>
          <p:nvPr>
            <p:ph type="subTitle" idx="1"/>
          </p:nvPr>
        </p:nvSpPr>
        <p:spPr>
          <a:xfrm>
            <a:off x="1524000" y="5435600"/>
            <a:ext cx="9144000" cy="660400"/>
          </a:xfrm>
        </p:spPr>
        <p:txBody>
          <a:bodyPr/>
          <a:lstStyle/>
          <a:p>
            <a:r>
              <a:rPr lang="en-US" altLang="en-US" sz="4000" b="1" dirty="0">
                <a:solidFill>
                  <a:schemeClr val="bg1"/>
                </a:solidFill>
              </a:rPr>
              <a:t>Matt 10:14-15</a:t>
            </a: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C1A78F3C-7873-4DE8-B03E-5C59168872C1}"/>
              </a:ext>
            </a:extLst>
          </p:cNvPr>
          <p:cNvSpPr>
            <a:spLocks noGrp="1" noChangeArrowheads="1"/>
          </p:cNvSpPr>
          <p:nvPr>
            <p:ph type="title"/>
          </p:nvPr>
        </p:nvSpPr>
        <p:spPr>
          <a:xfrm>
            <a:off x="838200" y="410368"/>
            <a:ext cx="10515600" cy="1325563"/>
          </a:xfrm>
        </p:spPr>
        <p:txBody>
          <a:bodyPr/>
          <a:lstStyle/>
          <a:p>
            <a:pPr algn="ctr"/>
            <a:r>
              <a:rPr lang="en-US" altLang="en-US" dirty="0">
                <a:latin typeface="Times New Roman" panose="02020603050405020304" pitchFamily="18" charset="0"/>
                <a:cs typeface="Times New Roman" panose="02020603050405020304" pitchFamily="18" charset="0"/>
              </a:rPr>
              <a:t>The Preparation For Fallout</a:t>
            </a:r>
            <a:br>
              <a:rPr lang="en-US" altLang="en-US" dirty="0"/>
            </a:br>
            <a:r>
              <a:rPr lang="en-US" altLang="en-US" sz="3200" b="1" dirty="0">
                <a:latin typeface="Times New Roman" panose="02020603050405020304" pitchFamily="18" charset="0"/>
                <a:cs typeface="Times New Roman" panose="02020603050405020304" pitchFamily="18" charset="0"/>
              </a:rPr>
              <a:t>Matt 10:14-15</a:t>
            </a:r>
          </a:p>
        </p:txBody>
      </p:sp>
      <p:sp>
        <p:nvSpPr>
          <p:cNvPr id="115715" name="Rectangle 3">
            <a:extLst>
              <a:ext uri="{FF2B5EF4-FFF2-40B4-BE49-F238E27FC236}">
                <a16:creationId xmlns:a16="http://schemas.microsoft.com/office/drawing/2014/main" id="{981F37EB-E063-483A-993E-A660B3AAAFB4}"/>
              </a:ext>
            </a:extLst>
          </p:cNvPr>
          <p:cNvSpPr>
            <a:spLocks noGrp="1" noChangeArrowheads="1"/>
          </p:cNvSpPr>
          <p:nvPr>
            <p:ph idx="1"/>
          </p:nvPr>
        </p:nvSpPr>
        <p:spPr>
          <a:xfrm>
            <a:off x="609600" y="2054225"/>
            <a:ext cx="11049000" cy="3432175"/>
          </a:xfrm>
        </p:spPr>
        <p:txBody>
          <a:bodyPr/>
          <a:lstStyle/>
          <a:p>
            <a:pPr marL="0" indent="0">
              <a:buNone/>
            </a:pPr>
            <a:r>
              <a:rPr lang="en-US" sz="4000" dirty="0">
                <a:latin typeface="Times New Roman" panose="02020603050405020304" pitchFamily="18" charset="0"/>
                <a:cs typeface="Times New Roman" panose="02020603050405020304" pitchFamily="18" charset="0"/>
              </a:rPr>
              <a:t>And whoever will not receive you </a:t>
            </a:r>
            <a:r>
              <a:rPr lang="en-US" sz="4000" b="1" dirty="0">
                <a:latin typeface="Times New Roman" panose="02020603050405020304" pitchFamily="18" charset="0"/>
                <a:cs typeface="Times New Roman" panose="02020603050405020304" pitchFamily="18" charset="0"/>
              </a:rPr>
              <a:t>nor hear your words</a:t>
            </a:r>
            <a:r>
              <a:rPr lang="en-US" sz="4000" dirty="0">
                <a:latin typeface="Times New Roman" panose="02020603050405020304" pitchFamily="18" charset="0"/>
                <a:cs typeface="Times New Roman" panose="02020603050405020304" pitchFamily="18" charset="0"/>
              </a:rPr>
              <a:t>, when you </a:t>
            </a:r>
            <a:r>
              <a:rPr lang="en-US" sz="4000" b="1" dirty="0">
                <a:latin typeface="Times New Roman" panose="02020603050405020304" pitchFamily="18" charset="0"/>
                <a:cs typeface="Times New Roman" panose="02020603050405020304" pitchFamily="18" charset="0"/>
              </a:rPr>
              <a:t>depart from that house </a:t>
            </a:r>
            <a:r>
              <a:rPr lang="en-US" sz="4000" dirty="0">
                <a:latin typeface="Times New Roman" panose="02020603050405020304" pitchFamily="18" charset="0"/>
                <a:cs typeface="Times New Roman" panose="02020603050405020304" pitchFamily="18" charset="0"/>
              </a:rPr>
              <a:t>or city, shake off the dust from your feet. Assuredly, I say to you, it will be more tolerable for the land of Sodom and Gomorrah in the day of judgment than for that city! (Matthew 10:14-15)</a:t>
            </a:r>
          </a:p>
          <a:p>
            <a:endParaRPr lang="en-US" dirty="0"/>
          </a:p>
        </p:txBody>
      </p:sp>
      <p:sp>
        <p:nvSpPr>
          <p:cNvPr id="5" name="Slide Number Placeholder 5">
            <a:extLst>
              <a:ext uri="{FF2B5EF4-FFF2-40B4-BE49-F238E27FC236}">
                <a16:creationId xmlns:a16="http://schemas.microsoft.com/office/drawing/2014/main" id="{C4B80074-BAA7-42BF-ADE6-DD95C770CABE}"/>
              </a:ext>
            </a:extLst>
          </p:cNvPr>
          <p:cNvSpPr>
            <a:spLocks noGrp="1"/>
          </p:cNvSpPr>
          <p:nvPr>
            <p:ph type="sldNum" sz="quarter" idx="12"/>
          </p:nvPr>
        </p:nvSpPr>
        <p:spPr/>
        <p:txBody>
          <a:bodyPr/>
          <a:lstStyle/>
          <a:p>
            <a:fld id="{B3B9509B-B36B-4E22-B72B-7E65C00FB369}" type="slidenum">
              <a:rPr lang="en-US" altLang="en-US"/>
              <a:pPr/>
              <a:t>5</a:t>
            </a:fld>
            <a:endParaRPr lang="en-US" altLang="en-US"/>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04C692-3240-4A96-BE7C-926BC518EDFE}"/>
              </a:ext>
            </a:extLst>
          </p:cNvPr>
          <p:cNvSpPr>
            <a:spLocks noGrp="1" noChangeArrowheads="1"/>
          </p:cNvSpPr>
          <p:nvPr>
            <p:ph type="title"/>
          </p:nvPr>
        </p:nvSpPr>
        <p:spPr>
          <a:xfrm>
            <a:off x="838200" y="685800"/>
            <a:ext cx="10515600" cy="762000"/>
          </a:xfrm>
        </p:spPr>
        <p:txBody>
          <a:bodyPr>
            <a:normAutofit/>
          </a:bodyPr>
          <a:lstStyle/>
          <a:p>
            <a:r>
              <a:rPr lang="en-US" altLang="en-US" dirty="0">
                <a:latin typeface="Times New Roman" panose="02020603050405020304" pitchFamily="18" charset="0"/>
                <a:cs typeface="Times New Roman" panose="02020603050405020304" pitchFamily="18" charset="0"/>
              </a:rPr>
              <a:t>The Preparation For Fallout   -  Defined…</a:t>
            </a:r>
          </a:p>
        </p:txBody>
      </p:sp>
      <p:sp>
        <p:nvSpPr>
          <p:cNvPr id="3076" name="Rectangle 4">
            <a:extLst>
              <a:ext uri="{FF2B5EF4-FFF2-40B4-BE49-F238E27FC236}">
                <a16:creationId xmlns:a16="http://schemas.microsoft.com/office/drawing/2014/main" id="{067CD336-6B32-4DEA-890E-56B2581BB657}"/>
              </a:ext>
            </a:extLst>
          </p:cNvPr>
          <p:cNvSpPr>
            <a:spLocks noGrp="1" noChangeArrowheads="1"/>
          </p:cNvSpPr>
          <p:nvPr>
            <p:ph idx="1"/>
          </p:nvPr>
        </p:nvSpPr>
        <p:spPr>
          <a:xfrm>
            <a:off x="609600" y="1676401"/>
            <a:ext cx="10972800" cy="4024313"/>
          </a:xfrm>
        </p:spPr>
        <p:txBody>
          <a:bodyPr>
            <a:normAutofit fontScale="92500" lnSpcReduction="10000"/>
          </a:bodyPr>
          <a:lstStyle/>
          <a:p>
            <a:pPr marL="0" indent="0" algn="just">
              <a:buNone/>
            </a:pPr>
            <a:r>
              <a:rPr lang="en-US" altLang="en-US" sz="4000" dirty="0">
                <a:latin typeface="Times New Roman" panose="02020603050405020304" pitchFamily="18" charset="0"/>
                <a:cs typeface="Times New Roman" panose="02020603050405020304" pitchFamily="18" charset="0"/>
              </a:rPr>
              <a:t>Your presentation should focus on the fact that Jesus prepared His followers in all arenas of their walk with Him – He told them - </a:t>
            </a:r>
            <a:r>
              <a:rPr lang="en-US" altLang="en-US" sz="4000" b="1" u="sng" dirty="0">
                <a:latin typeface="Times New Roman" panose="02020603050405020304" pitchFamily="18" charset="0"/>
                <a:cs typeface="Times New Roman" panose="02020603050405020304" pitchFamily="18" charset="0"/>
              </a:rPr>
              <a:t>where to go</a:t>
            </a:r>
            <a:r>
              <a:rPr lang="en-US" altLang="en-US" sz="4000" dirty="0">
                <a:latin typeface="Times New Roman" panose="02020603050405020304" pitchFamily="18" charset="0"/>
                <a:cs typeface="Times New Roman" panose="02020603050405020304" pitchFamily="18" charset="0"/>
              </a:rPr>
              <a:t>, </a:t>
            </a:r>
            <a:r>
              <a:rPr lang="en-US" altLang="en-US" sz="4000" b="1" u="sng" dirty="0">
                <a:latin typeface="Times New Roman" panose="02020603050405020304" pitchFamily="18" charset="0"/>
                <a:cs typeface="Times New Roman" panose="02020603050405020304" pitchFamily="18" charset="0"/>
              </a:rPr>
              <a:t>when to go</a:t>
            </a:r>
            <a:r>
              <a:rPr lang="en-US" altLang="en-US" sz="4000" dirty="0">
                <a:latin typeface="Times New Roman" panose="02020603050405020304" pitchFamily="18" charset="0"/>
                <a:cs typeface="Times New Roman" panose="02020603050405020304" pitchFamily="18" charset="0"/>
              </a:rPr>
              <a:t>, </a:t>
            </a:r>
            <a:r>
              <a:rPr lang="en-US" altLang="en-US" sz="4000" b="1" u="sng" dirty="0">
                <a:latin typeface="Times New Roman" panose="02020603050405020304" pitchFamily="18" charset="0"/>
                <a:cs typeface="Times New Roman" panose="02020603050405020304" pitchFamily="18" charset="0"/>
              </a:rPr>
              <a:t>how to go</a:t>
            </a:r>
            <a:r>
              <a:rPr lang="en-US" altLang="en-US" sz="4000" dirty="0">
                <a:latin typeface="Times New Roman" panose="02020603050405020304" pitchFamily="18" charset="0"/>
                <a:cs typeface="Times New Roman" panose="02020603050405020304" pitchFamily="18" charset="0"/>
              </a:rPr>
              <a:t>, </a:t>
            </a:r>
            <a:r>
              <a:rPr lang="en-US" altLang="en-US" sz="4000" b="1" u="sng" dirty="0">
                <a:latin typeface="Times New Roman" panose="02020603050405020304" pitchFamily="18" charset="0"/>
                <a:cs typeface="Times New Roman" panose="02020603050405020304" pitchFamily="18" charset="0"/>
              </a:rPr>
              <a:t>who to go to</a:t>
            </a:r>
            <a:r>
              <a:rPr lang="en-US" altLang="en-US" sz="4000" dirty="0">
                <a:latin typeface="Times New Roman" panose="02020603050405020304" pitchFamily="18" charset="0"/>
                <a:cs typeface="Times New Roman" panose="02020603050405020304" pitchFamily="18" charset="0"/>
              </a:rPr>
              <a:t>, and just as important – </a:t>
            </a:r>
            <a:r>
              <a:rPr lang="en-US" altLang="en-US" sz="4000" b="1" u="sng" dirty="0">
                <a:latin typeface="Times New Roman" panose="02020603050405020304" pitchFamily="18" charset="0"/>
                <a:cs typeface="Times New Roman" panose="02020603050405020304" pitchFamily="18" charset="0"/>
              </a:rPr>
              <a:t>how to react after you go</a:t>
            </a:r>
            <a:r>
              <a:rPr lang="en-US" altLang="en-US" sz="4000" dirty="0">
                <a:latin typeface="Times New Roman" panose="02020603050405020304" pitchFamily="18" charset="0"/>
                <a:cs typeface="Times New Roman" panose="02020603050405020304" pitchFamily="18" charset="0"/>
              </a:rPr>
              <a:t>. </a:t>
            </a:r>
          </a:p>
          <a:p>
            <a:pPr marL="0" indent="0" algn="just">
              <a:buNone/>
            </a:pPr>
            <a:r>
              <a:rPr lang="en-US" altLang="en-US" sz="4000" dirty="0">
                <a:latin typeface="Times New Roman" panose="02020603050405020304" pitchFamily="18" charset="0"/>
                <a:cs typeface="Times New Roman" panose="02020603050405020304" pitchFamily="18" charset="0"/>
              </a:rPr>
              <a:t>He prepared them for success and for failure; for those that would accept the message and those who would reject it. </a:t>
            </a:r>
          </a:p>
        </p:txBody>
      </p:sp>
      <p:sp>
        <p:nvSpPr>
          <p:cNvPr id="5" name="Slide Number Placeholder 5">
            <a:extLst>
              <a:ext uri="{FF2B5EF4-FFF2-40B4-BE49-F238E27FC236}">
                <a16:creationId xmlns:a16="http://schemas.microsoft.com/office/drawing/2014/main" id="{3FC0ECF9-949C-43A2-BE2B-07045959D9A8}"/>
              </a:ext>
            </a:extLst>
          </p:cNvPr>
          <p:cNvSpPr>
            <a:spLocks noGrp="1"/>
          </p:cNvSpPr>
          <p:nvPr>
            <p:ph type="sldNum" sz="quarter" idx="12"/>
          </p:nvPr>
        </p:nvSpPr>
        <p:spPr/>
        <p:txBody>
          <a:bodyPr/>
          <a:lstStyle/>
          <a:p>
            <a:fld id="{C702BE6C-E4D0-46F0-99B3-0296D001E9DD}" type="slidenum">
              <a:rPr lang="en-US" altLang="en-US"/>
              <a:pPr/>
              <a:t>6</a:t>
            </a:fld>
            <a:endParaRPr lang="en-US" alt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to="" calcmode="lin" valueType="num">
                                      <p:cBhvr>
                                        <p:cTn id="7" dur="1" fill="hold"/>
                                        <p:tgtEl>
                                          <p:spTgt spid="307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 to="" calcmode="lin" valueType="num">
                                      <p:cBhvr>
                                        <p:cTn id="12" dur="1" fill="hold"/>
                                        <p:tgtEl>
                                          <p:spTgt spid="307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A1401-86B3-422B-B752-5D26F5910B18}"/>
              </a:ext>
            </a:extLst>
          </p:cNvPr>
          <p:cNvSpPr/>
          <p:nvPr/>
        </p:nvSpPr>
        <p:spPr>
          <a:xfrm>
            <a:off x="685800" y="1600200"/>
            <a:ext cx="10896600" cy="3170099"/>
          </a:xfrm>
          <a:prstGeom prst="rect">
            <a:avLst/>
          </a:prstGeom>
        </p:spPr>
        <p:txBody>
          <a:bodyPr wrap="square">
            <a:spAutoFit/>
          </a:bodyPr>
          <a:lstStyle/>
          <a:p>
            <a:pPr algn="just"/>
            <a:r>
              <a:rPr lang="en-US" altLang="en-US" sz="4000" dirty="0">
                <a:latin typeface="Times New Roman" panose="02020603050405020304" pitchFamily="18" charset="0"/>
                <a:cs typeface="Times New Roman" panose="02020603050405020304" pitchFamily="18" charset="0"/>
              </a:rPr>
              <a:t>This message should offer you a proven method and techniques that can be adapted and utilized by those who are endeavoring to carry the message of the Kingdom to the cruel and critical world outside these doors.</a:t>
            </a:r>
          </a:p>
        </p:txBody>
      </p:sp>
    </p:spTree>
    <p:extLst>
      <p:ext uri="{BB962C8B-B14F-4D97-AF65-F5344CB8AC3E}">
        <p14:creationId xmlns:p14="http://schemas.microsoft.com/office/powerpoint/2010/main" val="301604741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873EDF51-298C-44A8-B27F-EA2E635F92AA}"/>
              </a:ext>
            </a:extLst>
          </p:cNvPr>
          <p:cNvSpPr>
            <a:spLocks noGrp="1" noChangeArrowheads="1"/>
          </p:cNvSpPr>
          <p:nvPr>
            <p:ph type="title"/>
          </p:nvPr>
        </p:nvSpPr>
        <p:spPr>
          <a:xfrm>
            <a:off x="838200" y="457200"/>
            <a:ext cx="10515600" cy="720969"/>
          </a:xfrm>
        </p:spPr>
        <p:txBody>
          <a:bodyPr>
            <a:normAutofit/>
          </a:bodyPr>
          <a:lstStyle/>
          <a:p>
            <a:pPr algn="ctr"/>
            <a:r>
              <a:rPr lang="en-US" altLang="en-US" dirty="0">
                <a:latin typeface="Times New Roman" panose="02020603050405020304" pitchFamily="18" charset="0"/>
                <a:cs typeface="Times New Roman" panose="02020603050405020304" pitchFamily="18" charset="0"/>
              </a:rPr>
              <a:t>On this journey…</a:t>
            </a:r>
          </a:p>
        </p:txBody>
      </p:sp>
      <p:sp>
        <p:nvSpPr>
          <p:cNvPr id="4101" name="Rectangle 5">
            <a:extLst>
              <a:ext uri="{FF2B5EF4-FFF2-40B4-BE49-F238E27FC236}">
                <a16:creationId xmlns:a16="http://schemas.microsoft.com/office/drawing/2014/main" id="{10EE6688-7745-4D72-938F-0AFEDDC6C2FF}"/>
              </a:ext>
            </a:extLst>
          </p:cNvPr>
          <p:cNvSpPr>
            <a:spLocks noGrp="1" noChangeArrowheads="1"/>
          </p:cNvSpPr>
          <p:nvPr>
            <p:ph sz="half" idx="1"/>
          </p:nvPr>
        </p:nvSpPr>
        <p:spPr>
          <a:xfrm>
            <a:off x="533400" y="1371600"/>
            <a:ext cx="11201400" cy="4800600"/>
          </a:xfrm>
        </p:spPr>
        <p:txBody>
          <a:bodyPr>
            <a:normAutofit lnSpcReduction="10000"/>
          </a:bodyPr>
          <a:lstStyle/>
          <a:p>
            <a:pPr>
              <a:lnSpc>
                <a:spcPct val="90000"/>
              </a:lnSpc>
            </a:pPr>
            <a:r>
              <a:rPr lang="en-US" altLang="en-US" sz="3600" b="1" dirty="0">
                <a:latin typeface="Times New Roman" panose="02020603050405020304" pitchFamily="18" charset="0"/>
                <a:cs typeface="Times New Roman" panose="02020603050405020304" pitchFamily="18" charset="0"/>
              </a:rPr>
              <a:t>Where To Go</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Matt 28:19-20</a:t>
            </a:r>
          </a:p>
          <a:p>
            <a:pPr lvl="1">
              <a:lnSpc>
                <a:spcPct val="90000"/>
              </a:lnSpc>
            </a:pPr>
            <a:r>
              <a:rPr lang="en-US" altLang="en-US" sz="3600" dirty="0">
                <a:latin typeface="Times New Roman" panose="02020603050405020304" pitchFamily="18" charset="0"/>
                <a:cs typeface="Times New Roman" panose="02020603050405020304" pitchFamily="18" charset="0"/>
              </a:rPr>
              <a:t>Limited Commission: To The Jews, </a:t>
            </a:r>
            <a:r>
              <a:rPr lang="en-US" altLang="en-US" sz="3600" b="1" dirty="0">
                <a:latin typeface="Times New Roman" panose="02020603050405020304" pitchFamily="18" charset="0"/>
                <a:cs typeface="Times New Roman" panose="02020603050405020304" pitchFamily="18" charset="0"/>
              </a:rPr>
              <a:t>Matt 10:5-6</a:t>
            </a:r>
          </a:p>
          <a:p>
            <a:pPr lvl="1">
              <a:lnSpc>
                <a:spcPct val="90000"/>
              </a:lnSpc>
            </a:pPr>
            <a:r>
              <a:rPr lang="en-US" altLang="en-US" sz="3600" dirty="0">
                <a:latin typeface="Times New Roman" panose="02020603050405020304" pitchFamily="18" charset="0"/>
                <a:cs typeface="Times New Roman" panose="02020603050405020304" pitchFamily="18" charset="0"/>
              </a:rPr>
              <a:t>Limit-less: Great Commission: Into All The World, Matt 28:19-20</a:t>
            </a:r>
          </a:p>
          <a:p>
            <a:pPr lvl="1">
              <a:lnSpc>
                <a:spcPct val="90000"/>
              </a:lnSpc>
            </a:pPr>
            <a:endParaRPr lang="en-US" altLang="en-US" sz="3600" b="1" u="sng" dirty="0">
              <a:latin typeface="Times New Roman" panose="02020603050405020304" pitchFamily="18" charset="0"/>
              <a:cs typeface="Times New Roman" panose="02020603050405020304" pitchFamily="18" charset="0"/>
            </a:endParaRPr>
          </a:p>
          <a:p>
            <a:pPr>
              <a:lnSpc>
                <a:spcPct val="90000"/>
              </a:lnSpc>
            </a:pPr>
            <a:r>
              <a:rPr lang="en-US" altLang="en-US" sz="3600" b="1" dirty="0">
                <a:latin typeface="Times New Roman" panose="02020603050405020304" pitchFamily="18" charset="0"/>
                <a:cs typeface="Times New Roman" panose="02020603050405020304" pitchFamily="18" charset="0"/>
              </a:rPr>
              <a:t>When To Go</a:t>
            </a:r>
            <a:r>
              <a:rPr lang="en-US" altLang="en-US" sz="3600" dirty="0">
                <a:latin typeface="Times New Roman" panose="02020603050405020304" pitchFamily="18" charset="0"/>
                <a:cs typeface="Times New Roman" panose="02020603050405020304" pitchFamily="18" charset="0"/>
              </a:rPr>
              <a:t>: Matt 28:19-20</a:t>
            </a:r>
          </a:p>
          <a:p>
            <a:pPr lvl="1">
              <a:lnSpc>
                <a:spcPct val="90000"/>
              </a:lnSpc>
            </a:pPr>
            <a:r>
              <a:rPr lang="en-US" altLang="en-US" sz="3600" dirty="0">
                <a:latin typeface="Times New Roman" panose="02020603050405020304" pitchFamily="18" charset="0"/>
                <a:cs typeface="Times New Roman" panose="02020603050405020304" pitchFamily="18" charset="0"/>
              </a:rPr>
              <a:t>Daily – </a:t>
            </a:r>
            <a:r>
              <a:rPr lang="en-US" altLang="en-US" sz="3600" b="1" dirty="0">
                <a:latin typeface="Times New Roman" panose="02020603050405020304" pitchFamily="18" charset="0"/>
                <a:cs typeface="Times New Roman" panose="02020603050405020304" pitchFamily="18" charset="0"/>
              </a:rPr>
              <a:t>2 Cor 6:2; Jam 4:14</a:t>
            </a:r>
          </a:p>
          <a:p>
            <a:pPr lvl="1">
              <a:lnSpc>
                <a:spcPct val="90000"/>
              </a:lnSpc>
            </a:pPr>
            <a:r>
              <a:rPr lang="en-US" altLang="en-US" sz="3600" dirty="0">
                <a:latin typeface="Times New Roman" panose="02020603050405020304" pitchFamily="18" charset="0"/>
                <a:cs typeface="Times New Roman" panose="02020603050405020304" pitchFamily="18" charset="0"/>
              </a:rPr>
              <a:t>Be Instant – In Season And Out Of Season – </a:t>
            </a:r>
            <a:r>
              <a:rPr lang="en-US" altLang="en-US" sz="3600" b="1" dirty="0">
                <a:latin typeface="Times New Roman" panose="02020603050405020304" pitchFamily="18" charset="0"/>
                <a:cs typeface="Times New Roman" panose="02020603050405020304" pitchFamily="18" charset="0"/>
              </a:rPr>
              <a:t>2 Tim. 4:2</a:t>
            </a:r>
          </a:p>
          <a:p>
            <a:pPr lvl="1">
              <a:lnSpc>
                <a:spcPct val="90000"/>
              </a:lnSpc>
            </a:pPr>
            <a:r>
              <a:rPr lang="en-US" altLang="en-US" sz="3600" dirty="0">
                <a:latin typeface="Times New Roman" panose="02020603050405020304" pitchFamily="18" charset="0"/>
                <a:cs typeface="Times New Roman" panose="02020603050405020304" pitchFamily="18" charset="0"/>
              </a:rPr>
              <a:t>Be Ready Always – </a:t>
            </a:r>
            <a:r>
              <a:rPr lang="en-US" altLang="en-US" sz="3600" b="1" dirty="0">
                <a:latin typeface="Times New Roman" panose="02020603050405020304" pitchFamily="18" charset="0"/>
                <a:cs typeface="Times New Roman" panose="02020603050405020304" pitchFamily="18" charset="0"/>
              </a:rPr>
              <a:t>1 Peter 3:15</a:t>
            </a:r>
          </a:p>
          <a:p>
            <a:pPr>
              <a:lnSpc>
                <a:spcPct val="90000"/>
              </a:lnSpc>
            </a:pPr>
            <a:endParaRPr lang="en-US" altLang="en-US" sz="2800" b="1" u="sng" dirty="0"/>
          </a:p>
          <a:p>
            <a:pPr>
              <a:lnSpc>
                <a:spcPct val="90000"/>
              </a:lnSpc>
            </a:pPr>
            <a:endParaRPr lang="en-US" altLang="en-US" sz="2800" b="1" u="sng" dirty="0"/>
          </a:p>
          <a:p>
            <a:pPr>
              <a:lnSpc>
                <a:spcPct val="90000"/>
              </a:lnSpc>
            </a:pPr>
            <a:endParaRPr lang="en-US" altLang="en-US" sz="2800" b="1" u="sng" dirty="0"/>
          </a:p>
        </p:txBody>
      </p:sp>
      <p:sp>
        <p:nvSpPr>
          <p:cNvPr id="5" name="Slide Number Placeholder 6">
            <a:extLst>
              <a:ext uri="{FF2B5EF4-FFF2-40B4-BE49-F238E27FC236}">
                <a16:creationId xmlns:a16="http://schemas.microsoft.com/office/drawing/2014/main" id="{DBFBF7DC-2AC9-4143-BB03-F6076DF780FA}"/>
              </a:ext>
            </a:extLst>
          </p:cNvPr>
          <p:cNvSpPr>
            <a:spLocks noGrp="1"/>
          </p:cNvSpPr>
          <p:nvPr>
            <p:ph type="sldNum" sz="quarter" idx="12"/>
          </p:nvPr>
        </p:nvSpPr>
        <p:spPr/>
        <p:txBody>
          <a:bodyPr/>
          <a:lstStyle/>
          <a:p>
            <a:fld id="{7F850257-E061-4142-A80E-60B749D13047}" type="slidenum">
              <a:rPr lang="en-US" altLang="en-US"/>
              <a:pPr/>
              <a:t>8</a:t>
            </a:fld>
            <a:endParaRPr lang="en-US" alt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01">
                                            <p:txEl>
                                              <p:pRg st="1" end="1"/>
                                            </p:txEl>
                                          </p:spTgt>
                                        </p:tgtEl>
                                        <p:attrNameLst>
                                          <p:attrName>style.visibility</p:attrName>
                                        </p:attrNameLst>
                                      </p:cBhvr>
                                      <p:to>
                                        <p:strVal val="visible"/>
                                      </p:to>
                                    </p:set>
                                    <p:anim to="" calcmode="lin" valueType="num">
                                      <p:cBhvr>
                                        <p:cTn id="7" dur="1" fill="hold"/>
                                        <p:tgtEl>
                                          <p:spTgt spid="410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01">
                                            <p:txEl>
                                              <p:pRg st="2" end="2"/>
                                            </p:txEl>
                                          </p:spTgt>
                                        </p:tgtEl>
                                        <p:attrNameLst>
                                          <p:attrName>style.visibility</p:attrName>
                                        </p:attrNameLst>
                                      </p:cBhvr>
                                      <p:to>
                                        <p:strVal val="visible"/>
                                      </p:to>
                                    </p:set>
                                    <p:anim to="" calcmode="lin" valueType="num">
                                      <p:cBhvr>
                                        <p:cTn id="12" dur="1" fill="hold"/>
                                        <p:tgtEl>
                                          <p:spTgt spid="410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101">
                                            <p:txEl>
                                              <p:pRg st="5" end="5"/>
                                            </p:txEl>
                                          </p:spTgt>
                                        </p:tgtEl>
                                        <p:attrNameLst>
                                          <p:attrName>style.visibility</p:attrName>
                                        </p:attrNameLst>
                                      </p:cBhvr>
                                      <p:to>
                                        <p:strVal val="visible"/>
                                      </p:to>
                                    </p:set>
                                    <p:anim to="" calcmode="lin" valueType="num">
                                      <p:cBhvr>
                                        <p:cTn id="17" dur="1" fill="hold"/>
                                        <p:tgtEl>
                                          <p:spTgt spid="4101">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101">
                                            <p:txEl>
                                              <p:pRg st="6" end="6"/>
                                            </p:txEl>
                                          </p:spTgt>
                                        </p:tgtEl>
                                        <p:attrNameLst>
                                          <p:attrName>style.visibility</p:attrName>
                                        </p:attrNameLst>
                                      </p:cBhvr>
                                      <p:to>
                                        <p:strVal val="visible"/>
                                      </p:to>
                                    </p:set>
                                    <p:anim to="" calcmode="lin" valueType="num">
                                      <p:cBhvr>
                                        <p:cTn id="22" dur="1" fill="hold"/>
                                        <p:tgtEl>
                                          <p:spTgt spid="4101">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101">
                                            <p:txEl>
                                              <p:pRg st="7" end="7"/>
                                            </p:txEl>
                                          </p:spTgt>
                                        </p:tgtEl>
                                        <p:attrNameLst>
                                          <p:attrName>style.visibility</p:attrName>
                                        </p:attrNameLst>
                                      </p:cBhvr>
                                      <p:to>
                                        <p:strVal val="visible"/>
                                      </p:to>
                                    </p:set>
                                    <p:anim to="" calcmode="lin" valueType="num">
                                      <p:cBhvr>
                                        <p:cTn id="27" dur="1" fill="hold"/>
                                        <p:tgtEl>
                                          <p:spTgt spid="410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519ACB4-7872-4337-99D4-1963AB421749}"/>
              </a:ext>
            </a:extLst>
          </p:cNvPr>
          <p:cNvSpPr>
            <a:spLocks noGrp="1" noChangeArrowheads="1"/>
          </p:cNvSpPr>
          <p:nvPr>
            <p:ph type="title"/>
          </p:nvPr>
        </p:nvSpPr>
        <p:spPr>
          <a:xfrm>
            <a:off x="838200" y="669925"/>
            <a:ext cx="10515600" cy="701675"/>
          </a:xfrm>
        </p:spPr>
        <p:txBody>
          <a:bodyPr/>
          <a:lstStyle/>
          <a:p>
            <a:pPr algn="ctr"/>
            <a:r>
              <a:rPr lang="en-US" altLang="en-US" dirty="0">
                <a:latin typeface="Times New Roman" panose="02020603050405020304" pitchFamily="18" charset="0"/>
                <a:cs typeface="Times New Roman" panose="02020603050405020304" pitchFamily="18" charset="0"/>
              </a:rPr>
              <a:t>On this journey </a:t>
            </a:r>
            <a:r>
              <a:rPr lang="en-US" altLang="en-US" b="1" dirty="0">
                <a:latin typeface="Times New Roman" panose="02020603050405020304" pitchFamily="18" charset="0"/>
                <a:cs typeface="Times New Roman" panose="02020603050405020304" pitchFamily="18" charset="0"/>
              </a:rPr>
              <a:t>know</a:t>
            </a:r>
            <a:r>
              <a:rPr lang="en-US" altLang="en-US" dirty="0">
                <a:latin typeface="Times New Roman" panose="02020603050405020304" pitchFamily="18" charset="0"/>
                <a:cs typeface="Times New Roman" panose="02020603050405020304" pitchFamily="18" charset="0"/>
              </a:rPr>
              <a:t>…</a:t>
            </a:r>
          </a:p>
        </p:txBody>
      </p:sp>
      <p:sp>
        <p:nvSpPr>
          <p:cNvPr id="62467" name="Rectangle 3">
            <a:extLst>
              <a:ext uri="{FF2B5EF4-FFF2-40B4-BE49-F238E27FC236}">
                <a16:creationId xmlns:a16="http://schemas.microsoft.com/office/drawing/2014/main" id="{15A7FE66-DBF0-4C8D-84C8-2C44A1D453CC}"/>
              </a:ext>
            </a:extLst>
          </p:cNvPr>
          <p:cNvSpPr>
            <a:spLocks noGrp="1" noChangeArrowheads="1"/>
          </p:cNvSpPr>
          <p:nvPr>
            <p:ph idx="1"/>
          </p:nvPr>
        </p:nvSpPr>
        <p:spPr>
          <a:xfrm>
            <a:off x="685800" y="1524000"/>
            <a:ext cx="10972800" cy="4832350"/>
          </a:xfrm>
        </p:spPr>
        <p:txBody>
          <a:bodyPr>
            <a:noAutofit/>
          </a:bodyPr>
          <a:lstStyle/>
          <a:p>
            <a:pPr>
              <a:lnSpc>
                <a:spcPct val="90000"/>
              </a:lnSpc>
            </a:pPr>
            <a:r>
              <a:rPr lang="en-US" altLang="en-US" sz="3200" b="1" dirty="0">
                <a:latin typeface="Times New Roman" panose="02020603050405020304" pitchFamily="18" charset="0"/>
                <a:cs typeface="Times New Roman" panose="02020603050405020304" pitchFamily="18" charset="0"/>
              </a:rPr>
              <a:t>How To Go</a:t>
            </a:r>
            <a:r>
              <a:rPr lang="en-US" altLang="en-US" sz="3200" dirty="0">
                <a:latin typeface="Times New Roman" panose="02020603050405020304" pitchFamily="18" charset="0"/>
                <a:cs typeface="Times New Roman" panose="02020603050405020304" pitchFamily="18" charset="0"/>
              </a:rPr>
              <a:t>: </a:t>
            </a:r>
          </a:p>
          <a:p>
            <a:pPr lvl="1">
              <a:lnSpc>
                <a:spcPct val="90000"/>
              </a:lnSpc>
            </a:pPr>
            <a:r>
              <a:rPr lang="en-US" altLang="en-US" sz="3200" dirty="0">
                <a:latin typeface="Times New Roman" panose="02020603050405020304" pitchFamily="18" charset="0"/>
                <a:cs typeface="Times New Roman" panose="02020603050405020304" pitchFamily="18" charset="0"/>
              </a:rPr>
              <a:t>Walk – Methodical:  (2 x 2) - </a:t>
            </a:r>
            <a:r>
              <a:rPr lang="en-US" altLang="en-US" sz="3200" b="1" dirty="0">
                <a:latin typeface="Times New Roman" panose="02020603050405020304" pitchFamily="18" charset="0"/>
                <a:cs typeface="Times New Roman" panose="02020603050405020304" pitchFamily="18" charset="0"/>
              </a:rPr>
              <a:t>Luke 10:1</a:t>
            </a:r>
          </a:p>
          <a:p>
            <a:pPr lvl="1">
              <a:lnSpc>
                <a:spcPct val="90000"/>
              </a:lnSpc>
            </a:pPr>
            <a:r>
              <a:rPr lang="en-US" altLang="en-US" sz="3200" dirty="0">
                <a:latin typeface="Times New Roman" panose="02020603050405020304" pitchFamily="18" charset="0"/>
                <a:cs typeface="Times New Roman" panose="02020603050405020304" pitchFamily="18" charset="0"/>
              </a:rPr>
              <a:t>Talk – Boldness &amp; Plainness of Speech:                                                     		</a:t>
            </a:r>
            <a:r>
              <a:rPr lang="en-US" altLang="en-US" sz="3200" b="1" dirty="0">
                <a:latin typeface="Times New Roman" panose="02020603050405020304" pitchFamily="18" charset="0"/>
                <a:cs typeface="Times New Roman" panose="02020603050405020304" pitchFamily="18" charset="0"/>
              </a:rPr>
              <a:t>1Thes. 2:1-9; 1 Cor 2:1-5</a:t>
            </a:r>
          </a:p>
          <a:p>
            <a:pPr lvl="1">
              <a:lnSpc>
                <a:spcPct val="90000"/>
              </a:lnSpc>
              <a:buFontTx/>
              <a:buNone/>
            </a:pPr>
            <a:endParaRPr lang="en-US" altLang="en-US" sz="3200" dirty="0">
              <a:latin typeface="Times New Roman" panose="02020603050405020304" pitchFamily="18" charset="0"/>
              <a:cs typeface="Times New Roman" panose="02020603050405020304" pitchFamily="18" charset="0"/>
            </a:endParaRPr>
          </a:p>
          <a:p>
            <a:pPr>
              <a:lnSpc>
                <a:spcPct val="90000"/>
              </a:lnSpc>
            </a:pPr>
            <a:r>
              <a:rPr lang="en-US" altLang="en-US" sz="3200" b="1" dirty="0">
                <a:latin typeface="Times New Roman" panose="02020603050405020304" pitchFamily="18" charset="0"/>
                <a:cs typeface="Times New Roman" panose="02020603050405020304" pitchFamily="18" charset="0"/>
              </a:rPr>
              <a:t>Who To Go To</a:t>
            </a:r>
            <a:r>
              <a:rPr lang="en-US" altLang="en-US" sz="3200" dirty="0">
                <a:latin typeface="Times New Roman" panose="02020603050405020304" pitchFamily="18" charset="0"/>
                <a:cs typeface="Times New Roman" panose="02020603050405020304" pitchFamily="18" charset="0"/>
              </a:rPr>
              <a:t>: </a:t>
            </a:r>
          </a:p>
          <a:p>
            <a:pPr lvl="1">
              <a:lnSpc>
                <a:spcPct val="90000"/>
              </a:lnSpc>
            </a:pPr>
            <a:r>
              <a:rPr lang="en-US" altLang="en-US" sz="3200" dirty="0">
                <a:latin typeface="Times New Roman" panose="02020603050405020304" pitchFamily="18" charset="0"/>
                <a:cs typeface="Times New Roman" panose="02020603050405020304" pitchFamily="18" charset="0"/>
              </a:rPr>
              <a:t>Every Accountable Creature: </a:t>
            </a:r>
            <a:r>
              <a:rPr lang="en-US" altLang="en-US" sz="3200" b="1" dirty="0">
                <a:latin typeface="Times New Roman" panose="02020603050405020304" pitchFamily="18" charset="0"/>
                <a:cs typeface="Times New Roman" panose="02020603050405020304" pitchFamily="18" charset="0"/>
              </a:rPr>
              <a:t>Mark 16:16</a:t>
            </a:r>
          </a:p>
          <a:p>
            <a:pPr lvl="1">
              <a:lnSpc>
                <a:spcPct val="90000"/>
              </a:lnSpc>
            </a:pPr>
            <a:r>
              <a:rPr lang="en-US" altLang="en-US" sz="3200" dirty="0">
                <a:latin typeface="Times New Roman" panose="02020603050405020304" pitchFamily="18" charset="0"/>
                <a:cs typeface="Times New Roman" panose="02020603050405020304" pitchFamily="18" charset="0"/>
              </a:rPr>
              <a:t>Churched / Unchurched </a:t>
            </a:r>
          </a:p>
          <a:p>
            <a:pPr lvl="1">
              <a:lnSpc>
                <a:spcPct val="90000"/>
              </a:lnSpc>
            </a:pPr>
            <a:r>
              <a:rPr lang="en-US" altLang="en-US" sz="3200" dirty="0">
                <a:latin typeface="Times New Roman" panose="02020603050405020304" pitchFamily="18" charset="0"/>
                <a:cs typeface="Times New Roman" panose="02020603050405020304" pitchFamily="18" charset="0"/>
              </a:rPr>
              <a:t>Sick / Poor / Blind / Broken Hearted / Captives: </a:t>
            </a:r>
            <a:r>
              <a:rPr lang="en-US" altLang="en-US" sz="3200" b="1" dirty="0">
                <a:latin typeface="Times New Roman" panose="02020603050405020304" pitchFamily="18" charset="0"/>
                <a:cs typeface="Times New Roman" panose="02020603050405020304" pitchFamily="18" charset="0"/>
              </a:rPr>
              <a:t>Luke 4:18 </a:t>
            </a:r>
          </a:p>
          <a:p>
            <a:pPr>
              <a:lnSpc>
                <a:spcPct val="90000"/>
              </a:lnSpc>
            </a:pPr>
            <a:endParaRPr lang="en-US" altLang="en-US" sz="3200" dirty="0">
              <a:latin typeface="Times New Roman" panose="02020603050405020304" pitchFamily="18"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E5F547E2-1E5F-40CD-9C1A-EA234713DC4B}"/>
              </a:ext>
            </a:extLst>
          </p:cNvPr>
          <p:cNvSpPr>
            <a:spLocks noGrp="1"/>
          </p:cNvSpPr>
          <p:nvPr>
            <p:ph type="sldNum" sz="quarter" idx="12"/>
          </p:nvPr>
        </p:nvSpPr>
        <p:spPr/>
        <p:txBody>
          <a:bodyPr/>
          <a:lstStyle/>
          <a:p>
            <a:fld id="{9D2DC39B-CD43-4C25-9F9D-304C4A04876A}" type="slidenum">
              <a:rPr lang="en-US" altLang="en-US"/>
              <a:pPr/>
              <a:t>9</a:t>
            </a:fld>
            <a:endParaRPr lang="en-US" alt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 to="" calcmode="lin" valueType="num">
                                      <p:cBhvr>
                                        <p:cTn id="7" dur="1" fill="hold"/>
                                        <p:tgtEl>
                                          <p:spTgt spid="62467">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 to="" calcmode="lin" valueType="num">
                                      <p:cBhvr>
                                        <p:cTn id="12" dur="1" fill="hold"/>
                                        <p:tgtEl>
                                          <p:spTgt spid="6246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2467">
                                            <p:txEl>
                                              <p:pRg st="5" end="5"/>
                                            </p:txEl>
                                          </p:spTgt>
                                        </p:tgtEl>
                                        <p:attrNameLst>
                                          <p:attrName>style.visibility</p:attrName>
                                        </p:attrNameLst>
                                      </p:cBhvr>
                                      <p:to>
                                        <p:strVal val="visible"/>
                                      </p:to>
                                    </p:set>
                                    <p:anim to="" calcmode="lin" valueType="num">
                                      <p:cBhvr>
                                        <p:cTn id="17" dur="1" fill="hold"/>
                                        <p:tgtEl>
                                          <p:spTgt spid="62467">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2467">
                                            <p:txEl>
                                              <p:pRg st="6" end="6"/>
                                            </p:txEl>
                                          </p:spTgt>
                                        </p:tgtEl>
                                        <p:attrNameLst>
                                          <p:attrName>style.visibility</p:attrName>
                                        </p:attrNameLst>
                                      </p:cBhvr>
                                      <p:to>
                                        <p:strVal val="visible"/>
                                      </p:to>
                                    </p:set>
                                    <p:anim to="" calcmode="lin" valueType="num">
                                      <p:cBhvr>
                                        <p:cTn id="22" dur="1" fill="hold"/>
                                        <p:tgtEl>
                                          <p:spTgt spid="62467">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2467">
                                            <p:txEl>
                                              <p:pRg st="7" end="7"/>
                                            </p:txEl>
                                          </p:spTgt>
                                        </p:tgtEl>
                                        <p:attrNameLst>
                                          <p:attrName>style.visibility</p:attrName>
                                        </p:attrNameLst>
                                      </p:cBhvr>
                                      <p:to>
                                        <p:strVal val="visible"/>
                                      </p:to>
                                    </p:set>
                                    <p:anim to="" calcmode="lin" valueType="num">
                                      <p:cBhvr>
                                        <p:cTn id="27" dur="1" fill="hold"/>
                                        <p:tgtEl>
                                          <p:spTgt spid="6246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2370</TotalTime>
  <Words>4975</Words>
  <Application>Microsoft Office PowerPoint</Application>
  <PresentationFormat>Widescreen</PresentationFormat>
  <Paragraphs>458</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Calibri</vt:lpstr>
      <vt:lpstr>Calibri Light</vt:lpstr>
      <vt:lpstr>Copperplate Gothic Bold</vt:lpstr>
      <vt:lpstr>Times New Roman</vt:lpstr>
      <vt:lpstr>Verdana</vt:lpstr>
      <vt:lpstr>Wingdings</vt:lpstr>
      <vt:lpstr>Mountain Top</vt:lpstr>
      <vt:lpstr>PowerPoint Presentation</vt:lpstr>
      <vt:lpstr>PowerPoint Presentation</vt:lpstr>
      <vt:lpstr>PowerPoint Presentation</vt:lpstr>
      <vt:lpstr>The Preparation For Fallout…</vt:lpstr>
      <vt:lpstr>The Preparation For Fallout Matt 10:14-15</vt:lpstr>
      <vt:lpstr>The Preparation For Fallout   -  Defined…</vt:lpstr>
      <vt:lpstr>PowerPoint Presentation</vt:lpstr>
      <vt:lpstr>On this journey…</vt:lpstr>
      <vt:lpstr>On this journey know…</vt:lpstr>
      <vt:lpstr>Two Responses…</vt:lpstr>
      <vt:lpstr>PowerPoint Presentation</vt:lpstr>
      <vt:lpstr>PowerPoint Presentation</vt:lpstr>
      <vt:lpstr>Why Do People Reject…</vt:lpstr>
      <vt:lpstr>What They Say… </vt:lpstr>
      <vt:lpstr>How Do We Prepare For Rejection</vt:lpstr>
      <vt:lpstr>Proven Methods and Techniques</vt:lpstr>
      <vt:lpstr>Attributes Of The Rejected Servant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H.I.S.S. (High Impact Saturday &amp; Sunday)</dc:title>
  <dc:creator>Gene</dc:creator>
  <cp:lastModifiedBy>Gary D. Murphy</cp:lastModifiedBy>
  <cp:revision>143</cp:revision>
  <dcterms:created xsi:type="dcterms:W3CDTF">2006-07-08T18:21:02Z</dcterms:created>
  <dcterms:modified xsi:type="dcterms:W3CDTF">2018-10-06T20:00:34Z</dcterms:modified>
</cp:coreProperties>
</file>