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5"/>
  </p:notesMasterIdLst>
  <p:sldIdLst>
    <p:sldId id="266" r:id="rId2"/>
    <p:sldId id="259" r:id="rId3"/>
    <p:sldId id="256" r:id="rId4"/>
    <p:sldId id="257" r:id="rId5"/>
    <p:sldId id="258" r:id="rId6"/>
    <p:sldId id="263" r:id="rId7"/>
    <p:sldId id="260" r:id="rId8"/>
    <p:sldId id="269" r:id="rId9"/>
    <p:sldId id="261" r:id="rId10"/>
    <p:sldId id="262" r:id="rId11"/>
    <p:sldId id="268" r:id="rId12"/>
    <p:sldId id="264"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B9E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5" autoAdjust="0"/>
    <p:restoredTop sz="67862" autoAdjust="0"/>
  </p:normalViewPr>
  <p:slideViewPr>
    <p:cSldViewPr>
      <p:cViewPr varScale="1">
        <p:scale>
          <a:sx n="51" d="100"/>
          <a:sy n="51" d="100"/>
        </p:scale>
        <p:origin x="1147"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7F1E7-ECE8-40CF-8AB2-F8B90A5BEAFD}" type="datetimeFigureOut">
              <a:rPr lang="en-US" smtClean="0"/>
              <a:t>12/15/2018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11FE6-3F7C-47A5-B830-A27D160BF41A}" type="slidenum">
              <a:rPr lang="en-US" smtClean="0"/>
              <a:t>‹#›</a:t>
            </a:fld>
            <a:endParaRPr lang="en-US"/>
          </a:p>
        </p:txBody>
      </p:sp>
    </p:spTree>
    <p:extLst>
      <p:ext uri="{BB962C8B-B14F-4D97-AF65-F5344CB8AC3E}">
        <p14:creationId xmlns:p14="http://schemas.microsoft.com/office/powerpoint/2010/main" val="181110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    1. But We Believe…</a:t>
            </a:r>
          </a:p>
          <a:p>
            <a:r>
              <a:rPr lang="en-US" sz="1200" dirty="0">
                <a:latin typeface="Times New Roman" panose="02020603050405020304" pitchFamily="18" charset="0"/>
                <a:cs typeface="Times New Roman" panose="02020603050405020304" pitchFamily="18" charset="0"/>
              </a:rPr>
              <a:t>&gt;&gt;&gt;&gt;&gt;&gt;&gt;&gt;&gt;&gt;&gt;&gt;&gt;&gt;&gt;&gt;&gt;</a:t>
            </a:r>
          </a:p>
          <a:p>
            <a:r>
              <a:rPr lang="en-US" sz="1200" dirty="0">
                <a:latin typeface="Times New Roman" panose="02020603050405020304" pitchFamily="18" charset="0"/>
                <a:cs typeface="Times New Roman" panose="02020603050405020304" pitchFamily="18" charset="0"/>
              </a:rPr>
              <a:t>    2. In the Power of the Gospel</a:t>
            </a: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2</a:t>
            </a:fld>
            <a:endParaRPr lang="en-US"/>
          </a:p>
        </p:txBody>
      </p:sp>
    </p:spTree>
    <p:extLst>
      <p:ext uri="{BB962C8B-B14F-4D97-AF65-F5344CB8AC3E}">
        <p14:creationId xmlns:p14="http://schemas.microsoft.com/office/powerpoint/2010/main" val="213270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Now in the fourth watch of the night Jesus went to them, walking on the sea. And when the disciples saw Him walking on the sea, they were troubled, saying, "It is a ghost!" And they cried out for fear. But immediately Jesus spoke to them, saying, "Be of good cheer! It is I; do not be afraid." And Peter answered Him and said, "Lord, if it is You, command me to come to You on the water." So He said, "Come." And when Peter had come down out of the boat, he walked on the water to go to Jesus. </a:t>
            </a:r>
            <a:r>
              <a:rPr lang="en-US" sz="1200" b="0" i="1" u="sng" strike="noStrike" kern="1200" baseline="0" dirty="0">
                <a:solidFill>
                  <a:schemeClr val="tx1"/>
                </a:solidFill>
                <a:latin typeface="+mn-lt"/>
                <a:ea typeface="+mn-ea"/>
                <a:cs typeface="+mn-cs"/>
              </a:rPr>
              <a:t>But when he saw that the wind was boisterous, he was afraid; and beginning to sink he cried out, saying, "Lord, save me!</a:t>
            </a:r>
            <a:r>
              <a:rPr lang="en-US" sz="1200" b="0" i="1" u="none" strike="noStrike" kern="1200" baseline="0" dirty="0">
                <a:solidFill>
                  <a:schemeClr val="tx1"/>
                </a:solidFill>
                <a:latin typeface="+mn-lt"/>
                <a:ea typeface="+mn-ea"/>
                <a:cs typeface="+mn-cs"/>
              </a:rPr>
              <a:t>" And immediately Jesus stretched out His hand and caught him, and said to him, "O you of little faith, why did you doubt?" And when they got into the boat, the wind ceased.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14:25-32</a:t>
            </a:r>
            <a:r>
              <a:rPr lang="en-US" sz="1200" b="0" i="0" u="none" strike="noStrike" kern="1200" baseline="0" dirty="0">
                <a:solidFill>
                  <a:schemeClr val="tx1"/>
                </a:solidFill>
                <a:latin typeface="+mn-lt"/>
                <a:ea typeface="+mn-ea"/>
                <a:cs typeface="+mn-cs"/>
              </a:rPr>
              <a:t>)</a:t>
            </a:r>
          </a:p>
          <a:p>
            <a:r>
              <a:rPr lang="en-US" dirty="0"/>
              <a:t>    1. Peter had faith enough to get out of the boat, but that was not enough to overcome his fear of death, having looked at the churning world around him.</a:t>
            </a:r>
          </a:p>
        </p:txBody>
      </p:sp>
      <p:sp>
        <p:nvSpPr>
          <p:cNvPr id="4" name="Slide Number Placeholder 3"/>
          <p:cNvSpPr>
            <a:spLocks noGrp="1"/>
          </p:cNvSpPr>
          <p:nvPr>
            <p:ph type="sldNum" sz="quarter" idx="5"/>
          </p:nvPr>
        </p:nvSpPr>
        <p:spPr/>
        <p:txBody>
          <a:bodyPr/>
          <a:lstStyle/>
          <a:p>
            <a:fld id="{61A11FE6-3F7C-47A5-B830-A27D160BF41A}" type="slidenum">
              <a:rPr lang="en-US" smtClean="0"/>
              <a:t>11</a:t>
            </a:fld>
            <a:endParaRPr lang="en-US"/>
          </a:p>
        </p:txBody>
      </p:sp>
    </p:spTree>
    <p:extLst>
      <p:ext uri="{BB962C8B-B14F-4D97-AF65-F5344CB8AC3E}">
        <p14:creationId xmlns:p14="http://schemas.microsoft.com/office/powerpoint/2010/main" val="127268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KEEPING THE SAVED, SAVED</a:t>
            </a:r>
          </a:p>
          <a:p>
            <a:pPr eaLnBrk="1" hangingPunct="1">
              <a:spcBef>
                <a:spcPct val="50000"/>
              </a:spcBef>
              <a:buFontTx/>
              <a:buAutoNum type="arabicPeriod"/>
            </a:pPr>
            <a:r>
              <a:rPr lang="en-US" altLang="en-US" sz="1200" dirty="0">
                <a:latin typeface="Times New Roman" panose="02020603050405020304" pitchFamily="18" charset="0"/>
                <a:cs typeface="Times New Roman" panose="02020603050405020304" pitchFamily="18" charset="0"/>
              </a:rPr>
              <a:t>YOU MUST ENTER THE RACE</a:t>
            </a:r>
          </a:p>
          <a:p>
            <a:pPr eaLnBrk="1" hangingPunct="1">
              <a:spcBef>
                <a:spcPct val="50000"/>
              </a:spcBef>
              <a:buFontTx/>
              <a:buAutoNum type="arabicPeriod"/>
            </a:pPr>
            <a:r>
              <a:rPr lang="en-US" altLang="en-US" sz="1200" dirty="0">
                <a:latin typeface="Times New Roman" panose="02020603050405020304" pitchFamily="18" charset="0"/>
                <a:cs typeface="Times New Roman" panose="02020603050405020304" pitchFamily="18" charset="0"/>
              </a:rPr>
              <a:t>YOU MUST HAVE ENDURANCE - (</a:t>
            </a:r>
            <a:r>
              <a:rPr lang="en-US" altLang="en-US" sz="1200" b="1" dirty="0">
                <a:latin typeface="Times New Roman" panose="02020603050405020304" pitchFamily="18" charset="0"/>
                <a:cs typeface="Times New Roman" panose="02020603050405020304" pitchFamily="18" charset="0"/>
              </a:rPr>
              <a:t>I COR. 9:24-27</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(II TIM 4:7</a:t>
            </a:r>
            <a:r>
              <a:rPr lang="en-US" altLang="en-US" sz="12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1200" dirty="0">
                <a:latin typeface="Times New Roman" panose="02020603050405020304" pitchFamily="18" charset="0"/>
                <a:cs typeface="Times New Roman" panose="02020603050405020304" pitchFamily="18" charset="0"/>
              </a:rPr>
              <a:t>3. YOU MUST FOCUS ON THE PRIZE - (</a:t>
            </a:r>
            <a:r>
              <a:rPr lang="en-US" altLang="en-US" sz="1200" b="1" dirty="0">
                <a:latin typeface="Times New Roman" panose="02020603050405020304" pitchFamily="18" charset="0"/>
                <a:cs typeface="Times New Roman" panose="02020603050405020304" pitchFamily="18" charset="0"/>
              </a:rPr>
              <a:t>HEB. 12:1-2</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MATT. 14:25-32</a:t>
            </a:r>
            <a:r>
              <a:rPr lang="en-US" alt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12</a:t>
            </a:fld>
            <a:endParaRPr lang="en-US"/>
          </a:p>
        </p:txBody>
      </p:sp>
    </p:spTree>
    <p:extLst>
      <p:ext uri="{BB962C8B-B14F-4D97-AF65-F5344CB8AC3E}">
        <p14:creationId xmlns:p14="http://schemas.microsoft.com/office/powerpoint/2010/main" val="312158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The Lord’s plan of Salvation!</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13</a:t>
            </a:fld>
            <a:endParaRPr lang="en-US"/>
          </a:p>
        </p:txBody>
      </p:sp>
    </p:spTree>
    <p:extLst>
      <p:ext uri="{BB962C8B-B14F-4D97-AF65-F5344CB8AC3E}">
        <p14:creationId xmlns:p14="http://schemas.microsoft.com/office/powerpoint/2010/main" val="99288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Times New Roman" panose="02020603050405020304" pitchFamily="18" charset="0"/>
                <a:cs typeface="Times New Roman" panose="02020603050405020304" pitchFamily="18" charset="0"/>
              </a:rPr>
              <a:t>For I am not ashamed of the gospel of Christ, for it is the power of God to salvation for everyone who believes, for the Jew first and also for the Greek. </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Romans 1:16</a:t>
            </a:r>
            <a:r>
              <a:rPr lang="en-US"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    1. There are many people that are ashamed of the gospel, so ashamed that they leave the church for a denomination.</a:t>
            </a:r>
          </a:p>
          <a:p>
            <a:r>
              <a:rPr lang="en-US" sz="1200" dirty="0">
                <a:latin typeface="Times New Roman" panose="02020603050405020304" pitchFamily="18" charset="0"/>
                <a:cs typeface="Times New Roman" panose="02020603050405020304" pitchFamily="18" charset="0"/>
              </a:rPr>
              <a:t>    2. They are convinced by Satan and his henchmen that entertainment is more important than the gospel and just as acceptable to God.</a:t>
            </a:r>
          </a:p>
          <a:p>
            <a:r>
              <a:rPr lang="en-US" sz="1200" dirty="0">
                <a:latin typeface="Times New Roman" panose="02020603050405020304" pitchFamily="18" charset="0"/>
                <a:cs typeface="Times New Roman" panose="02020603050405020304" pitchFamily="18" charset="0"/>
              </a:rPr>
              <a:t>    3. Their cries of “To God be the Glory” are in vain because they do not worship Him in the manner He prescribed.</a:t>
            </a:r>
          </a:p>
          <a:p>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3</a:t>
            </a:fld>
            <a:endParaRPr lang="en-US"/>
          </a:p>
        </p:txBody>
      </p:sp>
    </p:spTree>
    <p:extLst>
      <p:ext uri="{BB962C8B-B14F-4D97-AF65-F5344CB8AC3E}">
        <p14:creationId xmlns:p14="http://schemas.microsoft.com/office/powerpoint/2010/main" val="30937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He said to them, "Go into all the world and preach the gospel to every creature. He who believes and is baptized will be saved; but he who does not believe will be condemned.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 16:15-16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Notice that believe comes before baptize.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Some will tell you that it does not say “if you are not baptized you will be condemned”, you are just condemned is you do not believe.</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It should be obvious to those folks that if you don’t believe, you will not be baptized as commanded.</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4. The word of God is not a smorgasbord to pick and choose from to suit yourself.</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&gt;&gt;&gt;&gt;&gt;&gt;&gt;&gt;&gt;&gt;&gt;&gt;&gt;&gt;&gt;&gt;&gt;&gt;&gt;&gt;&gt;&gt;&gt;&gt;&gt;</a:t>
            </a: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You are not given a choice to repent or be baptized, both are required for the remission of sins.</a:t>
            </a:r>
          </a:p>
          <a:p>
            <a:pPr rtl="0"/>
            <a:r>
              <a:rPr lang="en-US" sz="1200" b="0" i="0" u="none" strike="noStrike" kern="1200" baseline="0" dirty="0">
                <a:solidFill>
                  <a:schemeClr val="tx1"/>
                </a:solidFill>
                <a:latin typeface="+mn-lt"/>
                <a:ea typeface="+mn-ea"/>
                <a:cs typeface="+mn-cs"/>
              </a:rPr>
              <a:t>    2. Obedience to the entire “plan of salvation” is required for justification in the eyes of God.</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1" u="none" strike="noStrike" kern="1200" baseline="0" dirty="0">
                <a:solidFill>
                  <a:schemeClr val="tx1"/>
                </a:solidFill>
                <a:latin typeface="+mn-lt"/>
                <a:ea typeface="+mn-ea"/>
                <a:cs typeface="+mn-cs"/>
              </a:rPr>
              <a:t>praising God and having favor with all the people. And the Lord added to the church daily those who were being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2:47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Not as in the denominational world, you cannot join the Lord’s church, He will add you when you have been justified.</a:t>
            </a: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4</a:t>
            </a:fld>
            <a:endParaRPr lang="en-US"/>
          </a:p>
        </p:txBody>
      </p:sp>
    </p:spTree>
    <p:extLst>
      <p:ext uri="{BB962C8B-B14F-4D97-AF65-F5344CB8AC3E}">
        <p14:creationId xmlns:p14="http://schemas.microsoft.com/office/powerpoint/2010/main" val="37842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And you will be hated by all for My name's sake. But he who endures to the end will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10:22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Look around you, look at homes, schools, government, sports events and people eating in restaurants, do you see glory being given to God for all He has done for us, personally and as a nation?</a:t>
            </a:r>
          </a:p>
          <a:p>
            <a:pPr rtl="0"/>
            <a:r>
              <a:rPr lang="en-US" sz="1200" b="0" i="0" u="none" strike="noStrike" kern="1200" baseline="0" dirty="0">
                <a:solidFill>
                  <a:schemeClr val="tx1"/>
                </a:solidFill>
                <a:latin typeface="+mn-lt"/>
                <a:ea typeface="+mn-ea"/>
                <a:cs typeface="+mn-cs"/>
              </a:rPr>
              <a:t>    2. The hew and cry of not mixing government and religion is nothing but a “Rejection of God as our Supreme Lord and Master”.</a:t>
            </a:r>
          </a:p>
          <a:p>
            <a:pPr rtl="0"/>
            <a:r>
              <a:rPr lang="en-US" sz="1200" b="0" i="0" u="none" strike="noStrike" kern="1200" baseline="0" dirty="0">
                <a:solidFill>
                  <a:schemeClr val="tx1"/>
                </a:solidFill>
                <a:latin typeface="+mn-lt"/>
                <a:ea typeface="+mn-ea"/>
                <a:cs typeface="+mn-cs"/>
              </a:rPr>
              <a:t>    3. We accept the things of the world and reject our only God and Father.</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5</a:t>
            </a:fld>
            <a:endParaRPr lang="en-US"/>
          </a:p>
        </p:txBody>
      </p:sp>
    </p:spTree>
    <p:extLst>
      <p:ext uri="{BB962C8B-B14F-4D97-AF65-F5344CB8AC3E}">
        <p14:creationId xmlns:p14="http://schemas.microsoft.com/office/powerpoint/2010/main" val="288788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    1. </a:t>
            </a:r>
            <a:r>
              <a:rPr lang="en-US" altLang="en-US" sz="1200" b="0" i="0" dirty="0">
                <a:effectLst/>
                <a:latin typeface="Times New Roman" panose="02020603050405020304" pitchFamily="18" charset="0"/>
                <a:cs typeface="Times New Roman" panose="02020603050405020304" pitchFamily="18" charset="0"/>
              </a:rPr>
              <a:t>SAVING THE LOST is our business.</a:t>
            </a:r>
          </a:p>
          <a:p>
            <a:pPr rtl="0"/>
            <a:r>
              <a:rPr lang="en-US" sz="1200" b="0" i="1" u="none" strike="noStrike" kern="1200" baseline="0" dirty="0">
                <a:solidFill>
                  <a:schemeClr val="tx1"/>
                </a:solidFill>
                <a:latin typeface="+mn-lt"/>
                <a:ea typeface="+mn-ea"/>
                <a:cs typeface="+mn-cs"/>
              </a:rPr>
              <a:t>And He said to them, "Why did you seek Me? Did you not know that I must be about My Father's business?"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That is a command to all of us.</a:t>
            </a:r>
          </a:p>
          <a:p>
            <a:pPr rtl="0"/>
            <a:r>
              <a:rPr lang="en-US" sz="1200" b="0" i="1" u="none" strike="noStrike" kern="1200" baseline="0" dirty="0">
                <a:solidFill>
                  <a:schemeClr val="tx1"/>
                </a:solidFill>
                <a:latin typeface="+mn-lt"/>
                <a:ea typeface="+mn-ea"/>
                <a:cs typeface="+mn-cs"/>
              </a:rPr>
              <a:t>And He said to them, "Go into all the world and preach the gospel to every creature.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16:15</a:t>
            </a:r>
            <a:r>
              <a:rPr lang="en-US" sz="1200" b="0" i="0" u="none" strike="noStrike" kern="1200" baseline="0" dirty="0">
                <a:solidFill>
                  <a:schemeClr val="tx1"/>
                </a:solidFill>
                <a:latin typeface="+mn-lt"/>
                <a:ea typeface="+mn-ea"/>
                <a:cs typeface="+mn-cs"/>
              </a:rPr>
              <a:t>)</a:t>
            </a:r>
          </a:p>
          <a:p>
            <a:pPr>
              <a:buFontTx/>
              <a:buNone/>
            </a:pPr>
            <a:r>
              <a:rPr lang="en-US" altLang="en-US" sz="1200" b="0" i="0" dirty="0">
                <a:effectLst/>
                <a:latin typeface="Times New Roman" panose="02020603050405020304" pitchFamily="18" charset="0"/>
                <a:cs typeface="Times New Roman" panose="02020603050405020304" pitchFamily="18" charset="0"/>
              </a:rPr>
              <a:t>&gt;&gt;&gt;&gt;&gt;&gt;&gt;&gt;&gt;&gt;&gt;&gt;&gt;&gt;&gt;&gt;&gt;&gt;&gt;&gt;&gt;&gt;&gt;&gt;&gt;&gt;&gt;&gt;&gt;&gt;&gt;&gt;&gt;</a:t>
            </a:r>
          </a:p>
          <a:p>
            <a:pPr eaLnBrk="1" hangingPunct="1">
              <a:spcBef>
                <a:spcPct val="50000"/>
              </a:spcBef>
              <a:buFontTx/>
              <a:buNone/>
            </a:pPr>
            <a:r>
              <a:rPr lang="en-US" sz="1200" b="0" i="0" dirty="0">
                <a:effectLst/>
                <a:latin typeface="Times New Roman" panose="02020603050405020304" pitchFamily="18" charset="0"/>
                <a:cs typeface="Times New Roman" panose="02020603050405020304" pitchFamily="18" charset="0"/>
              </a:rPr>
              <a:t>    2. </a:t>
            </a:r>
            <a:r>
              <a:rPr lang="en-US" altLang="en-US" sz="1200" b="0" dirty="0">
                <a:latin typeface="Times New Roman" panose="02020603050405020304" pitchFamily="18" charset="0"/>
                <a:cs typeface="Times New Roman" panose="02020603050405020304" pitchFamily="18" charset="0"/>
              </a:rPr>
              <a:t>Be Saved Like Paul – Paul’s salvation was given to us as an example to follow. </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ACTS 9:3-17</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ACTS 22:6-16</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ACTS 26:13-18</a:t>
            </a:r>
            <a:r>
              <a:rPr lang="en-US" altLang="en-US" sz="1200" b="0" dirty="0">
                <a:latin typeface="Times New Roman" panose="02020603050405020304" pitchFamily="18" charset="0"/>
                <a:cs typeface="Times New Roman" panose="02020603050405020304" pitchFamily="18" charset="0"/>
              </a:rPr>
              <a:t>)</a:t>
            </a:r>
          </a:p>
          <a:p>
            <a:pPr algn="just" rtl="0"/>
            <a:r>
              <a:rPr lang="en-US" sz="1200" b="0" i="1" u="none" strike="noStrike" kern="1200" baseline="0" dirty="0">
                <a:solidFill>
                  <a:schemeClr val="tx1"/>
                </a:solidFill>
                <a:latin typeface="+mn-lt"/>
                <a:ea typeface="+mn-ea"/>
                <a:cs typeface="+mn-cs"/>
              </a:rPr>
              <a:t>"Now it happened, as I journeyed and came near Damascus at about noon, suddenly a great light from heaven shone around me. And I fell to the ground and heard a voice saying to me, 'Saul, Saul, why are you persecuting Me?' So I answered, </a:t>
            </a:r>
            <a:r>
              <a:rPr lang="en-US" sz="1200" b="1" i="1" u="none" strike="noStrike" kern="1200" baseline="0" dirty="0">
                <a:solidFill>
                  <a:schemeClr val="tx1"/>
                </a:solidFill>
                <a:latin typeface="+mn-lt"/>
                <a:ea typeface="+mn-ea"/>
                <a:cs typeface="+mn-cs"/>
              </a:rPr>
              <a:t>'Who are You, Lord?' </a:t>
            </a:r>
            <a:r>
              <a:rPr lang="en-US" sz="1200" b="0" i="1" u="none" strike="noStrike" kern="1200" baseline="0" dirty="0">
                <a:solidFill>
                  <a:schemeClr val="tx1"/>
                </a:solidFill>
                <a:latin typeface="+mn-lt"/>
                <a:ea typeface="+mn-ea"/>
                <a:cs typeface="+mn-cs"/>
              </a:rPr>
              <a:t>And He said to me, </a:t>
            </a:r>
            <a:r>
              <a:rPr lang="en-US" sz="1200" b="1" i="1" u="none" strike="noStrike" kern="1200" baseline="0" dirty="0">
                <a:solidFill>
                  <a:schemeClr val="tx1"/>
                </a:solidFill>
                <a:latin typeface="+mn-lt"/>
                <a:ea typeface="+mn-ea"/>
                <a:cs typeface="+mn-cs"/>
              </a:rPr>
              <a:t>'I am Jesus of Nazareth</a:t>
            </a:r>
            <a:r>
              <a:rPr lang="en-US" sz="1200" b="0" i="1" u="none" strike="noStrike" kern="1200" baseline="0" dirty="0">
                <a:solidFill>
                  <a:schemeClr val="tx1"/>
                </a:solidFill>
                <a:latin typeface="+mn-lt"/>
                <a:ea typeface="+mn-ea"/>
                <a:cs typeface="+mn-cs"/>
              </a:rPr>
              <a:t>, whom you are persecuting.' "And those who were with me indeed saw the light and were afraid, but they did not hear the voice of Him who spoke to me. So I said, </a:t>
            </a:r>
            <a:r>
              <a:rPr lang="en-US" sz="1200" b="1" i="1" u="none" strike="noStrike" kern="1200" baseline="0" dirty="0">
                <a:solidFill>
                  <a:schemeClr val="tx1"/>
                </a:solidFill>
                <a:latin typeface="+mn-lt"/>
                <a:ea typeface="+mn-ea"/>
                <a:cs typeface="+mn-cs"/>
              </a:rPr>
              <a:t>'What shall I do, Lord?' </a:t>
            </a:r>
            <a:r>
              <a:rPr lang="en-US" sz="1200" b="0" i="1" u="none" strike="noStrike" kern="1200" baseline="0" dirty="0">
                <a:solidFill>
                  <a:schemeClr val="tx1"/>
                </a:solidFill>
                <a:latin typeface="+mn-lt"/>
                <a:ea typeface="+mn-ea"/>
                <a:cs typeface="+mn-cs"/>
              </a:rPr>
              <a:t>And the Lord said to me, 'Arise and go into Damascus, and there </a:t>
            </a:r>
            <a:r>
              <a:rPr lang="en-US" sz="1200" b="1" i="1" u="none" strike="noStrike" kern="1200" baseline="0" dirty="0">
                <a:solidFill>
                  <a:schemeClr val="tx1"/>
                </a:solidFill>
                <a:latin typeface="+mn-lt"/>
                <a:ea typeface="+mn-ea"/>
                <a:cs typeface="+mn-cs"/>
              </a:rPr>
              <a:t>you will be told all things which are appointed for you to do</a:t>
            </a:r>
            <a:r>
              <a:rPr lang="en-US" sz="1200" b="0" i="1" u="none" strike="noStrike" kern="1200" baseline="0" dirty="0">
                <a:solidFill>
                  <a:schemeClr val="tx1"/>
                </a:solidFill>
                <a:latin typeface="+mn-lt"/>
                <a:ea typeface="+mn-ea"/>
                <a:cs typeface="+mn-cs"/>
              </a:rPr>
              <a:t>.' And since I could not see for the glory of that light, being led by the hand of those who were with me, I came into Damascus. "Then a certain Ananias, a devout man according to the law, having a good testimony with all the Jews who dwelt there, came to me; and he stood and said to me, 'Brother Saul, receive your sight.' And at that same hour I looked up at him. Then he said, 'The God of our fathers has chosen you that you should know His will, and see the Just One, and hear the voice of His mouth. For you will be His witness to all men of what you have seen and heard. And now why are you waiting? </a:t>
            </a:r>
            <a:r>
              <a:rPr lang="en-US" sz="1200" b="1" i="1" u="none" strike="noStrike" kern="1200" baseline="0" dirty="0">
                <a:solidFill>
                  <a:schemeClr val="tx1"/>
                </a:solidFill>
                <a:latin typeface="+mn-lt"/>
                <a:ea typeface="+mn-ea"/>
                <a:cs typeface="+mn-cs"/>
              </a:rPr>
              <a:t>Arise and be baptized, and wash away your sins, calling on the name of the Lord.'</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22:6-16</a:t>
            </a:r>
            <a:r>
              <a:rPr lang="en-US" sz="1200" b="0" i="0" u="none" strike="noStrike" kern="1200" baseline="0" dirty="0">
                <a:solidFill>
                  <a:schemeClr val="tx1"/>
                </a:solidFill>
                <a:latin typeface="+mn-lt"/>
                <a:ea typeface="+mn-ea"/>
                <a:cs typeface="+mn-cs"/>
              </a:rPr>
              <a:t>)</a:t>
            </a:r>
          </a:p>
          <a:p>
            <a:pPr algn="just" rtl="0"/>
            <a:r>
              <a:rPr lang="en-US" sz="1200" b="0" i="0" u="none" strike="noStrike" kern="1200" baseline="0" dirty="0">
                <a:solidFill>
                  <a:schemeClr val="tx1"/>
                </a:solidFill>
                <a:latin typeface="+mn-lt"/>
                <a:ea typeface="+mn-ea"/>
                <a:cs typeface="+mn-cs"/>
              </a:rPr>
              <a:t>    3. Why be baptized, because this is the point at which your sins, and Paul’s sins were washed away.</a:t>
            </a:r>
          </a:p>
          <a:p>
            <a:pPr rtl="0"/>
            <a:endParaRPr lang="en-US" sz="1200" b="0" i="0" u="none" strike="noStrike" kern="1200" baseline="0" dirty="0">
              <a:solidFill>
                <a:schemeClr val="tx1"/>
              </a:solidFill>
              <a:latin typeface="+mn-lt"/>
              <a:ea typeface="+mn-ea"/>
              <a:cs typeface="+mn-cs"/>
            </a:endParaRPr>
          </a:p>
          <a:p>
            <a:endParaRPr lang="en-US" i="0" dirty="0">
              <a:effectLst/>
            </a:endParaRPr>
          </a:p>
        </p:txBody>
      </p:sp>
      <p:sp>
        <p:nvSpPr>
          <p:cNvPr id="4" name="Slide Number Placeholder 3"/>
          <p:cNvSpPr>
            <a:spLocks noGrp="1"/>
          </p:cNvSpPr>
          <p:nvPr>
            <p:ph type="sldNum" sz="quarter" idx="5"/>
          </p:nvPr>
        </p:nvSpPr>
        <p:spPr/>
        <p:txBody>
          <a:bodyPr/>
          <a:lstStyle/>
          <a:p>
            <a:fld id="{61A11FE6-3F7C-47A5-B830-A27D160BF41A}" type="slidenum">
              <a:rPr lang="en-US" smtClean="0"/>
              <a:t>6</a:t>
            </a:fld>
            <a:endParaRPr lang="en-US"/>
          </a:p>
        </p:txBody>
      </p:sp>
    </p:spTree>
    <p:extLst>
      <p:ext uri="{BB962C8B-B14F-4D97-AF65-F5344CB8AC3E}">
        <p14:creationId xmlns:p14="http://schemas.microsoft.com/office/powerpoint/2010/main" val="30170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b="0" dirty="0">
                <a:latin typeface="Times New Roman" panose="02020603050405020304" pitchFamily="18" charset="0"/>
                <a:cs typeface="Times New Roman" panose="02020603050405020304" pitchFamily="18" charset="0"/>
              </a:rPr>
              <a:t>    1. Keeping The Saved, Saved</a:t>
            </a:r>
          </a:p>
          <a:p>
            <a:pPr>
              <a:buFontTx/>
              <a:buNone/>
            </a:pPr>
            <a:r>
              <a:rPr lang="en-US" altLang="en-US" sz="1200" b="0" dirty="0">
                <a:latin typeface="Times New Roman" panose="02020603050405020304" pitchFamily="18" charset="0"/>
                <a:cs typeface="Times New Roman" panose="02020603050405020304" pitchFamily="18" charset="0"/>
              </a:rPr>
              <a:t>&gt;&gt;&gt;&gt;&gt;&gt;&gt;&gt;&gt;&gt;&gt;&gt;&gt;&gt;&gt;&gt;&gt;&gt;&gt;&gt;&gt;&gt;&gt;&gt;</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2. You Must Enter The Race – </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a. You must desire to be involved as commanded and actively strive to help your fellow Christian maintain his/her faith.</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b. You must strive to bring other souls to Christ and make every effort to ensure that you yourself do not fall by the wayside.</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&gt;&gt;&gt;&gt;&gt;&gt;&gt;&gt;&gt;&gt;&gt;&gt;&gt;&gt;&gt;&gt;&gt;&gt;&gt;&gt;&gt;&gt;&gt;&gt;</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3. You Must Have Endurance - (</a:t>
            </a:r>
            <a:r>
              <a:rPr lang="en-US" altLang="en-US" sz="1200" b="1" dirty="0">
                <a:latin typeface="Times New Roman" panose="02020603050405020304" pitchFamily="18" charset="0"/>
                <a:cs typeface="Times New Roman" panose="02020603050405020304" pitchFamily="18" charset="0"/>
              </a:rPr>
              <a:t>I COR. 9:24-27</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II TIM 4:7</a:t>
            </a:r>
            <a:r>
              <a:rPr lang="en-US" altLang="en-US" sz="1200" b="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200" b="0" dirty="0">
                <a:latin typeface="Times New Roman" panose="02020603050405020304" pitchFamily="18" charset="0"/>
                <a:cs typeface="Times New Roman" panose="02020603050405020304" pitchFamily="18" charset="0"/>
              </a:rPr>
              <a:t>        a. Knowing that Jesus has told you that the world will hate, you must endure in your efforts to bring others to Him.</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7</a:t>
            </a:fld>
            <a:endParaRPr lang="en-US"/>
          </a:p>
        </p:txBody>
      </p:sp>
    </p:spTree>
    <p:extLst>
      <p:ext uri="{BB962C8B-B14F-4D97-AF65-F5344CB8AC3E}">
        <p14:creationId xmlns:p14="http://schemas.microsoft.com/office/powerpoint/2010/main" val="185625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rPr>
              <a:t>Do you not know that those who run in a race all run, but one receives the prize? </a:t>
            </a:r>
            <a:r>
              <a:rPr lang="en-US" i="1" u="sng" dirty="0">
                <a:latin typeface="Times New Roman" panose="02020603050405020304" pitchFamily="18" charset="0"/>
              </a:rPr>
              <a:t>Run in such a way that you may obtain i</a:t>
            </a:r>
            <a:r>
              <a:rPr lang="en-US" i="1" u="none" dirty="0">
                <a:latin typeface="Times New Roman" panose="02020603050405020304" pitchFamily="18" charset="0"/>
              </a:rPr>
              <a:t>t. </a:t>
            </a:r>
            <a:r>
              <a:rPr lang="en-US" i="1" dirty="0">
                <a:latin typeface="Times New Roman" panose="02020603050405020304" pitchFamily="18" charset="0"/>
              </a:rPr>
              <a:t>And everyone who competes for the prize is temperate in all things. Now they do it to obtain a perishable crown, </a:t>
            </a:r>
            <a:r>
              <a:rPr lang="en-US" i="1" u="sng" dirty="0">
                <a:latin typeface="Times New Roman" panose="02020603050405020304" pitchFamily="18" charset="0"/>
              </a:rPr>
              <a:t>but we for an imperishable crown</a:t>
            </a:r>
            <a:r>
              <a:rPr lang="en-US" i="1" dirty="0">
                <a:latin typeface="Times New Roman" panose="02020603050405020304" pitchFamily="18" charset="0"/>
              </a:rPr>
              <a:t>. Therefore I run thus: not with uncertainty. Thus I fight: not as one who beats the air. But I discipline my body and bring it into subjection, lest, when I have preached to others, </a:t>
            </a:r>
            <a:r>
              <a:rPr lang="en-US" i="1" u="sng" dirty="0">
                <a:latin typeface="Times New Roman" panose="02020603050405020304" pitchFamily="18" charset="0"/>
              </a:rPr>
              <a:t>I myself should become disqualified</a:t>
            </a:r>
            <a:r>
              <a:rPr lang="en-US" i="1" dirty="0">
                <a:latin typeface="Times New Roman" panose="02020603050405020304" pitchFamily="18" charset="0"/>
              </a:rPr>
              <a:t>.</a:t>
            </a:r>
            <a:r>
              <a:rPr lang="en-US" dirty="0">
                <a:latin typeface="Times New Roman" panose="02020603050405020304" pitchFamily="18" charset="0"/>
              </a:rPr>
              <a:t> (</a:t>
            </a:r>
            <a:r>
              <a:rPr lang="en-US" b="1" dirty="0">
                <a:latin typeface="Times New Roman" panose="02020603050405020304" pitchFamily="18" charset="0"/>
              </a:rPr>
              <a:t>1 Corinthians 9:24-27</a:t>
            </a:r>
            <a:r>
              <a:rPr lang="en-US" dirty="0">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1. Paul tells us that it is possible for us to accomplish our goal of bringing others Christ.</a:t>
            </a:r>
          </a:p>
          <a:p>
            <a:pPr rtl="0"/>
            <a:r>
              <a:rPr lang="en-US" sz="1200" b="0" i="1" u="none" strike="noStrike" kern="1200" baseline="0" dirty="0">
                <a:solidFill>
                  <a:schemeClr val="tx1"/>
                </a:solidFill>
                <a:latin typeface="+mn-lt"/>
                <a:ea typeface="+mn-ea"/>
                <a:cs typeface="+mn-cs"/>
              </a:rPr>
              <a:t>I have fought the good fight, I have finished the race, I have kept the faith.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4:7</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8</a:t>
            </a:fld>
            <a:endParaRPr lang="en-US"/>
          </a:p>
        </p:txBody>
      </p:sp>
    </p:spTree>
    <p:extLst>
      <p:ext uri="{BB962C8B-B14F-4D97-AF65-F5344CB8AC3E}">
        <p14:creationId xmlns:p14="http://schemas.microsoft.com/office/powerpoint/2010/main" val="202654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latin typeface="Times New Roman" panose="02020603050405020304" pitchFamily="18" charset="0"/>
                <a:cs typeface="Times New Roman" panose="02020603050405020304" pitchFamily="18" charset="0"/>
              </a:rPr>
              <a:t>    1. KEEPING THE SAVED, SAVED</a:t>
            </a:r>
          </a:p>
          <a:p>
            <a:pPr eaLnBrk="1" hangingPunct="1">
              <a:spcBef>
                <a:spcPct val="50000"/>
              </a:spcBef>
              <a:buFontTx/>
              <a:buNone/>
            </a:pPr>
            <a:r>
              <a:rPr lang="en-US" altLang="en-US" sz="1200" dirty="0">
                <a:latin typeface="Times New Roman" panose="02020603050405020304" pitchFamily="18" charset="0"/>
                <a:cs typeface="Times New Roman" panose="02020603050405020304" pitchFamily="18" charset="0"/>
              </a:rPr>
              <a:t>    2. YOU MUST ENTER THE RACE</a:t>
            </a:r>
          </a:p>
          <a:p>
            <a:pPr eaLnBrk="1" hangingPunct="1">
              <a:spcBef>
                <a:spcPct val="50000"/>
              </a:spcBef>
              <a:buFontTx/>
              <a:buNone/>
            </a:pPr>
            <a:r>
              <a:rPr lang="en-US" altLang="en-US" sz="1200" dirty="0">
                <a:latin typeface="Times New Roman" panose="02020603050405020304" pitchFamily="18" charset="0"/>
                <a:cs typeface="Times New Roman" panose="02020603050405020304" pitchFamily="18" charset="0"/>
              </a:rPr>
              <a:t>    3. YOU MUST HAVE ENDURANCE - (</a:t>
            </a:r>
            <a:r>
              <a:rPr lang="en-US" altLang="en-US" sz="1200" b="1" dirty="0">
                <a:latin typeface="Times New Roman" panose="02020603050405020304" pitchFamily="18" charset="0"/>
                <a:cs typeface="Times New Roman" panose="02020603050405020304" pitchFamily="18" charset="0"/>
              </a:rPr>
              <a:t>I COR. 9:24-27</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II TIM 4:7</a:t>
            </a:r>
            <a:r>
              <a:rPr lang="en-US" altLang="en-US" sz="12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200" dirty="0">
                <a:latin typeface="Times New Roman" panose="02020603050405020304" pitchFamily="18" charset="0"/>
                <a:cs typeface="Times New Roman" panose="02020603050405020304" pitchFamily="18" charset="0"/>
              </a:rPr>
              <a:t>&gt;&gt;&gt;&gt;&gt;&gt;&gt;&gt;&gt;&gt;&gt;&gt;&gt;&gt;&gt;&gt;&gt;&gt;&gt;</a:t>
            </a:r>
          </a:p>
          <a:p>
            <a:pPr eaLnBrk="1" hangingPunct="1">
              <a:spcBef>
                <a:spcPct val="50000"/>
              </a:spcBef>
              <a:buFontTx/>
              <a:buNone/>
            </a:pPr>
            <a:r>
              <a:rPr lang="en-US" altLang="en-US" sz="1200" dirty="0">
                <a:latin typeface="Times New Roman" panose="02020603050405020304" pitchFamily="18" charset="0"/>
                <a:cs typeface="Times New Roman" panose="02020603050405020304" pitchFamily="18" charset="0"/>
              </a:rPr>
              <a:t>    4. YOU MUST FOCUS ON THE PRIZE - (</a:t>
            </a:r>
            <a:r>
              <a:rPr lang="en-US" altLang="en-US" sz="1200" b="1" dirty="0">
                <a:latin typeface="Times New Roman" panose="02020603050405020304" pitchFamily="18" charset="0"/>
                <a:cs typeface="Times New Roman" panose="02020603050405020304" pitchFamily="18" charset="0"/>
              </a:rPr>
              <a:t>HEB. 12:1-2</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MATT. 14:25-32</a:t>
            </a:r>
            <a:r>
              <a:rPr lang="en-US" altLang="en-US" sz="1200" dirty="0">
                <a:latin typeface="Times New Roman" panose="02020603050405020304" pitchFamily="18" charset="0"/>
                <a:cs typeface="Times New Roman" panose="02020603050405020304" pitchFamily="18" charset="0"/>
              </a:rPr>
              <a:t>)</a:t>
            </a:r>
          </a:p>
          <a:p>
            <a:pPr eaLnBrk="1" hangingPunct="1">
              <a:spcBef>
                <a:spcPct val="50000"/>
              </a:spcBef>
            </a:pPr>
            <a:r>
              <a:rPr lang="en-US" sz="1200" dirty="0">
                <a:latin typeface="Times New Roman" panose="02020603050405020304" pitchFamily="18" charset="0"/>
                <a:cs typeface="Times New Roman" panose="02020603050405020304" pitchFamily="18" charset="0"/>
              </a:rPr>
              <a:t>        a. Never loose sight of your goal, never rest and loose heart.</a:t>
            </a:r>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9</a:t>
            </a:fld>
            <a:endParaRPr lang="en-US"/>
          </a:p>
        </p:txBody>
      </p:sp>
    </p:spTree>
    <p:extLst>
      <p:ext uri="{BB962C8B-B14F-4D97-AF65-F5344CB8AC3E}">
        <p14:creationId xmlns:p14="http://schemas.microsoft.com/office/powerpoint/2010/main" val="129296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Therefore we also, since we are surrounded by so great a cloud of witnesses, </a:t>
            </a:r>
            <a:r>
              <a:rPr lang="en-US" sz="1200" b="0" i="1" u="sng" strike="noStrike" kern="1200" baseline="0" dirty="0">
                <a:solidFill>
                  <a:schemeClr val="tx1"/>
                </a:solidFill>
                <a:latin typeface="+mn-lt"/>
                <a:ea typeface="+mn-ea"/>
                <a:cs typeface="+mn-cs"/>
              </a:rPr>
              <a:t>let us lay aside every weight</a:t>
            </a:r>
            <a:r>
              <a:rPr lang="en-US" sz="1200" b="0" i="1" u="none" strike="noStrike" kern="1200" baseline="0" dirty="0">
                <a:solidFill>
                  <a:schemeClr val="tx1"/>
                </a:solidFill>
                <a:latin typeface="+mn-lt"/>
                <a:ea typeface="+mn-ea"/>
                <a:cs typeface="+mn-cs"/>
              </a:rPr>
              <a:t>, and </a:t>
            </a:r>
            <a:r>
              <a:rPr lang="en-US" sz="1200" b="0" i="1" u="sng" strike="noStrike" kern="1200" baseline="0" dirty="0">
                <a:solidFill>
                  <a:schemeClr val="tx1"/>
                </a:solidFill>
                <a:latin typeface="+mn-lt"/>
                <a:ea typeface="+mn-ea"/>
                <a:cs typeface="+mn-cs"/>
              </a:rPr>
              <a:t>the sin which so easily ensnares us</a:t>
            </a:r>
            <a:r>
              <a:rPr lang="en-US" sz="1200" b="0" i="1" u="none" strike="noStrike" kern="1200" baseline="0" dirty="0">
                <a:solidFill>
                  <a:schemeClr val="tx1"/>
                </a:solidFill>
                <a:latin typeface="+mn-lt"/>
                <a:ea typeface="+mn-ea"/>
                <a:cs typeface="+mn-cs"/>
              </a:rPr>
              <a:t>, and let us run with endurance the race that is set before us, </a:t>
            </a:r>
            <a:r>
              <a:rPr lang="en-US" sz="1200" b="0" i="1" u="sng" strike="noStrike" kern="1200" baseline="0" dirty="0">
                <a:solidFill>
                  <a:schemeClr val="tx1"/>
                </a:solidFill>
                <a:latin typeface="+mn-lt"/>
                <a:ea typeface="+mn-ea"/>
                <a:cs typeface="+mn-cs"/>
              </a:rPr>
              <a:t>looking unto Jesus</a:t>
            </a:r>
            <a:r>
              <a:rPr lang="en-US" sz="1200" b="0" i="1" u="none" strike="noStrike" kern="1200" baseline="0" dirty="0">
                <a:solidFill>
                  <a:schemeClr val="tx1"/>
                </a:solidFill>
                <a:latin typeface="+mn-lt"/>
                <a:ea typeface="+mn-ea"/>
                <a:cs typeface="+mn-cs"/>
              </a:rPr>
              <a:t>, the author and finisher of our faith, who for the joy that was set before Him endured the cross, despising the shame, and has sat down at the right hand of the throne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 Never take your eyes off your goal of eternal life. </a:t>
            </a:r>
          </a:p>
          <a:p>
            <a:pPr rtl="0"/>
            <a:r>
              <a:rPr lang="en-US" sz="1200" b="0" i="0" u="none" strike="noStrike" kern="1200" baseline="0" dirty="0">
                <a:solidFill>
                  <a:schemeClr val="tx1"/>
                </a:solidFill>
                <a:latin typeface="+mn-lt"/>
                <a:ea typeface="+mn-ea"/>
                <a:cs typeface="+mn-cs"/>
              </a:rPr>
              <a:t>    2. Faith alone is not enough, look to Peter for an example of faith alone failing him.</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A11FE6-3F7C-47A5-B830-A27D160BF41A}" type="slidenum">
              <a:rPr lang="en-US" smtClean="0"/>
              <a:t>10</a:t>
            </a:fld>
            <a:endParaRPr lang="en-US"/>
          </a:p>
        </p:txBody>
      </p:sp>
    </p:spTree>
    <p:extLst>
      <p:ext uri="{BB962C8B-B14F-4D97-AF65-F5344CB8AC3E}">
        <p14:creationId xmlns:p14="http://schemas.microsoft.com/office/powerpoint/2010/main" val="189911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11DED24-8DB4-4F09-8E69-0ECB458EFD7A}" type="slidenum">
              <a:rPr lang="en-US" altLang="en-US" smtClean="0"/>
              <a:pPr>
                <a:defRPr/>
              </a:pPr>
              <a:t>‹#›</a:t>
            </a:fld>
            <a:endParaRPr lang="en-US" altLang="en-US"/>
          </a:p>
        </p:txBody>
      </p:sp>
    </p:spTree>
    <p:extLst>
      <p:ext uri="{BB962C8B-B14F-4D97-AF65-F5344CB8AC3E}">
        <p14:creationId xmlns:p14="http://schemas.microsoft.com/office/powerpoint/2010/main" val="221990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E65727A-AB7C-4F99-BB17-FA6BB7107205}" type="slidenum">
              <a:rPr lang="en-US" altLang="en-US" smtClean="0"/>
              <a:pPr>
                <a:defRPr/>
              </a:pPr>
              <a:t>‹#›</a:t>
            </a:fld>
            <a:endParaRPr lang="en-US" altLang="en-US"/>
          </a:p>
        </p:txBody>
      </p:sp>
    </p:spTree>
    <p:extLst>
      <p:ext uri="{BB962C8B-B14F-4D97-AF65-F5344CB8AC3E}">
        <p14:creationId xmlns:p14="http://schemas.microsoft.com/office/powerpoint/2010/main" val="183213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DB980EB-201E-4301-A0AF-14D8AA4A72A8}" type="slidenum">
              <a:rPr lang="en-US" altLang="en-US" smtClean="0"/>
              <a:pPr>
                <a:defRPr/>
              </a:pPr>
              <a:t>‹#›</a:t>
            </a:fld>
            <a:endParaRPr lang="en-US" altLang="en-US"/>
          </a:p>
        </p:txBody>
      </p:sp>
    </p:spTree>
    <p:extLst>
      <p:ext uri="{BB962C8B-B14F-4D97-AF65-F5344CB8AC3E}">
        <p14:creationId xmlns:p14="http://schemas.microsoft.com/office/powerpoint/2010/main" val="383516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1D08DA-EB53-4007-8210-F75A637CBC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AD51CEB-B575-4966-B172-B33BC1AB1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95A7AAF-0064-4352-92BE-4E965B465665}"/>
              </a:ext>
            </a:extLst>
          </p:cNvPr>
          <p:cNvSpPr>
            <a:spLocks noGrp="1" noChangeArrowheads="1"/>
          </p:cNvSpPr>
          <p:nvPr>
            <p:ph type="sldNum" sz="quarter" idx="12"/>
          </p:nvPr>
        </p:nvSpPr>
        <p:spPr>
          <a:ln/>
        </p:spPr>
        <p:txBody>
          <a:bodyPr/>
          <a:lstStyle>
            <a:lvl1pPr>
              <a:defRPr/>
            </a:lvl1pPr>
          </a:lstStyle>
          <a:p>
            <a:pPr>
              <a:defRPr/>
            </a:pPr>
            <a:fld id="{D89E737A-5857-4E0C-A04E-03BC30E50771}" type="slidenum">
              <a:rPr lang="en-US" altLang="en-US"/>
              <a:pPr>
                <a:defRPr/>
              </a:pPr>
              <a:t>‹#›</a:t>
            </a:fld>
            <a:endParaRPr lang="en-US" altLang="en-US"/>
          </a:p>
        </p:txBody>
      </p:sp>
    </p:spTree>
    <p:extLst>
      <p:ext uri="{BB962C8B-B14F-4D97-AF65-F5344CB8AC3E}">
        <p14:creationId xmlns:p14="http://schemas.microsoft.com/office/powerpoint/2010/main" val="290781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5918F4F-26B3-4E00-A22F-74F5CB52A86B}" type="slidenum">
              <a:rPr lang="en-US" altLang="en-US" smtClean="0"/>
              <a:pPr>
                <a:defRPr/>
              </a:pPr>
              <a:t>‹#›</a:t>
            </a:fld>
            <a:endParaRPr lang="en-US" altLang="en-US"/>
          </a:p>
        </p:txBody>
      </p:sp>
    </p:spTree>
    <p:extLst>
      <p:ext uri="{BB962C8B-B14F-4D97-AF65-F5344CB8AC3E}">
        <p14:creationId xmlns:p14="http://schemas.microsoft.com/office/powerpoint/2010/main" val="15628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349E74D-C89D-4CC6-BBF1-E65742079DB7}" type="slidenum">
              <a:rPr lang="en-US" altLang="en-US" smtClean="0"/>
              <a:pPr>
                <a:defRPr/>
              </a:pPr>
              <a:t>‹#›</a:t>
            </a:fld>
            <a:endParaRPr lang="en-US" altLang="en-US"/>
          </a:p>
        </p:txBody>
      </p:sp>
    </p:spTree>
    <p:extLst>
      <p:ext uri="{BB962C8B-B14F-4D97-AF65-F5344CB8AC3E}">
        <p14:creationId xmlns:p14="http://schemas.microsoft.com/office/powerpoint/2010/main" val="225618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03241D4-E497-47EF-925F-1E3D8598E65B}" type="slidenum">
              <a:rPr lang="en-US" altLang="en-US" smtClean="0"/>
              <a:pPr>
                <a:defRPr/>
              </a:pPr>
              <a:t>‹#›</a:t>
            </a:fld>
            <a:endParaRPr lang="en-US" altLang="en-US"/>
          </a:p>
        </p:txBody>
      </p:sp>
    </p:spTree>
    <p:extLst>
      <p:ext uri="{BB962C8B-B14F-4D97-AF65-F5344CB8AC3E}">
        <p14:creationId xmlns:p14="http://schemas.microsoft.com/office/powerpoint/2010/main" val="367317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7F62FB8-09AE-4194-83F6-8DBC185E7FA2}" type="slidenum">
              <a:rPr lang="en-US" altLang="en-US" smtClean="0"/>
              <a:pPr>
                <a:defRPr/>
              </a:pPr>
              <a:t>‹#›</a:t>
            </a:fld>
            <a:endParaRPr lang="en-US" altLang="en-US"/>
          </a:p>
        </p:txBody>
      </p:sp>
    </p:spTree>
    <p:extLst>
      <p:ext uri="{BB962C8B-B14F-4D97-AF65-F5344CB8AC3E}">
        <p14:creationId xmlns:p14="http://schemas.microsoft.com/office/powerpoint/2010/main" val="371361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B1937A3-CF8A-4E67-A4E6-6765F1BFD785}" type="slidenum">
              <a:rPr lang="en-US" altLang="en-US" smtClean="0"/>
              <a:pPr>
                <a:defRPr/>
              </a:pPr>
              <a:t>‹#›</a:t>
            </a:fld>
            <a:endParaRPr lang="en-US" altLang="en-US"/>
          </a:p>
        </p:txBody>
      </p:sp>
    </p:spTree>
    <p:extLst>
      <p:ext uri="{BB962C8B-B14F-4D97-AF65-F5344CB8AC3E}">
        <p14:creationId xmlns:p14="http://schemas.microsoft.com/office/powerpoint/2010/main" val="213882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5CE898-AD8A-46C1-A497-74914D32F37D}" type="slidenum">
              <a:rPr lang="en-US" altLang="en-US" smtClean="0"/>
              <a:pPr>
                <a:defRPr/>
              </a:pPr>
              <a:t>‹#›</a:t>
            </a:fld>
            <a:endParaRPr lang="en-US" altLang="en-US"/>
          </a:p>
        </p:txBody>
      </p:sp>
    </p:spTree>
    <p:extLst>
      <p:ext uri="{BB962C8B-B14F-4D97-AF65-F5344CB8AC3E}">
        <p14:creationId xmlns:p14="http://schemas.microsoft.com/office/powerpoint/2010/main" val="386291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EAB4B12-83F4-4937-9795-CEBFED81127D}" type="slidenum">
              <a:rPr lang="en-US" altLang="en-US" smtClean="0"/>
              <a:pPr>
                <a:defRPr/>
              </a:pPr>
              <a:t>‹#›</a:t>
            </a:fld>
            <a:endParaRPr lang="en-US" altLang="en-US"/>
          </a:p>
        </p:txBody>
      </p:sp>
    </p:spTree>
    <p:extLst>
      <p:ext uri="{BB962C8B-B14F-4D97-AF65-F5344CB8AC3E}">
        <p14:creationId xmlns:p14="http://schemas.microsoft.com/office/powerpoint/2010/main" val="348123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7E947C1-122B-4F08-8839-5C0A91BC3D10}" type="slidenum">
              <a:rPr lang="en-US" altLang="en-US" smtClean="0"/>
              <a:pPr>
                <a:defRPr/>
              </a:pPr>
              <a:t>‹#›</a:t>
            </a:fld>
            <a:endParaRPr lang="en-US" altLang="en-US"/>
          </a:p>
        </p:txBody>
      </p:sp>
    </p:spTree>
    <p:extLst>
      <p:ext uri="{BB962C8B-B14F-4D97-AF65-F5344CB8AC3E}">
        <p14:creationId xmlns:p14="http://schemas.microsoft.com/office/powerpoint/2010/main" val="424306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99343-231E-4875-926C-75934F4496F9}" type="slidenum">
              <a:rPr lang="en-US" altLang="en-US" smtClean="0"/>
              <a:pPr>
                <a:defRPr/>
              </a:pPr>
              <a:t>‹#›</a:t>
            </a:fld>
            <a:endParaRPr lang="en-US" altLang="en-US"/>
          </a:p>
        </p:txBody>
      </p:sp>
    </p:spTree>
    <p:extLst>
      <p:ext uri="{BB962C8B-B14F-4D97-AF65-F5344CB8AC3E}">
        <p14:creationId xmlns:p14="http://schemas.microsoft.com/office/powerpoint/2010/main" val="13503020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ibatananet.blogspot.com/2012/12/jesus-e-mais-poderoso-do-que-os-demonios.html"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lamentiraestaahifuera.com/2014/09/08/el-truco-de-caminar-sobre-el-agua-revelad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louds in the sky&#10;&#10;Description automatically generated">
            <a:extLst>
              <a:ext uri="{FF2B5EF4-FFF2-40B4-BE49-F238E27FC236}">
                <a16:creationId xmlns:a16="http://schemas.microsoft.com/office/drawing/2014/main" id="{81E69C8A-F541-4CF3-B8EF-44D85F834F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76200"/>
            <a:ext cx="12192000" cy="7010400"/>
          </a:xfrm>
          <a:prstGeom prst="rect">
            <a:avLst/>
          </a:prstGeom>
        </p:spPr>
      </p:pic>
      <p:sp>
        <p:nvSpPr>
          <p:cNvPr id="6" name="TextBox 5">
            <a:extLst>
              <a:ext uri="{FF2B5EF4-FFF2-40B4-BE49-F238E27FC236}">
                <a16:creationId xmlns:a16="http://schemas.microsoft.com/office/drawing/2014/main" id="{9794DF4D-C13B-47FE-953E-ABF175666AC4}"/>
              </a:ext>
            </a:extLst>
          </p:cNvPr>
          <p:cNvSpPr txBox="1"/>
          <p:nvPr/>
        </p:nvSpPr>
        <p:spPr>
          <a:xfrm>
            <a:off x="381000" y="381000"/>
            <a:ext cx="3657600" cy="1200329"/>
          </a:xfrm>
          <a:prstGeom prst="rect">
            <a:avLst/>
          </a:prstGeom>
          <a:noFill/>
          <a:effectLst>
            <a:glow rad="139700">
              <a:schemeClr val="accent2">
                <a:satMod val="175000"/>
                <a:alpha val="40000"/>
              </a:schemeClr>
            </a:glow>
          </a:effectLst>
        </p:spPr>
        <p:txBody>
          <a:bodyPr wrap="square" rtlCol="0">
            <a:spAutoFit/>
          </a:bodyPr>
          <a:lstStyle/>
          <a:p>
            <a:r>
              <a:rPr lang="en-US" sz="7200" dirty="0">
                <a:latin typeface="Times New Roman" panose="02020603050405020304" pitchFamily="18" charset="0"/>
                <a:cs typeface="Times New Roman" panose="02020603050405020304" pitchFamily="18" charset="0"/>
              </a:rPr>
              <a:t>Welcome</a:t>
            </a:r>
          </a:p>
        </p:txBody>
      </p:sp>
      <p:sp>
        <p:nvSpPr>
          <p:cNvPr id="7" name="TextBox 6">
            <a:extLst>
              <a:ext uri="{FF2B5EF4-FFF2-40B4-BE49-F238E27FC236}">
                <a16:creationId xmlns:a16="http://schemas.microsoft.com/office/drawing/2014/main" id="{F14C0998-A953-43E9-9128-63D776281B87}"/>
              </a:ext>
            </a:extLst>
          </p:cNvPr>
          <p:cNvSpPr txBox="1"/>
          <p:nvPr/>
        </p:nvSpPr>
        <p:spPr>
          <a:xfrm>
            <a:off x="8686800" y="5562600"/>
            <a:ext cx="27432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Ranger Church of Christ</a:t>
            </a:r>
          </a:p>
          <a:p>
            <a:r>
              <a:rPr lang="en-US" sz="2000" dirty="0">
                <a:latin typeface="Times New Roman" panose="02020603050405020304" pitchFamily="18" charset="0"/>
                <a:cs typeface="Times New Roman" panose="02020603050405020304" pitchFamily="18" charset="0"/>
              </a:rPr>
              <a:t>Mesquite and Rusk 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DDCF0-921C-413D-AC1D-4B34BAD92B91}"/>
              </a:ext>
            </a:extLst>
          </p:cNvPr>
          <p:cNvSpPr/>
          <p:nvPr/>
        </p:nvSpPr>
        <p:spPr>
          <a:xfrm>
            <a:off x="609600" y="843677"/>
            <a:ext cx="10972800" cy="3539430"/>
          </a:xfrm>
          <a:prstGeom prst="rect">
            <a:avLst/>
          </a:prstGeom>
        </p:spPr>
        <p:txBody>
          <a:bodyPr wrap="square">
            <a:spAutoFit/>
          </a:bodyPr>
          <a:lstStyle/>
          <a:p>
            <a:pPr algn="just"/>
            <a:r>
              <a:rPr lang="en-US" sz="3200" i="1" dirty="0">
                <a:latin typeface="Times New Roman" panose="02020603050405020304" pitchFamily="18" charset="0"/>
              </a:rPr>
              <a:t>Therefore we also, since we are surrounded by so great a cloud of witnesses, let us lay aside every weight, and the sin which so easily ensnares us, and let us run with endurance the race that is set before us, looking unto Jesus, the author and finisher of our faith, who for the joy that was set before Him endured the cross, despising the shame, and has sat down at the right hand of the throne of God. </a:t>
            </a:r>
            <a:r>
              <a:rPr lang="en-US" sz="3200" dirty="0">
                <a:latin typeface="Times New Roman" panose="02020603050405020304" pitchFamily="18" charset="0"/>
              </a:rPr>
              <a:t>(</a:t>
            </a:r>
            <a:r>
              <a:rPr lang="en-US" sz="3200" b="1" dirty="0">
                <a:latin typeface="Times New Roman" panose="02020603050405020304" pitchFamily="18" charset="0"/>
              </a:rPr>
              <a:t>Hebrews 12:1-2</a:t>
            </a:r>
            <a:r>
              <a:rPr lang="en-US" sz="3200" dirty="0">
                <a:latin typeface="Times New Roman" panose="02020603050405020304" pitchFamily="18" charset="0"/>
              </a:rPr>
              <a:t>)</a:t>
            </a:r>
            <a:endParaRPr lang="en-US" dirty="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outdoor, person, surfing&#10;&#10;Description automatically generated">
            <a:extLst>
              <a:ext uri="{FF2B5EF4-FFF2-40B4-BE49-F238E27FC236}">
                <a16:creationId xmlns:a16="http://schemas.microsoft.com/office/drawing/2014/main" id="{520EA8F5-0DB7-4540-8A6B-3A2CD79DDE0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090" r="7878"/>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A0C0C83-1063-4B2F-A4CA-DF4C5297EF0E}"/>
              </a:ext>
            </a:extLst>
          </p:cNvPr>
          <p:cNvSpPr/>
          <p:nvPr/>
        </p:nvSpPr>
        <p:spPr>
          <a:xfrm>
            <a:off x="609600" y="152400"/>
            <a:ext cx="10972800" cy="6494085"/>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Now in the fourth watch of the night Jesus went to them, walking on the sea. And when the disciples saw Him walking on the sea, they were troubled, saying, "It is a ghost!" And they cried out for fear. But immediately Jesus spoke to them, saying, "Be of good cheer! It is I; do not be afraid." And Peter answered Him and said, "Lord, if it is You, command me to come to You on the water." So He said, "Come." And when Peter had come down out of the boat, he walked on the water to go to Jesus. But when he saw that the wind was boisterous, he was afraid; and beginning to sink he cried out, saying, "Lord, save me!" And immediately Jesus stretched out His hand and caught him, and said to him, "O you of little faith, why did you doubt?" And when they got into the boat, the wind ceased.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Matthew 14:25-32</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510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5AF7D47-1354-4BD4-8B27-91B13D67C81A}"/>
              </a:ext>
            </a:extLst>
          </p:cNvPr>
          <p:cNvSpPr>
            <a:spLocks noGrp="1" noChangeArrowheads="1"/>
          </p:cNvSpPr>
          <p:nvPr>
            <p:ph type="title"/>
          </p:nvPr>
        </p:nvSpPr>
        <p:spPr>
          <a:xfrm>
            <a:off x="685800" y="746125"/>
            <a:ext cx="10896600" cy="854075"/>
          </a:xfrm>
        </p:spPr>
        <p:txBody>
          <a:bodyPr>
            <a:normAutofit/>
          </a:bodyPr>
          <a:lstStyle/>
          <a:p>
            <a:pPr eaLnBrk="1" hangingPunct="1"/>
            <a:r>
              <a:rPr lang="en-US" altLang="en-US" sz="4800" dirty="0">
                <a:latin typeface="Times New Roman" panose="02020603050405020304" pitchFamily="18" charset="0"/>
                <a:cs typeface="Times New Roman" panose="02020603050405020304" pitchFamily="18" charset="0"/>
              </a:rPr>
              <a:t>KEEPING THE SAVED, SAVED</a:t>
            </a:r>
          </a:p>
        </p:txBody>
      </p:sp>
      <p:sp>
        <p:nvSpPr>
          <p:cNvPr id="10243" name="Text Box 3">
            <a:extLst>
              <a:ext uri="{FF2B5EF4-FFF2-40B4-BE49-F238E27FC236}">
                <a16:creationId xmlns:a16="http://schemas.microsoft.com/office/drawing/2014/main" id="{6D68F521-2A11-47D9-8179-21D1276147B0}"/>
              </a:ext>
            </a:extLst>
          </p:cNvPr>
          <p:cNvSpPr txBox="1">
            <a:spLocks noChangeArrowheads="1"/>
          </p:cNvSpPr>
          <p:nvPr/>
        </p:nvSpPr>
        <p:spPr bwMode="auto">
          <a:xfrm>
            <a:off x="609600" y="1642170"/>
            <a:ext cx="10972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dirty="0">
                <a:latin typeface="Times New Roman" panose="02020603050405020304" pitchFamily="18" charset="0"/>
                <a:cs typeface="Times New Roman" panose="02020603050405020304" pitchFamily="18" charset="0"/>
              </a:rPr>
              <a:t>YOU MUST ENTER THE RACE</a:t>
            </a:r>
          </a:p>
          <a:p>
            <a:pPr eaLnBrk="1" hangingPunct="1">
              <a:spcBef>
                <a:spcPct val="50000"/>
              </a:spcBef>
              <a:buFontTx/>
              <a:buAutoNum type="arabicPeriod"/>
            </a:pPr>
            <a:r>
              <a:rPr lang="en-US" altLang="en-US" sz="3200" dirty="0">
                <a:latin typeface="Times New Roman" panose="02020603050405020304" pitchFamily="18" charset="0"/>
                <a:cs typeface="Times New Roman" panose="02020603050405020304" pitchFamily="18" charset="0"/>
              </a:rPr>
              <a:t>YOU MUST HAVE ENDURANCE - (</a:t>
            </a:r>
            <a:r>
              <a:rPr lang="en-US" altLang="en-US" sz="3200" b="1" dirty="0">
                <a:latin typeface="Times New Roman" panose="02020603050405020304" pitchFamily="18" charset="0"/>
                <a:cs typeface="Times New Roman" panose="02020603050405020304" pitchFamily="18" charset="0"/>
              </a:rPr>
              <a:t>1 COR. 9:24-27</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2 TIM 4:7</a:t>
            </a:r>
            <a:r>
              <a:rPr lang="en-US" altLang="en-US" sz="32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3200" dirty="0">
                <a:latin typeface="Times New Roman" panose="02020603050405020304" pitchFamily="18" charset="0"/>
                <a:cs typeface="Times New Roman" panose="02020603050405020304" pitchFamily="18" charset="0"/>
              </a:rPr>
              <a:t>3. YOU MUST FOCUS ON THE PRIZE - (</a:t>
            </a:r>
            <a:r>
              <a:rPr lang="en-US" altLang="en-US" sz="3200" b="1" dirty="0">
                <a:latin typeface="Times New Roman" panose="02020603050405020304" pitchFamily="18" charset="0"/>
                <a:cs typeface="Times New Roman" panose="02020603050405020304" pitchFamily="18" charset="0"/>
              </a:rPr>
              <a:t>HEB. 12:1-2</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MATT. 14:25-32</a:t>
            </a:r>
            <a:r>
              <a:rPr lang="en-US" alt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0BE81-8CC6-4BAB-A7B7-5B6A009403B2}"/>
              </a:ext>
            </a:extLst>
          </p:cNvPr>
          <p:cNvSpPr/>
          <p:nvPr/>
        </p:nvSpPr>
        <p:spPr>
          <a:xfrm>
            <a:off x="609600" y="1066800"/>
            <a:ext cx="10972799" cy="3847207"/>
          </a:xfrm>
          <a:prstGeom prst="rect">
            <a:avLst/>
          </a:prstGeom>
        </p:spPr>
        <p:txBody>
          <a:bodyPr wrap="square">
            <a:spAutoFit/>
          </a:bodyPr>
          <a:lstStyle/>
          <a:p>
            <a:pPr algn="ctr"/>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plan of Salvation!</a:t>
            </a:r>
          </a:p>
          <a:p>
            <a:pPr algn="ctr"/>
            <a:endPar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dirty="0"/>
              <a:t>Hear the word – </a:t>
            </a:r>
            <a:r>
              <a:rPr lang="en-US" sz="3600" b="1" dirty="0"/>
              <a:t>Romans 10: 17</a:t>
            </a:r>
          </a:p>
          <a:p>
            <a:r>
              <a:rPr lang="en-US" sz="3600" dirty="0"/>
              <a:t>Believe it – </a:t>
            </a:r>
            <a:r>
              <a:rPr lang="en-US" sz="3600" b="1" dirty="0"/>
              <a:t>John 8:24</a:t>
            </a:r>
          </a:p>
          <a:p>
            <a:r>
              <a:rPr lang="en-US" sz="3600" dirty="0"/>
              <a:t>Repent of Sins – </a:t>
            </a:r>
            <a:r>
              <a:rPr lang="en-US" sz="3600" b="1" dirty="0"/>
              <a:t>Acts 17:30</a:t>
            </a:r>
          </a:p>
          <a:p>
            <a:r>
              <a:rPr lang="en-US" sz="3600" dirty="0"/>
              <a:t>Confess Jesus – </a:t>
            </a:r>
            <a:r>
              <a:rPr lang="en-US" sz="3600" b="1" dirty="0"/>
              <a:t>Romans 10: 9,10</a:t>
            </a:r>
          </a:p>
          <a:p>
            <a:r>
              <a:rPr lang="en-US" sz="3600" dirty="0"/>
              <a:t>Baptized for Forgiveness of sins –</a:t>
            </a:r>
            <a:r>
              <a:rPr lang="en-US" sz="3600" b="1" dirty="0"/>
              <a:t>Acts 22:16</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8)">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D4B75-9D4F-4DDC-B32B-B09FCC93F986}"/>
              </a:ext>
            </a:extLst>
          </p:cNvPr>
          <p:cNvSpPr txBox="1"/>
          <p:nvPr/>
        </p:nvSpPr>
        <p:spPr>
          <a:xfrm>
            <a:off x="609600" y="2545140"/>
            <a:ext cx="10972799" cy="1569660"/>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But We Believe…</a:t>
            </a:r>
          </a:p>
          <a:p>
            <a:r>
              <a:rPr lang="en-US" sz="4800" dirty="0">
                <a:latin typeface="Times New Roman" panose="02020603050405020304" pitchFamily="18" charset="0"/>
                <a:cs typeface="Times New Roman" panose="02020603050405020304" pitchFamily="18" charset="0"/>
              </a:rPr>
              <a:t>                           In the Power of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279060-7AE7-4DC6-9B5A-406FE5A3655D}"/>
              </a:ext>
            </a:extLst>
          </p:cNvPr>
          <p:cNvSpPr txBox="1"/>
          <p:nvPr/>
        </p:nvSpPr>
        <p:spPr>
          <a:xfrm>
            <a:off x="609600" y="2514600"/>
            <a:ext cx="10972800" cy="1754326"/>
          </a:xfrm>
          <a:prstGeom prst="rect">
            <a:avLst/>
          </a:prstGeom>
          <a:noFill/>
        </p:spPr>
        <p:txBody>
          <a:bodyPr wrap="square" rtlCol="0">
            <a:spAutoFit/>
          </a:bodyPr>
          <a:lstStyle/>
          <a:p>
            <a:pPr algn="just"/>
            <a:r>
              <a:rPr lang="en-US" sz="3600" i="1" dirty="0">
                <a:latin typeface="Times New Roman" panose="02020603050405020304" pitchFamily="18" charset="0"/>
                <a:cs typeface="Times New Roman" panose="02020603050405020304" pitchFamily="18" charset="0"/>
              </a:rPr>
              <a:t>For I am not ashamed of the gospel of Christ, for it is the power of God to salvation for everyone who believes, for the Jew first and also for the Greek. </a:t>
            </a:r>
            <a:r>
              <a:rPr lang="en-US" sz="3600"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Romans 1:16</a:t>
            </a:r>
            <a:r>
              <a:rPr lang="en-US" sz="3600" dirty="0">
                <a:latin typeface="Times New Roman" panose="02020603050405020304" pitchFamily="18" charset="0"/>
                <a:cs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1D6783-24EC-430B-A324-879110812950}"/>
              </a:ext>
            </a:extLst>
          </p:cNvPr>
          <p:cNvSpPr/>
          <p:nvPr/>
        </p:nvSpPr>
        <p:spPr>
          <a:xfrm>
            <a:off x="609600" y="609600"/>
            <a:ext cx="10972800" cy="2010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r>
              <a:rPr lang="en-US" sz="3200" i="1" dirty="0">
                <a:solidFill>
                  <a:schemeClr val="tx1"/>
                </a:solidFill>
                <a:latin typeface="Times New Roman" panose="02020603050405020304" pitchFamily="18" charset="0"/>
                <a:cs typeface="Times New Roman" panose="02020603050405020304" pitchFamily="18" charset="0"/>
              </a:rPr>
              <a:t>And He said to them, "Go into all the world and preach the gospel to every creature. He who believes and is baptized will be saved; but he who does not believe will be condemned. </a:t>
            </a:r>
            <a:r>
              <a:rPr lang="en-US" sz="3200" dirty="0">
                <a:solidFill>
                  <a:schemeClr val="tx1"/>
                </a:solidFill>
                <a:latin typeface="Times New Roman" panose="02020603050405020304" pitchFamily="18" charset="0"/>
                <a:cs typeface="Times New Roman" panose="02020603050405020304" pitchFamily="18" charset="0"/>
              </a:rPr>
              <a:t>(</a:t>
            </a:r>
            <a:r>
              <a:rPr lang="en-US" sz="3200" b="1" dirty="0">
                <a:solidFill>
                  <a:schemeClr val="tx1"/>
                </a:solidFill>
                <a:latin typeface="Times New Roman" panose="02020603050405020304" pitchFamily="18" charset="0"/>
                <a:cs typeface="Times New Roman" panose="02020603050405020304" pitchFamily="18" charset="0"/>
              </a:rPr>
              <a:t>Mark 16:15-16</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1DD64405-D8C8-4249-89D4-B0F894D7010B}"/>
              </a:ext>
            </a:extLst>
          </p:cNvPr>
          <p:cNvSpPr/>
          <p:nvPr/>
        </p:nvSpPr>
        <p:spPr>
          <a:xfrm>
            <a:off x="609600" y="4678740"/>
            <a:ext cx="10972800" cy="1569660"/>
          </a:xfrm>
          <a:prstGeom prst="rect">
            <a:avLst/>
          </a:prstGeom>
          <a:noFill/>
        </p:spPr>
        <p:txBody>
          <a:bodyPr wrap="square">
            <a:spAutoFit/>
          </a:bodyPr>
          <a:lstStyle/>
          <a:p>
            <a:pPr algn="just"/>
            <a:r>
              <a:rPr lang="en-US" sz="3200" i="1" dirty="0">
                <a:latin typeface="Times New Roman" panose="02020603050405020304" pitchFamily="18" charset="0"/>
              </a:rPr>
              <a:t>praising God and having favor with all the people. And the Lord added to the church daily those who were being saved. </a:t>
            </a:r>
            <a:r>
              <a:rPr lang="en-US" sz="3200" dirty="0">
                <a:latin typeface="Times New Roman" panose="02020603050405020304" pitchFamily="18" charset="0"/>
              </a:rPr>
              <a:t>(</a:t>
            </a:r>
            <a:r>
              <a:rPr lang="en-US" sz="3200" b="1" dirty="0">
                <a:latin typeface="Times New Roman" panose="02020603050405020304" pitchFamily="18" charset="0"/>
              </a:rPr>
              <a:t>Acts 2:47</a:t>
            </a:r>
            <a:r>
              <a:rPr lang="en-US" sz="3200" dirty="0">
                <a:latin typeface="Times New Roman" panose="02020603050405020304" pitchFamily="18" charset="0"/>
              </a:rPr>
              <a:t>)</a:t>
            </a:r>
            <a:endParaRPr lang="en-US" dirty="0">
              <a:latin typeface="Times New Roman" panose="02020603050405020304" pitchFamily="18" charset="0"/>
            </a:endParaRPr>
          </a:p>
        </p:txBody>
      </p:sp>
      <p:sp>
        <p:nvSpPr>
          <p:cNvPr id="4" name="Rectangle 3">
            <a:extLst>
              <a:ext uri="{FF2B5EF4-FFF2-40B4-BE49-F238E27FC236}">
                <a16:creationId xmlns:a16="http://schemas.microsoft.com/office/drawing/2014/main" id="{5AEB04F9-68A1-4886-A211-47DA2969371B}"/>
              </a:ext>
            </a:extLst>
          </p:cNvPr>
          <p:cNvSpPr/>
          <p:nvPr/>
        </p:nvSpPr>
        <p:spPr>
          <a:xfrm>
            <a:off x="609600" y="2819400"/>
            <a:ext cx="10972800" cy="1569660"/>
          </a:xfrm>
          <a:prstGeom prst="rect">
            <a:avLst/>
          </a:prstGeom>
          <a:noFill/>
        </p:spPr>
        <p:txBody>
          <a:bodyPr wrap="square">
            <a:spAutoFit/>
          </a:bodyPr>
          <a:lstStyle/>
          <a:p>
            <a:pPr algn="just"/>
            <a:r>
              <a:rPr lang="en-US" sz="3200" i="1" dirty="0">
                <a:latin typeface="Times New Roman" panose="02020603050405020304" pitchFamily="18" charset="0"/>
              </a:rPr>
              <a:t>Then Peter said to them, "Repent, and let every one of you be baptized in the name of Jesus Christ for the remission of sins; and you shall receive the gift of the Holy Spirit. </a:t>
            </a:r>
            <a:r>
              <a:rPr lang="en-US" sz="3200" dirty="0">
                <a:latin typeface="Times New Roman" panose="02020603050405020304" pitchFamily="18" charset="0"/>
              </a:rPr>
              <a:t>(</a:t>
            </a:r>
            <a:r>
              <a:rPr lang="en-US" sz="3200" b="1" dirty="0">
                <a:latin typeface="Times New Roman" panose="02020603050405020304" pitchFamily="18" charset="0"/>
              </a:rPr>
              <a:t>Acts 2:38</a:t>
            </a:r>
            <a:r>
              <a:rPr lang="en-US" sz="3200" dirty="0">
                <a:latin typeface="Times New Roman" panose="02020603050405020304" pitchFamily="18" charset="0"/>
              </a:rPr>
              <a:t>)</a:t>
            </a:r>
            <a:endParaRPr 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out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653EAA-8FB6-4B78-AE35-76C5D85CC374}"/>
              </a:ext>
            </a:extLst>
          </p:cNvPr>
          <p:cNvSpPr/>
          <p:nvPr/>
        </p:nvSpPr>
        <p:spPr>
          <a:xfrm>
            <a:off x="609600" y="3189982"/>
            <a:ext cx="10972800" cy="1077218"/>
          </a:xfrm>
          <a:prstGeom prst="rect">
            <a:avLst/>
          </a:prstGeom>
        </p:spPr>
        <p:txBody>
          <a:bodyPr wrap="square">
            <a:spAutoFit/>
          </a:bodyPr>
          <a:lstStyle/>
          <a:p>
            <a:pPr algn="just"/>
            <a:r>
              <a:rPr lang="en-US" sz="3200" i="1" dirty="0">
                <a:latin typeface="Times New Roman" panose="02020603050405020304" pitchFamily="18" charset="0"/>
                <a:cs typeface="Times New Roman" panose="02020603050405020304" pitchFamily="18" charset="0"/>
              </a:rPr>
              <a:t>And you will be hated by all for My name's sake. But he who endures to the end will be saved.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Matthew 10:22</a:t>
            </a:r>
            <a:r>
              <a:rPr lang="en-US" sz="32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1DDC8F8-314D-4CE9-A904-75259D8F6D97}"/>
              </a:ext>
            </a:extLst>
          </p:cNvPr>
          <p:cNvSpPr>
            <a:spLocks noGrp="1" noChangeArrowheads="1"/>
          </p:cNvSpPr>
          <p:nvPr>
            <p:ph type="title"/>
          </p:nvPr>
        </p:nvSpPr>
        <p:spPr>
          <a:xfrm>
            <a:off x="609600" y="884237"/>
            <a:ext cx="10972800" cy="792163"/>
          </a:xfrm>
        </p:spPr>
        <p:txBody>
          <a:bodyPr>
            <a:normAutofit/>
          </a:bodyPr>
          <a:lstStyle/>
          <a:p>
            <a:pPr eaLnBrk="1" hangingPunct="1"/>
            <a:r>
              <a:rPr lang="en-US" altLang="en-US" sz="4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SAVING THE LOST</a:t>
            </a:r>
          </a:p>
        </p:txBody>
      </p:sp>
      <p:sp>
        <p:nvSpPr>
          <p:cNvPr id="9220" name="Text Box 4">
            <a:extLst>
              <a:ext uri="{FF2B5EF4-FFF2-40B4-BE49-F238E27FC236}">
                <a16:creationId xmlns:a16="http://schemas.microsoft.com/office/drawing/2014/main" id="{16D73B97-DBA7-4310-B82E-11AA3EBF2F62}"/>
              </a:ext>
            </a:extLst>
          </p:cNvPr>
          <p:cNvSpPr txBox="1">
            <a:spLocks noChangeArrowheads="1"/>
          </p:cNvSpPr>
          <p:nvPr/>
        </p:nvSpPr>
        <p:spPr bwMode="auto">
          <a:xfrm>
            <a:off x="610848" y="2057400"/>
            <a:ext cx="109715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dirty="0"/>
              <a:t>BE SAVED LIKE PAUL</a:t>
            </a:r>
          </a:p>
          <a:p>
            <a:pPr eaLnBrk="1" hangingPunct="1">
              <a:spcBef>
                <a:spcPct val="50000"/>
              </a:spcBef>
            </a:pPr>
            <a:r>
              <a:rPr lang="en-US" altLang="en-US" sz="3200" b="1" dirty="0"/>
              <a:t>     (ACTS 9:3-17)  (ACTS 22: 6-16)  (ACTS 26:13-18)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wipe(left)">
                                      <p:cBhvr>
                                        <p:cTn id="11"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9492BA-222A-4CDB-8089-525A32C24727}"/>
              </a:ext>
            </a:extLst>
          </p:cNvPr>
          <p:cNvSpPr>
            <a:spLocks noGrp="1" noChangeArrowheads="1"/>
          </p:cNvSpPr>
          <p:nvPr>
            <p:ph type="title"/>
          </p:nvPr>
        </p:nvSpPr>
        <p:spPr>
          <a:xfrm>
            <a:off x="685800" y="747712"/>
            <a:ext cx="10515600" cy="776288"/>
          </a:xfrm>
        </p:spPr>
        <p:txBody>
          <a:bodyPr>
            <a:normAutofit/>
          </a:bodyPr>
          <a:lstStyle/>
          <a:p>
            <a:pPr eaLnBrk="1" hangingPunct="1"/>
            <a:r>
              <a:rPr lang="en-US" altLang="en-US" sz="4800" dirty="0">
                <a:latin typeface="Times New Roman" panose="02020603050405020304" pitchFamily="18" charset="0"/>
                <a:cs typeface="Times New Roman" panose="02020603050405020304" pitchFamily="18" charset="0"/>
              </a:rPr>
              <a:t>KEEPING THE SAVED, SAVED</a:t>
            </a:r>
          </a:p>
        </p:txBody>
      </p:sp>
      <p:sp>
        <p:nvSpPr>
          <p:cNvPr id="6148" name="Text Box 4">
            <a:extLst>
              <a:ext uri="{FF2B5EF4-FFF2-40B4-BE49-F238E27FC236}">
                <a16:creationId xmlns:a16="http://schemas.microsoft.com/office/drawing/2014/main" id="{857855A5-BEED-4DC2-BC52-4FD2070863DA}"/>
              </a:ext>
            </a:extLst>
          </p:cNvPr>
          <p:cNvSpPr txBox="1">
            <a:spLocks noChangeArrowheads="1"/>
          </p:cNvSpPr>
          <p:nvPr/>
        </p:nvSpPr>
        <p:spPr bwMode="auto">
          <a:xfrm>
            <a:off x="685800" y="1648215"/>
            <a:ext cx="10896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dirty="0">
                <a:latin typeface="Times New Roman" panose="02020603050405020304" pitchFamily="18" charset="0"/>
                <a:cs typeface="Times New Roman" panose="02020603050405020304" pitchFamily="18" charset="0"/>
              </a:rPr>
              <a:t> YOU MUST ENTER THE RACE</a:t>
            </a:r>
          </a:p>
          <a:p>
            <a:pPr eaLnBrk="1" hangingPunct="1">
              <a:spcBef>
                <a:spcPct val="50000"/>
              </a:spcBef>
              <a:buFontTx/>
              <a:buAutoNum type="arabicPeriod"/>
            </a:pPr>
            <a:r>
              <a:rPr lang="en-US" altLang="en-US" sz="3200" b="1" dirty="0">
                <a:latin typeface="Times New Roman" panose="02020603050405020304" pitchFamily="18" charset="0"/>
                <a:cs typeface="Times New Roman" panose="02020603050405020304" pitchFamily="18" charset="0"/>
              </a:rPr>
              <a:t> YOU MUST HAVE ENDURANCE - (I COR. 9:24-27) (II TIM 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animEffect transition="in" filter="wipe(left)">
                                      <p:cBhvr>
                                        <p:cTn id="11" dur="1000"/>
                                        <p:tgtEl>
                                          <p:spTgt spid="614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148">
                                            <p:txEl>
                                              <p:pRg st="1" end="1"/>
                                            </p:txEl>
                                          </p:spTgt>
                                        </p:tgtEl>
                                        <p:attrNameLst>
                                          <p:attrName>style.visibility</p:attrName>
                                        </p:attrNameLst>
                                      </p:cBhvr>
                                      <p:to>
                                        <p:strVal val="visible"/>
                                      </p:to>
                                    </p:set>
                                    <p:animEffect transition="in" filter="wipe(left)">
                                      <p:cBhvr>
                                        <p:cTn id="16" dur="10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4F1CE-1AA6-42FF-BBFE-C45AAAF218A7}"/>
              </a:ext>
            </a:extLst>
          </p:cNvPr>
          <p:cNvSpPr/>
          <p:nvPr/>
        </p:nvSpPr>
        <p:spPr>
          <a:xfrm>
            <a:off x="762000" y="609600"/>
            <a:ext cx="10820400" cy="4524315"/>
          </a:xfrm>
          <a:prstGeom prst="rect">
            <a:avLst/>
          </a:prstGeom>
        </p:spPr>
        <p:txBody>
          <a:bodyPr wrap="square">
            <a:spAutoFit/>
          </a:bodyPr>
          <a:lstStyle/>
          <a:p>
            <a:pPr lvl="0" algn="just" defTabSz="914400">
              <a:defRPr/>
            </a:pPr>
            <a:r>
              <a:rPr lang="en-US" sz="3200" i="1" dirty="0">
                <a:latin typeface="Times New Roman" panose="02020603050405020304" pitchFamily="18" charset="0"/>
              </a:rPr>
              <a:t>Do you not know that </a:t>
            </a:r>
            <a:r>
              <a:rPr lang="en-US" sz="3200" i="1" u="sng" dirty="0">
                <a:latin typeface="Times New Roman" panose="02020603050405020304" pitchFamily="18" charset="0"/>
              </a:rPr>
              <a:t>those who run in a race all run</a:t>
            </a:r>
            <a:r>
              <a:rPr lang="en-US" sz="3200" i="1" dirty="0">
                <a:latin typeface="Times New Roman" panose="02020603050405020304" pitchFamily="18" charset="0"/>
              </a:rPr>
              <a:t>, but one receives the prize? </a:t>
            </a:r>
            <a:r>
              <a:rPr lang="en-US" sz="3200" i="1" u="sng" dirty="0">
                <a:latin typeface="Times New Roman" panose="02020603050405020304" pitchFamily="18" charset="0"/>
              </a:rPr>
              <a:t>Run in such a way that you may obtain it</a:t>
            </a:r>
            <a:r>
              <a:rPr lang="en-US" sz="3200" i="1" dirty="0">
                <a:latin typeface="Times New Roman" panose="02020603050405020304" pitchFamily="18" charset="0"/>
              </a:rPr>
              <a:t>. And everyone who competes for the prize is temperate in all things. </a:t>
            </a:r>
            <a:r>
              <a:rPr lang="en-US" sz="3200" b="1" i="1" dirty="0">
                <a:latin typeface="Times New Roman" panose="02020603050405020304" pitchFamily="18" charset="0"/>
              </a:rPr>
              <a:t>Now</a:t>
            </a:r>
            <a:r>
              <a:rPr lang="en-US" sz="3200" i="1" dirty="0">
                <a:latin typeface="Times New Roman" panose="02020603050405020304" pitchFamily="18" charset="0"/>
              </a:rPr>
              <a:t> they do it to obtain a perishable crown, but we for an imperishable crown. Therefore I run thus: </a:t>
            </a:r>
            <a:r>
              <a:rPr lang="en-US" sz="3200" i="1" u="sng" dirty="0">
                <a:latin typeface="Times New Roman" panose="02020603050405020304" pitchFamily="18" charset="0"/>
              </a:rPr>
              <a:t>not with uncertainty</a:t>
            </a:r>
            <a:r>
              <a:rPr lang="en-US" sz="3200" i="1" dirty="0">
                <a:latin typeface="Times New Roman" panose="02020603050405020304" pitchFamily="18" charset="0"/>
              </a:rPr>
              <a:t>. Thus I fight: not as one who beats the air. But I discipline my body and bring it into subjection, lest, when I have preached to others, I myself should become disqualified.</a:t>
            </a:r>
            <a:r>
              <a:rPr lang="en-US" sz="3200" dirty="0">
                <a:latin typeface="Times New Roman" panose="02020603050405020304" pitchFamily="18" charset="0"/>
              </a:rPr>
              <a:t> (</a:t>
            </a:r>
            <a:r>
              <a:rPr lang="en-US" sz="3200" b="1" dirty="0">
                <a:latin typeface="Times New Roman" panose="02020603050405020304" pitchFamily="18" charset="0"/>
              </a:rPr>
              <a:t>1 Corinthians 9:24-27</a:t>
            </a:r>
            <a:r>
              <a:rPr lang="en-US" sz="3200" dirty="0">
                <a:latin typeface="Times New Roman" panose="02020603050405020304" pitchFamily="18" charset="0"/>
              </a:rPr>
              <a:t>)</a:t>
            </a:r>
          </a:p>
        </p:txBody>
      </p:sp>
      <p:sp>
        <p:nvSpPr>
          <p:cNvPr id="3" name="Rectangle 2">
            <a:extLst>
              <a:ext uri="{FF2B5EF4-FFF2-40B4-BE49-F238E27FC236}">
                <a16:creationId xmlns:a16="http://schemas.microsoft.com/office/drawing/2014/main" id="{E379585B-323E-4EF8-B62E-A0424BDD7886}"/>
              </a:ext>
            </a:extLst>
          </p:cNvPr>
          <p:cNvSpPr/>
          <p:nvPr/>
        </p:nvSpPr>
        <p:spPr>
          <a:xfrm>
            <a:off x="685800" y="5247382"/>
            <a:ext cx="10896600" cy="1077218"/>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I have fought the good fight, I have finished the race, I have kept the faith.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2 Timothy 4:7</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367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35F319F-DB60-43C3-9C87-837776066EF9}"/>
              </a:ext>
            </a:extLst>
          </p:cNvPr>
          <p:cNvSpPr>
            <a:spLocks noGrp="1" noChangeArrowheads="1"/>
          </p:cNvSpPr>
          <p:nvPr>
            <p:ph type="title"/>
          </p:nvPr>
        </p:nvSpPr>
        <p:spPr>
          <a:xfrm>
            <a:off x="609600" y="669925"/>
            <a:ext cx="10972800" cy="854075"/>
          </a:xfrm>
        </p:spPr>
        <p:txBody>
          <a:bodyPr>
            <a:normAutofit/>
          </a:bodyPr>
          <a:lstStyle/>
          <a:p>
            <a:pPr eaLnBrk="1" hangingPunct="1"/>
            <a:r>
              <a:rPr lang="en-US" altLang="en-US" sz="4800" dirty="0">
                <a:latin typeface="Times New Roman" panose="02020603050405020304" pitchFamily="18" charset="0"/>
                <a:cs typeface="Times New Roman" panose="02020603050405020304" pitchFamily="18" charset="0"/>
              </a:rPr>
              <a:t>KEEPING THE SAVED, SAVED</a:t>
            </a:r>
          </a:p>
        </p:txBody>
      </p:sp>
      <p:sp>
        <p:nvSpPr>
          <p:cNvPr id="7171" name="Text Box 3">
            <a:extLst>
              <a:ext uri="{FF2B5EF4-FFF2-40B4-BE49-F238E27FC236}">
                <a16:creationId xmlns:a16="http://schemas.microsoft.com/office/drawing/2014/main" id="{A34EDC2A-655D-4232-9DF2-823958E0F976}"/>
              </a:ext>
            </a:extLst>
          </p:cNvPr>
          <p:cNvSpPr txBox="1">
            <a:spLocks noChangeArrowheads="1"/>
          </p:cNvSpPr>
          <p:nvPr/>
        </p:nvSpPr>
        <p:spPr bwMode="auto">
          <a:xfrm>
            <a:off x="685800" y="1828800"/>
            <a:ext cx="10896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dirty="0">
                <a:latin typeface="Times New Roman" panose="02020603050405020304" pitchFamily="18" charset="0"/>
                <a:cs typeface="Times New Roman" panose="02020603050405020304" pitchFamily="18" charset="0"/>
              </a:rPr>
              <a:t> YOU MUST ENTER THE RACE</a:t>
            </a:r>
          </a:p>
          <a:p>
            <a:pPr eaLnBrk="1" hangingPunct="1">
              <a:spcBef>
                <a:spcPct val="50000"/>
              </a:spcBef>
              <a:buFontTx/>
              <a:buAutoNum type="arabicPeriod"/>
            </a:pPr>
            <a:r>
              <a:rPr lang="en-US" altLang="en-US" sz="3200" dirty="0">
                <a:latin typeface="Times New Roman" panose="02020603050405020304" pitchFamily="18" charset="0"/>
                <a:cs typeface="Times New Roman" panose="02020603050405020304" pitchFamily="18" charset="0"/>
              </a:rPr>
              <a:t> YOU MUST HAVE ENDURANCE - (</a:t>
            </a:r>
            <a:r>
              <a:rPr lang="en-US" altLang="en-US" sz="3200" b="1" dirty="0">
                <a:latin typeface="Times New Roman" panose="02020603050405020304" pitchFamily="18" charset="0"/>
                <a:cs typeface="Times New Roman" panose="02020603050405020304" pitchFamily="18" charset="0"/>
              </a:rPr>
              <a:t>1 COR. 9:24-27</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2 TIM 4:7</a:t>
            </a:r>
            <a:r>
              <a:rPr lang="en-US" altLang="en-US" sz="32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3200" dirty="0">
                <a:latin typeface="Times New Roman" panose="02020603050405020304" pitchFamily="18" charset="0"/>
                <a:cs typeface="Times New Roman" panose="02020603050405020304" pitchFamily="18" charset="0"/>
              </a:rPr>
              <a:t>3. YOU MUST FOCUS ON THE PRIZE - (</a:t>
            </a:r>
            <a:r>
              <a:rPr lang="en-US" altLang="en-US" sz="3200" b="1" dirty="0">
                <a:latin typeface="Times New Roman" panose="02020603050405020304" pitchFamily="18" charset="0"/>
                <a:cs typeface="Times New Roman" panose="02020603050405020304" pitchFamily="18" charset="0"/>
              </a:rPr>
              <a:t>HEB. 12:1-2</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MATT. 14:25-32</a:t>
            </a:r>
            <a:r>
              <a:rPr lang="en-US" alt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wipe(left)">
                                      <p:cBhvr>
                                        <p:cTn id="14" dur="1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2569</Words>
  <Application>Microsoft Office PowerPoint</Application>
  <PresentationFormat>Widescreen</PresentationFormat>
  <Paragraphs>125</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SAVING THE LOST</vt:lpstr>
      <vt:lpstr>KEEPING THE SAVED, SAVED</vt:lpstr>
      <vt:lpstr>PowerPoint Presentation</vt:lpstr>
      <vt:lpstr>KEEPING THE SAVED, SAVED</vt:lpstr>
      <vt:lpstr>PowerPoint Presentation</vt:lpstr>
      <vt:lpstr>PowerPoint Presentation</vt:lpstr>
      <vt:lpstr>KEEPING THE SAVED, SAVED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2018-12-14T21:35:18Z</dcterms:created>
  <dcterms:modified xsi:type="dcterms:W3CDTF">2018-12-16T02:00:54Z</dcterms:modified>
</cp:coreProperties>
</file>