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14"/>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090" autoAdjust="0"/>
  </p:normalViewPr>
  <p:slideViewPr>
    <p:cSldViewPr>
      <p:cViewPr varScale="1">
        <p:scale>
          <a:sx n="73" d="100"/>
          <a:sy n="73" d="100"/>
        </p:scale>
        <p:origin x="-199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6C150-EB47-4CD4-8B5B-0682CA4F77A5}"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23C9A-89F5-45B8-9917-8FDC1B8DC881}" type="slidenum">
              <a:rPr lang="en-US" smtClean="0"/>
              <a:t>‹#›</a:t>
            </a:fld>
            <a:endParaRPr lang="en-US"/>
          </a:p>
        </p:txBody>
      </p:sp>
    </p:spTree>
    <p:extLst>
      <p:ext uri="{BB962C8B-B14F-4D97-AF65-F5344CB8AC3E}">
        <p14:creationId xmlns:p14="http://schemas.microsoft.com/office/powerpoint/2010/main" val="19609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1</a:t>
            </a:fld>
            <a:endParaRPr lang="en-US"/>
          </a:p>
        </p:txBody>
      </p:sp>
    </p:spTree>
    <p:extLst>
      <p:ext uri="{BB962C8B-B14F-4D97-AF65-F5344CB8AC3E}">
        <p14:creationId xmlns:p14="http://schemas.microsoft.com/office/powerpoint/2010/main" val="20216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As members of the Ranger church of Christ, we want everyone to Accept God’s Conditions for SALVATION:</a:t>
            </a:r>
          </a:p>
          <a:p>
            <a:r>
              <a:rPr lang="en-US" altLang="en-US" sz="1200" dirty="0">
                <a:effectLst/>
              </a:rPr>
              <a:t>&gt;&gt;&gt;&gt;&gt;&gt;&gt;&gt;&gt;&gt;&gt;&gt;&gt;&gt;&gt;&gt;&gt;&gt;&gt;&gt;&gt;</a:t>
            </a:r>
          </a:p>
          <a:p>
            <a:pPr>
              <a:lnSpc>
                <a:spcPct val="90000"/>
              </a:lnSpc>
            </a:pPr>
            <a:r>
              <a:rPr lang="en-US" altLang="en-US" sz="1200" dirty="0"/>
              <a:t>    2. We know from the Parable of the soils, All must HEAR God’s Word </a:t>
            </a:r>
            <a:r>
              <a:rPr lang="en-US" altLang="en-US" sz="1200" b="1" dirty="0"/>
              <a:t>Mk chapter 4</a:t>
            </a:r>
            <a:r>
              <a:rPr lang="en-US" altLang="en-US" sz="1200" b="0" dirty="0"/>
              <a:t>.</a:t>
            </a:r>
          </a:p>
          <a:p>
            <a:pPr>
              <a:lnSpc>
                <a:spcPct val="90000"/>
              </a:lnSpc>
            </a:pPr>
            <a:r>
              <a:rPr lang="en-US" altLang="en-US" sz="1200" b="0" dirty="0"/>
              <a:t>&gt;&gt;&gt;&gt;&gt;&gt;&gt;&gt;&gt;&gt;&gt;&gt;&gt;&gt;&gt;&gt;&gt;&gt;&gt;&gt;&gt;</a:t>
            </a:r>
          </a:p>
          <a:p>
            <a:pPr>
              <a:lnSpc>
                <a:spcPct val="90000"/>
              </a:lnSpc>
            </a:pPr>
            <a:r>
              <a:rPr lang="en-US" altLang="en-US" sz="1200" dirty="0"/>
              <a:t>    3. </a:t>
            </a:r>
            <a:r>
              <a:rPr lang="en-US" altLang="en-US" sz="1200" b="1" dirty="0"/>
              <a:t>HEARING</a:t>
            </a:r>
            <a:r>
              <a:rPr lang="en-US" altLang="en-US" sz="1200" dirty="0"/>
              <a:t> God’s Word produces </a:t>
            </a:r>
            <a:r>
              <a:rPr lang="en-US" altLang="en-US" sz="1200" b="1" dirty="0"/>
              <a:t>FAITH</a:t>
            </a:r>
            <a:r>
              <a:rPr lang="en-US" altLang="en-US" sz="1200" dirty="0"/>
              <a:t> </a:t>
            </a:r>
            <a:r>
              <a:rPr lang="en-US" altLang="en-US" sz="1200" b="1" dirty="0"/>
              <a:t>Rom 10:17 </a:t>
            </a:r>
            <a:r>
              <a:rPr lang="en-US" altLang="en-US" sz="1200" b="0" dirty="0"/>
              <a:t>– you cannot believe what you have not seen or heard.</a:t>
            </a:r>
          </a:p>
          <a:p>
            <a:pPr>
              <a:lnSpc>
                <a:spcPct val="90000"/>
              </a:lnSpc>
            </a:pPr>
            <a:r>
              <a:rPr lang="en-US" altLang="en-US" sz="1200" b="0" dirty="0"/>
              <a:t>&gt;&gt;&gt;&gt;&gt;&gt;&gt;&gt;&gt;&gt;&gt;&gt;&gt;&gt;&gt;&gt;&gt;&gt;&gt;&gt;&gt;</a:t>
            </a:r>
            <a:endParaRPr lang="en-US" altLang="en-US" sz="1200" b="1" dirty="0"/>
          </a:p>
          <a:p>
            <a:pPr>
              <a:lnSpc>
                <a:spcPct val="90000"/>
              </a:lnSpc>
            </a:pPr>
            <a:r>
              <a:rPr lang="en-US" altLang="en-US" sz="1200" dirty="0"/>
              <a:t>    4. God commands all men to </a:t>
            </a:r>
            <a:r>
              <a:rPr lang="en-US" altLang="en-US" sz="1200" b="1" dirty="0"/>
              <a:t>REPENT</a:t>
            </a:r>
            <a:r>
              <a:rPr lang="en-US" altLang="en-US" sz="1200" dirty="0"/>
              <a:t> </a:t>
            </a:r>
            <a:r>
              <a:rPr lang="en-US" altLang="en-US" sz="1200" b="1" dirty="0"/>
              <a:t>Acts 17:30 </a:t>
            </a:r>
            <a:r>
              <a:rPr lang="en-US" altLang="en-US" sz="1200" b="0" dirty="0"/>
              <a:t>– the Lord demands that we repent of our sins against Him and ask for forgiveness.</a:t>
            </a:r>
          </a:p>
          <a:p>
            <a:pPr>
              <a:lnSpc>
                <a:spcPct val="90000"/>
              </a:lnSpc>
            </a:pPr>
            <a:r>
              <a:rPr lang="en-US" altLang="en-US" sz="1200" b="0" dirty="0"/>
              <a:t>&gt;&gt;&gt;&gt;&gt;&gt;&gt;&gt;&gt;&gt;&gt;&gt;&gt;&gt;&gt;&gt;&gt;&gt;&gt;&gt;&gt;</a:t>
            </a:r>
            <a:endParaRPr lang="en-US" altLang="en-US" sz="1200" b="1" dirty="0"/>
          </a:p>
          <a:p>
            <a:pPr>
              <a:lnSpc>
                <a:spcPct val="90000"/>
              </a:lnSpc>
            </a:pPr>
            <a:r>
              <a:rPr lang="en-US" altLang="en-US" sz="1200" dirty="0"/>
              <a:t>    5. </a:t>
            </a:r>
            <a:r>
              <a:rPr lang="en-US" altLang="en-US" sz="1200" b="1" dirty="0"/>
              <a:t>CONFESSION</a:t>
            </a:r>
            <a:r>
              <a:rPr lang="en-US" altLang="en-US" sz="1200" dirty="0"/>
              <a:t> is made unto salvation </a:t>
            </a:r>
            <a:r>
              <a:rPr lang="en-US" altLang="en-US" sz="1200" b="1" dirty="0"/>
              <a:t>Rom 10:10 </a:t>
            </a:r>
            <a:r>
              <a:rPr lang="en-US" altLang="en-US" sz="1200" b="0" dirty="0"/>
              <a:t>– unto salvation means without confession, you do not truly believe.</a:t>
            </a:r>
          </a:p>
          <a:p>
            <a:pPr>
              <a:lnSpc>
                <a:spcPct val="90000"/>
              </a:lnSpc>
            </a:pPr>
            <a:r>
              <a:rPr lang="en-US" altLang="en-US" sz="1200" b="0" dirty="0"/>
              <a:t>&gt;&gt;&gt;&gt;&gt;&gt;&gt;&gt;&gt;&gt;&gt;&gt;&gt;&gt;&gt;&gt;&gt;&gt;&gt;&gt;&gt;</a:t>
            </a:r>
            <a:endParaRPr lang="en-US" altLang="en-US" sz="1200" b="1" dirty="0"/>
          </a:p>
          <a:p>
            <a:pPr>
              <a:lnSpc>
                <a:spcPct val="90000"/>
              </a:lnSpc>
            </a:pPr>
            <a:r>
              <a:rPr lang="en-US" altLang="en-US" sz="1200" dirty="0"/>
              <a:t>    6. He who BELIEVES and is </a:t>
            </a:r>
            <a:r>
              <a:rPr lang="en-US" altLang="en-US" sz="1200" b="1" dirty="0"/>
              <a:t>BAPTIZED</a:t>
            </a:r>
            <a:r>
              <a:rPr lang="en-US" altLang="en-US" sz="1200" dirty="0"/>
              <a:t> </a:t>
            </a:r>
            <a:r>
              <a:rPr lang="en-US" altLang="en-US" sz="1200" b="1" dirty="0"/>
              <a:t>Mk 16:16 </a:t>
            </a:r>
            <a:r>
              <a:rPr lang="en-US" altLang="en-US" sz="1200" b="0" dirty="0"/>
              <a:t>– The Lord tied belief and baptism together through His inspired word.</a:t>
            </a:r>
          </a:p>
          <a:p>
            <a:pPr>
              <a:lnSpc>
                <a:spcPct val="90000"/>
              </a:lnSpc>
            </a:pPr>
            <a:r>
              <a:rPr lang="en-US" altLang="en-US" sz="1200" b="0" dirty="0"/>
              <a:t>&gt;&gt;&gt;&gt;&gt;&gt;&gt;&gt;&gt;&gt;&gt;&gt;&gt;&gt;&gt;&gt;&gt;&gt;&gt;&gt;&gt;</a:t>
            </a:r>
            <a:endParaRPr lang="en-US" altLang="en-US" sz="1200" b="1" dirty="0"/>
          </a:p>
          <a:p>
            <a:pPr>
              <a:lnSpc>
                <a:spcPct val="90000"/>
              </a:lnSpc>
            </a:pPr>
            <a:r>
              <a:rPr lang="en-US" altLang="en-US" sz="1200" dirty="0"/>
              <a:t>    7. Baptism doth now also SAVE us. </a:t>
            </a:r>
            <a:r>
              <a:rPr lang="en-US" altLang="en-US" sz="1200" b="1" dirty="0"/>
              <a:t>1 Pet 3:21 </a:t>
            </a:r>
            <a:r>
              <a:rPr lang="en-US" altLang="en-US" sz="1200" b="0" dirty="0"/>
              <a:t>– in spite of denominational teaching, there is no salvation without baptism.</a:t>
            </a:r>
          </a:p>
          <a:p>
            <a:pPr>
              <a:lnSpc>
                <a:spcPct val="90000"/>
              </a:lnSpc>
            </a:pPr>
            <a:r>
              <a:rPr lang="en-US" altLang="en-US" sz="1200" b="0" dirty="0"/>
              <a:t>&gt;&gt;&gt;&gt;&gt;&gt;&gt;&gt;&gt;&gt;&gt;&gt;&gt;&gt;&gt;&gt;&gt;&gt;&gt;&gt;&gt;&gt;</a:t>
            </a:r>
            <a:endParaRPr lang="en-US" altLang="en-US" sz="1200" b="1" dirty="0"/>
          </a:p>
          <a:p>
            <a:pPr>
              <a:lnSpc>
                <a:spcPct val="90000"/>
              </a:lnSpc>
            </a:pPr>
            <a:r>
              <a:rPr lang="en-US" altLang="en-US" sz="1200" dirty="0"/>
              <a:t>    8. We must be </a:t>
            </a:r>
            <a:r>
              <a:rPr lang="en-US" altLang="en-US" sz="1200" b="1" dirty="0"/>
              <a:t>FAITHFUL</a:t>
            </a:r>
            <a:r>
              <a:rPr lang="en-US" altLang="en-US" sz="1200" dirty="0"/>
              <a:t> until DEATH. </a:t>
            </a:r>
            <a:r>
              <a:rPr lang="en-US" altLang="en-US" sz="1200" b="1" dirty="0"/>
              <a:t>Rev 2:10 </a:t>
            </a:r>
            <a:r>
              <a:rPr lang="en-US" altLang="en-US" sz="1200" b="0" dirty="0"/>
              <a:t>– if we want that crown of life.</a:t>
            </a:r>
          </a:p>
          <a:p>
            <a:pPr>
              <a:lnSpc>
                <a:spcPct val="90000"/>
              </a:lnSpc>
            </a:pPr>
            <a:endParaRPr lang="en-US" b="1" dirty="0"/>
          </a:p>
        </p:txBody>
      </p:sp>
      <p:sp>
        <p:nvSpPr>
          <p:cNvPr id="4" name="Slide Number Placeholder 3"/>
          <p:cNvSpPr>
            <a:spLocks noGrp="1"/>
          </p:cNvSpPr>
          <p:nvPr>
            <p:ph type="sldNum" sz="quarter" idx="10"/>
          </p:nvPr>
        </p:nvSpPr>
        <p:spPr/>
        <p:txBody>
          <a:bodyPr/>
          <a:lstStyle/>
          <a:p>
            <a:fld id="{D5D23C9A-89F5-45B8-9917-8FDC1B8DC881}" type="slidenum">
              <a:rPr lang="en-US" smtClean="0"/>
              <a:t>10</a:t>
            </a:fld>
            <a:endParaRPr lang="en-US"/>
          </a:p>
        </p:txBody>
      </p:sp>
    </p:spTree>
    <p:extLst>
      <p:ext uri="{BB962C8B-B14F-4D97-AF65-F5344CB8AC3E}">
        <p14:creationId xmlns:p14="http://schemas.microsoft.com/office/powerpoint/2010/main" val="295582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a:t>
            </a:r>
            <a:r>
              <a:rPr lang="en-US" altLang="en-US" sz="1200" b="1" dirty="0">
                <a:effectLst/>
              </a:rPr>
              <a:t>2 Corinthians 13:5 </a:t>
            </a:r>
            <a:r>
              <a:rPr lang="en-US" altLang="en-US" sz="1200" dirty="0">
                <a:effectLst/>
              </a:rPr>
              <a:t>Examine and Prove Yourself</a:t>
            </a:r>
          </a:p>
          <a:p>
            <a:pPr rtl="0"/>
            <a:r>
              <a:rPr lang="en-US" sz="1200" b="0" i="1" u="none" strike="noStrike" kern="1200" baseline="0" dirty="0">
                <a:solidFill>
                  <a:schemeClr val="tx1"/>
                </a:solidFill>
                <a:latin typeface="+mn-lt"/>
                <a:ea typeface="+mn-ea"/>
                <a:cs typeface="+mn-cs"/>
              </a:rPr>
              <a:t>Examine yourselves as to whether you are in the faith. Test yourselves. Do you not know yourselves, that Jesus Christ is in you?&amp;#151;unless indeed you are disqualified.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13:5</a:t>
            </a:r>
            <a:r>
              <a:rPr lang="en-US" sz="1200" b="0" i="0" u="none" strike="noStrike" kern="1200" baseline="0" dirty="0">
                <a:solidFill>
                  <a:schemeClr val="tx1"/>
                </a:solidFill>
                <a:latin typeface="+mn-lt"/>
                <a:ea typeface="+mn-ea"/>
                <a:cs typeface="+mn-cs"/>
              </a:rPr>
              <a:t>)</a:t>
            </a:r>
            <a:endParaRPr lang="en-US" altLang="en-US" sz="1200" dirty="0">
              <a:effectLst/>
            </a:endParaRPr>
          </a:p>
          <a:p>
            <a:r>
              <a:rPr lang="en-US" altLang="en-US" sz="1200" dirty="0">
                <a:effectLst/>
              </a:rPr>
              <a:t>&gt;&gt;&gt;&gt;&gt;&gt;&gt;&gt;&gt;&gt;&gt;&gt;&gt;&gt;&gt;&gt;&gt;&gt;&gt;&gt;&gt;&gt;</a:t>
            </a:r>
          </a:p>
          <a:p>
            <a:pPr>
              <a:lnSpc>
                <a:spcPct val="80000"/>
              </a:lnSpc>
            </a:pPr>
            <a:r>
              <a:rPr lang="en-US" altLang="en-US" sz="1200" dirty="0">
                <a:effectLst/>
              </a:rPr>
              <a:t>    2. Do I accept the authority and Lordship of Jesus?</a:t>
            </a:r>
          </a:p>
          <a:p>
            <a:pPr>
              <a:lnSpc>
                <a:spcPct val="80000"/>
              </a:lnSpc>
            </a:pPr>
            <a:r>
              <a:rPr lang="en-US" altLang="en-US" sz="1200" dirty="0">
                <a:effectLst/>
              </a:rPr>
              <a:t>&gt;&gt;&gt;&gt;&gt;&gt;&gt;&gt;&gt;&gt;&gt;&gt;&gt;&gt;&gt;&gt;&gt;&gt;&gt;&gt;&gt;&gt;</a:t>
            </a:r>
          </a:p>
          <a:p>
            <a:pPr>
              <a:lnSpc>
                <a:spcPct val="80000"/>
              </a:lnSpc>
            </a:pPr>
            <a:r>
              <a:rPr lang="en-US" altLang="en-US" sz="1200" dirty="0">
                <a:effectLst/>
              </a:rPr>
              <a:t>    3. Ask yourself “Am I willing to take the Bible as my only rule of faith and practice?”</a:t>
            </a:r>
          </a:p>
          <a:p>
            <a:pPr>
              <a:lnSpc>
                <a:spcPct val="80000"/>
              </a:lnSpc>
            </a:pPr>
            <a:r>
              <a:rPr lang="en-US" altLang="en-US" sz="1200" dirty="0">
                <a:effectLst/>
              </a:rPr>
              <a:t>&gt;&gt;&gt;&gt;&gt;&gt;&gt;&gt;&gt;&gt;&gt;&gt;&gt;&gt;&gt;&gt;&gt;&gt;&gt;&gt;&gt;&gt;</a:t>
            </a:r>
          </a:p>
          <a:p>
            <a:pPr>
              <a:lnSpc>
                <a:spcPct val="80000"/>
              </a:lnSpc>
            </a:pPr>
            <a:r>
              <a:rPr lang="en-US" altLang="en-US" sz="1200" dirty="0">
                <a:effectLst/>
              </a:rPr>
              <a:t>    4. Am I a member of the one and only church that Jesus built?</a:t>
            </a:r>
          </a:p>
          <a:p>
            <a:pPr>
              <a:lnSpc>
                <a:spcPct val="80000"/>
              </a:lnSpc>
            </a:pPr>
            <a:r>
              <a:rPr lang="en-US" altLang="en-US" sz="1200" dirty="0">
                <a:effectLst/>
              </a:rPr>
              <a:t>&gt;&gt;&gt;&gt;&gt;&gt;&gt;&gt;&gt;&gt;&gt;&gt;&gt;&gt;&gt;&gt;&gt;&gt;&gt;&gt;&gt;&gt;</a:t>
            </a:r>
          </a:p>
          <a:p>
            <a:pPr>
              <a:lnSpc>
                <a:spcPct val="80000"/>
              </a:lnSpc>
            </a:pPr>
            <a:r>
              <a:rPr lang="en-US" altLang="en-US" sz="1200" dirty="0">
                <a:effectLst/>
              </a:rPr>
              <a:t>    5. Have I accepted and obeyed God’s conditions of salvation?</a:t>
            </a:r>
          </a:p>
          <a:p>
            <a:pPr>
              <a:lnSpc>
                <a:spcPct val="80000"/>
              </a:lnSpc>
            </a:pPr>
            <a:r>
              <a:rPr lang="en-US" altLang="en-US" sz="1200" dirty="0">
                <a:effectLst/>
              </a:rPr>
              <a:t>&gt;&gt;&gt;&gt;&gt;&gt;&gt;&gt;&gt;&gt;&gt;&gt;&gt;&gt;&gt;&gt;&gt;&gt;&gt;&gt;&gt;&gt;</a:t>
            </a:r>
          </a:p>
          <a:p>
            <a:pPr>
              <a:lnSpc>
                <a:spcPct val="80000"/>
              </a:lnSpc>
            </a:pPr>
            <a:r>
              <a:rPr lang="en-US" altLang="en-US" sz="1200" dirty="0">
                <a:effectLst/>
              </a:rPr>
              <a:t>    6. Do I love the Lord enough to do what He says? </a:t>
            </a:r>
            <a:r>
              <a:rPr lang="en-US" altLang="en-US" sz="1200" b="1" dirty="0">
                <a:effectLst/>
              </a:rPr>
              <a:t>John 14:15, 23</a:t>
            </a:r>
          </a:p>
          <a:p>
            <a:pPr rtl="0"/>
            <a:r>
              <a:rPr lang="en-US" sz="1200" b="0" i="1" u="none" strike="noStrike" kern="1200" baseline="0" dirty="0">
                <a:solidFill>
                  <a:schemeClr val="tx1"/>
                </a:solidFill>
                <a:latin typeface="+mn-lt"/>
                <a:ea typeface="+mn-ea"/>
                <a:cs typeface="+mn-cs"/>
              </a:rPr>
              <a:t>"If you love Me, keep My commandments.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14:15</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Jesus answered and said to him, "If anyone loves Me, he will keep My word; and My Father will love him, and We will come to him and make Our home with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altLang="en-US" sz="1200" dirty="0">
              <a:effectLst/>
            </a:endParaRPr>
          </a:p>
          <a:p>
            <a:pPr>
              <a:lnSpc>
                <a:spcPct val="80000"/>
              </a:lnSpc>
            </a:pPr>
            <a:r>
              <a:rPr lang="en-US" altLang="en-US" sz="1200" dirty="0">
                <a:effectLst/>
              </a:rPr>
              <a:t>    7. Do I have the courage to obey His commands? </a:t>
            </a:r>
            <a:r>
              <a:rPr lang="en-US" altLang="en-US" sz="1200" b="1" dirty="0">
                <a:effectLst/>
              </a:rPr>
              <a:t>Matt 10:32-39</a:t>
            </a:r>
            <a:r>
              <a:rPr lang="en-US" altLang="en-US" sz="1200" b="1" dirty="0"/>
              <a:t> </a:t>
            </a:r>
            <a:endParaRPr lang="en-US" b="1" dirty="0"/>
          </a:p>
        </p:txBody>
      </p:sp>
      <p:sp>
        <p:nvSpPr>
          <p:cNvPr id="4" name="Slide Number Placeholder 3"/>
          <p:cNvSpPr>
            <a:spLocks noGrp="1"/>
          </p:cNvSpPr>
          <p:nvPr>
            <p:ph type="sldNum" sz="quarter" idx="10"/>
          </p:nvPr>
        </p:nvSpPr>
        <p:spPr/>
        <p:txBody>
          <a:bodyPr/>
          <a:lstStyle/>
          <a:p>
            <a:fld id="{D5D23C9A-89F5-45B8-9917-8FDC1B8DC881}" type="slidenum">
              <a:rPr lang="en-US" smtClean="0"/>
              <a:t>11</a:t>
            </a:fld>
            <a:endParaRPr lang="en-US"/>
          </a:p>
        </p:txBody>
      </p:sp>
    </p:spTree>
    <p:extLst>
      <p:ext uri="{BB962C8B-B14F-4D97-AF65-F5344CB8AC3E}">
        <p14:creationId xmlns:p14="http://schemas.microsoft.com/office/powerpoint/2010/main" val="2712987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What do we want?</a:t>
            </a:r>
          </a:p>
          <a:p>
            <a:r>
              <a:rPr lang="en-US" altLang="en-US" dirty="0"/>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2. We want the same thing the LORD wants!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3. The invitation if offered for your response if you want what the Lord wants you to have.</a:t>
            </a: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12</a:t>
            </a:fld>
            <a:endParaRPr lang="en-US"/>
          </a:p>
        </p:txBody>
      </p:sp>
    </p:spTree>
    <p:extLst>
      <p:ext uri="{BB962C8B-B14F-4D97-AF65-F5344CB8AC3E}">
        <p14:creationId xmlns:p14="http://schemas.microsoft.com/office/powerpoint/2010/main" val="77648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    1. The Plea of the Church is a universal plea directed at all mankind.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2. The world may very well ask “What Do “Church of Christer's” Want?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3. We want them to want what we know we have now, an eternal home in Jesus Christ.</a:t>
            </a: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2</a:t>
            </a:fld>
            <a:endParaRPr lang="en-US"/>
          </a:p>
        </p:txBody>
      </p:sp>
    </p:spTree>
    <p:extLst>
      <p:ext uri="{BB962C8B-B14F-4D97-AF65-F5344CB8AC3E}">
        <p14:creationId xmlns:p14="http://schemas.microsoft.com/office/powerpoint/2010/main" val="420402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The plea of the church of Christ is that you Accept JESUS as </a:t>
            </a:r>
            <a:r>
              <a:rPr lang="en-US" altLang="en-US" sz="1200" b="1" dirty="0">
                <a:effectLst/>
              </a:rPr>
              <a:t>the</a:t>
            </a:r>
            <a:r>
              <a:rPr lang="en-US" altLang="en-US" sz="1200" dirty="0">
                <a:effectLst/>
              </a:rPr>
              <a:t> LORD- </a:t>
            </a:r>
            <a:r>
              <a:rPr lang="en-US" altLang="en-US" sz="1200" b="1" dirty="0">
                <a:effectLst/>
              </a:rPr>
              <a:t>Acts 2:36</a:t>
            </a:r>
          </a:p>
          <a:p>
            <a:pPr rtl="0"/>
            <a:r>
              <a:rPr lang="en-US" sz="1200" b="0" i="1" u="none" strike="noStrike" kern="1200" baseline="0" dirty="0">
                <a:solidFill>
                  <a:schemeClr val="tx1"/>
                </a:solidFill>
                <a:latin typeface="+mn-lt"/>
                <a:ea typeface="+mn-ea"/>
                <a:cs typeface="+mn-cs"/>
              </a:rPr>
              <a:t>"Therefore let all the house of Israel know assuredly that God has made this Jesus, whom you crucified, both Lord and Christ."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2:36</a:t>
            </a:r>
            <a:r>
              <a:rPr lang="en-US" sz="1200" b="0" i="0" u="none" strike="noStrike" kern="1200" baseline="0" dirty="0">
                <a:solidFill>
                  <a:schemeClr val="tx1"/>
                </a:solidFill>
                <a:latin typeface="+mn-lt"/>
                <a:ea typeface="+mn-ea"/>
                <a:cs typeface="+mn-cs"/>
              </a:rPr>
              <a:t>)</a:t>
            </a:r>
            <a:endParaRPr lang="en-US" altLang="en-US" dirty="0"/>
          </a:p>
          <a:p>
            <a:pPr>
              <a:lnSpc>
                <a:spcPct val="90000"/>
              </a:lnSpc>
            </a:pPr>
            <a:r>
              <a:rPr lang="en-US" altLang="en-US" dirty="0"/>
              <a:t>    2. This is not the denominational concept of “accepting Jesus as your personal savior.”</a:t>
            </a:r>
          </a:p>
          <a:p>
            <a:pPr>
              <a:lnSpc>
                <a:spcPct val="90000"/>
              </a:lnSpc>
            </a:pPr>
            <a:r>
              <a:rPr lang="en-US" altLang="en-US" dirty="0"/>
              <a:t>        a. Believing that Jesus is the Son of God; is not enough for your salvation, you must keep and obey His commands.</a:t>
            </a:r>
          </a:p>
          <a:p>
            <a:pPr>
              <a:lnSpc>
                <a:spcPct val="90000"/>
              </a:lnSpc>
            </a:pPr>
            <a:r>
              <a:rPr lang="en-US" altLang="en-US" dirty="0"/>
              <a:t>    3. </a:t>
            </a:r>
            <a:r>
              <a:rPr lang="en-US" altLang="en-US" b="1" dirty="0"/>
              <a:t>Acts 2:22-24, 29-36</a:t>
            </a:r>
          </a:p>
          <a:p>
            <a:pPr algn="just" rtl="0"/>
            <a:r>
              <a:rPr lang="en-US" sz="1200" b="0" i="1" u="none" strike="noStrike" kern="1200" baseline="0" dirty="0">
                <a:solidFill>
                  <a:schemeClr val="tx1"/>
                </a:solidFill>
                <a:latin typeface="+mn-lt"/>
                <a:ea typeface="+mn-ea"/>
                <a:cs typeface="+mn-cs"/>
              </a:rPr>
              <a:t>"Men of Israel, hear these words: Jesus of Nazareth, a Man attested by God to you by miracles, wonders, and signs which God did through Him in your midst, as you yourselves also know-Him, being delivered by the determined purpose and foreknowledge of God, you have taken by lawless hands, have crucified, and put to death; whom God raised up, having loosed the pains of death, because it was not possible that He should be held by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2:22-24</a:t>
            </a:r>
            <a:r>
              <a:rPr lang="en-US" sz="1200" b="0" i="0" u="none" strike="noStrike" kern="1200" baseline="0" dirty="0">
                <a:solidFill>
                  <a:schemeClr val="tx1"/>
                </a:solidFill>
                <a:latin typeface="+mn-lt"/>
                <a:ea typeface="+mn-ea"/>
                <a:cs typeface="+mn-cs"/>
              </a:rPr>
              <a:t>)</a:t>
            </a:r>
          </a:p>
          <a:p>
            <a:pPr>
              <a:lnSpc>
                <a:spcPct val="90000"/>
              </a:lnSpc>
            </a:pPr>
            <a:r>
              <a:rPr lang="en-US" altLang="en-US" dirty="0"/>
              <a:t>&gt;&gt;&gt;&gt;&gt;&gt;&gt;&gt;&gt;&gt;&gt;&gt;&gt;&gt;&gt;&gt;&gt;&gt;&gt;&gt;&gt;&gt;&gt;&gt;&gt;</a:t>
            </a:r>
          </a:p>
          <a:p>
            <a:pPr>
              <a:lnSpc>
                <a:spcPct val="90000"/>
              </a:lnSpc>
            </a:pPr>
            <a:r>
              <a:rPr lang="en-US" altLang="en-US" dirty="0"/>
              <a:t>    4. </a:t>
            </a:r>
            <a:r>
              <a:rPr lang="en-US" altLang="en-US" b="1" dirty="0"/>
              <a:t>Matthew 7:21-23 </a:t>
            </a:r>
            <a:r>
              <a:rPr lang="en-US" altLang="en-US" dirty="0"/>
              <a:t>– many denominations act presumptuously in Jesus’ name, but will be REJECTED by His judgment.</a:t>
            </a:r>
          </a:p>
          <a:p>
            <a:pPr algn="just" rtl="0"/>
            <a:r>
              <a:rPr lang="en-US" sz="1200" b="0" i="1" u="none" strike="noStrike" kern="1200" baseline="0" dirty="0">
                <a:solidFill>
                  <a:schemeClr val="tx1"/>
                </a:solidFill>
                <a:latin typeface="+mn-lt"/>
                <a:ea typeface="+mn-ea"/>
                <a:cs typeface="+mn-cs"/>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7:21-23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3</a:t>
            </a:fld>
            <a:endParaRPr lang="en-US"/>
          </a:p>
        </p:txBody>
      </p:sp>
    </p:spTree>
    <p:extLst>
      <p:ext uri="{BB962C8B-B14F-4D97-AF65-F5344CB8AC3E}">
        <p14:creationId xmlns:p14="http://schemas.microsoft.com/office/powerpoint/2010/main" val="74848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Accepting Jesus means we DO what He SAYS for us to do, not what we want to do in His name. (</a:t>
            </a:r>
            <a:r>
              <a:rPr lang="en-US" altLang="en-US" b="1" dirty="0"/>
              <a:t>Luke 6:46</a:t>
            </a:r>
            <a:r>
              <a:rPr lang="en-US" altLang="en-US" dirty="0"/>
              <a:t>). </a:t>
            </a:r>
          </a:p>
          <a:p>
            <a:r>
              <a:rPr lang="en-US" altLang="en-US" dirty="0"/>
              <a:t>        a. (Accepting the authority of Christ, is like accepting the authority of our parents, teachers, employers, govt)</a:t>
            </a:r>
          </a:p>
          <a:p>
            <a:pPr rtl="0"/>
            <a:r>
              <a:rPr lang="en-US" sz="1200" b="0" i="1" u="none" strike="noStrike" kern="1200" baseline="0" dirty="0">
                <a:solidFill>
                  <a:schemeClr val="tx1"/>
                </a:solidFill>
                <a:latin typeface="+mn-lt"/>
                <a:ea typeface="+mn-ea"/>
                <a:cs typeface="+mn-cs"/>
              </a:rPr>
              <a:t>"But why do you call Me 'Lord, Lord,' and not do the things which I say?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6:46</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a:t>
            </a:r>
          </a:p>
          <a:p>
            <a:r>
              <a:rPr lang="en-US" altLang="en-US" dirty="0"/>
              <a:t>    2. </a:t>
            </a:r>
            <a:r>
              <a:rPr lang="en-US" altLang="en-US" b="1" dirty="0"/>
              <a:t>John 12:48</a:t>
            </a:r>
            <a:r>
              <a:rPr lang="en-US" altLang="en-US" dirty="0"/>
              <a:t>;  We will be judged by Jesus’ WORDS, whether we know and do His word or not.</a:t>
            </a:r>
          </a:p>
          <a:p>
            <a:pPr rtl="0"/>
            <a:r>
              <a:rPr lang="en-US" sz="1200" b="0" i="1" u="none" strike="noStrike" kern="1200" baseline="0" dirty="0">
                <a:solidFill>
                  <a:schemeClr val="tx1"/>
                </a:solidFill>
                <a:latin typeface="+mn-lt"/>
                <a:ea typeface="+mn-ea"/>
                <a:cs typeface="+mn-cs"/>
              </a:rPr>
              <a:t>He who rejects Me, and does not receive My words, has that which judges him-the word that I have spoken will judge him in the last day.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12:48</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a:t>
            </a:r>
          </a:p>
          <a:p>
            <a:r>
              <a:rPr lang="en-US" altLang="en-US" dirty="0"/>
              <a:t>    3. </a:t>
            </a:r>
            <a:r>
              <a:rPr lang="en-US" altLang="en-US" b="1" dirty="0"/>
              <a:t>2 </a:t>
            </a:r>
            <a:r>
              <a:rPr lang="en-US" altLang="en-US" b="1" dirty="0" err="1"/>
              <a:t>Thes</a:t>
            </a:r>
            <a:r>
              <a:rPr lang="en-US" altLang="en-US" b="1" dirty="0"/>
              <a:t>. 1:6-9</a:t>
            </a:r>
            <a:r>
              <a:rPr lang="en-US" altLang="en-US" dirty="0"/>
              <a:t>  </a:t>
            </a:r>
            <a:r>
              <a:rPr lang="en-US" altLang="en-US" b="1" dirty="0"/>
              <a:t>Failure to hear and obey</a:t>
            </a:r>
            <a:r>
              <a:rPr lang="en-US" altLang="en-US" dirty="0"/>
              <a:t> Jesus’ words will result in our eternal DESTRUCTION.  As Caden read:</a:t>
            </a:r>
          </a:p>
          <a:p>
            <a:pPr rtl="0"/>
            <a:r>
              <a:rPr lang="en-US" sz="1200" b="0" i="1" u="none" strike="noStrike" kern="1200" baseline="0" dirty="0">
                <a:solidFill>
                  <a:schemeClr val="tx1"/>
                </a:solidFill>
                <a:latin typeface="+mn-lt"/>
                <a:ea typeface="+mn-ea"/>
                <a:cs typeface="+mn-cs"/>
              </a:rPr>
              <a:t>since it is a righteous thing with God to repay with tribulation those who trouble you, and to give you who are troubled rest with us when the Lord Jesus is revealed from heaven with His mighty angels, in flaming fire taking vengeance on those who do not know God, and on those who do not obey the gospel of our Lord Jesus Christ. These shall be punished with everlasting destruction from the presence of the Lord and from the glory of His power,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Thessalonians 1:6-9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4</a:t>
            </a:fld>
            <a:endParaRPr lang="en-US"/>
          </a:p>
        </p:txBody>
      </p:sp>
    </p:spTree>
    <p:extLst>
      <p:ext uri="{BB962C8B-B14F-4D97-AF65-F5344CB8AC3E}">
        <p14:creationId xmlns:p14="http://schemas.microsoft.com/office/powerpoint/2010/main" val="83738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We must Accept the BIBLE as the Only Rule of FAITH for our lives</a:t>
            </a:r>
          </a:p>
          <a:p>
            <a:r>
              <a:rPr lang="en-US" altLang="en-US" sz="1200" dirty="0">
                <a:effectLst/>
              </a:rPr>
              <a:t>&gt;&gt;&gt;&gt;&gt;&gt;&gt;&gt;&gt;&gt;&gt;&gt;&gt;&gt;&gt;&gt;&gt;&gt;</a:t>
            </a:r>
          </a:p>
          <a:p>
            <a:pPr>
              <a:lnSpc>
                <a:spcPct val="90000"/>
              </a:lnSpc>
            </a:pPr>
            <a:r>
              <a:rPr lang="en-US" altLang="en-US" sz="1200" dirty="0"/>
              <a:t>    2. No one can know anything of the mind of God except through what He has revealed to us in the BIBLE.</a:t>
            </a:r>
          </a:p>
          <a:p>
            <a:pPr>
              <a:lnSpc>
                <a:spcPct val="90000"/>
              </a:lnSpc>
            </a:pPr>
            <a:r>
              <a:rPr lang="en-US" altLang="en-US" sz="1200" dirty="0"/>
              <a:t>&gt;&gt;&gt;&gt;&gt;&gt;&gt;&gt;&gt;&gt;&gt;&gt;&gt;&gt;&gt;&gt;&gt;&gt;</a:t>
            </a:r>
          </a:p>
          <a:p>
            <a:pPr>
              <a:lnSpc>
                <a:spcPct val="90000"/>
              </a:lnSpc>
            </a:pPr>
            <a:r>
              <a:rPr lang="en-US" altLang="en-US" sz="1200" dirty="0"/>
              <a:t>    3. </a:t>
            </a:r>
            <a:r>
              <a:rPr lang="en-US" altLang="en-US" sz="1200" b="1" dirty="0"/>
              <a:t>Deut 4:2 </a:t>
            </a:r>
            <a:r>
              <a:rPr lang="en-US" altLang="en-US" sz="1200" dirty="0"/>
              <a:t>-- do not add to or diminish ought from = keeping </a:t>
            </a:r>
            <a:r>
              <a:rPr lang="en-US" altLang="en-US" sz="1200" b="1" dirty="0"/>
              <a:t>Rev 22:18-19</a:t>
            </a:r>
          </a:p>
          <a:p>
            <a:pPr rtl="0"/>
            <a:r>
              <a:rPr lang="en-US" sz="1200" b="0" i="1" u="none" strike="noStrike" kern="1200" baseline="0" dirty="0">
                <a:solidFill>
                  <a:schemeClr val="tx1"/>
                </a:solidFill>
                <a:latin typeface="+mn-lt"/>
                <a:ea typeface="+mn-ea"/>
                <a:cs typeface="+mn-cs"/>
              </a:rPr>
              <a:t>You shall not add to the word which I command you, nor take from it, </a:t>
            </a:r>
            <a:r>
              <a:rPr lang="en-US" sz="1200" b="0" i="1" u="sng" strike="noStrike" kern="1200" baseline="0" dirty="0">
                <a:solidFill>
                  <a:schemeClr val="tx1"/>
                </a:solidFill>
                <a:latin typeface="+mn-lt"/>
                <a:ea typeface="+mn-ea"/>
                <a:cs typeface="+mn-cs"/>
              </a:rPr>
              <a:t>that you may keep the commandments of the LORD your God</a:t>
            </a:r>
            <a:r>
              <a:rPr lang="en-US" sz="1200" b="0" i="1" u="none" strike="noStrike" kern="1200" baseline="0" dirty="0">
                <a:solidFill>
                  <a:schemeClr val="tx1"/>
                </a:solidFill>
                <a:latin typeface="+mn-lt"/>
                <a:ea typeface="+mn-ea"/>
                <a:cs typeface="+mn-cs"/>
              </a:rPr>
              <a:t> which I command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4:2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I testify to everyone who hears the words of the prophecy of this book: If anyone adds to these things, </a:t>
            </a:r>
            <a:r>
              <a:rPr lang="en-US" sz="1200" b="0" i="1" u="sng" strike="noStrike" kern="1200" baseline="0" dirty="0">
                <a:solidFill>
                  <a:schemeClr val="tx1"/>
                </a:solidFill>
                <a:latin typeface="+mn-lt"/>
                <a:ea typeface="+mn-ea"/>
                <a:cs typeface="+mn-cs"/>
              </a:rPr>
              <a:t>God will add to him the plagues</a:t>
            </a:r>
            <a:r>
              <a:rPr lang="en-US" sz="1200" b="0" i="1" u="none" strike="noStrike" kern="1200" baseline="0" dirty="0">
                <a:solidFill>
                  <a:schemeClr val="tx1"/>
                </a:solidFill>
                <a:latin typeface="+mn-lt"/>
                <a:ea typeface="+mn-ea"/>
                <a:cs typeface="+mn-cs"/>
              </a:rPr>
              <a:t> that are written in this book; and if anyone takes away from the words of the book of this prophecy, </a:t>
            </a:r>
            <a:r>
              <a:rPr lang="en-US" sz="1200" b="0" i="1" u="sng" strike="noStrike" kern="1200" baseline="0" dirty="0">
                <a:solidFill>
                  <a:schemeClr val="tx1"/>
                </a:solidFill>
                <a:latin typeface="+mn-lt"/>
                <a:ea typeface="+mn-ea"/>
                <a:cs typeface="+mn-cs"/>
              </a:rPr>
              <a:t>God shall take away his part from the Book of Life</a:t>
            </a:r>
            <a:r>
              <a:rPr lang="en-US" sz="1200" b="0" i="1" u="none" strike="noStrike" kern="1200" baseline="0" dirty="0">
                <a:solidFill>
                  <a:schemeClr val="tx1"/>
                </a:solidFill>
                <a:latin typeface="+mn-lt"/>
                <a:ea typeface="+mn-ea"/>
                <a:cs typeface="+mn-cs"/>
              </a:rPr>
              <a:t>, from the holy city, and from the things which are written in this book.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22:18-19</a:t>
            </a:r>
            <a:r>
              <a:rPr lang="en-US" sz="1200" b="0" i="0" u="none" strike="noStrike" kern="1200" baseline="0" dirty="0">
                <a:solidFill>
                  <a:schemeClr val="tx1"/>
                </a:solidFill>
                <a:latin typeface="+mn-lt"/>
                <a:ea typeface="+mn-ea"/>
                <a:cs typeface="+mn-cs"/>
              </a:rPr>
              <a:t>)</a:t>
            </a:r>
            <a:endParaRPr lang="en-US" altLang="en-US" sz="1200" dirty="0"/>
          </a:p>
          <a:p>
            <a:pPr>
              <a:lnSpc>
                <a:spcPct val="90000"/>
              </a:lnSpc>
            </a:pPr>
            <a:r>
              <a:rPr lang="en-US" altLang="en-US" sz="1200" dirty="0"/>
              <a:t>&gt;&gt;&gt;&gt;&gt;&gt;&gt;&gt;&gt;&gt;&gt;&gt;&gt;&gt;&gt;&gt;&gt;&gt;</a:t>
            </a:r>
          </a:p>
          <a:p>
            <a:pPr>
              <a:lnSpc>
                <a:spcPct val="90000"/>
              </a:lnSpc>
            </a:pPr>
            <a:r>
              <a:rPr lang="en-US" altLang="en-US" sz="1200" dirty="0"/>
              <a:t>    4. </a:t>
            </a:r>
            <a:r>
              <a:rPr lang="en-US" altLang="en-US" sz="1200" b="1" dirty="0"/>
              <a:t>2 Tim 3:16-17 </a:t>
            </a:r>
            <a:r>
              <a:rPr lang="en-US" altLang="en-US" sz="1200" dirty="0"/>
              <a:t>God’s Word makes the man of God </a:t>
            </a:r>
            <a:r>
              <a:rPr lang="en-US" altLang="en-US" sz="1200" b="1" dirty="0"/>
              <a:t>COMPLETE</a:t>
            </a:r>
            <a:r>
              <a:rPr lang="en-US" altLang="en-US" sz="1200" dirty="0"/>
              <a:t> &amp; furnishes him unto </a:t>
            </a:r>
            <a:r>
              <a:rPr lang="en-US" altLang="en-US" sz="1200" b="1" dirty="0"/>
              <a:t>EVERY GOOD WORK</a:t>
            </a:r>
          </a:p>
          <a:p>
            <a:pPr rtl="0"/>
            <a:r>
              <a:rPr lang="en-US" sz="1200" b="0" i="1" u="none" strike="noStrike" kern="1200" baseline="0" dirty="0">
                <a:solidFill>
                  <a:schemeClr val="tx1"/>
                </a:solidFill>
                <a:latin typeface="+mn-lt"/>
                <a:ea typeface="+mn-ea"/>
                <a:cs typeface="+mn-cs"/>
              </a:rPr>
              <a:t>All Scripture is given by inspiration of God, and is profitable for doctrine, for reproof, for correction, for instruction in righteousness, that the man of God may be complete, thoroughly equipped for every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3:16-17</a:t>
            </a:r>
            <a:r>
              <a:rPr lang="en-US" sz="1200" b="0" i="0" u="none" strike="noStrike" kern="1200" baseline="0" dirty="0">
                <a:solidFill>
                  <a:schemeClr val="tx1"/>
                </a:solidFill>
                <a:latin typeface="+mn-lt"/>
                <a:ea typeface="+mn-ea"/>
                <a:cs typeface="+mn-cs"/>
              </a:rPr>
              <a:t>)</a:t>
            </a:r>
            <a:endParaRPr lang="en-US" altLang="en-US" sz="1200" dirty="0"/>
          </a:p>
          <a:p>
            <a:pPr>
              <a:lnSpc>
                <a:spcPct val="90000"/>
              </a:lnSpc>
            </a:pPr>
            <a:r>
              <a:rPr lang="en-US" altLang="en-US" sz="1200" dirty="0"/>
              <a:t>&gt;&gt;&gt;&gt;&gt;&gt;&gt;&gt;&gt;&gt;&gt;&gt;&gt;&gt;&gt;&gt;&gt;&gt;</a:t>
            </a:r>
          </a:p>
          <a:p>
            <a:pPr>
              <a:lnSpc>
                <a:spcPct val="90000"/>
              </a:lnSpc>
            </a:pPr>
            <a:r>
              <a:rPr lang="en-US" altLang="en-US" sz="1200" dirty="0"/>
              <a:t>    5. </a:t>
            </a:r>
            <a:r>
              <a:rPr lang="en-US" altLang="en-US" sz="1200" b="1" dirty="0"/>
              <a:t>2 Peter 1:3 </a:t>
            </a:r>
            <a:r>
              <a:rPr lang="en-US" altLang="en-US" sz="1200" dirty="0"/>
              <a:t>God’s Word provides </a:t>
            </a:r>
            <a:r>
              <a:rPr lang="en-US" altLang="en-US" sz="1200" b="1" dirty="0"/>
              <a:t>ALL THINGS</a:t>
            </a:r>
            <a:r>
              <a:rPr lang="en-US" altLang="en-US" sz="1200" dirty="0"/>
              <a:t> that pertain to </a:t>
            </a:r>
            <a:r>
              <a:rPr lang="en-US" altLang="en-US" sz="1200" b="1" dirty="0"/>
              <a:t>LIFE and GODLINESS</a:t>
            </a:r>
            <a:r>
              <a:rPr lang="en-US" altLang="en-US" sz="1200" dirty="0"/>
              <a:t>.</a:t>
            </a:r>
          </a:p>
          <a:p>
            <a:pPr rtl="0"/>
            <a:r>
              <a:rPr lang="en-US" sz="1200" b="0" i="1" u="none" strike="noStrike" kern="1200" baseline="0" dirty="0">
                <a:solidFill>
                  <a:schemeClr val="tx1"/>
                </a:solidFill>
                <a:latin typeface="+mn-lt"/>
                <a:ea typeface="+mn-ea"/>
                <a:cs typeface="+mn-cs"/>
              </a:rPr>
              <a:t>as His divine power has given to us all things that pertain to life and godliness, </a:t>
            </a:r>
            <a:r>
              <a:rPr lang="en-US" sz="1200" b="0" i="1" u="sng" strike="noStrike" kern="1200" baseline="0" dirty="0">
                <a:solidFill>
                  <a:schemeClr val="tx1"/>
                </a:solidFill>
                <a:latin typeface="+mn-lt"/>
                <a:ea typeface="+mn-ea"/>
                <a:cs typeface="+mn-cs"/>
              </a:rPr>
              <a:t>through the knowledge of Him</a:t>
            </a:r>
            <a:r>
              <a:rPr lang="en-US" sz="1200" b="0" i="1" u="none" strike="noStrike" kern="1200" baseline="0" dirty="0">
                <a:solidFill>
                  <a:schemeClr val="tx1"/>
                </a:solidFill>
                <a:latin typeface="+mn-lt"/>
                <a:ea typeface="+mn-ea"/>
                <a:cs typeface="+mn-cs"/>
              </a:rPr>
              <a:t> who called us by glory and virtue,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5</a:t>
            </a:fld>
            <a:endParaRPr lang="en-US"/>
          </a:p>
        </p:txBody>
      </p:sp>
    </p:spTree>
    <p:extLst>
      <p:ext uri="{BB962C8B-B14F-4D97-AF65-F5344CB8AC3E}">
        <p14:creationId xmlns:p14="http://schemas.microsoft.com/office/powerpoint/2010/main" val="245342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God’s </a:t>
            </a:r>
            <a:r>
              <a:rPr lang="en-US" altLang="en-US" sz="1200" b="0" dirty="0">
                <a:effectLst/>
              </a:rPr>
              <a:t>Word </a:t>
            </a:r>
            <a:r>
              <a:rPr lang="en-US" altLang="en-US" sz="1200" b="0" u="sng" dirty="0">
                <a:effectLst/>
              </a:rPr>
              <a:t>is not </a:t>
            </a:r>
            <a:r>
              <a:rPr lang="en-US" altLang="en-US" sz="1200" dirty="0">
                <a:effectLst/>
              </a:rPr>
              <a:t>the Source of Religious DIVISION, men are the source of Religious Division!</a:t>
            </a:r>
          </a:p>
          <a:p>
            <a:r>
              <a:rPr lang="en-US" altLang="en-US" sz="1200" dirty="0">
                <a:effectLst/>
              </a:rPr>
              <a:t>        a. We are not allowed to interpret the word of God differently, we are required to understand it as He has given it to us.</a:t>
            </a:r>
          </a:p>
          <a:p>
            <a:r>
              <a:rPr lang="en-US" altLang="en-US" sz="1200" dirty="0">
                <a:effectLst/>
              </a:rPr>
              <a:t>&gt;&gt;&gt;&gt;&gt;&gt;&gt;&gt;&gt;&gt;&gt;&gt;&gt;&gt;&gt;&gt;&gt;&gt;</a:t>
            </a:r>
          </a:p>
          <a:p>
            <a:pPr>
              <a:lnSpc>
                <a:spcPct val="90000"/>
              </a:lnSpc>
            </a:pPr>
            <a:r>
              <a:rPr lang="en-US" altLang="en-US" dirty="0"/>
              <a:t>    2. </a:t>
            </a:r>
            <a:r>
              <a:rPr lang="en-US" altLang="en-US" b="1" dirty="0"/>
              <a:t>John 17:17-23; 1 Corinthians 14:40</a:t>
            </a:r>
          </a:p>
          <a:p>
            <a:pPr rtl="0"/>
            <a:r>
              <a:rPr lang="en-US" sz="1200" b="0" i="1" u="sng" strike="noStrike" kern="1200" baseline="0" dirty="0">
                <a:solidFill>
                  <a:schemeClr val="tx1"/>
                </a:solidFill>
                <a:latin typeface="+mn-lt"/>
                <a:ea typeface="+mn-ea"/>
                <a:cs typeface="+mn-cs"/>
              </a:rPr>
              <a:t>Sanctify them by Your truth</a:t>
            </a:r>
            <a:r>
              <a:rPr lang="en-US" sz="1200" b="0" i="1" u="none" strike="noStrike" kern="1200" baseline="0" dirty="0">
                <a:solidFill>
                  <a:schemeClr val="tx1"/>
                </a:solidFill>
                <a:latin typeface="+mn-lt"/>
                <a:ea typeface="+mn-ea"/>
                <a:cs typeface="+mn-cs"/>
              </a:rPr>
              <a:t>. </a:t>
            </a:r>
            <a:r>
              <a:rPr lang="en-US" sz="1200" b="0" i="1" u="sng" strike="noStrike" kern="1200" baseline="0" dirty="0">
                <a:solidFill>
                  <a:schemeClr val="tx1"/>
                </a:solidFill>
                <a:latin typeface="+mn-lt"/>
                <a:ea typeface="+mn-ea"/>
                <a:cs typeface="+mn-cs"/>
              </a:rPr>
              <a:t>Your word is truth</a:t>
            </a:r>
            <a:r>
              <a:rPr lang="en-US" sz="1200" b="0" i="1" u="none" strike="noStrike" kern="1200" baseline="0" dirty="0">
                <a:solidFill>
                  <a:schemeClr val="tx1"/>
                </a:solidFill>
                <a:latin typeface="+mn-lt"/>
                <a:ea typeface="+mn-ea"/>
                <a:cs typeface="+mn-cs"/>
              </a:rPr>
              <a:t>. As You sent Me into the world, I also have sent them into the world. And for their sakes I sanctify Myself, that they also may be sanctified by the truth. "I do not pray for these alone, </a:t>
            </a:r>
            <a:r>
              <a:rPr lang="en-US" sz="1200" b="0" i="1" u="sng" strike="noStrike" kern="1200" baseline="0" dirty="0">
                <a:solidFill>
                  <a:schemeClr val="tx1"/>
                </a:solidFill>
                <a:latin typeface="+mn-lt"/>
                <a:ea typeface="+mn-ea"/>
                <a:cs typeface="+mn-cs"/>
              </a:rPr>
              <a:t>but also for those who will believe in Me through their word</a:t>
            </a:r>
            <a:r>
              <a:rPr lang="en-US" sz="1200" b="0" i="1" u="none" strike="noStrike" kern="1200" baseline="0" dirty="0">
                <a:solidFill>
                  <a:schemeClr val="tx1"/>
                </a:solidFill>
                <a:latin typeface="+mn-lt"/>
                <a:ea typeface="+mn-ea"/>
                <a:cs typeface="+mn-cs"/>
              </a:rPr>
              <a:t>; that they all may be one, as You, Father, are in Me, and I in You; that they also may be one in Us, that the world may believe that You sent Me. And the glory which You gave Me I have given them, that they may be one just as We are one: I in them, and You in Me; that they may be made perfect in one, and that the world may know that You have sent Me, and have loved them as You have loved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17:17-23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Let all things be done decently and in order. (</a:t>
            </a:r>
            <a:r>
              <a:rPr lang="en-US" sz="1200" b="1" i="0" u="none" strike="noStrike" kern="1200" baseline="0" dirty="0">
                <a:solidFill>
                  <a:schemeClr val="tx1"/>
                </a:solidFill>
                <a:latin typeface="+mn-lt"/>
                <a:ea typeface="+mn-ea"/>
                <a:cs typeface="+mn-cs"/>
              </a:rPr>
              <a:t>1 Corinthians 14:40</a:t>
            </a:r>
            <a:r>
              <a:rPr lang="en-US" sz="1200" b="0" i="0" u="none" strike="noStrike" kern="1200" baseline="0" dirty="0">
                <a:solidFill>
                  <a:schemeClr val="tx1"/>
                </a:solidFill>
                <a:latin typeface="+mn-lt"/>
                <a:ea typeface="+mn-ea"/>
                <a:cs typeface="+mn-cs"/>
              </a:rPr>
              <a:t>)</a:t>
            </a:r>
          </a:p>
          <a:p>
            <a:pPr>
              <a:lnSpc>
                <a:spcPct val="90000"/>
              </a:lnSpc>
            </a:pPr>
            <a:r>
              <a:rPr lang="en-US" altLang="en-US" dirty="0"/>
              <a:t>&gt;&gt;&gt;&gt;&gt;&gt;&gt;&gt;&gt;&gt;&gt;&gt;&gt;&gt;&gt;&gt;&gt;&gt;&gt;</a:t>
            </a:r>
          </a:p>
          <a:p>
            <a:pPr>
              <a:lnSpc>
                <a:spcPct val="90000"/>
              </a:lnSpc>
            </a:pPr>
            <a:r>
              <a:rPr lang="en-US" altLang="en-US" dirty="0"/>
              <a:t>    3. Can we all see the Bible alike? </a:t>
            </a:r>
          </a:p>
          <a:p>
            <a:pPr>
              <a:lnSpc>
                <a:spcPct val="90000"/>
              </a:lnSpc>
            </a:pPr>
            <a:r>
              <a:rPr lang="en-US" altLang="en-US" dirty="0"/>
              <a:t>        a. Yes, we must see it alike, in order to be one with the Father and the Son.</a:t>
            </a:r>
          </a:p>
          <a:p>
            <a:pPr>
              <a:lnSpc>
                <a:spcPct val="90000"/>
              </a:lnSpc>
            </a:pPr>
            <a:r>
              <a:rPr lang="en-US" altLang="en-US" dirty="0"/>
              <a:t>&gt;&gt;&gt;&gt;&gt;&gt;&gt;&gt;&gt;&gt;&gt;&gt;&gt;&gt;&gt;&gt;&gt;&gt;&gt;</a:t>
            </a:r>
          </a:p>
          <a:p>
            <a:pPr>
              <a:lnSpc>
                <a:spcPct val="90000"/>
              </a:lnSpc>
            </a:pPr>
            <a:r>
              <a:rPr lang="en-US" altLang="en-US" dirty="0"/>
              <a:t>    4. Do you believe that the Creator of the universe is incapable of producing an understandable book?</a:t>
            </a:r>
          </a:p>
          <a:p>
            <a:pPr>
              <a:lnSpc>
                <a:spcPct val="90000"/>
              </a:lnSpc>
            </a:pPr>
            <a:r>
              <a:rPr lang="en-US" altLang="en-US" dirty="0"/>
              <a:t>        a. He has produced His word in a fully understandable context, yet it is not understood by the hardhearted and those who do not love God.</a:t>
            </a:r>
          </a:p>
          <a:p>
            <a:pPr>
              <a:lnSpc>
                <a:spcPct val="90000"/>
              </a:lnSpc>
            </a:pPr>
            <a:r>
              <a:rPr lang="en-US" altLang="en-US" dirty="0"/>
              <a:t>        b. You cannot serve God and yourself at the same time, it cannot bey “Your Way”, it must be God’s way.</a:t>
            </a:r>
          </a:p>
          <a:p>
            <a:pPr>
              <a:lnSpc>
                <a:spcPct val="90000"/>
              </a:lnSpc>
            </a:pPr>
            <a:r>
              <a:rPr lang="en-US" altLang="en-US" dirty="0"/>
              <a:t>&gt;&gt;&gt;&gt;&gt;&gt;&gt;&gt;&gt;&gt;&gt;&gt;&gt;&gt;&gt;&gt;&gt;&gt;&gt;</a:t>
            </a:r>
          </a:p>
          <a:p>
            <a:pPr>
              <a:lnSpc>
                <a:spcPct val="90000"/>
              </a:lnSpc>
            </a:pPr>
            <a:r>
              <a:rPr lang="en-US" altLang="en-US" dirty="0"/>
              <a:t>    5. There are more than </a:t>
            </a:r>
            <a:r>
              <a:rPr lang="en-US" altLang="en-US" b="1" dirty="0"/>
              <a:t>600 </a:t>
            </a:r>
            <a:r>
              <a:rPr lang="en-US" altLang="en-US" dirty="0"/>
              <a:t>distinct “Christian” religious bodies just in the city of Los Angeles.</a:t>
            </a:r>
          </a:p>
          <a:p>
            <a:pPr>
              <a:lnSpc>
                <a:spcPct val="90000"/>
              </a:lnSpc>
            </a:pPr>
            <a:r>
              <a:rPr lang="en-US" altLang="en-US" dirty="0"/>
              <a:t>        a. There are no less than </a:t>
            </a:r>
            <a:r>
              <a:rPr lang="en-US" altLang="en-US" b="1" dirty="0"/>
              <a:t>14</a:t>
            </a:r>
            <a:r>
              <a:rPr lang="en-US" altLang="en-US" dirty="0"/>
              <a:t> churches in the Ranger area, count them, you may come up with more than I have.</a:t>
            </a:r>
          </a:p>
          <a:p>
            <a:pPr>
              <a:lnSpc>
                <a:spcPct val="90000"/>
              </a:lnSpc>
            </a:pPr>
            <a:r>
              <a:rPr lang="en-US" altLang="en-US" dirty="0"/>
              <a:t>        b. Which one of these, is the one that Christ built, the one that teaches what the Bible teaches, and nothing else?</a:t>
            </a:r>
          </a:p>
          <a:p>
            <a:pPr>
              <a:lnSpc>
                <a:spcPct val="90000"/>
              </a:lnSpc>
            </a:pPr>
            <a:r>
              <a:rPr lang="en-US" altLang="en-US" dirty="0"/>
              <a:t>&gt;&gt;&gt;&gt;&gt;&gt;&gt;&gt;&gt;&gt;&gt;&gt;&gt;&gt;&gt;&gt;&gt;&gt;&gt;</a:t>
            </a:r>
          </a:p>
          <a:p>
            <a:pPr>
              <a:lnSpc>
                <a:spcPct val="90000"/>
              </a:lnSpc>
            </a:pPr>
            <a:r>
              <a:rPr lang="en-US" altLang="en-US" dirty="0"/>
              <a:t>    6. </a:t>
            </a:r>
            <a:r>
              <a:rPr lang="en-US" altLang="en-US" b="1" dirty="0"/>
              <a:t>1 Corinthians 1:10 </a:t>
            </a:r>
            <a:endParaRPr lang="en-US" altLang="en-US" b="0" dirty="0"/>
          </a:p>
          <a:p>
            <a:pPr rtl="0"/>
            <a:r>
              <a:rPr lang="en-US" sz="1200" b="0" i="1" u="none" strike="noStrike" kern="1200" baseline="0" dirty="0">
                <a:solidFill>
                  <a:schemeClr val="tx1"/>
                </a:solidFill>
                <a:latin typeface="+mn-lt"/>
                <a:ea typeface="+mn-ea"/>
                <a:cs typeface="+mn-cs"/>
              </a:rPr>
              <a:t>Now I plead with you, brethren, by the name of our Lord Jesus Christ, that you </a:t>
            </a:r>
            <a:r>
              <a:rPr lang="en-US" sz="1200" b="1" i="1" u="none" strike="noStrike" kern="1200" baseline="0" dirty="0">
                <a:solidFill>
                  <a:schemeClr val="tx1"/>
                </a:solidFill>
                <a:latin typeface="+mn-lt"/>
                <a:ea typeface="+mn-ea"/>
                <a:cs typeface="+mn-cs"/>
              </a:rPr>
              <a:t>all speak the same thing</a:t>
            </a:r>
            <a:r>
              <a:rPr lang="en-US" sz="1200" b="0" i="1" u="none" strike="noStrike" kern="1200" baseline="0" dirty="0">
                <a:solidFill>
                  <a:schemeClr val="tx1"/>
                </a:solidFill>
                <a:latin typeface="+mn-lt"/>
                <a:ea typeface="+mn-ea"/>
                <a:cs typeface="+mn-cs"/>
              </a:rPr>
              <a:t>, and that there be </a:t>
            </a:r>
            <a:r>
              <a:rPr lang="en-US" sz="1200" b="1" i="1" u="none" strike="noStrike" kern="1200" baseline="0" dirty="0">
                <a:solidFill>
                  <a:schemeClr val="tx1"/>
                </a:solidFill>
                <a:latin typeface="+mn-lt"/>
                <a:ea typeface="+mn-ea"/>
                <a:cs typeface="+mn-cs"/>
              </a:rPr>
              <a:t>no divisions among you</a:t>
            </a:r>
            <a:r>
              <a:rPr lang="en-US" sz="1200" b="0" i="1" u="none" strike="noStrike" kern="1200" baseline="0" dirty="0">
                <a:solidFill>
                  <a:schemeClr val="tx1"/>
                </a:solidFill>
                <a:latin typeface="+mn-lt"/>
                <a:ea typeface="+mn-ea"/>
                <a:cs typeface="+mn-cs"/>
              </a:rPr>
              <a:t>, but that you be perfectly </a:t>
            </a:r>
            <a:r>
              <a:rPr lang="en-US" sz="1200" b="1" i="1" u="none" strike="noStrike" kern="1200" baseline="0" dirty="0">
                <a:solidFill>
                  <a:schemeClr val="tx1"/>
                </a:solidFill>
                <a:latin typeface="+mn-lt"/>
                <a:ea typeface="+mn-ea"/>
                <a:cs typeface="+mn-cs"/>
              </a:rPr>
              <a:t>joined together in the same mind</a:t>
            </a:r>
            <a:r>
              <a:rPr lang="en-US" sz="1200" b="0" i="1" u="none" strike="noStrike" kern="1200" baseline="0" dirty="0">
                <a:solidFill>
                  <a:schemeClr val="tx1"/>
                </a:solidFill>
                <a:latin typeface="+mn-lt"/>
                <a:ea typeface="+mn-ea"/>
                <a:cs typeface="+mn-cs"/>
              </a:rPr>
              <a:t> and in </a:t>
            </a:r>
            <a:r>
              <a:rPr lang="en-US" sz="1200" b="1" i="1" u="none" strike="noStrike" kern="1200" baseline="0" dirty="0">
                <a:solidFill>
                  <a:schemeClr val="tx1"/>
                </a:solidFill>
                <a:latin typeface="+mn-lt"/>
                <a:ea typeface="+mn-ea"/>
                <a:cs typeface="+mn-cs"/>
              </a:rPr>
              <a:t>the same judgment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1:10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lnSpc>
                <a:spcPct val="90000"/>
              </a:lnSpc>
            </a:pPr>
            <a:endParaRPr lang="en-US" b="0" dirty="0"/>
          </a:p>
          <a:p>
            <a:pPr>
              <a:lnSpc>
                <a:spcPct val="90000"/>
              </a:lnSpc>
            </a:pPr>
            <a:endParaRPr lang="en-US" b="1" dirty="0"/>
          </a:p>
        </p:txBody>
      </p:sp>
      <p:sp>
        <p:nvSpPr>
          <p:cNvPr id="4" name="Slide Number Placeholder 3"/>
          <p:cNvSpPr>
            <a:spLocks noGrp="1"/>
          </p:cNvSpPr>
          <p:nvPr>
            <p:ph type="sldNum" sz="quarter" idx="10"/>
          </p:nvPr>
        </p:nvSpPr>
        <p:spPr/>
        <p:txBody>
          <a:bodyPr/>
          <a:lstStyle/>
          <a:p>
            <a:fld id="{D5D23C9A-89F5-45B8-9917-8FDC1B8DC881}" type="slidenum">
              <a:rPr lang="en-US" smtClean="0"/>
              <a:t>6</a:t>
            </a:fld>
            <a:endParaRPr lang="en-US"/>
          </a:p>
        </p:txBody>
      </p:sp>
    </p:spTree>
    <p:extLst>
      <p:ext uri="{BB962C8B-B14F-4D97-AF65-F5344CB8AC3E}">
        <p14:creationId xmlns:p14="http://schemas.microsoft.com/office/powerpoint/2010/main" val="178906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ffectLst/>
              </a:rPr>
              <a:t>    1. There is ONE faith - </a:t>
            </a:r>
            <a:r>
              <a:rPr lang="en-US" altLang="en-US" b="1" dirty="0">
                <a:effectLst/>
              </a:rPr>
              <a:t>Eph 4:5 </a:t>
            </a:r>
          </a:p>
          <a:p>
            <a:pPr rtl="0"/>
            <a:r>
              <a:rPr lang="en-US" sz="1200" b="0" i="1" u="none" strike="noStrike" kern="1200" baseline="0" dirty="0">
                <a:solidFill>
                  <a:schemeClr val="tx1"/>
                </a:solidFill>
                <a:latin typeface="+mn-lt"/>
                <a:ea typeface="+mn-ea"/>
                <a:cs typeface="+mn-cs"/>
              </a:rPr>
              <a:t>one Lord, one faith, one baptism;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4:5</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a:t>
            </a:r>
          </a:p>
          <a:p>
            <a:r>
              <a:rPr lang="en-US" altLang="en-US" dirty="0"/>
              <a:t>    2. Hank Aaron- is </a:t>
            </a:r>
            <a:r>
              <a:rPr lang="en-US" altLang="en-US" b="1" i="1" dirty="0"/>
              <a:t>the</a:t>
            </a:r>
            <a:r>
              <a:rPr lang="en-US" altLang="en-US" dirty="0"/>
              <a:t> career home run king</a:t>
            </a:r>
          </a:p>
          <a:p>
            <a:r>
              <a:rPr lang="en-US" altLang="en-US" dirty="0"/>
              <a:t>&gt;&gt;&gt;&gt;&gt;&gt;&gt;&gt;&gt;&gt;&gt;&gt;&gt;&gt;&gt;&gt;&gt;&gt;</a:t>
            </a:r>
          </a:p>
          <a:p>
            <a:r>
              <a:rPr lang="en-US" altLang="en-US" dirty="0"/>
              <a:t>    3. Nolan Ryan- </a:t>
            </a:r>
            <a:r>
              <a:rPr lang="en-US" altLang="en-US" b="1" i="1" dirty="0"/>
              <a:t>the</a:t>
            </a:r>
            <a:r>
              <a:rPr lang="en-US" altLang="en-US" dirty="0"/>
              <a:t> career strikeout king</a:t>
            </a:r>
          </a:p>
          <a:p>
            <a:r>
              <a:rPr lang="en-US" altLang="en-US" dirty="0"/>
              <a:t>&gt;&gt;&gt;&gt;&gt;&gt;&gt;&gt;&gt;&gt;&gt;&gt;&gt;&gt;&gt;&gt;&gt;&gt;</a:t>
            </a:r>
          </a:p>
          <a:p>
            <a:r>
              <a:rPr lang="en-US" altLang="en-US" dirty="0"/>
              <a:t>    4. All these are “one of a kind” – for example, “John </a:t>
            </a:r>
            <a:r>
              <a:rPr lang="en-US" altLang="en-US" b="1" i="1" dirty="0"/>
              <a:t>the</a:t>
            </a:r>
            <a:r>
              <a:rPr lang="en-US" altLang="en-US" dirty="0"/>
              <a:t> immerser”.</a:t>
            </a:r>
          </a:p>
          <a:p>
            <a:r>
              <a:rPr lang="en-US" altLang="en-US" dirty="0"/>
              <a:t>&gt;&gt;&gt;&gt;&gt;&gt;&gt;&gt;&gt;&gt;&gt;&gt;&gt;&gt;&gt;&gt;&gt;&gt;</a:t>
            </a:r>
          </a:p>
          <a:p>
            <a:r>
              <a:rPr lang="en-US" altLang="en-US" dirty="0"/>
              <a:t>    5. There are many verses in the New Testament pertaining to “</a:t>
            </a:r>
            <a:r>
              <a:rPr lang="en-US" altLang="en-US" b="1" dirty="0"/>
              <a:t>THE </a:t>
            </a:r>
            <a:r>
              <a:rPr lang="en-US" altLang="en-US" dirty="0"/>
              <a:t>FAITH.”</a:t>
            </a: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7</a:t>
            </a:fld>
            <a:endParaRPr lang="en-US"/>
          </a:p>
        </p:txBody>
      </p:sp>
    </p:spTree>
    <p:extLst>
      <p:ext uri="{BB962C8B-B14F-4D97-AF65-F5344CB8AC3E}">
        <p14:creationId xmlns:p14="http://schemas.microsoft.com/office/powerpoint/2010/main" val="195621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Our plea, with all men everywhere, is </a:t>
            </a:r>
            <a:r>
              <a:rPr lang="en-US" altLang="en-US" sz="1200" u="sng" dirty="0">
                <a:effectLst/>
              </a:rPr>
              <a:t>that they set aside the doctrines and creeds of men</a:t>
            </a:r>
            <a:r>
              <a:rPr lang="en-US" altLang="en-US" sz="1200" dirty="0">
                <a:effectLst/>
              </a:rPr>
              <a:t>, and embrace </a:t>
            </a:r>
            <a:r>
              <a:rPr lang="en-US" altLang="en-US" sz="1200" b="1" dirty="0">
                <a:effectLst/>
              </a:rPr>
              <a:t>the one faith</a:t>
            </a:r>
            <a:r>
              <a:rPr lang="en-US" altLang="en-US" sz="1200" dirty="0">
                <a:effectLst/>
              </a:rPr>
              <a:t> of the Bible.</a:t>
            </a:r>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8</a:t>
            </a:fld>
            <a:endParaRPr lang="en-US"/>
          </a:p>
        </p:txBody>
      </p:sp>
    </p:spTree>
    <p:extLst>
      <p:ext uri="{BB962C8B-B14F-4D97-AF65-F5344CB8AC3E}">
        <p14:creationId xmlns:p14="http://schemas.microsoft.com/office/powerpoint/2010/main" val="181364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rPr>
              <a:t>    1. Accept the CHURCH Jesus built - </a:t>
            </a:r>
            <a:r>
              <a:rPr lang="en-US" altLang="en-US" sz="1200" b="1" dirty="0">
                <a:effectLst/>
              </a:rPr>
              <a:t>Matthew 16:18</a:t>
            </a:r>
          </a:p>
          <a:p>
            <a:pPr rtl="0"/>
            <a:r>
              <a:rPr lang="en-US" sz="1200" b="0" i="1" u="none" strike="noStrike" kern="1200" baseline="0" dirty="0">
                <a:solidFill>
                  <a:schemeClr val="tx1"/>
                </a:solidFill>
                <a:latin typeface="+mn-lt"/>
                <a:ea typeface="+mn-ea"/>
                <a:cs typeface="+mn-cs"/>
              </a:rPr>
              <a:t>And I also say to you that you are Peter, and on this rock I will build </a:t>
            </a:r>
            <a:r>
              <a:rPr lang="en-US" sz="1200" b="1" i="1" u="none" strike="noStrike" kern="1200" baseline="0" dirty="0">
                <a:solidFill>
                  <a:schemeClr val="tx1"/>
                </a:solidFill>
                <a:latin typeface="+mn-lt"/>
                <a:ea typeface="+mn-ea"/>
                <a:cs typeface="+mn-cs"/>
              </a:rPr>
              <a:t>My church</a:t>
            </a:r>
            <a:r>
              <a:rPr lang="en-US" sz="1200" b="0" i="1" u="none" strike="noStrike" kern="1200" baseline="0" dirty="0">
                <a:solidFill>
                  <a:schemeClr val="tx1"/>
                </a:solidFill>
                <a:latin typeface="+mn-lt"/>
                <a:ea typeface="+mn-ea"/>
                <a:cs typeface="+mn-cs"/>
              </a:rPr>
              <a:t>, and the gates of Hades shall not prevail against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16:18</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&gt;&gt;&gt;&gt;&gt;&gt;&gt;&gt;&gt;&gt;&gt;&gt;&gt;&gt;&gt;&gt;&gt;&gt;&gt;&gt;&gt;</a:t>
            </a:r>
          </a:p>
          <a:p>
            <a:r>
              <a:rPr lang="en-US" altLang="en-US" dirty="0"/>
              <a:t>    2. </a:t>
            </a:r>
            <a:r>
              <a:rPr lang="en-US" altLang="en-US" b="1" dirty="0"/>
              <a:t>Acts 2:36-38, 41, 47</a:t>
            </a:r>
          </a:p>
          <a:p>
            <a:pPr algn="just" rtl="0"/>
            <a:r>
              <a:rPr lang="en-US" sz="1200" b="0" i="1" u="none" strike="noStrike" kern="1200" baseline="0" dirty="0">
                <a:solidFill>
                  <a:schemeClr val="tx1"/>
                </a:solidFill>
                <a:latin typeface="+mn-lt"/>
                <a:ea typeface="+mn-ea"/>
                <a:cs typeface="+mn-cs"/>
              </a:rPr>
              <a:t>"Therefore let all the house of Israel know assuredly that </a:t>
            </a:r>
            <a:r>
              <a:rPr lang="en-US" sz="1200" b="1" i="1" u="none" strike="noStrike" kern="1200" baseline="0" dirty="0">
                <a:solidFill>
                  <a:schemeClr val="tx1"/>
                </a:solidFill>
                <a:latin typeface="+mn-lt"/>
                <a:ea typeface="+mn-ea"/>
                <a:cs typeface="+mn-cs"/>
              </a:rPr>
              <a:t>God has made this Jesus, whom you crucified, both Lord and Christ." </a:t>
            </a:r>
            <a:r>
              <a:rPr lang="en-US" sz="1200" b="0" i="1" u="none" strike="noStrike" kern="1200" baseline="0" dirty="0">
                <a:solidFill>
                  <a:schemeClr val="tx1"/>
                </a:solidFill>
                <a:latin typeface="+mn-lt"/>
                <a:ea typeface="+mn-ea"/>
                <a:cs typeface="+mn-cs"/>
              </a:rPr>
              <a:t>Now when they heard this, they were cut to the heart, and said to Peter and the rest of the apostles, "Men and brethren, what shall we do?" 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2:36-38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those who gladly received his word were baptized; and that day about three thousand souls were added to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2:41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praising God and having favor with all the people. And the Lord added to the church daily those who were being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2:47</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&gt;&gt;&gt;&gt;&gt;&gt;&gt;&gt;&gt;&gt;&gt;&gt;&gt;&gt;&gt;&gt;&gt;&gt;&gt;&gt;&gt;</a:t>
            </a:r>
          </a:p>
          <a:p>
            <a:r>
              <a:rPr lang="en-US" altLang="en-US" dirty="0"/>
              <a:t>    3. </a:t>
            </a:r>
            <a:r>
              <a:rPr lang="en-US" altLang="en-US" b="1" dirty="0"/>
              <a:t>Acts 20:28 </a:t>
            </a:r>
            <a:r>
              <a:rPr lang="en-US" altLang="en-US" dirty="0"/>
              <a:t>– tells us that it is “His blood bought church”.</a:t>
            </a:r>
          </a:p>
          <a:p>
            <a:pPr rtl="0"/>
            <a:r>
              <a:rPr lang="en-US" sz="1200" b="0" i="1" u="none" strike="noStrike" kern="1200" baseline="0" dirty="0">
                <a:solidFill>
                  <a:schemeClr val="tx1"/>
                </a:solidFill>
                <a:latin typeface="+mn-lt"/>
                <a:ea typeface="+mn-ea"/>
                <a:cs typeface="+mn-cs"/>
              </a:rPr>
              <a:t>Therefore take heed to yourselves and to all the flock, among which the Holy Spirit has made you overseers, to shepherd the church of God which </a:t>
            </a:r>
            <a:r>
              <a:rPr lang="en-US" sz="1200" b="1" i="1" u="none" strike="noStrike" kern="1200" baseline="0" dirty="0">
                <a:solidFill>
                  <a:schemeClr val="tx1"/>
                </a:solidFill>
                <a:latin typeface="+mn-lt"/>
                <a:ea typeface="+mn-ea"/>
                <a:cs typeface="+mn-cs"/>
              </a:rPr>
              <a:t>He purchased with His own blood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20:28</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&gt;&gt;&gt;&gt;&gt;&gt;&gt;&gt;&gt;&gt;&gt;&gt;&gt;&gt;&gt;&gt;&gt;&gt;&gt;&gt;&gt;</a:t>
            </a:r>
          </a:p>
          <a:p>
            <a:r>
              <a:rPr lang="en-US" altLang="en-US" dirty="0"/>
              <a:t>    4. </a:t>
            </a:r>
            <a:r>
              <a:rPr lang="en-US" altLang="en-US" b="1" dirty="0"/>
              <a:t>Ephesians 5:23-32</a:t>
            </a:r>
          </a:p>
          <a:p>
            <a:pPr rtl="0"/>
            <a:r>
              <a:rPr lang="en-US" sz="1200" b="0" i="1" u="none" strike="noStrike" kern="1200" baseline="0" dirty="0">
                <a:solidFill>
                  <a:schemeClr val="tx1"/>
                </a:solidFill>
                <a:latin typeface="+mn-lt"/>
                <a:ea typeface="+mn-ea"/>
                <a:cs typeface="+mn-cs"/>
              </a:rPr>
              <a:t>that He might present her to Himself a glorious church, not having spot or wrinkle or any such thing, but that she should be holy and without blemish.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5:27</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&gt;&gt;&gt;&gt;&gt;&gt;&gt;&gt;&gt;&gt;&gt;&gt;&gt;&gt;&gt;&gt;&gt;&gt;&gt;&gt;&gt;</a:t>
            </a:r>
          </a:p>
          <a:p>
            <a:r>
              <a:rPr lang="en-US" altLang="en-US" dirty="0"/>
              <a:t>    5. We do not plead for “</a:t>
            </a:r>
            <a:r>
              <a:rPr lang="en-US" altLang="en-US" b="1" dirty="0"/>
              <a:t>our church</a:t>
            </a:r>
            <a:r>
              <a:rPr lang="en-US" altLang="en-US" dirty="0"/>
              <a:t>” over “</a:t>
            </a:r>
            <a:r>
              <a:rPr lang="en-US" altLang="en-US" b="1" dirty="0"/>
              <a:t>yours</a:t>
            </a:r>
            <a:r>
              <a:rPr lang="en-US" altLang="en-US" dirty="0"/>
              <a:t>”, but for all men to be a member of </a:t>
            </a:r>
            <a:r>
              <a:rPr lang="en-US" altLang="en-US" b="1" dirty="0"/>
              <a:t>the one church </a:t>
            </a:r>
            <a:r>
              <a:rPr lang="en-US" altLang="en-US" dirty="0"/>
              <a:t>built by Christ.</a:t>
            </a:r>
          </a:p>
          <a:p>
            <a:endParaRPr lang="en-US" dirty="0"/>
          </a:p>
        </p:txBody>
      </p:sp>
      <p:sp>
        <p:nvSpPr>
          <p:cNvPr id="4" name="Slide Number Placeholder 3"/>
          <p:cNvSpPr>
            <a:spLocks noGrp="1"/>
          </p:cNvSpPr>
          <p:nvPr>
            <p:ph type="sldNum" sz="quarter" idx="10"/>
          </p:nvPr>
        </p:nvSpPr>
        <p:spPr/>
        <p:txBody>
          <a:bodyPr/>
          <a:lstStyle/>
          <a:p>
            <a:fld id="{D5D23C9A-89F5-45B8-9917-8FDC1B8DC881}" type="slidenum">
              <a:rPr lang="en-US" smtClean="0"/>
              <a:t>9</a:t>
            </a:fld>
            <a:endParaRPr lang="en-US"/>
          </a:p>
        </p:txBody>
      </p:sp>
    </p:spTree>
    <p:extLst>
      <p:ext uri="{BB962C8B-B14F-4D97-AF65-F5344CB8AC3E}">
        <p14:creationId xmlns:p14="http://schemas.microsoft.com/office/powerpoint/2010/main" val="157501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F2C9AA-2CD6-4305-9699-5A935F3B5A7C}" type="slidenum">
              <a:rPr lang="en-US" altLang="en-US" smtClean="0"/>
              <a:pPr/>
              <a:t>‹#›</a:t>
            </a:fld>
            <a:endParaRPr lang="en-US" altLang="en-US"/>
          </a:p>
        </p:txBody>
      </p:sp>
    </p:spTree>
    <p:extLst>
      <p:ext uri="{BB962C8B-B14F-4D97-AF65-F5344CB8AC3E}">
        <p14:creationId xmlns:p14="http://schemas.microsoft.com/office/powerpoint/2010/main" val="427523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25673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158136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4155-6D31-4AB9-B8EC-40A3B299886E}" type="slidenum">
              <a:rPr lang="en-US" altLang="en-US" smtClean="0"/>
              <a:pPr/>
              <a:t>‹#›</a:t>
            </a:fld>
            <a:endParaRPr lang="en-US"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159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309957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3723992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295401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82C7B46-1702-4646-A1D0-D6515926FE2B}" type="slidenum">
              <a:rPr lang="en-US" altLang="en-US" smtClean="0"/>
              <a:pPr/>
              <a:t>‹#›</a:t>
            </a:fld>
            <a:endParaRPr lang="en-US" altLang="en-US"/>
          </a:p>
        </p:txBody>
      </p:sp>
    </p:spTree>
    <p:extLst>
      <p:ext uri="{BB962C8B-B14F-4D97-AF65-F5344CB8AC3E}">
        <p14:creationId xmlns:p14="http://schemas.microsoft.com/office/powerpoint/2010/main" val="1327164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DA50071-3C24-4839-AC74-18EDF1A44629}" type="slidenum">
              <a:rPr lang="en-US" altLang="en-US" smtClean="0"/>
              <a:pPr/>
              <a:t>‹#›</a:t>
            </a:fld>
            <a:endParaRPr lang="en-US" altLang="en-US"/>
          </a:p>
        </p:txBody>
      </p:sp>
    </p:spTree>
    <p:extLst>
      <p:ext uri="{BB962C8B-B14F-4D97-AF65-F5344CB8AC3E}">
        <p14:creationId xmlns:p14="http://schemas.microsoft.com/office/powerpoint/2010/main" val="358033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EBAF0F7-D37B-411A-B7C6-12E61FCFB470}" type="slidenum">
              <a:rPr lang="en-US" altLang="en-US" smtClean="0"/>
              <a:pPr/>
              <a:t>‹#›</a:t>
            </a:fld>
            <a:endParaRPr lang="en-US" altLang="en-US"/>
          </a:p>
        </p:txBody>
      </p:sp>
    </p:spTree>
    <p:extLst>
      <p:ext uri="{BB962C8B-B14F-4D97-AF65-F5344CB8AC3E}">
        <p14:creationId xmlns:p14="http://schemas.microsoft.com/office/powerpoint/2010/main" val="105417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60EB34-047B-4FEE-BF61-2A9EF2E6BB3A}" type="slidenum">
              <a:rPr lang="en-US" altLang="en-US" smtClean="0"/>
              <a:pPr/>
              <a:t>‹#›</a:t>
            </a:fld>
            <a:endParaRPr lang="en-US" altLang="en-US"/>
          </a:p>
        </p:txBody>
      </p:sp>
    </p:spTree>
    <p:extLst>
      <p:ext uri="{BB962C8B-B14F-4D97-AF65-F5344CB8AC3E}">
        <p14:creationId xmlns:p14="http://schemas.microsoft.com/office/powerpoint/2010/main" val="86251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ECD3B09-8911-4B79-B53C-1C7477C3E151}" type="slidenum">
              <a:rPr lang="en-US" altLang="en-US" smtClean="0"/>
              <a:pPr/>
              <a:t>‹#›</a:t>
            </a:fld>
            <a:endParaRPr lang="en-US" altLang="en-US"/>
          </a:p>
        </p:txBody>
      </p:sp>
    </p:spTree>
    <p:extLst>
      <p:ext uri="{BB962C8B-B14F-4D97-AF65-F5344CB8AC3E}">
        <p14:creationId xmlns:p14="http://schemas.microsoft.com/office/powerpoint/2010/main" val="81497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AAD01A9-3E83-4CE1-A16F-32AE2897D592}" type="slidenum">
              <a:rPr lang="en-US" altLang="en-US" smtClean="0"/>
              <a:pPr/>
              <a:t>‹#›</a:t>
            </a:fld>
            <a:endParaRPr lang="en-US" altLang="en-US"/>
          </a:p>
        </p:txBody>
      </p:sp>
    </p:spTree>
    <p:extLst>
      <p:ext uri="{BB962C8B-B14F-4D97-AF65-F5344CB8AC3E}">
        <p14:creationId xmlns:p14="http://schemas.microsoft.com/office/powerpoint/2010/main" val="165729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ltLang="en-US"/>
          </a:p>
        </p:txBody>
      </p:sp>
      <p:sp>
        <p:nvSpPr>
          <p:cNvPr id="5" name="Footer Placeholder 3"/>
          <p:cNvSpPr>
            <a:spLocks noGrp="1"/>
          </p:cNvSpPr>
          <p:nvPr>
            <p:ph type="ftr" sz="quarter" idx="11"/>
          </p:nvPr>
        </p:nvSpPr>
        <p:spPr/>
        <p:txBody>
          <a:bodyPr/>
          <a:lstStyle/>
          <a:p>
            <a:endParaRPr lang="en-US" altLang="en-US"/>
          </a:p>
        </p:txBody>
      </p:sp>
      <p:sp>
        <p:nvSpPr>
          <p:cNvPr id="6" name="Slide Number Placeholder 4"/>
          <p:cNvSpPr>
            <a:spLocks noGrp="1"/>
          </p:cNvSpPr>
          <p:nvPr>
            <p:ph type="sldNum" sz="quarter" idx="12"/>
          </p:nvPr>
        </p:nvSpPr>
        <p:spPr/>
        <p:txBody>
          <a:bodyPr/>
          <a:lstStyle/>
          <a:p>
            <a:fld id="{AFDB9636-5584-4E40-B8DE-5C3AF53CFF03}" type="slidenum">
              <a:rPr lang="en-US" altLang="en-US" smtClean="0"/>
              <a:pPr/>
              <a:t>‹#›</a:t>
            </a:fld>
            <a:endParaRPr lang="en-US" altLang="en-US"/>
          </a:p>
        </p:txBody>
      </p:sp>
    </p:spTree>
    <p:extLst>
      <p:ext uri="{BB962C8B-B14F-4D97-AF65-F5344CB8AC3E}">
        <p14:creationId xmlns:p14="http://schemas.microsoft.com/office/powerpoint/2010/main" val="150606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ltLang="en-US"/>
          </a:p>
        </p:txBody>
      </p:sp>
      <p:sp>
        <p:nvSpPr>
          <p:cNvPr id="5" name="Footer Placeholder 2"/>
          <p:cNvSpPr>
            <a:spLocks noGrp="1"/>
          </p:cNvSpPr>
          <p:nvPr>
            <p:ph type="ftr" sz="quarter" idx="11"/>
          </p:nvPr>
        </p:nvSpPr>
        <p:spPr/>
        <p:txBody>
          <a:bodyPr/>
          <a:lstStyle/>
          <a:p>
            <a:endParaRPr lang="en-US" altLang="en-US"/>
          </a:p>
        </p:txBody>
      </p:sp>
      <p:sp>
        <p:nvSpPr>
          <p:cNvPr id="6" name="Slide Number Placeholder 3"/>
          <p:cNvSpPr>
            <a:spLocks noGrp="1"/>
          </p:cNvSpPr>
          <p:nvPr>
            <p:ph type="sldNum" sz="quarter" idx="12"/>
          </p:nvPr>
        </p:nvSpPr>
        <p:spPr/>
        <p:txBody>
          <a:bodyPr/>
          <a:lstStyle/>
          <a:p>
            <a:fld id="{924ACCEF-DF72-469F-A956-FC4EC4578836}" type="slidenum">
              <a:rPr lang="en-US" altLang="en-US" smtClean="0"/>
              <a:pPr/>
              <a:t>‹#›</a:t>
            </a:fld>
            <a:endParaRPr lang="en-US" altLang="en-US"/>
          </a:p>
        </p:txBody>
      </p:sp>
    </p:spTree>
    <p:extLst>
      <p:ext uri="{BB962C8B-B14F-4D97-AF65-F5344CB8AC3E}">
        <p14:creationId xmlns:p14="http://schemas.microsoft.com/office/powerpoint/2010/main" val="89488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altLang="en-US"/>
          </a:p>
        </p:txBody>
      </p:sp>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09F4A428-18F4-4859-BC30-C3F94228F64F}" type="slidenum">
              <a:rPr lang="en-US" altLang="en-US" smtClean="0"/>
              <a:pPr/>
              <a:t>‹#›</a:t>
            </a:fld>
            <a:endParaRPr lang="en-US" altLang="en-US"/>
          </a:p>
        </p:txBody>
      </p:sp>
    </p:spTree>
    <p:extLst>
      <p:ext uri="{BB962C8B-B14F-4D97-AF65-F5344CB8AC3E}">
        <p14:creationId xmlns:p14="http://schemas.microsoft.com/office/powerpoint/2010/main" val="308884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919B11-6499-43A4-9B85-F82F5072D06F}" type="slidenum">
              <a:rPr lang="en-US" altLang="en-US" smtClean="0"/>
              <a:pPr/>
              <a:t>‹#›</a:t>
            </a:fld>
            <a:endParaRPr lang="en-US" altLang="en-US"/>
          </a:p>
        </p:txBody>
      </p:sp>
    </p:spTree>
    <p:extLst>
      <p:ext uri="{BB962C8B-B14F-4D97-AF65-F5344CB8AC3E}">
        <p14:creationId xmlns:p14="http://schemas.microsoft.com/office/powerpoint/2010/main" val="77804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lt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284155-6D31-4AB9-B8EC-40A3B299886E}" type="slidenum">
              <a:rPr lang="en-US" altLang="en-US" smtClean="0"/>
              <a:pPr/>
              <a:t>‹#›</a:t>
            </a:fld>
            <a:endParaRPr lang="en-US" altLang="en-US"/>
          </a:p>
        </p:txBody>
      </p:sp>
    </p:spTree>
    <p:extLst>
      <p:ext uri="{BB962C8B-B14F-4D97-AF65-F5344CB8AC3E}">
        <p14:creationId xmlns:p14="http://schemas.microsoft.com/office/powerpoint/2010/main" val="404795210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commons.wikimedia.org/wiki/File:Honor%C3%A9_Daumier_-_Plea_for_the_Defense_-_Google_Art_Project.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book&#10;&#10;Description generated with very high confidence">
            <a:extLst>
              <a:ext uri="{FF2B5EF4-FFF2-40B4-BE49-F238E27FC236}">
                <a16:creationId xmlns:a16="http://schemas.microsoft.com/office/drawing/2014/main" xmlns="" id="{A9024C78-7E31-49D1-96F7-B278A06148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152400" y="0"/>
            <a:ext cx="12344400" cy="6857990"/>
          </a:xfrm>
          <a:prstGeom prst="rect">
            <a:avLst/>
          </a:prstGeom>
        </p:spPr>
      </p:pic>
      <p:sp>
        <p:nvSpPr>
          <p:cNvPr id="5" name="TextBox 4">
            <a:extLst>
              <a:ext uri="{FF2B5EF4-FFF2-40B4-BE49-F238E27FC236}">
                <a16:creationId xmlns:a16="http://schemas.microsoft.com/office/drawing/2014/main" xmlns="" id="{2367DCF3-A291-46F5-BBD3-74400E3FE218}"/>
              </a:ext>
            </a:extLst>
          </p:cNvPr>
          <p:cNvSpPr txBox="1"/>
          <p:nvPr/>
        </p:nvSpPr>
        <p:spPr>
          <a:xfrm rot="552031">
            <a:off x="3413533" y="6010673"/>
            <a:ext cx="2348883" cy="523220"/>
          </a:xfrm>
          <a:prstGeom prst="rect">
            <a:avLst/>
          </a:prstGeom>
          <a:blipFill>
            <a:blip r:embed="rId5"/>
            <a:tile tx="0" ty="0" sx="100000" sy="100000" flip="none" algn="tl"/>
          </a:blip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The Accuser</a:t>
            </a:r>
          </a:p>
        </p:txBody>
      </p:sp>
      <p:sp>
        <p:nvSpPr>
          <p:cNvPr id="7" name="TextBox 6">
            <a:extLst>
              <a:ext uri="{FF2B5EF4-FFF2-40B4-BE49-F238E27FC236}">
                <a16:creationId xmlns:a16="http://schemas.microsoft.com/office/drawing/2014/main" xmlns="" id="{9641951B-6960-49F9-9E43-0D6C2D7B54FE}"/>
              </a:ext>
            </a:extLst>
          </p:cNvPr>
          <p:cNvSpPr txBox="1"/>
          <p:nvPr/>
        </p:nvSpPr>
        <p:spPr>
          <a:xfrm>
            <a:off x="6239571" y="6197025"/>
            <a:ext cx="5114229" cy="523220"/>
          </a:xfrm>
          <a:prstGeom prst="rect">
            <a:avLst/>
          </a:prstGeom>
          <a:noFill/>
        </p:spPr>
        <p:txBody>
          <a:bodyPr wrap="square" rtlCol="0">
            <a:spAutoFit/>
          </a:bodyPr>
          <a:lstStyle/>
          <a:p>
            <a:r>
              <a:rPr lang="en-US" sz="2800" dirty="0">
                <a:solidFill>
                  <a:schemeClr val="accent4">
                    <a:lumMod val="20000"/>
                    <a:lumOff val="80000"/>
                  </a:schemeClr>
                </a:solidFill>
                <a:effectLst>
                  <a:outerShdw blurRad="38100" dist="38100" dir="2700000" algn="tl">
                    <a:srgbClr val="000000">
                      <a:alpha val="43137"/>
                    </a:srgbClr>
                  </a:outerShdw>
                </a:effectLst>
              </a:rPr>
              <a:t>Ranger Church of Christ</a:t>
            </a:r>
          </a:p>
        </p:txBody>
      </p:sp>
      <p:sp>
        <p:nvSpPr>
          <p:cNvPr id="8" name="TextBox 7">
            <a:extLst>
              <a:ext uri="{FF2B5EF4-FFF2-40B4-BE49-F238E27FC236}">
                <a16:creationId xmlns:a16="http://schemas.microsoft.com/office/drawing/2014/main" xmlns="" id="{2109380C-385D-450F-B4FD-BE2AF5B0B63A}"/>
              </a:ext>
            </a:extLst>
          </p:cNvPr>
          <p:cNvSpPr txBox="1"/>
          <p:nvPr/>
        </p:nvSpPr>
        <p:spPr>
          <a:xfrm>
            <a:off x="457200" y="685800"/>
            <a:ext cx="4544193" cy="707886"/>
          </a:xfrm>
          <a:prstGeom prst="rect">
            <a:avLst/>
          </a:prstGeom>
          <a:noFill/>
        </p:spPr>
        <p:txBody>
          <a:bodyPr wrap="none" rtlCol="0">
            <a:spAutoFit/>
          </a:bodyPr>
          <a:lstStyle/>
          <a:p>
            <a:r>
              <a:rPr lang="en-US" sz="4000" dirty="0"/>
              <a:t>Welcome to Worship</a:t>
            </a:r>
          </a:p>
        </p:txBody>
      </p:sp>
    </p:spTree>
    <p:extLst>
      <p:ext uri="{BB962C8B-B14F-4D97-AF65-F5344CB8AC3E}">
        <p14:creationId xmlns:p14="http://schemas.microsoft.com/office/powerpoint/2010/main" val="72120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7D53C81F-702D-49A1-8FEC-3A9519254316}"/>
              </a:ext>
            </a:extLst>
          </p:cNvPr>
          <p:cNvSpPr>
            <a:spLocks noGrp="1" noRot="1" noChangeArrowheads="1"/>
          </p:cNvSpPr>
          <p:nvPr>
            <p:ph type="title"/>
          </p:nvPr>
        </p:nvSpPr>
        <p:spPr>
          <a:xfrm>
            <a:off x="609600" y="381000"/>
            <a:ext cx="10972800" cy="1447800"/>
          </a:xfrm>
        </p:spPr>
        <p:txBody>
          <a:bodyPr/>
          <a:lstStyle/>
          <a:p>
            <a:pPr algn="ctr"/>
            <a:r>
              <a:rPr lang="en-US" altLang="en-US" sz="4800" dirty="0">
                <a:effectLst/>
              </a:rPr>
              <a:t>Accept God’s Conditions of SALVATION:</a:t>
            </a:r>
          </a:p>
        </p:txBody>
      </p:sp>
      <p:sp>
        <p:nvSpPr>
          <p:cNvPr id="23555" name="Rectangle 3">
            <a:extLst>
              <a:ext uri="{FF2B5EF4-FFF2-40B4-BE49-F238E27FC236}">
                <a16:creationId xmlns:a16="http://schemas.microsoft.com/office/drawing/2014/main" xmlns="" id="{A478897C-B44C-4878-A7FA-0C8A43BAA3C7}"/>
              </a:ext>
            </a:extLst>
          </p:cNvPr>
          <p:cNvSpPr>
            <a:spLocks noGrp="1" noChangeArrowheads="1"/>
          </p:cNvSpPr>
          <p:nvPr>
            <p:ph idx="1"/>
          </p:nvPr>
        </p:nvSpPr>
        <p:spPr>
          <a:xfrm>
            <a:off x="609600" y="2133600"/>
            <a:ext cx="10972800" cy="4343400"/>
          </a:xfrm>
        </p:spPr>
        <p:txBody>
          <a:bodyPr>
            <a:normAutofit fontScale="92500" lnSpcReduction="10000"/>
          </a:bodyPr>
          <a:lstStyle/>
          <a:p>
            <a:pPr marL="742950" indent="-742950">
              <a:lnSpc>
                <a:spcPct val="90000"/>
              </a:lnSpc>
              <a:buFont typeface="+mj-lt"/>
              <a:buAutoNum type="arabicPeriod"/>
            </a:pPr>
            <a:r>
              <a:rPr lang="en-US" altLang="en-US" sz="3600" b="1" dirty="0"/>
              <a:t>Mk 4:</a:t>
            </a:r>
            <a:r>
              <a:rPr lang="en-US" altLang="en-US" sz="3600" dirty="0"/>
              <a:t>  Parable of the soils  All must HEAR God’s Word</a:t>
            </a:r>
          </a:p>
          <a:p>
            <a:pPr marL="742950" indent="-742950">
              <a:lnSpc>
                <a:spcPct val="90000"/>
              </a:lnSpc>
              <a:buFont typeface="+mj-lt"/>
              <a:buAutoNum type="arabicPeriod"/>
            </a:pPr>
            <a:r>
              <a:rPr lang="en-US" altLang="en-US" sz="3600" b="1" dirty="0"/>
              <a:t>Rom 10:17 </a:t>
            </a:r>
            <a:r>
              <a:rPr lang="en-US" altLang="en-US" sz="3600" dirty="0"/>
              <a:t>HEARING God’s Word produces FAITH</a:t>
            </a:r>
          </a:p>
          <a:p>
            <a:pPr marL="742950" indent="-742950">
              <a:lnSpc>
                <a:spcPct val="90000"/>
              </a:lnSpc>
              <a:buFont typeface="+mj-lt"/>
              <a:buAutoNum type="arabicPeriod"/>
            </a:pPr>
            <a:r>
              <a:rPr lang="en-US" altLang="en-US" sz="3600" b="1" dirty="0"/>
              <a:t>Acts 17:30</a:t>
            </a:r>
            <a:r>
              <a:rPr lang="en-US" altLang="en-US" sz="3600" dirty="0"/>
              <a:t> God commands all men to REPENT</a:t>
            </a:r>
          </a:p>
          <a:p>
            <a:pPr marL="742950" indent="-742950">
              <a:lnSpc>
                <a:spcPct val="90000"/>
              </a:lnSpc>
              <a:buFont typeface="+mj-lt"/>
              <a:buAutoNum type="arabicPeriod"/>
            </a:pPr>
            <a:r>
              <a:rPr lang="en-US" altLang="en-US" sz="3600" b="1" dirty="0"/>
              <a:t>Rom 10:10 </a:t>
            </a:r>
            <a:r>
              <a:rPr lang="en-US" altLang="en-US" sz="3600" dirty="0"/>
              <a:t>CONFESSION is made unto salvation</a:t>
            </a:r>
          </a:p>
          <a:p>
            <a:pPr marL="742950" indent="-742950">
              <a:lnSpc>
                <a:spcPct val="90000"/>
              </a:lnSpc>
              <a:buFont typeface="+mj-lt"/>
              <a:buAutoNum type="arabicPeriod"/>
            </a:pPr>
            <a:r>
              <a:rPr lang="en-US" altLang="en-US" sz="3600" b="1" dirty="0"/>
              <a:t>Mk 16:16 </a:t>
            </a:r>
            <a:r>
              <a:rPr lang="en-US" altLang="en-US" sz="3600" dirty="0"/>
              <a:t>He who BELIEVES and is BAPTIZED</a:t>
            </a:r>
          </a:p>
          <a:p>
            <a:pPr marL="742950" indent="-742950">
              <a:lnSpc>
                <a:spcPct val="90000"/>
              </a:lnSpc>
              <a:buFont typeface="+mj-lt"/>
              <a:buAutoNum type="arabicPeriod"/>
            </a:pPr>
            <a:r>
              <a:rPr lang="en-US" altLang="en-US" sz="3600" b="1" dirty="0"/>
              <a:t>1 Pet 3:21 </a:t>
            </a:r>
            <a:r>
              <a:rPr lang="en-US" altLang="en-US" sz="3600" dirty="0"/>
              <a:t>Baptism doth now also SAVE us.</a:t>
            </a:r>
          </a:p>
          <a:p>
            <a:pPr marL="742950" indent="-742950">
              <a:lnSpc>
                <a:spcPct val="90000"/>
              </a:lnSpc>
              <a:buFont typeface="+mj-lt"/>
              <a:buAutoNum type="arabicPeriod"/>
            </a:pPr>
            <a:r>
              <a:rPr lang="en-US" altLang="en-US" sz="3600" b="1" dirty="0"/>
              <a:t>Rev 2:10 </a:t>
            </a:r>
            <a:r>
              <a:rPr lang="en-US" altLang="en-US" sz="3600" dirty="0"/>
              <a:t>We must be FAITHFUL until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C3B4016B-F1B9-4FBD-A056-E501727BAD24}"/>
              </a:ext>
            </a:extLst>
          </p:cNvPr>
          <p:cNvSpPr>
            <a:spLocks noGrp="1" noRot="1" noChangeArrowheads="1"/>
          </p:cNvSpPr>
          <p:nvPr>
            <p:ph type="title"/>
          </p:nvPr>
        </p:nvSpPr>
        <p:spPr>
          <a:xfrm>
            <a:off x="609600" y="681037"/>
            <a:ext cx="10972800" cy="919163"/>
          </a:xfrm>
        </p:spPr>
        <p:txBody>
          <a:bodyPr>
            <a:normAutofit fontScale="90000"/>
          </a:bodyPr>
          <a:lstStyle/>
          <a:p>
            <a:pPr algn="ctr"/>
            <a:r>
              <a:rPr lang="en-US" altLang="en-US" b="1" dirty="0">
                <a:effectLst/>
              </a:rPr>
              <a:t>2 Corinthians 13:5 </a:t>
            </a:r>
            <a:r>
              <a:rPr lang="en-US" altLang="en-US" dirty="0">
                <a:effectLst/>
              </a:rPr>
              <a:t>Examine and Prove Yourself</a:t>
            </a:r>
          </a:p>
        </p:txBody>
      </p:sp>
      <p:sp>
        <p:nvSpPr>
          <p:cNvPr id="24579" name="Rectangle 3">
            <a:extLst>
              <a:ext uri="{FF2B5EF4-FFF2-40B4-BE49-F238E27FC236}">
                <a16:creationId xmlns:a16="http://schemas.microsoft.com/office/drawing/2014/main" xmlns="" id="{ED5A1CA7-0D31-4F4F-951B-3B71D388809E}"/>
              </a:ext>
            </a:extLst>
          </p:cNvPr>
          <p:cNvSpPr>
            <a:spLocks noGrp="1" noChangeArrowheads="1"/>
          </p:cNvSpPr>
          <p:nvPr>
            <p:ph idx="1"/>
          </p:nvPr>
        </p:nvSpPr>
        <p:spPr>
          <a:xfrm>
            <a:off x="609600" y="1600200"/>
            <a:ext cx="10972800" cy="4648199"/>
          </a:xfrm>
        </p:spPr>
        <p:txBody>
          <a:bodyPr>
            <a:normAutofit/>
          </a:bodyPr>
          <a:lstStyle/>
          <a:p>
            <a:pPr marL="514350" indent="-514350">
              <a:lnSpc>
                <a:spcPct val="80000"/>
              </a:lnSpc>
              <a:buFont typeface="+mj-lt"/>
              <a:buAutoNum type="arabicPeriod"/>
            </a:pPr>
            <a:r>
              <a:rPr lang="en-US" altLang="en-US" sz="3200" dirty="0">
                <a:effectLst/>
              </a:rPr>
              <a:t>Do I accept the Lordship of Jesus?</a:t>
            </a:r>
          </a:p>
          <a:p>
            <a:pPr marL="514350" indent="-514350">
              <a:lnSpc>
                <a:spcPct val="80000"/>
              </a:lnSpc>
              <a:buFont typeface="+mj-lt"/>
              <a:buAutoNum type="arabicPeriod"/>
            </a:pPr>
            <a:r>
              <a:rPr lang="en-US" altLang="en-US" sz="3200" dirty="0">
                <a:effectLst/>
              </a:rPr>
              <a:t>Am I willing to take the Bible as my only rule of faith and practice?</a:t>
            </a:r>
          </a:p>
          <a:p>
            <a:pPr marL="514350" indent="-514350">
              <a:lnSpc>
                <a:spcPct val="80000"/>
              </a:lnSpc>
              <a:buFont typeface="+mj-lt"/>
              <a:buAutoNum type="arabicPeriod"/>
            </a:pPr>
            <a:r>
              <a:rPr lang="en-US" altLang="en-US" sz="3200" dirty="0">
                <a:effectLst/>
              </a:rPr>
              <a:t>Am I a member of the church that Jesus built?</a:t>
            </a:r>
          </a:p>
          <a:p>
            <a:pPr marL="514350" indent="-514350">
              <a:lnSpc>
                <a:spcPct val="80000"/>
              </a:lnSpc>
              <a:buFont typeface="+mj-lt"/>
              <a:buAutoNum type="arabicPeriod"/>
            </a:pPr>
            <a:r>
              <a:rPr lang="en-US" altLang="en-US" sz="3200" dirty="0">
                <a:effectLst/>
              </a:rPr>
              <a:t>Have I accepted and obeyed God’s conditions of salvation?</a:t>
            </a:r>
          </a:p>
          <a:p>
            <a:pPr marL="514350" indent="-514350">
              <a:lnSpc>
                <a:spcPct val="80000"/>
              </a:lnSpc>
              <a:buFont typeface="+mj-lt"/>
              <a:buAutoNum type="arabicPeriod"/>
            </a:pPr>
            <a:r>
              <a:rPr lang="en-US" altLang="en-US" sz="3200" dirty="0">
                <a:effectLst/>
              </a:rPr>
              <a:t>Do I love the Lord enough to do what He says? </a:t>
            </a:r>
            <a:r>
              <a:rPr lang="en-US" altLang="en-US" sz="3200" b="1" dirty="0">
                <a:effectLst/>
              </a:rPr>
              <a:t>John 14:15, 23</a:t>
            </a:r>
          </a:p>
          <a:p>
            <a:pPr marL="514350" indent="-514350">
              <a:lnSpc>
                <a:spcPct val="80000"/>
              </a:lnSpc>
              <a:buFont typeface="+mj-lt"/>
              <a:buAutoNum type="arabicPeriod"/>
            </a:pPr>
            <a:r>
              <a:rPr lang="en-US" altLang="en-US" sz="3200" dirty="0">
                <a:effectLst/>
              </a:rPr>
              <a:t>Do I have the courage to obey His commands? </a:t>
            </a:r>
            <a:r>
              <a:rPr lang="en-US" altLang="en-US" sz="3200" b="1" dirty="0">
                <a:effectLst/>
              </a:rPr>
              <a:t>Matt 10:32-39</a:t>
            </a:r>
            <a:r>
              <a:rPr lang="en-US" alt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7532E86C-B13D-43AC-9E83-D4A722A4A7D8}"/>
              </a:ext>
            </a:extLst>
          </p:cNvPr>
          <p:cNvSpPr>
            <a:spLocks noGrp="1" noRot="1" noChangeArrowheads="1"/>
          </p:cNvSpPr>
          <p:nvPr>
            <p:ph type="title"/>
          </p:nvPr>
        </p:nvSpPr>
        <p:spPr>
          <a:xfrm>
            <a:off x="838200" y="762000"/>
            <a:ext cx="10515600" cy="700088"/>
          </a:xfrm>
        </p:spPr>
        <p:txBody>
          <a:bodyPr/>
          <a:lstStyle/>
          <a:p>
            <a:pPr algn="ctr"/>
            <a:r>
              <a:rPr lang="en-US" altLang="en-US" dirty="0"/>
              <a:t>What do we want?</a:t>
            </a:r>
          </a:p>
        </p:txBody>
      </p:sp>
      <p:sp>
        <p:nvSpPr>
          <p:cNvPr id="25603" name="Rectangle 3">
            <a:extLst>
              <a:ext uri="{FF2B5EF4-FFF2-40B4-BE49-F238E27FC236}">
                <a16:creationId xmlns:a16="http://schemas.microsoft.com/office/drawing/2014/main" xmlns="" id="{AA2E36C6-2616-427E-8A14-6A5E47FD9B7A}"/>
              </a:ext>
            </a:extLst>
          </p:cNvPr>
          <p:cNvSpPr>
            <a:spLocks noGrp="1" noChangeArrowheads="1"/>
          </p:cNvSpPr>
          <p:nvPr>
            <p:ph idx="1"/>
          </p:nvPr>
        </p:nvSpPr>
        <p:spPr>
          <a:xfrm>
            <a:off x="609600" y="2362200"/>
            <a:ext cx="10972800" cy="2060575"/>
          </a:xfrm>
        </p:spPr>
        <p:txBody>
          <a:bodyPr>
            <a:normAutofit fontScale="92500" lnSpcReduction="10000"/>
          </a:bodyPr>
          <a:lstStyle/>
          <a:p>
            <a:pPr marL="0" indent="0" algn="ctr">
              <a:buNone/>
            </a:pPr>
            <a:r>
              <a:rPr lang="en-US" altLang="en-US" sz="7200" dirty="0"/>
              <a:t>We want the same thing the LORD wants!</a:t>
            </a:r>
          </a:p>
        </p:txBody>
      </p:sp>
      <p:graphicFrame>
        <p:nvGraphicFramePr>
          <p:cNvPr id="2" name="Table 1">
            <a:extLst>
              <a:ext uri="{FF2B5EF4-FFF2-40B4-BE49-F238E27FC236}">
                <a16:creationId xmlns:a16="http://schemas.microsoft.com/office/drawing/2014/main" xmlns="" id="{0360FD1F-8A8B-4F2E-9CF2-2EDF966B1051}"/>
              </a:ext>
            </a:extLst>
          </p:cNvPr>
          <p:cNvGraphicFramePr>
            <a:graphicFrameLocks noGrp="1"/>
          </p:cNvGraphicFramePr>
          <p:nvPr>
            <p:extLst>
              <p:ext uri="{D42A27DB-BD31-4B8C-83A1-F6EECF244321}">
                <p14:modId xmlns:p14="http://schemas.microsoft.com/office/powerpoint/2010/main" val="3097074779"/>
              </p:ext>
            </p:extLst>
          </p:nvPr>
        </p:nvGraphicFramePr>
        <p:xfrm>
          <a:off x="0" y="6324600"/>
          <a:ext cx="12191999" cy="1574350"/>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xmlns="" val="1555349236"/>
                    </a:ext>
                  </a:extLst>
                </a:gridCol>
                <a:gridCol w="1394691">
                  <a:extLst>
                    <a:ext uri="{9D8B030D-6E8A-4147-A177-3AD203B41FA5}">
                      <a16:colId xmlns:a16="http://schemas.microsoft.com/office/drawing/2014/main" xmlns="" val="1551947416"/>
                    </a:ext>
                  </a:extLst>
                </a:gridCol>
                <a:gridCol w="7823199">
                  <a:extLst>
                    <a:ext uri="{9D8B030D-6E8A-4147-A177-3AD203B41FA5}">
                      <a16:colId xmlns:a16="http://schemas.microsoft.com/office/drawing/2014/main" xmlns="" val="3642385768"/>
                    </a:ext>
                  </a:extLst>
                </a:gridCol>
              </a:tblGrid>
              <a:tr h="147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convex"/>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r>
                    </a:p>
                  </a:txBody>
                  <a:tcPr>
                    <a:cell3D prstMaterial="dkEdge">
                      <a:bevel prst="convex"/>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Almost Persuaded</a:t>
                      </a:r>
                    </a:p>
                  </a:txBody>
                  <a:tcPr>
                    <a:cell3D prstMaterial="dkEdge">
                      <a:bevel prst="convex"/>
                      <a:lightRig rig="flood" dir="t"/>
                    </a:cell3D>
                  </a:tcPr>
                </a:tc>
                <a:extLst>
                  <a:ext uri="{0D108BD9-81ED-4DB2-BD59-A6C34878D82A}">
                    <a16:rowId xmlns:a16="http://schemas.microsoft.com/office/drawing/2014/main" xmlns="" val="187269170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convex"/>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prst="convex"/>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prst="convex"/>
                      <a:lightRig rig="flood" dir="t"/>
                    </a:cell3D>
                  </a:tcPr>
                </a:tc>
                <a:extLst>
                  <a:ext uri="{0D108BD9-81ED-4DB2-BD59-A6C34878D82A}">
                    <a16:rowId xmlns:a16="http://schemas.microsoft.com/office/drawing/2014/main" xmlns="" val="104386682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convex"/>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convex"/>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convex"/>
                      <a:lightRig rig="flood" dir="t"/>
                    </a:cell3D>
                  </a:tcPr>
                </a:tc>
                <a:extLst>
                  <a:ext uri="{0D108BD9-81ED-4DB2-BD59-A6C34878D82A}">
                    <a16:rowId xmlns:a16="http://schemas.microsoft.com/office/drawing/2014/main" xmlns="" val="323228786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81527AE5-33E0-4542-8AE9-192BBCF5792A}"/>
              </a:ext>
            </a:extLst>
          </p:cNvPr>
          <p:cNvSpPr>
            <a:spLocks noGrp="1" noChangeArrowheads="1"/>
          </p:cNvSpPr>
          <p:nvPr>
            <p:ph type="ctrTitle"/>
          </p:nvPr>
        </p:nvSpPr>
        <p:spPr>
          <a:xfrm>
            <a:off x="609600" y="1524000"/>
            <a:ext cx="10972800" cy="1371600"/>
          </a:xfrm>
        </p:spPr>
        <p:txBody>
          <a:bodyPr/>
          <a:lstStyle/>
          <a:p>
            <a:pPr algn="ctr"/>
            <a:r>
              <a:rPr lang="en-US" altLang="en-US" sz="6600" dirty="0"/>
              <a:t>The Plea of the Church</a:t>
            </a:r>
          </a:p>
        </p:txBody>
      </p:sp>
      <p:sp>
        <p:nvSpPr>
          <p:cNvPr id="2051" name="Rectangle 3">
            <a:extLst>
              <a:ext uri="{FF2B5EF4-FFF2-40B4-BE49-F238E27FC236}">
                <a16:creationId xmlns:a16="http://schemas.microsoft.com/office/drawing/2014/main" xmlns="" id="{64C0E1AB-6EFF-42DF-9E51-02B6487B7B08}"/>
              </a:ext>
            </a:extLst>
          </p:cNvPr>
          <p:cNvSpPr>
            <a:spLocks noGrp="1" noChangeArrowheads="1"/>
          </p:cNvSpPr>
          <p:nvPr>
            <p:ph type="subTitle" idx="1"/>
          </p:nvPr>
        </p:nvSpPr>
        <p:spPr>
          <a:xfrm>
            <a:off x="609600" y="3276600"/>
            <a:ext cx="10972800" cy="1981200"/>
          </a:xfrm>
        </p:spPr>
        <p:txBody>
          <a:bodyPr>
            <a:normAutofit/>
          </a:bodyPr>
          <a:lstStyle/>
          <a:p>
            <a:r>
              <a:rPr lang="en-US" altLang="en-US" sz="4800" dirty="0"/>
              <a:t>What Do “Church of Christer’s”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BD7C4D59-803F-45A2-B34B-3150A6B82014}"/>
              </a:ext>
            </a:extLst>
          </p:cNvPr>
          <p:cNvSpPr>
            <a:spLocks noGrp="1" noRot="1" noChangeArrowheads="1"/>
          </p:cNvSpPr>
          <p:nvPr>
            <p:ph type="title"/>
          </p:nvPr>
        </p:nvSpPr>
        <p:spPr>
          <a:xfrm>
            <a:off x="609600" y="685800"/>
            <a:ext cx="10972800" cy="914400"/>
          </a:xfrm>
        </p:spPr>
        <p:txBody>
          <a:bodyPr/>
          <a:lstStyle/>
          <a:p>
            <a:pPr algn="ctr"/>
            <a:r>
              <a:rPr lang="en-US" altLang="en-US" sz="4800" dirty="0">
                <a:effectLst/>
              </a:rPr>
              <a:t>Accept JESUS as LORD- </a:t>
            </a:r>
            <a:r>
              <a:rPr lang="en-US" altLang="en-US" sz="4800" b="1" dirty="0">
                <a:effectLst/>
              </a:rPr>
              <a:t>Acts 2:36</a:t>
            </a:r>
          </a:p>
        </p:txBody>
      </p:sp>
      <p:sp>
        <p:nvSpPr>
          <p:cNvPr id="16387" name="Rectangle 3">
            <a:extLst>
              <a:ext uri="{FF2B5EF4-FFF2-40B4-BE49-F238E27FC236}">
                <a16:creationId xmlns:a16="http://schemas.microsoft.com/office/drawing/2014/main" xmlns="" id="{6164996A-6E2A-4066-A607-436FD6177317}"/>
              </a:ext>
            </a:extLst>
          </p:cNvPr>
          <p:cNvSpPr>
            <a:spLocks noGrp="1" noChangeArrowheads="1"/>
          </p:cNvSpPr>
          <p:nvPr>
            <p:ph idx="1"/>
          </p:nvPr>
        </p:nvSpPr>
        <p:spPr>
          <a:xfrm>
            <a:off x="609600" y="1600200"/>
            <a:ext cx="10972800" cy="4572000"/>
          </a:xfrm>
        </p:spPr>
        <p:txBody>
          <a:bodyPr>
            <a:noAutofit/>
          </a:bodyPr>
          <a:lstStyle/>
          <a:p>
            <a:pPr marL="742950" indent="-742950">
              <a:lnSpc>
                <a:spcPct val="90000"/>
              </a:lnSpc>
              <a:buFont typeface="+mj-lt"/>
              <a:buAutoNum type="arabicPeriod"/>
            </a:pPr>
            <a:r>
              <a:rPr lang="en-US" altLang="en-US" sz="4000" dirty="0"/>
              <a:t>Not the </a:t>
            </a:r>
            <a:r>
              <a:rPr lang="en-US" altLang="en-US" sz="4000" b="1" dirty="0"/>
              <a:t>denominational concept</a:t>
            </a:r>
            <a:r>
              <a:rPr lang="en-US" altLang="en-US" sz="4000" dirty="0"/>
              <a:t> of “accepting Jesus as your personal savior.”</a:t>
            </a:r>
          </a:p>
          <a:p>
            <a:pPr marL="742950" indent="-742950">
              <a:lnSpc>
                <a:spcPct val="90000"/>
              </a:lnSpc>
              <a:buFont typeface="+mj-lt"/>
              <a:buAutoNum type="arabicPeriod"/>
            </a:pPr>
            <a:r>
              <a:rPr lang="en-US" altLang="en-US" sz="4000" b="1" dirty="0"/>
              <a:t>Acts 2:22-24, 29-36</a:t>
            </a:r>
          </a:p>
          <a:p>
            <a:pPr marL="742950" indent="-742950">
              <a:lnSpc>
                <a:spcPct val="90000"/>
              </a:lnSpc>
              <a:buFont typeface="+mj-lt"/>
              <a:buAutoNum type="arabicPeriod"/>
            </a:pPr>
            <a:r>
              <a:rPr lang="en-US" altLang="en-US" sz="4000" b="1" dirty="0"/>
              <a:t>Matthew 7:21-23 </a:t>
            </a:r>
            <a:r>
              <a:rPr lang="en-US" altLang="en-US" sz="4000" dirty="0"/>
              <a:t>-- many act presumptuously in Jesus’ name, but will be REJECTED.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086EDAEE-AA6E-41AB-9E1B-FDCEDB4D3BEE}"/>
              </a:ext>
            </a:extLst>
          </p:cNvPr>
          <p:cNvSpPr>
            <a:spLocks noGrp="1" noRot="1" noChangeArrowheads="1"/>
          </p:cNvSpPr>
          <p:nvPr>
            <p:ph type="title"/>
          </p:nvPr>
        </p:nvSpPr>
        <p:spPr>
          <a:xfrm>
            <a:off x="609600" y="685800"/>
            <a:ext cx="10972800" cy="914400"/>
          </a:xfrm>
        </p:spPr>
        <p:txBody>
          <a:bodyPr/>
          <a:lstStyle/>
          <a:p>
            <a:pPr algn="ctr"/>
            <a:r>
              <a:rPr lang="en-US" altLang="en-US" sz="4800" dirty="0">
                <a:effectLst/>
              </a:rPr>
              <a:t>Accept JESUS as LORD- Acts 2:36</a:t>
            </a:r>
          </a:p>
        </p:txBody>
      </p:sp>
      <p:sp>
        <p:nvSpPr>
          <p:cNvPr id="17411" name="Rectangle 3">
            <a:extLst>
              <a:ext uri="{FF2B5EF4-FFF2-40B4-BE49-F238E27FC236}">
                <a16:creationId xmlns:a16="http://schemas.microsoft.com/office/drawing/2014/main" xmlns="" id="{5E9BCB24-856D-4E3A-8794-3D669CFE78BD}"/>
              </a:ext>
            </a:extLst>
          </p:cNvPr>
          <p:cNvSpPr>
            <a:spLocks noGrp="1" noChangeArrowheads="1"/>
          </p:cNvSpPr>
          <p:nvPr>
            <p:ph idx="1"/>
          </p:nvPr>
        </p:nvSpPr>
        <p:spPr>
          <a:xfrm>
            <a:off x="609600" y="1676400"/>
            <a:ext cx="10972800" cy="4572000"/>
          </a:xfrm>
        </p:spPr>
        <p:txBody>
          <a:bodyPr>
            <a:noAutofit/>
          </a:bodyPr>
          <a:lstStyle/>
          <a:p>
            <a:pPr marL="742950" indent="-742950">
              <a:buFont typeface="+mj-lt"/>
              <a:buAutoNum type="arabicPeriod"/>
            </a:pPr>
            <a:r>
              <a:rPr lang="en-US" altLang="en-US" sz="3600" dirty="0"/>
              <a:t>Accepting Jesus means we DO what He SAYS (</a:t>
            </a:r>
            <a:r>
              <a:rPr lang="en-US" altLang="en-US" sz="3600" b="1" dirty="0"/>
              <a:t>Luke 6:46</a:t>
            </a:r>
            <a:r>
              <a:rPr lang="en-US" altLang="en-US" sz="3600" dirty="0"/>
              <a:t>). (Accepting the authority of parents, teachers, employers, govt)</a:t>
            </a:r>
          </a:p>
          <a:p>
            <a:pPr marL="742950" indent="-742950">
              <a:buFont typeface="+mj-lt"/>
              <a:buAutoNum type="arabicPeriod"/>
            </a:pPr>
            <a:r>
              <a:rPr lang="en-US" altLang="en-US" sz="3600" b="1" dirty="0"/>
              <a:t>John 12:48</a:t>
            </a:r>
            <a:r>
              <a:rPr lang="en-US" altLang="en-US" sz="3600" dirty="0"/>
              <a:t>;  We will be judged by Jesus’ WORDS</a:t>
            </a:r>
          </a:p>
          <a:p>
            <a:pPr marL="742950" indent="-742950">
              <a:buFont typeface="+mj-lt"/>
              <a:buAutoNum type="arabicPeriod"/>
            </a:pPr>
            <a:r>
              <a:rPr lang="en-US" altLang="en-US" sz="3600" b="1" dirty="0"/>
              <a:t>2 </a:t>
            </a:r>
            <a:r>
              <a:rPr lang="en-US" altLang="en-US" sz="3600" b="1" dirty="0" err="1"/>
              <a:t>Thes</a:t>
            </a:r>
            <a:r>
              <a:rPr lang="en-US" altLang="en-US" sz="3600" b="1" dirty="0"/>
              <a:t>. 1:6-9  </a:t>
            </a:r>
            <a:r>
              <a:rPr lang="en-US" altLang="en-US" sz="3600" dirty="0"/>
              <a:t>Failure to hear and obey Jesus’ words will result in our DESTRUCTION.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233D4895-20D0-418E-9602-98B1F30856A8}"/>
              </a:ext>
            </a:extLst>
          </p:cNvPr>
          <p:cNvSpPr>
            <a:spLocks noGrp="1" noRot="1" noChangeArrowheads="1"/>
          </p:cNvSpPr>
          <p:nvPr>
            <p:ph type="title"/>
          </p:nvPr>
        </p:nvSpPr>
        <p:spPr>
          <a:xfrm>
            <a:off x="609600" y="655636"/>
            <a:ext cx="10972800" cy="1020765"/>
          </a:xfrm>
        </p:spPr>
        <p:txBody>
          <a:bodyPr/>
          <a:lstStyle/>
          <a:p>
            <a:r>
              <a:rPr lang="en-US" altLang="en-US" sz="4800" dirty="0">
                <a:effectLst/>
              </a:rPr>
              <a:t>Accept the BIBLE as the Only Rule of FAITH</a:t>
            </a:r>
          </a:p>
        </p:txBody>
      </p:sp>
      <p:sp>
        <p:nvSpPr>
          <p:cNvPr id="18435" name="Rectangle 3">
            <a:extLst>
              <a:ext uri="{FF2B5EF4-FFF2-40B4-BE49-F238E27FC236}">
                <a16:creationId xmlns:a16="http://schemas.microsoft.com/office/drawing/2014/main" xmlns="" id="{E3B918F8-0125-487B-91A9-073C69F37195}"/>
              </a:ext>
            </a:extLst>
          </p:cNvPr>
          <p:cNvSpPr>
            <a:spLocks noGrp="1" noChangeArrowheads="1"/>
          </p:cNvSpPr>
          <p:nvPr>
            <p:ph idx="1"/>
          </p:nvPr>
        </p:nvSpPr>
        <p:spPr>
          <a:xfrm>
            <a:off x="609600" y="2255836"/>
            <a:ext cx="10972800" cy="4144964"/>
          </a:xfrm>
        </p:spPr>
        <p:txBody>
          <a:bodyPr>
            <a:noAutofit/>
          </a:bodyPr>
          <a:lstStyle/>
          <a:p>
            <a:pPr marL="514350" indent="-514350">
              <a:lnSpc>
                <a:spcPct val="90000"/>
              </a:lnSpc>
              <a:buFont typeface="+mj-lt"/>
              <a:buAutoNum type="arabicPeriod"/>
            </a:pPr>
            <a:r>
              <a:rPr lang="en-US" altLang="en-US" sz="3200" dirty="0"/>
              <a:t>No one can know anything of the mind of God except thru what He has revealed in the BIBLE.</a:t>
            </a:r>
          </a:p>
          <a:p>
            <a:pPr marL="514350" indent="-514350">
              <a:lnSpc>
                <a:spcPct val="90000"/>
              </a:lnSpc>
              <a:buFont typeface="+mj-lt"/>
              <a:buAutoNum type="arabicPeriod"/>
            </a:pPr>
            <a:r>
              <a:rPr lang="en-US" altLang="en-US" sz="3200" b="1" dirty="0"/>
              <a:t>Deut 4:2 </a:t>
            </a:r>
            <a:r>
              <a:rPr lang="en-US" altLang="en-US" sz="3200" dirty="0"/>
              <a:t>-- do not add to or diminish ought from = keeping </a:t>
            </a:r>
            <a:r>
              <a:rPr lang="en-US" altLang="en-US" sz="3200" b="1" dirty="0"/>
              <a:t>Rev 22:18-19</a:t>
            </a:r>
          </a:p>
          <a:p>
            <a:pPr marL="514350" indent="-514350">
              <a:lnSpc>
                <a:spcPct val="90000"/>
              </a:lnSpc>
              <a:buFont typeface="+mj-lt"/>
              <a:buAutoNum type="arabicPeriod"/>
            </a:pPr>
            <a:r>
              <a:rPr lang="en-US" altLang="en-US" sz="3200" b="1" dirty="0"/>
              <a:t>2 Tim 3:16-17 </a:t>
            </a:r>
            <a:r>
              <a:rPr lang="en-US" altLang="en-US" sz="3200" dirty="0"/>
              <a:t>God’s Word makes the man of God COMPLETE &amp; furnishes him unto EVERY GOOD WORK</a:t>
            </a:r>
          </a:p>
          <a:p>
            <a:pPr marL="514350" indent="-514350">
              <a:lnSpc>
                <a:spcPct val="90000"/>
              </a:lnSpc>
              <a:buFont typeface="+mj-lt"/>
              <a:buAutoNum type="arabicPeriod"/>
            </a:pPr>
            <a:r>
              <a:rPr lang="en-US" altLang="en-US" sz="3200" b="1" dirty="0"/>
              <a:t>2 Peter 1:3 </a:t>
            </a:r>
            <a:r>
              <a:rPr lang="en-US" altLang="en-US" sz="3200" dirty="0"/>
              <a:t>God’s Word provides ALL THINGS that pertain to LIFE and GODLINESS.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CD74E939-A2A0-40B5-AC66-C47C9904AC67}"/>
              </a:ext>
            </a:extLst>
          </p:cNvPr>
          <p:cNvSpPr>
            <a:spLocks noGrp="1" noRot="1" noChangeArrowheads="1"/>
          </p:cNvSpPr>
          <p:nvPr>
            <p:ph type="title"/>
          </p:nvPr>
        </p:nvSpPr>
        <p:spPr>
          <a:xfrm>
            <a:off x="609600" y="609600"/>
            <a:ext cx="10896600" cy="1371600"/>
          </a:xfrm>
        </p:spPr>
        <p:txBody>
          <a:bodyPr>
            <a:normAutofit fontScale="90000"/>
          </a:bodyPr>
          <a:lstStyle/>
          <a:p>
            <a:pPr algn="ctr"/>
            <a:r>
              <a:rPr lang="en-US" altLang="en-US" sz="4800" b="1" dirty="0">
                <a:effectLst/>
              </a:rPr>
              <a:t>God’s Word is not the Source of Religious </a:t>
            </a:r>
            <a:r>
              <a:rPr lang="en-US" altLang="en-US" b="1" dirty="0">
                <a:effectLst/>
              </a:rPr>
              <a:t>DIVISION!</a:t>
            </a:r>
          </a:p>
        </p:txBody>
      </p:sp>
      <p:sp>
        <p:nvSpPr>
          <p:cNvPr id="19459" name="Rectangle 3">
            <a:extLst>
              <a:ext uri="{FF2B5EF4-FFF2-40B4-BE49-F238E27FC236}">
                <a16:creationId xmlns:a16="http://schemas.microsoft.com/office/drawing/2014/main" xmlns="" id="{75D9D6B8-3C1A-4EE0-9574-9702C5E517B0}"/>
              </a:ext>
            </a:extLst>
          </p:cNvPr>
          <p:cNvSpPr>
            <a:spLocks noGrp="1" noChangeArrowheads="1"/>
          </p:cNvSpPr>
          <p:nvPr>
            <p:ph idx="1"/>
          </p:nvPr>
        </p:nvSpPr>
        <p:spPr>
          <a:xfrm>
            <a:off x="609600" y="2133601"/>
            <a:ext cx="11049000" cy="4114799"/>
          </a:xfrm>
        </p:spPr>
        <p:txBody>
          <a:bodyPr>
            <a:noAutofit/>
          </a:bodyPr>
          <a:lstStyle/>
          <a:p>
            <a:pPr marL="514350" indent="-514350">
              <a:lnSpc>
                <a:spcPct val="90000"/>
              </a:lnSpc>
              <a:buFont typeface="+mj-lt"/>
              <a:buAutoNum type="arabicPeriod"/>
            </a:pPr>
            <a:r>
              <a:rPr lang="en-US" altLang="en-US" sz="3600" b="1" dirty="0"/>
              <a:t>John 17:17-23; 1 Corinthians 14:40</a:t>
            </a:r>
          </a:p>
          <a:p>
            <a:pPr marL="514350" indent="-514350">
              <a:lnSpc>
                <a:spcPct val="90000"/>
              </a:lnSpc>
              <a:buFont typeface="+mj-lt"/>
              <a:buAutoNum type="arabicPeriod"/>
            </a:pPr>
            <a:r>
              <a:rPr lang="en-US" altLang="en-US" sz="3600" dirty="0"/>
              <a:t>Can we all see the Bible alike?  </a:t>
            </a:r>
          </a:p>
          <a:p>
            <a:pPr marL="514350" indent="-514350">
              <a:lnSpc>
                <a:spcPct val="90000"/>
              </a:lnSpc>
              <a:buFont typeface="+mj-lt"/>
              <a:buAutoNum type="arabicPeriod"/>
            </a:pPr>
            <a:r>
              <a:rPr lang="en-US" altLang="en-US" sz="3600" dirty="0"/>
              <a:t>Is the Creator of the universe incapable of producing an understandable book?</a:t>
            </a:r>
          </a:p>
          <a:p>
            <a:pPr marL="514350" indent="-514350">
              <a:lnSpc>
                <a:spcPct val="90000"/>
              </a:lnSpc>
              <a:buFont typeface="+mj-lt"/>
              <a:buAutoNum type="arabicPeriod"/>
            </a:pPr>
            <a:r>
              <a:rPr lang="en-US" altLang="en-US" sz="3600" dirty="0"/>
              <a:t>There are more than </a:t>
            </a:r>
            <a:r>
              <a:rPr lang="en-US" altLang="en-US" sz="3600" b="1" dirty="0"/>
              <a:t>600</a:t>
            </a:r>
            <a:r>
              <a:rPr lang="en-US" altLang="en-US" sz="3600" dirty="0"/>
              <a:t> distinct “Christian” religious bodies in Los Angeles.</a:t>
            </a:r>
          </a:p>
          <a:p>
            <a:pPr marL="514350" indent="-514350">
              <a:lnSpc>
                <a:spcPct val="90000"/>
              </a:lnSpc>
              <a:buFont typeface="+mj-lt"/>
              <a:buAutoNum type="arabicPeriod"/>
            </a:pPr>
            <a:r>
              <a:rPr lang="en-US" altLang="en-US" sz="3600" b="1" dirty="0"/>
              <a:t>1 Corinthians 1:10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A798C4C1-59FE-4CF6-84C4-FFD2EF5F20EF}"/>
              </a:ext>
            </a:extLst>
          </p:cNvPr>
          <p:cNvSpPr>
            <a:spLocks noGrp="1" noRot="1" noChangeArrowheads="1"/>
          </p:cNvSpPr>
          <p:nvPr>
            <p:ph type="title"/>
          </p:nvPr>
        </p:nvSpPr>
        <p:spPr>
          <a:xfrm>
            <a:off x="1524000" y="685800"/>
            <a:ext cx="9144000" cy="914400"/>
          </a:xfrm>
        </p:spPr>
        <p:txBody>
          <a:bodyPr>
            <a:normAutofit/>
          </a:bodyPr>
          <a:lstStyle/>
          <a:p>
            <a:pPr algn="ctr"/>
            <a:r>
              <a:rPr lang="en-US" altLang="en-US" sz="4800" dirty="0">
                <a:effectLst/>
              </a:rPr>
              <a:t>There is </a:t>
            </a:r>
            <a:r>
              <a:rPr lang="en-US" altLang="en-US" sz="4800" b="1" dirty="0">
                <a:effectLst/>
              </a:rPr>
              <a:t>ONE</a:t>
            </a:r>
            <a:r>
              <a:rPr lang="en-US" altLang="en-US" sz="4800" dirty="0">
                <a:effectLst/>
              </a:rPr>
              <a:t> faith - </a:t>
            </a:r>
            <a:r>
              <a:rPr lang="en-US" altLang="en-US" sz="4800" b="1" dirty="0">
                <a:effectLst/>
              </a:rPr>
              <a:t>Eph 4:5 </a:t>
            </a:r>
          </a:p>
        </p:txBody>
      </p:sp>
      <p:sp>
        <p:nvSpPr>
          <p:cNvPr id="20483" name="Rectangle 3">
            <a:extLst>
              <a:ext uri="{FF2B5EF4-FFF2-40B4-BE49-F238E27FC236}">
                <a16:creationId xmlns:a16="http://schemas.microsoft.com/office/drawing/2014/main" xmlns="" id="{AF6D7898-14D7-4013-B4A9-78BF102AA775}"/>
              </a:ext>
            </a:extLst>
          </p:cNvPr>
          <p:cNvSpPr>
            <a:spLocks noGrp="1" noChangeArrowheads="1"/>
          </p:cNvSpPr>
          <p:nvPr>
            <p:ph idx="1"/>
          </p:nvPr>
        </p:nvSpPr>
        <p:spPr>
          <a:xfrm>
            <a:off x="609600" y="1600200"/>
            <a:ext cx="10972800" cy="4953000"/>
          </a:xfrm>
        </p:spPr>
        <p:txBody>
          <a:bodyPr>
            <a:normAutofit lnSpcReduction="10000"/>
          </a:bodyPr>
          <a:lstStyle/>
          <a:p>
            <a:pPr marL="514350" indent="-514350">
              <a:buFont typeface="+mj-lt"/>
              <a:buAutoNum type="arabicPeriod"/>
            </a:pPr>
            <a:r>
              <a:rPr lang="en-US" altLang="en-US" sz="4400" dirty="0"/>
              <a:t>Hank Aaron- </a:t>
            </a:r>
            <a:r>
              <a:rPr lang="en-US" altLang="en-US" sz="4400" b="1" i="1" dirty="0"/>
              <a:t>the</a:t>
            </a:r>
            <a:r>
              <a:rPr lang="en-US" altLang="en-US" sz="4400" dirty="0"/>
              <a:t> career home run king</a:t>
            </a:r>
          </a:p>
          <a:p>
            <a:pPr marL="514350" indent="-514350">
              <a:buFont typeface="+mj-lt"/>
              <a:buAutoNum type="arabicPeriod"/>
            </a:pPr>
            <a:r>
              <a:rPr lang="en-US" altLang="en-US" sz="4400" dirty="0"/>
              <a:t>Nolan Ryan- </a:t>
            </a:r>
            <a:r>
              <a:rPr lang="en-US" altLang="en-US" sz="4400" b="1" i="1" dirty="0"/>
              <a:t>the</a:t>
            </a:r>
            <a:r>
              <a:rPr lang="en-US" altLang="en-US" sz="4400" dirty="0"/>
              <a:t> career strikeout king</a:t>
            </a:r>
          </a:p>
          <a:p>
            <a:pPr marL="514350" indent="-514350">
              <a:buFont typeface="+mj-lt"/>
              <a:buAutoNum type="arabicPeriod"/>
            </a:pPr>
            <a:r>
              <a:rPr lang="en-US" altLang="en-US" sz="4400" dirty="0"/>
              <a:t>All these are one of a kind – e.g., John </a:t>
            </a:r>
            <a:r>
              <a:rPr lang="en-US" altLang="en-US" sz="4400" b="1" i="1" dirty="0"/>
              <a:t>the</a:t>
            </a:r>
            <a:r>
              <a:rPr lang="en-US" altLang="en-US" sz="4400" dirty="0"/>
              <a:t> immerser.</a:t>
            </a:r>
          </a:p>
          <a:p>
            <a:pPr marL="514350" indent="-514350">
              <a:buFont typeface="+mj-lt"/>
              <a:buAutoNum type="arabicPeriod"/>
            </a:pPr>
            <a:r>
              <a:rPr lang="en-US" altLang="en-US" sz="4400" dirty="0"/>
              <a:t>There are many verses in the New Testament pertaining to “</a:t>
            </a:r>
            <a:r>
              <a:rPr lang="en-US" altLang="en-US" sz="4400" b="1" dirty="0"/>
              <a:t>THE</a:t>
            </a:r>
            <a:r>
              <a:rPr lang="en-US" altLang="en-US" sz="4400" dirty="0"/>
              <a:t> 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31003502-45DE-450C-B964-5AB9B4305591}"/>
              </a:ext>
            </a:extLst>
          </p:cNvPr>
          <p:cNvSpPr>
            <a:spLocks noGrp="1" noRot="1" noChangeArrowheads="1"/>
          </p:cNvSpPr>
          <p:nvPr>
            <p:ph type="title"/>
          </p:nvPr>
        </p:nvSpPr>
        <p:spPr>
          <a:xfrm>
            <a:off x="609600" y="1600200"/>
            <a:ext cx="10972800" cy="3048000"/>
          </a:xfrm>
        </p:spPr>
        <p:txBody>
          <a:bodyPr/>
          <a:lstStyle/>
          <a:p>
            <a:r>
              <a:rPr lang="en-US" altLang="en-US" sz="4800" dirty="0">
                <a:effectLst/>
              </a:rPr>
              <a:t>Our plea with all men everywhere is </a:t>
            </a:r>
            <a:r>
              <a:rPr lang="en-US" altLang="en-US" sz="4800" b="1" dirty="0">
                <a:effectLst/>
              </a:rPr>
              <a:t>to set aside</a:t>
            </a:r>
            <a:r>
              <a:rPr lang="en-US" altLang="en-US" sz="4800" dirty="0">
                <a:effectLst/>
              </a:rPr>
              <a:t> the doctrines and creeds of men, and embrace </a:t>
            </a:r>
            <a:r>
              <a:rPr lang="en-US" altLang="en-US" sz="4800" b="1" dirty="0">
                <a:effectLst/>
              </a:rPr>
              <a:t>the</a:t>
            </a:r>
            <a:r>
              <a:rPr lang="en-US" altLang="en-US" sz="4800" dirty="0">
                <a:effectLst/>
              </a:rPr>
              <a:t> </a:t>
            </a:r>
            <a:r>
              <a:rPr lang="en-US" altLang="en-US" sz="4800" b="1" dirty="0">
                <a:effectLst/>
              </a:rPr>
              <a:t>one faith</a:t>
            </a:r>
            <a:r>
              <a:rPr lang="en-US" altLang="en-US" sz="4800" dirty="0">
                <a:effectLst/>
              </a:rPr>
              <a:t> of the Bible.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47F23EC6-743D-45BE-BCC4-D2F4F19E1F63}"/>
              </a:ext>
            </a:extLst>
          </p:cNvPr>
          <p:cNvSpPr>
            <a:spLocks noGrp="1" noRot="1" noChangeArrowheads="1"/>
          </p:cNvSpPr>
          <p:nvPr>
            <p:ph type="title"/>
          </p:nvPr>
        </p:nvSpPr>
        <p:spPr>
          <a:xfrm>
            <a:off x="609600" y="514349"/>
            <a:ext cx="10972800" cy="1390651"/>
          </a:xfrm>
        </p:spPr>
        <p:txBody>
          <a:bodyPr>
            <a:normAutofit fontScale="90000"/>
          </a:bodyPr>
          <a:lstStyle/>
          <a:p>
            <a:pPr algn="ctr"/>
            <a:r>
              <a:rPr lang="en-US" altLang="en-US" sz="4800" dirty="0">
                <a:effectLst/>
              </a:rPr>
              <a:t>Accept the CHURCH Jesus built - </a:t>
            </a:r>
            <a:r>
              <a:rPr lang="en-US" altLang="en-US" sz="4800" b="1" dirty="0">
                <a:effectLst/>
              </a:rPr>
              <a:t>Matthew 16:18</a:t>
            </a:r>
          </a:p>
        </p:txBody>
      </p:sp>
      <p:sp>
        <p:nvSpPr>
          <p:cNvPr id="22531" name="Rectangle 3">
            <a:extLst>
              <a:ext uri="{FF2B5EF4-FFF2-40B4-BE49-F238E27FC236}">
                <a16:creationId xmlns:a16="http://schemas.microsoft.com/office/drawing/2014/main" xmlns="" id="{EB5D6E90-D451-458E-A4A7-7D8A50E429B7}"/>
              </a:ext>
            </a:extLst>
          </p:cNvPr>
          <p:cNvSpPr>
            <a:spLocks noGrp="1" noChangeArrowheads="1"/>
          </p:cNvSpPr>
          <p:nvPr>
            <p:ph idx="1"/>
          </p:nvPr>
        </p:nvSpPr>
        <p:spPr>
          <a:xfrm>
            <a:off x="609600" y="2049462"/>
            <a:ext cx="10972800" cy="4351338"/>
          </a:xfrm>
        </p:spPr>
        <p:txBody>
          <a:bodyPr>
            <a:normAutofit fontScale="92500"/>
          </a:bodyPr>
          <a:lstStyle/>
          <a:p>
            <a:pPr marL="742950" indent="-742950">
              <a:buFont typeface="+mj-lt"/>
              <a:buAutoNum type="arabicPeriod"/>
            </a:pPr>
            <a:r>
              <a:rPr lang="en-US" altLang="en-US" sz="4400" b="1" dirty="0"/>
              <a:t>Acts 2:36-38, 41, 47</a:t>
            </a:r>
          </a:p>
          <a:p>
            <a:pPr marL="742950" indent="-742950">
              <a:buFont typeface="+mj-lt"/>
              <a:buAutoNum type="arabicPeriod"/>
            </a:pPr>
            <a:r>
              <a:rPr lang="en-US" altLang="en-US" sz="4400" b="1" dirty="0"/>
              <a:t>Acts 20:28</a:t>
            </a:r>
          </a:p>
          <a:p>
            <a:pPr marL="742950" indent="-742950">
              <a:buFont typeface="+mj-lt"/>
              <a:buAutoNum type="arabicPeriod"/>
            </a:pPr>
            <a:r>
              <a:rPr lang="en-US" altLang="en-US" sz="4400" b="1" dirty="0"/>
              <a:t>Ephesians 5:23-32</a:t>
            </a:r>
          </a:p>
          <a:p>
            <a:pPr marL="742950" indent="-742950">
              <a:buFont typeface="+mj-lt"/>
              <a:buAutoNum type="arabicPeriod"/>
            </a:pPr>
            <a:r>
              <a:rPr lang="en-US" altLang="en-US" sz="4400" dirty="0"/>
              <a:t>We do not plead for “our church” over yours, but for all men to be a member of the one church built by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0</TotalTime>
  <Words>2918</Words>
  <Application>Microsoft Office PowerPoint</Application>
  <PresentationFormat>Custom</PresentationFormat>
  <Paragraphs>192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PowerPoint Presentation</vt:lpstr>
      <vt:lpstr>The Plea of the Church</vt:lpstr>
      <vt:lpstr>Accept JESUS as LORD- Acts 2:36</vt:lpstr>
      <vt:lpstr>Accept JESUS as LORD- Acts 2:36</vt:lpstr>
      <vt:lpstr>Accept the BIBLE as the Only Rule of FAITH</vt:lpstr>
      <vt:lpstr>God’s Word is not the Source of Religious DIVISION!</vt:lpstr>
      <vt:lpstr>There is ONE faith - Eph 4:5 </vt:lpstr>
      <vt:lpstr>Our plea with all men everywhere is to set aside the doctrines and creeds of men, and embrace the one faith of the Bible.</vt:lpstr>
      <vt:lpstr>Accept the CHURCH Jesus built - Matthew 16:18</vt:lpstr>
      <vt:lpstr>Accept God’s Conditions of SALVATION:</vt:lpstr>
      <vt:lpstr>2 Corinthians 13:5 Examine and Prove Yourself</vt:lpstr>
      <vt:lpstr>What do we want?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2018-03-16T21:01:21Z</dcterms:created>
  <dcterms:modified xsi:type="dcterms:W3CDTF">2018-03-26T06:54:40Z</dcterms:modified>
</cp:coreProperties>
</file>