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62" r:id="rId3"/>
    <p:sldId id="264" r:id="rId4"/>
    <p:sldId id="265" r:id="rId5"/>
    <p:sldId id="266" r:id="rId6"/>
    <p:sldId id="267" r:id="rId7"/>
    <p:sldId id="276" r:id="rId8"/>
    <p:sldId id="268" r:id="rId9"/>
    <p:sldId id="269" r:id="rId10"/>
    <p:sldId id="277" r:id="rId11"/>
    <p:sldId id="278"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1E40C-5533-4718-8AAF-39FB4942A57D}" type="datetimeFigureOut">
              <a:rPr lang="en-US" smtClean="0"/>
              <a:t>6/23/2014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C8F8E-12CF-47C6-8059-8C3760483C8A}" type="slidenum">
              <a:rPr lang="en-US" smtClean="0"/>
              <a:t>‹#›</a:t>
            </a:fld>
            <a:endParaRPr lang="en-US"/>
          </a:p>
        </p:txBody>
      </p:sp>
    </p:spTree>
    <p:extLst>
      <p:ext uri="{BB962C8B-B14F-4D97-AF65-F5344CB8AC3E}">
        <p14:creationId xmlns:p14="http://schemas.microsoft.com/office/powerpoint/2010/main" val="302133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327BF-151E-4AFE-8466-4ABF839EE49C}" type="datetime1">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15547181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9CD02-67B8-4C14-A73A-55B8EA651D3D}" type="datetime1">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401153335"/>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F8D66-5144-4C9E-8173-D68245A6F7CE}" type="datetime1">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30393456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A0C47-0C6D-43F8-A002-114A92392A5D}" type="datetime1">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1628940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23B282-2A16-49E0-898C-C1DA24D8BBEE}" type="datetime1">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2821927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3C52E-7B0C-43AC-BAF0-FAF6C16A2B93}" type="datetime1">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93703955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B933F0-E61C-4CAD-8826-99DE6455986A}" type="datetime1">
              <a:rPr lang="en-US" smtClean="0"/>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3164459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DBA0A-5018-4003-92D1-597FC427E1A4}" type="datetime1">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85062243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3CB0-CB1C-4986-AF90-B701B4D3FF9D}" type="datetime1">
              <a:rPr lang="en-US" smtClean="0"/>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5922738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62F79-AF91-404D-BBF8-1FFF4A64FD2E}" type="datetime1">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50585026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1C950-A3A4-4CBB-BFC2-0339A0194F09}" type="datetime1">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65215006"/>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7AB5F-5C50-4011-8492-54BC4064856C}" type="datetime1">
              <a:rPr lang="en-US" smtClean="0"/>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FF429-9F51-443B-A6E0-6B5375ABDBA6}" type="slidenum">
              <a:rPr lang="en-US" smtClean="0"/>
              <a:t>‹#›</a:t>
            </a:fld>
            <a:endParaRPr lang="en-US"/>
          </a:p>
        </p:txBody>
      </p:sp>
    </p:spTree>
    <p:extLst>
      <p:ext uri="{BB962C8B-B14F-4D97-AF65-F5344CB8AC3E}">
        <p14:creationId xmlns:p14="http://schemas.microsoft.com/office/powerpoint/2010/main" val="31089191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13582"/>
            <a:ext cx="6400800" cy="1752600"/>
          </a:xfrm>
        </p:spPr>
        <p:txBody>
          <a:bodyPr/>
          <a:lstStyle/>
          <a:p>
            <a:r>
              <a:rPr lang="en-US" b="1" dirty="0" smtClean="0">
                <a:solidFill>
                  <a:schemeClr val="tx1"/>
                </a:solidFill>
              </a:rPr>
              <a:t>Hebrews 8:5</a:t>
            </a:r>
          </a:p>
          <a:p>
            <a:endParaRPr lang="en-US" b="1" dirty="0">
              <a:solidFill>
                <a:srgbClr val="FF0000"/>
              </a:solidFill>
            </a:endParaRPr>
          </a:p>
        </p:txBody>
      </p:sp>
      <p:sp>
        <p:nvSpPr>
          <p:cNvPr id="4" name="Title 1"/>
          <p:cNvSpPr>
            <a:spLocks noGrp="1"/>
          </p:cNvSpPr>
          <p:nvPr>
            <p:ph type="ctrTitle"/>
          </p:nvPr>
        </p:nvSpPr>
        <p:spPr>
          <a:solidFill>
            <a:srgbClr val="FF0000"/>
          </a:solidFill>
        </p:spPr>
        <p:txBody>
          <a:bodyPr>
            <a:normAutofit/>
          </a:bodyPr>
          <a:lstStyle/>
          <a:p>
            <a:r>
              <a:rPr lang="en-US" sz="6600" b="1" dirty="0" smtClean="0">
                <a:solidFill>
                  <a:schemeClr val="bg2"/>
                </a:solidFill>
              </a:rPr>
              <a:t>There Is No Pattern…</a:t>
            </a:r>
            <a:endParaRPr lang="en-US" sz="6600" b="1" dirty="0">
              <a:solidFill>
                <a:schemeClr val="bg2"/>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1</a:t>
            </a:fld>
            <a:endParaRPr lang="en-US"/>
          </a:p>
        </p:txBody>
      </p:sp>
      <p:pic>
        <p:nvPicPr>
          <p:cNvPr id="7"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47244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53813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750"/>
                                        <p:tgtEl>
                                          <p:spTgt spid="4"/>
                                        </p:tgtEl>
                                      </p:cBhvr>
                                    </p:animEffect>
                                  </p:childTnLst>
                                </p:cTn>
                              </p:par>
                            </p:childTnLst>
                          </p:cTn>
                        </p:par>
                        <p:par>
                          <p:cTn id="8" fill="hold">
                            <p:stCondLst>
                              <p:cond delay="275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10</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Name Jones Hardware if…</a:t>
            </a:r>
            <a:endParaRPr lang="en-US" sz="5400" b="1" dirty="0">
              <a:solidFill>
                <a:schemeClr val="bg2"/>
              </a:solidFill>
            </a:endParaRPr>
          </a:p>
        </p:txBody>
      </p:sp>
      <p:sp>
        <p:nvSpPr>
          <p:cNvPr id="7" name="Content Placeholder 2"/>
          <p:cNvSpPr txBox="1">
            <a:spLocks noGrp="1"/>
          </p:cNvSpPr>
          <p:nvPr>
            <p:ph idx="1"/>
          </p:nvPr>
        </p:nvSpPr>
        <p:spPr>
          <a:xfrm>
            <a:off x="457200" y="1447800"/>
            <a:ext cx="8229600" cy="4678363"/>
          </a:xfrm>
          <a:prstGeom prst="rect">
            <a:avLst/>
          </a:prstGeom>
        </p:spPr>
        <p:txBody>
          <a:bodyPr vert="horz" lIns="182880" tIns="91440">
            <a:normAutofit fontScale="92500" lnSpcReduction="1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a:defRPr/>
            </a:pPr>
            <a:r>
              <a:rPr lang="en-US" dirty="0" smtClean="0"/>
              <a:t>Jones built it</a:t>
            </a:r>
          </a:p>
          <a:p>
            <a:pPr>
              <a:defRPr/>
            </a:pPr>
            <a:r>
              <a:rPr lang="en-US" dirty="0" smtClean="0"/>
              <a:t>He shed his blood for it</a:t>
            </a:r>
          </a:p>
          <a:p>
            <a:pPr>
              <a:defRPr/>
            </a:pPr>
            <a:r>
              <a:rPr lang="en-US" dirty="0" smtClean="0"/>
              <a:t>He is the head of it</a:t>
            </a:r>
          </a:p>
          <a:p>
            <a:pPr>
              <a:defRPr/>
            </a:pPr>
            <a:r>
              <a:rPr lang="en-US" dirty="0" smtClean="0"/>
              <a:t>He saved it</a:t>
            </a:r>
          </a:p>
          <a:p>
            <a:pPr>
              <a:defRPr/>
            </a:pPr>
            <a:r>
              <a:rPr lang="en-US" dirty="0" smtClean="0"/>
              <a:t>He laid the cornerstone</a:t>
            </a:r>
          </a:p>
          <a:p>
            <a:pPr>
              <a:defRPr/>
            </a:pPr>
            <a:r>
              <a:rPr lang="en-US" dirty="0" smtClean="0"/>
              <a:t>He established the foundation</a:t>
            </a:r>
          </a:p>
          <a:p>
            <a:pPr>
              <a:defRPr/>
            </a:pPr>
            <a:r>
              <a:rPr lang="en-US" dirty="0" smtClean="0"/>
              <a:t>Jones is the only name whereby we may obtain hardware goods</a:t>
            </a:r>
          </a:p>
          <a:p>
            <a:pPr marL="0" indent="0">
              <a:buNone/>
              <a:defRPr/>
            </a:pPr>
            <a:endParaRPr lang="en-US" sz="1100" dirty="0" smtClean="0"/>
          </a:p>
          <a:p>
            <a:pPr marL="0" indent="0">
              <a:buFont typeface="Wingdings 2" pitchFamily="18" charset="2"/>
              <a:buNone/>
              <a:defRPr/>
            </a:pPr>
            <a:r>
              <a:rPr lang="en-US" b="1" dirty="0" smtClean="0"/>
              <a:t>Check One:</a:t>
            </a:r>
          </a:p>
          <a:p>
            <a:pPr marL="0" indent="0">
              <a:buNone/>
              <a:defRPr/>
            </a:pPr>
            <a:r>
              <a:rPr lang="en-US" dirty="0" smtClean="0"/>
              <a:t> A) Smith’s Hardware__ B) Clark’s Hardware__</a:t>
            </a:r>
          </a:p>
          <a:p>
            <a:pPr marL="0" indent="0">
              <a:buNone/>
              <a:defRPr/>
            </a:pPr>
            <a:r>
              <a:rPr lang="en-US" dirty="0" smtClean="0"/>
              <a:t> C) Miller’s Hardware__ D) Jones’ Hardware__</a:t>
            </a:r>
          </a:p>
          <a:p>
            <a:pPr marL="0" indent="0">
              <a:buFont typeface="Wingdings 2" pitchFamily="18" charset="2"/>
              <a:buNone/>
              <a:defRPr/>
            </a:pPr>
            <a:endParaRPr lang="en-US" dirty="0"/>
          </a:p>
        </p:txBody>
      </p:sp>
      <p:pic>
        <p:nvPicPr>
          <p:cNvPr id="8" name="Picture 2" descr="C:\Users\Owner\AppData\Local\Microsoft\Windows\Temporary Internet Files\Content.IE5\IQ3E4EU4\MC9004346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5498" y="5486399"/>
            <a:ext cx="458787" cy="422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39392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10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10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10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1000"/>
                                        <p:tgtEl>
                                          <p:spTgt spid="7">
                                            <p:txEl>
                                              <p:pRg st="9" end="9"/>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7">
                                            <p:txEl>
                                              <p:pRg st="10" end="10"/>
                                            </p:txEl>
                                          </p:spTgt>
                                        </p:tgtEl>
                                        <p:attrNameLst>
                                          <p:attrName>style.visibility</p:attrName>
                                        </p:attrNameLst>
                                      </p:cBhvr>
                                      <p:to>
                                        <p:strVal val="visible"/>
                                      </p:to>
                                    </p:set>
                                    <p:animEffect transition="in" filter="fade">
                                      <p:cBhvr>
                                        <p:cTn id="50" dur="1000"/>
                                        <p:tgtEl>
                                          <p:spTgt spid="7">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11</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Name Christ’s Church if…</a:t>
            </a:r>
            <a:endParaRPr lang="en-US" sz="5400" b="1" dirty="0">
              <a:solidFill>
                <a:schemeClr val="bg2"/>
              </a:solidFill>
            </a:endParaRPr>
          </a:p>
        </p:txBody>
      </p:sp>
      <p:sp>
        <p:nvSpPr>
          <p:cNvPr id="10" name="Content Placeholder 2"/>
          <p:cNvSpPr txBox="1">
            <a:spLocks/>
          </p:cNvSpPr>
          <p:nvPr/>
        </p:nvSpPr>
        <p:spPr>
          <a:xfrm>
            <a:off x="474956" y="1430044"/>
            <a:ext cx="8229600" cy="4648199"/>
          </a:xfrm>
          <a:prstGeom prst="rect">
            <a:avLst/>
          </a:prstGeom>
        </p:spPr>
        <p:txBody>
          <a:bodyPr vert="horz" lIns="182880" tIns="91440">
            <a:noAutofit/>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a:defRPr/>
            </a:pPr>
            <a:r>
              <a:rPr lang="en-US" sz="2400" dirty="0" smtClean="0"/>
              <a:t>Christ built it - Matt. 16:18</a:t>
            </a:r>
          </a:p>
          <a:p>
            <a:pPr>
              <a:defRPr/>
            </a:pPr>
            <a:r>
              <a:rPr lang="en-US" sz="2400" dirty="0" smtClean="0"/>
              <a:t>He shed his blood for it - Acts 20:28; Ephesians 5:25</a:t>
            </a:r>
          </a:p>
          <a:p>
            <a:pPr>
              <a:defRPr/>
            </a:pPr>
            <a:r>
              <a:rPr lang="en-US" sz="2400" dirty="0" smtClean="0"/>
              <a:t>He is the head of it - Ephesians 1:22, 23</a:t>
            </a:r>
          </a:p>
          <a:p>
            <a:pPr>
              <a:defRPr/>
            </a:pPr>
            <a:r>
              <a:rPr lang="en-US" sz="2400" dirty="0" smtClean="0"/>
              <a:t>He saves it - Ephesians 5:23</a:t>
            </a:r>
          </a:p>
          <a:p>
            <a:pPr>
              <a:defRPr/>
            </a:pPr>
            <a:r>
              <a:rPr lang="en-US" sz="2400" dirty="0" smtClean="0"/>
              <a:t>He is its chief cornerstone - Acts 4:11-12; 1 Peter 2:4, 7</a:t>
            </a:r>
          </a:p>
          <a:p>
            <a:pPr>
              <a:defRPr/>
            </a:pPr>
            <a:r>
              <a:rPr lang="en-US" sz="2400" dirty="0" smtClean="0"/>
              <a:t>He is the foundation of it - 1 Corinthians 3:11</a:t>
            </a:r>
          </a:p>
          <a:p>
            <a:pPr>
              <a:defRPr/>
            </a:pPr>
            <a:r>
              <a:rPr lang="en-US" sz="2400" dirty="0" smtClean="0"/>
              <a:t>Christ is the only name under heaven whereby we must be saved - Acts 4:12</a:t>
            </a:r>
          </a:p>
          <a:p>
            <a:pPr marL="0" indent="0">
              <a:buFont typeface="Wingdings 2" pitchFamily="18" charset="2"/>
              <a:buNone/>
              <a:defRPr/>
            </a:pPr>
            <a:endParaRPr lang="en-US" sz="1000" dirty="0" smtClean="0"/>
          </a:p>
          <a:p>
            <a:pPr marL="0" indent="0">
              <a:buFont typeface="Wingdings 2" pitchFamily="18" charset="2"/>
              <a:buNone/>
              <a:defRPr/>
            </a:pPr>
            <a:r>
              <a:rPr lang="en-US" sz="2400" b="1" dirty="0" smtClean="0"/>
              <a:t>Check One:</a:t>
            </a:r>
          </a:p>
          <a:p>
            <a:pPr marL="0" indent="0">
              <a:buNone/>
              <a:defRPr/>
            </a:pPr>
            <a:r>
              <a:rPr lang="en-US" sz="2400" dirty="0" smtClean="0"/>
              <a:t> A) Methodist Church__ B) Baptist Church__</a:t>
            </a:r>
          </a:p>
          <a:p>
            <a:pPr marL="0" indent="0">
              <a:buNone/>
              <a:defRPr/>
            </a:pPr>
            <a:r>
              <a:rPr lang="en-US" sz="2400" dirty="0" smtClean="0"/>
              <a:t> C) Lutheran Church__ D) Church of Christ__</a:t>
            </a:r>
          </a:p>
          <a:p>
            <a:pPr marL="0" indent="0">
              <a:buFont typeface="Wingdings 2" pitchFamily="18" charset="2"/>
              <a:buNone/>
              <a:defRPr/>
            </a:pPr>
            <a:endParaRPr lang="en-US" dirty="0"/>
          </a:p>
        </p:txBody>
      </p:sp>
      <p:pic>
        <p:nvPicPr>
          <p:cNvPr id="8" name="Picture 2" descr="C:\Users\Owner\AppData\Local\Microsoft\Windows\Temporary Internet Files\Content.IE5\IQ3E4EU4\MC9004346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8522" y="5616079"/>
            <a:ext cx="458787" cy="422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02339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1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1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10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10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fade">
                                      <p:cBhvr>
                                        <p:cTn id="37" dur="10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8" end="8"/>
                                            </p:txEl>
                                          </p:spTgt>
                                        </p:tgtEl>
                                        <p:attrNameLst>
                                          <p:attrName>style.visibility</p:attrName>
                                        </p:attrNameLst>
                                      </p:cBhvr>
                                      <p:to>
                                        <p:strVal val="visible"/>
                                      </p:to>
                                    </p:set>
                                    <p:animEffect transition="in" filter="fade">
                                      <p:cBhvr>
                                        <p:cTn id="42" dur="1000"/>
                                        <p:tgtEl>
                                          <p:spTgt spid="10">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9" end="9"/>
                                            </p:txEl>
                                          </p:spTgt>
                                        </p:tgtEl>
                                        <p:attrNameLst>
                                          <p:attrName>style.visibility</p:attrName>
                                        </p:attrNameLst>
                                      </p:cBhvr>
                                      <p:to>
                                        <p:strVal val="visible"/>
                                      </p:to>
                                    </p:set>
                                    <p:animEffect transition="in" filter="fade">
                                      <p:cBhvr>
                                        <p:cTn id="47" dur="1000"/>
                                        <p:tgtEl>
                                          <p:spTgt spid="10">
                                            <p:txEl>
                                              <p:pRg st="9" end="9"/>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0" end="10"/>
                                            </p:txEl>
                                          </p:spTgt>
                                        </p:tgtEl>
                                        <p:attrNameLst>
                                          <p:attrName>style.visibility</p:attrName>
                                        </p:attrNameLst>
                                      </p:cBhvr>
                                      <p:to>
                                        <p:strVal val="visible"/>
                                      </p:to>
                                    </p:set>
                                    <p:animEffect transition="in" filter="fade">
                                      <p:cBhvr>
                                        <p:cTn id="50" dur="1000"/>
                                        <p:tgtEl>
                                          <p:spTgt spid="10">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525963"/>
          </a:xfrm>
        </p:spPr>
        <p:txBody>
          <a:bodyPr>
            <a:normAutofit/>
          </a:bodyPr>
          <a:lstStyle/>
          <a:p>
            <a:r>
              <a:rPr lang="en-US" sz="3600" b="1" dirty="0" smtClean="0"/>
              <a:t>For Human Creeds</a:t>
            </a:r>
          </a:p>
          <a:p>
            <a:pPr lvl="1"/>
            <a:r>
              <a:rPr lang="en-US" dirty="0" smtClean="0">
                <a:solidFill>
                  <a:schemeClr val="tx2">
                    <a:lumMod val="75000"/>
                  </a:schemeClr>
                </a:solidFill>
              </a:rPr>
              <a:t>Disciplines, Manuals, Catechisms, Prayer books, etc</a:t>
            </a:r>
            <a:r>
              <a:rPr lang="en-US" dirty="0">
                <a:solidFill>
                  <a:schemeClr val="tx2">
                    <a:lumMod val="75000"/>
                  </a:schemeClr>
                </a:solidFill>
              </a:rPr>
              <a:t>.</a:t>
            </a:r>
            <a:endParaRPr lang="en-US" dirty="0" smtClean="0">
              <a:solidFill>
                <a:schemeClr val="tx2">
                  <a:lumMod val="75000"/>
                </a:schemeClr>
              </a:solidFill>
            </a:endParaRPr>
          </a:p>
          <a:p>
            <a:pPr marL="457200" lvl="1" indent="0">
              <a:buNone/>
            </a:pPr>
            <a:endParaRPr lang="en-US" dirty="0" smtClean="0">
              <a:solidFill>
                <a:schemeClr val="tx2">
                  <a:lumMod val="75000"/>
                </a:schemeClr>
              </a:solidFill>
            </a:endParaRP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12</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There is No Pattern…</a:t>
            </a:r>
            <a:endParaRPr lang="en-US" sz="5400" b="1" dirty="0">
              <a:solidFill>
                <a:schemeClr val="bg2"/>
              </a:solidFill>
            </a:endParaRPr>
          </a:p>
        </p:txBody>
      </p:sp>
      <p:sp>
        <p:nvSpPr>
          <p:cNvPr id="6" name="TextBox 5"/>
          <p:cNvSpPr txBox="1"/>
          <p:nvPr/>
        </p:nvSpPr>
        <p:spPr>
          <a:xfrm>
            <a:off x="4953000" y="3503720"/>
            <a:ext cx="3048000" cy="1569660"/>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n-US" sz="2400" b="1" dirty="0" smtClean="0">
                <a:solidFill>
                  <a:schemeClr val="bg1"/>
                </a:solidFill>
              </a:rPr>
              <a:t>John 5:39; 12:48</a:t>
            </a:r>
          </a:p>
          <a:p>
            <a:pPr marL="285750" indent="-285750">
              <a:buFont typeface="Arial" panose="020B0604020202020204" pitchFamily="34" charset="0"/>
              <a:buChar char="•"/>
            </a:pPr>
            <a:r>
              <a:rPr lang="en-US" sz="2400" b="1" dirty="0" smtClean="0">
                <a:solidFill>
                  <a:schemeClr val="bg1"/>
                </a:solidFill>
              </a:rPr>
              <a:t>2 Timothy 3:16, 17</a:t>
            </a:r>
          </a:p>
          <a:p>
            <a:pPr marL="285750" indent="-285750">
              <a:buFont typeface="Arial" panose="020B0604020202020204" pitchFamily="34" charset="0"/>
              <a:buChar char="•"/>
            </a:pPr>
            <a:r>
              <a:rPr lang="en-US" sz="2400" b="1" dirty="0" smtClean="0">
                <a:solidFill>
                  <a:schemeClr val="bg1"/>
                </a:solidFill>
              </a:rPr>
              <a:t>2 Peter 1:3</a:t>
            </a:r>
          </a:p>
          <a:p>
            <a:pPr marL="285750" indent="-285750">
              <a:buFont typeface="Arial" panose="020B0604020202020204" pitchFamily="34" charset="0"/>
              <a:buChar char="•"/>
            </a:pPr>
            <a:r>
              <a:rPr lang="en-US" sz="2400" b="1" dirty="0" smtClean="0">
                <a:solidFill>
                  <a:schemeClr val="bg1"/>
                </a:solidFill>
              </a:rPr>
              <a:t>1 Peter 4:11</a:t>
            </a:r>
          </a:p>
        </p:txBody>
      </p:sp>
      <p:sp>
        <p:nvSpPr>
          <p:cNvPr id="7" name="TextBox 6"/>
          <p:cNvSpPr txBox="1"/>
          <p:nvPr/>
        </p:nvSpPr>
        <p:spPr>
          <a:xfrm>
            <a:off x="956568" y="2878238"/>
            <a:ext cx="3234432" cy="3077766"/>
          </a:xfrm>
          <a:prstGeom prst="rect">
            <a:avLst/>
          </a:prstGeom>
          <a:solidFill>
            <a:schemeClr val="tx2">
              <a:lumMod val="40000"/>
              <a:lumOff val="60000"/>
            </a:schemeClr>
          </a:solidFill>
        </p:spPr>
        <p:txBody>
          <a:bodyPr wrap="square" rtlCol="0">
            <a:spAutoFit/>
          </a:bodyPr>
          <a:lstStyle/>
          <a:p>
            <a:pPr algn="ctr"/>
            <a:r>
              <a:rPr lang="en-US" sz="2400" b="1" dirty="0" smtClean="0">
                <a:solidFill>
                  <a:schemeClr val="bg1"/>
                </a:solidFill>
              </a:rPr>
              <a:t>Matthew 15:8-9</a:t>
            </a:r>
          </a:p>
          <a:p>
            <a:endParaRPr lang="en-US" sz="1000" dirty="0"/>
          </a:p>
          <a:p>
            <a:r>
              <a:rPr lang="en-US" sz="2000" b="1" i="1" dirty="0" smtClean="0">
                <a:solidFill>
                  <a:schemeClr val="bg1"/>
                </a:solidFill>
              </a:rPr>
              <a:t>“8 This </a:t>
            </a:r>
            <a:r>
              <a:rPr lang="en-US" sz="2000" b="1" i="1" dirty="0">
                <a:solidFill>
                  <a:schemeClr val="bg1"/>
                </a:solidFill>
              </a:rPr>
              <a:t>people </a:t>
            </a:r>
            <a:r>
              <a:rPr lang="en-US" sz="2000" b="1" i="1" dirty="0" err="1">
                <a:solidFill>
                  <a:schemeClr val="bg1"/>
                </a:solidFill>
              </a:rPr>
              <a:t>draweth</a:t>
            </a:r>
            <a:r>
              <a:rPr lang="en-US" sz="2000" b="1" i="1" dirty="0">
                <a:solidFill>
                  <a:schemeClr val="bg1"/>
                </a:solidFill>
              </a:rPr>
              <a:t> nigh unto me with their mouth, and </a:t>
            </a:r>
            <a:r>
              <a:rPr lang="en-US" sz="2000" b="1" i="1" dirty="0" err="1">
                <a:solidFill>
                  <a:schemeClr val="bg1"/>
                </a:solidFill>
              </a:rPr>
              <a:t>honoureth</a:t>
            </a:r>
            <a:r>
              <a:rPr lang="en-US" sz="2000" b="1" i="1" dirty="0">
                <a:solidFill>
                  <a:schemeClr val="bg1"/>
                </a:solidFill>
              </a:rPr>
              <a:t> me with their lips; but their heart is far from </a:t>
            </a:r>
            <a:r>
              <a:rPr lang="en-US" sz="2000" b="1" i="1" dirty="0" smtClean="0">
                <a:solidFill>
                  <a:schemeClr val="bg1"/>
                </a:solidFill>
              </a:rPr>
              <a:t>me. </a:t>
            </a:r>
          </a:p>
          <a:p>
            <a:r>
              <a:rPr lang="en-US" sz="2000" b="1" i="1" dirty="0" smtClean="0">
                <a:solidFill>
                  <a:schemeClr val="bg1"/>
                </a:solidFill>
              </a:rPr>
              <a:t>9 But in vain they do worship me, teaching for doctrines the commandments of men.</a:t>
            </a:r>
          </a:p>
        </p:txBody>
      </p:sp>
    </p:spTree>
    <p:extLst>
      <p:ext uri="{BB962C8B-B14F-4D97-AF65-F5344CB8AC3E}">
        <p14:creationId xmlns:p14="http://schemas.microsoft.com/office/powerpoint/2010/main" val="1850524689"/>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a:bodyPr>
          <a:lstStyle/>
          <a:p>
            <a:r>
              <a:rPr lang="en-US" sz="3600" b="1" dirty="0" smtClean="0"/>
              <a:t>For Human Government</a:t>
            </a:r>
          </a:p>
          <a:p>
            <a:pPr lvl="1"/>
            <a:r>
              <a:rPr lang="en-US" dirty="0" smtClean="0">
                <a:solidFill>
                  <a:schemeClr val="tx2">
                    <a:lumMod val="75000"/>
                  </a:schemeClr>
                </a:solidFill>
              </a:rPr>
              <a:t>“Pope,” President, Convention, Voting, Centralized Control, Hierarchies, etc.</a:t>
            </a:r>
          </a:p>
          <a:p>
            <a:pPr marL="457200" lvl="1" indent="0">
              <a:buNone/>
            </a:pPr>
            <a:endParaRPr lang="en-US" dirty="0" smtClean="0">
              <a:solidFill>
                <a:schemeClr val="tx2">
                  <a:lumMod val="75000"/>
                </a:schemeClr>
              </a:solidFill>
            </a:endParaRP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13</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There is No Pattern…</a:t>
            </a:r>
            <a:endParaRPr lang="en-US" sz="5400" b="1" dirty="0">
              <a:solidFill>
                <a:schemeClr val="bg2"/>
              </a:solidFill>
            </a:endParaRPr>
          </a:p>
        </p:txBody>
      </p:sp>
      <p:sp>
        <p:nvSpPr>
          <p:cNvPr id="6" name="TextBox 5"/>
          <p:cNvSpPr txBox="1"/>
          <p:nvPr/>
        </p:nvSpPr>
        <p:spPr>
          <a:xfrm>
            <a:off x="4724400" y="3301401"/>
            <a:ext cx="3429000" cy="1938992"/>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n-US" sz="2400" b="1" dirty="0" smtClean="0">
                <a:solidFill>
                  <a:schemeClr val="bg1"/>
                </a:solidFill>
              </a:rPr>
              <a:t>Ephesians 1:19-23</a:t>
            </a:r>
          </a:p>
          <a:p>
            <a:pPr marL="285750" indent="-285750">
              <a:buFont typeface="Arial" panose="020B0604020202020204" pitchFamily="34" charset="0"/>
              <a:buChar char="•"/>
            </a:pPr>
            <a:r>
              <a:rPr lang="en-US" sz="2400" b="1" dirty="0" smtClean="0">
                <a:solidFill>
                  <a:schemeClr val="bg1"/>
                </a:solidFill>
              </a:rPr>
              <a:t>1 Peter 5:1-4</a:t>
            </a:r>
          </a:p>
          <a:p>
            <a:pPr marL="285750" indent="-285750">
              <a:buFont typeface="Arial" panose="020B0604020202020204" pitchFamily="34" charset="0"/>
              <a:buChar char="•"/>
            </a:pPr>
            <a:r>
              <a:rPr lang="en-US" sz="2400" b="1" dirty="0" smtClean="0">
                <a:solidFill>
                  <a:schemeClr val="bg1"/>
                </a:solidFill>
              </a:rPr>
              <a:t>Acts 20:17, 28</a:t>
            </a:r>
          </a:p>
          <a:p>
            <a:pPr marL="285750" indent="-285750">
              <a:buFont typeface="Arial" panose="020B0604020202020204" pitchFamily="34" charset="0"/>
              <a:buChar char="•"/>
            </a:pPr>
            <a:r>
              <a:rPr lang="en-US" sz="2400" b="1" dirty="0" smtClean="0">
                <a:solidFill>
                  <a:schemeClr val="bg1"/>
                </a:solidFill>
              </a:rPr>
              <a:t>Philippians 1:1</a:t>
            </a:r>
          </a:p>
          <a:p>
            <a:pPr marL="285750" indent="-285750">
              <a:buFont typeface="Arial" panose="020B0604020202020204" pitchFamily="34" charset="0"/>
              <a:buChar char="•"/>
            </a:pPr>
            <a:r>
              <a:rPr lang="en-US" sz="2400" b="1" dirty="0" smtClean="0">
                <a:solidFill>
                  <a:schemeClr val="bg1"/>
                </a:solidFill>
              </a:rPr>
              <a:t>2 Timothy 4:5</a:t>
            </a:r>
          </a:p>
        </p:txBody>
      </p:sp>
      <p:sp>
        <p:nvSpPr>
          <p:cNvPr id="7" name="TextBox 6"/>
          <p:cNvSpPr txBox="1"/>
          <p:nvPr/>
        </p:nvSpPr>
        <p:spPr>
          <a:xfrm>
            <a:off x="956568" y="3164681"/>
            <a:ext cx="3234431" cy="3385542"/>
          </a:xfrm>
          <a:prstGeom prst="rect">
            <a:avLst/>
          </a:prstGeom>
          <a:solidFill>
            <a:schemeClr val="tx2">
              <a:lumMod val="40000"/>
              <a:lumOff val="60000"/>
            </a:schemeClr>
          </a:solidFill>
        </p:spPr>
        <p:txBody>
          <a:bodyPr wrap="square" rtlCol="0">
            <a:spAutoFit/>
          </a:bodyPr>
          <a:lstStyle/>
          <a:p>
            <a:pPr algn="ctr"/>
            <a:r>
              <a:rPr lang="en-US" sz="2400" b="1" dirty="0" smtClean="0">
                <a:solidFill>
                  <a:schemeClr val="bg1"/>
                </a:solidFill>
              </a:rPr>
              <a:t>Isaiah 55:8, 9</a:t>
            </a:r>
          </a:p>
          <a:p>
            <a:endParaRPr lang="en-US" sz="1000" dirty="0">
              <a:solidFill>
                <a:schemeClr val="bg1"/>
              </a:solidFill>
            </a:endParaRPr>
          </a:p>
          <a:p>
            <a:r>
              <a:rPr lang="en-US" sz="2000" b="1" i="1" dirty="0">
                <a:solidFill>
                  <a:schemeClr val="bg1"/>
                </a:solidFill>
              </a:rPr>
              <a:t>“8 For my thoughts are not your thoughts, neither are your ways my ways, </a:t>
            </a:r>
            <a:r>
              <a:rPr lang="en-US" sz="2000" b="1" i="1" dirty="0" err="1">
                <a:solidFill>
                  <a:schemeClr val="bg1"/>
                </a:solidFill>
              </a:rPr>
              <a:t>saith</a:t>
            </a:r>
            <a:r>
              <a:rPr lang="en-US" sz="2000" b="1" i="1" dirty="0">
                <a:solidFill>
                  <a:schemeClr val="bg1"/>
                </a:solidFill>
              </a:rPr>
              <a:t> the LORD.</a:t>
            </a:r>
          </a:p>
          <a:p>
            <a:r>
              <a:rPr lang="en-US" sz="2000" b="1" i="1" dirty="0">
                <a:solidFill>
                  <a:schemeClr val="bg1"/>
                </a:solidFill>
              </a:rPr>
              <a:t> 9 For as the heavens are higher than the earth, so are my ways higher than your ways, and my thoughts than your thoughts.”</a:t>
            </a:r>
          </a:p>
        </p:txBody>
      </p:sp>
    </p:spTree>
    <p:extLst>
      <p:ext uri="{BB962C8B-B14F-4D97-AF65-F5344CB8AC3E}">
        <p14:creationId xmlns:p14="http://schemas.microsoft.com/office/powerpoint/2010/main" val="330975893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a:bodyPr>
          <a:lstStyle/>
          <a:p>
            <a:r>
              <a:rPr lang="en-US" sz="3600" b="1" dirty="0" smtClean="0"/>
              <a:t>For Will Worship</a:t>
            </a:r>
          </a:p>
          <a:p>
            <a:pPr lvl="1"/>
            <a:r>
              <a:rPr lang="en-US" dirty="0" smtClean="0">
                <a:solidFill>
                  <a:schemeClr val="tx2">
                    <a:lumMod val="75000"/>
                  </a:schemeClr>
                </a:solidFill>
              </a:rPr>
              <a:t> Instrumental Music, Choirs, Pageants, Special Celebrations, Fund Raising Programs, etc.</a:t>
            </a:r>
          </a:p>
          <a:p>
            <a:pPr marL="457200" lvl="1" indent="0">
              <a:buNone/>
            </a:pPr>
            <a:endParaRPr lang="en-US" dirty="0" smtClean="0">
              <a:solidFill>
                <a:schemeClr val="tx2">
                  <a:lumMod val="75000"/>
                </a:schemeClr>
              </a:solidFill>
            </a:endParaRP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14</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There is No Pattern…</a:t>
            </a:r>
            <a:endParaRPr lang="en-US" sz="5400" b="1" dirty="0">
              <a:solidFill>
                <a:schemeClr val="bg2"/>
              </a:solidFill>
            </a:endParaRPr>
          </a:p>
        </p:txBody>
      </p:sp>
      <p:sp>
        <p:nvSpPr>
          <p:cNvPr id="6" name="TextBox 5"/>
          <p:cNvSpPr txBox="1"/>
          <p:nvPr/>
        </p:nvSpPr>
        <p:spPr>
          <a:xfrm>
            <a:off x="5257800" y="3558466"/>
            <a:ext cx="3124200" cy="1938992"/>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n-US" sz="2400" b="1" dirty="0" smtClean="0">
                <a:solidFill>
                  <a:schemeClr val="bg1"/>
                </a:solidFill>
              </a:rPr>
              <a:t>John 4:23, 24</a:t>
            </a:r>
          </a:p>
          <a:p>
            <a:pPr marL="285750" indent="-285750">
              <a:buFont typeface="Arial" panose="020B0604020202020204" pitchFamily="34" charset="0"/>
              <a:buChar char="•"/>
            </a:pPr>
            <a:r>
              <a:rPr lang="en-US" sz="2400" b="1" dirty="0" smtClean="0">
                <a:solidFill>
                  <a:schemeClr val="bg1"/>
                </a:solidFill>
              </a:rPr>
              <a:t>Acts 2:42; 20:7</a:t>
            </a:r>
          </a:p>
          <a:p>
            <a:pPr marL="285750" indent="-285750">
              <a:buFont typeface="Arial" panose="020B0604020202020204" pitchFamily="34" charset="0"/>
              <a:buChar char="•"/>
            </a:pPr>
            <a:r>
              <a:rPr lang="en-US" sz="2400" b="1" dirty="0" smtClean="0">
                <a:solidFill>
                  <a:schemeClr val="bg1"/>
                </a:solidFill>
              </a:rPr>
              <a:t>Colossians 3:17</a:t>
            </a:r>
          </a:p>
          <a:p>
            <a:pPr marL="285750" indent="-285750">
              <a:buFont typeface="Arial" panose="020B0604020202020204" pitchFamily="34" charset="0"/>
              <a:buChar char="•"/>
            </a:pPr>
            <a:r>
              <a:rPr lang="en-US" sz="2400" b="1" dirty="0" smtClean="0">
                <a:solidFill>
                  <a:schemeClr val="bg1"/>
                </a:solidFill>
              </a:rPr>
              <a:t>Ephesians 5:19</a:t>
            </a:r>
          </a:p>
          <a:p>
            <a:pPr marL="285750" indent="-285750">
              <a:buFont typeface="Arial" panose="020B0604020202020204" pitchFamily="34" charset="0"/>
              <a:buChar char="•"/>
            </a:pPr>
            <a:r>
              <a:rPr lang="en-US" sz="2400" b="1" dirty="0" smtClean="0">
                <a:solidFill>
                  <a:schemeClr val="bg1"/>
                </a:solidFill>
              </a:rPr>
              <a:t>1 Corinthians 16:1-2</a:t>
            </a:r>
          </a:p>
        </p:txBody>
      </p:sp>
      <p:sp>
        <p:nvSpPr>
          <p:cNvPr id="7" name="TextBox 6"/>
          <p:cNvSpPr txBox="1"/>
          <p:nvPr/>
        </p:nvSpPr>
        <p:spPr>
          <a:xfrm>
            <a:off x="1066800" y="3352800"/>
            <a:ext cx="3234432" cy="3077766"/>
          </a:xfrm>
          <a:prstGeom prst="rect">
            <a:avLst/>
          </a:prstGeom>
          <a:solidFill>
            <a:schemeClr val="tx2">
              <a:lumMod val="40000"/>
              <a:lumOff val="60000"/>
            </a:schemeClr>
          </a:solidFill>
        </p:spPr>
        <p:txBody>
          <a:bodyPr wrap="square" rtlCol="0">
            <a:spAutoFit/>
          </a:bodyPr>
          <a:lstStyle/>
          <a:p>
            <a:pPr algn="ctr"/>
            <a:r>
              <a:rPr lang="en-US" sz="2400" b="1" dirty="0" smtClean="0">
                <a:solidFill>
                  <a:schemeClr val="bg1"/>
                </a:solidFill>
              </a:rPr>
              <a:t>Matthew 15:8-9</a:t>
            </a:r>
          </a:p>
          <a:p>
            <a:endParaRPr lang="en-US" sz="1000" dirty="0"/>
          </a:p>
          <a:p>
            <a:r>
              <a:rPr lang="en-US" sz="2000" b="1" i="1" dirty="0" smtClean="0">
                <a:solidFill>
                  <a:schemeClr val="bg1"/>
                </a:solidFill>
              </a:rPr>
              <a:t>“8 This </a:t>
            </a:r>
            <a:r>
              <a:rPr lang="en-US" sz="2000" b="1" i="1" dirty="0">
                <a:solidFill>
                  <a:schemeClr val="bg1"/>
                </a:solidFill>
              </a:rPr>
              <a:t>people </a:t>
            </a:r>
            <a:r>
              <a:rPr lang="en-US" sz="2000" b="1" i="1" dirty="0" err="1">
                <a:solidFill>
                  <a:schemeClr val="bg1"/>
                </a:solidFill>
              </a:rPr>
              <a:t>draweth</a:t>
            </a:r>
            <a:r>
              <a:rPr lang="en-US" sz="2000" b="1" i="1" dirty="0">
                <a:solidFill>
                  <a:schemeClr val="bg1"/>
                </a:solidFill>
              </a:rPr>
              <a:t> nigh unto me with their mouth, and </a:t>
            </a:r>
            <a:r>
              <a:rPr lang="en-US" sz="2000" b="1" i="1" dirty="0" err="1">
                <a:solidFill>
                  <a:schemeClr val="bg1"/>
                </a:solidFill>
              </a:rPr>
              <a:t>honoureth</a:t>
            </a:r>
            <a:r>
              <a:rPr lang="en-US" sz="2000" b="1" i="1" dirty="0">
                <a:solidFill>
                  <a:schemeClr val="bg1"/>
                </a:solidFill>
              </a:rPr>
              <a:t> me with their lips; but their heart is far from </a:t>
            </a:r>
            <a:r>
              <a:rPr lang="en-US" sz="2000" b="1" i="1" dirty="0" smtClean="0">
                <a:solidFill>
                  <a:schemeClr val="bg1"/>
                </a:solidFill>
              </a:rPr>
              <a:t>me. </a:t>
            </a:r>
          </a:p>
          <a:p>
            <a:r>
              <a:rPr lang="en-US" sz="2000" b="1" i="1" dirty="0" smtClean="0">
                <a:solidFill>
                  <a:schemeClr val="bg1"/>
                </a:solidFill>
              </a:rPr>
              <a:t>9 But in vain they do worship me, teaching for doctrines the commandments of men.</a:t>
            </a:r>
          </a:p>
        </p:txBody>
      </p:sp>
    </p:spTree>
    <p:extLst>
      <p:ext uri="{BB962C8B-B14F-4D97-AF65-F5344CB8AC3E}">
        <p14:creationId xmlns:p14="http://schemas.microsoft.com/office/powerpoint/2010/main" val="312246111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r>
              <a:rPr lang="en-US" sz="3600" b="1" dirty="0" smtClean="0"/>
              <a:t>For Works Devised by Man</a:t>
            </a:r>
          </a:p>
          <a:p>
            <a:pPr lvl="1"/>
            <a:r>
              <a:rPr lang="en-US" sz="2600" dirty="0" smtClean="0">
                <a:solidFill>
                  <a:schemeClr val="tx2">
                    <a:lumMod val="75000"/>
                  </a:schemeClr>
                </a:solidFill>
              </a:rPr>
              <a:t>Missionary &amp; Benevolent Societies, Brotherhood Projects, Church Dinners, Entertainment,  Recreation, etc.</a:t>
            </a:r>
          </a:p>
          <a:p>
            <a:pPr marL="457200" lvl="1" indent="0">
              <a:buNone/>
            </a:pPr>
            <a:endParaRPr lang="en-US" dirty="0" smtClean="0">
              <a:solidFill>
                <a:schemeClr val="tx2">
                  <a:lumMod val="75000"/>
                </a:schemeClr>
              </a:solidFill>
            </a:endParaRP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15</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There is No Pattern…</a:t>
            </a:r>
            <a:endParaRPr lang="en-US" sz="5400" b="1" dirty="0">
              <a:solidFill>
                <a:schemeClr val="bg2"/>
              </a:solidFill>
            </a:endParaRPr>
          </a:p>
        </p:txBody>
      </p:sp>
      <p:sp>
        <p:nvSpPr>
          <p:cNvPr id="6" name="TextBox 5"/>
          <p:cNvSpPr txBox="1"/>
          <p:nvPr/>
        </p:nvSpPr>
        <p:spPr>
          <a:xfrm>
            <a:off x="5105400" y="3429000"/>
            <a:ext cx="3352800" cy="2308324"/>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n-US" sz="2400" b="1" dirty="0" smtClean="0">
                <a:solidFill>
                  <a:schemeClr val="bg1"/>
                </a:solidFill>
              </a:rPr>
              <a:t>Mark 16:15, 16</a:t>
            </a:r>
          </a:p>
          <a:p>
            <a:pPr marL="285750" indent="-285750">
              <a:buFont typeface="Arial" panose="020B0604020202020204" pitchFamily="34" charset="0"/>
              <a:buChar char="•"/>
            </a:pPr>
            <a:r>
              <a:rPr lang="en-US" sz="2400" b="1" dirty="0" smtClean="0">
                <a:solidFill>
                  <a:schemeClr val="bg1"/>
                </a:solidFill>
              </a:rPr>
              <a:t>Acts 20:33-35; 18:3</a:t>
            </a:r>
          </a:p>
          <a:p>
            <a:pPr marL="285750" indent="-285750">
              <a:buFont typeface="Arial" panose="020B0604020202020204" pitchFamily="34" charset="0"/>
              <a:buChar char="•"/>
            </a:pPr>
            <a:r>
              <a:rPr lang="en-US" sz="2400" b="1" dirty="0" smtClean="0">
                <a:solidFill>
                  <a:schemeClr val="bg1"/>
                </a:solidFill>
              </a:rPr>
              <a:t>Matthew 28:19, 20</a:t>
            </a:r>
          </a:p>
          <a:p>
            <a:pPr marL="285750" indent="-285750">
              <a:buFont typeface="Arial" panose="020B0604020202020204" pitchFamily="34" charset="0"/>
              <a:buChar char="•"/>
            </a:pPr>
            <a:r>
              <a:rPr lang="en-US" sz="2400" b="1" dirty="0" smtClean="0">
                <a:solidFill>
                  <a:schemeClr val="bg1"/>
                </a:solidFill>
              </a:rPr>
              <a:t>1 Corinthians 14:3-5</a:t>
            </a:r>
          </a:p>
          <a:p>
            <a:pPr marL="285750" indent="-285750">
              <a:buFont typeface="Arial" panose="020B0604020202020204" pitchFamily="34" charset="0"/>
              <a:buChar char="•"/>
            </a:pPr>
            <a:r>
              <a:rPr lang="en-US" sz="2400" b="1" dirty="0" smtClean="0">
                <a:solidFill>
                  <a:schemeClr val="bg1"/>
                </a:solidFill>
              </a:rPr>
              <a:t>Acts 11:27-30</a:t>
            </a:r>
          </a:p>
          <a:p>
            <a:pPr marL="285750" indent="-285750">
              <a:buFont typeface="Arial" panose="020B0604020202020204" pitchFamily="34" charset="0"/>
              <a:buChar char="•"/>
            </a:pPr>
            <a:r>
              <a:rPr lang="en-US" sz="2400" b="1" dirty="0" smtClean="0">
                <a:solidFill>
                  <a:schemeClr val="bg1"/>
                </a:solidFill>
              </a:rPr>
              <a:t>2 Corinthians 8:1-4</a:t>
            </a:r>
          </a:p>
        </p:txBody>
      </p:sp>
      <p:sp>
        <p:nvSpPr>
          <p:cNvPr id="8" name="TextBox 7"/>
          <p:cNvSpPr txBox="1"/>
          <p:nvPr/>
        </p:nvSpPr>
        <p:spPr>
          <a:xfrm>
            <a:off x="838200" y="3185607"/>
            <a:ext cx="4018625" cy="3108543"/>
          </a:xfrm>
          <a:prstGeom prst="rect">
            <a:avLst/>
          </a:prstGeom>
          <a:solidFill>
            <a:schemeClr val="tx2">
              <a:lumMod val="40000"/>
              <a:lumOff val="60000"/>
            </a:schemeClr>
          </a:solidFill>
        </p:spPr>
        <p:txBody>
          <a:bodyPr wrap="square" rtlCol="0">
            <a:spAutoFit/>
          </a:bodyPr>
          <a:lstStyle/>
          <a:p>
            <a:pPr algn="ctr"/>
            <a:r>
              <a:rPr lang="en-US" sz="2400" b="1" dirty="0" smtClean="0">
                <a:solidFill>
                  <a:schemeClr val="bg1"/>
                </a:solidFill>
              </a:rPr>
              <a:t>1 Corinthians 11:22, 34</a:t>
            </a:r>
          </a:p>
          <a:p>
            <a:endParaRPr lang="en-US" sz="1000" dirty="0">
              <a:solidFill>
                <a:schemeClr val="bg1"/>
              </a:solidFill>
            </a:endParaRPr>
          </a:p>
          <a:p>
            <a:r>
              <a:rPr lang="en-US" b="1" i="1" dirty="0" smtClean="0">
                <a:solidFill>
                  <a:schemeClr val="bg1"/>
                </a:solidFill>
              </a:rPr>
              <a:t>“</a:t>
            </a:r>
            <a:r>
              <a:rPr lang="en-US" b="1" i="1" dirty="0">
                <a:solidFill>
                  <a:schemeClr val="bg1"/>
                </a:solidFill>
              </a:rPr>
              <a:t>22 </a:t>
            </a:r>
            <a:r>
              <a:rPr lang="en-US" b="1" i="1" dirty="0" smtClean="0">
                <a:solidFill>
                  <a:schemeClr val="bg1"/>
                </a:solidFill>
              </a:rPr>
              <a:t>What</a:t>
            </a:r>
            <a:r>
              <a:rPr lang="en-US" b="1" i="1" dirty="0">
                <a:solidFill>
                  <a:schemeClr val="bg1"/>
                </a:solidFill>
              </a:rPr>
              <a:t>? have ye not houses to eat and to drink in? or despise ye the church of God, and shame them that have not? What shall I say to you? shall I praise you in this? I praise you not.</a:t>
            </a:r>
            <a:r>
              <a:rPr lang="en-US" b="1" i="1" dirty="0" smtClean="0">
                <a:solidFill>
                  <a:schemeClr val="bg1"/>
                </a:solidFill>
              </a:rPr>
              <a:t> </a:t>
            </a:r>
          </a:p>
          <a:p>
            <a:r>
              <a:rPr lang="en-US" b="1" i="1" dirty="0" smtClean="0">
                <a:solidFill>
                  <a:schemeClr val="bg1"/>
                </a:solidFill>
              </a:rPr>
              <a:t>34 </a:t>
            </a:r>
            <a:r>
              <a:rPr lang="en-US" b="1" i="1" dirty="0">
                <a:solidFill>
                  <a:schemeClr val="bg1"/>
                </a:solidFill>
              </a:rPr>
              <a:t>And if any man hunger, let him eat at home; that ye come not together unto condemnation. And the rest will I set in order when I </a:t>
            </a:r>
            <a:r>
              <a:rPr lang="en-US" b="1" i="1" dirty="0" smtClean="0">
                <a:solidFill>
                  <a:schemeClr val="bg1"/>
                </a:solidFill>
              </a:rPr>
              <a:t>come”</a:t>
            </a:r>
          </a:p>
        </p:txBody>
      </p:sp>
    </p:spTree>
    <p:extLst>
      <p:ext uri="{BB962C8B-B14F-4D97-AF65-F5344CB8AC3E}">
        <p14:creationId xmlns:p14="http://schemas.microsoft.com/office/powerpoint/2010/main" val="117876275"/>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0166" y="49530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00200"/>
            <a:ext cx="7772400" cy="4648200"/>
          </a:xfrm>
        </p:spPr>
        <p:txBody>
          <a:bodyPr>
            <a:normAutofit fontScale="92500" lnSpcReduction="10000"/>
          </a:bodyPr>
          <a:lstStyle/>
          <a:p>
            <a:r>
              <a:rPr lang="en-US" sz="3600" b="1" dirty="0" smtClean="0"/>
              <a:t>We must follow the Divine pattern found in the scriptures</a:t>
            </a:r>
          </a:p>
          <a:p>
            <a:r>
              <a:rPr lang="en-US" sz="3600" b="1" dirty="0" smtClean="0"/>
              <a:t>We may act only by the authority and direction of God’s word</a:t>
            </a:r>
          </a:p>
          <a:p>
            <a:r>
              <a:rPr lang="en-US" sz="3600" b="1" dirty="0"/>
              <a:t>We must respect the silence of </a:t>
            </a:r>
            <a:r>
              <a:rPr lang="en-US" sz="3600" b="1" dirty="0" smtClean="0"/>
              <a:t>God</a:t>
            </a:r>
          </a:p>
          <a:p>
            <a:r>
              <a:rPr lang="en-US" sz="3600" b="1" dirty="0" smtClean="0"/>
              <a:t>If there is </a:t>
            </a:r>
            <a:r>
              <a:rPr lang="en-US" sz="3600" b="1" dirty="0"/>
              <a:t>n</a:t>
            </a:r>
            <a:r>
              <a:rPr lang="en-US" sz="3600" b="1" dirty="0" smtClean="0"/>
              <a:t>o </a:t>
            </a:r>
            <a:r>
              <a:rPr lang="en-US" sz="3600" b="1" dirty="0"/>
              <a:t>p</a:t>
            </a:r>
            <a:r>
              <a:rPr lang="en-US" sz="3600" b="1" dirty="0" smtClean="0"/>
              <a:t>attern, there can be not participation</a:t>
            </a:r>
          </a:p>
          <a:p>
            <a:r>
              <a:rPr lang="en-US" sz="3600" b="1" dirty="0" smtClean="0"/>
              <a:t>Let us be content to follow the pattern of the New Testament Church</a:t>
            </a: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16</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Conclusion</a:t>
            </a:r>
            <a:endParaRPr lang="en-US" sz="5400" b="1" dirty="0">
              <a:solidFill>
                <a:schemeClr val="bg2"/>
              </a:solidFill>
            </a:endParaRPr>
          </a:p>
        </p:txBody>
      </p:sp>
    </p:spTree>
    <p:extLst>
      <p:ext uri="{BB962C8B-B14F-4D97-AF65-F5344CB8AC3E}">
        <p14:creationId xmlns:p14="http://schemas.microsoft.com/office/powerpoint/2010/main" val="1782412599"/>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4000" b="1" i="1" dirty="0" smtClean="0"/>
              <a:t>“And </a:t>
            </a:r>
            <a:r>
              <a:rPr lang="en-US" sz="4000" b="1" i="1" dirty="0"/>
              <a:t>whatsoever ye do in word or deed, do all in the name of the Lord Jesus, giving thanks to God and the Father by </a:t>
            </a:r>
            <a:r>
              <a:rPr lang="en-US" sz="4000" b="1" i="1" dirty="0" smtClean="0"/>
              <a:t>him</a:t>
            </a:r>
            <a:r>
              <a:rPr lang="en-US" sz="3600" b="1" dirty="0" smtClean="0"/>
              <a:t>”</a:t>
            </a: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17</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Colossians 3:17</a:t>
            </a:r>
            <a:endParaRPr lang="en-US" sz="5400" b="1" dirty="0">
              <a:solidFill>
                <a:schemeClr val="bg2"/>
              </a:solidFill>
            </a:endParaRPr>
          </a:p>
        </p:txBody>
      </p:sp>
      <p:pic>
        <p:nvPicPr>
          <p:cNvPr id="6"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49530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98367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210187" y="4038600"/>
            <a:ext cx="406914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rgbClr val="FF0000"/>
          </a:solidFill>
        </p:spPr>
        <p:txBody>
          <a:bodyPr>
            <a:normAutofit/>
          </a:bodyPr>
          <a:lstStyle/>
          <a:p>
            <a:r>
              <a:rPr lang="en-US" sz="5400" b="1" dirty="0" smtClean="0">
                <a:solidFill>
                  <a:schemeClr val="bg1"/>
                </a:solidFill>
              </a:rPr>
              <a:t>Hebrews 8:5</a:t>
            </a:r>
            <a:endParaRPr lang="en-US" sz="5400" b="1" dirty="0">
              <a:solidFill>
                <a:schemeClr val="bg1"/>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b="1" i="1" dirty="0" smtClean="0"/>
              <a:t>“Who </a:t>
            </a:r>
            <a:r>
              <a:rPr lang="en-US" b="1" i="1" dirty="0"/>
              <a:t>serve unto the example and shadow of heavenly things, as Moses was admonished of God when he was about to make the tabernacle: for, See, </a:t>
            </a:r>
            <a:r>
              <a:rPr lang="en-US" b="1" i="1" dirty="0" err="1"/>
              <a:t>saith</a:t>
            </a:r>
            <a:r>
              <a:rPr lang="en-US" b="1" i="1" dirty="0"/>
              <a:t> he, that thou make all things according to the pattern </a:t>
            </a:r>
            <a:r>
              <a:rPr lang="en-US" b="1" i="1" dirty="0" err="1"/>
              <a:t>shewed</a:t>
            </a:r>
            <a:r>
              <a:rPr lang="en-US" b="1" i="1" dirty="0"/>
              <a:t> to thee in the </a:t>
            </a:r>
            <a:r>
              <a:rPr lang="en-US" b="1" i="1" dirty="0" smtClean="0"/>
              <a:t>mount”</a:t>
            </a:r>
            <a:endParaRPr lang="en-US" b="1" i="1" dirty="0"/>
          </a:p>
        </p:txBody>
      </p:sp>
      <p:sp>
        <p:nvSpPr>
          <p:cNvPr id="4" name="Slide Number Placeholder 3"/>
          <p:cNvSpPr>
            <a:spLocks noGrp="1"/>
          </p:cNvSpPr>
          <p:nvPr>
            <p:ph type="sldNum" sz="quarter" idx="12"/>
          </p:nvPr>
        </p:nvSpPr>
        <p:spPr/>
        <p:txBody>
          <a:bodyPr/>
          <a:lstStyle/>
          <a:p>
            <a:fld id="{941FF429-9F51-443B-A6E0-6B5375ABDBA6}" type="slidenum">
              <a:rPr lang="en-US" smtClean="0"/>
              <a:t>2</a:t>
            </a:fld>
            <a:endParaRPr lang="en-US"/>
          </a:p>
        </p:txBody>
      </p:sp>
    </p:spTree>
    <p:extLst>
      <p:ext uri="{BB962C8B-B14F-4D97-AF65-F5344CB8AC3E}">
        <p14:creationId xmlns:p14="http://schemas.microsoft.com/office/powerpoint/2010/main" val="1998746649"/>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5400" b="1" dirty="0" smtClean="0">
                <a:solidFill>
                  <a:schemeClr val="bg1"/>
                </a:solidFill>
              </a:rPr>
              <a:t>1 Peter 4:11</a:t>
            </a:r>
            <a:endParaRPr lang="en-US" sz="5400" b="1" dirty="0">
              <a:solidFill>
                <a:schemeClr val="bg1"/>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b="1" i="1" dirty="0"/>
              <a:t>“If any man speak, let him speak as the oracles of God; if any man minister, let him do it as of the ability which God </a:t>
            </a:r>
            <a:r>
              <a:rPr lang="en-US" b="1" i="1" dirty="0" err="1"/>
              <a:t>giveth</a:t>
            </a:r>
            <a:r>
              <a:rPr lang="en-US" b="1" i="1" dirty="0"/>
              <a:t>: that God in all things may be glorified through Jesus Christ, to whom be praise and dominion for ever and ever. </a:t>
            </a:r>
            <a:r>
              <a:rPr lang="en-US" b="1" i="1" dirty="0" smtClean="0"/>
              <a:t>Amen”</a:t>
            </a:r>
          </a:p>
          <a:p>
            <a:r>
              <a:rPr lang="en-US" sz="2800" b="1" i="1" dirty="0" smtClean="0">
                <a:solidFill>
                  <a:schemeClr val="tx2">
                    <a:lumMod val="75000"/>
                  </a:schemeClr>
                </a:solidFill>
              </a:rPr>
              <a:t>Oracles</a:t>
            </a:r>
            <a:r>
              <a:rPr lang="en-US" sz="2800" dirty="0" smtClean="0">
                <a:solidFill>
                  <a:schemeClr val="tx2">
                    <a:lumMod val="75000"/>
                  </a:schemeClr>
                </a:solidFill>
              </a:rPr>
              <a:t> </a:t>
            </a:r>
            <a:r>
              <a:rPr lang="en-US" sz="2800" i="1" dirty="0" smtClean="0">
                <a:solidFill>
                  <a:schemeClr val="tx2">
                    <a:lumMod val="75000"/>
                  </a:schemeClr>
                </a:solidFill>
              </a:rPr>
              <a:t>(logion)- </a:t>
            </a:r>
            <a:r>
              <a:rPr lang="en-US" sz="2800" dirty="0" smtClean="0">
                <a:solidFill>
                  <a:schemeClr val="tx2">
                    <a:lumMod val="75000"/>
                  </a:schemeClr>
                </a:solidFill>
              </a:rPr>
              <a:t>an utterance of God </a:t>
            </a:r>
            <a:r>
              <a:rPr lang="en-US" sz="2800" dirty="0" smtClean="0"/>
              <a:t>- Strong</a:t>
            </a:r>
          </a:p>
          <a:p>
            <a:pPr marL="0" indent="0">
              <a:buNone/>
            </a:pPr>
            <a:endParaRPr lang="en-US" sz="2800" dirty="0"/>
          </a:p>
        </p:txBody>
      </p:sp>
      <p:sp>
        <p:nvSpPr>
          <p:cNvPr id="4" name="Slide Number Placeholder 3"/>
          <p:cNvSpPr>
            <a:spLocks noGrp="1"/>
          </p:cNvSpPr>
          <p:nvPr>
            <p:ph type="sldNum" sz="quarter" idx="12"/>
          </p:nvPr>
        </p:nvSpPr>
        <p:spPr/>
        <p:txBody>
          <a:bodyPr/>
          <a:lstStyle/>
          <a:p>
            <a:fld id="{941FF429-9F51-443B-A6E0-6B5375ABDBA6}" type="slidenum">
              <a:rPr lang="en-US" smtClean="0"/>
              <a:t>3</a:t>
            </a:fld>
            <a:endParaRPr lang="en-US"/>
          </a:p>
        </p:txBody>
      </p:sp>
      <p:cxnSp>
        <p:nvCxnSpPr>
          <p:cNvPr id="6" name="Straight Connector 5"/>
          <p:cNvCxnSpPr/>
          <p:nvPr/>
        </p:nvCxnSpPr>
        <p:spPr>
          <a:xfrm>
            <a:off x="7208065" y="2088335"/>
            <a:ext cx="128784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1054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40069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sz="5400" b="1" dirty="0" smtClean="0">
                <a:solidFill>
                  <a:schemeClr val="bg1"/>
                </a:solidFill>
              </a:rPr>
              <a:t>Barnes on 1 Peter 4:11</a:t>
            </a:r>
            <a:endParaRPr lang="en-US" sz="5400" b="1" dirty="0">
              <a:solidFill>
                <a:schemeClr val="bg1"/>
              </a:solidFill>
            </a:endParaRPr>
          </a:p>
        </p:txBody>
      </p:sp>
      <p:sp>
        <p:nvSpPr>
          <p:cNvPr id="3" name="Content Placeholder 2"/>
          <p:cNvSpPr>
            <a:spLocks noGrp="1"/>
          </p:cNvSpPr>
          <p:nvPr>
            <p:ph idx="1"/>
          </p:nvPr>
        </p:nvSpPr>
        <p:spPr>
          <a:xfrm>
            <a:off x="457200" y="1600200"/>
            <a:ext cx="8458200" cy="4800600"/>
          </a:xfrm>
        </p:spPr>
        <p:txBody>
          <a:bodyPr>
            <a:normAutofit/>
          </a:bodyPr>
          <a:lstStyle/>
          <a:p>
            <a:pPr marL="0" indent="0">
              <a:buNone/>
            </a:pPr>
            <a:r>
              <a:rPr lang="en-US" i="1" dirty="0"/>
              <a:t>“Let him speak as the oracles of God. As the oracles of God speak; to wit, in accordance with the truth which God has revealed, and with an impressive sense of the responsibility of delivering a message from him. The word rendered oracles, (logia) means, properly, something spoken or uttered; then anything uttered by </a:t>
            </a:r>
            <a:r>
              <a:rPr lang="en-US" i="1" dirty="0" smtClean="0"/>
              <a:t>God - a </a:t>
            </a:r>
            <a:r>
              <a:rPr lang="en-US" i="1" dirty="0"/>
              <a:t>Divine </a:t>
            </a:r>
            <a:r>
              <a:rPr lang="en-US" i="1" dirty="0" smtClean="0"/>
              <a:t>communication - a revelation”</a:t>
            </a:r>
          </a:p>
          <a:p>
            <a:r>
              <a:rPr lang="en-US" sz="2800" dirty="0" smtClean="0"/>
              <a:t>Barnes Notes</a:t>
            </a:r>
          </a:p>
          <a:p>
            <a:pPr marL="0" indent="0">
              <a:buNone/>
            </a:pPr>
            <a:endParaRPr lang="en-US" sz="2800" dirty="0"/>
          </a:p>
        </p:txBody>
      </p:sp>
      <p:sp>
        <p:nvSpPr>
          <p:cNvPr id="4" name="Slide Number Placeholder 3"/>
          <p:cNvSpPr>
            <a:spLocks noGrp="1"/>
          </p:cNvSpPr>
          <p:nvPr>
            <p:ph type="sldNum" sz="quarter" idx="12"/>
          </p:nvPr>
        </p:nvSpPr>
        <p:spPr/>
        <p:txBody>
          <a:bodyPr/>
          <a:lstStyle/>
          <a:p>
            <a:fld id="{941FF429-9F51-443B-A6E0-6B5375ABDBA6}" type="slidenum">
              <a:rPr lang="en-US" smtClean="0"/>
              <a:t>4</a:t>
            </a:fld>
            <a:endParaRPr lang="en-US"/>
          </a:p>
        </p:txBody>
      </p:sp>
      <p:pic>
        <p:nvPicPr>
          <p:cNvPr id="5"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0166" y="50292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76825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Patterns are essential</a:t>
            </a:r>
          </a:p>
          <a:p>
            <a:r>
              <a:rPr lang="en-US" dirty="0" smtClean="0"/>
              <a:t>We use them in everyday life</a:t>
            </a:r>
          </a:p>
          <a:p>
            <a:pPr lvl="1"/>
            <a:r>
              <a:rPr lang="en-US" dirty="0" smtClean="0"/>
              <a:t>Construction (Blue prints)</a:t>
            </a:r>
          </a:p>
          <a:p>
            <a:pPr lvl="1"/>
            <a:r>
              <a:rPr lang="en-US" dirty="0" smtClean="0"/>
              <a:t>Sewing</a:t>
            </a:r>
          </a:p>
          <a:p>
            <a:pPr lvl="1"/>
            <a:r>
              <a:rPr lang="en-US" dirty="0" smtClean="0"/>
              <a:t>Arts &amp; Crafts</a:t>
            </a:r>
          </a:p>
          <a:p>
            <a:pPr lvl="1"/>
            <a:r>
              <a:rPr lang="en-US" dirty="0" smtClean="0"/>
              <a:t>Teaching</a:t>
            </a:r>
          </a:p>
          <a:p>
            <a:pPr lvl="1"/>
            <a:r>
              <a:rPr lang="en-US" dirty="0" smtClean="0"/>
              <a:t>Producing various objects &amp; products</a:t>
            </a:r>
          </a:p>
          <a:p>
            <a:endParaRPr lang="en-US" dirty="0"/>
          </a:p>
        </p:txBody>
      </p:sp>
      <p:sp>
        <p:nvSpPr>
          <p:cNvPr id="4" name="Slide Number Placeholder 3"/>
          <p:cNvSpPr>
            <a:spLocks noGrp="1"/>
          </p:cNvSpPr>
          <p:nvPr>
            <p:ph type="sldNum" sz="quarter" idx="12"/>
          </p:nvPr>
        </p:nvSpPr>
        <p:spPr/>
        <p:txBody>
          <a:bodyPr/>
          <a:lstStyle/>
          <a:p>
            <a:fld id="{941FF429-9F51-443B-A6E0-6B5375ABDBA6}" type="slidenum">
              <a:rPr lang="en-US" smtClean="0"/>
              <a:t>5</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Introduction</a:t>
            </a:r>
            <a:endParaRPr lang="en-US" sz="5400" b="1" dirty="0">
              <a:solidFill>
                <a:schemeClr val="bg2"/>
              </a:solidFill>
            </a:endParaRPr>
          </a:p>
        </p:txBody>
      </p:sp>
      <p:pic>
        <p:nvPicPr>
          <p:cNvPr id="2051"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0166" y="21336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C:\Users\Owner\AppData\Local\Microsoft\Windows\Temporary Internet Files\Content.IE5\PC17JFX2\MC9002791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66611" y="4572000"/>
            <a:ext cx="1041400" cy="1234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09763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1"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528" y="3034313"/>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00200"/>
            <a:ext cx="8029784" cy="4876800"/>
          </a:xfrm>
        </p:spPr>
        <p:txBody>
          <a:bodyPr>
            <a:normAutofit fontScale="92500" lnSpcReduction="10000"/>
          </a:bodyPr>
          <a:lstStyle/>
          <a:p>
            <a:r>
              <a:rPr lang="en-US" dirty="0" smtClean="0"/>
              <a:t>Pattern principle used in the scriptures</a:t>
            </a:r>
          </a:p>
          <a:p>
            <a:pPr lvl="1"/>
            <a:r>
              <a:rPr lang="en-US" dirty="0" smtClean="0"/>
              <a:t>Noah used God’s pattern to build the Ark</a:t>
            </a:r>
          </a:p>
          <a:p>
            <a:pPr lvl="2"/>
            <a:r>
              <a:rPr lang="en-US" dirty="0" smtClean="0"/>
              <a:t>Genesis 6:11-22</a:t>
            </a:r>
          </a:p>
          <a:p>
            <a:pPr lvl="1"/>
            <a:r>
              <a:rPr lang="en-US" dirty="0" smtClean="0"/>
              <a:t>Moses commanded to make the tabernacle &amp; furnishings </a:t>
            </a:r>
            <a:r>
              <a:rPr lang="en-US" b="1" i="1" dirty="0" smtClean="0"/>
              <a:t>“after the pattern”</a:t>
            </a:r>
          </a:p>
          <a:p>
            <a:pPr lvl="2"/>
            <a:r>
              <a:rPr lang="en-US" dirty="0" smtClean="0"/>
              <a:t>Exodus 25:8-9, 40; Numbers 8:4; Hebrews 8:5</a:t>
            </a:r>
          </a:p>
          <a:p>
            <a:pPr lvl="1"/>
            <a:r>
              <a:rPr lang="en-US" dirty="0" smtClean="0"/>
              <a:t>God’s Mercy &amp; Forgiveness - </a:t>
            </a:r>
            <a:r>
              <a:rPr lang="en-US" dirty="0"/>
              <a:t>1 Timothy 1:16</a:t>
            </a:r>
            <a:endParaRPr lang="en-US" dirty="0" smtClean="0"/>
          </a:p>
          <a:p>
            <a:pPr lvl="1"/>
            <a:r>
              <a:rPr lang="en-US" dirty="0" smtClean="0"/>
              <a:t>Godly Conduct - Titus 2:7</a:t>
            </a:r>
          </a:p>
          <a:p>
            <a:pPr lvl="1"/>
            <a:r>
              <a:rPr lang="en-US" dirty="0" smtClean="0"/>
              <a:t>Salvation - Romans 6:17-18</a:t>
            </a:r>
          </a:p>
          <a:p>
            <a:pPr lvl="2"/>
            <a:r>
              <a:rPr lang="en-US" b="1" i="1" dirty="0" smtClean="0"/>
              <a:t>“form of teaching” </a:t>
            </a:r>
            <a:r>
              <a:rPr lang="en-US" dirty="0"/>
              <a:t>(</a:t>
            </a:r>
            <a:r>
              <a:rPr lang="en-US" dirty="0" smtClean="0"/>
              <a:t>ASV) - the gospel of Christ</a:t>
            </a:r>
          </a:p>
          <a:p>
            <a:pPr lvl="3"/>
            <a:r>
              <a:rPr lang="en-US" b="1" i="1" dirty="0" err="1" smtClean="0"/>
              <a:t>tupos</a:t>
            </a:r>
            <a:r>
              <a:rPr lang="en-US" dirty="0" smtClean="0"/>
              <a:t> - fashion, figure, form, manner, pattern</a:t>
            </a:r>
          </a:p>
          <a:p>
            <a:pPr lvl="4"/>
            <a:r>
              <a:rPr lang="en-US" dirty="0" smtClean="0"/>
              <a:t>Strong</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fld id="{941FF429-9F51-443B-A6E0-6B5375ABDBA6}" type="slidenum">
              <a:rPr lang="en-US" smtClean="0"/>
              <a:t>6</a:t>
            </a:fld>
            <a:endParaRPr lang="en-US" dirty="0"/>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Introduction</a:t>
            </a:r>
            <a:endParaRPr lang="en-US" sz="5400" b="1" dirty="0">
              <a:solidFill>
                <a:schemeClr val="bg2"/>
              </a:solidFill>
            </a:endParaRPr>
          </a:p>
        </p:txBody>
      </p:sp>
      <p:pic>
        <p:nvPicPr>
          <p:cNvPr id="4098" name="Picture 2" descr="C:\Users\Owner\AppData\Local\Microsoft\Windows\Temporary Internet Files\Content.IE5\PC17JFX2\MP9004003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4953000"/>
            <a:ext cx="1078655" cy="13490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24596"/>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par>
                          <p:cTn id="48" fill="hold">
                            <p:stCondLst>
                              <p:cond delay="1250"/>
                            </p:stCondLst>
                            <p:childTnLst>
                              <p:par>
                                <p:cTn id="49" presetID="21" presetClass="entr" presetSubtype="1" fill="hold" nodeType="afterEffect">
                                  <p:stCondLst>
                                    <p:cond delay="0"/>
                                  </p:stCondLst>
                                  <p:childTnLst>
                                    <p:set>
                                      <p:cBhvr>
                                        <p:cTn id="50" dur="1" fill="hold">
                                          <p:stCondLst>
                                            <p:cond delay="0"/>
                                          </p:stCondLst>
                                        </p:cTn>
                                        <p:tgtEl>
                                          <p:spTgt spid="4098"/>
                                        </p:tgtEl>
                                        <p:attrNameLst>
                                          <p:attrName>style.visibility</p:attrName>
                                        </p:attrNameLst>
                                      </p:cBhvr>
                                      <p:to>
                                        <p:strVal val="visible"/>
                                      </p:to>
                                    </p:set>
                                    <p:animEffect transition="in" filter="wheel(1)">
                                      <p:cBhvr>
                                        <p:cTn id="51" dur="2000"/>
                                        <p:tgtEl>
                                          <p:spTgt spid="409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250"/>
                                        <p:tgtEl>
                                          <p:spTgt spid="3">
                                            <p:txEl>
                                              <p:pRg st="9" end="9"/>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solidFill>
                  <a:schemeClr val="bg1"/>
                </a:solidFill>
              </a:rPr>
              <a:t>Barnes on </a:t>
            </a:r>
            <a:r>
              <a:rPr lang="en-US" b="1" i="1" dirty="0" smtClean="0">
                <a:solidFill>
                  <a:schemeClr val="bg1"/>
                </a:solidFill>
              </a:rPr>
              <a:t>“that form of doctrine”</a:t>
            </a:r>
            <a:endParaRPr lang="en-US" b="1" i="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The form or type of doctrine means that shape or model of instruction which was communicated. It does not differ materially from the doctrine itself, "you have obeyed that doctrine," etc. You have yielded obedience to the instructions, the rules, the tenor of the Christian revelation. The word doctrine does not refer to an abstract dogma, but means instruction, that which is taught. And the meaning of the whole expression is simply, that they had yielded a cheerful and hearty obedience to that which had been communicated to them by the teachers of the Christian religion.</a:t>
            </a:r>
          </a:p>
        </p:txBody>
      </p:sp>
      <p:sp>
        <p:nvSpPr>
          <p:cNvPr id="4" name="Slide Number Placeholder 3"/>
          <p:cNvSpPr>
            <a:spLocks noGrp="1"/>
          </p:cNvSpPr>
          <p:nvPr>
            <p:ph type="sldNum" sz="quarter" idx="12"/>
          </p:nvPr>
        </p:nvSpPr>
        <p:spPr/>
        <p:txBody>
          <a:bodyPr/>
          <a:lstStyle/>
          <a:p>
            <a:fld id="{941FF429-9F51-443B-A6E0-6B5375ABDBA6}" type="slidenum">
              <a:rPr lang="en-US" smtClean="0"/>
              <a:t>7</a:t>
            </a:fld>
            <a:endParaRPr lang="en-US"/>
          </a:p>
        </p:txBody>
      </p:sp>
    </p:spTree>
    <p:extLst>
      <p:ext uri="{BB962C8B-B14F-4D97-AF65-F5344CB8AC3E}">
        <p14:creationId xmlns:p14="http://schemas.microsoft.com/office/powerpoint/2010/main" val="2868593969"/>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85000" lnSpcReduction="20000"/>
          </a:bodyPr>
          <a:lstStyle/>
          <a:p>
            <a:r>
              <a:rPr lang="en-US" dirty="0" smtClean="0"/>
              <a:t>The work and worship of the First Century church illustrates a Divinely revealed pattern</a:t>
            </a:r>
          </a:p>
          <a:p>
            <a:r>
              <a:rPr lang="en-US" u="sng" dirty="0" smtClean="0"/>
              <a:t>Work</a:t>
            </a:r>
          </a:p>
          <a:p>
            <a:pPr lvl="1"/>
            <a:r>
              <a:rPr lang="en-US" dirty="0" smtClean="0"/>
              <a:t>Evangelism - Matthew 28:18-20</a:t>
            </a:r>
          </a:p>
          <a:p>
            <a:pPr lvl="1"/>
            <a:r>
              <a:rPr lang="en-US" dirty="0" smtClean="0"/>
              <a:t>Edification - Ephesians 4:11-16</a:t>
            </a:r>
          </a:p>
          <a:p>
            <a:pPr lvl="1"/>
            <a:r>
              <a:rPr lang="en-US" dirty="0" smtClean="0"/>
              <a:t>Benevolence - Acts 6:1-6; Romans 15:25-31</a:t>
            </a:r>
          </a:p>
          <a:p>
            <a:r>
              <a:rPr lang="en-US" u="sng" dirty="0" smtClean="0"/>
              <a:t>Worship</a:t>
            </a:r>
          </a:p>
          <a:p>
            <a:pPr lvl="1"/>
            <a:r>
              <a:rPr lang="en-US" dirty="0" smtClean="0"/>
              <a:t>Singing - Colossians 3:16; Ephesians 5:19</a:t>
            </a:r>
          </a:p>
          <a:p>
            <a:pPr lvl="1"/>
            <a:r>
              <a:rPr lang="en-US" dirty="0" smtClean="0"/>
              <a:t>Praying - Acts 16:13</a:t>
            </a:r>
          </a:p>
          <a:p>
            <a:pPr lvl="1"/>
            <a:r>
              <a:rPr lang="en-US" dirty="0" smtClean="0"/>
              <a:t>Preaching - Acts 20:7</a:t>
            </a:r>
          </a:p>
          <a:p>
            <a:pPr lvl="1"/>
            <a:r>
              <a:rPr lang="en-US" dirty="0" smtClean="0"/>
              <a:t>Giving - 1 Corinthians 16:1-2</a:t>
            </a:r>
          </a:p>
          <a:p>
            <a:pPr lvl="1"/>
            <a:r>
              <a:rPr lang="en-US" dirty="0" smtClean="0"/>
              <a:t>Remembering the Lord’s death - Acts 20:7; 2:42</a:t>
            </a: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8</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Pattern of the NT Church</a:t>
            </a:r>
            <a:endParaRPr lang="en-US" sz="5400" b="1" dirty="0">
              <a:solidFill>
                <a:schemeClr val="bg2"/>
              </a:solidFill>
            </a:endParaRPr>
          </a:p>
        </p:txBody>
      </p:sp>
      <p:pic>
        <p:nvPicPr>
          <p:cNvPr id="2051" name="Picture 3" descr="C:\Users\Owner\AppData\Local\Microsoft\Windows\Temporary Internet Files\Content.IE5\PC17JFX2\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4786" y="2286000"/>
            <a:ext cx="1813560" cy="1295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C:\Users\Owner\AppData\Local\Microsoft\Windows\Temporary Internet Files\Content.IE5\PC17JFX2\MC9002791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0866" y="4953000"/>
            <a:ext cx="1041400" cy="1234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26128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1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525963"/>
          </a:xfrm>
        </p:spPr>
        <p:txBody>
          <a:bodyPr>
            <a:normAutofit/>
          </a:bodyPr>
          <a:lstStyle/>
          <a:p>
            <a:r>
              <a:rPr lang="en-US" sz="3600" b="1" dirty="0" smtClean="0"/>
              <a:t>For Churches of Men</a:t>
            </a:r>
          </a:p>
          <a:p>
            <a:pPr lvl="1"/>
            <a:r>
              <a:rPr lang="en-US" dirty="0" smtClean="0">
                <a:solidFill>
                  <a:schemeClr val="tx2">
                    <a:lumMod val="75000"/>
                  </a:schemeClr>
                </a:solidFill>
              </a:rPr>
              <a:t>Baptist, Methodist, Catholic, SDS, Holiness, etc.</a:t>
            </a:r>
          </a:p>
          <a:p>
            <a:pPr marL="457200" lvl="1" indent="0">
              <a:buNone/>
            </a:pPr>
            <a:endParaRPr lang="en-US" dirty="0" smtClean="0">
              <a:solidFill>
                <a:schemeClr val="tx2">
                  <a:lumMod val="75000"/>
                </a:schemeClr>
              </a:solidFill>
            </a:endParaRPr>
          </a:p>
        </p:txBody>
      </p:sp>
      <p:sp>
        <p:nvSpPr>
          <p:cNvPr id="4" name="Slide Number Placeholder 3"/>
          <p:cNvSpPr>
            <a:spLocks noGrp="1"/>
          </p:cNvSpPr>
          <p:nvPr>
            <p:ph type="sldNum" sz="quarter" idx="12"/>
          </p:nvPr>
        </p:nvSpPr>
        <p:spPr>
          <a:xfrm>
            <a:off x="6553200" y="6324600"/>
            <a:ext cx="2133600" cy="365125"/>
          </a:xfrm>
        </p:spPr>
        <p:txBody>
          <a:bodyPr/>
          <a:lstStyle/>
          <a:p>
            <a:fld id="{941FF429-9F51-443B-A6E0-6B5375ABDBA6}" type="slidenum">
              <a:rPr lang="en-US" smtClean="0"/>
              <a:t>9</a:t>
            </a:fld>
            <a:endParaRPr lang="en-US"/>
          </a:p>
        </p:txBody>
      </p:sp>
      <p:sp>
        <p:nvSpPr>
          <p:cNvPr id="5" name="Title 1"/>
          <p:cNvSpPr>
            <a:spLocks noGrp="1"/>
          </p:cNvSpPr>
          <p:nvPr>
            <p:ph type="title"/>
          </p:nvPr>
        </p:nvSpPr>
        <p:spPr>
          <a:solidFill>
            <a:srgbClr val="FF0000"/>
          </a:solidFill>
        </p:spPr>
        <p:txBody>
          <a:bodyPr>
            <a:normAutofit/>
          </a:bodyPr>
          <a:lstStyle/>
          <a:p>
            <a:r>
              <a:rPr lang="en-US" sz="5400" b="1" dirty="0" smtClean="0">
                <a:solidFill>
                  <a:schemeClr val="bg2"/>
                </a:solidFill>
              </a:rPr>
              <a:t>There is No Pattern…</a:t>
            </a:r>
            <a:endParaRPr lang="en-US" sz="5400" b="1" dirty="0">
              <a:solidFill>
                <a:schemeClr val="bg2"/>
              </a:solidFill>
            </a:endParaRPr>
          </a:p>
        </p:txBody>
      </p:sp>
      <p:sp>
        <p:nvSpPr>
          <p:cNvPr id="6" name="TextBox 5"/>
          <p:cNvSpPr txBox="1"/>
          <p:nvPr/>
        </p:nvSpPr>
        <p:spPr>
          <a:xfrm>
            <a:off x="4419600" y="3126432"/>
            <a:ext cx="3962400" cy="2677656"/>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r>
              <a:rPr lang="en-US" sz="2400" b="1" dirty="0" smtClean="0">
                <a:solidFill>
                  <a:schemeClr val="bg1"/>
                </a:solidFill>
              </a:rPr>
              <a:t>Isaiah 2:2-3</a:t>
            </a:r>
          </a:p>
          <a:p>
            <a:pPr marL="285750" indent="-285750">
              <a:buFont typeface="Arial" panose="020B0604020202020204" pitchFamily="34" charset="0"/>
              <a:buChar char="•"/>
            </a:pPr>
            <a:r>
              <a:rPr lang="en-US" sz="2400" b="1" dirty="0" smtClean="0">
                <a:solidFill>
                  <a:schemeClr val="bg1"/>
                </a:solidFill>
              </a:rPr>
              <a:t>Matthew 16:18</a:t>
            </a:r>
          </a:p>
          <a:p>
            <a:pPr marL="285750" indent="-285750">
              <a:buFont typeface="Arial" panose="020B0604020202020204" pitchFamily="34" charset="0"/>
              <a:buChar char="•"/>
            </a:pPr>
            <a:r>
              <a:rPr lang="en-US" sz="2400" b="1" dirty="0" smtClean="0">
                <a:solidFill>
                  <a:schemeClr val="bg1"/>
                </a:solidFill>
              </a:rPr>
              <a:t>Mark 9:1</a:t>
            </a:r>
          </a:p>
          <a:p>
            <a:pPr marL="285750" indent="-285750">
              <a:buFont typeface="Arial" panose="020B0604020202020204" pitchFamily="34" charset="0"/>
              <a:buChar char="•"/>
            </a:pPr>
            <a:r>
              <a:rPr lang="en-US" sz="2400" b="1" dirty="0" smtClean="0">
                <a:solidFill>
                  <a:schemeClr val="bg1"/>
                </a:solidFill>
              </a:rPr>
              <a:t>Colossians 1:13</a:t>
            </a:r>
          </a:p>
          <a:p>
            <a:pPr marL="285750" indent="-285750">
              <a:buFont typeface="Arial" panose="020B0604020202020204" pitchFamily="34" charset="0"/>
              <a:buChar char="•"/>
            </a:pPr>
            <a:r>
              <a:rPr lang="en-US" sz="2400" b="1" dirty="0" smtClean="0">
                <a:solidFill>
                  <a:schemeClr val="bg1"/>
                </a:solidFill>
              </a:rPr>
              <a:t>Acts 2:1-4, 47</a:t>
            </a:r>
          </a:p>
          <a:p>
            <a:pPr marL="285750" indent="-285750">
              <a:buFont typeface="Arial" panose="020B0604020202020204" pitchFamily="34" charset="0"/>
              <a:buChar char="•"/>
            </a:pPr>
            <a:r>
              <a:rPr lang="en-US" sz="2400" b="1" dirty="0" smtClean="0">
                <a:solidFill>
                  <a:schemeClr val="bg1"/>
                </a:solidFill>
              </a:rPr>
              <a:t>Ephesian 1:22-23; 4:4; 5:23</a:t>
            </a:r>
          </a:p>
          <a:p>
            <a:pPr marL="285750" indent="-285750">
              <a:buFont typeface="Arial" panose="020B0604020202020204" pitchFamily="34" charset="0"/>
              <a:buChar char="•"/>
            </a:pPr>
            <a:r>
              <a:rPr lang="en-US" sz="2400" b="1" dirty="0" smtClean="0">
                <a:solidFill>
                  <a:schemeClr val="bg1"/>
                </a:solidFill>
              </a:rPr>
              <a:t>1 Corinthians 12:12-13, 20</a:t>
            </a:r>
            <a:endParaRPr lang="en-US" b="1" dirty="0" smtClean="0">
              <a:solidFill>
                <a:schemeClr val="bg1"/>
              </a:solidFill>
            </a:endParaRPr>
          </a:p>
        </p:txBody>
      </p:sp>
      <p:sp>
        <p:nvSpPr>
          <p:cNvPr id="7" name="TextBox 6"/>
          <p:cNvSpPr txBox="1"/>
          <p:nvPr/>
        </p:nvSpPr>
        <p:spPr>
          <a:xfrm>
            <a:off x="956569" y="3388042"/>
            <a:ext cx="2971800" cy="2154436"/>
          </a:xfrm>
          <a:prstGeom prst="rect">
            <a:avLst/>
          </a:prstGeom>
          <a:solidFill>
            <a:schemeClr val="tx2">
              <a:lumMod val="40000"/>
              <a:lumOff val="60000"/>
            </a:schemeClr>
          </a:solidFill>
        </p:spPr>
        <p:txBody>
          <a:bodyPr wrap="square" rtlCol="0">
            <a:spAutoFit/>
          </a:bodyPr>
          <a:lstStyle/>
          <a:p>
            <a:pPr algn="ctr"/>
            <a:r>
              <a:rPr lang="en-US" sz="2400" b="1" dirty="0" smtClean="0">
                <a:solidFill>
                  <a:schemeClr val="bg1"/>
                </a:solidFill>
              </a:rPr>
              <a:t>Matthew 15:13</a:t>
            </a:r>
          </a:p>
          <a:p>
            <a:endParaRPr lang="en-US" sz="1000" dirty="0"/>
          </a:p>
          <a:p>
            <a:r>
              <a:rPr lang="en-US" sz="2000" b="1" i="1" dirty="0" smtClean="0">
                <a:solidFill>
                  <a:schemeClr val="bg1"/>
                </a:solidFill>
              </a:rPr>
              <a:t>“But </a:t>
            </a:r>
            <a:r>
              <a:rPr lang="en-US" sz="2000" b="1" i="1" dirty="0">
                <a:solidFill>
                  <a:schemeClr val="bg1"/>
                </a:solidFill>
              </a:rPr>
              <a:t>he answered and said</a:t>
            </a:r>
            <a:r>
              <a:rPr lang="en-US" sz="2000" b="1" i="1" dirty="0" smtClean="0">
                <a:solidFill>
                  <a:schemeClr val="bg1"/>
                </a:solidFill>
              </a:rPr>
              <a:t>, Every </a:t>
            </a:r>
            <a:r>
              <a:rPr lang="en-US" sz="2000" b="1" i="1" dirty="0">
                <a:solidFill>
                  <a:schemeClr val="bg1"/>
                </a:solidFill>
              </a:rPr>
              <a:t>plant, which my heavenly Father hath not planted, shall be rooted </a:t>
            </a:r>
            <a:r>
              <a:rPr lang="en-US" sz="2000" b="1" i="1" dirty="0" smtClean="0">
                <a:solidFill>
                  <a:schemeClr val="bg1"/>
                </a:solidFill>
              </a:rPr>
              <a:t>up”</a:t>
            </a:r>
            <a:endParaRPr lang="en-US" sz="2000" b="1" i="1" dirty="0">
              <a:solidFill>
                <a:schemeClr val="bg1"/>
              </a:solidFill>
            </a:endParaRPr>
          </a:p>
        </p:txBody>
      </p:sp>
    </p:spTree>
    <p:extLst>
      <p:ext uri="{BB962C8B-B14F-4D97-AF65-F5344CB8AC3E}">
        <p14:creationId xmlns:p14="http://schemas.microsoft.com/office/powerpoint/2010/main" val="356084030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TotalTime>
  <Words>1237</Words>
  <Application>Microsoft Office PowerPoint</Application>
  <PresentationFormat>On-screen Show (4:3)</PresentationFormat>
  <Paragraphs>154</Paragraphs>
  <Slides>17</Slides>
  <Notes>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There Is No Pattern…</vt:lpstr>
      <vt:lpstr>Hebrews 8:5</vt:lpstr>
      <vt:lpstr>1 Peter 4:11</vt:lpstr>
      <vt:lpstr>Barnes on 1 Peter 4:11</vt:lpstr>
      <vt:lpstr>Introduction</vt:lpstr>
      <vt:lpstr>Introduction</vt:lpstr>
      <vt:lpstr>Barnes on “that form of doctrine”</vt:lpstr>
      <vt:lpstr>Pattern of the NT Church</vt:lpstr>
      <vt:lpstr>There is No Pattern…</vt:lpstr>
      <vt:lpstr>Name Jones Hardware if…</vt:lpstr>
      <vt:lpstr>Name Christ’s Church if…</vt:lpstr>
      <vt:lpstr>There is No Pattern…</vt:lpstr>
      <vt:lpstr>There is No Pattern…</vt:lpstr>
      <vt:lpstr>There is No Pattern…</vt:lpstr>
      <vt:lpstr>There is No Pattern…</vt:lpstr>
      <vt:lpstr>Conclusion</vt:lpstr>
      <vt:lpstr>Colossians 3:17</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G. McClure</cp:lastModifiedBy>
  <cp:revision>124</cp:revision>
  <dcterms:created xsi:type="dcterms:W3CDTF">2013-10-19T01:35:05Z</dcterms:created>
  <dcterms:modified xsi:type="dcterms:W3CDTF">2014-06-23T23:15:29Z</dcterms:modified>
</cp:coreProperties>
</file>