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56" r:id="rId3"/>
    <p:sldId id="257" r:id="rId4"/>
    <p:sldId id="274" r:id="rId5"/>
    <p:sldId id="258" r:id="rId6"/>
    <p:sldId id="275" r:id="rId7"/>
    <p:sldId id="259" r:id="rId8"/>
    <p:sldId id="260" r:id="rId9"/>
    <p:sldId id="261" r:id="rId10"/>
    <p:sldId id="276" r:id="rId11"/>
    <p:sldId id="262" r:id="rId12"/>
    <p:sldId id="263" r:id="rId13"/>
    <p:sldId id="277" r:id="rId14"/>
    <p:sldId id="264" r:id="rId15"/>
    <p:sldId id="265" r:id="rId16"/>
    <p:sldId id="266" r:id="rId17"/>
    <p:sldId id="267" r:id="rId18"/>
    <p:sldId id="268" r:id="rId19"/>
    <p:sldId id="269" r:id="rId20"/>
    <p:sldId id="270" r:id="rId21"/>
    <p:sldId id="271"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303" autoAdjust="0"/>
  </p:normalViewPr>
  <p:slideViewPr>
    <p:cSldViewPr snapToGrid="0">
      <p:cViewPr varScale="1">
        <p:scale>
          <a:sx n="46" d="100"/>
          <a:sy n="46" d="100"/>
        </p:scale>
        <p:origin x="20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1190-A199-4859-AF43-A98216C48416}" type="datetimeFigureOut">
              <a:rPr lang="en-US" smtClean="0"/>
              <a:t>6/15/2019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8BE9A-2DD6-4755-A084-5B59EDF484E0}" type="slidenum">
              <a:rPr lang="en-US" smtClean="0"/>
              <a:t>‹#›</a:t>
            </a:fld>
            <a:endParaRPr lang="en-US"/>
          </a:p>
        </p:txBody>
      </p:sp>
    </p:spTree>
    <p:extLst>
      <p:ext uri="{BB962C8B-B14F-4D97-AF65-F5344CB8AC3E}">
        <p14:creationId xmlns:p14="http://schemas.microsoft.com/office/powerpoint/2010/main" val="226980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Modesty is the result of sin, and the correction for sins committed.</a:t>
            </a:r>
          </a:p>
          <a:p>
            <a:pPr rtl="0"/>
            <a:r>
              <a:rPr lang="en-US" sz="1200" b="0" i="1" u="none" strike="noStrike" kern="1200" baseline="0" dirty="0">
                <a:solidFill>
                  <a:schemeClr val="tx1"/>
                </a:solidFill>
                <a:latin typeface="+mn-lt"/>
                <a:ea typeface="+mn-ea"/>
                <a:cs typeface="+mn-cs"/>
              </a:rPr>
              <a:t>And He said, "Who told you that you were naked? Have you eaten from the tree of which I commanded you that you should not eat?"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2. In the beginning, sinless man had no need for modesty.</a:t>
            </a:r>
          </a:p>
          <a:p>
            <a:pPr rtl="0"/>
            <a:r>
              <a:rPr lang="en-US" sz="1200" b="0" i="1" u="none" strike="noStrike" kern="1200" baseline="0" dirty="0">
                <a:solidFill>
                  <a:schemeClr val="tx1"/>
                </a:solidFill>
                <a:latin typeface="+mn-lt"/>
                <a:ea typeface="+mn-ea"/>
                <a:cs typeface="+mn-cs"/>
              </a:rPr>
              <a:t>Then, when desire has conceived, it gives birth to sin; and sin, when it is full-grown, brings forth death.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a:t>
            </a:fld>
            <a:endParaRPr lang="en-US"/>
          </a:p>
        </p:txBody>
      </p:sp>
    </p:spTree>
    <p:extLst>
      <p:ext uri="{BB962C8B-B14F-4D97-AF65-F5344CB8AC3E}">
        <p14:creationId xmlns:p14="http://schemas.microsoft.com/office/powerpoint/2010/main" val="57686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4. Comparatively speaking, the inward spiritual adornment is more precious to God and more effective for Christians than outward physical adorning.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5. The apostle Peter teaches a disposition that was practiced by godly women, such as Sarah, </a:t>
            </a:r>
            <a:r>
              <a:rPr lang="en-US" sz="1200" b="1" kern="1200" dirty="0">
                <a:solidFill>
                  <a:schemeClr val="tx1"/>
                </a:solidFill>
                <a:effectLst/>
                <a:latin typeface="+mn-lt"/>
                <a:ea typeface="+mn-ea"/>
                <a:cs typeface="+mn-cs"/>
              </a:rPr>
              <a:t>verses 1 Peter 3:5-6</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6. Peter did not prohibit wearing jewelry, cosmetics or clothes; he did prohibit extreme adornment, or that adornment which overshadowed (displaced) a holy and reverential behavior.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7. Both Paul and Peter urge holiness that is to be exhibited, not hindered, outwardly.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10</a:t>
            </a:fld>
            <a:endParaRPr lang="en-US"/>
          </a:p>
        </p:txBody>
      </p:sp>
    </p:spTree>
    <p:extLst>
      <p:ext uri="{BB962C8B-B14F-4D97-AF65-F5344CB8AC3E}">
        <p14:creationId xmlns:p14="http://schemas.microsoft.com/office/powerpoint/2010/main" val="39134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Is modesty a variable, is it not as some say, “Situational”?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There is a sense in which “modesty” is not variable.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God’s Word does not change.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There are no special circumstances either then or now that can mitigate or set aside this teaching.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It will never be right for one’s dress, or degree of undress, to overshadow and displace a Christian’s holy behavior.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4. God is concerned about Christian “modesty” (of men and women) in and out of the worship assembly.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5. Men and women should be modestly attired (inwardly and outwardly) always, especially in public.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11</a:t>
            </a:fld>
            <a:endParaRPr lang="en-US"/>
          </a:p>
        </p:txBody>
      </p:sp>
    </p:spTree>
    <p:extLst>
      <p:ext uri="{BB962C8B-B14F-4D97-AF65-F5344CB8AC3E}">
        <p14:creationId xmlns:p14="http://schemas.microsoft.com/office/powerpoint/2010/main" val="322592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There is a sense in which “modesty” is variable. </a:t>
            </a:r>
          </a:p>
          <a:p>
            <a:r>
              <a:rPr lang="en-US" sz="1200" kern="1200" dirty="0">
                <a:solidFill>
                  <a:schemeClr val="tx1"/>
                </a:solidFill>
                <a:effectLst/>
                <a:latin typeface="+mn-lt"/>
                <a:ea typeface="+mn-ea"/>
                <a:cs typeface="+mn-cs"/>
              </a:rPr>
              <a:t>&gt;&gt;&gt;&gt;&gt;&gt;&gt;&gt;&gt;&gt;&gt;&gt;&gt;&gt;&gt;&gt;</a:t>
            </a:r>
          </a:p>
          <a:p>
            <a:pPr marL="0" indent="0">
              <a:buFontTx/>
              <a:buNone/>
            </a:pPr>
            <a:r>
              <a:rPr lang="en-US" sz="1200" kern="1200" dirty="0">
                <a:solidFill>
                  <a:schemeClr val="tx1"/>
                </a:solidFill>
                <a:effectLst/>
                <a:latin typeface="+mn-lt"/>
                <a:ea typeface="+mn-ea"/>
                <a:cs typeface="+mn-cs"/>
              </a:rPr>
              <a:t>    1. “Modesty” in public worship is equivalent to what constitutes “modesty” in any public setting. </a:t>
            </a:r>
          </a:p>
          <a:p>
            <a:pPr marL="0" indent="0">
              <a:buFontTx/>
              <a:buNone/>
            </a:pPr>
            <a:r>
              <a:rPr lang="en-US" sz="1200" kern="1200" dirty="0">
                <a:solidFill>
                  <a:schemeClr val="tx1"/>
                </a:solidFill>
                <a:effectLst/>
                <a:latin typeface="+mn-lt"/>
                <a:ea typeface="+mn-ea"/>
                <a:cs typeface="+mn-cs"/>
              </a:rPr>
              <a:t>&gt;&gt;&gt;&gt;&gt;&gt;&gt;&gt;&gt;&gt;&gt;&gt;&gt;</a:t>
            </a:r>
          </a:p>
          <a:p>
            <a:pPr>
              <a:buFontTx/>
              <a:buNone/>
            </a:pPr>
            <a:r>
              <a:rPr lang="en-US" sz="1200" kern="1200" dirty="0">
                <a:solidFill>
                  <a:schemeClr val="tx1"/>
                </a:solidFill>
                <a:effectLst/>
                <a:latin typeface="+mn-lt"/>
                <a:ea typeface="+mn-ea"/>
                <a:cs typeface="+mn-cs"/>
              </a:rPr>
              <a:t>    2. However, what is biblically “modest” in public differs from what is biblically “modest” in the private setting of a married couple’s bedroom, etc. </a:t>
            </a:r>
          </a:p>
          <a:p>
            <a:pPr>
              <a:buFontTx/>
              <a:buNone/>
            </a:pPr>
            <a:r>
              <a:rPr lang="en-US" sz="1200" kern="1200" dirty="0">
                <a:solidFill>
                  <a:schemeClr val="tx1"/>
                </a:solidFill>
                <a:effectLst/>
                <a:latin typeface="+mn-lt"/>
                <a:ea typeface="+mn-ea"/>
                <a:cs typeface="+mn-cs"/>
              </a:rPr>
              <a:t>&gt;&gt;&gt;&gt;&gt;&gt;&gt;&gt;&gt;&gt;&gt;&gt;&gt;</a:t>
            </a:r>
          </a:p>
          <a:p>
            <a:pPr>
              <a:buFontTx/>
              <a:buNone/>
            </a:pPr>
            <a:r>
              <a:rPr lang="en-US" sz="1200" kern="1200" dirty="0">
                <a:solidFill>
                  <a:schemeClr val="tx1"/>
                </a:solidFill>
                <a:effectLst/>
                <a:latin typeface="+mn-lt"/>
                <a:ea typeface="+mn-ea"/>
                <a:cs typeface="+mn-cs"/>
              </a:rPr>
              <a:t>    3. The modern-day problem over “modesty” is not primarily the putting on of apparel, but the taking off of apparel or clothes.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12</a:t>
            </a:fld>
            <a:endParaRPr lang="en-US"/>
          </a:p>
        </p:txBody>
      </p:sp>
    </p:spTree>
    <p:extLst>
      <p:ext uri="{BB962C8B-B14F-4D97-AF65-F5344CB8AC3E}">
        <p14:creationId xmlns:p14="http://schemas.microsoft.com/office/powerpoint/2010/main" val="365519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4. People, and unfortunately Christians too, have taken modesty confined to private settings, and moved it to public display. </a:t>
            </a:r>
          </a:p>
          <a:p>
            <a:pPr marL="514350" marR="0" lvl="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p>
          <a:p>
            <a:pPr marL="514350" marR="0" lvl="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5. This is sinful, for it discounts biblical modesty, numbs the senses of morality (shamefacedness, etc.), displaces holy behavior and influence, as well as promotes lust.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13</a:t>
            </a:fld>
            <a:endParaRPr lang="en-US"/>
          </a:p>
        </p:txBody>
      </p:sp>
    </p:spTree>
    <p:extLst>
      <p:ext uri="{BB962C8B-B14F-4D97-AF65-F5344CB8AC3E}">
        <p14:creationId xmlns:p14="http://schemas.microsoft.com/office/powerpoint/2010/main" val="262826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ea typeface="Calibri" panose="020F0502020204030204" pitchFamily="34" charset="0"/>
                <a:cs typeface="Times New Roman" panose="02020603050405020304" pitchFamily="18" charset="0"/>
              </a:rPr>
              <a:t>IV. The topic of modesty is also affected by the topic of lust. </a:t>
            </a:r>
          </a:p>
          <a:p>
            <a:r>
              <a:rPr lang="en-US" sz="1200" b="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a:latin typeface="Times New Roman" panose="02020603050405020304" pitchFamily="18" charset="0"/>
                <a:ea typeface="Calibri" panose="020F0502020204030204" pitchFamily="34" charset="0"/>
                <a:cs typeface="Times New Roman" panose="02020603050405020304" pitchFamily="18" charset="0"/>
              </a:rPr>
              <a:t>The attire of a harlot has always aroused the baser nature of men. </a:t>
            </a:r>
          </a:p>
          <a:p>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marL="571500" marR="0" indent="-228600">
              <a:spcBef>
                <a:spcPts val="0"/>
              </a:spcBef>
              <a:spcAft>
                <a:spcPts val="0"/>
              </a:spcAft>
              <a:buAutoNum type="arabicPeriod"/>
            </a:pPr>
            <a:r>
              <a:rPr lang="en-US" sz="1200" dirty="0">
                <a:latin typeface="Times New Roman" panose="02020603050405020304" pitchFamily="18" charset="0"/>
                <a:ea typeface="Calibri" panose="020F0502020204030204" pitchFamily="34" charset="0"/>
                <a:cs typeface="Times New Roman" panose="02020603050405020304" pitchFamily="18" charset="0"/>
              </a:rPr>
              <a:t>The “attire of a harlot” is discernible and it has a calculated result, </a:t>
            </a:r>
            <a:r>
              <a:rPr lang="en-US" sz="1200" b="1" dirty="0">
                <a:latin typeface="Times New Roman" panose="02020603050405020304" pitchFamily="18" charset="0"/>
                <a:ea typeface="Calibri" panose="020F0502020204030204" pitchFamily="34" charset="0"/>
                <a:cs typeface="Times New Roman" panose="02020603050405020304" pitchFamily="18" charset="0"/>
              </a:rPr>
              <a:t>Prov. 7:10</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And there a woman met him, With the attire of a harlot, and a crafty heart.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7:10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2. </a:t>
            </a:r>
            <a:r>
              <a:rPr lang="en-US" sz="1200" b="1" dirty="0">
                <a:latin typeface="Times New Roman" panose="02020603050405020304" pitchFamily="18" charset="0"/>
                <a:ea typeface="Calibri" panose="020F0502020204030204" pitchFamily="34" charset="0"/>
                <a:cs typeface="Times New Roman" panose="02020603050405020304" pitchFamily="18" charset="0"/>
              </a:rPr>
              <a:t>Is it</a:t>
            </a:r>
            <a:r>
              <a:rPr lang="en-US" sz="1200" dirty="0">
                <a:latin typeface="Times New Roman" panose="02020603050405020304" pitchFamily="18" charset="0"/>
                <a:ea typeface="Calibri" panose="020F0502020204030204" pitchFamily="34" charset="0"/>
                <a:cs typeface="Times New Roman" panose="02020603050405020304" pitchFamily="18" charset="0"/>
              </a:rPr>
              <a:t> reasonable to suppose the dress, or lack thereof, which if worn by a harlot encourages men to lust; will it lead to less lust if worn by a Christian woman?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14</a:t>
            </a:fld>
            <a:endParaRPr lang="en-US"/>
          </a:p>
        </p:txBody>
      </p:sp>
    </p:spTree>
    <p:extLst>
      <p:ext uri="{BB962C8B-B14F-4D97-AF65-F5344CB8AC3E}">
        <p14:creationId xmlns:p14="http://schemas.microsoft.com/office/powerpoint/2010/main" val="380487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B. Watching a woman bathe has been known to arouse unlawful lusts in men.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 King David saw Bathsheba washing, lusted after her, committed adultery with her, fathered a child, murdered her husband and brought much misery upon himself and the nation,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2 Sam. 11:2-5.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Is it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advisable for women, especially those that are professing godliness, to bathe in the presence of men, whether it be sunbathing, swimming, or public types of exposure etc.?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15</a:t>
            </a:fld>
            <a:endParaRPr lang="en-US"/>
          </a:p>
        </p:txBody>
      </p:sp>
    </p:spTree>
    <p:extLst>
      <p:ext uri="{BB962C8B-B14F-4D97-AF65-F5344CB8AC3E}">
        <p14:creationId xmlns:p14="http://schemas.microsoft.com/office/powerpoint/2010/main" val="90820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“Lust” is a sin, which especially men are cautioned in Scripture to avoid; is it any more praiseworthy for women to dress provocatively and excite their lust?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“Lust” is viewed by our Lord as “adultery” only not yet enacted, </a:t>
            </a:r>
            <a:r>
              <a:rPr lang="en-US" sz="1200" b="1" kern="1200" dirty="0">
                <a:solidFill>
                  <a:schemeClr val="tx1"/>
                </a:solidFill>
                <a:effectLst/>
                <a:latin typeface="+mn-lt"/>
                <a:ea typeface="+mn-ea"/>
                <a:cs typeface="+mn-cs"/>
              </a:rPr>
              <a:t>Matt. 5:28.</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But I say to you that whoever looks at a woman to lust for her has already committed adultery with her in his heart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5:28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“Lust” is a sin for which souls will be lost, </a:t>
            </a:r>
            <a:r>
              <a:rPr lang="en-US" sz="1200" b="1" kern="1200" dirty="0">
                <a:solidFill>
                  <a:schemeClr val="tx1"/>
                </a:solidFill>
                <a:effectLst/>
                <a:latin typeface="+mn-lt"/>
                <a:ea typeface="+mn-ea"/>
                <a:cs typeface="+mn-cs"/>
              </a:rPr>
              <a:t>Titus 2:12; Rom. 6:23; Jam. 1:14-15; 1 Pet. 2:11.</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16</a:t>
            </a:fld>
            <a:endParaRPr lang="en-US"/>
          </a:p>
        </p:txBody>
      </p:sp>
    </p:spTree>
    <p:extLst>
      <p:ext uri="{BB962C8B-B14F-4D97-AF65-F5344CB8AC3E}">
        <p14:creationId xmlns:p14="http://schemas.microsoft.com/office/powerpoint/2010/main" val="189120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 We Must Always Make an un-ambiguous and concise application of biblical modesty.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It is improper and sinful for Christians to dress immodestly in the worship assembly.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The greater context of </a:t>
            </a:r>
            <a:r>
              <a:rPr lang="en-US" sz="1200" b="1" kern="1200" dirty="0">
                <a:solidFill>
                  <a:schemeClr val="tx1"/>
                </a:solidFill>
                <a:effectLst/>
                <a:latin typeface="+mn-lt"/>
                <a:ea typeface="+mn-ea"/>
                <a:cs typeface="+mn-cs"/>
              </a:rPr>
              <a:t>1 Tim. 2:9-10</a:t>
            </a:r>
            <a:r>
              <a:rPr lang="en-US" sz="1200" kern="1200" dirty="0">
                <a:solidFill>
                  <a:schemeClr val="tx1"/>
                </a:solidFill>
                <a:effectLst/>
                <a:latin typeface="+mn-lt"/>
                <a:ea typeface="+mn-ea"/>
                <a:cs typeface="+mn-cs"/>
              </a:rPr>
              <a:t> addresses the public worship.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Mini-skirts, backless dresses, high-slit skirts and low-cut dresses have no place in public worship.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Especially women should be careful to wear appropriate undergarments that contribute to modesty.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17</a:t>
            </a:fld>
            <a:endParaRPr lang="en-US"/>
          </a:p>
        </p:txBody>
      </p:sp>
    </p:spTree>
    <p:extLst>
      <p:ext uri="{BB962C8B-B14F-4D97-AF65-F5344CB8AC3E}">
        <p14:creationId xmlns:p14="http://schemas.microsoft.com/office/powerpoint/2010/main" val="391029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It is improper and sinful for Christians to dress immodestly in any public setting. </a:t>
            </a:r>
          </a:p>
          <a:p>
            <a:r>
              <a:rPr lang="en-US" sz="1200" kern="1200" dirty="0">
                <a:solidFill>
                  <a:schemeClr val="tx1"/>
                </a:solidFill>
                <a:effectLst/>
                <a:latin typeface="+mn-lt"/>
                <a:ea typeface="+mn-ea"/>
                <a:cs typeface="+mn-cs"/>
              </a:rPr>
              <a:t>&gt;&gt;&gt;&gt;&gt;&gt;&gt;&gt;&gt;&gt;&gt;&gt;&gt;&gt;</a:t>
            </a:r>
          </a:p>
          <a:p>
            <a:pPr marL="0" indent="0">
              <a:buFontTx/>
              <a:buNone/>
            </a:pPr>
            <a:r>
              <a:rPr lang="en-US" sz="1200" kern="1200" dirty="0">
                <a:solidFill>
                  <a:schemeClr val="tx1"/>
                </a:solidFill>
                <a:effectLst/>
                <a:latin typeface="+mn-lt"/>
                <a:ea typeface="+mn-ea"/>
                <a:cs typeface="+mn-cs"/>
              </a:rPr>
              <a:t>    1. Public immodesty dis</a:t>
            </a:r>
            <a:r>
              <a:rPr lang="en-US" sz="1200" b="1" kern="1200" dirty="0">
                <a:solidFill>
                  <a:schemeClr val="tx1"/>
                </a:solidFill>
                <a:effectLst/>
                <a:latin typeface="+mn-lt"/>
                <a:ea typeface="+mn-ea"/>
                <a:cs typeface="+mn-cs"/>
              </a:rPr>
              <a:t>places</a:t>
            </a:r>
            <a:r>
              <a:rPr lang="en-US" sz="1200" kern="1200" dirty="0">
                <a:solidFill>
                  <a:schemeClr val="tx1"/>
                </a:solidFill>
                <a:effectLst/>
                <a:latin typeface="+mn-lt"/>
                <a:ea typeface="+mn-ea"/>
                <a:cs typeface="+mn-cs"/>
              </a:rPr>
              <a:t> positive Christian influence, promotes lust, and is, therefore, sinful. </a:t>
            </a:r>
          </a:p>
          <a:p>
            <a:pPr marL="0" indent="0">
              <a:buFontTx/>
              <a:buNone/>
            </a:pPr>
            <a:r>
              <a:rPr lang="en-US" sz="1200" kern="1200" dirty="0">
                <a:solidFill>
                  <a:schemeClr val="tx1"/>
                </a:solidFill>
                <a:effectLst/>
                <a:latin typeface="+mn-lt"/>
                <a:ea typeface="+mn-ea"/>
                <a:cs typeface="+mn-cs"/>
              </a:rPr>
              <a:t>&gt;&gt;&gt;&gt;&gt;&gt;&gt;&gt;&gt;&gt;&gt;</a:t>
            </a:r>
          </a:p>
          <a:p>
            <a:pPr>
              <a:buFontTx/>
              <a:buNone/>
            </a:pPr>
            <a:r>
              <a:rPr lang="en-US" sz="1200" kern="1200" dirty="0">
                <a:solidFill>
                  <a:schemeClr val="tx1"/>
                </a:solidFill>
                <a:effectLst/>
                <a:latin typeface="+mn-lt"/>
                <a:ea typeface="+mn-ea"/>
                <a:cs typeface="+mn-cs"/>
              </a:rPr>
              <a:t>    2. Added to that former list, short-shorts, halter or tube tops, sheer blouses, contemporary swimsuits, tank tops and other revealing or provocative clothing should not be worn publicly by Christians. </a:t>
            </a:r>
          </a:p>
          <a:p>
            <a:pPr>
              <a:buFontTx/>
              <a:buNone/>
            </a:pPr>
            <a:r>
              <a:rPr lang="en-US" sz="1200" kern="1200" dirty="0">
                <a:solidFill>
                  <a:schemeClr val="tx1"/>
                </a:solidFill>
                <a:effectLst/>
                <a:latin typeface="+mn-lt"/>
                <a:ea typeface="+mn-ea"/>
                <a:cs typeface="+mn-cs"/>
              </a:rPr>
              <a:t>&gt;&gt;&gt;&gt;&gt;&gt;&gt;&gt;&gt;&gt;&gt;</a:t>
            </a:r>
          </a:p>
          <a:p>
            <a:pPr>
              <a:buFontTx/>
              <a:buNone/>
            </a:pPr>
            <a:r>
              <a:rPr lang="en-US" sz="1200" kern="1200" dirty="0">
                <a:solidFill>
                  <a:schemeClr val="tx1"/>
                </a:solidFill>
                <a:effectLst/>
                <a:latin typeface="+mn-lt"/>
                <a:ea typeface="+mn-ea"/>
                <a:cs typeface="+mn-cs"/>
              </a:rPr>
              <a:t>    3. The beach or a swimming pool does not lessen the need for Christians to dress modestly.</a:t>
            </a:r>
          </a:p>
          <a:p>
            <a:pPr>
              <a:buFontTx/>
              <a:buNone/>
            </a:pPr>
            <a:r>
              <a:rPr lang="en-US" sz="1200" kern="1200" dirty="0">
                <a:solidFill>
                  <a:schemeClr val="tx1"/>
                </a:solidFill>
                <a:effectLst/>
                <a:latin typeface="+mn-lt"/>
                <a:ea typeface="+mn-ea"/>
                <a:cs typeface="+mn-cs"/>
              </a:rPr>
              <a:t>a. Modesty is not Situational.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18</a:t>
            </a:fld>
            <a:endParaRPr lang="en-US"/>
          </a:p>
        </p:txBody>
      </p:sp>
    </p:spTree>
    <p:extLst>
      <p:ext uri="{BB962C8B-B14F-4D97-AF65-F5344CB8AC3E}">
        <p14:creationId xmlns:p14="http://schemas.microsoft.com/office/powerpoint/2010/main" val="98269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kern="1200" dirty="0">
                <a:solidFill>
                  <a:schemeClr val="tx1"/>
                </a:solidFill>
                <a:effectLst/>
                <a:latin typeface="+mn-lt"/>
                <a:ea typeface="+mn-ea"/>
                <a:cs typeface="+mn-cs"/>
              </a:rPr>
              <a:t>C. At home, the modesty of one’ dress varies. </a:t>
            </a:r>
          </a:p>
          <a:p>
            <a:pPr>
              <a:buFontTx/>
              <a:buNone/>
            </a:pPr>
            <a:r>
              <a:rPr lang="en-US" sz="1200" kern="1200" dirty="0">
                <a:solidFill>
                  <a:schemeClr val="tx1"/>
                </a:solidFill>
                <a:effectLst/>
                <a:latin typeface="+mn-lt"/>
                <a:ea typeface="+mn-ea"/>
                <a:cs typeface="+mn-cs"/>
              </a:rPr>
              <a:t>&gt;&gt;&gt;&gt;&gt;&gt;&gt;&gt;&gt;&gt;&gt;&gt;&gt;&gt;&gt;&gt;</a:t>
            </a:r>
          </a:p>
          <a:p>
            <a:pPr marL="0" indent="0">
              <a:buFontTx/>
              <a:buNone/>
            </a:pPr>
            <a:r>
              <a:rPr lang="en-US" sz="1200" kern="1200" dirty="0">
                <a:solidFill>
                  <a:schemeClr val="tx1"/>
                </a:solidFill>
                <a:effectLst/>
                <a:latin typeface="+mn-lt"/>
                <a:ea typeface="+mn-ea"/>
                <a:cs typeface="+mn-cs"/>
              </a:rPr>
              <a:t>    1. What may be biblically modest in the inner chambers of one’s home is biblically immodest in the public areas of the house while entertaining guests or out in the yard. </a:t>
            </a:r>
          </a:p>
          <a:p>
            <a:pPr marL="0" indent="0">
              <a:buFontTx/>
              <a:buNone/>
            </a:pPr>
            <a:r>
              <a:rPr lang="en-US" sz="1200" kern="1200" dirty="0">
                <a:solidFill>
                  <a:schemeClr val="tx1"/>
                </a:solidFill>
                <a:effectLst/>
                <a:latin typeface="+mn-lt"/>
                <a:ea typeface="+mn-ea"/>
                <a:cs typeface="+mn-cs"/>
              </a:rPr>
              <a:t>&gt;&gt;&gt;&gt;&gt;&gt;&gt;&gt;&gt;&gt;&gt;&gt;&gt;&gt;</a:t>
            </a:r>
          </a:p>
          <a:p>
            <a:pPr>
              <a:buFontTx/>
              <a:buNone/>
            </a:pPr>
            <a:r>
              <a:rPr lang="en-US" sz="1200" kern="1200" dirty="0">
                <a:solidFill>
                  <a:schemeClr val="tx1"/>
                </a:solidFill>
                <a:effectLst/>
                <a:latin typeface="+mn-lt"/>
                <a:ea typeface="+mn-ea"/>
                <a:cs typeface="+mn-cs"/>
              </a:rPr>
              <a:t>    2. Further, what may be modest between husband and wife can be immodest in front of the children. </a:t>
            </a:r>
          </a:p>
          <a:p>
            <a:pPr>
              <a:buFontTx/>
              <a:buNone/>
            </a:pPr>
            <a:r>
              <a:rPr lang="en-US" sz="1200" kern="1200" dirty="0">
                <a:solidFill>
                  <a:schemeClr val="tx1"/>
                </a:solidFill>
                <a:effectLst/>
                <a:latin typeface="+mn-lt"/>
                <a:ea typeface="+mn-ea"/>
                <a:cs typeface="+mn-cs"/>
              </a:rPr>
              <a:t>&gt;&gt;&gt;&gt;&gt;&gt;&gt;&gt;&gt;&gt;&gt;&gt;&gt;&gt;</a:t>
            </a:r>
          </a:p>
          <a:p>
            <a:pPr>
              <a:buFontTx/>
              <a:buNone/>
            </a:pPr>
            <a:r>
              <a:rPr lang="en-US" sz="1200" kern="1200" dirty="0">
                <a:solidFill>
                  <a:schemeClr val="tx1"/>
                </a:solidFill>
                <a:effectLst/>
                <a:latin typeface="+mn-lt"/>
                <a:ea typeface="+mn-ea"/>
                <a:cs typeface="+mn-cs"/>
              </a:rPr>
              <a:t>    3. What may be modest family dress is immodest when exhibited to others (e.g., night-clothes).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19</a:t>
            </a:fld>
            <a:endParaRPr lang="en-US"/>
          </a:p>
        </p:txBody>
      </p:sp>
    </p:spTree>
    <p:extLst>
      <p:ext uri="{BB962C8B-B14F-4D97-AF65-F5344CB8AC3E}">
        <p14:creationId xmlns:p14="http://schemas.microsoft.com/office/powerpoint/2010/main" val="425301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1" kern="1200" dirty="0">
                <a:solidFill>
                  <a:schemeClr val="tx1"/>
                </a:solidFill>
                <a:effectLst/>
                <a:latin typeface="+mn-lt"/>
                <a:ea typeface="+mn-ea"/>
                <a:cs typeface="+mn-cs"/>
              </a:rPr>
              <a:t>Introdu</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ction: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1. The New Testament teaches us about “modesty.” </a:t>
            </a:r>
          </a:p>
          <a:p>
            <a:pPr marL="0" indent="0">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2. Further, the New Testament is authoritative, and this authority has not diminished with the passing of the centuries. </a:t>
            </a:r>
          </a:p>
          <a:p>
            <a:pPr>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3. What the New Testament says regarding “modesty” is binding upon Christians today. </a:t>
            </a:r>
          </a:p>
          <a:p>
            <a:pPr>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a:t>
            </a:r>
          </a:p>
          <a:p>
            <a:pPr>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4. What the New Testament teaches about “modesty” is truth, which if violated constitutes sin.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2</a:t>
            </a:fld>
            <a:endParaRPr lang="en-US"/>
          </a:p>
        </p:txBody>
      </p:sp>
    </p:spTree>
    <p:extLst>
      <p:ext uri="{BB962C8B-B14F-4D97-AF65-F5344CB8AC3E}">
        <p14:creationId xmlns:p14="http://schemas.microsoft.com/office/powerpoint/2010/main" val="124823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Persistence in immodesty has serious ramifications. </a:t>
            </a:r>
          </a:p>
          <a:p>
            <a:r>
              <a:rPr lang="en-US" sz="1200" kern="1200" dirty="0">
                <a:solidFill>
                  <a:schemeClr val="tx1"/>
                </a:solidFill>
                <a:effectLst/>
                <a:latin typeface="+mn-lt"/>
                <a:ea typeface="+mn-ea"/>
                <a:cs typeface="+mn-cs"/>
              </a:rPr>
              <a:t>&gt;&gt;&gt;&gt;&gt;&gt;&gt;&gt;&gt;&gt;&gt;&gt;&gt;&gt;&gt;&gt;</a:t>
            </a:r>
          </a:p>
          <a:p>
            <a:pPr marL="0" indent="0">
              <a:buFontTx/>
              <a:buNone/>
            </a:pPr>
            <a:r>
              <a:rPr lang="en-US" sz="1200" kern="1200" dirty="0">
                <a:solidFill>
                  <a:schemeClr val="tx1"/>
                </a:solidFill>
                <a:effectLst/>
                <a:latin typeface="+mn-lt"/>
                <a:ea typeface="+mn-ea"/>
                <a:cs typeface="+mn-cs"/>
              </a:rPr>
              <a:t>    1. Immodesty in the face of biblical instruction demonstrates willful lack of subjection to God and one’s father or husband. </a:t>
            </a:r>
          </a:p>
          <a:p>
            <a:pPr marL="0" indent="0">
              <a:buFontTx/>
              <a:buNone/>
            </a:pPr>
            <a:r>
              <a:rPr lang="en-US" sz="1200" kern="1200" dirty="0">
                <a:solidFill>
                  <a:schemeClr val="tx1"/>
                </a:solidFill>
                <a:effectLst/>
                <a:latin typeface="+mn-lt"/>
                <a:ea typeface="+mn-ea"/>
                <a:cs typeface="+mn-cs"/>
              </a:rPr>
              <a:t>&gt;&gt;&gt;&gt;&gt;&gt;&gt;&gt;&gt;&gt;&gt;&gt;&gt;&gt;</a:t>
            </a:r>
          </a:p>
          <a:p>
            <a:pPr marL="0" indent="0">
              <a:buFontTx/>
              <a:buNone/>
            </a:pPr>
            <a:r>
              <a:rPr lang="en-US" sz="1200" kern="1200" dirty="0">
                <a:solidFill>
                  <a:schemeClr val="tx1"/>
                </a:solidFill>
                <a:effectLst/>
                <a:latin typeface="+mn-lt"/>
                <a:ea typeface="+mn-ea"/>
                <a:cs typeface="+mn-cs"/>
              </a:rPr>
              <a:t>    2. Immodesty is not a usual and orderly arrangement of clothing. </a:t>
            </a:r>
          </a:p>
          <a:p>
            <a:pPr marL="0" indent="0">
              <a:buFontTx/>
              <a:buNone/>
            </a:pPr>
            <a:r>
              <a:rPr lang="en-US" sz="1200" kern="1200" dirty="0">
                <a:solidFill>
                  <a:schemeClr val="tx1"/>
                </a:solidFill>
                <a:effectLst/>
                <a:latin typeface="+mn-lt"/>
                <a:ea typeface="+mn-ea"/>
                <a:cs typeface="+mn-cs"/>
              </a:rPr>
              <a:t>&gt;&gt;&gt;&gt;&gt;&gt;&gt;&gt;&gt;&gt;&gt;&gt;&gt;&gt;</a:t>
            </a:r>
          </a:p>
          <a:p>
            <a:pPr marL="0" indent="0">
              <a:buFontTx/>
              <a:buNone/>
            </a:pPr>
            <a:r>
              <a:rPr lang="en-US" sz="1200" kern="1200" dirty="0">
                <a:solidFill>
                  <a:schemeClr val="tx1"/>
                </a:solidFill>
                <a:effectLst/>
                <a:latin typeface="+mn-lt"/>
                <a:ea typeface="+mn-ea"/>
                <a:cs typeface="+mn-cs"/>
              </a:rPr>
              <a:t>    3. Immodesty overshadows and displaces “shamefacedness and sobriety,” “professing godliness” and “good works.” </a:t>
            </a:r>
          </a:p>
          <a:p>
            <a:pPr marL="0" indent="0">
              <a:buFontTx/>
              <a:buNone/>
            </a:pPr>
            <a:r>
              <a:rPr lang="en-US" sz="1200" kern="1200" dirty="0">
                <a:solidFill>
                  <a:schemeClr val="tx1"/>
                </a:solidFill>
                <a:effectLst/>
                <a:latin typeface="+mn-lt"/>
                <a:ea typeface="+mn-ea"/>
                <a:cs typeface="+mn-cs"/>
              </a:rPr>
              <a:t>&gt;&gt;&gt;&gt;&gt;&gt;&gt;&gt;&gt;&gt;&gt;&gt;&gt;&gt;</a:t>
            </a:r>
          </a:p>
          <a:p>
            <a:pPr marL="0" indent="0">
              <a:buFontTx/>
              <a:buNone/>
            </a:pPr>
            <a:r>
              <a:rPr lang="en-US" sz="1200" kern="1200" dirty="0">
                <a:solidFill>
                  <a:schemeClr val="tx1"/>
                </a:solidFill>
                <a:effectLst/>
                <a:latin typeface="+mn-lt"/>
                <a:ea typeface="+mn-ea"/>
                <a:cs typeface="+mn-cs"/>
              </a:rPr>
              <a:t>    4. Immodesty makes impossible the influence of another with the Gospel “without a word,” </a:t>
            </a:r>
            <a:r>
              <a:rPr lang="en-US" sz="1200" b="1" kern="1200" dirty="0">
                <a:solidFill>
                  <a:schemeClr val="tx1"/>
                </a:solidFill>
                <a:effectLst/>
                <a:latin typeface="+mn-lt"/>
                <a:ea typeface="+mn-ea"/>
                <a:cs typeface="+mn-cs"/>
              </a:rPr>
              <a:t>1 Pet. 3:1-5. </a:t>
            </a:r>
          </a:p>
          <a:p>
            <a:pPr marL="0" indent="0">
              <a:buFontTx/>
              <a:buNone/>
            </a:pPr>
            <a:r>
              <a:rPr lang="en-US" sz="1200" b="1" kern="1200" dirty="0">
                <a:solidFill>
                  <a:schemeClr val="tx1"/>
                </a:solidFill>
                <a:effectLst/>
                <a:latin typeface="+mn-lt"/>
                <a:ea typeface="+mn-ea"/>
                <a:cs typeface="+mn-cs"/>
              </a:rPr>
              <a:t>&gt;&gt;&gt;&gt;&gt;&gt;&gt;&gt;&gt;&gt;&gt;&gt;&gt;&gt;</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5. Immodesty is sinful, leads to additional sins and corruption of others.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20</a:t>
            </a:fld>
            <a:endParaRPr lang="en-US"/>
          </a:p>
        </p:txBody>
      </p:sp>
    </p:spTree>
    <p:extLst>
      <p:ext uri="{BB962C8B-B14F-4D97-AF65-F5344CB8AC3E}">
        <p14:creationId xmlns:p14="http://schemas.microsoft.com/office/powerpoint/2010/main" val="364162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 </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topic of “modesty” is taught in the New Testament and is binding on us today.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Modesty is an orderly arrangement of clothes that does not hide the inner or spiritual side of man.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Immodesty leads to lust and other sins.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4. Faithful and knowledgeable Christians do not wear revealing clothing in public.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5. Persistent immodesty is evidence of rebellion toward God, His Word, the church, fathers and husbands.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6. Immodesty ruins the Christian influence and impairs the effectiveness of the Gospel.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21</a:t>
            </a:fld>
            <a:endParaRPr lang="en-US"/>
          </a:p>
        </p:txBody>
      </p:sp>
    </p:spTree>
    <p:extLst>
      <p:ext uri="{BB962C8B-B14F-4D97-AF65-F5344CB8AC3E}">
        <p14:creationId xmlns:p14="http://schemas.microsoft.com/office/powerpoint/2010/main" val="404841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ea typeface="Calibri" panose="020F0502020204030204" pitchFamily="34" charset="0"/>
                <a:cs typeface="Times New Roman" panose="02020603050405020304" pitchFamily="18" charset="0"/>
              </a:rPr>
              <a:t>Invitation: </a:t>
            </a:r>
          </a:p>
          <a:p>
            <a:r>
              <a:rPr lang="en-US" sz="1200" b="0" dirty="0">
                <a:latin typeface="Times New Roman" panose="02020603050405020304" pitchFamily="18" charset="0"/>
                <a:ea typeface="Calibri" panose="020F0502020204030204" pitchFamily="34" charset="0"/>
                <a:cs typeface="Times New Roman" panose="02020603050405020304" pitchFamily="18" charset="0"/>
              </a:rPr>
              <a:t>    1. </a:t>
            </a:r>
            <a:r>
              <a:rPr lang="en-US" sz="1200" dirty="0">
                <a:latin typeface="Times New Roman" panose="02020603050405020304" pitchFamily="18" charset="0"/>
                <a:ea typeface="Calibri" panose="020F0502020204030204" pitchFamily="34" charset="0"/>
                <a:cs typeface="Times New Roman" panose="02020603050405020304" pitchFamily="18" charset="0"/>
              </a:rPr>
              <a:t>God calls on mankind to conform to his Word rather than conform to the world,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12:1-2</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r>
              <a:rPr lang="en-US" sz="1200" dirty="0">
                <a:latin typeface="Times New Roman" panose="02020603050405020304" pitchFamily="18" charset="0"/>
                <a:ea typeface="Calibri" panose="020F0502020204030204" pitchFamily="34" charset="0"/>
                <a:cs typeface="Times New Roman" panose="02020603050405020304" pitchFamily="18" charset="0"/>
              </a:rPr>
              <a:t>    2. Initial conformity to God’s Word and plan of salvation, results in Gospel obedience and forgiveness of sins, </a:t>
            </a:r>
            <a:r>
              <a:rPr lang="en-US" sz="1200" b="1" dirty="0">
                <a:latin typeface="Times New Roman" panose="02020603050405020304" pitchFamily="18" charset="0"/>
                <a:ea typeface="Calibri" panose="020F0502020204030204" pitchFamily="34" charset="0"/>
                <a:cs typeface="Times New Roman" panose="02020603050405020304" pitchFamily="18" charset="0"/>
              </a:rPr>
              <a:t>Acts 2:38; Heb. 5:8-9</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p>
          <a:p>
            <a:r>
              <a:rPr lang="en-US" sz="1200" dirty="0">
                <a:latin typeface="Times New Roman" panose="02020603050405020304" pitchFamily="18" charset="0"/>
                <a:ea typeface="Calibri" panose="020F0502020204030204" pitchFamily="34" charset="0"/>
                <a:cs typeface="Times New Roman" panose="02020603050405020304" pitchFamily="18" charset="0"/>
              </a:rPr>
              <a:t>    3. Faithful children of God will continue to obey the Gospel, </a:t>
            </a:r>
            <a:r>
              <a:rPr lang="en-US" sz="1200" b="1" dirty="0">
                <a:latin typeface="Times New Roman" panose="02020603050405020304" pitchFamily="18" charset="0"/>
                <a:ea typeface="Calibri" panose="020F0502020204030204" pitchFamily="34" charset="0"/>
                <a:cs typeface="Times New Roman" panose="02020603050405020304" pitchFamily="18" charset="0"/>
              </a:rPr>
              <a:t>1 Cor. 15:58; 2 Cor. 13:5; Rev. 2:10.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22</a:t>
            </a:fld>
            <a:endParaRPr lang="en-US"/>
          </a:p>
        </p:txBody>
      </p:sp>
    </p:spTree>
    <p:extLst>
      <p:ext uri="{BB962C8B-B14F-4D97-AF65-F5344CB8AC3E}">
        <p14:creationId xmlns:p14="http://schemas.microsoft.com/office/powerpoint/2010/main" val="4201818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23</a:t>
            </a:fld>
            <a:endParaRPr lang="en-US"/>
          </a:p>
        </p:txBody>
      </p:sp>
    </p:spTree>
    <p:extLst>
      <p:ext uri="{BB962C8B-B14F-4D97-AF65-F5344CB8AC3E}">
        <p14:creationId xmlns:p14="http://schemas.microsoft.com/office/powerpoint/2010/main" val="381817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ea typeface="Calibri" panose="020F0502020204030204" pitchFamily="34" charset="0"/>
                <a:cs typeface="Times New Roman" panose="02020603050405020304" pitchFamily="18" charset="0"/>
              </a:rPr>
              <a:t>I. Definition of modesty.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The English word “modesty” appears only once in the KJV, </a:t>
            </a:r>
            <a:r>
              <a:rPr lang="en-US" sz="1200" b="1" dirty="0">
                <a:latin typeface="Times New Roman" panose="02020603050405020304" pitchFamily="18" charset="0"/>
                <a:ea typeface="Calibri" panose="020F0502020204030204" pitchFamily="34" charset="0"/>
                <a:cs typeface="Times New Roman" panose="02020603050405020304" pitchFamily="18" charset="0"/>
              </a:rPr>
              <a:t>1 Tim. 2:9</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17145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“Modesty” is from the Greek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kosmios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 It means: orderly, well-arranged, decent, modest, harmonious arrangement, adornment. </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Kosmois</a:t>
            </a:r>
            <a:r>
              <a:rPr lang="en-US" sz="1200" dirty="0">
                <a:latin typeface="Times New Roman" panose="02020603050405020304" pitchFamily="18" charset="0"/>
                <a:ea typeface="Calibri" panose="020F0502020204030204" pitchFamily="34" charset="0"/>
                <a:cs typeface="Times New Roman" panose="02020603050405020304" pitchFamily="18" charset="0"/>
              </a:rPr>
              <a:t>” appears in the Septuagint, </a:t>
            </a:r>
            <a:r>
              <a:rPr lang="en-US" sz="1200" b="1" dirty="0">
                <a:latin typeface="Times New Roman" panose="02020603050405020304" pitchFamily="18" charset="0"/>
                <a:ea typeface="Calibri" panose="020F0502020204030204" pitchFamily="34" charset="0"/>
                <a:cs typeface="Times New Roman" panose="02020603050405020304" pitchFamily="18" charset="0"/>
              </a:rPr>
              <a:t>Ecc. 12:9 </a:t>
            </a:r>
            <a:r>
              <a:rPr lang="en-US" sz="1200" b="0" dirty="0">
                <a:latin typeface="Times New Roman" panose="02020603050405020304" pitchFamily="18" charset="0"/>
                <a:ea typeface="Calibri" panose="020F0502020204030204" pitchFamily="34" charset="0"/>
                <a:cs typeface="Times New Roman" panose="02020603050405020304" pitchFamily="18" charset="0"/>
              </a:rPr>
              <a:t>and </a:t>
            </a:r>
            <a:r>
              <a:rPr lang="en-US" sz="1200" dirty="0">
                <a:latin typeface="Times New Roman" panose="02020603050405020304" pitchFamily="18" charset="0"/>
                <a:ea typeface="Calibri" panose="020F0502020204030204" pitchFamily="34" charset="0"/>
                <a:cs typeface="Times New Roman" panose="02020603050405020304" pitchFamily="18" charset="0"/>
              </a:rPr>
              <a:t>is translated “set in order” and is applied to Solomon’s proverbs. </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a:t>
            </a: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4.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Kosmios</a:t>
            </a:r>
            <a:r>
              <a:rPr lang="en-US" sz="1200" dirty="0">
                <a:latin typeface="Times New Roman" panose="02020603050405020304" pitchFamily="18" charset="0"/>
                <a:ea typeface="Calibri" panose="020F0502020204030204" pitchFamily="34" charset="0"/>
                <a:cs typeface="Times New Roman" panose="02020603050405020304" pitchFamily="18" charset="0"/>
              </a:rPr>
              <a:t>” is derived from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kosmos</a:t>
            </a:r>
            <a:r>
              <a:rPr lang="en-US" sz="1200" dirty="0">
                <a:latin typeface="Times New Roman" panose="02020603050405020304" pitchFamily="18" charset="0"/>
                <a:ea typeface="Calibri" panose="020F0502020204030204" pitchFamily="34" charset="0"/>
                <a:cs typeface="Times New Roman" panose="02020603050405020304" pitchFamily="18" charset="0"/>
              </a:rPr>
              <a:t>” which means: order, regular disposition, ornament, decoration, embellishment, adorning, </a:t>
            </a:r>
            <a:r>
              <a:rPr lang="en-US" sz="1200" b="1" dirty="0">
                <a:latin typeface="Times New Roman" panose="02020603050405020304" pitchFamily="18" charset="0"/>
                <a:ea typeface="Calibri" panose="020F0502020204030204" pitchFamily="34" charset="0"/>
                <a:cs typeface="Times New Roman" panose="02020603050405020304" pitchFamily="18" charset="0"/>
              </a:rPr>
              <a:t>1 Pet. 3:3</a:t>
            </a:r>
            <a:r>
              <a:rPr lang="en-US" sz="1200" dirty="0">
                <a:latin typeface="Times New Roman" panose="02020603050405020304" pitchFamily="18" charset="0"/>
                <a:ea typeface="Calibri" panose="020F0502020204030204" pitchFamily="34" charset="0"/>
                <a:cs typeface="Times New Roman" panose="02020603050405020304" pitchFamily="18" charset="0"/>
              </a:rPr>
              <a:t>, and is used, among other ways, of the world on which we live, </a:t>
            </a:r>
            <a:r>
              <a:rPr lang="en-US" sz="1200" b="1" dirty="0">
                <a:latin typeface="Times New Roman" panose="02020603050405020304" pitchFamily="18" charset="0"/>
                <a:ea typeface="Calibri" panose="020F0502020204030204" pitchFamily="34" charset="0"/>
                <a:cs typeface="Times New Roman" panose="02020603050405020304" pitchFamily="18" charset="0"/>
              </a:rPr>
              <a:t>Matt. 13:35; Mark 16:15</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3</a:t>
            </a:fld>
            <a:endParaRPr lang="en-US"/>
          </a:p>
        </p:txBody>
      </p:sp>
    </p:spTree>
    <p:extLst>
      <p:ext uri="{BB962C8B-B14F-4D97-AF65-F5344CB8AC3E}">
        <p14:creationId xmlns:p14="http://schemas.microsoft.com/office/powerpoint/2010/main" val="259037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B. “Modesty” can apply to one’s manner of dress. </a:t>
            </a:r>
          </a:p>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marL="571500" marR="0" indent="-228600">
              <a:spcBef>
                <a:spcPts val="0"/>
              </a:spcBef>
              <a:spcAft>
                <a:spcPts val="0"/>
              </a:spcAft>
              <a:buAutoNum type="arabicPeriod"/>
            </a:pPr>
            <a:r>
              <a:rPr lang="en-US" sz="1200" dirty="0">
                <a:latin typeface="Times New Roman" panose="02020603050405020304" pitchFamily="18" charset="0"/>
                <a:ea typeface="Calibri" panose="020F0502020204030204" pitchFamily="34" charset="0"/>
                <a:cs typeface="Times New Roman" panose="02020603050405020304" pitchFamily="18" charset="0"/>
              </a:rPr>
              <a:t>The context of </a:t>
            </a:r>
            <a:r>
              <a:rPr lang="en-US" sz="1200" b="1" dirty="0">
                <a:latin typeface="Times New Roman" panose="02020603050405020304" pitchFamily="18" charset="0"/>
                <a:ea typeface="Calibri" panose="020F0502020204030204" pitchFamily="34" charset="0"/>
                <a:cs typeface="Times New Roman" panose="02020603050405020304" pitchFamily="18" charset="0"/>
              </a:rPr>
              <a:t>1 Tim. 2: 9-10</a:t>
            </a:r>
            <a:r>
              <a:rPr lang="en-US" sz="1200" dirty="0">
                <a:latin typeface="Times New Roman" panose="02020603050405020304" pitchFamily="18" charset="0"/>
                <a:ea typeface="Calibri" panose="020F0502020204030204" pitchFamily="34" charset="0"/>
                <a:cs typeface="Times New Roman" panose="02020603050405020304" pitchFamily="18" charset="0"/>
              </a:rPr>
              <a:t> affects gaudy dress. </a:t>
            </a:r>
          </a:p>
          <a:p>
            <a:pPr rtl="0"/>
            <a:r>
              <a:rPr lang="en-US" sz="1200" b="0" i="1" u="none" strike="noStrike" kern="1200" baseline="0" dirty="0">
                <a:solidFill>
                  <a:schemeClr val="tx1"/>
                </a:solidFill>
                <a:latin typeface="+mn-lt"/>
                <a:ea typeface="+mn-ea"/>
                <a:cs typeface="+mn-cs"/>
              </a:rPr>
              <a:t>in like manner also, that the women adorn themselves in modest apparel, with propriety and moderation, not with braided hair or gold or pearls or costly clothing, but, which is proper for women professing godliness, with good works.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2:9-10</a:t>
            </a:r>
            <a:r>
              <a:rPr lang="en-US" sz="1200" b="0" i="0" u="none" strike="noStrike" kern="1200" baseline="0" dirty="0">
                <a:solidFill>
                  <a:schemeClr val="tx1"/>
                </a:solidFill>
                <a:latin typeface="+mn-lt"/>
                <a:ea typeface="+mn-ea"/>
                <a:cs typeface="+mn-cs"/>
              </a:rPr>
              <a: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0">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&gt;&gt;&gt;&gt;&gt;&gt;&gt;&gt;&gt;&gt;&gt;&gt;&gt;&gt;&gt;&gt;&gt;&gt;&gt;&gt;&gt;</a:t>
            </a:r>
          </a:p>
          <a:p>
            <a:pPr marL="51435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2. Also, the word for “apparel” is from the Greek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katastole</a:t>
            </a:r>
            <a:r>
              <a:rPr lang="en-US" sz="1200" dirty="0">
                <a:latin typeface="Times New Roman" panose="02020603050405020304" pitchFamily="18" charset="0"/>
                <a:ea typeface="Calibri" panose="020F0502020204030204" pitchFamily="34" charset="0"/>
                <a:cs typeface="Times New Roman" panose="02020603050405020304" pitchFamily="18" charset="0"/>
              </a:rPr>
              <a:t>” which means: letting down; and is used in the Septuagint in </a:t>
            </a:r>
            <a:r>
              <a:rPr lang="en-US" sz="1200" b="1" dirty="0">
                <a:latin typeface="Times New Roman" panose="02020603050405020304" pitchFamily="18" charset="0"/>
                <a:ea typeface="Calibri" panose="020F0502020204030204" pitchFamily="34" charset="0"/>
                <a:cs typeface="Times New Roman" panose="02020603050405020304" pitchFamily="18" charset="0"/>
              </a:rPr>
              <a:t>Isa. 61:3</a:t>
            </a:r>
            <a:r>
              <a:rPr lang="en-US" sz="1200" dirty="0">
                <a:latin typeface="Times New Roman" panose="02020603050405020304" pitchFamily="18" charset="0"/>
                <a:ea typeface="Calibri" panose="020F0502020204030204" pitchFamily="34" charset="0"/>
                <a:cs typeface="Times New Roman" panose="02020603050405020304" pitchFamily="18" charset="0"/>
              </a:rPr>
              <a:t> as “garment” for the Hebrew meaning “covering” or “wrapping.”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4</a:t>
            </a:fld>
            <a:endParaRPr lang="en-US"/>
          </a:p>
        </p:txBody>
      </p:sp>
    </p:spTree>
    <p:extLst>
      <p:ext uri="{BB962C8B-B14F-4D97-AF65-F5344CB8AC3E}">
        <p14:creationId xmlns:p14="http://schemas.microsoft.com/office/powerpoint/2010/main" val="306056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“Modesty” is also biblically applied to one’s demeanor or behavior.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Kosmois</a:t>
            </a:r>
            <a:r>
              <a:rPr lang="en-US" sz="1200" kern="1200" dirty="0">
                <a:solidFill>
                  <a:schemeClr val="tx1"/>
                </a:solidFill>
                <a:effectLst/>
                <a:latin typeface="+mn-lt"/>
                <a:ea typeface="+mn-ea"/>
                <a:cs typeface="+mn-cs"/>
              </a:rPr>
              <a:t>” appears in the qualifications of elders as “good behavior,” </a:t>
            </a:r>
            <a:r>
              <a:rPr lang="en-US" sz="1200" b="1" kern="1200" dirty="0">
                <a:solidFill>
                  <a:schemeClr val="tx1"/>
                </a:solidFill>
                <a:effectLst/>
                <a:latin typeface="+mn-lt"/>
                <a:ea typeface="+mn-ea"/>
                <a:cs typeface="+mn-cs"/>
              </a:rPr>
              <a:t>1 Tim. 3:2</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The apostle Peter also taught “modesty” and addressed both what one may wear and an internal modesty, </a:t>
            </a:r>
            <a:r>
              <a:rPr lang="en-US" sz="1200" b="1" kern="1200" dirty="0">
                <a:solidFill>
                  <a:schemeClr val="tx1"/>
                </a:solidFill>
                <a:effectLst/>
                <a:latin typeface="+mn-lt"/>
                <a:ea typeface="+mn-ea"/>
                <a:cs typeface="+mn-cs"/>
              </a:rPr>
              <a:t>1 Pet. 3:1-5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The Greek for “adorning” (vs. 3) is “</a:t>
            </a:r>
            <a:r>
              <a:rPr lang="en-US" sz="1200" kern="1200" dirty="0" err="1">
                <a:solidFill>
                  <a:schemeClr val="tx1"/>
                </a:solidFill>
                <a:effectLst/>
                <a:latin typeface="+mn-lt"/>
                <a:ea typeface="+mn-ea"/>
                <a:cs typeface="+mn-cs"/>
              </a:rPr>
              <a:t>kosmos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5</a:t>
            </a:fld>
            <a:endParaRPr lang="en-US"/>
          </a:p>
        </p:txBody>
      </p:sp>
    </p:spTree>
    <p:extLst>
      <p:ext uri="{BB962C8B-B14F-4D97-AF65-F5344CB8AC3E}">
        <p14:creationId xmlns:p14="http://schemas.microsoft.com/office/powerpoint/2010/main" val="294658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D. The summary definition of “modesty” involves both one’s manner of dress and inward qualities. </a:t>
            </a:r>
          </a:p>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pPr marL="571500" marR="0" indent="-228600">
              <a:spcBef>
                <a:spcPts val="0"/>
              </a:spcBef>
              <a:spcAft>
                <a:spcPts val="0"/>
              </a:spcAft>
              <a:buAutoNum type="arabicPeriod"/>
            </a:pPr>
            <a:r>
              <a:rPr lang="en-US" sz="1200" dirty="0">
                <a:latin typeface="Times New Roman" panose="02020603050405020304" pitchFamily="18" charset="0"/>
                <a:ea typeface="Calibri" panose="020F0502020204030204" pitchFamily="34" charset="0"/>
                <a:cs typeface="Times New Roman" panose="02020603050405020304" pitchFamily="18" charset="0"/>
              </a:rPr>
              <a:t>The well ordering is not of dress and behavior only, but also of one’s inner life, which exhibits itself outwardly, too. </a:t>
            </a:r>
          </a:p>
          <a:p>
            <a:pPr marL="34290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a:t>
            </a:r>
          </a:p>
          <a:p>
            <a:pPr marL="51435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2. Biblical “modesty” is something that starts on the inside and works its way to the outside of a person.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6</a:t>
            </a:fld>
            <a:endParaRPr lang="en-US"/>
          </a:p>
        </p:txBody>
      </p:sp>
    </p:spTree>
    <p:extLst>
      <p:ext uri="{BB962C8B-B14F-4D97-AF65-F5344CB8AC3E}">
        <p14:creationId xmlns:p14="http://schemas.microsoft.com/office/powerpoint/2010/main" val="415628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Modesty in context.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We had a brief exposition of modesty three slides back with </a:t>
            </a:r>
            <a:r>
              <a:rPr lang="en-US" sz="1200" b="1" kern="1200" dirty="0">
                <a:solidFill>
                  <a:schemeClr val="tx1"/>
                </a:solidFill>
                <a:effectLst/>
                <a:latin typeface="+mn-lt"/>
                <a:ea typeface="+mn-ea"/>
                <a:cs typeface="+mn-cs"/>
              </a:rPr>
              <a:t>1 Timothy 2:9-10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1. The context of </a:t>
            </a:r>
            <a:r>
              <a:rPr lang="en-US" sz="1200" b="1" kern="1200" dirty="0">
                <a:solidFill>
                  <a:schemeClr val="tx1"/>
                </a:solidFill>
                <a:effectLst/>
                <a:latin typeface="+mn-lt"/>
                <a:ea typeface="+mn-ea"/>
                <a:cs typeface="+mn-cs"/>
              </a:rPr>
              <a:t>1 Tim. 2:8-11</a:t>
            </a:r>
            <a:r>
              <a:rPr lang="en-US" sz="1200" kern="1200" dirty="0">
                <a:solidFill>
                  <a:schemeClr val="tx1"/>
                </a:solidFill>
                <a:effectLst/>
                <a:latin typeface="+mn-lt"/>
                <a:ea typeface="+mn-ea"/>
                <a:cs typeface="+mn-cs"/>
              </a:rPr>
              <a:t> relates first to the public worship.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2. Especially in the public worship, women are cautioned to be careful lest their outward adornment pose a distraction both to themselves and to others.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3. “Shamefacedness” is the natural, internal moral quality of blushing when sin is viewed as repulsive.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4. “Sobriety” is soundness or soberness of mind, resulting in self-restraint.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7</a:t>
            </a:fld>
            <a:endParaRPr lang="en-US"/>
          </a:p>
        </p:txBody>
      </p:sp>
    </p:spTree>
    <p:extLst>
      <p:ext uri="{BB962C8B-B14F-4D97-AF65-F5344CB8AC3E}">
        <p14:creationId xmlns:p14="http://schemas.microsoft.com/office/powerpoint/2010/main" val="28592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    5. </a:t>
            </a:r>
            <a:r>
              <a:rPr lang="en-US" sz="1200" i="1" dirty="0">
                <a:latin typeface="Times New Roman" panose="02020603050405020304" pitchFamily="18" charset="0"/>
                <a:ea typeface="Calibri" panose="020F0502020204030204" pitchFamily="34" charset="0"/>
                <a:cs typeface="Times New Roman" panose="02020603050405020304" pitchFamily="18" charset="0"/>
              </a:rPr>
              <a:t>“Not with braided hair, or gold, or pearls, or costly array”</a:t>
            </a:r>
            <a:r>
              <a:rPr lang="en-US" sz="1200" dirty="0">
                <a:latin typeface="Times New Roman" panose="02020603050405020304" pitchFamily="18" charset="0"/>
                <a:ea typeface="Calibri" panose="020F0502020204030204" pitchFamily="34" charset="0"/>
                <a:cs typeface="Times New Roman" panose="02020603050405020304" pitchFamily="18" charset="0"/>
              </a:rPr>
              <a:t> refers to the gaudy show in which women braided their hair with strands of gold and silver which glistened in the sunlight and layered themselves with jewels, </a:t>
            </a:r>
            <a:r>
              <a:rPr lang="en-US" sz="1200" b="1" dirty="0">
                <a:latin typeface="Times New Roman" panose="02020603050405020304" pitchFamily="18" charset="0"/>
                <a:ea typeface="Calibri" panose="020F0502020204030204" pitchFamily="34" charset="0"/>
                <a:cs typeface="Times New Roman" panose="02020603050405020304" pitchFamily="18" charset="0"/>
              </a:rPr>
              <a:t>Isa. 3:16-23.</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&gt;&gt;&gt;&gt;&gt;&gt;&gt;&gt;&gt;&gt;&gt;&gt;&gt;&gt;&gt;&gt;&gt;&gt;&gt;&gt;&gt;</a:t>
            </a:r>
          </a:p>
          <a:p>
            <a:r>
              <a:rPr lang="en-US" sz="1200" kern="1200" dirty="0">
                <a:solidFill>
                  <a:schemeClr val="tx1"/>
                </a:solidFill>
                <a:effectLst/>
                <a:latin typeface="+mn-lt"/>
                <a:ea typeface="+mn-ea"/>
                <a:cs typeface="+mn-cs"/>
              </a:rPr>
              <a:t>    6. </a:t>
            </a:r>
            <a:r>
              <a:rPr lang="en-US" sz="1200" i="1" kern="1200" dirty="0">
                <a:solidFill>
                  <a:schemeClr val="tx1"/>
                </a:solidFill>
                <a:effectLst/>
                <a:latin typeface="+mn-lt"/>
                <a:ea typeface="+mn-ea"/>
                <a:cs typeface="+mn-cs"/>
              </a:rPr>
              <a:t>“But which becometh women professing godliness with good works” </a:t>
            </a:r>
            <a:r>
              <a:rPr lang="en-US" sz="1200" kern="1200" dirty="0">
                <a:solidFill>
                  <a:schemeClr val="tx1"/>
                </a:solidFill>
                <a:effectLst/>
                <a:latin typeface="+mn-lt"/>
                <a:ea typeface="+mn-ea"/>
                <a:cs typeface="+mn-cs"/>
              </a:rPr>
              <a:t>is contrasted with a mere outward display; the inner display is more precious before God and more representative of Christian womanhood.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7. The prohibition is on the extreme and otherwise addresses the priority of adornment, extolling praise on inward over outward adornment.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8</a:t>
            </a:fld>
            <a:endParaRPr lang="en-US"/>
          </a:p>
        </p:txBody>
      </p:sp>
    </p:spTree>
    <p:extLst>
      <p:ext uri="{BB962C8B-B14F-4D97-AF65-F5344CB8AC3E}">
        <p14:creationId xmlns:p14="http://schemas.microsoft.com/office/powerpoint/2010/main" val="231902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Brief exposition of </a:t>
            </a:r>
            <a:r>
              <a:rPr lang="en-US" sz="1200" b="1" kern="1200" dirty="0">
                <a:solidFill>
                  <a:schemeClr val="tx1"/>
                </a:solidFill>
                <a:effectLst/>
                <a:latin typeface="+mn-lt"/>
                <a:ea typeface="+mn-ea"/>
                <a:cs typeface="+mn-cs"/>
              </a:rPr>
              <a:t>1 Peter 3:1-5.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From the first verse of this context, one’s behavior rather than anything else, such as physical adornment, is commended.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2. Verses one and two champion chaste or holy behavior as the means for a Christian wife to influence a husband whose wife’s words are ineffective toward him. </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3. The Christian woman does not rely on lavish outward adornment to secure and keep the attentions of a man; the references to adorning here are the same as those of </a:t>
            </a:r>
            <a:r>
              <a:rPr lang="en-US" sz="1200" b="1" kern="1200" dirty="0">
                <a:solidFill>
                  <a:schemeClr val="tx1"/>
                </a:solidFill>
                <a:effectLst/>
                <a:latin typeface="+mn-lt"/>
                <a:ea typeface="+mn-ea"/>
                <a:cs typeface="+mn-cs"/>
              </a:rPr>
              <a:t>1 Tim. 2:9</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738BE9A-2DD6-4755-A084-5B59EDF484E0}" type="slidenum">
              <a:rPr lang="en-US" smtClean="0"/>
              <a:t>9</a:t>
            </a:fld>
            <a:endParaRPr lang="en-US"/>
          </a:p>
        </p:txBody>
      </p:sp>
    </p:spTree>
    <p:extLst>
      <p:ext uri="{BB962C8B-B14F-4D97-AF65-F5344CB8AC3E}">
        <p14:creationId xmlns:p14="http://schemas.microsoft.com/office/powerpoint/2010/main" val="395357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2600-FD6E-41DA-A777-F36F55652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0398BE-371A-49D4-969B-7AB14FE7F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561A6-5B6D-4521-9DD7-22E70EE566B3}"/>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523852F7-B121-4709-9AB2-CC1AE9D58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87E8D-A043-4A19-80C9-5D2A60E1A6A3}"/>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4683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8B14-D979-4776-AB98-A0AF6F920A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3715D2-E997-4256-B209-7DEE4ABB6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2E980-A56D-4EB0-BBFE-88BE9FE75AF0}"/>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859F5A46-B9EA-4A78-AA53-BBFF7A9C4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033B1-ACAE-448A-8930-0B4776177300}"/>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68910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BC9710-AA31-45DE-981D-21C8D3166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5DF65-99A7-4838-B43C-C8227DE97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D7B7F-9038-4852-9436-4124DA285531}"/>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8C890AC2-72D2-4288-989E-F358DCD2D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0EB81-C36C-48D6-98DB-C2936D18E195}"/>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165312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3257-8A32-4A1B-8817-6E6FE83C3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D0458-A7BA-4A99-8CD8-FE8BD6503A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DB681-D23F-4336-B72D-796D2D9D1FAE}"/>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2DF2B83C-7DF2-4155-891D-FE2B84D17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81B18-2163-4518-97C6-BDBCD4E207C2}"/>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95299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C097-4E95-4719-9309-4B8708118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C1C0-773C-4733-9849-5D38CEC9C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FFD120-8F57-46A1-8062-737C659D82E2}"/>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FB701DA2-207D-41B6-B67B-3139281E2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B6065-F2A5-4C55-87D3-E0BD5AA7B51C}"/>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39321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825A-1158-4FE3-A1CB-CDA463915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106B86-05AD-40AB-878B-3476F5BD7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BC0DFE-661C-4C24-A247-6D5C4C6A9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77FE48-C89A-417F-9922-72A5288C5408}"/>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6" name="Footer Placeholder 5">
            <a:extLst>
              <a:ext uri="{FF2B5EF4-FFF2-40B4-BE49-F238E27FC236}">
                <a16:creationId xmlns:a16="http://schemas.microsoft.com/office/drawing/2014/main" id="{B54DA326-E9C4-4A0F-B47B-920D24A96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1DDB3-8244-4575-B97C-56EAA8DD93E4}"/>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229650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477-1101-4042-AD48-41BE98A846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31798-201D-4257-B491-98977E0BB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C8DDF-C293-4C21-8A75-7CE7C2CDF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51AD5-2869-49A3-9C52-6EEA155B9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35FDB-B0AA-43A6-8BEE-12393F373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5BBA0-A63F-48D4-9139-1BDC39680A7A}"/>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8" name="Footer Placeholder 7">
            <a:extLst>
              <a:ext uri="{FF2B5EF4-FFF2-40B4-BE49-F238E27FC236}">
                <a16:creationId xmlns:a16="http://schemas.microsoft.com/office/drawing/2014/main" id="{1492E924-076C-42C6-8981-05FFB8D9E7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BF9866-76E2-4B10-8000-366968BF7DD8}"/>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273352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986A-89CC-4391-B882-EDA806650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D9832D-7DF3-4E8E-983F-F77B31B37901}"/>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4" name="Footer Placeholder 3">
            <a:extLst>
              <a:ext uri="{FF2B5EF4-FFF2-40B4-BE49-F238E27FC236}">
                <a16:creationId xmlns:a16="http://schemas.microsoft.com/office/drawing/2014/main" id="{B8E63647-CC0F-456F-AED2-872D022282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7C82C-9FF9-4175-822E-06C23E983DDC}"/>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116280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E97F4-0D12-4CAD-A1E7-45759DC94275}"/>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3" name="Footer Placeholder 2">
            <a:extLst>
              <a:ext uri="{FF2B5EF4-FFF2-40B4-BE49-F238E27FC236}">
                <a16:creationId xmlns:a16="http://schemas.microsoft.com/office/drawing/2014/main" id="{D5B9BA6D-AF4D-438C-AF62-3EBAE49EC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56128-F62C-4313-BB7D-D3960FCF062C}"/>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324813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94BB-FED2-4DCD-93BE-B0379962B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06DBBD-0E46-4EB0-81A9-3965843DB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FD6FB-9223-43EE-A06C-A5D882D85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4E8AB-28F0-43EA-A719-AF81E79AA506}"/>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6" name="Footer Placeholder 5">
            <a:extLst>
              <a:ext uri="{FF2B5EF4-FFF2-40B4-BE49-F238E27FC236}">
                <a16:creationId xmlns:a16="http://schemas.microsoft.com/office/drawing/2014/main" id="{D8ED1284-625C-427C-9078-923651128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6861F-942A-4B23-AF4B-D289460EFFB9}"/>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377857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781D-F0C0-4FD0-A77B-99CBC193E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262289-D781-486E-8FF1-1BF73F688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EFC83D-8702-4F6A-A172-2DFB22122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DBED6-503F-4DDF-8BB8-20CE86D7BA70}"/>
              </a:ext>
            </a:extLst>
          </p:cNvPr>
          <p:cNvSpPr>
            <a:spLocks noGrp="1"/>
          </p:cNvSpPr>
          <p:nvPr>
            <p:ph type="dt" sz="half" idx="10"/>
          </p:nvPr>
        </p:nvSpPr>
        <p:spPr/>
        <p:txBody>
          <a:bodyPr/>
          <a:lstStyle/>
          <a:p>
            <a:fld id="{07862D25-888E-4F2A-AB39-3702B394B0A6}" type="datetimeFigureOut">
              <a:rPr lang="en-US" smtClean="0"/>
              <a:t>6/15/2019</a:t>
            </a:fld>
            <a:endParaRPr lang="en-US"/>
          </a:p>
        </p:txBody>
      </p:sp>
      <p:sp>
        <p:nvSpPr>
          <p:cNvPr id="6" name="Footer Placeholder 5">
            <a:extLst>
              <a:ext uri="{FF2B5EF4-FFF2-40B4-BE49-F238E27FC236}">
                <a16:creationId xmlns:a16="http://schemas.microsoft.com/office/drawing/2014/main" id="{79B872B5-C458-40A5-B6B6-F9340D0AB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CE815-CCBC-4DF5-8112-CD55D9E5CC1B}"/>
              </a:ext>
            </a:extLst>
          </p:cNvPr>
          <p:cNvSpPr>
            <a:spLocks noGrp="1"/>
          </p:cNvSpPr>
          <p:nvPr>
            <p:ph type="sldNum" sz="quarter" idx="12"/>
          </p:nvPr>
        </p:nvSpPr>
        <p:spPr/>
        <p:txBody>
          <a:bodyPr/>
          <a:lstStyle/>
          <a:p>
            <a:fld id="{EFB91E7B-F906-4286-8BC9-FEAC4A39BE9C}" type="slidenum">
              <a:rPr lang="en-US" smtClean="0"/>
              <a:t>‹#›</a:t>
            </a:fld>
            <a:endParaRPr lang="en-US"/>
          </a:p>
        </p:txBody>
      </p:sp>
    </p:spTree>
    <p:extLst>
      <p:ext uri="{BB962C8B-B14F-4D97-AF65-F5344CB8AC3E}">
        <p14:creationId xmlns:p14="http://schemas.microsoft.com/office/powerpoint/2010/main" val="18347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29285-8A0F-466D-8F88-99FF00807C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FF345-56B7-4146-90DB-B50C8C334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58FF-DDF8-4445-8F4D-B085FB37B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62D25-888E-4F2A-AB39-3702B394B0A6}" type="datetimeFigureOut">
              <a:rPr lang="en-US" smtClean="0"/>
              <a:t>6/15/2019</a:t>
            </a:fld>
            <a:endParaRPr lang="en-US"/>
          </a:p>
        </p:txBody>
      </p:sp>
      <p:sp>
        <p:nvSpPr>
          <p:cNvPr id="5" name="Footer Placeholder 4">
            <a:extLst>
              <a:ext uri="{FF2B5EF4-FFF2-40B4-BE49-F238E27FC236}">
                <a16:creationId xmlns:a16="http://schemas.microsoft.com/office/drawing/2014/main" id="{87D85A1D-9B49-461C-A330-EE32BDA57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D79FD1-3A52-4851-B72D-54495290F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1E7B-F906-4286-8BC9-FEAC4A39BE9C}" type="slidenum">
              <a:rPr lang="en-US" smtClean="0"/>
              <a:t>‹#›</a:t>
            </a:fld>
            <a:endParaRPr lang="en-US"/>
          </a:p>
        </p:txBody>
      </p:sp>
    </p:spTree>
    <p:extLst>
      <p:ext uri="{BB962C8B-B14F-4D97-AF65-F5344CB8AC3E}">
        <p14:creationId xmlns:p14="http://schemas.microsoft.com/office/powerpoint/2010/main" val="136478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2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52A3C-4264-4621-9B68-99228A771BEB}"/>
              </a:ext>
            </a:extLst>
          </p:cNvPr>
          <p:cNvSpPr/>
          <p:nvPr/>
        </p:nvSpPr>
        <p:spPr>
          <a:xfrm>
            <a:off x="748149" y="920621"/>
            <a:ext cx="10989426" cy="5016758"/>
          </a:xfrm>
          <a:prstGeom prst="rect">
            <a:avLst/>
          </a:prstGeom>
        </p:spPr>
        <p:txBody>
          <a:bodyPr wrap="square">
            <a:spAutoFit/>
          </a:bodyPr>
          <a:lstStyle/>
          <a:p>
            <a:pPr marL="465138" indent="-465138"/>
            <a:r>
              <a:rPr lang="en-US" sz="3200" dirty="0">
                <a:latin typeface="Times New Roman" panose="02020603050405020304" pitchFamily="18" charset="0"/>
                <a:cs typeface="Times New Roman" panose="02020603050405020304" pitchFamily="18" charset="0"/>
              </a:rPr>
              <a:t>4. Comparatively speaking, the inward spiritual adornment is more precious to God and more effective for Christians than outward physical adorning. </a:t>
            </a:r>
          </a:p>
          <a:p>
            <a:pPr marL="465138" indent="-465138"/>
            <a:r>
              <a:rPr lang="en-US" sz="3200" dirty="0">
                <a:latin typeface="Times New Roman" panose="02020603050405020304" pitchFamily="18" charset="0"/>
                <a:cs typeface="Times New Roman" panose="02020603050405020304" pitchFamily="18" charset="0"/>
              </a:rPr>
              <a:t>5. The apostle Peter teaches a disposition that was practiced by godly women, such as Sarah, </a:t>
            </a:r>
            <a:r>
              <a:rPr lang="en-US" sz="3200" b="1" dirty="0">
                <a:latin typeface="Times New Roman" panose="02020603050405020304" pitchFamily="18" charset="0"/>
                <a:cs typeface="Times New Roman" panose="02020603050405020304" pitchFamily="18" charset="0"/>
              </a:rPr>
              <a:t>verses 1 Peter 3:5-6</a:t>
            </a:r>
            <a:r>
              <a:rPr lang="en-US" sz="3200" dirty="0">
                <a:latin typeface="Times New Roman" panose="02020603050405020304" pitchFamily="18" charset="0"/>
                <a:cs typeface="Times New Roman" panose="02020603050405020304" pitchFamily="18" charset="0"/>
              </a:rPr>
              <a:t>. </a:t>
            </a:r>
          </a:p>
          <a:p>
            <a:pPr marL="465138" indent="-465138"/>
            <a:r>
              <a:rPr lang="en-US" sz="3200" dirty="0">
                <a:latin typeface="Times New Roman" panose="02020603050405020304" pitchFamily="18" charset="0"/>
                <a:cs typeface="Times New Roman" panose="02020603050405020304" pitchFamily="18" charset="0"/>
              </a:rPr>
              <a:t>6. Peter did not prohibit wearing jewelry, cosmetics or clothes; he did prohibit extreme adornment, or that adornment which overshadowed (displaced) a holy and reverential behavior. </a:t>
            </a:r>
          </a:p>
          <a:p>
            <a:pPr marL="465138" indent="-465138"/>
            <a:r>
              <a:rPr lang="en-US" sz="3200" dirty="0">
                <a:latin typeface="Times New Roman" panose="02020603050405020304" pitchFamily="18" charset="0"/>
                <a:cs typeface="Times New Roman" panose="02020603050405020304" pitchFamily="18" charset="0"/>
              </a:rPr>
              <a:t>7. Both Paul and Peter urge holiness that is to be exhibited, not hindered, outwardly. </a:t>
            </a:r>
          </a:p>
        </p:txBody>
      </p:sp>
    </p:spTree>
    <p:extLst>
      <p:ext uri="{BB962C8B-B14F-4D97-AF65-F5344CB8AC3E}">
        <p14:creationId xmlns:p14="http://schemas.microsoft.com/office/powerpoint/2010/main" val="39802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20ABDB-7C6B-4A77-BD9D-9B9259D11619}"/>
              </a:ext>
            </a:extLst>
          </p:cNvPr>
          <p:cNvSpPr/>
          <p:nvPr/>
        </p:nvSpPr>
        <p:spPr>
          <a:xfrm>
            <a:off x="609600" y="375150"/>
            <a:ext cx="10972800"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III. Is modesty a variable, is it not as some say, “Situational”?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147763" marR="0" indent="-46037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There is a sense in which “modesty” is not variable. </a:t>
            </a:r>
          </a:p>
          <a:p>
            <a:pPr marL="1479550" marR="0" indent="-387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God’s Word does not change. </a:t>
            </a:r>
          </a:p>
          <a:p>
            <a:pPr marL="1479550" marR="0" indent="-387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There are no special circumstances either then or now that can mitigate or set aside this teaching. </a:t>
            </a:r>
          </a:p>
          <a:p>
            <a:pPr marL="1479550" marR="0" indent="-387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It will never be right for one’s dress, or degree of undress, to overshadow and displace a Christian’s holy behavior. </a:t>
            </a:r>
          </a:p>
          <a:p>
            <a:pPr marL="1479550" marR="0" indent="-387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God is concerned about Christian “modesty” (of men and women) in and out of the worship assembly. </a:t>
            </a:r>
          </a:p>
          <a:p>
            <a:pPr marL="1479550" marR="0" indent="-387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Men and women should be modestly attired (inwardly and outwardly) always, especially in public. </a:t>
            </a:r>
          </a:p>
        </p:txBody>
      </p:sp>
    </p:spTree>
    <p:extLst>
      <p:ext uri="{BB962C8B-B14F-4D97-AF65-F5344CB8AC3E}">
        <p14:creationId xmlns:p14="http://schemas.microsoft.com/office/powerpoint/2010/main" val="3433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5C272-AF37-4ED7-BF38-3150F24F9FCF}"/>
              </a:ext>
            </a:extLst>
          </p:cNvPr>
          <p:cNvSpPr/>
          <p:nvPr/>
        </p:nvSpPr>
        <p:spPr>
          <a:xfrm>
            <a:off x="617912" y="1413063"/>
            <a:ext cx="10956175" cy="4524315"/>
          </a:xfrm>
          <a:prstGeom prst="rect">
            <a:avLst/>
          </a:prstGeom>
        </p:spPr>
        <p:txBody>
          <a:bodyPr wrap="square">
            <a:spAutoFit/>
          </a:bodyPr>
          <a:lstStyle/>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There is a sense in which “modesty” is variable. </a:t>
            </a:r>
          </a:p>
          <a:p>
            <a:pPr marL="1081088"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“Modesty” in public worship is equivalent to what constitutes “modesty” in any public setting. </a:t>
            </a:r>
          </a:p>
          <a:p>
            <a:pPr marL="1081088"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However, what is biblically “modest” in public differs from what is biblically “modest” in the private setting of a married couple’s bedroom, etc. </a:t>
            </a:r>
          </a:p>
          <a:p>
            <a:pPr marL="1081088"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 modern-day problem over “modesty” is not primarily the putting on of apparel, but the taking off  of apparel or clothes. </a:t>
            </a:r>
          </a:p>
        </p:txBody>
      </p:sp>
    </p:spTree>
    <p:extLst>
      <p:ext uri="{BB962C8B-B14F-4D97-AF65-F5344CB8AC3E}">
        <p14:creationId xmlns:p14="http://schemas.microsoft.com/office/powerpoint/2010/main" val="33160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6188C-1246-4971-9000-920E74DC0F01}"/>
              </a:ext>
            </a:extLst>
          </p:cNvPr>
          <p:cNvSpPr/>
          <p:nvPr/>
        </p:nvSpPr>
        <p:spPr>
          <a:xfrm>
            <a:off x="617912" y="2151727"/>
            <a:ext cx="10956175" cy="2554545"/>
          </a:xfrm>
          <a:prstGeom prst="rect">
            <a:avLst/>
          </a:prstGeom>
        </p:spPr>
        <p:txBody>
          <a:bodyPr wrap="square">
            <a:spAutoFit/>
          </a:bodyPr>
          <a:lstStyle/>
          <a:p>
            <a:pPr marL="514350"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People, and unfortunately Christians too, have taken modesty confined to private settings, and moved it to public display. </a:t>
            </a:r>
          </a:p>
          <a:p>
            <a:pPr marL="514350"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This is sinful, for it discounts biblical modesty, numbs the senses of morality (shamefacedness, etc.), displaces holy behavior and influence, as well as promotes lust. </a:t>
            </a:r>
          </a:p>
        </p:txBody>
      </p:sp>
    </p:spTree>
    <p:extLst>
      <p:ext uri="{BB962C8B-B14F-4D97-AF65-F5344CB8AC3E}">
        <p14:creationId xmlns:p14="http://schemas.microsoft.com/office/powerpoint/2010/main" val="41906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FA497-0384-4F33-A418-A97EA3E5815D}"/>
              </a:ext>
            </a:extLst>
          </p:cNvPr>
          <p:cNvSpPr/>
          <p:nvPr/>
        </p:nvSpPr>
        <p:spPr>
          <a:xfrm>
            <a:off x="617912" y="1413063"/>
            <a:ext cx="10956175" cy="403187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IV. The topic of modesty is also affected by the topic of lust.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540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attire of a harlot has always aroused the baser nature of men. </a:t>
            </a:r>
          </a:p>
          <a:p>
            <a:pPr marL="1312863" marR="0" indent="-403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“attire of a harlot” is discernible and it has a calculated result, </a:t>
            </a:r>
            <a:r>
              <a:rPr lang="en-US" sz="3200" b="1" dirty="0">
                <a:latin typeface="Times New Roman" panose="02020603050405020304" pitchFamily="18" charset="0"/>
                <a:ea typeface="Calibri" panose="020F0502020204030204" pitchFamily="34" charset="0"/>
                <a:cs typeface="Times New Roman" panose="02020603050405020304" pitchFamily="18" charset="0"/>
              </a:rPr>
              <a:t>Prov. 7:10</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1312863" marR="0" indent="-4032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a:latin typeface="Times New Roman" panose="02020603050405020304" pitchFamily="18" charset="0"/>
                <a:ea typeface="Calibri" panose="020F0502020204030204" pitchFamily="34" charset="0"/>
                <a:cs typeface="Times New Roman" panose="02020603050405020304" pitchFamily="18" charset="0"/>
              </a:rPr>
              <a:t>Is it</a:t>
            </a:r>
            <a:r>
              <a:rPr lang="en-US" sz="3200" dirty="0">
                <a:latin typeface="Times New Roman" panose="02020603050405020304" pitchFamily="18" charset="0"/>
                <a:ea typeface="Calibri" panose="020F0502020204030204" pitchFamily="34" charset="0"/>
                <a:cs typeface="Times New Roman" panose="02020603050405020304" pitchFamily="18" charset="0"/>
              </a:rPr>
              <a:t> reasonable to suppose the dress, or lack thereof, which if worn by a harlot encourages men to lust; will lead to less lust if worn by a Christian woman? </a:t>
            </a:r>
          </a:p>
        </p:txBody>
      </p:sp>
    </p:spTree>
    <p:extLst>
      <p:ext uri="{BB962C8B-B14F-4D97-AF65-F5344CB8AC3E}">
        <p14:creationId xmlns:p14="http://schemas.microsoft.com/office/powerpoint/2010/main" val="7287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930C35-D0B3-45FD-9FA7-E11CF44D5C32}"/>
              </a:ext>
            </a:extLst>
          </p:cNvPr>
          <p:cNvSpPr/>
          <p:nvPr/>
        </p:nvSpPr>
        <p:spPr>
          <a:xfrm>
            <a:off x="576349" y="1166842"/>
            <a:ext cx="11039302" cy="4524315"/>
          </a:xfrm>
          <a:prstGeom prst="rect">
            <a:avLst/>
          </a:prstGeom>
        </p:spPr>
        <p:txBody>
          <a:bodyPr wrap="square">
            <a:spAutoFit/>
          </a:bodyPr>
          <a:lstStyle/>
          <a:p>
            <a:pPr marL="46513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Watching a woman bathe has been known to arouse unlawful lusts in men.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King David saw Bathsheba washing, lusted after her, committed adultery with her, fathered a child, murdered her husband and brought much misery upon himself and the nation,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2 Sam. 11:2-5.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a:latin typeface="Times New Roman" panose="02020603050405020304" pitchFamily="18" charset="0"/>
                <a:ea typeface="Calibri" panose="020F0502020204030204" pitchFamily="34" charset="0"/>
                <a:cs typeface="Times New Roman" panose="02020603050405020304" pitchFamily="18" charset="0"/>
              </a:rPr>
              <a:t>Is it</a:t>
            </a:r>
            <a:r>
              <a:rPr lang="en-US" sz="3200" dirty="0">
                <a:latin typeface="Times New Roman" panose="02020603050405020304" pitchFamily="18" charset="0"/>
                <a:ea typeface="Calibri" panose="020F0502020204030204" pitchFamily="34" charset="0"/>
                <a:cs typeface="Times New Roman" panose="02020603050405020304" pitchFamily="18" charset="0"/>
              </a:rPr>
              <a:t> advisable for women, especially professing godliness, to bathe in the presence of men, whether it be sunbathing, swimming, or public types of exposure etc.? </a:t>
            </a:r>
          </a:p>
        </p:txBody>
      </p:sp>
    </p:spTree>
    <p:extLst>
      <p:ext uri="{BB962C8B-B14F-4D97-AF65-F5344CB8AC3E}">
        <p14:creationId xmlns:p14="http://schemas.microsoft.com/office/powerpoint/2010/main" val="7694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917937-3F5D-44F9-ACA0-C418744EF870}"/>
              </a:ext>
            </a:extLst>
          </p:cNvPr>
          <p:cNvSpPr/>
          <p:nvPr/>
        </p:nvSpPr>
        <p:spPr>
          <a:xfrm>
            <a:off x="609600" y="1166842"/>
            <a:ext cx="10972800" cy="4524315"/>
          </a:xfrm>
          <a:prstGeom prst="rect">
            <a:avLst/>
          </a:prstGeom>
        </p:spPr>
        <p:txBody>
          <a:bodyPr wrap="square">
            <a:spAutoFit/>
          </a:bodyPr>
          <a:lstStyle/>
          <a:p>
            <a:pPr marL="46513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“Lust” is a sin, which especially men are cautioned in Scripture to avoid; is it any more praiseworthy for women to dress provocatively and excite their lust? </a:t>
            </a:r>
          </a:p>
          <a:p>
            <a:pPr marL="1081088" marR="0" indent="-5651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“Lust” is viewed by our Lord as “adultery” only </a:t>
            </a:r>
            <a:r>
              <a:rPr lang="en-US" sz="3200" b="1" dirty="0">
                <a:latin typeface="Times New Roman" panose="02020603050405020304" pitchFamily="18" charset="0"/>
                <a:ea typeface="Calibri" panose="020F0502020204030204" pitchFamily="34" charset="0"/>
                <a:cs typeface="Times New Roman" panose="02020603050405020304" pitchFamily="18" charset="0"/>
              </a:rPr>
              <a:t>not yet </a:t>
            </a:r>
            <a:r>
              <a:rPr lang="en-US" sz="3200" dirty="0">
                <a:latin typeface="Times New Roman" panose="02020603050405020304" pitchFamily="18" charset="0"/>
                <a:ea typeface="Calibri" panose="020F0502020204030204" pitchFamily="34" charset="0"/>
                <a:cs typeface="Times New Roman" panose="02020603050405020304" pitchFamily="18" charset="0"/>
              </a:rPr>
              <a:t>enacted,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 5:28.</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r>
              <a:rPr lang="en-US" sz="3200" i="1" dirty="0">
                <a:latin typeface="Times New Roman" panose="02020603050405020304" pitchFamily="18" charset="0"/>
                <a:ea typeface="Calibri" panose="020F0502020204030204" pitchFamily="34" charset="0"/>
                <a:cs typeface="Times New Roman" panose="02020603050405020304" pitchFamily="18" charset="0"/>
              </a:rPr>
              <a:t>But I say to you that whoever looks at a woman to lust for her has already committed adultery with her in his heart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Matthew 5:28</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81088" marR="0" indent="-5651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“Lust” is a sin for which souls will be lost, </a:t>
            </a:r>
            <a:r>
              <a:rPr lang="en-US" sz="3200" b="1" dirty="0">
                <a:latin typeface="Times New Roman" panose="02020603050405020304" pitchFamily="18" charset="0"/>
                <a:ea typeface="Calibri" panose="020F0502020204030204" pitchFamily="34" charset="0"/>
                <a:cs typeface="Times New Roman" panose="02020603050405020304" pitchFamily="18" charset="0"/>
              </a:rPr>
              <a:t>Titus 2:12; Rom. 6:23; Jam. 1:14-15; 1 Pet. 2:11.</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37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0EA702-CCD6-4C61-9F9A-396EA7405C8D}"/>
              </a:ext>
            </a:extLst>
          </p:cNvPr>
          <p:cNvSpPr/>
          <p:nvPr/>
        </p:nvSpPr>
        <p:spPr>
          <a:xfrm>
            <a:off x="609600" y="920621"/>
            <a:ext cx="10972800" cy="501675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V. An un-ambiguous and concise application of biblical modesty.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65188" marR="0" indent="-4667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It is improper and sinful for Christians to dress immodestly in the worship assembly. </a:t>
            </a:r>
          </a:p>
          <a:p>
            <a:pPr marL="114776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greater context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2:9-10</a:t>
            </a:r>
            <a:r>
              <a:rPr lang="en-US" sz="3200" dirty="0">
                <a:latin typeface="Times New Roman" panose="02020603050405020304" pitchFamily="18" charset="0"/>
                <a:ea typeface="Calibri" panose="020F0502020204030204" pitchFamily="34" charset="0"/>
                <a:cs typeface="Times New Roman" panose="02020603050405020304" pitchFamily="18" charset="0"/>
              </a:rPr>
              <a:t> addresses the public worship. </a:t>
            </a:r>
          </a:p>
          <a:p>
            <a:pPr marL="114776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Mini-skirts, backless dresses, high-slit skirts and low-cut dresses have no place in public worship. </a:t>
            </a:r>
          </a:p>
          <a:p>
            <a:pPr marL="1147763" marR="0" indent="-40481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Especially women should be careful to wear appropriate undergarments that contribute to modesty. </a:t>
            </a:r>
          </a:p>
        </p:txBody>
      </p:sp>
    </p:spTree>
    <p:extLst>
      <p:ext uri="{BB962C8B-B14F-4D97-AF65-F5344CB8AC3E}">
        <p14:creationId xmlns:p14="http://schemas.microsoft.com/office/powerpoint/2010/main" val="182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5CAE1-C607-409F-BDDC-DDB2BA3FFD02}"/>
              </a:ext>
            </a:extLst>
          </p:cNvPr>
          <p:cNvSpPr/>
          <p:nvPr/>
        </p:nvSpPr>
        <p:spPr>
          <a:xfrm>
            <a:off x="601287" y="674400"/>
            <a:ext cx="10989425" cy="5509200"/>
          </a:xfrm>
          <a:prstGeom prst="rect">
            <a:avLst/>
          </a:prstGeom>
        </p:spPr>
        <p:txBody>
          <a:bodyPr wrap="square">
            <a:spAutoFit/>
          </a:bodyPr>
          <a:lstStyle/>
          <a:p>
            <a:pPr marL="515938" marR="0" indent="-4667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It is improper and sinful for Christians to dress immodestly in any public setting. </a:t>
            </a:r>
          </a:p>
          <a:p>
            <a:pPr marL="963613" marR="0" indent="-4540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Public immodesty dis</a:t>
            </a:r>
            <a:r>
              <a:rPr lang="en-US" sz="3200" b="1" dirty="0">
                <a:latin typeface="Times New Roman" panose="02020603050405020304" pitchFamily="18" charset="0"/>
                <a:ea typeface="Calibri" panose="020F0502020204030204" pitchFamily="34" charset="0"/>
                <a:cs typeface="Times New Roman" panose="02020603050405020304" pitchFamily="18" charset="0"/>
              </a:rPr>
              <a:t>places</a:t>
            </a:r>
            <a:r>
              <a:rPr lang="en-US" sz="3200" dirty="0">
                <a:latin typeface="Times New Roman" panose="02020603050405020304" pitchFamily="18" charset="0"/>
                <a:ea typeface="Calibri" panose="020F0502020204030204" pitchFamily="34" charset="0"/>
                <a:cs typeface="Times New Roman" panose="02020603050405020304" pitchFamily="18" charset="0"/>
              </a:rPr>
              <a:t> positive Christian influence, promotes lust, and is, therefore, sinful. </a:t>
            </a:r>
          </a:p>
          <a:p>
            <a:pPr marL="963613" marR="0" indent="-4540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Added to that former list, short-shorts, halter or tube tops, sheer blouses, contemporary swimsuits, tank tops and other revealing or provocative clothing should not be worn publicly by Christians. </a:t>
            </a:r>
          </a:p>
          <a:p>
            <a:pPr marL="963613" marR="0" indent="-45402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 beach or a swimming pool does not lessen the need for Christians to dress modestly.</a:t>
            </a:r>
          </a:p>
          <a:p>
            <a:pPr marL="1147763"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Modesty is not Situational.   </a:t>
            </a:r>
          </a:p>
        </p:txBody>
      </p:sp>
    </p:spTree>
    <p:extLst>
      <p:ext uri="{BB962C8B-B14F-4D97-AF65-F5344CB8AC3E}">
        <p14:creationId xmlns:p14="http://schemas.microsoft.com/office/powerpoint/2010/main" val="22482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D6476-ECCC-4594-BBA4-5FC3B2C2D29F}"/>
              </a:ext>
            </a:extLst>
          </p:cNvPr>
          <p:cNvSpPr/>
          <p:nvPr/>
        </p:nvSpPr>
        <p:spPr>
          <a:xfrm>
            <a:off x="642851" y="1413063"/>
            <a:ext cx="10906298" cy="4031873"/>
          </a:xfrm>
          <a:prstGeom prst="rect">
            <a:avLst/>
          </a:prstGeom>
        </p:spPr>
        <p:txBody>
          <a:bodyPr wrap="square">
            <a:spAutoFit/>
          </a:bodyPr>
          <a:lstStyle/>
          <a:p>
            <a:pPr marL="342900" marR="0" indent="-3429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At home, the modesty of one’ dress varies. </a:t>
            </a:r>
          </a:p>
          <a:p>
            <a:pPr marL="8651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What may be biblically modest in the inner chambers of one’s home is biblically immodest in the public areas of the house while entertaining guests or out in the yard. </a:t>
            </a:r>
          </a:p>
          <a:p>
            <a:pPr marL="8651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Further, what may be modest between husband and wife can be immodest in front of the children. </a:t>
            </a:r>
          </a:p>
          <a:p>
            <a:pPr marL="8651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What may be modest family dress is immodest when exhibited to others (e.g., night-clothes). </a:t>
            </a:r>
          </a:p>
        </p:txBody>
      </p:sp>
    </p:spTree>
    <p:extLst>
      <p:ext uri="{BB962C8B-B14F-4D97-AF65-F5344CB8AC3E}">
        <p14:creationId xmlns:p14="http://schemas.microsoft.com/office/powerpoint/2010/main" val="36529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D33223-DFC0-413A-B7AA-81636B07839B}"/>
              </a:ext>
            </a:extLst>
          </p:cNvPr>
          <p:cNvSpPr/>
          <p:nvPr/>
        </p:nvSpPr>
        <p:spPr>
          <a:xfrm>
            <a:off x="642851" y="1413063"/>
            <a:ext cx="10906298" cy="403187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Introduction: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indent="-465138"/>
            <a:r>
              <a:rPr lang="en-US" sz="3200" dirty="0">
                <a:latin typeface="Times New Roman" panose="02020603050405020304" pitchFamily="18" charset="0"/>
                <a:ea typeface="Calibri" panose="020F0502020204030204" pitchFamily="34" charset="0"/>
                <a:cs typeface="Times New Roman" panose="02020603050405020304" pitchFamily="18" charset="0"/>
              </a:rPr>
              <a:t>1. The New Testament teaches us about “modesty.” </a:t>
            </a:r>
          </a:p>
          <a:p>
            <a:pPr marL="914400" indent="-465138"/>
            <a:r>
              <a:rPr lang="en-US" sz="3200" dirty="0">
                <a:latin typeface="Times New Roman" panose="02020603050405020304" pitchFamily="18" charset="0"/>
                <a:ea typeface="Calibri" panose="020F0502020204030204" pitchFamily="34" charset="0"/>
                <a:cs typeface="Times New Roman" panose="02020603050405020304" pitchFamily="18" charset="0"/>
              </a:rPr>
              <a:t>2. Further, the New Testament is authoritative, which authority has not diminished with the passing of the centuries. </a:t>
            </a:r>
          </a:p>
          <a:p>
            <a:pPr marL="914400" indent="-465138"/>
            <a:r>
              <a:rPr lang="en-US" sz="3200" dirty="0">
                <a:latin typeface="Times New Roman" panose="02020603050405020304" pitchFamily="18" charset="0"/>
                <a:ea typeface="Calibri" panose="020F0502020204030204" pitchFamily="34" charset="0"/>
                <a:cs typeface="Times New Roman" panose="02020603050405020304" pitchFamily="18" charset="0"/>
              </a:rPr>
              <a:t>3. What the New Testament says regarding “modesty” is binding upon Christians today. </a:t>
            </a:r>
          </a:p>
          <a:p>
            <a:pPr marL="914400" indent="-465138"/>
            <a:r>
              <a:rPr lang="en-US" sz="3200" dirty="0">
                <a:latin typeface="Times New Roman" panose="02020603050405020304" pitchFamily="18" charset="0"/>
                <a:ea typeface="Calibri" panose="020F0502020204030204" pitchFamily="34" charset="0"/>
                <a:cs typeface="Times New Roman" panose="02020603050405020304" pitchFamily="18" charset="0"/>
              </a:rPr>
              <a:t>4. What the New Testament teaches about “modesty” is truth, which if violated constitutes sin. </a:t>
            </a:r>
          </a:p>
        </p:txBody>
      </p:sp>
    </p:spTree>
    <p:extLst>
      <p:ext uri="{BB962C8B-B14F-4D97-AF65-F5344CB8AC3E}">
        <p14:creationId xmlns:p14="http://schemas.microsoft.com/office/powerpoint/2010/main" val="5034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7448A-879E-4D25-9513-59E6590495DD}"/>
              </a:ext>
            </a:extLst>
          </p:cNvPr>
          <p:cNvSpPr/>
          <p:nvPr/>
        </p:nvSpPr>
        <p:spPr>
          <a:xfrm>
            <a:off x="592974" y="690107"/>
            <a:ext cx="11006051" cy="6001643"/>
          </a:xfrm>
          <a:prstGeom prst="rect">
            <a:avLst/>
          </a:prstGeom>
        </p:spPr>
        <p:txBody>
          <a:bodyPr wrap="square">
            <a:spAutoFit/>
          </a:bodyPr>
          <a:lstStyle/>
          <a:p>
            <a:pPr marL="46513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Persistence in immodesty has serious ramifications. </a:t>
            </a:r>
          </a:p>
          <a:p>
            <a:pPr marL="914400"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Immodesty in the face of biblical instruction demonstrates willful lack of subjection to God and one’s father or husband. </a:t>
            </a:r>
          </a:p>
          <a:p>
            <a:pPr marL="914400"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Immodesty is not a usual and orderly arrangement of clothing. </a:t>
            </a:r>
          </a:p>
          <a:p>
            <a:pPr marL="914400"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Immodesty overshadows and displaces “shamefacedness and sobriety,” “professing godliness” and “good works.” </a:t>
            </a:r>
          </a:p>
          <a:p>
            <a:pPr marL="914400"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Immodesty makes impossible the influence of another with the Gospel “without a word,”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 3:1-5.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Immodesty is sinful, leads to additional sins and corrupts others. </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3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483F7-6160-4A07-908C-B93C2BD248C2}"/>
              </a:ext>
            </a:extLst>
          </p:cNvPr>
          <p:cNvSpPr/>
          <p:nvPr/>
        </p:nvSpPr>
        <p:spPr>
          <a:xfrm>
            <a:off x="592974" y="428178"/>
            <a:ext cx="11006051"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Conclusion: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topic of “modesty” is taught in the New Testament and is binding on us today.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Modesty is an orderly arrangement of clothes that does not hide the inner or spiritual side of man.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Immodesty leads to lust and other sins.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Faithful and knowledgeable Christians do not wear revealing clothing in public.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Persistent immodesty is evidence of rebellion toward God, His Word, the church, fathers and husbands.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6. Immodesty ruins the Christian influence and impairs the effectiveness of the Gospel. </a:t>
            </a:r>
          </a:p>
        </p:txBody>
      </p:sp>
    </p:spTree>
    <p:extLst>
      <p:ext uri="{BB962C8B-B14F-4D97-AF65-F5344CB8AC3E}">
        <p14:creationId xmlns:p14="http://schemas.microsoft.com/office/powerpoint/2010/main" val="304012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8F8FE-85D1-430A-A757-50D2CC0DB8CD}"/>
              </a:ext>
            </a:extLst>
          </p:cNvPr>
          <p:cNvSpPr/>
          <p:nvPr/>
        </p:nvSpPr>
        <p:spPr>
          <a:xfrm>
            <a:off x="617912" y="1413063"/>
            <a:ext cx="10956175" cy="403187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Invitation: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God calls on mankind to conform to his Word rather than conform to the world,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12:1-2</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Initial conformity to God’s Word and plan of salvation, results in Gospel obedience and forgiveness of sins,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2:38; Heb. 5:8-9</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Faithful children of God will continue to obey the Gospel,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15:58; 2 Cor. 13:5; Rev. 2:10.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1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50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AD971-37D6-49A4-88DF-B120EBC8A582}"/>
              </a:ext>
            </a:extLst>
          </p:cNvPr>
          <p:cNvSpPr/>
          <p:nvPr/>
        </p:nvSpPr>
        <p:spPr>
          <a:xfrm>
            <a:off x="665021" y="418834"/>
            <a:ext cx="10956175"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 Definition of modesty.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English word “modesty” appears only once in the KJV,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2:9</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“Modesty” is from the Greek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kosmios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It means: orderly, well-arranged, decent, modest, harmonious arrangement, adornment.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Kosmois</a:t>
            </a:r>
            <a:r>
              <a:rPr lang="en-US" sz="3200" dirty="0">
                <a:latin typeface="Times New Roman" panose="02020603050405020304" pitchFamily="18" charset="0"/>
                <a:ea typeface="Calibri" panose="020F0502020204030204" pitchFamily="34" charset="0"/>
                <a:cs typeface="Times New Roman" panose="02020603050405020304" pitchFamily="18" charset="0"/>
              </a:rPr>
              <a:t>” appears in the Septuagint, </a:t>
            </a:r>
            <a:r>
              <a:rPr lang="en-US" sz="3200" b="1" dirty="0">
                <a:latin typeface="Times New Roman" panose="02020603050405020304" pitchFamily="18" charset="0"/>
                <a:ea typeface="Calibri" panose="020F0502020204030204" pitchFamily="34" charset="0"/>
                <a:cs typeface="Times New Roman" panose="02020603050405020304" pitchFamily="18" charset="0"/>
              </a:rPr>
              <a:t>Ecc. 12:9</a:t>
            </a:r>
            <a:r>
              <a:rPr lang="en-US" sz="3200" dirty="0">
                <a:latin typeface="Times New Roman" panose="02020603050405020304" pitchFamily="18" charset="0"/>
                <a:ea typeface="Calibri" panose="020F0502020204030204" pitchFamily="34" charset="0"/>
                <a:cs typeface="Times New Roman" panose="02020603050405020304" pitchFamily="18" charset="0"/>
              </a:rPr>
              <a:t>, and is translated “set in order” and is applied to Solomon’s proverbs.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Kosmios</a:t>
            </a:r>
            <a:r>
              <a:rPr lang="en-US" sz="3200" dirty="0">
                <a:latin typeface="Times New Roman" panose="02020603050405020304" pitchFamily="18" charset="0"/>
                <a:ea typeface="Calibri" panose="020F0502020204030204" pitchFamily="34" charset="0"/>
                <a:cs typeface="Times New Roman" panose="02020603050405020304" pitchFamily="18" charset="0"/>
              </a:rPr>
              <a:t>” is derived from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kosmos</a:t>
            </a:r>
            <a:r>
              <a:rPr lang="en-US" sz="3200" dirty="0">
                <a:latin typeface="Times New Roman" panose="02020603050405020304" pitchFamily="18" charset="0"/>
                <a:ea typeface="Calibri" panose="020F0502020204030204" pitchFamily="34" charset="0"/>
                <a:cs typeface="Times New Roman" panose="02020603050405020304" pitchFamily="18" charset="0"/>
              </a:rPr>
              <a:t>” which means: order, regular disposition, ornament, decoration, embellishment, adorning,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 3:3</a:t>
            </a:r>
            <a:r>
              <a:rPr lang="en-US" sz="3200" dirty="0">
                <a:latin typeface="Times New Roman" panose="02020603050405020304" pitchFamily="18" charset="0"/>
                <a:ea typeface="Calibri" panose="020F0502020204030204" pitchFamily="34" charset="0"/>
                <a:cs typeface="Times New Roman" panose="02020603050405020304" pitchFamily="18" charset="0"/>
              </a:rPr>
              <a:t>, and is used, among other ways, of the world on which we live,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 13:35; Mark 16:15</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186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1818B-8A36-48D5-A5FA-E45ACBCF61DF}"/>
              </a:ext>
            </a:extLst>
          </p:cNvPr>
          <p:cNvSpPr/>
          <p:nvPr/>
        </p:nvSpPr>
        <p:spPr>
          <a:xfrm>
            <a:off x="598512" y="1905506"/>
            <a:ext cx="10956175" cy="3046988"/>
          </a:xfrm>
          <a:prstGeom prst="rect">
            <a:avLst/>
          </a:prstGeom>
        </p:spPr>
        <p:txBody>
          <a:bodyPr wrap="square">
            <a:spAutoFit/>
          </a:bodyPr>
          <a:lstStyle/>
          <a:p>
            <a:pPr marL="342900" marR="0" indent="-3429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“Modesty” can apply to one’s manner of dress.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context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2: 9-10</a:t>
            </a:r>
            <a:r>
              <a:rPr lang="en-US" sz="3200" dirty="0">
                <a:latin typeface="Times New Roman" panose="02020603050405020304" pitchFamily="18" charset="0"/>
                <a:ea typeface="Calibri" panose="020F0502020204030204" pitchFamily="34" charset="0"/>
                <a:cs typeface="Times New Roman" panose="02020603050405020304" pitchFamily="18" charset="0"/>
              </a:rPr>
              <a:t> affects gaudy dress.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Also, the word for “apparel” is from the Greek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katastole</a:t>
            </a:r>
            <a:r>
              <a:rPr lang="en-US" sz="3200" dirty="0">
                <a:latin typeface="Times New Roman" panose="02020603050405020304" pitchFamily="18" charset="0"/>
                <a:ea typeface="Calibri" panose="020F0502020204030204" pitchFamily="34" charset="0"/>
                <a:cs typeface="Times New Roman" panose="02020603050405020304" pitchFamily="18" charset="0"/>
              </a:rPr>
              <a:t>” which means: letting down; and is used in the Septuagint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Isa. 61:3</a:t>
            </a:r>
            <a:r>
              <a:rPr lang="en-US" sz="3200" dirty="0">
                <a:latin typeface="Times New Roman" panose="02020603050405020304" pitchFamily="18" charset="0"/>
                <a:ea typeface="Calibri" panose="020F0502020204030204" pitchFamily="34" charset="0"/>
                <a:cs typeface="Times New Roman" panose="02020603050405020304" pitchFamily="18" charset="0"/>
              </a:rPr>
              <a:t> as “garment” for the Hebrew meaning “covering” or “wrapping.” </a:t>
            </a:r>
          </a:p>
        </p:txBody>
      </p:sp>
    </p:spTree>
    <p:extLst>
      <p:ext uri="{BB962C8B-B14F-4D97-AF65-F5344CB8AC3E}">
        <p14:creationId xmlns:p14="http://schemas.microsoft.com/office/powerpoint/2010/main" val="1761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44F94-B0A5-4E9E-9E7C-6EDB5F60763B}"/>
              </a:ext>
            </a:extLst>
          </p:cNvPr>
          <p:cNvSpPr/>
          <p:nvPr/>
        </p:nvSpPr>
        <p:spPr>
          <a:xfrm>
            <a:off x="631767" y="1305342"/>
            <a:ext cx="10989426" cy="3539430"/>
          </a:xfrm>
          <a:prstGeom prst="rect">
            <a:avLst/>
          </a:prstGeom>
        </p:spPr>
        <p:txBody>
          <a:bodyPr wrap="square">
            <a:spAutoFit/>
          </a:bodyPr>
          <a:lstStyle/>
          <a:p>
            <a:pPr marL="631825" marR="0" indent="-460375">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“Modesty” is also biblically applied to one’s demeanor or behavior. </a:t>
            </a:r>
          </a:p>
          <a:p>
            <a:pPr marL="1030288"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Kosmois</a:t>
            </a:r>
            <a:r>
              <a:rPr lang="en-US" sz="3200" dirty="0">
                <a:latin typeface="Times New Roman" panose="02020603050405020304" pitchFamily="18" charset="0"/>
                <a:ea typeface="Calibri" panose="020F0502020204030204" pitchFamily="34" charset="0"/>
                <a:cs typeface="Times New Roman" panose="02020603050405020304" pitchFamily="18" charset="0"/>
              </a:rPr>
              <a:t>” appears in the qualifications of elders as “good behavior,”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3:2</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1030288"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apostle Peter also taught “modesty” and addressed both what one may wear and an internal modesty,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 3:1-5</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1030288" marR="0" indent="-3984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 Greek for “adorning” (vs. 3) is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kosmos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433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D4CC30-995F-4F05-9B12-88AD7140AB83}"/>
              </a:ext>
            </a:extLst>
          </p:cNvPr>
          <p:cNvSpPr/>
          <p:nvPr/>
        </p:nvSpPr>
        <p:spPr>
          <a:xfrm>
            <a:off x="631770" y="1905506"/>
            <a:ext cx="11006051" cy="3046988"/>
          </a:xfrm>
          <a:prstGeom prst="rect">
            <a:avLst/>
          </a:prstGeom>
        </p:spPr>
        <p:txBody>
          <a:bodyPr wrap="square">
            <a:spAutoFit/>
          </a:bodyPr>
          <a:lstStyle/>
          <a:p>
            <a:pPr marL="3429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The summary definition of “modesty” involves both one’s manner of dress and inward qualities.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well ordering is not of dress and behavior only, but also of one’s inner life, which exhibits itself outwardly, too. </a:t>
            </a:r>
          </a:p>
          <a:p>
            <a:pPr marL="51435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Biblical “modesty” is something that starts on the inside and works its way to the outside of a person. </a:t>
            </a:r>
          </a:p>
        </p:txBody>
      </p:sp>
    </p:spTree>
    <p:extLst>
      <p:ext uri="{BB962C8B-B14F-4D97-AF65-F5344CB8AC3E}">
        <p14:creationId xmlns:p14="http://schemas.microsoft.com/office/powerpoint/2010/main" val="653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4F4BD6-DE2E-43DF-B071-26031D645553}"/>
              </a:ext>
            </a:extLst>
          </p:cNvPr>
          <p:cNvSpPr/>
          <p:nvPr/>
        </p:nvSpPr>
        <p:spPr>
          <a:xfrm>
            <a:off x="601287" y="424192"/>
            <a:ext cx="10989426" cy="5509200"/>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II. Modesty in context.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1730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Brief exposition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Timothy 2:9-10</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1479550"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context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2:8-11</a:t>
            </a:r>
            <a:r>
              <a:rPr lang="en-US" sz="3200" dirty="0">
                <a:latin typeface="Times New Roman" panose="02020603050405020304" pitchFamily="18" charset="0"/>
                <a:ea typeface="Calibri" panose="020F0502020204030204" pitchFamily="34" charset="0"/>
                <a:cs typeface="Times New Roman" panose="02020603050405020304" pitchFamily="18" charset="0"/>
              </a:rPr>
              <a:t> relates first to the public worship. </a:t>
            </a:r>
          </a:p>
          <a:p>
            <a:pPr marL="1479550"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Especially in the public worship, women are cautioned to be careful lest their outward adornment pose a distraction both to themselves and to others. </a:t>
            </a:r>
          </a:p>
          <a:p>
            <a:pPr marL="1479550"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“Shamefacedness” is the natural, internal moral quality of blushing when sin is viewed as repulsive. </a:t>
            </a:r>
          </a:p>
          <a:p>
            <a:pPr marL="1479550"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“Sobriety” is soundness or soberness of mind, resulting in self-restraint. </a:t>
            </a:r>
          </a:p>
        </p:txBody>
      </p:sp>
    </p:spTree>
    <p:extLst>
      <p:ext uri="{BB962C8B-B14F-4D97-AF65-F5344CB8AC3E}">
        <p14:creationId xmlns:p14="http://schemas.microsoft.com/office/powerpoint/2010/main" val="4157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6916E-8C58-43F3-94B5-68E25BA0F8C7}"/>
              </a:ext>
            </a:extLst>
          </p:cNvPr>
          <p:cNvSpPr/>
          <p:nvPr/>
        </p:nvSpPr>
        <p:spPr>
          <a:xfrm>
            <a:off x="617912" y="674400"/>
            <a:ext cx="10956175" cy="5509200"/>
          </a:xfrm>
          <a:prstGeom prst="rect">
            <a:avLst/>
          </a:prstGeom>
        </p:spPr>
        <p:txBody>
          <a:bodyPr wrap="square">
            <a:spAutoFit/>
          </a:bodyPr>
          <a:lstStyle/>
          <a:p>
            <a:pPr marL="514350" indent="-514350"/>
            <a:r>
              <a:rPr lang="en-US" sz="3200" dirty="0">
                <a:latin typeface="Times New Roman" panose="02020603050405020304" pitchFamily="18" charset="0"/>
                <a:ea typeface="Calibri" panose="020F0502020204030204" pitchFamily="34" charset="0"/>
                <a:cs typeface="Times New Roman" panose="02020603050405020304" pitchFamily="18" charset="0"/>
              </a:rPr>
              <a:t>5. “</a:t>
            </a:r>
            <a:r>
              <a:rPr lang="en-US" sz="3200" i="1" dirty="0">
                <a:latin typeface="Times New Roman" panose="02020603050405020304" pitchFamily="18" charset="0"/>
                <a:ea typeface="Calibri" panose="020F0502020204030204" pitchFamily="34" charset="0"/>
                <a:cs typeface="Times New Roman" panose="02020603050405020304" pitchFamily="18" charset="0"/>
              </a:rPr>
              <a:t>Not with braided hair, or gold, or pearls, or costly array</a:t>
            </a:r>
            <a:r>
              <a:rPr lang="en-US" sz="3200" dirty="0">
                <a:latin typeface="Times New Roman" panose="02020603050405020304" pitchFamily="18" charset="0"/>
                <a:ea typeface="Calibri" panose="020F0502020204030204" pitchFamily="34" charset="0"/>
                <a:cs typeface="Times New Roman" panose="02020603050405020304" pitchFamily="18" charset="0"/>
              </a:rPr>
              <a:t>” refers to the gaudy show in which women braided their hair with strands of gold and silver which glistened in the sunlight and layered themselves with jewels, </a:t>
            </a:r>
            <a:r>
              <a:rPr lang="en-US" sz="3200" b="1" dirty="0">
                <a:latin typeface="Times New Roman" panose="02020603050405020304" pitchFamily="18" charset="0"/>
                <a:ea typeface="Calibri" panose="020F0502020204030204" pitchFamily="34" charset="0"/>
                <a:cs typeface="Times New Roman" panose="02020603050405020304" pitchFamily="18" charset="0"/>
              </a:rPr>
              <a:t>Isa. 3:16-23.</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51435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6. “</a:t>
            </a:r>
            <a:r>
              <a:rPr lang="en-US" sz="3200" i="1" dirty="0">
                <a:latin typeface="Times New Roman" panose="02020603050405020304" pitchFamily="18" charset="0"/>
                <a:ea typeface="Calibri" panose="020F0502020204030204" pitchFamily="34" charset="0"/>
                <a:cs typeface="Times New Roman" panose="02020603050405020304" pitchFamily="18" charset="0"/>
              </a:rPr>
              <a:t>But which becometh women professing godliness with good works</a:t>
            </a:r>
            <a:r>
              <a:rPr lang="en-US" sz="3200" dirty="0">
                <a:latin typeface="Times New Roman" panose="02020603050405020304" pitchFamily="18" charset="0"/>
                <a:ea typeface="Calibri" panose="020F0502020204030204" pitchFamily="34" charset="0"/>
                <a:cs typeface="Times New Roman" panose="02020603050405020304" pitchFamily="18" charset="0"/>
              </a:rPr>
              <a:t>” is contrasted with a mere outward display; the inner display is more precious before God and more representative of Christian womanhood. </a:t>
            </a:r>
          </a:p>
          <a:p>
            <a:pPr marL="51435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7. The prohibition is on the extreme and otherwise addresses the priority of adornment, extolling praise on inward over outward adornment. </a:t>
            </a:r>
          </a:p>
        </p:txBody>
      </p:sp>
    </p:spTree>
    <p:extLst>
      <p:ext uri="{BB962C8B-B14F-4D97-AF65-F5344CB8AC3E}">
        <p14:creationId xmlns:p14="http://schemas.microsoft.com/office/powerpoint/2010/main" val="38484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E38002-F92C-475B-9BFB-902E0FFB3D7B}"/>
              </a:ext>
            </a:extLst>
          </p:cNvPr>
          <p:cNvSpPr/>
          <p:nvPr/>
        </p:nvSpPr>
        <p:spPr>
          <a:xfrm>
            <a:off x="576349" y="684980"/>
            <a:ext cx="11039302" cy="5509200"/>
          </a:xfrm>
          <a:prstGeom prst="rect">
            <a:avLst/>
          </a:prstGeom>
        </p:spPr>
        <p:txBody>
          <a:bodyPr wrap="square">
            <a:spAutoFit/>
          </a:bodyPr>
          <a:lstStyle/>
          <a:p>
            <a:pPr marL="342900" marR="0" indent="-3429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Brief exposition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Peter 3:1-5.</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From the first verse of this context, one’s behavior rather than anything else, such as physical adornment, is commended.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Verses one and two champion chaste or holy behavior as the means for a Christian wife to influence a husband whose wife’s words are ineffective toward him. </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 Christian woman does not rely on lavish outward adornment to secure and keep the attentions of a man; the references to adorning here are the same as those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2:9</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451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4263</Words>
  <Application>Microsoft Office PowerPoint</Application>
  <PresentationFormat>Widescreen</PresentationFormat>
  <Paragraphs>279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34</cp:revision>
  <dcterms:created xsi:type="dcterms:W3CDTF">2019-06-15T03:46:38Z</dcterms:created>
  <dcterms:modified xsi:type="dcterms:W3CDTF">2019-06-15T21:25:08Z</dcterms:modified>
</cp:coreProperties>
</file>