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53989" autoAdjust="0"/>
  </p:normalViewPr>
  <p:slideViewPr>
    <p:cSldViewPr snapToGrid="0">
      <p:cViewPr varScale="1">
        <p:scale>
          <a:sx n="40" d="100"/>
          <a:sy n="40" d="100"/>
        </p:scale>
        <p:origin x="1728"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C2714-A405-4887-BD4E-ABDC187D62B2}"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171DC-E7B0-4C6C-94C6-222492475D43}" type="slidenum">
              <a:rPr lang="en-US" smtClean="0"/>
              <a:t>‹#›</a:t>
            </a:fld>
            <a:endParaRPr lang="en-US"/>
          </a:p>
        </p:txBody>
      </p:sp>
    </p:spTree>
    <p:extLst>
      <p:ext uri="{BB962C8B-B14F-4D97-AF65-F5344CB8AC3E}">
        <p14:creationId xmlns:p14="http://schemas.microsoft.com/office/powerpoint/2010/main" val="293550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    1. </a:t>
            </a:r>
            <a:r>
              <a:rPr lang="en-US" sz="1200" b="1" dirty="0">
                <a:solidFill>
                  <a:schemeClr val="bg1"/>
                </a:solidFill>
              </a:rPr>
              <a:t>Our God Is </a:t>
            </a:r>
            <a:r>
              <a:rPr lang="en-US" sz="1050" i="1" dirty="0">
                <a:solidFill>
                  <a:schemeClr val="bg1"/>
                </a:solidFill>
                <a:latin typeface="Arial Narrow" panose="020B0606020202030204" pitchFamily="34" charset="0"/>
              </a:rPr>
              <a:t>Who Or What Is </a:t>
            </a:r>
            <a:r>
              <a:rPr lang="en-US" sz="1200" b="1" dirty="0">
                <a:solidFill>
                  <a:schemeClr val="bg1"/>
                </a:solidFill>
              </a:rPr>
              <a:t>First In Our Lives.</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AA171DC-E7B0-4C6C-94C6-222492475D43}" type="slidenum">
              <a:rPr lang="en-US" smtClean="0"/>
              <a:t>1</a:t>
            </a:fld>
            <a:endParaRPr lang="en-US"/>
          </a:p>
        </p:txBody>
      </p:sp>
    </p:spTree>
    <p:extLst>
      <p:ext uri="{BB962C8B-B14F-4D97-AF65-F5344CB8AC3E}">
        <p14:creationId xmlns:p14="http://schemas.microsoft.com/office/powerpoint/2010/main" val="2446462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a:t>
            </a:r>
            <a:r>
              <a:rPr lang="en-US" sz="1200" b="1" u="none" kern="1200" dirty="0">
                <a:solidFill>
                  <a:schemeClr val="tx1"/>
                </a:solidFill>
                <a:effectLst/>
                <a:latin typeface="+mn-lt"/>
                <a:ea typeface="+mn-ea"/>
                <a:cs typeface="+mn-cs"/>
              </a:rPr>
              <a:t>Fervent prayers </a:t>
            </a:r>
            <a:r>
              <a:rPr lang="en-US" sz="1200" b="1" kern="1200" dirty="0">
                <a:solidFill>
                  <a:schemeClr val="tx1"/>
                </a:solidFill>
                <a:effectLst/>
                <a:latin typeface="+mn-lt"/>
                <a:ea typeface="+mn-ea"/>
                <a:cs typeface="+mn-cs"/>
              </a:rPr>
              <a:t>(Jas. 5:16)</a:t>
            </a:r>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Confess your trespasses to one another, and pray for one another, that you may be healed. The effective, fervent prayer of a righteous man avails much.</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(James 5:16)</a:t>
            </a:r>
          </a:p>
          <a:p>
            <a:r>
              <a:rPr lang="en-US" sz="1200" b="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1. If you are not here, you will miss the fervent prayers of the saints with whom you should be worshiping.</a:t>
            </a:r>
          </a:p>
          <a:p>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2. You also miss the opportunity to have the congregation pray with you for, your personal needs, whatever they may be.</a:t>
            </a:r>
          </a:p>
          <a:p>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3. We all need the prayers of the congregation from time to time.</a:t>
            </a:r>
          </a:p>
          <a:p>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4. What could be more important, than to be at worship, speaking directly to your heavenly Father, expressing all of your needs? </a:t>
            </a:r>
          </a:p>
          <a:p>
            <a:endParaRPr lang="en-US" dirty="0"/>
          </a:p>
        </p:txBody>
      </p:sp>
      <p:sp>
        <p:nvSpPr>
          <p:cNvPr id="4" name="Slide Number Placeholder 3"/>
          <p:cNvSpPr>
            <a:spLocks noGrp="1"/>
          </p:cNvSpPr>
          <p:nvPr>
            <p:ph type="sldNum" sz="quarter" idx="5"/>
          </p:nvPr>
        </p:nvSpPr>
        <p:spPr/>
        <p:txBody>
          <a:bodyPr/>
          <a:lstStyle/>
          <a:p>
            <a:fld id="{7AA171DC-E7B0-4C6C-94C6-222492475D43}" type="slidenum">
              <a:rPr lang="en-US" smtClean="0"/>
              <a:t>10</a:t>
            </a:fld>
            <a:endParaRPr lang="en-US"/>
          </a:p>
        </p:txBody>
      </p:sp>
    </p:spTree>
    <p:extLst>
      <p:ext uri="{BB962C8B-B14F-4D97-AF65-F5344CB8AC3E}">
        <p14:creationId xmlns:p14="http://schemas.microsoft.com/office/powerpoint/2010/main" val="3023847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 </a:t>
            </a:r>
            <a:r>
              <a:rPr lang="en-US" sz="1200" b="1" u="none" kern="1200" dirty="0">
                <a:solidFill>
                  <a:schemeClr val="tx1"/>
                </a:solidFill>
                <a:effectLst/>
                <a:latin typeface="+mn-lt"/>
                <a:ea typeface="+mn-ea"/>
                <a:cs typeface="+mn-cs"/>
              </a:rPr>
              <a:t>Generous giving </a:t>
            </a:r>
            <a:r>
              <a:rPr lang="en-US" sz="1200" b="1" kern="1200" dirty="0">
                <a:solidFill>
                  <a:schemeClr val="tx1"/>
                </a:solidFill>
                <a:effectLst/>
                <a:latin typeface="+mn-lt"/>
                <a:ea typeface="+mn-ea"/>
                <a:cs typeface="+mn-cs"/>
              </a:rPr>
              <a:t>(2 Co. 9:7)</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So let each one give as he purposes in his heart, not grudgingly or of necessity; for God loves a cheerful giver. </a:t>
            </a:r>
            <a:r>
              <a:rPr lang="en-US" sz="1200" b="1" kern="1200" dirty="0">
                <a:solidFill>
                  <a:schemeClr val="tx1"/>
                </a:solidFill>
                <a:effectLst/>
                <a:latin typeface="+mn-lt"/>
                <a:ea typeface="+mn-ea"/>
                <a:cs typeface="+mn-cs"/>
              </a:rPr>
              <a:t>(2 Corinthians 9:7)</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&gt;&gt;&gt;&gt;&gt;&gt;&gt;&gt;&gt;&gt;&gt;&gt;&gt;&gt;&gt;&gt;&gt;&gt;&gt;&gt;</a:t>
            </a:r>
          </a:p>
          <a:p>
            <a:r>
              <a:rPr lang="en-US" sz="1200" kern="1200" dirty="0">
                <a:solidFill>
                  <a:schemeClr val="tx1"/>
                </a:solidFill>
                <a:effectLst/>
                <a:latin typeface="+mn-lt"/>
                <a:ea typeface="+mn-ea"/>
                <a:cs typeface="+mn-cs"/>
              </a:rPr>
              <a:t>    1. If you are not here in the Kingdom, to worship with us, how can you lay up treasures for yourselves in heaven?</a:t>
            </a:r>
          </a:p>
          <a:p>
            <a:r>
              <a:rPr lang="en-US" sz="1200" i="1" kern="1200" dirty="0">
                <a:solidFill>
                  <a:schemeClr val="tx1"/>
                </a:solidFill>
                <a:effectLst/>
                <a:latin typeface="+mn-lt"/>
                <a:ea typeface="+mn-ea"/>
                <a:cs typeface="+mn-cs"/>
              </a:rPr>
              <a:t>but lay up for yourselves treasures in heaven, where neither moth nor rust destroys and where thieves do not break in and steal.</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(Matthew 6:20)</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2. Are we sowing wisely, have we have enough laid by in store to evangelize Quinlan area for the next gospel meeting.</a:t>
            </a:r>
          </a:p>
          <a:p>
            <a:r>
              <a:rPr lang="en-US" sz="1200" kern="1200" dirty="0">
                <a:solidFill>
                  <a:schemeClr val="tx1"/>
                </a:solidFill>
                <a:effectLst/>
                <a:latin typeface="+mn-lt"/>
                <a:ea typeface="+mn-ea"/>
                <a:cs typeface="+mn-cs"/>
              </a:rPr>
              <a:t>    3. Are we ready to reap the harvest from the seed sowing?</a:t>
            </a:r>
          </a:p>
          <a:p>
            <a:endParaRPr lang="en-US" dirty="0"/>
          </a:p>
        </p:txBody>
      </p:sp>
      <p:sp>
        <p:nvSpPr>
          <p:cNvPr id="4" name="Slide Number Placeholder 3"/>
          <p:cNvSpPr>
            <a:spLocks noGrp="1"/>
          </p:cNvSpPr>
          <p:nvPr>
            <p:ph type="sldNum" sz="quarter" idx="5"/>
          </p:nvPr>
        </p:nvSpPr>
        <p:spPr/>
        <p:txBody>
          <a:bodyPr/>
          <a:lstStyle/>
          <a:p>
            <a:fld id="{7AA171DC-E7B0-4C6C-94C6-222492475D43}" type="slidenum">
              <a:rPr lang="en-US" smtClean="0"/>
              <a:t>11</a:t>
            </a:fld>
            <a:endParaRPr lang="en-US"/>
          </a:p>
        </p:txBody>
      </p:sp>
    </p:spTree>
    <p:extLst>
      <p:ext uri="{BB962C8B-B14F-4D97-AF65-F5344CB8AC3E}">
        <p14:creationId xmlns:p14="http://schemas.microsoft.com/office/powerpoint/2010/main" val="176901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 </a:t>
            </a:r>
            <a:r>
              <a:rPr lang="en-US" sz="1200" b="1" u="none" kern="1200" dirty="0">
                <a:solidFill>
                  <a:schemeClr val="tx1"/>
                </a:solidFill>
                <a:effectLst/>
                <a:latin typeface="+mn-lt"/>
                <a:ea typeface="+mn-ea"/>
                <a:cs typeface="+mn-cs"/>
              </a:rPr>
              <a:t>Lord's Supper </a:t>
            </a:r>
            <a:r>
              <a:rPr lang="en-US" sz="1200" b="1" kern="1200" dirty="0">
                <a:solidFill>
                  <a:schemeClr val="tx1"/>
                </a:solidFill>
                <a:effectLst/>
                <a:latin typeface="+mn-lt"/>
                <a:ea typeface="+mn-ea"/>
                <a:cs typeface="+mn-cs"/>
              </a:rPr>
              <a:t>(1 Co. 11:23-26)</a:t>
            </a:r>
            <a:r>
              <a:rPr lang="en-US" sz="1200" kern="1200" dirty="0">
                <a:solidFill>
                  <a:schemeClr val="tx1"/>
                </a:solidFill>
                <a:effectLst/>
                <a:latin typeface="+mn-lt"/>
                <a:ea typeface="+mn-ea"/>
                <a:cs typeface="+mn-cs"/>
              </a:rPr>
              <a:t>, and </a:t>
            </a:r>
          </a:p>
          <a:p>
            <a:r>
              <a:rPr lang="en-US" sz="1200" i="1" kern="1200" dirty="0">
                <a:solidFill>
                  <a:schemeClr val="tx1"/>
                </a:solidFill>
                <a:effectLst/>
                <a:latin typeface="+mn-lt"/>
                <a:ea typeface="+mn-ea"/>
                <a:cs typeface="+mn-cs"/>
              </a:rPr>
              <a:t>For I received from the Lord that which I also delivered to you: that the Lord Jesus on the same night in which He was betrayed took bread; and when He had given thanks, He broke it and said, "Take, eat; this is My body which is broken for you; do this in remembrance of Me." In the same manner He also took the cup after supper, saying, "This cup is the new covenant in My blood. This do, as often as you drink it, in remembrance of Me." For as often as you eat this bread and drink this cup, you proclaim the Lord's death till He comes.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 Corinthians 11:23-26)</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1. Remember the invited guests of the feast? </a:t>
            </a:r>
            <a:r>
              <a:rPr lang="en-US" sz="1200" b="1" kern="1200" dirty="0">
                <a:solidFill>
                  <a:schemeClr val="tx1"/>
                </a:solidFill>
                <a:effectLst/>
                <a:latin typeface="+mn-lt"/>
                <a:ea typeface="+mn-ea"/>
                <a:cs typeface="+mn-cs"/>
              </a:rPr>
              <a:t>Lk 14: 16-24.</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2. “This do in remembrance of Me” is not multiple choice, it is a command.</a:t>
            </a:r>
          </a:p>
          <a:p>
            <a:endParaRPr lang="en-US" dirty="0"/>
          </a:p>
        </p:txBody>
      </p:sp>
      <p:sp>
        <p:nvSpPr>
          <p:cNvPr id="4" name="Slide Number Placeholder 3"/>
          <p:cNvSpPr>
            <a:spLocks noGrp="1"/>
          </p:cNvSpPr>
          <p:nvPr>
            <p:ph type="sldNum" sz="quarter" idx="5"/>
          </p:nvPr>
        </p:nvSpPr>
        <p:spPr/>
        <p:txBody>
          <a:bodyPr/>
          <a:lstStyle/>
          <a:p>
            <a:fld id="{7AA171DC-E7B0-4C6C-94C6-222492475D43}" type="slidenum">
              <a:rPr lang="en-US" smtClean="0"/>
              <a:t>12</a:t>
            </a:fld>
            <a:endParaRPr lang="en-US"/>
          </a:p>
        </p:txBody>
      </p:sp>
    </p:spTree>
    <p:extLst>
      <p:ext uri="{BB962C8B-B14F-4D97-AF65-F5344CB8AC3E}">
        <p14:creationId xmlns:p14="http://schemas.microsoft.com/office/powerpoint/2010/main" val="3217392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 </a:t>
            </a:r>
            <a:r>
              <a:rPr lang="en-US" sz="1200" b="1" u="none" kern="1200" dirty="0">
                <a:solidFill>
                  <a:schemeClr val="tx1"/>
                </a:solidFill>
                <a:effectLst/>
                <a:latin typeface="+mn-lt"/>
                <a:ea typeface="+mn-ea"/>
                <a:cs typeface="+mn-cs"/>
              </a:rPr>
              <a:t>Gospel Preaching </a:t>
            </a:r>
            <a:r>
              <a:rPr lang="en-US" sz="1200" b="1" kern="1200" dirty="0">
                <a:solidFill>
                  <a:schemeClr val="tx1"/>
                </a:solidFill>
                <a:effectLst/>
                <a:latin typeface="+mn-lt"/>
                <a:ea typeface="+mn-ea"/>
                <a:cs typeface="+mn-cs"/>
              </a:rPr>
              <a:t>(2 Tim. 4:2)</a:t>
            </a:r>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Preach the word! Be ready in season and out of season. Convince, rebuke, exhort, with all longsuffering and teaching.</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(2 Timothy 4:2)</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a:t>
            </a:r>
          </a:p>
          <a:p>
            <a:r>
              <a:rPr lang="en-US" sz="1200" kern="1200" dirty="0">
                <a:solidFill>
                  <a:schemeClr val="tx1"/>
                </a:solidFill>
                <a:effectLst/>
                <a:latin typeface="+mn-lt"/>
                <a:ea typeface="+mn-ea"/>
                <a:cs typeface="+mn-cs"/>
              </a:rPr>
              <a:t>    1. Without hearing the word of God, your faith will wane, like a hot ember taken out of the fire.</a:t>
            </a:r>
          </a:p>
          <a:p>
            <a:r>
              <a:rPr lang="en-US" sz="1200" kern="1200" dirty="0">
                <a:solidFill>
                  <a:schemeClr val="tx1"/>
                </a:solidFill>
                <a:effectLst/>
                <a:latin typeface="+mn-lt"/>
                <a:ea typeface="+mn-ea"/>
                <a:cs typeface="+mn-cs"/>
              </a:rPr>
              <a:t>&gt;&gt;&gt;&gt;&gt;&gt;&gt;&gt;&gt;&gt;&gt;&gt;&gt;&gt;</a:t>
            </a:r>
          </a:p>
          <a:p>
            <a:r>
              <a:rPr lang="en-US" sz="1200" kern="1200" dirty="0">
                <a:solidFill>
                  <a:schemeClr val="tx1"/>
                </a:solidFill>
                <a:effectLst/>
                <a:latin typeface="+mn-lt"/>
                <a:ea typeface="+mn-ea"/>
                <a:cs typeface="+mn-cs"/>
              </a:rPr>
              <a:t>    2. There are many self-professed Christians that will not stand for the rebuking and exhorting administered by the word of God.</a:t>
            </a:r>
          </a:p>
          <a:p>
            <a:r>
              <a:rPr lang="en-US" sz="1200" i="1" kern="1200" dirty="0">
                <a:solidFill>
                  <a:schemeClr val="tx1"/>
                </a:solidFill>
                <a:effectLst/>
                <a:latin typeface="+mn-lt"/>
                <a:ea typeface="+mn-ea"/>
                <a:cs typeface="+mn-cs"/>
              </a:rPr>
              <a:t>"Not everyone who says to Me, 'Lord, Lord,' shall enter the kingdom of heaven, but he who does the will of My Father in heaven.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(Matthew 7:21)</a:t>
            </a:r>
            <a:endParaRPr lang="en-US" dirty="0"/>
          </a:p>
        </p:txBody>
      </p:sp>
      <p:sp>
        <p:nvSpPr>
          <p:cNvPr id="4" name="Slide Number Placeholder 3"/>
          <p:cNvSpPr>
            <a:spLocks noGrp="1"/>
          </p:cNvSpPr>
          <p:nvPr>
            <p:ph type="sldNum" sz="quarter" idx="5"/>
          </p:nvPr>
        </p:nvSpPr>
        <p:spPr/>
        <p:txBody>
          <a:bodyPr/>
          <a:lstStyle/>
          <a:p>
            <a:fld id="{7AA171DC-E7B0-4C6C-94C6-222492475D43}" type="slidenum">
              <a:rPr lang="en-US" smtClean="0"/>
              <a:t>13</a:t>
            </a:fld>
            <a:endParaRPr lang="en-US"/>
          </a:p>
        </p:txBody>
      </p:sp>
    </p:spTree>
    <p:extLst>
      <p:ext uri="{BB962C8B-B14F-4D97-AF65-F5344CB8AC3E}">
        <p14:creationId xmlns:p14="http://schemas.microsoft.com/office/powerpoint/2010/main" val="45790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III. Now let me tell you “</a:t>
            </a:r>
            <a:r>
              <a:rPr lang="en-US" sz="1200" b="1" u="dbl" kern="1200" dirty="0">
                <a:solidFill>
                  <a:schemeClr val="tx1"/>
                </a:solidFill>
                <a:effectLst/>
                <a:latin typeface="+mn-lt"/>
                <a:ea typeface="+mn-ea"/>
                <a:cs typeface="+mn-cs"/>
              </a:rPr>
              <a:t>Why</a:t>
            </a:r>
            <a:r>
              <a:rPr lang="en-US" sz="1200" b="1" kern="1200" dirty="0">
                <a:solidFill>
                  <a:schemeClr val="tx1"/>
                </a:solidFill>
                <a:effectLst/>
                <a:latin typeface="+mn-lt"/>
                <a:ea typeface="+mn-ea"/>
                <a:cs typeface="+mn-cs"/>
              </a:rPr>
              <a:t> I love Worship”:</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A. It makes me happy; it chases away the blah’s</a:t>
            </a:r>
          </a:p>
          <a:p>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"I was GLAD when they said unto me; Let us go into the house of the Lord" </a:t>
            </a:r>
            <a:r>
              <a:rPr lang="en-US" sz="1200" b="1" kern="1200" dirty="0">
                <a:solidFill>
                  <a:schemeClr val="tx1"/>
                </a:solidFill>
                <a:effectLst/>
                <a:latin typeface="+mn-lt"/>
                <a:ea typeface="+mn-ea"/>
                <a:cs typeface="+mn-cs"/>
              </a:rPr>
              <a:t>(Ps. 122:1)</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&gt;&gt;&gt;&gt;&gt;&gt;&gt;&gt;&gt;&gt;&gt;&gt;&gt;&gt;&gt;&gt;&gt;&gt;&gt;&gt; </a:t>
            </a:r>
          </a:p>
          <a:p>
            <a:r>
              <a:rPr lang="en-US" sz="1200" kern="1200" dirty="0">
                <a:solidFill>
                  <a:schemeClr val="tx1"/>
                </a:solidFill>
                <a:effectLst/>
                <a:latin typeface="+mn-lt"/>
                <a:ea typeface="+mn-ea"/>
                <a:cs typeface="+mn-cs"/>
              </a:rPr>
              <a:t>        1. We are the temple, the one in which the Godhead resides.  </a:t>
            </a:r>
          </a:p>
          <a:p>
            <a:r>
              <a:rPr lang="en-US" sz="1200" i="1" kern="1200" dirty="0">
                <a:solidFill>
                  <a:schemeClr val="tx1"/>
                </a:solidFill>
                <a:effectLst/>
                <a:latin typeface="+mn-lt"/>
                <a:ea typeface="+mn-ea"/>
                <a:cs typeface="+mn-cs"/>
              </a:rPr>
              <a:t>Do you not know that you are the temple of God and that the Spirit of God dwells in you? If anyone defiles the temple of God, God will destroy him. For the temple of God is holy, </a:t>
            </a:r>
            <a:r>
              <a:rPr lang="en-US" sz="1200" i="1" u="sng" kern="1200" dirty="0">
                <a:solidFill>
                  <a:schemeClr val="tx1"/>
                </a:solidFill>
                <a:effectLst/>
                <a:latin typeface="+mn-lt"/>
                <a:ea typeface="+mn-ea"/>
                <a:cs typeface="+mn-cs"/>
              </a:rPr>
              <a:t>which temple you are</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 Corinthians 3:16-17)</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&gt;&gt;&gt;&gt;&gt;&gt;&gt;&gt;&gt;&gt;&gt;&gt;&gt;&gt;&gt;&gt;&gt;&gt;&gt;&gt;&gt;</a:t>
            </a:r>
          </a:p>
          <a:p>
            <a:r>
              <a:rPr lang="en-US" sz="1200" kern="1200" dirty="0">
                <a:solidFill>
                  <a:schemeClr val="tx1"/>
                </a:solidFill>
                <a:effectLst/>
                <a:latin typeface="+mn-lt"/>
                <a:ea typeface="+mn-ea"/>
                <a:cs typeface="+mn-cs"/>
              </a:rPr>
              <a:t>        2. We are the building stones, of the Kingdom </a:t>
            </a:r>
            <a:r>
              <a:rPr lang="en-US" sz="1200" b="1" kern="1200" dirty="0">
                <a:solidFill>
                  <a:schemeClr val="tx1"/>
                </a:solidFill>
                <a:effectLst/>
                <a:latin typeface="+mn-lt"/>
                <a:ea typeface="+mn-ea"/>
                <a:cs typeface="+mn-cs"/>
              </a:rPr>
              <a:t>(1 Pet 2:5)</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you also, as living stones, are being built up a spiritual house, a holy priesthood, to offer up spiritual sacrifices acceptable to God through Jesus Christ.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 Peter 2:5)</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&gt;&gt;&gt;&gt;&gt;&gt;&gt;&gt;&gt;&gt;&gt;&gt;&gt;&gt;&gt;&gt;&gt;&gt;&gt;&gt;&gt;</a:t>
            </a:r>
          </a:p>
          <a:p>
            <a:r>
              <a:rPr lang="en-US" sz="1200" kern="1200" dirty="0">
                <a:solidFill>
                  <a:schemeClr val="tx1"/>
                </a:solidFill>
                <a:effectLst/>
                <a:latin typeface="+mn-lt"/>
                <a:ea typeface="+mn-ea"/>
                <a:cs typeface="+mn-cs"/>
              </a:rPr>
              <a:t>        3. If we do not all assemble, we are a partial structure thru which the “prince of this earth” may enter and scatter the flock.</a:t>
            </a:r>
            <a:endParaRPr lang="en-US" dirty="0"/>
          </a:p>
        </p:txBody>
      </p:sp>
      <p:sp>
        <p:nvSpPr>
          <p:cNvPr id="4" name="Slide Number Placeholder 3"/>
          <p:cNvSpPr>
            <a:spLocks noGrp="1"/>
          </p:cNvSpPr>
          <p:nvPr>
            <p:ph type="sldNum" sz="quarter" idx="5"/>
          </p:nvPr>
        </p:nvSpPr>
        <p:spPr/>
        <p:txBody>
          <a:bodyPr/>
          <a:lstStyle/>
          <a:p>
            <a:fld id="{7AA171DC-E7B0-4C6C-94C6-222492475D43}" type="slidenum">
              <a:rPr lang="en-US" smtClean="0"/>
              <a:t>14</a:t>
            </a:fld>
            <a:endParaRPr lang="en-US"/>
          </a:p>
        </p:txBody>
      </p:sp>
    </p:spTree>
    <p:extLst>
      <p:ext uri="{BB962C8B-B14F-4D97-AF65-F5344CB8AC3E}">
        <p14:creationId xmlns:p14="http://schemas.microsoft.com/office/powerpoint/2010/main" val="765459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B. I love to praise my God, I want to sing God's praise </a:t>
            </a:r>
            <a:r>
              <a:rPr lang="en-US" sz="1200" b="1" kern="1200" dirty="0">
                <a:solidFill>
                  <a:schemeClr val="tx1"/>
                </a:solidFill>
                <a:effectLst/>
                <a:latin typeface="+mn-lt"/>
                <a:ea typeface="+mn-ea"/>
                <a:cs typeface="+mn-cs"/>
              </a:rPr>
              <a:t>(Heb. 2:12).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saying: "I WILL DECLARE YOUR NAME TO MY BRETHREN; </a:t>
            </a:r>
            <a:r>
              <a:rPr lang="en-US" sz="1200" i="1" u="sng" kern="1200" dirty="0">
                <a:solidFill>
                  <a:schemeClr val="tx1"/>
                </a:solidFill>
                <a:effectLst/>
                <a:latin typeface="+mn-lt"/>
                <a:ea typeface="+mn-ea"/>
                <a:cs typeface="+mn-cs"/>
              </a:rPr>
              <a:t>IN THE MIDST OF THE ASSEMBLY I WILL SING PRAISE TO YOU</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(Hebrews 2:12)   {</a:t>
            </a:r>
            <a:r>
              <a:rPr lang="en-US" sz="1200" i="1" kern="1200" dirty="0">
                <a:solidFill>
                  <a:schemeClr val="tx1"/>
                </a:solidFill>
                <a:effectLst/>
                <a:latin typeface="+mn-lt"/>
                <a:ea typeface="+mn-ea"/>
                <a:cs typeface="+mn-cs"/>
              </a:rPr>
              <a:t>How can you do that if you are not here?</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C. The Lord hears my prayers and I want to pray to God and praise Him with the saints </a:t>
            </a:r>
            <a:r>
              <a:rPr lang="en-US" sz="1200" b="1" kern="1200" dirty="0">
                <a:solidFill>
                  <a:schemeClr val="tx1"/>
                </a:solidFill>
                <a:effectLst/>
                <a:latin typeface="+mn-lt"/>
                <a:ea typeface="+mn-ea"/>
                <a:cs typeface="+mn-cs"/>
              </a:rPr>
              <a:t>(Eph. 5:20; Acts 16:25).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giving thanks always for all things to God the Father in the name of our Lord Jesus Christ, </a:t>
            </a:r>
            <a:r>
              <a:rPr lang="en-US" sz="1200" b="1" kern="1200" dirty="0">
                <a:solidFill>
                  <a:schemeClr val="tx1"/>
                </a:solidFill>
                <a:effectLst/>
                <a:latin typeface="+mn-lt"/>
                <a:ea typeface="+mn-ea"/>
                <a:cs typeface="+mn-cs"/>
              </a:rPr>
              <a:t>(Ephesians 5:20)</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But at midnight Paul and Silas were praying and singing hymns to God, and the prisoners were listening to them. </a:t>
            </a:r>
            <a:r>
              <a:rPr lang="en-US" sz="1200" b="1" kern="1200" dirty="0">
                <a:solidFill>
                  <a:schemeClr val="tx1"/>
                </a:solidFill>
                <a:effectLst/>
                <a:latin typeface="+mn-lt"/>
                <a:ea typeface="+mn-ea"/>
                <a:cs typeface="+mn-cs"/>
              </a:rPr>
              <a:t>(Acts 16:25)</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D. I want to hear His Word mightily proclaimed </a:t>
            </a:r>
            <a:r>
              <a:rPr lang="en-US" sz="1200" b="1" kern="1200" dirty="0">
                <a:solidFill>
                  <a:schemeClr val="tx1"/>
                </a:solidFill>
                <a:effectLst/>
                <a:latin typeface="+mn-lt"/>
                <a:ea typeface="+mn-ea"/>
                <a:cs typeface="+mn-cs"/>
              </a:rPr>
              <a:t>(Acts 18:28).</a:t>
            </a:r>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for he vigorously refuted the Jews publicly, showing from the Scriptures that Jesus is the Christ. </a:t>
            </a:r>
            <a:r>
              <a:rPr lang="en-US" sz="1200" b="1" kern="1200" dirty="0">
                <a:solidFill>
                  <a:schemeClr val="tx1"/>
                </a:solidFill>
                <a:effectLst/>
                <a:latin typeface="+mn-lt"/>
                <a:ea typeface="+mn-ea"/>
                <a:cs typeface="+mn-cs"/>
              </a:rPr>
              <a:t>(Acts 18:28)</a:t>
            </a:r>
            <a:endParaRPr lang="en-US" dirty="0"/>
          </a:p>
        </p:txBody>
      </p:sp>
      <p:sp>
        <p:nvSpPr>
          <p:cNvPr id="4" name="Slide Number Placeholder 3"/>
          <p:cNvSpPr>
            <a:spLocks noGrp="1"/>
          </p:cNvSpPr>
          <p:nvPr>
            <p:ph type="sldNum" sz="quarter" idx="5"/>
          </p:nvPr>
        </p:nvSpPr>
        <p:spPr/>
        <p:txBody>
          <a:bodyPr/>
          <a:lstStyle/>
          <a:p>
            <a:fld id="{7AA171DC-E7B0-4C6C-94C6-222492475D43}" type="slidenum">
              <a:rPr lang="en-US" smtClean="0"/>
              <a:t>15</a:t>
            </a:fld>
            <a:endParaRPr lang="en-US"/>
          </a:p>
        </p:txBody>
      </p:sp>
    </p:spTree>
    <p:extLst>
      <p:ext uri="{BB962C8B-B14F-4D97-AF65-F5344CB8AC3E}">
        <p14:creationId xmlns:p14="http://schemas.microsoft.com/office/powerpoint/2010/main" val="1113466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E. I want to remember the Lord's love for me demonstrated through His suffering and death for us all </a:t>
            </a:r>
            <a:r>
              <a:rPr lang="en-US" sz="1200" b="1" kern="1200" dirty="0">
                <a:solidFill>
                  <a:schemeClr val="tx1"/>
                </a:solidFill>
                <a:effectLst/>
                <a:latin typeface="+mn-lt"/>
                <a:ea typeface="+mn-ea"/>
                <a:cs typeface="+mn-cs"/>
              </a:rPr>
              <a:t>(Heb. 2:9; 1 Jn. 4:9-10)</a:t>
            </a:r>
            <a:r>
              <a:rPr lang="en-US" sz="1200" kern="1200" dirty="0">
                <a:solidFill>
                  <a:schemeClr val="tx1"/>
                </a:solidFill>
                <a:effectLst/>
                <a:latin typeface="+mn-lt"/>
                <a:ea typeface="+mn-ea"/>
                <a:cs typeface="+mn-cs"/>
              </a:rPr>
              <a:t>.</a:t>
            </a:r>
          </a:p>
          <a:p>
            <a:r>
              <a:rPr lang="en-US" sz="1200" i="1" u="dbl" kern="1200" dirty="0">
                <a:solidFill>
                  <a:schemeClr val="tx1"/>
                </a:solidFill>
                <a:effectLst/>
                <a:latin typeface="+mn-lt"/>
                <a:ea typeface="+mn-ea"/>
                <a:cs typeface="+mn-cs"/>
              </a:rPr>
              <a:t>In this</a:t>
            </a:r>
            <a:r>
              <a:rPr lang="en-US" sz="1200" i="1" kern="1200" dirty="0">
                <a:solidFill>
                  <a:schemeClr val="tx1"/>
                </a:solidFill>
                <a:effectLst/>
                <a:latin typeface="+mn-lt"/>
                <a:ea typeface="+mn-ea"/>
                <a:cs typeface="+mn-cs"/>
              </a:rPr>
              <a:t> </a:t>
            </a:r>
            <a:r>
              <a:rPr lang="en-US" sz="1200" i="1" u="sng" kern="1200" dirty="0">
                <a:solidFill>
                  <a:schemeClr val="tx1"/>
                </a:solidFill>
                <a:effectLst/>
                <a:latin typeface="+mn-lt"/>
                <a:ea typeface="+mn-ea"/>
                <a:cs typeface="+mn-cs"/>
              </a:rPr>
              <a:t>the love of God was manifested</a:t>
            </a:r>
            <a:r>
              <a:rPr lang="en-US" sz="1200" i="1" kern="1200" dirty="0">
                <a:solidFill>
                  <a:schemeClr val="tx1"/>
                </a:solidFill>
                <a:effectLst/>
                <a:latin typeface="+mn-lt"/>
                <a:ea typeface="+mn-ea"/>
                <a:cs typeface="+mn-cs"/>
              </a:rPr>
              <a:t> toward us, that God has sent His only begotten Son into the world, that we might live through Him. In this is love, not that we loved God, but that </a:t>
            </a:r>
            <a:r>
              <a:rPr lang="en-US" sz="1200" i="1" u="sng" kern="1200" dirty="0">
                <a:solidFill>
                  <a:schemeClr val="tx1"/>
                </a:solidFill>
                <a:effectLst/>
                <a:latin typeface="+mn-lt"/>
                <a:ea typeface="+mn-ea"/>
                <a:cs typeface="+mn-cs"/>
              </a:rPr>
              <a:t>He loved us and sent His Son to be the propitiation for our sins</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 John 4:9-10)</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F. I want to give God my time, my money, my heart, my effort, my loyalty, my love, my faithfulness, my soul, my whole life!!! </a:t>
            </a:r>
            <a:r>
              <a:rPr lang="en-US" sz="1200" b="1" kern="1200" dirty="0">
                <a:solidFill>
                  <a:schemeClr val="tx1"/>
                </a:solidFill>
                <a:effectLst/>
                <a:latin typeface="+mn-lt"/>
                <a:ea typeface="+mn-ea"/>
                <a:cs typeface="+mn-cs"/>
              </a:rPr>
              <a:t>(Mk. 12:30; Lk. 9:23; Mat. 19:27).</a:t>
            </a:r>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AND YOU SHALL LOVE THE LORD YOUR GOD WITH ALL YOUR HEART, WITH ALL YOUR SOUL, WITH ALL YOUR MIND, AND WITH ALL YOUR STRENGTH.' This is the first commandment.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(Mark 12:30)</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Then He said to them all, "If anyone desires to come after Me, let him deny himself, and take up his cross daily, and follow Me.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(Luke 9:23)</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Then Peter answered and said to Him, "See, we have left all and followed You. Therefore what shall we have?"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(Matthew 19:27)</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AA171DC-E7B0-4C6C-94C6-222492475D43}" type="slidenum">
              <a:rPr lang="en-US" smtClean="0"/>
              <a:t>16</a:t>
            </a:fld>
            <a:endParaRPr lang="en-US"/>
          </a:p>
        </p:txBody>
      </p:sp>
    </p:spTree>
    <p:extLst>
      <p:ext uri="{BB962C8B-B14F-4D97-AF65-F5344CB8AC3E}">
        <p14:creationId xmlns:p14="http://schemas.microsoft.com/office/powerpoint/2010/main" val="1040650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G. I wish I had more to offer. I pray that I truly sacrifice to God of things I possess as I ought to </a:t>
            </a:r>
            <a:r>
              <a:rPr lang="en-US" sz="1200" b="1" kern="1200" dirty="0">
                <a:solidFill>
                  <a:schemeClr val="tx1"/>
                </a:solidFill>
                <a:effectLst/>
                <a:latin typeface="+mn-lt"/>
                <a:ea typeface="+mn-ea"/>
                <a:cs typeface="+mn-cs"/>
              </a:rPr>
              <a:t>(Pr. 3:9; Ro. 12:1).</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 beseech you therefore, brethren, by the mercies of God, that you present your bodies a living sacrifice, holy, acceptable to God, which is your reasonable service.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(Romans 12:1)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H. God's worship; with the saints, has lifted me!!! </a:t>
            </a:r>
          </a:p>
          <a:p>
            <a:r>
              <a:rPr lang="en-US" sz="1200" i="1" kern="1200" dirty="0">
                <a:solidFill>
                  <a:schemeClr val="tx1"/>
                </a:solidFill>
                <a:effectLst/>
                <a:latin typeface="+mn-lt"/>
                <a:ea typeface="+mn-ea"/>
                <a:cs typeface="+mn-cs"/>
              </a:rPr>
              <a:t>"I love the Lord, because he hath heard my voice and my supplications. Because he hath inclined his ear unto me, therefore will I call upon his him as long as I live"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(Ps. 116:1-2).</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AA171DC-E7B0-4C6C-94C6-222492475D43}" type="slidenum">
              <a:rPr lang="en-US" smtClean="0"/>
              <a:t>17</a:t>
            </a:fld>
            <a:endParaRPr lang="en-US"/>
          </a:p>
        </p:txBody>
      </p:sp>
    </p:spTree>
    <p:extLst>
      <p:ext uri="{BB962C8B-B14F-4D97-AF65-F5344CB8AC3E}">
        <p14:creationId xmlns:p14="http://schemas.microsoft.com/office/powerpoint/2010/main" val="3570681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Conclusion and Application:</a:t>
            </a:r>
          </a:p>
          <a:p>
            <a:r>
              <a:rPr lang="en-US" sz="1200" b="0" kern="1200" dirty="0">
                <a:solidFill>
                  <a:schemeClr val="tx1"/>
                </a:solidFill>
                <a:effectLst/>
                <a:latin typeface="+mn-lt"/>
                <a:ea typeface="+mn-ea"/>
                <a:cs typeface="+mn-cs"/>
              </a:rPr>
              <a:t>&gt;&gt;&gt;&gt;&gt;&gt;&gt;&gt;&gt;&gt;&gt;&gt;&gt;</a:t>
            </a:r>
          </a:p>
          <a:p>
            <a:r>
              <a:rPr lang="en-US" sz="1200" kern="1200" dirty="0">
                <a:solidFill>
                  <a:schemeClr val="tx1"/>
                </a:solidFill>
                <a:effectLst/>
                <a:latin typeface="+mn-lt"/>
                <a:ea typeface="+mn-ea"/>
                <a:cs typeface="+mn-cs"/>
              </a:rPr>
              <a:t>    1. Worship God every time that the doors are open, He invites you in..</a:t>
            </a:r>
          </a:p>
          <a:p>
            <a:r>
              <a:rPr lang="en-US" sz="1200" kern="1200" dirty="0">
                <a:solidFill>
                  <a:schemeClr val="tx1"/>
                </a:solidFill>
                <a:effectLst/>
                <a:latin typeface="+mn-lt"/>
                <a:ea typeface="+mn-ea"/>
                <a:cs typeface="+mn-cs"/>
              </a:rPr>
              <a:t>&gt;&gt;&gt;&gt;&gt;&gt;&gt;&gt;&gt;&gt;&gt;&gt;&gt;</a:t>
            </a:r>
          </a:p>
          <a:p>
            <a:r>
              <a:rPr lang="en-US" sz="1200" kern="1200" dirty="0">
                <a:solidFill>
                  <a:schemeClr val="tx1"/>
                </a:solidFill>
                <a:effectLst/>
                <a:latin typeface="+mn-lt"/>
                <a:ea typeface="+mn-ea"/>
                <a:cs typeface="+mn-cs"/>
              </a:rPr>
              <a:t>    2. Do not let your faith wane from lack of attendance.</a:t>
            </a:r>
          </a:p>
          <a:p>
            <a:r>
              <a:rPr lang="en-US" sz="1200" kern="1200" dirty="0">
                <a:solidFill>
                  <a:schemeClr val="tx1"/>
                </a:solidFill>
                <a:effectLst/>
                <a:latin typeface="+mn-lt"/>
                <a:ea typeface="+mn-ea"/>
                <a:cs typeface="+mn-cs"/>
              </a:rPr>
              <a:t>&gt;&gt;&gt;&gt;&gt;&gt;&gt;&gt;&gt;&gt;&gt;&gt;&gt;</a:t>
            </a:r>
          </a:p>
          <a:p>
            <a:r>
              <a:rPr lang="en-US" sz="1200" kern="1200" dirty="0">
                <a:solidFill>
                  <a:schemeClr val="tx1"/>
                </a:solidFill>
                <a:effectLst/>
                <a:latin typeface="+mn-lt"/>
                <a:ea typeface="+mn-ea"/>
                <a:cs typeface="+mn-cs"/>
              </a:rPr>
              <a:t>    3. Forsake not the assembling of your-selves together.  </a:t>
            </a:r>
            <a:r>
              <a:rPr lang="en-US" sz="1200" b="1" kern="1200" dirty="0">
                <a:solidFill>
                  <a:schemeClr val="tx1"/>
                </a:solidFill>
                <a:effectLst/>
                <a:latin typeface="+mn-lt"/>
                <a:ea typeface="+mn-ea"/>
                <a:cs typeface="+mn-cs"/>
              </a:rPr>
              <a:t>(Heb. 10:25)</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a:t>
            </a:r>
          </a:p>
          <a:p>
            <a:r>
              <a:rPr lang="en-US" sz="1200" kern="1200" dirty="0">
                <a:solidFill>
                  <a:schemeClr val="tx1"/>
                </a:solidFill>
                <a:effectLst/>
                <a:latin typeface="+mn-lt"/>
                <a:ea typeface="+mn-ea"/>
                <a:cs typeface="+mn-cs"/>
              </a:rPr>
              <a:t>    4. If the Elders require worship every day of the week, we are obliged to comply with their directions</a:t>
            </a:r>
          </a:p>
          <a:p>
            <a:r>
              <a:rPr lang="en-US" sz="1200" i="1" u="sng" kern="1200" dirty="0">
                <a:solidFill>
                  <a:schemeClr val="tx1"/>
                </a:solidFill>
                <a:effectLst/>
                <a:latin typeface="+mn-lt"/>
                <a:ea typeface="+mn-ea"/>
                <a:cs typeface="+mn-cs"/>
              </a:rPr>
              <a:t>Obey those who rule over you</a:t>
            </a:r>
            <a:r>
              <a:rPr lang="en-US" sz="1200" i="1" kern="1200" dirty="0">
                <a:solidFill>
                  <a:schemeClr val="tx1"/>
                </a:solidFill>
                <a:effectLst/>
                <a:latin typeface="+mn-lt"/>
                <a:ea typeface="+mn-ea"/>
                <a:cs typeface="+mn-cs"/>
              </a:rPr>
              <a:t>, and be submissive, for they watch out for your souls, as those who must give account. Let them do so with joy and not with grief, </a:t>
            </a:r>
            <a:r>
              <a:rPr lang="en-US" sz="1200" i="1" u="dbl" kern="1200" dirty="0">
                <a:solidFill>
                  <a:schemeClr val="tx1"/>
                </a:solidFill>
                <a:effectLst/>
                <a:latin typeface="+mn-lt"/>
                <a:ea typeface="+mn-ea"/>
                <a:cs typeface="+mn-cs"/>
              </a:rPr>
              <a:t>for that would be unprofitable for you</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(Hebrews 13:17a)</a:t>
            </a:r>
            <a:endParaRPr lang="en-US" dirty="0"/>
          </a:p>
        </p:txBody>
      </p:sp>
      <p:sp>
        <p:nvSpPr>
          <p:cNvPr id="4" name="Slide Number Placeholder 3"/>
          <p:cNvSpPr>
            <a:spLocks noGrp="1"/>
          </p:cNvSpPr>
          <p:nvPr>
            <p:ph type="sldNum" sz="quarter" idx="5"/>
          </p:nvPr>
        </p:nvSpPr>
        <p:spPr/>
        <p:txBody>
          <a:bodyPr/>
          <a:lstStyle/>
          <a:p>
            <a:fld id="{7AA171DC-E7B0-4C6C-94C6-222492475D43}" type="slidenum">
              <a:rPr lang="en-US" smtClean="0"/>
              <a:t>18</a:t>
            </a:fld>
            <a:endParaRPr lang="en-US"/>
          </a:p>
        </p:txBody>
      </p:sp>
    </p:spTree>
    <p:extLst>
      <p:ext uri="{BB962C8B-B14F-4D97-AF65-F5344CB8AC3E}">
        <p14:creationId xmlns:p14="http://schemas.microsoft.com/office/powerpoint/2010/main" val="2582180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Invitation:</a:t>
            </a:r>
          </a:p>
          <a:p>
            <a:r>
              <a:rPr lang="en-US" sz="1200" dirty="0"/>
              <a:t>    1. Hearing and faith, </a:t>
            </a:r>
            <a:r>
              <a:rPr lang="en-US" sz="1200" b="1" dirty="0"/>
              <a:t>Mark 16:16 </a:t>
            </a:r>
            <a:endParaRPr lang="en-US" sz="1200" dirty="0"/>
          </a:p>
          <a:p>
            <a:pPr rtl="0"/>
            <a:r>
              <a:rPr lang="en-US" sz="1200" b="0" i="1" u="none" strike="noStrike" kern="1200" baseline="0" dirty="0">
                <a:solidFill>
                  <a:schemeClr val="tx1"/>
                </a:solidFill>
                <a:latin typeface="+mn-lt"/>
                <a:ea typeface="+mn-ea"/>
                <a:cs typeface="+mn-cs"/>
              </a:rPr>
              <a:t>He who believes and is baptized will be saved; but he who does not believe will be condemned.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Mark 16:16</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a:t>
            </a:r>
            <a:endParaRPr lang="en-US" sz="1200" dirty="0"/>
          </a:p>
          <a:p>
            <a:r>
              <a:rPr lang="en-US" sz="1200" dirty="0"/>
              <a:t>    2. Repentance, </a:t>
            </a:r>
            <a:r>
              <a:rPr lang="en-US" sz="1200" b="1" dirty="0"/>
              <a:t>Acts 2:38 </a:t>
            </a:r>
            <a:endParaRPr lang="en-US" sz="1200" dirty="0"/>
          </a:p>
          <a:p>
            <a:pPr rtl="0"/>
            <a:r>
              <a:rPr lang="en-US" sz="1200" b="0" i="1" u="none" strike="noStrike" kern="1200" baseline="0" dirty="0">
                <a:solidFill>
                  <a:schemeClr val="tx1"/>
                </a:solidFill>
                <a:latin typeface="+mn-lt"/>
                <a:ea typeface="+mn-ea"/>
                <a:cs typeface="+mn-cs"/>
              </a:rPr>
              <a:t>Then Peter said to them, "Repent, and let every one of you be baptized in the name of Jesus Christ for the remission of sins; and you shall receive the gift of the Holy Spirit.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Acts 2:38</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a:t>
            </a:r>
            <a:endParaRPr lang="en-US" sz="1200" dirty="0"/>
          </a:p>
          <a:p>
            <a:r>
              <a:rPr lang="en-US" sz="1200" dirty="0"/>
              <a:t>    3. Confessing Christ, </a:t>
            </a:r>
            <a:r>
              <a:rPr lang="en-US" sz="1200" b="1" dirty="0"/>
              <a:t>Rom. 10:9-10 </a:t>
            </a:r>
            <a:endParaRPr lang="en-US" sz="1200" dirty="0"/>
          </a:p>
          <a:p>
            <a:pPr rtl="0"/>
            <a:r>
              <a:rPr lang="en-US" sz="1200" b="0" i="1" u="none" strike="noStrike" kern="1200" baseline="0" dirty="0">
                <a:solidFill>
                  <a:schemeClr val="tx1"/>
                </a:solidFill>
                <a:latin typeface="+mn-lt"/>
                <a:ea typeface="+mn-ea"/>
                <a:cs typeface="+mn-cs"/>
              </a:rPr>
              <a:t>For with the heart one believes unto righteousness, and with the mouth confession is made unto salvation.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Romans 10:10</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a:t>
            </a:r>
          </a:p>
          <a:p>
            <a:r>
              <a:rPr lang="en-US" sz="1200" dirty="0"/>
              <a:t>    4. Immersion in water, </a:t>
            </a:r>
            <a:r>
              <a:rPr lang="en-US" sz="1200" b="1" dirty="0"/>
              <a:t>Acts 22:16 </a:t>
            </a:r>
            <a:endParaRPr lang="en-US" sz="1200" dirty="0"/>
          </a:p>
          <a:p>
            <a:pPr rtl="0"/>
            <a:r>
              <a:rPr lang="en-US" sz="1200" b="0" i="1" u="none" strike="noStrike" kern="1200" baseline="0" dirty="0">
                <a:solidFill>
                  <a:schemeClr val="tx1"/>
                </a:solidFill>
                <a:latin typeface="+mn-lt"/>
                <a:ea typeface="+mn-ea"/>
                <a:cs typeface="+mn-cs"/>
              </a:rPr>
              <a:t>And now why are you waiting? Arise and be baptized, and wash away your sins, calling on the name of the Lord.'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Acts 22:16</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a:t>
            </a:r>
          </a:p>
          <a:p>
            <a:r>
              <a:rPr lang="en-US" sz="1200" dirty="0"/>
              <a:t>    5. Faithfulness, </a:t>
            </a:r>
            <a:r>
              <a:rPr lang="en-US" sz="1200" b="1" dirty="0"/>
              <a:t>Rev. 2:10</a:t>
            </a:r>
            <a:r>
              <a:rPr lang="en-US" sz="1200" dirty="0"/>
              <a:t> </a:t>
            </a:r>
          </a:p>
          <a:p>
            <a:pPr rtl="0"/>
            <a:r>
              <a:rPr lang="en-US" sz="1200" b="0" i="1" u="none" strike="noStrike" kern="1200" baseline="0" dirty="0">
                <a:solidFill>
                  <a:schemeClr val="tx1"/>
                </a:solidFill>
                <a:latin typeface="+mn-lt"/>
                <a:ea typeface="+mn-ea"/>
                <a:cs typeface="+mn-cs"/>
              </a:rPr>
              <a:t>Be faithful until death, and I will give you the crown of life.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Revelation 2:10b</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a:t>
            </a:r>
            <a:endParaRPr lang="en-US" sz="1200" dirty="0"/>
          </a:p>
          <a:p>
            <a:r>
              <a:rPr lang="en-US" sz="1200" dirty="0"/>
              <a:t>    6. Prayerful penitence for the erring child of God, </a:t>
            </a:r>
            <a:r>
              <a:rPr lang="en-US" sz="1200" b="1" dirty="0"/>
              <a:t>Acts 8:22</a:t>
            </a:r>
            <a:r>
              <a:rPr lang="en-US" sz="1200" dirty="0"/>
              <a:t> </a:t>
            </a:r>
          </a:p>
          <a:p>
            <a:r>
              <a:rPr lang="en-US" sz="1200" i="1" dirty="0"/>
              <a:t> Repent therefore of this your wickedness, and pray God if perhaps the thought of your heart may be forgiven you</a:t>
            </a:r>
            <a:r>
              <a:rPr lang="en-US" sz="1200" dirty="0"/>
              <a:t>.  </a:t>
            </a:r>
            <a:r>
              <a:rPr lang="en-US" sz="1200" b="1" dirty="0"/>
              <a:t>(Acts 8:22)</a:t>
            </a:r>
            <a:endParaRPr lang="en-US" sz="1200" dirty="0"/>
          </a:p>
          <a:p>
            <a:endParaRPr lang="en-US" dirty="0"/>
          </a:p>
        </p:txBody>
      </p:sp>
      <p:sp>
        <p:nvSpPr>
          <p:cNvPr id="4" name="Slide Number Placeholder 3"/>
          <p:cNvSpPr>
            <a:spLocks noGrp="1"/>
          </p:cNvSpPr>
          <p:nvPr>
            <p:ph type="sldNum" sz="quarter" idx="5"/>
          </p:nvPr>
        </p:nvSpPr>
        <p:spPr/>
        <p:txBody>
          <a:bodyPr/>
          <a:lstStyle/>
          <a:p>
            <a:fld id="{7AA171DC-E7B0-4C6C-94C6-222492475D43}" type="slidenum">
              <a:rPr lang="en-US" smtClean="0"/>
              <a:t>19</a:t>
            </a:fld>
            <a:endParaRPr lang="en-US"/>
          </a:p>
        </p:txBody>
      </p:sp>
    </p:spTree>
    <p:extLst>
      <p:ext uri="{BB962C8B-B14F-4D97-AF65-F5344CB8AC3E}">
        <p14:creationId xmlns:p14="http://schemas.microsoft.com/office/powerpoint/2010/main" val="197654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Introduction:</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1. Have you given much thought as to why we are commanded to assemble ourselves together? </a:t>
            </a:r>
            <a:r>
              <a:rPr lang="en-US" sz="1200" i="1" kern="1200" dirty="0">
                <a:solidFill>
                  <a:schemeClr val="tx1"/>
                </a:solidFill>
                <a:effectLst/>
                <a:latin typeface="+mn-lt"/>
                <a:ea typeface="+mn-ea"/>
                <a:cs typeface="+mn-cs"/>
              </a:rPr>
              <a:t>(It better not to be Playing church.)</a:t>
            </a:r>
          </a:p>
          <a:p>
            <a:r>
              <a:rPr lang="en-US" sz="1200" i="1" kern="1200" dirty="0">
                <a:solidFill>
                  <a:schemeClr val="tx1"/>
                </a:solidFill>
                <a:effectLst/>
                <a:latin typeface="+mn-lt"/>
                <a:ea typeface="+mn-ea"/>
                <a:cs typeface="+mn-cs"/>
              </a:rPr>
              <a:t>&gt;&gt;&gt;&gt;&gt;&gt;&gt;&gt;&gt;&gt;&gt;&gt;&gt;&gt;&gt;&gt;&gt;&gt;&gt;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2. I am sure that most people think that worship is a waste of time or just something that we have to show up for at least once a week.</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3. Have you given it any thought? How does it affect your soul?</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4. In our text today, </a:t>
            </a:r>
            <a:r>
              <a:rPr lang="en-US" sz="1200" b="1" kern="1200" dirty="0">
                <a:solidFill>
                  <a:schemeClr val="tx1"/>
                </a:solidFill>
                <a:effectLst/>
                <a:latin typeface="+mn-lt"/>
                <a:ea typeface="+mn-ea"/>
                <a:cs typeface="+mn-cs"/>
              </a:rPr>
              <a:t>Luke 14:16-24,</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a. Jesus is telling about the master of the house who is providing a feast and his invited guests do not want to attend. </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b. Jesus invites us to His worship feast every week.</a:t>
            </a:r>
          </a:p>
          <a:p>
            <a:endParaRPr lang="en-US" dirty="0"/>
          </a:p>
        </p:txBody>
      </p:sp>
      <p:sp>
        <p:nvSpPr>
          <p:cNvPr id="4" name="Slide Number Placeholder 3"/>
          <p:cNvSpPr>
            <a:spLocks noGrp="1"/>
          </p:cNvSpPr>
          <p:nvPr>
            <p:ph type="sldNum" sz="quarter" idx="5"/>
          </p:nvPr>
        </p:nvSpPr>
        <p:spPr/>
        <p:txBody>
          <a:bodyPr/>
          <a:lstStyle/>
          <a:p>
            <a:fld id="{7AA171DC-E7B0-4C6C-94C6-222492475D43}" type="slidenum">
              <a:rPr lang="en-US" smtClean="0"/>
              <a:t>2</a:t>
            </a:fld>
            <a:endParaRPr lang="en-US"/>
          </a:p>
        </p:txBody>
      </p:sp>
    </p:spTree>
    <p:extLst>
      <p:ext uri="{BB962C8B-B14F-4D97-AF65-F5344CB8AC3E}">
        <p14:creationId xmlns:p14="http://schemas.microsoft.com/office/powerpoint/2010/main" val="1972934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 If you missed WORSHIP, let me tell you "</a:t>
            </a:r>
            <a:r>
              <a:rPr lang="en-US" sz="1200" b="1" u="dbl" kern="1200" dirty="0">
                <a:solidFill>
                  <a:schemeClr val="tx1"/>
                </a:solidFill>
                <a:effectLst/>
                <a:latin typeface="+mn-lt"/>
                <a:ea typeface="+mn-ea"/>
                <a:cs typeface="+mn-cs"/>
              </a:rPr>
              <a:t>who</a:t>
            </a:r>
            <a:r>
              <a:rPr lang="en-US" sz="1200" b="1" kern="1200" dirty="0">
                <a:solidFill>
                  <a:schemeClr val="tx1"/>
                </a:solidFill>
                <a:effectLst/>
                <a:latin typeface="+mn-lt"/>
                <a:ea typeface="+mn-ea"/>
                <a:cs typeface="+mn-cs"/>
              </a:rPr>
              <a:t>" you missed: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You missed Jesus Christ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(Mat. 26:29),</a:t>
            </a:r>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But I say to you, I will not drink of this fruit of the vine from now on until that day when I drink it new with you in My Father's kingdom."</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(Matthew 26:29)</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1. Because you can’t physically see Him, does not mean that He is not here.</a:t>
            </a:r>
          </a:p>
          <a:p>
            <a:r>
              <a:rPr lang="en-US" sz="1200" kern="1200" dirty="0">
                <a:solidFill>
                  <a:schemeClr val="tx1"/>
                </a:solidFill>
                <a:effectLst/>
                <a:latin typeface="+mn-lt"/>
                <a:ea typeface="+mn-ea"/>
                <a:cs typeface="+mn-cs"/>
              </a:rPr>
              <a:t>        2. He said that He would be here, to commune with us; in the kingdom of God, why would you not be here?</a:t>
            </a:r>
          </a:p>
          <a:p>
            <a:r>
              <a:rPr lang="en-US" sz="1200" kern="1200" dirty="0">
                <a:solidFill>
                  <a:schemeClr val="tx1"/>
                </a:solidFill>
                <a:effectLst/>
                <a:latin typeface="+mn-lt"/>
                <a:ea typeface="+mn-ea"/>
                <a:cs typeface="+mn-cs"/>
              </a:rPr>
              <a:t>        3. Are you the one who bought new piece of ground </a:t>
            </a:r>
            <a:r>
              <a:rPr lang="en-US" sz="1200" b="1" kern="1200" dirty="0">
                <a:solidFill>
                  <a:schemeClr val="tx1"/>
                </a:solidFill>
                <a:effectLst/>
                <a:latin typeface="+mn-lt"/>
                <a:ea typeface="+mn-ea"/>
                <a:cs typeface="+mn-cs"/>
              </a:rPr>
              <a:t>Luke 14:18</a:t>
            </a:r>
          </a:p>
          <a:p>
            <a:pPr rtl="0"/>
            <a:r>
              <a:rPr lang="en-US" sz="1200" b="0" i="1" u="none" strike="noStrike" kern="1200" baseline="0" dirty="0">
                <a:solidFill>
                  <a:schemeClr val="tx1"/>
                </a:solidFill>
                <a:latin typeface="+mn-lt"/>
                <a:ea typeface="+mn-ea"/>
                <a:cs typeface="+mn-cs"/>
              </a:rPr>
              <a:t>But they all with one accord began to make excuses. The first said to him, 'I have bought a piece of ground, and I must go and see it. I ask you to have me excused.'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Luke 14:18</a:t>
            </a:r>
            <a:r>
              <a:rPr lang="en-US" sz="1200" b="0" i="0" u="none" strike="noStrike" kern="1200" baseline="0" dirty="0">
                <a:solidFill>
                  <a:schemeClr val="tx1"/>
                </a:solidFill>
                <a:latin typeface="+mn-lt"/>
                <a:ea typeface="+mn-ea"/>
                <a:cs typeface="+mn-cs"/>
              </a:rPr>
              <a:t>)</a:t>
            </a:r>
          </a:p>
          <a:p>
            <a:r>
              <a:rPr lang="en-US" sz="1200" kern="1200" dirty="0">
                <a:solidFill>
                  <a:schemeClr val="tx1"/>
                </a:solidFill>
                <a:effectLst/>
                <a:latin typeface="+mn-lt"/>
                <a:ea typeface="+mn-ea"/>
                <a:cs typeface="+mn-cs"/>
              </a:rPr>
              <a:t>&gt;&gt;&gt;&gt;&gt;&gt;&gt;&gt;&gt;&gt;&gt;&gt;&gt;&gt;&gt;&gt;&gt;&gt;&gt;&gt;&gt;</a:t>
            </a:r>
          </a:p>
          <a:p>
            <a:r>
              <a:rPr lang="en-US" sz="1200" kern="1200" dirty="0">
                <a:solidFill>
                  <a:schemeClr val="tx1"/>
                </a:solidFill>
                <a:effectLst/>
                <a:latin typeface="+mn-lt"/>
                <a:ea typeface="+mn-ea"/>
                <a:cs typeface="+mn-cs"/>
              </a:rPr>
              <a:t>        4. Did you buy five “</a:t>
            </a:r>
            <a:r>
              <a:rPr lang="en-US" sz="1200" u="sng" kern="1200" dirty="0">
                <a:solidFill>
                  <a:schemeClr val="tx1"/>
                </a:solidFill>
                <a:effectLst/>
                <a:latin typeface="+mn-lt"/>
                <a:ea typeface="+mn-ea"/>
                <a:cs typeface="+mn-cs"/>
              </a:rPr>
              <a:t>untested</a:t>
            </a:r>
            <a:r>
              <a:rPr lang="en-US" sz="1200" kern="1200" dirty="0">
                <a:solidFill>
                  <a:schemeClr val="tx1"/>
                </a:solidFill>
                <a:effectLst/>
                <a:latin typeface="+mn-lt"/>
                <a:ea typeface="+mn-ea"/>
                <a:cs typeface="+mn-cs"/>
              </a:rPr>
              <a:t>” yoke of oxen? </a:t>
            </a:r>
            <a:r>
              <a:rPr lang="en-US" sz="1200" b="1" kern="1200" dirty="0">
                <a:solidFill>
                  <a:schemeClr val="tx1"/>
                </a:solidFill>
                <a:effectLst/>
                <a:latin typeface="+mn-lt"/>
                <a:ea typeface="+mn-ea"/>
                <a:cs typeface="+mn-cs"/>
              </a:rPr>
              <a:t>Luke 14:19</a:t>
            </a:r>
            <a:endParaRPr lang="en-US" sz="1200" kern="1200" dirty="0">
              <a:solidFill>
                <a:schemeClr val="tx1"/>
              </a:solidFill>
              <a:effectLst/>
              <a:latin typeface="+mn-lt"/>
              <a:ea typeface="+mn-ea"/>
              <a:cs typeface="+mn-cs"/>
            </a:endParaRPr>
          </a:p>
          <a:p>
            <a:pPr rtl="0"/>
            <a:r>
              <a:rPr lang="en-US" sz="1200" b="0" i="1" u="none" strike="noStrike" kern="1200" baseline="0" dirty="0">
                <a:solidFill>
                  <a:schemeClr val="tx1"/>
                </a:solidFill>
                <a:latin typeface="+mn-lt"/>
                <a:ea typeface="+mn-ea"/>
                <a:cs typeface="+mn-cs"/>
              </a:rPr>
              <a:t>And another said, 'I have bought five yoke of oxen, and I am going to test them. I ask you to have me excused.'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Luke 14:19</a:t>
            </a:r>
            <a:r>
              <a:rPr lang="en-US" sz="1200" b="0" i="0" u="none" strike="noStrike" kern="1200" baseline="0" dirty="0">
                <a:solidFill>
                  <a:schemeClr val="tx1"/>
                </a:solidFill>
                <a:latin typeface="+mn-lt"/>
                <a:ea typeface="+mn-ea"/>
                <a:cs typeface="+mn-cs"/>
              </a:rPr>
              <a:t>)</a:t>
            </a:r>
          </a:p>
          <a:p>
            <a:r>
              <a:rPr lang="en-US" sz="1200" kern="1200" dirty="0">
                <a:solidFill>
                  <a:schemeClr val="tx1"/>
                </a:solidFill>
                <a:effectLst/>
                <a:latin typeface="+mn-lt"/>
                <a:ea typeface="+mn-ea"/>
                <a:cs typeface="+mn-cs"/>
              </a:rPr>
              <a:t>&gt;&gt;&gt;&gt;&gt;&gt;&gt;&gt;&gt;&gt;&gt;&gt;&gt;&gt;&gt;&gt;&gt;&gt;&gt;&gt;&gt;&gt;</a:t>
            </a:r>
          </a:p>
          <a:p>
            <a:r>
              <a:rPr lang="en-US" sz="1200" kern="1200" dirty="0">
                <a:solidFill>
                  <a:schemeClr val="tx1"/>
                </a:solidFill>
                <a:effectLst/>
                <a:latin typeface="+mn-lt"/>
                <a:ea typeface="+mn-ea"/>
                <a:cs typeface="+mn-cs"/>
              </a:rPr>
              <a:t>        5. Did you give more honor to your </a:t>
            </a:r>
            <a:r>
              <a:rPr lang="en-US" sz="1200" u="sng" kern="1200" dirty="0">
                <a:solidFill>
                  <a:schemeClr val="tx1"/>
                </a:solidFill>
                <a:effectLst/>
                <a:latin typeface="+mn-lt"/>
                <a:ea typeface="+mn-ea"/>
                <a:cs typeface="+mn-cs"/>
              </a:rPr>
              <a:t>new wife</a:t>
            </a:r>
            <a:r>
              <a:rPr lang="en-US" sz="1200" kern="1200" dirty="0">
                <a:solidFill>
                  <a:schemeClr val="tx1"/>
                </a:solidFill>
                <a:effectLst/>
                <a:latin typeface="+mn-lt"/>
                <a:ea typeface="+mn-ea"/>
                <a:cs typeface="+mn-cs"/>
              </a:rPr>
              <a:t> than you would give Christ? </a:t>
            </a:r>
            <a:r>
              <a:rPr lang="en-US" sz="1200" b="1" kern="1200" dirty="0">
                <a:solidFill>
                  <a:schemeClr val="tx1"/>
                </a:solidFill>
                <a:effectLst/>
                <a:latin typeface="+mn-lt"/>
                <a:ea typeface="+mn-ea"/>
                <a:cs typeface="+mn-cs"/>
              </a:rPr>
              <a:t>Luke 14:20</a:t>
            </a:r>
            <a:endParaRPr lang="en-US" sz="1200" kern="1200" dirty="0">
              <a:solidFill>
                <a:schemeClr val="tx1"/>
              </a:solidFill>
              <a:effectLst/>
              <a:latin typeface="+mn-lt"/>
              <a:ea typeface="+mn-ea"/>
              <a:cs typeface="+mn-cs"/>
            </a:endParaRPr>
          </a:p>
          <a:p>
            <a:pPr rtl="0"/>
            <a:r>
              <a:rPr lang="en-US" sz="1200" b="0" i="1" u="none" strike="noStrike" kern="1200" baseline="0" dirty="0">
                <a:solidFill>
                  <a:schemeClr val="tx1"/>
                </a:solidFill>
                <a:latin typeface="+mn-lt"/>
                <a:ea typeface="+mn-ea"/>
                <a:cs typeface="+mn-cs"/>
              </a:rPr>
              <a:t>Still another said, 'I have married a wife, and therefore I cannot come.'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Luke 14:20</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6. What were you doing on Sunday that is so important; you are willing to miss worshiping Jesus and His Father?</a:t>
            </a:r>
          </a:p>
          <a:p>
            <a:endParaRPr lang="en-US" dirty="0"/>
          </a:p>
        </p:txBody>
      </p:sp>
      <p:sp>
        <p:nvSpPr>
          <p:cNvPr id="4" name="Slide Number Placeholder 3"/>
          <p:cNvSpPr>
            <a:spLocks noGrp="1"/>
          </p:cNvSpPr>
          <p:nvPr>
            <p:ph type="sldNum" sz="quarter" idx="5"/>
          </p:nvPr>
        </p:nvSpPr>
        <p:spPr/>
        <p:txBody>
          <a:bodyPr/>
          <a:lstStyle/>
          <a:p>
            <a:fld id="{7AA171DC-E7B0-4C6C-94C6-222492475D43}" type="slidenum">
              <a:rPr lang="en-US" smtClean="0"/>
              <a:t>3</a:t>
            </a:fld>
            <a:endParaRPr lang="en-US"/>
          </a:p>
        </p:txBody>
      </p:sp>
    </p:spTree>
    <p:extLst>
      <p:ext uri="{BB962C8B-B14F-4D97-AF65-F5344CB8AC3E}">
        <p14:creationId xmlns:p14="http://schemas.microsoft.com/office/powerpoint/2010/main" val="3834162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B. You missed the Father, the almighty God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(John. 4:23)</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But the hour is coming, and now is, when the </a:t>
            </a:r>
            <a:r>
              <a:rPr lang="en-US" sz="1200" i="1" u="dbl" kern="1200" dirty="0">
                <a:solidFill>
                  <a:schemeClr val="tx1"/>
                </a:solidFill>
                <a:effectLst/>
                <a:latin typeface="+mn-lt"/>
                <a:ea typeface="+mn-ea"/>
                <a:cs typeface="+mn-cs"/>
              </a:rPr>
              <a:t>true worshipers</a:t>
            </a:r>
            <a:r>
              <a:rPr lang="en-US" sz="1200" i="1" kern="1200" dirty="0">
                <a:solidFill>
                  <a:schemeClr val="tx1"/>
                </a:solidFill>
                <a:effectLst/>
                <a:latin typeface="+mn-lt"/>
                <a:ea typeface="+mn-ea"/>
                <a:cs typeface="+mn-cs"/>
              </a:rPr>
              <a:t> will worship the Father in spirit and truth; for the Father is seeking such to worship Him.</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(John 4:23)</a:t>
            </a:r>
          </a:p>
          <a:p>
            <a:r>
              <a:rPr lang="en-US" sz="1200" b="1" kern="1200" dirty="0">
                <a:solidFill>
                  <a:schemeClr val="tx1"/>
                </a:solidFill>
                <a:effectLst/>
                <a:latin typeface="+mn-lt"/>
                <a:ea typeface="+mn-ea"/>
                <a:cs typeface="+mn-cs"/>
              </a:rPr>
              <a:t>&gt;&gt;&gt;&gt;&gt;&gt;&gt;&gt;&gt;&gt;&gt;&gt;&gt;&gt;&gt;&gt;&gt;&gt;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1. All mighty God, our Father, is searching for, and looking for someone that is willing to worship Him.</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a. If you profess to love Him, shouldn’t it be you.</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b. Are you here with proper reverence and awe for you Father?</a:t>
            </a:r>
          </a:p>
          <a:p>
            <a:r>
              <a:rPr lang="en-US" sz="1200" i="1" kern="1200" dirty="0">
                <a:solidFill>
                  <a:schemeClr val="tx1"/>
                </a:solidFill>
                <a:effectLst/>
                <a:latin typeface="+mn-lt"/>
                <a:ea typeface="+mn-ea"/>
                <a:cs typeface="+mn-cs"/>
              </a:rPr>
              <a:t>…Then the master of the house, being angry, said to his servant, 'Go out quickly into the streets and lanes of the city, and bring in here the poor and the maimed and the lame and the blind.' </a:t>
            </a:r>
            <a:r>
              <a:rPr lang="en-US" sz="1200" b="1" kern="1200" dirty="0">
                <a:solidFill>
                  <a:schemeClr val="tx1"/>
                </a:solidFill>
                <a:effectLst/>
                <a:latin typeface="+mn-lt"/>
                <a:ea typeface="+mn-ea"/>
                <a:cs typeface="+mn-cs"/>
              </a:rPr>
              <a:t>(Luke 14:21 b)</a:t>
            </a: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&gt;&gt;&gt;&gt;&gt;&gt;&gt;&gt;&gt;&gt;&gt;&gt;&gt;&gt;&gt;&gt;&gt;&gt;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2. Is this someone, </a:t>
            </a:r>
            <a:r>
              <a:rPr lang="en-US" sz="1200" u="sng" kern="1200" dirty="0">
                <a:solidFill>
                  <a:schemeClr val="tx1"/>
                </a:solidFill>
                <a:effectLst/>
                <a:latin typeface="+mn-lt"/>
                <a:ea typeface="+mn-ea"/>
                <a:cs typeface="+mn-cs"/>
              </a:rPr>
              <a:t>who we really want to keep waiting</a:t>
            </a:r>
            <a:r>
              <a:rPr lang="en-US" sz="1200" kern="1200" dirty="0">
                <a:solidFill>
                  <a:schemeClr val="tx1"/>
                </a:solidFill>
                <a:effectLst/>
                <a:latin typeface="+mn-lt"/>
                <a:ea typeface="+mn-ea"/>
                <a:cs typeface="+mn-cs"/>
              </a:rPr>
              <a:t>, while we catch another fish, or get another hour of sleep?</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3. You have been invited to the feast. </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4. By your Savior, to remember what He has done for you in giving His life for the remission of your sins.</a:t>
            </a:r>
          </a:p>
          <a:p>
            <a:r>
              <a:rPr lang="en-US" sz="1200" i="1" kern="1200" dirty="0">
                <a:solidFill>
                  <a:schemeClr val="tx1"/>
                </a:solidFill>
                <a:effectLst/>
                <a:latin typeface="+mn-lt"/>
                <a:ea typeface="+mn-ea"/>
                <a:cs typeface="+mn-cs"/>
              </a:rPr>
              <a:t>For I say to you that none of those men who were invited shall taste my supper.' "</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(Luke 14:24)</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5. That is not something that I want to hear my Savior say to me.</a:t>
            </a:r>
          </a:p>
          <a:p>
            <a:endParaRPr lang="en-US" dirty="0"/>
          </a:p>
        </p:txBody>
      </p:sp>
      <p:sp>
        <p:nvSpPr>
          <p:cNvPr id="4" name="Slide Number Placeholder 3"/>
          <p:cNvSpPr>
            <a:spLocks noGrp="1"/>
          </p:cNvSpPr>
          <p:nvPr>
            <p:ph type="sldNum" sz="quarter" idx="5"/>
          </p:nvPr>
        </p:nvSpPr>
        <p:spPr/>
        <p:txBody>
          <a:bodyPr/>
          <a:lstStyle/>
          <a:p>
            <a:fld id="{7AA171DC-E7B0-4C6C-94C6-222492475D43}" type="slidenum">
              <a:rPr lang="en-US" smtClean="0"/>
              <a:t>4</a:t>
            </a:fld>
            <a:endParaRPr lang="en-US"/>
          </a:p>
        </p:txBody>
      </p:sp>
    </p:spTree>
    <p:extLst>
      <p:ext uri="{BB962C8B-B14F-4D97-AF65-F5344CB8AC3E}">
        <p14:creationId xmlns:p14="http://schemas.microsoft.com/office/powerpoint/2010/main" val="352075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1" kern="1200" dirty="0">
                <a:solidFill>
                  <a:schemeClr val="tx1"/>
                </a:solidFill>
                <a:effectLst/>
                <a:latin typeface="+mn-lt"/>
                <a:ea typeface="+mn-ea"/>
                <a:cs typeface="+mn-cs"/>
              </a:rPr>
              <a:t>C. You missed the Holy Spirit (Ro. 8:26-27), </a:t>
            </a:r>
            <a:endParaRPr lang="en-US" sz="1200" kern="1200" dirty="0">
              <a:solidFill>
                <a:schemeClr val="tx1"/>
              </a:solidFill>
              <a:effectLst/>
              <a:latin typeface="+mn-lt"/>
              <a:ea typeface="+mn-ea"/>
              <a:cs typeface="+mn-cs"/>
            </a:endParaRPr>
          </a:p>
          <a:p>
            <a:pPr>
              <a:buFontTx/>
              <a:buNone/>
            </a:pPr>
            <a:r>
              <a:rPr lang="en-US" sz="1200" i="1" kern="1200" dirty="0">
                <a:solidFill>
                  <a:schemeClr val="tx1"/>
                </a:solidFill>
                <a:effectLst/>
                <a:latin typeface="+mn-lt"/>
                <a:ea typeface="+mn-ea"/>
                <a:cs typeface="+mn-cs"/>
              </a:rPr>
              <a:t>Likewise the Spirit also </a:t>
            </a:r>
            <a:r>
              <a:rPr lang="en-US" sz="1200" i="1" u="sng" kern="1200" dirty="0">
                <a:solidFill>
                  <a:schemeClr val="tx1"/>
                </a:solidFill>
                <a:effectLst/>
                <a:latin typeface="+mn-lt"/>
                <a:ea typeface="+mn-ea"/>
                <a:cs typeface="+mn-cs"/>
              </a:rPr>
              <a:t>helps in our weaknesses</a:t>
            </a:r>
            <a:r>
              <a:rPr lang="en-US" sz="1200" i="1" kern="1200" dirty="0">
                <a:solidFill>
                  <a:schemeClr val="tx1"/>
                </a:solidFill>
                <a:effectLst/>
                <a:latin typeface="+mn-lt"/>
                <a:ea typeface="+mn-ea"/>
                <a:cs typeface="+mn-cs"/>
              </a:rPr>
              <a:t>. For we do not know </a:t>
            </a:r>
            <a:r>
              <a:rPr lang="en-US" sz="1200" i="1" u="sng" kern="1200" dirty="0">
                <a:solidFill>
                  <a:schemeClr val="tx1"/>
                </a:solidFill>
                <a:effectLst/>
                <a:latin typeface="+mn-lt"/>
                <a:ea typeface="+mn-ea"/>
                <a:cs typeface="+mn-cs"/>
              </a:rPr>
              <a:t>what we should pray for</a:t>
            </a:r>
            <a:r>
              <a:rPr lang="en-US" sz="1200" i="1" kern="1200" dirty="0">
                <a:solidFill>
                  <a:schemeClr val="tx1"/>
                </a:solidFill>
                <a:effectLst/>
                <a:latin typeface="+mn-lt"/>
                <a:ea typeface="+mn-ea"/>
                <a:cs typeface="+mn-cs"/>
              </a:rPr>
              <a:t> </a:t>
            </a:r>
            <a:r>
              <a:rPr lang="en-US" sz="1200" i="1" u="dbl" kern="1200" dirty="0">
                <a:solidFill>
                  <a:schemeClr val="tx1"/>
                </a:solidFill>
                <a:effectLst/>
                <a:latin typeface="+mn-lt"/>
                <a:ea typeface="+mn-ea"/>
                <a:cs typeface="+mn-cs"/>
              </a:rPr>
              <a:t>as we ought</a:t>
            </a:r>
            <a:r>
              <a:rPr lang="en-US" sz="1200" i="1" kern="1200" dirty="0">
                <a:solidFill>
                  <a:schemeClr val="tx1"/>
                </a:solidFill>
                <a:effectLst/>
                <a:latin typeface="+mn-lt"/>
                <a:ea typeface="+mn-ea"/>
                <a:cs typeface="+mn-cs"/>
              </a:rPr>
              <a:t>, but the Spirit Himself makes intercession for us with groaning’s which cannot be uttered. Now He who searches the hearts knows what the mind of the Spirit is, because </a:t>
            </a:r>
            <a:r>
              <a:rPr lang="en-US" sz="1200" i="1" u="sng" kern="1200" dirty="0">
                <a:solidFill>
                  <a:schemeClr val="tx1"/>
                </a:solidFill>
                <a:effectLst/>
                <a:latin typeface="+mn-lt"/>
                <a:ea typeface="+mn-ea"/>
                <a:cs typeface="+mn-cs"/>
              </a:rPr>
              <a:t>He makes intercession for the saints according to the will of God</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(Romans 8:26-27)</a:t>
            </a:r>
            <a:endParaRPr lang="en-US" sz="1200" kern="1200" dirty="0">
              <a:solidFill>
                <a:schemeClr val="tx1"/>
              </a:solidFill>
              <a:effectLst/>
              <a:latin typeface="+mn-lt"/>
              <a:ea typeface="+mn-ea"/>
              <a:cs typeface="+mn-cs"/>
            </a:endParaRPr>
          </a:p>
          <a:p>
            <a:pPr>
              <a:buFontTx/>
              <a:buNone/>
            </a:pPr>
            <a:r>
              <a:rPr lang="en-US" sz="1200" kern="1200" dirty="0">
                <a:solidFill>
                  <a:schemeClr val="tx1"/>
                </a:solidFill>
                <a:effectLst/>
                <a:latin typeface="+mn-lt"/>
                <a:ea typeface="+mn-ea"/>
                <a:cs typeface="+mn-cs"/>
              </a:rPr>
              <a:t>&gt;&gt;&gt;&gt;&gt;&gt;&gt;&gt;&gt;&gt;&gt;&gt;&gt;&gt;&gt;&gt;&gt;&gt;&gt;&gt;&gt;&gt;</a:t>
            </a:r>
          </a:p>
          <a:p>
            <a:pPr marL="0" indent="0">
              <a:buFontTx/>
              <a:buNone/>
            </a:pPr>
            <a:r>
              <a:rPr lang="en-US" sz="1200" kern="1200" dirty="0">
                <a:solidFill>
                  <a:schemeClr val="tx1"/>
                </a:solidFill>
                <a:effectLst/>
                <a:latin typeface="+mn-lt"/>
                <a:ea typeface="+mn-ea"/>
                <a:cs typeface="+mn-cs"/>
              </a:rPr>
              <a:t>    1. Just in case you need help in talking with the Father, you missed another opportunity, by being absent at feast time.</a:t>
            </a:r>
          </a:p>
          <a:p>
            <a:pPr marL="0" indent="0">
              <a:buFontTx/>
              <a:buNone/>
            </a:pPr>
            <a:r>
              <a:rPr lang="en-US" sz="1200" kern="1200" dirty="0">
                <a:solidFill>
                  <a:schemeClr val="tx1"/>
                </a:solidFill>
                <a:effectLst/>
                <a:latin typeface="+mn-lt"/>
                <a:ea typeface="+mn-ea"/>
                <a:cs typeface="+mn-cs"/>
              </a:rPr>
              <a:t>&gt;&gt;&gt;&gt;&gt;&gt;&gt;&gt;&gt;&gt;&gt;&gt;&gt;&gt;&gt;&gt;&gt;&gt;&gt;&gt;</a:t>
            </a:r>
          </a:p>
          <a:p>
            <a:pPr>
              <a:buFontTx/>
              <a:buNone/>
            </a:pPr>
            <a:r>
              <a:rPr lang="en-US" sz="1200" kern="1200" dirty="0">
                <a:solidFill>
                  <a:schemeClr val="tx1"/>
                </a:solidFill>
                <a:effectLst/>
                <a:latin typeface="+mn-lt"/>
                <a:ea typeface="+mn-ea"/>
                <a:cs typeface="+mn-cs"/>
              </a:rPr>
              <a:t>    2. It could be that you feel </a:t>
            </a:r>
            <a:r>
              <a:rPr lang="en-US" sz="1200" u="sng" kern="1200" dirty="0">
                <a:solidFill>
                  <a:schemeClr val="tx1"/>
                </a:solidFill>
                <a:effectLst/>
                <a:latin typeface="+mn-lt"/>
                <a:ea typeface="+mn-ea"/>
                <a:cs typeface="+mn-cs"/>
              </a:rPr>
              <a:t>that you are strong enough</a:t>
            </a:r>
            <a:r>
              <a:rPr lang="en-US" sz="1200" kern="1200" dirty="0">
                <a:solidFill>
                  <a:schemeClr val="tx1"/>
                </a:solidFill>
                <a:effectLst/>
                <a:latin typeface="+mn-lt"/>
                <a:ea typeface="+mn-ea"/>
                <a:cs typeface="+mn-cs"/>
              </a:rPr>
              <a:t> to know </a:t>
            </a:r>
            <a:r>
              <a:rPr lang="en-US" sz="1200" u="sng" kern="1200" dirty="0">
                <a:solidFill>
                  <a:schemeClr val="tx1"/>
                </a:solidFill>
                <a:effectLst/>
                <a:latin typeface="+mn-lt"/>
                <a:ea typeface="+mn-ea"/>
                <a:cs typeface="+mn-cs"/>
              </a:rPr>
              <a:t>what to do and what say</a:t>
            </a:r>
            <a:r>
              <a:rPr lang="en-US" sz="1200" kern="1200" dirty="0">
                <a:solidFill>
                  <a:schemeClr val="tx1"/>
                </a:solidFill>
                <a:effectLst/>
                <a:latin typeface="+mn-lt"/>
                <a:ea typeface="+mn-ea"/>
                <a:cs typeface="+mn-cs"/>
              </a:rPr>
              <a:t> in every situation you are in.</a:t>
            </a:r>
          </a:p>
          <a:p>
            <a:pPr>
              <a:buFontTx/>
              <a:buNone/>
            </a:pPr>
            <a:r>
              <a:rPr lang="en-US" sz="1200" kern="1200" dirty="0">
                <a:solidFill>
                  <a:schemeClr val="tx1"/>
                </a:solidFill>
                <a:effectLst/>
                <a:latin typeface="+mn-lt"/>
                <a:ea typeface="+mn-ea"/>
                <a:cs typeface="+mn-cs"/>
              </a:rPr>
              <a:t>&gt;&gt;&gt;&gt;&gt;&gt;&gt;&gt;&gt;&gt;&gt;&gt;&gt;&gt;&gt;&gt;&gt;&gt;&gt;&gt;</a:t>
            </a:r>
          </a:p>
          <a:p>
            <a:pPr>
              <a:buFontTx/>
              <a:buNone/>
            </a:pPr>
            <a:r>
              <a:rPr lang="en-US" sz="1200" kern="1200" dirty="0">
                <a:solidFill>
                  <a:schemeClr val="tx1"/>
                </a:solidFill>
                <a:effectLst/>
                <a:latin typeface="+mn-lt"/>
                <a:ea typeface="+mn-ea"/>
                <a:cs typeface="+mn-cs"/>
              </a:rPr>
              <a:t>    4. You do know don’t you; that we are not able to stand before the Father blameless; on our own merit.</a:t>
            </a:r>
          </a:p>
          <a:p>
            <a:pPr>
              <a:buFontTx/>
              <a:buNone/>
            </a:pPr>
            <a:r>
              <a:rPr lang="en-US" sz="1200" kern="1200" dirty="0">
                <a:solidFill>
                  <a:schemeClr val="tx1"/>
                </a:solidFill>
                <a:effectLst/>
                <a:latin typeface="+mn-lt"/>
                <a:ea typeface="+mn-ea"/>
                <a:cs typeface="+mn-cs"/>
              </a:rPr>
              <a:t>&gt;&gt;&gt;&gt;&gt;&gt;&gt;&gt;&gt;&gt;&gt;&gt;&gt;&gt;&gt;&gt;&gt;&gt;&gt;&gt;</a:t>
            </a:r>
          </a:p>
          <a:p>
            <a:pPr>
              <a:buFontTx/>
              <a:buNone/>
            </a:pPr>
            <a:r>
              <a:rPr lang="en-US" sz="1200" kern="1200" dirty="0">
                <a:solidFill>
                  <a:schemeClr val="tx1"/>
                </a:solidFill>
                <a:effectLst/>
                <a:latin typeface="+mn-lt"/>
                <a:ea typeface="+mn-ea"/>
                <a:cs typeface="+mn-cs"/>
              </a:rPr>
              <a:t>    5. You know that </a:t>
            </a:r>
            <a:r>
              <a:rPr lang="en-US" sz="1200" u="sng" kern="1200" dirty="0">
                <a:solidFill>
                  <a:schemeClr val="tx1"/>
                </a:solidFill>
                <a:effectLst/>
                <a:latin typeface="+mn-lt"/>
                <a:ea typeface="+mn-ea"/>
                <a:cs typeface="+mn-cs"/>
              </a:rPr>
              <a:t>we need all the help that we can get</a:t>
            </a:r>
            <a:r>
              <a:rPr lang="en-US" sz="1200" kern="1200" dirty="0">
                <a:solidFill>
                  <a:schemeClr val="tx1"/>
                </a:solidFill>
                <a:effectLst/>
                <a:latin typeface="+mn-lt"/>
                <a:ea typeface="+mn-ea"/>
                <a:cs typeface="+mn-cs"/>
              </a:rPr>
              <a:t> to obtain the righteousness necessary for standing before the Father.</a:t>
            </a:r>
          </a:p>
          <a:p>
            <a:endParaRPr lang="en-US" dirty="0"/>
          </a:p>
        </p:txBody>
      </p:sp>
      <p:sp>
        <p:nvSpPr>
          <p:cNvPr id="4" name="Slide Number Placeholder 3"/>
          <p:cNvSpPr>
            <a:spLocks noGrp="1"/>
          </p:cNvSpPr>
          <p:nvPr>
            <p:ph type="sldNum" sz="quarter" idx="5"/>
          </p:nvPr>
        </p:nvSpPr>
        <p:spPr/>
        <p:txBody>
          <a:bodyPr/>
          <a:lstStyle/>
          <a:p>
            <a:fld id="{7AA171DC-E7B0-4C6C-94C6-222492475D43}" type="slidenum">
              <a:rPr lang="en-US" smtClean="0"/>
              <a:t>5</a:t>
            </a:fld>
            <a:endParaRPr lang="en-US"/>
          </a:p>
        </p:txBody>
      </p:sp>
    </p:spTree>
    <p:extLst>
      <p:ext uri="{BB962C8B-B14F-4D97-AF65-F5344CB8AC3E}">
        <p14:creationId xmlns:p14="http://schemas.microsoft.com/office/powerpoint/2010/main" val="1025245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 You missed those in presence of the angels that are rejoicing.</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(Lk. 15:10)</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Likewise, I say to you, there is joy in the presence of the angels of God over one sinner who repents."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(Luke 15:10)</a:t>
            </a:r>
          </a:p>
          <a:p>
            <a:r>
              <a:rPr lang="en-US" sz="1200" b="1" kern="1200" dirty="0">
                <a:solidFill>
                  <a:schemeClr val="tx1"/>
                </a:solidFill>
                <a:effectLst/>
                <a:latin typeface="+mn-lt"/>
                <a:ea typeface="+mn-ea"/>
                <a:cs typeface="+mn-cs"/>
              </a:rPr>
              <a:t>&gt;&gt;&gt;&gt;&gt;&gt;&gt;&gt;&gt;&gt;&gt;&gt;&gt;&gt;&gt;&gt;&gt;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1. Who do you suppose the angels are looking at in heaven? Each other, </a:t>
            </a:r>
            <a:r>
              <a:rPr lang="en-US" sz="1200" b="1" kern="1200" dirty="0">
                <a:solidFill>
                  <a:schemeClr val="tx1"/>
                </a:solidFill>
                <a:effectLst/>
                <a:latin typeface="+mn-lt"/>
                <a:ea typeface="+mn-ea"/>
                <a:cs typeface="+mn-cs"/>
              </a:rPr>
              <a:t>NO</a:t>
            </a:r>
            <a:r>
              <a:rPr lang="en-US" sz="1200" kern="1200" dirty="0">
                <a:solidFill>
                  <a:schemeClr val="tx1"/>
                </a:solidFill>
                <a:effectLst/>
                <a:latin typeface="+mn-lt"/>
                <a:ea typeface="+mn-ea"/>
                <a:cs typeface="+mn-cs"/>
              </a:rPr>
              <a:t> the Father, the Son and the Holy Spirit.</a:t>
            </a:r>
          </a:p>
          <a:p>
            <a:r>
              <a:rPr lang="en-US" sz="1200" i="1" kern="1200" dirty="0">
                <a:solidFill>
                  <a:schemeClr val="tx1"/>
                </a:solidFill>
                <a:effectLst/>
                <a:latin typeface="+mn-lt"/>
                <a:ea typeface="+mn-ea"/>
                <a:cs typeface="+mn-cs"/>
              </a:rPr>
              <a:t>"Therefore whoever confesses Me before men, him I will also confess before My Father who is in heaven.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(Matthew 10:32)</a:t>
            </a:r>
          </a:p>
          <a:p>
            <a:r>
              <a:rPr lang="en-US" sz="1200" b="1" kern="1200" dirty="0">
                <a:solidFill>
                  <a:schemeClr val="tx1"/>
                </a:solidFill>
                <a:effectLst/>
                <a:latin typeface="+mn-lt"/>
                <a:ea typeface="+mn-ea"/>
                <a:cs typeface="+mn-cs"/>
              </a:rPr>
              <a:t>&gt;&gt;&gt;&gt;&gt;&gt;&gt;&gt;&gt;&gt;&gt;&gt;&gt;&gt;&gt;&gt;&gt;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2. This is why He (as God) is rejoicing before the angels. </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3. His Son has brought another soul to the feast and worship Him.</a:t>
            </a:r>
          </a:p>
          <a:p>
            <a:r>
              <a:rPr lang="en-US" sz="1200" i="1" kern="1200" dirty="0">
                <a:solidFill>
                  <a:schemeClr val="tx1"/>
                </a:solidFill>
                <a:effectLst/>
                <a:latin typeface="+mn-lt"/>
                <a:ea typeface="+mn-ea"/>
                <a:cs typeface="+mn-cs"/>
              </a:rPr>
              <a:t>"Also I say to you, whoever confesses Me before men, him the Son of Man also will confess </a:t>
            </a:r>
            <a:r>
              <a:rPr lang="en-US" sz="1200" i="1" u="sng" kern="1200" dirty="0">
                <a:solidFill>
                  <a:schemeClr val="tx1"/>
                </a:solidFill>
                <a:effectLst/>
                <a:latin typeface="+mn-lt"/>
                <a:ea typeface="+mn-ea"/>
                <a:cs typeface="+mn-cs"/>
              </a:rPr>
              <a:t>before the angels of God</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(Luke 12:8)</a:t>
            </a:r>
          </a:p>
          <a:p>
            <a:r>
              <a:rPr lang="en-US" sz="1200" b="1" kern="1200" dirty="0">
                <a:solidFill>
                  <a:schemeClr val="tx1"/>
                </a:solidFill>
                <a:effectLst/>
                <a:latin typeface="+mn-lt"/>
                <a:ea typeface="+mn-ea"/>
                <a:cs typeface="+mn-cs"/>
              </a:rPr>
              <a:t>&gt;&gt;&gt;&gt;&gt;&gt;&gt;&gt;&gt;&gt;&gt;&gt;&gt;&gt;&gt;&gt;&gt;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4. The angels must be witnessing a magnificent sight when they see the Father, the Son, and the Holy Spirit rejoicing over a saved sinner.</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5. Jesus is thrilled to introduce you, as one of His, to His Father.</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6. How does He feel when He looks for you, you are absent, and He has to send His servants into the City and the Highways.</a:t>
            </a:r>
          </a:p>
          <a:p>
            <a:endParaRPr lang="en-US" dirty="0"/>
          </a:p>
        </p:txBody>
      </p:sp>
      <p:sp>
        <p:nvSpPr>
          <p:cNvPr id="4" name="Slide Number Placeholder 3"/>
          <p:cNvSpPr>
            <a:spLocks noGrp="1"/>
          </p:cNvSpPr>
          <p:nvPr>
            <p:ph type="sldNum" sz="quarter" idx="5"/>
          </p:nvPr>
        </p:nvSpPr>
        <p:spPr/>
        <p:txBody>
          <a:bodyPr/>
          <a:lstStyle/>
          <a:p>
            <a:fld id="{7AA171DC-E7B0-4C6C-94C6-222492475D43}" type="slidenum">
              <a:rPr lang="en-US" smtClean="0"/>
              <a:t>6</a:t>
            </a:fld>
            <a:endParaRPr lang="en-US"/>
          </a:p>
        </p:txBody>
      </p:sp>
    </p:spTree>
    <p:extLst>
      <p:ext uri="{BB962C8B-B14F-4D97-AF65-F5344CB8AC3E}">
        <p14:creationId xmlns:p14="http://schemas.microsoft.com/office/powerpoint/2010/main" val="293200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 You missed all of the other saints (Acts 20:9)</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There were many lamps in the upper room where they were gathered together.</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(Acts 20:9)</a:t>
            </a:r>
          </a:p>
          <a:p>
            <a:r>
              <a:rPr lang="en-US" sz="1200" b="1" kern="1200" dirty="0">
                <a:solidFill>
                  <a:schemeClr val="tx1"/>
                </a:solidFill>
                <a:effectLst/>
                <a:latin typeface="+mn-lt"/>
                <a:ea typeface="+mn-ea"/>
                <a:cs typeface="+mn-cs"/>
              </a:rPr>
              <a: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1. In today’s wording, it would probably read, there were many flashlights in the upper room, we don’t carry oil lamps like they did back them, for travel after dark.</a:t>
            </a:r>
          </a:p>
          <a:p>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2. The use of </a:t>
            </a:r>
            <a:r>
              <a:rPr lang="en-US" sz="1200" u="sng" kern="1200" dirty="0">
                <a:solidFill>
                  <a:schemeClr val="tx1"/>
                </a:solidFill>
                <a:effectLst/>
                <a:latin typeface="+mn-lt"/>
                <a:ea typeface="+mn-ea"/>
                <a:cs typeface="+mn-cs"/>
              </a:rPr>
              <a:t>many lamps</a:t>
            </a:r>
            <a:r>
              <a:rPr lang="en-US" sz="1200" kern="1200" dirty="0">
                <a:solidFill>
                  <a:schemeClr val="tx1"/>
                </a:solidFill>
                <a:effectLst/>
                <a:latin typeface="+mn-lt"/>
                <a:ea typeface="+mn-ea"/>
                <a:cs typeface="+mn-cs"/>
              </a:rPr>
              <a:t> is to indicate to us that it was a large crowd gathered for worship.</a:t>
            </a:r>
          </a:p>
          <a:p>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3. When you associate with saints, the devil has no chance of attacking you and you are less likely to be somewhere sinning.</a:t>
            </a:r>
          </a:p>
          <a:p>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4. Wouldn’t you rather spend time in worship with saints rather than in eternity with a bunch of hypocrites? </a:t>
            </a:r>
          </a:p>
          <a:p>
            <a:r>
              <a:rPr lang="en-US" sz="1200" i="1" kern="1200" dirty="0">
                <a:solidFill>
                  <a:schemeClr val="tx1"/>
                </a:solidFill>
                <a:effectLst/>
                <a:latin typeface="+mn-lt"/>
                <a:ea typeface="+mn-ea"/>
                <a:cs typeface="+mn-cs"/>
              </a:rPr>
              <a:t>Do not be deceived: "Evil company corrupts good habits."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 Corinthians 15:33)</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AA171DC-E7B0-4C6C-94C6-222492475D43}" type="slidenum">
              <a:rPr lang="en-US" smtClean="0"/>
              <a:t>7</a:t>
            </a:fld>
            <a:endParaRPr lang="en-US"/>
          </a:p>
        </p:txBody>
      </p:sp>
    </p:spTree>
    <p:extLst>
      <p:ext uri="{BB962C8B-B14F-4D97-AF65-F5344CB8AC3E}">
        <p14:creationId xmlns:p14="http://schemas.microsoft.com/office/powerpoint/2010/main" val="209271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 You missed the visitors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(Acts 8:30-31).</a:t>
            </a:r>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So Philip ran to him, and heard him reading the prophet Isaiah, and said, "Do you understand what you are reading?" And he said, "How can I, unless someone guides me?" And he asked Philip to come up and sit with him.</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(Acts 8:30-31)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&gt;&gt;&gt;&gt;&gt;&gt;&gt;&gt;&gt;&gt;&gt;&gt;&gt;&gt;&gt;&gt;&gt;&gt;&gt;&gt;&gt;&gt;&gt;&gt;</a:t>
            </a:r>
          </a:p>
          <a:p>
            <a:pPr marL="0" indent="0">
              <a:buFontTx/>
              <a:buNone/>
            </a:pPr>
            <a:r>
              <a:rPr lang="en-US" sz="1200" kern="1200" dirty="0">
                <a:solidFill>
                  <a:schemeClr val="tx1"/>
                </a:solidFill>
                <a:effectLst/>
                <a:latin typeface="+mn-lt"/>
                <a:ea typeface="+mn-ea"/>
                <a:cs typeface="+mn-cs"/>
              </a:rPr>
              <a:t>    1. What would have been the fate of the eunuch if he had refused to greet his visitor, Philip?</a:t>
            </a:r>
          </a:p>
          <a:p>
            <a:pPr marL="0" indent="0">
              <a:buFontTx/>
              <a:buNone/>
            </a:pPr>
            <a:r>
              <a:rPr lang="en-US" sz="1200" kern="1200" dirty="0">
                <a:solidFill>
                  <a:schemeClr val="tx1"/>
                </a:solidFill>
                <a:effectLst/>
                <a:latin typeface="+mn-lt"/>
                <a:ea typeface="+mn-ea"/>
                <a:cs typeface="+mn-cs"/>
              </a:rPr>
              <a:t>&gt;&gt;&gt;&gt;&gt;&gt;&gt;&gt;&gt;&gt;&gt;&gt;&gt;&gt;&gt;&gt;&gt;&gt;&gt;&gt;&gt;&gt;</a:t>
            </a:r>
          </a:p>
          <a:p>
            <a:pPr>
              <a:buFontTx/>
              <a:buNone/>
            </a:pPr>
            <a:r>
              <a:rPr lang="en-US" sz="1200" kern="1200" dirty="0">
                <a:solidFill>
                  <a:schemeClr val="tx1"/>
                </a:solidFill>
                <a:effectLst/>
                <a:latin typeface="+mn-lt"/>
                <a:ea typeface="+mn-ea"/>
                <a:cs typeface="+mn-cs"/>
              </a:rPr>
              <a:t>    2. You never know when you might save a visitor’s soul salvation in your hand. You never will, if you are not here.</a:t>
            </a:r>
          </a:p>
          <a:p>
            <a:endParaRPr lang="en-US" dirty="0"/>
          </a:p>
        </p:txBody>
      </p:sp>
      <p:sp>
        <p:nvSpPr>
          <p:cNvPr id="4" name="Slide Number Placeholder 3"/>
          <p:cNvSpPr>
            <a:spLocks noGrp="1"/>
          </p:cNvSpPr>
          <p:nvPr>
            <p:ph type="sldNum" sz="quarter" idx="5"/>
          </p:nvPr>
        </p:nvSpPr>
        <p:spPr/>
        <p:txBody>
          <a:bodyPr/>
          <a:lstStyle/>
          <a:p>
            <a:fld id="{7AA171DC-E7B0-4C6C-94C6-222492475D43}" type="slidenum">
              <a:rPr lang="en-US" smtClean="0"/>
              <a:t>8</a:t>
            </a:fld>
            <a:endParaRPr lang="en-US"/>
          </a:p>
        </p:txBody>
      </p:sp>
    </p:spTree>
    <p:extLst>
      <p:ext uri="{BB962C8B-B14F-4D97-AF65-F5344CB8AC3E}">
        <p14:creationId xmlns:p14="http://schemas.microsoft.com/office/powerpoint/2010/main" val="186810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II. Now let me tell you "</a:t>
            </a:r>
            <a:r>
              <a:rPr lang="en-US" sz="1200" b="1" u="dbl" kern="1200" dirty="0">
                <a:solidFill>
                  <a:schemeClr val="tx1"/>
                </a:solidFill>
                <a:effectLst/>
                <a:latin typeface="+mn-lt"/>
                <a:ea typeface="+mn-ea"/>
                <a:cs typeface="+mn-cs"/>
              </a:rPr>
              <a:t>what</a:t>
            </a:r>
            <a:r>
              <a:rPr lang="en-US" sz="1200" b="1" kern="1200" dirty="0">
                <a:solidFill>
                  <a:schemeClr val="tx1"/>
                </a:solidFill>
                <a:effectLst/>
                <a:latin typeface="+mn-lt"/>
                <a:ea typeface="+mn-ea"/>
                <a:cs typeface="+mn-cs"/>
              </a:rPr>
              <a:t>" you missed: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 </a:t>
            </a:r>
            <a:r>
              <a:rPr lang="en-US" sz="1200" b="1" u="none" kern="1200" dirty="0">
                <a:solidFill>
                  <a:schemeClr val="tx1"/>
                </a:solidFill>
                <a:effectLst/>
                <a:latin typeface="+mn-lt"/>
                <a:ea typeface="+mn-ea"/>
                <a:cs typeface="+mn-cs"/>
              </a:rPr>
              <a:t>Great singing </a:t>
            </a:r>
            <a:r>
              <a:rPr lang="en-US" sz="1200" b="1" kern="1200" dirty="0">
                <a:solidFill>
                  <a:schemeClr val="tx1"/>
                </a:solidFill>
                <a:effectLst/>
                <a:latin typeface="+mn-lt"/>
                <a:ea typeface="+mn-ea"/>
                <a:cs typeface="+mn-cs"/>
              </a:rPr>
              <a:t>(Col. 3:16)</a:t>
            </a:r>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Let the word of Christ dwell in you richly in all wisdom, teaching and admonishing one another in psalms and hymns and spiritual songs, singing with grace in your hearts to the Lord.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(Colossians 3:16)</a:t>
            </a: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&gt;&gt;&gt;&gt;&gt;&gt;&gt;&gt;&gt;&gt;&gt;&gt;&gt;&gt;&gt;&gt;&gt;&gt;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1. If you are not here, you may find you are singing a lie about how much you love the Lord.</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2. You might be singing a lie about how you love to worship God, which you cannot do; if you are not here singing, with us.</a:t>
            </a:r>
            <a:endParaRPr lang="en-US" dirty="0"/>
          </a:p>
        </p:txBody>
      </p:sp>
      <p:sp>
        <p:nvSpPr>
          <p:cNvPr id="4" name="Slide Number Placeholder 3"/>
          <p:cNvSpPr>
            <a:spLocks noGrp="1"/>
          </p:cNvSpPr>
          <p:nvPr>
            <p:ph type="sldNum" sz="quarter" idx="5"/>
          </p:nvPr>
        </p:nvSpPr>
        <p:spPr/>
        <p:txBody>
          <a:bodyPr/>
          <a:lstStyle/>
          <a:p>
            <a:fld id="{7AA171DC-E7B0-4C6C-94C6-222492475D43}" type="slidenum">
              <a:rPr lang="en-US" smtClean="0"/>
              <a:t>9</a:t>
            </a:fld>
            <a:endParaRPr lang="en-US"/>
          </a:p>
        </p:txBody>
      </p:sp>
    </p:spTree>
    <p:extLst>
      <p:ext uri="{BB962C8B-B14F-4D97-AF65-F5344CB8AC3E}">
        <p14:creationId xmlns:p14="http://schemas.microsoft.com/office/powerpoint/2010/main" val="4098869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244D1-5EE0-439B-8DDB-66948FA804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249DCE-16DE-4C06-B1FE-C266A8C0BB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C8E8CE-F105-4E6F-98F3-385526CC23EC}"/>
              </a:ext>
            </a:extLst>
          </p:cNvPr>
          <p:cNvSpPr>
            <a:spLocks noGrp="1"/>
          </p:cNvSpPr>
          <p:nvPr>
            <p:ph type="dt" sz="half" idx="10"/>
          </p:nvPr>
        </p:nvSpPr>
        <p:spPr/>
        <p:txBody>
          <a:bodyPr/>
          <a:lstStyle/>
          <a:p>
            <a:fld id="{0545781E-F5B1-4759-BD79-99054ED45B5B}" type="datetimeFigureOut">
              <a:rPr lang="en-US" smtClean="0"/>
              <a:t>5/25/2019</a:t>
            </a:fld>
            <a:endParaRPr lang="en-US"/>
          </a:p>
        </p:txBody>
      </p:sp>
      <p:sp>
        <p:nvSpPr>
          <p:cNvPr id="5" name="Footer Placeholder 4">
            <a:extLst>
              <a:ext uri="{FF2B5EF4-FFF2-40B4-BE49-F238E27FC236}">
                <a16:creationId xmlns:a16="http://schemas.microsoft.com/office/drawing/2014/main" id="{B41CCB63-02B1-4CF3-BD5E-E6EC617BFC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C3B8B5-96DA-4D48-B654-732CA9465825}"/>
              </a:ext>
            </a:extLst>
          </p:cNvPr>
          <p:cNvSpPr>
            <a:spLocks noGrp="1"/>
          </p:cNvSpPr>
          <p:nvPr>
            <p:ph type="sldNum" sz="quarter" idx="12"/>
          </p:nvPr>
        </p:nvSpPr>
        <p:spPr/>
        <p:txBody>
          <a:bodyPr/>
          <a:lstStyle/>
          <a:p>
            <a:fld id="{63961D65-C43D-4CE5-B68C-A7539B88FB5C}" type="slidenum">
              <a:rPr lang="en-US" smtClean="0"/>
              <a:t>‹#›</a:t>
            </a:fld>
            <a:endParaRPr lang="en-US"/>
          </a:p>
        </p:txBody>
      </p:sp>
    </p:spTree>
    <p:extLst>
      <p:ext uri="{BB962C8B-B14F-4D97-AF65-F5344CB8AC3E}">
        <p14:creationId xmlns:p14="http://schemas.microsoft.com/office/powerpoint/2010/main" val="1479461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9807F-1AD0-4FC5-89B8-DF28A70355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39ABC7-6A7A-4B03-A485-FD9B658B5B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F15B92-2FDF-4D7F-9CD4-B094C51A6C28}"/>
              </a:ext>
            </a:extLst>
          </p:cNvPr>
          <p:cNvSpPr>
            <a:spLocks noGrp="1"/>
          </p:cNvSpPr>
          <p:nvPr>
            <p:ph type="dt" sz="half" idx="10"/>
          </p:nvPr>
        </p:nvSpPr>
        <p:spPr/>
        <p:txBody>
          <a:bodyPr/>
          <a:lstStyle/>
          <a:p>
            <a:fld id="{0545781E-F5B1-4759-BD79-99054ED45B5B}" type="datetimeFigureOut">
              <a:rPr lang="en-US" smtClean="0"/>
              <a:t>5/25/2019</a:t>
            </a:fld>
            <a:endParaRPr lang="en-US"/>
          </a:p>
        </p:txBody>
      </p:sp>
      <p:sp>
        <p:nvSpPr>
          <p:cNvPr id="5" name="Footer Placeholder 4">
            <a:extLst>
              <a:ext uri="{FF2B5EF4-FFF2-40B4-BE49-F238E27FC236}">
                <a16:creationId xmlns:a16="http://schemas.microsoft.com/office/drawing/2014/main" id="{2CDE0747-0C6B-4FFD-91B9-FECFD65E5E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4528DF-F6AC-4F2D-BB8D-4379E36D596C}"/>
              </a:ext>
            </a:extLst>
          </p:cNvPr>
          <p:cNvSpPr>
            <a:spLocks noGrp="1"/>
          </p:cNvSpPr>
          <p:nvPr>
            <p:ph type="sldNum" sz="quarter" idx="12"/>
          </p:nvPr>
        </p:nvSpPr>
        <p:spPr/>
        <p:txBody>
          <a:bodyPr/>
          <a:lstStyle/>
          <a:p>
            <a:fld id="{63961D65-C43D-4CE5-B68C-A7539B88FB5C}" type="slidenum">
              <a:rPr lang="en-US" smtClean="0"/>
              <a:t>‹#›</a:t>
            </a:fld>
            <a:endParaRPr lang="en-US"/>
          </a:p>
        </p:txBody>
      </p:sp>
    </p:spTree>
    <p:extLst>
      <p:ext uri="{BB962C8B-B14F-4D97-AF65-F5344CB8AC3E}">
        <p14:creationId xmlns:p14="http://schemas.microsoft.com/office/powerpoint/2010/main" val="4130200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AF5166-8634-4B5C-B1DE-C2F9205E22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28674E-4ACD-4D72-AB0D-B8AAB11353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F889D5-8B58-40B2-9D88-DF113104A490}"/>
              </a:ext>
            </a:extLst>
          </p:cNvPr>
          <p:cNvSpPr>
            <a:spLocks noGrp="1"/>
          </p:cNvSpPr>
          <p:nvPr>
            <p:ph type="dt" sz="half" idx="10"/>
          </p:nvPr>
        </p:nvSpPr>
        <p:spPr/>
        <p:txBody>
          <a:bodyPr/>
          <a:lstStyle/>
          <a:p>
            <a:fld id="{0545781E-F5B1-4759-BD79-99054ED45B5B}" type="datetimeFigureOut">
              <a:rPr lang="en-US" smtClean="0"/>
              <a:t>5/25/2019</a:t>
            </a:fld>
            <a:endParaRPr lang="en-US"/>
          </a:p>
        </p:txBody>
      </p:sp>
      <p:sp>
        <p:nvSpPr>
          <p:cNvPr id="5" name="Footer Placeholder 4">
            <a:extLst>
              <a:ext uri="{FF2B5EF4-FFF2-40B4-BE49-F238E27FC236}">
                <a16:creationId xmlns:a16="http://schemas.microsoft.com/office/drawing/2014/main" id="{73CD280E-E603-4F65-823E-5C7ED44875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55CEEE-A8B1-428E-ACF5-588A573CDBF5}"/>
              </a:ext>
            </a:extLst>
          </p:cNvPr>
          <p:cNvSpPr>
            <a:spLocks noGrp="1"/>
          </p:cNvSpPr>
          <p:nvPr>
            <p:ph type="sldNum" sz="quarter" idx="12"/>
          </p:nvPr>
        </p:nvSpPr>
        <p:spPr/>
        <p:txBody>
          <a:bodyPr/>
          <a:lstStyle/>
          <a:p>
            <a:fld id="{63961D65-C43D-4CE5-B68C-A7539B88FB5C}" type="slidenum">
              <a:rPr lang="en-US" smtClean="0"/>
              <a:t>‹#›</a:t>
            </a:fld>
            <a:endParaRPr lang="en-US"/>
          </a:p>
        </p:txBody>
      </p:sp>
    </p:spTree>
    <p:extLst>
      <p:ext uri="{BB962C8B-B14F-4D97-AF65-F5344CB8AC3E}">
        <p14:creationId xmlns:p14="http://schemas.microsoft.com/office/powerpoint/2010/main" val="3150770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0FFCA-4C90-4967-A05B-DED3287B6B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08C57F-3038-41F1-B66B-650BA1DCBE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B6188A-F6B2-4393-B87C-5DA5205B6997}"/>
              </a:ext>
            </a:extLst>
          </p:cNvPr>
          <p:cNvSpPr>
            <a:spLocks noGrp="1"/>
          </p:cNvSpPr>
          <p:nvPr>
            <p:ph type="dt" sz="half" idx="10"/>
          </p:nvPr>
        </p:nvSpPr>
        <p:spPr/>
        <p:txBody>
          <a:bodyPr/>
          <a:lstStyle/>
          <a:p>
            <a:fld id="{0545781E-F5B1-4759-BD79-99054ED45B5B}" type="datetimeFigureOut">
              <a:rPr lang="en-US" smtClean="0"/>
              <a:t>5/25/2019</a:t>
            </a:fld>
            <a:endParaRPr lang="en-US"/>
          </a:p>
        </p:txBody>
      </p:sp>
      <p:sp>
        <p:nvSpPr>
          <p:cNvPr id="5" name="Footer Placeholder 4">
            <a:extLst>
              <a:ext uri="{FF2B5EF4-FFF2-40B4-BE49-F238E27FC236}">
                <a16:creationId xmlns:a16="http://schemas.microsoft.com/office/drawing/2014/main" id="{A2D6986E-5DE8-407B-9391-5FB28CF884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795F18-C9FA-4315-9FB3-7E7351EC33F4}"/>
              </a:ext>
            </a:extLst>
          </p:cNvPr>
          <p:cNvSpPr>
            <a:spLocks noGrp="1"/>
          </p:cNvSpPr>
          <p:nvPr>
            <p:ph type="sldNum" sz="quarter" idx="12"/>
          </p:nvPr>
        </p:nvSpPr>
        <p:spPr/>
        <p:txBody>
          <a:bodyPr/>
          <a:lstStyle/>
          <a:p>
            <a:fld id="{63961D65-C43D-4CE5-B68C-A7539B88FB5C}" type="slidenum">
              <a:rPr lang="en-US" smtClean="0"/>
              <a:t>‹#›</a:t>
            </a:fld>
            <a:endParaRPr lang="en-US"/>
          </a:p>
        </p:txBody>
      </p:sp>
    </p:spTree>
    <p:extLst>
      <p:ext uri="{BB962C8B-B14F-4D97-AF65-F5344CB8AC3E}">
        <p14:creationId xmlns:p14="http://schemas.microsoft.com/office/powerpoint/2010/main" val="4046857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94BE1-6756-4394-9D26-CE3AEC0586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B622C5-BC97-43BD-9E57-3F79190C93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3C96DC-F836-4CBB-B155-743B970CD032}"/>
              </a:ext>
            </a:extLst>
          </p:cNvPr>
          <p:cNvSpPr>
            <a:spLocks noGrp="1"/>
          </p:cNvSpPr>
          <p:nvPr>
            <p:ph type="dt" sz="half" idx="10"/>
          </p:nvPr>
        </p:nvSpPr>
        <p:spPr/>
        <p:txBody>
          <a:bodyPr/>
          <a:lstStyle/>
          <a:p>
            <a:fld id="{0545781E-F5B1-4759-BD79-99054ED45B5B}" type="datetimeFigureOut">
              <a:rPr lang="en-US" smtClean="0"/>
              <a:t>5/25/2019</a:t>
            </a:fld>
            <a:endParaRPr lang="en-US"/>
          </a:p>
        </p:txBody>
      </p:sp>
      <p:sp>
        <p:nvSpPr>
          <p:cNvPr id="5" name="Footer Placeholder 4">
            <a:extLst>
              <a:ext uri="{FF2B5EF4-FFF2-40B4-BE49-F238E27FC236}">
                <a16:creationId xmlns:a16="http://schemas.microsoft.com/office/drawing/2014/main" id="{BBC63538-21B2-4869-8019-C04A2A37AB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70EE70-71B1-4BDA-9BCA-543D201CF5E9}"/>
              </a:ext>
            </a:extLst>
          </p:cNvPr>
          <p:cNvSpPr>
            <a:spLocks noGrp="1"/>
          </p:cNvSpPr>
          <p:nvPr>
            <p:ph type="sldNum" sz="quarter" idx="12"/>
          </p:nvPr>
        </p:nvSpPr>
        <p:spPr/>
        <p:txBody>
          <a:bodyPr/>
          <a:lstStyle/>
          <a:p>
            <a:fld id="{63961D65-C43D-4CE5-B68C-A7539B88FB5C}" type="slidenum">
              <a:rPr lang="en-US" smtClean="0"/>
              <a:t>‹#›</a:t>
            </a:fld>
            <a:endParaRPr lang="en-US"/>
          </a:p>
        </p:txBody>
      </p:sp>
    </p:spTree>
    <p:extLst>
      <p:ext uri="{BB962C8B-B14F-4D97-AF65-F5344CB8AC3E}">
        <p14:creationId xmlns:p14="http://schemas.microsoft.com/office/powerpoint/2010/main" val="793208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F76DE-BD15-4FC8-A16A-A039EFEF88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E44E21-62FD-4825-991F-D330BCF0BF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4B9241-610B-4D05-8299-21D7B9FE96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386B21-FC31-46B9-852F-B16DF793D2ED}"/>
              </a:ext>
            </a:extLst>
          </p:cNvPr>
          <p:cNvSpPr>
            <a:spLocks noGrp="1"/>
          </p:cNvSpPr>
          <p:nvPr>
            <p:ph type="dt" sz="half" idx="10"/>
          </p:nvPr>
        </p:nvSpPr>
        <p:spPr/>
        <p:txBody>
          <a:bodyPr/>
          <a:lstStyle/>
          <a:p>
            <a:fld id="{0545781E-F5B1-4759-BD79-99054ED45B5B}" type="datetimeFigureOut">
              <a:rPr lang="en-US" smtClean="0"/>
              <a:t>5/25/2019</a:t>
            </a:fld>
            <a:endParaRPr lang="en-US"/>
          </a:p>
        </p:txBody>
      </p:sp>
      <p:sp>
        <p:nvSpPr>
          <p:cNvPr id="6" name="Footer Placeholder 5">
            <a:extLst>
              <a:ext uri="{FF2B5EF4-FFF2-40B4-BE49-F238E27FC236}">
                <a16:creationId xmlns:a16="http://schemas.microsoft.com/office/drawing/2014/main" id="{0903E616-D7BB-4C9C-BA2C-09E08092CC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1B4BCF-E842-49C7-AB2B-790386FB48B3}"/>
              </a:ext>
            </a:extLst>
          </p:cNvPr>
          <p:cNvSpPr>
            <a:spLocks noGrp="1"/>
          </p:cNvSpPr>
          <p:nvPr>
            <p:ph type="sldNum" sz="quarter" idx="12"/>
          </p:nvPr>
        </p:nvSpPr>
        <p:spPr/>
        <p:txBody>
          <a:bodyPr/>
          <a:lstStyle/>
          <a:p>
            <a:fld id="{63961D65-C43D-4CE5-B68C-A7539B88FB5C}" type="slidenum">
              <a:rPr lang="en-US" smtClean="0"/>
              <a:t>‹#›</a:t>
            </a:fld>
            <a:endParaRPr lang="en-US"/>
          </a:p>
        </p:txBody>
      </p:sp>
    </p:spTree>
    <p:extLst>
      <p:ext uri="{BB962C8B-B14F-4D97-AF65-F5344CB8AC3E}">
        <p14:creationId xmlns:p14="http://schemas.microsoft.com/office/powerpoint/2010/main" val="1766327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88A26-50DC-4BE3-9819-365FE67E17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8352CD-C5C3-4138-A0DE-C87702B758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968218-3D3E-4CB8-A02E-AE2144B6CD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79E601-986D-49B8-8F6A-EB3685DC66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388819-E693-43B0-9B17-99E231D63E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952B98-6C51-443B-A595-BDCDBB8A59A7}"/>
              </a:ext>
            </a:extLst>
          </p:cNvPr>
          <p:cNvSpPr>
            <a:spLocks noGrp="1"/>
          </p:cNvSpPr>
          <p:nvPr>
            <p:ph type="dt" sz="half" idx="10"/>
          </p:nvPr>
        </p:nvSpPr>
        <p:spPr/>
        <p:txBody>
          <a:bodyPr/>
          <a:lstStyle/>
          <a:p>
            <a:fld id="{0545781E-F5B1-4759-BD79-99054ED45B5B}" type="datetimeFigureOut">
              <a:rPr lang="en-US" smtClean="0"/>
              <a:t>5/25/2019</a:t>
            </a:fld>
            <a:endParaRPr lang="en-US"/>
          </a:p>
        </p:txBody>
      </p:sp>
      <p:sp>
        <p:nvSpPr>
          <p:cNvPr id="8" name="Footer Placeholder 7">
            <a:extLst>
              <a:ext uri="{FF2B5EF4-FFF2-40B4-BE49-F238E27FC236}">
                <a16:creationId xmlns:a16="http://schemas.microsoft.com/office/drawing/2014/main" id="{6DE3A01B-8885-45CE-B737-4C0ADA3B90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C6228D-ED99-40EA-ADA6-FC05C65D9EE6}"/>
              </a:ext>
            </a:extLst>
          </p:cNvPr>
          <p:cNvSpPr>
            <a:spLocks noGrp="1"/>
          </p:cNvSpPr>
          <p:nvPr>
            <p:ph type="sldNum" sz="quarter" idx="12"/>
          </p:nvPr>
        </p:nvSpPr>
        <p:spPr/>
        <p:txBody>
          <a:bodyPr/>
          <a:lstStyle/>
          <a:p>
            <a:fld id="{63961D65-C43D-4CE5-B68C-A7539B88FB5C}" type="slidenum">
              <a:rPr lang="en-US" smtClean="0"/>
              <a:t>‹#›</a:t>
            </a:fld>
            <a:endParaRPr lang="en-US"/>
          </a:p>
        </p:txBody>
      </p:sp>
    </p:spTree>
    <p:extLst>
      <p:ext uri="{BB962C8B-B14F-4D97-AF65-F5344CB8AC3E}">
        <p14:creationId xmlns:p14="http://schemas.microsoft.com/office/powerpoint/2010/main" val="4044001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622AA-EA6E-4CB9-B502-4638961310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3598E6-B81F-49B2-892F-AAD19074D1D0}"/>
              </a:ext>
            </a:extLst>
          </p:cNvPr>
          <p:cNvSpPr>
            <a:spLocks noGrp="1"/>
          </p:cNvSpPr>
          <p:nvPr>
            <p:ph type="dt" sz="half" idx="10"/>
          </p:nvPr>
        </p:nvSpPr>
        <p:spPr/>
        <p:txBody>
          <a:bodyPr/>
          <a:lstStyle/>
          <a:p>
            <a:fld id="{0545781E-F5B1-4759-BD79-99054ED45B5B}" type="datetimeFigureOut">
              <a:rPr lang="en-US" smtClean="0"/>
              <a:t>5/25/2019</a:t>
            </a:fld>
            <a:endParaRPr lang="en-US"/>
          </a:p>
        </p:txBody>
      </p:sp>
      <p:sp>
        <p:nvSpPr>
          <p:cNvPr id="4" name="Footer Placeholder 3">
            <a:extLst>
              <a:ext uri="{FF2B5EF4-FFF2-40B4-BE49-F238E27FC236}">
                <a16:creationId xmlns:a16="http://schemas.microsoft.com/office/drawing/2014/main" id="{68646498-8161-43EF-8574-A1217E55C5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0ABCFC-C7C8-4E2F-AFC0-E3B0388B0831}"/>
              </a:ext>
            </a:extLst>
          </p:cNvPr>
          <p:cNvSpPr>
            <a:spLocks noGrp="1"/>
          </p:cNvSpPr>
          <p:nvPr>
            <p:ph type="sldNum" sz="quarter" idx="12"/>
          </p:nvPr>
        </p:nvSpPr>
        <p:spPr/>
        <p:txBody>
          <a:bodyPr/>
          <a:lstStyle/>
          <a:p>
            <a:fld id="{63961D65-C43D-4CE5-B68C-A7539B88FB5C}" type="slidenum">
              <a:rPr lang="en-US" smtClean="0"/>
              <a:t>‹#›</a:t>
            </a:fld>
            <a:endParaRPr lang="en-US"/>
          </a:p>
        </p:txBody>
      </p:sp>
    </p:spTree>
    <p:extLst>
      <p:ext uri="{BB962C8B-B14F-4D97-AF65-F5344CB8AC3E}">
        <p14:creationId xmlns:p14="http://schemas.microsoft.com/office/powerpoint/2010/main" val="2978450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12BC2D-9CC7-4ACD-A014-FDDEF22C51ED}"/>
              </a:ext>
            </a:extLst>
          </p:cNvPr>
          <p:cNvSpPr>
            <a:spLocks noGrp="1"/>
          </p:cNvSpPr>
          <p:nvPr>
            <p:ph type="dt" sz="half" idx="10"/>
          </p:nvPr>
        </p:nvSpPr>
        <p:spPr/>
        <p:txBody>
          <a:bodyPr/>
          <a:lstStyle/>
          <a:p>
            <a:fld id="{0545781E-F5B1-4759-BD79-99054ED45B5B}" type="datetimeFigureOut">
              <a:rPr lang="en-US" smtClean="0"/>
              <a:t>5/25/2019</a:t>
            </a:fld>
            <a:endParaRPr lang="en-US"/>
          </a:p>
        </p:txBody>
      </p:sp>
      <p:sp>
        <p:nvSpPr>
          <p:cNvPr id="3" name="Footer Placeholder 2">
            <a:extLst>
              <a:ext uri="{FF2B5EF4-FFF2-40B4-BE49-F238E27FC236}">
                <a16:creationId xmlns:a16="http://schemas.microsoft.com/office/drawing/2014/main" id="{942A07FD-E3D3-4578-B2DE-D11E1D3F8D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F70D8E-461B-4925-8CAC-83747A390141}"/>
              </a:ext>
            </a:extLst>
          </p:cNvPr>
          <p:cNvSpPr>
            <a:spLocks noGrp="1"/>
          </p:cNvSpPr>
          <p:nvPr>
            <p:ph type="sldNum" sz="quarter" idx="12"/>
          </p:nvPr>
        </p:nvSpPr>
        <p:spPr/>
        <p:txBody>
          <a:bodyPr/>
          <a:lstStyle/>
          <a:p>
            <a:fld id="{63961D65-C43D-4CE5-B68C-A7539B88FB5C}" type="slidenum">
              <a:rPr lang="en-US" smtClean="0"/>
              <a:t>‹#›</a:t>
            </a:fld>
            <a:endParaRPr lang="en-US"/>
          </a:p>
        </p:txBody>
      </p:sp>
    </p:spTree>
    <p:extLst>
      <p:ext uri="{BB962C8B-B14F-4D97-AF65-F5344CB8AC3E}">
        <p14:creationId xmlns:p14="http://schemas.microsoft.com/office/powerpoint/2010/main" val="402797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C1612-3D50-4CDF-9D0B-AA45956776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5C92D5-28BD-4F24-B208-E23DD7A991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3B0ACB-DE41-4C36-9CBC-A59D08B83D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F2EE36-362B-4BF4-9644-C52344149A15}"/>
              </a:ext>
            </a:extLst>
          </p:cNvPr>
          <p:cNvSpPr>
            <a:spLocks noGrp="1"/>
          </p:cNvSpPr>
          <p:nvPr>
            <p:ph type="dt" sz="half" idx="10"/>
          </p:nvPr>
        </p:nvSpPr>
        <p:spPr/>
        <p:txBody>
          <a:bodyPr/>
          <a:lstStyle/>
          <a:p>
            <a:fld id="{0545781E-F5B1-4759-BD79-99054ED45B5B}" type="datetimeFigureOut">
              <a:rPr lang="en-US" smtClean="0"/>
              <a:t>5/25/2019</a:t>
            </a:fld>
            <a:endParaRPr lang="en-US"/>
          </a:p>
        </p:txBody>
      </p:sp>
      <p:sp>
        <p:nvSpPr>
          <p:cNvPr id="6" name="Footer Placeholder 5">
            <a:extLst>
              <a:ext uri="{FF2B5EF4-FFF2-40B4-BE49-F238E27FC236}">
                <a16:creationId xmlns:a16="http://schemas.microsoft.com/office/drawing/2014/main" id="{10771350-9F9F-467B-A73B-45099EA8E3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A0BBA4-6767-4B9D-9A24-52FF6D0A5C99}"/>
              </a:ext>
            </a:extLst>
          </p:cNvPr>
          <p:cNvSpPr>
            <a:spLocks noGrp="1"/>
          </p:cNvSpPr>
          <p:nvPr>
            <p:ph type="sldNum" sz="quarter" idx="12"/>
          </p:nvPr>
        </p:nvSpPr>
        <p:spPr/>
        <p:txBody>
          <a:bodyPr/>
          <a:lstStyle/>
          <a:p>
            <a:fld id="{63961D65-C43D-4CE5-B68C-A7539B88FB5C}" type="slidenum">
              <a:rPr lang="en-US" smtClean="0"/>
              <a:t>‹#›</a:t>
            </a:fld>
            <a:endParaRPr lang="en-US"/>
          </a:p>
        </p:txBody>
      </p:sp>
    </p:spTree>
    <p:extLst>
      <p:ext uri="{BB962C8B-B14F-4D97-AF65-F5344CB8AC3E}">
        <p14:creationId xmlns:p14="http://schemas.microsoft.com/office/powerpoint/2010/main" val="2762341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63E4A-E785-4AD3-A264-90B76D5334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636D33-31AB-424B-B7E4-ADBB765913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7D646B-DE80-4B96-8925-18CB969B27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B1ED53-96EB-4638-A6BC-5F6D7DFD93AD}"/>
              </a:ext>
            </a:extLst>
          </p:cNvPr>
          <p:cNvSpPr>
            <a:spLocks noGrp="1"/>
          </p:cNvSpPr>
          <p:nvPr>
            <p:ph type="dt" sz="half" idx="10"/>
          </p:nvPr>
        </p:nvSpPr>
        <p:spPr/>
        <p:txBody>
          <a:bodyPr/>
          <a:lstStyle/>
          <a:p>
            <a:fld id="{0545781E-F5B1-4759-BD79-99054ED45B5B}" type="datetimeFigureOut">
              <a:rPr lang="en-US" smtClean="0"/>
              <a:t>5/25/2019</a:t>
            </a:fld>
            <a:endParaRPr lang="en-US"/>
          </a:p>
        </p:txBody>
      </p:sp>
      <p:sp>
        <p:nvSpPr>
          <p:cNvPr id="6" name="Footer Placeholder 5">
            <a:extLst>
              <a:ext uri="{FF2B5EF4-FFF2-40B4-BE49-F238E27FC236}">
                <a16:creationId xmlns:a16="http://schemas.microsoft.com/office/drawing/2014/main" id="{19E7271E-D747-460B-9F79-A8C76B25C1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342089-D253-449A-8178-031FBC2E733F}"/>
              </a:ext>
            </a:extLst>
          </p:cNvPr>
          <p:cNvSpPr>
            <a:spLocks noGrp="1"/>
          </p:cNvSpPr>
          <p:nvPr>
            <p:ph type="sldNum" sz="quarter" idx="12"/>
          </p:nvPr>
        </p:nvSpPr>
        <p:spPr/>
        <p:txBody>
          <a:bodyPr/>
          <a:lstStyle/>
          <a:p>
            <a:fld id="{63961D65-C43D-4CE5-B68C-A7539B88FB5C}" type="slidenum">
              <a:rPr lang="en-US" smtClean="0"/>
              <a:t>‹#›</a:t>
            </a:fld>
            <a:endParaRPr lang="en-US"/>
          </a:p>
        </p:txBody>
      </p:sp>
    </p:spTree>
    <p:extLst>
      <p:ext uri="{BB962C8B-B14F-4D97-AF65-F5344CB8AC3E}">
        <p14:creationId xmlns:p14="http://schemas.microsoft.com/office/powerpoint/2010/main" val="917162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0FE4C6-1DD4-4091-A252-B43C07A2A1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EE8797-745F-4425-AD79-E8ABB62E70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92C250-A661-4A8E-8E9D-E1A572901D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45781E-F5B1-4759-BD79-99054ED45B5B}" type="datetimeFigureOut">
              <a:rPr lang="en-US" smtClean="0"/>
              <a:t>5/25/2019</a:t>
            </a:fld>
            <a:endParaRPr lang="en-US"/>
          </a:p>
        </p:txBody>
      </p:sp>
      <p:sp>
        <p:nvSpPr>
          <p:cNvPr id="5" name="Footer Placeholder 4">
            <a:extLst>
              <a:ext uri="{FF2B5EF4-FFF2-40B4-BE49-F238E27FC236}">
                <a16:creationId xmlns:a16="http://schemas.microsoft.com/office/drawing/2014/main" id="{6C8A1D08-6787-43EB-87DD-3BF913F676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B81BE9-3BD5-4E92-801E-66F08CC4B5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961D65-C43D-4CE5-B68C-A7539B88FB5C}" type="slidenum">
              <a:rPr lang="en-US" smtClean="0"/>
              <a:t>‹#›</a:t>
            </a:fld>
            <a:endParaRPr lang="en-US"/>
          </a:p>
        </p:txBody>
      </p:sp>
    </p:spTree>
    <p:extLst>
      <p:ext uri="{BB962C8B-B14F-4D97-AF65-F5344CB8AC3E}">
        <p14:creationId xmlns:p14="http://schemas.microsoft.com/office/powerpoint/2010/main" val="2892507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EA2FFAE-6CCD-4748-9DE3-4C58B3B1F597}"/>
              </a:ext>
            </a:extLst>
          </p:cNvPr>
          <p:cNvSpPr/>
          <p:nvPr/>
        </p:nvSpPr>
        <p:spPr>
          <a:xfrm>
            <a:off x="609600" y="1533436"/>
            <a:ext cx="10972800" cy="3908762"/>
          </a:xfrm>
          <a:prstGeom prst="rect">
            <a:avLst/>
          </a:prstGeom>
        </p:spPr>
        <p:txBody>
          <a:bodyPr wrap="square">
            <a:spAutoFit/>
          </a:bodyPr>
          <a:lstStyle/>
          <a:p>
            <a:pPr algn="ctr"/>
            <a:r>
              <a:rPr lang="en-US" sz="6000" b="1" dirty="0">
                <a:solidFill>
                  <a:schemeClr val="bg1"/>
                </a:solidFill>
              </a:rPr>
              <a:t>Missed Worship</a:t>
            </a:r>
            <a:endParaRPr lang="en-US" sz="6000" dirty="0">
              <a:solidFill>
                <a:schemeClr val="bg1"/>
              </a:solidFill>
            </a:endParaRPr>
          </a:p>
          <a:p>
            <a:pPr algn="ctr"/>
            <a:r>
              <a:rPr lang="en-US" sz="3600" b="1" dirty="0">
                <a:solidFill>
                  <a:schemeClr val="bg1"/>
                </a:solidFill>
              </a:rPr>
              <a:t>Luke 14:16-24</a:t>
            </a:r>
            <a:endParaRPr lang="en-US" sz="3600" dirty="0">
              <a:solidFill>
                <a:schemeClr val="bg1"/>
              </a:solidFill>
            </a:endParaRPr>
          </a:p>
          <a:p>
            <a:r>
              <a:rPr lang="en-US" sz="4400" dirty="0">
                <a:solidFill>
                  <a:schemeClr val="bg1"/>
                </a:solidFill>
              </a:rPr>
              <a:t> </a:t>
            </a:r>
          </a:p>
          <a:p>
            <a:pPr algn="ctr"/>
            <a:r>
              <a:rPr lang="en-US" sz="5400" b="1" dirty="0">
                <a:solidFill>
                  <a:schemeClr val="bg1"/>
                </a:solidFill>
              </a:rPr>
              <a:t>Our God Is </a:t>
            </a:r>
            <a:r>
              <a:rPr lang="en-US" sz="4400" i="1" dirty="0">
                <a:solidFill>
                  <a:schemeClr val="bg1"/>
                </a:solidFill>
                <a:latin typeface="Arial Narrow" panose="020B0606020202030204" pitchFamily="34" charset="0"/>
              </a:rPr>
              <a:t>Who Or What Is </a:t>
            </a:r>
            <a:r>
              <a:rPr lang="en-US" sz="5400" b="1" dirty="0">
                <a:solidFill>
                  <a:schemeClr val="bg1"/>
                </a:solidFill>
              </a:rPr>
              <a:t>First In Our Lives.</a:t>
            </a:r>
          </a:p>
        </p:txBody>
      </p:sp>
    </p:spTree>
    <p:extLst>
      <p:ext uri="{BB962C8B-B14F-4D97-AF65-F5344CB8AC3E}">
        <p14:creationId xmlns:p14="http://schemas.microsoft.com/office/powerpoint/2010/main" val="2358395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36439E-3AA9-43AB-B7D5-2539DC007247}"/>
              </a:ext>
            </a:extLst>
          </p:cNvPr>
          <p:cNvSpPr/>
          <p:nvPr/>
        </p:nvSpPr>
        <p:spPr>
          <a:xfrm>
            <a:off x="600075" y="904428"/>
            <a:ext cx="10991850" cy="5016758"/>
          </a:xfrm>
          <a:prstGeom prst="rect">
            <a:avLst/>
          </a:prstGeom>
        </p:spPr>
        <p:txBody>
          <a:bodyPr wrap="square">
            <a:spAutoFit/>
          </a:bodyPr>
          <a:lstStyle/>
          <a:p>
            <a:r>
              <a:rPr lang="en-US" sz="3200" dirty="0"/>
              <a:t>B. </a:t>
            </a:r>
            <a:r>
              <a:rPr lang="en-US" sz="3200" b="1" dirty="0"/>
              <a:t>Fervent prayers  (Jas. 5:16)</a:t>
            </a:r>
            <a:r>
              <a:rPr lang="en-US" sz="3200" dirty="0"/>
              <a:t>, </a:t>
            </a:r>
          </a:p>
          <a:p>
            <a:pPr marL="857250" indent="-457200"/>
            <a:r>
              <a:rPr lang="en-US" sz="3200" dirty="0"/>
              <a:t>1. If you are not here, you will miss the fervent prayers of the saints with whom you should be worshiping.</a:t>
            </a:r>
          </a:p>
          <a:p>
            <a:pPr marL="857250" indent="-457200"/>
            <a:r>
              <a:rPr lang="en-US" sz="3200" dirty="0"/>
              <a:t>2. You also miss the opportunity to have the congregation pray with you for, your personal needs, whatever they may be.</a:t>
            </a:r>
          </a:p>
          <a:p>
            <a:pPr marL="857250" indent="-457200"/>
            <a:r>
              <a:rPr lang="en-US" sz="3200" dirty="0"/>
              <a:t>3. We all need the prayers of the congregation from time to time.</a:t>
            </a:r>
          </a:p>
          <a:p>
            <a:pPr marL="857250" indent="-457200"/>
            <a:r>
              <a:rPr lang="en-US" sz="3200" dirty="0"/>
              <a:t>4. What could be more important, than to be at worship, speaking directly to your heavenly Father, expressing all of your needs? </a:t>
            </a:r>
          </a:p>
        </p:txBody>
      </p:sp>
    </p:spTree>
    <p:extLst>
      <p:ext uri="{BB962C8B-B14F-4D97-AF65-F5344CB8AC3E}">
        <p14:creationId xmlns:p14="http://schemas.microsoft.com/office/powerpoint/2010/main" val="243810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1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ircle(in)">
                                      <p:cBhvr>
                                        <p:cTn id="12" dur="1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circle(in)">
                                      <p:cBhvr>
                                        <p:cTn id="17" dur="1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circle(in)">
                                      <p:cBhvr>
                                        <p:cTn id="22"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6F93C6-F79A-45C1-A0B9-6D3A8D9FC9DE}"/>
              </a:ext>
            </a:extLst>
          </p:cNvPr>
          <p:cNvSpPr/>
          <p:nvPr/>
        </p:nvSpPr>
        <p:spPr>
          <a:xfrm>
            <a:off x="600075" y="1741200"/>
            <a:ext cx="10991850" cy="3046988"/>
          </a:xfrm>
          <a:prstGeom prst="rect">
            <a:avLst/>
          </a:prstGeom>
        </p:spPr>
        <p:txBody>
          <a:bodyPr wrap="square">
            <a:spAutoFit/>
          </a:bodyPr>
          <a:lstStyle/>
          <a:p>
            <a:r>
              <a:rPr lang="en-US" sz="3200" dirty="0"/>
              <a:t>C. </a:t>
            </a:r>
            <a:r>
              <a:rPr lang="en-US" sz="3200" b="1" dirty="0"/>
              <a:t>Generous giving (2 Co. 9:7)</a:t>
            </a:r>
            <a:endParaRPr lang="en-US" sz="3200" dirty="0"/>
          </a:p>
          <a:p>
            <a:pPr marL="800100" indent="-400050"/>
            <a:r>
              <a:rPr lang="en-US" sz="3200" dirty="0"/>
              <a:t>1. If you are not here in the Kingdom, to worship with us, how can you lay up treasures for yourselves in heaven?</a:t>
            </a:r>
          </a:p>
          <a:p>
            <a:pPr marL="800100" indent="-400050"/>
            <a:r>
              <a:rPr lang="en-US" sz="3200" dirty="0"/>
              <a:t>2. Are we sowing wisely, have we have enough laid by in store to evangelize Ranger area for our next meeting.</a:t>
            </a:r>
          </a:p>
          <a:p>
            <a:pPr marL="800100" indent="-400050"/>
            <a:r>
              <a:rPr lang="en-US" sz="3200" dirty="0"/>
              <a:t>3. Are we ready to reap the harvest from the seed sowing?</a:t>
            </a:r>
          </a:p>
        </p:txBody>
      </p:sp>
    </p:spTree>
    <p:extLst>
      <p:ext uri="{BB962C8B-B14F-4D97-AF65-F5344CB8AC3E}">
        <p14:creationId xmlns:p14="http://schemas.microsoft.com/office/powerpoint/2010/main" val="354191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ox(in)">
                                      <p:cBhvr>
                                        <p:cTn id="7" dur="1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ox(in)">
                                      <p:cBhvr>
                                        <p:cTn id="12" dur="1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ox(in)">
                                      <p:cBhvr>
                                        <p:cTn id="17"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410B20-36F0-4612-9469-61D8911D7805}"/>
              </a:ext>
            </a:extLst>
          </p:cNvPr>
          <p:cNvSpPr/>
          <p:nvPr/>
        </p:nvSpPr>
        <p:spPr>
          <a:xfrm>
            <a:off x="609600" y="2396341"/>
            <a:ext cx="11029950" cy="2062103"/>
          </a:xfrm>
          <a:prstGeom prst="rect">
            <a:avLst/>
          </a:prstGeom>
        </p:spPr>
        <p:txBody>
          <a:bodyPr wrap="square">
            <a:spAutoFit/>
          </a:bodyPr>
          <a:lstStyle/>
          <a:p>
            <a:r>
              <a:rPr lang="en-US" sz="3200" dirty="0"/>
              <a:t>D. </a:t>
            </a:r>
            <a:r>
              <a:rPr lang="en-US" sz="3200" b="1" dirty="0"/>
              <a:t>Lord's Supper (1 Co. 11:23-26)</a:t>
            </a:r>
            <a:endParaRPr lang="en-US" sz="3200" dirty="0"/>
          </a:p>
          <a:p>
            <a:pPr marL="914400" indent="-457200"/>
            <a:r>
              <a:rPr lang="en-US" sz="3200" dirty="0"/>
              <a:t>1. Remember the invited guests of the feast? </a:t>
            </a:r>
            <a:r>
              <a:rPr lang="en-US" sz="3200" b="1" dirty="0"/>
              <a:t>Lk 14: 16-24.</a:t>
            </a:r>
            <a:endParaRPr lang="en-US" sz="3200" dirty="0"/>
          </a:p>
          <a:p>
            <a:pPr marL="914400" indent="-457200"/>
            <a:r>
              <a:rPr lang="en-US" sz="3200" dirty="0"/>
              <a:t>2. “This do in remembrance of Me” is not multiple choice, it is a command.</a:t>
            </a:r>
          </a:p>
        </p:txBody>
      </p:sp>
    </p:spTree>
    <p:extLst>
      <p:ext uri="{BB962C8B-B14F-4D97-AF65-F5344CB8AC3E}">
        <p14:creationId xmlns:p14="http://schemas.microsoft.com/office/powerpoint/2010/main" val="273094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plus(in)">
                                      <p:cBhvr>
                                        <p:cTn id="7" dur="1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plus(in)">
                                      <p:cBhvr>
                                        <p:cTn id="12"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A50FC2-0DDC-4C0C-9703-AFC265472275}"/>
              </a:ext>
            </a:extLst>
          </p:cNvPr>
          <p:cNvSpPr/>
          <p:nvPr/>
        </p:nvSpPr>
        <p:spPr>
          <a:xfrm>
            <a:off x="685800" y="1855738"/>
            <a:ext cx="11087100" cy="3046988"/>
          </a:xfrm>
          <a:prstGeom prst="rect">
            <a:avLst/>
          </a:prstGeom>
        </p:spPr>
        <p:txBody>
          <a:bodyPr wrap="square">
            <a:spAutoFit/>
          </a:bodyPr>
          <a:lstStyle/>
          <a:p>
            <a:r>
              <a:rPr lang="en-US" sz="3200" dirty="0"/>
              <a:t>E. </a:t>
            </a:r>
            <a:r>
              <a:rPr lang="en-US" sz="3200" b="1" dirty="0"/>
              <a:t>Gospel Preaching (2 Tim. 4:2)</a:t>
            </a:r>
            <a:r>
              <a:rPr lang="en-US" sz="3200" dirty="0"/>
              <a:t>.</a:t>
            </a:r>
          </a:p>
          <a:p>
            <a:pPr marL="857250" indent="-400050"/>
            <a:r>
              <a:rPr lang="en-US" sz="3200" dirty="0"/>
              <a:t>1. Without hearing the word of God, your faith will wane, like a hot ember taken out of the fire.</a:t>
            </a:r>
          </a:p>
          <a:p>
            <a:pPr marL="857250" indent="-400050"/>
            <a:r>
              <a:rPr lang="en-US" sz="3200" dirty="0"/>
              <a:t>2. There are many self-professed Christians that will not stand for the rebuking and exhorting administered by the word of God.</a:t>
            </a:r>
          </a:p>
        </p:txBody>
      </p:sp>
    </p:spTree>
    <p:extLst>
      <p:ext uri="{BB962C8B-B14F-4D97-AF65-F5344CB8AC3E}">
        <p14:creationId xmlns:p14="http://schemas.microsoft.com/office/powerpoint/2010/main" val="126917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amond(in)">
                                      <p:cBhvr>
                                        <p:cTn id="7" dur="1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amond(in)">
                                      <p:cBhvr>
                                        <p:cTn id="12"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85288A-5EE6-4182-8614-051544C96B60}"/>
              </a:ext>
            </a:extLst>
          </p:cNvPr>
          <p:cNvSpPr/>
          <p:nvPr/>
        </p:nvSpPr>
        <p:spPr>
          <a:xfrm>
            <a:off x="609600" y="1413063"/>
            <a:ext cx="10972800" cy="4031873"/>
          </a:xfrm>
          <a:prstGeom prst="rect">
            <a:avLst/>
          </a:prstGeom>
        </p:spPr>
        <p:txBody>
          <a:bodyPr wrap="square">
            <a:spAutoFit/>
          </a:bodyPr>
          <a:lstStyle/>
          <a:p>
            <a:r>
              <a:rPr lang="en-US" sz="3200" b="1" dirty="0"/>
              <a:t>III. Now let me tell you “</a:t>
            </a:r>
            <a:r>
              <a:rPr lang="en-US" sz="3200" b="1" u="dbl" dirty="0"/>
              <a:t>Why</a:t>
            </a:r>
            <a:r>
              <a:rPr lang="en-US" sz="3200" b="1" dirty="0"/>
              <a:t> I love Worship”:</a:t>
            </a:r>
            <a:endParaRPr lang="en-US" sz="3200" dirty="0"/>
          </a:p>
          <a:p>
            <a:pPr marL="514350"/>
            <a:r>
              <a:rPr lang="en-US" sz="3200" dirty="0"/>
              <a:t>A. It makes me happy; it chases away the blah’s</a:t>
            </a:r>
          </a:p>
          <a:p>
            <a:pPr marL="1314450" indent="-400050"/>
            <a:r>
              <a:rPr lang="en-US" sz="3200" dirty="0"/>
              <a:t>1. We are the temple, the one in which the Godhead resides.  </a:t>
            </a:r>
          </a:p>
          <a:p>
            <a:pPr marL="1314450" indent="-400050"/>
            <a:r>
              <a:rPr lang="en-US" sz="3200" dirty="0"/>
              <a:t>2. We are the building stones, of the Kingdom </a:t>
            </a:r>
            <a:r>
              <a:rPr lang="en-US" sz="3200" b="1" dirty="0"/>
              <a:t>(1 Pet 2:5)</a:t>
            </a:r>
            <a:endParaRPr lang="en-US" sz="3200" dirty="0"/>
          </a:p>
          <a:p>
            <a:pPr marL="1314450" indent="-400050"/>
            <a:r>
              <a:rPr lang="en-US" sz="3200" dirty="0"/>
              <a:t>3. If we do not all assemble, we are a partial structure thru which the “prince of this earth” may enter and scatter the flock.</a:t>
            </a:r>
          </a:p>
        </p:txBody>
      </p:sp>
    </p:spTree>
    <p:extLst>
      <p:ext uri="{BB962C8B-B14F-4D97-AF65-F5344CB8AC3E}">
        <p14:creationId xmlns:p14="http://schemas.microsoft.com/office/powerpoint/2010/main" val="414280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70AFF8-B643-4F56-ABA9-FBC525A143CD}"/>
              </a:ext>
            </a:extLst>
          </p:cNvPr>
          <p:cNvSpPr/>
          <p:nvPr/>
        </p:nvSpPr>
        <p:spPr>
          <a:xfrm>
            <a:off x="581025" y="2397948"/>
            <a:ext cx="11029950" cy="2062103"/>
          </a:xfrm>
          <a:prstGeom prst="rect">
            <a:avLst/>
          </a:prstGeom>
        </p:spPr>
        <p:txBody>
          <a:bodyPr wrap="square">
            <a:spAutoFit/>
          </a:bodyPr>
          <a:lstStyle/>
          <a:p>
            <a:pPr marL="400050" indent="-400050"/>
            <a:r>
              <a:rPr lang="en-US" sz="3200" dirty="0"/>
              <a:t>B. I love to praise my God, I want to sing God's praise </a:t>
            </a:r>
            <a:r>
              <a:rPr lang="en-US" sz="3200" b="1" dirty="0"/>
              <a:t>(Heb. 2:12). </a:t>
            </a:r>
            <a:endParaRPr lang="en-US" sz="3200" dirty="0"/>
          </a:p>
          <a:p>
            <a:pPr marL="400050" indent="-400050"/>
            <a:r>
              <a:rPr lang="en-US" sz="3200" dirty="0"/>
              <a:t>C. The Lord hears my prayers and I want to pray to God and praise Him with the saints </a:t>
            </a:r>
            <a:r>
              <a:rPr lang="en-US" sz="3200" b="1" dirty="0"/>
              <a:t>(Eph. 5:20; Acts 16:25). </a:t>
            </a:r>
            <a:endParaRPr lang="en-US" sz="3200" dirty="0"/>
          </a:p>
          <a:p>
            <a:pPr marL="400050" indent="-400050"/>
            <a:r>
              <a:rPr lang="en-US" sz="3200" dirty="0"/>
              <a:t>D. I want to hear His Word mightily proclaimed </a:t>
            </a:r>
            <a:r>
              <a:rPr lang="en-US" sz="3200" b="1" dirty="0"/>
              <a:t>(Acts 18:28).</a:t>
            </a:r>
            <a:r>
              <a:rPr lang="en-US" sz="3200" dirty="0"/>
              <a:t> </a:t>
            </a:r>
          </a:p>
        </p:txBody>
      </p:sp>
    </p:spTree>
    <p:extLst>
      <p:ext uri="{BB962C8B-B14F-4D97-AF65-F5344CB8AC3E}">
        <p14:creationId xmlns:p14="http://schemas.microsoft.com/office/powerpoint/2010/main" val="339683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1CF01D-A78D-4434-A987-CA29A171F4D7}"/>
              </a:ext>
            </a:extLst>
          </p:cNvPr>
          <p:cNvSpPr/>
          <p:nvPr/>
        </p:nvSpPr>
        <p:spPr>
          <a:xfrm>
            <a:off x="590550" y="1932950"/>
            <a:ext cx="11010900" cy="3046988"/>
          </a:xfrm>
          <a:prstGeom prst="rect">
            <a:avLst/>
          </a:prstGeom>
        </p:spPr>
        <p:txBody>
          <a:bodyPr wrap="square">
            <a:spAutoFit/>
          </a:bodyPr>
          <a:lstStyle/>
          <a:p>
            <a:pPr marL="400050" indent="-342900"/>
            <a:r>
              <a:rPr lang="en-US" sz="3200" dirty="0"/>
              <a:t>E. I want to remember the Lord's love for me demonstrated through His suffering and death for us all </a:t>
            </a:r>
            <a:r>
              <a:rPr lang="en-US" sz="3200" b="1" dirty="0"/>
              <a:t>(Heb. 2:9; 1 Jn. 4:9-10)</a:t>
            </a:r>
            <a:r>
              <a:rPr lang="en-US" sz="3200" dirty="0"/>
              <a:t>.</a:t>
            </a:r>
          </a:p>
          <a:p>
            <a:pPr marL="400050" indent="-342900"/>
            <a:r>
              <a:rPr lang="en-US" sz="3200" dirty="0"/>
              <a:t>F. I want to give God my time, my money, my heart, my effort, my loyalty, my love, my faithfulness, my soul, my whole life!!! </a:t>
            </a:r>
            <a:r>
              <a:rPr lang="en-US" sz="3200" b="1" dirty="0"/>
              <a:t>(Mk. 12:30; Lk. 9:23; Mat. 19:27).</a:t>
            </a:r>
            <a:r>
              <a:rPr lang="en-US" sz="3200" dirty="0"/>
              <a:t> </a:t>
            </a:r>
          </a:p>
        </p:txBody>
      </p:sp>
    </p:spTree>
    <p:extLst>
      <p:ext uri="{BB962C8B-B14F-4D97-AF65-F5344CB8AC3E}">
        <p14:creationId xmlns:p14="http://schemas.microsoft.com/office/powerpoint/2010/main" val="36639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out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out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E1E7C9-BD26-4CFB-A7CA-1F1B42DB4D17}"/>
              </a:ext>
            </a:extLst>
          </p:cNvPr>
          <p:cNvSpPr/>
          <p:nvPr/>
        </p:nvSpPr>
        <p:spPr>
          <a:xfrm>
            <a:off x="590550" y="2397948"/>
            <a:ext cx="11010900" cy="1569660"/>
          </a:xfrm>
          <a:prstGeom prst="rect">
            <a:avLst/>
          </a:prstGeom>
        </p:spPr>
        <p:txBody>
          <a:bodyPr wrap="square">
            <a:spAutoFit/>
          </a:bodyPr>
          <a:lstStyle/>
          <a:p>
            <a:r>
              <a:rPr lang="en-US" sz="3200" dirty="0"/>
              <a:t>    G. I wish I had more to offer. I pray that I truly sacrifice to God of things I possess as I ought to </a:t>
            </a:r>
            <a:r>
              <a:rPr lang="en-US" sz="3200" b="1" dirty="0"/>
              <a:t>(Pr. 3:9; Ro. 12:1)</a:t>
            </a:r>
            <a:endParaRPr lang="en-US" sz="3200" dirty="0"/>
          </a:p>
          <a:p>
            <a:r>
              <a:rPr lang="en-US" sz="3200" dirty="0"/>
              <a:t>    H. God's worship; with the saints, has lifted me!!! </a:t>
            </a:r>
            <a:r>
              <a:rPr lang="en-US" sz="3200" b="1" dirty="0"/>
              <a:t>(Ps. 116:1-2)</a:t>
            </a:r>
            <a:endParaRPr lang="en-US" sz="3200" dirty="0"/>
          </a:p>
        </p:txBody>
      </p:sp>
    </p:spTree>
    <p:extLst>
      <p:ext uri="{BB962C8B-B14F-4D97-AF65-F5344CB8AC3E}">
        <p14:creationId xmlns:p14="http://schemas.microsoft.com/office/powerpoint/2010/main" val="380349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B11FF2-188D-46BA-8C3C-BF339DE93866}"/>
              </a:ext>
            </a:extLst>
          </p:cNvPr>
          <p:cNvSpPr/>
          <p:nvPr/>
        </p:nvSpPr>
        <p:spPr>
          <a:xfrm>
            <a:off x="609600" y="1659285"/>
            <a:ext cx="10972800" cy="3539430"/>
          </a:xfrm>
          <a:prstGeom prst="rect">
            <a:avLst/>
          </a:prstGeom>
        </p:spPr>
        <p:txBody>
          <a:bodyPr wrap="square">
            <a:spAutoFit/>
          </a:bodyPr>
          <a:lstStyle/>
          <a:p>
            <a:r>
              <a:rPr lang="en-US" sz="3200" b="1" dirty="0"/>
              <a:t>Conclusion and Application:</a:t>
            </a:r>
            <a:endParaRPr lang="en-US" sz="3200" dirty="0"/>
          </a:p>
          <a:p>
            <a:pPr marL="800100" indent="-457200"/>
            <a:r>
              <a:rPr lang="en-US" sz="3200" dirty="0"/>
              <a:t>1. Worship God every time that the doors are open.</a:t>
            </a:r>
          </a:p>
          <a:p>
            <a:pPr marL="800100" indent="-457200"/>
            <a:r>
              <a:rPr lang="en-US" sz="3200" dirty="0"/>
              <a:t>2. Do not let your faith wane from lack of attendance</a:t>
            </a:r>
          </a:p>
          <a:p>
            <a:pPr marL="800100" indent="-457200"/>
            <a:r>
              <a:rPr lang="en-US" sz="3200" dirty="0"/>
              <a:t>3. Forsake not the assembling of your-selves together.  </a:t>
            </a:r>
            <a:r>
              <a:rPr lang="en-US" sz="3200" b="1" dirty="0"/>
              <a:t>(Heb. 10:25)</a:t>
            </a:r>
            <a:endParaRPr lang="en-US" sz="3200" dirty="0"/>
          </a:p>
          <a:p>
            <a:pPr marL="800100" indent="-457200"/>
            <a:r>
              <a:rPr lang="en-US" sz="3200" dirty="0"/>
              <a:t>4. If the Elders require worship every day of the week, we are obliged to comply with their directions </a:t>
            </a:r>
            <a:r>
              <a:rPr lang="en-US" sz="3200" b="1" dirty="0"/>
              <a:t>(Heb. 13:17a)</a:t>
            </a:r>
            <a:endParaRPr lang="en-US" sz="3200" dirty="0"/>
          </a:p>
        </p:txBody>
      </p:sp>
    </p:spTree>
    <p:extLst>
      <p:ext uri="{BB962C8B-B14F-4D97-AF65-F5344CB8AC3E}">
        <p14:creationId xmlns:p14="http://schemas.microsoft.com/office/powerpoint/2010/main" val="294781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2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B40759-6E7D-4491-96CC-0320EE4744E5}"/>
              </a:ext>
            </a:extLst>
          </p:cNvPr>
          <p:cNvSpPr txBox="1"/>
          <p:nvPr/>
        </p:nvSpPr>
        <p:spPr>
          <a:xfrm>
            <a:off x="942975" y="1228397"/>
            <a:ext cx="11029950" cy="4401205"/>
          </a:xfrm>
          <a:prstGeom prst="rect">
            <a:avLst/>
          </a:prstGeom>
          <a:noFill/>
        </p:spPr>
        <p:txBody>
          <a:bodyPr wrap="square" rtlCol="0">
            <a:spAutoFit/>
          </a:bodyPr>
          <a:lstStyle/>
          <a:p>
            <a:r>
              <a:rPr lang="en-US" sz="4000" dirty="0"/>
              <a:t>1. Hearing and faith, </a:t>
            </a:r>
            <a:r>
              <a:rPr lang="en-US" sz="4000" b="1" dirty="0"/>
              <a:t>Mark 16:16 </a:t>
            </a:r>
            <a:endParaRPr lang="en-US" sz="4000" dirty="0"/>
          </a:p>
          <a:p>
            <a:r>
              <a:rPr lang="en-US" sz="4000" dirty="0"/>
              <a:t>2. Repentance, </a:t>
            </a:r>
            <a:r>
              <a:rPr lang="en-US" sz="4000" b="1" dirty="0"/>
              <a:t>Acts 2:38 </a:t>
            </a:r>
            <a:endParaRPr lang="en-US" sz="4000" dirty="0"/>
          </a:p>
          <a:p>
            <a:r>
              <a:rPr lang="en-US" sz="4000" dirty="0"/>
              <a:t>3. Confessing Christ, </a:t>
            </a:r>
            <a:r>
              <a:rPr lang="en-US" sz="4000" b="1" dirty="0"/>
              <a:t>Rom. 10:9-10 </a:t>
            </a:r>
            <a:endParaRPr lang="en-US" sz="4000" dirty="0"/>
          </a:p>
          <a:p>
            <a:r>
              <a:rPr lang="en-US" sz="4000" dirty="0"/>
              <a:t>4. Immersion in water, </a:t>
            </a:r>
            <a:r>
              <a:rPr lang="en-US" sz="4000" b="1" dirty="0"/>
              <a:t>Acts 22:16 </a:t>
            </a:r>
            <a:endParaRPr lang="en-US" sz="4000" dirty="0"/>
          </a:p>
          <a:p>
            <a:r>
              <a:rPr lang="en-US" sz="4000" dirty="0"/>
              <a:t>5. Faithfulness, </a:t>
            </a:r>
            <a:r>
              <a:rPr lang="en-US" sz="4000" b="1" dirty="0"/>
              <a:t>Rev. 2:10</a:t>
            </a:r>
            <a:r>
              <a:rPr lang="en-US" sz="4000" dirty="0"/>
              <a:t> </a:t>
            </a:r>
          </a:p>
          <a:p>
            <a:r>
              <a:rPr lang="en-US" sz="4000" dirty="0"/>
              <a:t>6. Prayerful penitence for the erring child of God, </a:t>
            </a:r>
            <a:r>
              <a:rPr lang="en-US" sz="4000" b="1" dirty="0"/>
              <a:t>Acts 8:22</a:t>
            </a:r>
            <a:r>
              <a:rPr lang="en-US" sz="4000" dirty="0"/>
              <a:t> </a:t>
            </a:r>
          </a:p>
        </p:txBody>
      </p:sp>
    </p:spTree>
    <p:extLst>
      <p:ext uri="{BB962C8B-B14F-4D97-AF65-F5344CB8AC3E}">
        <p14:creationId xmlns:p14="http://schemas.microsoft.com/office/powerpoint/2010/main" val="47683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317A59-1C41-402B-9BF5-D7A044A2CB3A}"/>
              </a:ext>
            </a:extLst>
          </p:cNvPr>
          <p:cNvSpPr/>
          <p:nvPr/>
        </p:nvSpPr>
        <p:spPr>
          <a:xfrm>
            <a:off x="609600" y="674400"/>
            <a:ext cx="10972800" cy="5509200"/>
          </a:xfrm>
          <a:prstGeom prst="rect">
            <a:avLst/>
          </a:prstGeom>
        </p:spPr>
        <p:txBody>
          <a:bodyPr wrap="square">
            <a:spAutoFit/>
          </a:bodyPr>
          <a:lstStyle/>
          <a:p>
            <a:r>
              <a:rPr lang="en-US" sz="3200" b="1" dirty="0"/>
              <a:t>Introduction:</a:t>
            </a:r>
            <a:r>
              <a:rPr lang="en-US" sz="3200" dirty="0"/>
              <a:t> </a:t>
            </a:r>
          </a:p>
          <a:p>
            <a:pPr marL="857250" indent="-457200"/>
            <a:r>
              <a:rPr lang="en-US" sz="3200" dirty="0"/>
              <a:t>1. Have you given much thought as to why we are commanded to assemble ourselves together? </a:t>
            </a:r>
          </a:p>
          <a:p>
            <a:pPr marL="857250" indent="-457200"/>
            <a:r>
              <a:rPr lang="en-US" sz="3200" dirty="0"/>
              <a:t>2. I am sure that most people think that worship is a waste of time or just something that we have to show up for at least once a week.</a:t>
            </a:r>
          </a:p>
          <a:p>
            <a:pPr marL="857250" indent="-457200"/>
            <a:r>
              <a:rPr lang="en-US" sz="3200" dirty="0"/>
              <a:t>3. Have you given it any thought? How does it affect your soul?</a:t>
            </a:r>
          </a:p>
          <a:p>
            <a:pPr marL="857250" indent="-457200"/>
            <a:r>
              <a:rPr lang="en-US" sz="3200" dirty="0"/>
              <a:t>4. In our text today, </a:t>
            </a:r>
            <a:r>
              <a:rPr lang="en-US" sz="3200" b="1" dirty="0"/>
              <a:t>Luke 14:16-24,</a:t>
            </a:r>
            <a:r>
              <a:rPr lang="en-US" sz="3200" dirty="0"/>
              <a:t> </a:t>
            </a:r>
          </a:p>
          <a:p>
            <a:pPr marL="1257300" indent="-400050"/>
            <a:r>
              <a:rPr lang="en-US" sz="3200" dirty="0"/>
              <a:t>a. Jesus tells about the master of the house who has provided a feast and his invited guests do not attend. </a:t>
            </a:r>
          </a:p>
          <a:p>
            <a:pPr marL="1257300" indent="-400050"/>
            <a:r>
              <a:rPr lang="en-US" sz="3200" dirty="0"/>
              <a:t>b. Jesus invites us to His worship feast every week.</a:t>
            </a:r>
          </a:p>
        </p:txBody>
      </p:sp>
    </p:spTree>
    <p:extLst>
      <p:ext uri="{BB962C8B-B14F-4D97-AF65-F5344CB8AC3E}">
        <p14:creationId xmlns:p14="http://schemas.microsoft.com/office/powerpoint/2010/main" val="414959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B5A80A-3830-4CB1-B59E-541E2845D2A0}"/>
              </a:ext>
            </a:extLst>
          </p:cNvPr>
          <p:cNvSpPr/>
          <p:nvPr/>
        </p:nvSpPr>
        <p:spPr>
          <a:xfrm>
            <a:off x="590550" y="266343"/>
            <a:ext cx="11049000" cy="6494085"/>
          </a:xfrm>
          <a:prstGeom prst="rect">
            <a:avLst/>
          </a:prstGeom>
        </p:spPr>
        <p:txBody>
          <a:bodyPr wrap="square">
            <a:spAutoFit/>
          </a:bodyPr>
          <a:lstStyle/>
          <a:p>
            <a:r>
              <a:rPr lang="en-US" sz="3200" b="1" dirty="0"/>
              <a:t>I. If you missed WORSHIP, let me tell you "</a:t>
            </a:r>
            <a:r>
              <a:rPr lang="en-US" sz="3200" b="1" u="dbl" dirty="0"/>
              <a:t>who</a:t>
            </a:r>
            <a:r>
              <a:rPr lang="en-US" sz="3200" b="1" dirty="0"/>
              <a:t>" you missed: </a:t>
            </a:r>
            <a:endParaRPr lang="en-US" sz="3200" dirty="0"/>
          </a:p>
          <a:p>
            <a:pPr marL="400050"/>
            <a:r>
              <a:rPr lang="en-US" sz="3200" b="1" dirty="0"/>
              <a:t>A.</a:t>
            </a:r>
            <a:r>
              <a:rPr lang="en-US" sz="3200" dirty="0"/>
              <a:t> </a:t>
            </a:r>
            <a:r>
              <a:rPr lang="en-US" sz="3200" b="1" dirty="0"/>
              <a:t>You missed Jesus Christ</a:t>
            </a:r>
            <a:r>
              <a:rPr lang="en-US" sz="3200" dirty="0"/>
              <a:t> </a:t>
            </a:r>
            <a:r>
              <a:rPr lang="en-US" sz="3200" b="1" dirty="0"/>
              <a:t>(Mat. 26:29),</a:t>
            </a:r>
            <a:r>
              <a:rPr lang="en-US" sz="3200" dirty="0"/>
              <a:t> </a:t>
            </a:r>
          </a:p>
          <a:p>
            <a:pPr marL="1143000" indent="-342900"/>
            <a:r>
              <a:rPr lang="en-US" sz="3200" dirty="0"/>
              <a:t>1. Because you can’t physically see Him, does not mean that He is not here.</a:t>
            </a:r>
          </a:p>
          <a:p>
            <a:pPr marL="1143000" indent="-342900"/>
            <a:r>
              <a:rPr lang="en-US" sz="3200" dirty="0"/>
              <a:t>2. He said that He would be here, to commune with us; in the kingdom of God, why would you not be here?</a:t>
            </a:r>
          </a:p>
          <a:p>
            <a:pPr marL="1143000" indent="-342900"/>
            <a:r>
              <a:rPr lang="en-US" sz="3200" dirty="0"/>
              <a:t>3. Are you the one who bought new piece of ground </a:t>
            </a:r>
            <a:r>
              <a:rPr lang="en-US" sz="3200" b="1" dirty="0"/>
              <a:t>Luke 14:18</a:t>
            </a:r>
            <a:endParaRPr lang="en-US" sz="3200" dirty="0"/>
          </a:p>
          <a:p>
            <a:pPr marL="1143000" indent="-342900"/>
            <a:r>
              <a:rPr lang="en-US" sz="3200" dirty="0"/>
              <a:t>4. Did you buy five “</a:t>
            </a:r>
            <a:r>
              <a:rPr lang="en-US" sz="3200" u="sng" dirty="0"/>
              <a:t>untested</a:t>
            </a:r>
            <a:r>
              <a:rPr lang="en-US" sz="3200" dirty="0"/>
              <a:t>” yoke of oxen? </a:t>
            </a:r>
            <a:r>
              <a:rPr lang="en-US" sz="3200" b="1" dirty="0"/>
              <a:t>Luke 14:19</a:t>
            </a:r>
            <a:endParaRPr lang="en-US" sz="3200" dirty="0"/>
          </a:p>
          <a:p>
            <a:pPr marL="1143000" indent="-342900"/>
            <a:r>
              <a:rPr lang="en-US" sz="3200" dirty="0"/>
              <a:t>5. Did you give more honor to your </a:t>
            </a:r>
            <a:r>
              <a:rPr lang="en-US" sz="3200" u="sng" dirty="0"/>
              <a:t>new wife</a:t>
            </a:r>
            <a:r>
              <a:rPr lang="en-US" sz="3200" dirty="0"/>
              <a:t> than you would give Christ? </a:t>
            </a:r>
            <a:r>
              <a:rPr lang="en-US" sz="3200" b="1" dirty="0"/>
              <a:t>Luke 14:20</a:t>
            </a:r>
            <a:endParaRPr lang="en-US" sz="3200" dirty="0"/>
          </a:p>
          <a:p>
            <a:pPr marL="1143000" indent="-342900"/>
            <a:r>
              <a:rPr lang="en-US" sz="3200" dirty="0"/>
              <a:t>6. What were you doing on Sunday that is so important; you are willing to miss worshiping Jesus and His Father?</a:t>
            </a:r>
          </a:p>
        </p:txBody>
      </p:sp>
    </p:spTree>
    <p:extLst>
      <p:ext uri="{BB962C8B-B14F-4D97-AF65-F5344CB8AC3E}">
        <p14:creationId xmlns:p14="http://schemas.microsoft.com/office/powerpoint/2010/main" val="318698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40EA19-0347-49C1-B085-28ABD1487F5E}"/>
              </a:ext>
            </a:extLst>
          </p:cNvPr>
          <p:cNvSpPr/>
          <p:nvPr/>
        </p:nvSpPr>
        <p:spPr>
          <a:xfrm>
            <a:off x="571500" y="211515"/>
            <a:ext cx="11049000" cy="6494085"/>
          </a:xfrm>
          <a:prstGeom prst="rect">
            <a:avLst/>
          </a:prstGeom>
        </p:spPr>
        <p:txBody>
          <a:bodyPr wrap="square">
            <a:spAutoFit/>
          </a:bodyPr>
          <a:lstStyle/>
          <a:p>
            <a:r>
              <a:rPr lang="en-US" sz="3200" b="1" dirty="0"/>
              <a:t>B. You missed the Father, the almighty God</a:t>
            </a:r>
            <a:r>
              <a:rPr lang="en-US" sz="3200" dirty="0"/>
              <a:t> </a:t>
            </a:r>
            <a:r>
              <a:rPr lang="en-US" sz="3200" b="1" dirty="0"/>
              <a:t>(John. 4:23)</a:t>
            </a:r>
            <a:endParaRPr lang="en-US" sz="3200" dirty="0"/>
          </a:p>
          <a:p>
            <a:pPr marL="857250" indent="-400050"/>
            <a:r>
              <a:rPr lang="en-US" sz="3200" dirty="0"/>
              <a:t>1. All mighty God, our Father, is searching for, and looking for someone that is willing to worship Him.</a:t>
            </a:r>
          </a:p>
          <a:p>
            <a:pPr marL="1257300" indent="-400050"/>
            <a:r>
              <a:rPr lang="en-US" sz="3200" dirty="0"/>
              <a:t>a. If you profess to love Him, shouldn’t it be you.</a:t>
            </a:r>
          </a:p>
          <a:p>
            <a:pPr marL="1257300" indent="-400050"/>
            <a:r>
              <a:rPr lang="en-US" sz="3200" dirty="0"/>
              <a:t>b. Are you here with proper reverence and awe for you Father?</a:t>
            </a:r>
          </a:p>
          <a:p>
            <a:pPr marL="857250" indent="-400050"/>
            <a:r>
              <a:rPr lang="en-US" sz="3200" dirty="0"/>
              <a:t>2. Is this someone, </a:t>
            </a:r>
            <a:r>
              <a:rPr lang="en-US" sz="3200" u="sng" dirty="0"/>
              <a:t>who we really want to keep waiting</a:t>
            </a:r>
            <a:r>
              <a:rPr lang="en-US" sz="3200" dirty="0"/>
              <a:t>, while we catch another fish, or get another hour of sleep?</a:t>
            </a:r>
          </a:p>
          <a:p>
            <a:pPr marL="857250" indent="-400050"/>
            <a:r>
              <a:rPr lang="en-US" sz="3200" dirty="0"/>
              <a:t>3. You have been invited to the feast. </a:t>
            </a:r>
          </a:p>
          <a:p>
            <a:pPr marL="857250" indent="-400050"/>
            <a:r>
              <a:rPr lang="en-US" sz="3200" dirty="0"/>
              <a:t>4. By your Savior, to remember what He has done for you in giving His life for the remission of your sins.</a:t>
            </a:r>
          </a:p>
          <a:p>
            <a:pPr marL="857250" indent="-400050"/>
            <a:r>
              <a:rPr lang="en-US" sz="3200" dirty="0"/>
              <a:t>5. That is not something that I want to hear my Savior say to me.</a:t>
            </a:r>
          </a:p>
        </p:txBody>
      </p:sp>
    </p:spTree>
    <p:extLst>
      <p:ext uri="{BB962C8B-B14F-4D97-AF65-F5344CB8AC3E}">
        <p14:creationId xmlns:p14="http://schemas.microsoft.com/office/powerpoint/2010/main" val="76437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77E12E-6DA0-4ABE-A5DD-BB015B065EED}"/>
              </a:ext>
            </a:extLst>
          </p:cNvPr>
          <p:cNvSpPr/>
          <p:nvPr/>
        </p:nvSpPr>
        <p:spPr>
          <a:xfrm>
            <a:off x="590550" y="1166842"/>
            <a:ext cx="11010900" cy="5016758"/>
          </a:xfrm>
          <a:prstGeom prst="rect">
            <a:avLst/>
          </a:prstGeom>
        </p:spPr>
        <p:txBody>
          <a:bodyPr wrap="square">
            <a:spAutoFit/>
          </a:bodyPr>
          <a:lstStyle/>
          <a:p>
            <a:r>
              <a:rPr lang="en-US" sz="3200" b="1" dirty="0"/>
              <a:t>C. You missed the Holy Spirit (Rom. 8:26-27), </a:t>
            </a:r>
            <a:endParaRPr lang="en-US" sz="3200" dirty="0"/>
          </a:p>
          <a:p>
            <a:pPr marL="800100" indent="-400050"/>
            <a:r>
              <a:rPr lang="en-US" sz="3200" dirty="0"/>
              <a:t>1. Just in case you need help in talking with the Father, you missed another opportunity, by being absent at feast time.</a:t>
            </a:r>
          </a:p>
          <a:p>
            <a:pPr marL="800100" indent="-400050"/>
            <a:r>
              <a:rPr lang="en-US" sz="3200" dirty="0"/>
              <a:t>2. It could be that you feel </a:t>
            </a:r>
            <a:r>
              <a:rPr lang="en-US" sz="3200" u="sng" dirty="0"/>
              <a:t>that you are strong enough</a:t>
            </a:r>
            <a:r>
              <a:rPr lang="en-US" sz="3200" dirty="0"/>
              <a:t> to know </a:t>
            </a:r>
            <a:r>
              <a:rPr lang="en-US" sz="3200" u="sng" dirty="0"/>
              <a:t>what to do and what say</a:t>
            </a:r>
            <a:r>
              <a:rPr lang="en-US" sz="3200" dirty="0"/>
              <a:t> in every situation you are in.</a:t>
            </a:r>
          </a:p>
          <a:p>
            <a:pPr marL="800100" indent="-400050"/>
            <a:r>
              <a:rPr lang="en-US" sz="3200" dirty="0"/>
              <a:t>4. You do know don’t you; that we are not able to stand before the Father blameless; on our own merit.</a:t>
            </a:r>
          </a:p>
          <a:p>
            <a:pPr marL="800100" indent="-400050"/>
            <a:r>
              <a:rPr lang="en-US" sz="3200" dirty="0"/>
              <a:t>5. You know that </a:t>
            </a:r>
            <a:r>
              <a:rPr lang="en-US" sz="3200" u="sng" dirty="0"/>
              <a:t>we need all the help that we can get</a:t>
            </a:r>
            <a:r>
              <a:rPr lang="en-US" sz="3200" dirty="0"/>
              <a:t> to obtain the righteousness necessary for standing before the Father.</a:t>
            </a:r>
          </a:p>
        </p:txBody>
      </p:sp>
    </p:spTree>
    <p:extLst>
      <p:ext uri="{BB962C8B-B14F-4D97-AF65-F5344CB8AC3E}">
        <p14:creationId xmlns:p14="http://schemas.microsoft.com/office/powerpoint/2010/main" val="400474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anim calcmode="lin" valueType="num">
                                      <p:cBhvr>
                                        <p:cTn id="10" dur="500" fill="hold"/>
                                        <p:tgtEl>
                                          <p:spTgt spid="2">
                                            <p:txEl>
                                              <p:pRg st="1" end="1"/>
                                            </p:txEl>
                                          </p:spTgt>
                                        </p:tgtEl>
                                        <p:attrNameLst>
                                          <p:attrName>ppt_x</p:attrName>
                                        </p:attrNameLst>
                                      </p:cBhvr>
                                      <p:tavLst>
                                        <p:tav tm="0">
                                          <p:val>
                                            <p:fltVal val="0.5"/>
                                          </p:val>
                                        </p:tav>
                                        <p:tav tm="100000">
                                          <p:val>
                                            <p:strVal val="#ppt_x"/>
                                          </p:val>
                                        </p:tav>
                                      </p:tavLst>
                                    </p:anim>
                                    <p:anim calcmode="lin" valueType="num">
                                      <p:cBhvr>
                                        <p:cTn id="11" dur="500" fill="hold"/>
                                        <p:tgtEl>
                                          <p:spTgt spid="2">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p:cTn id="16"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7"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8" dur="500"/>
                                        <p:tgtEl>
                                          <p:spTgt spid="2">
                                            <p:txEl>
                                              <p:pRg st="2" end="2"/>
                                            </p:txEl>
                                          </p:spTgt>
                                        </p:tgtEl>
                                      </p:cBhvr>
                                    </p:animEffect>
                                    <p:anim calcmode="lin" valueType="num">
                                      <p:cBhvr>
                                        <p:cTn id="19" dur="500" fill="hold"/>
                                        <p:tgtEl>
                                          <p:spTgt spid="2">
                                            <p:txEl>
                                              <p:pRg st="2" end="2"/>
                                            </p:txEl>
                                          </p:spTgt>
                                        </p:tgtEl>
                                        <p:attrNameLst>
                                          <p:attrName>ppt_x</p:attrName>
                                        </p:attrNameLst>
                                      </p:cBhvr>
                                      <p:tavLst>
                                        <p:tav tm="0">
                                          <p:val>
                                            <p:fltVal val="0.5"/>
                                          </p:val>
                                        </p:tav>
                                        <p:tav tm="100000">
                                          <p:val>
                                            <p:strVal val="#ppt_x"/>
                                          </p:val>
                                        </p:tav>
                                      </p:tavLst>
                                    </p:anim>
                                    <p:anim calcmode="lin" valueType="num">
                                      <p:cBhvr>
                                        <p:cTn id="20" dur="500" fill="hold"/>
                                        <p:tgtEl>
                                          <p:spTgt spid="2">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p:cTn id="25"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2">
                                            <p:txEl>
                                              <p:pRg st="3" end="3"/>
                                            </p:txEl>
                                          </p:spTgt>
                                        </p:tgtEl>
                                      </p:cBhvr>
                                    </p:animEffect>
                                    <p:anim calcmode="lin" valueType="num">
                                      <p:cBhvr>
                                        <p:cTn id="28" dur="500" fill="hold"/>
                                        <p:tgtEl>
                                          <p:spTgt spid="2">
                                            <p:txEl>
                                              <p:pRg st="3" end="3"/>
                                            </p:txEl>
                                          </p:spTgt>
                                        </p:tgtEl>
                                        <p:attrNameLst>
                                          <p:attrName>ppt_x</p:attrName>
                                        </p:attrNameLst>
                                      </p:cBhvr>
                                      <p:tavLst>
                                        <p:tav tm="0">
                                          <p:val>
                                            <p:fltVal val="0.5"/>
                                          </p:val>
                                        </p:tav>
                                        <p:tav tm="100000">
                                          <p:val>
                                            <p:strVal val="#ppt_x"/>
                                          </p:val>
                                        </p:tav>
                                      </p:tavLst>
                                    </p:anim>
                                    <p:anim calcmode="lin" valueType="num">
                                      <p:cBhvr>
                                        <p:cTn id="29" dur="500" fill="hold"/>
                                        <p:tgtEl>
                                          <p:spTgt spid="2">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 calcmode="lin" valueType="num">
                                      <p:cBhvr>
                                        <p:cTn id="34"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6" dur="500"/>
                                        <p:tgtEl>
                                          <p:spTgt spid="2">
                                            <p:txEl>
                                              <p:pRg st="4" end="4"/>
                                            </p:txEl>
                                          </p:spTgt>
                                        </p:tgtEl>
                                      </p:cBhvr>
                                    </p:animEffect>
                                    <p:anim calcmode="lin" valueType="num">
                                      <p:cBhvr>
                                        <p:cTn id="37" dur="500" fill="hold"/>
                                        <p:tgtEl>
                                          <p:spTgt spid="2">
                                            <p:txEl>
                                              <p:pRg st="4" end="4"/>
                                            </p:txEl>
                                          </p:spTgt>
                                        </p:tgtEl>
                                        <p:attrNameLst>
                                          <p:attrName>ppt_x</p:attrName>
                                        </p:attrNameLst>
                                      </p:cBhvr>
                                      <p:tavLst>
                                        <p:tav tm="0">
                                          <p:val>
                                            <p:fltVal val="0.5"/>
                                          </p:val>
                                        </p:tav>
                                        <p:tav tm="100000">
                                          <p:val>
                                            <p:strVal val="#ppt_x"/>
                                          </p:val>
                                        </p:tav>
                                      </p:tavLst>
                                    </p:anim>
                                    <p:anim calcmode="lin" valueType="num">
                                      <p:cBhvr>
                                        <p:cTn id="38" dur="500" fill="hold"/>
                                        <p:tgtEl>
                                          <p:spTgt spid="2">
                                            <p:txEl>
                                              <p:pRg st="4" end="4"/>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A2B258-9EC8-46CE-B38F-C6892D8580D7}"/>
              </a:ext>
            </a:extLst>
          </p:cNvPr>
          <p:cNvSpPr/>
          <p:nvPr/>
        </p:nvSpPr>
        <p:spPr>
          <a:xfrm>
            <a:off x="504824" y="486757"/>
            <a:ext cx="11172825" cy="6001643"/>
          </a:xfrm>
          <a:prstGeom prst="rect">
            <a:avLst/>
          </a:prstGeom>
        </p:spPr>
        <p:txBody>
          <a:bodyPr wrap="square">
            <a:spAutoFit/>
          </a:bodyPr>
          <a:lstStyle/>
          <a:p>
            <a:pPr marL="457200" indent="-457200"/>
            <a:r>
              <a:rPr lang="en-US" sz="3200" b="1" dirty="0"/>
              <a:t>D. You missed those in presence of the angels that are rejoicing.</a:t>
            </a:r>
            <a:r>
              <a:rPr lang="en-US" sz="3200" dirty="0"/>
              <a:t> </a:t>
            </a:r>
            <a:r>
              <a:rPr lang="en-US" sz="3200" b="1" dirty="0"/>
              <a:t>(Lk. 15:10)</a:t>
            </a:r>
            <a:endParaRPr lang="en-US" sz="3200" dirty="0"/>
          </a:p>
          <a:p>
            <a:pPr marL="971550" indent="-571500"/>
            <a:r>
              <a:rPr lang="en-US" sz="3200" dirty="0"/>
              <a:t>1. Who do you suppose the angels are looking at in heaven? </a:t>
            </a:r>
          </a:p>
          <a:p>
            <a:pPr marL="971550" indent="-171450"/>
            <a:r>
              <a:rPr lang="en-US" sz="3200" dirty="0"/>
              <a:t>a.  Each other, </a:t>
            </a:r>
            <a:r>
              <a:rPr lang="en-US" sz="3200" b="1" dirty="0"/>
              <a:t>NO</a:t>
            </a:r>
            <a:r>
              <a:rPr lang="en-US" sz="3200" dirty="0"/>
              <a:t>, the Father, the Son and the Holy Spirit.</a:t>
            </a:r>
          </a:p>
          <a:p>
            <a:pPr marL="800100" indent="-400050"/>
            <a:r>
              <a:rPr lang="en-US" sz="3200" dirty="0"/>
              <a:t>2. This is why He (as God) is rejoicing before the angels. </a:t>
            </a:r>
          </a:p>
          <a:p>
            <a:pPr marL="800100" indent="-400050"/>
            <a:r>
              <a:rPr lang="en-US" sz="3200" dirty="0"/>
              <a:t>3. His Son has brought a soul to the feast and to worship Him.</a:t>
            </a:r>
          </a:p>
          <a:p>
            <a:pPr marL="800100" indent="-400050"/>
            <a:r>
              <a:rPr lang="en-US" sz="3200" dirty="0"/>
              <a:t>4. The angels are witnessing a magnificent sight as they see the Father, the Son, and the Holy Spirit rejoicing over a saved sinner.</a:t>
            </a:r>
          </a:p>
          <a:p>
            <a:pPr marL="800100" indent="-400050"/>
            <a:r>
              <a:rPr lang="en-US" sz="3200" dirty="0"/>
              <a:t>5. Jesus is thrilled to introduce you, as one of His, to His Father.</a:t>
            </a:r>
          </a:p>
          <a:p>
            <a:pPr marL="800100" indent="-400050"/>
            <a:r>
              <a:rPr lang="en-US" sz="3200" dirty="0"/>
              <a:t>6. How does He feel when He looks for you, you are absent, and He sends His servants looking  in the City and the Highways.</a:t>
            </a:r>
          </a:p>
        </p:txBody>
      </p:sp>
    </p:spTree>
    <p:extLst>
      <p:ext uri="{BB962C8B-B14F-4D97-AF65-F5344CB8AC3E}">
        <p14:creationId xmlns:p14="http://schemas.microsoft.com/office/powerpoint/2010/main" val="93993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3"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24" dur="1000"/>
                                        <p:tgtEl>
                                          <p:spTgt spid="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p:cTn id="29"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0"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31"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32" dur="10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p:cTn id="37"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2">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anim calcmode="lin" valueType="num">
                                      <p:cBhvr>
                                        <p:cTn id="45"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6"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47"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48" dur="1000"/>
                                        <p:tgtEl>
                                          <p:spTgt spid="2">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2">
                                            <p:txEl>
                                              <p:pRg st="7" end="7"/>
                                            </p:txEl>
                                          </p:spTgt>
                                        </p:tgtEl>
                                        <p:attrNameLst>
                                          <p:attrName>style.visibility</p:attrName>
                                        </p:attrNameLst>
                                      </p:cBhvr>
                                      <p:to>
                                        <p:strVal val="visible"/>
                                      </p:to>
                                    </p:set>
                                    <p:anim calcmode="lin" valueType="num">
                                      <p:cBhvr>
                                        <p:cTn id="53" dur="10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4" dur="1000" fill="hold"/>
                                        <p:tgtEl>
                                          <p:spTgt spid="2">
                                            <p:txEl>
                                              <p:pRg st="7" end="7"/>
                                            </p:txEl>
                                          </p:spTgt>
                                        </p:tgtEl>
                                        <p:attrNameLst>
                                          <p:attrName>ppt_h</p:attrName>
                                        </p:attrNameLst>
                                      </p:cBhvr>
                                      <p:tavLst>
                                        <p:tav tm="0">
                                          <p:val>
                                            <p:fltVal val="0"/>
                                          </p:val>
                                        </p:tav>
                                        <p:tav tm="100000">
                                          <p:val>
                                            <p:strVal val="#ppt_h"/>
                                          </p:val>
                                        </p:tav>
                                      </p:tavLst>
                                    </p:anim>
                                    <p:anim calcmode="lin" valueType="num">
                                      <p:cBhvr>
                                        <p:cTn id="55" dur="1000" fill="hold"/>
                                        <p:tgtEl>
                                          <p:spTgt spid="2">
                                            <p:txEl>
                                              <p:pRg st="7" end="7"/>
                                            </p:txEl>
                                          </p:spTgt>
                                        </p:tgtEl>
                                        <p:attrNameLst>
                                          <p:attrName>style.rotation</p:attrName>
                                        </p:attrNameLst>
                                      </p:cBhvr>
                                      <p:tavLst>
                                        <p:tav tm="0">
                                          <p:val>
                                            <p:fltVal val="90"/>
                                          </p:val>
                                        </p:tav>
                                        <p:tav tm="100000">
                                          <p:val>
                                            <p:fltVal val="0"/>
                                          </p:val>
                                        </p:tav>
                                      </p:tavLst>
                                    </p:anim>
                                    <p:animEffect transition="in" filter="fade">
                                      <p:cBhvr>
                                        <p:cTn id="56" dur="1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FD22F3-50D7-4BE7-AE8F-20D630CAAD8C}"/>
              </a:ext>
            </a:extLst>
          </p:cNvPr>
          <p:cNvSpPr/>
          <p:nvPr/>
        </p:nvSpPr>
        <p:spPr>
          <a:xfrm>
            <a:off x="600075" y="662791"/>
            <a:ext cx="10991850" cy="5509200"/>
          </a:xfrm>
          <a:prstGeom prst="rect">
            <a:avLst/>
          </a:prstGeom>
        </p:spPr>
        <p:txBody>
          <a:bodyPr wrap="square">
            <a:spAutoFit/>
          </a:bodyPr>
          <a:lstStyle/>
          <a:p>
            <a:r>
              <a:rPr lang="en-US" sz="3200" b="1" dirty="0"/>
              <a:t>E. You missed all of the other saints (Acts 20:9)</a:t>
            </a:r>
            <a:endParaRPr lang="en-US" sz="3200" dirty="0"/>
          </a:p>
          <a:p>
            <a:pPr marL="857250" indent="-457200"/>
            <a:r>
              <a:rPr lang="en-US" sz="3200" dirty="0"/>
              <a:t>1. In today’s wording, it would probably read, there were many flashlights in the upper room, we don’t carry oil lamps like they did back them, for travel after dark.</a:t>
            </a:r>
          </a:p>
          <a:p>
            <a:pPr marL="857250" indent="-457200"/>
            <a:r>
              <a:rPr lang="en-US" sz="3200" dirty="0"/>
              <a:t>2. The use of </a:t>
            </a:r>
            <a:r>
              <a:rPr lang="en-US" sz="3200" u="sng" dirty="0"/>
              <a:t>many lamps</a:t>
            </a:r>
            <a:r>
              <a:rPr lang="en-US" sz="3200" dirty="0"/>
              <a:t> is to indicate to us that it was a large crowd gathered for worship.</a:t>
            </a:r>
          </a:p>
          <a:p>
            <a:pPr marL="857250" indent="-457200"/>
            <a:r>
              <a:rPr lang="en-US" sz="3200" dirty="0"/>
              <a:t>3. When you associate with saints, the devil has no chance of attacking you and you are less likely to be somewhere sinning.</a:t>
            </a:r>
          </a:p>
          <a:p>
            <a:pPr marL="857250" indent="-457200"/>
            <a:r>
              <a:rPr lang="en-US" sz="3200" dirty="0"/>
              <a:t>4. Wouldn’t you rather spend time in worship with saints rather than eternity with a bunch of hypocrites? </a:t>
            </a:r>
          </a:p>
        </p:txBody>
      </p:sp>
    </p:spTree>
    <p:extLst>
      <p:ext uri="{BB962C8B-B14F-4D97-AF65-F5344CB8AC3E}">
        <p14:creationId xmlns:p14="http://schemas.microsoft.com/office/powerpoint/2010/main" val="170262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63AA8A-F40E-4491-B8AF-F2AC526FEE2F}"/>
              </a:ext>
            </a:extLst>
          </p:cNvPr>
          <p:cNvSpPr/>
          <p:nvPr/>
        </p:nvSpPr>
        <p:spPr>
          <a:xfrm>
            <a:off x="619125" y="2157442"/>
            <a:ext cx="10915650" cy="2554545"/>
          </a:xfrm>
          <a:prstGeom prst="rect">
            <a:avLst/>
          </a:prstGeom>
        </p:spPr>
        <p:txBody>
          <a:bodyPr wrap="square">
            <a:spAutoFit/>
          </a:bodyPr>
          <a:lstStyle/>
          <a:p>
            <a:r>
              <a:rPr lang="en-US" sz="3200" b="1" dirty="0"/>
              <a:t>F. You missed the visitors</a:t>
            </a:r>
            <a:r>
              <a:rPr lang="en-US" sz="3200" dirty="0"/>
              <a:t> </a:t>
            </a:r>
            <a:r>
              <a:rPr lang="en-US" sz="3200" b="1" dirty="0"/>
              <a:t>(Acts 8:30-31).</a:t>
            </a:r>
            <a:r>
              <a:rPr lang="en-US" sz="3200" dirty="0"/>
              <a:t> </a:t>
            </a:r>
          </a:p>
          <a:p>
            <a:pPr marL="857250" indent="-457200"/>
            <a:r>
              <a:rPr lang="en-US" sz="3200" dirty="0"/>
              <a:t>1. What would have been the fate of the eunuch if he had refused to greet his visitor, Philip?</a:t>
            </a:r>
          </a:p>
          <a:p>
            <a:pPr marL="857250" indent="-457200"/>
            <a:r>
              <a:rPr lang="en-US" sz="3200" dirty="0"/>
              <a:t>2. You never know when you might save a visitor’s soul salvation in your hand. You never will, if you are not here.</a:t>
            </a:r>
          </a:p>
        </p:txBody>
      </p:sp>
    </p:spTree>
    <p:extLst>
      <p:ext uri="{BB962C8B-B14F-4D97-AF65-F5344CB8AC3E}">
        <p14:creationId xmlns:p14="http://schemas.microsoft.com/office/powerpoint/2010/main" val="113146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randombar(vertic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2C113D-7C48-4D47-AFEF-6AB5DFA9B0E0}"/>
              </a:ext>
            </a:extLst>
          </p:cNvPr>
          <p:cNvSpPr/>
          <p:nvPr/>
        </p:nvSpPr>
        <p:spPr>
          <a:xfrm>
            <a:off x="723900" y="1064389"/>
            <a:ext cx="11010900" cy="3539430"/>
          </a:xfrm>
          <a:prstGeom prst="rect">
            <a:avLst/>
          </a:prstGeom>
        </p:spPr>
        <p:txBody>
          <a:bodyPr wrap="square">
            <a:spAutoFit/>
          </a:bodyPr>
          <a:lstStyle/>
          <a:p>
            <a:r>
              <a:rPr lang="en-US" sz="3200" b="1" dirty="0"/>
              <a:t>II. Now let me tell you "</a:t>
            </a:r>
            <a:r>
              <a:rPr lang="en-US" sz="3200" b="1" u="dbl" dirty="0"/>
              <a:t>what</a:t>
            </a:r>
            <a:r>
              <a:rPr lang="en-US" sz="3200" b="1" dirty="0"/>
              <a:t>" you missed: </a:t>
            </a:r>
            <a:endParaRPr lang="en-US" sz="3200" dirty="0"/>
          </a:p>
          <a:p>
            <a:pPr marL="400050"/>
            <a:r>
              <a:rPr lang="en-US" sz="3200" dirty="0"/>
              <a:t>A. </a:t>
            </a:r>
            <a:r>
              <a:rPr lang="en-US" sz="3200" b="1" dirty="0"/>
              <a:t>Great singing  (Col. 3:16)</a:t>
            </a:r>
            <a:r>
              <a:rPr lang="en-US" sz="3200" dirty="0"/>
              <a:t>, </a:t>
            </a:r>
          </a:p>
          <a:p>
            <a:pPr marL="1200150" indent="-400050"/>
            <a:r>
              <a:rPr lang="en-US" sz="3200" dirty="0"/>
              <a:t>1. If you are not here, you may find you are singing a lie about how much you love the Lord.</a:t>
            </a:r>
          </a:p>
          <a:p>
            <a:pPr marL="1200150" indent="-400050"/>
            <a:r>
              <a:rPr lang="en-US" sz="3200" dirty="0"/>
              <a:t>2. You might be singing a lie about how you love to worship God, which you cannot do; if you are not here singing, with us.</a:t>
            </a:r>
          </a:p>
        </p:txBody>
      </p:sp>
    </p:spTree>
    <p:extLst>
      <p:ext uri="{BB962C8B-B14F-4D97-AF65-F5344CB8AC3E}">
        <p14:creationId xmlns:p14="http://schemas.microsoft.com/office/powerpoint/2010/main" val="409657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heel(4)">
                                      <p:cBhvr>
                                        <p:cTn id="7" dur="1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heel(4)">
                                      <p:cBhvr>
                                        <p:cTn id="12" dur="1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heel(4)">
                                      <p:cBhvr>
                                        <p:cTn id="17"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4858</Words>
  <Application>Microsoft Office PowerPoint</Application>
  <PresentationFormat>Widescreen</PresentationFormat>
  <Paragraphs>293</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D. Murphy</dc:creator>
  <cp:lastModifiedBy>Gary D. Murphy</cp:lastModifiedBy>
  <cp:revision>39</cp:revision>
  <dcterms:created xsi:type="dcterms:W3CDTF">2019-05-23T19:52:11Z</dcterms:created>
  <dcterms:modified xsi:type="dcterms:W3CDTF">2019-05-25T20:41:10Z</dcterms:modified>
</cp:coreProperties>
</file>