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274"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0" r:id="rId18"/>
    <p:sldId id="272" r:id="rId19"/>
    <p:sldId id="273" r:id="rId2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862" autoAdjust="0"/>
    <p:restoredTop sz="70463" autoAdjust="0"/>
  </p:normalViewPr>
  <p:slideViewPr>
    <p:cSldViewPr>
      <p:cViewPr varScale="1">
        <p:scale>
          <a:sx n="81" d="100"/>
          <a:sy n="81" d="100"/>
        </p:scale>
        <p:origin x="-1464"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7C94503-D54A-47D3-953A-D7A1705E17D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xmlns="" id="{874F1EC6-0A7D-4D9E-92AE-0C0B5FFDB3CC}"/>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B51CE8F-3635-47FC-97D6-53AABE883570}" type="datetimeFigureOut">
              <a:rPr lang="en-US"/>
              <a:pPr>
                <a:defRPr/>
              </a:pPr>
              <a:t>2/27/2018</a:t>
            </a:fld>
            <a:endParaRPr lang="en-US"/>
          </a:p>
        </p:txBody>
      </p:sp>
      <p:sp>
        <p:nvSpPr>
          <p:cNvPr id="4" name="Footer Placeholder 3">
            <a:extLst>
              <a:ext uri="{FF2B5EF4-FFF2-40B4-BE49-F238E27FC236}">
                <a16:creationId xmlns:a16="http://schemas.microsoft.com/office/drawing/2014/main" xmlns="" id="{F681D056-EE5C-4313-A26F-F2F4A4111DB3}"/>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xmlns="" id="{B9038AD2-81F8-48B4-B70D-2931010DA28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E0D38C1-8D9E-498C-9862-E366E37D88BB}" type="slidenum">
              <a:rPr lang="en-US" altLang="en-US"/>
              <a:pPr/>
              <a:t>‹#›</a:t>
            </a:fld>
            <a:endParaRPr lang="en-US" altLang="en-US"/>
          </a:p>
        </p:txBody>
      </p:sp>
    </p:spTree>
    <p:extLst>
      <p:ext uri="{BB962C8B-B14F-4D97-AF65-F5344CB8AC3E}">
        <p14:creationId xmlns:p14="http://schemas.microsoft.com/office/powerpoint/2010/main" val="4251393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6F0F3-E9A0-4AA0-A915-A7235269AD8D}" type="datetimeFigureOut">
              <a:rPr lang="en-US" smtClean="0"/>
              <a:t>2/27/2018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19D1CF-3FD5-40DE-82CB-A0F43996FF72}" type="slidenum">
              <a:rPr lang="en-US" smtClean="0"/>
              <a:t>‹#›</a:t>
            </a:fld>
            <a:endParaRPr lang="en-US"/>
          </a:p>
        </p:txBody>
      </p:sp>
    </p:spTree>
    <p:extLst>
      <p:ext uri="{BB962C8B-B14F-4D97-AF65-F5344CB8AC3E}">
        <p14:creationId xmlns:p14="http://schemas.microsoft.com/office/powerpoint/2010/main" val="4222250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0"/>
            <a:r>
              <a:rPr lang="en-US" sz="1200" b="0" i="0" u="none" strike="noStrike" kern="1200" baseline="0" dirty="0">
                <a:solidFill>
                  <a:schemeClr val="tx1"/>
                </a:solidFill>
                <a:latin typeface="+mn-lt"/>
                <a:ea typeface="+mn-ea"/>
                <a:cs typeface="+mn-cs"/>
              </a:rPr>
              <a:t>    1. Preachers always preach about love and it’s necessity, as a requirement of God.</a:t>
            </a:r>
          </a:p>
          <a:p>
            <a:pPr algn="just" rtl="0"/>
            <a:r>
              <a:rPr lang="en-US" sz="1200" b="0" i="0" u="none" strike="noStrike" kern="1200" baseline="0" dirty="0">
                <a:solidFill>
                  <a:schemeClr val="tx1"/>
                </a:solidFill>
                <a:latin typeface="+mn-lt"/>
                <a:ea typeface="+mn-ea"/>
                <a:cs typeface="+mn-cs"/>
              </a:rPr>
              <a:t>    2. But how do we apply that love to our lives?</a:t>
            </a:r>
          </a:p>
          <a:p>
            <a:pPr algn="just" rtl="0"/>
            <a:r>
              <a:rPr lang="en-US" sz="1200" b="0" i="0" u="none" strike="noStrike" kern="1200" baseline="0" dirty="0">
                <a:solidFill>
                  <a:schemeClr val="tx1"/>
                </a:solidFill>
                <a:latin typeface="+mn-lt"/>
                <a:ea typeface="+mn-ea"/>
                <a:cs typeface="+mn-cs"/>
              </a:rPr>
              <a:t>&gt;&gt;&gt;&gt;&gt;&gt;&gt;&gt;&gt;&gt;&gt;&gt;&gt;&gt;&gt;&gt;&gt;&gt;&gt;&gt;&gt;&gt;</a:t>
            </a:r>
          </a:p>
          <a:p>
            <a:pPr algn="just" rtl="0"/>
            <a:r>
              <a:rPr lang="en-US" sz="1200" b="0" i="0" u="none" strike="noStrike" kern="1200" baseline="0" dirty="0">
                <a:solidFill>
                  <a:schemeClr val="tx1"/>
                </a:solidFill>
                <a:latin typeface="+mn-lt"/>
                <a:ea typeface="+mn-ea"/>
                <a:cs typeface="+mn-cs"/>
              </a:rPr>
              <a:t>    3. How do we Love Like God Loves</a:t>
            </a:r>
          </a:p>
          <a:p>
            <a:pPr algn="just" rtl="0"/>
            <a:r>
              <a:rPr lang="en-US" sz="1200" b="0" i="0" u="none" strike="noStrike" kern="1200" baseline="0" dirty="0">
                <a:solidFill>
                  <a:schemeClr val="tx1"/>
                </a:solidFill>
                <a:latin typeface="+mn-lt"/>
                <a:ea typeface="+mn-ea"/>
                <a:cs typeface="+mn-cs"/>
              </a:rPr>
              <a:t>&gt;&gt;&gt;&gt;&gt;&gt;&gt;&gt;&gt;&gt;&gt;&gt;&gt;&gt;&gt;&gt;&gt;&gt;&gt;&gt;&gt;&gt;</a:t>
            </a:r>
          </a:p>
          <a:p>
            <a:pPr algn="just" rtl="0"/>
            <a:r>
              <a:rPr lang="en-US" sz="1200" b="0" i="0" u="none" strike="noStrike" kern="1200" baseline="0" dirty="0">
                <a:solidFill>
                  <a:schemeClr val="tx1"/>
                </a:solidFill>
                <a:latin typeface="+mn-lt"/>
                <a:ea typeface="+mn-ea"/>
                <a:cs typeface="+mn-cs"/>
              </a:rPr>
              <a:t>    4. Looking at our text </a:t>
            </a:r>
            <a:r>
              <a:rPr lang="en-US" sz="1200" b="1" i="0" u="none" strike="noStrike" kern="1200" baseline="0" dirty="0">
                <a:solidFill>
                  <a:schemeClr val="tx1"/>
                </a:solidFill>
                <a:latin typeface="+mn-lt"/>
                <a:ea typeface="+mn-ea"/>
                <a:cs typeface="+mn-cs"/>
              </a:rPr>
              <a:t>1 John 4:7-21</a:t>
            </a:r>
            <a:r>
              <a:rPr lang="en-US" sz="1200" b="0" i="0" u="none" strike="noStrike" kern="1200" baseline="0" dirty="0">
                <a:solidFill>
                  <a:schemeClr val="tx1"/>
                </a:solidFill>
                <a:latin typeface="+mn-lt"/>
                <a:ea typeface="+mn-ea"/>
                <a:cs typeface="+mn-cs"/>
              </a:rPr>
              <a:t>, we see the prerequisite of baptism in verse 7, ”everyone who is born of God”.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a. The </a:t>
            </a:r>
            <a:r>
              <a:rPr lang="en-US" sz="1200" b="0" i="0" u="sng" strike="noStrike" kern="1200" baseline="0" dirty="0">
                <a:solidFill>
                  <a:schemeClr val="tx1"/>
                </a:solidFill>
                <a:latin typeface="+mn-lt"/>
                <a:ea typeface="+mn-ea"/>
                <a:cs typeface="+mn-cs"/>
              </a:rPr>
              <a:t>new nature in the children of God</a:t>
            </a:r>
            <a:r>
              <a:rPr lang="en-US" sz="1200" b="0" i="0" u="none" strike="noStrike" kern="1200" baseline="0" dirty="0">
                <a:solidFill>
                  <a:schemeClr val="tx1"/>
                </a:solidFill>
                <a:latin typeface="+mn-lt"/>
                <a:ea typeface="+mn-ea"/>
                <a:cs typeface="+mn-cs"/>
              </a:rPr>
              <a:t> as the offspring of his love: and the temper and complexion of a child of God, in that temperament is love.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b. The fruit of the Spirit is love (</a:t>
            </a:r>
            <a:r>
              <a:rPr lang="en-US" sz="1200" b="1" i="0" u="none" strike="noStrike" kern="1200" baseline="0" dirty="0">
                <a:solidFill>
                  <a:schemeClr val="tx1"/>
                </a:solidFill>
                <a:latin typeface="+mn-lt"/>
                <a:ea typeface="+mn-ea"/>
                <a:cs typeface="+mn-cs"/>
              </a:rPr>
              <a:t>Gal 5:22-23</a:t>
            </a:r>
            <a:r>
              <a:rPr lang="en-US" sz="1200" b="0" i="0" u="none" strike="noStrike" kern="1200" baseline="0" dirty="0">
                <a:solidFill>
                  <a:schemeClr val="tx1"/>
                </a:solidFill>
                <a:latin typeface="+mn-lt"/>
                <a:ea typeface="+mn-ea"/>
                <a:cs typeface="+mn-cs"/>
              </a:rPr>
              <a:t>), which comes down from the Father of lights (</a:t>
            </a:r>
            <a:r>
              <a:rPr lang="en-US" sz="1200" b="1" i="0" u="none" strike="noStrike" kern="1200" baseline="0" dirty="0">
                <a:solidFill>
                  <a:schemeClr val="tx1"/>
                </a:solidFill>
                <a:latin typeface="+mn-lt"/>
                <a:ea typeface="+mn-ea"/>
                <a:cs typeface="+mn-cs"/>
              </a:rPr>
              <a:t>James 1:17</a:t>
            </a:r>
            <a:r>
              <a:rPr lang="en-US" sz="1200" b="0" i="0" u="none" strike="noStrike" kern="1200" baseline="0" dirty="0">
                <a:solidFill>
                  <a:schemeClr val="tx1"/>
                </a:solidFill>
                <a:latin typeface="+mn-lt"/>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c. This is not an attribute that you see in the children of the world.</a:t>
            </a:r>
          </a:p>
          <a:p>
            <a:pPr algn="just" rtl="0"/>
            <a:r>
              <a:rPr lang="en-US" sz="1200" b="0" i="0" u="none" strike="noStrike" kern="1200" baseline="0" dirty="0">
                <a:solidFill>
                  <a:schemeClr val="tx1"/>
                </a:solidFill>
                <a:latin typeface="+mn-lt"/>
                <a:ea typeface="+mn-ea"/>
                <a:cs typeface="+mn-cs"/>
              </a:rPr>
              <a:t>&gt;&gt;&gt;&gt;&gt;&gt;&gt;&gt;&gt;&gt;&gt;&gt;&gt;&gt;&gt;&gt;&gt;&gt;&gt;&gt;&gt;&gt;</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0" i="1" u="none" strike="noStrike" kern="1200" baseline="0" dirty="0">
                <a:solidFill>
                  <a:schemeClr val="tx1"/>
                </a:solidFill>
                <a:latin typeface="+mn-lt"/>
                <a:ea typeface="+mn-ea"/>
                <a:cs typeface="+mn-cs"/>
              </a:rPr>
              <a:t>Beloved, let us love one another, for love is of God; and </a:t>
            </a:r>
            <a:r>
              <a:rPr lang="en-US" sz="1200" b="0" i="1" u="sng" strike="noStrike" kern="1200" baseline="0" dirty="0">
                <a:solidFill>
                  <a:schemeClr val="tx1"/>
                </a:solidFill>
                <a:latin typeface="+mn-lt"/>
                <a:ea typeface="+mn-ea"/>
                <a:cs typeface="+mn-cs"/>
              </a:rPr>
              <a:t>everyone who loves is born of God and knows God</a:t>
            </a:r>
            <a:r>
              <a:rPr lang="en-US" sz="1200" b="0" i="1" u="none" strike="noStrike" kern="1200" baseline="0" dirty="0">
                <a:solidFill>
                  <a:schemeClr val="tx1"/>
                </a:solidFill>
                <a:latin typeface="+mn-lt"/>
                <a:ea typeface="+mn-ea"/>
                <a:cs typeface="+mn-cs"/>
              </a:rPr>
              <a:t>. He who does not love does not know God, for God is love. In this the love of God was manifested toward us, that God has sent His only begotten Son into the world, that we might live through Him. In this is love, not that we loved God, but that He loved us and sent His Son to be the propitiation for our sins. </a:t>
            </a:r>
            <a:r>
              <a:rPr lang="en-US" sz="1200" b="0" i="1" u="sng" strike="noStrike" kern="1200" baseline="0" dirty="0">
                <a:solidFill>
                  <a:schemeClr val="tx1"/>
                </a:solidFill>
                <a:latin typeface="+mn-lt"/>
                <a:ea typeface="+mn-ea"/>
                <a:cs typeface="+mn-cs"/>
              </a:rPr>
              <a:t>Beloved, if God so loved us, we also ought to love one another</a:t>
            </a:r>
            <a:r>
              <a:rPr lang="en-US" sz="1200" b="0" i="1" u="none" strike="noStrike" kern="1200" baseline="0" dirty="0">
                <a:solidFill>
                  <a:schemeClr val="tx1"/>
                </a:solidFill>
                <a:latin typeface="+mn-lt"/>
                <a:ea typeface="+mn-ea"/>
                <a:cs typeface="+mn-cs"/>
              </a:rPr>
              <a:t>. No one has seen God at any time. </a:t>
            </a:r>
            <a:r>
              <a:rPr lang="en-US" sz="1200" b="0" i="1" u="sng" strike="noStrike" kern="1200" baseline="0" dirty="0">
                <a:solidFill>
                  <a:schemeClr val="tx1"/>
                </a:solidFill>
                <a:latin typeface="+mn-lt"/>
                <a:ea typeface="+mn-ea"/>
                <a:cs typeface="+mn-cs"/>
              </a:rPr>
              <a:t>If we love one another, God abides in us, and His love has been perfected in us</a:t>
            </a:r>
            <a:r>
              <a:rPr lang="en-US" sz="1200" b="0" i="1" u="none" strike="noStrike" kern="1200" baseline="0" dirty="0">
                <a:solidFill>
                  <a:schemeClr val="tx1"/>
                </a:solidFill>
                <a:latin typeface="+mn-lt"/>
                <a:ea typeface="+mn-ea"/>
                <a:cs typeface="+mn-cs"/>
              </a:rPr>
              <a:t>. By this we know that we abide in Him, and He in us, because He has given us of His Spirit. And we have seen and testify that the Father has sent the Son as Savior of the world. </a:t>
            </a:r>
            <a:r>
              <a:rPr lang="en-US" sz="1200" b="0" i="1" u="sng" strike="noStrike" kern="1200" baseline="0" dirty="0">
                <a:solidFill>
                  <a:schemeClr val="tx1"/>
                </a:solidFill>
                <a:latin typeface="+mn-lt"/>
                <a:ea typeface="+mn-ea"/>
                <a:cs typeface="+mn-cs"/>
              </a:rPr>
              <a:t>Whoever confesses that Jesus is the Son of God, God abides in him, and he in God</a:t>
            </a:r>
            <a:r>
              <a:rPr lang="en-US" sz="1200" b="0" i="1" u="none" strike="noStrike" kern="1200" baseline="0" dirty="0">
                <a:solidFill>
                  <a:schemeClr val="tx1"/>
                </a:solidFill>
                <a:latin typeface="+mn-lt"/>
                <a:ea typeface="+mn-ea"/>
                <a:cs typeface="+mn-cs"/>
              </a:rPr>
              <a:t>. .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John 4:7-15</a:t>
            </a:r>
            <a:r>
              <a:rPr lang="en-US" sz="1200" b="0" i="0" u="none" strike="noStrike" kern="1200" baseline="0" dirty="0">
                <a:solidFill>
                  <a:schemeClr val="tx1"/>
                </a:solidFill>
                <a:latin typeface="+mn-lt"/>
                <a:ea typeface="+mn-ea"/>
                <a:cs typeface="+mn-cs"/>
              </a:rPr>
              <a:t>)</a:t>
            </a:r>
          </a:p>
          <a:p>
            <a:pPr algn="just" rtl="0"/>
            <a:endParaRPr lang="en-US" sz="1200" b="0" i="1" u="none" strike="noStrike" kern="1200" baseline="0" dirty="0">
              <a:solidFill>
                <a:schemeClr val="tx1"/>
              </a:solidFill>
              <a:latin typeface="+mn-lt"/>
              <a:ea typeface="+mn-ea"/>
              <a:cs typeface="+mn-cs"/>
            </a:endParaRPr>
          </a:p>
          <a:p>
            <a:pPr algn="just" rtl="0"/>
            <a:endParaRPr lang="en-US" sz="1200" b="0" i="1" u="none" strike="noStrike" kern="1200" baseline="0" dirty="0">
              <a:solidFill>
                <a:schemeClr val="tx1"/>
              </a:solidFill>
              <a:latin typeface="+mn-lt"/>
              <a:ea typeface="+mn-ea"/>
              <a:cs typeface="+mn-cs"/>
            </a:endParaRPr>
          </a:p>
          <a:p>
            <a:pPr algn="just" rtl="0"/>
            <a:endParaRPr lang="en-US" sz="1200" b="0" i="1" u="none" strike="noStrike" kern="1200" baseline="0" dirty="0">
              <a:solidFill>
                <a:schemeClr val="tx1"/>
              </a:solidFill>
              <a:latin typeface="+mn-lt"/>
              <a:ea typeface="+mn-ea"/>
              <a:cs typeface="+mn-cs"/>
            </a:endParaRPr>
          </a:p>
          <a:p>
            <a:pPr algn="just" rtl="0"/>
            <a:r>
              <a:rPr lang="en-US" sz="1200" b="0" i="1" u="none" strike="noStrike" kern="1200" baseline="0" dirty="0">
                <a:solidFill>
                  <a:schemeClr val="tx1"/>
                </a:solidFill>
                <a:latin typeface="+mn-lt"/>
                <a:ea typeface="+mn-ea"/>
                <a:cs typeface="+mn-cs"/>
              </a:rPr>
              <a:t>And we have known and believed the love that God has for us. God is love, and he who abides in love abides in God, and God in him. Love has been perfected among us in this: that we may have boldness in the day of judgment; because as He is, so are we in this world. There is no fear in love; but perfect love casts out fear, because fear involves torment. But he who fears has not been made perfect in love. We love Him because He first loved us. If someone says, "I love God," and hates his brother, he is a liar; for he who does not love his brother whom he has seen, how can he love God whom he has not seen? And this commandment we have from Him: that he who loves God must love his brother also.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John 4:16-21</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D19D1CF-3FD5-40DE-82CB-A0F43996FF72}" type="slidenum">
              <a:rPr lang="en-US" smtClean="0"/>
              <a:t>2</a:t>
            </a:fld>
            <a:endParaRPr lang="en-US"/>
          </a:p>
        </p:txBody>
      </p:sp>
    </p:spTree>
    <p:extLst>
      <p:ext uri="{BB962C8B-B14F-4D97-AF65-F5344CB8AC3E}">
        <p14:creationId xmlns:p14="http://schemas.microsoft.com/office/powerpoint/2010/main" val="95295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mn-lt"/>
                <a:ea typeface="+mn-ea"/>
                <a:cs typeface="+mn-cs"/>
              </a:rPr>
              <a:t>    1. Your attitude can make the difference in whether or not someone believes the gospel.</a:t>
            </a:r>
          </a:p>
          <a:p>
            <a:pPr rtl="0"/>
            <a:r>
              <a:rPr lang="en-US" sz="1200" b="0" i="0" u="none" strike="noStrike" kern="1200" baseline="0" dirty="0">
                <a:solidFill>
                  <a:schemeClr val="tx1"/>
                </a:solidFill>
                <a:latin typeface="+mn-lt"/>
                <a:ea typeface="+mn-ea"/>
                <a:cs typeface="+mn-cs"/>
              </a:rPr>
              <a:t>    2. We must always be positive and optimistic with the fact that all can change for Christ.</a:t>
            </a:r>
          </a:p>
          <a:p>
            <a:pPr rtl="0"/>
            <a:r>
              <a:rPr lang="en-US" sz="1200" b="0" i="0" u="none" strike="noStrike" kern="1200" baseline="0" dirty="0">
                <a:solidFill>
                  <a:schemeClr val="tx1"/>
                </a:solidFill>
                <a:latin typeface="+mn-lt"/>
                <a:ea typeface="+mn-ea"/>
                <a:cs typeface="+mn-cs"/>
              </a:rPr>
              <a:t>&gt;&gt;&gt;&gt;&gt;&gt;&gt;&gt;&gt;&gt;&gt;&gt;&gt;&gt;&gt;&gt;&gt;&gt;&gt;&gt;&gt;&gt;&gt;</a:t>
            </a:r>
          </a:p>
          <a:p>
            <a:pPr rtl="0"/>
            <a:r>
              <a:rPr lang="en-US" sz="1200" b="0" i="1" u="none" strike="noStrike" kern="1200" baseline="0" dirty="0">
                <a:solidFill>
                  <a:schemeClr val="tx1"/>
                </a:solidFill>
                <a:latin typeface="+mn-lt"/>
                <a:ea typeface="+mn-ea"/>
                <a:cs typeface="+mn-cs"/>
              </a:rPr>
              <a:t>But, beloved, we are confident of better things concerning you, yes, things that accompany salvation, though we speak in this manner. For God is not unjust to forget your work and labor of love which you have shown toward His name, in that you have ministered to the saints, and do minister.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6:9-10</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3. Remember that we are called to minister to the lost as well as the saints.</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D19D1CF-3FD5-40DE-82CB-A0F43996FF72}" type="slidenum">
              <a:rPr lang="en-US" smtClean="0"/>
              <a:t>11</a:t>
            </a:fld>
            <a:endParaRPr lang="en-US"/>
          </a:p>
        </p:txBody>
      </p:sp>
    </p:spTree>
    <p:extLst>
      <p:ext uri="{BB962C8B-B14F-4D97-AF65-F5344CB8AC3E}">
        <p14:creationId xmlns:p14="http://schemas.microsoft.com/office/powerpoint/2010/main" val="855999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mn-lt"/>
                <a:ea typeface="+mn-ea"/>
                <a:cs typeface="+mn-cs"/>
              </a:rPr>
              <a:t>    1. In His love for us, God believes that we and all sinners can and will do better.</a:t>
            </a:r>
          </a:p>
          <a:p>
            <a:pPr rtl="0"/>
            <a:r>
              <a:rPr lang="en-US" sz="1200" b="0" i="0" u="none" strike="noStrike" kern="1200" baseline="0" dirty="0">
                <a:solidFill>
                  <a:schemeClr val="tx1"/>
                </a:solidFill>
                <a:latin typeface="+mn-lt"/>
                <a:ea typeface="+mn-ea"/>
                <a:cs typeface="+mn-cs"/>
              </a:rPr>
              <a:t>    2. He staked the life of His Son on this fact.</a:t>
            </a:r>
          </a:p>
          <a:p>
            <a:pPr rtl="0"/>
            <a:r>
              <a:rPr lang="en-US" sz="1200" b="0" i="0" u="none" strike="noStrike" kern="1200" baseline="0" dirty="0">
                <a:solidFill>
                  <a:schemeClr val="tx1"/>
                </a:solidFill>
                <a:latin typeface="+mn-lt"/>
                <a:ea typeface="+mn-ea"/>
                <a:cs typeface="+mn-cs"/>
              </a:rPr>
              <a:t>&gt;&gt;&gt;&gt;&gt;&gt;&gt;&gt;&gt;&gt;&gt;&gt;&gt;&gt;&gt;&gt;&gt;&gt;</a:t>
            </a:r>
          </a:p>
          <a:p>
            <a:pPr rtl="0"/>
            <a:r>
              <a:rPr lang="en-US" sz="1200" b="0" i="1" u="none" strike="noStrike" kern="1200" baseline="0" dirty="0">
                <a:solidFill>
                  <a:schemeClr val="tx1"/>
                </a:solidFill>
                <a:latin typeface="+mn-lt"/>
                <a:ea typeface="+mn-ea"/>
                <a:cs typeface="+mn-cs"/>
              </a:rPr>
              <a:t>And He has made from one blood every nation of men to dwell on all the face of the earth, and has determined their preappointed times and the boundaries of their dwellings, </a:t>
            </a:r>
            <a:r>
              <a:rPr lang="en-US" sz="1200" b="0" i="1" u="sng" strike="noStrike" kern="1200" baseline="0" dirty="0">
                <a:solidFill>
                  <a:schemeClr val="tx1"/>
                </a:solidFill>
                <a:latin typeface="+mn-lt"/>
                <a:ea typeface="+mn-ea"/>
                <a:cs typeface="+mn-cs"/>
              </a:rPr>
              <a:t>so that they should seek the Lord</a:t>
            </a:r>
            <a:r>
              <a:rPr lang="en-US" sz="1200" b="0" i="1" u="none" strike="noStrike" kern="1200" baseline="0" dirty="0">
                <a:solidFill>
                  <a:schemeClr val="tx1"/>
                </a:solidFill>
                <a:latin typeface="+mn-lt"/>
                <a:ea typeface="+mn-ea"/>
                <a:cs typeface="+mn-cs"/>
              </a:rPr>
              <a:t>, </a:t>
            </a:r>
            <a:r>
              <a:rPr lang="en-US" sz="1200" b="0" i="1" u="sng" strike="noStrike" kern="1200" baseline="0" dirty="0">
                <a:solidFill>
                  <a:schemeClr val="tx1"/>
                </a:solidFill>
                <a:latin typeface="+mn-lt"/>
                <a:ea typeface="+mn-ea"/>
                <a:cs typeface="+mn-cs"/>
              </a:rPr>
              <a:t>in the hope</a:t>
            </a:r>
            <a:r>
              <a:rPr lang="en-US" sz="1200" b="0" i="1" u="none" strike="noStrike" kern="1200" baseline="0" dirty="0">
                <a:solidFill>
                  <a:schemeClr val="tx1"/>
                </a:solidFill>
                <a:latin typeface="+mn-lt"/>
                <a:ea typeface="+mn-ea"/>
                <a:cs typeface="+mn-cs"/>
              </a:rPr>
              <a:t> that they might grope for Him and </a:t>
            </a:r>
            <a:r>
              <a:rPr lang="en-US" sz="1200" b="0" i="1" u="sng" strike="noStrike" kern="1200" baseline="0" dirty="0">
                <a:solidFill>
                  <a:schemeClr val="tx1"/>
                </a:solidFill>
                <a:latin typeface="+mn-lt"/>
                <a:ea typeface="+mn-ea"/>
                <a:cs typeface="+mn-cs"/>
              </a:rPr>
              <a:t>find Him</a:t>
            </a:r>
            <a:r>
              <a:rPr lang="en-US" sz="1200" b="0" i="1" u="none" strike="noStrike" kern="1200" baseline="0" dirty="0">
                <a:solidFill>
                  <a:schemeClr val="tx1"/>
                </a:solidFill>
                <a:latin typeface="+mn-lt"/>
                <a:ea typeface="+mn-ea"/>
                <a:cs typeface="+mn-cs"/>
              </a:rPr>
              <a:t>, though He is not far from each one of us; for in Him we live and move and have our being, as also some of your own poets have said, 'For we are also His offspring.’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17:26-28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3. To love like God loves is to have that hope that others will find God as we have found Him.</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D19D1CF-3FD5-40DE-82CB-A0F43996FF72}" type="slidenum">
              <a:rPr lang="en-US" smtClean="0"/>
              <a:t>12</a:t>
            </a:fld>
            <a:endParaRPr lang="en-US"/>
          </a:p>
        </p:txBody>
      </p:sp>
    </p:spTree>
    <p:extLst>
      <p:ext uri="{BB962C8B-B14F-4D97-AF65-F5344CB8AC3E}">
        <p14:creationId xmlns:p14="http://schemas.microsoft.com/office/powerpoint/2010/main" val="1623066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mn-lt"/>
                <a:ea typeface="+mn-ea"/>
                <a:cs typeface="+mn-cs"/>
              </a:rPr>
              <a:t>    1. Our hope and love is for the lost of this world.</a:t>
            </a:r>
          </a:p>
          <a:p>
            <a:pPr rtl="0"/>
            <a:r>
              <a:rPr lang="en-US" sz="1200" b="0" i="0" u="none" strike="noStrike" kern="1200" baseline="0" dirty="0">
                <a:solidFill>
                  <a:schemeClr val="tx1"/>
                </a:solidFill>
                <a:latin typeface="+mn-lt"/>
                <a:ea typeface="+mn-ea"/>
                <a:cs typeface="+mn-cs"/>
              </a:rPr>
              <a:t>    2. It is about our ministry and bringing about a change for the better in the lives of the lost.</a:t>
            </a:r>
          </a:p>
          <a:p>
            <a:pPr rtl="0"/>
            <a:r>
              <a:rPr lang="en-US" sz="1200" b="0" i="1" u="none" strike="noStrike" kern="1200" baseline="0" dirty="0">
                <a:solidFill>
                  <a:schemeClr val="tx1"/>
                </a:solidFill>
                <a:latin typeface="+mn-lt"/>
                <a:ea typeface="+mn-ea"/>
                <a:cs typeface="+mn-cs"/>
              </a:rPr>
              <a:t>"Therefore, King Agrippa, </a:t>
            </a:r>
            <a:r>
              <a:rPr lang="en-US" sz="1200" b="0" i="1" u="sng" strike="noStrike" kern="1200" baseline="0" dirty="0">
                <a:solidFill>
                  <a:schemeClr val="tx1"/>
                </a:solidFill>
                <a:latin typeface="+mn-lt"/>
                <a:ea typeface="+mn-ea"/>
                <a:cs typeface="+mn-cs"/>
              </a:rPr>
              <a:t>I was not disobedient to the heavenly vision</a:t>
            </a:r>
            <a:r>
              <a:rPr lang="en-US" sz="1200" b="0" i="1" u="none" strike="noStrike" kern="1200" baseline="0" dirty="0">
                <a:solidFill>
                  <a:schemeClr val="tx1"/>
                </a:solidFill>
                <a:latin typeface="+mn-lt"/>
                <a:ea typeface="+mn-ea"/>
                <a:cs typeface="+mn-cs"/>
              </a:rPr>
              <a:t>, but declared first to those in Damascus and in Jerusalem, and throughout all the region of Judea, and then to the Gentiles, that they should repent, turn to God, and do works befitting repentance.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26:19-20</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3. We ourselves are disobedient; -  if we do not love and minister to the lost.</a:t>
            </a:r>
          </a:p>
          <a:p>
            <a:endParaRPr lang="en-US" dirty="0"/>
          </a:p>
        </p:txBody>
      </p:sp>
      <p:sp>
        <p:nvSpPr>
          <p:cNvPr id="4" name="Slide Number Placeholder 3"/>
          <p:cNvSpPr>
            <a:spLocks noGrp="1"/>
          </p:cNvSpPr>
          <p:nvPr>
            <p:ph type="sldNum" sz="quarter" idx="10"/>
          </p:nvPr>
        </p:nvSpPr>
        <p:spPr/>
        <p:txBody>
          <a:bodyPr/>
          <a:lstStyle/>
          <a:p>
            <a:fld id="{AD19D1CF-3FD5-40DE-82CB-A0F43996FF72}" type="slidenum">
              <a:rPr lang="en-US" smtClean="0"/>
              <a:t>13</a:t>
            </a:fld>
            <a:endParaRPr lang="en-US"/>
          </a:p>
        </p:txBody>
      </p:sp>
    </p:spTree>
    <p:extLst>
      <p:ext uri="{BB962C8B-B14F-4D97-AF65-F5344CB8AC3E}">
        <p14:creationId xmlns:p14="http://schemas.microsoft.com/office/powerpoint/2010/main" val="1392365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mn-lt"/>
                <a:ea typeface="+mn-ea"/>
                <a:cs typeface="+mn-cs"/>
              </a:rPr>
              <a:t>    1. No excuse is acceptable to Christ, because it is stated in Philippians 4:</a:t>
            </a:r>
          </a:p>
          <a:p>
            <a:pPr rtl="0"/>
            <a:r>
              <a:rPr lang="en-US" sz="1200" b="0" i="0" u="none" strike="noStrike" kern="1200" baseline="0" dirty="0">
                <a:solidFill>
                  <a:schemeClr val="tx1"/>
                </a:solidFill>
                <a:latin typeface="+mn-lt"/>
                <a:ea typeface="+mn-ea"/>
                <a:cs typeface="+mn-cs"/>
              </a:rPr>
              <a:t>&gt;&gt;&gt;&gt;&gt;&gt;&gt;&gt;&gt;&gt;&gt;&gt;&gt;&gt;&gt;&gt;&gt;&gt;&gt;&gt;&gt;&gt;&gt;</a:t>
            </a:r>
          </a:p>
          <a:p>
            <a:pPr rtl="0"/>
            <a:r>
              <a:rPr lang="en-US" sz="1200" b="0" i="1" u="none" strike="noStrike" kern="1200" baseline="0" dirty="0">
                <a:solidFill>
                  <a:schemeClr val="tx1"/>
                </a:solidFill>
                <a:latin typeface="+mn-lt"/>
                <a:ea typeface="+mn-ea"/>
                <a:cs typeface="+mn-cs"/>
              </a:rPr>
              <a:t>I can do all things through Christ who strengthens 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Philippians 4:13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&gt;&gt;&gt;&gt;&gt;&gt;&gt;&gt;&gt;&gt;&gt;&gt;&gt;&gt;&gt;&gt;&gt;&gt;&gt;&gt;&gt;&gt;&gt;&gt;</a:t>
            </a:r>
          </a:p>
          <a:p>
            <a:pPr rtl="0"/>
            <a:r>
              <a:rPr lang="en-US" sz="1200" b="0" i="1" u="none" strike="noStrike" kern="1200" baseline="0" dirty="0">
                <a:solidFill>
                  <a:schemeClr val="tx1"/>
                </a:solidFill>
                <a:latin typeface="+mn-lt"/>
                <a:ea typeface="+mn-ea"/>
                <a:cs typeface="+mn-cs"/>
              </a:rPr>
              <a:t>Brethren, if a man is overtaken in any trespass, you who are spiritual restore such a one in a spirit of gentleness, considering yourself lest you also be tempted. Bear one another's burdens, and so fulfill the law of Christ.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Galatians 6:1-2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&gt;&gt;&gt;&gt;&gt;&gt;&gt;&gt;&gt;&gt;&gt;&gt;&gt;&gt;&gt;&gt;&gt;&gt;&gt;&gt;&gt;&gt;&gt;&gt;</a:t>
            </a:r>
          </a:p>
          <a:p>
            <a:pPr rtl="0"/>
            <a:r>
              <a:rPr lang="en-US" sz="1200" b="0" i="0" u="none" strike="noStrike" kern="1200" baseline="0" dirty="0">
                <a:solidFill>
                  <a:schemeClr val="tx1"/>
                </a:solidFill>
                <a:latin typeface="+mn-lt"/>
                <a:ea typeface="+mn-ea"/>
                <a:cs typeface="+mn-cs"/>
              </a:rPr>
              <a:t>    2. All sinners and many Christians are overtaken in sin, and we must try to restore the lost Christians, and bring the alien sinners to repentance.</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D19D1CF-3FD5-40DE-82CB-A0F43996FF72}" type="slidenum">
              <a:rPr lang="en-US" smtClean="0"/>
              <a:t>14</a:t>
            </a:fld>
            <a:endParaRPr lang="en-US"/>
          </a:p>
        </p:txBody>
      </p:sp>
    </p:spTree>
    <p:extLst>
      <p:ext uri="{BB962C8B-B14F-4D97-AF65-F5344CB8AC3E}">
        <p14:creationId xmlns:p14="http://schemas.microsoft.com/office/powerpoint/2010/main" val="3620811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    1. Christ gave you a second chance, you also must give sinners a second chance to hear the “Word of God”.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&gt;&gt;&gt;&gt;&gt;&gt;&gt;&gt;&gt;&gt;&gt;&gt;&gt;&gt;&gt;&gt;&gt;&gt;&gt;&gt;&gt;&gt;&gt;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Therefore, if anyone is in Christ, he is a new creation; old things have passed away; behold, all things have become new. Now all things are of God, who has reconciled us to Himself through Jesus Christ, </a:t>
            </a:r>
            <a:r>
              <a:rPr lang="en-US" i="1" u="sng" dirty="0"/>
              <a:t>and has given us the ministry of reconciliation</a:t>
            </a:r>
            <a:r>
              <a:rPr lang="en-US" i="1" dirty="0"/>
              <a:t>, that is, that God was in Christ reconciling the world to Himself, not imputing their trespasses to them, and </a:t>
            </a:r>
            <a:r>
              <a:rPr lang="en-US" i="1" u="sng" dirty="0"/>
              <a:t>has committed to </a:t>
            </a:r>
            <a:r>
              <a:rPr lang="en-US" b="1" i="1" u="sng" dirty="0"/>
              <a:t>us</a:t>
            </a:r>
            <a:r>
              <a:rPr lang="en-US" i="1" u="sng" dirty="0"/>
              <a:t> the word of reconciliation</a:t>
            </a:r>
            <a:r>
              <a:rPr lang="en-US" i="1" dirty="0"/>
              <a:t>. </a:t>
            </a:r>
            <a:r>
              <a:rPr lang="en-US" dirty="0"/>
              <a:t>(</a:t>
            </a:r>
            <a:r>
              <a:rPr lang="en-US" b="1" dirty="0"/>
              <a:t>2 Corinthians 5:17-19</a:t>
            </a:r>
            <a:r>
              <a:rPr lang="en-US" dirty="0"/>
              <a:t>)</a:t>
            </a:r>
          </a:p>
          <a:p>
            <a:r>
              <a:rPr lang="en-US" dirty="0"/>
              <a:t>    2. </a:t>
            </a:r>
            <a:r>
              <a:rPr lang="en-US" u="sng" dirty="0"/>
              <a:t>Will it be</a:t>
            </a:r>
            <a:r>
              <a:rPr lang="en-US" dirty="0"/>
              <a:t> a sad day for us when God ask “What did you do with the Word of Reconciliation”?</a:t>
            </a:r>
          </a:p>
          <a:p>
            <a:r>
              <a:rPr lang="en-US" dirty="0"/>
              <a:t>    3. He, in His love gave you a second chance, do you really want to love like God loves?</a:t>
            </a:r>
          </a:p>
        </p:txBody>
      </p:sp>
      <p:sp>
        <p:nvSpPr>
          <p:cNvPr id="4" name="Slide Number Placeholder 3"/>
          <p:cNvSpPr>
            <a:spLocks noGrp="1"/>
          </p:cNvSpPr>
          <p:nvPr>
            <p:ph type="sldNum" sz="quarter" idx="10"/>
          </p:nvPr>
        </p:nvSpPr>
        <p:spPr/>
        <p:txBody>
          <a:bodyPr/>
          <a:lstStyle/>
          <a:p>
            <a:fld id="{AD19D1CF-3FD5-40DE-82CB-A0F43996FF72}" type="slidenum">
              <a:rPr lang="en-US" smtClean="0"/>
              <a:t>15</a:t>
            </a:fld>
            <a:endParaRPr lang="en-US"/>
          </a:p>
        </p:txBody>
      </p:sp>
    </p:spTree>
    <p:extLst>
      <p:ext uri="{BB962C8B-B14F-4D97-AF65-F5344CB8AC3E}">
        <p14:creationId xmlns:p14="http://schemas.microsoft.com/office/powerpoint/2010/main" val="3226310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mn-lt"/>
                <a:ea typeface="+mn-ea"/>
                <a:cs typeface="+mn-cs"/>
              </a:rPr>
              <a:t>    1. As Christians, we still need that second chance to do what is right, we desperately need that law of second pardon. </a:t>
            </a:r>
          </a:p>
          <a:p>
            <a:pPr rtl="0"/>
            <a:r>
              <a:rPr lang="en-US" sz="1200" b="0" i="1" u="none" strike="noStrike" kern="1200" baseline="0" dirty="0">
                <a:solidFill>
                  <a:schemeClr val="tx1"/>
                </a:solidFill>
                <a:latin typeface="+mn-lt"/>
                <a:ea typeface="+mn-ea"/>
                <a:cs typeface="+mn-cs"/>
              </a:rPr>
              <a:t>Repent therefore of this your wickedness, and pray God if perhaps the thought of your heart may be forgiven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8:22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2. As we look at the opportunities that are missed, we need to account for these lost chances to redeem souls.</a:t>
            </a:r>
          </a:p>
          <a:p>
            <a:pPr rtl="0"/>
            <a:r>
              <a:rPr lang="en-US" sz="1200" b="0" i="0" u="none" strike="noStrike" kern="1200" baseline="0" dirty="0">
                <a:solidFill>
                  <a:schemeClr val="tx1"/>
                </a:solidFill>
                <a:latin typeface="+mn-lt"/>
                <a:ea typeface="+mn-ea"/>
                <a:cs typeface="+mn-cs"/>
              </a:rPr>
              <a:t>    3. Was it a failure on our part to love as God loves?</a:t>
            </a:r>
          </a:p>
          <a:p>
            <a:pPr rtl="0"/>
            <a:r>
              <a:rPr lang="en-US" sz="1200" b="0" i="0" u="none" strike="noStrike" kern="1200" baseline="0" dirty="0">
                <a:solidFill>
                  <a:schemeClr val="tx1"/>
                </a:solidFill>
                <a:latin typeface="+mn-lt"/>
                <a:ea typeface="+mn-ea"/>
                <a:cs typeface="+mn-cs"/>
              </a:rPr>
              <a:t>&gt;&gt;&gt;&gt;&gt;&gt;&gt;&gt;&gt;&gt;&gt;&gt;&gt;&gt;&gt;&gt;</a:t>
            </a:r>
          </a:p>
          <a:p>
            <a:pPr rtl="0"/>
            <a:r>
              <a:rPr lang="en-US" sz="1200" b="0" i="1" u="none" strike="noStrike" kern="1200" baseline="0" dirty="0">
                <a:solidFill>
                  <a:schemeClr val="tx1"/>
                </a:solidFill>
                <a:latin typeface="+mn-lt"/>
                <a:ea typeface="+mn-ea"/>
                <a:cs typeface="+mn-cs"/>
              </a:rPr>
              <a:t>But if we walk in the light as He is in the light, we have fellowship with one another,</a:t>
            </a:r>
          </a:p>
          <a:p>
            <a:pPr rtl="0"/>
            <a:r>
              <a:rPr lang="en-US" sz="1200" b="0" i="1" u="none" strike="noStrike" kern="1200" baseline="0" dirty="0">
                <a:solidFill>
                  <a:schemeClr val="tx1"/>
                </a:solidFill>
                <a:latin typeface="+mn-lt"/>
                <a:ea typeface="+mn-ea"/>
                <a:cs typeface="+mn-cs"/>
              </a:rPr>
              <a:t>&gt;&gt;&gt;&gt;&gt;&gt;&gt;&gt;&gt;&gt;&gt;&gt;&gt;&gt;&gt;&gt;&gt;</a:t>
            </a:r>
          </a:p>
          <a:p>
            <a:pPr rtl="0"/>
            <a:r>
              <a:rPr lang="en-US" sz="1200" b="0" i="1" u="none" strike="noStrike" kern="1200" baseline="0" dirty="0">
                <a:solidFill>
                  <a:schemeClr val="tx1"/>
                </a:solidFill>
                <a:latin typeface="+mn-lt"/>
                <a:ea typeface="+mn-ea"/>
                <a:cs typeface="+mn-cs"/>
              </a:rPr>
              <a:t> and the blood of Jesus Christ His Son cleanses us from all sin. </a:t>
            </a:r>
          </a:p>
          <a:p>
            <a:pPr rtl="0"/>
            <a:r>
              <a:rPr lang="en-US" sz="1200" b="0" i="1" u="none" strike="noStrike" kern="1200" baseline="0" dirty="0">
                <a:solidFill>
                  <a:schemeClr val="tx1"/>
                </a:solidFill>
                <a:latin typeface="+mn-lt"/>
                <a:ea typeface="+mn-ea"/>
                <a:cs typeface="+mn-cs"/>
              </a:rPr>
              <a:t>If we say that we have no sin, we deceive ourselves, and the truth is not in us. </a:t>
            </a:r>
          </a:p>
          <a:p>
            <a:pPr rtl="0"/>
            <a:r>
              <a:rPr lang="en-US" sz="1200" b="0" i="1" u="none" strike="noStrike" kern="1200" baseline="0" dirty="0">
                <a:solidFill>
                  <a:schemeClr val="tx1"/>
                </a:solidFill>
                <a:latin typeface="+mn-lt"/>
                <a:ea typeface="+mn-ea"/>
                <a:cs typeface="+mn-cs"/>
              </a:rPr>
              <a:t>&gt;&gt;&gt;&gt;&gt;&gt;&gt;&gt;&gt;&gt;&gt;&gt;&gt;&gt;&gt;&gt;</a:t>
            </a:r>
          </a:p>
          <a:p>
            <a:pPr rtl="0"/>
            <a:r>
              <a:rPr lang="en-US" sz="1200" b="0" i="1" u="none" strike="noStrike" kern="1200" baseline="0" dirty="0">
                <a:solidFill>
                  <a:schemeClr val="tx1"/>
                </a:solidFill>
                <a:latin typeface="+mn-lt"/>
                <a:ea typeface="+mn-ea"/>
                <a:cs typeface="+mn-cs"/>
              </a:rPr>
              <a:t>If we confess our sins,</a:t>
            </a:r>
          </a:p>
          <a:p>
            <a:pPr rtl="0"/>
            <a:r>
              <a:rPr lang="en-US" sz="1200" b="0" i="1" u="none" strike="noStrike" kern="1200" baseline="0" dirty="0">
                <a:solidFill>
                  <a:schemeClr val="tx1"/>
                </a:solidFill>
                <a:latin typeface="+mn-lt"/>
                <a:ea typeface="+mn-ea"/>
                <a:cs typeface="+mn-cs"/>
              </a:rPr>
              <a:t>&gt;&gt;&gt;&gt;&gt;&gt;&gt;&gt;&gt;&gt;&gt;&gt;&gt;&gt;&gt;&gt;</a:t>
            </a:r>
          </a:p>
          <a:p>
            <a:pPr rtl="0"/>
            <a:r>
              <a:rPr lang="en-US" sz="1200" b="0" i="1" u="none" strike="noStrike" kern="1200" baseline="0" dirty="0">
                <a:solidFill>
                  <a:schemeClr val="tx1"/>
                </a:solidFill>
                <a:latin typeface="+mn-lt"/>
                <a:ea typeface="+mn-ea"/>
                <a:cs typeface="+mn-cs"/>
              </a:rPr>
              <a:t>He is faithful and just to forgive us our sins and to cleanse us from all unrighteousness. If we say that we have not sinned, we make Him a liar, and His word is not in us.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John 1:7-10</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D19D1CF-3FD5-40DE-82CB-A0F43996FF72}" type="slidenum">
              <a:rPr lang="en-US" smtClean="0"/>
              <a:t>16</a:t>
            </a:fld>
            <a:endParaRPr lang="en-US"/>
          </a:p>
        </p:txBody>
      </p:sp>
    </p:spTree>
    <p:extLst>
      <p:ext uri="{BB962C8B-B14F-4D97-AF65-F5344CB8AC3E}">
        <p14:creationId xmlns:p14="http://schemas.microsoft.com/office/powerpoint/2010/main" val="4042141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mn-lt"/>
                <a:ea typeface="+mn-ea"/>
                <a:cs typeface="+mn-cs"/>
              </a:rPr>
              <a:t>    1. Look over your life, ask yourself “How Many chances has the Lord God given you to get it right?”</a:t>
            </a:r>
          </a:p>
          <a:p>
            <a:pPr rtl="0"/>
            <a:r>
              <a:rPr lang="en-US" sz="1200" b="0" i="1" u="none" strike="noStrike" kern="1200" baseline="0" dirty="0">
                <a:solidFill>
                  <a:schemeClr val="tx1"/>
                </a:solidFill>
                <a:latin typeface="+mn-lt"/>
                <a:ea typeface="+mn-ea"/>
                <a:cs typeface="+mn-cs"/>
              </a:rPr>
              <a:t>&gt;&gt;&gt;&gt;&gt;&gt;&gt;&gt;&gt;&gt;&gt;&gt;&gt;&gt;&gt;&gt;&gt;&gt;&gt;</a:t>
            </a:r>
          </a:p>
          <a:p>
            <a:pPr rtl="0"/>
            <a:r>
              <a:rPr lang="en-US" dirty="0">
                <a:latin typeface="Times New Roman" pitchFamily="18" charset="0"/>
                <a:cs typeface="Times New Roman" pitchFamily="18" charset="0"/>
              </a:rPr>
              <a:t>    2. How Many Second chances Has God given you?</a:t>
            </a:r>
          </a:p>
          <a:p>
            <a:pPr rtl="0"/>
            <a:r>
              <a:rPr lang="en-US" dirty="0">
                <a:latin typeface="Times New Roman" pitchFamily="18" charset="0"/>
                <a:cs typeface="Times New Roman" pitchFamily="18" charset="0"/>
              </a:rPr>
              <a:t>    3. How many chances have you given the alien sinners in your life?</a:t>
            </a:r>
          </a:p>
          <a:p>
            <a:pPr rtl="0"/>
            <a:r>
              <a:rPr lang="en-US" sz="1200" b="0" i="1" u="none" strike="noStrike" kern="1200" baseline="0" dirty="0">
                <a:solidFill>
                  <a:schemeClr val="tx1"/>
                </a:solidFill>
                <a:latin typeface="Times New Roman" pitchFamily="18" charset="0"/>
                <a:ea typeface="+mn-ea"/>
                <a:cs typeface="Times New Roman" pitchFamily="18" charset="0"/>
              </a:rPr>
              <a:t>&gt;&gt;&gt;&gt;&gt;&gt;&gt;&gt;&gt;&gt;&gt;&gt;&gt;&gt;&gt;&gt;&gt;&gt;&gt;</a:t>
            </a:r>
            <a:endParaRPr lang="en-US" sz="1200" b="0" i="1" u="none" strike="noStrike" kern="1200" baseline="0" dirty="0">
              <a:solidFill>
                <a:schemeClr val="tx1"/>
              </a:solidFill>
              <a:latin typeface="+mn-lt"/>
              <a:ea typeface="+mn-ea"/>
              <a:cs typeface="+mn-cs"/>
            </a:endParaRPr>
          </a:p>
          <a:p>
            <a:pPr rtl="0"/>
            <a:r>
              <a:rPr lang="en-US" sz="1200" b="0" i="1" u="none" strike="noStrike" kern="1200" baseline="0" dirty="0">
                <a:solidFill>
                  <a:schemeClr val="tx1"/>
                </a:solidFill>
                <a:latin typeface="+mn-lt"/>
                <a:ea typeface="+mn-ea"/>
                <a:cs typeface="+mn-cs"/>
              </a:rPr>
              <a:t>Then Peter came to Him and said, "Lord, how often shall my brother sin against me, and I forgive him? Up to seven times?" Jesus said to him, "I do not say to you, up to seven times, but up to seventy times seven. Therefore the kingdom of heaven is like a certain king who wanted to settle accounts with his servants.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18:21-23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4. Today, and every day that you awaken to sunlight, you have another second chance to get and keep your life right with God.</a:t>
            </a:r>
          </a:p>
          <a:p>
            <a:endParaRPr lang="en-US" dirty="0"/>
          </a:p>
        </p:txBody>
      </p:sp>
      <p:sp>
        <p:nvSpPr>
          <p:cNvPr id="4" name="Slide Number Placeholder 3"/>
          <p:cNvSpPr>
            <a:spLocks noGrp="1"/>
          </p:cNvSpPr>
          <p:nvPr>
            <p:ph type="sldNum" sz="quarter" idx="10"/>
          </p:nvPr>
        </p:nvSpPr>
        <p:spPr/>
        <p:txBody>
          <a:bodyPr/>
          <a:lstStyle/>
          <a:p>
            <a:fld id="{AD19D1CF-3FD5-40DE-82CB-A0F43996FF72}" type="slidenum">
              <a:rPr lang="en-US" smtClean="0"/>
              <a:t>17</a:t>
            </a:fld>
            <a:endParaRPr lang="en-US"/>
          </a:p>
        </p:txBody>
      </p:sp>
    </p:spTree>
    <p:extLst>
      <p:ext uri="{BB962C8B-B14F-4D97-AF65-F5344CB8AC3E}">
        <p14:creationId xmlns:p14="http://schemas.microsoft.com/office/powerpoint/2010/main" val="13146130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    1. As An Erring Christian, You have a Second Chance! - </a:t>
            </a:r>
            <a:r>
              <a:rPr lang="en-US" sz="1200" b="1" dirty="0"/>
              <a:t>Acts 8:22</a:t>
            </a:r>
          </a:p>
          <a:p>
            <a:pPr rtl="0"/>
            <a:r>
              <a:rPr lang="en-US" sz="1200" b="0" i="1" u="none" strike="noStrike" kern="1200" baseline="0" dirty="0">
                <a:solidFill>
                  <a:schemeClr val="tx1"/>
                </a:solidFill>
                <a:latin typeface="+mn-lt"/>
                <a:ea typeface="+mn-ea"/>
                <a:cs typeface="+mn-cs"/>
              </a:rPr>
              <a:t>Repent therefore of this your wickedness, and pray God if perhaps the thought of your heart may be forgiven you.</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Acts 8:22</a:t>
            </a:r>
            <a:r>
              <a:rPr lang="en-US" sz="1200" b="0" i="0" u="none" strike="noStrike" kern="1200" baseline="0" dirty="0">
                <a:solidFill>
                  <a:schemeClr val="tx1"/>
                </a:solidFill>
                <a:latin typeface="+mn-lt"/>
                <a:ea typeface="+mn-ea"/>
                <a:cs typeface="+mn-cs"/>
              </a:rPr>
              <a:t>)</a:t>
            </a:r>
            <a:endParaRPr lang="en-US" sz="1200" dirty="0"/>
          </a:p>
          <a:p>
            <a:r>
              <a:rPr lang="en-US" sz="1200" dirty="0"/>
              <a:t>&gt;&gt;&gt;&gt;&gt;&gt;&gt;&gt;&gt;&gt;&gt;&gt;&gt;&gt;&gt;&gt;&gt;&gt;&gt;&gt;&gt;&gt;&gt;</a:t>
            </a:r>
          </a:p>
          <a:p>
            <a:r>
              <a:rPr lang="en-US" sz="1200" dirty="0"/>
              <a:t>    2. As Believers, you must Repent of Your Sins. – </a:t>
            </a:r>
            <a:r>
              <a:rPr lang="en-US" sz="1200" b="1" dirty="0"/>
              <a:t>Mark 1:15</a:t>
            </a:r>
            <a:endParaRPr lang="en-US" sz="1200" b="0" dirty="0"/>
          </a:p>
          <a:p>
            <a:pPr rtl="0"/>
            <a:r>
              <a:rPr lang="en-US" sz="1200" b="0" i="1" u="none" strike="noStrike" kern="1200" baseline="0" dirty="0">
                <a:solidFill>
                  <a:schemeClr val="tx1"/>
                </a:solidFill>
                <a:latin typeface="+mn-lt"/>
                <a:ea typeface="+mn-ea"/>
                <a:cs typeface="+mn-cs"/>
              </a:rPr>
              <a:t>and saying, "The time is fulfilled, and the kingdom of God is at hand. Repent, and believe in the gospel."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Mark 1:15</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a:t>
            </a:r>
            <a:endParaRPr lang="en-US" sz="1200" b="1" dirty="0"/>
          </a:p>
          <a:p>
            <a:r>
              <a:rPr lang="en-US" sz="1200" dirty="0"/>
              <a:t>    3. As</a:t>
            </a:r>
            <a:r>
              <a:rPr lang="en-US" sz="1200" b="1" dirty="0"/>
              <a:t> </a:t>
            </a:r>
            <a:r>
              <a:rPr lang="en-US" sz="1200" dirty="0"/>
              <a:t>Believers, You must Confess Jesus the Son of God -</a:t>
            </a:r>
            <a:r>
              <a:rPr lang="en-US" sz="1200" b="1" dirty="0"/>
              <a:t>1 John 4:15</a:t>
            </a:r>
            <a:endParaRPr lang="en-US" sz="1200" b="0" dirty="0"/>
          </a:p>
          <a:p>
            <a:pPr rtl="0"/>
            <a:r>
              <a:rPr lang="en-US" sz="1200" b="0" i="1" u="none" strike="noStrike" kern="1200" baseline="0" dirty="0">
                <a:solidFill>
                  <a:schemeClr val="tx1"/>
                </a:solidFill>
                <a:latin typeface="+mn-lt"/>
                <a:ea typeface="+mn-ea"/>
                <a:cs typeface="+mn-cs"/>
              </a:rPr>
              <a:t>Whoever confesses that Jesus is the Son of God, God abides in him, and he in God.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John 4:15</a:t>
            </a:r>
            <a:r>
              <a:rPr lang="en-US" sz="1200" b="0" i="0" u="none" strike="noStrike" kern="1200" baseline="0" dirty="0">
                <a:solidFill>
                  <a:schemeClr val="tx1"/>
                </a:solidFill>
                <a:latin typeface="+mn-lt"/>
                <a:ea typeface="+mn-ea"/>
                <a:cs typeface="+mn-cs"/>
              </a:rPr>
              <a:t>)</a:t>
            </a:r>
            <a:endParaRPr lang="en-US" sz="1200" b="0" dirty="0"/>
          </a:p>
          <a:p>
            <a:r>
              <a:rPr lang="en-US" sz="1200" b="0" dirty="0"/>
              <a:t>&gt;&gt;&gt;&gt;&gt;&gt;&gt;&gt;&gt;&gt;&gt;&gt;&gt;&gt;&gt;&gt;&gt;</a:t>
            </a:r>
            <a:endParaRPr lang="en-US" sz="1200" dirty="0"/>
          </a:p>
          <a:p>
            <a:r>
              <a:rPr lang="en-US" sz="1200" dirty="0"/>
              <a:t>    4. As Believers, Wash Your Sins Away in Baptism – </a:t>
            </a:r>
            <a:r>
              <a:rPr lang="en-US" sz="1200" b="1" dirty="0"/>
              <a:t>Acts 22:16</a:t>
            </a:r>
          </a:p>
          <a:p>
            <a:pPr rtl="0"/>
            <a:r>
              <a:rPr lang="en-US" sz="1200" b="0" i="1" u="none" strike="noStrike" kern="1200" baseline="0" dirty="0">
                <a:solidFill>
                  <a:schemeClr val="tx1"/>
                </a:solidFill>
                <a:latin typeface="+mn-lt"/>
                <a:ea typeface="+mn-ea"/>
                <a:cs typeface="+mn-cs"/>
              </a:rPr>
              <a:t>And now why are you waiting? Arise and be baptized, and wash away your sins, calling on the name of the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22:16</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D19D1CF-3FD5-40DE-82CB-A0F43996FF72}" type="slidenum">
              <a:rPr lang="en-US" smtClean="0"/>
              <a:t>18</a:t>
            </a:fld>
            <a:endParaRPr lang="en-US"/>
          </a:p>
        </p:txBody>
      </p:sp>
    </p:spTree>
    <p:extLst>
      <p:ext uri="{BB962C8B-B14F-4D97-AF65-F5344CB8AC3E}">
        <p14:creationId xmlns:p14="http://schemas.microsoft.com/office/powerpoint/2010/main" val="4094848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solidFill>
                  <a:srgbClr val="0070C0"/>
                </a:solidFill>
              </a:rPr>
              <a:t>Are you Watching for Jesus to Return?</a:t>
            </a:r>
          </a:p>
          <a:p>
            <a:pPr algn="l"/>
            <a:r>
              <a:rPr lang="en-US" sz="1200" dirty="0">
                <a:solidFill>
                  <a:srgbClr val="0070C0"/>
                </a:solidFill>
              </a:rPr>
              <a:t>&gt;&gt;&gt;&gt;&gt;&gt;&gt;&gt;&gt;&gt;&gt;&gt;&gt;</a:t>
            </a:r>
          </a:p>
          <a:p>
            <a:pPr algn="l"/>
            <a:r>
              <a:rPr lang="en-US" sz="1200" dirty="0">
                <a:solidFill>
                  <a:srgbClr val="0070C0"/>
                </a:solidFill>
              </a:rPr>
              <a:t>    1. Have you With Your Love of God Obeyed His Commands?</a:t>
            </a:r>
          </a:p>
          <a:p>
            <a:pPr algn="l"/>
            <a:r>
              <a:rPr lang="en-US" sz="1200" dirty="0">
                <a:solidFill>
                  <a:srgbClr val="0070C0"/>
                </a:solidFill>
              </a:rPr>
              <a:t>&gt;&gt;&gt;&gt;&gt;&gt;&gt;&gt;&gt;&gt;&gt;&gt;&gt;</a:t>
            </a:r>
          </a:p>
          <a:p>
            <a:pPr algn="l"/>
            <a:r>
              <a:rPr lang="en-US" sz="1200" dirty="0">
                <a:solidFill>
                  <a:srgbClr val="C00000"/>
                </a:solidFill>
              </a:rPr>
              <a:t>    2. If you have need of Salvation, Please Respond Today</a:t>
            </a:r>
          </a:p>
          <a:p>
            <a:r>
              <a:rPr lang="en-US" dirty="0"/>
              <a:t>&gt;&gt;&gt;&gt;&gt;&gt;&gt;&gt;&gt;&gt;&gt;&gt;&gt;</a:t>
            </a:r>
          </a:p>
          <a:p>
            <a:r>
              <a:rPr lang="en-US"/>
              <a:t>Song List</a:t>
            </a:r>
            <a:endParaRPr lang="en-US" dirty="0"/>
          </a:p>
        </p:txBody>
      </p:sp>
      <p:sp>
        <p:nvSpPr>
          <p:cNvPr id="4" name="Slide Number Placeholder 3"/>
          <p:cNvSpPr>
            <a:spLocks noGrp="1"/>
          </p:cNvSpPr>
          <p:nvPr>
            <p:ph type="sldNum" sz="quarter" idx="10"/>
          </p:nvPr>
        </p:nvSpPr>
        <p:spPr/>
        <p:txBody>
          <a:bodyPr/>
          <a:lstStyle/>
          <a:p>
            <a:fld id="{AD19D1CF-3FD5-40DE-82CB-A0F43996FF72}" type="slidenum">
              <a:rPr lang="en-US" smtClean="0"/>
              <a:t>19</a:t>
            </a:fld>
            <a:endParaRPr lang="en-US"/>
          </a:p>
        </p:txBody>
      </p:sp>
    </p:spTree>
    <p:extLst>
      <p:ext uri="{BB962C8B-B14F-4D97-AF65-F5344CB8AC3E}">
        <p14:creationId xmlns:p14="http://schemas.microsoft.com/office/powerpoint/2010/main" val="232960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mn-lt"/>
                <a:ea typeface="+mn-ea"/>
                <a:cs typeface="+mn-cs"/>
              </a:rPr>
              <a:t>    1. It is because of the love of God that we have unity within the church, with our common faith, and trust in the Bible </a:t>
            </a:r>
            <a:r>
              <a:rPr lang="en-US" sz="1200" b="0" i="0" u="sng" strike="noStrike" kern="1200" baseline="0" dirty="0">
                <a:solidFill>
                  <a:schemeClr val="tx1"/>
                </a:solidFill>
                <a:latin typeface="+mn-lt"/>
                <a:ea typeface="+mn-ea"/>
                <a:cs typeface="+mn-cs"/>
              </a:rPr>
              <a:t>as the word of God</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&gt;&gt;&gt;&gt;&gt;&gt;&gt;&gt;&gt;&gt;&gt;&gt;&gt;&gt;&gt;&gt;&gt;&gt;&gt;&gt;&gt;&gt;&gt;</a:t>
            </a:r>
          </a:p>
          <a:p>
            <a:pPr rtl="0"/>
            <a:r>
              <a:rPr lang="en-US" sz="1200" b="0" i="0" u="none" strike="noStrike" kern="1200" baseline="0" dirty="0">
                <a:solidFill>
                  <a:schemeClr val="tx1"/>
                </a:solidFill>
                <a:latin typeface="+mn-lt"/>
                <a:ea typeface="+mn-ea"/>
                <a:cs typeface="+mn-cs"/>
              </a:rPr>
              <a:t>    2. Jesus prayed for </a:t>
            </a:r>
            <a:r>
              <a:rPr lang="en-US" sz="1200" b="0" i="0" u="sng" strike="noStrike" kern="1200" baseline="0" dirty="0">
                <a:solidFill>
                  <a:schemeClr val="tx1"/>
                </a:solidFill>
                <a:latin typeface="+mn-lt"/>
                <a:ea typeface="+mn-ea"/>
                <a:cs typeface="+mn-cs"/>
              </a:rPr>
              <a:t>our belief</a:t>
            </a:r>
            <a:r>
              <a:rPr lang="en-US" sz="1200" b="0" i="0" u="none" strike="noStrike" kern="1200" baseline="0" dirty="0">
                <a:solidFill>
                  <a:schemeClr val="tx1"/>
                </a:solidFill>
                <a:latin typeface="+mn-lt"/>
                <a:ea typeface="+mn-ea"/>
                <a:cs typeface="+mn-cs"/>
              </a:rPr>
              <a:t> and unity in that belief in His Father, and the words delivered to the Apostles by the Holy Spirit.</a:t>
            </a:r>
          </a:p>
          <a:p>
            <a:pPr rtl="0"/>
            <a:r>
              <a:rPr lang="en-US" sz="1200" b="0" i="0" u="none" strike="noStrike" kern="1200" baseline="0" dirty="0">
                <a:solidFill>
                  <a:schemeClr val="tx1"/>
                </a:solidFill>
                <a:latin typeface="+mn-lt"/>
                <a:ea typeface="+mn-ea"/>
                <a:cs typeface="+mn-cs"/>
              </a:rPr>
              <a:t>&gt;&gt;&gt;&gt;&gt;&gt;&gt;&gt;&gt;&gt;&gt;&gt;&gt;&gt;&gt;&gt;&gt;&gt;&gt;&gt;&gt;&gt;&gt;</a:t>
            </a:r>
          </a:p>
          <a:p>
            <a:pPr rtl="0"/>
            <a:r>
              <a:rPr lang="en-US" sz="1200" b="0" i="1" u="none" strike="noStrike" kern="1200" baseline="0" dirty="0">
                <a:solidFill>
                  <a:schemeClr val="tx1"/>
                </a:solidFill>
                <a:latin typeface="+mn-lt"/>
                <a:ea typeface="+mn-ea"/>
                <a:cs typeface="+mn-cs"/>
              </a:rPr>
              <a:t>"I do not pray for these alone, but also for </a:t>
            </a:r>
            <a:r>
              <a:rPr lang="en-US" sz="1200" b="0" i="1" u="sng" strike="noStrike" kern="1200" baseline="0" dirty="0">
                <a:solidFill>
                  <a:schemeClr val="tx1"/>
                </a:solidFill>
                <a:latin typeface="+mn-lt"/>
                <a:ea typeface="+mn-ea"/>
                <a:cs typeface="+mn-cs"/>
              </a:rPr>
              <a:t>those who will believe in Me</a:t>
            </a:r>
            <a:r>
              <a:rPr lang="en-US" sz="1200" b="0" i="1" u="none" strike="noStrike" kern="1200" baseline="0" dirty="0">
                <a:solidFill>
                  <a:schemeClr val="tx1"/>
                </a:solidFill>
                <a:latin typeface="+mn-lt"/>
                <a:ea typeface="+mn-ea"/>
                <a:cs typeface="+mn-cs"/>
              </a:rPr>
              <a:t> through </a:t>
            </a:r>
            <a:r>
              <a:rPr lang="en-US" sz="1200" b="0" i="1" u="sng" strike="noStrike" kern="1200" baseline="0" dirty="0">
                <a:solidFill>
                  <a:schemeClr val="tx1"/>
                </a:solidFill>
                <a:latin typeface="+mn-lt"/>
                <a:ea typeface="+mn-ea"/>
                <a:cs typeface="+mn-cs"/>
              </a:rPr>
              <a:t>their word</a:t>
            </a:r>
            <a:r>
              <a:rPr lang="en-US" sz="1200" b="0" i="1" u="none" strike="noStrike" kern="1200" baseline="0" dirty="0">
                <a:solidFill>
                  <a:schemeClr val="tx1"/>
                </a:solidFill>
                <a:latin typeface="+mn-lt"/>
                <a:ea typeface="+mn-ea"/>
                <a:cs typeface="+mn-cs"/>
              </a:rPr>
              <a:t>; that they all may be one, as You, Father, are in Me, and I in You; that they also may be one in Us, that the world may believe that You sent Me. And the glory which You gave Me I have given them, that they may be one just as We are one: I in them, and You in Me; that they may be made perfect in one, and that the world may know that You have sent Me, and have loved them as You have loved 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17:20-23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3. If we love like God loves, we will have unity among ourselves, the Father will be in us as well as the Son and we will be made perfect in One.</a:t>
            </a:r>
          </a:p>
          <a:p>
            <a:endParaRPr lang="en-US" dirty="0"/>
          </a:p>
        </p:txBody>
      </p:sp>
      <p:sp>
        <p:nvSpPr>
          <p:cNvPr id="4" name="Slide Number Placeholder 3"/>
          <p:cNvSpPr>
            <a:spLocks noGrp="1"/>
          </p:cNvSpPr>
          <p:nvPr>
            <p:ph type="sldNum" sz="quarter" idx="10"/>
          </p:nvPr>
        </p:nvSpPr>
        <p:spPr/>
        <p:txBody>
          <a:bodyPr/>
          <a:lstStyle/>
          <a:p>
            <a:fld id="{AD19D1CF-3FD5-40DE-82CB-A0F43996FF72}" type="slidenum">
              <a:rPr lang="en-US" smtClean="0"/>
              <a:t>3</a:t>
            </a:fld>
            <a:endParaRPr lang="en-US"/>
          </a:p>
        </p:txBody>
      </p:sp>
    </p:spTree>
    <p:extLst>
      <p:ext uri="{BB962C8B-B14F-4D97-AF65-F5344CB8AC3E}">
        <p14:creationId xmlns:p14="http://schemas.microsoft.com/office/powerpoint/2010/main" val="3964287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mn-lt"/>
                <a:ea typeface="+mn-ea"/>
                <a:cs typeface="+mn-cs"/>
              </a:rPr>
              <a:t>    1. People of God, who love like God loves, can and will look beyond imperfections of others, those in Christ and those out of Christ.</a:t>
            </a:r>
          </a:p>
          <a:p>
            <a:pPr rtl="0"/>
            <a:r>
              <a:rPr lang="en-US" sz="1200" b="0" i="0" u="none" strike="noStrike" kern="1200" baseline="0" dirty="0">
                <a:solidFill>
                  <a:schemeClr val="tx1"/>
                </a:solidFill>
                <a:latin typeface="+mn-lt"/>
                <a:ea typeface="+mn-ea"/>
                <a:cs typeface="+mn-cs"/>
              </a:rPr>
              <a:t>&gt;&gt;&gt;&gt;&gt;&gt;&gt;&gt;&gt;&gt;&gt;&gt;&gt;&gt;&gt;&gt;&gt;&gt;&gt;&gt;&gt;&gt;</a:t>
            </a:r>
          </a:p>
          <a:p>
            <a:pPr rtl="0"/>
            <a:r>
              <a:rPr lang="en-US" sz="1200" b="0" i="1" u="none" strike="noStrike" kern="1200" baseline="0" dirty="0">
                <a:solidFill>
                  <a:schemeClr val="tx1"/>
                </a:solidFill>
                <a:latin typeface="+mn-lt"/>
                <a:ea typeface="+mn-ea"/>
                <a:cs typeface="+mn-cs"/>
              </a:rPr>
              <a:t>Who shall separate us from the love of Christ? Shall tribulation, or distress, or persecution, or famine, or nakedness, or peril, or sword?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8:35</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&gt;&gt;&gt;&gt;&gt;&gt;&gt;&gt;&gt;&gt;&gt;&gt;&gt;&gt;&gt;&gt;&gt;&gt;&gt;&gt;&gt;&gt;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Yet in all these things we are more than conquerors through Him who loved us. For I am persuaded that neither death nor life, nor angels nor principalities nor powers, nor things present nor things to come, nor height nor depth, nor any other created thing, shall be able to separate us from the love of God which is in Christ Jesus our Lord. </a:t>
            </a:r>
            <a:r>
              <a:rPr lang="en-US" dirty="0"/>
              <a:t>(</a:t>
            </a:r>
            <a:r>
              <a:rPr lang="en-US" b="1" dirty="0"/>
              <a:t>Romans 8:37-39</a:t>
            </a:r>
            <a:r>
              <a:rPr lang="en-US" dirty="0"/>
              <a:t>)</a:t>
            </a:r>
          </a:p>
          <a:p>
            <a:pPr rtl="0"/>
            <a:r>
              <a:rPr lang="en-US" sz="1200" b="0" i="0" u="none" strike="noStrike" kern="1200" baseline="0" dirty="0">
                <a:solidFill>
                  <a:schemeClr val="tx1"/>
                </a:solidFill>
                <a:latin typeface="+mn-lt"/>
                <a:ea typeface="+mn-ea"/>
                <a:cs typeface="+mn-cs"/>
              </a:rPr>
              <a:t>    2. We are in this world to bring others to Christ, and </a:t>
            </a:r>
            <a:r>
              <a:rPr lang="en-US" sz="1200" b="0" i="0" u="sng" strike="noStrike" kern="1200" baseline="0" dirty="0">
                <a:solidFill>
                  <a:schemeClr val="tx1"/>
                </a:solidFill>
                <a:latin typeface="+mn-lt"/>
                <a:ea typeface="+mn-ea"/>
                <a:cs typeface="+mn-cs"/>
              </a:rPr>
              <a:t>we are the only ones that can separate us from the love of God</a:t>
            </a:r>
            <a:r>
              <a:rPr lang="en-US" sz="1200" b="0" i="0" u="none" strike="noStrike" kern="1200" baseline="0" dirty="0">
                <a:solidFill>
                  <a:schemeClr val="tx1"/>
                </a:solidFill>
                <a:latin typeface="+mn-lt"/>
                <a:ea typeface="+mn-ea"/>
                <a:cs typeface="+mn-cs"/>
              </a:rPr>
              <a:t> and our eternal home with Christ.</a:t>
            </a:r>
          </a:p>
          <a:p>
            <a:pPr rtl="0"/>
            <a:r>
              <a:rPr lang="en-US" sz="1200" b="0" i="0" u="none" strike="noStrike" kern="1200" baseline="0" dirty="0">
                <a:solidFill>
                  <a:schemeClr val="tx1"/>
                </a:solidFill>
                <a:latin typeface="+mn-lt"/>
                <a:ea typeface="+mn-ea"/>
                <a:cs typeface="+mn-cs"/>
              </a:rPr>
              <a:t>    3. We do not have to follow the sinful ways of the world, it is our choice to follow Christ or Satan. (</a:t>
            </a:r>
            <a:r>
              <a:rPr lang="en-US" sz="1200" b="1" i="0" u="none" strike="noStrike" kern="1200" baseline="0" dirty="0">
                <a:solidFill>
                  <a:schemeClr val="tx1"/>
                </a:solidFill>
                <a:latin typeface="+mn-lt"/>
                <a:ea typeface="+mn-ea"/>
                <a:cs typeface="+mn-cs"/>
              </a:rPr>
              <a:t>Isa 59:2</a:t>
            </a:r>
            <a:r>
              <a:rPr lang="en-US" sz="1200" b="0" i="0" u="none" strike="noStrike"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D19D1CF-3FD5-40DE-82CB-A0F43996FF72}" type="slidenum">
              <a:rPr lang="en-US" smtClean="0"/>
              <a:t>4</a:t>
            </a:fld>
            <a:endParaRPr lang="en-US"/>
          </a:p>
        </p:txBody>
      </p:sp>
    </p:spTree>
    <p:extLst>
      <p:ext uri="{BB962C8B-B14F-4D97-AF65-F5344CB8AC3E}">
        <p14:creationId xmlns:p14="http://schemas.microsoft.com/office/powerpoint/2010/main" val="3937905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mn-lt"/>
                <a:ea typeface="+mn-ea"/>
                <a:cs typeface="+mn-cs"/>
              </a:rPr>
              <a:t>    1. It is our Choice of sin over Christ that will sever our relationship with God.</a:t>
            </a:r>
          </a:p>
          <a:p>
            <a:pPr rtl="0"/>
            <a:r>
              <a:rPr lang="en-US" sz="1200" b="0" i="1" u="none" strike="noStrike" kern="1200" baseline="0" dirty="0">
                <a:solidFill>
                  <a:schemeClr val="tx1"/>
                </a:solidFill>
                <a:latin typeface="+mn-lt"/>
                <a:ea typeface="+mn-ea"/>
                <a:cs typeface="+mn-cs"/>
              </a:rPr>
              <a:t>But your iniquities have separated you from your God; And your sins have hidden His face from you, So that He will not hear.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Isaiah 59:2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a:t>
            </a:r>
          </a:p>
          <a:p>
            <a:pPr rtl="0"/>
            <a:r>
              <a:rPr lang="en-US" sz="1200" b="0" i="1" u="none" strike="noStrike" kern="1200" baseline="0" dirty="0">
                <a:solidFill>
                  <a:schemeClr val="tx1"/>
                </a:solidFill>
                <a:latin typeface="+mn-lt"/>
                <a:ea typeface="+mn-ea"/>
                <a:cs typeface="+mn-cs"/>
              </a:rPr>
              <a:t>This is the message which we have heard from Him and declare to you, that God is light and in Him is no darkness at all. If we say that we have fellowship with Him, and walk in darkness, we lie and do not practice the truth. But if we walk in the light as He is in the light, we have fellowship with one another, and the blood of Jesus Christ His Son cleanses us from all sin.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John 1:5-7</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2. If we lie about our fellowship with God, He and His love is not in us, and Satan has reigns in our soul.</a:t>
            </a:r>
          </a:p>
          <a:p>
            <a:pPr rtl="0"/>
            <a:r>
              <a:rPr lang="en-US" sz="1200" b="0" i="0" u="none" strike="noStrike" kern="1200" baseline="0" dirty="0">
                <a:solidFill>
                  <a:schemeClr val="tx1"/>
                </a:solidFill>
                <a:latin typeface="+mn-lt"/>
                <a:ea typeface="+mn-ea"/>
                <a:cs typeface="+mn-cs"/>
              </a:rPr>
              <a:t>    3. In Christ, the blood of Jesus is available to cleanse us of all sin following repentance and prayer to God for forgiveness.</a:t>
            </a:r>
          </a:p>
          <a:p>
            <a:endParaRPr lang="en-US" dirty="0"/>
          </a:p>
        </p:txBody>
      </p:sp>
      <p:sp>
        <p:nvSpPr>
          <p:cNvPr id="4" name="Slide Number Placeholder 3"/>
          <p:cNvSpPr>
            <a:spLocks noGrp="1"/>
          </p:cNvSpPr>
          <p:nvPr>
            <p:ph type="sldNum" sz="quarter" idx="10"/>
          </p:nvPr>
        </p:nvSpPr>
        <p:spPr/>
        <p:txBody>
          <a:bodyPr/>
          <a:lstStyle/>
          <a:p>
            <a:fld id="{AD19D1CF-3FD5-40DE-82CB-A0F43996FF72}" type="slidenum">
              <a:rPr lang="en-US" smtClean="0"/>
              <a:t>5</a:t>
            </a:fld>
            <a:endParaRPr lang="en-US"/>
          </a:p>
        </p:txBody>
      </p:sp>
    </p:spTree>
    <p:extLst>
      <p:ext uri="{BB962C8B-B14F-4D97-AF65-F5344CB8AC3E}">
        <p14:creationId xmlns:p14="http://schemas.microsoft.com/office/powerpoint/2010/main" val="196509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mn-lt"/>
                <a:ea typeface="+mn-ea"/>
                <a:cs typeface="+mn-cs"/>
              </a:rPr>
              <a:t>    1. When you were a sinner, God loved you enough to send His Son to die for you.</a:t>
            </a:r>
          </a:p>
          <a:p>
            <a:pPr rtl="0"/>
            <a:r>
              <a:rPr lang="en-US" sz="1200" b="0" i="0" u="none" strike="noStrike" kern="1200" baseline="0" dirty="0">
                <a:solidFill>
                  <a:schemeClr val="tx1"/>
                </a:solidFill>
                <a:latin typeface="+mn-lt"/>
                <a:ea typeface="+mn-ea"/>
                <a:cs typeface="+mn-cs"/>
              </a:rPr>
              <a:t>    2. If you love like God loves, you also will love sinners and hate their sins.</a:t>
            </a:r>
          </a:p>
          <a:p>
            <a:pPr rtl="0"/>
            <a:r>
              <a:rPr lang="en-US" sz="1200" b="0" i="1" u="none" strike="noStrike" kern="1200" baseline="0" dirty="0">
                <a:solidFill>
                  <a:schemeClr val="tx1"/>
                </a:solidFill>
                <a:latin typeface="+mn-lt"/>
                <a:ea typeface="+mn-ea"/>
                <a:cs typeface="+mn-cs"/>
              </a:rPr>
              <a:t>"You have heard that it was said, 'YOU SHALL LOVE YOUR NEIGHBOR and hate your enemy.' But I say to you, love your enemies, bless those who curse you, do good to those who hate you, and pray for those who spitefully use you and persecute you, that you may be sons of your Father in heaven; for He makes His sun rise on the evil and on the good, and sends rain on the just and on the unjust.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5:43-45</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3. How do you love sinners like God loved them?</a:t>
            </a:r>
          </a:p>
          <a:p>
            <a:pPr rtl="0"/>
            <a:r>
              <a:rPr lang="en-US" sz="1200" b="0" i="0" u="none" strike="noStrike" kern="1200" baseline="0" dirty="0">
                <a:solidFill>
                  <a:schemeClr val="tx1"/>
                </a:solidFill>
                <a:latin typeface="+mn-lt"/>
                <a:ea typeface="+mn-ea"/>
                <a:cs typeface="+mn-cs"/>
              </a:rPr>
              <a:t>    4. In the words of Jesus, “Bless them, do good to them, pray for them!”</a:t>
            </a:r>
          </a:p>
          <a:p>
            <a:endParaRPr lang="en-US" dirty="0"/>
          </a:p>
        </p:txBody>
      </p:sp>
      <p:sp>
        <p:nvSpPr>
          <p:cNvPr id="4" name="Slide Number Placeholder 3"/>
          <p:cNvSpPr>
            <a:spLocks noGrp="1"/>
          </p:cNvSpPr>
          <p:nvPr>
            <p:ph type="sldNum" sz="quarter" idx="10"/>
          </p:nvPr>
        </p:nvSpPr>
        <p:spPr/>
        <p:txBody>
          <a:bodyPr/>
          <a:lstStyle/>
          <a:p>
            <a:fld id="{AD19D1CF-3FD5-40DE-82CB-A0F43996FF72}" type="slidenum">
              <a:rPr lang="en-US" smtClean="0"/>
              <a:t>6</a:t>
            </a:fld>
            <a:endParaRPr lang="en-US"/>
          </a:p>
        </p:txBody>
      </p:sp>
    </p:spTree>
    <p:extLst>
      <p:ext uri="{BB962C8B-B14F-4D97-AF65-F5344CB8AC3E}">
        <p14:creationId xmlns:p14="http://schemas.microsoft.com/office/powerpoint/2010/main" val="2175759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mn-lt"/>
                <a:ea typeface="+mn-ea"/>
                <a:cs typeface="+mn-cs"/>
              </a:rPr>
              <a:t>    1. We are different than those controlled by the “Prince of the Air”, in that we are not of this world.</a:t>
            </a:r>
          </a:p>
          <a:p>
            <a:pPr rtl="0"/>
            <a:r>
              <a:rPr lang="en-US" sz="1200" b="0" i="0" u="none" strike="noStrike" kern="1200" baseline="0" dirty="0">
                <a:solidFill>
                  <a:schemeClr val="tx1"/>
                </a:solidFill>
                <a:latin typeface="+mn-lt"/>
                <a:ea typeface="+mn-ea"/>
                <a:cs typeface="+mn-cs"/>
              </a:rPr>
              <a:t>&gt;&gt;&gt;&gt;&gt;&gt;&gt;&gt;&gt;&gt;&gt;&gt;&gt;&gt;&gt;&gt;&gt;&gt;&gt;&gt;&gt;&gt;</a:t>
            </a:r>
          </a:p>
          <a:p>
            <a:pPr rtl="0"/>
            <a:r>
              <a:rPr lang="en-US" sz="1200" b="0" i="1" u="none" strike="noStrike" kern="1200" baseline="0" dirty="0">
                <a:solidFill>
                  <a:schemeClr val="tx1"/>
                </a:solidFill>
                <a:latin typeface="+mn-lt"/>
                <a:ea typeface="+mn-ea"/>
                <a:cs typeface="+mn-cs"/>
              </a:rPr>
              <a:t>For if you love those who love you, what reward have you? Do not even the tax collectors do the same? And </a:t>
            </a:r>
            <a:r>
              <a:rPr lang="en-US" sz="1200" b="0" i="1" u="sng" strike="noStrike" kern="1200" baseline="0" dirty="0">
                <a:solidFill>
                  <a:schemeClr val="tx1"/>
                </a:solidFill>
                <a:latin typeface="+mn-lt"/>
                <a:ea typeface="+mn-ea"/>
                <a:cs typeface="+mn-cs"/>
              </a:rPr>
              <a:t>if you greet your brethren only</a:t>
            </a:r>
            <a:r>
              <a:rPr lang="en-US" sz="1200" b="0" i="1" u="none" strike="noStrike" kern="1200" baseline="0" dirty="0">
                <a:solidFill>
                  <a:schemeClr val="tx1"/>
                </a:solidFill>
                <a:latin typeface="+mn-lt"/>
                <a:ea typeface="+mn-ea"/>
                <a:cs typeface="+mn-cs"/>
              </a:rPr>
              <a:t>, what do you do more than others? Do not even the tax collectors do so? Therefore you shall be perfect, just as your Father in heaven is perfect.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5:46-48</a:t>
            </a:r>
            <a:r>
              <a:rPr lang="en-US" sz="1200" b="0" i="0" u="none" strike="noStrike" kern="1200" baseline="0" dirty="0">
                <a:solidFill>
                  <a:schemeClr val="tx1"/>
                </a:solidFill>
                <a:latin typeface="+mn-lt"/>
                <a:ea typeface="+mn-ea"/>
                <a:cs typeface="+mn-cs"/>
              </a:rPr>
              <a:t>)</a:t>
            </a:r>
          </a:p>
          <a:p>
            <a:r>
              <a:rPr lang="en-US" dirty="0"/>
              <a:t>    2. If you esteem yourself better than Christ, then you will deal with only Christians, but to be perfect you must deal with the worldly as Christ did.</a:t>
            </a:r>
          </a:p>
          <a:p>
            <a:r>
              <a:rPr lang="en-US" dirty="0"/>
              <a:t>    3. Christ came to seek and save the lost as we also must do.</a:t>
            </a:r>
          </a:p>
        </p:txBody>
      </p:sp>
      <p:sp>
        <p:nvSpPr>
          <p:cNvPr id="4" name="Slide Number Placeholder 3"/>
          <p:cNvSpPr>
            <a:spLocks noGrp="1"/>
          </p:cNvSpPr>
          <p:nvPr>
            <p:ph type="sldNum" sz="quarter" idx="10"/>
          </p:nvPr>
        </p:nvSpPr>
        <p:spPr/>
        <p:txBody>
          <a:bodyPr/>
          <a:lstStyle/>
          <a:p>
            <a:fld id="{AD19D1CF-3FD5-40DE-82CB-A0F43996FF72}" type="slidenum">
              <a:rPr lang="en-US" smtClean="0"/>
              <a:t>7</a:t>
            </a:fld>
            <a:endParaRPr lang="en-US"/>
          </a:p>
        </p:txBody>
      </p:sp>
    </p:spTree>
    <p:extLst>
      <p:ext uri="{BB962C8B-B14F-4D97-AF65-F5344CB8AC3E}">
        <p14:creationId xmlns:p14="http://schemas.microsoft.com/office/powerpoint/2010/main" val="2256381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mn-lt"/>
                <a:ea typeface="+mn-ea"/>
                <a:cs typeface="+mn-cs"/>
              </a:rPr>
              <a:t>    1. Have you reconciled your self with the Father and His Son, are you in Christ?</a:t>
            </a:r>
          </a:p>
          <a:p>
            <a:pPr rtl="0"/>
            <a:r>
              <a:rPr lang="en-US" sz="1200" b="0" i="0" u="none" strike="noStrike" kern="1200" baseline="0" dirty="0">
                <a:solidFill>
                  <a:schemeClr val="tx1"/>
                </a:solidFill>
                <a:latin typeface="+mn-lt"/>
                <a:ea typeface="+mn-ea"/>
                <a:cs typeface="+mn-cs"/>
              </a:rPr>
              <a:t>    2. Are you a new creation in Him?</a:t>
            </a:r>
          </a:p>
          <a:p>
            <a:pPr rtl="0"/>
            <a:r>
              <a:rPr lang="en-US" sz="1200" b="0" i="0" u="none" strike="noStrike" kern="1200" baseline="0" dirty="0">
                <a:solidFill>
                  <a:schemeClr val="tx1"/>
                </a:solidFill>
                <a:latin typeface="+mn-lt"/>
                <a:ea typeface="+mn-ea"/>
                <a:cs typeface="+mn-cs"/>
              </a:rPr>
              <a:t>    3. As Christians we have a new ministry that </a:t>
            </a:r>
            <a:r>
              <a:rPr lang="en-US" sz="1200" b="0" i="0" u="sng" strike="noStrike" kern="1200" baseline="0" dirty="0">
                <a:solidFill>
                  <a:schemeClr val="tx1"/>
                </a:solidFill>
                <a:latin typeface="+mn-lt"/>
                <a:ea typeface="+mn-ea"/>
                <a:cs typeface="+mn-cs"/>
              </a:rPr>
              <a:t>requires us to love our enemies and bring them to Christ</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&gt;&gt;&gt;&gt;&gt;&gt;&gt;&gt;&gt;&gt;&gt;&gt;&gt;&gt;&gt;&gt;&gt;</a:t>
            </a:r>
          </a:p>
          <a:p>
            <a:pPr rtl="0"/>
            <a:r>
              <a:rPr lang="en-US" sz="1200" b="0" i="1" u="none" strike="noStrike" kern="1200" baseline="0" dirty="0">
                <a:solidFill>
                  <a:schemeClr val="tx1"/>
                </a:solidFill>
                <a:latin typeface="+mn-lt"/>
                <a:ea typeface="+mn-ea"/>
                <a:cs typeface="+mn-cs"/>
              </a:rPr>
              <a:t>Therefore, if anyone is in Christ, he is a new creation; old things have passed away; behold, all things have become new. Now all things are of God, who has reconciled us to Himself through Jesus Christ, and </a:t>
            </a:r>
            <a:r>
              <a:rPr lang="en-US" sz="1200" b="0" i="1" u="sng" strike="noStrike" kern="1200" baseline="0" dirty="0">
                <a:solidFill>
                  <a:schemeClr val="tx1"/>
                </a:solidFill>
                <a:latin typeface="+mn-lt"/>
                <a:ea typeface="+mn-ea"/>
                <a:cs typeface="+mn-cs"/>
              </a:rPr>
              <a:t>has given us the ministry of reconciliation</a:t>
            </a:r>
            <a:r>
              <a:rPr lang="en-US" sz="1200" b="0" i="1" u="none" strike="noStrike" kern="1200" baseline="0" dirty="0">
                <a:solidFill>
                  <a:schemeClr val="tx1"/>
                </a:solidFill>
                <a:latin typeface="+mn-lt"/>
                <a:ea typeface="+mn-ea"/>
                <a:cs typeface="+mn-cs"/>
              </a:rPr>
              <a:t>, that is, that God was in Christ reconciling the world to Himself, not imputing their trespasses to them, and has committed to us the word of reconciliation.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Corinthians 5:17-19</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4. Christ did not condemn or impute their sins to them that is, judge them here on earth, He came to save them by His blood and their obedience to His Father’s will.</a:t>
            </a:r>
          </a:p>
          <a:p>
            <a:pPr rtl="0"/>
            <a:r>
              <a:rPr lang="en-US" sz="1200" b="0" i="0" u="none" strike="noStrike" kern="1200" baseline="0" dirty="0">
                <a:solidFill>
                  <a:schemeClr val="tx1"/>
                </a:solidFill>
                <a:latin typeface="+mn-lt"/>
                <a:ea typeface="+mn-ea"/>
                <a:cs typeface="+mn-cs"/>
              </a:rPr>
              <a:t>    5. In this, we see the love of God for the world full of sinners, in that He sent His son Jesus to die for our sins.</a:t>
            </a:r>
          </a:p>
          <a:p>
            <a:endParaRPr lang="en-US" dirty="0"/>
          </a:p>
        </p:txBody>
      </p:sp>
      <p:sp>
        <p:nvSpPr>
          <p:cNvPr id="4" name="Slide Number Placeholder 3"/>
          <p:cNvSpPr>
            <a:spLocks noGrp="1"/>
          </p:cNvSpPr>
          <p:nvPr>
            <p:ph type="sldNum" sz="quarter" idx="10"/>
          </p:nvPr>
        </p:nvSpPr>
        <p:spPr/>
        <p:txBody>
          <a:bodyPr/>
          <a:lstStyle/>
          <a:p>
            <a:fld id="{AD19D1CF-3FD5-40DE-82CB-A0F43996FF72}" type="slidenum">
              <a:rPr lang="en-US" smtClean="0"/>
              <a:t>8</a:t>
            </a:fld>
            <a:endParaRPr lang="en-US"/>
          </a:p>
        </p:txBody>
      </p:sp>
    </p:spTree>
    <p:extLst>
      <p:ext uri="{BB962C8B-B14F-4D97-AF65-F5344CB8AC3E}">
        <p14:creationId xmlns:p14="http://schemas.microsoft.com/office/powerpoint/2010/main" val="3184432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latin typeface="+mn-lt"/>
                <a:ea typeface="+mn-ea"/>
                <a:cs typeface="+mn-cs"/>
              </a:rPr>
              <a:t>    1. We would still be sinners if Christ had come to impute our sins to us and we would be eternally lost.</a:t>
            </a:r>
          </a:p>
          <a:p>
            <a:pPr rtl="0"/>
            <a:r>
              <a:rPr lang="en-US" sz="1200" b="0" i="1" u="none" strike="noStrike" kern="1200" baseline="0" dirty="0">
                <a:solidFill>
                  <a:schemeClr val="tx1"/>
                </a:solidFill>
                <a:latin typeface="+mn-lt"/>
                <a:ea typeface="+mn-ea"/>
                <a:cs typeface="+mn-cs"/>
              </a:rPr>
              <a:t>But God demonstrates His own love toward us, in that </a:t>
            </a:r>
            <a:r>
              <a:rPr lang="en-US" sz="1200" b="0" i="1" u="sng" strike="noStrike" kern="1200" baseline="0" dirty="0">
                <a:solidFill>
                  <a:schemeClr val="tx1"/>
                </a:solidFill>
                <a:latin typeface="+mn-lt"/>
                <a:ea typeface="+mn-ea"/>
                <a:cs typeface="+mn-cs"/>
              </a:rPr>
              <a:t>while we were still sinners</a:t>
            </a:r>
            <a:r>
              <a:rPr lang="en-US" sz="1200" b="0" i="1" u="none" strike="noStrike" kern="1200" baseline="0" dirty="0">
                <a:solidFill>
                  <a:schemeClr val="tx1"/>
                </a:solidFill>
                <a:latin typeface="+mn-lt"/>
                <a:ea typeface="+mn-ea"/>
                <a:cs typeface="+mn-cs"/>
              </a:rPr>
              <a:t>, Christ died for us. Much more then, having now been justified by His blood, we shall be saved from wrath through Him. For if when we were enemies we were reconciled to God through the death of His Son, much more, having been reconciled, we shall be saved by His life</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Romans 5:8-10</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2. We have that reconciliation, and we need to share it with love, to those who are still lost in sin.</a:t>
            </a:r>
          </a:p>
          <a:p>
            <a:pPr rtl="0"/>
            <a:r>
              <a:rPr lang="en-US" sz="1200" b="0" i="0" u="none" strike="noStrike" kern="1200" baseline="0" dirty="0">
                <a:solidFill>
                  <a:schemeClr val="tx1"/>
                </a:solidFill>
                <a:latin typeface="+mn-lt"/>
                <a:ea typeface="+mn-ea"/>
                <a:cs typeface="+mn-cs"/>
              </a:rPr>
              <a:t>    3. In this we demonstrate that we love like God loves.</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D19D1CF-3FD5-40DE-82CB-A0F43996FF72}" type="slidenum">
              <a:rPr lang="en-US" smtClean="0"/>
              <a:t>9</a:t>
            </a:fld>
            <a:endParaRPr lang="en-US"/>
          </a:p>
        </p:txBody>
      </p:sp>
    </p:spTree>
    <p:extLst>
      <p:ext uri="{BB962C8B-B14F-4D97-AF65-F5344CB8AC3E}">
        <p14:creationId xmlns:p14="http://schemas.microsoft.com/office/powerpoint/2010/main" val="2508389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0"/>
            <a:r>
              <a:rPr lang="en-US" sz="1200" b="0" i="0" u="none" strike="noStrike" kern="1200" baseline="0" dirty="0">
                <a:solidFill>
                  <a:schemeClr val="tx1"/>
                </a:solidFill>
                <a:latin typeface="+mn-lt"/>
                <a:ea typeface="+mn-ea"/>
                <a:cs typeface="+mn-cs"/>
              </a:rPr>
              <a:t>    1. In the avenue of reconciliation, we are to be kind to sinners as Christ was kind to us.</a:t>
            </a:r>
          </a:p>
          <a:p>
            <a:pPr algn="just" rtl="0"/>
            <a:r>
              <a:rPr lang="en-US" sz="1200" b="0" i="0" u="none" strike="noStrike" kern="1200" baseline="0" dirty="0">
                <a:solidFill>
                  <a:schemeClr val="tx1"/>
                </a:solidFill>
                <a:latin typeface="+mn-lt"/>
                <a:ea typeface="+mn-ea"/>
                <a:cs typeface="+mn-cs"/>
              </a:rPr>
              <a:t>&gt;&gt;&gt;&gt;&gt;&gt;&gt;&gt;&gt;&gt;&gt;&gt;&gt;&gt;&gt;&gt;&gt;&gt;&gt;&gt;&gt;&gt;&gt;&gt;&gt;&gt;</a:t>
            </a:r>
          </a:p>
          <a:p>
            <a:pPr algn="just" rtl="0"/>
            <a:r>
              <a:rPr lang="en-US" sz="1200" b="0" i="1" u="none" strike="noStrike" kern="1200" baseline="0" dirty="0">
                <a:solidFill>
                  <a:schemeClr val="tx1"/>
                </a:solidFill>
                <a:latin typeface="+mn-lt"/>
                <a:ea typeface="+mn-ea"/>
                <a:cs typeface="+mn-cs"/>
              </a:rPr>
              <a:t>"You have heard that it was said, 'AN EYE FOR AN EYE AND A TOOTH FOR A TOOTH.' But I tell you not to resist an evil person. But whoever slaps you on your right cheek, turn the other to him also. If anyone wants to sue you and take away your tunic, let him have your cloak also. And whoever compels you to go one mile, go with him two. Give to him who asks you, and from him who wants to borrow from you do not turn away. </a:t>
            </a:r>
          </a:p>
          <a:p>
            <a:pPr rtl="0"/>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5:38-42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2. With all love and kindness, we need to bring the plan of Salvation to the lost, it is their chance to have the reconciliation that we have in Christ.</a:t>
            </a:r>
          </a:p>
          <a:p>
            <a:pPr rtl="0"/>
            <a:r>
              <a:rPr lang="en-US" sz="1200" b="0" i="0" u="none" strike="noStrike" kern="1200" baseline="0" dirty="0">
                <a:solidFill>
                  <a:schemeClr val="tx1"/>
                </a:solidFill>
                <a:latin typeface="+mn-lt"/>
                <a:ea typeface="+mn-ea"/>
                <a:cs typeface="+mn-cs"/>
              </a:rPr>
              <a:t>    3. If we run away, or we fight with them in resistance, we lose their opportunity for them to learn and to save their souls.</a:t>
            </a:r>
          </a:p>
          <a:p>
            <a:endParaRPr lang="en-US" dirty="0"/>
          </a:p>
        </p:txBody>
      </p:sp>
      <p:sp>
        <p:nvSpPr>
          <p:cNvPr id="4" name="Slide Number Placeholder 3"/>
          <p:cNvSpPr>
            <a:spLocks noGrp="1"/>
          </p:cNvSpPr>
          <p:nvPr>
            <p:ph type="sldNum" sz="quarter" idx="10"/>
          </p:nvPr>
        </p:nvSpPr>
        <p:spPr/>
        <p:txBody>
          <a:bodyPr/>
          <a:lstStyle/>
          <a:p>
            <a:fld id="{AD19D1CF-3FD5-40DE-82CB-A0F43996FF72}" type="slidenum">
              <a:rPr lang="en-US" smtClean="0"/>
              <a:t>10</a:t>
            </a:fld>
            <a:endParaRPr lang="en-US"/>
          </a:p>
        </p:txBody>
      </p:sp>
    </p:spTree>
    <p:extLst>
      <p:ext uri="{BB962C8B-B14F-4D97-AF65-F5344CB8AC3E}">
        <p14:creationId xmlns:p14="http://schemas.microsoft.com/office/powerpoint/2010/main" val="36869951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xmlns="" id="{616508F7-BBB5-415D-BAA7-EFCF8FC4F50D}"/>
              </a:ext>
            </a:extLst>
          </p:cNvPr>
          <p:cNvSpPr/>
          <p:nvPr/>
        </p:nvSpPr>
        <p:spPr>
          <a:xfrm>
            <a:off x="0"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a:extLst>
              <a:ext uri="{FF2B5EF4-FFF2-40B4-BE49-F238E27FC236}">
                <a16:creationId xmlns:a16="http://schemas.microsoft.com/office/drawing/2014/main" xmlns="" id="{E74C66C0-4836-487E-8F77-292A518D67E4}"/>
              </a:ext>
            </a:extLst>
          </p:cNvPr>
          <p:cNvGrpSpPr>
            <a:grpSpLocks/>
          </p:cNvGrpSpPr>
          <p:nvPr/>
        </p:nvGrpSpPr>
        <p:grpSpPr bwMode="auto">
          <a:xfrm>
            <a:off x="-4233" y="4953000"/>
            <a:ext cx="12196233" cy="1911350"/>
            <a:chOff x="-3765" y="4832896"/>
            <a:chExt cx="9147765" cy="2032192"/>
          </a:xfrm>
        </p:grpSpPr>
        <p:sp>
          <p:nvSpPr>
            <p:cNvPr id="6" name="Freeform 16">
              <a:extLst>
                <a:ext uri="{FF2B5EF4-FFF2-40B4-BE49-F238E27FC236}">
                  <a16:creationId xmlns:a16="http://schemas.microsoft.com/office/drawing/2014/main" xmlns="" id="{36137924-ED4B-4684-A696-FF56C6BCC39D}"/>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Freeform 18">
              <a:extLst>
                <a:ext uri="{FF2B5EF4-FFF2-40B4-BE49-F238E27FC236}">
                  <a16:creationId xmlns:a16="http://schemas.microsoft.com/office/drawing/2014/main" xmlns="" id="{0DE1ECBA-8F2F-45B6-8D92-E39D54F5DDC4}"/>
                </a:ext>
              </a:extLst>
            </p:cNvPr>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9">
              <a:extLst>
                <a:ext uri="{FF2B5EF4-FFF2-40B4-BE49-F238E27FC236}">
                  <a16:creationId xmlns:a16="http://schemas.microsoft.com/office/drawing/2014/main" xmlns="" id="{A155C56E-9CBC-4D67-8760-FB39D0B4F4FB}"/>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a:extLst>
                <a:ext uri="{FF2B5EF4-FFF2-40B4-BE49-F238E27FC236}">
                  <a16:creationId xmlns:a16="http://schemas.microsoft.com/office/drawing/2014/main" xmlns="" id="{4F70E924-A64D-4702-86B3-2DC8AD2ED4E7}"/>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914400" y="1752602"/>
            <a:ext cx="103632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a:extLst>
              <a:ext uri="{FF2B5EF4-FFF2-40B4-BE49-F238E27FC236}">
                <a16:creationId xmlns:a16="http://schemas.microsoft.com/office/drawing/2014/main" xmlns="" id="{EABC54EA-24D1-489A-BA18-F1D4C7C8AD5C}"/>
              </a:ext>
            </a:extLst>
          </p:cNvPr>
          <p:cNvSpPr>
            <a:spLocks noGrp="1"/>
          </p:cNvSpPr>
          <p:nvPr>
            <p:ph type="dt" sz="half" idx="10"/>
          </p:nvPr>
        </p:nvSpPr>
        <p:spPr/>
        <p:txBody>
          <a:bodyPr/>
          <a:lstStyle>
            <a:lvl1pPr>
              <a:defRPr smtClean="0">
                <a:solidFill>
                  <a:srgbClr val="FFFFFF"/>
                </a:solidFill>
              </a:defRPr>
            </a:lvl1pPr>
            <a:extLst/>
          </a:lstStyle>
          <a:p>
            <a:pPr>
              <a:defRPr/>
            </a:pPr>
            <a:fld id="{252B6A2A-FFDC-45B0-A817-6A3A59BD982E}" type="datetimeFigureOut">
              <a:rPr lang="en-US"/>
              <a:pPr>
                <a:defRPr/>
              </a:pPr>
              <a:t>2/27/2018</a:t>
            </a:fld>
            <a:endParaRPr lang="en-US"/>
          </a:p>
        </p:txBody>
      </p:sp>
      <p:sp>
        <p:nvSpPr>
          <p:cNvPr id="12" name="Footer Placeholder 18">
            <a:extLst>
              <a:ext uri="{FF2B5EF4-FFF2-40B4-BE49-F238E27FC236}">
                <a16:creationId xmlns:a16="http://schemas.microsoft.com/office/drawing/2014/main" xmlns="" id="{34E8018F-1760-4E96-9B62-849EF5C040F9}"/>
              </a:ext>
            </a:extLst>
          </p:cNvPr>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a:extLst>
              <a:ext uri="{FF2B5EF4-FFF2-40B4-BE49-F238E27FC236}">
                <a16:creationId xmlns:a16="http://schemas.microsoft.com/office/drawing/2014/main" xmlns="" id="{D3C2ABE4-359C-405C-B39B-C1D5107614FC}"/>
              </a:ext>
            </a:extLst>
          </p:cNvPr>
          <p:cNvSpPr>
            <a:spLocks noGrp="1"/>
          </p:cNvSpPr>
          <p:nvPr>
            <p:ph type="sldNum" sz="quarter" idx="12"/>
          </p:nvPr>
        </p:nvSpPr>
        <p:spPr/>
        <p:txBody>
          <a:bodyPr/>
          <a:lstStyle>
            <a:lvl1pPr>
              <a:defRPr>
                <a:solidFill>
                  <a:srgbClr val="FFFFFF"/>
                </a:solidFill>
              </a:defRPr>
            </a:lvl1pPr>
          </a:lstStyle>
          <a:p>
            <a:fld id="{D9F68435-1C0A-49D0-A9A1-2B32D660CD73}" type="slidenum">
              <a:rPr lang="en-US" altLang="en-US"/>
              <a:pPr/>
              <a:t>‹#›</a:t>
            </a:fld>
            <a:endParaRPr lang="en-US" altLang="en-US"/>
          </a:p>
        </p:txBody>
      </p:sp>
    </p:spTree>
    <p:extLst>
      <p:ext uri="{BB962C8B-B14F-4D97-AF65-F5344CB8AC3E}">
        <p14:creationId xmlns:p14="http://schemas.microsoft.com/office/powerpoint/2010/main" val="2427579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95023C52-1517-4C7A-B559-F9E810C40FAD}"/>
              </a:ext>
            </a:extLst>
          </p:cNvPr>
          <p:cNvSpPr>
            <a:spLocks noGrp="1"/>
          </p:cNvSpPr>
          <p:nvPr>
            <p:ph type="dt" sz="half" idx="10"/>
          </p:nvPr>
        </p:nvSpPr>
        <p:spPr/>
        <p:txBody>
          <a:bodyPr/>
          <a:lstStyle>
            <a:lvl1pPr>
              <a:defRPr/>
            </a:lvl1pPr>
          </a:lstStyle>
          <a:p>
            <a:pPr>
              <a:defRPr/>
            </a:pPr>
            <a:fld id="{22DC304E-C539-41FA-8904-4BA93D10323A}" type="datetimeFigureOut">
              <a:rPr lang="en-US"/>
              <a:pPr>
                <a:defRPr/>
              </a:pPr>
              <a:t>2/27/2018</a:t>
            </a:fld>
            <a:endParaRPr lang="en-US"/>
          </a:p>
        </p:txBody>
      </p:sp>
      <p:sp>
        <p:nvSpPr>
          <p:cNvPr id="5" name="Footer Placeholder 21">
            <a:extLst>
              <a:ext uri="{FF2B5EF4-FFF2-40B4-BE49-F238E27FC236}">
                <a16:creationId xmlns:a16="http://schemas.microsoft.com/office/drawing/2014/main" xmlns="" id="{60F0FF8B-8AD4-415C-8924-D87C82BA6D2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xmlns="" id="{DFB4D5F2-3649-4401-BF38-AFC89745E612}"/>
              </a:ext>
            </a:extLst>
          </p:cNvPr>
          <p:cNvSpPr>
            <a:spLocks noGrp="1"/>
          </p:cNvSpPr>
          <p:nvPr>
            <p:ph type="sldNum" sz="quarter" idx="12"/>
          </p:nvPr>
        </p:nvSpPr>
        <p:spPr/>
        <p:txBody>
          <a:bodyPr/>
          <a:lstStyle>
            <a:lvl1pPr>
              <a:defRPr/>
            </a:lvl1pPr>
          </a:lstStyle>
          <a:p>
            <a:fld id="{8D876B78-5D56-4812-B4F9-91EED3EFA0FA}" type="slidenum">
              <a:rPr lang="en-US" altLang="en-US"/>
              <a:pPr/>
              <a:t>‹#›</a:t>
            </a:fld>
            <a:endParaRPr lang="en-US" altLang="en-US"/>
          </a:p>
        </p:txBody>
      </p:sp>
    </p:spTree>
    <p:extLst>
      <p:ext uri="{BB962C8B-B14F-4D97-AF65-F5344CB8AC3E}">
        <p14:creationId xmlns:p14="http://schemas.microsoft.com/office/powerpoint/2010/main" val="3935146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D6199442-3015-4529-8E2C-698282EBDBB6}"/>
              </a:ext>
            </a:extLst>
          </p:cNvPr>
          <p:cNvSpPr>
            <a:spLocks noGrp="1"/>
          </p:cNvSpPr>
          <p:nvPr>
            <p:ph type="dt" sz="half" idx="10"/>
          </p:nvPr>
        </p:nvSpPr>
        <p:spPr/>
        <p:txBody>
          <a:bodyPr/>
          <a:lstStyle>
            <a:lvl1pPr>
              <a:defRPr/>
            </a:lvl1pPr>
          </a:lstStyle>
          <a:p>
            <a:pPr>
              <a:defRPr/>
            </a:pPr>
            <a:fld id="{8FB087E0-CB82-4560-A5C5-C3D8C61CC42C}" type="datetimeFigureOut">
              <a:rPr lang="en-US"/>
              <a:pPr>
                <a:defRPr/>
              </a:pPr>
              <a:t>2/27/2018</a:t>
            </a:fld>
            <a:endParaRPr lang="en-US"/>
          </a:p>
        </p:txBody>
      </p:sp>
      <p:sp>
        <p:nvSpPr>
          <p:cNvPr id="5" name="Footer Placeholder 21">
            <a:extLst>
              <a:ext uri="{FF2B5EF4-FFF2-40B4-BE49-F238E27FC236}">
                <a16:creationId xmlns:a16="http://schemas.microsoft.com/office/drawing/2014/main" xmlns="" id="{0D0C528C-CCCD-4CB1-BB68-A5B2D3C6254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xmlns="" id="{65AB8265-5962-4892-9B9C-EB93A33C5743}"/>
              </a:ext>
            </a:extLst>
          </p:cNvPr>
          <p:cNvSpPr>
            <a:spLocks noGrp="1"/>
          </p:cNvSpPr>
          <p:nvPr>
            <p:ph type="sldNum" sz="quarter" idx="12"/>
          </p:nvPr>
        </p:nvSpPr>
        <p:spPr/>
        <p:txBody>
          <a:bodyPr/>
          <a:lstStyle>
            <a:lvl1pPr>
              <a:defRPr/>
            </a:lvl1pPr>
          </a:lstStyle>
          <a:p>
            <a:fld id="{84AB5C6C-E762-454A-8775-1700DFE90BB8}" type="slidenum">
              <a:rPr lang="en-US" altLang="en-US"/>
              <a:pPr/>
              <a:t>‹#›</a:t>
            </a:fld>
            <a:endParaRPr lang="en-US" altLang="en-US"/>
          </a:p>
        </p:txBody>
      </p:sp>
    </p:spTree>
    <p:extLst>
      <p:ext uri="{BB962C8B-B14F-4D97-AF65-F5344CB8AC3E}">
        <p14:creationId xmlns:p14="http://schemas.microsoft.com/office/powerpoint/2010/main" val="3393519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a16="http://schemas.microsoft.com/office/drawing/2014/main" xmlns="" id="{809FA918-6255-44F9-B70C-8BAA9E8B4F0E}"/>
              </a:ext>
            </a:extLst>
          </p:cNvPr>
          <p:cNvSpPr>
            <a:spLocks noGrp="1"/>
          </p:cNvSpPr>
          <p:nvPr>
            <p:ph type="dt" sz="half" idx="10"/>
          </p:nvPr>
        </p:nvSpPr>
        <p:spPr/>
        <p:txBody>
          <a:bodyPr/>
          <a:lstStyle>
            <a:lvl1pPr>
              <a:defRPr/>
            </a:lvl1pPr>
          </a:lstStyle>
          <a:p>
            <a:pPr>
              <a:defRPr/>
            </a:pPr>
            <a:fld id="{91EC1C47-F13B-4294-969E-C60EAEC74D06}" type="datetimeFigureOut">
              <a:rPr lang="en-US"/>
              <a:pPr>
                <a:defRPr/>
              </a:pPr>
              <a:t>2/27/2018</a:t>
            </a:fld>
            <a:endParaRPr lang="en-US"/>
          </a:p>
        </p:txBody>
      </p:sp>
      <p:sp>
        <p:nvSpPr>
          <p:cNvPr id="5" name="Footer Placeholder 21">
            <a:extLst>
              <a:ext uri="{FF2B5EF4-FFF2-40B4-BE49-F238E27FC236}">
                <a16:creationId xmlns:a16="http://schemas.microsoft.com/office/drawing/2014/main" xmlns="" id="{039F0ECE-EE03-42E2-BF09-670DA92CA1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xmlns="" id="{A629A72D-FFF7-4242-867A-19723B7DC810}"/>
              </a:ext>
            </a:extLst>
          </p:cNvPr>
          <p:cNvSpPr>
            <a:spLocks noGrp="1"/>
          </p:cNvSpPr>
          <p:nvPr>
            <p:ph type="sldNum" sz="quarter" idx="12"/>
          </p:nvPr>
        </p:nvSpPr>
        <p:spPr/>
        <p:txBody>
          <a:bodyPr/>
          <a:lstStyle>
            <a:lvl1pPr>
              <a:defRPr/>
            </a:lvl1pPr>
          </a:lstStyle>
          <a:p>
            <a:fld id="{20D6697C-6D09-4DD8-9F80-78093827DB7B}" type="slidenum">
              <a:rPr lang="en-US" altLang="en-US"/>
              <a:pPr/>
              <a:t>‹#›</a:t>
            </a:fld>
            <a:endParaRPr lang="en-US" altLang="en-US"/>
          </a:p>
        </p:txBody>
      </p:sp>
    </p:spTree>
    <p:extLst>
      <p:ext uri="{BB962C8B-B14F-4D97-AF65-F5344CB8AC3E}">
        <p14:creationId xmlns:p14="http://schemas.microsoft.com/office/powerpoint/2010/main" val="3778445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xmlns="" id="{0A7A21AB-CA0C-4C45-BDA3-450D6146F044}"/>
              </a:ext>
            </a:extLst>
          </p:cNvPr>
          <p:cNvSpPr/>
          <p:nvPr/>
        </p:nvSpPr>
        <p:spPr>
          <a:xfrm>
            <a:off x="4849284" y="3005138"/>
            <a:ext cx="24341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15">
            <a:extLst>
              <a:ext uri="{FF2B5EF4-FFF2-40B4-BE49-F238E27FC236}">
                <a16:creationId xmlns:a16="http://schemas.microsoft.com/office/drawing/2014/main" xmlns="" id="{0C4A52B5-0629-45F6-A8BF-8BCB9A93D1FE}"/>
              </a:ext>
            </a:extLst>
          </p:cNvPr>
          <p:cNvSpPr/>
          <p:nvPr/>
        </p:nvSpPr>
        <p:spPr>
          <a:xfrm>
            <a:off x="4599518" y="3005138"/>
            <a:ext cx="24553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xmlns="" id="{20C606EF-4823-4246-ABF3-57D11E02CB39}"/>
              </a:ext>
            </a:extLst>
          </p:cNvPr>
          <p:cNvSpPr>
            <a:spLocks noGrp="1"/>
          </p:cNvSpPr>
          <p:nvPr>
            <p:ph type="dt" sz="half" idx="10"/>
          </p:nvPr>
        </p:nvSpPr>
        <p:spPr/>
        <p:txBody>
          <a:bodyPr/>
          <a:lstStyle>
            <a:lvl1pPr>
              <a:defRPr/>
            </a:lvl1pPr>
          </a:lstStyle>
          <a:p>
            <a:pPr>
              <a:defRPr/>
            </a:pPr>
            <a:fld id="{52D3C90E-1ED0-4EEA-804F-55FABF00761D}" type="datetimeFigureOut">
              <a:rPr lang="en-US"/>
              <a:pPr>
                <a:defRPr/>
              </a:pPr>
              <a:t>2/27/2018</a:t>
            </a:fld>
            <a:endParaRPr lang="en-US"/>
          </a:p>
        </p:txBody>
      </p:sp>
      <p:sp>
        <p:nvSpPr>
          <p:cNvPr id="7" name="Footer Placeholder 4">
            <a:extLst>
              <a:ext uri="{FF2B5EF4-FFF2-40B4-BE49-F238E27FC236}">
                <a16:creationId xmlns:a16="http://schemas.microsoft.com/office/drawing/2014/main" xmlns="" id="{7626E36D-90B9-457D-8C32-7C0805D54184}"/>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xmlns="" id="{0A7278B3-447D-4114-8BE4-1BA42B75D43C}"/>
              </a:ext>
            </a:extLst>
          </p:cNvPr>
          <p:cNvSpPr>
            <a:spLocks noGrp="1"/>
          </p:cNvSpPr>
          <p:nvPr>
            <p:ph type="sldNum" sz="quarter" idx="12"/>
          </p:nvPr>
        </p:nvSpPr>
        <p:spPr/>
        <p:txBody>
          <a:bodyPr/>
          <a:lstStyle>
            <a:lvl1pPr>
              <a:defRPr/>
            </a:lvl1pPr>
          </a:lstStyle>
          <a:p>
            <a:fld id="{F8CF67B8-8BCE-4EC9-AA89-ADEE2C301A37}" type="slidenum">
              <a:rPr lang="en-US" altLang="en-US"/>
              <a:pPr/>
              <a:t>‹#›</a:t>
            </a:fld>
            <a:endParaRPr lang="en-US" altLang="en-US"/>
          </a:p>
        </p:txBody>
      </p:sp>
    </p:spTree>
    <p:extLst>
      <p:ext uri="{BB962C8B-B14F-4D97-AF65-F5344CB8AC3E}">
        <p14:creationId xmlns:p14="http://schemas.microsoft.com/office/powerpoint/2010/main" val="19089206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a:extLst>
              <a:ext uri="{FF2B5EF4-FFF2-40B4-BE49-F238E27FC236}">
                <a16:creationId xmlns:a16="http://schemas.microsoft.com/office/drawing/2014/main" xmlns="" id="{96F76E23-3660-42B4-ACCB-3CB45B772077}"/>
              </a:ext>
            </a:extLst>
          </p:cNvPr>
          <p:cNvSpPr>
            <a:spLocks noGrp="1"/>
          </p:cNvSpPr>
          <p:nvPr>
            <p:ph type="dt" sz="half" idx="10"/>
          </p:nvPr>
        </p:nvSpPr>
        <p:spPr/>
        <p:txBody>
          <a:bodyPr/>
          <a:lstStyle>
            <a:lvl1pPr>
              <a:defRPr/>
            </a:lvl1pPr>
          </a:lstStyle>
          <a:p>
            <a:pPr>
              <a:defRPr/>
            </a:pPr>
            <a:fld id="{2ADEC90E-FA2C-413C-9A92-CAF46AE88FFB}" type="datetimeFigureOut">
              <a:rPr lang="en-US"/>
              <a:pPr>
                <a:defRPr/>
              </a:pPr>
              <a:t>2/27/2018</a:t>
            </a:fld>
            <a:endParaRPr lang="en-US"/>
          </a:p>
        </p:txBody>
      </p:sp>
      <p:sp>
        <p:nvSpPr>
          <p:cNvPr id="6" name="Footer Placeholder 5">
            <a:extLst>
              <a:ext uri="{FF2B5EF4-FFF2-40B4-BE49-F238E27FC236}">
                <a16:creationId xmlns:a16="http://schemas.microsoft.com/office/drawing/2014/main" xmlns="" id="{C0A85A63-D8E4-4B3B-A5EA-E19937A9D60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xmlns="" id="{994AD620-9DD9-4DEC-895B-57DF0EE5AB05}"/>
              </a:ext>
            </a:extLst>
          </p:cNvPr>
          <p:cNvSpPr>
            <a:spLocks noGrp="1"/>
          </p:cNvSpPr>
          <p:nvPr>
            <p:ph type="sldNum" sz="quarter" idx="12"/>
          </p:nvPr>
        </p:nvSpPr>
        <p:spPr/>
        <p:txBody>
          <a:bodyPr/>
          <a:lstStyle>
            <a:lvl1pPr>
              <a:defRPr/>
            </a:lvl1pPr>
          </a:lstStyle>
          <a:p>
            <a:fld id="{AEE8B134-D39C-4AD7-856F-B8319B6FF049}" type="slidenum">
              <a:rPr lang="en-US" altLang="en-US"/>
              <a:pPr/>
              <a:t>‹#›</a:t>
            </a:fld>
            <a:endParaRPr lang="en-US" altLang="en-US"/>
          </a:p>
        </p:txBody>
      </p:sp>
    </p:spTree>
    <p:extLst>
      <p:ext uri="{BB962C8B-B14F-4D97-AF65-F5344CB8AC3E}">
        <p14:creationId xmlns:p14="http://schemas.microsoft.com/office/powerpoint/2010/main" val="412652570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0D13D0D-D649-4B3B-9632-9950F7AE63C0}"/>
              </a:ext>
            </a:extLst>
          </p:cNvPr>
          <p:cNvSpPr>
            <a:spLocks noGrp="1"/>
          </p:cNvSpPr>
          <p:nvPr>
            <p:ph type="dt" sz="half" idx="10"/>
          </p:nvPr>
        </p:nvSpPr>
        <p:spPr/>
        <p:txBody>
          <a:bodyPr/>
          <a:lstStyle>
            <a:lvl1pPr>
              <a:defRPr/>
            </a:lvl1pPr>
          </a:lstStyle>
          <a:p>
            <a:pPr>
              <a:defRPr/>
            </a:pPr>
            <a:fld id="{09B5352D-A090-4505-BFCD-74DB2F00245D}" type="datetimeFigureOut">
              <a:rPr lang="en-US"/>
              <a:pPr>
                <a:defRPr/>
              </a:pPr>
              <a:t>2/27/2018</a:t>
            </a:fld>
            <a:endParaRPr lang="en-US"/>
          </a:p>
        </p:txBody>
      </p:sp>
      <p:sp>
        <p:nvSpPr>
          <p:cNvPr id="8" name="Footer Placeholder 7">
            <a:extLst>
              <a:ext uri="{FF2B5EF4-FFF2-40B4-BE49-F238E27FC236}">
                <a16:creationId xmlns:a16="http://schemas.microsoft.com/office/drawing/2014/main" xmlns="" id="{0DBDAAC5-17BF-451D-A154-7EE4282BFEB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xmlns="" id="{378F63A3-FBA8-45C8-BDBB-8F557F976F95}"/>
              </a:ext>
            </a:extLst>
          </p:cNvPr>
          <p:cNvSpPr>
            <a:spLocks noGrp="1"/>
          </p:cNvSpPr>
          <p:nvPr>
            <p:ph type="sldNum" sz="quarter" idx="12"/>
          </p:nvPr>
        </p:nvSpPr>
        <p:spPr/>
        <p:txBody>
          <a:bodyPr/>
          <a:lstStyle>
            <a:lvl1pPr>
              <a:defRPr/>
            </a:lvl1pPr>
          </a:lstStyle>
          <a:p>
            <a:fld id="{AD9F286B-E2AD-4654-A1D8-20FC3F14727D}" type="slidenum">
              <a:rPr lang="en-US" altLang="en-US"/>
              <a:pPr/>
              <a:t>‹#›</a:t>
            </a:fld>
            <a:endParaRPr lang="en-US" altLang="en-US"/>
          </a:p>
        </p:txBody>
      </p:sp>
    </p:spTree>
    <p:extLst>
      <p:ext uri="{BB962C8B-B14F-4D97-AF65-F5344CB8AC3E}">
        <p14:creationId xmlns:p14="http://schemas.microsoft.com/office/powerpoint/2010/main" val="155779782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a:extLst>
              <a:ext uri="{FF2B5EF4-FFF2-40B4-BE49-F238E27FC236}">
                <a16:creationId xmlns:a16="http://schemas.microsoft.com/office/drawing/2014/main" xmlns="" id="{C4866205-A757-46C2-BF78-C5CC5B5EF58E}"/>
              </a:ext>
            </a:extLst>
          </p:cNvPr>
          <p:cNvSpPr>
            <a:spLocks noGrp="1"/>
          </p:cNvSpPr>
          <p:nvPr>
            <p:ph type="dt" sz="half" idx="10"/>
          </p:nvPr>
        </p:nvSpPr>
        <p:spPr/>
        <p:txBody>
          <a:bodyPr/>
          <a:lstStyle>
            <a:lvl1pPr>
              <a:defRPr/>
            </a:lvl1pPr>
          </a:lstStyle>
          <a:p>
            <a:pPr>
              <a:defRPr/>
            </a:pPr>
            <a:fld id="{25308F77-5C53-4A04-933F-06CDD3AF32B5}" type="datetimeFigureOut">
              <a:rPr lang="en-US"/>
              <a:pPr>
                <a:defRPr/>
              </a:pPr>
              <a:t>2/27/2018</a:t>
            </a:fld>
            <a:endParaRPr lang="en-US"/>
          </a:p>
        </p:txBody>
      </p:sp>
      <p:sp>
        <p:nvSpPr>
          <p:cNvPr id="4" name="Footer Placeholder 3">
            <a:extLst>
              <a:ext uri="{FF2B5EF4-FFF2-40B4-BE49-F238E27FC236}">
                <a16:creationId xmlns:a16="http://schemas.microsoft.com/office/drawing/2014/main" xmlns="" id="{81A8B7EC-2CEE-4FBA-8B2F-B2C5F36D11A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xmlns="" id="{641BC26B-FCAE-4F56-AABE-C85A0670929C}"/>
              </a:ext>
            </a:extLst>
          </p:cNvPr>
          <p:cNvSpPr>
            <a:spLocks noGrp="1"/>
          </p:cNvSpPr>
          <p:nvPr>
            <p:ph type="sldNum" sz="quarter" idx="12"/>
          </p:nvPr>
        </p:nvSpPr>
        <p:spPr/>
        <p:txBody>
          <a:bodyPr/>
          <a:lstStyle>
            <a:lvl1pPr>
              <a:defRPr/>
            </a:lvl1pPr>
          </a:lstStyle>
          <a:p>
            <a:fld id="{F9BF67E5-95F9-44B9-8C4F-5D3AEA24E23C}" type="slidenum">
              <a:rPr lang="en-US" altLang="en-US"/>
              <a:pPr/>
              <a:t>‹#›</a:t>
            </a:fld>
            <a:endParaRPr lang="en-US" altLang="en-US"/>
          </a:p>
        </p:txBody>
      </p:sp>
    </p:spTree>
    <p:extLst>
      <p:ext uri="{BB962C8B-B14F-4D97-AF65-F5344CB8AC3E}">
        <p14:creationId xmlns:p14="http://schemas.microsoft.com/office/powerpoint/2010/main" val="283070316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xmlns="" id="{5FED9565-096D-41BB-AAE3-5F1D53BFF663}"/>
              </a:ext>
            </a:extLst>
          </p:cNvPr>
          <p:cNvSpPr>
            <a:spLocks noGrp="1"/>
          </p:cNvSpPr>
          <p:nvPr>
            <p:ph type="dt" sz="half" idx="10"/>
          </p:nvPr>
        </p:nvSpPr>
        <p:spPr/>
        <p:txBody>
          <a:bodyPr/>
          <a:lstStyle>
            <a:lvl1pPr>
              <a:defRPr/>
            </a:lvl1pPr>
          </a:lstStyle>
          <a:p>
            <a:pPr>
              <a:defRPr/>
            </a:pPr>
            <a:fld id="{4FAA3671-80B8-419E-82D8-C8D61ED530E4}" type="datetimeFigureOut">
              <a:rPr lang="en-US"/>
              <a:pPr>
                <a:defRPr/>
              </a:pPr>
              <a:t>2/27/2018</a:t>
            </a:fld>
            <a:endParaRPr lang="en-US"/>
          </a:p>
        </p:txBody>
      </p:sp>
      <p:sp>
        <p:nvSpPr>
          <p:cNvPr id="3" name="Footer Placeholder 21">
            <a:extLst>
              <a:ext uri="{FF2B5EF4-FFF2-40B4-BE49-F238E27FC236}">
                <a16:creationId xmlns:a16="http://schemas.microsoft.com/office/drawing/2014/main" xmlns="" id="{FB64C7A6-7A60-4339-ADC3-B0C987E8C86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xmlns="" id="{D7FEFE45-9D59-4534-A147-80A3EC4EEE10}"/>
              </a:ext>
            </a:extLst>
          </p:cNvPr>
          <p:cNvSpPr>
            <a:spLocks noGrp="1"/>
          </p:cNvSpPr>
          <p:nvPr>
            <p:ph type="sldNum" sz="quarter" idx="12"/>
          </p:nvPr>
        </p:nvSpPr>
        <p:spPr/>
        <p:txBody>
          <a:bodyPr/>
          <a:lstStyle>
            <a:lvl1pPr>
              <a:defRPr/>
            </a:lvl1pPr>
          </a:lstStyle>
          <a:p>
            <a:fld id="{9BB0C5AA-0007-4045-8A73-C23DBFB4466E}" type="slidenum">
              <a:rPr lang="en-US" altLang="en-US"/>
              <a:pPr/>
              <a:t>‹#›</a:t>
            </a:fld>
            <a:endParaRPr lang="en-US" altLang="en-US"/>
          </a:p>
        </p:txBody>
      </p:sp>
    </p:spTree>
    <p:extLst>
      <p:ext uri="{BB962C8B-B14F-4D97-AF65-F5344CB8AC3E}">
        <p14:creationId xmlns:p14="http://schemas.microsoft.com/office/powerpoint/2010/main" val="3667525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038D06D-334E-47C6-BF7A-A6806A7CC885}"/>
              </a:ext>
            </a:extLst>
          </p:cNvPr>
          <p:cNvSpPr>
            <a:spLocks noGrp="1"/>
          </p:cNvSpPr>
          <p:nvPr>
            <p:ph type="dt" sz="half" idx="10"/>
          </p:nvPr>
        </p:nvSpPr>
        <p:spPr/>
        <p:txBody>
          <a:bodyPr/>
          <a:lstStyle>
            <a:lvl1pPr>
              <a:defRPr/>
            </a:lvl1pPr>
          </a:lstStyle>
          <a:p>
            <a:pPr>
              <a:defRPr/>
            </a:pPr>
            <a:fld id="{8B74C064-8B2E-460C-8D29-B67401EAFFBC}" type="datetimeFigureOut">
              <a:rPr lang="en-US"/>
              <a:pPr>
                <a:defRPr/>
              </a:pPr>
              <a:t>2/27/2018</a:t>
            </a:fld>
            <a:endParaRPr lang="en-US"/>
          </a:p>
        </p:txBody>
      </p:sp>
      <p:sp>
        <p:nvSpPr>
          <p:cNvPr id="6" name="Footer Placeholder 5">
            <a:extLst>
              <a:ext uri="{FF2B5EF4-FFF2-40B4-BE49-F238E27FC236}">
                <a16:creationId xmlns:a16="http://schemas.microsoft.com/office/drawing/2014/main" xmlns="" id="{91F755F7-9F36-4A88-AD0B-BF0DA93C06D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xmlns="" id="{FBE5B0CD-EC47-487A-8359-0292562D2D7B}"/>
              </a:ext>
            </a:extLst>
          </p:cNvPr>
          <p:cNvSpPr>
            <a:spLocks noGrp="1"/>
          </p:cNvSpPr>
          <p:nvPr>
            <p:ph type="sldNum" sz="quarter" idx="12"/>
          </p:nvPr>
        </p:nvSpPr>
        <p:spPr/>
        <p:txBody>
          <a:bodyPr/>
          <a:lstStyle>
            <a:lvl1pPr>
              <a:defRPr/>
            </a:lvl1pPr>
          </a:lstStyle>
          <a:p>
            <a:fld id="{55109564-3FAC-417F-8C5E-648A6DA0CBD8}" type="slidenum">
              <a:rPr lang="en-US" altLang="en-US"/>
              <a:pPr/>
              <a:t>‹#›</a:t>
            </a:fld>
            <a:endParaRPr lang="en-US" altLang="en-US"/>
          </a:p>
        </p:txBody>
      </p:sp>
    </p:spTree>
    <p:extLst>
      <p:ext uri="{BB962C8B-B14F-4D97-AF65-F5344CB8AC3E}">
        <p14:creationId xmlns:p14="http://schemas.microsoft.com/office/powerpoint/2010/main" val="246293368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xmlns="" id="{17DBD869-05EC-4B36-815D-B2B84B1C2795}"/>
              </a:ext>
            </a:extLst>
          </p:cNvPr>
          <p:cNvSpPr>
            <a:spLocks/>
          </p:cNvSpPr>
          <p:nvPr/>
        </p:nvSpPr>
        <p:spPr bwMode="auto">
          <a:xfrm>
            <a:off x="954617" y="5002214"/>
            <a:ext cx="5069416"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Freeform 15">
            <a:extLst>
              <a:ext uri="{FF2B5EF4-FFF2-40B4-BE49-F238E27FC236}">
                <a16:creationId xmlns:a16="http://schemas.microsoft.com/office/drawing/2014/main" xmlns="" id="{BFACABB2-6AFC-4A83-822C-2E3C24FFCF41}"/>
              </a:ext>
            </a:extLst>
          </p:cNvPr>
          <p:cNvSpPr>
            <a:spLocks/>
          </p:cNvSpPr>
          <p:nvPr/>
        </p:nvSpPr>
        <p:spPr bwMode="auto">
          <a:xfrm>
            <a:off x="-71966" y="5784850"/>
            <a:ext cx="506941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Right Triangle 6">
            <a:extLst>
              <a:ext uri="{FF2B5EF4-FFF2-40B4-BE49-F238E27FC236}">
                <a16:creationId xmlns:a16="http://schemas.microsoft.com/office/drawing/2014/main" xmlns="" id="{379177EC-FF20-4C61-B7A2-6F0D4F024DBF}"/>
              </a:ext>
            </a:extLst>
          </p:cNvPr>
          <p:cNvSpPr>
            <a:spLocks/>
          </p:cNvSpPr>
          <p:nvPr/>
        </p:nvSpPr>
        <p:spPr bwMode="auto">
          <a:xfrm>
            <a:off x="-8056" y="5791253"/>
            <a:ext cx="4536419"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a:extLst>
              <a:ext uri="{FF2B5EF4-FFF2-40B4-BE49-F238E27FC236}">
                <a16:creationId xmlns:a16="http://schemas.microsoft.com/office/drawing/2014/main" xmlns="" id="{C258FBD2-88D3-4B00-8C45-3EC72D6399B4}"/>
              </a:ext>
            </a:extLst>
          </p:cNvPr>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9">
            <a:extLst>
              <a:ext uri="{FF2B5EF4-FFF2-40B4-BE49-F238E27FC236}">
                <a16:creationId xmlns:a16="http://schemas.microsoft.com/office/drawing/2014/main" xmlns="" id="{5ABD4F60-DE0E-4FEA-9AAD-E52E133B53F6}"/>
              </a:ext>
            </a:extLst>
          </p:cNvPr>
          <p:cNvSpPr/>
          <p:nvPr/>
        </p:nvSpPr>
        <p:spPr>
          <a:xfrm>
            <a:off x="11552768"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20">
            <a:extLst>
              <a:ext uri="{FF2B5EF4-FFF2-40B4-BE49-F238E27FC236}">
                <a16:creationId xmlns:a16="http://schemas.microsoft.com/office/drawing/2014/main" xmlns="" id="{BC34ABD1-A370-4F06-B542-718E2FBC2FBF}"/>
              </a:ext>
            </a:extLst>
          </p:cNvPr>
          <p:cNvSpPr/>
          <p:nvPr/>
        </p:nvSpPr>
        <p:spPr>
          <a:xfrm>
            <a:off x="11303001"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xmlns="" id="{3F697173-5F87-4220-BA6E-D4B05054023F}"/>
              </a:ext>
            </a:extLst>
          </p:cNvPr>
          <p:cNvSpPr>
            <a:spLocks noGrp="1"/>
          </p:cNvSpPr>
          <p:nvPr>
            <p:ph type="dt" sz="half" idx="10"/>
          </p:nvPr>
        </p:nvSpPr>
        <p:spPr/>
        <p:txBody>
          <a:bodyPr/>
          <a:lstStyle>
            <a:lvl1pPr>
              <a:defRPr smtClean="0">
                <a:solidFill>
                  <a:schemeClr val="tx1"/>
                </a:solidFill>
              </a:defRPr>
            </a:lvl1pPr>
            <a:extLst/>
          </a:lstStyle>
          <a:p>
            <a:pPr>
              <a:defRPr/>
            </a:pPr>
            <a:fld id="{089A938C-82B7-422C-8D8D-E973E54ADB05}" type="datetimeFigureOut">
              <a:rPr lang="en-US"/>
              <a:pPr>
                <a:defRPr/>
              </a:pPr>
              <a:t>2/27/2018</a:t>
            </a:fld>
            <a:endParaRPr lang="en-US"/>
          </a:p>
        </p:txBody>
      </p:sp>
      <p:sp>
        <p:nvSpPr>
          <p:cNvPr id="12" name="Footer Placeholder 5">
            <a:extLst>
              <a:ext uri="{FF2B5EF4-FFF2-40B4-BE49-F238E27FC236}">
                <a16:creationId xmlns:a16="http://schemas.microsoft.com/office/drawing/2014/main" xmlns="" id="{9F48B972-D50B-4EE3-A02E-3BAB9F78423E}"/>
              </a:ext>
            </a:extLst>
          </p:cNvPr>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a:extLst>
              <a:ext uri="{FF2B5EF4-FFF2-40B4-BE49-F238E27FC236}">
                <a16:creationId xmlns:a16="http://schemas.microsoft.com/office/drawing/2014/main" xmlns="" id="{160FA50B-8994-44C1-BFC2-6FC67BB37C8D}"/>
              </a:ext>
            </a:extLst>
          </p:cNvPr>
          <p:cNvSpPr>
            <a:spLocks noGrp="1"/>
          </p:cNvSpPr>
          <p:nvPr>
            <p:ph type="sldNum" sz="quarter" idx="12"/>
          </p:nvPr>
        </p:nvSpPr>
        <p:spPr/>
        <p:txBody>
          <a:bodyPr/>
          <a:lstStyle>
            <a:lvl1pPr>
              <a:defRPr/>
            </a:lvl1pPr>
          </a:lstStyle>
          <a:p>
            <a:fld id="{52177AEF-C6FA-4CE2-96CC-D8479B67B953}" type="slidenum">
              <a:rPr lang="en-US" altLang="en-US"/>
              <a:pPr/>
              <a:t>‹#›</a:t>
            </a:fld>
            <a:endParaRPr lang="en-US" altLang="en-US"/>
          </a:p>
        </p:txBody>
      </p:sp>
    </p:spTree>
    <p:extLst>
      <p:ext uri="{BB962C8B-B14F-4D97-AF65-F5344CB8AC3E}">
        <p14:creationId xmlns:p14="http://schemas.microsoft.com/office/powerpoint/2010/main" val="209718362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xmlns="" id="{5EB35E21-7153-495E-8CFA-194B1E8AAA7B}"/>
              </a:ext>
            </a:extLst>
          </p:cNvPr>
          <p:cNvSpPr>
            <a:spLocks/>
          </p:cNvSpPr>
          <p:nvPr/>
        </p:nvSpPr>
        <p:spPr bwMode="auto">
          <a:xfrm>
            <a:off x="954617" y="5002214"/>
            <a:ext cx="5069416"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Freeform 11">
            <a:extLst>
              <a:ext uri="{FF2B5EF4-FFF2-40B4-BE49-F238E27FC236}">
                <a16:creationId xmlns:a16="http://schemas.microsoft.com/office/drawing/2014/main" xmlns="" id="{EC336228-2BFC-4088-88EF-95E0AC1CB0D4}"/>
              </a:ext>
            </a:extLst>
          </p:cNvPr>
          <p:cNvSpPr>
            <a:spLocks/>
          </p:cNvSpPr>
          <p:nvPr/>
        </p:nvSpPr>
        <p:spPr bwMode="auto">
          <a:xfrm>
            <a:off x="-71966" y="5784850"/>
            <a:ext cx="506941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Right Triangle 13">
            <a:extLst>
              <a:ext uri="{FF2B5EF4-FFF2-40B4-BE49-F238E27FC236}">
                <a16:creationId xmlns:a16="http://schemas.microsoft.com/office/drawing/2014/main" xmlns="" id="{77A4687A-30A0-4FBB-9296-B2482DB2DF29}"/>
              </a:ext>
            </a:extLst>
          </p:cNvPr>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a:extLst>
              <a:ext uri="{FF2B5EF4-FFF2-40B4-BE49-F238E27FC236}">
                <a16:creationId xmlns:a16="http://schemas.microsoft.com/office/drawing/2014/main" xmlns="" id="{1340BDB0-4C0B-41C8-8F1E-F824989CE616}"/>
              </a:ext>
            </a:extLst>
          </p:cNvPr>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xmlns="" id="{9742EC58-47E8-47CE-A3A0-B114F40D2D2B}"/>
              </a:ext>
            </a:extLst>
          </p:cNvPr>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a:extLst>
              <a:ext uri="{FF2B5EF4-FFF2-40B4-BE49-F238E27FC236}">
                <a16:creationId xmlns:a16="http://schemas.microsoft.com/office/drawing/2014/main" xmlns="" id="{F0C285D5-9870-45EA-BF47-21CD3E23CAEC}"/>
              </a:ext>
            </a:extLst>
          </p:cNvPr>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xmlns="" id="{99694541-3649-4B86-B7AA-AED3C3ABD74C}"/>
              </a:ext>
            </a:extLst>
          </p:cNvPr>
          <p:cNvSpPr>
            <a:spLocks noGrp="1"/>
          </p:cNvSpPr>
          <p:nvPr>
            <p:ph type="dt" sz="half" idx="2"/>
          </p:nvPr>
        </p:nvSpPr>
        <p:spPr>
          <a:xfrm>
            <a:off x="8970433" y="6408739"/>
            <a:ext cx="2559051"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1C3D49A5-2518-42A8-A77E-BAD1485F6370}" type="datetimeFigureOut">
              <a:rPr lang="en-US"/>
              <a:pPr>
                <a:defRPr/>
              </a:pPr>
              <a:t>2/27/2018</a:t>
            </a:fld>
            <a:endParaRPr lang="en-US"/>
          </a:p>
        </p:txBody>
      </p:sp>
      <p:sp>
        <p:nvSpPr>
          <p:cNvPr id="22" name="Footer Placeholder 21">
            <a:extLst>
              <a:ext uri="{FF2B5EF4-FFF2-40B4-BE49-F238E27FC236}">
                <a16:creationId xmlns:a16="http://schemas.microsoft.com/office/drawing/2014/main" xmlns="" id="{75A9CA57-98DA-44E2-9E35-C97F4AD470CA}"/>
              </a:ext>
            </a:extLst>
          </p:cNvPr>
          <p:cNvSpPr>
            <a:spLocks noGrp="1"/>
          </p:cNvSpPr>
          <p:nvPr>
            <p:ph type="ftr" sz="quarter" idx="3"/>
          </p:nvPr>
        </p:nvSpPr>
        <p:spPr>
          <a:xfrm>
            <a:off x="5839884" y="6408739"/>
            <a:ext cx="3134783"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a:extLst>
              <a:ext uri="{FF2B5EF4-FFF2-40B4-BE49-F238E27FC236}">
                <a16:creationId xmlns:a16="http://schemas.microsoft.com/office/drawing/2014/main" xmlns="" id="{1E9B95B9-694D-4556-A2E7-7354CA95A966}"/>
              </a:ext>
            </a:extLst>
          </p:cNvPr>
          <p:cNvSpPr>
            <a:spLocks noGrp="1"/>
          </p:cNvSpPr>
          <p:nvPr>
            <p:ph type="sldNum" sz="quarter" idx="4"/>
          </p:nvPr>
        </p:nvSpPr>
        <p:spPr>
          <a:xfrm>
            <a:off x="11529484" y="6408739"/>
            <a:ext cx="488949"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anose="020B0602030504020204" pitchFamily="34" charset="0"/>
              </a:defRPr>
            </a:lvl1pPr>
          </a:lstStyle>
          <a:p>
            <a:fld id="{D1533563-2A6B-4FFD-A770-2FF6D1398C8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7" r:id="rId1"/>
    <p:sldLayoutId id="2147483703" r:id="rId2"/>
    <p:sldLayoutId id="2147483708" r:id="rId3"/>
    <p:sldLayoutId id="2147483709" r:id="rId4"/>
    <p:sldLayoutId id="2147483710" r:id="rId5"/>
    <p:sldLayoutId id="2147483711" r:id="rId6"/>
    <p:sldLayoutId id="2147483704" r:id="rId7"/>
    <p:sldLayoutId id="2147483712" r:id="rId8"/>
    <p:sldLayoutId id="2147483713" r:id="rId9"/>
    <p:sldLayoutId id="2147483705" r:id="rId10"/>
    <p:sldLayoutId id="2147483706"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p:titleStyle>
    <p:bodyStyle>
      <a:lvl1pPr marL="365125" indent="-255588" algn="l" rtl="0" fontAlgn="base">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growrag.wordpress.com/2013/02/02/the-god-of-evangelical-calvinism-he-is-love/"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newspaper&#10;&#10;Description generated with high confidence">
            <a:extLst>
              <a:ext uri="{FF2B5EF4-FFF2-40B4-BE49-F238E27FC236}">
                <a16:creationId xmlns:a16="http://schemas.microsoft.com/office/drawing/2014/main" xmlns="" id="{21F1582F-FEC4-467A-9EF7-2E12C4A410C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rcRect b="25000"/>
          <a:stretch/>
        </p:blipFill>
        <p:spPr>
          <a:xfrm>
            <a:off x="0" y="0"/>
            <a:ext cx="12192000" cy="6858000"/>
          </a:xfrm>
          <a:prstGeom prst="rect">
            <a:avLst/>
          </a:prstGeom>
        </p:spPr>
      </p:pic>
      <p:sp>
        <p:nvSpPr>
          <p:cNvPr id="5" name="TextBox 4">
            <a:extLst>
              <a:ext uri="{FF2B5EF4-FFF2-40B4-BE49-F238E27FC236}">
                <a16:creationId xmlns:a16="http://schemas.microsoft.com/office/drawing/2014/main" xmlns="" id="{D99D86A4-C9B5-46CA-929D-75839AD4BDA4}"/>
              </a:ext>
            </a:extLst>
          </p:cNvPr>
          <p:cNvSpPr txBox="1"/>
          <p:nvPr/>
        </p:nvSpPr>
        <p:spPr>
          <a:xfrm>
            <a:off x="7829137" y="710148"/>
            <a:ext cx="3479286" cy="4247317"/>
          </a:xfrm>
          <a:prstGeom prst="rect">
            <a:avLst/>
          </a:prstGeom>
          <a:noFill/>
          <a:ln>
            <a:noFill/>
          </a:ln>
        </p:spPr>
        <p:txBody>
          <a:bodyPr wrap="none" rtlCol="0">
            <a:spAutoFit/>
          </a:bodyPr>
          <a:lstStyle/>
          <a:p>
            <a:pPr algn="ctr"/>
            <a:r>
              <a:rPr lang="en-US" sz="5400" dirty="0">
                <a:ln>
                  <a:solidFill>
                    <a:srgbClr val="002060"/>
                  </a:solidFill>
                </a:ln>
                <a:solidFill>
                  <a:schemeClr val="bg1"/>
                </a:solidFill>
                <a:latin typeface="Cooper Black" panose="0208090404030B020404" pitchFamily="18" charset="0"/>
              </a:rPr>
              <a:t>Welcome </a:t>
            </a:r>
          </a:p>
          <a:p>
            <a:pPr algn="ctr"/>
            <a:r>
              <a:rPr lang="en-US" sz="5400" dirty="0">
                <a:ln>
                  <a:solidFill>
                    <a:srgbClr val="002060"/>
                  </a:solidFill>
                </a:ln>
                <a:solidFill>
                  <a:schemeClr val="bg1"/>
                </a:solidFill>
                <a:latin typeface="Cooper Black" panose="0208090404030B020404" pitchFamily="18" charset="0"/>
              </a:rPr>
              <a:t>To </a:t>
            </a:r>
          </a:p>
          <a:p>
            <a:pPr algn="ctr"/>
            <a:r>
              <a:rPr lang="en-US" sz="5400" dirty="0">
                <a:ln>
                  <a:solidFill>
                    <a:srgbClr val="002060"/>
                  </a:solidFill>
                </a:ln>
                <a:solidFill>
                  <a:schemeClr val="bg1"/>
                </a:solidFill>
                <a:latin typeface="Cooper Black" panose="0208090404030B020404" pitchFamily="18" charset="0"/>
              </a:rPr>
              <a:t>Worship</a:t>
            </a:r>
          </a:p>
          <a:p>
            <a:pPr algn="ctr"/>
            <a:r>
              <a:rPr lang="en-US" sz="5400" dirty="0">
                <a:ln>
                  <a:solidFill>
                    <a:srgbClr val="002060"/>
                  </a:solidFill>
                </a:ln>
                <a:solidFill>
                  <a:schemeClr val="bg1"/>
                </a:solidFill>
                <a:latin typeface="Cooper Black" panose="0208090404030B020404" pitchFamily="18" charset="0"/>
              </a:rPr>
              <a:t>With </a:t>
            </a:r>
          </a:p>
          <a:p>
            <a:pPr algn="ctr"/>
            <a:r>
              <a:rPr lang="en-US" sz="5400" dirty="0">
                <a:ln>
                  <a:solidFill>
                    <a:srgbClr val="002060"/>
                  </a:solidFill>
                </a:ln>
                <a:solidFill>
                  <a:schemeClr val="bg1"/>
                </a:solidFill>
                <a:latin typeface="Cooper Black" panose="0208090404030B020404" pitchFamily="18" charset="0"/>
              </a:rPr>
              <a:t>Us</a:t>
            </a:r>
          </a:p>
        </p:txBody>
      </p:sp>
      <p:sp>
        <p:nvSpPr>
          <p:cNvPr id="6" name="TextBox 5">
            <a:extLst>
              <a:ext uri="{FF2B5EF4-FFF2-40B4-BE49-F238E27FC236}">
                <a16:creationId xmlns:a16="http://schemas.microsoft.com/office/drawing/2014/main" xmlns="" id="{0D4489B4-8789-4EB6-92C8-A004B62F1C65}"/>
              </a:ext>
            </a:extLst>
          </p:cNvPr>
          <p:cNvSpPr txBox="1"/>
          <p:nvPr/>
        </p:nvSpPr>
        <p:spPr>
          <a:xfrm>
            <a:off x="762000" y="5181600"/>
            <a:ext cx="4666662" cy="954107"/>
          </a:xfrm>
          <a:prstGeom prst="rect">
            <a:avLst/>
          </a:prstGeom>
          <a:noFill/>
        </p:spPr>
        <p:txBody>
          <a:bodyPr wrap="none" rtlCol="0">
            <a:spAutoFit/>
          </a:bodyPr>
          <a:lstStyle/>
          <a:p>
            <a:r>
              <a:rPr lang="en-US" sz="2800" dirty="0">
                <a:solidFill>
                  <a:schemeClr val="bg1"/>
                </a:solidFill>
                <a:latin typeface="Cooper Black" panose="0208090404030B020404" pitchFamily="18" charset="0"/>
              </a:rPr>
              <a:t>Ranger Church of Christ</a:t>
            </a:r>
          </a:p>
          <a:p>
            <a:r>
              <a:rPr lang="en-US" sz="2800" dirty="0">
                <a:solidFill>
                  <a:schemeClr val="bg1"/>
                </a:solidFill>
                <a:latin typeface="Cooper Black" panose="0208090404030B020404" pitchFamily="18" charset="0"/>
              </a:rPr>
              <a:t>Mesquite and Rusk St.</a:t>
            </a:r>
          </a:p>
        </p:txBody>
      </p:sp>
    </p:spTree>
    <p:extLst>
      <p:ext uri="{BB962C8B-B14F-4D97-AF65-F5344CB8AC3E}">
        <p14:creationId xmlns:p14="http://schemas.microsoft.com/office/powerpoint/2010/main" val="94554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6AA4B21F-749C-432D-945B-5637B958D91B}"/>
              </a:ext>
            </a:extLst>
          </p:cNvPr>
          <p:cNvSpPr>
            <a:spLocks noGrp="1"/>
          </p:cNvSpPr>
          <p:nvPr>
            <p:ph idx="1"/>
          </p:nvPr>
        </p:nvSpPr>
        <p:spPr>
          <a:xfrm>
            <a:off x="609600" y="1633538"/>
            <a:ext cx="10972800" cy="3548062"/>
          </a:xfrm>
        </p:spPr>
        <p:txBody>
          <a:bodyPr>
            <a:normAutofit/>
          </a:bodyPr>
          <a:lstStyle/>
          <a:p>
            <a:pPr algn="just"/>
            <a:r>
              <a:rPr lang="en-US" sz="2800" i="1" dirty="0"/>
              <a:t>"You have heard that it was said, 'AN EYE FOR AN EYE AND A TOOTH FOR A TOOTH.' But I tell you not to resist an evil person. But whoever slaps you on your right cheek, turn the other to him also. If anyone wants to sue you and take away your tunic, let him have your cloak also. And whoever compels you to go one mile, go with him two. Give to him who asks you, and from him who wants to borrow from you do not turn away. </a:t>
            </a:r>
            <a:r>
              <a:rPr lang="en-US" sz="2800" dirty="0"/>
              <a:t>(</a:t>
            </a:r>
            <a:r>
              <a:rPr lang="en-US" sz="2800" b="1" dirty="0"/>
              <a:t>Matthew 5:38-42</a:t>
            </a:r>
            <a:r>
              <a:rPr lang="en-US" sz="2800" dirty="0"/>
              <a:t>)</a:t>
            </a:r>
          </a:p>
        </p:txBody>
      </p:sp>
      <p:sp>
        <p:nvSpPr>
          <p:cNvPr id="3" name="Title 2">
            <a:extLst>
              <a:ext uri="{FF2B5EF4-FFF2-40B4-BE49-F238E27FC236}">
                <a16:creationId xmlns:a16="http://schemas.microsoft.com/office/drawing/2014/main" xmlns="" id="{7D5B1807-A35C-4616-9246-AE026EE05DB2}"/>
              </a:ext>
            </a:extLst>
          </p:cNvPr>
          <p:cNvSpPr>
            <a:spLocks noGrp="1"/>
          </p:cNvSpPr>
          <p:nvPr>
            <p:ph type="title"/>
          </p:nvPr>
        </p:nvSpPr>
        <p:spPr/>
        <p:txBody>
          <a:bodyPr>
            <a:normAutofit/>
          </a:bodyPr>
          <a:lstStyle/>
          <a:p>
            <a:pPr fontAlgn="auto">
              <a:spcAft>
                <a:spcPts val="0"/>
              </a:spcAft>
              <a:defRPr/>
            </a:pPr>
            <a:r>
              <a:rPr lang="en-US" dirty="0">
                <a:latin typeface="Times New Roman" pitchFamily="18" charset="0"/>
                <a:cs typeface="Times New Roman" pitchFamily="18" charset="0"/>
              </a:rPr>
              <a:t>B. Be Kind to those that are Not Kind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xmlns="" id="{E0A849CC-4305-47C0-AB48-AAB5211A6C89}"/>
              </a:ext>
            </a:extLst>
          </p:cNvPr>
          <p:cNvSpPr>
            <a:spLocks noGrp="1"/>
          </p:cNvSpPr>
          <p:nvPr>
            <p:ph idx="1"/>
          </p:nvPr>
        </p:nvSpPr>
        <p:spPr>
          <a:xfrm>
            <a:off x="609600" y="2243138"/>
            <a:ext cx="10972800" cy="2481262"/>
          </a:xfrm>
        </p:spPr>
        <p:txBody>
          <a:bodyPr/>
          <a:lstStyle/>
          <a:p>
            <a:pPr algn="just"/>
            <a:r>
              <a:rPr lang="en-US" i="1" dirty="0"/>
              <a:t>But, beloved, we are confident of better things concerning you, yes, things that accompany salvation, though we speak in this manner. For God is not unjust to forget your work and labor of love which you have shown toward His name, in that you have ministered to the saints, and do minister. </a:t>
            </a:r>
            <a:r>
              <a:rPr lang="en-US" dirty="0"/>
              <a:t>(</a:t>
            </a:r>
            <a:r>
              <a:rPr lang="en-US" b="1" dirty="0"/>
              <a:t>Hebrews 6:9-10</a:t>
            </a:r>
            <a:r>
              <a:rPr lang="en-US" dirty="0"/>
              <a:t>)</a:t>
            </a:r>
          </a:p>
          <a:p>
            <a:endParaRPr lang="en-US" dirty="0"/>
          </a:p>
        </p:txBody>
      </p:sp>
      <p:sp>
        <p:nvSpPr>
          <p:cNvPr id="3" name="Title 2">
            <a:extLst>
              <a:ext uri="{FF2B5EF4-FFF2-40B4-BE49-F238E27FC236}">
                <a16:creationId xmlns:a16="http://schemas.microsoft.com/office/drawing/2014/main" xmlns="" id="{E3A54AAE-C50A-4C2A-AF07-8BF2B562F248}"/>
              </a:ext>
            </a:extLst>
          </p:cNvPr>
          <p:cNvSpPr>
            <a:spLocks noGrp="1"/>
          </p:cNvSpPr>
          <p:nvPr>
            <p:ph type="title"/>
          </p:nvPr>
        </p:nvSpPr>
        <p:spPr/>
        <p:txBody>
          <a:bodyPr>
            <a:normAutofit fontScale="90000"/>
          </a:bodyPr>
          <a:lstStyle/>
          <a:p>
            <a:pPr marL="806450" indent="-806450" fontAlgn="auto">
              <a:spcAft>
                <a:spcPts val="0"/>
              </a:spcAft>
              <a:defRPr/>
            </a:pPr>
            <a:r>
              <a:rPr lang="en-US" dirty="0">
                <a:latin typeface="Times New Roman" pitchFamily="18" charset="0"/>
                <a:cs typeface="Times New Roman" pitchFamily="18" charset="0"/>
              </a:rPr>
              <a:t>III. Be Positive and Optimistic that one can change for the better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randombar(horizontal)">
                                      <p:cBhvr>
                                        <p:cTn id="7" dur="500"/>
                                        <p:tgtEl>
                                          <p:spTgt spid="184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B92BC99C-4C56-45D0-BFFA-ED3B12984B6B}"/>
              </a:ext>
            </a:extLst>
          </p:cNvPr>
          <p:cNvSpPr>
            <a:spLocks noGrp="1"/>
          </p:cNvSpPr>
          <p:nvPr>
            <p:ph idx="1"/>
          </p:nvPr>
        </p:nvSpPr>
        <p:spPr>
          <a:xfrm>
            <a:off x="609600" y="1785938"/>
            <a:ext cx="10972800" cy="3471862"/>
          </a:xfrm>
        </p:spPr>
        <p:txBody>
          <a:bodyPr>
            <a:normAutofit/>
          </a:bodyPr>
          <a:lstStyle/>
          <a:p>
            <a:pPr algn="just"/>
            <a:r>
              <a:rPr lang="en-US" i="1" dirty="0"/>
              <a:t>And He has made from one blood every nation of men to dwell on all the face of the earth, and has determined their preappointed times and the boundaries of their dwellings, so that they should seek the Lord, in the hope that they might grope for Him and find Him, though He is not far from each one of us; for in Him we live and move and have our being, as also some of your own poets have said, 'For we are also His offspring.’   </a:t>
            </a:r>
            <a:r>
              <a:rPr lang="en-US" b="1" dirty="0"/>
              <a:t>(Acts 17:26-28</a:t>
            </a:r>
            <a:r>
              <a:rPr lang="en-US" dirty="0"/>
              <a:t>)</a:t>
            </a:r>
          </a:p>
          <a:p>
            <a:endParaRPr lang="en-US" dirty="0"/>
          </a:p>
          <a:p>
            <a:pPr marL="365760" indent="-256032" fontAlgn="auto">
              <a:spcAft>
                <a:spcPts val="0"/>
              </a:spcAft>
              <a:buFont typeface="Wingdings 3"/>
              <a:buChar char=""/>
              <a:defRPr/>
            </a:pPr>
            <a:endParaRPr lang="en-US" b="1" dirty="0"/>
          </a:p>
        </p:txBody>
      </p:sp>
      <p:sp>
        <p:nvSpPr>
          <p:cNvPr id="3" name="Title 2">
            <a:extLst>
              <a:ext uri="{FF2B5EF4-FFF2-40B4-BE49-F238E27FC236}">
                <a16:creationId xmlns:a16="http://schemas.microsoft.com/office/drawing/2014/main" xmlns="" id="{5D418924-ECB9-4DA1-871F-B54EDE7EAA90}"/>
              </a:ext>
            </a:extLst>
          </p:cNvPr>
          <p:cNvSpPr>
            <a:spLocks noGrp="1"/>
          </p:cNvSpPr>
          <p:nvPr>
            <p:ph type="title"/>
          </p:nvPr>
        </p:nvSpPr>
        <p:spPr/>
        <p:txBody>
          <a:bodyPr>
            <a:normAutofit/>
          </a:bodyPr>
          <a:lstStyle/>
          <a:p>
            <a:pPr fontAlgn="auto">
              <a:spcAft>
                <a:spcPts val="0"/>
              </a:spcAft>
              <a:defRPr/>
            </a:pPr>
            <a:r>
              <a:rPr lang="en-US" dirty="0">
                <a:latin typeface="Times New Roman" pitchFamily="18" charset="0"/>
                <a:cs typeface="Times New Roman" pitchFamily="18" charset="0"/>
              </a:rPr>
              <a:t>A. God Believes Mankind will do Better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a:extLst>
              <a:ext uri="{FF2B5EF4-FFF2-40B4-BE49-F238E27FC236}">
                <a16:creationId xmlns:a16="http://schemas.microsoft.com/office/drawing/2014/main" xmlns="" id="{F9F3FB46-250B-459F-9A14-8AB5238B38EB}"/>
              </a:ext>
            </a:extLst>
          </p:cNvPr>
          <p:cNvSpPr>
            <a:spLocks noGrp="1"/>
          </p:cNvSpPr>
          <p:nvPr>
            <p:ph idx="1"/>
          </p:nvPr>
        </p:nvSpPr>
        <p:spPr>
          <a:xfrm>
            <a:off x="609600" y="1938338"/>
            <a:ext cx="10972800" cy="2405062"/>
          </a:xfrm>
        </p:spPr>
        <p:txBody>
          <a:bodyPr/>
          <a:lstStyle/>
          <a:p>
            <a:pPr algn="just"/>
            <a:r>
              <a:rPr lang="en-US" i="1" dirty="0"/>
              <a:t>"Therefore, King Agrippa, I was not disobedient to the heavenly vision, but declared first to those in Damascus and in Jerusalem, and throughout all the region of Judea, and then to the Gentiles, that they should repent, turn to God, and do works befitting repentance. </a:t>
            </a:r>
            <a:r>
              <a:rPr lang="en-US" dirty="0"/>
              <a:t>(</a:t>
            </a:r>
            <a:r>
              <a:rPr lang="en-US" b="1" dirty="0"/>
              <a:t>Acts 26:19-20</a:t>
            </a:r>
            <a:r>
              <a:rPr lang="en-US" dirty="0"/>
              <a:t>)</a:t>
            </a:r>
          </a:p>
          <a:p>
            <a:endParaRPr lang="en-US" dirty="0"/>
          </a:p>
        </p:txBody>
      </p:sp>
      <p:sp>
        <p:nvSpPr>
          <p:cNvPr id="3" name="Title 2">
            <a:extLst>
              <a:ext uri="{FF2B5EF4-FFF2-40B4-BE49-F238E27FC236}">
                <a16:creationId xmlns:a16="http://schemas.microsoft.com/office/drawing/2014/main" xmlns="" id="{823BE17F-B0C3-4ED6-B435-A7A435F76CD0}"/>
              </a:ext>
            </a:extLst>
          </p:cNvPr>
          <p:cNvSpPr>
            <a:spLocks noGrp="1"/>
          </p:cNvSpPr>
          <p:nvPr>
            <p:ph type="title"/>
          </p:nvPr>
        </p:nvSpPr>
        <p:spPr/>
        <p:txBody>
          <a:bodyPr>
            <a:normAutofit/>
          </a:bodyPr>
          <a:lstStyle/>
          <a:p>
            <a:pPr fontAlgn="auto">
              <a:spcAft>
                <a:spcPts val="0"/>
              </a:spcAft>
              <a:defRPr/>
            </a:pPr>
            <a:r>
              <a:rPr lang="en-US" dirty="0">
                <a:latin typeface="Times New Roman" pitchFamily="18" charset="0"/>
                <a:cs typeface="Times New Roman" pitchFamily="18" charset="0"/>
              </a:rPr>
              <a:t>B. The Gospel is All about Change for the Better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circle(out)">
                                      <p:cBhvr>
                                        <p:cTn id="7" dur="2000"/>
                                        <p:tgtEl>
                                          <p:spTgt spid="2048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63C21EDD-3CCC-4099-B563-A04F491D465A}"/>
              </a:ext>
            </a:extLst>
          </p:cNvPr>
          <p:cNvSpPr>
            <a:spLocks noGrp="1"/>
          </p:cNvSpPr>
          <p:nvPr>
            <p:ph idx="1"/>
          </p:nvPr>
        </p:nvSpPr>
        <p:spPr>
          <a:xfrm>
            <a:off x="609600" y="1828800"/>
            <a:ext cx="10972800" cy="3167062"/>
          </a:xfrm>
        </p:spPr>
        <p:txBody>
          <a:bodyPr>
            <a:normAutofit lnSpcReduction="10000"/>
          </a:bodyPr>
          <a:lstStyle/>
          <a:p>
            <a:pPr algn="just"/>
            <a:r>
              <a:rPr lang="en-US" i="1" dirty="0"/>
              <a:t>I can do all things through Christ who strengthens me. </a:t>
            </a:r>
            <a:r>
              <a:rPr lang="en-US" dirty="0"/>
              <a:t>(</a:t>
            </a:r>
            <a:r>
              <a:rPr lang="en-US" b="1" dirty="0"/>
              <a:t>Philippians 4:13</a:t>
            </a:r>
            <a:r>
              <a:rPr lang="en-US" dirty="0"/>
              <a:t>)</a:t>
            </a:r>
          </a:p>
          <a:p>
            <a:pPr marL="109537" indent="0" algn="just">
              <a:buNone/>
            </a:pPr>
            <a:endParaRPr lang="en-US" dirty="0"/>
          </a:p>
          <a:p>
            <a:pPr algn="just"/>
            <a:r>
              <a:rPr lang="en-US" i="1" dirty="0"/>
              <a:t>Brethren, if a man is overtaken in any trespass, you who are spiritual restore such a one in a spirit of gentleness, considering yourself lest you also be tempted. Bear one another's burdens, and so fulfill the law of Christ. </a:t>
            </a:r>
            <a:r>
              <a:rPr lang="en-US" dirty="0"/>
              <a:t>(</a:t>
            </a:r>
            <a:r>
              <a:rPr lang="en-US" b="1" dirty="0"/>
              <a:t>Galatians 6:1-2</a:t>
            </a:r>
            <a:r>
              <a:rPr lang="en-US" dirty="0"/>
              <a:t>)</a:t>
            </a:r>
          </a:p>
          <a:p>
            <a:endParaRPr lang="en-US" dirty="0"/>
          </a:p>
          <a:p>
            <a:pPr marL="365760" indent="-256032" fontAlgn="auto">
              <a:spcAft>
                <a:spcPts val="0"/>
              </a:spcAft>
              <a:buFont typeface="Wingdings 3"/>
              <a:buChar char=""/>
              <a:defRPr/>
            </a:pPr>
            <a:endParaRPr lang="en-US" b="1" dirty="0"/>
          </a:p>
        </p:txBody>
      </p:sp>
      <p:sp>
        <p:nvSpPr>
          <p:cNvPr id="3" name="Title 2">
            <a:extLst>
              <a:ext uri="{FF2B5EF4-FFF2-40B4-BE49-F238E27FC236}">
                <a16:creationId xmlns:a16="http://schemas.microsoft.com/office/drawing/2014/main" xmlns="" id="{0A54ED24-229D-4D82-9862-25634AC55BA6}"/>
              </a:ext>
            </a:extLst>
          </p:cNvPr>
          <p:cNvSpPr>
            <a:spLocks noGrp="1"/>
          </p:cNvSpPr>
          <p:nvPr>
            <p:ph type="title"/>
          </p:nvPr>
        </p:nvSpPr>
        <p:spPr/>
        <p:txBody>
          <a:bodyPr/>
          <a:lstStyle/>
          <a:p>
            <a:pPr fontAlgn="auto">
              <a:spcAft>
                <a:spcPts val="0"/>
              </a:spcAft>
              <a:defRPr/>
            </a:pPr>
            <a:r>
              <a:rPr lang="en-US" dirty="0">
                <a:latin typeface="Times New Roman" pitchFamily="18" charset="0"/>
                <a:cs typeface="Times New Roman" pitchFamily="18" charset="0"/>
              </a:rPr>
              <a:t>C. Christians Can Improve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2"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heel(2)">
                                      <p:cBhvr>
                                        <p:cTn id="19"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a:extLst>
              <a:ext uri="{FF2B5EF4-FFF2-40B4-BE49-F238E27FC236}">
                <a16:creationId xmlns:a16="http://schemas.microsoft.com/office/drawing/2014/main" xmlns="" id="{A0191C22-8108-404C-BEA6-B6A02C77456C}"/>
              </a:ext>
            </a:extLst>
          </p:cNvPr>
          <p:cNvSpPr>
            <a:spLocks noGrp="1"/>
          </p:cNvSpPr>
          <p:nvPr>
            <p:ph idx="1"/>
          </p:nvPr>
        </p:nvSpPr>
        <p:spPr>
          <a:xfrm>
            <a:off x="609600" y="1709738"/>
            <a:ext cx="10972800" cy="3471862"/>
          </a:xfrm>
        </p:spPr>
        <p:txBody>
          <a:bodyPr/>
          <a:lstStyle/>
          <a:p>
            <a:pPr algn="just"/>
            <a:r>
              <a:rPr lang="en-US" i="1" dirty="0"/>
              <a:t>Therefore, if anyone is in Christ, he is a new creation; old things have passed away; behold, all things have become new. Now all things are of God, who has reconciled us to Himself through Jesus Christ, and has given us the ministry of reconciliation, that is, that God was in Christ reconciling the world to Himself, not imputing their trespasses to them, and has committed to us the word of reconciliation. </a:t>
            </a:r>
            <a:r>
              <a:rPr lang="en-US" dirty="0"/>
              <a:t>(</a:t>
            </a:r>
            <a:r>
              <a:rPr lang="en-US" b="1" dirty="0"/>
              <a:t>2 Corinthians 5:17-19</a:t>
            </a:r>
            <a:r>
              <a:rPr lang="en-US" dirty="0"/>
              <a:t>)</a:t>
            </a:r>
          </a:p>
        </p:txBody>
      </p:sp>
      <p:sp>
        <p:nvSpPr>
          <p:cNvPr id="3" name="Title 2">
            <a:extLst>
              <a:ext uri="{FF2B5EF4-FFF2-40B4-BE49-F238E27FC236}">
                <a16:creationId xmlns:a16="http://schemas.microsoft.com/office/drawing/2014/main" xmlns="" id="{D60A1A40-A144-471E-BB43-108D2B6F2BD0}"/>
              </a:ext>
            </a:extLst>
          </p:cNvPr>
          <p:cNvSpPr>
            <a:spLocks noGrp="1"/>
          </p:cNvSpPr>
          <p:nvPr>
            <p:ph type="title"/>
          </p:nvPr>
        </p:nvSpPr>
        <p:spPr/>
        <p:txBody>
          <a:bodyPr>
            <a:normAutofit/>
          </a:bodyPr>
          <a:lstStyle/>
          <a:p>
            <a:pPr fontAlgn="auto">
              <a:spcAft>
                <a:spcPts val="0"/>
              </a:spcAft>
              <a:defRPr/>
            </a:pPr>
            <a:r>
              <a:rPr lang="en-US" dirty="0">
                <a:latin typeface="Times New Roman" pitchFamily="18" charset="0"/>
                <a:cs typeface="Times New Roman" pitchFamily="18" charset="0"/>
              </a:rPr>
              <a:t>IV. Be Ready to Give a Second Chance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down)">
                                      <p:cBhvr>
                                        <p:cTn id="7" dur="500"/>
                                        <p:tgtEl>
                                          <p:spTgt spid="225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a:extLst>
              <a:ext uri="{FF2B5EF4-FFF2-40B4-BE49-F238E27FC236}">
                <a16:creationId xmlns:a16="http://schemas.microsoft.com/office/drawing/2014/main" xmlns="" id="{9D5F5721-4D2B-4E29-AFD1-4CA757191911}"/>
              </a:ext>
            </a:extLst>
          </p:cNvPr>
          <p:cNvSpPr>
            <a:spLocks noGrp="1"/>
          </p:cNvSpPr>
          <p:nvPr>
            <p:ph idx="1"/>
          </p:nvPr>
        </p:nvSpPr>
        <p:spPr/>
        <p:txBody>
          <a:bodyPr/>
          <a:lstStyle/>
          <a:p>
            <a:pPr algn="just"/>
            <a:r>
              <a:rPr lang="en-US" i="1" dirty="0"/>
              <a:t>But if we walk in the light as He is in the light, we have fellowship with one another, and the blood of Jesus Christ His Son cleanses us from all sin. If we say that we have no sin, we deceive ourselves, and the truth is not in us. If we confess our sins, He is faithful and just to forgive us our sins and to cleanse us from all unrighteousness. If we say that we have not sinned, we make Him a liar, and His word is not in us. </a:t>
            </a:r>
          </a:p>
          <a:p>
            <a:r>
              <a:rPr lang="en-US" dirty="0"/>
              <a:t>(</a:t>
            </a:r>
            <a:r>
              <a:rPr lang="en-US" b="1" dirty="0"/>
              <a:t>1 John 1:7-10</a:t>
            </a:r>
            <a:r>
              <a:rPr lang="en-US" dirty="0"/>
              <a:t>)</a:t>
            </a:r>
          </a:p>
          <a:p>
            <a:endParaRPr lang="en-US" dirty="0"/>
          </a:p>
          <a:p>
            <a:endParaRPr lang="en-US" altLang="en-US" b="1" dirty="0"/>
          </a:p>
        </p:txBody>
      </p:sp>
      <p:sp>
        <p:nvSpPr>
          <p:cNvPr id="3" name="Title 2">
            <a:extLst>
              <a:ext uri="{FF2B5EF4-FFF2-40B4-BE49-F238E27FC236}">
                <a16:creationId xmlns:a16="http://schemas.microsoft.com/office/drawing/2014/main" xmlns="" id="{A44E44C8-5D3C-4E3B-8FE3-30FD57D5683C}"/>
              </a:ext>
            </a:extLst>
          </p:cNvPr>
          <p:cNvSpPr>
            <a:spLocks noGrp="1"/>
          </p:cNvSpPr>
          <p:nvPr>
            <p:ph type="title"/>
          </p:nvPr>
        </p:nvSpPr>
        <p:spPr/>
        <p:txBody>
          <a:bodyPr>
            <a:normAutofit fontScale="90000"/>
          </a:bodyPr>
          <a:lstStyle/>
          <a:p>
            <a:pPr marL="577850" indent="-577850" fontAlgn="auto">
              <a:spcAft>
                <a:spcPts val="0"/>
              </a:spcAft>
              <a:defRPr/>
            </a:pPr>
            <a:r>
              <a:rPr lang="en-US" dirty="0">
                <a:latin typeface="Times New Roman" pitchFamily="18" charset="0"/>
                <a:cs typeface="Times New Roman" pitchFamily="18" charset="0"/>
              </a:rPr>
              <a:t>A. Even After Cleansing in Baptism, We Continue to need Forgiveness</a:t>
            </a:r>
          </a:p>
        </p:txBody>
      </p:sp>
      <p:cxnSp>
        <p:nvCxnSpPr>
          <p:cNvPr id="4" name="Straight Connector 3">
            <a:extLst>
              <a:ext uri="{FF2B5EF4-FFF2-40B4-BE49-F238E27FC236}">
                <a16:creationId xmlns:a16="http://schemas.microsoft.com/office/drawing/2014/main" xmlns="" id="{57329FFE-7983-4E4E-8C92-6747C2E031E9}"/>
              </a:ext>
            </a:extLst>
          </p:cNvPr>
          <p:cNvCxnSpPr>
            <a:cxnSpLocks/>
          </p:cNvCxnSpPr>
          <p:nvPr/>
        </p:nvCxnSpPr>
        <p:spPr>
          <a:xfrm>
            <a:off x="6019800" y="2286000"/>
            <a:ext cx="5562600"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8" name="Straight Connector 7">
            <a:extLst>
              <a:ext uri="{FF2B5EF4-FFF2-40B4-BE49-F238E27FC236}">
                <a16:creationId xmlns:a16="http://schemas.microsoft.com/office/drawing/2014/main" xmlns="" id="{21EA152C-5944-41F2-B026-2D0C0EF3FAE9}"/>
              </a:ext>
            </a:extLst>
          </p:cNvPr>
          <p:cNvCxnSpPr>
            <a:cxnSpLocks/>
          </p:cNvCxnSpPr>
          <p:nvPr/>
        </p:nvCxnSpPr>
        <p:spPr>
          <a:xfrm>
            <a:off x="1143000" y="2743200"/>
            <a:ext cx="4572000"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xmlns="" id="{37C2FB86-812D-4884-B7C5-8C8465603098}"/>
              </a:ext>
            </a:extLst>
          </p:cNvPr>
          <p:cNvCxnSpPr>
            <a:cxnSpLocks/>
          </p:cNvCxnSpPr>
          <p:nvPr/>
        </p:nvCxnSpPr>
        <p:spPr>
          <a:xfrm>
            <a:off x="2057400" y="3505200"/>
            <a:ext cx="9525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536B27FD-3840-4779-BC2F-0592423DF720}"/>
              </a:ext>
            </a:extLst>
          </p:cNvPr>
          <p:cNvCxnSpPr>
            <a:cxnSpLocks/>
          </p:cNvCxnSpPr>
          <p:nvPr/>
        </p:nvCxnSpPr>
        <p:spPr>
          <a:xfrm>
            <a:off x="1143000" y="3962400"/>
            <a:ext cx="6248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C85BADF0-5100-4A66-9782-F6E5E3833B3C}"/>
              </a:ext>
            </a:extLst>
          </p:cNvPr>
          <p:cNvCxnSpPr>
            <a:cxnSpLocks/>
          </p:cNvCxnSpPr>
          <p:nvPr/>
        </p:nvCxnSpPr>
        <p:spPr>
          <a:xfrm>
            <a:off x="8686800" y="3124200"/>
            <a:ext cx="27432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82BECAEB-A79D-4193-B6A0-2E0A5CD7F4EC}"/>
              </a:ext>
            </a:extLst>
          </p:cNvPr>
          <p:cNvCxnSpPr>
            <a:cxnSpLocks/>
          </p:cNvCxnSpPr>
          <p:nvPr/>
        </p:nvCxnSpPr>
        <p:spPr>
          <a:xfrm>
            <a:off x="1066800" y="3505200"/>
            <a:ext cx="6858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plus(in)">
                                      <p:cBhvr>
                                        <p:cTn id="7" dur="2000"/>
                                        <p:tgtEl>
                                          <p:spTgt spid="23554">
                                            <p:txEl>
                                              <p:pRg st="0" end="0"/>
                                            </p:txEl>
                                          </p:spTgt>
                                        </p:tgtEl>
                                      </p:cBhvr>
                                    </p:animEffect>
                                  </p:childTnLst>
                                </p:cTn>
                              </p:par>
                              <p:par>
                                <p:cTn id="8" presetID="13" presetClass="entr" presetSubtype="16" fill="hold" nodeType="withEffect">
                                  <p:stCondLst>
                                    <p:cond delay="0"/>
                                  </p:stCondLst>
                                  <p:childTnLst>
                                    <p:set>
                                      <p:cBhvr>
                                        <p:cTn id="9" dur="1" fill="hold">
                                          <p:stCondLst>
                                            <p:cond delay="0"/>
                                          </p:stCondLst>
                                        </p:cTn>
                                        <p:tgtEl>
                                          <p:spTgt spid="23554">
                                            <p:txEl>
                                              <p:pRg st="1" end="1"/>
                                            </p:txEl>
                                          </p:spTgt>
                                        </p:tgtEl>
                                        <p:attrNameLst>
                                          <p:attrName>style.visibility</p:attrName>
                                        </p:attrNameLst>
                                      </p:cBhvr>
                                      <p:to>
                                        <p:strVal val="visible"/>
                                      </p:to>
                                    </p:set>
                                    <p:animEffect transition="in" filter="plus(in)">
                                      <p:cBhvr>
                                        <p:cTn id="10" dur="2000"/>
                                        <p:tgtEl>
                                          <p:spTgt spid="2355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 presetClass="entr" presetSubtype="8"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0-#ppt_w/2"/>
                                          </p:val>
                                        </p:tav>
                                        <p:tav tm="100000">
                                          <p:val>
                                            <p:strVal val="#ppt_x"/>
                                          </p:val>
                                        </p:tav>
                                      </p:tavLst>
                                    </p:anim>
                                    <p:anim calcmode="lin" valueType="num">
                                      <p:cBhvr additive="base">
                                        <p:cTn id="21"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1000" fill="hold"/>
                                        <p:tgtEl>
                                          <p:spTgt spid="16"/>
                                        </p:tgtEl>
                                        <p:attrNameLst>
                                          <p:attrName>ppt_w</p:attrName>
                                        </p:attrNameLst>
                                      </p:cBhvr>
                                      <p:tavLst>
                                        <p:tav tm="0">
                                          <p:val>
                                            <p:fltVal val="0"/>
                                          </p:val>
                                        </p:tav>
                                        <p:tav tm="100000">
                                          <p:val>
                                            <p:strVal val="#ppt_w"/>
                                          </p:val>
                                        </p:tav>
                                      </p:tavLst>
                                    </p:anim>
                                    <p:anim calcmode="lin" valueType="num">
                                      <p:cBhvr>
                                        <p:cTn id="27" dur="1000" fill="hold"/>
                                        <p:tgtEl>
                                          <p:spTgt spid="16"/>
                                        </p:tgtEl>
                                        <p:attrNameLst>
                                          <p:attrName>ppt_h</p:attrName>
                                        </p:attrNameLst>
                                      </p:cBhvr>
                                      <p:tavLst>
                                        <p:tav tm="0">
                                          <p:val>
                                            <p:fltVal val="0"/>
                                          </p:val>
                                        </p:tav>
                                        <p:tav tm="100000">
                                          <p:val>
                                            <p:strVal val="#ppt_h"/>
                                          </p:val>
                                        </p:tav>
                                      </p:tavLst>
                                    </p:anim>
                                    <p:anim calcmode="lin" valueType="num">
                                      <p:cBhvr>
                                        <p:cTn id="28" dur="1000" fill="hold"/>
                                        <p:tgtEl>
                                          <p:spTgt spid="16"/>
                                        </p:tgtEl>
                                        <p:attrNameLst>
                                          <p:attrName>style.rotation</p:attrName>
                                        </p:attrNameLst>
                                      </p:cBhvr>
                                      <p:tavLst>
                                        <p:tav tm="0">
                                          <p:val>
                                            <p:fltVal val="90"/>
                                          </p:val>
                                        </p:tav>
                                        <p:tav tm="100000">
                                          <p:val>
                                            <p:fltVal val="0"/>
                                          </p:val>
                                        </p:tav>
                                      </p:tavLst>
                                    </p:anim>
                                    <p:animEffect transition="in" filter="fade">
                                      <p:cBhvr>
                                        <p:cTn id="29" dur="1000"/>
                                        <p:tgtEl>
                                          <p:spTgt spid="16"/>
                                        </p:tgtEl>
                                      </p:cBhvr>
                                    </p:animEffect>
                                  </p:childTnLst>
                                </p:cTn>
                              </p:par>
                            </p:childTnLst>
                          </p:cTn>
                        </p:par>
                        <p:par>
                          <p:cTn id="30" fill="hold">
                            <p:stCondLst>
                              <p:cond delay="1000"/>
                            </p:stCondLst>
                            <p:childTnLst>
                              <p:par>
                                <p:cTn id="31" presetID="31" presetClass="entr" presetSubtype="0" fill="hold"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1000" fill="hold"/>
                                        <p:tgtEl>
                                          <p:spTgt spid="19"/>
                                        </p:tgtEl>
                                        <p:attrNameLst>
                                          <p:attrName>ppt_w</p:attrName>
                                        </p:attrNameLst>
                                      </p:cBhvr>
                                      <p:tavLst>
                                        <p:tav tm="0">
                                          <p:val>
                                            <p:fltVal val="0"/>
                                          </p:val>
                                        </p:tav>
                                        <p:tav tm="100000">
                                          <p:val>
                                            <p:strVal val="#ppt_w"/>
                                          </p:val>
                                        </p:tav>
                                      </p:tavLst>
                                    </p:anim>
                                    <p:anim calcmode="lin" valueType="num">
                                      <p:cBhvr>
                                        <p:cTn id="34" dur="1000" fill="hold"/>
                                        <p:tgtEl>
                                          <p:spTgt spid="19"/>
                                        </p:tgtEl>
                                        <p:attrNameLst>
                                          <p:attrName>ppt_h</p:attrName>
                                        </p:attrNameLst>
                                      </p:cBhvr>
                                      <p:tavLst>
                                        <p:tav tm="0">
                                          <p:val>
                                            <p:fltVal val="0"/>
                                          </p:val>
                                        </p:tav>
                                        <p:tav tm="100000">
                                          <p:val>
                                            <p:strVal val="#ppt_h"/>
                                          </p:val>
                                        </p:tav>
                                      </p:tavLst>
                                    </p:anim>
                                    <p:anim calcmode="lin" valueType="num">
                                      <p:cBhvr>
                                        <p:cTn id="35" dur="1000" fill="hold"/>
                                        <p:tgtEl>
                                          <p:spTgt spid="19"/>
                                        </p:tgtEl>
                                        <p:attrNameLst>
                                          <p:attrName>style.rotation</p:attrName>
                                        </p:attrNameLst>
                                      </p:cBhvr>
                                      <p:tavLst>
                                        <p:tav tm="0">
                                          <p:val>
                                            <p:fltVal val="90"/>
                                          </p:val>
                                        </p:tav>
                                        <p:tav tm="100000">
                                          <p:val>
                                            <p:fltVal val="0"/>
                                          </p:val>
                                        </p:tav>
                                      </p:tavLst>
                                    </p:anim>
                                    <p:animEffect transition="in" filter="fade">
                                      <p:cBhvr>
                                        <p:cTn id="36" dur="10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1+#ppt_w/2"/>
                                          </p:val>
                                        </p:tav>
                                        <p:tav tm="100000">
                                          <p:val>
                                            <p:strVal val="#ppt_x"/>
                                          </p:val>
                                        </p:tav>
                                      </p:tavLst>
                                    </p:anim>
                                    <p:anim calcmode="lin" valueType="num">
                                      <p:cBhvr additive="base">
                                        <p:cTn id="42" dur="500" fill="hold"/>
                                        <p:tgtEl>
                                          <p:spTgt spid="10"/>
                                        </p:tgtEl>
                                        <p:attrNameLst>
                                          <p:attrName>ppt_y</p:attrName>
                                        </p:attrNameLst>
                                      </p:cBhvr>
                                      <p:tavLst>
                                        <p:tav tm="0">
                                          <p:val>
                                            <p:strVal val="#ppt_y"/>
                                          </p:val>
                                        </p:tav>
                                        <p:tav tm="100000">
                                          <p:val>
                                            <p:strVal val="#ppt_y"/>
                                          </p:val>
                                        </p:tav>
                                      </p:tavLst>
                                    </p:anim>
                                  </p:childTnLst>
                                </p:cTn>
                              </p:par>
                            </p:childTnLst>
                          </p:cTn>
                        </p:par>
                        <p:par>
                          <p:cTn id="43" fill="hold">
                            <p:stCondLst>
                              <p:cond delay="500"/>
                            </p:stCondLst>
                            <p:childTnLst>
                              <p:par>
                                <p:cTn id="44" presetID="2" presetClass="entr" presetSubtype="8" fill="hold"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0-#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a:extLst>
              <a:ext uri="{FF2B5EF4-FFF2-40B4-BE49-F238E27FC236}">
                <a16:creationId xmlns:a16="http://schemas.microsoft.com/office/drawing/2014/main" xmlns="" id="{7AC47F66-C133-4BE6-9E5E-D0AB7482C8DD}"/>
              </a:ext>
            </a:extLst>
          </p:cNvPr>
          <p:cNvSpPr>
            <a:spLocks noGrp="1"/>
          </p:cNvSpPr>
          <p:nvPr>
            <p:ph idx="1"/>
          </p:nvPr>
        </p:nvSpPr>
        <p:spPr>
          <a:xfrm>
            <a:off x="609600" y="2090738"/>
            <a:ext cx="10972800" cy="2709862"/>
          </a:xfrm>
        </p:spPr>
        <p:txBody>
          <a:bodyPr/>
          <a:lstStyle/>
          <a:p>
            <a:pPr algn="just"/>
            <a:r>
              <a:rPr lang="en-US" i="1" dirty="0"/>
              <a:t>Then Peter came to Him and said, "Lord, how often shall my brother sin against me, and I forgive him? Up to seven times?" Jesus said to him, "I do not say to you, up to seven times, but up to seventy times seven. Therefore the kingdom of heaven is like a certain king who wanted to settle accounts with his servants</a:t>
            </a:r>
            <a:r>
              <a:rPr lang="en-US" dirty="0"/>
              <a:t>. (</a:t>
            </a:r>
            <a:r>
              <a:rPr lang="en-US" b="1" dirty="0"/>
              <a:t>Matthew 18:21-23</a:t>
            </a:r>
            <a:r>
              <a:rPr lang="en-US" dirty="0"/>
              <a:t>)</a:t>
            </a:r>
          </a:p>
          <a:p>
            <a:endParaRPr lang="en-US" dirty="0"/>
          </a:p>
          <a:p>
            <a:endParaRPr lang="en-US" altLang="en-US" b="1" dirty="0"/>
          </a:p>
        </p:txBody>
      </p:sp>
      <p:sp>
        <p:nvSpPr>
          <p:cNvPr id="3" name="Title 2">
            <a:extLst>
              <a:ext uri="{FF2B5EF4-FFF2-40B4-BE49-F238E27FC236}">
                <a16:creationId xmlns:a16="http://schemas.microsoft.com/office/drawing/2014/main" xmlns="" id="{51268DEC-BAE4-4491-B5E3-D56C06084F2C}"/>
              </a:ext>
            </a:extLst>
          </p:cNvPr>
          <p:cNvSpPr>
            <a:spLocks noGrp="1"/>
          </p:cNvSpPr>
          <p:nvPr>
            <p:ph type="title"/>
          </p:nvPr>
        </p:nvSpPr>
        <p:spPr/>
        <p:txBody>
          <a:bodyPr>
            <a:normAutofit fontScale="90000"/>
          </a:bodyPr>
          <a:lstStyle/>
          <a:p>
            <a:pPr fontAlgn="auto">
              <a:spcAft>
                <a:spcPts val="0"/>
              </a:spcAft>
              <a:defRPr/>
            </a:pPr>
            <a:r>
              <a:rPr lang="en-US" dirty="0">
                <a:latin typeface="Times New Roman" pitchFamily="18" charset="0"/>
                <a:cs typeface="Times New Roman" pitchFamily="18" charset="0"/>
              </a:rPr>
              <a:t>B. How Many Second chances Has God given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3)">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4578">
                                            <p:txEl>
                                              <p:pRg st="0" end="0"/>
                                            </p:txEl>
                                          </p:spTgt>
                                        </p:tgtEl>
                                        <p:attrNameLst>
                                          <p:attrName>style.visibility</p:attrName>
                                        </p:attrNameLst>
                                      </p:cBhvr>
                                      <p:to>
                                        <p:strVal val="visible"/>
                                      </p:to>
                                    </p:set>
                                    <p:animEffect transition="in" filter="wipe(up)">
                                      <p:cBhvr>
                                        <p:cTn id="12" dur="500"/>
                                        <p:tgtEl>
                                          <p:spTgt spid="245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3B27D3A-1532-4ABD-B000-68D548DA2840}"/>
              </a:ext>
            </a:extLst>
          </p:cNvPr>
          <p:cNvSpPr txBox="1"/>
          <p:nvPr/>
        </p:nvSpPr>
        <p:spPr>
          <a:xfrm>
            <a:off x="609600" y="1917918"/>
            <a:ext cx="10972800" cy="1815882"/>
          </a:xfrm>
          <a:prstGeom prst="rect">
            <a:avLst/>
          </a:prstGeom>
          <a:noFill/>
        </p:spPr>
        <p:txBody>
          <a:bodyPr wrap="square" rtlCol="0">
            <a:spAutoFit/>
          </a:bodyPr>
          <a:lstStyle/>
          <a:p>
            <a:pPr marL="457200" indent="-457200">
              <a:buFont typeface="Wingdings" panose="05000000000000000000" pitchFamily="2" charset="2"/>
              <a:buChar char="ü"/>
            </a:pPr>
            <a:r>
              <a:rPr lang="en-US" sz="2800" dirty="0"/>
              <a:t>As An Erring Christian, You have a Second Chance! - </a:t>
            </a:r>
            <a:r>
              <a:rPr lang="en-US" sz="2800" b="1" dirty="0"/>
              <a:t>Acts 8:22</a:t>
            </a:r>
          </a:p>
          <a:p>
            <a:pPr marL="457200" indent="-457200">
              <a:buFont typeface="Wingdings" panose="05000000000000000000" pitchFamily="2" charset="2"/>
              <a:buChar char="ü"/>
            </a:pPr>
            <a:r>
              <a:rPr lang="en-US" sz="2800" dirty="0"/>
              <a:t>As Believers, you must Repent of Your Sins. – </a:t>
            </a:r>
            <a:r>
              <a:rPr lang="en-US" sz="2800" b="1" dirty="0"/>
              <a:t>Mark 1:15</a:t>
            </a:r>
          </a:p>
          <a:p>
            <a:pPr marL="457200" indent="-457200">
              <a:buFont typeface="Wingdings" panose="05000000000000000000" pitchFamily="2" charset="2"/>
              <a:buChar char="ü"/>
            </a:pPr>
            <a:r>
              <a:rPr lang="en-US" sz="2800" dirty="0"/>
              <a:t>As</a:t>
            </a:r>
            <a:r>
              <a:rPr lang="en-US" sz="2800" b="1" dirty="0"/>
              <a:t> </a:t>
            </a:r>
            <a:r>
              <a:rPr lang="en-US" sz="2800" dirty="0"/>
              <a:t>Believers, You must Confess Jesus the Son of God -</a:t>
            </a:r>
            <a:r>
              <a:rPr lang="en-US" sz="2800" b="1" dirty="0"/>
              <a:t>1 </a:t>
            </a:r>
            <a:r>
              <a:rPr lang="en-US" sz="2800" b="1" dirty="0" err="1"/>
              <a:t>Jn</a:t>
            </a:r>
            <a:r>
              <a:rPr lang="en-US" sz="2800" b="1" dirty="0"/>
              <a:t> 4:15</a:t>
            </a:r>
            <a:endParaRPr lang="en-US" sz="2800" dirty="0"/>
          </a:p>
          <a:p>
            <a:pPr marL="457200" indent="-457200">
              <a:buFont typeface="Wingdings" panose="05000000000000000000" pitchFamily="2" charset="2"/>
              <a:buChar char="ü"/>
            </a:pPr>
            <a:r>
              <a:rPr lang="en-US" sz="2800" dirty="0"/>
              <a:t>As Believers, Wash Your Sins Away in Baptism – </a:t>
            </a:r>
            <a:r>
              <a:rPr lang="en-US" sz="2800" b="1" dirty="0"/>
              <a:t>Acts 22:16</a:t>
            </a:r>
          </a:p>
        </p:txBody>
      </p:sp>
    </p:spTree>
    <p:extLst>
      <p:ext uri="{BB962C8B-B14F-4D97-AF65-F5344CB8AC3E}">
        <p14:creationId xmlns:p14="http://schemas.microsoft.com/office/powerpoint/2010/main" val="415299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D9E5CDDC-E1DD-4CE0-B736-DB66D603663B}"/>
              </a:ext>
            </a:extLst>
          </p:cNvPr>
          <p:cNvGraphicFramePr>
            <a:graphicFrameLocks noGrp="1"/>
          </p:cNvGraphicFramePr>
          <p:nvPr>
            <p:extLst>
              <p:ext uri="{D42A27DB-BD31-4B8C-83A1-F6EECF244321}">
                <p14:modId xmlns:p14="http://schemas.microsoft.com/office/powerpoint/2010/main" val="2562488537"/>
              </p:ext>
            </p:extLst>
          </p:nvPr>
        </p:nvGraphicFramePr>
        <p:xfrm>
          <a:off x="18159" y="5486400"/>
          <a:ext cx="12191999" cy="1584285"/>
        </p:xfrm>
        <a:graphic>
          <a:graphicData uri="http://schemas.openxmlformats.org/drawingml/2006/table">
            <a:tbl>
              <a:tblPr firstRow="1" bandRow="1">
                <a:tableStyleId>{00A15C55-8517-42AA-B614-E9B94910E393}</a:tableStyleId>
              </a:tblPr>
              <a:tblGrid>
                <a:gridCol w="2974109">
                  <a:extLst>
                    <a:ext uri="{9D8B030D-6E8A-4147-A177-3AD203B41FA5}">
                      <a16:colId xmlns:a16="http://schemas.microsoft.com/office/drawing/2014/main" xmlns="" val="4038499815"/>
                    </a:ext>
                  </a:extLst>
                </a:gridCol>
                <a:gridCol w="1394691">
                  <a:extLst>
                    <a:ext uri="{9D8B030D-6E8A-4147-A177-3AD203B41FA5}">
                      <a16:colId xmlns:a16="http://schemas.microsoft.com/office/drawing/2014/main" xmlns="" val="1952515220"/>
                    </a:ext>
                  </a:extLst>
                </a:gridCol>
                <a:gridCol w="7823199">
                  <a:extLst>
                    <a:ext uri="{9D8B030D-6E8A-4147-A177-3AD203B41FA5}">
                      <a16:colId xmlns:a16="http://schemas.microsoft.com/office/drawing/2014/main" xmlns="" val="1245939847"/>
                    </a:ext>
                  </a:extLst>
                </a:gridCol>
              </a:tblGrid>
              <a:tr h="528095">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xmlns="" val="2265471185"/>
                  </a:ext>
                </a:extLst>
              </a:tr>
              <a:tr h="528095">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xmlns="" val="464909448"/>
                  </a:ext>
                </a:extLst>
              </a:tr>
              <a:tr h="528095">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xmlns="" val="1066948136"/>
                  </a:ext>
                </a:extLst>
              </a:tr>
            </a:tbl>
          </a:graphicData>
        </a:graphic>
      </p:graphicFrame>
      <p:sp>
        <p:nvSpPr>
          <p:cNvPr id="3" name="TextBox 2">
            <a:extLst>
              <a:ext uri="{FF2B5EF4-FFF2-40B4-BE49-F238E27FC236}">
                <a16:creationId xmlns:a16="http://schemas.microsoft.com/office/drawing/2014/main" xmlns="" id="{73C910F2-713E-4C5F-8EF6-33226D7B7B5D}"/>
              </a:ext>
            </a:extLst>
          </p:cNvPr>
          <p:cNvSpPr txBox="1"/>
          <p:nvPr/>
        </p:nvSpPr>
        <p:spPr>
          <a:xfrm>
            <a:off x="3389118" y="1676400"/>
            <a:ext cx="5450082" cy="1323439"/>
          </a:xfrm>
          <a:prstGeom prst="rect">
            <a:avLst/>
          </a:prstGeom>
          <a:noFill/>
        </p:spPr>
        <p:txBody>
          <a:bodyPr wrap="none" rtlCol="0">
            <a:spAutoFit/>
          </a:bodyPr>
          <a:lstStyle/>
          <a:p>
            <a:pPr algn="ctr"/>
            <a:r>
              <a:rPr lang="en-US" sz="4000" dirty="0">
                <a:solidFill>
                  <a:srgbClr val="0070C0"/>
                </a:solidFill>
              </a:rPr>
              <a:t>With Your Love of God:</a:t>
            </a:r>
          </a:p>
          <a:p>
            <a:pPr algn="ctr"/>
            <a:r>
              <a:rPr lang="en-US" sz="4000" dirty="0">
                <a:solidFill>
                  <a:srgbClr val="C00000"/>
                </a:solidFill>
              </a:rPr>
              <a:t>Please Respond Today</a:t>
            </a:r>
          </a:p>
        </p:txBody>
      </p:sp>
    </p:spTree>
    <p:extLst>
      <p:ext uri="{BB962C8B-B14F-4D97-AF65-F5344CB8AC3E}">
        <p14:creationId xmlns:p14="http://schemas.microsoft.com/office/powerpoint/2010/main" val="171724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2"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heel(2)">
                                      <p:cBhvr>
                                        <p:cTn id="2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13C3B8-8207-4CB7-A34D-2FAF913ECB06}"/>
              </a:ext>
            </a:extLst>
          </p:cNvPr>
          <p:cNvSpPr>
            <a:spLocks noGrp="1"/>
          </p:cNvSpPr>
          <p:nvPr>
            <p:ph type="ctrTitle"/>
          </p:nvPr>
        </p:nvSpPr>
        <p:spPr>
          <a:xfrm>
            <a:off x="914400" y="1599239"/>
            <a:ext cx="10363200" cy="839161"/>
          </a:xfrm>
        </p:spPr>
        <p:txBody>
          <a:bodyPr/>
          <a:lstStyle/>
          <a:p>
            <a:pPr algn="ctr" fontAlgn="auto">
              <a:spcAft>
                <a:spcPts val="0"/>
              </a:spcAft>
              <a:defRPr/>
            </a:pPr>
            <a:r>
              <a:rPr lang="en-US" dirty="0">
                <a:latin typeface="Times New Roman" pitchFamily="18" charset="0"/>
                <a:cs typeface="Times New Roman" pitchFamily="18" charset="0"/>
              </a:rPr>
              <a:t>How to Love Like God Loves</a:t>
            </a:r>
          </a:p>
        </p:txBody>
      </p:sp>
      <p:sp>
        <p:nvSpPr>
          <p:cNvPr id="9219" name="Subtitle 2">
            <a:extLst>
              <a:ext uri="{FF2B5EF4-FFF2-40B4-BE49-F238E27FC236}">
                <a16:creationId xmlns:a16="http://schemas.microsoft.com/office/drawing/2014/main" xmlns="" id="{C03D0ADF-6882-4705-958F-8888E2595753}"/>
              </a:ext>
            </a:extLst>
          </p:cNvPr>
          <p:cNvSpPr>
            <a:spLocks noGrp="1"/>
          </p:cNvSpPr>
          <p:nvPr>
            <p:ph type="subTitle" idx="1"/>
          </p:nvPr>
        </p:nvSpPr>
        <p:spPr>
          <a:xfrm>
            <a:off x="2209800" y="2743200"/>
            <a:ext cx="7772400" cy="685800"/>
          </a:xfrm>
        </p:spPr>
        <p:txBody>
          <a:bodyPr/>
          <a:lstStyle/>
          <a:p>
            <a:pPr marR="0" algn="ctr"/>
            <a:r>
              <a:rPr lang="en-US" altLang="en-US" sz="4000" b="1" dirty="0">
                <a:solidFill>
                  <a:schemeClr val="tx1"/>
                </a:solidFill>
                <a:latin typeface="Times New Roman" panose="02020603050405020304" pitchFamily="18" charset="0"/>
                <a:cs typeface="Times New Roman" panose="02020603050405020304" pitchFamily="18" charset="0"/>
              </a:rPr>
              <a:t>1 John 4:7-21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barn(inVertical)">
                                      <p:cBhvr>
                                        <p:cTn id="12"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4EDB27BA-918A-4ED0-98DC-93CF80C78DA3}"/>
              </a:ext>
            </a:extLst>
          </p:cNvPr>
          <p:cNvSpPr>
            <a:spLocks noGrp="1"/>
          </p:cNvSpPr>
          <p:nvPr>
            <p:ph idx="1"/>
          </p:nvPr>
        </p:nvSpPr>
        <p:spPr>
          <a:xfrm>
            <a:off x="609600" y="1633538"/>
            <a:ext cx="10972800" cy="4005262"/>
          </a:xfrm>
        </p:spPr>
        <p:txBody>
          <a:bodyPr>
            <a:normAutofit/>
          </a:bodyPr>
          <a:lstStyle/>
          <a:p>
            <a:pPr algn="just"/>
            <a:r>
              <a:rPr lang="en-US" i="1" dirty="0">
                <a:solidFill>
                  <a:srgbClr val="C00000"/>
                </a:solidFill>
                <a:effectLst>
                  <a:outerShdw blurRad="38100" dist="38100" dir="2700000" algn="tl">
                    <a:srgbClr val="000000">
                      <a:alpha val="43137"/>
                    </a:srgbClr>
                  </a:outerShdw>
                </a:effectLst>
              </a:rPr>
              <a:t>"I do not pray for these alone, but also for those who will believe in Me through their word; that they all may be one, as You, Father, are in Me, and I in You; that they also may be one in Us, that the world may believe that You sent Me. And the glory which You gave Me I have given them, that they may be one just as We are one: I in them, and You in Me; that they may be made perfect in one, and that the world may know that You have sent Me, and have loved them as You have loved Me. </a:t>
            </a:r>
            <a:r>
              <a:rPr lang="en-US" dirty="0"/>
              <a:t>(</a:t>
            </a:r>
            <a:r>
              <a:rPr lang="en-US" b="1" dirty="0"/>
              <a:t>John 17:20-23</a:t>
            </a:r>
            <a:r>
              <a:rPr lang="en-US" dirty="0"/>
              <a:t>)</a:t>
            </a:r>
          </a:p>
          <a:p>
            <a:endParaRPr lang="en-US" dirty="0"/>
          </a:p>
        </p:txBody>
      </p:sp>
      <p:sp>
        <p:nvSpPr>
          <p:cNvPr id="3" name="Title 2">
            <a:extLst>
              <a:ext uri="{FF2B5EF4-FFF2-40B4-BE49-F238E27FC236}">
                <a16:creationId xmlns:a16="http://schemas.microsoft.com/office/drawing/2014/main" xmlns="" id="{A369C71C-22B6-4727-9083-E204A3ACD9CA}"/>
              </a:ext>
            </a:extLst>
          </p:cNvPr>
          <p:cNvSpPr>
            <a:spLocks noGrp="1"/>
          </p:cNvSpPr>
          <p:nvPr>
            <p:ph type="title"/>
          </p:nvPr>
        </p:nvSpPr>
        <p:spPr/>
        <p:txBody>
          <a:bodyPr/>
          <a:lstStyle/>
          <a:p>
            <a:pPr algn="ctr" fontAlgn="auto">
              <a:spcAft>
                <a:spcPts val="0"/>
              </a:spcAft>
              <a:defRPr/>
            </a:pPr>
            <a:r>
              <a:rPr lang="en-US" sz="4400" dirty="0">
                <a:latin typeface="Times New Roman" pitchFamily="18" charset="0"/>
                <a:cs typeface="Times New Roman" pitchFamily="18" charset="0"/>
              </a:rPr>
              <a:t>Love Builds Unity</a:t>
            </a:r>
          </a:p>
        </p:txBody>
      </p:sp>
      <p:cxnSp>
        <p:nvCxnSpPr>
          <p:cNvPr id="5" name="Straight Connector 4">
            <a:extLst>
              <a:ext uri="{FF2B5EF4-FFF2-40B4-BE49-F238E27FC236}">
                <a16:creationId xmlns:a16="http://schemas.microsoft.com/office/drawing/2014/main" xmlns="" id="{36E2FD0B-0505-4963-8703-15A2FC366710}"/>
              </a:ext>
            </a:extLst>
          </p:cNvPr>
          <p:cNvCxnSpPr>
            <a:cxnSpLocks/>
          </p:cNvCxnSpPr>
          <p:nvPr/>
        </p:nvCxnSpPr>
        <p:spPr>
          <a:xfrm>
            <a:off x="6705600" y="2057400"/>
            <a:ext cx="4800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28E762F3-28CB-41AC-A2B8-B345F6278691}"/>
              </a:ext>
            </a:extLst>
          </p:cNvPr>
          <p:cNvCxnSpPr>
            <a:cxnSpLocks/>
          </p:cNvCxnSpPr>
          <p:nvPr/>
        </p:nvCxnSpPr>
        <p:spPr>
          <a:xfrm>
            <a:off x="1066800" y="2438400"/>
            <a:ext cx="5638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7B308E37-056F-4494-A7E6-DB3A00226F13}"/>
              </a:ext>
            </a:extLst>
          </p:cNvPr>
          <p:cNvCxnSpPr/>
          <p:nvPr/>
        </p:nvCxnSpPr>
        <p:spPr>
          <a:xfrm>
            <a:off x="1066800" y="44958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F53A5573-6112-4F1E-94B4-22C5EF5C9F5A}"/>
              </a:ext>
            </a:extLst>
          </p:cNvPr>
          <p:cNvCxnSpPr>
            <a:cxnSpLocks/>
          </p:cNvCxnSpPr>
          <p:nvPr/>
        </p:nvCxnSpPr>
        <p:spPr>
          <a:xfrm>
            <a:off x="9982200" y="4114800"/>
            <a:ext cx="1524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A749BA3D-38E9-4F1A-AA2F-1459F40182DF}"/>
              </a:ext>
            </a:extLst>
          </p:cNvPr>
          <p:cNvCxnSpPr>
            <a:cxnSpLocks/>
          </p:cNvCxnSpPr>
          <p:nvPr/>
        </p:nvCxnSpPr>
        <p:spPr>
          <a:xfrm>
            <a:off x="1143000" y="4495800"/>
            <a:ext cx="4953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0-#ppt_w/2"/>
                                          </p:val>
                                        </p:tav>
                                        <p:tav tm="100000">
                                          <p:val>
                                            <p:strVal val="#ppt_x"/>
                                          </p:val>
                                        </p:tav>
                                      </p:tavLst>
                                    </p:anim>
                                    <p:anim calcmode="lin" valueType="num">
                                      <p:cBhvr additive="base">
                                        <p:cTn id="17"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additive="base">
                                        <p:cTn id="22" dur="500" fill="hold"/>
                                        <p:tgtEl>
                                          <p:spTgt spid="15"/>
                                        </p:tgtEl>
                                        <p:attrNameLst>
                                          <p:attrName>ppt_x</p:attrName>
                                        </p:attrNameLst>
                                      </p:cBhvr>
                                      <p:tavLst>
                                        <p:tav tm="0">
                                          <p:val>
                                            <p:strVal val="1+#ppt_w/2"/>
                                          </p:val>
                                        </p:tav>
                                        <p:tav tm="100000">
                                          <p:val>
                                            <p:strVal val="#ppt_x"/>
                                          </p:val>
                                        </p:tav>
                                      </p:tavLst>
                                    </p:anim>
                                    <p:anim calcmode="lin" valueType="num">
                                      <p:cBhvr additive="base">
                                        <p:cTn id="23" dur="500" fill="hold"/>
                                        <p:tgtEl>
                                          <p:spTgt spid="15"/>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2" presetClass="entr" presetSubtype="8"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0-#ppt_w/2"/>
                                          </p:val>
                                        </p:tav>
                                        <p:tav tm="100000">
                                          <p:val>
                                            <p:strVal val="#ppt_x"/>
                                          </p:val>
                                        </p:tav>
                                      </p:tavLst>
                                    </p:anim>
                                    <p:anim calcmode="lin" valueType="num">
                                      <p:cBhvr additive="base">
                                        <p:cTn id="28"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a:extLst>
              <a:ext uri="{FF2B5EF4-FFF2-40B4-BE49-F238E27FC236}">
                <a16:creationId xmlns:a16="http://schemas.microsoft.com/office/drawing/2014/main" xmlns="" id="{A6B9483C-7320-4AD3-8367-723736E57F44}"/>
              </a:ext>
            </a:extLst>
          </p:cNvPr>
          <p:cNvSpPr>
            <a:spLocks noGrp="1"/>
          </p:cNvSpPr>
          <p:nvPr>
            <p:ph idx="1"/>
          </p:nvPr>
        </p:nvSpPr>
        <p:spPr/>
        <p:txBody>
          <a:bodyPr/>
          <a:lstStyle/>
          <a:p>
            <a:pPr algn="just"/>
            <a:r>
              <a:rPr lang="en-US" i="1" dirty="0"/>
              <a:t>Who shall separate us from the love of Christ? Shall tribulation, or distress, or persecution, or famine, or nakedness, or peril, or sword? </a:t>
            </a:r>
            <a:r>
              <a:rPr lang="en-US" dirty="0"/>
              <a:t>(</a:t>
            </a:r>
            <a:r>
              <a:rPr lang="en-US" b="1" dirty="0"/>
              <a:t>Romans 8:35</a:t>
            </a:r>
            <a:r>
              <a:rPr lang="en-US" dirty="0"/>
              <a:t>)</a:t>
            </a:r>
          </a:p>
          <a:p>
            <a:endParaRPr lang="en-US" dirty="0"/>
          </a:p>
          <a:p>
            <a:pPr algn="just"/>
            <a:r>
              <a:rPr lang="en-US" i="1" dirty="0"/>
              <a:t>Yet in all these things we are more than conquerors through Him who loved us. For I am persuaded that neither death nor life, nor angels nor principalities nor powers, nor things present nor things to come, nor height nor depth, nor any other created thing, shall be able to separate us from the love of God which is in Christ Jesus our Lord. </a:t>
            </a:r>
            <a:r>
              <a:rPr lang="en-US" dirty="0"/>
              <a:t>(</a:t>
            </a:r>
            <a:r>
              <a:rPr lang="en-US" b="1" dirty="0"/>
              <a:t>Romans 8:37-39</a:t>
            </a:r>
            <a:r>
              <a:rPr lang="en-US" dirty="0"/>
              <a:t>)</a:t>
            </a:r>
          </a:p>
          <a:p>
            <a:endParaRPr lang="en-US" dirty="0"/>
          </a:p>
        </p:txBody>
      </p:sp>
      <p:sp>
        <p:nvSpPr>
          <p:cNvPr id="3" name="Title 2">
            <a:extLst>
              <a:ext uri="{FF2B5EF4-FFF2-40B4-BE49-F238E27FC236}">
                <a16:creationId xmlns:a16="http://schemas.microsoft.com/office/drawing/2014/main" xmlns="" id="{F6353D06-DE1C-417F-B12C-7B61B0023EEC}"/>
              </a:ext>
            </a:extLst>
          </p:cNvPr>
          <p:cNvSpPr>
            <a:spLocks noGrp="1"/>
          </p:cNvSpPr>
          <p:nvPr>
            <p:ph type="title"/>
          </p:nvPr>
        </p:nvSpPr>
        <p:spPr/>
        <p:txBody>
          <a:bodyPr>
            <a:normAutofit/>
          </a:bodyPr>
          <a:lstStyle/>
          <a:p>
            <a:pPr fontAlgn="auto">
              <a:spcAft>
                <a:spcPts val="0"/>
              </a:spcAft>
              <a:defRPr/>
            </a:pPr>
            <a:r>
              <a:rPr lang="en-US" sz="4900" dirty="0">
                <a:effectLst>
                  <a:outerShdw blurRad="38100" dist="38100" dir="2700000" algn="tl">
                    <a:srgbClr val="000000">
                      <a:alpha val="43137"/>
                    </a:srgbClr>
                  </a:outerShdw>
                </a:effectLst>
                <a:latin typeface="Times New Roman" pitchFamily="18" charset="0"/>
                <a:cs typeface="Times New Roman" pitchFamily="18" charset="0"/>
              </a:rPr>
              <a:t>I. Look Beyond Others Imperfections</a:t>
            </a:r>
            <a:endParaRPr lang="en-US" sz="4900" dirty="0">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wipe(left)">
                                      <p:cBhvr>
                                        <p:cTn id="7" dur="500"/>
                                        <p:tgtEl>
                                          <p:spTgt spid="112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266">
                                            <p:txEl>
                                              <p:pRg st="2" end="2"/>
                                            </p:txEl>
                                          </p:spTgt>
                                        </p:tgtEl>
                                        <p:attrNameLst>
                                          <p:attrName>style.visibility</p:attrName>
                                        </p:attrNameLst>
                                      </p:cBhvr>
                                      <p:to>
                                        <p:strVal val="visible"/>
                                      </p:to>
                                    </p:set>
                                    <p:animEffect transition="in" filter="wipe(left)">
                                      <p:cBhvr>
                                        <p:cTn id="12" dur="500"/>
                                        <p:tgtEl>
                                          <p:spTgt spid="112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a:extLst>
              <a:ext uri="{FF2B5EF4-FFF2-40B4-BE49-F238E27FC236}">
                <a16:creationId xmlns:a16="http://schemas.microsoft.com/office/drawing/2014/main" xmlns="" id="{67958B2E-44DA-4A24-91FA-67D9CCCE9A28}"/>
              </a:ext>
            </a:extLst>
          </p:cNvPr>
          <p:cNvSpPr>
            <a:spLocks noGrp="1"/>
          </p:cNvSpPr>
          <p:nvPr>
            <p:ph idx="1"/>
          </p:nvPr>
        </p:nvSpPr>
        <p:spPr>
          <a:xfrm>
            <a:off x="609600" y="1905000"/>
            <a:ext cx="10972800" cy="3014662"/>
          </a:xfrm>
        </p:spPr>
        <p:txBody>
          <a:bodyPr/>
          <a:lstStyle/>
          <a:p>
            <a:pPr algn="just"/>
            <a:r>
              <a:rPr lang="en-US" i="1" dirty="0"/>
              <a:t>This is the message which we have heard from Him and declare to you, that God is light and in Him is no darkness at all. If we say that we have fellowship with Him, and walk in darkness, we lie and do not practice the truth. But if we walk in the light as He is in the light, we have fellowship with one another, and the blood of Jesus Christ His Son cleanses us from all sin. </a:t>
            </a:r>
            <a:r>
              <a:rPr lang="en-US" dirty="0"/>
              <a:t>(</a:t>
            </a:r>
            <a:r>
              <a:rPr lang="en-US" b="1" dirty="0"/>
              <a:t>1 John 1:5-7</a:t>
            </a:r>
            <a:r>
              <a:rPr lang="en-US" dirty="0"/>
              <a:t>)</a:t>
            </a:r>
          </a:p>
          <a:p>
            <a:endParaRPr lang="en-US" dirty="0"/>
          </a:p>
        </p:txBody>
      </p:sp>
      <p:sp>
        <p:nvSpPr>
          <p:cNvPr id="3" name="Title 2">
            <a:extLst>
              <a:ext uri="{FF2B5EF4-FFF2-40B4-BE49-F238E27FC236}">
                <a16:creationId xmlns:a16="http://schemas.microsoft.com/office/drawing/2014/main" xmlns="" id="{CE566F41-A955-4AE9-8EC1-3DC2025D6014}"/>
              </a:ext>
            </a:extLst>
          </p:cNvPr>
          <p:cNvSpPr>
            <a:spLocks noGrp="1"/>
          </p:cNvSpPr>
          <p:nvPr>
            <p:ph type="title"/>
          </p:nvPr>
        </p:nvSpPr>
        <p:spPr/>
        <p:txBody>
          <a:bodyPr>
            <a:normAutofit/>
          </a:bodyPr>
          <a:lstStyle/>
          <a:p>
            <a:pPr fontAlgn="auto">
              <a:spcAft>
                <a:spcPts val="0"/>
              </a:spcAft>
              <a:defRPr/>
            </a:pPr>
            <a:r>
              <a:rPr lang="en-US" dirty="0"/>
              <a:t>A. Sin Can Sever our relationship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barn(inVertical)">
                                      <p:cBhvr>
                                        <p:cTn id="7" dur="500"/>
                                        <p:tgtEl>
                                          <p:spTgt spid="122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a:extLst>
              <a:ext uri="{FF2B5EF4-FFF2-40B4-BE49-F238E27FC236}">
                <a16:creationId xmlns:a16="http://schemas.microsoft.com/office/drawing/2014/main" xmlns="" id="{1025F5A6-3E06-4D95-8BBC-5E2F81A94414}"/>
              </a:ext>
            </a:extLst>
          </p:cNvPr>
          <p:cNvSpPr>
            <a:spLocks noGrp="1"/>
          </p:cNvSpPr>
          <p:nvPr>
            <p:ph idx="1"/>
          </p:nvPr>
        </p:nvSpPr>
        <p:spPr>
          <a:xfrm>
            <a:off x="609600" y="1752600"/>
            <a:ext cx="10972800" cy="2938462"/>
          </a:xfrm>
        </p:spPr>
        <p:txBody>
          <a:bodyPr/>
          <a:lstStyle/>
          <a:p>
            <a:pPr algn="just"/>
            <a:r>
              <a:rPr lang="en-US" i="1" dirty="0">
                <a:solidFill>
                  <a:srgbClr val="C00000"/>
                </a:solidFill>
                <a:effectLst>
                  <a:outerShdw blurRad="38100" dist="38100" dir="2700000" algn="tl">
                    <a:srgbClr val="000000">
                      <a:alpha val="43137"/>
                    </a:srgbClr>
                  </a:outerShdw>
                </a:effectLst>
              </a:rPr>
              <a:t>"You have heard that it was said, 'YOU SHALL LOVE YOUR NEIGHBOR and hate your enemy.' But I say to you, love your enemies, bless those who curse you, do good to those who hate you, and pray for those who spitefully use you and persecute you, that you may be sons of your Father in heaven; for He makes His sun rise on the evil and on the good, and sends rain on the just and on the unjust. </a:t>
            </a:r>
            <a:r>
              <a:rPr lang="en-US" dirty="0"/>
              <a:t>(</a:t>
            </a:r>
            <a:r>
              <a:rPr lang="en-US" b="1" dirty="0"/>
              <a:t>Matthew 5:43-45</a:t>
            </a:r>
            <a:r>
              <a:rPr lang="en-US" dirty="0"/>
              <a:t>)</a:t>
            </a:r>
          </a:p>
          <a:p>
            <a:endParaRPr lang="en-US" dirty="0"/>
          </a:p>
          <a:p>
            <a:endParaRPr lang="en-US" altLang="en-US" b="1" dirty="0"/>
          </a:p>
        </p:txBody>
      </p:sp>
      <p:sp>
        <p:nvSpPr>
          <p:cNvPr id="3" name="Title 2">
            <a:extLst>
              <a:ext uri="{FF2B5EF4-FFF2-40B4-BE49-F238E27FC236}">
                <a16:creationId xmlns:a16="http://schemas.microsoft.com/office/drawing/2014/main" xmlns="" id="{2F62D472-613F-47EF-B4F3-1099E7C15204}"/>
              </a:ext>
            </a:extLst>
          </p:cNvPr>
          <p:cNvSpPr>
            <a:spLocks noGrp="1"/>
          </p:cNvSpPr>
          <p:nvPr>
            <p:ph type="title"/>
          </p:nvPr>
        </p:nvSpPr>
        <p:spPr/>
        <p:txBody>
          <a:bodyPr/>
          <a:lstStyle/>
          <a:p>
            <a:pPr fontAlgn="auto">
              <a:spcAft>
                <a:spcPts val="0"/>
              </a:spcAft>
              <a:defRPr/>
            </a:pPr>
            <a:r>
              <a:rPr lang="en-US" dirty="0">
                <a:latin typeface="Times New Roman" pitchFamily="18" charset="0"/>
                <a:cs typeface="Times New Roman" pitchFamily="18" charset="0"/>
              </a:rPr>
              <a:t>B. Yet Christ still Loves the Sinner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circle(in)">
                                      <p:cBhvr>
                                        <p:cTn id="7" dur="2000"/>
                                        <p:tgtEl>
                                          <p:spTgt spid="133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a:extLst>
              <a:ext uri="{FF2B5EF4-FFF2-40B4-BE49-F238E27FC236}">
                <a16:creationId xmlns:a16="http://schemas.microsoft.com/office/drawing/2014/main" xmlns="" id="{686497A6-68B1-4952-97D0-3E74A10CE122}"/>
              </a:ext>
            </a:extLst>
          </p:cNvPr>
          <p:cNvSpPr>
            <a:spLocks noGrp="1"/>
          </p:cNvSpPr>
          <p:nvPr>
            <p:ph idx="1"/>
          </p:nvPr>
        </p:nvSpPr>
        <p:spPr>
          <a:xfrm>
            <a:off x="609600" y="2319338"/>
            <a:ext cx="10972800" cy="2252662"/>
          </a:xfrm>
        </p:spPr>
        <p:txBody>
          <a:bodyPr/>
          <a:lstStyle/>
          <a:p>
            <a:pPr algn="just"/>
            <a:r>
              <a:rPr lang="en-US" i="1" dirty="0">
                <a:solidFill>
                  <a:srgbClr val="C00000"/>
                </a:solidFill>
                <a:effectLst>
                  <a:outerShdw blurRad="38100" dist="38100" dir="2700000" algn="tl">
                    <a:srgbClr val="000000">
                      <a:alpha val="43137"/>
                    </a:srgbClr>
                  </a:outerShdw>
                </a:effectLst>
              </a:rPr>
              <a:t>For if you love those who love you, what reward have you? Do not even the tax collectors do the same? And if you greet your brethren only, what do you do more than others? Do not even the tax collectors do so? Therefore you shall be perfect, just as your Father in heaven is perfect. </a:t>
            </a:r>
            <a:r>
              <a:rPr lang="en-US" dirty="0"/>
              <a:t>(</a:t>
            </a:r>
            <a:r>
              <a:rPr lang="en-US" b="1" dirty="0"/>
              <a:t>Matthew 5:46-48</a:t>
            </a:r>
            <a:r>
              <a:rPr lang="en-US" dirty="0"/>
              <a:t>)</a:t>
            </a:r>
            <a:endParaRPr lang="en-US" altLang="en-US" b="1" dirty="0"/>
          </a:p>
        </p:txBody>
      </p:sp>
      <p:sp>
        <p:nvSpPr>
          <p:cNvPr id="3" name="Title 2">
            <a:extLst>
              <a:ext uri="{FF2B5EF4-FFF2-40B4-BE49-F238E27FC236}">
                <a16:creationId xmlns:a16="http://schemas.microsoft.com/office/drawing/2014/main" xmlns="" id="{F8EFB4FE-0B06-430E-8595-59D71EF6F7F7}"/>
              </a:ext>
            </a:extLst>
          </p:cNvPr>
          <p:cNvSpPr>
            <a:spLocks noGrp="1"/>
          </p:cNvSpPr>
          <p:nvPr>
            <p:ph type="title"/>
          </p:nvPr>
        </p:nvSpPr>
        <p:spPr/>
        <p:txBody>
          <a:bodyPr>
            <a:normAutofit/>
          </a:bodyPr>
          <a:lstStyle/>
          <a:p>
            <a:pPr fontAlgn="auto">
              <a:spcAft>
                <a:spcPts val="0"/>
              </a:spcAft>
              <a:defRPr/>
            </a:pPr>
            <a:r>
              <a:rPr lang="en-US" dirty="0">
                <a:latin typeface="Times New Roman" pitchFamily="18" charset="0"/>
                <a:cs typeface="Times New Roman" pitchFamily="18" charset="0"/>
              </a:rPr>
              <a:t>C. Christians are to be different than Worldly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diamond(in)">
                                      <p:cBhvr>
                                        <p:cTn id="7" dur="2000"/>
                                        <p:tgtEl>
                                          <p:spTgt spid="143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a:extLst>
              <a:ext uri="{FF2B5EF4-FFF2-40B4-BE49-F238E27FC236}">
                <a16:creationId xmlns:a16="http://schemas.microsoft.com/office/drawing/2014/main" xmlns="" id="{D52BC29F-5E79-45B3-9484-F7A0C42CC1FD}"/>
              </a:ext>
            </a:extLst>
          </p:cNvPr>
          <p:cNvSpPr>
            <a:spLocks noGrp="1"/>
          </p:cNvSpPr>
          <p:nvPr>
            <p:ph idx="1"/>
          </p:nvPr>
        </p:nvSpPr>
        <p:spPr>
          <a:xfrm>
            <a:off x="609600" y="1862138"/>
            <a:ext cx="10972800" cy="3395662"/>
          </a:xfrm>
        </p:spPr>
        <p:txBody>
          <a:bodyPr/>
          <a:lstStyle/>
          <a:p>
            <a:pPr algn="just"/>
            <a:r>
              <a:rPr lang="en-US" i="1" dirty="0"/>
              <a:t>Therefore, if anyone is in Christ, he is a new creation; old things have passed away; behold, all things have become new. Now all things are of God, who has reconciled us to Himself through Jesus Christ, and has given us the ministry of reconciliation, that is, that God was in Christ reconciling the world to Himself, not imputing their trespasses to them, and has committed to us the word of reconciliation. </a:t>
            </a:r>
            <a:r>
              <a:rPr lang="en-US" dirty="0"/>
              <a:t>(</a:t>
            </a:r>
            <a:r>
              <a:rPr lang="en-US" b="1" dirty="0"/>
              <a:t>2 Corinthians 5:17-19</a:t>
            </a:r>
            <a:r>
              <a:rPr lang="en-US" dirty="0"/>
              <a:t>)</a:t>
            </a:r>
          </a:p>
          <a:p>
            <a:endParaRPr lang="en-US" dirty="0"/>
          </a:p>
        </p:txBody>
      </p:sp>
      <p:sp>
        <p:nvSpPr>
          <p:cNvPr id="3" name="Title 2">
            <a:extLst>
              <a:ext uri="{FF2B5EF4-FFF2-40B4-BE49-F238E27FC236}">
                <a16:creationId xmlns:a16="http://schemas.microsoft.com/office/drawing/2014/main" xmlns="" id="{7B10366D-7461-4B0B-8981-A761D56FE412}"/>
              </a:ext>
            </a:extLst>
          </p:cNvPr>
          <p:cNvSpPr>
            <a:spLocks noGrp="1"/>
          </p:cNvSpPr>
          <p:nvPr>
            <p:ph type="title"/>
          </p:nvPr>
        </p:nvSpPr>
        <p:spPr/>
        <p:txBody>
          <a:bodyPr/>
          <a:lstStyle/>
          <a:p>
            <a:pPr fontAlgn="auto">
              <a:spcAft>
                <a:spcPts val="0"/>
              </a:spcAft>
              <a:defRPr/>
            </a:pPr>
            <a:r>
              <a:rPr lang="en-US" dirty="0">
                <a:latin typeface="Times New Roman" pitchFamily="18" charset="0"/>
                <a:cs typeface="Times New Roman" pitchFamily="18" charset="0"/>
              </a:rPr>
              <a:t>II. Open an Avenue of Reconciliation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a:extLst>
              <a:ext uri="{FF2B5EF4-FFF2-40B4-BE49-F238E27FC236}">
                <a16:creationId xmlns:a16="http://schemas.microsoft.com/office/drawing/2014/main" xmlns="" id="{1335C7E2-6AC9-4112-AF8D-FF2F397BAA09}"/>
              </a:ext>
            </a:extLst>
          </p:cNvPr>
          <p:cNvSpPr>
            <a:spLocks noGrp="1"/>
          </p:cNvSpPr>
          <p:nvPr>
            <p:ph idx="1"/>
          </p:nvPr>
        </p:nvSpPr>
        <p:spPr>
          <a:xfrm>
            <a:off x="609600" y="1938338"/>
            <a:ext cx="10972800" cy="3014662"/>
          </a:xfrm>
        </p:spPr>
        <p:txBody>
          <a:bodyPr/>
          <a:lstStyle/>
          <a:p>
            <a:pPr algn="just"/>
            <a:r>
              <a:rPr lang="en-US" i="1" dirty="0"/>
              <a:t>But God demonstrates His own love toward us, in that while we were still sinners, Christ died for us. Much more then, having now been justified by His blood, we shall be saved from wrath through Him. For if when we were enemies we were reconciled to God through the death of His Son, much more, having been reconciled, we shall be saved by His life. </a:t>
            </a:r>
          </a:p>
          <a:p>
            <a:r>
              <a:rPr lang="en-US" dirty="0"/>
              <a:t>(</a:t>
            </a:r>
            <a:r>
              <a:rPr lang="en-US" b="1" dirty="0"/>
              <a:t>Romans 5:8-10</a:t>
            </a:r>
            <a:r>
              <a:rPr lang="en-US" dirty="0"/>
              <a:t>)</a:t>
            </a:r>
          </a:p>
          <a:p>
            <a:endParaRPr lang="en-US" dirty="0"/>
          </a:p>
          <a:p>
            <a:endParaRPr lang="en-US" altLang="en-US" b="1" dirty="0"/>
          </a:p>
        </p:txBody>
      </p:sp>
      <p:sp>
        <p:nvSpPr>
          <p:cNvPr id="3" name="Title 2">
            <a:extLst>
              <a:ext uri="{FF2B5EF4-FFF2-40B4-BE49-F238E27FC236}">
                <a16:creationId xmlns:a16="http://schemas.microsoft.com/office/drawing/2014/main" xmlns="" id="{4D6A6CCB-786F-48C6-8C3F-9C0AB4D0BC18}"/>
              </a:ext>
            </a:extLst>
          </p:cNvPr>
          <p:cNvSpPr>
            <a:spLocks noGrp="1"/>
          </p:cNvSpPr>
          <p:nvPr>
            <p:ph type="title"/>
          </p:nvPr>
        </p:nvSpPr>
        <p:spPr/>
        <p:txBody>
          <a:bodyPr>
            <a:normAutofit fontScale="90000"/>
          </a:bodyPr>
          <a:lstStyle/>
          <a:p>
            <a:pPr marL="577850" indent="-577850" fontAlgn="auto">
              <a:spcAft>
                <a:spcPts val="0"/>
              </a:spcAft>
              <a:defRPr/>
            </a:pPr>
            <a:r>
              <a:rPr lang="en-US" dirty="0">
                <a:latin typeface="Times New Roman" pitchFamily="18" charset="0"/>
                <a:cs typeface="Times New Roman" pitchFamily="18" charset="0"/>
              </a:rPr>
              <a:t>A. God Opened this Avenue while we were Still Sinners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844</TotalTime>
  <Words>4891</Words>
  <Application>Microsoft Office PowerPoint</Application>
  <PresentationFormat>Custom</PresentationFormat>
  <Paragraphs>195</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PowerPoint Presentation</vt:lpstr>
      <vt:lpstr>How to Love Like God Loves</vt:lpstr>
      <vt:lpstr>Love Builds Unity</vt:lpstr>
      <vt:lpstr>I. Look Beyond Others Imperfections</vt:lpstr>
      <vt:lpstr>A. Sin Can Sever our relationship</vt:lpstr>
      <vt:lpstr>B. Yet Christ still Loves the Sinner</vt:lpstr>
      <vt:lpstr>C. Christians are to be different than Worldly</vt:lpstr>
      <vt:lpstr>II. Open an Avenue of Reconciliation</vt:lpstr>
      <vt:lpstr>A. God Opened this Avenue while we were Still Sinners</vt:lpstr>
      <vt:lpstr>B. Be Kind to those that are Not Kind</vt:lpstr>
      <vt:lpstr>III. Be Positive and Optimistic that one can change for the better</vt:lpstr>
      <vt:lpstr>A. God Believes Mankind will do Better </vt:lpstr>
      <vt:lpstr>B. The Gospel is All about Change for the Better</vt:lpstr>
      <vt:lpstr>C. Christians Can Improve</vt:lpstr>
      <vt:lpstr>IV. Be Ready to Give a Second Chance</vt:lpstr>
      <vt:lpstr>A. Even After Cleansing in Baptism, We Continue to need Forgiveness</vt:lpstr>
      <vt:lpstr>B. How Many Second chances Has God given you?</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Loving Each Other Like Christ</dc:title>
  <dc:creator>Bill</dc:creator>
  <cp:lastModifiedBy>cwser</cp:lastModifiedBy>
  <cp:revision>77</cp:revision>
  <dcterms:created xsi:type="dcterms:W3CDTF">2010-07-13T15:11:20Z</dcterms:created>
  <dcterms:modified xsi:type="dcterms:W3CDTF">2018-02-28T02:49:37Z</dcterms:modified>
</cp:coreProperties>
</file>