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9" r:id="rId2"/>
    <p:sldId id="257" r:id="rId3"/>
    <p:sldId id="258" r:id="rId4"/>
    <p:sldId id="259" r:id="rId5"/>
    <p:sldId id="260" r:id="rId6"/>
    <p:sldId id="261" r:id="rId7"/>
    <p:sldId id="262" r:id="rId8"/>
    <p:sldId id="282" r:id="rId9"/>
    <p:sldId id="263" r:id="rId10"/>
    <p:sldId id="264" r:id="rId11"/>
    <p:sldId id="283" r:id="rId12"/>
    <p:sldId id="265" r:id="rId13"/>
    <p:sldId id="284" r:id="rId14"/>
    <p:sldId id="266" r:id="rId15"/>
    <p:sldId id="285" r:id="rId16"/>
    <p:sldId id="269" r:id="rId17"/>
    <p:sldId id="286" r:id="rId18"/>
    <p:sldId id="267" r:id="rId19"/>
    <p:sldId id="287" r:id="rId20"/>
    <p:sldId id="268"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FFFF00"/>
    <a:srgbClr val="99CC00"/>
    <a:srgbClr val="993300"/>
    <a:srgbClr val="00FF00"/>
    <a:srgbClr val="66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94" autoAdjust="0"/>
  </p:normalViewPr>
  <p:slideViewPr>
    <p:cSldViewPr>
      <p:cViewPr varScale="1">
        <p:scale>
          <a:sx n="54" d="100"/>
          <a:sy n="54" d="100"/>
        </p:scale>
        <p:origin x="98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ACB86-421E-429A-A72E-2B6C47C7C42A}"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DD97E-B88B-4A5D-A43F-EC4E8283F3A9}" type="slidenum">
              <a:rPr lang="en-US" smtClean="0"/>
              <a:t>‹#›</a:t>
            </a:fld>
            <a:endParaRPr lang="en-US"/>
          </a:p>
        </p:txBody>
      </p:sp>
    </p:spTree>
    <p:extLst>
      <p:ext uri="{BB962C8B-B14F-4D97-AF65-F5344CB8AC3E}">
        <p14:creationId xmlns:p14="http://schemas.microsoft.com/office/powerpoint/2010/main" val="127414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But someone will say, "You have faith, and I have works." Show me your faith without your works, and I will show you my faith by my works. (</a:t>
            </a:r>
            <a:r>
              <a:rPr lang="en-US" sz="1200" b="1" i="0" u="none" strike="noStrike" kern="1200" baseline="0" dirty="0">
                <a:solidFill>
                  <a:schemeClr val="tx1"/>
                </a:solidFill>
                <a:latin typeface="+mn-lt"/>
                <a:ea typeface="+mn-ea"/>
                <a:cs typeface="+mn-cs"/>
              </a:rPr>
              <a:t>James 2:18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Do you see that faith was working together with his works, and by works faith was made perfect? (</a:t>
            </a:r>
            <a:r>
              <a:rPr lang="en-US" sz="1200" b="1" i="0" u="none" strike="noStrike" kern="1200" baseline="0" dirty="0">
                <a:solidFill>
                  <a:schemeClr val="tx1"/>
                </a:solidFill>
                <a:latin typeface="+mn-lt"/>
                <a:ea typeface="+mn-ea"/>
                <a:cs typeface="+mn-cs"/>
              </a:rPr>
              <a:t>James 2:22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You see then that a man is justified by works, and not by faith only. (</a:t>
            </a:r>
            <a:r>
              <a:rPr lang="en-US" sz="1200" b="1" i="0" u="none" strike="noStrike" kern="1200" baseline="0" dirty="0">
                <a:solidFill>
                  <a:schemeClr val="tx1"/>
                </a:solidFill>
                <a:latin typeface="+mn-lt"/>
                <a:ea typeface="+mn-ea"/>
                <a:cs typeface="+mn-cs"/>
              </a:rPr>
              <a:t>James 2:24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2</a:t>
            </a:fld>
            <a:endParaRPr lang="en-US"/>
          </a:p>
        </p:txBody>
      </p:sp>
    </p:spTree>
    <p:extLst>
      <p:ext uri="{BB962C8B-B14F-4D97-AF65-F5344CB8AC3E}">
        <p14:creationId xmlns:p14="http://schemas.microsoft.com/office/powerpoint/2010/main" val="249494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cs typeface="Times New Roman" panose="02020603050405020304" pitchFamily="18" charset="0"/>
              </a:rPr>
              <a:t>What Path It Follows</a:t>
            </a:r>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11</a:t>
            </a:fld>
            <a:endParaRPr lang="en-US"/>
          </a:p>
        </p:txBody>
      </p:sp>
    </p:spTree>
    <p:extLst>
      <p:ext uri="{BB962C8B-B14F-4D97-AF65-F5344CB8AC3E}">
        <p14:creationId xmlns:p14="http://schemas.microsoft.com/office/powerpoint/2010/main" val="376497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    1. For we walk by faith, not by sight.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5:7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Our Faith is developed by studying the Word of God.</a:t>
            </a:r>
          </a:p>
          <a:p>
            <a:pPr rtl="0"/>
            <a:r>
              <a:rPr lang="en-US" sz="1200" b="0" i="0" u="none" strike="noStrike" kern="1200" baseline="0" dirty="0">
                <a:solidFill>
                  <a:schemeClr val="tx1"/>
                </a:solidFill>
                <a:latin typeface="+mn-lt"/>
                <a:ea typeface="+mn-ea"/>
                <a:cs typeface="+mn-cs"/>
              </a:rPr>
              <a:t>&gt;&gt;&gt;&gt;&gt;&gt;&gt;&gt;&gt;&gt;&gt;&gt;&gt;&gt;&gt;&gt;&gt;&gt;&gt;&gt;</a:t>
            </a:r>
          </a:p>
          <a:p>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1 John 4:1</a:t>
            </a:r>
          </a:p>
          <a:p>
            <a:pPr rtl="0"/>
            <a:r>
              <a:rPr lang="en-US" sz="1200" b="0" i="1" u="none" strike="noStrike" kern="1200" baseline="0" dirty="0">
                <a:solidFill>
                  <a:schemeClr val="tx1"/>
                </a:solidFill>
                <a:latin typeface="+mn-lt"/>
                <a:ea typeface="+mn-ea"/>
                <a:cs typeface="+mn-cs"/>
              </a:rPr>
              <a:t>Beloved, do not believe every spirit, but test the spirits, whether they are of God; because many false prophets have gone out into the world.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4:1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Matt. 15:9</a:t>
            </a:r>
          </a:p>
          <a:p>
            <a:pPr rtl="0"/>
            <a:r>
              <a:rPr lang="en-US" sz="1200" b="0" i="1" u="none" strike="noStrike" kern="1200" baseline="0" dirty="0">
                <a:solidFill>
                  <a:schemeClr val="tx1"/>
                </a:solidFill>
                <a:latin typeface="+mn-lt"/>
                <a:ea typeface="+mn-ea"/>
                <a:cs typeface="+mn-cs"/>
              </a:rPr>
              <a:t>AND IN VAIN THEY WORSHIP ME, TEACHING AS DOCTRINES THE COMMANDMENTS OF MEN.’ “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15:9</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Gal. 1:6-8</a:t>
            </a:r>
          </a:p>
          <a:p>
            <a:pPr rtl="0"/>
            <a:r>
              <a:rPr lang="en-US" sz="1200" b="0" i="1" u="none" strike="noStrike" kern="1200" baseline="0" dirty="0">
                <a:solidFill>
                  <a:schemeClr val="tx1"/>
                </a:solidFill>
                <a:latin typeface="+mn-lt"/>
                <a:ea typeface="+mn-ea"/>
                <a:cs typeface="+mn-cs"/>
              </a:rPr>
              <a:t>But even if we, or an angel from heaven, preach any other gospel to you than what we have preached to you, let him be accursed.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1:8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    5. </a:t>
            </a:r>
            <a:r>
              <a:rPr lang="en-US" altLang="en-US" sz="1200" b="1" dirty="0">
                <a:latin typeface="Times New Roman" panose="02020603050405020304" pitchFamily="18" charset="0"/>
                <a:cs typeface="Times New Roman" panose="02020603050405020304" pitchFamily="18" charset="0"/>
              </a:rPr>
              <a:t>1 John 1:6</a:t>
            </a:r>
          </a:p>
          <a:p>
            <a:pPr rtl="0"/>
            <a:r>
              <a:rPr lang="en-US" sz="1200" b="0" i="1" u="none" strike="noStrike" kern="1200" baseline="0" dirty="0">
                <a:solidFill>
                  <a:schemeClr val="tx1"/>
                </a:solidFill>
                <a:latin typeface="+mn-lt"/>
                <a:ea typeface="+mn-ea"/>
                <a:cs typeface="+mn-cs"/>
              </a:rPr>
              <a:t>If we say that we have fellowship with Him, and walk in darkness, we lie and do not practice the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1:6</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&gt;&gt;&gt;&gt;&gt;&gt;&gt;&gt;&gt;&gt;&gt;&gt;&gt;&gt;&gt;&gt;&gt;&gt;&gt;&gt;&gt;&gt;&gt;&gt;</a:t>
            </a:r>
          </a:p>
          <a:p>
            <a:r>
              <a:rPr lang="en-US" altLang="en-US" sz="1200" dirty="0">
                <a:latin typeface="Times New Roman" panose="02020603050405020304" pitchFamily="18" charset="0"/>
                <a:cs typeface="Times New Roman" panose="02020603050405020304" pitchFamily="18" charset="0"/>
              </a:rPr>
              <a:t>    6. 1</a:t>
            </a:r>
            <a:r>
              <a:rPr lang="en-US" altLang="en-US" sz="1200" b="1" dirty="0">
                <a:latin typeface="Times New Roman" panose="02020603050405020304" pitchFamily="18" charset="0"/>
                <a:cs typeface="Times New Roman" panose="02020603050405020304" pitchFamily="18" charset="0"/>
              </a:rPr>
              <a:t> Pet. 4:11</a:t>
            </a:r>
            <a:endParaRPr lang="en-US" altLang="en-US" sz="1200" b="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If anyone speaks, let him speak as the oracles of God. If anyone ministers, let him do it as with the ability which God supplies, that in all things God may be glorified through Jesus Christ, to whom belong the glory and the dominion forever and ever. Amen.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4:11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altLang="en-US" sz="1200" b="1" dirty="0">
              <a:latin typeface="Times New Roman" panose="02020603050405020304" pitchFamily="18" charset="0"/>
              <a:cs typeface="Times New Roman" panose="02020603050405020304" pitchFamily="18" charset="0"/>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12</a:t>
            </a:fld>
            <a:endParaRPr lang="en-US"/>
          </a:p>
        </p:txBody>
      </p:sp>
    </p:spTree>
    <p:extLst>
      <p:ext uri="{BB962C8B-B14F-4D97-AF65-F5344CB8AC3E}">
        <p14:creationId xmlns:p14="http://schemas.microsoft.com/office/powerpoint/2010/main" val="329960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    1. Know this, “Dead Faith Cannot Save” you.</a:t>
            </a: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13</a:t>
            </a:fld>
            <a:endParaRPr lang="en-US"/>
          </a:p>
        </p:txBody>
      </p:sp>
    </p:spTree>
    <p:extLst>
      <p:ext uri="{BB962C8B-B14F-4D97-AF65-F5344CB8AC3E}">
        <p14:creationId xmlns:p14="http://schemas.microsoft.com/office/powerpoint/2010/main" val="222024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solidFill>
                  <a:srgbClr val="99CC00"/>
                </a:solidFill>
                <a:latin typeface="Times New Roman" panose="02020603050405020304" pitchFamily="18" charset="0"/>
                <a:cs typeface="Times New Roman" panose="02020603050405020304" pitchFamily="18" charset="0"/>
              </a:rPr>
              <a:t>Faith Without Works Is Dead</a:t>
            </a:r>
          </a:p>
          <a:p>
            <a:pPr>
              <a:buFontTx/>
              <a:buNone/>
            </a:pPr>
            <a:r>
              <a:rPr lang="en-US" dirty="0"/>
              <a:t>&gt;&gt;&gt;&gt;&gt;&gt;&gt;&gt;&gt;&gt;&gt;&gt;&gt;&gt;&gt;&gt;&gt;&gt;&gt;&gt;&gt;</a:t>
            </a:r>
          </a:p>
          <a:p>
            <a:pPr marL="0" indent="0">
              <a:lnSpc>
                <a:spcPct val="170000"/>
              </a:lnSpc>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James 2:24-26</a:t>
            </a:r>
          </a:p>
          <a:p>
            <a:pPr rtl="0"/>
            <a:r>
              <a:rPr lang="en-US" sz="1200" b="0" i="1" u="none" strike="noStrike" kern="1200" baseline="0" dirty="0">
                <a:solidFill>
                  <a:schemeClr val="tx1"/>
                </a:solidFill>
                <a:latin typeface="+mn-lt"/>
                <a:ea typeface="+mn-ea"/>
                <a:cs typeface="+mn-cs"/>
              </a:rPr>
              <a:t>For as the body without the spirit is dead, so faith without works is dead also.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2:26</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lnSpc>
                <a:spcPct val="17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170000"/>
              </a:lnSpc>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John 3:16</a:t>
            </a:r>
          </a:p>
          <a:p>
            <a:pPr rtl="0"/>
            <a:r>
              <a:rPr lang="en-US" sz="1200" b="0" i="1" u="none" strike="noStrike" kern="1200" baseline="0" dirty="0">
                <a:solidFill>
                  <a:schemeClr val="tx1"/>
                </a:solidFill>
                <a:latin typeface="+mn-lt"/>
                <a:ea typeface="+mn-ea"/>
                <a:cs typeface="+mn-cs"/>
              </a:rPr>
              <a:t>For God so loved the world that He gave His only begotten Son, that whoever believes in Him </a:t>
            </a:r>
            <a:r>
              <a:rPr lang="en-US" sz="1200" b="1" i="1" u="none" strike="noStrike" kern="1200" baseline="0" dirty="0">
                <a:solidFill>
                  <a:schemeClr val="tx1"/>
                </a:solidFill>
                <a:latin typeface="+mn-lt"/>
                <a:ea typeface="+mn-ea"/>
                <a:cs typeface="+mn-cs"/>
              </a:rPr>
              <a:t>should not perish </a:t>
            </a:r>
            <a:r>
              <a:rPr lang="en-US" sz="1200" b="0" i="1" u="none" strike="noStrike" kern="1200" baseline="0" dirty="0">
                <a:solidFill>
                  <a:schemeClr val="tx1"/>
                </a:solidFill>
                <a:latin typeface="+mn-lt"/>
                <a:ea typeface="+mn-ea"/>
                <a:cs typeface="+mn-cs"/>
              </a:rPr>
              <a:t>but have everlasting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3:16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If your faith in God is dead, so are you and your eternal soul.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4. </a:t>
            </a:r>
            <a:r>
              <a:rPr lang="en-US" altLang="en-US" sz="1200" dirty="0">
                <a:solidFill>
                  <a:schemeClr val="tx1"/>
                </a:solidFill>
                <a:latin typeface="Times New Roman" panose="02020603050405020304" pitchFamily="18" charset="0"/>
                <a:cs typeface="Times New Roman" panose="02020603050405020304" pitchFamily="18" charset="0"/>
              </a:rPr>
              <a:t>“</a:t>
            </a:r>
            <a:r>
              <a:rPr lang="en-US" altLang="en-US" sz="1200" b="1" dirty="0">
                <a:solidFill>
                  <a:schemeClr val="tx1"/>
                </a:solidFill>
                <a:latin typeface="Times New Roman" panose="02020603050405020304" pitchFamily="18" charset="0"/>
                <a:cs typeface="Times New Roman" panose="02020603050405020304" pitchFamily="18" charset="0"/>
              </a:rPr>
              <a:t>Believe</a:t>
            </a:r>
            <a:r>
              <a:rPr lang="en-US" altLang="en-US" sz="1200" dirty="0">
                <a:solidFill>
                  <a:schemeClr val="tx1"/>
                </a:solidFill>
                <a:latin typeface="Times New Roman" panose="02020603050405020304" pitchFamily="18" charset="0"/>
                <a:cs typeface="Times New Roman" panose="02020603050405020304" pitchFamily="18" charset="0"/>
              </a:rPr>
              <a:t>” = “</a:t>
            </a:r>
            <a:r>
              <a:rPr lang="en-US" altLang="en-US" sz="1200" b="1" dirty="0">
                <a:solidFill>
                  <a:schemeClr val="tx1"/>
                </a:solidFill>
                <a:latin typeface="Times New Roman" panose="02020603050405020304" pitchFamily="18" charset="0"/>
                <a:cs typeface="Times New Roman" panose="02020603050405020304" pitchFamily="18" charset="0"/>
              </a:rPr>
              <a:t>Trust Plus Obedience</a:t>
            </a:r>
            <a:r>
              <a:rPr lang="en-US" altLang="en-US" sz="1200" dirty="0">
                <a:solidFill>
                  <a:schemeClr val="tx1"/>
                </a:solidFill>
                <a:latin typeface="Times New Roman" panose="02020603050405020304" pitchFamily="18" charset="0"/>
                <a:cs typeface="Times New Roman" panose="02020603050405020304" pitchFamily="18" charset="0"/>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14</a:t>
            </a:fld>
            <a:endParaRPr lang="en-US"/>
          </a:p>
        </p:txBody>
      </p:sp>
    </p:spTree>
    <p:extLst>
      <p:ext uri="{BB962C8B-B14F-4D97-AF65-F5344CB8AC3E}">
        <p14:creationId xmlns:p14="http://schemas.microsoft.com/office/powerpoint/2010/main" val="149150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b="0" dirty="0">
                <a:cs typeface="Times New Roman" panose="02020603050405020304" pitchFamily="18" charset="0"/>
              </a:rPr>
              <a:t>Can’t Save Outside Christ, there is salvation in no other name.</a:t>
            </a:r>
            <a:endParaRPr lang="en-US" b="0" dirty="0"/>
          </a:p>
        </p:txBody>
      </p:sp>
      <p:sp>
        <p:nvSpPr>
          <p:cNvPr id="4" name="Slide Number Placeholder 3"/>
          <p:cNvSpPr>
            <a:spLocks noGrp="1"/>
          </p:cNvSpPr>
          <p:nvPr>
            <p:ph type="sldNum" sz="quarter" idx="10"/>
          </p:nvPr>
        </p:nvSpPr>
        <p:spPr/>
        <p:txBody>
          <a:bodyPr/>
          <a:lstStyle/>
          <a:p>
            <a:fld id="{D5CDD97E-B88B-4A5D-A43F-EC4E8283F3A9}" type="slidenum">
              <a:rPr lang="en-US" smtClean="0"/>
              <a:t>15</a:t>
            </a:fld>
            <a:endParaRPr lang="en-US"/>
          </a:p>
        </p:txBody>
      </p:sp>
    </p:spTree>
    <p:extLst>
      <p:ext uri="{BB962C8B-B14F-4D97-AF65-F5344CB8AC3E}">
        <p14:creationId xmlns:p14="http://schemas.microsoft.com/office/powerpoint/2010/main" val="62119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Many claim Saved By Faith, you have heard them, </a:t>
            </a:r>
          </a:p>
          <a:p>
            <a:r>
              <a:rPr lang="en-US" altLang="en-US" dirty="0"/>
              <a:t>&gt;&gt;&gt;&gt;&gt;&gt;&gt;&gt;&gt;&gt;&gt;&gt;&gt;&gt;&gt;&gt;&gt;</a:t>
            </a:r>
          </a:p>
          <a:p>
            <a:r>
              <a:rPr lang="en-US" altLang="en-US" dirty="0"/>
              <a:t>        a. Yet They Are Outside Christ</a:t>
            </a:r>
          </a:p>
          <a:p>
            <a:r>
              <a:rPr lang="en-US" altLang="en-US" dirty="0"/>
              <a:t>&gt;&gt;&gt;&gt;&gt;&gt;&gt;&gt;&gt;&gt;&gt;&gt;&gt;&gt;&gt;&gt;&gt;</a:t>
            </a:r>
          </a:p>
          <a:p>
            <a:r>
              <a:rPr lang="en-US" altLang="en-US" dirty="0"/>
              <a:t>    2. Salvation is Only In Christ, and can be in no other.</a:t>
            </a:r>
          </a:p>
          <a:p>
            <a:r>
              <a:rPr lang="en-US" altLang="en-US" dirty="0"/>
              <a:t>&gt;&gt;&gt;&gt;&gt;&gt;&gt;&gt;&gt;&gt;&gt;&gt;&gt;&gt;&gt;&gt;&gt;</a:t>
            </a:r>
          </a:p>
          <a:p>
            <a:r>
              <a:rPr lang="en-US" altLang="en-US" dirty="0"/>
              <a:t>    3. </a:t>
            </a:r>
            <a:r>
              <a:rPr lang="en-US" altLang="en-US" b="1" dirty="0"/>
              <a:t>Eph. 1:3</a:t>
            </a:r>
          </a:p>
          <a:p>
            <a:pPr rtl="0"/>
            <a:r>
              <a:rPr lang="en-US" sz="1200" b="0" i="1" u="none" strike="noStrike" kern="1200" baseline="0" dirty="0">
                <a:solidFill>
                  <a:schemeClr val="tx1"/>
                </a:solidFill>
                <a:latin typeface="+mn-lt"/>
                <a:ea typeface="+mn-ea"/>
                <a:cs typeface="+mn-cs"/>
              </a:rPr>
              <a:t>Blessed be the God and Father of our Lord Jesus Christ, who has blessed us with every spiritual blessing in the heavenly places </a:t>
            </a:r>
            <a:r>
              <a:rPr lang="en-US" sz="1200" b="1" i="1" u="none" strike="noStrike" kern="1200" baseline="0" dirty="0">
                <a:solidFill>
                  <a:schemeClr val="tx1"/>
                </a:solidFill>
                <a:latin typeface="+mn-lt"/>
                <a:ea typeface="+mn-ea"/>
                <a:cs typeface="+mn-cs"/>
              </a:rPr>
              <a:t>in Christ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1:3</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a:t>
            </a:r>
          </a:p>
          <a:p>
            <a:r>
              <a:rPr lang="en-US" altLang="en-US" dirty="0"/>
              <a:t>    4. </a:t>
            </a:r>
            <a:r>
              <a:rPr lang="en-US" altLang="en-US" b="1" dirty="0"/>
              <a:t>Eph. 1:7</a:t>
            </a:r>
          </a:p>
          <a:p>
            <a:pPr rtl="0"/>
            <a:r>
              <a:rPr lang="en-US" sz="1200" b="1" i="1" u="none" strike="noStrike" kern="1200" baseline="0" dirty="0">
                <a:solidFill>
                  <a:schemeClr val="tx1"/>
                </a:solidFill>
                <a:latin typeface="+mn-lt"/>
                <a:ea typeface="+mn-ea"/>
                <a:cs typeface="+mn-cs"/>
              </a:rPr>
              <a:t>In Him </a:t>
            </a:r>
            <a:r>
              <a:rPr lang="en-US" sz="1200" b="0" i="1" u="none" strike="noStrike" kern="1200" baseline="0" dirty="0">
                <a:solidFill>
                  <a:schemeClr val="tx1"/>
                </a:solidFill>
                <a:latin typeface="+mn-lt"/>
                <a:ea typeface="+mn-ea"/>
                <a:cs typeface="+mn-cs"/>
              </a:rPr>
              <a:t>we have redemption through His blood, the forgiveness of sins, according to the riches of His grace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1:7</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a:t>
            </a:r>
          </a:p>
          <a:p>
            <a:r>
              <a:rPr lang="en-US" altLang="en-US" dirty="0"/>
              <a:t>    5. </a:t>
            </a:r>
            <a:r>
              <a:rPr lang="en-US" altLang="en-US" b="1" dirty="0"/>
              <a:t>2 Cor. 5:17</a:t>
            </a:r>
          </a:p>
          <a:p>
            <a:pPr rtl="0"/>
            <a:r>
              <a:rPr lang="en-US" sz="1200" b="0" i="1" u="none" strike="noStrike" kern="1200" baseline="0" dirty="0">
                <a:solidFill>
                  <a:schemeClr val="tx1"/>
                </a:solidFill>
                <a:latin typeface="+mn-lt"/>
                <a:ea typeface="+mn-ea"/>
                <a:cs typeface="+mn-cs"/>
              </a:rPr>
              <a:t>Therefore, if anyone is in Christ, he is a new creation; old things have passed away; behold, all things have become new.</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Corinthians 5:17</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a:t>
            </a:r>
          </a:p>
          <a:p>
            <a:r>
              <a:rPr lang="en-US" altLang="en-US" dirty="0"/>
              <a:t>    6. There is only one entrance to Christ; and we must enter Christ though Baptism.</a:t>
            </a:r>
          </a:p>
          <a:p>
            <a:r>
              <a:rPr lang="en-US" altLang="en-US" dirty="0"/>
              <a:t>&gt;&gt;&gt;&gt;&gt;&gt;&gt;&gt;&gt;&gt;&gt;&gt;&gt;&gt;&gt;&gt;&gt;</a:t>
            </a:r>
          </a:p>
          <a:p>
            <a:r>
              <a:rPr lang="en-US" altLang="en-US" dirty="0"/>
              <a:t>    7. </a:t>
            </a:r>
            <a:r>
              <a:rPr lang="en-US" altLang="en-US" b="1" dirty="0"/>
              <a:t>1 Cor. 12:13</a:t>
            </a:r>
          </a:p>
          <a:p>
            <a:pPr rtl="0"/>
            <a:r>
              <a:rPr lang="en-US" sz="1200" b="0" i="0" u="none" strike="noStrike" kern="1200" baseline="0" dirty="0">
                <a:solidFill>
                  <a:schemeClr val="tx1"/>
                </a:solidFill>
                <a:latin typeface="+mn-lt"/>
                <a:ea typeface="+mn-ea"/>
                <a:cs typeface="+mn-cs"/>
              </a:rPr>
              <a:t>For by one Spirit we were all </a:t>
            </a:r>
            <a:r>
              <a:rPr lang="en-US" sz="1200" b="1" i="0" u="none" strike="noStrike" kern="1200" baseline="0" dirty="0">
                <a:solidFill>
                  <a:schemeClr val="tx1"/>
                </a:solidFill>
                <a:latin typeface="+mn-lt"/>
                <a:ea typeface="+mn-ea"/>
                <a:cs typeface="+mn-cs"/>
              </a:rPr>
              <a:t>baptized into one body</a:t>
            </a:r>
            <a:r>
              <a:rPr lang="en-US" sz="1200" b="0" i="0" u="none" strike="noStrike" kern="1200" baseline="0" dirty="0">
                <a:solidFill>
                  <a:schemeClr val="tx1"/>
                </a:solidFill>
                <a:latin typeface="+mn-lt"/>
                <a:ea typeface="+mn-ea"/>
                <a:cs typeface="+mn-cs"/>
              </a:rPr>
              <a:t>-whether Jews or Greeks, whether slaves or free-and have all been made to drink into one Spirit.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12:13</a:t>
            </a:r>
            <a:r>
              <a:rPr lang="en-US" sz="1200" b="0" i="0" u="none" strike="noStrike" kern="1200" baseline="0" dirty="0">
                <a:solidFill>
                  <a:schemeClr val="tx1"/>
                </a:solidFill>
                <a:latin typeface="+mn-lt"/>
                <a:ea typeface="+mn-ea"/>
                <a:cs typeface="+mn-cs"/>
              </a:rPr>
              <a:t>)</a:t>
            </a:r>
            <a:endParaRPr lang="en-US" altLang="en-US" dirty="0"/>
          </a:p>
          <a:p>
            <a:r>
              <a:rPr lang="en-US" altLang="en-US" dirty="0"/>
              <a:t>&gt;&gt;&gt;&gt;&gt;&gt;&gt;&gt;&gt;&gt;&gt;&gt;&gt;&gt;&gt;&gt;&gt;</a:t>
            </a:r>
          </a:p>
          <a:p>
            <a:r>
              <a:rPr lang="en-US" altLang="en-US" dirty="0"/>
              <a:t>    8. </a:t>
            </a:r>
            <a:r>
              <a:rPr lang="en-US" altLang="en-US" b="1" dirty="0"/>
              <a:t>Rom. 6:3</a:t>
            </a:r>
          </a:p>
          <a:p>
            <a:pPr rtl="0"/>
            <a:r>
              <a:rPr lang="en-US" sz="1200" b="0" i="1" u="none" strike="noStrike" kern="1200" baseline="0" dirty="0">
                <a:solidFill>
                  <a:schemeClr val="tx1"/>
                </a:solidFill>
                <a:latin typeface="+mn-lt"/>
                <a:ea typeface="+mn-ea"/>
                <a:cs typeface="+mn-cs"/>
              </a:rPr>
              <a:t>Or do you not know that as many of us as </a:t>
            </a:r>
            <a:r>
              <a:rPr lang="en-US" sz="1200" b="1" i="1" u="none" strike="noStrike" kern="1200" baseline="0" dirty="0">
                <a:solidFill>
                  <a:schemeClr val="tx1"/>
                </a:solidFill>
                <a:latin typeface="+mn-lt"/>
                <a:ea typeface="+mn-ea"/>
                <a:cs typeface="+mn-cs"/>
              </a:rPr>
              <a:t>were baptized into Christ Jesus</a:t>
            </a:r>
            <a:r>
              <a:rPr lang="en-US" sz="1200" b="0" i="1" u="none" strike="noStrike" kern="1200" baseline="0" dirty="0">
                <a:solidFill>
                  <a:schemeClr val="tx1"/>
                </a:solidFill>
                <a:latin typeface="+mn-lt"/>
                <a:ea typeface="+mn-ea"/>
                <a:cs typeface="+mn-cs"/>
              </a:rPr>
              <a:t> were </a:t>
            </a:r>
            <a:r>
              <a:rPr lang="en-US" sz="1200" b="1" i="1" u="none" strike="noStrike" kern="1200" baseline="0" dirty="0">
                <a:solidFill>
                  <a:schemeClr val="tx1"/>
                </a:solidFill>
                <a:latin typeface="+mn-lt"/>
                <a:ea typeface="+mn-ea"/>
                <a:cs typeface="+mn-cs"/>
              </a:rPr>
              <a:t>baptized into His death</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Romans 6:3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r>
              <a:rPr lang="en-US" altLang="en-US" dirty="0"/>
              <a:t> </a:t>
            </a:r>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16</a:t>
            </a:fld>
            <a:endParaRPr lang="en-US"/>
          </a:p>
        </p:txBody>
      </p:sp>
    </p:spTree>
    <p:extLst>
      <p:ext uri="{BB962C8B-B14F-4D97-AF65-F5344CB8AC3E}">
        <p14:creationId xmlns:p14="http://schemas.microsoft.com/office/powerpoint/2010/main" val="188378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Some Say that  “If You Have Ever Believe And Confess His Name, You Are Saved”</a:t>
            </a:r>
          </a:p>
          <a:p>
            <a:r>
              <a:rPr lang="en-US" altLang="en-US" sz="1200" dirty="0">
                <a:latin typeface="Times New Roman" panose="02020603050405020304" pitchFamily="18" charset="0"/>
                <a:cs typeface="Times New Roman" panose="02020603050405020304" pitchFamily="18" charset="0"/>
              </a:rPr>
              <a:t>&gt;&gt;&gt;&gt;&gt;&gt;&gt;&gt;&gt;&gt;&gt;&gt;&gt;&gt;&gt;&gt;&gt;&gt;</a:t>
            </a:r>
          </a:p>
          <a:p>
            <a:r>
              <a:rPr lang="en-US" altLang="en-US" sz="1200" dirty="0">
                <a:latin typeface="Times New Roman" panose="02020603050405020304" pitchFamily="18" charset="0"/>
                <a:cs typeface="Times New Roman" panose="02020603050405020304" pitchFamily="18" charset="0"/>
              </a:rPr>
              <a:t>    2. Confession Alone Not Enough (</a:t>
            </a:r>
            <a:r>
              <a:rPr lang="en-US" altLang="en-US" sz="1200" b="1" dirty="0">
                <a:latin typeface="Times New Roman" panose="02020603050405020304" pitchFamily="18" charset="0"/>
                <a:cs typeface="Times New Roman" panose="02020603050405020304" pitchFamily="18" charset="0"/>
              </a:rPr>
              <a:t>Mt. 7:21-23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7:21-23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    3. If you Former Faith Not Save From Present Disobedience</a:t>
            </a:r>
          </a:p>
          <a:p>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1 Cor. 10:12</a:t>
            </a:r>
          </a:p>
          <a:p>
            <a:pPr rtl="0"/>
            <a:r>
              <a:rPr lang="en-US" sz="1200" b="0" i="1" u="none" strike="noStrike" kern="1200" baseline="0" dirty="0">
                <a:solidFill>
                  <a:schemeClr val="tx1"/>
                </a:solidFill>
                <a:latin typeface="+mn-lt"/>
                <a:ea typeface="+mn-ea"/>
                <a:cs typeface="+mn-cs"/>
              </a:rPr>
              <a:t>Therefore let him who thinks he stands take heed lest he fall.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If you cannot be lost, why the “take heed”?</a:t>
            </a:r>
          </a:p>
          <a:p>
            <a:pPr rtl="0"/>
            <a:r>
              <a:rPr lang="en-US" sz="1200" b="0" i="0" u="none" strike="noStrike" kern="1200" baseline="0" dirty="0">
                <a:solidFill>
                  <a:schemeClr val="tx1"/>
                </a:solidFill>
                <a:latin typeface="+mn-lt"/>
                <a:ea typeface="+mn-ea"/>
                <a:cs typeface="+mn-cs"/>
              </a:rPr>
              <a:t>         b. Why the warning if you cannot fall?</a:t>
            </a:r>
          </a:p>
          <a:p>
            <a:pPr rtl="0"/>
            <a:r>
              <a:rPr lang="en-US" sz="1200" b="0" i="0" u="none" strike="noStrike" kern="1200" baseline="0" dirty="0">
                <a:solidFill>
                  <a:schemeClr val="tx1"/>
                </a:solidFill>
                <a:latin typeface="+mn-lt"/>
                <a:ea typeface="+mn-ea"/>
                <a:cs typeface="+mn-cs"/>
              </a:rPr>
              <a:t>&gt;&gt;&gt;&gt;&gt;&gt;&gt;&gt;&gt;&gt;&gt;&gt;&gt;&gt;&gt;&gt;&gt;&gt;</a:t>
            </a:r>
            <a:endParaRPr lang="en-US" altLang="en-US" sz="1200" dirty="0">
              <a:latin typeface="Times New Roman" panose="02020603050405020304" pitchFamily="18" charset="0"/>
              <a:cs typeface="Times New Roman" panose="02020603050405020304" pitchFamily="18" charset="0"/>
            </a:endParaRPr>
          </a:p>
          <a:p>
            <a:r>
              <a:rPr lang="en-US" altLang="en-US" sz="1200" dirty="0">
                <a:latin typeface="Times New Roman" panose="02020603050405020304" pitchFamily="18" charset="0"/>
                <a:cs typeface="Times New Roman" panose="02020603050405020304" pitchFamily="18" charset="0"/>
              </a:rPr>
              <a:t>    5. </a:t>
            </a:r>
            <a:r>
              <a:rPr lang="en-US" altLang="en-US" sz="1200" b="1" dirty="0">
                <a:latin typeface="Times New Roman" panose="02020603050405020304" pitchFamily="18" charset="0"/>
                <a:cs typeface="Times New Roman" panose="02020603050405020304" pitchFamily="18" charset="0"/>
              </a:rPr>
              <a:t>2 Pet. 2:20-22</a:t>
            </a:r>
          </a:p>
          <a:p>
            <a:pPr rtl="0"/>
            <a:r>
              <a:rPr lang="en-US" sz="1200" b="0" i="1" u="none" strike="noStrike" kern="1200" baseline="0" dirty="0">
                <a:solidFill>
                  <a:schemeClr val="tx1"/>
                </a:solidFill>
                <a:latin typeface="+mn-lt"/>
                <a:ea typeface="+mn-ea"/>
                <a:cs typeface="+mn-cs"/>
              </a:rPr>
              <a:t>For if, after they have escaped the pollutions of the world </a:t>
            </a:r>
            <a:r>
              <a:rPr lang="en-US" sz="1200" b="1" i="1" u="none" strike="noStrike" kern="1200" baseline="0" dirty="0">
                <a:solidFill>
                  <a:schemeClr val="tx1"/>
                </a:solidFill>
                <a:latin typeface="+mn-lt"/>
                <a:ea typeface="+mn-ea"/>
                <a:cs typeface="+mn-cs"/>
              </a:rPr>
              <a:t>through the knowledge of the Lord and Savior Jesus Christ</a:t>
            </a:r>
            <a:r>
              <a:rPr lang="en-US" sz="1200" b="0" i="1" u="none" strike="noStrike" kern="1200" baseline="0" dirty="0">
                <a:solidFill>
                  <a:schemeClr val="tx1"/>
                </a:solidFill>
                <a:latin typeface="+mn-lt"/>
                <a:ea typeface="+mn-ea"/>
                <a:cs typeface="+mn-cs"/>
              </a:rPr>
              <a:t>, they are again entangled in them and overcome, the latter end is worse for them than the beginning. For </a:t>
            </a:r>
            <a:r>
              <a:rPr lang="en-US" sz="1200" b="1" i="1" u="none" strike="noStrike" kern="1200" baseline="0" dirty="0">
                <a:solidFill>
                  <a:schemeClr val="tx1"/>
                </a:solidFill>
                <a:latin typeface="+mn-lt"/>
                <a:ea typeface="+mn-ea"/>
                <a:cs typeface="+mn-cs"/>
              </a:rPr>
              <a:t>it would have been better</a:t>
            </a:r>
            <a:r>
              <a:rPr lang="en-US" sz="1200" b="0" i="1" u="none" strike="noStrike" kern="1200" baseline="0" dirty="0">
                <a:solidFill>
                  <a:schemeClr val="tx1"/>
                </a:solidFill>
                <a:latin typeface="+mn-lt"/>
                <a:ea typeface="+mn-ea"/>
                <a:cs typeface="+mn-cs"/>
              </a:rPr>
              <a:t> for them not to have known the way of righteousness, </a:t>
            </a:r>
            <a:r>
              <a:rPr lang="en-US" sz="1200" b="1" i="1" u="none" strike="noStrike" kern="1200" baseline="0" dirty="0">
                <a:solidFill>
                  <a:schemeClr val="tx1"/>
                </a:solidFill>
                <a:latin typeface="+mn-lt"/>
                <a:ea typeface="+mn-ea"/>
                <a:cs typeface="+mn-cs"/>
              </a:rPr>
              <a:t>than having known it, to turn from the holy commandment</a:t>
            </a:r>
            <a:r>
              <a:rPr lang="en-US" sz="1200" b="0" i="1" u="none" strike="noStrike" kern="1200" baseline="0" dirty="0">
                <a:solidFill>
                  <a:schemeClr val="tx1"/>
                </a:solidFill>
                <a:latin typeface="+mn-lt"/>
                <a:ea typeface="+mn-ea"/>
                <a:cs typeface="+mn-cs"/>
              </a:rPr>
              <a:t> delivered to them. </a:t>
            </a:r>
            <a:r>
              <a:rPr lang="en-US" sz="1200" b="1" i="1" u="none" strike="noStrike" kern="1200" baseline="0" dirty="0">
                <a:solidFill>
                  <a:schemeClr val="tx1"/>
                </a:solidFill>
                <a:latin typeface="+mn-lt"/>
                <a:ea typeface="+mn-ea"/>
                <a:cs typeface="+mn-cs"/>
              </a:rPr>
              <a:t>But it has happened to them</a:t>
            </a:r>
            <a:r>
              <a:rPr lang="en-US" sz="1200" b="0" i="1" u="none" strike="noStrike" kern="1200" baseline="0" dirty="0">
                <a:solidFill>
                  <a:schemeClr val="tx1"/>
                </a:solidFill>
                <a:latin typeface="+mn-lt"/>
                <a:ea typeface="+mn-ea"/>
                <a:cs typeface="+mn-cs"/>
              </a:rPr>
              <a:t> according to the true proverb: "A DOG RETURNS TO HIS OWN VOMIT," and, "a sow, having washed, to her wallowing in the mire."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2:20-22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18</a:t>
            </a:fld>
            <a:endParaRPr lang="en-US"/>
          </a:p>
        </p:txBody>
      </p:sp>
    </p:spTree>
    <p:extLst>
      <p:ext uri="{BB962C8B-B14F-4D97-AF65-F5344CB8AC3E}">
        <p14:creationId xmlns:p14="http://schemas.microsoft.com/office/powerpoint/2010/main" val="214358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latin typeface="Arial" panose="020B0604020202020204" pitchFamily="34" charset="0"/>
              </a:rPr>
              <a:t>Can’t Forgive Impenitent</a:t>
            </a:r>
            <a:endParaRPr lang="en-US" b="0" dirty="0"/>
          </a:p>
        </p:txBody>
      </p:sp>
      <p:sp>
        <p:nvSpPr>
          <p:cNvPr id="4" name="Slide Number Placeholder 3"/>
          <p:cNvSpPr>
            <a:spLocks noGrp="1"/>
          </p:cNvSpPr>
          <p:nvPr>
            <p:ph type="sldNum" sz="quarter" idx="10"/>
          </p:nvPr>
        </p:nvSpPr>
        <p:spPr/>
        <p:txBody>
          <a:bodyPr/>
          <a:lstStyle/>
          <a:p>
            <a:fld id="{D5CDD97E-B88B-4A5D-A43F-EC4E8283F3A9}" type="slidenum">
              <a:rPr lang="en-US" smtClean="0"/>
              <a:t>19</a:t>
            </a:fld>
            <a:endParaRPr lang="en-US"/>
          </a:p>
        </p:txBody>
      </p:sp>
    </p:spTree>
    <p:extLst>
      <p:ext uri="{BB962C8B-B14F-4D97-AF65-F5344CB8AC3E}">
        <p14:creationId xmlns:p14="http://schemas.microsoft.com/office/powerpoint/2010/main" val="97028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No Forgiveness Without Repentance (</a:t>
            </a:r>
            <a:r>
              <a:rPr lang="en-US" altLang="en-US" sz="1200" b="1" dirty="0">
                <a:latin typeface="Times New Roman" panose="02020603050405020304" pitchFamily="18" charset="0"/>
                <a:cs typeface="Times New Roman" panose="02020603050405020304" pitchFamily="18" charset="0"/>
              </a:rPr>
              <a:t>Acts 17:30</a:t>
            </a:r>
            <a:r>
              <a:rPr lang="en-US" altLang="en-US" sz="1200" dirty="0">
                <a:latin typeface="Times New Roman" panose="02020603050405020304" pitchFamily="18" charset="0"/>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Truly, these times of ignorance God overlooked, but now commands all men everywhere to repent, (</a:t>
            </a:r>
            <a:r>
              <a:rPr lang="en-US" sz="1200" b="1" i="0" u="none" strike="noStrike" kern="1200" baseline="0" dirty="0">
                <a:solidFill>
                  <a:schemeClr val="tx1"/>
                </a:solidFill>
                <a:latin typeface="+mn-lt"/>
                <a:ea typeface="+mn-ea"/>
                <a:cs typeface="+mn-cs"/>
              </a:rPr>
              <a:t>Acts 17:30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&gt;&gt;&gt;&gt;&gt;&gt;&gt;&gt;&gt;&gt;&gt;&gt;&gt;&gt;&gt;&gt;&gt;&gt;&gt;&gt;&gt;&gt;&gt;&gt;&gt;&gt;&gt;&gt;&gt;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latin typeface="Times New Roman" panose="02020603050405020304" pitchFamily="18" charset="0"/>
                <a:cs typeface="Times New Roman" panose="02020603050405020304" pitchFamily="18" charset="0"/>
              </a:rPr>
              <a:t>Faith Always Compatible With God’s Law  (</a:t>
            </a:r>
            <a:r>
              <a:rPr lang="en-US" altLang="en-US" sz="1200" b="1" dirty="0">
                <a:latin typeface="Times New Roman" panose="02020603050405020304" pitchFamily="18" charset="0"/>
                <a:cs typeface="Times New Roman" panose="02020603050405020304" pitchFamily="18" charset="0"/>
              </a:rPr>
              <a:t>Heb. 3:18-19</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to whom </a:t>
            </a:r>
            <a:r>
              <a:rPr lang="en-US" sz="1200" b="1" i="1" u="none" strike="noStrike" kern="1200" baseline="0" dirty="0">
                <a:solidFill>
                  <a:schemeClr val="tx1"/>
                </a:solidFill>
                <a:latin typeface="+mn-lt"/>
                <a:ea typeface="+mn-ea"/>
                <a:cs typeface="+mn-cs"/>
              </a:rPr>
              <a:t>did He swear that they would not enter His rest</a:t>
            </a:r>
            <a:r>
              <a:rPr lang="en-US" sz="1200" b="0" i="1" u="none" strike="noStrike" kern="1200" baseline="0" dirty="0">
                <a:solidFill>
                  <a:schemeClr val="tx1"/>
                </a:solidFill>
                <a:latin typeface="+mn-lt"/>
                <a:ea typeface="+mn-ea"/>
                <a:cs typeface="+mn-cs"/>
              </a:rPr>
              <a:t>, but to </a:t>
            </a:r>
            <a:r>
              <a:rPr lang="en-US" sz="1200" b="1" i="1" u="none" strike="noStrike" kern="1200" baseline="0" dirty="0">
                <a:solidFill>
                  <a:schemeClr val="tx1"/>
                </a:solidFill>
                <a:latin typeface="+mn-lt"/>
                <a:ea typeface="+mn-ea"/>
                <a:cs typeface="+mn-cs"/>
              </a:rPr>
              <a:t>those who did not obey</a:t>
            </a:r>
            <a:r>
              <a:rPr lang="en-US" sz="1200" b="0" i="1" u="none" strike="noStrike" kern="1200" baseline="0" dirty="0">
                <a:solidFill>
                  <a:schemeClr val="tx1"/>
                </a:solidFill>
                <a:latin typeface="+mn-lt"/>
                <a:ea typeface="+mn-ea"/>
                <a:cs typeface="+mn-cs"/>
              </a:rPr>
              <a:t>? So we see that they could not enter in because of unbelief.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3:18-19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20</a:t>
            </a:fld>
            <a:endParaRPr lang="en-US"/>
          </a:p>
        </p:txBody>
      </p:sp>
    </p:spTree>
    <p:extLst>
      <p:ext uri="{BB962C8B-B14F-4D97-AF65-F5344CB8AC3E}">
        <p14:creationId xmlns:p14="http://schemas.microsoft.com/office/powerpoint/2010/main" val="59864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Through out this lesson, You have heard the elements of the plan of Salvation.</a:t>
            </a:r>
          </a:p>
          <a:p>
            <a:r>
              <a:rPr lang="en-US" dirty="0"/>
              <a:t>        a. For our viewing audience we will put them on the screen again.</a:t>
            </a:r>
          </a:p>
          <a:p>
            <a:r>
              <a:rPr lang="en-US" dirty="0"/>
              <a:t>&gt;&gt;&gt;&gt;&gt;&gt;&gt;&gt;&gt;&gt;&gt;&gt;&gt;&gt;&gt;&gt;&gt;&gt;</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The Offer of the Invitation: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&gt;&gt;&gt;&gt;&gt;&gt;&gt;&gt;&gt;&gt;&gt;&gt;&gt;&gt;&gt;&gt;&gt;&gt;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Hearing and faith, </a:t>
            </a:r>
            <a:r>
              <a:rPr lang="en-US" sz="1200" b="1" kern="1200" dirty="0">
                <a:solidFill>
                  <a:schemeClr val="tx1"/>
                </a:solidFill>
                <a:effectLst/>
                <a:latin typeface="+mn-lt"/>
                <a:ea typeface="+mn-ea"/>
                <a:cs typeface="+mn-cs"/>
              </a:rPr>
              <a:t>Rom. 10:17; Mark 16:16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b. Repentance, </a:t>
            </a:r>
            <a:r>
              <a:rPr lang="en-US" sz="1200" b="1" kern="1200" dirty="0">
                <a:solidFill>
                  <a:schemeClr val="tx1"/>
                </a:solidFill>
                <a:effectLst/>
                <a:latin typeface="+mn-lt"/>
                <a:ea typeface="+mn-ea"/>
                <a:cs typeface="+mn-cs"/>
              </a:rPr>
              <a:t>Acts 2:38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c. Professing Christ, </a:t>
            </a:r>
            <a:r>
              <a:rPr lang="en-US" sz="1200" b="1" kern="1200" dirty="0">
                <a:solidFill>
                  <a:schemeClr val="tx1"/>
                </a:solidFill>
                <a:effectLst/>
                <a:latin typeface="+mn-lt"/>
                <a:ea typeface="+mn-ea"/>
                <a:cs typeface="+mn-cs"/>
              </a:rPr>
              <a:t>Rom. 10:9-10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d. Immersion in water, </a:t>
            </a:r>
            <a:r>
              <a:rPr lang="en-US" sz="1200" b="1" kern="1200" dirty="0">
                <a:solidFill>
                  <a:schemeClr val="tx1"/>
                </a:solidFill>
                <a:effectLst/>
                <a:latin typeface="+mn-lt"/>
                <a:ea typeface="+mn-ea"/>
                <a:cs typeface="+mn-cs"/>
              </a:rPr>
              <a:t>Rom. 6:3-5; Acts 22:16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e.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&gt;&gt;&gt;&gt;&gt;&gt;&gt;&gt;&gt;&gt;&gt;&gt;&gt;&gt;&gt;&gt;&gt;&gt;</a:t>
            </a:r>
          </a:p>
          <a:p>
            <a:r>
              <a:rPr lang="en-US" sz="1200" kern="1200" dirty="0">
                <a:solidFill>
                  <a:schemeClr val="tx1"/>
                </a:solidFill>
                <a:effectLst/>
                <a:latin typeface="+mn-lt"/>
                <a:ea typeface="+mn-ea"/>
                <a:cs typeface="+mn-cs"/>
              </a:rPr>
              <a:t>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21</a:t>
            </a:fld>
            <a:endParaRPr lang="en-US"/>
          </a:p>
        </p:txBody>
      </p:sp>
    </p:spTree>
    <p:extLst>
      <p:ext uri="{BB962C8B-B14F-4D97-AF65-F5344CB8AC3E}">
        <p14:creationId xmlns:p14="http://schemas.microsoft.com/office/powerpoint/2010/main" val="48423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40000"/>
              </a:lnSpc>
            </a:pPr>
            <a:r>
              <a:rPr lang="en-US" altLang="en-US" sz="1200" dirty="0">
                <a:latin typeface="Times New Roman" panose="02020603050405020304" pitchFamily="18" charset="0"/>
                <a:cs typeface="Times New Roman" panose="02020603050405020304" pitchFamily="18" charset="0"/>
              </a:rPr>
              <a:t>What is Faith, we say we believe, as do the denominations, But What is Faith?</a:t>
            </a:r>
          </a:p>
          <a:p>
            <a:pPr>
              <a:lnSpc>
                <a:spcPct val="140000"/>
              </a:lnSpc>
            </a:pPr>
            <a:r>
              <a:rPr lang="en-US" altLang="en-US" sz="1200" dirty="0">
                <a:latin typeface="Times New Roman" panose="02020603050405020304" pitchFamily="18" charset="0"/>
                <a:cs typeface="Times New Roman" panose="02020603050405020304" pitchFamily="18" charset="0"/>
              </a:rPr>
              <a:t>    1. Faith is anything having to do with acknowledgement of God  in our spiritual or physical lives.</a:t>
            </a:r>
          </a:p>
          <a:p>
            <a:pPr>
              <a:lnSpc>
                <a:spcPct val="140000"/>
              </a:lnSpc>
            </a:pPr>
            <a:r>
              <a:rPr lang="en-US" altLang="en-US" sz="1200" dirty="0">
                <a:latin typeface="Times New Roman" panose="02020603050405020304" pitchFamily="18" charset="0"/>
                <a:cs typeface="Times New Roman" panose="02020603050405020304" pitchFamily="18" charset="0"/>
              </a:rPr>
              <a:t>    2. Faith consist of beliefs which guide men's hearts and lives especially those of the Christian saints.</a:t>
            </a: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3</a:t>
            </a:fld>
            <a:endParaRPr lang="en-US"/>
          </a:p>
        </p:txBody>
      </p:sp>
    </p:spTree>
    <p:extLst>
      <p:ext uri="{BB962C8B-B14F-4D97-AF65-F5344CB8AC3E}">
        <p14:creationId xmlns:p14="http://schemas.microsoft.com/office/powerpoint/2010/main" val="253495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Faith can be misunderstood as it is by many in this world today.</a:t>
            </a:r>
          </a:p>
          <a:p>
            <a:r>
              <a:rPr lang="en-US" altLang="en-US" sz="1200" dirty="0">
                <a:latin typeface="Times New Roman" panose="02020603050405020304" pitchFamily="18" charset="0"/>
                <a:cs typeface="Times New Roman" panose="02020603050405020304" pitchFamily="18" charset="0"/>
              </a:rPr>
              <a:t>    2. Many say they have faith – and yet they demonstrate that they know nothing of God, nor does this man devote his life to God.</a:t>
            </a:r>
          </a:p>
          <a:p>
            <a:r>
              <a:rPr lang="en-US" altLang="en-US" sz="1200" dirty="0">
                <a:latin typeface="Times New Roman" panose="02020603050405020304" pitchFamily="18" charset="0"/>
                <a:cs typeface="Times New Roman" panose="02020603050405020304" pitchFamily="18" charset="0"/>
              </a:rPr>
              <a:t>    3. Many have said they believe; but they do many things that faith does not allow them to do.</a:t>
            </a:r>
          </a:p>
          <a:p>
            <a:r>
              <a:rPr lang="en-US" altLang="en-US" sz="1200" dirty="0">
                <a:latin typeface="Times New Roman" panose="02020603050405020304" pitchFamily="18" charset="0"/>
                <a:cs typeface="Times New Roman" panose="02020603050405020304" pitchFamily="18" charset="0"/>
              </a:rPr>
              <a:t>    4. Faith has some limitations that many have not considered</a:t>
            </a: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4</a:t>
            </a:fld>
            <a:endParaRPr lang="en-US"/>
          </a:p>
        </p:txBody>
      </p:sp>
    </p:spTree>
    <p:extLst>
      <p:ext uri="{BB962C8B-B14F-4D97-AF65-F5344CB8AC3E}">
        <p14:creationId xmlns:p14="http://schemas.microsoft.com/office/powerpoint/2010/main" val="383542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3300"/>
                </a:solidFill>
                <a:latin typeface="Times New Roman" panose="02020603050405020304" pitchFamily="18" charset="0"/>
                <a:cs typeface="Times New Roman" panose="02020603050405020304" pitchFamily="18" charset="0"/>
              </a:rPr>
              <a:t>    1. What do you mean I have Limitations of Faith?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3300"/>
                </a:solidFill>
                <a:latin typeface="Times New Roman" panose="02020603050405020304" pitchFamily="18" charset="0"/>
                <a:cs typeface="Times New Roman" panose="02020603050405020304" pitchFamily="18" charset="0"/>
              </a:rPr>
              <a:t>    2. Are there “no limitations” in the way faith is Obtained?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3300"/>
                </a:solidFill>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3300"/>
                </a:solidFill>
                <a:latin typeface="Times New Roman" panose="02020603050405020304" pitchFamily="18" charset="0"/>
                <a:cs typeface="Times New Roman" panose="02020603050405020304" pitchFamily="18" charset="0"/>
              </a:rPr>
              <a:t>    3. In what way may faith be acquired?</a:t>
            </a: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5</a:t>
            </a:fld>
            <a:endParaRPr lang="en-US"/>
          </a:p>
        </p:txBody>
      </p:sp>
    </p:spTree>
    <p:extLst>
      <p:ext uri="{BB962C8B-B14F-4D97-AF65-F5344CB8AC3E}">
        <p14:creationId xmlns:p14="http://schemas.microsoft.com/office/powerpoint/2010/main" val="372108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There are </a:t>
            </a:r>
            <a:r>
              <a:rPr lang="en-US" altLang="en-US" sz="1200" b="1" dirty="0">
                <a:latin typeface="Times New Roman" panose="02020603050405020304" pitchFamily="18" charset="0"/>
                <a:cs typeface="Times New Roman" panose="02020603050405020304" pitchFamily="18" charset="0"/>
              </a:rPr>
              <a:t>many ways </a:t>
            </a:r>
            <a:r>
              <a:rPr lang="en-US" altLang="en-US" sz="1200" dirty="0">
                <a:latin typeface="Times New Roman" panose="02020603050405020304" pitchFamily="18" charset="0"/>
                <a:cs typeface="Times New Roman" panose="02020603050405020304" pitchFamily="18" charset="0"/>
              </a:rPr>
              <a:t>that people claim to have received their faith.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2. Some say that it was the </a:t>
            </a:r>
            <a:r>
              <a:rPr lang="en-US" altLang="en-US" sz="1200" b="1" dirty="0"/>
              <a:t>sensation</a:t>
            </a:r>
            <a:r>
              <a:rPr lang="en-US" altLang="en-US" sz="1200" dirty="0"/>
              <a:t> of a warm glow during some heartfelt experience that lead them to believe.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3. For some it was a call for help in the night, or a moment of </a:t>
            </a:r>
            <a:r>
              <a:rPr lang="en-US" altLang="en-US" sz="1200" b="1" dirty="0">
                <a:latin typeface="Times New Roman" panose="02020603050405020304" pitchFamily="18" charset="0"/>
                <a:cs typeface="Times New Roman" panose="02020603050405020304" pitchFamily="18" charset="0"/>
              </a:rPr>
              <a:t>prayer</a:t>
            </a:r>
            <a:r>
              <a:rPr lang="en-US" altLang="en-US" sz="1200" dirty="0">
                <a:latin typeface="Times New Roman" panose="02020603050405020304" pitchFamily="18" charset="0"/>
                <a:cs typeface="Times New Roman" panose="02020603050405020304" pitchFamily="18" charset="0"/>
              </a:rPr>
              <a:t> for healing from a serious 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4. Others claim faith came from a </a:t>
            </a:r>
            <a:r>
              <a:rPr lang="en-US" altLang="en-US" sz="1200" b="1" dirty="0">
                <a:latin typeface="Times New Roman" panose="02020603050405020304" pitchFamily="18" charset="0"/>
                <a:cs typeface="Times New Roman" panose="02020603050405020304" pitchFamily="18" charset="0"/>
              </a:rPr>
              <a:t>vision</a:t>
            </a:r>
            <a:r>
              <a:rPr lang="en-US" altLang="en-US" sz="1200" dirty="0">
                <a:latin typeface="Times New Roman" panose="02020603050405020304" pitchFamily="18" charset="0"/>
                <a:cs typeface="Times New Roman" panose="02020603050405020304" pitchFamily="18" charset="0"/>
              </a:rPr>
              <a:t> in the night while they dreamed of rescue from a problem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5. Almost any </a:t>
            </a:r>
            <a:r>
              <a:rPr lang="en-US" altLang="en-US" sz="1200" b="1" dirty="0">
                <a:latin typeface="Times New Roman" panose="02020603050405020304" pitchFamily="18" charset="0"/>
                <a:cs typeface="Times New Roman" panose="02020603050405020304" pitchFamily="18" charset="0"/>
              </a:rPr>
              <a:t>experience</a:t>
            </a:r>
            <a:r>
              <a:rPr lang="en-US" altLang="en-US" sz="1200" dirty="0">
                <a:latin typeface="Times New Roman" panose="02020603050405020304" pitchFamily="18" charset="0"/>
                <a:cs typeface="Times New Roman" panose="02020603050405020304" pitchFamily="18" charset="0"/>
              </a:rPr>
              <a:t> can be used to develop faith for those looking for an unexplained reason to believe.</a:t>
            </a:r>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6</a:t>
            </a:fld>
            <a:endParaRPr lang="en-US"/>
          </a:p>
        </p:txBody>
      </p:sp>
    </p:spTree>
    <p:extLst>
      <p:ext uri="{BB962C8B-B14F-4D97-AF65-F5344CB8AC3E}">
        <p14:creationId xmlns:p14="http://schemas.microsoft.com/office/powerpoint/2010/main" val="138771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According to the scripture, faith comes from the knowledge of scripture. (</a:t>
            </a:r>
            <a:r>
              <a:rPr lang="en-US" altLang="en-US" sz="1200" b="1" dirty="0">
                <a:latin typeface="Times New Roman" panose="02020603050405020304" pitchFamily="18" charset="0"/>
                <a:cs typeface="Times New Roman" panose="02020603050405020304" pitchFamily="18" charset="0"/>
              </a:rPr>
              <a:t>Rom. 10:17; John 20:31</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So then faith comes by hearing, and hearing </a:t>
            </a:r>
            <a:r>
              <a:rPr lang="en-US" sz="1200" b="1" i="1" u="none" strike="noStrike" kern="1200" baseline="0" dirty="0">
                <a:solidFill>
                  <a:schemeClr val="tx1"/>
                </a:solidFill>
                <a:latin typeface="+mn-lt"/>
                <a:ea typeface="+mn-ea"/>
                <a:cs typeface="+mn-cs"/>
              </a:rPr>
              <a:t>by the word of God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10:17</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these are written that </a:t>
            </a:r>
            <a:r>
              <a:rPr lang="en-US" sz="1200" b="1" i="1" u="none" strike="noStrike" kern="1200" baseline="0" dirty="0">
                <a:solidFill>
                  <a:schemeClr val="tx1"/>
                </a:solidFill>
                <a:latin typeface="+mn-lt"/>
                <a:ea typeface="+mn-ea"/>
                <a:cs typeface="+mn-cs"/>
              </a:rPr>
              <a:t>you may believe that Jesus is the Christ</a:t>
            </a:r>
            <a:r>
              <a:rPr lang="en-US" sz="1200" b="0" i="1" u="none" strike="noStrike" kern="1200" baseline="0" dirty="0">
                <a:solidFill>
                  <a:schemeClr val="tx1"/>
                </a:solidFill>
                <a:latin typeface="+mn-lt"/>
                <a:ea typeface="+mn-ea"/>
                <a:cs typeface="+mn-cs"/>
              </a:rPr>
              <a:t>, the Son of God, and that believing you may have life in His name.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20:31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Look at the Examples that are recorded in 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3. In </a:t>
            </a:r>
            <a:r>
              <a:rPr lang="en-US" altLang="en-US" sz="1200" b="1" dirty="0">
                <a:latin typeface="Times New Roman" panose="02020603050405020304" pitchFamily="18" charset="0"/>
                <a:cs typeface="Times New Roman" panose="02020603050405020304" pitchFamily="18" charset="0"/>
              </a:rPr>
              <a:t>Acts 2:36-37 </a:t>
            </a:r>
            <a:r>
              <a:rPr lang="en-US" altLang="en-US" sz="1200" dirty="0">
                <a:latin typeface="Times New Roman" panose="02020603050405020304" pitchFamily="18" charset="0"/>
                <a:cs typeface="Times New Roman" panose="02020603050405020304" pitchFamily="18" charset="0"/>
              </a:rPr>
              <a:t>Peter is preaching his first sermon to people on Pentecost.</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4. Simon the Sorcerer believes the Gospel that Phillip teaches in </a:t>
            </a:r>
            <a:r>
              <a:rPr lang="en-US" altLang="en-US" sz="1200" b="1" dirty="0">
                <a:latin typeface="Times New Roman" panose="02020603050405020304" pitchFamily="18" charset="0"/>
                <a:cs typeface="Times New Roman" panose="02020603050405020304" pitchFamily="18" charset="0"/>
              </a:rPr>
              <a:t>Acts 8:12</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5. Phillip also teaches the man from Ethiopia </a:t>
            </a:r>
            <a:r>
              <a:rPr lang="en-US" altLang="en-US" sz="1200" b="1" dirty="0">
                <a:latin typeface="Times New Roman" panose="02020603050405020304" pitchFamily="18" charset="0"/>
                <a:cs typeface="Times New Roman" panose="02020603050405020304" pitchFamily="18" charset="0"/>
              </a:rPr>
              <a:t>Acts 8:35-38</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6. The gentiles at Antioch of Syria were taught, baptized and believed. </a:t>
            </a:r>
            <a:r>
              <a:rPr lang="en-US" altLang="en-US" sz="1200" b="1" dirty="0">
                <a:latin typeface="Times New Roman" panose="02020603050405020304" pitchFamily="18" charset="0"/>
                <a:cs typeface="Times New Roman" panose="02020603050405020304" pitchFamily="18" charset="0"/>
              </a:rPr>
              <a:t>Acts 15:9</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7. Cornelius sent for Peter so that he might know words by which he might be saved. </a:t>
            </a:r>
            <a:r>
              <a:rPr lang="en-US" altLang="en-US" sz="1200" b="1" dirty="0">
                <a:latin typeface="Times New Roman" panose="02020603050405020304" pitchFamily="18" charset="0"/>
                <a:cs typeface="Times New Roman" panose="02020603050405020304" pitchFamily="18" charset="0"/>
              </a:rPr>
              <a:t>Acts. 11:14</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8. The Philippian Jailor heard the word of God and was baptized. </a:t>
            </a:r>
            <a:r>
              <a:rPr lang="en-US" altLang="en-US" sz="1200" b="1" dirty="0">
                <a:latin typeface="Times New Roman" panose="02020603050405020304" pitchFamily="18" charset="0"/>
                <a:cs typeface="Times New Roman" panose="02020603050405020304" pitchFamily="18" charset="0"/>
              </a:rPr>
              <a:t>Acts 16:31-32</a:t>
            </a: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9. Paul taught the Gospel to Crispus and the synagogue in </a:t>
            </a:r>
            <a:r>
              <a:rPr lang="en-US" altLang="en-US" sz="1200" b="1" dirty="0">
                <a:latin typeface="Times New Roman" panose="02020603050405020304" pitchFamily="18" charset="0"/>
                <a:cs typeface="Times New Roman" panose="02020603050405020304" pitchFamily="18" charset="0"/>
              </a:rPr>
              <a:t>Acts 18:8</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1200" dirty="0">
                <a:latin typeface="Times New Roman" panose="02020603050405020304" pitchFamily="18" charset="0"/>
                <a:cs typeface="Times New Roman" panose="02020603050405020304" pitchFamily="18"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1200" dirty="0">
                <a:latin typeface="Times New Roman" panose="02020603050405020304" pitchFamily="18" charset="0"/>
                <a:cs typeface="Times New Roman" panose="02020603050405020304" pitchFamily="18" charset="0"/>
              </a:rPr>
              <a:t>    10. This is Not Mysterious, all converted must hear the word of God in order to develop faith in God and His Son Jesus.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7</a:t>
            </a:fld>
            <a:endParaRPr lang="en-US"/>
          </a:p>
        </p:txBody>
      </p:sp>
    </p:spTree>
    <p:extLst>
      <p:ext uri="{BB962C8B-B14F-4D97-AF65-F5344CB8AC3E}">
        <p14:creationId xmlns:p14="http://schemas.microsoft.com/office/powerpoint/2010/main" val="225145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folHlink"/>
                </a:solidFill>
                <a:cs typeface="Times New Roman" panose="02020603050405020304" pitchFamily="18" charset="0"/>
              </a:rPr>
              <a:t>    1. Faith was not enabled to work miracles today, and it cannot be enabled by miracles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folHlink"/>
                </a:solidFill>
                <a:cs typeface="Times New Roman" panose="02020603050405020304" pitchFamily="18" charset="0"/>
              </a:rPr>
              <a:t>    2. Faith does not come from miracles in these “latter days”.</a:t>
            </a:r>
            <a:endParaRPr lang="en-US" altLang="en-US" sz="1400" dirty="0">
              <a:solidFill>
                <a:schemeClr val="bg1"/>
              </a:solidFill>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8</a:t>
            </a:fld>
            <a:endParaRPr lang="en-US"/>
          </a:p>
        </p:txBody>
      </p:sp>
    </p:spTree>
    <p:extLst>
      <p:ext uri="{BB962C8B-B14F-4D97-AF65-F5344CB8AC3E}">
        <p14:creationId xmlns:p14="http://schemas.microsoft.com/office/powerpoint/2010/main" val="175400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99"/>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latin typeface="Times New Roman" panose="02020603050405020304" pitchFamily="18" charset="0"/>
                <a:cs typeface="Times New Roman" panose="02020603050405020304" pitchFamily="18" charset="0"/>
              </a:rPr>
              <a:t>    1. Age for Miracles in the Church Is Gone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Who Worked Miracles and When?</a:t>
            </a:r>
          </a:p>
          <a:p>
            <a:pPr marL="0" indent="0">
              <a:buFontTx/>
              <a:buNone/>
            </a:pPr>
            <a:r>
              <a:rPr lang="en-US" altLang="en-US" sz="1200" dirty="0">
                <a:latin typeface="Times New Roman" panose="02020603050405020304" pitchFamily="18" charset="0"/>
                <a:cs typeface="Times New Roman" panose="02020603050405020304" pitchFamily="18" charset="0"/>
              </a:rPr>
              <a:t>    3. Apostles worked miracles by Baptism of Holy Spirit (</a:t>
            </a:r>
            <a:r>
              <a:rPr lang="en-US" altLang="en-US" sz="1200" b="1" dirty="0">
                <a:latin typeface="Times New Roman" panose="02020603050405020304" pitchFamily="18" charset="0"/>
                <a:cs typeface="Times New Roman" panose="02020603050405020304" pitchFamily="18" charset="0"/>
              </a:rPr>
              <a:t>Acts 2</a:t>
            </a:r>
            <a:r>
              <a:rPr lang="en-US" altLang="en-US" sz="1200" dirty="0">
                <a:latin typeface="Times New Roman" panose="02020603050405020304" pitchFamily="18" charset="0"/>
                <a:cs typeface="Times New Roman" panose="02020603050405020304" pitchFamily="18" charset="0"/>
              </a:rPr>
              <a:t>)</a:t>
            </a:r>
          </a:p>
          <a:p>
            <a:pPr marL="0" indent="0">
              <a:buFontTx/>
              <a:buNone/>
            </a:pPr>
            <a:r>
              <a:rPr lang="en-US" altLang="en-US" sz="1200" dirty="0">
                <a:latin typeface="Times New Roman" panose="02020603050405020304" pitchFamily="18" charset="0"/>
                <a:cs typeface="Times New Roman" panose="02020603050405020304" pitchFamily="18" charset="0"/>
              </a:rPr>
              <a:t>    4. Many Christians worked miracles by Apostles’ Hands, as we see in Samaria where Peter practiced “Laying on of Hands” (</a:t>
            </a:r>
            <a:r>
              <a:rPr lang="en-US" altLang="en-US" sz="1200" b="1" dirty="0">
                <a:latin typeface="Times New Roman" panose="02020603050405020304" pitchFamily="18" charset="0"/>
                <a:cs typeface="Times New Roman" panose="02020603050405020304" pitchFamily="18" charset="0"/>
              </a:rPr>
              <a:t>Acts 8:16-19</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as yet He had fallen upon none of them. They had only been baptized in the name of the Lord Jesus. Then they laid hands on them, and they received the Holy Spirit. And when Simon saw that through the laying on of the apostles' hands the Holy Spirit was given, he offered them money, saying, "Give me this power also, that anyone on whom I lay hands may receive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8:16-19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indent="0">
              <a:buFontTx/>
              <a:buNone/>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9</a:t>
            </a:fld>
            <a:endParaRPr lang="en-US"/>
          </a:p>
        </p:txBody>
      </p:sp>
    </p:spTree>
    <p:extLst>
      <p:ext uri="{BB962C8B-B14F-4D97-AF65-F5344CB8AC3E}">
        <p14:creationId xmlns:p14="http://schemas.microsoft.com/office/powerpoint/2010/main" val="45547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altLang="en-US" sz="1200" dirty="0">
                <a:latin typeface="Times New Roman" panose="02020603050405020304" pitchFamily="18" charset="0"/>
                <a:cs typeface="Times New Roman" panose="02020603050405020304" pitchFamily="18" charset="0"/>
              </a:rPr>
              <a:t>    1. But the purpose of miracles (to witness the Apostles as being from God); has been completed:  the word has been reveal &amp; confirm as the word of god.</a:t>
            </a:r>
          </a:p>
          <a:p>
            <a:pPr algn="l">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Heb. 2:2-4</a:t>
            </a:r>
          </a:p>
          <a:p>
            <a:pPr rtl="0"/>
            <a:r>
              <a:rPr lang="en-US" sz="1200" b="0" i="1" u="none" strike="noStrike" kern="1200" baseline="0" dirty="0">
                <a:solidFill>
                  <a:schemeClr val="tx1"/>
                </a:solidFill>
                <a:latin typeface="+mn-lt"/>
                <a:ea typeface="+mn-ea"/>
                <a:cs typeface="+mn-cs"/>
              </a:rPr>
              <a:t>For if the word spoken through angels proved steadfast, and every transgression and disobedience received a just reward, how shall we escape if we neglect so great a salvation, which at the first began to be spoken by the Lord, and was </a:t>
            </a:r>
            <a:r>
              <a:rPr lang="en-US" sz="1200" b="1" i="1" u="none" strike="noStrike" kern="1200" baseline="0" dirty="0">
                <a:solidFill>
                  <a:schemeClr val="tx1"/>
                </a:solidFill>
                <a:latin typeface="+mn-lt"/>
                <a:ea typeface="+mn-ea"/>
                <a:cs typeface="+mn-cs"/>
              </a:rPr>
              <a:t>confirmed to us</a:t>
            </a:r>
            <a:r>
              <a:rPr lang="en-US" sz="1200" b="0" i="1" u="none" strike="noStrike" kern="1200" baseline="0" dirty="0">
                <a:solidFill>
                  <a:schemeClr val="tx1"/>
                </a:solidFill>
                <a:latin typeface="+mn-lt"/>
                <a:ea typeface="+mn-ea"/>
                <a:cs typeface="+mn-cs"/>
              </a:rPr>
              <a:t> by </a:t>
            </a:r>
            <a:r>
              <a:rPr lang="en-US" sz="1200" b="1" i="1" u="none" strike="noStrike" kern="1200" baseline="0" dirty="0">
                <a:solidFill>
                  <a:schemeClr val="tx1"/>
                </a:solidFill>
                <a:latin typeface="+mn-lt"/>
                <a:ea typeface="+mn-ea"/>
                <a:cs typeface="+mn-cs"/>
              </a:rPr>
              <a:t>those who heard Him</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God also bearing witness both with signs and wonders, with various miracles, and gifts of the Holy Spirit</a:t>
            </a:r>
            <a:r>
              <a:rPr lang="en-US" sz="1200" b="0" i="1" u="none" strike="noStrike" kern="1200" baseline="0" dirty="0">
                <a:solidFill>
                  <a:schemeClr val="tx1"/>
                </a:solidFill>
                <a:latin typeface="+mn-lt"/>
                <a:ea typeface="+mn-ea"/>
                <a:cs typeface="+mn-cs"/>
              </a:rPr>
              <a:t>, according to His own will?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Times New Roman" panose="02020603050405020304" pitchFamily="18" charset="0"/>
              <a:cs typeface="Times New Roman" panose="02020603050405020304" pitchFamily="18" charset="0"/>
            </a:endParaRPr>
          </a:p>
          <a:p>
            <a:pPr marL="0" indent="0">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1 Cor. 13:8-12</a:t>
            </a:r>
          </a:p>
          <a:p>
            <a:pPr rtl="0"/>
            <a:r>
              <a:rPr lang="en-US" sz="1200" b="0" i="0" u="none" strike="noStrike" kern="1200" baseline="0" dirty="0">
                <a:solidFill>
                  <a:schemeClr val="tx1"/>
                </a:solidFill>
                <a:latin typeface="+mn-lt"/>
                <a:ea typeface="+mn-ea"/>
                <a:cs typeface="+mn-cs"/>
              </a:rPr>
              <a:t>Love never fails. But whether there are prophecies, they will fail; whether there are tongues, they will cease; whether there is knowledge, it will vanish away. For we know in part and we prophesy in part. But when that which is perfect has come, then that which is in part will be done away. (</a:t>
            </a:r>
            <a:r>
              <a:rPr lang="en-US" sz="1200" b="1" i="0" u="none" strike="noStrike" kern="1200" baseline="0" dirty="0">
                <a:solidFill>
                  <a:schemeClr val="tx1"/>
                </a:solidFill>
                <a:latin typeface="+mn-lt"/>
                <a:ea typeface="+mn-ea"/>
                <a:cs typeface="+mn-cs"/>
              </a:rPr>
              <a:t>1 Corinthians 13:8-10</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marL="0" indent="0">
              <a:buFontTx/>
              <a:buNone/>
            </a:pPr>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James 1:25</a:t>
            </a:r>
          </a:p>
          <a:p>
            <a:pPr rtl="0"/>
            <a:r>
              <a:rPr lang="en-US" sz="1200" b="0" i="0" u="none" strike="noStrike" kern="1200" baseline="0" dirty="0">
                <a:solidFill>
                  <a:schemeClr val="tx1"/>
                </a:solidFill>
                <a:latin typeface="+mn-lt"/>
                <a:ea typeface="+mn-ea"/>
                <a:cs typeface="+mn-cs"/>
              </a:rPr>
              <a:t>But he who looks into </a:t>
            </a:r>
            <a:r>
              <a:rPr lang="en-US" sz="1200" b="1" i="0" u="none" strike="noStrike" kern="1200" baseline="0" dirty="0">
                <a:solidFill>
                  <a:schemeClr val="tx1"/>
                </a:solidFill>
                <a:latin typeface="+mn-lt"/>
                <a:ea typeface="+mn-ea"/>
                <a:cs typeface="+mn-cs"/>
              </a:rPr>
              <a:t>the perfect law of liberty </a:t>
            </a:r>
            <a:r>
              <a:rPr lang="en-US" sz="1200" b="0" i="0" u="none" strike="noStrike" kern="1200" baseline="0" dirty="0">
                <a:solidFill>
                  <a:schemeClr val="tx1"/>
                </a:solidFill>
                <a:latin typeface="+mn-lt"/>
                <a:ea typeface="+mn-ea"/>
                <a:cs typeface="+mn-cs"/>
              </a:rPr>
              <a:t>and continues in it, and is not a forgetful hearer but a doer of the work, </a:t>
            </a:r>
            <a:r>
              <a:rPr lang="en-US" sz="1200" b="1" i="0" u="none" strike="noStrike" kern="1200" baseline="0" dirty="0">
                <a:solidFill>
                  <a:schemeClr val="tx1"/>
                </a:solidFill>
                <a:latin typeface="+mn-lt"/>
                <a:ea typeface="+mn-ea"/>
                <a:cs typeface="+mn-cs"/>
              </a:rPr>
              <a:t>this one will be blessed</a:t>
            </a:r>
            <a:r>
              <a:rPr lang="en-US" sz="1200" b="0" i="0" u="none" strike="noStrike" kern="1200" baseline="0" dirty="0">
                <a:solidFill>
                  <a:schemeClr val="tx1"/>
                </a:solidFill>
                <a:latin typeface="+mn-lt"/>
                <a:ea typeface="+mn-ea"/>
                <a:cs typeface="+mn-cs"/>
              </a:rPr>
              <a:t> in what he does.  (</a:t>
            </a:r>
            <a:r>
              <a:rPr lang="en-US" sz="1200" b="1" i="0" u="none" strike="noStrike" kern="1200" baseline="0" dirty="0">
                <a:solidFill>
                  <a:schemeClr val="tx1"/>
                </a:solidFill>
                <a:latin typeface="+mn-lt"/>
                <a:ea typeface="+mn-ea"/>
                <a:cs typeface="+mn-cs"/>
              </a:rPr>
              <a:t>James 1:25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CDD97E-B88B-4A5D-A43F-EC4E8283F3A9}" type="slidenum">
              <a:rPr lang="en-US" smtClean="0"/>
              <a:t>10</a:t>
            </a:fld>
            <a:endParaRPr lang="en-US"/>
          </a:p>
        </p:txBody>
      </p:sp>
    </p:spTree>
    <p:extLst>
      <p:ext uri="{BB962C8B-B14F-4D97-AF65-F5344CB8AC3E}">
        <p14:creationId xmlns:p14="http://schemas.microsoft.com/office/powerpoint/2010/main" val="202346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109232-8E61-47F1-8DE6-948600BE6B39}" type="slidenum">
              <a:rPr lang="en-US" altLang="en-US" smtClean="0"/>
              <a:pPr/>
              <a:t>‹#›</a:t>
            </a:fld>
            <a:endParaRPr lang="en-US" altLang="en-US"/>
          </a:p>
        </p:txBody>
      </p:sp>
    </p:spTree>
    <p:extLst>
      <p:ext uri="{BB962C8B-B14F-4D97-AF65-F5344CB8AC3E}">
        <p14:creationId xmlns:p14="http://schemas.microsoft.com/office/powerpoint/2010/main" val="157093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E1790E5-A276-4B9C-B2B1-D500448DC0A8}" type="slidenum">
              <a:rPr lang="en-US" altLang="en-US" smtClean="0"/>
              <a:pPr/>
              <a:t>‹#›</a:t>
            </a:fld>
            <a:endParaRPr lang="en-US" altLang="en-US"/>
          </a:p>
        </p:txBody>
      </p:sp>
    </p:spTree>
    <p:extLst>
      <p:ext uri="{BB962C8B-B14F-4D97-AF65-F5344CB8AC3E}">
        <p14:creationId xmlns:p14="http://schemas.microsoft.com/office/powerpoint/2010/main" val="69719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611765C-E2F5-4AE8-8280-0D6E0A9D4952}" type="slidenum">
              <a:rPr lang="en-US" altLang="en-US" smtClean="0"/>
              <a:pPr/>
              <a:t>‹#›</a:t>
            </a:fld>
            <a:endParaRPr lang="en-US" altLang="en-US"/>
          </a:p>
        </p:txBody>
      </p:sp>
    </p:spTree>
    <p:extLst>
      <p:ext uri="{BB962C8B-B14F-4D97-AF65-F5344CB8AC3E}">
        <p14:creationId xmlns:p14="http://schemas.microsoft.com/office/powerpoint/2010/main" val="122559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5CCA55C-D54E-449F-B48F-5AC91D9892ED}" type="slidenum">
              <a:rPr lang="en-US" altLang="en-US" smtClean="0"/>
              <a:pPr/>
              <a:t>‹#›</a:t>
            </a:fld>
            <a:endParaRPr lang="en-US" altLang="en-US"/>
          </a:p>
        </p:txBody>
      </p:sp>
    </p:spTree>
    <p:extLst>
      <p:ext uri="{BB962C8B-B14F-4D97-AF65-F5344CB8AC3E}">
        <p14:creationId xmlns:p14="http://schemas.microsoft.com/office/powerpoint/2010/main" val="417103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8FCB156-BA4E-4F09-ACA3-F70F45AFB539}" type="slidenum">
              <a:rPr lang="en-US" altLang="en-US" smtClean="0"/>
              <a:pPr/>
              <a:t>‹#›</a:t>
            </a:fld>
            <a:endParaRPr lang="en-US" altLang="en-US"/>
          </a:p>
        </p:txBody>
      </p:sp>
    </p:spTree>
    <p:extLst>
      <p:ext uri="{BB962C8B-B14F-4D97-AF65-F5344CB8AC3E}">
        <p14:creationId xmlns:p14="http://schemas.microsoft.com/office/powerpoint/2010/main" val="270009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09D6D45-7E29-463D-8538-05405894A1B3}" type="slidenum">
              <a:rPr lang="en-US" altLang="en-US" smtClean="0"/>
              <a:pPr/>
              <a:t>‹#›</a:t>
            </a:fld>
            <a:endParaRPr lang="en-US" altLang="en-US"/>
          </a:p>
        </p:txBody>
      </p:sp>
    </p:spTree>
    <p:extLst>
      <p:ext uri="{BB962C8B-B14F-4D97-AF65-F5344CB8AC3E}">
        <p14:creationId xmlns:p14="http://schemas.microsoft.com/office/powerpoint/2010/main" val="126512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557F35A-ACB3-4E35-B61D-B9BEB80B799B}" type="slidenum">
              <a:rPr lang="en-US" altLang="en-US" smtClean="0"/>
              <a:pPr/>
              <a:t>‹#›</a:t>
            </a:fld>
            <a:endParaRPr lang="en-US" altLang="en-US"/>
          </a:p>
        </p:txBody>
      </p:sp>
    </p:spTree>
    <p:extLst>
      <p:ext uri="{BB962C8B-B14F-4D97-AF65-F5344CB8AC3E}">
        <p14:creationId xmlns:p14="http://schemas.microsoft.com/office/powerpoint/2010/main" val="205728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D963CB6-4CA9-4721-8089-98016F1723BF}" type="slidenum">
              <a:rPr lang="en-US" altLang="en-US" smtClean="0"/>
              <a:pPr/>
              <a:t>‹#›</a:t>
            </a:fld>
            <a:endParaRPr lang="en-US" altLang="en-US"/>
          </a:p>
        </p:txBody>
      </p:sp>
    </p:spTree>
    <p:extLst>
      <p:ext uri="{BB962C8B-B14F-4D97-AF65-F5344CB8AC3E}">
        <p14:creationId xmlns:p14="http://schemas.microsoft.com/office/powerpoint/2010/main" val="181316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BA5B218-9CFD-439E-BDC8-217A3477851B}" type="slidenum">
              <a:rPr lang="en-US" altLang="en-US" smtClean="0"/>
              <a:pPr/>
              <a:t>‹#›</a:t>
            </a:fld>
            <a:endParaRPr lang="en-US" altLang="en-US"/>
          </a:p>
        </p:txBody>
      </p:sp>
    </p:spTree>
    <p:extLst>
      <p:ext uri="{BB962C8B-B14F-4D97-AF65-F5344CB8AC3E}">
        <p14:creationId xmlns:p14="http://schemas.microsoft.com/office/powerpoint/2010/main" val="9871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022BACB-4C94-4716-AA9C-C3333DCDDD28}" type="slidenum">
              <a:rPr lang="en-US" altLang="en-US" smtClean="0"/>
              <a:pPr/>
              <a:t>‹#›</a:t>
            </a:fld>
            <a:endParaRPr lang="en-US" altLang="en-US"/>
          </a:p>
        </p:txBody>
      </p:sp>
    </p:spTree>
    <p:extLst>
      <p:ext uri="{BB962C8B-B14F-4D97-AF65-F5344CB8AC3E}">
        <p14:creationId xmlns:p14="http://schemas.microsoft.com/office/powerpoint/2010/main" val="174136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BA06593-C298-4F02-AFCA-3E7F50F04199}" type="slidenum">
              <a:rPr lang="en-US" altLang="en-US" smtClean="0"/>
              <a:pPr/>
              <a:t>‹#›</a:t>
            </a:fld>
            <a:endParaRPr lang="en-US" altLang="en-US"/>
          </a:p>
        </p:txBody>
      </p:sp>
    </p:spTree>
    <p:extLst>
      <p:ext uri="{BB962C8B-B14F-4D97-AF65-F5344CB8AC3E}">
        <p14:creationId xmlns:p14="http://schemas.microsoft.com/office/powerpoint/2010/main" val="338774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54C2B-3AC0-4CCF-99B0-62E36C339DFA}" type="slidenum">
              <a:rPr lang="en-US" altLang="en-US" smtClean="0"/>
              <a:pPr/>
              <a:t>‹#›</a:t>
            </a:fld>
            <a:endParaRPr lang="en-US" altLang="en-US"/>
          </a:p>
        </p:txBody>
      </p:sp>
    </p:spTree>
    <p:extLst>
      <p:ext uri="{BB962C8B-B14F-4D97-AF65-F5344CB8AC3E}">
        <p14:creationId xmlns:p14="http://schemas.microsoft.com/office/powerpoint/2010/main" val="1234335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D44BD00-9AFC-42E5-873A-5B1294C7AB7A}"/>
              </a:ext>
            </a:extLst>
          </p:cNvPr>
          <p:cNvSpPr txBox="1"/>
          <p:nvPr/>
        </p:nvSpPr>
        <p:spPr>
          <a:xfrm>
            <a:off x="457200" y="838200"/>
            <a:ext cx="3708644" cy="954107"/>
          </a:xfrm>
          <a:prstGeom prst="rect">
            <a:avLst/>
          </a:prstGeom>
          <a:noFill/>
        </p:spPr>
        <p:txBody>
          <a:bodyPr wrap="none" rtlCol="0">
            <a:spAutoFit/>
          </a:bodyPr>
          <a:lstStyle/>
          <a:p>
            <a:r>
              <a:rPr lang="en-US" sz="2800" dirty="0">
                <a:solidFill>
                  <a:schemeClr val="bg1"/>
                </a:solidFill>
              </a:rPr>
              <a:t>Ranger Church of Christ </a:t>
            </a:r>
          </a:p>
          <a:p>
            <a:r>
              <a:rPr lang="en-US" sz="2800" dirty="0">
                <a:solidFill>
                  <a:schemeClr val="bg1"/>
                </a:solidFill>
              </a:rPr>
              <a:t>Mesquite and Rusk St. </a:t>
            </a:r>
          </a:p>
        </p:txBody>
      </p:sp>
      <p:sp>
        <p:nvSpPr>
          <p:cNvPr id="20" name="TextBox 19">
            <a:extLst>
              <a:ext uri="{FF2B5EF4-FFF2-40B4-BE49-F238E27FC236}">
                <a16:creationId xmlns:a16="http://schemas.microsoft.com/office/drawing/2014/main" id="{0A153D95-727A-4DDD-AE4C-163753FE8683}"/>
              </a:ext>
            </a:extLst>
          </p:cNvPr>
          <p:cNvSpPr txBox="1"/>
          <p:nvPr/>
        </p:nvSpPr>
        <p:spPr>
          <a:xfrm>
            <a:off x="2012059" y="4426803"/>
            <a:ext cx="8658589" cy="830997"/>
          </a:xfrm>
          <a:prstGeom prst="rect">
            <a:avLst/>
          </a:prstGeom>
          <a:noFill/>
        </p:spPr>
        <p:txBody>
          <a:bodyPr wrap="none" rtlCol="0">
            <a:spAutoFit/>
          </a:bodyPr>
          <a:lstStyle/>
          <a:p>
            <a:r>
              <a:rPr lang="en-US" sz="4800" i="1" dirty="0">
                <a:solidFill>
                  <a:schemeClr val="bg1"/>
                </a:solidFill>
                <a:latin typeface="Times New Roman" panose="02020603050405020304" pitchFamily="18" charset="0"/>
                <a:cs typeface="Times New Roman" panose="02020603050405020304" pitchFamily="18" charset="0"/>
              </a:rPr>
              <a:t>Welcome To Our Worship Services</a:t>
            </a:r>
          </a:p>
        </p:txBody>
      </p:sp>
    </p:spTree>
    <p:extLst>
      <p:ext uri="{BB962C8B-B14F-4D97-AF65-F5344CB8AC3E}">
        <p14:creationId xmlns:p14="http://schemas.microsoft.com/office/powerpoint/2010/main" val="274866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E:\PFiles\MSOffice\Clipart\WebArt\BD14910_.GIF">
            <a:extLst>
              <a:ext uri="{FF2B5EF4-FFF2-40B4-BE49-F238E27FC236}">
                <a16:creationId xmlns:a16="http://schemas.microsoft.com/office/drawing/2014/main" id="{83BC9F06-3A6E-4F6F-B6E6-7C777650A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31839"/>
            <a:ext cx="11125200" cy="1173162"/>
          </a:xfrm>
          <a:prstGeom prst="rect">
            <a:avLst/>
          </a:prstGeom>
          <a:noFill/>
          <a:extLst>
            <a:ext uri="{909E8E84-426E-40DD-AFC4-6F175D3DCCD1}">
              <a14:hiddenFill xmlns:a14="http://schemas.microsoft.com/office/drawing/2010/main">
                <a:solidFill>
                  <a:srgbClr val="FFFFFF"/>
                </a:solidFill>
              </a14:hiddenFill>
            </a:ext>
          </a:extLst>
        </p:spPr>
      </p:pic>
      <p:sp>
        <p:nvSpPr>
          <p:cNvPr id="60421" name="Text Box 5">
            <a:extLst>
              <a:ext uri="{FF2B5EF4-FFF2-40B4-BE49-F238E27FC236}">
                <a16:creationId xmlns:a16="http://schemas.microsoft.com/office/drawing/2014/main" id="{5D2D74FD-E235-45AF-8104-4735EB21935E}"/>
              </a:ext>
            </a:extLst>
          </p:cNvPr>
          <p:cNvSpPr txBox="1">
            <a:spLocks noChangeArrowheads="1"/>
          </p:cNvSpPr>
          <p:nvPr/>
        </p:nvSpPr>
        <p:spPr bwMode="auto">
          <a:xfrm>
            <a:off x="609600" y="769203"/>
            <a:ext cx="10972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solidFill>
                  <a:srgbClr val="000099"/>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rPr>
              <a:t>Age for Miracles in the Church Is Gone</a:t>
            </a:r>
          </a:p>
        </p:txBody>
      </p:sp>
      <p:sp>
        <p:nvSpPr>
          <p:cNvPr id="60422" name="Line 6">
            <a:extLst>
              <a:ext uri="{FF2B5EF4-FFF2-40B4-BE49-F238E27FC236}">
                <a16:creationId xmlns:a16="http://schemas.microsoft.com/office/drawing/2014/main" id="{3A2C0889-B580-4937-968A-902E0D3ED34E}"/>
              </a:ext>
            </a:extLst>
          </p:cNvPr>
          <p:cNvSpPr>
            <a:spLocks noChangeShapeType="1"/>
          </p:cNvSpPr>
          <p:nvPr/>
        </p:nvSpPr>
        <p:spPr bwMode="auto">
          <a:xfrm>
            <a:off x="2209800" y="2057400"/>
            <a:ext cx="7924800" cy="0"/>
          </a:xfrm>
          <a:prstGeom prst="line">
            <a:avLst/>
          </a:prstGeom>
          <a:noFill/>
          <a:ln w="57150">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Text Box 7">
            <a:extLst>
              <a:ext uri="{FF2B5EF4-FFF2-40B4-BE49-F238E27FC236}">
                <a16:creationId xmlns:a16="http://schemas.microsoft.com/office/drawing/2014/main" id="{D4DD90FA-180D-4AED-AFB3-22565321C55A}"/>
              </a:ext>
            </a:extLst>
          </p:cNvPr>
          <p:cNvSpPr txBox="1">
            <a:spLocks noChangeArrowheads="1"/>
          </p:cNvSpPr>
          <p:nvPr/>
        </p:nvSpPr>
        <p:spPr bwMode="auto">
          <a:xfrm>
            <a:off x="609600" y="2362200"/>
            <a:ext cx="109727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Purpose Completed:  Revealed &amp; Confirm</a:t>
            </a:r>
          </a:p>
        </p:txBody>
      </p:sp>
      <p:sp>
        <p:nvSpPr>
          <p:cNvPr id="60424" name="Text Box 8">
            <a:extLst>
              <a:ext uri="{FF2B5EF4-FFF2-40B4-BE49-F238E27FC236}">
                <a16:creationId xmlns:a16="http://schemas.microsoft.com/office/drawing/2014/main" id="{59B55F50-146F-4ABC-937B-184374D0925B}"/>
              </a:ext>
            </a:extLst>
          </p:cNvPr>
          <p:cNvSpPr txBox="1">
            <a:spLocks noChangeArrowheads="1"/>
          </p:cNvSpPr>
          <p:nvPr/>
        </p:nvSpPr>
        <p:spPr bwMode="auto">
          <a:xfrm>
            <a:off x="4419600" y="3429000"/>
            <a:ext cx="383573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Heb. 2:2-4</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1 Cor. 13:8-12</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James 1:25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C:\Program Files\Microsoft Office\Clipart\Popular\brick.wmf">
            <a:extLst>
              <a:ext uri="{FF2B5EF4-FFF2-40B4-BE49-F238E27FC236}">
                <a16:creationId xmlns:a16="http://schemas.microsoft.com/office/drawing/2014/main" id="{7B8EA6E6-55AC-4AC6-AAAA-20588B789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850" y="701278"/>
            <a:ext cx="1987550" cy="5455443"/>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a:extLst>
              <a:ext uri="{FF2B5EF4-FFF2-40B4-BE49-F238E27FC236}">
                <a16:creationId xmlns:a16="http://schemas.microsoft.com/office/drawing/2014/main" id="{8C99C984-6984-4FD6-A4E1-148227949B23}"/>
              </a:ext>
            </a:extLst>
          </p:cNvPr>
          <p:cNvSpPr txBox="1">
            <a:spLocks noChangeArrowheads="1"/>
          </p:cNvSpPr>
          <p:nvPr/>
        </p:nvSpPr>
        <p:spPr bwMode="auto">
          <a:xfrm>
            <a:off x="3834074" y="754559"/>
            <a:ext cx="4700326"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3300"/>
                </a:solidFill>
                <a:latin typeface="Times New Roman" panose="02020603050405020304" pitchFamily="18" charset="0"/>
                <a:cs typeface="Times New Roman" panose="02020603050405020304" pitchFamily="18" charset="0"/>
              </a:rPr>
              <a:t>Limitations of Faith</a:t>
            </a:r>
          </a:p>
        </p:txBody>
      </p:sp>
      <p:sp>
        <p:nvSpPr>
          <p:cNvPr id="79878" name="Text Box 6">
            <a:extLst>
              <a:ext uri="{FF2B5EF4-FFF2-40B4-BE49-F238E27FC236}">
                <a16:creationId xmlns:a16="http://schemas.microsoft.com/office/drawing/2014/main" id="{A310F4C1-DBD8-47E1-AD5D-97BBAA361F25}"/>
              </a:ext>
            </a:extLst>
          </p:cNvPr>
          <p:cNvSpPr txBox="1">
            <a:spLocks noChangeArrowheads="1"/>
          </p:cNvSpPr>
          <p:nvPr/>
        </p:nvSpPr>
        <p:spPr bwMode="auto">
          <a:xfrm>
            <a:off x="1066800" y="1676400"/>
            <a:ext cx="876935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a:t>
            </a:r>
            <a:r>
              <a:rPr lang="en-US" altLang="en-US" sz="4000" dirty="0">
                <a:cs typeface="Times New Roman" panose="02020603050405020304" pitchFamily="18" charset="0"/>
              </a:rPr>
              <a:t>Way Faith Acquired</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Not Enable to Work Miracles</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a:t>
            </a:r>
            <a:r>
              <a:rPr lang="en-US" altLang="en-US" sz="4800" b="1" dirty="0">
                <a:cs typeface="Times New Roman" panose="02020603050405020304" pitchFamily="18" charset="0"/>
              </a:rPr>
              <a:t>What Path It Follows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0" name="AutoShape 10">
            <a:extLst>
              <a:ext uri="{FF2B5EF4-FFF2-40B4-BE49-F238E27FC236}">
                <a16:creationId xmlns:a16="http://schemas.microsoft.com/office/drawing/2014/main" id="{DE158F50-84C4-4527-9888-F322F91D971D}"/>
              </a:ext>
            </a:extLst>
          </p:cNvPr>
          <p:cNvSpPr>
            <a:spLocks noChangeArrowheads="1"/>
          </p:cNvSpPr>
          <p:nvPr/>
        </p:nvSpPr>
        <p:spPr bwMode="auto">
          <a:xfrm>
            <a:off x="7315200" y="3733800"/>
            <a:ext cx="3352800" cy="2133600"/>
          </a:xfrm>
          <a:prstGeom prst="roundRect">
            <a:avLst>
              <a:gd name="adj" fmla="val 16667"/>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46" name="Picture 6" descr="E:\PFiles\MSOffice\Clipart\standard\stddir4\SL00641_.wmf">
            <a:extLst>
              <a:ext uri="{FF2B5EF4-FFF2-40B4-BE49-F238E27FC236}">
                <a16:creationId xmlns:a16="http://schemas.microsoft.com/office/drawing/2014/main" id="{DF946FB0-EE32-4F1D-BE54-78071E42A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3352800" cy="2248712"/>
          </a:xfrm>
          <a:prstGeom prst="rect">
            <a:avLst/>
          </a:prstGeom>
          <a:noFill/>
          <a:extLst>
            <a:ext uri="{909E8E84-426E-40DD-AFC4-6F175D3DCCD1}">
              <a14:hiddenFill xmlns:a14="http://schemas.microsoft.com/office/drawing/2010/main">
                <a:solidFill>
                  <a:srgbClr val="FFFFFF"/>
                </a:solidFill>
              </a14:hiddenFill>
            </a:ext>
          </a:extLst>
        </p:spPr>
      </p:pic>
      <p:sp>
        <p:nvSpPr>
          <p:cNvPr id="61447" name="Text Box 7">
            <a:extLst>
              <a:ext uri="{FF2B5EF4-FFF2-40B4-BE49-F238E27FC236}">
                <a16:creationId xmlns:a16="http://schemas.microsoft.com/office/drawing/2014/main" id="{DE64B99D-FBD5-41D1-813E-F800AE583199}"/>
              </a:ext>
            </a:extLst>
          </p:cNvPr>
          <p:cNvSpPr txBox="1">
            <a:spLocks noChangeArrowheads="1"/>
          </p:cNvSpPr>
          <p:nvPr/>
        </p:nvSpPr>
        <p:spPr bwMode="auto">
          <a:xfrm>
            <a:off x="5486400" y="733961"/>
            <a:ext cx="6096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a:t>
            </a:r>
            <a:r>
              <a:rPr lang="en-US" altLang="en-US" sz="4000" i="1" dirty="0">
                <a:latin typeface="Times New Roman" panose="02020603050405020304" pitchFamily="18" charset="0"/>
                <a:cs typeface="Times New Roman" panose="02020603050405020304" pitchFamily="18" charset="0"/>
              </a:rPr>
              <a:t>Walk by Faith</a:t>
            </a: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2 Cor. 5:7</a:t>
            </a:r>
            <a:r>
              <a:rPr lang="en-US" altLang="en-US" sz="4000" dirty="0">
                <a:latin typeface="Times New Roman" panose="02020603050405020304" pitchFamily="18" charset="0"/>
                <a:cs typeface="Times New Roman" panose="02020603050405020304" pitchFamily="18" charset="0"/>
              </a:rPr>
              <a:t>) – Word of God</a:t>
            </a:r>
          </a:p>
        </p:txBody>
      </p:sp>
      <p:sp>
        <p:nvSpPr>
          <p:cNvPr id="61448" name="Text Box 8">
            <a:extLst>
              <a:ext uri="{FF2B5EF4-FFF2-40B4-BE49-F238E27FC236}">
                <a16:creationId xmlns:a16="http://schemas.microsoft.com/office/drawing/2014/main" id="{15745C79-2D2D-448C-A6E7-7408C3AEB1E9}"/>
              </a:ext>
            </a:extLst>
          </p:cNvPr>
          <p:cNvSpPr txBox="1">
            <a:spLocks noChangeArrowheads="1"/>
          </p:cNvSpPr>
          <p:nvPr/>
        </p:nvSpPr>
        <p:spPr bwMode="auto">
          <a:xfrm>
            <a:off x="2498725" y="3154501"/>
            <a:ext cx="306387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1 John 4:1</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Matt. 15:9</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Gal. 1:6-8</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1 John 1:6</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1 Pet. 4:11</a:t>
            </a:r>
          </a:p>
        </p:txBody>
      </p:sp>
      <p:sp>
        <p:nvSpPr>
          <p:cNvPr id="61449" name="Text Box 9">
            <a:extLst>
              <a:ext uri="{FF2B5EF4-FFF2-40B4-BE49-F238E27FC236}">
                <a16:creationId xmlns:a16="http://schemas.microsoft.com/office/drawing/2014/main" id="{B63CBAA9-E946-4560-AAC8-0B76FBB357E8}"/>
              </a:ext>
            </a:extLst>
          </p:cNvPr>
          <p:cNvSpPr txBox="1">
            <a:spLocks noChangeArrowheads="1"/>
          </p:cNvSpPr>
          <p:nvPr/>
        </p:nvSpPr>
        <p:spPr bwMode="auto">
          <a:xfrm>
            <a:off x="7299325" y="3733800"/>
            <a:ext cx="3444875" cy="212365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400" dirty="0">
                <a:solidFill>
                  <a:srgbClr val="993300"/>
                </a:solidFill>
                <a:latin typeface="Times New Roman" panose="02020603050405020304" pitchFamily="18" charset="0"/>
                <a:cs typeface="Times New Roman" panose="02020603050405020304" pitchFamily="18" charset="0"/>
              </a:rPr>
              <a:t>Faith Does Not Lead Astray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14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build="p" autoUpdateAnimBg="0"/>
      <p:bldP spid="6144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C:\Program Files\Microsoft Office\Clipart\Popular\brick.wmf">
            <a:extLst>
              <a:ext uri="{FF2B5EF4-FFF2-40B4-BE49-F238E27FC236}">
                <a16:creationId xmlns:a16="http://schemas.microsoft.com/office/drawing/2014/main" id="{A1186DE3-4081-464E-A0F4-11082EFF8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800" y="754856"/>
            <a:ext cx="1987550" cy="5417343"/>
          </a:xfrm>
          <a:prstGeom prst="rect">
            <a:avLst/>
          </a:prstGeom>
          <a:noFill/>
          <a:extLst>
            <a:ext uri="{909E8E84-426E-40DD-AFC4-6F175D3DCCD1}">
              <a14:hiddenFill xmlns:a14="http://schemas.microsoft.com/office/drawing/2010/main">
                <a:solidFill>
                  <a:srgbClr val="FFFFFF"/>
                </a:solidFill>
              </a14:hiddenFill>
            </a:ext>
          </a:extLst>
        </p:spPr>
      </p:pic>
      <p:sp>
        <p:nvSpPr>
          <p:cNvPr id="80901" name="Text Box 5">
            <a:extLst>
              <a:ext uri="{FF2B5EF4-FFF2-40B4-BE49-F238E27FC236}">
                <a16:creationId xmlns:a16="http://schemas.microsoft.com/office/drawing/2014/main" id="{BDD8B754-D3B8-4D42-8EC9-78379DF802E3}"/>
              </a:ext>
            </a:extLst>
          </p:cNvPr>
          <p:cNvSpPr txBox="1">
            <a:spLocks noChangeArrowheads="1"/>
          </p:cNvSpPr>
          <p:nvPr/>
        </p:nvSpPr>
        <p:spPr bwMode="auto">
          <a:xfrm>
            <a:off x="3643471" y="769203"/>
            <a:ext cx="4967129"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800" dirty="0">
                <a:solidFill>
                  <a:srgbClr val="FF3300"/>
                </a:solidFill>
              </a:rPr>
              <a:t>Limitations of Faith</a:t>
            </a:r>
          </a:p>
        </p:txBody>
      </p:sp>
      <p:sp>
        <p:nvSpPr>
          <p:cNvPr id="80902" name="Text Box 6">
            <a:extLst>
              <a:ext uri="{FF2B5EF4-FFF2-40B4-BE49-F238E27FC236}">
                <a16:creationId xmlns:a16="http://schemas.microsoft.com/office/drawing/2014/main" id="{854303E4-4DA8-479E-AF22-DC311B307681}"/>
              </a:ext>
            </a:extLst>
          </p:cNvPr>
          <p:cNvSpPr txBox="1">
            <a:spLocks noChangeArrowheads="1"/>
          </p:cNvSpPr>
          <p:nvPr/>
        </p:nvSpPr>
        <p:spPr bwMode="auto">
          <a:xfrm>
            <a:off x="609599" y="2286000"/>
            <a:ext cx="876300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000" dirty="0">
                <a:cs typeface="Times New Roman" panose="02020603050405020304" pitchFamily="18" charset="0"/>
              </a:rPr>
              <a:t>Way Faith Acquired</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Not Enable to Work Miracles</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What Path It Follows</a:t>
            </a:r>
          </a:p>
          <a:p>
            <a:pPr marL="685800" indent="-685800" eaLnBrk="1" hangingPunct="1">
              <a:buFont typeface="Wingdings" panose="05000000000000000000" pitchFamily="2" charset="2"/>
              <a:buChar char="Ø"/>
            </a:pPr>
            <a:r>
              <a:rPr lang="en-US" altLang="en-US" sz="4800" b="1" dirty="0">
                <a:cs typeface="Times New Roman" panose="02020603050405020304" pitchFamily="18" charset="0"/>
              </a:rPr>
              <a:t>Dead Faith Cannot Save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E:\PFiles\MSOffice\Clipart\standard\stddir4\SY01064_.wmf">
            <a:extLst>
              <a:ext uri="{FF2B5EF4-FFF2-40B4-BE49-F238E27FC236}">
                <a16:creationId xmlns:a16="http://schemas.microsoft.com/office/drawing/2014/main" id="{569E2A4E-B812-428E-8D6B-D2679D600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755650"/>
            <a:ext cx="2244725" cy="2008188"/>
          </a:xfrm>
          <a:prstGeom prst="rect">
            <a:avLst/>
          </a:prstGeom>
          <a:noFill/>
          <a:extLst>
            <a:ext uri="{909E8E84-426E-40DD-AFC4-6F175D3DCCD1}">
              <a14:hiddenFill xmlns:a14="http://schemas.microsoft.com/office/drawing/2010/main">
                <a:solidFill>
                  <a:srgbClr val="FFFFFF"/>
                </a:solidFill>
              </a14:hiddenFill>
            </a:ext>
          </a:extLst>
        </p:spPr>
      </p:pic>
      <p:sp>
        <p:nvSpPr>
          <p:cNvPr id="62469" name="Text Box 5">
            <a:extLst>
              <a:ext uri="{FF2B5EF4-FFF2-40B4-BE49-F238E27FC236}">
                <a16:creationId xmlns:a16="http://schemas.microsoft.com/office/drawing/2014/main" id="{05F9A094-C98B-409B-A7D5-F08DDA2818F2}"/>
              </a:ext>
            </a:extLst>
          </p:cNvPr>
          <p:cNvSpPr txBox="1">
            <a:spLocks noChangeArrowheads="1"/>
          </p:cNvSpPr>
          <p:nvPr/>
        </p:nvSpPr>
        <p:spPr bwMode="auto">
          <a:xfrm>
            <a:off x="609600" y="3213971"/>
            <a:ext cx="3884397" cy="204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71500" indent="-571500">
              <a:lnSpc>
                <a:spcPct val="170000"/>
              </a:lnSpc>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James 2:24-26</a:t>
            </a:r>
          </a:p>
          <a:p>
            <a:pPr marL="571500" indent="-571500">
              <a:lnSpc>
                <a:spcPct val="170000"/>
              </a:lnSpc>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John 3:16</a:t>
            </a:r>
          </a:p>
        </p:txBody>
      </p:sp>
      <p:sp>
        <p:nvSpPr>
          <p:cNvPr id="62470" name="AutoShape 6">
            <a:extLst>
              <a:ext uri="{FF2B5EF4-FFF2-40B4-BE49-F238E27FC236}">
                <a16:creationId xmlns:a16="http://schemas.microsoft.com/office/drawing/2014/main" id="{E71A0F84-A003-4A7A-BFD5-089DC86C7194}"/>
              </a:ext>
            </a:extLst>
          </p:cNvPr>
          <p:cNvSpPr>
            <a:spLocks noChangeArrowheads="1"/>
          </p:cNvSpPr>
          <p:nvPr/>
        </p:nvSpPr>
        <p:spPr bwMode="auto">
          <a:xfrm>
            <a:off x="4572000" y="3646557"/>
            <a:ext cx="7010400" cy="1611243"/>
          </a:xfrm>
          <a:prstGeom prst="leftArrowCallout">
            <a:avLst>
              <a:gd name="adj1" fmla="val 25000"/>
              <a:gd name="adj2" fmla="val 25000"/>
              <a:gd name="adj3" fmla="val 33838"/>
              <a:gd name="adj4" fmla="val 6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471" name="Text Box 7">
            <a:extLst>
              <a:ext uri="{FF2B5EF4-FFF2-40B4-BE49-F238E27FC236}">
                <a16:creationId xmlns:a16="http://schemas.microsoft.com/office/drawing/2014/main" id="{B5B6B052-D644-4DF2-A476-7AFC07A62D59}"/>
              </a:ext>
            </a:extLst>
          </p:cNvPr>
          <p:cNvSpPr txBox="1">
            <a:spLocks noChangeArrowheads="1"/>
          </p:cNvSpPr>
          <p:nvPr/>
        </p:nvSpPr>
        <p:spPr bwMode="auto">
          <a:xfrm>
            <a:off x="7086600" y="3716804"/>
            <a:ext cx="42259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dirty="0">
                <a:solidFill>
                  <a:schemeClr val="tx1"/>
                </a:solidFill>
                <a:latin typeface="Times New Roman" panose="02020603050405020304" pitchFamily="18" charset="0"/>
                <a:cs typeface="Times New Roman" panose="02020603050405020304" pitchFamily="18" charset="0"/>
              </a:rPr>
              <a:t>“Believe” = “Trust Plus Obedience”</a:t>
            </a:r>
          </a:p>
        </p:txBody>
      </p:sp>
      <p:sp>
        <p:nvSpPr>
          <p:cNvPr id="62474" name="Text Box 10">
            <a:extLst>
              <a:ext uri="{FF2B5EF4-FFF2-40B4-BE49-F238E27FC236}">
                <a16:creationId xmlns:a16="http://schemas.microsoft.com/office/drawing/2014/main" id="{FA9640CF-BFF3-424B-8C26-6A09E54E7F91}"/>
              </a:ext>
            </a:extLst>
          </p:cNvPr>
          <p:cNvSpPr txBox="1">
            <a:spLocks noChangeArrowheads="1"/>
          </p:cNvSpPr>
          <p:nvPr/>
        </p:nvSpPr>
        <p:spPr bwMode="auto">
          <a:xfrm>
            <a:off x="609600" y="838200"/>
            <a:ext cx="8305800" cy="769441"/>
          </a:xfrm>
          <a:prstGeom prst="rect">
            <a:avLst/>
          </a:prstGeom>
          <a:noFill/>
          <a:ln>
            <a:noFill/>
          </a:ln>
          <a:effectLst>
            <a:outerShdw dist="35921" dir="2700000" algn="ctr" rotWithShape="0">
              <a:srgbClr val="FF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400" dirty="0">
                <a:solidFill>
                  <a:srgbClr val="99CC00"/>
                </a:solidFill>
                <a:latin typeface="Times New Roman" panose="02020603050405020304" pitchFamily="18" charset="0"/>
                <a:cs typeface="Times New Roman" panose="02020603050405020304" pitchFamily="18" charset="0"/>
              </a:rPr>
              <a:t>Faith Without Works Is Dead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24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uiExpand="1" build="p" autoUpdateAnimBg="0"/>
      <p:bldP spid="6247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C:\Program Files\Microsoft Office\Clipart\Popular\brick.wmf">
            <a:extLst>
              <a:ext uri="{FF2B5EF4-FFF2-40B4-BE49-F238E27FC236}">
                <a16:creationId xmlns:a16="http://schemas.microsoft.com/office/drawing/2014/main" id="{E8158513-8828-4CEF-856A-5ACF63DA9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850" y="716756"/>
            <a:ext cx="1987550" cy="5455443"/>
          </a:xfrm>
          <a:prstGeom prst="rect">
            <a:avLst/>
          </a:prstGeom>
          <a:noFill/>
          <a:extLst>
            <a:ext uri="{909E8E84-426E-40DD-AFC4-6F175D3DCCD1}">
              <a14:hiddenFill xmlns:a14="http://schemas.microsoft.com/office/drawing/2010/main">
                <a:solidFill>
                  <a:srgbClr val="FFFFFF"/>
                </a:solidFill>
              </a14:hiddenFill>
            </a:ext>
          </a:extLst>
        </p:spPr>
      </p:pic>
      <p:sp>
        <p:nvSpPr>
          <p:cNvPr id="81925" name="Text Box 5">
            <a:extLst>
              <a:ext uri="{FF2B5EF4-FFF2-40B4-BE49-F238E27FC236}">
                <a16:creationId xmlns:a16="http://schemas.microsoft.com/office/drawing/2014/main" id="{D65B3770-BEDD-4333-BBA4-653CBEBF6432}"/>
              </a:ext>
            </a:extLst>
          </p:cNvPr>
          <p:cNvSpPr txBox="1">
            <a:spLocks noChangeArrowheads="1"/>
          </p:cNvSpPr>
          <p:nvPr/>
        </p:nvSpPr>
        <p:spPr bwMode="auto">
          <a:xfrm>
            <a:off x="3643471" y="685800"/>
            <a:ext cx="4967129"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800" dirty="0">
                <a:solidFill>
                  <a:srgbClr val="FF3300"/>
                </a:solidFill>
              </a:rPr>
              <a:t>Limitations of Faith</a:t>
            </a:r>
          </a:p>
        </p:txBody>
      </p:sp>
      <p:sp>
        <p:nvSpPr>
          <p:cNvPr id="81926" name="Text Box 6">
            <a:extLst>
              <a:ext uri="{FF2B5EF4-FFF2-40B4-BE49-F238E27FC236}">
                <a16:creationId xmlns:a16="http://schemas.microsoft.com/office/drawing/2014/main" id="{8341B09D-B9A3-402A-8313-F523FB5B0FFE}"/>
              </a:ext>
            </a:extLst>
          </p:cNvPr>
          <p:cNvSpPr txBox="1">
            <a:spLocks noChangeArrowheads="1"/>
          </p:cNvSpPr>
          <p:nvPr/>
        </p:nvSpPr>
        <p:spPr bwMode="auto">
          <a:xfrm>
            <a:off x="609600" y="1659791"/>
            <a:ext cx="914400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Way Faith Acquired</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Not Enable to Work Miracles</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What Path It Follows</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Dead Faith Cannot Save</a:t>
            </a:r>
          </a:p>
          <a:p>
            <a:pPr marL="685800" indent="-685800" eaLnBrk="1" hangingPunct="1">
              <a:buFont typeface="Wingdings" panose="05000000000000000000" pitchFamily="2" charset="2"/>
              <a:buChar char="Ø"/>
            </a:pPr>
            <a:r>
              <a:rPr lang="en-US" altLang="en-US" sz="4800" b="1" dirty="0">
                <a:cs typeface="Times New Roman" panose="02020603050405020304" pitchFamily="18" charset="0"/>
              </a:rPr>
              <a:t>Can’t Save Outside Christ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a:extLst>
              <a:ext uri="{FF2B5EF4-FFF2-40B4-BE49-F238E27FC236}">
                <a16:creationId xmlns:a16="http://schemas.microsoft.com/office/drawing/2014/main" id="{4EB21F7A-CB79-42E0-A28A-22182D61E47D}"/>
              </a:ext>
            </a:extLst>
          </p:cNvPr>
          <p:cNvSpPr txBox="1">
            <a:spLocks noChangeArrowheads="1"/>
          </p:cNvSpPr>
          <p:nvPr/>
        </p:nvSpPr>
        <p:spPr bwMode="auto">
          <a:xfrm>
            <a:off x="685800" y="685800"/>
            <a:ext cx="10896600" cy="590931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latin typeface="Times New Roman" panose="02020603050405020304" pitchFamily="18" charset="0"/>
                <a:cs typeface="Times New Roman" panose="02020603050405020304" pitchFamily="18" charset="0"/>
              </a:rPr>
              <a:t>Many claim Saved By Faith, </a:t>
            </a:r>
          </a:p>
          <a:p>
            <a:pPr algn="ctr"/>
            <a:r>
              <a:rPr lang="en-US" altLang="en-US" sz="4000" b="1" dirty="0">
                <a:latin typeface="Times New Roman" panose="02020603050405020304" pitchFamily="18" charset="0"/>
                <a:cs typeface="Times New Roman" panose="02020603050405020304" pitchFamily="18" charset="0"/>
              </a:rPr>
              <a:t>Yet They Remain Outside Christ</a:t>
            </a:r>
          </a:p>
          <a:p>
            <a:r>
              <a:rPr lang="en-US" altLang="en-US" sz="4000" dirty="0">
                <a:latin typeface="Times New Roman" panose="02020603050405020304" pitchFamily="18" charset="0"/>
                <a:cs typeface="Times New Roman" panose="02020603050405020304" pitchFamily="18" charset="0"/>
              </a:rPr>
              <a:t>Salvation Only In Christ</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Eph. 1:3</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Eph. 1:7</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2 Cor. 5:17</a:t>
            </a:r>
          </a:p>
          <a:p>
            <a:r>
              <a:rPr lang="en-US" altLang="en-US" sz="4000" dirty="0">
                <a:latin typeface="Times New Roman" panose="02020603050405020304" pitchFamily="18" charset="0"/>
                <a:cs typeface="Times New Roman" panose="02020603050405020304" pitchFamily="18" charset="0"/>
              </a:rPr>
              <a:t>Enter Christ Though Baptism</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1 Cor. 12:13</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Rom. 6:3</a:t>
            </a:r>
          </a:p>
          <a:p>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4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4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554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54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5540">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55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C:\Program Files\Microsoft Office\Clipart\Popular\brick.wmf">
            <a:extLst>
              <a:ext uri="{FF2B5EF4-FFF2-40B4-BE49-F238E27FC236}">
                <a16:creationId xmlns:a16="http://schemas.microsoft.com/office/drawing/2014/main" id="{397331FC-7833-46D6-9CD0-5E2448238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175" y="838200"/>
            <a:ext cx="1987550" cy="5334000"/>
          </a:xfrm>
          <a:prstGeom prst="rect">
            <a:avLst/>
          </a:prstGeom>
          <a:noFill/>
          <a:extLst>
            <a:ext uri="{909E8E84-426E-40DD-AFC4-6F175D3DCCD1}">
              <a14:hiddenFill xmlns:a14="http://schemas.microsoft.com/office/drawing/2010/main">
                <a:solidFill>
                  <a:srgbClr val="FFFFFF"/>
                </a:solidFill>
              </a14:hiddenFill>
            </a:ext>
          </a:extLst>
        </p:spPr>
      </p:pic>
      <p:sp>
        <p:nvSpPr>
          <p:cNvPr id="82949" name="Text Box 5">
            <a:extLst>
              <a:ext uri="{FF2B5EF4-FFF2-40B4-BE49-F238E27FC236}">
                <a16:creationId xmlns:a16="http://schemas.microsoft.com/office/drawing/2014/main" id="{2E9DAD7D-9046-451C-89F2-BE94C2D136A4}"/>
              </a:ext>
            </a:extLst>
          </p:cNvPr>
          <p:cNvSpPr txBox="1">
            <a:spLocks noChangeArrowheads="1"/>
          </p:cNvSpPr>
          <p:nvPr/>
        </p:nvSpPr>
        <p:spPr bwMode="auto">
          <a:xfrm>
            <a:off x="3643471" y="769203"/>
            <a:ext cx="4967129" cy="8309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800" dirty="0">
                <a:solidFill>
                  <a:srgbClr val="FF3300"/>
                </a:solidFill>
              </a:rPr>
              <a:t>Limitations of Faith</a:t>
            </a:r>
          </a:p>
        </p:txBody>
      </p:sp>
      <p:sp>
        <p:nvSpPr>
          <p:cNvPr id="82950" name="Text Box 6">
            <a:extLst>
              <a:ext uri="{FF2B5EF4-FFF2-40B4-BE49-F238E27FC236}">
                <a16:creationId xmlns:a16="http://schemas.microsoft.com/office/drawing/2014/main" id="{D1368183-70DE-4B92-B143-9B4EAE4E49A7}"/>
              </a:ext>
            </a:extLst>
          </p:cNvPr>
          <p:cNvSpPr txBox="1">
            <a:spLocks noChangeArrowheads="1"/>
          </p:cNvSpPr>
          <p:nvPr/>
        </p:nvSpPr>
        <p:spPr bwMode="auto">
          <a:xfrm>
            <a:off x="685800" y="1676400"/>
            <a:ext cx="8686801"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000" dirty="0">
                <a:cs typeface="Times New Roman" panose="02020603050405020304" pitchFamily="18" charset="0"/>
              </a:rPr>
              <a:t>Way Faith Acquired</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Not Enable to Work Miracles</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What Path It Follows</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Dead Faith Cannot Save</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Can’t Save Out of Christ</a:t>
            </a:r>
          </a:p>
          <a:p>
            <a:pPr marL="571500" indent="-571500" eaLnBrk="1" hangingPunct="1">
              <a:buFont typeface="Wingdings" panose="05000000000000000000" pitchFamily="2" charset="2"/>
              <a:buChar char="Ø"/>
            </a:pPr>
            <a:r>
              <a:rPr lang="en-US" altLang="en-US" sz="4000" dirty="0">
                <a:cs typeface="Times New Roman" panose="02020603050405020304" pitchFamily="18" charset="0"/>
              </a:rPr>
              <a:t> </a:t>
            </a:r>
            <a:r>
              <a:rPr lang="en-US" altLang="en-US" sz="4400" b="1" dirty="0">
                <a:cs typeface="Times New Roman" panose="02020603050405020304" pitchFamily="18" charset="0"/>
              </a:rPr>
              <a:t>Not Save Unfaithful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a:extLst>
              <a:ext uri="{FF2B5EF4-FFF2-40B4-BE49-F238E27FC236}">
                <a16:creationId xmlns:a16="http://schemas.microsoft.com/office/drawing/2014/main" id="{4631E5E8-0281-4B1B-BC1B-ECD67404CC53}"/>
              </a:ext>
            </a:extLst>
          </p:cNvPr>
          <p:cNvSpPr txBox="1">
            <a:spLocks noChangeArrowheads="1"/>
          </p:cNvSpPr>
          <p:nvPr/>
        </p:nvSpPr>
        <p:spPr bwMode="auto">
          <a:xfrm>
            <a:off x="609600" y="1548348"/>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buFont typeface="Wingdings" panose="05000000000000000000" pitchFamily="2" charset="2"/>
              <a:buChar char="Ø"/>
            </a:pPr>
            <a:r>
              <a:rPr lang="en-US" altLang="en-US" sz="4000" dirty="0">
                <a:latin typeface="Times New Roman" panose="02020603050405020304" pitchFamily="18" charset="0"/>
                <a:cs typeface="Times New Roman" panose="02020603050405020304" pitchFamily="18" charset="0"/>
              </a:rPr>
              <a:t>    Some Say “If Ever Believe And Confess His Name, Saved”</a:t>
            </a:r>
          </a:p>
          <a:p>
            <a:pPr marL="571500" indent="-571500">
              <a:buFont typeface="Wingdings" panose="05000000000000000000" pitchFamily="2" charset="2"/>
              <a:buChar char="Ø"/>
            </a:pPr>
            <a:r>
              <a:rPr lang="en-US" altLang="en-US" sz="4000" dirty="0">
                <a:latin typeface="Times New Roman" panose="02020603050405020304" pitchFamily="18" charset="0"/>
                <a:cs typeface="Times New Roman" panose="02020603050405020304" pitchFamily="18" charset="0"/>
              </a:rPr>
              <a:t>	Confession Alone Not Enough (</a:t>
            </a:r>
            <a:r>
              <a:rPr lang="en-US" altLang="en-US" sz="4000" b="1" dirty="0">
                <a:latin typeface="Times New Roman" panose="02020603050405020304" pitchFamily="18" charset="0"/>
                <a:cs typeface="Times New Roman" panose="02020603050405020304" pitchFamily="18" charset="0"/>
              </a:rPr>
              <a:t>Mt. 7:21-23</a:t>
            </a:r>
            <a:r>
              <a:rPr lang="en-US" altLang="en-US" sz="4000" dirty="0">
                <a:latin typeface="Times New Roman" panose="02020603050405020304" pitchFamily="18" charset="0"/>
                <a:cs typeface="Times New Roman" panose="02020603050405020304" pitchFamily="18" charset="0"/>
              </a:rPr>
              <a:t>)</a:t>
            </a:r>
          </a:p>
          <a:p>
            <a:r>
              <a:rPr lang="en-US" altLang="en-US" sz="4000" dirty="0">
                <a:latin typeface="Times New Roman" panose="02020603050405020304" pitchFamily="18" charset="0"/>
                <a:cs typeface="Times New Roman" panose="02020603050405020304" pitchFamily="18" charset="0"/>
              </a:rPr>
              <a:t>Former Faith Not Save From Present Disobedience</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1 Cor. 10:12</a:t>
            </a:r>
          </a:p>
          <a:p>
            <a:pPr marL="571500" indent="-571500">
              <a:buFont typeface="Wingdings" panose="05000000000000000000" pitchFamily="2" charset="2"/>
              <a:buChar char="ü"/>
            </a:pPr>
            <a:r>
              <a:rPr lang="en-US" altLang="en-US" sz="4000" b="1" dirty="0">
                <a:latin typeface="Times New Roman" panose="02020603050405020304" pitchFamily="18" charset="0"/>
                <a:cs typeface="Times New Roman" panose="02020603050405020304" pitchFamily="18" charset="0"/>
              </a:rPr>
              <a:t>	2 Pet. 2:20-22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C:\Program Files\Microsoft Office\Clipart\Popular\brick.wmf">
            <a:extLst>
              <a:ext uri="{FF2B5EF4-FFF2-40B4-BE49-F238E27FC236}">
                <a16:creationId xmlns:a16="http://schemas.microsoft.com/office/drawing/2014/main" id="{FF1AE0FF-668A-4176-AF41-1CCB59EC6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76" y="716756"/>
            <a:ext cx="1987550" cy="5509199"/>
          </a:xfrm>
          <a:prstGeom prst="rect">
            <a:avLst/>
          </a:prstGeom>
          <a:noFill/>
          <a:extLst>
            <a:ext uri="{909E8E84-426E-40DD-AFC4-6F175D3DCCD1}">
              <a14:hiddenFill xmlns:a14="http://schemas.microsoft.com/office/drawing/2010/main">
                <a:solidFill>
                  <a:srgbClr val="FFFFFF"/>
                </a:solidFill>
              </a14:hiddenFill>
            </a:ext>
          </a:extLst>
        </p:spPr>
      </p:pic>
      <p:sp>
        <p:nvSpPr>
          <p:cNvPr id="83973" name="Text Box 5">
            <a:extLst>
              <a:ext uri="{FF2B5EF4-FFF2-40B4-BE49-F238E27FC236}">
                <a16:creationId xmlns:a16="http://schemas.microsoft.com/office/drawing/2014/main" id="{C962ECA0-1E41-4C14-A140-09D26EF0E2E7}"/>
              </a:ext>
            </a:extLst>
          </p:cNvPr>
          <p:cNvSpPr txBox="1">
            <a:spLocks noChangeArrowheads="1"/>
          </p:cNvSpPr>
          <p:nvPr/>
        </p:nvSpPr>
        <p:spPr bwMode="auto">
          <a:xfrm>
            <a:off x="2895600" y="678359"/>
            <a:ext cx="4700326"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3300"/>
                </a:solidFill>
                <a:latin typeface="Times New Roman" panose="02020603050405020304" pitchFamily="18" charset="0"/>
                <a:cs typeface="Times New Roman" panose="02020603050405020304" pitchFamily="18" charset="0"/>
              </a:rPr>
              <a:t>Limitations of Faith</a:t>
            </a:r>
          </a:p>
        </p:txBody>
      </p:sp>
      <p:sp>
        <p:nvSpPr>
          <p:cNvPr id="83974" name="Text Box 6">
            <a:extLst>
              <a:ext uri="{FF2B5EF4-FFF2-40B4-BE49-F238E27FC236}">
                <a16:creationId xmlns:a16="http://schemas.microsoft.com/office/drawing/2014/main" id="{4D3AA827-5078-41D4-872D-3057C9C888E7}"/>
              </a:ext>
            </a:extLst>
          </p:cNvPr>
          <p:cNvSpPr txBox="1">
            <a:spLocks noChangeArrowheads="1"/>
          </p:cNvSpPr>
          <p:nvPr/>
        </p:nvSpPr>
        <p:spPr bwMode="auto">
          <a:xfrm>
            <a:off x="663574" y="1507153"/>
            <a:ext cx="886142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400" dirty="0">
                <a:cs typeface="Times New Roman" panose="02020603050405020304" pitchFamily="18" charset="0"/>
              </a:rPr>
              <a:t>Way Faith Acquired</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Not Enable to Work   Miracles</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What Path It Follows</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Dead Faith Cannot Save</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Can’t Save Out of Christ</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Not Save Unfaithful</a:t>
            </a:r>
          </a:p>
          <a:p>
            <a:pPr marL="571500" indent="-571500" eaLnBrk="1" hangingPunct="1">
              <a:buFont typeface="Wingdings" panose="05000000000000000000" pitchFamily="2" charset="2"/>
              <a:buChar char="Ø"/>
            </a:pPr>
            <a:r>
              <a:rPr lang="en-US" altLang="en-US" sz="4400" dirty="0">
                <a:cs typeface="Times New Roman" panose="02020603050405020304" pitchFamily="18" charset="0"/>
              </a:rPr>
              <a:t> </a:t>
            </a:r>
            <a:r>
              <a:rPr lang="en-US" altLang="en-US" sz="4800" b="1" dirty="0">
                <a:cs typeface="Times New Roman" panose="02020603050405020304" pitchFamily="18" charset="0"/>
              </a:rPr>
              <a:t>Can’t Forgive Impenitent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a:extLst>
              <a:ext uri="{FF2B5EF4-FFF2-40B4-BE49-F238E27FC236}">
                <a16:creationId xmlns:a16="http://schemas.microsoft.com/office/drawing/2014/main" id="{0E7D80F1-0DA6-4CC9-9529-2D9CD87ECDCC}"/>
              </a:ext>
            </a:extLst>
          </p:cNvPr>
          <p:cNvSpPr txBox="1">
            <a:spLocks noChangeArrowheads="1"/>
          </p:cNvSpPr>
          <p:nvPr/>
        </p:nvSpPr>
        <p:spPr bwMode="auto">
          <a:xfrm>
            <a:off x="2133600" y="2263676"/>
            <a:ext cx="6172200" cy="2308324"/>
          </a:xfrm>
          <a:prstGeom prst="rect">
            <a:avLst/>
          </a:prstGeom>
          <a:noFill/>
          <a:ln>
            <a:noFill/>
          </a:ln>
          <a:effectLst>
            <a:outerShdw dist="35921" dir="2700000" algn="ctr" rotWithShape="0">
              <a:srgbClr val="FF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7200" b="1" dirty="0">
                <a:latin typeface="Flat Brush" pitchFamily="2" charset="0"/>
              </a:rPr>
              <a:t>The Limitations</a:t>
            </a:r>
          </a:p>
          <a:p>
            <a:pPr algn="ctr"/>
            <a:r>
              <a:rPr lang="en-US" altLang="en-US" sz="7200" b="1" dirty="0">
                <a:latin typeface="Flat Brush" pitchFamily="2" charset="0"/>
              </a:rPr>
              <a:t>Of Faith</a:t>
            </a:r>
          </a:p>
        </p:txBody>
      </p:sp>
      <p:pic>
        <p:nvPicPr>
          <p:cNvPr id="53254" name="Picture 6" descr="C:\Program Files\Microsoft Office\Clipart\Popular\brick.wmf">
            <a:extLst>
              <a:ext uri="{FF2B5EF4-FFF2-40B4-BE49-F238E27FC236}">
                <a16:creationId xmlns:a16="http://schemas.microsoft.com/office/drawing/2014/main" id="{25438BD3-2E81-4A2F-8211-A83B3AFD5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85800"/>
            <a:ext cx="3032125"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a:extLst>
              <a:ext uri="{FF2B5EF4-FFF2-40B4-BE49-F238E27FC236}">
                <a16:creationId xmlns:a16="http://schemas.microsoft.com/office/drawing/2014/main" id="{BCE194A1-3B2F-4DEF-B36D-190A83C38BC3}"/>
              </a:ext>
            </a:extLst>
          </p:cNvPr>
          <p:cNvSpPr txBox="1">
            <a:spLocks noChangeArrowheads="1"/>
          </p:cNvSpPr>
          <p:nvPr/>
        </p:nvSpPr>
        <p:spPr bwMode="auto">
          <a:xfrm>
            <a:off x="762000" y="2187714"/>
            <a:ext cx="10972799" cy="707886"/>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No Forgiveness Without Repentance (</a:t>
            </a:r>
            <a:r>
              <a:rPr lang="en-US" altLang="en-US" sz="4000" b="1" dirty="0">
                <a:latin typeface="Times New Roman" panose="02020603050405020304" pitchFamily="18" charset="0"/>
                <a:cs typeface="Times New Roman" panose="02020603050405020304" pitchFamily="18" charset="0"/>
              </a:rPr>
              <a:t>Acts 17:30</a:t>
            </a:r>
            <a:r>
              <a:rPr lang="en-US" altLang="en-US" sz="4000" dirty="0">
                <a:latin typeface="Times New Roman" panose="02020603050405020304" pitchFamily="18" charset="0"/>
                <a:cs typeface="Times New Roman" panose="02020603050405020304" pitchFamily="18" charset="0"/>
              </a:rPr>
              <a:t>)</a:t>
            </a:r>
          </a:p>
        </p:txBody>
      </p:sp>
      <p:sp>
        <p:nvSpPr>
          <p:cNvPr id="64517" name="Text Box 5">
            <a:extLst>
              <a:ext uri="{FF2B5EF4-FFF2-40B4-BE49-F238E27FC236}">
                <a16:creationId xmlns:a16="http://schemas.microsoft.com/office/drawing/2014/main" id="{10BBA05A-CF43-4294-BDC8-C054326F79EF}"/>
              </a:ext>
            </a:extLst>
          </p:cNvPr>
          <p:cNvSpPr txBox="1">
            <a:spLocks noChangeArrowheads="1"/>
          </p:cNvSpPr>
          <p:nvPr/>
        </p:nvSpPr>
        <p:spPr bwMode="auto">
          <a:xfrm>
            <a:off x="609600" y="3352800"/>
            <a:ext cx="11125199" cy="1323439"/>
          </a:xfrm>
          <a:prstGeom prst="rect">
            <a:avLst/>
          </a:prstGeom>
          <a:noFill/>
          <a:ln w="5715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dirty="0">
                <a:latin typeface="Times New Roman" panose="02020603050405020304" pitchFamily="18" charset="0"/>
                <a:cs typeface="Times New Roman" panose="02020603050405020304" pitchFamily="18" charset="0"/>
              </a:rPr>
              <a:t>Faith Always Compatible With God’s Law          (</a:t>
            </a:r>
            <a:r>
              <a:rPr lang="en-US" altLang="en-US" sz="4000" b="1" dirty="0">
                <a:latin typeface="Times New Roman" panose="02020603050405020304" pitchFamily="18" charset="0"/>
                <a:cs typeface="Times New Roman" panose="02020603050405020304" pitchFamily="18" charset="0"/>
              </a:rPr>
              <a:t>Heb. 3:18-19</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C1FBD6-6AC4-40C2-961E-3D39F76CAFEC}"/>
              </a:ext>
            </a:extLst>
          </p:cNvPr>
          <p:cNvSpPr/>
          <p:nvPr/>
        </p:nvSpPr>
        <p:spPr>
          <a:xfrm>
            <a:off x="609600" y="1237595"/>
            <a:ext cx="11049000" cy="4401205"/>
          </a:xfrm>
          <a:prstGeom prst="rect">
            <a:avLst/>
          </a:prstGeom>
        </p:spPr>
        <p:txBody>
          <a:bodyPr wrap="square">
            <a:spAutoFit/>
          </a:bodyPr>
          <a:lstStyle/>
          <a:p>
            <a:r>
              <a:rPr lang="en-US" sz="4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Invitation:    </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r>
              <a:rPr lang="en-US" sz="4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ea typeface="Calibri" panose="020F0502020204030204" pitchFamily="34" charset="0"/>
                <a:cs typeface="Times New Roman" panose="02020603050405020304" pitchFamily="18" charset="0"/>
              </a:rPr>
              <a:t>Hearing and faith, </a:t>
            </a:r>
            <a:r>
              <a:rPr lang="en-US" sz="4000" b="1" dirty="0">
                <a:latin typeface="Times New Roman" panose="02020603050405020304" pitchFamily="18" charset="0"/>
                <a:ea typeface="Calibri" panose="020F0502020204030204" pitchFamily="34" charset="0"/>
                <a:cs typeface="Times New Roman" panose="02020603050405020304" pitchFamily="18" charset="0"/>
              </a:rPr>
              <a:t>Mark 16:16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400050" marR="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Repentance, </a:t>
            </a:r>
            <a:r>
              <a:rPr lang="en-US" sz="4000" b="1" dirty="0">
                <a:latin typeface="Times New Roman" panose="02020603050405020304" pitchFamily="18" charset="0"/>
                <a:ea typeface="Calibri" panose="020F0502020204030204" pitchFamily="34" charset="0"/>
                <a:cs typeface="Times New Roman" panose="02020603050405020304" pitchFamily="18" charset="0"/>
              </a:rPr>
              <a:t>Acts 2:38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400050" marR="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Professing Christ, </a:t>
            </a:r>
            <a:r>
              <a:rPr lang="en-US" sz="4000" b="1" dirty="0">
                <a:latin typeface="Times New Roman" panose="02020603050405020304" pitchFamily="18" charset="0"/>
                <a:ea typeface="Calibri" panose="020F0502020204030204" pitchFamily="34" charset="0"/>
                <a:cs typeface="Times New Roman" panose="02020603050405020304" pitchFamily="18" charset="0"/>
              </a:rPr>
              <a:t>Rom. 10:9-10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400050" marR="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Immersion in water, </a:t>
            </a:r>
            <a:r>
              <a:rPr lang="en-US" sz="4000" b="1" dirty="0">
                <a:latin typeface="Times New Roman" panose="02020603050405020304" pitchFamily="18" charset="0"/>
                <a:ea typeface="Calibri" panose="020F0502020204030204" pitchFamily="34" charset="0"/>
                <a:cs typeface="Times New Roman" panose="02020603050405020304" pitchFamily="18" charset="0"/>
              </a:rPr>
              <a:t>Acts 22:16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400050" marR="0">
              <a:spcBef>
                <a:spcPts val="0"/>
              </a:spcBef>
              <a:spcAft>
                <a:spcPts val="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Faithfulness, </a:t>
            </a:r>
            <a:r>
              <a:rPr lang="en-US" sz="4000" b="1" dirty="0">
                <a:latin typeface="Times New Roman" panose="02020603050405020304" pitchFamily="18" charset="0"/>
                <a:ea typeface="Calibri" panose="020F0502020204030204" pitchFamily="34" charset="0"/>
                <a:cs typeface="Times New Roman" panose="02020603050405020304" pitchFamily="18" charset="0"/>
              </a:rPr>
              <a:t>Rev. 2:10</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r>
              <a:rPr lang="en-US" sz="4000" dirty="0">
                <a:latin typeface="Times New Roman" panose="02020603050405020304" pitchFamily="18" charset="0"/>
                <a:ea typeface="Calibri" panose="020F0502020204030204" pitchFamily="34" charset="0"/>
                <a:cs typeface="Times New Roman" panose="02020603050405020304" pitchFamily="18" charset="0"/>
              </a:rPr>
              <a:t>   Prayerful penitence for the child of God, </a:t>
            </a:r>
            <a:r>
              <a:rPr lang="en-US" sz="4000" b="1" dirty="0">
                <a:latin typeface="Times New Roman" panose="02020603050405020304" pitchFamily="18" charset="0"/>
                <a:ea typeface="Calibri" panose="020F0502020204030204" pitchFamily="34" charset="0"/>
                <a:cs typeface="Times New Roman" panose="02020603050405020304" pitchFamily="18" charset="0"/>
              </a:rPr>
              <a:t>Acts 8:22</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3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additive="base">
                                        <p:cTn id="4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a:extLst>
              <a:ext uri="{FF2B5EF4-FFF2-40B4-BE49-F238E27FC236}">
                <a16:creationId xmlns:a16="http://schemas.microsoft.com/office/drawing/2014/main" id="{44761F44-4FDA-4922-A573-D640F09AAB01}"/>
              </a:ext>
            </a:extLst>
          </p:cNvPr>
          <p:cNvSpPr txBox="1">
            <a:spLocks noChangeArrowheads="1"/>
          </p:cNvSpPr>
          <p:nvPr/>
        </p:nvSpPr>
        <p:spPr bwMode="auto">
          <a:xfrm>
            <a:off x="4147175" y="830759"/>
            <a:ext cx="4386137" cy="769441"/>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latin typeface="Times New Roman" panose="02020603050405020304" pitchFamily="18" charset="0"/>
                <a:cs typeface="Times New Roman" panose="02020603050405020304" pitchFamily="18" charset="0"/>
              </a:rPr>
              <a:t>What Is “Faith”?</a:t>
            </a:r>
          </a:p>
        </p:txBody>
      </p:sp>
      <p:sp>
        <p:nvSpPr>
          <p:cNvPr id="54277" name="Text Box 5">
            <a:extLst>
              <a:ext uri="{FF2B5EF4-FFF2-40B4-BE49-F238E27FC236}">
                <a16:creationId xmlns:a16="http://schemas.microsoft.com/office/drawing/2014/main" id="{9E98ADCC-5A06-4AA8-BB0B-DCBA4B8000FA}"/>
              </a:ext>
            </a:extLst>
          </p:cNvPr>
          <p:cNvSpPr txBox="1">
            <a:spLocks noChangeArrowheads="1"/>
          </p:cNvSpPr>
          <p:nvPr/>
        </p:nvSpPr>
        <p:spPr bwMode="auto">
          <a:xfrm>
            <a:off x="609600" y="2286000"/>
            <a:ext cx="10972800" cy="172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lnSpc>
                <a:spcPct val="140000"/>
              </a:lnSpc>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Anything to Do With Acknowledgement Of God</a:t>
            </a:r>
          </a:p>
          <a:p>
            <a:pPr marL="571500" indent="-571500">
              <a:lnSpc>
                <a:spcPct val="140000"/>
              </a:lnSpc>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Beliefs Which Guide Hearts and Lives of Saints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7" name="Oval 21">
            <a:extLst>
              <a:ext uri="{FF2B5EF4-FFF2-40B4-BE49-F238E27FC236}">
                <a16:creationId xmlns:a16="http://schemas.microsoft.com/office/drawing/2014/main" id="{ED0C25C7-1260-42F9-A05F-3581936C2C2A}"/>
              </a:ext>
            </a:extLst>
          </p:cNvPr>
          <p:cNvSpPr>
            <a:spLocks noChangeArrowheads="1"/>
          </p:cNvSpPr>
          <p:nvPr/>
        </p:nvSpPr>
        <p:spPr bwMode="auto">
          <a:xfrm>
            <a:off x="9220200" y="5334000"/>
            <a:ext cx="2133600" cy="838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66FF33"/>
              </a:solidFill>
            </a:endParaRPr>
          </a:p>
        </p:txBody>
      </p:sp>
      <p:sp>
        <p:nvSpPr>
          <p:cNvPr id="55300" name="Text Box 4">
            <a:extLst>
              <a:ext uri="{FF2B5EF4-FFF2-40B4-BE49-F238E27FC236}">
                <a16:creationId xmlns:a16="http://schemas.microsoft.com/office/drawing/2014/main" id="{A8F1CEC4-1B5B-4D1D-9838-93B6FF603F23}"/>
              </a:ext>
            </a:extLst>
          </p:cNvPr>
          <p:cNvSpPr txBox="1">
            <a:spLocks noChangeArrowheads="1"/>
          </p:cNvSpPr>
          <p:nvPr/>
        </p:nvSpPr>
        <p:spPr bwMode="auto">
          <a:xfrm>
            <a:off x="3733800" y="685800"/>
            <a:ext cx="524855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latin typeface="Times New Roman" panose="02020603050405020304" pitchFamily="18" charset="0"/>
                <a:cs typeface="Times New Roman" panose="02020603050405020304" pitchFamily="18" charset="0"/>
              </a:rPr>
              <a:t>Faith Misunderstood</a:t>
            </a:r>
          </a:p>
        </p:txBody>
      </p:sp>
      <p:sp>
        <p:nvSpPr>
          <p:cNvPr id="55301" name="Text Box 5">
            <a:extLst>
              <a:ext uri="{FF2B5EF4-FFF2-40B4-BE49-F238E27FC236}">
                <a16:creationId xmlns:a16="http://schemas.microsoft.com/office/drawing/2014/main" id="{17F77B08-62AF-4A34-BCF1-AC1BDF8F2715}"/>
              </a:ext>
            </a:extLst>
          </p:cNvPr>
          <p:cNvSpPr txBox="1">
            <a:spLocks noChangeArrowheads="1"/>
          </p:cNvSpPr>
          <p:nvPr/>
        </p:nvSpPr>
        <p:spPr bwMode="auto">
          <a:xfrm>
            <a:off x="609600" y="1782901"/>
            <a:ext cx="9296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Knows Nothing of God nor Devotes Life</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Said to Do Many Things That It Does Not</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Has Some Limitations Many Have Not Considered</a:t>
            </a:r>
          </a:p>
        </p:txBody>
      </p:sp>
      <p:pic>
        <p:nvPicPr>
          <p:cNvPr id="55316" name="Picture 20" descr="C:\Program Files\Microsoft Office\Clipart\Popular\whatnow.wmf">
            <a:extLst>
              <a:ext uri="{FF2B5EF4-FFF2-40B4-BE49-F238E27FC236}">
                <a16:creationId xmlns:a16="http://schemas.microsoft.com/office/drawing/2014/main" id="{3FB1A660-B9A9-433E-B778-35901D42F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752600"/>
            <a:ext cx="28194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C:\Program Files\Microsoft Office\Clipart\Popular\brick.wmf">
            <a:extLst>
              <a:ext uri="{FF2B5EF4-FFF2-40B4-BE49-F238E27FC236}">
                <a16:creationId xmlns:a16="http://schemas.microsoft.com/office/drawing/2014/main" id="{9753C317-81B1-4137-90CE-EBE10AE84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716756"/>
            <a:ext cx="1987550" cy="5455443"/>
          </a:xfrm>
          <a:prstGeom prst="rect">
            <a:avLst/>
          </a:prstGeom>
          <a:noFill/>
          <a:extLst>
            <a:ext uri="{909E8E84-426E-40DD-AFC4-6F175D3DCCD1}">
              <a14:hiddenFill xmlns:a14="http://schemas.microsoft.com/office/drawing/2010/main">
                <a:solidFill>
                  <a:srgbClr val="FFFFFF"/>
                </a:solidFill>
              </a14:hiddenFill>
            </a:ext>
          </a:extLst>
        </p:spPr>
      </p:pic>
      <p:sp>
        <p:nvSpPr>
          <p:cNvPr id="56326" name="Text Box 6">
            <a:extLst>
              <a:ext uri="{FF2B5EF4-FFF2-40B4-BE49-F238E27FC236}">
                <a16:creationId xmlns:a16="http://schemas.microsoft.com/office/drawing/2014/main" id="{34BA6745-2045-4050-A0B6-409F83F4D140}"/>
              </a:ext>
            </a:extLst>
          </p:cNvPr>
          <p:cNvSpPr txBox="1">
            <a:spLocks noChangeArrowheads="1"/>
          </p:cNvSpPr>
          <p:nvPr/>
        </p:nvSpPr>
        <p:spPr bwMode="auto">
          <a:xfrm>
            <a:off x="2819400" y="762000"/>
            <a:ext cx="4700326"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FF3300"/>
                </a:solidFill>
                <a:latin typeface="Times New Roman" panose="02020603050405020304" pitchFamily="18" charset="0"/>
                <a:cs typeface="Times New Roman" panose="02020603050405020304" pitchFamily="18" charset="0"/>
              </a:rPr>
              <a:t>Limitations of Faith</a:t>
            </a:r>
          </a:p>
        </p:txBody>
      </p:sp>
      <p:sp>
        <p:nvSpPr>
          <p:cNvPr id="56328" name="Text Box 8">
            <a:extLst>
              <a:ext uri="{FF2B5EF4-FFF2-40B4-BE49-F238E27FC236}">
                <a16:creationId xmlns:a16="http://schemas.microsoft.com/office/drawing/2014/main" id="{00A176D9-BCED-464D-B658-CFCF4E15DAD3}"/>
              </a:ext>
            </a:extLst>
          </p:cNvPr>
          <p:cNvSpPr txBox="1">
            <a:spLocks noChangeArrowheads="1"/>
          </p:cNvSpPr>
          <p:nvPr/>
        </p:nvSpPr>
        <p:spPr bwMode="auto">
          <a:xfrm>
            <a:off x="579437" y="2286000"/>
            <a:ext cx="7331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400" dirty="0">
                <a:latin typeface="Arial" panose="020B0604020202020204" pitchFamily="34" charset="0"/>
              </a:rPr>
              <a:t> </a:t>
            </a:r>
            <a:r>
              <a:rPr lang="en-US" altLang="en-US" sz="4800" b="1" dirty="0">
                <a:cs typeface="Times New Roman" panose="02020603050405020304" pitchFamily="18" charset="0"/>
              </a:rPr>
              <a:t>Way Faith Acquired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4">
            <a:extLst>
              <a:ext uri="{FF2B5EF4-FFF2-40B4-BE49-F238E27FC236}">
                <a16:creationId xmlns:a16="http://schemas.microsoft.com/office/drawing/2014/main" id="{A3E30C67-2CB4-427E-883F-A4D8E4172F20}"/>
              </a:ext>
            </a:extLst>
          </p:cNvPr>
          <p:cNvSpPr>
            <a:spLocks noChangeArrowheads="1"/>
          </p:cNvSpPr>
          <p:nvPr/>
        </p:nvSpPr>
        <p:spPr bwMode="auto">
          <a:xfrm>
            <a:off x="4691063" y="2362200"/>
            <a:ext cx="2819400" cy="26670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a:solidFill>
                  <a:schemeClr val="bg1"/>
                </a:solidFill>
                <a:latin typeface="Times New Roman" panose="02020603050405020304" pitchFamily="18" charset="0"/>
                <a:cs typeface="Times New Roman" panose="02020603050405020304" pitchFamily="18" charset="0"/>
              </a:rPr>
              <a:t>Faith</a:t>
            </a:r>
          </a:p>
        </p:txBody>
      </p:sp>
      <p:sp>
        <p:nvSpPr>
          <p:cNvPr id="57349" name="Text Box 5">
            <a:extLst>
              <a:ext uri="{FF2B5EF4-FFF2-40B4-BE49-F238E27FC236}">
                <a16:creationId xmlns:a16="http://schemas.microsoft.com/office/drawing/2014/main" id="{B3173C73-2DF0-4042-B1BF-7CE2CFFF0601}"/>
              </a:ext>
            </a:extLst>
          </p:cNvPr>
          <p:cNvSpPr txBox="1">
            <a:spLocks noChangeArrowheads="1"/>
          </p:cNvSpPr>
          <p:nvPr/>
        </p:nvSpPr>
        <p:spPr bwMode="auto">
          <a:xfrm>
            <a:off x="2514600" y="3276600"/>
            <a:ext cx="15247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Prayer</a:t>
            </a:r>
          </a:p>
        </p:txBody>
      </p:sp>
      <p:sp>
        <p:nvSpPr>
          <p:cNvPr id="57350" name="Text Box 6">
            <a:extLst>
              <a:ext uri="{FF2B5EF4-FFF2-40B4-BE49-F238E27FC236}">
                <a16:creationId xmlns:a16="http://schemas.microsoft.com/office/drawing/2014/main" id="{1922247E-854B-412A-90BA-4CCA128A2E07}"/>
              </a:ext>
            </a:extLst>
          </p:cNvPr>
          <p:cNvSpPr txBox="1">
            <a:spLocks noChangeArrowheads="1"/>
          </p:cNvSpPr>
          <p:nvPr/>
        </p:nvSpPr>
        <p:spPr bwMode="auto">
          <a:xfrm>
            <a:off x="8078347" y="3330714"/>
            <a:ext cx="1522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Vision</a:t>
            </a:r>
          </a:p>
        </p:txBody>
      </p:sp>
      <p:sp>
        <p:nvSpPr>
          <p:cNvPr id="57351" name="Text Box 7">
            <a:extLst>
              <a:ext uri="{FF2B5EF4-FFF2-40B4-BE49-F238E27FC236}">
                <a16:creationId xmlns:a16="http://schemas.microsoft.com/office/drawing/2014/main" id="{FFEC45CC-58D9-4337-920A-4CD84ACB95F8}"/>
              </a:ext>
            </a:extLst>
          </p:cNvPr>
          <p:cNvSpPr txBox="1">
            <a:spLocks noChangeArrowheads="1"/>
          </p:cNvSpPr>
          <p:nvPr/>
        </p:nvSpPr>
        <p:spPr bwMode="auto">
          <a:xfrm>
            <a:off x="4823812" y="5257800"/>
            <a:ext cx="24913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Experience</a:t>
            </a:r>
          </a:p>
        </p:txBody>
      </p:sp>
      <p:sp>
        <p:nvSpPr>
          <p:cNvPr id="57352" name="Text Box 8">
            <a:extLst>
              <a:ext uri="{FF2B5EF4-FFF2-40B4-BE49-F238E27FC236}">
                <a16:creationId xmlns:a16="http://schemas.microsoft.com/office/drawing/2014/main" id="{7D252C46-D64F-4B34-A309-63BFB7B80E2C}"/>
              </a:ext>
            </a:extLst>
          </p:cNvPr>
          <p:cNvSpPr txBox="1">
            <a:spLocks noChangeArrowheads="1"/>
          </p:cNvSpPr>
          <p:nvPr/>
        </p:nvSpPr>
        <p:spPr bwMode="auto">
          <a:xfrm>
            <a:off x="4962440" y="1393686"/>
            <a:ext cx="22141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t>Sensation</a:t>
            </a:r>
          </a:p>
        </p:txBody>
      </p:sp>
      <p:sp>
        <p:nvSpPr>
          <p:cNvPr id="57353" name="Text Box 9">
            <a:extLst>
              <a:ext uri="{FF2B5EF4-FFF2-40B4-BE49-F238E27FC236}">
                <a16:creationId xmlns:a16="http://schemas.microsoft.com/office/drawing/2014/main" id="{54AA859E-6F0E-4FCD-BDBA-94E27ECD41B6}"/>
              </a:ext>
            </a:extLst>
          </p:cNvPr>
          <p:cNvSpPr txBox="1">
            <a:spLocks noChangeArrowheads="1"/>
          </p:cNvSpPr>
          <p:nvPr/>
        </p:nvSpPr>
        <p:spPr bwMode="auto">
          <a:xfrm>
            <a:off x="3330217" y="457200"/>
            <a:ext cx="55851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Claims of Receiving Faith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7352">
                                            <p:txEl>
                                              <p:pRg st="0" end="0"/>
                                            </p:txEl>
                                          </p:spTgt>
                                        </p:tgtEl>
                                        <p:attrNameLst>
                                          <p:attrName>style.visibility</p:attrName>
                                        </p:attrNameLst>
                                      </p:cBhvr>
                                      <p:to>
                                        <p:strVal val="visible"/>
                                      </p:to>
                                    </p:set>
                                    <p:animEffect transition="in" filter="barn(outVertical)">
                                      <p:cBhvr>
                                        <p:cTn id="7" dur="500"/>
                                        <p:tgtEl>
                                          <p:spTgt spid="573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arn(outVertical)">
                                      <p:cBhvr>
                                        <p:cTn id="12" dur="500"/>
                                        <p:tgtEl>
                                          <p:spTgt spid="573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7350"/>
                                        </p:tgtEl>
                                        <p:attrNameLst>
                                          <p:attrName>style.visibility</p:attrName>
                                        </p:attrNameLst>
                                      </p:cBhvr>
                                      <p:to>
                                        <p:strVal val="visible"/>
                                      </p:to>
                                    </p:set>
                                    <p:animEffect transition="in" filter="barn(outVertical)">
                                      <p:cBhvr>
                                        <p:cTn id="17" dur="500"/>
                                        <p:tgtEl>
                                          <p:spTgt spid="573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7351"/>
                                        </p:tgtEl>
                                        <p:attrNameLst>
                                          <p:attrName>style.visibility</p:attrName>
                                        </p:attrNameLst>
                                      </p:cBhvr>
                                      <p:to>
                                        <p:strVal val="visible"/>
                                      </p:to>
                                    </p:set>
                                    <p:animEffect transition="in" filter="barn(outVertical)">
                                      <p:cBhvr>
                                        <p:cTn id="22"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P spid="573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Text Box 19">
            <a:extLst>
              <a:ext uri="{FF2B5EF4-FFF2-40B4-BE49-F238E27FC236}">
                <a16:creationId xmlns:a16="http://schemas.microsoft.com/office/drawing/2014/main" id="{7AB6F7E4-1C14-4C18-9A45-E4A797A463F8}"/>
              </a:ext>
            </a:extLst>
          </p:cNvPr>
          <p:cNvSpPr txBox="1">
            <a:spLocks noChangeArrowheads="1"/>
          </p:cNvSpPr>
          <p:nvPr/>
        </p:nvSpPr>
        <p:spPr bwMode="auto">
          <a:xfrm>
            <a:off x="8188522" y="5410200"/>
            <a:ext cx="3393878" cy="707886"/>
          </a:xfrm>
          <a:prstGeom prst="rect">
            <a:avLst/>
          </a:prstGeom>
          <a:solidFill>
            <a:schemeClr val="bg1"/>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Not Mysterious</a:t>
            </a:r>
          </a:p>
        </p:txBody>
      </p:sp>
      <p:pic>
        <p:nvPicPr>
          <p:cNvPr id="58374" name="Picture 6" descr="C:\Documents and Settings\Owner\Application Data\Microsoft\Media Catalog\Downloaded Clips\cl62\j0245683.wmf">
            <a:extLst>
              <a:ext uri="{FF2B5EF4-FFF2-40B4-BE49-F238E27FC236}">
                <a16:creationId xmlns:a16="http://schemas.microsoft.com/office/drawing/2014/main" id="{932185F2-3BD8-41F4-A147-9A1CC8FC8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03262"/>
            <a:ext cx="1517650" cy="1277938"/>
          </a:xfrm>
          <a:prstGeom prst="rect">
            <a:avLst/>
          </a:prstGeom>
          <a:noFill/>
          <a:extLst>
            <a:ext uri="{909E8E84-426E-40DD-AFC4-6F175D3DCCD1}">
              <a14:hiddenFill xmlns:a14="http://schemas.microsoft.com/office/drawing/2010/main">
                <a:solidFill>
                  <a:srgbClr val="FFFFFF"/>
                </a:solidFill>
              </a14:hiddenFill>
            </a:ext>
          </a:extLst>
        </p:spPr>
      </p:pic>
      <p:sp>
        <p:nvSpPr>
          <p:cNvPr id="58375" name="Text Box 7">
            <a:extLst>
              <a:ext uri="{FF2B5EF4-FFF2-40B4-BE49-F238E27FC236}">
                <a16:creationId xmlns:a16="http://schemas.microsoft.com/office/drawing/2014/main" id="{E9A5776A-4457-4729-9E2F-A17C6C6D5389}"/>
              </a:ext>
            </a:extLst>
          </p:cNvPr>
          <p:cNvSpPr txBox="1">
            <a:spLocks noChangeArrowheads="1"/>
          </p:cNvSpPr>
          <p:nvPr/>
        </p:nvSpPr>
        <p:spPr bwMode="auto">
          <a:xfrm>
            <a:off x="2971800" y="687050"/>
            <a:ext cx="62642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dirty="0">
                <a:latin typeface="Times New Roman" panose="02020603050405020304" pitchFamily="18" charset="0"/>
                <a:cs typeface="Times New Roman" panose="02020603050405020304" pitchFamily="18" charset="0"/>
              </a:rPr>
              <a:t>Faith From Knowledge (</a:t>
            </a:r>
            <a:r>
              <a:rPr lang="en-US" altLang="en-US" sz="4400" b="1" dirty="0">
                <a:latin typeface="Times New Roman" panose="02020603050405020304" pitchFamily="18" charset="0"/>
                <a:cs typeface="Times New Roman" panose="02020603050405020304" pitchFamily="18" charset="0"/>
              </a:rPr>
              <a:t>Rom. 10:17; John 20:31</a:t>
            </a:r>
            <a:r>
              <a:rPr lang="en-US" altLang="en-US" sz="4400" dirty="0">
                <a:latin typeface="Times New Roman" panose="02020603050405020304" pitchFamily="18" charset="0"/>
                <a:cs typeface="Times New Roman" panose="02020603050405020304" pitchFamily="18" charset="0"/>
              </a:rPr>
              <a:t>)</a:t>
            </a:r>
          </a:p>
        </p:txBody>
      </p:sp>
      <p:sp>
        <p:nvSpPr>
          <p:cNvPr id="58376" name="Text Box 8">
            <a:extLst>
              <a:ext uri="{FF2B5EF4-FFF2-40B4-BE49-F238E27FC236}">
                <a16:creationId xmlns:a16="http://schemas.microsoft.com/office/drawing/2014/main" id="{AFF4224B-0AEA-4EAF-B92A-36CADE46DDB8}"/>
              </a:ext>
            </a:extLst>
          </p:cNvPr>
          <p:cNvSpPr txBox="1">
            <a:spLocks noChangeArrowheads="1"/>
          </p:cNvSpPr>
          <p:nvPr/>
        </p:nvSpPr>
        <p:spPr bwMode="auto">
          <a:xfrm>
            <a:off x="3460751" y="3476626"/>
            <a:ext cx="235833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2:36-37</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8:12</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8:35-38</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15:9</a:t>
            </a:r>
          </a:p>
        </p:txBody>
      </p:sp>
      <p:sp>
        <p:nvSpPr>
          <p:cNvPr id="58377" name="Text Box 9">
            <a:extLst>
              <a:ext uri="{FF2B5EF4-FFF2-40B4-BE49-F238E27FC236}">
                <a16:creationId xmlns:a16="http://schemas.microsoft.com/office/drawing/2014/main" id="{EAAAD2F4-8AED-4499-A964-DF3013BAB1ED}"/>
              </a:ext>
            </a:extLst>
          </p:cNvPr>
          <p:cNvSpPr txBox="1">
            <a:spLocks noChangeArrowheads="1"/>
          </p:cNvSpPr>
          <p:nvPr/>
        </p:nvSpPr>
        <p:spPr bwMode="auto">
          <a:xfrm>
            <a:off x="6661150" y="3455988"/>
            <a:ext cx="261481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11:14</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16:31-32</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18:8</a:t>
            </a:r>
          </a:p>
        </p:txBody>
      </p:sp>
      <p:sp>
        <p:nvSpPr>
          <p:cNvPr id="58385" name="Text Box 17">
            <a:extLst>
              <a:ext uri="{FF2B5EF4-FFF2-40B4-BE49-F238E27FC236}">
                <a16:creationId xmlns:a16="http://schemas.microsoft.com/office/drawing/2014/main" id="{B1E1B241-BD7B-44C5-9AB6-C69AE1D95317}"/>
              </a:ext>
            </a:extLst>
          </p:cNvPr>
          <p:cNvSpPr txBox="1">
            <a:spLocks noChangeArrowheads="1"/>
          </p:cNvSpPr>
          <p:nvPr/>
        </p:nvSpPr>
        <p:spPr bwMode="auto">
          <a:xfrm>
            <a:off x="3124200" y="2611438"/>
            <a:ext cx="44893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Examples From Acts</a:t>
            </a:r>
          </a:p>
        </p:txBody>
      </p:sp>
      <p:sp>
        <p:nvSpPr>
          <p:cNvPr id="58386" name="Line 18">
            <a:extLst>
              <a:ext uri="{FF2B5EF4-FFF2-40B4-BE49-F238E27FC236}">
                <a16:creationId xmlns:a16="http://schemas.microsoft.com/office/drawing/2014/main" id="{CAA91D27-E5DE-4C03-B97D-E1503B429E1D}"/>
              </a:ext>
            </a:extLst>
          </p:cNvPr>
          <p:cNvSpPr>
            <a:spLocks noChangeShapeType="1"/>
          </p:cNvSpPr>
          <p:nvPr/>
        </p:nvSpPr>
        <p:spPr bwMode="auto">
          <a:xfrm>
            <a:off x="2133600" y="2438400"/>
            <a:ext cx="79248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837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8377">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7" grpId="0" animBg="1" autoUpdateAnimBg="0"/>
      <p:bldP spid="58376" grpId="0" uiExpand="1" build="p" autoUpdateAnimBg="0"/>
      <p:bldP spid="58377" grpId="0" uiExpand="1" build="p" autoUpdateAnimBg="0"/>
      <p:bldP spid="5838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C:\Program Files\Microsoft Office\Clipart\Popular\brick.wmf">
            <a:extLst>
              <a:ext uri="{FF2B5EF4-FFF2-40B4-BE49-F238E27FC236}">
                <a16:creationId xmlns:a16="http://schemas.microsoft.com/office/drawing/2014/main" id="{C8D16150-8BBD-4981-9D47-23E5D6A29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850" y="685800"/>
            <a:ext cx="1987550" cy="5486400"/>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a:extLst>
              <a:ext uri="{FF2B5EF4-FFF2-40B4-BE49-F238E27FC236}">
                <a16:creationId xmlns:a16="http://schemas.microsoft.com/office/drawing/2014/main" id="{B0CD59C7-F20A-47FD-A3E6-AA07947344C0}"/>
              </a:ext>
            </a:extLst>
          </p:cNvPr>
          <p:cNvSpPr txBox="1">
            <a:spLocks noChangeArrowheads="1"/>
          </p:cNvSpPr>
          <p:nvPr/>
        </p:nvSpPr>
        <p:spPr bwMode="auto">
          <a:xfrm>
            <a:off x="3757874" y="830759"/>
            <a:ext cx="4700326" cy="7694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400" dirty="0">
                <a:solidFill>
                  <a:srgbClr val="FF3300"/>
                </a:solidFill>
                <a:latin typeface="Times New Roman" panose="02020603050405020304" pitchFamily="18" charset="0"/>
                <a:cs typeface="Times New Roman" panose="02020603050405020304" pitchFamily="18" charset="0"/>
              </a:rPr>
              <a:t>Limitations of Faith</a:t>
            </a:r>
          </a:p>
        </p:txBody>
      </p:sp>
      <p:sp>
        <p:nvSpPr>
          <p:cNvPr id="78854" name="Text Box 6">
            <a:extLst>
              <a:ext uri="{FF2B5EF4-FFF2-40B4-BE49-F238E27FC236}">
                <a16:creationId xmlns:a16="http://schemas.microsoft.com/office/drawing/2014/main" id="{17366C59-B041-496E-A8B4-A4DA2D5BA2DD}"/>
              </a:ext>
            </a:extLst>
          </p:cNvPr>
          <p:cNvSpPr txBox="1">
            <a:spLocks noChangeArrowheads="1"/>
          </p:cNvSpPr>
          <p:nvPr/>
        </p:nvSpPr>
        <p:spPr bwMode="auto">
          <a:xfrm>
            <a:off x="609600" y="2035314"/>
            <a:ext cx="8839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buFont typeface="Wingdings" panose="05000000000000000000" pitchFamily="2" charset="2"/>
              <a:buChar char="Ø"/>
            </a:pPr>
            <a:r>
              <a:rPr lang="en-US" altLang="en-US" sz="4000" dirty="0">
                <a:cs typeface="Times New Roman" panose="02020603050405020304" pitchFamily="18" charset="0"/>
              </a:rPr>
              <a:t>Way Faith Acquired</a:t>
            </a:r>
          </a:p>
          <a:p>
            <a:pPr marL="571500" indent="-571500" eaLnBrk="1" hangingPunct="1">
              <a:buFont typeface="Wingdings" panose="05000000000000000000" pitchFamily="2" charset="2"/>
              <a:buChar char="Ø"/>
            </a:pPr>
            <a:r>
              <a:rPr lang="en-US" altLang="en-US" sz="4800" b="1" dirty="0">
                <a:cs typeface="Times New Roman" panose="02020603050405020304" pitchFamily="18" charset="0"/>
              </a:rPr>
              <a:t>Not Enabled to Work Miracles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E:\PFiles\MSOffice\Clipart\WebArt\BD14910_.GIF">
            <a:extLst>
              <a:ext uri="{FF2B5EF4-FFF2-40B4-BE49-F238E27FC236}">
                <a16:creationId xmlns:a16="http://schemas.microsoft.com/office/drawing/2014/main" id="{1DE972E5-A24C-41EC-BB13-DB2FA90E3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31838"/>
            <a:ext cx="11125200" cy="1173162"/>
          </a:xfrm>
          <a:prstGeom prst="rect">
            <a:avLst/>
          </a:prstGeom>
          <a:noFill/>
          <a:extLst>
            <a:ext uri="{909E8E84-426E-40DD-AFC4-6F175D3DCCD1}">
              <a14:hiddenFill xmlns:a14="http://schemas.microsoft.com/office/drawing/2010/main">
                <a:solidFill>
                  <a:srgbClr val="FFFFFF"/>
                </a:solidFill>
              </a14:hiddenFill>
            </a:ext>
          </a:extLst>
        </p:spPr>
      </p:pic>
      <p:sp>
        <p:nvSpPr>
          <p:cNvPr id="59397" name="Text Box 5">
            <a:extLst>
              <a:ext uri="{FF2B5EF4-FFF2-40B4-BE49-F238E27FC236}">
                <a16:creationId xmlns:a16="http://schemas.microsoft.com/office/drawing/2014/main" id="{93F800DE-B7CB-42CA-9CB6-F667743501F1}"/>
              </a:ext>
            </a:extLst>
          </p:cNvPr>
          <p:cNvSpPr txBox="1">
            <a:spLocks noChangeArrowheads="1"/>
          </p:cNvSpPr>
          <p:nvPr/>
        </p:nvSpPr>
        <p:spPr bwMode="auto">
          <a:xfrm>
            <a:off x="609600" y="830759"/>
            <a:ext cx="109727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dirty="0">
                <a:solidFill>
                  <a:srgbClr val="000099"/>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latin typeface="Times New Roman" panose="02020603050405020304" pitchFamily="18" charset="0"/>
                <a:cs typeface="Times New Roman" panose="02020603050405020304" pitchFamily="18" charset="0"/>
              </a:rPr>
              <a:t>Age for Miracles in the Church Is Gone</a:t>
            </a:r>
          </a:p>
        </p:txBody>
      </p:sp>
      <p:sp>
        <p:nvSpPr>
          <p:cNvPr id="59399" name="Text Box 7">
            <a:extLst>
              <a:ext uri="{FF2B5EF4-FFF2-40B4-BE49-F238E27FC236}">
                <a16:creationId xmlns:a16="http://schemas.microsoft.com/office/drawing/2014/main" id="{394301CB-70B6-4CE4-A446-77CC8A6CD564}"/>
              </a:ext>
            </a:extLst>
          </p:cNvPr>
          <p:cNvSpPr txBox="1">
            <a:spLocks noChangeArrowheads="1"/>
          </p:cNvSpPr>
          <p:nvPr/>
        </p:nvSpPr>
        <p:spPr bwMode="auto">
          <a:xfrm>
            <a:off x="609600" y="3352800"/>
            <a:ext cx="1112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Apostles by Baptism of Holy Spirit (</a:t>
            </a:r>
            <a:r>
              <a:rPr lang="en-US" altLang="en-US" sz="4000" b="1" dirty="0">
                <a:latin typeface="Times New Roman" panose="02020603050405020304" pitchFamily="18" charset="0"/>
                <a:cs typeface="Times New Roman" panose="02020603050405020304" pitchFamily="18" charset="0"/>
              </a:rPr>
              <a:t>Acts 2</a:t>
            </a:r>
            <a:r>
              <a:rPr lang="en-US" altLang="en-US" sz="40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Christians by Apostles’ Hands (</a:t>
            </a:r>
            <a:r>
              <a:rPr lang="en-US" altLang="en-US" sz="4000" b="1" dirty="0">
                <a:latin typeface="Times New Roman" panose="02020603050405020304" pitchFamily="18" charset="0"/>
                <a:cs typeface="Times New Roman" panose="02020603050405020304" pitchFamily="18" charset="0"/>
              </a:rPr>
              <a:t>Acts 8:16-19</a:t>
            </a:r>
            <a:r>
              <a:rPr lang="en-US" altLang="en-US" sz="4000" dirty="0">
                <a:latin typeface="Times New Roman" panose="02020603050405020304" pitchFamily="18" charset="0"/>
                <a:cs typeface="Times New Roman" panose="02020603050405020304" pitchFamily="18" charset="0"/>
              </a:rPr>
              <a:t>)</a:t>
            </a:r>
          </a:p>
        </p:txBody>
      </p:sp>
      <p:sp>
        <p:nvSpPr>
          <p:cNvPr id="59400" name="Text Box 8">
            <a:extLst>
              <a:ext uri="{FF2B5EF4-FFF2-40B4-BE49-F238E27FC236}">
                <a16:creationId xmlns:a16="http://schemas.microsoft.com/office/drawing/2014/main" id="{AAF16A75-7616-48CF-9A80-C518816B35AA}"/>
              </a:ext>
            </a:extLst>
          </p:cNvPr>
          <p:cNvSpPr txBox="1">
            <a:spLocks noChangeArrowheads="1"/>
          </p:cNvSpPr>
          <p:nvPr/>
        </p:nvSpPr>
        <p:spPr bwMode="auto">
          <a:xfrm>
            <a:off x="3621695" y="2362200"/>
            <a:ext cx="50651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Who Worked Miracles?</a:t>
            </a:r>
          </a:p>
        </p:txBody>
      </p:sp>
      <p:sp>
        <p:nvSpPr>
          <p:cNvPr id="59403" name="Line 11">
            <a:extLst>
              <a:ext uri="{FF2B5EF4-FFF2-40B4-BE49-F238E27FC236}">
                <a16:creationId xmlns:a16="http://schemas.microsoft.com/office/drawing/2014/main" id="{88F19A8C-049F-41B7-936E-C32D6C690DA0}"/>
              </a:ext>
            </a:extLst>
          </p:cNvPr>
          <p:cNvSpPr>
            <a:spLocks noChangeShapeType="1"/>
          </p:cNvSpPr>
          <p:nvPr/>
        </p:nvSpPr>
        <p:spPr bwMode="auto">
          <a:xfrm>
            <a:off x="2209800" y="1905000"/>
            <a:ext cx="7924800" cy="0"/>
          </a:xfrm>
          <a:prstGeom prst="line">
            <a:avLst/>
          </a:prstGeom>
          <a:noFill/>
          <a:ln w="57150">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build="p" autoUpdateAnimBg="0"/>
      <p:bldP spid="59400" grpId="0"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1266</TotalTime>
  <Words>2628</Words>
  <Application>Microsoft Office PowerPoint</Application>
  <PresentationFormat>Widescreen</PresentationFormat>
  <Paragraphs>283</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Flat Brush</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75</cp:revision>
  <dcterms:created xsi:type="dcterms:W3CDTF">1601-01-01T00:00:00Z</dcterms:created>
  <dcterms:modified xsi:type="dcterms:W3CDTF">2018-04-07T22:17:07Z</dcterms:modified>
</cp:coreProperties>
</file>