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4" r:id="rId2"/>
    <p:sldId id="273" r:id="rId3"/>
    <p:sldId id="261" r:id="rId4"/>
    <p:sldId id="258" r:id="rId5"/>
    <p:sldId id="259" r:id="rId6"/>
    <p:sldId id="260" r:id="rId7"/>
    <p:sldId id="262" r:id="rId8"/>
    <p:sldId id="264" r:id="rId9"/>
    <p:sldId id="265" r:id="rId10"/>
    <p:sldId id="263" r:id="rId11"/>
    <p:sldId id="266" r:id="rId12"/>
    <p:sldId id="267" r:id="rId13"/>
    <p:sldId id="268" r:id="rId14"/>
    <p:sldId id="269" r:id="rId15"/>
    <p:sldId id="270" r:id="rId16"/>
    <p:sldId id="271" r:id="rId17"/>
    <p:sldId id="272"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a:srgbClr val="FF3300"/>
    <a:srgbClr val="993300"/>
    <a:srgbClr val="FFFFFF"/>
    <a:srgbClr val="336699"/>
    <a:srgbClr val="B2B2B2"/>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75124" autoAdjust="0"/>
  </p:normalViewPr>
  <p:slideViewPr>
    <p:cSldViewPr>
      <p:cViewPr varScale="1">
        <p:scale>
          <a:sx n="62" d="100"/>
          <a:sy n="62" d="100"/>
        </p:scale>
        <p:origin x="1243"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4616E-F466-4822-B452-D323F12D2813}" type="datetimeFigureOut">
              <a:rPr lang="en-US" smtClean="0"/>
              <a:t>9/8/2018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3AA20-D575-4482-B3F0-35EEDD4B437A}" type="slidenum">
              <a:rPr lang="en-US" smtClean="0"/>
              <a:t>‹#›</a:t>
            </a:fld>
            <a:endParaRPr lang="en-US"/>
          </a:p>
        </p:txBody>
      </p:sp>
    </p:spTree>
    <p:extLst>
      <p:ext uri="{BB962C8B-B14F-4D97-AF65-F5344CB8AC3E}">
        <p14:creationId xmlns:p14="http://schemas.microsoft.com/office/powerpoint/2010/main" val="421492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As we studied in Bible Class last week, the book of Revelation refutes the “Saved by Grace Only” doctrine of men.</a:t>
            </a:r>
          </a:p>
          <a:p>
            <a:r>
              <a:rPr lang="en-US" dirty="0"/>
              <a:t>    2. The Grace of God is a gift from God, that gift is His Blood Covenant with mankind, completed in His Son’s blood, </a:t>
            </a:r>
            <a:r>
              <a:rPr lang="en-US" b="1" dirty="0"/>
              <a:t>Only IF</a:t>
            </a:r>
            <a:r>
              <a:rPr lang="en-US" dirty="0"/>
              <a:t> – we are obedient to His will and His plan of Salvation.</a:t>
            </a:r>
          </a:p>
          <a:p>
            <a:r>
              <a:rPr lang="en-US" dirty="0"/>
              <a:t>    3. If you have not been obedient to His will, you will be lost!</a:t>
            </a:r>
          </a:p>
          <a:p>
            <a:r>
              <a:rPr lang="en-US" dirty="0"/>
              <a:t>    4. Yes you can fall from the grace of God by leading a profane life.</a:t>
            </a: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3</a:t>
            </a:fld>
            <a:endParaRPr lang="en-US"/>
          </a:p>
        </p:txBody>
      </p:sp>
    </p:spTree>
    <p:extLst>
      <p:ext uri="{BB962C8B-B14F-4D97-AF65-F5344CB8AC3E}">
        <p14:creationId xmlns:p14="http://schemas.microsoft.com/office/powerpoint/2010/main" val="367611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“Looking carefully lest anyone fall short of the grace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&gt;&gt;&gt;&gt;&gt;&gt;&gt;&gt;&gt;&gt;&gt;&gt;&gt;&gt;&gt;&gt;&gt;&gt;&gt;&gt;&gt;&gt;</a:t>
            </a:r>
          </a:p>
          <a:p>
            <a:pPr eaLnBrk="1" hangingPunct="1">
              <a:buFontTx/>
              <a:buNone/>
            </a:pPr>
            <a:r>
              <a:rPr lang="en-US" dirty="0"/>
              <a:t>    1. </a:t>
            </a:r>
            <a:r>
              <a:rPr lang="en-US" altLang="en-US" sz="1200" dirty="0">
                <a:cs typeface="Times New Roman" panose="02020603050405020304" pitchFamily="18" charset="0"/>
              </a:rPr>
              <a:t>Faithfulness involves a genuine concern for spiritual welfare of other saints</a:t>
            </a:r>
          </a:p>
          <a:p>
            <a:pPr eaLnBrk="1" hangingPunct="1">
              <a:buFontTx/>
              <a:buNone/>
            </a:pPr>
            <a:r>
              <a:rPr lang="en-US" altLang="en-US" sz="1200" dirty="0">
                <a:cs typeface="Times New Roman" panose="02020603050405020304" pitchFamily="18" charset="0"/>
              </a:rPr>
              <a:t>&gt;&gt;&gt;&gt;&gt;&gt;&gt;&gt;&gt;&gt;&gt;&gt;&gt;&gt;&gt;&gt;&gt;&gt;&gt;&gt;&gt;&gt;</a:t>
            </a:r>
          </a:p>
          <a:p>
            <a:pPr eaLnBrk="1" hangingPunct="1">
              <a:buFontTx/>
              <a:buNone/>
            </a:pPr>
            <a:r>
              <a:rPr lang="en-US" altLang="en-US" sz="1200" dirty="0">
                <a:cs typeface="Times New Roman" panose="02020603050405020304" pitchFamily="18" charset="0"/>
              </a:rPr>
              <a:t>    2. “looking carefully” - watching over one another (</a:t>
            </a:r>
            <a:r>
              <a:rPr lang="en-US" altLang="en-US" sz="1200" b="1" dirty="0">
                <a:cs typeface="Times New Roman" panose="02020603050405020304" pitchFamily="18" charset="0"/>
              </a:rPr>
              <a:t>Gal. 6:1</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Brethren, if a man is overtaken in any trespass, you who are spiritual restore such a one in a spirit of gentleness, considering yourself lest you also be tempted.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Galatians 6:1</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&gt;&gt;&gt;&gt;&gt;&gt;&gt;&gt;&gt;&gt;&gt;&gt;&gt;&gt;&gt;&gt;&gt;&gt;&gt;&gt;&gt;&gt;</a:t>
            </a:r>
          </a:p>
          <a:p>
            <a:pPr eaLnBrk="1" hangingPunct="1">
              <a:buFontTx/>
              <a:buNone/>
            </a:pPr>
            <a:r>
              <a:rPr lang="en-US" altLang="en-US" sz="1200" dirty="0">
                <a:cs typeface="Times New Roman" panose="02020603050405020304" pitchFamily="18" charset="0"/>
              </a:rPr>
              <a:t>    3. Any of us can fall from grace (</a:t>
            </a:r>
            <a:r>
              <a:rPr lang="en-US" altLang="en-US" sz="1200" b="1" dirty="0">
                <a:cs typeface="Times New Roman" panose="02020603050405020304" pitchFamily="18" charset="0"/>
              </a:rPr>
              <a:t>Heb. 3:12-14</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Beware, brethren, </a:t>
            </a:r>
            <a:r>
              <a:rPr lang="en-US" sz="1200" b="0" i="1" u="sng" strike="noStrike" kern="1200" baseline="0" dirty="0">
                <a:solidFill>
                  <a:schemeClr val="tx1"/>
                </a:solidFill>
                <a:latin typeface="+mn-lt"/>
                <a:ea typeface="+mn-ea"/>
                <a:cs typeface="+mn-cs"/>
              </a:rPr>
              <a:t>lest there be in any of you an evil heart of unbelief in departing from the living God</a:t>
            </a:r>
            <a:r>
              <a:rPr lang="en-US" sz="1200" b="0" i="1" u="none" strike="noStrike" kern="1200" baseline="0" dirty="0">
                <a:solidFill>
                  <a:schemeClr val="tx1"/>
                </a:solidFill>
                <a:latin typeface="+mn-lt"/>
                <a:ea typeface="+mn-ea"/>
                <a:cs typeface="+mn-cs"/>
              </a:rPr>
              <a:t>; but exhort one another daily, while it is called "TODAY," lest any of you be hardened through the deceitfulness of sin. For we have become partakers of Christ if we hold the beginning of our confidence steadfast to the end,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3:12-14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12</a:t>
            </a:fld>
            <a:endParaRPr lang="en-US"/>
          </a:p>
        </p:txBody>
      </p:sp>
    </p:spTree>
    <p:extLst>
      <p:ext uri="{BB962C8B-B14F-4D97-AF65-F5344CB8AC3E}">
        <p14:creationId xmlns:p14="http://schemas.microsoft.com/office/powerpoint/2010/main" val="358085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“Lest any root of bitterness springing up cause trouble, and by this many become defiled”</a:t>
            </a:r>
          </a:p>
          <a:p>
            <a:pPr>
              <a:buFontTx/>
              <a:buNone/>
            </a:pPr>
            <a:r>
              <a:rPr lang="en-US" dirty="0"/>
              <a:t>&gt;&gt;&gt;&gt;&gt;&gt;&gt;&gt;&gt;&gt;&gt;&gt;&gt;&gt;&gt;&gt;&gt;</a:t>
            </a:r>
          </a:p>
          <a:p>
            <a:pPr eaLnBrk="1" hangingPunct="1">
              <a:buFontTx/>
              <a:buNone/>
            </a:pPr>
            <a:r>
              <a:rPr lang="en-US" altLang="en-US" sz="1200" dirty="0">
                <a:cs typeface="Times New Roman" panose="02020603050405020304" pitchFamily="18" charset="0"/>
              </a:rPr>
              <a:t>    1. “Root of bitterness” – root which was poisonous</a:t>
            </a:r>
          </a:p>
          <a:p>
            <a:pPr eaLnBrk="1" hangingPunct="1">
              <a:buFontTx/>
              <a:buNone/>
            </a:pPr>
            <a:r>
              <a:rPr lang="en-US" altLang="en-US" sz="1200" dirty="0">
                <a:cs typeface="Times New Roman" panose="02020603050405020304" pitchFamily="18" charset="0"/>
              </a:rPr>
              <a:t>&gt;&gt;&gt;&gt;&gt;&gt;&gt;&gt;&gt;&gt;&gt;&gt;&gt;&gt;&gt;&gt;&gt;</a:t>
            </a:r>
          </a:p>
          <a:p>
            <a:pPr eaLnBrk="1" hangingPunct="1">
              <a:buFontTx/>
              <a:buNone/>
            </a:pPr>
            <a:r>
              <a:rPr lang="en-US" altLang="en-US" sz="1200" dirty="0">
                <a:cs typeface="Times New Roman" panose="02020603050405020304" pitchFamily="18" charset="0"/>
              </a:rPr>
              <a:t>    2. </a:t>
            </a:r>
            <a:r>
              <a:rPr lang="en-US" altLang="en-US" sz="1200" b="1" dirty="0">
                <a:cs typeface="Times New Roman" panose="02020603050405020304" pitchFamily="18" charset="0"/>
              </a:rPr>
              <a:t>Deut. 29:18 </a:t>
            </a:r>
            <a:r>
              <a:rPr lang="en-US" altLang="en-US" sz="1200" dirty="0">
                <a:cs typeface="Times New Roman" panose="02020603050405020304" pitchFamily="18" charset="0"/>
              </a:rPr>
              <a:t>- emerging of idolatrous men, influencing people of Israel</a:t>
            </a:r>
          </a:p>
          <a:p>
            <a:pPr rtl="0"/>
            <a:r>
              <a:rPr lang="en-US" sz="1200" b="0" i="1" u="none" strike="noStrike" kern="1200" baseline="0" dirty="0">
                <a:solidFill>
                  <a:schemeClr val="tx1"/>
                </a:solidFill>
                <a:latin typeface="+mn-lt"/>
                <a:ea typeface="+mn-ea"/>
                <a:cs typeface="+mn-cs"/>
              </a:rPr>
              <a:t>so that there may not be among you man or woman or family or tribe, whose heart turns away today from the LORD our God, to go and serve the gods of these nations, and that </a:t>
            </a:r>
            <a:r>
              <a:rPr lang="en-US" sz="1200" b="0" i="1" u="sng" strike="noStrike" kern="1200" baseline="0" dirty="0">
                <a:solidFill>
                  <a:schemeClr val="tx1"/>
                </a:solidFill>
                <a:latin typeface="+mn-lt"/>
                <a:ea typeface="+mn-ea"/>
                <a:cs typeface="+mn-cs"/>
              </a:rPr>
              <a:t>there may not be among you a root bearing bitterness or wormwood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29:18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buFontTx/>
              <a:buNone/>
            </a:pPr>
            <a:endParaRPr lang="en-US" altLang="en-US" sz="1200"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13</a:t>
            </a:fld>
            <a:endParaRPr lang="en-US"/>
          </a:p>
        </p:txBody>
      </p:sp>
    </p:spTree>
    <p:extLst>
      <p:ext uri="{BB962C8B-B14F-4D97-AF65-F5344CB8AC3E}">
        <p14:creationId xmlns:p14="http://schemas.microsoft.com/office/powerpoint/2010/main" val="87151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“Lest any root of bitterness springing up cause trouble, and by this many become defiled”</a:t>
            </a:r>
          </a:p>
          <a:p>
            <a:r>
              <a:rPr lang="en-US" dirty="0"/>
              <a:t>&gt;&gt;&gt;&gt;&gt;&gt;&gt;&gt;&gt;&gt;&gt;&gt;&gt;&gt;&gt;&gt;&gt;&gt;&gt;&gt;&gt;&gt;</a:t>
            </a:r>
          </a:p>
          <a:p>
            <a:pPr eaLnBrk="1" hangingPunct="1">
              <a:buFontTx/>
              <a:buNone/>
            </a:pPr>
            <a:r>
              <a:rPr lang="en-US" dirty="0"/>
              <a:t>    1. </a:t>
            </a:r>
            <a:r>
              <a:rPr lang="en-US" altLang="en-US" sz="1200" dirty="0">
                <a:cs typeface="Times New Roman" panose="02020603050405020304" pitchFamily="18" charset="0"/>
              </a:rPr>
              <a:t>Christians in sin, and not repentant, must be disciplined for benefit of the church (</a:t>
            </a:r>
            <a:r>
              <a:rPr lang="en-US" altLang="en-US" sz="1200" b="1" dirty="0">
                <a:cs typeface="Times New Roman" panose="02020603050405020304" pitchFamily="18" charset="0"/>
              </a:rPr>
              <a:t>1 Cor. 5:6-7; Matt 18:15-17</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Your glorying is not good. Do you not know that a little leaven leavens the whole lump? </a:t>
            </a:r>
            <a:r>
              <a:rPr lang="en-US" sz="1200" b="0" i="1" u="sng" strike="noStrike" kern="1200" baseline="0" dirty="0">
                <a:solidFill>
                  <a:schemeClr val="tx1"/>
                </a:solidFill>
                <a:latin typeface="+mn-lt"/>
                <a:ea typeface="+mn-ea"/>
                <a:cs typeface="+mn-cs"/>
              </a:rPr>
              <a:t>Therefore purge out the old leaven</a:t>
            </a:r>
            <a:r>
              <a:rPr lang="en-US" sz="1200" b="0" i="1" u="none" strike="noStrike" kern="1200" baseline="0" dirty="0">
                <a:solidFill>
                  <a:schemeClr val="tx1"/>
                </a:solidFill>
                <a:latin typeface="+mn-lt"/>
                <a:ea typeface="+mn-ea"/>
                <a:cs typeface="+mn-cs"/>
              </a:rPr>
              <a:t>, that you may be a new lump, since you truly are unleavened. For indeed Christ, our Passover, was sacrificed for 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5:6-7</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&gt;&gt;&gt;&gt;&gt;&gt;&gt;&gt;&gt;&gt;&gt;&gt;&gt;&gt;&gt;&gt;&gt;&gt;&gt;&gt;&gt;&gt;</a:t>
            </a:r>
          </a:p>
          <a:p>
            <a:pPr eaLnBrk="1" hangingPunct="1">
              <a:buFontTx/>
              <a:buNone/>
            </a:pPr>
            <a:r>
              <a:rPr lang="en-US" altLang="en-US" sz="1200" dirty="0">
                <a:cs typeface="Times New Roman" panose="02020603050405020304" pitchFamily="18" charset="0"/>
              </a:rPr>
              <a:t>    2. Discipline begins when a saint goes to a brother in sin (</a:t>
            </a:r>
            <a:r>
              <a:rPr lang="en-US" altLang="en-US" sz="1200" b="1" dirty="0">
                <a:cs typeface="Times New Roman" panose="02020603050405020304" pitchFamily="18" charset="0"/>
              </a:rPr>
              <a:t>James 5:19-20</a:t>
            </a:r>
            <a:r>
              <a:rPr lang="en-US" altLang="en-US" sz="1200" dirty="0">
                <a:cs typeface="Times New Roman" panose="02020603050405020304" pitchFamily="18" charset="0"/>
              </a:rPr>
              <a:t>), then takes it to church</a:t>
            </a:r>
          </a:p>
          <a:p>
            <a:pPr rtl="0"/>
            <a:r>
              <a:rPr lang="en-US" sz="1200" b="0" i="1" u="none" strike="noStrike" kern="1200" baseline="0" dirty="0">
                <a:solidFill>
                  <a:schemeClr val="tx1"/>
                </a:solidFill>
                <a:latin typeface="+mn-lt"/>
                <a:ea typeface="+mn-ea"/>
                <a:cs typeface="+mn-cs"/>
              </a:rPr>
              <a:t>Brethren, if anyone among you wanders from the truth, </a:t>
            </a:r>
            <a:r>
              <a:rPr lang="en-US" sz="1200" b="0" i="1" u="sng" strike="noStrike" kern="1200" baseline="0" dirty="0">
                <a:solidFill>
                  <a:schemeClr val="tx1"/>
                </a:solidFill>
                <a:latin typeface="+mn-lt"/>
                <a:ea typeface="+mn-ea"/>
                <a:cs typeface="+mn-cs"/>
              </a:rPr>
              <a:t>and someone turns him back</a:t>
            </a:r>
            <a:r>
              <a:rPr lang="en-US" sz="1200" b="0" i="1" u="none" strike="noStrike" kern="1200" baseline="0" dirty="0">
                <a:solidFill>
                  <a:schemeClr val="tx1"/>
                </a:solidFill>
                <a:latin typeface="+mn-lt"/>
                <a:ea typeface="+mn-ea"/>
                <a:cs typeface="+mn-cs"/>
              </a:rPr>
              <a:t>, let him know that he who turns a sinner from the error of his way </a:t>
            </a:r>
            <a:r>
              <a:rPr lang="en-US" sz="1200" b="0" i="1" u="sng" strike="noStrike" kern="1200" baseline="0" dirty="0">
                <a:solidFill>
                  <a:schemeClr val="tx1"/>
                </a:solidFill>
                <a:latin typeface="+mn-lt"/>
                <a:ea typeface="+mn-ea"/>
                <a:cs typeface="+mn-cs"/>
              </a:rPr>
              <a:t>will save a soul from death</a:t>
            </a:r>
            <a:r>
              <a:rPr lang="en-US" sz="1200" b="0" i="1" u="none" strike="noStrike" kern="1200" baseline="0" dirty="0">
                <a:solidFill>
                  <a:schemeClr val="tx1"/>
                </a:solidFill>
                <a:latin typeface="+mn-lt"/>
                <a:ea typeface="+mn-ea"/>
                <a:cs typeface="+mn-cs"/>
              </a:rPr>
              <a:t> and cover a multitude of sins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5:19-20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14</a:t>
            </a:fld>
            <a:endParaRPr lang="en-US"/>
          </a:p>
        </p:txBody>
      </p:sp>
    </p:spTree>
    <p:extLst>
      <p:ext uri="{BB962C8B-B14F-4D97-AF65-F5344CB8AC3E}">
        <p14:creationId xmlns:p14="http://schemas.microsoft.com/office/powerpoint/2010/main" val="392659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“Lest there be any fornicator or profane person like Esau, who for one morsel of food sold his birthright” </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12:16</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New Roman" panose="02020603050405020304" pitchFamily="18" charset="0"/>
              <a:cs typeface="Times New Roman" panose="02020603050405020304" pitchFamily="18" charset="0"/>
            </a:endParaRPr>
          </a:p>
          <a:p>
            <a:r>
              <a:rPr lang="en-US" dirty="0"/>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a:t>
            </a:r>
            <a:r>
              <a:rPr lang="en-US" altLang="en-US" sz="1200" dirty="0">
                <a:cs typeface="Times New Roman" panose="02020603050405020304" pitchFamily="18" charset="0"/>
              </a:rPr>
              <a:t>Diligent care for one another will tend to prevent anyone from becoming a profane person (</a:t>
            </a:r>
            <a:r>
              <a:rPr lang="en-US" altLang="en-US" sz="1200" b="1" dirty="0">
                <a:cs typeface="Times New Roman" panose="02020603050405020304" pitchFamily="18" charset="0"/>
              </a:rPr>
              <a:t>Heb. 12:16</a:t>
            </a:r>
            <a:r>
              <a:rPr lang="en-US" altLang="en-US" sz="1200" dirty="0">
                <a:cs typeface="Times New Roman" panose="02020603050405020304" pitchFamily="18" charset="0"/>
              </a:rPr>
              <a:t>)</a:t>
            </a:r>
          </a:p>
          <a:p>
            <a:r>
              <a:rPr lang="en-US" dirty="0"/>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3. </a:t>
            </a:r>
            <a:r>
              <a:rPr lang="en-US" altLang="en-US" sz="1200" dirty="0">
                <a:cs typeface="Times New Roman" panose="02020603050405020304" pitchFamily="18" charset="0"/>
              </a:rPr>
              <a:t>“Profane” – lacking in spiritual discernment, - he took a profane view of his birthright.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none" dirty="0">
                <a:cs typeface="Times New Roman" panose="02020603050405020304" pitchFamily="18" charset="0"/>
              </a:rPr>
              <a:t>         a. Webster - </a:t>
            </a:r>
            <a:r>
              <a:rPr lang="en-US" sz="1200" b="0" i="0" u="none" strike="noStrike" kern="1200" baseline="0" dirty="0">
                <a:solidFill>
                  <a:schemeClr val="tx1"/>
                </a:solidFill>
                <a:latin typeface="+mn-lt"/>
                <a:ea typeface="+mn-ea"/>
                <a:cs typeface="+mn-cs"/>
              </a:rPr>
              <a:t>1. Irreverent to any thing sacred; as applied to persons. A man is profane when he takes the name of God in vain, or treats sacred things with abuse and irreverence.</a:t>
            </a:r>
            <a:endParaRPr lang="en-US" altLang="en-US" sz="1200" u="none" dirty="0">
              <a:cs typeface="Times New Roman" panose="02020603050405020304" pitchFamily="18" charset="0"/>
            </a:endParaRPr>
          </a:p>
          <a:p>
            <a:r>
              <a:rPr lang="en-US" dirty="0"/>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 </a:t>
            </a:r>
            <a:r>
              <a:rPr lang="en-US" altLang="en-US" sz="1200" b="1" dirty="0">
                <a:solidFill>
                  <a:srgbClr val="FFFFFF"/>
                </a:solidFill>
                <a:latin typeface="Times New Roman" panose="02020603050405020304" pitchFamily="18" charset="0"/>
                <a:cs typeface="Times New Roman" panose="02020603050405020304" pitchFamily="18" charset="0"/>
              </a:rPr>
              <a:t>1 Cor. 5:5</a:t>
            </a:r>
            <a:endParaRPr lang="en-US" altLang="en-US" sz="1200" b="0" dirty="0">
              <a:solidFill>
                <a:srgbClr val="FFFFFF"/>
              </a:solidFill>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deliver such a one to Satan for the destruction of the flesh, </a:t>
            </a:r>
            <a:r>
              <a:rPr lang="en-US" sz="1200" b="0" i="1" u="sng" strike="noStrike" kern="1200" baseline="0" dirty="0">
                <a:solidFill>
                  <a:schemeClr val="tx1"/>
                </a:solidFill>
                <a:latin typeface="+mn-lt"/>
                <a:ea typeface="+mn-ea"/>
                <a:cs typeface="+mn-cs"/>
              </a:rPr>
              <a:t>that his spirit may be saved </a:t>
            </a:r>
            <a:r>
              <a:rPr lang="en-US" sz="1200" b="0" i="1" u="none" strike="noStrike" kern="1200" baseline="0" dirty="0">
                <a:solidFill>
                  <a:schemeClr val="tx1"/>
                </a:solidFill>
                <a:latin typeface="+mn-lt"/>
                <a:ea typeface="+mn-ea"/>
                <a:cs typeface="+mn-cs"/>
              </a:rPr>
              <a:t>in the day of the Lord Jesus.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5:5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It is better that he receives the trials of world </a:t>
            </a:r>
            <a:r>
              <a:rPr lang="en-US" sz="1200" b="0" i="0" u="sng" strike="noStrike" kern="1200" baseline="0" dirty="0">
                <a:solidFill>
                  <a:schemeClr val="tx1"/>
                </a:solidFill>
                <a:latin typeface="+mn-lt"/>
                <a:ea typeface="+mn-ea"/>
                <a:cs typeface="+mn-cs"/>
              </a:rPr>
              <a:t>and return to Christ</a:t>
            </a:r>
            <a:r>
              <a:rPr lang="en-US" sz="1200" b="0" i="0" u="none" strike="noStrike" kern="1200" baseline="0" dirty="0">
                <a:solidFill>
                  <a:schemeClr val="tx1"/>
                </a:solidFill>
                <a:latin typeface="+mn-lt"/>
                <a:ea typeface="+mn-ea"/>
                <a:cs typeface="+mn-cs"/>
              </a:rPr>
              <a:t> than to fellowship as a false Christian and be lost on “That Day”.</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solidFill>
                <a:srgbClr val="FFFFFF"/>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15</a:t>
            </a:fld>
            <a:endParaRPr lang="en-US"/>
          </a:p>
        </p:txBody>
      </p:sp>
    </p:spTree>
    <p:extLst>
      <p:ext uri="{BB962C8B-B14F-4D97-AF65-F5344CB8AC3E}">
        <p14:creationId xmlns:p14="http://schemas.microsoft.com/office/powerpoint/2010/main" val="402620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For you know that afterward, when he wanted to inherit the blessing, he was rejected, </a:t>
            </a:r>
            <a:r>
              <a:rPr lang="en-US" altLang="en-US" sz="1200" u="sng" dirty="0">
                <a:latin typeface="Times New Roman" panose="02020603050405020304" pitchFamily="18" charset="0"/>
                <a:cs typeface="Times New Roman" panose="02020603050405020304" pitchFamily="18" charset="0"/>
              </a:rPr>
              <a:t>for he found no place for repentance</a:t>
            </a:r>
            <a:r>
              <a:rPr lang="en-US" altLang="en-US" sz="1200" dirty="0">
                <a:latin typeface="Times New Roman" panose="02020603050405020304" pitchFamily="18" charset="0"/>
                <a:cs typeface="Times New Roman" panose="02020603050405020304" pitchFamily="18" charset="0"/>
              </a:rPr>
              <a:t>, though he sought it diligently with tears” (</a:t>
            </a:r>
            <a:r>
              <a:rPr lang="en-US" altLang="en-US" sz="1200" b="1" dirty="0">
                <a:latin typeface="Times New Roman" panose="02020603050405020304" pitchFamily="18" charset="0"/>
                <a:cs typeface="Times New Roman" panose="02020603050405020304" pitchFamily="18" charset="0"/>
              </a:rPr>
              <a:t>Heb 12:17</a:t>
            </a:r>
            <a:r>
              <a:rPr lang="en-US" altLang="en-US" sz="1200" dirty="0">
                <a:latin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16</a:t>
            </a:fld>
            <a:endParaRPr lang="en-US"/>
          </a:p>
        </p:txBody>
      </p:sp>
    </p:spTree>
    <p:extLst>
      <p:ext uri="{BB962C8B-B14F-4D97-AF65-F5344CB8AC3E}">
        <p14:creationId xmlns:p14="http://schemas.microsoft.com/office/powerpoint/2010/main" val="111447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Esau sought with tears the blessing he had earlier forfeited – when it was too late!</a:t>
            </a:r>
          </a:p>
          <a:p>
            <a:pPr eaLnBrk="1" hangingPunct="1">
              <a:buFontTx/>
              <a:buNone/>
            </a:pPr>
            <a:r>
              <a:rPr lang="en-US" altLang="en-US" sz="1200" dirty="0">
                <a:cs typeface="Times New Roman" panose="02020603050405020304" pitchFamily="18" charset="0"/>
              </a:rPr>
              <a:t>&gt;&gt;&gt;&gt;&gt;&gt;&gt;&gt;&gt;&gt;&gt;&gt;&gt;&gt;&gt;&gt;&gt;&gt;&gt;&gt;&gt;&gt;</a:t>
            </a:r>
          </a:p>
          <a:p>
            <a:pPr eaLnBrk="1" hangingPunct="1">
              <a:buFontTx/>
              <a:buNone/>
            </a:pPr>
            <a:r>
              <a:rPr lang="en-US" altLang="en-US" sz="1200" dirty="0">
                <a:cs typeface="Times New Roman" panose="02020603050405020304" pitchFamily="18" charset="0"/>
              </a:rPr>
              <a:t>    2. That can happen to each of us in the matter of eternal salvation (</a:t>
            </a:r>
            <a:r>
              <a:rPr lang="en-US" altLang="en-US" sz="1200" b="1" dirty="0">
                <a:cs typeface="Times New Roman" panose="02020603050405020304" pitchFamily="18" charset="0"/>
              </a:rPr>
              <a:t>Matt. 24:36-39</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as in the days before the flood, they were eating and drinking, marrying and giving in marriage, until the day that Noah entered the ark, and did not know until the flood came and took them all away, so also will the coming of the Son of Man be.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24:38-39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17</a:t>
            </a:fld>
            <a:endParaRPr lang="en-US"/>
          </a:p>
        </p:txBody>
      </p:sp>
    </p:spTree>
    <p:extLst>
      <p:ext uri="{BB962C8B-B14F-4D97-AF65-F5344CB8AC3E}">
        <p14:creationId xmlns:p14="http://schemas.microsoft.com/office/powerpoint/2010/main" val="2027548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Hearing and faith, </a:t>
            </a:r>
            <a:r>
              <a:rPr lang="en-US" sz="1200" b="1" kern="1200" dirty="0">
                <a:solidFill>
                  <a:schemeClr val="tx1"/>
                </a:solidFill>
                <a:effectLst/>
                <a:latin typeface="+mn-lt"/>
                <a:ea typeface="+mn-ea"/>
                <a:cs typeface="+mn-cs"/>
              </a:rPr>
              <a:t>Rom. 10:17; Mark 16:16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Repentance, </a:t>
            </a:r>
            <a:r>
              <a:rPr lang="en-US" sz="1200" b="1" kern="1200" dirty="0">
                <a:solidFill>
                  <a:schemeClr val="tx1"/>
                </a:solidFill>
                <a:effectLst/>
                <a:latin typeface="+mn-lt"/>
                <a:ea typeface="+mn-ea"/>
                <a:cs typeface="+mn-cs"/>
              </a:rPr>
              <a:t>Acts 2:38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Professing Christ, </a:t>
            </a:r>
            <a:r>
              <a:rPr lang="en-US" sz="1200" b="1" kern="1200" dirty="0">
                <a:solidFill>
                  <a:schemeClr val="tx1"/>
                </a:solidFill>
                <a:effectLst/>
                <a:latin typeface="+mn-lt"/>
                <a:ea typeface="+mn-ea"/>
                <a:cs typeface="+mn-cs"/>
              </a:rPr>
              <a:t>Rom. 10:9-10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4. Immersion in water, </a:t>
            </a:r>
            <a:r>
              <a:rPr lang="en-US" sz="1200" b="1" kern="1200" dirty="0">
                <a:solidFill>
                  <a:schemeClr val="tx1"/>
                </a:solidFill>
                <a:effectLst/>
                <a:latin typeface="+mn-lt"/>
                <a:ea typeface="+mn-ea"/>
                <a:cs typeface="+mn-cs"/>
              </a:rPr>
              <a:t>Rom. 6:3-5; Acts 22:16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5. Faithfulness, </a:t>
            </a:r>
            <a:r>
              <a:rPr lang="en-US" sz="1200" b="1" kern="1200" dirty="0">
                <a:solidFill>
                  <a:schemeClr val="tx1"/>
                </a:solidFill>
                <a:effectLst/>
                <a:latin typeface="+mn-lt"/>
                <a:ea typeface="+mn-ea"/>
                <a:cs typeface="+mn-cs"/>
              </a:rPr>
              <a:t>Rev. 2:10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6. Prayerful penitence for the erring child of God,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Repent therefore of this your wickedness, and pray God if perhaps the thought of your heart may be forgiven you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8:22)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18</a:t>
            </a:fld>
            <a:endParaRPr lang="en-US"/>
          </a:p>
        </p:txBody>
      </p:sp>
    </p:spTree>
    <p:extLst>
      <p:ext uri="{BB962C8B-B14F-4D97-AF65-F5344CB8AC3E}">
        <p14:creationId xmlns:p14="http://schemas.microsoft.com/office/powerpoint/2010/main" val="358523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solidFill>
                  <a:srgbClr val="CC3300"/>
                </a:solidFill>
                <a:latin typeface="Times New Roman" panose="02020603050405020304" pitchFamily="18" charset="0"/>
                <a:cs typeface="Times New Roman" panose="02020603050405020304" pitchFamily="18" charset="0"/>
              </a:rPr>
              <a:t>Introduction</a:t>
            </a:r>
          </a:p>
          <a:p>
            <a:r>
              <a:rPr lang="en-US" dirty="0"/>
              <a:t>    2. </a:t>
            </a:r>
            <a:r>
              <a:rPr lang="en-US" altLang="en-US" sz="1200" b="1" dirty="0">
                <a:latin typeface="Arial" panose="020B0604020202020204" pitchFamily="34" charset="0"/>
              </a:rPr>
              <a:t>Heb. 12:14-17</a:t>
            </a:r>
            <a:endParaRPr lang="en-US" altLang="en-US" sz="1200" b="0" dirty="0">
              <a:latin typeface="Arial" panose="020B0604020202020204" pitchFamily="34" charset="0"/>
            </a:endParaRPr>
          </a:p>
          <a:p>
            <a:pPr algn="just" rtl="0"/>
            <a:r>
              <a:rPr lang="en-US" sz="1200" b="0" i="1" u="none" strike="noStrike" kern="1200" baseline="0" dirty="0">
                <a:solidFill>
                  <a:schemeClr val="tx1"/>
                </a:solidFill>
                <a:latin typeface="+mn-lt"/>
                <a:ea typeface="+mn-ea"/>
                <a:cs typeface="+mn-cs"/>
              </a:rPr>
              <a:t>Pursue peace with all people, and holiness, without which no one will see the Lord: looking carefully lest anyone fall short of the grace of God; lest any root of bitterness springing up cause trouble, and by this many become defiled; lest there be any fornicator or profane person like Esau, who for one morsel of food sold his birthright. For you know that afterward, when he wanted to inherit the blessing, he was rejected, for he found no place for repentance, though he sought it diligently with tears.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12:14-17</a:t>
            </a:r>
            <a:r>
              <a:rPr lang="en-US" sz="1200" b="0" i="0" u="none" strike="noStrike" kern="1200" baseline="0" dirty="0">
                <a:solidFill>
                  <a:schemeClr val="tx1"/>
                </a:solidFill>
                <a:latin typeface="+mn-lt"/>
                <a:ea typeface="+mn-ea"/>
                <a:cs typeface="+mn-cs"/>
              </a:rPr>
              <a:t>)</a:t>
            </a:r>
            <a:endParaRPr lang="en-US" altLang="en-US" sz="1200"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Arial" panose="020B0604020202020204" pitchFamily="34" charset="0"/>
              </a:rPr>
              <a:t>&gt;&gt;&gt;&gt;&gt;&gt;&gt;&gt;&gt;&gt;&gt;&gt;&gt;&gt;&gt;&gt;&gt;&gt;&gt;&gt;</a:t>
            </a:r>
          </a:p>
          <a:p>
            <a:pPr eaLnBrk="1" hangingPunct="1">
              <a:buFontTx/>
              <a:buNone/>
            </a:pPr>
            <a:r>
              <a:rPr lang="en-US" dirty="0"/>
              <a:t>        a. The Hebrew writer, c</a:t>
            </a:r>
            <a:r>
              <a:rPr lang="en-US" altLang="en-US" sz="1200" dirty="0">
                <a:latin typeface="Arial" panose="020B0604020202020204" pitchFamily="34" charset="0"/>
              </a:rPr>
              <a:t>ontinues to exhort saints to be faithful to the Lord, don’t lead a life that is worldly and profess to be a Christian, let the worldly life go!</a:t>
            </a:r>
          </a:p>
          <a:p>
            <a:pPr eaLnBrk="1" hangingPunct="1">
              <a:buFontTx/>
              <a:buNone/>
            </a:pPr>
            <a:r>
              <a:rPr lang="en-US" altLang="en-US" sz="1200" dirty="0">
                <a:latin typeface="Arial" panose="020B0604020202020204" pitchFamily="34" charset="0"/>
              </a:rPr>
              <a:t>&gt;&gt;&gt;&gt;&gt;&gt;&gt;&gt;&gt;&gt;&gt;&gt;&gt;&gt;&gt;&gt;&gt;&gt;&gt;&gt;</a:t>
            </a:r>
          </a:p>
          <a:p>
            <a:pPr eaLnBrk="1" hangingPunct="1">
              <a:buFontTx/>
              <a:buNone/>
            </a:pPr>
            <a:r>
              <a:rPr lang="en-US" altLang="en-US" sz="1200" dirty="0">
                <a:latin typeface="Arial" panose="020B0604020202020204" pitchFamily="34" charset="0"/>
              </a:rPr>
              <a:t>        b. He had urged saints to </a:t>
            </a:r>
            <a:r>
              <a:rPr lang="en-US" altLang="en-US" sz="1200" b="1" dirty="0">
                <a:latin typeface="Arial" panose="020B0604020202020204" pitchFamily="34" charset="0"/>
              </a:rPr>
              <a:t>faithfully live for God </a:t>
            </a:r>
            <a:r>
              <a:rPr lang="en-US" altLang="en-US" sz="1200" dirty="0">
                <a:latin typeface="Arial" panose="020B0604020202020204" pitchFamily="34" charset="0"/>
              </a:rPr>
              <a:t>throughout course of life (</a:t>
            </a:r>
            <a:r>
              <a:rPr lang="en-US" altLang="en-US" sz="1200" b="1" u="none" dirty="0">
                <a:latin typeface="Arial" panose="020B0604020202020204" pitchFamily="34" charset="0"/>
              </a:rPr>
              <a:t>12:1-4</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For consider Him who endured such hostility from sinners against Himself, lest you become weary and discouraged in your souls. </a:t>
            </a:r>
            <a:r>
              <a:rPr lang="en-US" sz="1200" b="1" i="1" u="none" strike="noStrike" kern="1200" baseline="0" dirty="0">
                <a:solidFill>
                  <a:schemeClr val="tx1"/>
                </a:solidFill>
                <a:latin typeface="+mn-lt"/>
                <a:ea typeface="+mn-ea"/>
                <a:cs typeface="+mn-cs"/>
              </a:rPr>
              <a:t>You have not yet resisted to bloodshed</a:t>
            </a:r>
            <a:r>
              <a:rPr lang="en-US" sz="1200" b="0" i="1" u="none" strike="noStrike" kern="1200" baseline="0" dirty="0">
                <a:solidFill>
                  <a:schemeClr val="tx1"/>
                </a:solidFill>
                <a:latin typeface="+mn-lt"/>
                <a:ea typeface="+mn-ea"/>
                <a:cs typeface="+mn-cs"/>
              </a:rPr>
              <a:t>, striving against sin.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12:3-4</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            1.) You Have not yet been called to resist sinners, to the extreme point in which they will take your life.</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&gt;&gt;&gt;&gt;&gt;&gt;&gt;&gt;&gt;&gt;&gt;&gt;&gt;&gt;&gt;&gt;&gt;&gt;&gt;&gt;</a:t>
            </a:r>
          </a:p>
          <a:p>
            <a:pPr eaLnBrk="1" hangingPunct="1">
              <a:buFontTx/>
              <a:buNone/>
            </a:pPr>
            <a:r>
              <a:rPr lang="en-US" altLang="en-US" sz="1200" dirty="0">
                <a:latin typeface="Arial" panose="020B0604020202020204" pitchFamily="34" charset="0"/>
              </a:rPr>
              <a:t>        c. The Hebrew writer had already given O.T. examples of those who did so, in chapter eleven. (</a:t>
            </a:r>
            <a:r>
              <a:rPr lang="en-US" altLang="en-US" sz="1200" b="1" u="none" dirty="0">
                <a:latin typeface="Arial" panose="020B0604020202020204" pitchFamily="34" charset="0"/>
              </a:rPr>
              <a:t>Heb. 11</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Therefore from one man, and </a:t>
            </a:r>
            <a:r>
              <a:rPr lang="en-US" sz="1200" b="1" i="1" u="none" strike="noStrike" kern="1200" baseline="0" dirty="0">
                <a:solidFill>
                  <a:schemeClr val="tx1"/>
                </a:solidFill>
                <a:latin typeface="+mn-lt"/>
                <a:ea typeface="+mn-ea"/>
                <a:cs typeface="+mn-cs"/>
              </a:rPr>
              <a:t>him as good as dead</a:t>
            </a:r>
            <a:r>
              <a:rPr lang="en-US" sz="1200" b="0" i="1"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were born as many</a:t>
            </a:r>
            <a:r>
              <a:rPr lang="en-US" sz="1200" b="0" i="1" u="none" strike="noStrike" kern="1200" baseline="0" dirty="0">
                <a:solidFill>
                  <a:schemeClr val="tx1"/>
                </a:solidFill>
                <a:latin typeface="+mn-lt"/>
                <a:ea typeface="+mn-ea"/>
                <a:cs typeface="+mn-cs"/>
              </a:rPr>
              <a:t> as the stars of the sky in multitude—innumerable as the sand </a:t>
            </a:r>
            <a:r>
              <a:rPr lang="en-US" sz="1200" b="0" i="1" u="sng" strike="noStrike" kern="1200" baseline="0" dirty="0">
                <a:solidFill>
                  <a:schemeClr val="tx1"/>
                </a:solidFill>
                <a:latin typeface="+mn-lt"/>
                <a:ea typeface="+mn-ea"/>
                <a:cs typeface="+mn-cs"/>
              </a:rPr>
              <a:t>which is by</a:t>
            </a:r>
            <a:r>
              <a:rPr lang="en-US" sz="1200" b="0" i="1" u="none" strike="noStrike" kern="1200" baseline="0" dirty="0">
                <a:solidFill>
                  <a:schemeClr val="tx1"/>
                </a:solidFill>
                <a:latin typeface="+mn-lt"/>
                <a:ea typeface="+mn-ea"/>
                <a:cs typeface="+mn-cs"/>
              </a:rPr>
              <a:t> the seashore.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4</a:t>
            </a:fld>
            <a:endParaRPr lang="en-US"/>
          </a:p>
        </p:txBody>
      </p:sp>
    </p:spTree>
    <p:extLst>
      <p:ext uri="{BB962C8B-B14F-4D97-AF65-F5344CB8AC3E}">
        <p14:creationId xmlns:p14="http://schemas.microsoft.com/office/powerpoint/2010/main" val="314962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b="1" dirty="0">
                <a:cs typeface="Times New Roman" panose="02020603050405020304" pitchFamily="18" charset="0"/>
              </a:rPr>
              <a:t>Heb. 12:14-17</a:t>
            </a:r>
            <a:endParaRPr lang="en-US" altLang="en-US" sz="1200" b="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cs typeface="Times New Roman" panose="02020603050405020304" pitchFamily="18" charset="0"/>
              </a:rPr>
              <a:t>&gt;&gt;&gt;&gt;&gt;&gt;&gt;&gt;&gt;&gt;&gt;&gt;&gt;&gt;&gt;&gt;&gt;&gt;</a:t>
            </a:r>
            <a:endParaRPr lang="en-US" altLang="en-US" sz="1200" b="1" dirty="0">
              <a:cs typeface="Times New Roman" panose="02020603050405020304" pitchFamily="18" charset="0"/>
            </a:endParaRPr>
          </a:p>
          <a:p>
            <a:pPr eaLnBrk="1" hangingPunct="1">
              <a:buFontTx/>
              <a:buNone/>
            </a:pPr>
            <a:r>
              <a:rPr lang="en-US" dirty="0"/>
              <a:t>    2. </a:t>
            </a:r>
            <a:r>
              <a:rPr lang="en-US" altLang="en-US" sz="1200" dirty="0">
                <a:cs typeface="Times New Roman" panose="02020603050405020304" pitchFamily="18" charset="0"/>
              </a:rPr>
              <a:t>Now in our  text, he exhorts saints to pursue a righteous relationship with God &amp; man.</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3. Peace toward men and sanctification toward God</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4. This is involved our faithfully running in the Christian race, as the Apostle Paul stated he had completed. (</a:t>
            </a:r>
            <a:r>
              <a:rPr lang="en-US" altLang="en-US" sz="1200" b="1" dirty="0">
                <a:cs typeface="Times New Roman" panose="02020603050405020304" pitchFamily="18" charset="0"/>
              </a:rPr>
              <a:t>2 Tim 4:8</a:t>
            </a:r>
            <a:r>
              <a:rPr lang="en-US" altLang="en-US" sz="1200" dirty="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5</a:t>
            </a:fld>
            <a:endParaRPr lang="en-US"/>
          </a:p>
        </p:txBody>
      </p:sp>
    </p:spTree>
    <p:extLst>
      <p:ext uri="{BB962C8B-B14F-4D97-AF65-F5344CB8AC3E}">
        <p14:creationId xmlns:p14="http://schemas.microsoft.com/office/powerpoint/2010/main" val="182959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b="1" dirty="0">
                <a:solidFill>
                  <a:srgbClr val="FFFFFF"/>
                </a:solidFill>
                <a:cs typeface="Times New Roman" panose="02020603050405020304" pitchFamily="18" charset="0"/>
              </a:rPr>
              <a:t>Mark 12:29-31</a:t>
            </a:r>
          </a:p>
          <a:p>
            <a:pPr algn="just" rtl="0"/>
            <a:r>
              <a:rPr lang="en-US" sz="1200" b="0" i="1" u="none" strike="noStrike" kern="1200" baseline="0" dirty="0">
                <a:solidFill>
                  <a:schemeClr val="tx1"/>
                </a:solidFill>
                <a:latin typeface="+mn-lt"/>
                <a:ea typeface="+mn-ea"/>
                <a:cs typeface="+mn-cs"/>
              </a:rPr>
              <a:t>Jesus answered him, "</a:t>
            </a:r>
            <a:r>
              <a:rPr lang="en-US" sz="1200" b="1" i="1" u="none" strike="noStrike" kern="1200" baseline="0" dirty="0">
                <a:solidFill>
                  <a:schemeClr val="tx1"/>
                </a:solidFill>
                <a:latin typeface="+mn-lt"/>
                <a:ea typeface="+mn-ea"/>
                <a:cs typeface="+mn-cs"/>
              </a:rPr>
              <a:t>The first of all </a:t>
            </a:r>
            <a:r>
              <a:rPr lang="en-US" sz="1200" b="0" i="1" u="none" strike="noStrike" kern="1200" baseline="0" dirty="0">
                <a:solidFill>
                  <a:schemeClr val="tx1"/>
                </a:solidFill>
                <a:latin typeface="+mn-lt"/>
                <a:ea typeface="+mn-ea"/>
                <a:cs typeface="+mn-cs"/>
              </a:rPr>
              <a:t>the commandments is: 'HEAR, O ISRAEL, THE LORD OUR GOD, THE LORD IS ONE. AND YOU SHALL LOVE THE LORD YOUR GOD WITH ALL YOUR HEART, WITH ALL YOUR SOUL, WITH ALL YOUR MIND, AND WITH ALL YOUR STRENGTH.' This is the </a:t>
            </a:r>
            <a:r>
              <a:rPr lang="en-US" sz="1200" b="1" i="1" u="none" strike="noStrike" kern="1200" baseline="0" dirty="0">
                <a:solidFill>
                  <a:schemeClr val="tx1"/>
                </a:solidFill>
                <a:latin typeface="+mn-lt"/>
                <a:ea typeface="+mn-ea"/>
                <a:cs typeface="+mn-cs"/>
              </a:rPr>
              <a:t>first commandment</a:t>
            </a:r>
            <a:r>
              <a:rPr lang="en-US" sz="1200" b="0" i="1" u="none" strike="noStrike" kern="1200" baseline="0" dirty="0">
                <a:solidFill>
                  <a:schemeClr val="tx1"/>
                </a:solidFill>
                <a:latin typeface="+mn-lt"/>
                <a:ea typeface="+mn-ea"/>
                <a:cs typeface="+mn-cs"/>
              </a:rPr>
              <a:t>. And the second, like it, is this: 'YOU SHALL LOVE YOUR NEIGHBOR AS YOURSELF.' There is no other commandment greater than these.“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12:29-31</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FFFF"/>
                </a:solidFill>
                <a:cs typeface="Times New Roman" panose="02020603050405020304" pitchFamily="18" charset="0"/>
              </a:rPr>
              <a:t>&gt;&gt;&gt;&gt;&gt;&gt;&gt;&gt;&gt;&gt;&gt;&gt;&gt;&gt;&gt;&gt;&gt;&gt;&gt;&gt;</a:t>
            </a:r>
          </a:p>
          <a:p>
            <a:pPr eaLnBrk="1" hangingPunct="1">
              <a:buFontTx/>
              <a:buNone/>
            </a:pPr>
            <a:r>
              <a:rPr lang="en-US" altLang="en-US" sz="1200" dirty="0">
                <a:solidFill>
                  <a:srgbClr val="FFFFFF"/>
                </a:solidFill>
                <a:cs typeface="Times New Roman" panose="02020603050405020304" pitchFamily="18" charset="0"/>
              </a:rPr>
              <a:t>    2. First commandment: </a:t>
            </a:r>
            <a:r>
              <a:rPr lang="en-US" altLang="en-US" sz="1200" b="1" dirty="0">
                <a:solidFill>
                  <a:srgbClr val="FFFFFF"/>
                </a:solidFill>
                <a:cs typeface="Times New Roman" panose="02020603050405020304" pitchFamily="18" charset="0"/>
              </a:rPr>
              <a:t>love God</a:t>
            </a:r>
          </a:p>
          <a:p>
            <a:pPr eaLnBrk="1" hangingPunct="1">
              <a:buFontTx/>
              <a:buNone/>
            </a:pPr>
            <a:r>
              <a:rPr lang="en-US" altLang="en-US" sz="1200" dirty="0">
                <a:solidFill>
                  <a:srgbClr val="FFFFFF"/>
                </a:solidFill>
                <a:cs typeface="Times New Roman" panose="02020603050405020304" pitchFamily="18" charset="0"/>
              </a:rPr>
              <a:t>&gt;&gt;&gt;&gt;&gt;&gt;&gt;&gt;&gt;&gt;&gt;&gt;&gt;&gt;&gt;&gt;&gt;&gt;&gt;&gt;</a:t>
            </a:r>
          </a:p>
          <a:p>
            <a:pPr eaLnBrk="1" hangingPunct="1">
              <a:buFontTx/>
              <a:buNone/>
            </a:pPr>
            <a:r>
              <a:rPr lang="en-US" altLang="en-US" sz="1200" dirty="0">
                <a:solidFill>
                  <a:srgbClr val="FFFFFF"/>
                </a:solidFill>
                <a:cs typeface="Times New Roman" panose="02020603050405020304" pitchFamily="18" charset="0"/>
              </a:rPr>
              <a:t>    3. Second commandment: </a:t>
            </a:r>
            <a:r>
              <a:rPr lang="en-US" altLang="en-US" sz="1200" b="1" dirty="0">
                <a:solidFill>
                  <a:srgbClr val="FFFFFF"/>
                </a:solidFill>
                <a:cs typeface="Times New Roman" panose="02020603050405020304" pitchFamily="18" charset="0"/>
              </a:rPr>
              <a:t>love neighbor</a:t>
            </a:r>
          </a:p>
          <a:p>
            <a:r>
              <a:rPr lang="en-US" dirty="0"/>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 </a:t>
            </a:r>
            <a:r>
              <a:rPr lang="en-US" altLang="en-US" sz="1200" dirty="0">
                <a:latin typeface="Times New Roman" panose="02020603050405020304" pitchFamily="18" charset="0"/>
                <a:cs typeface="Times New Roman" panose="02020603050405020304" pitchFamily="18" charset="0"/>
              </a:rPr>
              <a:t>Let us now consider these two important guidelines of living the faithful Christian life</a:t>
            </a: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6</a:t>
            </a:fld>
            <a:endParaRPr lang="en-US"/>
          </a:p>
        </p:txBody>
      </p:sp>
    </p:spTree>
    <p:extLst>
      <p:ext uri="{BB962C8B-B14F-4D97-AF65-F5344CB8AC3E}">
        <p14:creationId xmlns:p14="http://schemas.microsoft.com/office/powerpoint/2010/main" val="181060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“Pursue peace with all people”</a:t>
            </a:r>
          </a:p>
          <a:p>
            <a:pPr rtl="0"/>
            <a:r>
              <a:rPr lang="en-US" sz="1200" b="0" i="1" u="none" strike="noStrike" kern="1200" baseline="0" dirty="0">
                <a:solidFill>
                  <a:schemeClr val="tx1"/>
                </a:solidFill>
                <a:latin typeface="+mn-lt"/>
                <a:ea typeface="+mn-ea"/>
                <a:cs typeface="+mn-cs"/>
              </a:rPr>
              <a:t>Pursue peace with all people, and holiness, without which no one will see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12:14</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2. “Peace” – means harmony with, not the enemy of, not out of sorts and at odds with.</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3. Especially in the church (</a:t>
            </a:r>
            <a:r>
              <a:rPr lang="en-US" altLang="en-US" sz="1200" b="1" u="none" dirty="0">
                <a:cs typeface="Times New Roman" panose="02020603050405020304" pitchFamily="18" charset="0"/>
              </a:rPr>
              <a:t>Jn. 13:34-35; 14:23-24</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 new commandment I give to you, that you love one another; as I have loved you, that you also love one another. By this all will know that you are My disciples, if you have love for one                another.“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13:34-35</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solidFill>
                  <a:srgbClr val="FFFFFF"/>
                </a:solidFill>
                <a:cs typeface="Times New Roman" panose="02020603050405020304" pitchFamily="18" charset="0"/>
              </a:rPr>
              <a:t>&gt;&gt;&gt;&gt;&gt;&gt;&gt;&gt;&gt;&gt;&gt;&gt;&gt;&gt;&gt;&gt;&gt;&gt;&gt;&gt;&gt;&gt;</a:t>
            </a:r>
          </a:p>
          <a:p>
            <a:pPr eaLnBrk="1" hangingPunct="1">
              <a:buFontTx/>
              <a:buNone/>
            </a:pPr>
            <a:r>
              <a:rPr lang="en-US" altLang="en-US" sz="1200" dirty="0">
                <a:solidFill>
                  <a:srgbClr val="FFFFFF"/>
                </a:solidFill>
                <a:cs typeface="Times New Roman" panose="02020603050405020304" pitchFamily="18" charset="0"/>
              </a:rPr>
              <a:t>    4. </a:t>
            </a:r>
            <a:r>
              <a:rPr lang="en-US" altLang="en-US" sz="1200" b="1" dirty="0">
                <a:solidFill>
                  <a:srgbClr val="FFFFFF"/>
                </a:solidFill>
                <a:cs typeface="Times New Roman" panose="02020603050405020304" pitchFamily="18" charset="0"/>
              </a:rPr>
              <a:t>Eph. 2:14-17 </a:t>
            </a:r>
            <a:r>
              <a:rPr lang="en-US" altLang="en-US" sz="1200" dirty="0">
                <a:solidFill>
                  <a:srgbClr val="FFFFFF"/>
                </a:solidFill>
                <a:cs typeface="Times New Roman" panose="02020603050405020304" pitchFamily="18" charset="0"/>
              </a:rPr>
              <a:t>– reconciled</a:t>
            </a:r>
          </a:p>
          <a:p>
            <a:pPr rtl="0"/>
            <a:r>
              <a:rPr lang="en-US" sz="1200" b="0" i="1" u="none" strike="noStrike" kern="1200" baseline="0" dirty="0">
                <a:solidFill>
                  <a:schemeClr val="tx1"/>
                </a:solidFill>
                <a:latin typeface="+mn-lt"/>
                <a:ea typeface="+mn-ea"/>
                <a:cs typeface="+mn-cs"/>
              </a:rPr>
              <a:t>For He Himself is our peace, who has made both one, and has broken down the middle wall of separation, having abolished in His flesh the enmity, that is, the law of commandments contained in ordinances, so as to create in Himself one new man from the two, thus making peace, and that He might </a:t>
            </a:r>
            <a:r>
              <a:rPr lang="en-US" sz="1200" b="1" i="1" u="none" strike="noStrike" kern="1200" baseline="0" dirty="0">
                <a:solidFill>
                  <a:schemeClr val="tx1"/>
                </a:solidFill>
                <a:latin typeface="+mn-lt"/>
                <a:ea typeface="+mn-ea"/>
                <a:cs typeface="+mn-cs"/>
              </a:rPr>
              <a:t>reconcile them both to God in one body through the cross</a:t>
            </a:r>
            <a:r>
              <a:rPr lang="en-US" sz="1200" b="0" i="1" u="none" strike="noStrike" kern="1200" baseline="0" dirty="0">
                <a:solidFill>
                  <a:schemeClr val="tx1"/>
                </a:solidFill>
                <a:latin typeface="+mn-lt"/>
                <a:ea typeface="+mn-ea"/>
                <a:cs typeface="+mn-cs"/>
              </a:rPr>
              <a:t>, thereby putting to death the enmity.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2:14-16</a:t>
            </a:r>
            <a:r>
              <a:rPr lang="en-US" sz="1200" b="0" i="0" u="none" strike="noStrike" kern="1200" baseline="0" dirty="0">
                <a:solidFill>
                  <a:schemeClr val="tx1"/>
                </a:solidFill>
                <a:latin typeface="+mn-lt"/>
                <a:ea typeface="+mn-ea"/>
                <a:cs typeface="+mn-cs"/>
              </a:rPr>
              <a:t>)</a:t>
            </a:r>
            <a:endParaRPr lang="en-US" altLang="en-US" sz="1200" dirty="0">
              <a:solidFill>
                <a:srgbClr val="FFFFFF"/>
              </a:solidFill>
              <a:cs typeface="Times New Roman" panose="02020603050405020304" pitchFamily="18" charset="0"/>
            </a:endParaRPr>
          </a:p>
          <a:p>
            <a:pPr eaLnBrk="1" hangingPunct="1">
              <a:buFontTx/>
              <a:buNone/>
            </a:pPr>
            <a:r>
              <a:rPr lang="en-US" altLang="en-US" sz="1200" dirty="0">
                <a:solidFill>
                  <a:srgbClr val="FFFFFF"/>
                </a:solidFill>
                <a:cs typeface="Times New Roman" panose="02020603050405020304" pitchFamily="18" charset="0"/>
              </a:rPr>
              <a:t>&gt;&gt;&gt;&gt;&gt;&gt;&gt;&gt;&gt;&gt;&gt;&gt;&gt;&gt;&gt;&gt;&gt;&gt;&gt;&gt;&gt;&gt;</a:t>
            </a:r>
          </a:p>
          <a:p>
            <a:pPr eaLnBrk="1" hangingPunct="1">
              <a:buFontTx/>
              <a:buNone/>
            </a:pPr>
            <a:r>
              <a:rPr lang="en-US" altLang="en-US" sz="1200" dirty="0">
                <a:solidFill>
                  <a:srgbClr val="FFFFFF"/>
                </a:solidFill>
                <a:cs typeface="Times New Roman" panose="02020603050405020304" pitchFamily="18" charset="0"/>
              </a:rPr>
              <a:t>    5. </a:t>
            </a:r>
            <a:r>
              <a:rPr lang="en-US" altLang="en-US" sz="1200" b="1" dirty="0">
                <a:solidFill>
                  <a:srgbClr val="FFFFFF"/>
                </a:solidFill>
                <a:cs typeface="Times New Roman" panose="02020603050405020304" pitchFamily="18" charset="0"/>
              </a:rPr>
              <a:t>1 Pet. 1:22 </a:t>
            </a:r>
            <a:r>
              <a:rPr lang="en-US" altLang="en-US" sz="1200" dirty="0">
                <a:solidFill>
                  <a:srgbClr val="FFFFFF"/>
                </a:solidFill>
                <a:cs typeface="Times New Roman" panose="02020603050405020304" pitchFamily="18" charset="0"/>
              </a:rPr>
              <a:t>– love fervently</a:t>
            </a:r>
          </a:p>
          <a:p>
            <a:pPr rtl="0"/>
            <a:r>
              <a:rPr lang="en-US" sz="1200" b="0" i="0" u="none" strike="noStrike" kern="1200" baseline="0" dirty="0">
                <a:solidFill>
                  <a:schemeClr val="tx1"/>
                </a:solidFill>
                <a:latin typeface="+mn-lt"/>
                <a:ea typeface="+mn-ea"/>
                <a:cs typeface="+mn-cs"/>
              </a:rPr>
              <a:t>Since you have purified your souls in obeying the truth through the Spirit in sincere love of the brethren, </a:t>
            </a:r>
            <a:r>
              <a:rPr lang="en-US" sz="1200" b="1" i="0" u="none" strike="noStrike" kern="1200" baseline="0" dirty="0">
                <a:solidFill>
                  <a:schemeClr val="tx1"/>
                </a:solidFill>
                <a:latin typeface="+mn-lt"/>
                <a:ea typeface="+mn-ea"/>
                <a:cs typeface="+mn-cs"/>
              </a:rPr>
              <a:t>love one another fervently with a pure heart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Peter 1:22</a:t>
            </a:r>
            <a:r>
              <a:rPr lang="en-US" sz="1200" b="0" i="0" u="none" strike="noStrike" kern="1200" baseline="0" dirty="0">
                <a:solidFill>
                  <a:schemeClr val="tx1"/>
                </a:solidFill>
                <a:latin typeface="+mn-lt"/>
                <a:ea typeface="+mn-ea"/>
                <a:cs typeface="+mn-cs"/>
              </a:rPr>
              <a:t>)</a:t>
            </a:r>
            <a:endParaRPr lang="en-US" altLang="en-US" sz="1200" dirty="0">
              <a:solidFill>
                <a:srgbClr val="FFFFFF"/>
              </a:solidFill>
              <a:cs typeface="Times New Roman" panose="02020603050405020304" pitchFamily="18" charset="0"/>
            </a:endParaRPr>
          </a:p>
          <a:p>
            <a:pPr eaLnBrk="1" hangingPunct="1">
              <a:buFontTx/>
              <a:buNone/>
            </a:pPr>
            <a:r>
              <a:rPr lang="en-US" altLang="en-US" sz="1200" dirty="0">
                <a:solidFill>
                  <a:srgbClr val="FFFFFF"/>
                </a:solidFill>
                <a:cs typeface="Times New Roman" panose="02020603050405020304" pitchFamily="18" charset="0"/>
              </a:rPr>
              <a:t>&gt;&gt;&gt;&gt;&gt;&gt;&gt;&gt;&gt;&gt;&gt;&gt;&gt;&gt;&gt;&gt;&gt;&gt;&gt;&gt;&gt;&gt;</a:t>
            </a:r>
          </a:p>
          <a:p>
            <a:pPr eaLnBrk="1" hangingPunct="1">
              <a:buFontTx/>
              <a:buNone/>
            </a:pPr>
            <a:r>
              <a:rPr lang="en-US" altLang="en-US" sz="1200" dirty="0">
                <a:solidFill>
                  <a:srgbClr val="FFFFFF"/>
                </a:solidFill>
                <a:cs typeface="Times New Roman" panose="02020603050405020304" pitchFamily="18" charset="0"/>
              </a:rPr>
              <a:t>    6. </a:t>
            </a:r>
            <a:r>
              <a:rPr lang="en-US" altLang="en-US" sz="1200" b="1" dirty="0">
                <a:solidFill>
                  <a:srgbClr val="FFFFFF"/>
                </a:solidFill>
                <a:cs typeface="Times New Roman" panose="02020603050405020304" pitchFamily="18" charset="0"/>
              </a:rPr>
              <a:t>1 Cor. 3:3 </a:t>
            </a:r>
            <a:r>
              <a:rPr lang="en-US" altLang="en-US" sz="1200" dirty="0">
                <a:solidFill>
                  <a:srgbClr val="FFFFFF"/>
                </a:solidFill>
                <a:cs typeface="Times New Roman" panose="02020603050405020304" pitchFamily="18" charset="0"/>
              </a:rPr>
              <a:t>– carnal minded</a:t>
            </a:r>
          </a:p>
          <a:p>
            <a:pPr rtl="0"/>
            <a:r>
              <a:rPr lang="en-US" sz="1200" b="0" i="1" u="none" strike="noStrike" kern="1200" baseline="0" dirty="0">
                <a:solidFill>
                  <a:schemeClr val="tx1"/>
                </a:solidFill>
                <a:latin typeface="+mn-lt"/>
                <a:ea typeface="+mn-ea"/>
                <a:cs typeface="+mn-cs"/>
              </a:rPr>
              <a:t>for you are still carnal. For where there are envy, strife, and divisions among you, are you not carnal and behaving like mere men?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Corinthians 3:3</a:t>
            </a:r>
            <a:r>
              <a:rPr lang="en-US" sz="1200" b="0" i="0" u="none" strike="noStrike" kern="1200" baseline="0" dirty="0">
                <a:solidFill>
                  <a:schemeClr val="tx1"/>
                </a:solidFill>
                <a:latin typeface="+mn-lt"/>
                <a:ea typeface="+mn-ea"/>
                <a:cs typeface="+mn-cs"/>
              </a:rPr>
              <a:t>)</a:t>
            </a:r>
            <a:endParaRPr lang="en-US" altLang="en-US" sz="1200" dirty="0">
              <a:solidFill>
                <a:srgbClr val="FFFFFF"/>
              </a:solidFill>
              <a:cs typeface="Times New Roman" panose="02020603050405020304" pitchFamily="18" charset="0"/>
            </a:endParaRPr>
          </a:p>
          <a:p>
            <a:pPr eaLnBrk="1" hangingPunct="1">
              <a:buFontTx/>
              <a:buNone/>
            </a:pPr>
            <a:r>
              <a:rPr lang="en-US" altLang="en-US" sz="1200" dirty="0">
                <a:solidFill>
                  <a:srgbClr val="FFFFFF"/>
                </a:solidFill>
                <a:cs typeface="Times New Roman" panose="02020603050405020304" pitchFamily="18" charset="0"/>
              </a:rPr>
              <a:t>&gt;&gt;&gt;&gt;&gt;&gt;&gt;&gt;&gt;&gt;&gt;&gt;&gt;&gt;&gt;&gt;&gt;&gt;&gt;&gt;&gt;&gt;</a:t>
            </a:r>
          </a:p>
          <a:p>
            <a:pPr eaLnBrk="1" hangingPunct="1">
              <a:buFontTx/>
              <a:buNone/>
            </a:pPr>
            <a:r>
              <a:rPr lang="en-US" altLang="en-US" sz="1200" dirty="0">
                <a:solidFill>
                  <a:srgbClr val="FFFFFF"/>
                </a:solidFill>
                <a:cs typeface="Times New Roman" panose="02020603050405020304" pitchFamily="18" charset="0"/>
              </a:rPr>
              <a:t>    7. Pursue peace: </a:t>
            </a:r>
            <a:r>
              <a:rPr lang="en-US" altLang="en-US" sz="1200" b="1" dirty="0">
                <a:solidFill>
                  <a:srgbClr val="FFFFFF"/>
                </a:solidFill>
                <a:cs typeface="Times New Roman" panose="02020603050405020304" pitchFamily="18" charset="0"/>
              </a:rPr>
              <a:t>Phil. 2:3; Col. 3:8-9; Rom. 14:19)</a:t>
            </a:r>
          </a:p>
          <a:p>
            <a:pPr rtl="0"/>
            <a:r>
              <a:rPr lang="en-US" sz="1200" b="0" i="0" u="none" strike="noStrike" kern="1200" baseline="0" dirty="0">
                <a:solidFill>
                  <a:schemeClr val="tx1"/>
                </a:solidFill>
                <a:latin typeface="+mn-lt"/>
                <a:ea typeface="+mn-ea"/>
                <a:cs typeface="+mn-cs"/>
              </a:rPr>
              <a:t>Let nothing be done through selfish ambition or conceit, but in lowliness of mind let each esteem others better than himself.  (</a:t>
            </a:r>
            <a:r>
              <a:rPr lang="en-US" sz="1200" b="1" i="0" u="none" strike="noStrike" kern="1200" baseline="0" dirty="0">
                <a:solidFill>
                  <a:schemeClr val="tx1"/>
                </a:solidFill>
                <a:latin typeface="+mn-lt"/>
                <a:ea typeface="+mn-ea"/>
                <a:cs typeface="+mn-cs"/>
              </a:rPr>
              <a:t>Philippians 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Therefore let us pursue the things which make for peace and the things by which one may edify another</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Romans 14:19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7</a:t>
            </a:fld>
            <a:endParaRPr lang="en-US"/>
          </a:p>
        </p:txBody>
      </p:sp>
    </p:spTree>
    <p:extLst>
      <p:ext uri="{BB962C8B-B14F-4D97-AF65-F5344CB8AC3E}">
        <p14:creationId xmlns:p14="http://schemas.microsoft.com/office/powerpoint/2010/main" val="285599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“Pursue peace with all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2. Also pursue peace with those of the world</a:t>
            </a:r>
          </a:p>
          <a:p>
            <a:pPr>
              <a:buFontTx/>
              <a:buNone/>
            </a:pPr>
            <a:r>
              <a:rPr lang="en-US" dirty="0"/>
              <a:t>&gt;&gt;&gt;&gt;&gt;&gt;&gt;&gt;&gt;&gt;&gt;&gt;&gt;&gt;&gt;&gt;</a:t>
            </a:r>
          </a:p>
          <a:p>
            <a:pPr eaLnBrk="1" hangingPunct="1">
              <a:lnSpc>
                <a:spcPct val="120000"/>
              </a:lnSpc>
              <a:buFontTx/>
              <a:buNone/>
            </a:pPr>
            <a:r>
              <a:rPr lang="en-US" altLang="en-US" sz="1200" dirty="0">
                <a:cs typeface="Times New Roman" panose="02020603050405020304" pitchFamily="18" charset="0"/>
              </a:rPr>
              <a:t>    3. Readers were persecuted – tempted to be bitter, hateful</a:t>
            </a:r>
          </a:p>
          <a:p>
            <a:pPr eaLnBrk="1" hangingPunct="1">
              <a:lnSpc>
                <a:spcPct val="120000"/>
              </a:lnSpc>
              <a:buFontTx/>
              <a:buNone/>
            </a:pPr>
            <a:r>
              <a:rPr lang="en-US" altLang="en-US" sz="1200" dirty="0">
                <a:cs typeface="Times New Roman" panose="02020603050405020304" pitchFamily="18" charset="0"/>
              </a:rPr>
              <a:t>&gt;&gt;&gt;&gt;&gt;&gt;&gt;&gt;&gt;&gt;&gt;&gt;&gt;&gt;&gt;</a:t>
            </a:r>
          </a:p>
          <a:p>
            <a:pPr eaLnBrk="1" hangingPunct="1">
              <a:lnSpc>
                <a:spcPct val="120000"/>
              </a:lnSpc>
              <a:buFontTx/>
              <a:buNone/>
            </a:pPr>
            <a:r>
              <a:rPr lang="en-US" altLang="en-US" sz="1200" dirty="0">
                <a:cs typeface="Times New Roman" panose="02020603050405020304" pitchFamily="18" charset="0"/>
              </a:rPr>
              <a:t>    4. We are not of the world (</a:t>
            </a:r>
            <a:r>
              <a:rPr lang="en-US" altLang="en-US" sz="1200" b="1" dirty="0">
                <a:cs typeface="Times New Roman" panose="02020603050405020304" pitchFamily="18" charset="0"/>
              </a:rPr>
              <a:t>Jn. 15:19; Rom. 12:19, 21</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If you were of the world, the world would love its own. Yet because you are not of the world, but I chose you out of the world, therefore the world hates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15:19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8</a:t>
            </a:fld>
            <a:endParaRPr lang="en-US"/>
          </a:p>
        </p:txBody>
      </p:sp>
    </p:spTree>
    <p:extLst>
      <p:ext uri="{BB962C8B-B14F-4D97-AF65-F5344CB8AC3E}">
        <p14:creationId xmlns:p14="http://schemas.microsoft.com/office/powerpoint/2010/main" val="427292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“Pursue” – Make it an earnest pursuit, not just a casual passing glance.</a:t>
            </a:r>
          </a:p>
          <a:p>
            <a:pPr>
              <a:buFontTx/>
              <a:buNone/>
            </a:pPr>
            <a:r>
              <a:rPr lang="en-US" dirty="0"/>
              <a:t>&gt;&gt;&gt;&gt;&gt;&gt;&gt;&gt;&gt;&gt;&gt;&gt;&gt;&gt;&gt;&gt;&gt;&gt;&gt;&gt;&gt;&gt;&gt;</a:t>
            </a:r>
          </a:p>
          <a:p>
            <a:pPr eaLnBrk="1" hangingPunct="1">
              <a:lnSpc>
                <a:spcPct val="110000"/>
              </a:lnSpc>
              <a:buFontTx/>
              <a:buNone/>
            </a:pPr>
            <a:r>
              <a:rPr lang="en-US" altLang="en-US" sz="1200" dirty="0">
                <a:cs typeface="Times New Roman" panose="02020603050405020304" pitchFamily="18" charset="0"/>
              </a:rPr>
              <a:t>    2. </a:t>
            </a:r>
            <a:r>
              <a:rPr lang="en-US" altLang="en-US" sz="1200" b="1" dirty="0">
                <a:cs typeface="Times New Roman" panose="02020603050405020304" pitchFamily="18" charset="0"/>
              </a:rPr>
              <a:t>Rom. 12:18 </a:t>
            </a:r>
            <a:r>
              <a:rPr lang="en-US" altLang="en-US" sz="1200" dirty="0">
                <a:cs typeface="Times New Roman" panose="02020603050405020304" pitchFamily="18" charset="0"/>
              </a:rPr>
              <a:t>– as much as depends on you (</a:t>
            </a:r>
            <a:r>
              <a:rPr lang="en-US" altLang="en-US" sz="1200" b="1" dirty="0">
                <a:cs typeface="Times New Roman" panose="02020603050405020304" pitchFamily="18" charset="0"/>
              </a:rPr>
              <a:t>1 Pt. 2:23</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If it is possible, as much as depends on you, live peaceably with all men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Romans 12:18</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who, when He was reviled, </a:t>
            </a:r>
            <a:r>
              <a:rPr lang="en-US" sz="1200" b="1" i="1" u="none" strike="noStrike" kern="1200" baseline="0" dirty="0">
                <a:solidFill>
                  <a:schemeClr val="tx1"/>
                </a:solidFill>
                <a:latin typeface="+mn-lt"/>
                <a:ea typeface="+mn-ea"/>
                <a:cs typeface="+mn-cs"/>
              </a:rPr>
              <a:t>did not revile in return</a:t>
            </a:r>
            <a:r>
              <a:rPr lang="en-US" sz="1200" b="0" i="1" u="none" strike="noStrike" kern="1200" baseline="0" dirty="0">
                <a:solidFill>
                  <a:schemeClr val="tx1"/>
                </a:solidFill>
                <a:latin typeface="+mn-lt"/>
                <a:ea typeface="+mn-ea"/>
                <a:cs typeface="+mn-cs"/>
              </a:rPr>
              <a:t>; when He suffered, </a:t>
            </a:r>
            <a:r>
              <a:rPr lang="en-US" sz="1200" b="1" i="1" u="none" strike="noStrike" kern="1200" baseline="0" dirty="0">
                <a:solidFill>
                  <a:schemeClr val="tx1"/>
                </a:solidFill>
                <a:latin typeface="+mn-lt"/>
                <a:ea typeface="+mn-ea"/>
                <a:cs typeface="+mn-cs"/>
              </a:rPr>
              <a:t>He did not threaten</a:t>
            </a:r>
            <a:r>
              <a:rPr lang="en-US" sz="1200" b="0" i="1" u="none" strike="noStrike" kern="1200" baseline="0" dirty="0">
                <a:solidFill>
                  <a:schemeClr val="tx1"/>
                </a:solidFill>
                <a:latin typeface="+mn-lt"/>
                <a:ea typeface="+mn-ea"/>
                <a:cs typeface="+mn-cs"/>
              </a:rPr>
              <a:t>, but committed Himself to Him who judges righteously;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2:23</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&gt;&gt;&gt;&gt;&gt;&gt;&gt;&gt;&gt;&gt;&gt;&gt;&gt;&gt;&gt;&gt;&gt;&gt;&gt;&gt;&gt;&gt;&gt;</a:t>
            </a:r>
          </a:p>
          <a:p>
            <a:pPr eaLnBrk="1" hangingPunct="1">
              <a:lnSpc>
                <a:spcPct val="110000"/>
              </a:lnSpc>
              <a:buFontTx/>
              <a:buNone/>
            </a:pPr>
            <a:r>
              <a:rPr lang="en-US" altLang="en-US" sz="1200" dirty="0">
                <a:cs typeface="Times New Roman" panose="02020603050405020304" pitchFamily="18" charset="0"/>
              </a:rPr>
              <a:t>    3. Do everything that lies within our power, which is consistent with truth and godliness, to live in peace with all men</a:t>
            </a: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9</a:t>
            </a:fld>
            <a:endParaRPr lang="en-US"/>
          </a:p>
        </p:txBody>
      </p:sp>
    </p:spTree>
    <p:extLst>
      <p:ext uri="{BB962C8B-B14F-4D97-AF65-F5344CB8AC3E}">
        <p14:creationId xmlns:p14="http://schemas.microsoft.com/office/powerpoint/2010/main" val="9699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“Pursue…holiness, without which no one can see the Lord”</a:t>
            </a:r>
          </a:p>
          <a:p>
            <a:pPr rtl="0"/>
            <a:r>
              <a:rPr lang="en-US" sz="1200" b="0" i="1" u="none" strike="noStrike" kern="1200" baseline="0" dirty="0">
                <a:solidFill>
                  <a:schemeClr val="tx1"/>
                </a:solidFill>
                <a:latin typeface="+mn-lt"/>
                <a:ea typeface="+mn-ea"/>
                <a:cs typeface="+mn-cs"/>
              </a:rPr>
              <a:t>Pursue peace with all people, and holiness, without which no one will see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12:14</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a:buFontTx/>
              <a:buNone/>
            </a:pPr>
            <a:r>
              <a:rPr lang="en-US" dirty="0"/>
              <a:t>&gt;&gt;&gt;&gt;&gt;&gt;&gt;&gt;&gt;&gt;&gt;&gt;&gt;&gt;&gt;&gt;&gt;&gt;&gt;&gt;&gt;</a:t>
            </a:r>
          </a:p>
          <a:p>
            <a:pPr eaLnBrk="1" hangingPunct="1">
              <a:buFontTx/>
              <a:buNone/>
            </a:pPr>
            <a:r>
              <a:rPr lang="en-US" altLang="en-US" sz="1200" dirty="0">
                <a:cs typeface="Times New Roman" panose="02020603050405020304" pitchFamily="18" charset="0"/>
              </a:rPr>
              <a:t>    2. “Holiness” – sanctification, consecration unto God in heart and in our daily life.</a:t>
            </a:r>
          </a:p>
          <a:p>
            <a:pPr eaLnBrk="1" hangingPunct="1">
              <a:buFontTx/>
              <a:buNone/>
            </a:pPr>
            <a:r>
              <a:rPr lang="en-US" altLang="en-US" sz="1200" dirty="0">
                <a:cs typeface="Times New Roman" panose="02020603050405020304" pitchFamily="18" charset="0"/>
              </a:rPr>
              <a:t>&gt;&gt;&gt;&gt;&gt;&gt;&gt;&gt;&gt;&gt;&gt;&gt;&gt;&gt;&gt;&gt;&gt;&gt;&gt;&gt;&gt;</a:t>
            </a:r>
          </a:p>
          <a:p>
            <a:pPr eaLnBrk="1" hangingPunct="1">
              <a:buFontTx/>
              <a:buNone/>
            </a:pPr>
            <a:r>
              <a:rPr lang="en-US" altLang="en-US" sz="1200" dirty="0">
                <a:cs typeface="Times New Roman" panose="02020603050405020304" pitchFamily="18" charset="0"/>
              </a:rPr>
              <a:t>    3. We are to continuously endeavor to live distinctively for God (</a:t>
            </a:r>
            <a:r>
              <a:rPr lang="en-US" altLang="en-US" sz="1200" b="1" dirty="0">
                <a:cs typeface="Times New Roman" panose="02020603050405020304" pitchFamily="18" charset="0"/>
              </a:rPr>
              <a:t>Phil. 1:20-21; Rom. 12:1-2; Phil. 2:15</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according to </a:t>
            </a:r>
            <a:r>
              <a:rPr lang="en-US" sz="1200" b="0" i="1" u="sng" strike="noStrike" kern="1200" baseline="0" dirty="0">
                <a:solidFill>
                  <a:schemeClr val="tx1"/>
                </a:solidFill>
                <a:latin typeface="+mn-lt"/>
                <a:ea typeface="+mn-ea"/>
                <a:cs typeface="+mn-cs"/>
              </a:rPr>
              <a:t>my earnest expectation and hope that in nothing I shall be ashamed</a:t>
            </a:r>
            <a:r>
              <a:rPr lang="en-US" sz="1200" b="0" i="1" u="none" strike="noStrike" kern="1200" baseline="0" dirty="0">
                <a:solidFill>
                  <a:schemeClr val="tx1"/>
                </a:solidFill>
                <a:latin typeface="+mn-lt"/>
                <a:ea typeface="+mn-ea"/>
                <a:cs typeface="+mn-cs"/>
              </a:rPr>
              <a:t>, but with </a:t>
            </a:r>
            <a:r>
              <a:rPr lang="en-US" sz="1200" b="1" i="1" u="none" strike="noStrike" kern="1200" baseline="0" dirty="0">
                <a:solidFill>
                  <a:schemeClr val="tx1"/>
                </a:solidFill>
                <a:latin typeface="+mn-lt"/>
                <a:ea typeface="+mn-ea"/>
                <a:cs typeface="+mn-cs"/>
              </a:rPr>
              <a:t>all boldness</a:t>
            </a:r>
            <a:r>
              <a:rPr lang="en-US" sz="1200" b="0" i="1" u="none" strike="noStrike" kern="1200" baseline="0" dirty="0">
                <a:solidFill>
                  <a:schemeClr val="tx1"/>
                </a:solidFill>
                <a:latin typeface="+mn-lt"/>
                <a:ea typeface="+mn-ea"/>
                <a:cs typeface="+mn-cs"/>
              </a:rPr>
              <a:t>, as always, so now also Christ will be magnified in my body, whether by life or by death. For to me, to live is Christ, and to die is gain.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1:20-21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do not be conformed to this world, but be transformed by the renewing of your mind, </a:t>
            </a:r>
            <a:r>
              <a:rPr lang="en-US" sz="1200" b="0" i="1" u="sng" strike="noStrike" kern="1200" baseline="0" dirty="0">
                <a:solidFill>
                  <a:schemeClr val="tx1"/>
                </a:solidFill>
                <a:latin typeface="+mn-lt"/>
                <a:ea typeface="+mn-ea"/>
                <a:cs typeface="+mn-cs"/>
              </a:rPr>
              <a:t>that you may prove what is that good and acceptable and perfect will of God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12:2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that you may become </a:t>
            </a:r>
            <a:r>
              <a:rPr lang="en-US" sz="1200" b="0" i="0" u="sng" strike="noStrike" kern="1200" baseline="0" dirty="0">
                <a:solidFill>
                  <a:schemeClr val="tx1"/>
                </a:solidFill>
                <a:latin typeface="+mn-lt"/>
                <a:ea typeface="+mn-ea"/>
                <a:cs typeface="+mn-cs"/>
              </a:rPr>
              <a:t>blameless and harmless</a:t>
            </a:r>
            <a:r>
              <a:rPr lang="en-US" sz="1200" b="0" i="0" u="none" strike="noStrike" kern="1200" baseline="0" dirty="0">
                <a:solidFill>
                  <a:schemeClr val="tx1"/>
                </a:solidFill>
                <a:latin typeface="+mn-lt"/>
                <a:ea typeface="+mn-ea"/>
                <a:cs typeface="+mn-cs"/>
              </a:rPr>
              <a:t>, children of God </a:t>
            </a:r>
            <a:r>
              <a:rPr lang="en-US" sz="1200" b="0" i="0" u="sng" strike="noStrike" kern="1200" baseline="0" dirty="0">
                <a:solidFill>
                  <a:schemeClr val="tx1"/>
                </a:solidFill>
                <a:latin typeface="+mn-lt"/>
                <a:ea typeface="+mn-ea"/>
                <a:cs typeface="+mn-cs"/>
              </a:rPr>
              <a:t>without fault in the midst of a crooked and perverse generation</a:t>
            </a:r>
            <a:r>
              <a:rPr lang="en-US" sz="1200" b="0" i="0" u="none" strike="noStrike" kern="1200" baseline="0" dirty="0">
                <a:solidFill>
                  <a:schemeClr val="tx1"/>
                </a:solidFill>
                <a:latin typeface="+mn-lt"/>
                <a:ea typeface="+mn-ea"/>
                <a:cs typeface="+mn-cs"/>
              </a:rPr>
              <a:t>, among whom you shine as lights in the world, (</a:t>
            </a:r>
            <a:r>
              <a:rPr lang="en-US" sz="1200" b="1" i="0" u="none" strike="noStrike" kern="1200" baseline="0" dirty="0">
                <a:solidFill>
                  <a:schemeClr val="tx1"/>
                </a:solidFill>
                <a:latin typeface="+mn-lt"/>
                <a:ea typeface="+mn-ea"/>
                <a:cs typeface="+mn-cs"/>
              </a:rPr>
              <a:t>Philippians 2:15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10</a:t>
            </a:fld>
            <a:endParaRPr lang="en-US"/>
          </a:p>
        </p:txBody>
      </p:sp>
    </p:spTree>
    <p:extLst>
      <p:ext uri="{BB962C8B-B14F-4D97-AF65-F5344CB8AC3E}">
        <p14:creationId xmlns:p14="http://schemas.microsoft.com/office/powerpoint/2010/main" val="163327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Without holiness no one can see Christ in us</a:t>
            </a:r>
          </a:p>
          <a:p>
            <a:pPr eaLnBrk="1" hangingPunct="1">
              <a:buFontTx/>
              <a:buNone/>
            </a:pPr>
            <a:r>
              <a:rPr lang="en-US" altLang="en-US" sz="1200" dirty="0">
                <a:cs typeface="Times New Roman" panose="02020603050405020304" pitchFamily="18" charset="0"/>
              </a:rPr>
              <a:t>&gt;&gt;&gt;&gt;&gt;&gt;&gt;&gt;&gt;&gt;&gt;&gt;&gt;&gt;&gt;&gt;&gt;&gt;&gt;&gt;&gt;</a:t>
            </a:r>
          </a:p>
          <a:p>
            <a:pPr eaLnBrk="1" hangingPunct="1">
              <a:buFontTx/>
              <a:buNone/>
            </a:pPr>
            <a:r>
              <a:rPr lang="en-US" altLang="en-US" sz="1200" dirty="0">
                <a:cs typeface="Times New Roman" panose="02020603050405020304" pitchFamily="18" charset="0"/>
              </a:rPr>
              <a:t>    2. Christ cannot be see in our lukewarmness, materialism, or hypocrisy</a:t>
            </a:r>
          </a:p>
          <a:p>
            <a:pPr eaLnBrk="1" hangingPunct="1">
              <a:buFontTx/>
              <a:buNone/>
            </a:pPr>
            <a:r>
              <a:rPr lang="en-US" altLang="en-US" sz="1200" dirty="0">
                <a:cs typeface="Times New Roman" panose="02020603050405020304" pitchFamily="18" charset="0"/>
              </a:rPr>
              <a:t>&gt;&gt;&gt;&gt;&gt;&gt;&gt;&gt;&gt;&gt;&gt;&gt;&gt;&gt;&gt;&gt;&gt;&gt;&gt;&gt;&gt;</a:t>
            </a:r>
          </a:p>
          <a:p>
            <a:pPr eaLnBrk="1" hangingPunct="1">
              <a:buFontTx/>
              <a:buNone/>
            </a:pPr>
            <a:r>
              <a:rPr lang="en-US" altLang="en-US" sz="1200" dirty="0">
                <a:cs typeface="Times New Roman" panose="02020603050405020304" pitchFamily="18" charset="0"/>
              </a:rPr>
              <a:t>    3. Christ must be seen in all of our life, or He is seen in all of or He is seen none of it.</a:t>
            </a:r>
          </a:p>
          <a:p>
            <a:endParaRPr lang="en-US" dirty="0"/>
          </a:p>
        </p:txBody>
      </p:sp>
      <p:sp>
        <p:nvSpPr>
          <p:cNvPr id="4" name="Slide Number Placeholder 3"/>
          <p:cNvSpPr>
            <a:spLocks noGrp="1"/>
          </p:cNvSpPr>
          <p:nvPr>
            <p:ph type="sldNum" sz="quarter" idx="10"/>
          </p:nvPr>
        </p:nvSpPr>
        <p:spPr/>
        <p:txBody>
          <a:bodyPr/>
          <a:lstStyle/>
          <a:p>
            <a:fld id="{04A3AA20-D575-4482-B3F0-35EEDD4B437A}" type="slidenum">
              <a:rPr lang="en-US" smtClean="0"/>
              <a:t>11</a:t>
            </a:fld>
            <a:endParaRPr lang="en-US"/>
          </a:p>
        </p:txBody>
      </p:sp>
    </p:spTree>
    <p:extLst>
      <p:ext uri="{BB962C8B-B14F-4D97-AF65-F5344CB8AC3E}">
        <p14:creationId xmlns:p14="http://schemas.microsoft.com/office/powerpoint/2010/main" val="172205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778D10A-4A70-42CB-8D36-D25CD342FE3D}" type="slidenum">
              <a:rPr lang="en-US" altLang="en-US" smtClean="0"/>
              <a:pPr/>
              <a:t>‹#›</a:t>
            </a:fld>
            <a:endParaRPr lang="en-US" altLang="en-US"/>
          </a:p>
        </p:txBody>
      </p:sp>
    </p:spTree>
    <p:extLst>
      <p:ext uri="{BB962C8B-B14F-4D97-AF65-F5344CB8AC3E}">
        <p14:creationId xmlns:p14="http://schemas.microsoft.com/office/powerpoint/2010/main" val="25670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19F28D-E01A-4184-BAC0-B92EED4897DD}" type="slidenum">
              <a:rPr lang="en-US" altLang="en-US" smtClean="0"/>
              <a:pPr/>
              <a:t>‹#›</a:t>
            </a:fld>
            <a:endParaRPr lang="en-US" altLang="en-US"/>
          </a:p>
        </p:txBody>
      </p:sp>
    </p:spTree>
    <p:extLst>
      <p:ext uri="{BB962C8B-B14F-4D97-AF65-F5344CB8AC3E}">
        <p14:creationId xmlns:p14="http://schemas.microsoft.com/office/powerpoint/2010/main" val="323438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512CE1F-28ED-4723-957C-6CE02880FD3F}" type="slidenum">
              <a:rPr lang="en-US" altLang="en-US" smtClean="0"/>
              <a:pPr/>
              <a:t>‹#›</a:t>
            </a:fld>
            <a:endParaRPr lang="en-US" altLang="en-US"/>
          </a:p>
        </p:txBody>
      </p:sp>
    </p:spTree>
    <p:extLst>
      <p:ext uri="{BB962C8B-B14F-4D97-AF65-F5344CB8AC3E}">
        <p14:creationId xmlns:p14="http://schemas.microsoft.com/office/powerpoint/2010/main" val="14122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3A2CADA-93A6-4651-8A18-8EED03B3FC16}" type="slidenum">
              <a:rPr lang="en-US" altLang="en-US" smtClean="0"/>
              <a:pPr/>
              <a:t>‹#›</a:t>
            </a:fld>
            <a:endParaRPr lang="en-US" altLang="en-US"/>
          </a:p>
        </p:txBody>
      </p:sp>
    </p:spTree>
    <p:extLst>
      <p:ext uri="{BB962C8B-B14F-4D97-AF65-F5344CB8AC3E}">
        <p14:creationId xmlns:p14="http://schemas.microsoft.com/office/powerpoint/2010/main" val="119661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6B9743-C04B-4A5D-9DF9-136541FB5DEA}" type="slidenum">
              <a:rPr lang="en-US" altLang="en-US" smtClean="0"/>
              <a:pPr/>
              <a:t>‹#›</a:t>
            </a:fld>
            <a:endParaRPr lang="en-US" altLang="en-US"/>
          </a:p>
        </p:txBody>
      </p:sp>
    </p:spTree>
    <p:extLst>
      <p:ext uri="{BB962C8B-B14F-4D97-AF65-F5344CB8AC3E}">
        <p14:creationId xmlns:p14="http://schemas.microsoft.com/office/powerpoint/2010/main" val="243615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83121C5-7551-495C-BAF1-A10119C0B68D}" type="slidenum">
              <a:rPr lang="en-US" altLang="en-US" smtClean="0"/>
              <a:pPr/>
              <a:t>‹#›</a:t>
            </a:fld>
            <a:endParaRPr lang="en-US" altLang="en-US"/>
          </a:p>
        </p:txBody>
      </p:sp>
    </p:spTree>
    <p:extLst>
      <p:ext uri="{BB962C8B-B14F-4D97-AF65-F5344CB8AC3E}">
        <p14:creationId xmlns:p14="http://schemas.microsoft.com/office/powerpoint/2010/main" val="168088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5315560-54B2-4D3F-9D7E-C606F9C1F0B7}" type="slidenum">
              <a:rPr lang="en-US" altLang="en-US" smtClean="0"/>
              <a:pPr/>
              <a:t>‹#›</a:t>
            </a:fld>
            <a:endParaRPr lang="en-US" altLang="en-US"/>
          </a:p>
        </p:txBody>
      </p:sp>
    </p:spTree>
    <p:extLst>
      <p:ext uri="{BB962C8B-B14F-4D97-AF65-F5344CB8AC3E}">
        <p14:creationId xmlns:p14="http://schemas.microsoft.com/office/powerpoint/2010/main" val="74610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8AEACDD-AB06-46A0-96A7-B17C2B930B00}" type="slidenum">
              <a:rPr lang="en-US" altLang="en-US" smtClean="0"/>
              <a:pPr/>
              <a:t>‹#›</a:t>
            </a:fld>
            <a:endParaRPr lang="en-US" altLang="en-US"/>
          </a:p>
        </p:txBody>
      </p:sp>
    </p:spTree>
    <p:extLst>
      <p:ext uri="{BB962C8B-B14F-4D97-AF65-F5344CB8AC3E}">
        <p14:creationId xmlns:p14="http://schemas.microsoft.com/office/powerpoint/2010/main" val="4556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F970A1E-C7AE-4DF1-8FE9-9017EBCA4C52}" type="slidenum">
              <a:rPr lang="en-US" altLang="en-US" smtClean="0"/>
              <a:pPr/>
              <a:t>‹#›</a:t>
            </a:fld>
            <a:endParaRPr lang="en-US" altLang="en-US"/>
          </a:p>
        </p:txBody>
      </p:sp>
    </p:spTree>
    <p:extLst>
      <p:ext uri="{BB962C8B-B14F-4D97-AF65-F5344CB8AC3E}">
        <p14:creationId xmlns:p14="http://schemas.microsoft.com/office/powerpoint/2010/main" val="378463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A14ECE6-144A-4A18-BC1A-38CAA0E41678}" type="slidenum">
              <a:rPr lang="en-US" altLang="en-US" smtClean="0"/>
              <a:pPr/>
              <a:t>‹#›</a:t>
            </a:fld>
            <a:endParaRPr lang="en-US" altLang="en-US"/>
          </a:p>
        </p:txBody>
      </p:sp>
    </p:spTree>
    <p:extLst>
      <p:ext uri="{BB962C8B-B14F-4D97-AF65-F5344CB8AC3E}">
        <p14:creationId xmlns:p14="http://schemas.microsoft.com/office/powerpoint/2010/main" val="248977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B3A28B5-4C2A-4861-9DEA-8F80D761CDAF}" type="slidenum">
              <a:rPr lang="en-US" altLang="en-US" smtClean="0"/>
              <a:pPr/>
              <a:t>‹#›</a:t>
            </a:fld>
            <a:endParaRPr lang="en-US" altLang="en-US"/>
          </a:p>
        </p:txBody>
      </p:sp>
    </p:spTree>
    <p:extLst>
      <p:ext uri="{BB962C8B-B14F-4D97-AF65-F5344CB8AC3E}">
        <p14:creationId xmlns:p14="http://schemas.microsoft.com/office/powerpoint/2010/main" val="381813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DB6-8D82-4D6B-8ACA-23EC5EC48E6D}" type="slidenum">
              <a:rPr lang="en-US" altLang="en-US" smtClean="0"/>
              <a:pPr/>
              <a:t>‹#›</a:t>
            </a:fld>
            <a:endParaRPr lang="en-US" altLang="en-US"/>
          </a:p>
        </p:txBody>
      </p:sp>
    </p:spTree>
    <p:extLst>
      <p:ext uri="{BB962C8B-B14F-4D97-AF65-F5344CB8AC3E}">
        <p14:creationId xmlns:p14="http://schemas.microsoft.com/office/powerpoint/2010/main" val="305845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God's_Grace.jp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unset over a grass field&#10;&#10;Description generated with very high confidence">
            <a:extLst>
              <a:ext uri="{FF2B5EF4-FFF2-40B4-BE49-F238E27FC236}">
                <a16:creationId xmlns:a16="http://schemas.microsoft.com/office/drawing/2014/main" id="{FE880C87-5372-4F06-A13B-839114D161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8" name="TextBox 7">
            <a:extLst>
              <a:ext uri="{FF2B5EF4-FFF2-40B4-BE49-F238E27FC236}">
                <a16:creationId xmlns:a16="http://schemas.microsoft.com/office/drawing/2014/main" id="{E57F9AC7-315A-40A8-A408-94A9A29B0C26}"/>
              </a:ext>
            </a:extLst>
          </p:cNvPr>
          <p:cNvSpPr txBox="1"/>
          <p:nvPr/>
        </p:nvSpPr>
        <p:spPr>
          <a:xfrm>
            <a:off x="685800" y="5410200"/>
            <a:ext cx="2710999" cy="707886"/>
          </a:xfrm>
          <a:prstGeom prst="rect">
            <a:avLst/>
          </a:prstGeom>
          <a:noFill/>
        </p:spPr>
        <p:txBody>
          <a:bodyPr wrap="none" rtlCol="0">
            <a:spAutoFit/>
          </a:bodyPr>
          <a:lstStyle/>
          <a:p>
            <a:r>
              <a:rPr lang="en-US" sz="2000" dirty="0">
                <a:solidFill>
                  <a:schemeClr val="accent2">
                    <a:lumMod val="75000"/>
                  </a:schemeClr>
                </a:solidFill>
                <a:latin typeface="Times New Roman" panose="02020603050405020304" pitchFamily="18" charset="0"/>
                <a:cs typeface="Times New Roman" panose="02020603050405020304" pitchFamily="18" charset="0"/>
              </a:rPr>
              <a:t>Ranger Church of Christ</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Mesquite and Rusk St.</a:t>
            </a:r>
          </a:p>
        </p:txBody>
      </p:sp>
      <p:sp>
        <p:nvSpPr>
          <p:cNvPr id="9" name="TextBox 8">
            <a:extLst>
              <a:ext uri="{FF2B5EF4-FFF2-40B4-BE49-F238E27FC236}">
                <a16:creationId xmlns:a16="http://schemas.microsoft.com/office/drawing/2014/main" id="{E4FC86F9-4425-4DFE-B002-89AC12BA25A5}"/>
              </a:ext>
            </a:extLst>
          </p:cNvPr>
          <p:cNvSpPr txBox="1"/>
          <p:nvPr/>
        </p:nvSpPr>
        <p:spPr>
          <a:xfrm>
            <a:off x="6324600" y="762000"/>
            <a:ext cx="5268365" cy="707886"/>
          </a:xfrm>
          <a:prstGeom prst="rect">
            <a:avLst/>
          </a:prstGeom>
          <a:noFill/>
        </p:spPr>
        <p:txBody>
          <a:bodyPr wrap="none" rtlCol="0">
            <a:spAutoFit/>
          </a:bodyPr>
          <a:lstStyle/>
          <a:p>
            <a:r>
              <a:rPr lang="en-US" sz="4000" i="1" dirty="0">
                <a:solidFill>
                  <a:schemeClr val="accent2">
                    <a:lumMod val="40000"/>
                    <a:lumOff val="60000"/>
                  </a:schemeClr>
                </a:solidFill>
                <a:latin typeface="Times New Roman" panose="02020603050405020304" pitchFamily="18" charset="0"/>
                <a:cs typeface="Times New Roman" panose="02020603050405020304" pitchFamily="18" charset="0"/>
              </a:rPr>
              <a:t>Your Invited To Worship</a:t>
            </a:r>
          </a:p>
        </p:txBody>
      </p:sp>
    </p:spTree>
    <p:extLst>
      <p:ext uri="{BB962C8B-B14F-4D97-AF65-F5344CB8AC3E}">
        <p14:creationId xmlns:p14="http://schemas.microsoft.com/office/powerpoint/2010/main" val="2328813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a:extLst>
              <a:ext uri="{FF2B5EF4-FFF2-40B4-BE49-F238E27FC236}">
                <a16:creationId xmlns:a16="http://schemas.microsoft.com/office/drawing/2014/main" id="{86F49CE0-1E6A-47E8-922B-FACF0FAB4E4E}"/>
              </a:ext>
            </a:extLst>
          </p:cNvPr>
          <p:cNvSpPr txBox="1">
            <a:spLocks noChangeArrowheads="1"/>
          </p:cNvSpPr>
          <p:nvPr/>
        </p:nvSpPr>
        <p:spPr bwMode="auto">
          <a:xfrm>
            <a:off x="609600" y="685800"/>
            <a:ext cx="109727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“Pursue…holiness, without which no one can see the Lord”</a:t>
            </a:r>
          </a:p>
        </p:txBody>
      </p:sp>
      <p:sp>
        <p:nvSpPr>
          <p:cNvPr id="95237" name="Line 5">
            <a:extLst>
              <a:ext uri="{FF2B5EF4-FFF2-40B4-BE49-F238E27FC236}">
                <a16:creationId xmlns:a16="http://schemas.microsoft.com/office/drawing/2014/main" id="{987D0CA9-D9AE-4FD2-9732-24404338F42E}"/>
              </a:ext>
            </a:extLst>
          </p:cNvPr>
          <p:cNvSpPr>
            <a:spLocks noChangeShapeType="1"/>
          </p:cNvSpPr>
          <p:nvPr/>
        </p:nvSpPr>
        <p:spPr bwMode="auto">
          <a:xfrm flipV="1">
            <a:off x="609599" y="2132350"/>
            <a:ext cx="10972799" cy="0"/>
          </a:xfrm>
          <a:prstGeom prst="line">
            <a:avLst/>
          </a:prstGeom>
          <a:noFill/>
          <a:ln w="76200">
            <a:solidFill>
              <a:srgbClr val="CC3300"/>
            </a:solidFill>
            <a:prstDash val="lgDash"/>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95238" name="Text Box 6">
            <a:extLst>
              <a:ext uri="{FF2B5EF4-FFF2-40B4-BE49-F238E27FC236}">
                <a16:creationId xmlns:a16="http://schemas.microsoft.com/office/drawing/2014/main" id="{269BED24-C8E1-466C-BE04-FC201F0958BA}"/>
              </a:ext>
            </a:extLst>
          </p:cNvPr>
          <p:cNvSpPr txBox="1">
            <a:spLocks noChangeArrowheads="1"/>
          </p:cNvSpPr>
          <p:nvPr/>
        </p:nvSpPr>
        <p:spPr bwMode="auto">
          <a:xfrm>
            <a:off x="609600" y="2550855"/>
            <a:ext cx="109727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“Holiness” – sanctification, consecration unto God in heart and life</a:t>
            </a:r>
          </a:p>
          <a:p>
            <a:pPr eaLnBrk="1" hangingPunct="1">
              <a:buFont typeface="Wingdings" panose="05000000000000000000" pitchFamily="2" charset="2"/>
              <a:buChar char="§"/>
            </a:pPr>
            <a:r>
              <a:rPr lang="en-US" altLang="en-US" sz="4000" dirty="0">
                <a:cs typeface="Times New Roman" panose="02020603050405020304" pitchFamily="18" charset="0"/>
              </a:rPr>
              <a:t>To continuously endeavor to live distinctively for God (</a:t>
            </a:r>
            <a:r>
              <a:rPr lang="en-US" altLang="en-US" sz="4000" b="1" dirty="0">
                <a:cs typeface="Times New Roman" panose="02020603050405020304" pitchFamily="18" charset="0"/>
              </a:rPr>
              <a:t>Phil. 1:20-21; Rom. 12:1-2; Phil. 2:15</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a:extLst>
              <a:ext uri="{FF2B5EF4-FFF2-40B4-BE49-F238E27FC236}">
                <a16:creationId xmlns:a16="http://schemas.microsoft.com/office/drawing/2014/main" id="{0512D9F8-0F31-4147-BC6C-647EBB9F83F7}"/>
              </a:ext>
            </a:extLst>
          </p:cNvPr>
          <p:cNvSpPr txBox="1">
            <a:spLocks noChangeArrowheads="1"/>
          </p:cNvSpPr>
          <p:nvPr/>
        </p:nvSpPr>
        <p:spPr bwMode="auto">
          <a:xfrm>
            <a:off x="609601" y="685800"/>
            <a:ext cx="10972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“Pursue…holiness, without which no one can see the Lord”</a:t>
            </a:r>
          </a:p>
        </p:txBody>
      </p:sp>
      <p:sp>
        <p:nvSpPr>
          <p:cNvPr id="98307" name="Line 3">
            <a:extLst>
              <a:ext uri="{FF2B5EF4-FFF2-40B4-BE49-F238E27FC236}">
                <a16:creationId xmlns:a16="http://schemas.microsoft.com/office/drawing/2014/main" id="{43AE0107-4AA4-463A-821B-B2D743FAB57C}"/>
              </a:ext>
            </a:extLst>
          </p:cNvPr>
          <p:cNvSpPr>
            <a:spLocks noChangeShapeType="1"/>
          </p:cNvSpPr>
          <p:nvPr/>
        </p:nvSpPr>
        <p:spPr bwMode="auto">
          <a:xfrm flipV="1">
            <a:off x="609599" y="2057400"/>
            <a:ext cx="10972800" cy="0"/>
          </a:xfrm>
          <a:prstGeom prst="line">
            <a:avLst/>
          </a:prstGeom>
          <a:noFill/>
          <a:ln w="76200">
            <a:solidFill>
              <a:srgbClr val="CC3300"/>
            </a:solidFill>
            <a:prstDash val="lgDash"/>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98308" name="Text Box 4">
            <a:extLst>
              <a:ext uri="{FF2B5EF4-FFF2-40B4-BE49-F238E27FC236}">
                <a16:creationId xmlns:a16="http://schemas.microsoft.com/office/drawing/2014/main" id="{1D095CFF-C987-4735-8C58-4F6A38A9E0D5}"/>
              </a:ext>
            </a:extLst>
          </p:cNvPr>
          <p:cNvSpPr txBox="1">
            <a:spLocks noChangeArrowheads="1"/>
          </p:cNvSpPr>
          <p:nvPr/>
        </p:nvSpPr>
        <p:spPr bwMode="auto">
          <a:xfrm>
            <a:off x="609600" y="2590800"/>
            <a:ext cx="10972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Without holiness no one can see Christ in us</a:t>
            </a:r>
          </a:p>
          <a:p>
            <a:pPr eaLnBrk="1" hangingPunct="1">
              <a:buFont typeface="Wingdings" panose="05000000000000000000" pitchFamily="2" charset="2"/>
              <a:buChar char="§"/>
            </a:pPr>
            <a:r>
              <a:rPr lang="en-US" altLang="en-US" sz="4000" dirty="0">
                <a:cs typeface="Times New Roman" panose="02020603050405020304" pitchFamily="18" charset="0"/>
              </a:rPr>
              <a:t>Christ cannot be see in our lukewarmness, materialism, or hypocrisy</a:t>
            </a:r>
          </a:p>
          <a:p>
            <a:pPr eaLnBrk="1" hangingPunct="1">
              <a:buFont typeface="Wingdings" panose="05000000000000000000" pitchFamily="2" charset="2"/>
              <a:buChar char="§"/>
            </a:pPr>
            <a:r>
              <a:rPr lang="en-US" altLang="en-US" sz="4000" dirty="0">
                <a:cs typeface="Times New Roman" panose="02020603050405020304" pitchFamily="18" charset="0"/>
              </a:rPr>
              <a:t>Christ must be seen in all of our life, or He is seen in none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id="{6E6C6CE8-25B8-401B-991D-F0CFC436D99F}"/>
              </a:ext>
            </a:extLst>
          </p:cNvPr>
          <p:cNvSpPr txBox="1">
            <a:spLocks noChangeArrowheads="1"/>
          </p:cNvSpPr>
          <p:nvPr/>
        </p:nvSpPr>
        <p:spPr bwMode="auto">
          <a:xfrm>
            <a:off x="609600" y="991850"/>
            <a:ext cx="109727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“Looking carefully lest anyone fall short of the grace of God”</a:t>
            </a:r>
          </a:p>
        </p:txBody>
      </p:sp>
      <p:sp>
        <p:nvSpPr>
          <p:cNvPr id="99332" name="Line 4">
            <a:extLst>
              <a:ext uri="{FF2B5EF4-FFF2-40B4-BE49-F238E27FC236}">
                <a16:creationId xmlns:a16="http://schemas.microsoft.com/office/drawing/2014/main" id="{435F987B-3334-4857-A51A-3F4EC6449671}"/>
              </a:ext>
            </a:extLst>
          </p:cNvPr>
          <p:cNvSpPr>
            <a:spLocks noChangeShapeType="1"/>
          </p:cNvSpPr>
          <p:nvPr/>
        </p:nvSpPr>
        <p:spPr bwMode="auto">
          <a:xfrm>
            <a:off x="609601" y="2514600"/>
            <a:ext cx="10972798" cy="0"/>
          </a:xfrm>
          <a:prstGeom prst="line">
            <a:avLst/>
          </a:prstGeom>
          <a:noFill/>
          <a:ln w="76200" cmpd="tri">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3" name="Text Box 5">
            <a:extLst>
              <a:ext uri="{FF2B5EF4-FFF2-40B4-BE49-F238E27FC236}">
                <a16:creationId xmlns:a16="http://schemas.microsoft.com/office/drawing/2014/main" id="{9B219934-167D-4B36-960D-9BBA6823DBA6}"/>
              </a:ext>
            </a:extLst>
          </p:cNvPr>
          <p:cNvSpPr txBox="1">
            <a:spLocks noChangeArrowheads="1"/>
          </p:cNvSpPr>
          <p:nvPr/>
        </p:nvSpPr>
        <p:spPr bwMode="auto">
          <a:xfrm>
            <a:off x="609600" y="3002101"/>
            <a:ext cx="1097279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Faithfulness involves a genuine concern for spiritual welfare of other saints</a:t>
            </a:r>
          </a:p>
          <a:p>
            <a:pPr eaLnBrk="1" hangingPunct="1">
              <a:buFont typeface="Wingdings" panose="05000000000000000000" pitchFamily="2" charset="2"/>
              <a:buChar char="§"/>
            </a:pPr>
            <a:r>
              <a:rPr lang="en-US" altLang="en-US" sz="4000" dirty="0">
                <a:cs typeface="Times New Roman" panose="02020603050405020304" pitchFamily="18" charset="0"/>
              </a:rPr>
              <a:t>“looking carefully” - watching over one another (</a:t>
            </a:r>
            <a:r>
              <a:rPr lang="en-US" altLang="en-US" sz="4000" b="1" dirty="0">
                <a:cs typeface="Times New Roman" panose="02020603050405020304" pitchFamily="18" charset="0"/>
              </a:rPr>
              <a:t>Gal. 6:1</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Any of us can fall from grace (</a:t>
            </a:r>
            <a:r>
              <a:rPr lang="en-US" altLang="en-US" sz="4000" b="1" dirty="0">
                <a:cs typeface="Times New Roman" panose="02020603050405020304" pitchFamily="18" charset="0"/>
              </a:rPr>
              <a:t>Heb. 3:12-14</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a:extLst>
              <a:ext uri="{FF2B5EF4-FFF2-40B4-BE49-F238E27FC236}">
                <a16:creationId xmlns:a16="http://schemas.microsoft.com/office/drawing/2014/main" id="{81AFFCA4-EAEB-41F6-A985-B1A6DD5DC117}"/>
              </a:ext>
            </a:extLst>
          </p:cNvPr>
          <p:cNvSpPr txBox="1">
            <a:spLocks noChangeArrowheads="1"/>
          </p:cNvSpPr>
          <p:nvPr/>
        </p:nvSpPr>
        <p:spPr bwMode="auto">
          <a:xfrm>
            <a:off x="609600" y="687050"/>
            <a:ext cx="109727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“Lest any root of bitterness springing up cause trouble, and by this many become defiled”</a:t>
            </a:r>
          </a:p>
        </p:txBody>
      </p:sp>
      <p:sp>
        <p:nvSpPr>
          <p:cNvPr id="100356" name="Line 4">
            <a:extLst>
              <a:ext uri="{FF2B5EF4-FFF2-40B4-BE49-F238E27FC236}">
                <a16:creationId xmlns:a16="http://schemas.microsoft.com/office/drawing/2014/main" id="{EA14ACDD-E28E-4773-9C39-95E178A5F22C}"/>
              </a:ext>
            </a:extLst>
          </p:cNvPr>
          <p:cNvSpPr>
            <a:spLocks noChangeShapeType="1"/>
          </p:cNvSpPr>
          <p:nvPr/>
        </p:nvSpPr>
        <p:spPr bwMode="auto">
          <a:xfrm>
            <a:off x="609600" y="2209800"/>
            <a:ext cx="10972800" cy="0"/>
          </a:xfrm>
          <a:prstGeom prst="line">
            <a:avLst/>
          </a:prstGeom>
          <a:noFill/>
          <a:ln w="57150">
            <a:solidFill>
              <a:srgbClr val="CC3300"/>
            </a:solidFill>
            <a:round/>
            <a:headEnd/>
            <a:tailEnd/>
          </a:ln>
          <a:effectLst>
            <a:outerShdw dist="53882"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00357" name="Text Box 5">
            <a:extLst>
              <a:ext uri="{FF2B5EF4-FFF2-40B4-BE49-F238E27FC236}">
                <a16:creationId xmlns:a16="http://schemas.microsoft.com/office/drawing/2014/main" id="{584AB012-1203-4725-A2E3-423B16DE7E6F}"/>
              </a:ext>
            </a:extLst>
          </p:cNvPr>
          <p:cNvSpPr txBox="1">
            <a:spLocks noChangeArrowheads="1"/>
          </p:cNvSpPr>
          <p:nvPr/>
        </p:nvSpPr>
        <p:spPr bwMode="auto">
          <a:xfrm>
            <a:off x="609600" y="2861608"/>
            <a:ext cx="109727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“Root of bitterness” – root which was poisonous</a:t>
            </a:r>
          </a:p>
          <a:p>
            <a:pPr eaLnBrk="1" hangingPunct="1">
              <a:buFont typeface="Wingdings" panose="05000000000000000000" pitchFamily="2" charset="2"/>
              <a:buChar char="§"/>
            </a:pPr>
            <a:r>
              <a:rPr lang="en-US" altLang="en-US" sz="4000" b="1" dirty="0">
                <a:cs typeface="Times New Roman" panose="02020603050405020304" pitchFamily="18" charset="0"/>
              </a:rPr>
              <a:t>Deut. 29:18 </a:t>
            </a:r>
            <a:r>
              <a:rPr lang="en-US" altLang="en-US" sz="4000" dirty="0">
                <a:cs typeface="Times New Roman" panose="02020603050405020304" pitchFamily="18" charset="0"/>
              </a:rPr>
              <a:t>- emerging of idolatrous men, influencing people of Israel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9DDD6CBF-8EA4-4E6B-B55A-103AEA1B4AF2}"/>
              </a:ext>
            </a:extLst>
          </p:cNvPr>
          <p:cNvSpPr txBox="1">
            <a:spLocks noChangeArrowheads="1"/>
          </p:cNvSpPr>
          <p:nvPr/>
        </p:nvSpPr>
        <p:spPr bwMode="auto">
          <a:xfrm>
            <a:off x="609600" y="685800"/>
            <a:ext cx="109727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“Lest any root of bitterness springing up cause trouble, and by this many become defiled”</a:t>
            </a:r>
          </a:p>
        </p:txBody>
      </p:sp>
      <p:sp>
        <p:nvSpPr>
          <p:cNvPr id="101379" name="Line 3">
            <a:extLst>
              <a:ext uri="{FF2B5EF4-FFF2-40B4-BE49-F238E27FC236}">
                <a16:creationId xmlns:a16="http://schemas.microsoft.com/office/drawing/2014/main" id="{77FC2C28-F142-44B2-BF33-01D6FA01A62D}"/>
              </a:ext>
            </a:extLst>
          </p:cNvPr>
          <p:cNvSpPr>
            <a:spLocks noChangeShapeType="1"/>
          </p:cNvSpPr>
          <p:nvPr/>
        </p:nvSpPr>
        <p:spPr bwMode="auto">
          <a:xfrm>
            <a:off x="609601" y="2209800"/>
            <a:ext cx="10972798" cy="0"/>
          </a:xfrm>
          <a:prstGeom prst="line">
            <a:avLst/>
          </a:prstGeom>
          <a:noFill/>
          <a:ln w="57150">
            <a:solidFill>
              <a:srgbClr val="CC3300"/>
            </a:solidFill>
            <a:round/>
            <a:headEnd/>
            <a:tailEnd/>
          </a:ln>
          <a:effectLst>
            <a:outerShdw dist="53882"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01380" name="Text Box 4">
            <a:extLst>
              <a:ext uri="{FF2B5EF4-FFF2-40B4-BE49-F238E27FC236}">
                <a16:creationId xmlns:a16="http://schemas.microsoft.com/office/drawing/2014/main" id="{C0F61DB8-45E4-4D75-AA80-92E11FCCAA9F}"/>
              </a:ext>
            </a:extLst>
          </p:cNvPr>
          <p:cNvSpPr txBox="1">
            <a:spLocks noChangeArrowheads="1"/>
          </p:cNvSpPr>
          <p:nvPr/>
        </p:nvSpPr>
        <p:spPr bwMode="auto">
          <a:xfrm>
            <a:off x="609600" y="2819400"/>
            <a:ext cx="10972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Christians in sin must be disciplined for benefit of the church (</a:t>
            </a:r>
            <a:r>
              <a:rPr lang="en-US" altLang="en-US" sz="4000" b="1" dirty="0">
                <a:cs typeface="Times New Roman" panose="02020603050405020304" pitchFamily="18" charset="0"/>
              </a:rPr>
              <a:t>1 Cor. 5:6-7</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Discipline begins when a saint goes to a brother in sin (</a:t>
            </a:r>
            <a:r>
              <a:rPr lang="en-US" altLang="en-US" sz="4000" b="1" dirty="0">
                <a:cs typeface="Times New Roman" panose="02020603050405020304" pitchFamily="18" charset="0"/>
              </a:rPr>
              <a:t>James 5:19-20</a:t>
            </a:r>
            <a:r>
              <a:rPr lang="en-US" altLang="en-US" sz="4000" dirty="0">
                <a:cs typeface="Times New Roman" panose="02020603050405020304" pitchFamily="18" charset="0"/>
              </a:rPr>
              <a:t>), then takes it to 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13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Line 3">
            <a:extLst>
              <a:ext uri="{FF2B5EF4-FFF2-40B4-BE49-F238E27FC236}">
                <a16:creationId xmlns:a16="http://schemas.microsoft.com/office/drawing/2014/main" id="{235A6213-5058-4125-B919-D26532F09896}"/>
              </a:ext>
            </a:extLst>
          </p:cNvPr>
          <p:cNvSpPr>
            <a:spLocks noChangeShapeType="1"/>
          </p:cNvSpPr>
          <p:nvPr/>
        </p:nvSpPr>
        <p:spPr bwMode="auto">
          <a:xfrm>
            <a:off x="1524000" y="2895600"/>
            <a:ext cx="9144000" cy="0"/>
          </a:xfrm>
          <a:prstGeom prst="line">
            <a:avLst/>
          </a:prstGeom>
          <a:noFill/>
          <a:ln w="57150">
            <a:solidFill>
              <a:srgbClr val="CC3300"/>
            </a:solidFill>
            <a:prstDash val="sysDot"/>
            <a:round/>
            <a:headEnd/>
            <a:tailEnd/>
          </a:ln>
          <a:effectLst>
            <a:outerShdw dist="53882"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02404" name="Text Box 4">
            <a:extLst>
              <a:ext uri="{FF2B5EF4-FFF2-40B4-BE49-F238E27FC236}">
                <a16:creationId xmlns:a16="http://schemas.microsoft.com/office/drawing/2014/main" id="{D0E16825-F482-47AB-ACBD-42D4FFB96178}"/>
              </a:ext>
            </a:extLst>
          </p:cNvPr>
          <p:cNvSpPr txBox="1">
            <a:spLocks noChangeArrowheads="1"/>
          </p:cNvSpPr>
          <p:nvPr/>
        </p:nvSpPr>
        <p:spPr bwMode="auto">
          <a:xfrm>
            <a:off x="609600" y="3276600"/>
            <a:ext cx="1097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Diligent care for one another to prevent any becoming a profane person (</a:t>
            </a:r>
            <a:r>
              <a:rPr lang="en-US" altLang="en-US" sz="4000" b="1" dirty="0">
                <a:cs typeface="Times New Roman" panose="02020603050405020304" pitchFamily="18" charset="0"/>
              </a:rPr>
              <a:t>Heb. 12:16</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“Profane” – lacking in spiritual discernment</a:t>
            </a:r>
            <a:endParaRPr lang="en-US" altLang="en-US" sz="4000" u="sng" dirty="0">
              <a:cs typeface="Times New Roman" panose="02020603050405020304" pitchFamily="18" charset="0"/>
            </a:endParaRPr>
          </a:p>
        </p:txBody>
      </p:sp>
      <p:sp>
        <p:nvSpPr>
          <p:cNvPr id="102405" name="Rectangle 5">
            <a:extLst>
              <a:ext uri="{FF2B5EF4-FFF2-40B4-BE49-F238E27FC236}">
                <a16:creationId xmlns:a16="http://schemas.microsoft.com/office/drawing/2014/main" id="{25F73337-8B5F-4816-B820-EB64EDDF0EAE}"/>
              </a:ext>
            </a:extLst>
          </p:cNvPr>
          <p:cNvSpPr>
            <a:spLocks noChangeArrowheads="1"/>
          </p:cNvSpPr>
          <p:nvPr/>
        </p:nvSpPr>
        <p:spPr bwMode="auto">
          <a:xfrm>
            <a:off x="609600" y="695742"/>
            <a:ext cx="10972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400" dirty="0">
                <a:latin typeface="Times New Roman" panose="02020603050405020304" pitchFamily="18" charset="0"/>
                <a:cs typeface="Times New Roman" panose="02020603050405020304" pitchFamily="18" charset="0"/>
              </a:rPr>
              <a:t>“Lest there be any fornicator or profane person like Esau, who for one morsel of food sold his birthright”</a:t>
            </a:r>
          </a:p>
        </p:txBody>
      </p:sp>
      <p:sp>
        <p:nvSpPr>
          <p:cNvPr id="102406" name="Rectangle 6">
            <a:extLst>
              <a:ext uri="{FF2B5EF4-FFF2-40B4-BE49-F238E27FC236}">
                <a16:creationId xmlns:a16="http://schemas.microsoft.com/office/drawing/2014/main" id="{3B782479-9DAA-436C-8145-921BC0432101}"/>
              </a:ext>
            </a:extLst>
          </p:cNvPr>
          <p:cNvSpPr>
            <a:spLocks noChangeArrowheads="1"/>
          </p:cNvSpPr>
          <p:nvPr/>
        </p:nvSpPr>
        <p:spPr bwMode="auto">
          <a:xfrm>
            <a:off x="4648200" y="5486400"/>
            <a:ext cx="2895600" cy="707886"/>
          </a:xfrm>
          <a:prstGeom prst="rect">
            <a:avLst/>
          </a:prstGeom>
          <a:solidFill>
            <a:srgbClr val="99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dirty="0">
                <a:solidFill>
                  <a:srgbClr val="FFFFFF"/>
                </a:solidFill>
                <a:latin typeface="Times New Roman" panose="02020603050405020304" pitchFamily="18" charset="0"/>
                <a:cs typeface="Times New Roman" panose="02020603050405020304" pitchFamily="18" charset="0"/>
              </a:rPr>
              <a:t>1 Cor. 5:5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uild="p" autoUpdateAnimBg="0"/>
      <p:bldP spid="10240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36291531-24C0-4530-81A9-39B1C4F41D9F}"/>
              </a:ext>
            </a:extLst>
          </p:cNvPr>
          <p:cNvSpPr>
            <a:spLocks noChangeArrowheads="1"/>
          </p:cNvSpPr>
          <p:nvPr/>
        </p:nvSpPr>
        <p:spPr bwMode="auto">
          <a:xfrm>
            <a:off x="609600" y="1999833"/>
            <a:ext cx="10896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400" dirty="0">
                <a:latin typeface="Times New Roman" panose="02020603050405020304" pitchFamily="18" charset="0"/>
                <a:cs typeface="Times New Roman" panose="02020603050405020304" pitchFamily="18" charset="0"/>
              </a:rPr>
              <a:t>“For you know that afterward, when he wanted to inherit the blessing, he was rejected, for he found no place for repentance, though he sought it diligently with tears”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a:extLst>
              <a:ext uri="{FF2B5EF4-FFF2-40B4-BE49-F238E27FC236}">
                <a16:creationId xmlns:a16="http://schemas.microsoft.com/office/drawing/2014/main" id="{395779B9-4219-4D92-AEE5-81DCDD396425}"/>
              </a:ext>
            </a:extLst>
          </p:cNvPr>
          <p:cNvSpPr txBox="1">
            <a:spLocks noChangeArrowheads="1"/>
          </p:cNvSpPr>
          <p:nvPr/>
        </p:nvSpPr>
        <p:spPr bwMode="auto">
          <a:xfrm>
            <a:off x="609600" y="1371600"/>
            <a:ext cx="10972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Esau sought with tears the blessing he had earlier forfeited – when it was too late!</a:t>
            </a:r>
          </a:p>
          <a:p>
            <a:pPr eaLnBrk="1" hangingPunct="1">
              <a:buFont typeface="Wingdings" panose="05000000000000000000" pitchFamily="2" charset="2"/>
              <a:buChar char="§"/>
            </a:pPr>
            <a:r>
              <a:rPr lang="en-US" altLang="en-US" sz="4000" dirty="0">
                <a:cs typeface="Times New Roman" panose="02020603050405020304" pitchFamily="18" charset="0"/>
              </a:rPr>
              <a:t>That can happen to each of us in the matter of eternal salvation (</a:t>
            </a:r>
            <a:r>
              <a:rPr lang="en-US" altLang="en-US" sz="4000" b="1" dirty="0">
                <a:cs typeface="Times New Roman" panose="02020603050405020304" pitchFamily="18" charset="0"/>
              </a:rPr>
              <a:t>Matt. 24:36-39</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4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EC829F-6C2A-42DA-B5C3-7819F764CF0C}"/>
              </a:ext>
            </a:extLst>
          </p:cNvPr>
          <p:cNvSpPr txBox="1"/>
          <p:nvPr/>
        </p:nvSpPr>
        <p:spPr>
          <a:xfrm>
            <a:off x="609600" y="612844"/>
            <a:ext cx="10972800" cy="5632311"/>
          </a:xfrm>
          <a:prstGeom prst="rect">
            <a:avLst/>
          </a:prstGeom>
          <a:noFill/>
        </p:spPr>
        <p:txBody>
          <a:bodyPr wrap="square" rtlCol="0">
            <a:spAutoFit/>
          </a:bodyPr>
          <a:lstStyle/>
          <a:p>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Hearing and faith,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10:17; Mark 16:16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Repentance,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2:38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Professing Christ,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10:9-10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Immersion in water,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6:3-5; Acts 22:16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Faithfulness,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2:10</a:t>
            </a:r>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Prayerful penitence for the erring -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8:22</a:t>
            </a:r>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36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 therefore of this your wickedness, and pray God if perhaps the thought of your heart may be forgiven you</a:t>
            </a:r>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8:22)</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716A76D-F6C8-4137-8398-03AFD9626BDE}"/>
              </a:ext>
            </a:extLst>
          </p:cNvPr>
          <p:cNvGraphicFramePr>
            <a:graphicFrameLocks noGrp="1"/>
          </p:cNvGraphicFramePr>
          <p:nvPr>
            <p:extLst>
              <p:ext uri="{D42A27DB-BD31-4B8C-83A1-F6EECF244321}">
                <p14:modId xmlns:p14="http://schemas.microsoft.com/office/powerpoint/2010/main" val="2346167808"/>
              </p:ext>
            </p:extLst>
          </p:nvPr>
        </p:nvGraphicFramePr>
        <p:xfrm>
          <a:off x="0" y="5275392"/>
          <a:ext cx="12192001" cy="158260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274778197"/>
                    </a:ext>
                  </a:extLst>
                </a:gridCol>
                <a:gridCol w="1524000">
                  <a:extLst>
                    <a:ext uri="{9D8B030D-6E8A-4147-A177-3AD203B41FA5}">
                      <a16:colId xmlns:a16="http://schemas.microsoft.com/office/drawing/2014/main" val="2502110027"/>
                    </a:ext>
                  </a:extLst>
                </a:gridCol>
                <a:gridCol w="7467601">
                  <a:extLst>
                    <a:ext uri="{9D8B030D-6E8A-4147-A177-3AD203B41FA5}">
                      <a16:colId xmlns:a16="http://schemas.microsoft.com/office/drawing/2014/main" val="765656885"/>
                    </a:ext>
                  </a:extLst>
                </a:gridCol>
              </a:tblGrid>
              <a:tr h="527536">
                <a:tc>
                  <a:txBody>
                    <a:bodyPr/>
                    <a:lstStyle/>
                    <a:p>
                      <a:pPr algn="ctr"/>
                      <a:r>
                        <a:rPr lang="en-US" sz="2200" dirty="0">
                          <a:effectLst>
                            <a:outerShdw blurRad="38100" dist="38100" dir="2700000" algn="tl">
                              <a:srgbClr val="000000">
                                <a:alpha val="43137"/>
                              </a:srgbClr>
                            </a:outerShdw>
                          </a:effectLst>
                        </a:rPr>
                        <a:t>Invitation Song</a:t>
                      </a: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226</a:t>
                      </a:r>
                    </a:p>
                  </a:txBody>
                  <a:tcPr marL="70642" marR="70642" marT="35321" marB="35321">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There’s A Great Day Coming</a:t>
                      </a:r>
                    </a:p>
                  </a:txBody>
                  <a:tcPr marL="70642" marR="70642" marT="35321" marB="35321">
                    <a:cell3D prstMaterial="dkEdge">
                      <a:bevel prst="artDeco"/>
                      <a:lightRig rig="flood" dir="t"/>
                    </a:cell3D>
                  </a:tcPr>
                </a:tc>
                <a:extLst>
                  <a:ext uri="{0D108BD9-81ED-4DB2-BD59-A6C34878D82A}">
                    <a16:rowId xmlns:a16="http://schemas.microsoft.com/office/drawing/2014/main" val="2824449339"/>
                  </a:ext>
                </a:extLst>
              </a:tr>
              <a:tr h="527536">
                <a:tc>
                  <a:txBody>
                    <a:bodyPr/>
                    <a:lstStyle/>
                    <a:p>
                      <a:pPr algn="ctr"/>
                      <a:r>
                        <a:rPr lang="en-US" sz="2200">
                          <a:effectLst>
                            <a:outerShdw blurRad="38100" dist="38100" dir="2700000" algn="tl">
                              <a:srgbClr val="000000">
                                <a:alpha val="43137"/>
                              </a:srgbClr>
                            </a:outerShdw>
                          </a:effectLst>
                        </a:rPr>
                        <a:t>Closing Song</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a:t>
                      </a:r>
                    </a:p>
                  </a:txBody>
                  <a:tcPr marL="70642" marR="70642" marT="35321" marB="35321">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Doxology</a:t>
                      </a:r>
                    </a:p>
                  </a:txBody>
                  <a:tcPr marL="70642" marR="70642" marT="35321" marB="35321">
                    <a:cell3D prstMaterial="dkEdge">
                      <a:bevel prst="artDeco"/>
                      <a:lightRig rig="flood" dir="t"/>
                    </a:cell3D>
                  </a:tcPr>
                </a:tc>
                <a:extLst>
                  <a:ext uri="{0D108BD9-81ED-4DB2-BD59-A6C34878D82A}">
                    <a16:rowId xmlns:a16="http://schemas.microsoft.com/office/drawing/2014/main" val="2054871404"/>
                  </a:ext>
                </a:extLst>
              </a:tr>
              <a:tr h="527536">
                <a:tc>
                  <a:txBody>
                    <a:bodyPr/>
                    <a:lstStyle/>
                    <a:p>
                      <a:pPr algn="ctr"/>
                      <a:r>
                        <a:rPr lang="en-US" sz="2200">
                          <a:effectLst>
                            <a:outerShdw blurRad="38100" dist="38100" dir="2700000" algn="tl">
                              <a:srgbClr val="000000">
                                <a:alpha val="43137"/>
                              </a:srgbClr>
                            </a:outerShdw>
                          </a:effectLst>
                        </a:rPr>
                        <a:t>Closing Prayer</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extLst>
                  <a:ext uri="{0D108BD9-81ED-4DB2-BD59-A6C34878D82A}">
                    <a16:rowId xmlns:a16="http://schemas.microsoft.com/office/drawing/2014/main" val="2534260821"/>
                  </a:ext>
                </a:extLst>
              </a:tr>
            </a:tbl>
          </a:graphicData>
        </a:graphic>
      </p:graphicFrame>
    </p:spTree>
    <p:extLst>
      <p:ext uri="{BB962C8B-B14F-4D97-AF65-F5344CB8AC3E}">
        <p14:creationId xmlns:p14="http://schemas.microsoft.com/office/powerpoint/2010/main" val="229963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55C18A-E589-4CC8-87B7-7B360F4BB326}"/>
              </a:ext>
            </a:extLst>
          </p:cNvPr>
          <p:cNvGraphicFramePr>
            <a:graphicFrameLocks noGrp="1"/>
          </p:cNvGraphicFramePr>
          <p:nvPr>
            <p:extLst>
              <p:ext uri="{D42A27DB-BD31-4B8C-83A1-F6EECF244321}">
                <p14:modId xmlns:p14="http://schemas.microsoft.com/office/powerpoint/2010/main" val="2930365532"/>
              </p:ext>
            </p:extLst>
          </p:nvPr>
        </p:nvGraphicFramePr>
        <p:xfrm>
          <a:off x="0" y="0"/>
          <a:ext cx="12192001" cy="6857996"/>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585965565"/>
                    </a:ext>
                  </a:extLst>
                </a:gridCol>
                <a:gridCol w="1524000">
                  <a:extLst>
                    <a:ext uri="{9D8B030D-6E8A-4147-A177-3AD203B41FA5}">
                      <a16:colId xmlns:a16="http://schemas.microsoft.com/office/drawing/2014/main" val="702951438"/>
                    </a:ext>
                  </a:extLst>
                </a:gridCol>
                <a:gridCol w="7467601">
                  <a:extLst>
                    <a:ext uri="{9D8B030D-6E8A-4147-A177-3AD203B41FA5}">
                      <a16:colId xmlns:a16="http://schemas.microsoft.com/office/drawing/2014/main" val="3330558733"/>
                    </a:ext>
                  </a:extLst>
                </a:gridCol>
              </a:tblGrid>
              <a:tr h="527564">
                <a:tc>
                  <a:txBody>
                    <a:bodyPr/>
                    <a:lstStyle/>
                    <a:p>
                      <a:pPr algn="ctr"/>
                      <a:r>
                        <a:rPr lang="en-US" sz="2200" dirty="0">
                          <a:effectLst>
                            <a:outerShdw blurRad="38100" dist="38100" dir="2700000" algn="tl">
                              <a:srgbClr val="000000">
                                <a:alpha val="43137"/>
                              </a:srgbClr>
                            </a:outerShdw>
                          </a:effectLst>
                        </a:rPr>
                        <a:t>Announcements</a:t>
                      </a: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tc>
                  <a:txBody>
                    <a:bodyPr/>
                    <a:lstStyle/>
                    <a:p>
                      <a:pPr algn="ctr"/>
                      <a:r>
                        <a:rPr lang="en-US" sz="2200">
                          <a:effectLst>
                            <a:outerShdw blurRad="38100" dist="38100" dir="2700000" algn="tl">
                              <a:srgbClr val="000000">
                                <a:alpha val="43137"/>
                              </a:srgbClr>
                            </a:outerShdw>
                          </a:effectLst>
                        </a:rPr>
                        <a:t>Songs</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tc>
                  <a:txBody>
                    <a:bodyPr/>
                    <a:lstStyle/>
                    <a:p>
                      <a:pPr algn="ctr"/>
                      <a:r>
                        <a:rPr lang="en-US" sz="2200">
                          <a:effectLst>
                            <a:outerShdw blurRad="38100" dist="38100" dir="2700000" algn="tl">
                              <a:srgbClr val="000000">
                                <a:alpha val="43137"/>
                              </a:srgbClr>
                            </a:outerShdw>
                          </a:effectLst>
                        </a:rPr>
                        <a:t>Title</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extLst>
                  <a:ext uri="{0D108BD9-81ED-4DB2-BD59-A6C34878D82A}">
                    <a16:rowId xmlns:a16="http://schemas.microsoft.com/office/drawing/2014/main" val="3250254673"/>
                  </a:ext>
                </a:extLst>
              </a:tr>
              <a:tr h="527536">
                <a:tc>
                  <a:txBody>
                    <a:bodyPr/>
                    <a:lstStyle/>
                    <a:p>
                      <a:pPr algn="ctr"/>
                      <a:r>
                        <a:rPr lang="en-US" sz="2200" dirty="0">
                          <a:effectLst>
                            <a:outerShdw blurRad="38100" dist="38100" dir="2700000" algn="tl">
                              <a:srgbClr val="000000">
                                <a:alpha val="43137"/>
                              </a:srgbClr>
                            </a:outerShdw>
                          </a:effectLst>
                        </a:rPr>
                        <a:t>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Song</a:t>
                      </a: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a:txBody>
                  <a:tcPr marL="70642" marR="70642" marT="35321" marB="35321">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Wonderful Savior</a:t>
                      </a:r>
                    </a:p>
                  </a:txBody>
                  <a:tcPr marL="70642" marR="70642" marT="35321" marB="35321">
                    <a:cell3D prstMaterial="dkEdge">
                      <a:bevel prst="artDeco"/>
                      <a:lightRig rig="flood" dir="t"/>
                    </a:cell3D>
                  </a:tcPr>
                </a:tc>
                <a:extLst>
                  <a:ext uri="{0D108BD9-81ED-4DB2-BD59-A6C34878D82A}">
                    <a16:rowId xmlns:a16="http://schemas.microsoft.com/office/drawing/2014/main" val="1531087339"/>
                  </a:ext>
                </a:extLst>
              </a:tr>
              <a:tr h="527536">
                <a:tc>
                  <a:txBody>
                    <a:bodyPr/>
                    <a:lstStyle/>
                    <a:p>
                      <a:pPr algn="ctr"/>
                      <a:r>
                        <a:rPr lang="en-US" sz="2200" dirty="0">
                          <a:effectLst>
                            <a:outerShdw blurRad="38100" dist="38100" dir="2700000" algn="tl">
                              <a:srgbClr val="000000">
                                <a:alpha val="43137"/>
                              </a:srgbClr>
                            </a:outerShdw>
                          </a:effectLst>
                        </a:rPr>
                        <a:t>2</a:t>
                      </a:r>
                      <a:r>
                        <a:rPr lang="en-US" sz="2200" baseline="30000" dirty="0">
                          <a:effectLst>
                            <a:outerShdw blurRad="38100" dist="38100" dir="2700000" algn="tl">
                              <a:srgbClr val="000000">
                                <a:alpha val="43137"/>
                              </a:srgbClr>
                            </a:outerShdw>
                          </a:effectLst>
                        </a:rPr>
                        <a:t>nd</a:t>
                      </a:r>
                      <a:r>
                        <a:rPr lang="en-US" sz="2200" dirty="0">
                          <a:effectLst>
                            <a:outerShdw blurRad="38100" dist="38100" dir="2700000" algn="tl">
                              <a:srgbClr val="000000">
                                <a:alpha val="43137"/>
                              </a:srgbClr>
                            </a:outerShdw>
                          </a:effectLst>
                        </a:rPr>
                        <a:t> Song</a:t>
                      </a: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232</a:t>
                      </a:r>
                    </a:p>
                  </a:txBody>
                  <a:tcPr marL="70642" marR="70642" marT="35321" marB="35321">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Lord’s My Shepherd</a:t>
                      </a:r>
                    </a:p>
                  </a:txBody>
                  <a:tcPr marL="70642" marR="70642" marT="35321" marB="35321">
                    <a:cell3D prstMaterial="dkEdge">
                      <a:bevel prst="artDeco"/>
                      <a:lightRig rig="flood" dir="t"/>
                    </a:cell3D>
                  </a:tcPr>
                </a:tc>
                <a:extLst>
                  <a:ext uri="{0D108BD9-81ED-4DB2-BD59-A6C34878D82A}">
                    <a16:rowId xmlns:a16="http://schemas.microsoft.com/office/drawing/2014/main" val="2828471758"/>
                  </a:ext>
                </a:extLst>
              </a:tr>
              <a:tr h="527536">
                <a:tc>
                  <a:txBody>
                    <a:bodyPr/>
                    <a:lstStyle/>
                    <a:p>
                      <a:pPr algn="ctr"/>
                      <a:r>
                        <a:rPr lang="en-US" sz="2200" dirty="0">
                          <a:effectLst>
                            <a:outerShdw blurRad="38100" dist="38100" dir="2700000" algn="tl">
                              <a:srgbClr val="000000">
                                <a:alpha val="43137"/>
                              </a:srgbClr>
                            </a:outerShdw>
                          </a:effectLst>
                        </a:rPr>
                        <a:t>Opening Prayer</a:t>
                      </a: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extLst>
                  <a:ext uri="{0D108BD9-81ED-4DB2-BD59-A6C34878D82A}">
                    <a16:rowId xmlns:a16="http://schemas.microsoft.com/office/drawing/2014/main" val="1678393784"/>
                  </a:ext>
                </a:extLst>
              </a:tr>
              <a:tr h="527536">
                <a:tc>
                  <a:txBody>
                    <a:bodyPr/>
                    <a:lstStyle/>
                    <a:p>
                      <a:pPr algn="ctr"/>
                      <a:r>
                        <a:rPr lang="en-US" sz="2200" dirty="0">
                          <a:effectLst>
                            <a:outerShdw blurRad="38100" dist="38100" dir="2700000" algn="tl">
                              <a:srgbClr val="000000">
                                <a:alpha val="43137"/>
                              </a:srgbClr>
                            </a:outerShdw>
                          </a:effectLst>
                        </a:rPr>
                        <a:t>3</a:t>
                      </a:r>
                      <a:r>
                        <a:rPr lang="en-US" sz="2200" baseline="30000" dirty="0">
                          <a:effectLst>
                            <a:outerShdw blurRad="38100" dist="38100" dir="2700000" algn="tl">
                              <a:srgbClr val="000000">
                                <a:alpha val="43137"/>
                              </a:srgbClr>
                            </a:outerShdw>
                          </a:effectLst>
                        </a:rPr>
                        <a:t>rd</a:t>
                      </a:r>
                      <a:r>
                        <a:rPr lang="en-US" sz="2200" dirty="0">
                          <a:effectLst>
                            <a:outerShdw blurRad="38100" dist="38100" dir="2700000" algn="tl">
                              <a:srgbClr val="000000">
                                <a:alpha val="43137"/>
                              </a:srgbClr>
                            </a:outerShdw>
                          </a:effectLst>
                        </a:rPr>
                        <a:t> Song</a:t>
                      </a: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245</a:t>
                      </a:r>
                    </a:p>
                  </a:txBody>
                  <a:tcPr marL="70642" marR="70642" marT="35321" marB="35321">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Christian’s Welcome Home</a:t>
                      </a:r>
                    </a:p>
                  </a:txBody>
                  <a:tcPr marL="70642" marR="70642" marT="35321" marB="35321">
                    <a:cell3D prstMaterial="dkEdge">
                      <a:bevel prst="artDeco"/>
                      <a:lightRig rig="flood" dir="t"/>
                    </a:cell3D>
                  </a:tcPr>
                </a:tc>
                <a:extLst>
                  <a:ext uri="{0D108BD9-81ED-4DB2-BD59-A6C34878D82A}">
                    <a16:rowId xmlns:a16="http://schemas.microsoft.com/office/drawing/2014/main" val="706293488"/>
                  </a:ext>
                </a:extLst>
              </a:tr>
              <a:tr h="527536">
                <a:tc>
                  <a:txBody>
                    <a:bodyPr/>
                    <a:lstStyle/>
                    <a:p>
                      <a:pPr algn="ctr"/>
                      <a:r>
                        <a:rPr lang="en-US" sz="2200">
                          <a:effectLst>
                            <a:outerShdw blurRad="38100" dist="38100" dir="2700000" algn="tl">
                              <a:srgbClr val="000000">
                                <a:alpha val="43137"/>
                              </a:srgbClr>
                            </a:outerShdw>
                          </a:effectLst>
                        </a:rPr>
                        <a:t>4</a:t>
                      </a:r>
                      <a:r>
                        <a:rPr lang="en-US" sz="2200" baseline="30000">
                          <a:effectLst>
                            <a:outerShdw blurRad="38100" dist="38100" dir="2700000" algn="tl">
                              <a:srgbClr val="000000">
                                <a:alpha val="43137"/>
                              </a:srgbClr>
                            </a:outerShdw>
                          </a:effectLst>
                        </a:rPr>
                        <a:t>th</a:t>
                      </a:r>
                      <a:r>
                        <a:rPr lang="en-US" sz="2200">
                          <a:effectLst>
                            <a:outerShdw blurRad="38100" dist="38100" dir="2700000" algn="tl">
                              <a:srgbClr val="000000">
                                <a:alpha val="43137"/>
                              </a:srgbClr>
                            </a:outerShdw>
                          </a:effectLst>
                        </a:rPr>
                        <a:t> Song</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504</a:t>
                      </a:r>
                    </a:p>
                  </a:txBody>
                  <a:tcPr marL="70642" marR="70642" marT="35321" marB="35321">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Breaking of Bread</a:t>
                      </a:r>
                    </a:p>
                  </a:txBody>
                  <a:tcPr marL="70642" marR="70642" marT="35321" marB="35321">
                    <a:cell3D prstMaterial="dkEdge">
                      <a:bevel prst="artDeco"/>
                      <a:lightRig rig="flood" dir="t"/>
                    </a:cell3D>
                  </a:tcPr>
                </a:tc>
                <a:extLst>
                  <a:ext uri="{0D108BD9-81ED-4DB2-BD59-A6C34878D82A}">
                    <a16:rowId xmlns:a16="http://schemas.microsoft.com/office/drawing/2014/main" val="1521127050"/>
                  </a:ext>
                </a:extLst>
              </a:tr>
              <a:tr h="527536">
                <a:tc>
                  <a:txBody>
                    <a:bodyPr/>
                    <a:lstStyle/>
                    <a:p>
                      <a:pPr algn="ctr"/>
                      <a:r>
                        <a:rPr lang="en-US" sz="2200">
                          <a:effectLst>
                            <a:outerShdw blurRad="38100" dist="38100" dir="2700000" algn="tl">
                              <a:srgbClr val="000000">
                                <a:alpha val="43137"/>
                              </a:srgbClr>
                            </a:outerShdw>
                          </a:effectLst>
                        </a:rPr>
                        <a:t>Lords</a:t>
                      </a:r>
                      <a:r>
                        <a:rPr lang="en-US" sz="2200" baseline="0">
                          <a:effectLst>
                            <a:outerShdw blurRad="38100" dist="38100" dir="2700000" algn="tl">
                              <a:srgbClr val="000000">
                                <a:alpha val="43137"/>
                              </a:srgbClr>
                            </a:outerShdw>
                          </a:effectLst>
                        </a:rPr>
                        <a:t> Supper</a:t>
                      </a:r>
                      <a:endParaRPr lang="en-US" sz="2200" b="0" i="1" baseline="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extLst>
                  <a:ext uri="{0D108BD9-81ED-4DB2-BD59-A6C34878D82A}">
                    <a16:rowId xmlns:a16="http://schemas.microsoft.com/office/drawing/2014/main" val="852683936"/>
                  </a:ext>
                </a:extLst>
              </a:tr>
              <a:tr h="527536">
                <a:tc>
                  <a:txBody>
                    <a:bodyPr/>
                    <a:lstStyle/>
                    <a:p>
                      <a:pPr algn="ctr"/>
                      <a:r>
                        <a:rPr lang="en-US" sz="2200">
                          <a:effectLst>
                            <a:outerShdw blurRad="38100" dist="38100" dir="2700000" algn="tl">
                              <a:srgbClr val="000000">
                                <a:alpha val="43137"/>
                              </a:srgbClr>
                            </a:outerShdw>
                          </a:effectLst>
                        </a:rPr>
                        <a:t>Offering</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extLst>
                  <a:ext uri="{0D108BD9-81ED-4DB2-BD59-A6C34878D82A}">
                    <a16:rowId xmlns:a16="http://schemas.microsoft.com/office/drawing/2014/main" val="800460600"/>
                  </a:ext>
                </a:extLst>
              </a:tr>
              <a:tr h="527536">
                <a:tc>
                  <a:txBody>
                    <a:bodyPr/>
                    <a:lstStyle/>
                    <a:p>
                      <a:pPr algn="ctr"/>
                      <a:r>
                        <a:rPr lang="en-US" sz="2200">
                          <a:effectLst>
                            <a:outerShdw blurRad="38100" dist="38100" dir="2700000" algn="tl">
                              <a:srgbClr val="000000">
                                <a:alpha val="43137"/>
                              </a:srgbClr>
                            </a:outerShdw>
                          </a:effectLst>
                        </a:rPr>
                        <a:t>5</a:t>
                      </a:r>
                      <a:r>
                        <a:rPr lang="en-US" sz="2200" baseline="30000">
                          <a:effectLst>
                            <a:outerShdw blurRad="38100" dist="38100" dir="2700000" algn="tl">
                              <a:srgbClr val="000000">
                                <a:alpha val="43137"/>
                              </a:srgbClr>
                            </a:outerShdw>
                          </a:effectLst>
                        </a:rPr>
                        <a:t>th</a:t>
                      </a:r>
                      <a:r>
                        <a:rPr lang="en-US" sz="2200">
                          <a:effectLst>
                            <a:outerShdw blurRad="38100" dist="38100" dir="2700000" algn="tl">
                              <a:srgbClr val="000000">
                                <a:alpha val="43137"/>
                              </a:srgbClr>
                            </a:outerShdw>
                          </a:effectLst>
                        </a:rPr>
                        <a:t> Song</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186</a:t>
                      </a:r>
                    </a:p>
                  </a:txBody>
                  <a:tcPr marL="70642" marR="70642" marT="35321" marB="35321">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Standing on the Promises</a:t>
                      </a:r>
                    </a:p>
                  </a:txBody>
                  <a:tcPr marL="70642" marR="70642" marT="35321" marB="35321">
                    <a:cell3D prstMaterial="dkEdge">
                      <a:bevel prst="artDeco"/>
                      <a:lightRig rig="flood" dir="t"/>
                    </a:cell3D>
                  </a:tcPr>
                </a:tc>
                <a:extLst>
                  <a:ext uri="{0D108BD9-81ED-4DB2-BD59-A6C34878D82A}">
                    <a16:rowId xmlns:a16="http://schemas.microsoft.com/office/drawing/2014/main" val="2592719963"/>
                  </a:ext>
                </a:extLst>
              </a:tr>
              <a:tr h="527536">
                <a:tc>
                  <a:txBody>
                    <a:bodyPr/>
                    <a:lstStyle/>
                    <a:p>
                      <a:pPr algn="ctr"/>
                      <a:r>
                        <a:rPr lang="en-US" sz="2200">
                          <a:effectLst>
                            <a:outerShdw blurRad="38100" dist="38100" dir="2700000" algn="tl">
                              <a:srgbClr val="000000">
                                <a:alpha val="43137"/>
                              </a:srgbClr>
                            </a:outerShdw>
                          </a:effectLst>
                        </a:rPr>
                        <a:t>Sermon</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extLst>
                  <a:ext uri="{0D108BD9-81ED-4DB2-BD59-A6C34878D82A}">
                    <a16:rowId xmlns:a16="http://schemas.microsoft.com/office/drawing/2014/main" val="2482600120"/>
                  </a:ext>
                </a:extLst>
              </a:tr>
              <a:tr h="527536">
                <a:tc>
                  <a:txBody>
                    <a:bodyPr/>
                    <a:lstStyle/>
                    <a:p>
                      <a:pPr algn="ctr"/>
                      <a:r>
                        <a:rPr lang="en-US" sz="2200" dirty="0">
                          <a:effectLst>
                            <a:outerShdw blurRad="38100" dist="38100" dir="2700000" algn="tl">
                              <a:srgbClr val="000000">
                                <a:alpha val="43137"/>
                              </a:srgbClr>
                            </a:outerShdw>
                          </a:effectLst>
                        </a:rPr>
                        <a:t>Invitation Song</a:t>
                      </a: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226</a:t>
                      </a:r>
                    </a:p>
                  </a:txBody>
                  <a:tcPr marL="70642" marR="70642" marT="35321" marB="35321">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There’s A Great Day Coming</a:t>
                      </a:r>
                    </a:p>
                  </a:txBody>
                  <a:tcPr marL="70642" marR="70642" marT="35321" marB="35321">
                    <a:cell3D prstMaterial="dkEdge">
                      <a:bevel prst="artDeco"/>
                      <a:lightRig rig="flood" dir="t"/>
                    </a:cell3D>
                  </a:tcPr>
                </a:tc>
                <a:extLst>
                  <a:ext uri="{0D108BD9-81ED-4DB2-BD59-A6C34878D82A}">
                    <a16:rowId xmlns:a16="http://schemas.microsoft.com/office/drawing/2014/main" val="2795708941"/>
                  </a:ext>
                </a:extLst>
              </a:tr>
              <a:tr h="527536">
                <a:tc>
                  <a:txBody>
                    <a:bodyPr/>
                    <a:lstStyle/>
                    <a:p>
                      <a:pPr algn="ctr"/>
                      <a:r>
                        <a:rPr lang="en-US" sz="2200">
                          <a:effectLst>
                            <a:outerShdw blurRad="38100" dist="38100" dir="2700000" algn="tl">
                              <a:srgbClr val="000000">
                                <a:alpha val="43137"/>
                              </a:srgbClr>
                            </a:outerShdw>
                          </a:effectLst>
                        </a:rPr>
                        <a:t>Closing Song</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a:t>
                      </a:r>
                    </a:p>
                  </a:txBody>
                  <a:tcPr marL="70642" marR="70642" marT="35321" marB="35321">
                    <a:cell3D prstMaterial="dkEdge">
                      <a:bevel prst="artDeco"/>
                      <a:lightRig rig="flood" dir="t"/>
                    </a:cell3D>
                  </a:tcPr>
                </a:tc>
                <a:tc>
                  <a:txBody>
                    <a:bodyPr/>
                    <a:lstStyle/>
                    <a:p>
                      <a:pPr algn="ctr"/>
                      <a:r>
                        <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Doxology</a:t>
                      </a:r>
                    </a:p>
                  </a:txBody>
                  <a:tcPr marL="70642" marR="70642" marT="35321" marB="35321">
                    <a:cell3D prstMaterial="dkEdge">
                      <a:bevel prst="artDeco"/>
                      <a:lightRig rig="flood" dir="t"/>
                    </a:cell3D>
                  </a:tcPr>
                </a:tc>
                <a:extLst>
                  <a:ext uri="{0D108BD9-81ED-4DB2-BD59-A6C34878D82A}">
                    <a16:rowId xmlns:a16="http://schemas.microsoft.com/office/drawing/2014/main" val="4091805496"/>
                  </a:ext>
                </a:extLst>
              </a:tr>
              <a:tr h="527536">
                <a:tc>
                  <a:txBody>
                    <a:bodyPr/>
                    <a:lstStyle/>
                    <a:p>
                      <a:pPr algn="ctr"/>
                      <a:r>
                        <a:rPr lang="en-US" sz="2200">
                          <a:effectLst>
                            <a:outerShdw blurRad="38100" dist="38100" dir="2700000" algn="tl">
                              <a:srgbClr val="000000">
                                <a:alpha val="43137"/>
                              </a:srgbClr>
                            </a:outerShdw>
                          </a:effectLst>
                        </a:rPr>
                        <a:t>Closing Prayer</a:t>
                      </a: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10" marB="35310">
                    <a:cell3D prstMaterial="dkEdge">
                      <a:bevel prst="artDeco"/>
                      <a:lightRig rig="flood" dir="t"/>
                    </a:cell3D>
                  </a:tcPr>
                </a:tc>
                <a:tc>
                  <a:txBody>
                    <a:bodyPr/>
                    <a:lstStyle/>
                    <a:p>
                      <a:pPr algn="ctr"/>
                      <a:endParaRPr lang="en-US" sz="22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tc>
                  <a:txBody>
                    <a:bodyPr/>
                    <a:lstStyle/>
                    <a:p>
                      <a:pPr algn="ctr"/>
                      <a:endParaRPr lang="en-US" sz="22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70642" marR="70642" marT="35321" marB="35321">
                    <a:cell3D prstMaterial="dkEdge">
                      <a:bevel prst="artDeco"/>
                      <a:lightRig rig="flood" dir="t"/>
                    </a:cell3D>
                  </a:tcPr>
                </a:tc>
                <a:extLst>
                  <a:ext uri="{0D108BD9-81ED-4DB2-BD59-A6C34878D82A}">
                    <a16:rowId xmlns:a16="http://schemas.microsoft.com/office/drawing/2014/main" val="3497189164"/>
                  </a:ext>
                </a:extLst>
              </a:tr>
            </a:tbl>
          </a:graphicData>
        </a:graphic>
      </p:graphicFrame>
    </p:spTree>
    <p:extLst>
      <p:ext uri="{BB962C8B-B14F-4D97-AF65-F5344CB8AC3E}">
        <p14:creationId xmlns:p14="http://schemas.microsoft.com/office/powerpoint/2010/main" val="300595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a:extLst>
              <a:ext uri="{FF2B5EF4-FFF2-40B4-BE49-F238E27FC236}">
                <a16:creationId xmlns:a16="http://schemas.microsoft.com/office/drawing/2014/main" id="{167EE35C-A0C7-4711-99B4-BF3061184E8A}"/>
              </a:ext>
            </a:extLst>
          </p:cNvPr>
          <p:cNvSpPr txBox="1">
            <a:spLocks noChangeArrowheads="1"/>
          </p:cNvSpPr>
          <p:nvPr/>
        </p:nvSpPr>
        <p:spPr bwMode="auto">
          <a:xfrm>
            <a:off x="609605" y="685800"/>
            <a:ext cx="5122856" cy="2862322"/>
          </a:xfrm>
          <a:prstGeom prst="rect">
            <a:avLst/>
          </a:prstGeom>
          <a:noFill/>
          <a:ln>
            <a:noFill/>
          </a:ln>
          <a:effectLst>
            <a:outerShdw dist="53882"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6000" dirty="0">
                <a:solidFill>
                  <a:schemeClr val="hlink"/>
                </a:solidFill>
              </a:rPr>
              <a:t>Lest Any Fall from the Grace of God</a:t>
            </a:r>
          </a:p>
        </p:txBody>
      </p:sp>
      <p:pic>
        <p:nvPicPr>
          <p:cNvPr id="93187" name="Picture 3" descr="E:\PFiles\MSOffice\Clipart\corpbas\j0078712.wmf">
            <a:extLst>
              <a:ext uri="{FF2B5EF4-FFF2-40B4-BE49-F238E27FC236}">
                <a16:creationId xmlns:a16="http://schemas.microsoft.com/office/drawing/2014/main" id="{DA6A42E8-D930-4746-9F83-46E5834BA9C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4922" y="914400"/>
            <a:ext cx="4791647" cy="4459575"/>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a:extLst>
              <a:ext uri="{FF2B5EF4-FFF2-40B4-BE49-F238E27FC236}">
                <a16:creationId xmlns:a16="http://schemas.microsoft.com/office/drawing/2014/main" id="{67061AD2-D071-4654-B3B8-C7331B3FE5E3}"/>
              </a:ext>
            </a:extLst>
          </p:cNvPr>
          <p:cNvSpPr txBox="1">
            <a:spLocks noChangeArrowheads="1"/>
          </p:cNvSpPr>
          <p:nvPr/>
        </p:nvSpPr>
        <p:spPr bwMode="auto">
          <a:xfrm>
            <a:off x="7062968" y="4152900"/>
            <a:ext cx="1604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Flat Brush" pitchFamily="2" charset="0"/>
              </a:rPr>
              <a:t>GRACE</a:t>
            </a:r>
          </a:p>
        </p:txBody>
      </p:sp>
      <p:sp>
        <p:nvSpPr>
          <p:cNvPr id="93191" name="Text Box 7">
            <a:extLst>
              <a:ext uri="{FF2B5EF4-FFF2-40B4-BE49-F238E27FC236}">
                <a16:creationId xmlns:a16="http://schemas.microsoft.com/office/drawing/2014/main" id="{A5D5145F-E83A-46F8-8C77-DE2BC2CA360B}"/>
              </a:ext>
            </a:extLst>
          </p:cNvPr>
          <p:cNvSpPr txBox="1">
            <a:spLocks noChangeArrowheads="1"/>
          </p:cNvSpPr>
          <p:nvPr/>
        </p:nvSpPr>
        <p:spPr bwMode="auto">
          <a:xfrm>
            <a:off x="1143000" y="4245114"/>
            <a:ext cx="3984489" cy="707886"/>
          </a:xfrm>
          <a:prstGeom prst="rect">
            <a:avLst/>
          </a:prstGeom>
          <a:noFill/>
          <a:ln w="38100">
            <a:solidFill>
              <a:schemeClr val="hlink"/>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spAutoFit/>
          </a:bodyPr>
          <a:lstStyle/>
          <a:p>
            <a:r>
              <a:rPr lang="en-US" altLang="en-US" sz="4000" dirty="0">
                <a:solidFill>
                  <a:srgbClr val="CC3300"/>
                </a:solidFill>
                <a:latin typeface="Times New Roman" panose="02020603050405020304" pitchFamily="18" charset="0"/>
                <a:cs typeface="Times New Roman" panose="02020603050405020304" pitchFamily="18" charset="0"/>
              </a:rPr>
              <a:t>Hebrews 12:14-17</a:t>
            </a:r>
          </a:p>
        </p:txBody>
      </p:sp>
      <p:sp>
        <p:nvSpPr>
          <p:cNvPr id="93192" name="Arc 8">
            <a:extLst>
              <a:ext uri="{FF2B5EF4-FFF2-40B4-BE49-F238E27FC236}">
                <a16:creationId xmlns:a16="http://schemas.microsoft.com/office/drawing/2014/main" id="{442D0258-8394-4AA4-B1E4-6C48B1A6CF75}"/>
              </a:ext>
            </a:extLst>
          </p:cNvPr>
          <p:cNvSpPr>
            <a:spLocks/>
          </p:cNvSpPr>
          <p:nvPr/>
        </p:nvSpPr>
        <p:spPr bwMode="auto">
          <a:xfrm>
            <a:off x="7510463" y="1093788"/>
            <a:ext cx="11430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3" name="Arc 9">
            <a:extLst>
              <a:ext uri="{FF2B5EF4-FFF2-40B4-BE49-F238E27FC236}">
                <a16:creationId xmlns:a16="http://schemas.microsoft.com/office/drawing/2014/main" id="{207BE9CD-DA14-4C4B-8C1E-D037372AEBE4}"/>
              </a:ext>
            </a:extLst>
          </p:cNvPr>
          <p:cNvSpPr>
            <a:spLocks/>
          </p:cNvSpPr>
          <p:nvPr/>
        </p:nvSpPr>
        <p:spPr bwMode="auto">
          <a:xfrm>
            <a:off x="7205663" y="1474788"/>
            <a:ext cx="11430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 name="Arc 10">
            <a:extLst>
              <a:ext uri="{FF2B5EF4-FFF2-40B4-BE49-F238E27FC236}">
                <a16:creationId xmlns:a16="http://schemas.microsoft.com/office/drawing/2014/main" id="{464B294F-CA18-428D-8953-A53820849F0F}"/>
              </a:ext>
            </a:extLst>
          </p:cNvPr>
          <p:cNvSpPr>
            <a:spLocks/>
          </p:cNvSpPr>
          <p:nvPr/>
        </p:nvSpPr>
        <p:spPr bwMode="auto">
          <a:xfrm>
            <a:off x="6672263" y="2236788"/>
            <a:ext cx="11430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5" name="Text Box 11">
            <a:extLst>
              <a:ext uri="{FF2B5EF4-FFF2-40B4-BE49-F238E27FC236}">
                <a16:creationId xmlns:a16="http://schemas.microsoft.com/office/drawing/2014/main" id="{88D1084B-D12B-4215-93C8-15A4E5F79AC7}"/>
              </a:ext>
            </a:extLst>
          </p:cNvPr>
          <p:cNvSpPr txBox="1">
            <a:spLocks noChangeArrowheads="1"/>
          </p:cNvSpPr>
          <p:nvPr/>
        </p:nvSpPr>
        <p:spPr bwMode="auto">
          <a:xfrm>
            <a:off x="9525000" y="5119688"/>
            <a:ext cx="1978025"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00" dirty="0">
                <a:latin typeface="Chiller" panose="04020404031007020602" pitchFamily="82" charset="0"/>
              </a:rPr>
              <a:t>LOST</a:t>
            </a:r>
          </a:p>
        </p:txBody>
      </p:sp>
      <p:sp>
        <p:nvSpPr>
          <p:cNvPr id="93196" name="Line 12">
            <a:extLst>
              <a:ext uri="{FF2B5EF4-FFF2-40B4-BE49-F238E27FC236}">
                <a16:creationId xmlns:a16="http://schemas.microsoft.com/office/drawing/2014/main" id="{E5AAD91F-14C5-475F-A5AE-E3E41F07A3FF}"/>
              </a:ext>
            </a:extLst>
          </p:cNvPr>
          <p:cNvSpPr>
            <a:spLocks noChangeShapeType="1"/>
          </p:cNvSpPr>
          <p:nvPr/>
        </p:nvSpPr>
        <p:spPr bwMode="auto">
          <a:xfrm>
            <a:off x="6093691" y="533400"/>
            <a:ext cx="0" cy="6019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a:extLst>
              <a:ext uri="{FF2B5EF4-FFF2-40B4-BE49-F238E27FC236}">
                <a16:creationId xmlns:a16="http://schemas.microsoft.com/office/drawing/2014/main" id="{A1E81BC6-2643-4A4B-9C3F-E0024C230BC7}"/>
              </a:ext>
            </a:extLst>
          </p:cNvPr>
          <p:cNvSpPr txBox="1">
            <a:spLocks noChangeArrowheads="1"/>
          </p:cNvSpPr>
          <p:nvPr/>
        </p:nvSpPr>
        <p:spPr bwMode="auto">
          <a:xfrm>
            <a:off x="381000" y="1524000"/>
            <a:ext cx="1104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Heb. 12:14-17</a:t>
            </a:r>
          </a:p>
        </p:txBody>
      </p:sp>
      <p:sp>
        <p:nvSpPr>
          <p:cNvPr id="90116" name="Text Box 4">
            <a:extLst>
              <a:ext uri="{FF2B5EF4-FFF2-40B4-BE49-F238E27FC236}">
                <a16:creationId xmlns:a16="http://schemas.microsoft.com/office/drawing/2014/main" id="{85B000BB-A220-41D7-9298-7B71D7DB3290}"/>
              </a:ext>
            </a:extLst>
          </p:cNvPr>
          <p:cNvSpPr txBox="1">
            <a:spLocks noChangeArrowheads="1"/>
          </p:cNvSpPr>
          <p:nvPr/>
        </p:nvSpPr>
        <p:spPr bwMode="auto">
          <a:xfrm>
            <a:off x="990600" y="2093416"/>
            <a:ext cx="10591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Continues to exhort saints to be faithful to the Lord</a:t>
            </a:r>
          </a:p>
          <a:p>
            <a:pPr eaLnBrk="1" hangingPunct="1">
              <a:buFontTx/>
              <a:buChar char="•"/>
            </a:pPr>
            <a:r>
              <a:rPr lang="en-US" altLang="en-US" sz="4000" dirty="0">
                <a:cs typeface="Times New Roman" panose="02020603050405020304" pitchFamily="18" charset="0"/>
              </a:rPr>
              <a:t>Had urged saints to faithfully live for God throughout course of life (</a:t>
            </a:r>
            <a:r>
              <a:rPr lang="en-US" altLang="en-US" sz="4000" b="1" dirty="0">
                <a:cs typeface="Times New Roman" panose="02020603050405020304" pitchFamily="18" charset="0"/>
              </a:rPr>
              <a:t>12:1-4</a:t>
            </a:r>
            <a:r>
              <a:rPr lang="en-US" altLang="en-US" sz="4000" dirty="0">
                <a:cs typeface="Times New Roman" panose="02020603050405020304" pitchFamily="18" charset="0"/>
              </a:rPr>
              <a:t>)</a:t>
            </a:r>
          </a:p>
          <a:p>
            <a:pPr eaLnBrk="1" hangingPunct="1">
              <a:buFontTx/>
              <a:buChar char="•"/>
            </a:pPr>
            <a:r>
              <a:rPr lang="en-US" altLang="en-US" sz="4000" dirty="0">
                <a:cs typeface="Times New Roman" panose="02020603050405020304" pitchFamily="18" charset="0"/>
              </a:rPr>
              <a:t>Had given O.T. examples of those who did so (</a:t>
            </a:r>
            <a:r>
              <a:rPr lang="en-US" altLang="en-US" sz="4000" b="1" dirty="0">
                <a:cs typeface="Times New Roman" panose="02020603050405020304" pitchFamily="18" charset="0"/>
              </a:rPr>
              <a:t>Heb. 11</a:t>
            </a:r>
            <a:r>
              <a:rPr lang="en-US" altLang="en-US" sz="4000" dirty="0">
                <a:cs typeface="Times New Roman" panose="02020603050405020304" pitchFamily="18" charset="0"/>
              </a:rPr>
              <a:t>)</a:t>
            </a:r>
          </a:p>
        </p:txBody>
      </p:sp>
      <p:sp>
        <p:nvSpPr>
          <p:cNvPr id="2" name="TextBox 1">
            <a:extLst>
              <a:ext uri="{FF2B5EF4-FFF2-40B4-BE49-F238E27FC236}">
                <a16:creationId xmlns:a16="http://schemas.microsoft.com/office/drawing/2014/main" id="{CDAAA957-3048-494C-89FB-212BB6732B63}"/>
              </a:ext>
            </a:extLst>
          </p:cNvPr>
          <p:cNvSpPr txBox="1"/>
          <p:nvPr/>
        </p:nvSpPr>
        <p:spPr>
          <a:xfrm>
            <a:off x="4472286" y="685800"/>
            <a:ext cx="3247427" cy="769441"/>
          </a:xfrm>
          <a:prstGeom prst="rect">
            <a:avLst/>
          </a:prstGeom>
          <a:noFill/>
        </p:spPr>
        <p:txBody>
          <a:bodyPr wrap="none" rtlCol="0">
            <a:spAutoFit/>
          </a:bodyPr>
          <a:lstStyle/>
          <a:p>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a:extLst>
              <a:ext uri="{FF2B5EF4-FFF2-40B4-BE49-F238E27FC236}">
                <a16:creationId xmlns:a16="http://schemas.microsoft.com/office/drawing/2014/main" id="{58587B8A-D52C-46A0-9EE2-6F76186D7087}"/>
              </a:ext>
            </a:extLst>
          </p:cNvPr>
          <p:cNvSpPr txBox="1">
            <a:spLocks noChangeArrowheads="1"/>
          </p:cNvSpPr>
          <p:nvPr/>
        </p:nvSpPr>
        <p:spPr bwMode="auto">
          <a:xfrm>
            <a:off x="609600" y="1654314"/>
            <a:ext cx="36968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Heb. 12:14-17</a:t>
            </a:r>
          </a:p>
        </p:txBody>
      </p:sp>
      <p:sp>
        <p:nvSpPr>
          <p:cNvPr id="91140" name="Text Box 4">
            <a:extLst>
              <a:ext uri="{FF2B5EF4-FFF2-40B4-BE49-F238E27FC236}">
                <a16:creationId xmlns:a16="http://schemas.microsoft.com/office/drawing/2014/main" id="{63084D5B-D3F7-46A6-B51F-209D3B211C55}"/>
              </a:ext>
            </a:extLst>
          </p:cNvPr>
          <p:cNvSpPr txBox="1">
            <a:spLocks noChangeArrowheads="1"/>
          </p:cNvSpPr>
          <p:nvPr/>
        </p:nvSpPr>
        <p:spPr bwMode="auto">
          <a:xfrm>
            <a:off x="1066800" y="2386548"/>
            <a:ext cx="10515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Now in this our he exhorts saints to pursue a righteous relationship with God &amp; man</a:t>
            </a:r>
          </a:p>
          <a:p>
            <a:pPr eaLnBrk="1" hangingPunct="1">
              <a:buFontTx/>
              <a:buChar char="•"/>
            </a:pPr>
            <a:r>
              <a:rPr lang="en-US" altLang="en-US" sz="4000" dirty="0">
                <a:cs typeface="Times New Roman" panose="02020603050405020304" pitchFamily="18" charset="0"/>
              </a:rPr>
              <a:t>Peace toward men and sanctification toward God</a:t>
            </a:r>
          </a:p>
          <a:p>
            <a:pPr eaLnBrk="1" hangingPunct="1">
              <a:buFontTx/>
              <a:buChar char="•"/>
            </a:pPr>
            <a:r>
              <a:rPr lang="en-US" altLang="en-US" sz="4000" dirty="0">
                <a:cs typeface="Times New Roman" panose="02020603050405020304" pitchFamily="18" charset="0"/>
              </a:rPr>
              <a:t>This is involved our faithfully running in the Christian race</a:t>
            </a:r>
          </a:p>
        </p:txBody>
      </p:sp>
      <p:sp>
        <p:nvSpPr>
          <p:cNvPr id="2" name="TextBox 1">
            <a:extLst>
              <a:ext uri="{FF2B5EF4-FFF2-40B4-BE49-F238E27FC236}">
                <a16:creationId xmlns:a16="http://schemas.microsoft.com/office/drawing/2014/main" id="{9BC992DD-42E2-4407-88F0-163370F1D9FB}"/>
              </a:ext>
            </a:extLst>
          </p:cNvPr>
          <p:cNvSpPr txBox="1"/>
          <p:nvPr/>
        </p:nvSpPr>
        <p:spPr>
          <a:xfrm>
            <a:off x="4609054" y="754559"/>
            <a:ext cx="2973891" cy="769441"/>
          </a:xfrm>
          <a:prstGeom prst="rect">
            <a:avLst/>
          </a:prstGeom>
          <a:noFill/>
        </p:spPr>
        <p:txBody>
          <a:bodyPr wrap="non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1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11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AutoShape 5">
            <a:extLst>
              <a:ext uri="{FF2B5EF4-FFF2-40B4-BE49-F238E27FC236}">
                <a16:creationId xmlns:a16="http://schemas.microsoft.com/office/drawing/2014/main" id="{906EFB82-F49D-44A9-9BCA-E06F31077216}"/>
              </a:ext>
            </a:extLst>
          </p:cNvPr>
          <p:cNvSpPr>
            <a:spLocks noChangeArrowheads="1"/>
          </p:cNvSpPr>
          <p:nvPr/>
        </p:nvSpPr>
        <p:spPr bwMode="auto">
          <a:xfrm>
            <a:off x="790103" y="1229650"/>
            <a:ext cx="5257800" cy="4409150"/>
          </a:xfrm>
          <a:prstGeom prst="roundRect">
            <a:avLst>
              <a:gd name="adj" fmla="val 16667"/>
            </a:avLst>
          </a:prstGeom>
          <a:solidFill>
            <a:srgbClr val="33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2" name="Text Box 2">
            <a:extLst>
              <a:ext uri="{FF2B5EF4-FFF2-40B4-BE49-F238E27FC236}">
                <a16:creationId xmlns:a16="http://schemas.microsoft.com/office/drawing/2014/main" id="{85A1DA46-DAB5-4DDF-95F9-3B26FF7850E1}"/>
              </a:ext>
            </a:extLst>
          </p:cNvPr>
          <p:cNvSpPr txBox="1">
            <a:spLocks noChangeArrowheads="1"/>
          </p:cNvSpPr>
          <p:nvPr/>
        </p:nvSpPr>
        <p:spPr bwMode="auto">
          <a:xfrm>
            <a:off x="1295400" y="1425714"/>
            <a:ext cx="4114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000" b="1" dirty="0">
                <a:solidFill>
                  <a:srgbClr val="FFFFFF"/>
                </a:solidFill>
                <a:cs typeface="Times New Roman" panose="02020603050405020304" pitchFamily="18" charset="0"/>
              </a:rPr>
              <a:t>Mark 12:29-31</a:t>
            </a:r>
          </a:p>
        </p:txBody>
      </p:sp>
      <p:sp>
        <p:nvSpPr>
          <p:cNvPr id="92163" name="Text Box 3">
            <a:extLst>
              <a:ext uri="{FF2B5EF4-FFF2-40B4-BE49-F238E27FC236}">
                <a16:creationId xmlns:a16="http://schemas.microsoft.com/office/drawing/2014/main" id="{96D11CAA-8397-4974-94DA-7D1DD99B68C8}"/>
              </a:ext>
            </a:extLst>
          </p:cNvPr>
          <p:cNvSpPr txBox="1">
            <a:spLocks noChangeArrowheads="1"/>
          </p:cNvSpPr>
          <p:nvPr/>
        </p:nvSpPr>
        <p:spPr bwMode="auto">
          <a:xfrm>
            <a:off x="974725" y="2087701"/>
            <a:ext cx="489267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ü"/>
            </a:pPr>
            <a:r>
              <a:rPr lang="en-US" altLang="en-US" sz="4000" dirty="0">
                <a:solidFill>
                  <a:srgbClr val="FFFFFF"/>
                </a:solidFill>
                <a:cs typeface="Times New Roman" panose="02020603050405020304" pitchFamily="18" charset="0"/>
              </a:rPr>
              <a:t>First commandment: love God</a:t>
            </a:r>
          </a:p>
          <a:p>
            <a:pPr eaLnBrk="1" hangingPunct="1">
              <a:buFont typeface="Wingdings" panose="05000000000000000000" pitchFamily="2" charset="2"/>
              <a:buChar char="ü"/>
            </a:pPr>
            <a:r>
              <a:rPr lang="en-US" altLang="en-US" sz="4000" dirty="0">
                <a:solidFill>
                  <a:srgbClr val="FFFFFF"/>
                </a:solidFill>
                <a:cs typeface="Times New Roman" panose="02020603050405020304" pitchFamily="18" charset="0"/>
              </a:rPr>
              <a:t>Second commandment: love neighbor</a:t>
            </a:r>
          </a:p>
        </p:txBody>
      </p:sp>
      <p:sp>
        <p:nvSpPr>
          <p:cNvPr id="92166" name="Text Box 6">
            <a:extLst>
              <a:ext uri="{FF2B5EF4-FFF2-40B4-BE49-F238E27FC236}">
                <a16:creationId xmlns:a16="http://schemas.microsoft.com/office/drawing/2014/main" id="{8D698F77-29CE-4937-9F1C-075B9480BD53}"/>
              </a:ext>
            </a:extLst>
          </p:cNvPr>
          <p:cNvSpPr txBox="1">
            <a:spLocks noChangeArrowheads="1"/>
          </p:cNvSpPr>
          <p:nvPr/>
        </p:nvSpPr>
        <p:spPr bwMode="auto">
          <a:xfrm>
            <a:off x="6781800" y="2169855"/>
            <a:ext cx="5029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Let us now consider these two important guidelines of living the faithful Christian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a:extLst>
              <a:ext uri="{FF2B5EF4-FFF2-40B4-BE49-F238E27FC236}">
                <a16:creationId xmlns:a16="http://schemas.microsoft.com/office/drawing/2014/main" id="{7EF8B2F9-5B26-446E-A33A-A0D7337A415D}"/>
              </a:ext>
            </a:extLst>
          </p:cNvPr>
          <p:cNvSpPr txBox="1">
            <a:spLocks noChangeArrowheads="1"/>
          </p:cNvSpPr>
          <p:nvPr/>
        </p:nvSpPr>
        <p:spPr bwMode="auto">
          <a:xfrm>
            <a:off x="685800" y="304800"/>
            <a:ext cx="10820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Font typeface="Wingdings" panose="05000000000000000000" pitchFamily="2" charset="2"/>
              <a:buNone/>
            </a:pPr>
            <a:r>
              <a:rPr lang="en-US" altLang="en-US" sz="4400" dirty="0">
                <a:cs typeface="Times New Roman" panose="02020603050405020304" pitchFamily="18" charset="0"/>
              </a:rPr>
              <a:t>“Pursue peace with all people”</a:t>
            </a:r>
          </a:p>
        </p:txBody>
      </p:sp>
      <p:sp>
        <p:nvSpPr>
          <p:cNvPr id="94212" name="Text Box 4">
            <a:extLst>
              <a:ext uri="{FF2B5EF4-FFF2-40B4-BE49-F238E27FC236}">
                <a16:creationId xmlns:a16="http://schemas.microsoft.com/office/drawing/2014/main" id="{6FCF1172-40F9-4F6D-AB2F-8618B33C13DA}"/>
              </a:ext>
            </a:extLst>
          </p:cNvPr>
          <p:cNvSpPr txBox="1">
            <a:spLocks noChangeArrowheads="1"/>
          </p:cNvSpPr>
          <p:nvPr/>
        </p:nvSpPr>
        <p:spPr bwMode="auto">
          <a:xfrm>
            <a:off x="609600" y="1261408"/>
            <a:ext cx="1097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“Peace” – harmony with, not enemy, not out of sorts or at odds with</a:t>
            </a:r>
          </a:p>
          <a:p>
            <a:pPr eaLnBrk="1" hangingPunct="1">
              <a:buFont typeface="Wingdings" panose="05000000000000000000" pitchFamily="2" charset="2"/>
              <a:buChar char="§"/>
            </a:pPr>
            <a:r>
              <a:rPr lang="en-US" altLang="en-US" sz="4000" dirty="0">
                <a:cs typeface="Times New Roman" panose="02020603050405020304" pitchFamily="18" charset="0"/>
              </a:rPr>
              <a:t>Especially in the church (</a:t>
            </a:r>
            <a:r>
              <a:rPr lang="en-US" altLang="en-US" sz="4000" b="1" dirty="0">
                <a:cs typeface="Times New Roman" panose="02020603050405020304" pitchFamily="18" charset="0"/>
              </a:rPr>
              <a:t>Jn. 13:34-35; 14:23-24</a:t>
            </a:r>
            <a:r>
              <a:rPr lang="en-US" altLang="en-US" sz="4000" dirty="0">
                <a:cs typeface="Times New Roman" panose="02020603050405020304" pitchFamily="18" charset="0"/>
              </a:rPr>
              <a:t>)</a:t>
            </a:r>
          </a:p>
        </p:txBody>
      </p:sp>
      <p:sp>
        <p:nvSpPr>
          <p:cNvPr id="94214" name="AutoShape 6">
            <a:extLst>
              <a:ext uri="{FF2B5EF4-FFF2-40B4-BE49-F238E27FC236}">
                <a16:creationId xmlns:a16="http://schemas.microsoft.com/office/drawing/2014/main" id="{7AD4C805-E33B-4B3B-8AF7-BE45E69303FB}"/>
              </a:ext>
            </a:extLst>
          </p:cNvPr>
          <p:cNvSpPr>
            <a:spLocks noChangeArrowheads="1"/>
          </p:cNvSpPr>
          <p:nvPr/>
        </p:nvSpPr>
        <p:spPr bwMode="auto">
          <a:xfrm>
            <a:off x="609600" y="3251205"/>
            <a:ext cx="10972800" cy="2920995"/>
          </a:xfrm>
          <a:prstGeom prst="roundRect">
            <a:avLst>
              <a:gd name="adj" fmla="val 16667"/>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6" name="Rectangle 8">
            <a:extLst>
              <a:ext uri="{FF2B5EF4-FFF2-40B4-BE49-F238E27FC236}">
                <a16:creationId xmlns:a16="http://schemas.microsoft.com/office/drawing/2014/main" id="{F1281DAB-0C50-4F6E-BAA0-C4F0C56180D1}"/>
              </a:ext>
            </a:extLst>
          </p:cNvPr>
          <p:cNvSpPr>
            <a:spLocks noChangeArrowheads="1"/>
          </p:cNvSpPr>
          <p:nvPr/>
        </p:nvSpPr>
        <p:spPr bwMode="auto">
          <a:xfrm>
            <a:off x="609600" y="1143000"/>
            <a:ext cx="10972800" cy="118408"/>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a:extLst>
              <a:ext uri="{FF2B5EF4-FFF2-40B4-BE49-F238E27FC236}">
                <a16:creationId xmlns:a16="http://schemas.microsoft.com/office/drawing/2014/main" id="{8EF292EF-B985-4E09-A10A-9DF024197484}"/>
              </a:ext>
            </a:extLst>
          </p:cNvPr>
          <p:cNvSpPr txBox="1"/>
          <p:nvPr/>
        </p:nvSpPr>
        <p:spPr>
          <a:xfrm>
            <a:off x="990600" y="3429000"/>
            <a:ext cx="10210800" cy="2554545"/>
          </a:xfrm>
          <a:prstGeom prst="rect">
            <a:avLst/>
          </a:prstGeom>
          <a:noFill/>
        </p:spPr>
        <p:txBody>
          <a:bodyPr wrap="square" rtlCol="0">
            <a:spAutoFit/>
          </a:bodyPr>
          <a:lstStyle/>
          <a:p>
            <a:pPr marL="571500" indent="-571500">
              <a:buFont typeface="Wingdings" panose="05000000000000000000" pitchFamily="2" charset="2"/>
              <a:buChar char="ü"/>
            </a:pPr>
            <a: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Eph. 2:14-17 – Reconciled</a:t>
            </a:r>
          </a:p>
          <a:p>
            <a:pPr marL="571500" indent="-571500">
              <a:buFont typeface="Wingdings" panose="05000000000000000000" pitchFamily="2" charset="2"/>
              <a:buChar char="ü"/>
            </a:pPr>
            <a: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Pet 1:22 – Love Fervently</a:t>
            </a:r>
          </a:p>
          <a:p>
            <a:pPr marL="571500" indent="-571500">
              <a:buFont typeface="Wingdings" panose="05000000000000000000" pitchFamily="2" charset="2"/>
              <a:buChar char="ü"/>
            </a:pPr>
            <a: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 3:3 – Carnal Minded</a:t>
            </a:r>
          </a:p>
          <a:p>
            <a:pPr marL="571500" indent="-571500">
              <a:buFont typeface="Wingdings" panose="05000000000000000000" pitchFamily="2" charset="2"/>
              <a:buChar char="ü"/>
            </a:pPr>
            <a: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Pursue Peace: Phil 2:3; Col 3:8-9; Rom 14:19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421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a:extLst>
              <a:ext uri="{FF2B5EF4-FFF2-40B4-BE49-F238E27FC236}">
                <a16:creationId xmlns:a16="http://schemas.microsoft.com/office/drawing/2014/main" id="{FEC391CF-31EE-4D99-898E-A38E18EB75FE}"/>
              </a:ext>
            </a:extLst>
          </p:cNvPr>
          <p:cNvSpPr txBox="1">
            <a:spLocks noChangeArrowheads="1"/>
          </p:cNvSpPr>
          <p:nvPr/>
        </p:nvSpPr>
        <p:spPr bwMode="auto">
          <a:xfrm>
            <a:off x="609600" y="1946610"/>
            <a:ext cx="11049000" cy="72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Also pursue peace with those of the world</a:t>
            </a:r>
          </a:p>
        </p:txBody>
      </p:sp>
      <p:sp>
        <p:nvSpPr>
          <p:cNvPr id="96263" name="Text Box 7">
            <a:extLst>
              <a:ext uri="{FF2B5EF4-FFF2-40B4-BE49-F238E27FC236}">
                <a16:creationId xmlns:a16="http://schemas.microsoft.com/office/drawing/2014/main" id="{046F744C-692A-4BEB-AE9D-7412A7E3ABD1}"/>
              </a:ext>
            </a:extLst>
          </p:cNvPr>
          <p:cNvSpPr txBox="1">
            <a:spLocks noChangeArrowheads="1"/>
          </p:cNvSpPr>
          <p:nvPr/>
        </p:nvSpPr>
        <p:spPr bwMode="auto">
          <a:xfrm>
            <a:off x="990600" y="2732452"/>
            <a:ext cx="10668000" cy="298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3" panose="05040102010807070707" pitchFamily="18" charset="2"/>
              <a:buChar char="¶"/>
            </a:pPr>
            <a:r>
              <a:rPr lang="en-US" altLang="en-US" sz="4000" dirty="0">
                <a:cs typeface="Times New Roman" panose="02020603050405020304" pitchFamily="18" charset="0"/>
              </a:rPr>
              <a:t>Readers were persecuted – tempted to be bitter, hateful</a:t>
            </a:r>
          </a:p>
          <a:p>
            <a:pPr eaLnBrk="1" hangingPunct="1">
              <a:lnSpc>
                <a:spcPct val="120000"/>
              </a:lnSpc>
              <a:buFont typeface="Wingdings 3" panose="05040102010807070707" pitchFamily="18" charset="2"/>
              <a:buChar char="¶"/>
            </a:pPr>
            <a:r>
              <a:rPr lang="en-US" altLang="en-US" sz="4000" dirty="0">
                <a:cs typeface="Times New Roman" panose="02020603050405020304" pitchFamily="18" charset="0"/>
              </a:rPr>
              <a:t>We are not of the world (</a:t>
            </a:r>
            <a:r>
              <a:rPr lang="en-US" altLang="en-US" sz="4000" b="1" dirty="0">
                <a:cs typeface="Times New Roman" panose="02020603050405020304" pitchFamily="18" charset="0"/>
              </a:rPr>
              <a:t>Jn. 15:19; Rom. 12:19, 21</a:t>
            </a:r>
            <a:r>
              <a:rPr lang="en-US" altLang="en-US" sz="4000" dirty="0">
                <a:cs typeface="Times New Roman" panose="02020603050405020304" pitchFamily="18" charset="0"/>
              </a:rPr>
              <a:t>)</a:t>
            </a:r>
          </a:p>
        </p:txBody>
      </p:sp>
      <p:sp>
        <p:nvSpPr>
          <p:cNvPr id="96264" name="Text Box 8">
            <a:extLst>
              <a:ext uri="{FF2B5EF4-FFF2-40B4-BE49-F238E27FC236}">
                <a16:creationId xmlns:a16="http://schemas.microsoft.com/office/drawing/2014/main" id="{D4287625-F5F2-4FDE-8AF8-F2978F28B966}"/>
              </a:ext>
            </a:extLst>
          </p:cNvPr>
          <p:cNvSpPr txBox="1">
            <a:spLocks noChangeArrowheads="1"/>
          </p:cNvSpPr>
          <p:nvPr/>
        </p:nvSpPr>
        <p:spPr bwMode="auto">
          <a:xfrm>
            <a:off x="2538907" y="678359"/>
            <a:ext cx="71384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None/>
            </a:pPr>
            <a:r>
              <a:rPr lang="en-US" altLang="en-US" sz="4400" dirty="0">
                <a:cs typeface="Times New Roman" panose="02020603050405020304" pitchFamily="18" charset="0"/>
              </a:rPr>
              <a:t>“Pursue peace with all people”</a:t>
            </a:r>
          </a:p>
        </p:txBody>
      </p:sp>
      <p:sp>
        <p:nvSpPr>
          <p:cNvPr id="96265" name="Rectangle 9">
            <a:extLst>
              <a:ext uri="{FF2B5EF4-FFF2-40B4-BE49-F238E27FC236}">
                <a16:creationId xmlns:a16="http://schemas.microsoft.com/office/drawing/2014/main" id="{4D060663-4747-40F8-A361-9520BF16B2CE}"/>
              </a:ext>
            </a:extLst>
          </p:cNvPr>
          <p:cNvSpPr>
            <a:spLocks noChangeArrowheads="1"/>
          </p:cNvSpPr>
          <p:nvPr/>
        </p:nvSpPr>
        <p:spPr bwMode="auto">
          <a:xfrm>
            <a:off x="609600" y="1447800"/>
            <a:ext cx="10972800" cy="65452"/>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2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Text Box 5">
            <a:extLst>
              <a:ext uri="{FF2B5EF4-FFF2-40B4-BE49-F238E27FC236}">
                <a16:creationId xmlns:a16="http://schemas.microsoft.com/office/drawing/2014/main" id="{909F4217-E3A9-419E-AFD2-A0622CE641EB}"/>
              </a:ext>
            </a:extLst>
          </p:cNvPr>
          <p:cNvSpPr txBox="1">
            <a:spLocks noChangeArrowheads="1"/>
          </p:cNvSpPr>
          <p:nvPr/>
        </p:nvSpPr>
        <p:spPr bwMode="auto">
          <a:xfrm>
            <a:off x="685800" y="1806714"/>
            <a:ext cx="10896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“Pursue” – earnest pursuit</a:t>
            </a:r>
          </a:p>
        </p:txBody>
      </p:sp>
      <p:sp>
        <p:nvSpPr>
          <p:cNvPr id="97287" name="Text Box 7">
            <a:extLst>
              <a:ext uri="{FF2B5EF4-FFF2-40B4-BE49-F238E27FC236}">
                <a16:creationId xmlns:a16="http://schemas.microsoft.com/office/drawing/2014/main" id="{A28879EB-B151-413A-967F-22E974BD896C}"/>
              </a:ext>
            </a:extLst>
          </p:cNvPr>
          <p:cNvSpPr txBox="1">
            <a:spLocks noChangeArrowheads="1"/>
          </p:cNvSpPr>
          <p:nvPr/>
        </p:nvSpPr>
        <p:spPr bwMode="auto">
          <a:xfrm>
            <a:off x="1143000" y="2743376"/>
            <a:ext cx="10515600" cy="342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b="1" dirty="0">
                <a:cs typeface="Times New Roman" panose="02020603050405020304" pitchFamily="18" charset="0"/>
              </a:rPr>
              <a:t>Rom. 12:18 </a:t>
            </a:r>
            <a:r>
              <a:rPr lang="en-US" altLang="en-US" sz="4000" dirty="0">
                <a:cs typeface="Times New Roman" panose="02020603050405020304" pitchFamily="18" charset="0"/>
              </a:rPr>
              <a:t>– as much as depends on you (</a:t>
            </a:r>
            <a:r>
              <a:rPr lang="en-US" altLang="en-US" sz="4000" b="1" dirty="0">
                <a:cs typeface="Times New Roman" panose="02020603050405020304" pitchFamily="18" charset="0"/>
              </a:rPr>
              <a:t>1 Pt. 2:23</a:t>
            </a:r>
            <a:r>
              <a:rPr lang="en-US" altLang="en-US" sz="4000" dirty="0">
                <a:cs typeface="Times New Roman" panose="02020603050405020304" pitchFamily="18" charset="0"/>
              </a:rPr>
              <a:t>)</a:t>
            </a:r>
          </a:p>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Do everything that lies in our power, which is consistent with truth and godliness,  to live in peace with all men</a:t>
            </a:r>
          </a:p>
        </p:txBody>
      </p:sp>
      <p:sp>
        <p:nvSpPr>
          <p:cNvPr id="97288" name="Text Box 8">
            <a:extLst>
              <a:ext uri="{FF2B5EF4-FFF2-40B4-BE49-F238E27FC236}">
                <a16:creationId xmlns:a16="http://schemas.microsoft.com/office/drawing/2014/main" id="{88F08320-1131-4B1D-ABE1-8F5313852258}"/>
              </a:ext>
            </a:extLst>
          </p:cNvPr>
          <p:cNvSpPr txBox="1">
            <a:spLocks noChangeArrowheads="1"/>
          </p:cNvSpPr>
          <p:nvPr/>
        </p:nvSpPr>
        <p:spPr bwMode="auto">
          <a:xfrm>
            <a:off x="2538907" y="678359"/>
            <a:ext cx="71384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None/>
            </a:pPr>
            <a:r>
              <a:rPr lang="en-US" altLang="en-US" sz="4400" dirty="0">
                <a:cs typeface="Times New Roman" panose="02020603050405020304" pitchFamily="18" charset="0"/>
              </a:rPr>
              <a:t>“Pursue peace with all people”</a:t>
            </a:r>
          </a:p>
        </p:txBody>
      </p:sp>
      <p:sp>
        <p:nvSpPr>
          <p:cNvPr id="97289" name="Rectangle 9">
            <a:extLst>
              <a:ext uri="{FF2B5EF4-FFF2-40B4-BE49-F238E27FC236}">
                <a16:creationId xmlns:a16="http://schemas.microsoft.com/office/drawing/2014/main" id="{7177AC3E-0F54-43F7-8841-F58ABC9BD751}"/>
              </a:ext>
            </a:extLst>
          </p:cNvPr>
          <p:cNvSpPr>
            <a:spLocks noChangeArrowheads="1"/>
          </p:cNvSpPr>
          <p:nvPr/>
        </p:nvSpPr>
        <p:spPr bwMode="auto">
          <a:xfrm flipV="1">
            <a:off x="609600" y="1519880"/>
            <a:ext cx="10972800" cy="103775"/>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build="p" autoUpdateAnimBg="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3125</Words>
  <Application>Microsoft Office PowerPoint</Application>
  <PresentationFormat>Widescreen</PresentationFormat>
  <Paragraphs>255</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Chiller</vt:lpstr>
      <vt:lpstr>Flat Brush</vt:lpstr>
      <vt:lpstr>Times New Roman</vt:lpstr>
      <vt:lpstr>Wingdings</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51</cp:revision>
  <dcterms:created xsi:type="dcterms:W3CDTF">2018-09-07T22:00:17Z</dcterms:created>
  <dcterms:modified xsi:type="dcterms:W3CDTF">2018-09-09T01:13:55Z</dcterms:modified>
</cp:coreProperties>
</file>