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5" r:id="rId2"/>
    <p:sldId id="284" r:id="rId3"/>
    <p:sldId id="258" r:id="rId4"/>
    <p:sldId id="259" r:id="rId5"/>
    <p:sldId id="260" r:id="rId6"/>
    <p:sldId id="261" r:id="rId7"/>
    <p:sldId id="264" r:id="rId8"/>
    <p:sldId id="265" r:id="rId9"/>
    <p:sldId id="266" r:id="rId10"/>
    <p:sldId id="279" r:id="rId11"/>
    <p:sldId id="282" r:id="rId12"/>
    <p:sldId id="270" r:id="rId13"/>
    <p:sldId id="271" r:id="rId14"/>
    <p:sldId id="272" r:id="rId15"/>
    <p:sldId id="286" r:id="rId16"/>
    <p:sldId id="287" r:id="rId17"/>
    <p:sldId id="262" r:id="rId18"/>
    <p:sldId id="268" r:id="rId19"/>
    <p:sldId id="273" r:id="rId20"/>
    <p:sldId id="274" r:id="rId21"/>
    <p:sldId id="283" r:id="rId22"/>
    <p:sldId id="263" r:id="rId23"/>
    <p:sldId id="276" r:id="rId24"/>
    <p:sldId id="278" r:id="rId25"/>
    <p:sldId id="277" r:id="rId26"/>
    <p:sldId id="28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67" autoAdjust="0"/>
    <p:restoredTop sz="57371" autoAdjust="0"/>
  </p:normalViewPr>
  <p:slideViewPr>
    <p:cSldViewPr>
      <p:cViewPr varScale="1">
        <p:scale>
          <a:sx n="43" d="100"/>
          <a:sy n="43" d="100"/>
        </p:scale>
        <p:origin x="974"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840"/>
    </p:cViewPr>
  </p:notesTextViewPr>
  <p:sorterViewPr>
    <p:cViewPr>
      <p:scale>
        <a:sx n="66" d="100"/>
        <a:sy n="66" d="100"/>
      </p:scale>
      <p:origin x="0" y="12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D5DAE-73F0-4D54-8CF1-E986AD1A99F0}" type="datetimeFigureOut">
              <a:rPr lang="en-US" smtClean="0"/>
              <a:t>12/22/2018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812AD-A0F9-4620-9D03-2CFC5DFB8577}" type="slidenum">
              <a:rPr lang="en-US" smtClean="0"/>
              <a:t>‹#›</a:t>
            </a:fld>
            <a:endParaRPr lang="en-US"/>
          </a:p>
        </p:txBody>
      </p:sp>
    </p:spTree>
    <p:extLst>
      <p:ext uri="{BB962C8B-B14F-4D97-AF65-F5344CB8AC3E}">
        <p14:creationId xmlns:p14="http://schemas.microsoft.com/office/powerpoint/2010/main" val="77128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1</a:t>
            </a:fld>
            <a:endParaRPr lang="en-US"/>
          </a:p>
        </p:txBody>
      </p:sp>
    </p:spTree>
    <p:extLst>
      <p:ext uri="{BB962C8B-B14F-4D97-AF65-F5344CB8AC3E}">
        <p14:creationId xmlns:p14="http://schemas.microsoft.com/office/powerpoint/2010/main" val="3359199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    1. Jesus demonstrated His Power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    2. </a:t>
            </a:r>
            <a:r>
              <a:rPr lang="en-US" altLang="en-US" sz="1200" b="1" u="sng" dirty="0">
                <a:solidFill>
                  <a:schemeClr val="bg1"/>
                </a:solidFill>
                <a:latin typeface="Times New Roman" panose="02020603050405020304" pitchFamily="18" charset="0"/>
                <a:cs typeface="Times New Roman" panose="02020603050405020304" pitchFamily="18" charset="0"/>
              </a:rPr>
              <a:t>Death</a:t>
            </a:r>
            <a:r>
              <a:rPr lang="en-US" altLang="en-US" sz="1200" dirty="0">
                <a:solidFill>
                  <a:schemeClr val="bg1"/>
                </a:solidFill>
                <a:latin typeface="Times New Roman" panose="02020603050405020304" pitchFamily="18" charset="0"/>
                <a:cs typeface="Times New Roman" panose="02020603050405020304" pitchFamily="18" charset="0"/>
              </a:rPr>
              <a:t>, by resurrecting Lazarus from the dead – </a:t>
            </a:r>
            <a:r>
              <a:rPr lang="en-US" altLang="en-US" sz="1200" b="1" dirty="0">
                <a:solidFill>
                  <a:schemeClr val="bg1"/>
                </a:solidFill>
                <a:latin typeface="Times New Roman" panose="02020603050405020304" pitchFamily="18" charset="0"/>
                <a:cs typeface="Times New Roman" panose="02020603050405020304" pitchFamily="18" charset="0"/>
              </a:rPr>
              <a:t>John 11:43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Now when He had said these things, He cried with a loud voice, "Lazarus, come forth!"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11:43</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And </a:t>
            </a:r>
            <a:r>
              <a:rPr lang="en-US" sz="1200" b="1" i="1" u="none" strike="noStrike" kern="1200" baseline="0" dirty="0">
                <a:solidFill>
                  <a:schemeClr val="tx1"/>
                </a:solidFill>
                <a:latin typeface="+mn-lt"/>
                <a:ea typeface="+mn-ea"/>
                <a:cs typeface="+mn-cs"/>
              </a:rPr>
              <a:t>he who had died came out </a:t>
            </a:r>
            <a:r>
              <a:rPr lang="en-US" sz="1200" b="0" i="1" u="none" strike="noStrike" kern="1200" baseline="0" dirty="0">
                <a:solidFill>
                  <a:schemeClr val="tx1"/>
                </a:solidFill>
                <a:latin typeface="+mn-lt"/>
                <a:ea typeface="+mn-ea"/>
                <a:cs typeface="+mn-cs"/>
              </a:rPr>
              <a:t>bound hand and foot with graveclothes, and his face was wrapped with a cloth. Jesus said to them, "Loose him, and let him go."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11:44</a:t>
            </a:r>
            <a:r>
              <a:rPr lang="en-US" sz="1200" b="0" i="0" u="none" strike="noStrike" kern="1200" baseline="0" dirty="0">
                <a:solidFill>
                  <a:schemeClr val="tx1"/>
                </a:solidFill>
                <a:latin typeface="+mn-lt"/>
                <a:ea typeface="+mn-ea"/>
                <a:cs typeface="+mn-cs"/>
              </a:rPr>
              <a:t>)</a:t>
            </a:r>
            <a:endParaRPr lang="en-US" altLang="en-US" sz="1200"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    3. He showed His power over </a:t>
            </a:r>
            <a:r>
              <a:rPr lang="en-US" altLang="en-US" sz="1200" b="1" u="sng" dirty="0">
                <a:solidFill>
                  <a:schemeClr val="bg1"/>
                </a:solidFill>
                <a:latin typeface="Times New Roman" panose="02020603050405020304" pitchFamily="18" charset="0"/>
                <a:cs typeface="Times New Roman" panose="02020603050405020304" pitchFamily="18" charset="0"/>
              </a:rPr>
              <a:t>nature</a:t>
            </a:r>
            <a:r>
              <a:rPr lang="en-US" altLang="en-US" sz="1200" dirty="0">
                <a:solidFill>
                  <a:schemeClr val="bg1"/>
                </a:solidFill>
                <a:latin typeface="Times New Roman" panose="02020603050405020304" pitchFamily="18" charset="0"/>
                <a:cs typeface="Times New Roman" panose="02020603050405020304" pitchFamily="18" charset="0"/>
              </a:rPr>
              <a:t>, by stilling storm – </a:t>
            </a:r>
            <a:r>
              <a:rPr lang="en-US" altLang="en-US" sz="1200" b="1" dirty="0">
                <a:solidFill>
                  <a:schemeClr val="bg1"/>
                </a:solidFill>
                <a:latin typeface="Times New Roman" panose="02020603050405020304" pitchFamily="18" charset="0"/>
                <a:cs typeface="Times New Roman" panose="02020603050405020304" pitchFamily="18" charset="0"/>
              </a:rPr>
              <a:t>Mark 4:39</a:t>
            </a:r>
          </a:p>
          <a:p>
            <a:pPr rtl="0"/>
            <a:r>
              <a:rPr lang="en-US" sz="1200" b="0" i="1" u="none" strike="noStrike" kern="1200" baseline="0" dirty="0">
                <a:solidFill>
                  <a:schemeClr val="tx1"/>
                </a:solidFill>
                <a:latin typeface="+mn-lt"/>
                <a:ea typeface="+mn-ea"/>
                <a:cs typeface="+mn-cs"/>
              </a:rPr>
              <a:t>Then He arose and rebuked the wind, and said to the sea, "Peace, be still!" And the wind ceased and there was a great calm.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4:39</a:t>
            </a:r>
            <a:r>
              <a:rPr lang="en-US" sz="1200" b="0" i="0" u="none" strike="noStrike" kern="1200" baseline="0" dirty="0">
                <a:solidFill>
                  <a:schemeClr val="tx1"/>
                </a:solidFill>
                <a:latin typeface="+mn-lt"/>
                <a:ea typeface="+mn-ea"/>
                <a:cs typeface="+mn-cs"/>
              </a:rPr>
              <a:t>)</a:t>
            </a:r>
            <a:endParaRPr lang="en-US" altLang="en-US" sz="1200"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    4. He also had power over Satan, by casting out Satan’s; </a:t>
            </a:r>
            <a:r>
              <a:rPr lang="en-US" altLang="en-US" sz="1200" b="1" u="sng" dirty="0">
                <a:solidFill>
                  <a:schemeClr val="bg1"/>
                </a:solidFill>
                <a:latin typeface="Times New Roman" panose="02020603050405020304" pitchFamily="18" charset="0"/>
                <a:cs typeface="Times New Roman" panose="02020603050405020304" pitchFamily="18" charset="0"/>
              </a:rPr>
              <a:t>demons</a:t>
            </a:r>
            <a:r>
              <a:rPr lang="en-US" altLang="en-US" sz="1200" dirty="0">
                <a:solidFill>
                  <a:schemeClr val="bg1"/>
                </a:solidFill>
                <a:latin typeface="Times New Roman" panose="02020603050405020304" pitchFamily="18" charset="0"/>
                <a:cs typeface="Times New Roman" panose="02020603050405020304" pitchFamily="18" charset="0"/>
              </a:rPr>
              <a:t> – </a:t>
            </a:r>
            <a:r>
              <a:rPr lang="en-US" altLang="en-US" sz="1200" b="1" dirty="0">
                <a:solidFill>
                  <a:schemeClr val="bg1"/>
                </a:solidFill>
                <a:latin typeface="Times New Roman" panose="02020603050405020304" pitchFamily="18" charset="0"/>
                <a:cs typeface="Times New Roman" panose="02020603050405020304" pitchFamily="18" charset="0"/>
              </a:rPr>
              <a:t>Matthew 8:31</a:t>
            </a:r>
          </a:p>
          <a:p>
            <a:pPr rtl="0"/>
            <a:r>
              <a:rPr lang="en-US" sz="1200" b="0" i="1" u="none" strike="noStrike" kern="1200" baseline="0" dirty="0">
                <a:solidFill>
                  <a:schemeClr val="tx1"/>
                </a:solidFill>
                <a:latin typeface="+mn-lt"/>
                <a:ea typeface="+mn-ea"/>
                <a:cs typeface="+mn-cs"/>
              </a:rPr>
              <a:t>So the demons begged Him, saying, "If You cast us out, permit us to go away into the herd of swine."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8:31</a:t>
            </a:r>
            <a:r>
              <a:rPr lang="en-US" sz="1200" b="0" i="0" u="none" strike="noStrike" kern="1200" baseline="0" dirty="0">
                <a:solidFill>
                  <a:schemeClr val="tx1"/>
                </a:solidFill>
                <a:latin typeface="+mn-lt"/>
                <a:ea typeface="+mn-ea"/>
                <a:cs typeface="+mn-cs"/>
              </a:rPr>
              <a:t>)</a:t>
            </a:r>
            <a:endParaRPr lang="en-US" altLang="en-US" sz="1200"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    5. He had power over the Flesh, by </a:t>
            </a:r>
            <a:r>
              <a:rPr lang="en-US" altLang="en-US" sz="1200" b="1" u="sng" dirty="0">
                <a:solidFill>
                  <a:schemeClr val="bg1"/>
                </a:solidFill>
                <a:latin typeface="Times New Roman" panose="02020603050405020304" pitchFamily="18" charset="0"/>
                <a:cs typeface="Times New Roman" panose="02020603050405020304" pitchFamily="18" charset="0"/>
              </a:rPr>
              <a:t>healing</a:t>
            </a:r>
            <a:r>
              <a:rPr lang="en-US" altLang="en-US" sz="1200" dirty="0">
                <a:solidFill>
                  <a:schemeClr val="bg1"/>
                </a:solidFill>
                <a:latin typeface="Times New Roman" panose="02020603050405020304" pitchFamily="18" charset="0"/>
                <a:cs typeface="Times New Roman" panose="02020603050405020304" pitchFamily="18" charset="0"/>
              </a:rPr>
              <a:t> diseases and afflictions.</a:t>
            </a:r>
          </a:p>
          <a:p>
            <a:pPr rtl="0"/>
            <a:r>
              <a:rPr lang="en-US" sz="1200" b="0" i="1" u="none" strike="noStrike" kern="1200" baseline="0" dirty="0">
                <a:solidFill>
                  <a:schemeClr val="tx1"/>
                </a:solidFill>
                <a:latin typeface="+mn-lt"/>
                <a:ea typeface="+mn-ea"/>
                <a:cs typeface="+mn-cs"/>
              </a:rPr>
              <a:t>Then Jesus went about all the cities and villages, teaching in their synagogues, preaching the gospel of the kingdom, and healing every sickness and every disease among the people.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9:35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10</a:t>
            </a:fld>
            <a:endParaRPr lang="en-US"/>
          </a:p>
        </p:txBody>
      </p:sp>
    </p:spTree>
    <p:extLst>
      <p:ext uri="{BB962C8B-B14F-4D97-AF65-F5344CB8AC3E}">
        <p14:creationId xmlns:p14="http://schemas.microsoft.com/office/powerpoint/2010/main" val="482480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cs typeface="Times New Roman" panose="02020603050405020304" pitchFamily="18" charset="0"/>
              </a:rPr>
              <a:t>Fulfilling of the Old Testament prophecies.  (</a:t>
            </a:r>
            <a:r>
              <a:rPr lang="en-US" altLang="en-US" sz="1200" b="1" dirty="0">
                <a:cs typeface="Times New Roman" panose="02020603050405020304" pitchFamily="18" charset="0"/>
              </a:rPr>
              <a:t>Lk. 24:27,44</a:t>
            </a:r>
            <a:r>
              <a:rPr lang="en-US" altLang="en-US" sz="1200" dirty="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&gt;&gt;&gt;&gt;&gt;&gt;&gt;&gt;&gt;&gt;&gt;&gt;&gt;&gt;&gt;&gt;&gt;&gt;&gt;&gt;&gt;&gt;</a:t>
            </a:r>
          </a:p>
          <a:p>
            <a:pPr rtl="0"/>
            <a:r>
              <a:rPr lang="en-US" sz="1200" b="0" i="1" u="none" strike="noStrike" kern="1200" baseline="0" dirty="0">
                <a:solidFill>
                  <a:schemeClr val="tx1"/>
                </a:solidFill>
                <a:latin typeface="+mn-lt"/>
                <a:ea typeface="+mn-ea"/>
                <a:cs typeface="+mn-cs"/>
              </a:rPr>
              <a:t>And </a:t>
            </a:r>
            <a:r>
              <a:rPr lang="en-US" sz="1200" b="1" i="1" u="none" strike="noStrike" kern="1200" baseline="0" dirty="0">
                <a:solidFill>
                  <a:schemeClr val="tx1"/>
                </a:solidFill>
                <a:latin typeface="+mn-lt"/>
                <a:ea typeface="+mn-ea"/>
                <a:cs typeface="+mn-cs"/>
              </a:rPr>
              <a:t>beginning at Moses and all the Prophets</a:t>
            </a:r>
            <a:r>
              <a:rPr lang="en-US" sz="1200" b="0" i="1" u="none" strike="noStrike" kern="1200" baseline="0" dirty="0">
                <a:solidFill>
                  <a:schemeClr val="tx1"/>
                </a:solidFill>
                <a:latin typeface="+mn-lt"/>
                <a:ea typeface="+mn-ea"/>
                <a:cs typeface="+mn-cs"/>
              </a:rPr>
              <a:t>, He expounded to them in all the Scriptures the things </a:t>
            </a:r>
            <a:r>
              <a:rPr lang="en-US" sz="1200" b="1" i="1" u="none" strike="noStrike" kern="1200" baseline="0" dirty="0">
                <a:solidFill>
                  <a:schemeClr val="tx1"/>
                </a:solidFill>
                <a:latin typeface="+mn-lt"/>
                <a:ea typeface="+mn-ea"/>
                <a:cs typeface="+mn-cs"/>
              </a:rPr>
              <a:t>concerning Himself</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24:27</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Then He said to them, "These are the words which I spoke to you while I was still with you, that </a:t>
            </a:r>
            <a:r>
              <a:rPr lang="en-US" sz="1200" b="1" i="1" u="none" strike="noStrike" kern="1200" baseline="0" dirty="0">
                <a:solidFill>
                  <a:schemeClr val="tx1"/>
                </a:solidFill>
                <a:latin typeface="+mn-lt"/>
                <a:ea typeface="+mn-ea"/>
                <a:cs typeface="+mn-cs"/>
              </a:rPr>
              <a:t>all things must be fulfilled which were written in the Law of Moses and the Prophets and the Psalms</a:t>
            </a:r>
            <a:r>
              <a:rPr lang="en-US" sz="1200" b="0" i="1" u="none" strike="noStrike" kern="1200" baseline="0" dirty="0">
                <a:solidFill>
                  <a:schemeClr val="tx1"/>
                </a:solidFill>
                <a:latin typeface="+mn-lt"/>
                <a:ea typeface="+mn-ea"/>
                <a:cs typeface="+mn-cs"/>
              </a:rPr>
              <a:t> concerning 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24:44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11</a:t>
            </a:fld>
            <a:endParaRPr lang="en-US"/>
          </a:p>
        </p:txBody>
      </p:sp>
    </p:spTree>
    <p:extLst>
      <p:ext uri="{BB962C8B-B14F-4D97-AF65-F5344CB8AC3E}">
        <p14:creationId xmlns:p14="http://schemas.microsoft.com/office/powerpoint/2010/main" val="2774541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Arial" panose="020B0604020202020204" pitchFamily="34" charset="0"/>
              </a:rPr>
              <a:t>    1. </a:t>
            </a:r>
            <a:r>
              <a:rPr lang="en-US" altLang="en-US" sz="1200" b="1" dirty="0">
                <a:latin typeface="Arial" panose="020B0604020202020204" pitchFamily="34" charset="0"/>
              </a:rPr>
              <a:t>Rev. 22:13</a:t>
            </a:r>
          </a:p>
          <a:p>
            <a:pPr rtl="0"/>
            <a:r>
              <a:rPr lang="en-US" sz="1200" b="1" i="1" u="none" strike="noStrike" kern="1200" baseline="0" dirty="0">
                <a:solidFill>
                  <a:schemeClr val="tx1"/>
                </a:solidFill>
                <a:latin typeface="+mn-lt"/>
                <a:ea typeface="+mn-ea"/>
                <a:cs typeface="+mn-cs"/>
              </a:rPr>
              <a:t>I am </a:t>
            </a:r>
            <a:r>
              <a:rPr lang="en-US" sz="1200" b="0" i="1" u="none" strike="noStrike" kern="1200" baseline="0" dirty="0">
                <a:solidFill>
                  <a:schemeClr val="tx1"/>
                </a:solidFill>
                <a:latin typeface="+mn-lt"/>
                <a:ea typeface="+mn-ea"/>
                <a:cs typeface="+mn-cs"/>
              </a:rPr>
              <a:t>the Alpha and the Omega, </a:t>
            </a:r>
            <a:r>
              <a:rPr lang="en-US" sz="1200" b="1" i="1" u="none" strike="noStrike" kern="1200" baseline="0" dirty="0">
                <a:solidFill>
                  <a:schemeClr val="tx1"/>
                </a:solidFill>
                <a:latin typeface="+mn-lt"/>
                <a:ea typeface="+mn-ea"/>
                <a:cs typeface="+mn-cs"/>
              </a:rPr>
              <a:t>the Beginning and the End</a:t>
            </a:r>
            <a:r>
              <a:rPr lang="en-US" sz="1200" b="0" i="1" u="none" strike="noStrike" kern="1200" baseline="0" dirty="0">
                <a:solidFill>
                  <a:schemeClr val="tx1"/>
                </a:solidFill>
                <a:latin typeface="+mn-lt"/>
                <a:ea typeface="+mn-ea"/>
                <a:cs typeface="+mn-cs"/>
              </a:rPr>
              <a:t>, the First and the Last."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Revelation 22:13</a:t>
            </a:r>
            <a:r>
              <a:rPr lang="en-US" sz="1200" b="0" i="0" u="none" strike="noStrike" kern="1200" baseline="0" dirty="0">
                <a:solidFill>
                  <a:schemeClr val="tx1"/>
                </a:solidFill>
                <a:latin typeface="+mn-lt"/>
                <a:ea typeface="+mn-ea"/>
                <a:cs typeface="+mn-cs"/>
              </a:rPr>
              <a:t>)</a:t>
            </a:r>
            <a:endParaRPr lang="en-US" dirty="0"/>
          </a:p>
          <a:p>
            <a:pPr>
              <a:buFontTx/>
              <a:buNone/>
            </a:pPr>
            <a:r>
              <a:rPr lang="en-US" dirty="0"/>
              <a:t>&gt;&gt;&gt;&gt;&gt;&gt;&gt;&gt;&gt;&gt;&gt;&gt;&gt;&gt;&gt;&gt;&gt;&gt;&gt;</a:t>
            </a:r>
          </a:p>
          <a:p>
            <a:pPr eaLnBrk="1" hangingPunct="1">
              <a:lnSpc>
                <a:spcPct val="110000"/>
              </a:lnSpc>
              <a:buFontTx/>
              <a:buNone/>
            </a:pPr>
            <a:r>
              <a:rPr lang="en-US" altLang="en-US" sz="1200" dirty="0">
                <a:cs typeface="Times New Roman" panose="02020603050405020304" pitchFamily="18" charset="0"/>
              </a:rPr>
              <a:t>    2. Alpha and omega – first and last letter in Greek alphabet</a:t>
            </a:r>
          </a:p>
          <a:p>
            <a:pPr eaLnBrk="1" hangingPunct="1">
              <a:lnSpc>
                <a:spcPct val="110000"/>
              </a:lnSpc>
              <a:buFontTx/>
              <a:buNone/>
            </a:pPr>
            <a:r>
              <a:rPr lang="en-US" altLang="en-US" sz="1200" dirty="0">
                <a:cs typeface="Times New Roman" panose="02020603050405020304" pitchFamily="18" charset="0"/>
              </a:rPr>
              <a:t>&gt;&gt;&gt;&gt;&gt;&gt;&gt;&gt;&gt;&gt;&gt;&gt;&gt;&gt;&gt;&gt;&gt;&gt;&gt;</a:t>
            </a:r>
          </a:p>
          <a:p>
            <a:pPr eaLnBrk="1" hangingPunct="1">
              <a:lnSpc>
                <a:spcPct val="110000"/>
              </a:lnSpc>
              <a:buFontTx/>
              <a:buNone/>
            </a:pPr>
            <a:r>
              <a:rPr lang="en-US" altLang="en-US" sz="1200" dirty="0">
                <a:cs typeface="Times New Roman" panose="02020603050405020304" pitchFamily="18" charset="0"/>
              </a:rPr>
              <a:t>    3. Concerning His eternity John wrote:  (</a:t>
            </a:r>
            <a:r>
              <a:rPr lang="en-US" altLang="en-US" sz="1200" b="1" dirty="0">
                <a:cs typeface="Times New Roman" panose="02020603050405020304" pitchFamily="18" charset="0"/>
              </a:rPr>
              <a:t>John. 1:1; Col. 1:17</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In the beginning was the Word, and the Word was with God, and the Word was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1:1</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And He is before all things, and in Him all things consist.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Colossians 1:17</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lnSpc>
                <a:spcPct val="110000"/>
              </a:lnSpc>
              <a:buFontTx/>
              <a:buNone/>
            </a:pPr>
            <a:r>
              <a:rPr lang="en-US" altLang="en-US" sz="1200" dirty="0">
                <a:cs typeface="Times New Roman" panose="02020603050405020304" pitchFamily="18" charset="0"/>
              </a:rPr>
              <a:t>&gt;&gt;&gt;&gt;&gt;&gt;&gt;&gt;&gt;&gt;&gt;&gt;&gt;&gt;&gt;&gt;&gt;&gt;&gt;</a:t>
            </a:r>
          </a:p>
          <a:p>
            <a:pPr eaLnBrk="1" hangingPunct="1">
              <a:lnSpc>
                <a:spcPct val="110000"/>
              </a:lnSpc>
              <a:buFontTx/>
              <a:buNone/>
            </a:pPr>
            <a:r>
              <a:rPr lang="en-US" altLang="en-US" sz="1200" dirty="0">
                <a:cs typeface="Times New Roman" panose="02020603050405020304" pitchFamily="18" charset="0"/>
              </a:rPr>
              <a:t>    4. His power – </a:t>
            </a:r>
            <a:r>
              <a:rPr lang="en-US" altLang="en-US" sz="1200" b="1" dirty="0">
                <a:cs typeface="Times New Roman" panose="02020603050405020304" pitchFamily="18" charset="0"/>
              </a:rPr>
              <a:t>began</a:t>
            </a:r>
            <a:r>
              <a:rPr lang="en-US" altLang="en-US" sz="1200" dirty="0">
                <a:cs typeface="Times New Roman" panose="02020603050405020304" pitchFamily="18" charset="0"/>
              </a:rPr>
              <a:t> and </a:t>
            </a:r>
            <a:r>
              <a:rPr lang="en-US" altLang="en-US" sz="1200" b="1" dirty="0">
                <a:cs typeface="Times New Roman" panose="02020603050405020304" pitchFamily="18" charset="0"/>
              </a:rPr>
              <a:t>will end </a:t>
            </a:r>
            <a:r>
              <a:rPr lang="en-US" altLang="en-US" sz="1200" dirty="0">
                <a:cs typeface="Times New Roman" panose="02020603050405020304" pitchFamily="18" charset="0"/>
              </a:rPr>
              <a:t>all things as we know them. (</a:t>
            </a:r>
            <a:r>
              <a:rPr lang="en-US" altLang="en-US" sz="1200" b="1" dirty="0">
                <a:cs typeface="Times New Roman" panose="02020603050405020304" pitchFamily="18" charset="0"/>
              </a:rPr>
              <a:t>John 1:3; 2 Peter 3:10</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All things were made through Him, and without Him </a:t>
            </a:r>
            <a:r>
              <a:rPr lang="en-US" sz="1200" b="1" i="1" u="none" strike="noStrike" kern="1200" baseline="0" dirty="0">
                <a:solidFill>
                  <a:schemeClr val="tx1"/>
                </a:solidFill>
                <a:latin typeface="+mn-lt"/>
                <a:ea typeface="+mn-ea"/>
                <a:cs typeface="+mn-cs"/>
              </a:rPr>
              <a:t>nothing was made </a:t>
            </a:r>
            <a:r>
              <a:rPr lang="en-US" sz="1200" b="0" i="1" u="none" strike="noStrike" kern="1200" baseline="0" dirty="0">
                <a:solidFill>
                  <a:schemeClr val="tx1"/>
                </a:solidFill>
                <a:latin typeface="+mn-lt"/>
                <a:ea typeface="+mn-ea"/>
                <a:cs typeface="+mn-cs"/>
              </a:rPr>
              <a:t>that was made.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1:3</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But the day of the Lord will come as a thief in the night, in which the heavens will pass away with a great noise, and the elements will melt with fervent heat; both the earth and the works that are in it will be burned up.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Peter 3:10</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12</a:t>
            </a:fld>
            <a:endParaRPr lang="en-US"/>
          </a:p>
        </p:txBody>
      </p:sp>
    </p:spTree>
    <p:extLst>
      <p:ext uri="{BB962C8B-B14F-4D97-AF65-F5344CB8AC3E}">
        <p14:creationId xmlns:p14="http://schemas.microsoft.com/office/powerpoint/2010/main" val="258321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b="1" dirty="0">
                <a:cs typeface="Times New Roman" panose="02020603050405020304" pitchFamily="18" charset="0"/>
              </a:rPr>
              <a:t>Rev. 22:16b </a:t>
            </a:r>
            <a:r>
              <a:rPr lang="en-US" altLang="en-US" sz="1200" dirty="0">
                <a:cs typeface="Times New Roman" panose="02020603050405020304" pitchFamily="18" charset="0"/>
              </a:rPr>
              <a:t>–  Jesus identifies Himself as the Root &amp; Offspring of David</a:t>
            </a:r>
          </a:p>
          <a:p>
            <a:pPr rtl="0"/>
            <a:r>
              <a:rPr lang="en-US" sz="1200" b="0" i="1" u="none" strike="noStrike" kern="1200" baseline="0" dirty="0">
                <a:solidFill>
                  <a:schemeClr val="tx1"/>
                </a:solidFill>
                <a:latin typeface="+mn-lt"/>
                <a:ea typeface="+mn-ea"/>
                <a:cs typeface="+mn-cs"/>
              </a:rPr>
              <a:t>"</a:t>
            </a:r>
            <a:r>
              <a:rPr lang="en-US" sz="1200" b="1" i="1" u="none" strike="noStrike" kern="1200" baseline="0" dirty="0">
                <a:solidFill>
                  <a:schemeClr val="tx1"/>
                </a:solidFill>
                <a:latin typeface="+mn-lt"/>
                <a:ea typeface="+mn-ea"/>
                <a:cs typeface="+mn-cs"/>
              </a:rPr>
              <a:t>I, Jesus</a:t>
            </a:r>
            <a:r>
              <a:rPr lang="en-US" sz="1200" b="0" i="1" u="none" strike="noStrike" kern="1200" baseline="0" dirty="0">
                <a:solidFill>
                  <a:schemeClr val="tx1"/>
                </a:solidFill>
                <a:latin typeface="+mn-lt"/>
                <a:ea typeface="+mn-ea"/>
                <a:cs typeface="+mn-cs"/>
              </a:rPr>
              <a:t>, have sent My angel to testify to you these things in the churches. </a:t>
            </a:r>
            <a:r>
              <a:rPr lang="en-US" sz="1200" b="1" i="1" u="none" strike="noStrike" kern="1200" baseline="0" dirty="0">
                <a:solidFill>
                  <a:schemeClr val="tx1"/>
                </a:solidFill>
                <a:latin typeface="+mn-lt"/>
                <a:ea typeface="+mn-ea"/>
                <a:cs typeface="+mn-cs"/>
              </a:rPr>
              <a:t>I am the Root and the Offspring of David</a:t>
            </a:r>
            <a:r>
              <a:rPr lang="en-US" sz="1200" b="0" i="1" u="none" strike="noStrike" kern="1200" baseline="0" dirty="0">
                <a:solidFill>
                  <a:schemeClr val="tx1"/>
                </a:solidFill>
                <a:latin typeface="+mn-lt"/>
                <a:ea typeface="+mn-ea"/>
                <a:cs typeface="+mn-cs"/>
              </a:rPr>
              <a:t>, the Bright and Morning Star."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22:16</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&gt;&gt;&gt;&gt;&gt;&gt;&gt;&gt;&gt;&gt;&gt;&gt;&gt;&gt;&gt;&gt;&gt;&gt;&gt;&gt;</a:t>
            </a:r>
          </a:p>
          <a:p>
            <a:pPr eaLnBrk="1" hangingPunct="1">
              <a:lnSpc>
                <a:spcPct val="110000"/>
              </a:lnSpc>
              <a:buFontTx/>
              <a:buNone/>
            </a:pPr>
            <a:r>
              <a:rPr lang="en-US" altLang="en-US" sz="1200" dirty="0">
                <a:cs typeface="Times New Roman" panose="02020603050405020304" pitchFamily="18" charset="0"/>
              </a:rPr>
              <a:t>    2. “Root” = stem, branch, or descendant [of David]</a:t>
            </a:r>
          </a:p>
          <a:p>
            <a:pPr eaLnBrk="1" hangingPunct="1">
              <a:lnSpc>
                <a:spcPct val="110000"/>
              </a:lnSpc>
              <a:buFontTx/>
              <a:buNone/>
            </a:pPr>
            <a:r>
              <a:rPr lang="en-US" altLang="en-US" sz="1200" dirty="0">
                <a:cs typeface="Times New Roman" panose="02020603050405020304" pitchFamily="18" charset="0"/>
              </a:rPr>
              <a:t>&gt;&gt;&gt;&gt;&gt;&gt;&gt;&gt;&gt;&gt;&gt;&gt;&gt;&gt;&gt;&gt;&gt;&gt;&gt;&gt;</a:t>
            </a:r>
          </a:p>
          <a:p>
            <a:pPr eaLnBrk="1" hangingPunct="1">
              <a:lnSpc>
                <a:spcPct val="110000"/>
              </a:lnSpc>
              <a:buFontTx/>
              <a:buNone/>
            </a:pPr>
            <a:r>
              <a:rPr lang="en-US" altLang="en-US" sz="1200" dirty="0">
                <a:cs typeface="Times New Roman" panose="02020603050405020304" pitchFamily="18" charset="0"/>
              </a:rPr>
              <a:t>    3. Jesus has fulfilled the prophecy and it implies this dual nature: both the human and Divine sides of Christ. (</a:t>
            </a:r>
            <a:r>
              <a:rPr lang="en-US" altLang="en-US" sz="1200" b="1" dirty="0">
                <a:cs typeface="Times New Roman" panose="02020603050405020304" pitchFamily="18" charset="0"/>
              </a:rPr>
              <a:t>Jn. 1:1, 14; Matt. 1:23</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In the beginning was the Word, and the Word was with God, and the Word was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1:1</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And the Word became flesh and dwelt among us, and we beheld His glory, the glory as of the only begotten of the Father, full of grace and truth.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1:14</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"BEHOLD, THE VIRGIN SHALL BE WITH CHILD, AND BEAR A SON, AND THEY SHALL CALL HIS NAME IMMANUEL," which is translated, "God with us."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1:23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a:t>
            </a:r>
            <a:r>
              <a:rPr lang="en-US" sz="1200" b="1" i="0" u="none" strike="noStrike" kern="1200" baseline="0" dirty="0">
                <a:solidFill>
                  <a:schemeClr val="tx1"/>
                </a:solidFill>
                <a:latin typeface="+mn-lt"/>
                <a:ea typeface="+mn-ea"/>
                <a:cs typeface="+mn-cs"/>
              </a:rPr>
              <a:t>Matthew 1:1-16</a:t>
            </a:r>
            <a:r>
              <a:rPr lang="en-US" sz="1200" b="0" i="0" u="none" strike="noStrike" kern="1200" baseline="0" dirty="0">
                <a:solidFill>
                  <a:schemeClr val="tx1"/>
                </a:solidFill>
                <a:latin typeface="+mn-lt"/>
                <a:ea typeface="+mn-ea"/>
                <a:cs typeface="+mn-cs"/>
              </a:rPr>
              <a:t>, records the lineage of Christ from Abraham, through David down to Joseph the husband of Mary who is the mother of Jesus.</a:t>
            </a:r>
          </a:p>
          <a:p>
            <a:pPr rtl="0"/>
            <a:r>
              <a:rPr lang="en-US" sz="1200" b="0" i="0" u="none" strike="noStrike" kern="1200" baseline="0" dirty="0">
                <a:solidFill>
                  <a:schemeClr val="tx1"/>
                </a:solidFill>
                <a:latin typeface="+mn-lt"/>
                <a:ea typeface="+mn-ea"/>
                <a:cs typeface="+mn-cs"/>
              </a:rPr>
              <a:t>        b. </a:t>
            </a:r>
            <a:r>
              <a:rPr lang="en-US" sz="1200" b="1" i="0" u="none" strike="noStrike" kern="1200" baseline="0" dirty="0">
                <a:solidFill>
                  <a:schemeClr val="tx1"/>
                </a:solidFill>
                <a:latin typeface="+mn-lt"/>
                <a:ea typeface="+mn-ea"/>
                <a:cs typeface="+mn-cs"/>
              </a:rPr>
              <a:t>Luke in 3:23-38 </a:t>
            </a:r>
            <a:r>
              <a:rPr lang="en-US" sz="1200" b="0" i="0" u="none" strike="noStrike" kern="1200" baseline="0" dirty="0">
                <a:solidFill>
                  <a:schemeClr val="tx1"/>
                </a:solidFill>
                <a:latin typeface="+mn-lt"/>
                <a:ea typeface="+mn-ea"/>
                <a:cs typeface="+mn-cs"/>
              </a:rPr>
              <a:t>records the lineage of Jesus from the “father of His mother”, Heli (supposing as thought that Joseph was the father) and records it all the way back to the son of God, His true Father.</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13</a:t>
            </a:fld>
            <a:endParaRPr lang="en-US"/>
          </a:p>
        </p:txBody>
      </p:sp>
    </p:spTree>
    <p:extLst>
      <p:ext uri="{BB962C8B-B14F-4D97-AF65-F5344CB8AC3E}">
        <p14:creationId xmlns:p14="http://schemas.microsoft.com/office/powerpoint/2010/main" val="2485151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    1. </a:t>
            </a:r>
            <a:r>
              <a:rPr lang="en-US" altLang="en-US" sz="1200" b="1" dirty="0">
                <a:cs typeface="Times New Roman" panose="02020603050405020304" pitchFamily="18" charset="0"/>
              </a:rPr>
              <a:t>Rev. 22:16c</a:t>
            </a:r>
            <a:r>
              <a:rPr lang="en-US" altLang="en-US" sz="1200" b="0" dirty="0">
                <a:cs typeface="Times New Roman" panose="02020603050405020304" pitchFamily="18" charset="0"/>
              </a:rPr>
              <a:t> - </a:t>
            </a:r>
            <a:r>
              <a:rPr lang="en-US" sz="1200" b="0" i="1" u="none" strike="noStrike" kern="1200" baseline="0" dirty="0">
                <a:solidFill>
                  <a:schemeClr val="tx1"/>
                </a:solidFill>
                <a:latin typeface="+mn-lt"/>
                <a:ea typeface="+mn-ea"/>
                <a:cs typeface="+mn-cs"/>
              </a:rPr>
              <a:t>"I, Jesus, have sent My angel to testify to you these things in the churches. I am the Root and the Offspring of David, </a:t>
            </a:r>
            <a:r>
              <a:rPr lang="en-US" sz="1200" b="1" i="1" u="none" strike="noStrike" kern="1200" baseline="0" dirty="0">
                <a:solidFill>
                  <a:schemeClr val="tx1"/>
                </a:solidFill>
                <a:latin typeface="+mn-lt"/>
                <a:ea typeface="+mn-ea"/>
                <a:cs typeface="+mn-cs"/>
              </a:rPr>
              <a:t>the Bright and Morning Star."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22:16</a:t>
            </a:r>
            <a:r>
              <a:rPr lang="en-US" sz="1200" b="0" i="0" u="none" strike="noStrike" kern="1200" baseline="0" dirty="0">
                <a:solidFill>
                  <a:schemeClr val="tx1"/>
                </a:solidFill>
                <a:latin typeface="+mn-lt"/>
                <a:ea typeface="+mn-ea"/>
                <a:cs typeface="+mn-cs"/>
              </a:rPr>
              <a:t>)</a:t>
            </a:r>
            <a:endParaRPr lang="en-US" altLang="en-US" sz="1200" b="1" dirty="0">
              <a:cs typeface="Times New Roman" panose="02020603050405020304" pitchFamily="18" charset="0"/>
            </a:endParaRPr>
          </a:p>
          <a:p>
            <a:pPr eaLnBrk="1" hangingPunct="1">
              <a:lnSpc>
                <a:spcPct val="110000"/>
              </a:lnSpc>
              <a:buFontTx/>
              <a:buNone/>
            </a:pPr>
            <a:r>
              <a:rPr lang="en-US" altLang="en-US" sz="1200" dirty="0">
                <a:cs typeface="Times New Roman" panose="02020603050405020304" pitchFamily="18" charset="0"/>
              </a:rPr>
              <a:t>&gt;&gt;&gt;&gt;&gt;&gt;&gt;&gt;&gt;&gt;&gt;&gt;&gt;&gt;&gt;&gt;</a:t>
            </a:r>
          </a:p>
          <a:p>
            <a:pPr eaLnBrk="1" hangingPunct="1">
              <a:lnSpc>
                <a:spcPct val="110000"/>
              </a:lnSpc>
              <a:buFontTx/>
              <a:buNone/>
            </a:pPr>
            <a:r>
              <a:rPr lang="en-US" altLang="en-US" sz="1200" dirty="0">
                <a:cs typeface="Times New Roman" panose="02020603050405020304" pitchFamily="18" charset="0"/>
              </a:rPr>
              <a:t>    2. Morning star = Venus, harbinger of day, beautiful &amp; brilliant</a:t>
            </a:r>
          </a:p>
          <a:p>
            <a:pPr eaLnBrk="1" hangingPunct="1">
              <a:lnSpc>
                <a:spcPct val="110000"/>
              </a:lnSpc>
              <a:buFontTx/>
              <a:buNone/>
            </a:pPr>
            <a:r>
              <a:rPr lang="en-US" altLang="en-US" sz="1200" dirty="0">
                <a:cs typeface="Times New Roman" panose="02020603050405020304" pitchFamily="18" charset="0"/>
              </a:rPr>
              <a:t>&gt;&gt;&gt;&gt;&gt;&gt;&gt;&gt;&gt;&gt;&gt;&gt;&gt;&gt;&gt;&gt;</a:t>
            </a:r>
          </a:p>
          <a:p>
            <a:pPr eaLnBrk="1" hangingPunct="1">
              <a:lnSpc>
                <a:spcPct val="110000"/>
              </a:lnSpc>
              <a:buFontTx/>
              <a:buNone/>
            </a:pPr>
            <a:r>
              <a:rPr lang="en-US" altLang="en-US" sz="1200" dirty="0">
                <a:cs typeface="Times New Roman" panose="02020603050405020304" pitchFamily="18" charset="0"/>
              </a:rPr>
              <a:t>    3. He is the Holy One (</a:t>
            </a:r>
            <a:r>
              <a:rPr lang="en-US" altLang="en-US" sz="1200" b="1" dirty="0">
                <a:cs typeface="Times New Roman" panose="02020603050405020304" pitchFamily="18" charset="0"/>
              </a:rPr>
              <a:t>1 Pet. 1:18</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knowing that you were not redeemed with corruptible things, like silver or gold, from your aimless conduct received by tradition from your fathers,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1:18</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lnSpc>
                <a:spcPct val="110000"/>
              </a:lnSpc>
              <a:buFontTx/>
              <a:buNone/>
            </a:pPr>
            <a:r>
              <a:rPr lang="en-US" altLang="en-US" sz="1200" dirty="0">
                <a:cs typeface="Times New Roman" panose="02020603050405020304" pitchFamily="18" charset="0"/>
              </a:rPr>
              <a:t>&gt;&gt;&gt;&gt;&gt;&gt;&gt;&gt;&gt;&gt;&gt;&gt;&gt;&gt;&gt;&gt;</a:t>
            </a:r>
          </a:p>
          <a:p>
            <a:pPr eaLnBrk="1" hangingPunct="1">
              <a:lnSpc>
                <a:spcPct val="110000"/>
              </a:lnSpc>
              <a:buFontTx/>
              <a:buNone/>
            </a:pPr>
            <a:r>
              <a:rPr lang="en-US" altLang="en-US" sz="1200" dirty="0">
                <a:cs typeface="Times New Roman" panose="02020603050405020304" pitchFamily="18" charset="0"/>
              </a:rPr>
              <a:t>    4. He is the harbinger of our salvation and victory over death (</a:t>
            </a:r>
            <a:r>
              <a:rPr lang="en-US" altLang="en-US" sz="1200" b="1" dirty="0">
                <a:cs typeface="Times New Roman" panose="02020603050405020304" pitchFamily="18" charset="0"/>
              </a:rPr>
              <a:t>Heb. 2:14-18</a:t>
            </a:r>
            <a:r>
              <a:rPr lang="en-US" altLang="en-US" sz="1200" dirty="0">
                <a:cs typeface="Times New Roman" panose="02020603050405020304" pitchFamily="18" charset="0"/>
              </a:rPr>
              <a:t>)</a:t>
            </a:r>
          </a:p>
          <a:p>
            <a:pPr algn="just" rtl="0"/>
            <a:r>
              <a:rPr lang="en-US" sz="1200" b="0" i="1" u="none" strike="noStrike" kern="1200" baseline="0" dirty="0">
                <a:solidFill>
                  <a:schemeClr val="tx1"/>
                </a:solidFill>
                <a:latin typeface="+mn-lt"/>
                <a:ea typeface="+mn-ea"/>
                <a:cs typeface="+mn-cs"/>
              </a:rPr>
              <a:t>Inasmuch then as the children have partaken of flesh and blood, He Himself likewise shared in the same, </a:t>
            </a:r>
            <a:r>
              <a:rPr lang="en-US" sz="1200" b="1" i="1" u="none" strike="noStrike" kern="1200" baseline="0" dirty="0">
                <a:solidFill>
                  <a:schemeClr val="tx1"/>
                </a:solidFill>
                <a:latin typeface="+mn-lt"/>
                <a:ea typeface="+mn-ea"/>
                <a:cs typeface="+mn-cs"/>
              </a:rPr>
              <a:t>that through death He might destroy him who had the power of death, that is, the devil</a:t>
            </a:r>
            <a:r>
              <a:rPr lang="en-US" sz="1200" b="0" i="1" u="none" strike="noStrike" kern="1200" baseline="0" dirty="0">
                <a:solidFill>
                  <a:schemeClr val="tx1"/>
                </a:solidFill>
                <a:latin typeface="+mn-lt"/>
                <a:ea typeface="+mn-ea"/>
                <a:cs typeface="+mn-cs"/>
              </a:rPr>
              <a:t>, and release those who through fear of death were all their lifetime subject to bondage. For indeed He does not give aid to angels, but He does give aid to the seed of Abraham. Therefore, in all things He had to be made like His brethren, that He might be a merciful and faithful High Priest in things pertaining to God, to make propitiation for the sins of the people. For in that He Himself has suffered, being tempted, He is able to aid those who are tempted.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2:14-18</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14</a:t>
            </a:fld>
            <a:endParaRPr lang="en-US"/>
          </a:p>
        </p:txBody>
      </p:sp>
    </p:spTree>
    <p:extLst>
      <p:ext uri="{BB962C8B-B14F-4D97-AF65-F5344CB8AC3E}">
        <p14:creationId xmlns:p14="http://schemas.microsoft.com/office/powerpoint/2010/main" val="162220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&gt;&gt;&gt;&gt;&gt;&gt;&gt;&gt;&gt;&gt;&gt;&gt;&gt;&gt;&gt;&gt;&gt;</a:t>
            </a:r>
          </a:p>
          <a:p>
            <a:r>
              <a:rPr lang="en-US" dirty="0"/>
              <a:t>Song list</a:t>
            </a:r>
          </a:p>
        </p:txBody>
      </p:sp>
      <p:sp>
        <p:nvSpPr>
          <p:cNvPr id="4" name="Slide Number Placeholder 3"/>
          <p:cNvSpPr>
            <a:spLocks noGrp="1"/>
          </p:cNvSpPr>
          <p:nvPr>
            <p:ph type="sldNum" sz="quarter" idx="5"/>
          </p:nvPr>
        </p:nvSpPr>
        <p:spPr/>
        <p:txBody>
          <a:bodyPr/>
          <a:lstStyle/>
          <a:p>
            <a:fld id="{5B9812AD-A0F9-4620-9D03-2CFC5DFB8577}" type="slidenum">
              <a:rPr lang="en-US" smtClean="0"/>
              <a:t>15</a:t>
            </a:fld>
            <a:endParaRPr lang="en-US"/>
          </a:p>
        </p:txBody>
      </p:sp>
    </p:spTree>
    <p:extLst>
      <p:ext uri="{BB962C8B-B14F-4D97-AF65-F5344CB8AC3E}">
        <p14:creationId xmlns:p14="http://schemas.microsoft.com/office/powerpoint/2010/main" val="3981551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9812AD-A0F9-4620-9D03-2CFC5DFB8577}" type="slidenum">
              <a:rPr lang="en-US" smtClean="0"/>
              <a:t>16</a:t>
            </a:fld>
            <a:endParaRPr lang="en-US"/>
          </a:p>
        </p:txBody>
      </p:sp>
    </p:spTree>
    <p:extLst>
      <p:ext uri="{BB962C8B-B14F-4D97-AF65-F5344CB8AC3E}">
        <p14:creationId xmlns:p14="http://schemas.microsoft.com/office/powerpoint/2010/main" val="2659819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This morning we talked about </a:t>
            </a:r>
            <a:r>
              <a:rPr lang="en-US"/>
              <a:t>the Diety </a:t>
            </a:r>
            <a:r>
              <a:rPr lang="en-US" dirty="0"/>
              <a:t>of Christ.</a:t>
            </a:r>
          </a:p>
          <a:p>
            <a:r>
              <a:rPr lang="en-US" dirty="0"/>
              <a: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cs typeface="Times New Roman" panose="02020603050405020304" pitchFamily="18" charset="0"/>
              </a:rPr>
              <a:t>The Authority of Jesus</a:t>
            </a:r>
          </a:p>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17</a:t>
            </a:fld>
            <a:endParaRPr lang="en-US"/>
          </a:p>
        </p:txBody>
      </p:sp>
    </p:spTree>
    <p:extLst>
      <p:ext uri="{BB962C8B-B14F-4D97-AF65-F5344CB8AC3E}">
        <p14:creationId xmlns:p14="http://schemas.microsoft.com/office/powerpoint/2010/main" val="3665074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b="1" dirty="0">
                <a:cs typeface="Times New Roman" panose="02020603050405020304" pitchFamily="18" charset="0"/>
              </a:rPr>
              <a:t>Rev. 22:18-19</a:t>
            </a:r>
          </a:p>
          <a:p>
            <a:pPr algn="just" rtl="0"/>
            <a:r>
              <a:rPr lang="en-US" sz="1200" b="0" i="1" u="none" strike="noStrike" kern="1200" baseline="0" dirty="0">
                <a:solidFill>
                  <a:schemeClr val="tx1"/>
                </a:solidFill>
                <a:latin typeface="+mn-lt"/>
                <a:ea typeface="+mn-ea"/>
                <a:cs typeface="+mn-cs"/>
              </a:rPr>
              <a:t>For I testify to everyone who hears the words of the prophecy of this book: If anyone adds to these things, God will add to him the plagues that are written in this book; and if anyone takes away from the words of the book of this prophecy, God shall take away his part from the Book of Life, from the holy city, and from the things which are written in this book.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22:18-19</a:t>
            </a:r>
            <a:r>
              <a:rPr lang="en-US" sz="1200" b="0" i="0" u="none" strike="noStrike" kern="1200" baseline="0" dirty="0">
                <a:solidFill>
                  <a:schemeClr val="tx1"/>
                </a:solidFill>
                <a:latin typeface="+mn-lt"/>
                <a:ea typeface="+mn-ea"/>
                <a:cs typeface="+mn-cs"/>
              </a:rPr>
              <a:t>)</a:t>
            </a:r>
            <a:endParaRPr lang="en-US" dirty="0"/>
          </a:p>
          <a:p>
            <a:r>
              <a:rPr lang="en-US" dirty="0"/>
              <a:t>&gt;&gt;&gt;&gt;&gt;&gt;&gt;&gt;&gt;&gt;&gt;&gt;&gt;&gt;&gt;</a:t>
            </a:r>
          </a:p>
          <a:p>
            <a:pPr eaLnBrk="1" hangingPunct="1">
              <a:buFontTx/>
              <a:buNone/>
            </a:pPr>
            <a:r>
              <a:rPr lang="en-US" dirty="0"/>
              <a:t>    2. </a:t>
            </a:r>
            <a:r>
              <a:rPr lang="en-US" altLang="en-US" sz="1200" dirty="0">
                <a:cs typeface="Times New Roman" panose="02020603050405020304" pitchFamily="18" charset="0"/>
              </a:rPr>
              <a:t>Authority of Scripture is the authority of the Lord</a:t>
            </a:r>
          </a:p>
          <a:p>
            <a:pPr eaLnBrk="1" hangingPunct="1">
              <a:buFontTx/>
              <a:buNone/>
            </a:pPr>
            <a:r>
              <a:rPr lang="en-US" altLang="en-US" sz="1200" dirty="0">
                <a:cs typeface="Times New Roman" panose="02020603050405020304" pitchFamily="18" charset="0"/>
              </a:rPr>
              <a:t>&gt;&gt;&gt;&gt;&gt;&gt;&gt;&gt;&gt;&gt;&gt;&gt;&gt;&gt;&gt;</a:t>
            </a:r>
          </a:p>
          <a:p>
            <a:pPr eaLnBrk="1" hangingPunct="1">
              <a:buFontTx/>
              <a:buNone/>
            </a:pPr>
            <a:r>
              <a:rPr lang="en-US" altLang="en-US" sz="1200" b="0" dirty="0">
                <a:cs typeface="Times New Roman" panose="02020603050405020304" pitchFamily="18" charset="0"/>
              </a:rPr>
              <a:t>    3. </a:t>
            </a:r>
            <a:r>
              <a:rPr lang="en-US" altLang="en-US" sz="1200" b="1" dirty="0">
                <a:cs typeface="Times New Roman" panose="02020603050405020304" pitchFamily="18" charset="0"/>
              </a:rPr>
              <a:t>Deut. 18:18-19 </a:t>
            </a:r>
            <a:r>
              <a:rPr lang="en-US" altLang="en-US" sz="1200" dirty="0">
                <a:cs typeface="Times New Roman" panose="02020603050405020304" pitchFamily="18" charset="0"/>
              </a:rPr>
              <a:t>– There is a Prophet whose words we must receive</a:t>
            </a:r>
          </a:p>
          <a:p>
            <a:pPr rtl="0"/>
            <a:r>
              <a:rPr lang="en-US" sz="1200" b="0" i="1" u="none" strike="noStrike" kern="1200" baseline="0" dirty="0">
                <a:solidFill>
                  <a:schemeClr val="tx1"/>
                </a:solidFill>
                <a:latin typeface="+mn-lt"/>
                <a:ea typeface="+mn-ea"/>
                <a:cs typeface="+mn-cs"/>
              </a:rPr>
              <a:t>I will raise up for them </a:t>
            </a:r>
            <a:r>
              <a:rPr lang="en-US" sz="1200" b="1" i="1" u="none" strike="noStrike" kern="1200" baseline="0" dirty="0">
                <a:solidFill>
                  <a:schemeClr val="tx1"/>
                </a:solidFill>
                <a:latin typeface="+mn-lt"/>
                <a:ea typeface="+mn-ea"/>
                <a:cs typeface="+mn-cs"/>
              </a:rPr>
              <a:t>a Prophet </a:t>
            </a:r>
            <a:r>
              <a:rPr lang="en-US" sz="1200" b="0" i="1" u="none" strike="noStrike" kern="1200" baseline="0" dirty="0">
                <a:solidFill>
                  <a:schemeClr val="tx1"/>
                </a:solidFill>
                <a:latin typeface="+mn-lt"/>
                <a:ea typeface="+mn-ea"/>
                <a:cs typeface="+mn-cs"/>
              </a:rPr>
              <a:t>like you from among their brethren, and will </a:t>
            </a:r>
            <a:r>
              <a:rPr lang="en-US" sz="1200" b="1" i="1" u="none" strike="noStrike" kern="1200" baseline="0" dirty="0">
                <a:solidFill>
                  <a:schemeClr val="tx1"/>
                </a:solidFill>
                <a:latin typeface="+mn-lt"/>
                <a:ea typeface="+mn-ea"/>
                <a:cs typeface="+mn-cs"/>
              </a:rPr>
              <a:t>put My words</a:t>
            </a:r>
            <a:r>
              <a:rPr lang="en-US" sz="1200" b="0" i="1" u="none" strike="noStrike" kern="1200" baseline="0" dirty="0">
                <a:solidFill>
                  <a:schemeClr val="tx1"/>
                </a:solidFill>
                <a:latin typeface="+mn-lt"/>
                <a:ea typeface="+mn-ea"/>
                <a:cs typeface="+mn-cs"/>
              </a:rPr>
              <a:t> in His mouth, and He shall speak to them all that I command Him. And it shall be that whoever will not hear My words, which He speaks in My name, I will require it of him.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Deuteronomy 18:18-19</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a:t>
            </a:r>
          </a:p>
          <a:p>
            <a:pPr rtl="0"/>
            <a:r>
              <a:rPr lang="en-US" sz="1200" b="0" i="1" u="none" strike="noStrike" kern="1200" baseline="0" dirty="0">
                <a:solidFill>
                  <a:schemeClr val="tx1"/>
                </a:solidFill>
                <a:latin typeface="+mn-lt"/>
                <a:ea typeface="+mn-ea"/>
                <a:cs typeface="+mn-cs"/>
              </a:rPr>
              <a:t>God, who at various times and in various ways spoke in time past to the fathers by the prophets, has in these last days spoken to us by His Son, whom He has appointed heir of all things, through whom also He made the worlds;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1:1-2</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b="0" dirty="0">
                <a:cs typeface="Times New Roman" panose="02020603050405020304" pitchFamily="18" charset="0"/>
              </a:rPr>
              <a:t>    4. </a:t>
            </a:r>
            <a:r>
              <a:rPr lang="en-US" altLang="en-US" sz="1200" b="1" dirty="0">
                <a:cs typeface="Times New Roman" panose="02020603050405020304" pitchFamily="18" charset="0"/>
              </a:rPr>
              <a:t>Heb. 1:1-2 </a:t>
            </a:r>
            <a:r>
              <a:rPr lang="en-US" altLang="en-US" sz="1200" dirty="0">
                <a:cs typeface="Times New Roman" panose="02020603050405020304" pitchFamily="18" charset="0"/>
              </a:rPr>
              <a:t>– </a:t>
            </a:r>
            <a:r>
              <a:rPr lang="en-US" altLang="en-US" sz="1200" b="0" dirty="0">
                <a:cs typeface="Times New Roman" panose="02020603050405020304" pitchFamily="18" charset="0"/>
              </a:rPr>
              <a:t>God speaks to us by His Son</a:t>
            </a:r>
            <a:r>
              <a:rPr lang="en-US" altLang="en-US" sz="1200" dirty="0">
                <a:cs typeface="Times New Roman" panose="02020603050405020304" pitchFamily="18" charset="0"/>
              </a:rPr>
              <a:t>, in the Scripture (</a:t>
            </a:r>
            <a:r>
              <a:rPr lang="en-US" altLang="en-US" sz="1200" b="1" dirty="0">
                <a:cs typeface="Times New Roman" panose="02020603050405020304" pitchFamily="18" charset="0"/>
              </a:rPr>
              <a:t>Gal. 1:11-12; Eph. 3:3-4</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But I make known to you, brethren, that the gospel which was preached by me is </a:t>
            </a:r>
            <a:r>
              <a:rPr lang="en-US" sz="1200" b="1" i="1" u="none" strike="noStrike" kern="1200" baseline="0" dirty="0">
                <a:solidFill>
                  <a:schemeClr val="tx1"/>
                </a:solidFill>
                <a:latin typeface="+mn-lt"/>
                <a:ea typeface="+mn-ea"/>
                <a:cs typeface="+mn-cs"/>
              </a:rPr>
              <a:t>not according to man</a:t>
            </a:r>
            <a:r>
              <a:rPr lang="en-US" sz="1200" b="0" i="1" u="none" strike="noStrike" kern="1200" baseline="0" dirty="0">
                <a:solidFill>
                  <a:schemeClr val="tx1"/>
                </a:solidFill>
                <a:latin typeface="+mn-lt"/>
                <a:ea typeface="+mn-ea"/>
                <a:cs typeface="+mn-cs"/>
              </a:rPr>
              <a:t>. For I neither received it from man, nor was I taught it, but it came through </a:t>
            </a:r>
            <a:r>
              <a:rPr lang="en-US" sz="1200" b="1" i="1" u="none" strike="noStrike" kern="1200" baseline="0" dirty="0">
                <a:solidFill>
                  <a:schemeClr val="tx1"/>
                </a:solidFill>
                <a:latin typeface="+mn-lt"/>
                <a:ea typeface="+mn-ea"/>
                <a:cs typeface="+mn-cs"/>
              </a:rPr>
              <a:t>the revelation of Jesus Christ</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Galatians 1:11-12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how that by revelation </a:t>
            </a:r>
            <a:r>
              <a:rPr lang="en-US" sz="1200" b="1" i="1" u="none" strike="noStrike" kern="1200" baseline="0" dirty="0">
                <a:solidFill>
                  <a:schemeClr val="tx1"/>
                </a:solidFill>
                <a:latin typeface="+mn-lt"/>
                <a:ea typeface="+mn-ea"/>
                <a:cs typeface="+mn-cs"/>
              </a:rPr>
              <a:t>He made known to me </a:t>
            </a:r>
            <a:r>
              <a:rPr lang="en-US" sz="1200" b="0" i="1" u="none" strike="noStrike" kern="1200" baseline="0" dirty="0">
                <a:solidFill>
                  <a:schemeClr val="tx1"/>
                </a:solidFill>
                <a:latin typeface="+mn-lt"/>
                <a:ea typeface="+mn-ea"/>
                <a:cs typeface="+mn-cs"/>
              </a:rPr>
              <a:t>the mystery (as I have briefly written already, by which, when you read, you may understand my knowledge in </a:t>
            </a:r>
            <a:r>
              <a:rPr lang="en-US" sz="1200" b="1" i="1" u="none" strike="noStrike" kern="1200" baseline="0" dirty="0">
                <a:solidFill>
                  <a:schemeClr val="tx1"/>
                </a:solidFill>
                <a:latin typeface="+mn-lt"/>
                <a:ea typeface="+mn-ea"/>
                <a:cs typeface="+mn-cs"/>
              </a:rPr>
              <a:t>the mystery of Christ</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3:3-4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18</a:t>
            </a:fld>
            <a:endParaRPr lang="en-US"/>
          </a:p>
        </p:txBody>
      </p:sp>
    </p:spTree>
    <p:extLst>
      <p:ext uri="{BB962C8B-B14F-4D97-AF65-F5344CB8AC3E}">
        <p14:creationId xmlns:p14="http://schemas.microsoft.com/office/powerpoint/2010/main" val="2899400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buFontTx/>
              <a:buNone/>
            </a:pPr>
            <a:r>
              <a:rPr lang="en-US" altLang="en-US" sz="1200" dirty="0">
                <a:cs typeface="Times New Roman" panose="02020603050405020304" pitchFamily="18" charset="0"/>
              </a:rPr>
              <a:t>    1. All Scripture given by inspiration (</a:t>
            </a:r>
            <a:r>
              <a:rPr lang="en-US" altLang="en-US" sz="1200" b="1" dirty="0">
                <a:cs typeface="Times New Roman" panose="02020603050405020304" pitchFamily="18" charset="0"/>
              </a:rPr>
              <a:t>2 Tim. 3:16; 2 Pet. 1:20-21</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All Scripture is given by </a:t>
            </a:r>
            <a:r>
              <a:rPr lang="en-US" sz="1200" b="1" i="1" u="none" strike="noStrike" kern="1200" baseline="0" dirty="0">
                <a:solidFill>
                  <a:schemeClr val="tx1"/>
                </a:solidFill>
                <a:latin typeface="+mn-lt"/>
                <a:ea typeface="+mn-ea"/>
                <a:cs typeface="+mn-cs"/>
              </a:rPr>
              <a:t>inspiration of God</a:t>
            </a:r>
            <a:r>
              <a:rPr lang="en-US" sz="1200" b="0" i="1" u="none" strike="noStrike" kern="1200" baseline="0" dirty="0">
                <a:solidFill>
                  <a:schemeClr val="tx1"/>
                </a:solidFill>
                <a:latin typeface="+mn-lt"/>
                <a:ea typeface="+mn-ea"/>
                <a:cs typeface="+mn-cs"/>
              </a:rPr>
              <a:t>, and is profitable for doctrine, for reproof, for correction, for instruction in righteousness,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Timothy 3:16</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knowing this first, that no prophecy of Scripture is of any private interpretation, for prophecy never came by the will of man, but holy men of God spoke as they were </a:t>
            </a:r>
            <a:r>
              <a:rPr lang="en-US" sz="1200" b="1" i="1" u="none" strike="noStrike" kern="1200" baseline="0" dirty="0">
                <a:solidFill>
                  <a:schemeClr val="tx1"/>
                </a:solidFill>
                <a:latin typeface="+mn-lt"/>
                <a:ea typeface="+mn-ea"/>
                <a:cs typeface="+mn-cs"/>
              </a:rPr>
              <a:t>moved by the Holy Spirit</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Peter 1:20-21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a:t>
            </a:r>
            <a:endParaRPr lang="en-US" altLang="en-US" sz="1200" dirty="0">
              <a:cs typeface="Times New Roman" panose="02020603050405020304" pitchFamily="18" charset="0"/>
            </a:endParaRPr>
          </a:p>
          <a:p>
            <a:pPr eaLnBrk="1" hangingPunct="1">
              <a:lnSpc>
                <a:spcPct val="120000"/>
              </a:lnSpc>
              <a:buFontTx/>
              <a:buNone/>
            </a:pPr>
            <a:r>
              <a:rPr lang="en-US" altLang="en-US" sz="1200" dirty="0">
                <a:cs typeface="Times New Roman" panose="02020603050405020304" pitchFamily="18" charset="0"/>
              </a:rPr>
              <a:t>    2. Scripture will be our standard of judgment (</a:t>
            </a:r>
            <a:r>
              <a:rPr lang="en-US" altLang="en-US" sz="1200" b="1" dirty="0">
                <a:cs typeface="Times New Roman" panose="02020603050405020304" pitchFamily="18" charset="0"/>
              </a:rPr>
              <a:t>John 12:48; Rev. 20:12</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He who rejects Me, and does not receive My words, has that which judges him—</a:t>
            </a:r>
            <a:r>
              <a:rPr lang="en-US" sz="1200" b="1" i="1" u="none" strike="noStrike" kern="1200" baseline="0" dirty="0">
                <a:solidFill>
                  <a:schemeClr val="tx1"/>
                </a:solidFill>
                <a:latin typeface="+mn-lt"/>
                <a:ea typeface="+mn-ea"/>
                <a:cs typeface="+mn-cs"/>
              </a:rPr>
              <a:t>the word that I have spoken will judge him </a:t>
            </a:r>
            <a:r>
              <a:rPr lang="en-US" sz="1200" b="0" i="1" u="none" strike="noStrike" kern="1200" baseline="0" dirty="0">
                <a:solidFill>
                  <a:schemeClr val="tx1"/>
                </a:solidFill>
                <a:latin typeface="+mn-lt"/>
                <a:ea typeface="+mn-ea"/>
                <a:cs typeface="+mn-cs"/>
              </a:rPr>
              <a:t>in the last day.</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John 12:48</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And I saw the dead, small and great, standing before God, and books were opened. And another book was opened, which is the Book of Life. And the dead were judged according to their works, by the things which were </a:t>
            </a:r>
            <a:r>
              <a:rPr lang="en-US" sz="1200" b="1" i="1" u="none" strike="noStrike" kern="1200" baseline="0" dirty="0">
                <a:solidFill>
                  <a:schemeClr val="tx1"/>
                </a:solidFill>
                <a:latin typeface="+mn-lt"/>
                <a:ea typeface="+mn-ea"/>
                <a:cs typeface="+mn-cs"/>
              </a:rPr>
              <a:t>written in the books</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20:12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19</a:t>
            </a:fld>
            <a:endParaRPr lang="en-US"/>
          </a:p>
        </p:txBody>
      </p:sp>
    </p:spTree>
    <p:extLst>
      <p:ext uri="{BB962C8B-B14F-4D97-AF65-F5344CB8AC3E}">
        <p14:creationId xmlns:p14="http://schemas.microsoft.com/office/powerpoint/2010/main" val="140510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2</a:t>
            </a:fld>
            <a:endParaRPr lang="en-US"/>
          </a:p>
        </p:txBody>
      </p:sp>
    </p:spTree>
    <p:extLst>
      <p:ext uri="{BB962C8B-B14F-4D97-AF65-F5344CB8AC3E}">
        <p14:creationId xmlns:p14="http://schemas.microsoft.com/office/powerpoint/2010/main" val="1278471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Arial" panose="020B0604020202020204" pitchFamily="34" charset="0"/>
              </a:rPr>
              <a:t>    1. </a:t>
            </a:r>
            <a:r>
              <a:rPr lang="en-US" altLang="en-US" sz="1200" b="1" dirty="0">
                <a:latin typeface="Arial" panose="020B0604020202020204" pitchFamily="34" charset="0"/>
              </a:rPr>
              <a:t>Rev. 22:18-19</a:t>
            </a:r>
            <a:endParaRPr lang="en-US" altLang="en-US" sz="1200" b="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Arial" panose="020B0604020202020204" pitchFamily="34" charset="0"/>
              </a:rPr>
              <a:t>        a. Here we have 2 negative admonitions</a:t>
            </a:r>
          </a:p>
          <a:p>
            <a:pPr rtl="0"/>
            <a:r>
              <a:rPr lang="en-US" sz="1200" b="0" i="1" u="none" strike="noStrike" kern="1200" baseline="0" dirty="0">
                <a:solidFill>
                  <a:schemeClr val="tx1"/>
                </a:solidFill>
                <a:latin typeface="+mn-lt"/>
                <a:ea typeface="+mn-ea"/>
                <a:cs typeface="+mn-cs"/>
              </a:rPr>
              <a:t>For I testify to everyone who hears the words of the prophecy of this book: If anyone </a:t>
            </a:r>
            <a:r>
              <a:rPr lang="en-US" sz="1200" b="1" i="1" u="none" strike="noStrike" kern="1200" baseline="0" dirty="0">
                <a:solidFill>
                  <a:schemeClr val="tx1"/>
                </a:solidFill>
                <a:latin typeface="+mn-lt"/>
                <a:ea typeface="+mn-ea"/>
                <a:cs typeface="+mn-cs"/>
              </a:rPr>
              <a:t>adds to these things</a:t>
            </a:r>
            <a:r>
              <a:rPr lang="en-US" sz="1200" b="0" i="1" u="none" strike="noStrike" kern="1200" baseline="0" dirty="0">
                <a:solidFill>
                  <a:schemeClr val="tx1"/>
                </a:solidFill>
                <a:latin typeface="+mn-lt"/>
                <a:ea typeface="+mn-ea"/>
                <a:cs typeface="+mn-cs"/>
              </a:rPr>
              <a:t>, God will add to him the plagues that are written in this book; and if </a:t>
            </a:r>
            <a:r>
              <a:rPr lang="en-US" sz="1200" b="1" i="1" u="none" strike="noStrike" kern="1200" baseline="0" dirty="0">
                <a:solidFill>
                  <a:schemeClr val="tx1"/>
                </a:solidFill>
                <a:latin typeface="+mn-lt"/>
                <a:ea typeface="+mn-ea"/>
                <a:cs typeface="+mn-cs"/>
              </a:rPr>
              <a:t>anyone takes away from</a:t>
            </a:r>
            <a:r>
              <a:rPr lang="en-US" sz="1200" b="0" i="1" u="none" strike="noStrike" kern="1200" baseline="0" dirty="0">
                <a:solidFill>
                  <a:schemeClr val="tx1"/>
                </a:solidFill>
                <a:latin typeface="+mn-lt"/>
                <a:ea typeface="+mn-ea"/>
                <a:cs typeface="+mn-cs"/>
              </a:rPr>
              <a:t> the words of the book of this prophecy, God shall take away his part from the Book of Life, from the holy city, and from the things which are written in this book.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22:18-19</a:t>
            </a:r>
            <a:r>
              <a:rPr lang="en-US" sz="1200" b="0" i="0" u="none" strike="noStrike" kern="1200" baseline="0" dirty="0">
                <a:solidFill>
                  <a:schemeClr val="tx1"/>
                </a:solidFill>
                <a:latin typeface="+mn-lt"/>
                <a:ea typeface="+mn-ea"/>
                <a:cs typeface="+mn-cs"/>
              </a:rPr>
              <a:t>)</a:t>
            </a:r>
            <a:endParaRPr lang="en-US" altLang="en-US" sz="1200" b="1" dirty="0">
              <a:latin typeface="Arial" panose="020B0604020202020204" pitchFamily="34" charset="0"/>
            </a:endParaRPr>
          </a:p>
          <a:p>
            <a:pPr>
              <a:buFontTx/>
              <a:buNone/>
            </a:pPr>
            <a:r>
              <a:rPr lang="en-US" dirty="0"/>
              <a:t>&gt;&gt;&gt;&gt;&gt;&gt;&gt;&gt;&gt;&gt;&gt;&gt;&gt;&gt;&gt;&gt;&gt;&gt;</a:t>
            </a:r>
          </a:p>
          <a:p>
            <a:pPr eaLnBrk="1" hangingPunct="1">
              <a:buFontTx/>
              <a:buNone/>
            </a:pPr>
            <a:r>
              <a:rPr lang="en-US" altLang="en-US" sz="1200" dirty="0">
                <a:cs typeface="Times New Roman" panose="02020603050405020304" pitchFamily="18" charset="0"/>
              </a:rPr>
              <a:t>    2. Do not add words, lest plagues (judgments) be added to you</a:t>
            </a: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3. Do not take from the words, lest God take away your part in the tree of life</a:t>
            </a:r>
          </a:p>
          <a:p>
            <a:pPr eaLnBrk="1" hangingPunct="1">
              <a:buFontTx/>
              <a:buNone/>
            </a:pPr>
            <a:r>
              <a:rPr lang="en-US" altLang="en-US" sz="1200" dirty="0">
                <a:cs typeface="Times New Roman" panose="02020603050405020304" pitchFamily="18" charset="0"/>
              </a:rPr>
              <a: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4. This warning Applies to all the Sacred Scriptures in the Word of God!</a:t>
            </a:r>
          </a:p>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20</a:t>
            </a:fld>
            <a:endParaRPr lang="en-US"/>
          </a:p>
        </p:txBody>
      </p:sp>
    </p:spTree>
    <p:extLst>
      <p:ext uri="{BB962C8B-B14F-4D97-AF65-F5344CB8AC3E}">
        <p14:creationId xmlns:p14="http://schemas.microsoft.com/office/powerpoint/2010/main" val="3790999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sz="1200" dirty="0">
                <a:solidFill>
                  <a:schemeClr val="bg1"/>
                </a:solidFill>
                <a:latin typeface="Times New Roman" panose="02020603050405020304" pitchFamily="18" charset="0"/>
                <a:cs typeface="Times New Roman" panose="02020603050405020304" pitchFamily="18" charset="0"/>
              </a:rPr>
              <a:t>&gt;&gt;&gt;&gt;&gt;&gt;&gt;&gt;&gt;&gt;&gt;&gt;&gt;&gt;&gt;&gt;&gt;&gt;&gt;</a:t>
            </a:r>
          </a:p>
          <a:p>
            <a:pPr>
              <a:buFontTx/>
              <a:buNone/>
            </a:pPr>
            <a:r>
              <a:rPr lang="en-US" altLang="en-US" sz="1200" dirty="0">
                <a:solidFill>
                  <a:schemeClr val="bg1"/>
                </a:solidFill>
                <a:latin typeface="Times New Roman" panose="02020603050405020304" pitchFamily="18" charset="0"/>
                <a:cs typeface="Times New Roman" panose="02020603050405020304" pitchFamily="18" charset="0"/>
              </a:rPr>
              <a:t>    1.  </a:t>
            </a:r>
            <a:r>
              <a:rPr lang="en-US" altLang="en-US" sz="1200" b="1" u="none" dirty="0">
                <a:solidFill>
                  <a:schemeClr val="bg1"/>
                </a:solidFill>
                <a:latin typeface="Times New Roman" panose="02020603050405020304" pitchFamily="18" charset="0"/>
                <a:cs typeface="Times New Roman" panose="02020603050405020304" pitchFamily="18" charset="0"/>
              </a:rPr>
              <a:t>Deut. 4:2 </a:t>
            </a:r>
            <a:r>
              <a:rPr lang="en-US" altLang="en-US" sz="1200" dirty="0">
                <a:solidFill>
                  <a:schemeClr val="bg1"/>
                </a:solidFill>
                <a:latin typeface="Times New Roman" panose="02020603050405020304" pitchFamily="18" charset="0"/>
                <a:cs typeface="Times New Roman" panose="02020603050405020304" pitchFamily="18" charset="0"/>
              </a:rPr>
              <a:t>– do not add to nor take from</a:t>
            </a:r>
          </a:p>
          <a:p>
            <a:pPr rtl="0"/>
            <a:r>
              <a:rPr lang="en-US" sz="1200" b="0" i="1" u="none" strike="noStrike" kern="1200" baseline="0" dirty="0">
                <a:solidFill>
                  <a:schemeClr val="tx1"/>
                </a:solidFill>
                <a:latin typeface="+mn-lt"/>
                <a:ea typeface="+mn-ea"/>
                <a:cs typeface="+mn-cs"/>
              </a:rPr>
              <a:t>You shall not add to the word which I command you, nor take from it, that you may keep the commandments of the LORD your God which I command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Deuteronomy 4:2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a:t>
            </a:r>
            <a:endParaRPr lang="en-US" altLang="en-US" sz="1200" dirty="0">
              <a:solidFill>
                <a:schemeClr val="bg1"/>
              </a:solidFill>
              <a:latin typeface="Times New Roman" panose="02020603050405020304" pitchFamily="18" charset="0"/>
              <a:cs typeface="Times New Roman" panose="02020603050405020304" pitchFamily="18" charset="0"/>
            </a:endParaRPr>
          </a:p>
          <a:p>
            <a:pPr>
              <a:buFontTx/>
              <a:buNone/>
            </a:pPr>
            <a:r>
              <a:rPr lang="en-US" altLang="en-US" sz="1200" dirty="0">
                <a:solidFill>
                  <a:schemeClr val="bg1"/>
                </a:solidFill>
                <a:latin typeface="Times New Roman" panose="02020603050405020304" pitchFamily="18" charset="0"/>
                <a:cs typeface="Times New Roman" panose="02020603050405020304" pitchFamily="18" charset="0"/>
              </a:rPr>
              <a:t>    2.  </a:t>
            </a:r>
            <a:r>
              <a:rPr lang="en-US" altLang="en-US" sz="1200" b="1" u="none" dirty="0">
                <a:solidFill>
                  <a:schemeClr val="bg1"/>
                </a:solidFill>
                <a:latin typeface="Times New Roman" panose="02020603050405020304" pitchFamily="18" charset="0"/>
                <a:cs typeface="Times New Roman" panose="02020603050405020304" pitchFamily="18" charset="0"/>
              </a:rPr>
              <a:t>Deut. 12:32 </a:t>
            </a:r>
            <a:r>
              <a:rPr lang="en-US" altLang="en-US" sz="1200" dirty="0">
                <a:solidFill>
                  <a:schemeClr val="bg1"/>
                </a:solidFill>
                <a:latin typeface="Times New Roman" panose="02020603050405020304" pitchFamily="18" charset="0"/>
                <a:cs typeface="Times New Roman" panose="02020603050405020304" pitchFamily="18" charset="0"/>
              </a:rPr>
              <a:t>– not add to it nor take away from it</a:t>
            </a:r>
          </a:p>
          <a:p>
            <a:pPr rtl="0"/>
            <a:r>
              <a:rPr lang="en-US" sz="1200" b="0" i="1" u="none" strike="noStrike" kern="1200" baseline="0" dirty="0">
                <a:solidFill>
                  <a:schemeClr val="tx1"/>
                </a:solidFill>
                <a:latin typeface="+mn-lt"/>
                <a:ea typeface="+mn-ea"/>
                <a:cs typeface="+mn-cs"/>
              </a:rPr>
              <a:t>"Whatever I command you, be careful to observe it; you shall not add to it nor take away from 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Deuteronomy 12:32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21</a:t>
            </a:fld>
            <a:endParaRPr lang="en-US"/>
          </a:p>
        </p:txBody>
      </p:sp>
    </p:spTree>
    <p:extLst>
      <p:ext uri="{BB962C8B-B14F-4D97-AF65-F5344CB8AC3E}">
        <p14:creationId xmlns:p14="http://schemas.microsoft.com/office/powerpoint/2010/main" val="1674167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When Christ comes again, He will judge all mankind. </a:t>
            </a:r>
          </a:p>
          <a:p>
            <a:r>
              <a:rPr lang="en-US" dirty="0"/>
              <a:t> &gt;&gt;&gt;&gt;&gt;&gt;&gt;&gt;&gt;&gt;&gt;&gt;&gt;&gt;&gt;&gt;&gt;&gt;&gt;&gt;&gt;&gt;&gt;&gt;</a:t>
            </a:r>
          </a:p>
          <a:p>
            <a:r>
              <a:rPr lang="en-US" dirty="0"/>
              <a:t>    2. There are those who teach that Jesus came in AD 70 and will not return again, this is contrary to the Scripture.</a:t>
            </a:r>
          </a:p>
          <a:p>
            <a:r>
              <a:rPr lang="en-US" dirty="0"/>
              <a:t>    3. The second advent is yet to be.</a:t>
            </a:r>
          </a:p>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22</a:t>
            </a:fld>
            <a:endParaRPr lang="en-US"/>
          </a:p>
        </p:txBody>
      </p:sp>
    </p:spTree>
    <p:extLst>
      <p:ext uri="{BB962C8B-B14F-4D97-AF65-F5344CB8AC3E}">
        <p14:creationId xmlns:p14="http://schemas.microsoft.com/office/powerpoint/2010/main" val="101344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The Second coming of Jesus  </a:t>
            </a:r>
            <a:r>
              <a:rPr lang="en-US" altLang="en-US" sz="1200" b="1" dirty="0">
                <a:cs typeface="Times New Roman" panose="02020603050405020304" pitchFamily="18" charset="0"/>
              </a:rPr>
              <a:t>Rev. 22:20</a:t>
            </a:r>
            <a:endParaRPr lang="en-US" altLang="en-US" sz="1200" b="0" dirty="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He who testifies to these things says, "</a:t>
            </a:r>
            <a:r>
              <a:rPr lang="en-US" sz="1200" b="1" i="1" u="none" strike="noStrike" kern="1200" baseline="0" dirty="0">
                <a:solidFill>
                  <a:schemeClr val="tx1"/>
                </a:solidFill>
                <a:latin typeface="+mn-lt"/>
                <a:ea typeface="+mn-ea"/>
                <a:cs typeface="+mn-cs"/>
              </a:rPr>
              <a:t>Surely I am coming quickly</a:t>
            </a:r>
            <a:r>
              <a:rPr lang="en-US" sz="1200" b="0" i="1" u="none" strike="noStrike" kern="1200" baseline="0" dirty="0">
                <a:solidFill>
                  <a:schemeClr val="tx1"/>
                </a:solidFill>
                <a:latin typeface="+mn-lt"/>
                <a:ea typeface="+mn-ea"/>
                <a:cs typeface="+mn-cs"/>
              </a:rPr>
              <a:t>." Amen. Even so, come, Lord Jesus!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Revelation 22:20</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        a. This verse is a statement made to John by Jesus and followed by an “amen” meaning” so be it.</a:t>
            </a:r>
          </a:p>
          <a:p>
            <a:pPr rtl="0"/>
            <a:r>
              <a:rPr lang="en-US" altLang="en-US" sz="1200" b="0" i="0" u="none" strike="noStrike" kern="1200" baseline="0" dirty="0">
                <a:solidFill>
                  <a:schemeClr val="tx1"/>
                </a:solidFill>
                <a:latin typeface="+mn-lt"/>
                <a:ea typeface="+mn-ea"/>
                <a:cs typeface="+mn-cs"/>
              </a:rPr>
              <a:t>        b. John’s reply is “Even so, come, Lord Jesus!”</a:t>
            </a:r>
          </a:p>
          <a:p>
            <a:pPr rtl="0"/>
            <a:r>
              <a:rPr lang="en-US" altLang="en-US" sz="1200" b="0" i="0" u="none" strike="noStrike" kern="1200" baseline="0" dirty="0">
                <a:solidFill>
                  <a:schemeClr val="tx1"/>
                </a:solidFill>
                <a:latin typeface="+mn-lt"/>
                <a:ea typeface="+mn-ea"/>
                <a:cs typeface="+mn-cs"/>
              </a:rPr>
              <a:t>        c. Some teach that is a prayer to Jesus and gives us the authority and right to pray to Jesus instead of God.</a:t>
            </a:r>
          </a:p>
          <a:p>
            <a:pPr rtl="0"/>
            <a:r>
              <a:rPr lang="en-US" altLang="en-US" sz="1200" b="0" i="0" u="none" strike="noStrike" kern="1200" baseline="0" dirty="0">
                <a:solidFill>
                  <a:schemeClr val="tx1"/>
                </a:solidFill>
                <a:latin typeface="+mn-lt"/>
                <a:ea typeface="+mn-ea"/>
                <a:cs typeface="+mn-cs"/>
              </a:rPr>
              <a:t>        d. Do not be deceived by this teaching.</a:t>
            </a:r>
            <a:endParaRPr lang="en-US" altLang="en-US" sz="1200" b="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cs typeface="Times New Roman" panose="02020603050405020304" pitchFamily="18" charset="0"/>
              </a:rPr>
              <a:t>&gt;&gt;&gt;&gt;&gt;&gt;&gt;&gt;&gt;&gt;&gt;&gt;&gt;&gt;&gt;</a:t>
            </a:r>
            <a:endParaRPr lang="en-US" altLang="en-US" sz="1200" b="1" dirty="0">
              <a:cs typeface="Times New Roman" panose="02020603050405020304" pitchFamily="18" charset="0"/>
            </a:endParaRPr>
          </a:p>
          <a:p>
            <a:pPr eaLnBrk="1" hangingPunct="1">
              <a:lnSpc>
                <a:spcPct val="110000"/>
              </a:lnSpc>
              <a:buFontTx/>
              <a:buNone/>
            </a:pPr>
            <a:r>
              <a:rPr lang="en-US" altLang="en-US" sz="1200" dirty="0">
                <a:cs typeface="Times New Roman" panose="02020603050405020304" pitchFamily="18" charset="0"/>
              </a:rPr>
              <a:t>    1. Our purpose here on earth is </a:t>
            </a:r>
            <a:r>
              <a:rPr lang="en-US" altLang="en-US" sz="1200" b="1" dirty="0">
                <a:cs typeface="Times New Roman" panose="02020603050405020304" pitchFamily="18" charset="0"/>
              </a:rPr>
              <a:t>to prepare </a:t>
            </a:r>
            <a:r>
              <a:rPr lang="en-US" altLang="en-US" sz="1200" dirty="0">
                <a:cs typeface="Times New Roman" panose="02020603050405020304" pitchFamily="18" charset="0"/>
              </a:rPr>
              <a:t>for His coming (</a:t>
            </a:r>
            <a:r>
              <a:rPr lang="en-US" altLang="en-US" sz="1200" b="1" dirty="0">
                <a:cs typeface="Times New Roman" panose="02020603050405020304" pitchFamily="18" charset="0"/>
              </a:rPr>
              <a:t>Matt. 25:13; 1 Th. 5:6; Tit. 2:12-13; Eccl 12:13-14</a:t>
            </a:r>
            <a:r>
              <a:rPr lang="en-US" altLang="en-US" sz="1200" dirty="0">
                <a:cs typeface="Times New Roman" panose="02020603050405020304" pitchFamily="18" charset="0"/>
              </a:rPr>
              <a:t>)</a:t>
            </a:r>
          </a:p>
          <a:p>
            <a:pPr eaLnBrk="1" hangingPunct="1">
              <a:lnSpc>
                <a:spcPct val="110000"/>
              </a:lnSpc>
              <a:buFontTx/>
              <a:buNone/>
            </a:pP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"Watch therefore, for you know neither the day nor the hour in which the Son of Man is coming.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25:13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Therefore let us not sleep, as others do, but </a:t>
            </a:r>
            <a:r>
              <a:rPr lang="en-US" sz="1200" b="1" i="1" u="none" strike="noStrike" kern="1200" baseline="0" dirty="0">
                <a:solidFill>
                  <a:schemeClr val="tx1"/>
                </a:solidFill>
                <a:latin typeface="+mn-lt"/>
                <a:ea typeface="+mn-ea"/>
                <a:cs typeface="+mn-cs"/>
              </a:rPr>
              <a:t>let us watch </a:t>
            </a:r>
            <a:r>
              <a:rPr lang="en-US" sz="1200" b="0" i="1" u="none" strike="noStrike" kern="1200" baseline="0" dirty="0">
                <a:solidFill>
                  <a:schemeClr val="tx1"/>
                </a:solidFill>
                <a:latin typeface="+mn-lt"/>
                <a:ea typeface="+mn-ea"/>
                <a:cs typeface="+mn-cs"/>
              </a:rPr>
              <a:t>and be sober.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Thessalonians 5:6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teaching us that, denying ungodliness and worldly lusts, we should live soberly, righteously, and godly in the present age, </a:t>
            </a:r>
            <a:r>
              <a:rPr lang="en-US" sz="1200" b="1" i="1" u="none" strike="noStrike" kern="1200" baseline="0" dirty="0">
                <a:solidFill>
                  <a:schemeClr val="tx1"/>
                </a:solidFill>
                <a:latin typeface="+mn-lt"/>
                <a:ea typeface="+mn-ea"/>
                <a:cs typeface="+mn-cs"/>
              </a:rPr>
              <a:t>looking for the blessed hope and glorious appearing </a:t>
            </a:r>
            <a:r>
              <a:rPr lang="en-US" sz="1200" b="0" i="1" u="none" strike="noStrike" kern="1200" baseline="0" dirty="0">
                <a:solidFill>
                  <a:schemeClr val="tx1"/>
                </a:solidFill>
                <a:latin typeface="+mn-lt"/>
                <a:ea typeface="+mn-ea"/>
                <a:cs typeface="+mn-cs"/>
              </a:rPr>
              <a:t>of our great God and Savior Jesus Christ,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Titus 2:12-13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Let us hear the conclusion of the whole matter: </a:t>
            </a:r>
            <a:r>
              <a:rPr lang="en-US" sz="1200" b="1" i="1" u="none" strike="noStrike" kern="1200" baseline="0" dirty="0">
                <a:solidFill>
                  <a:schemeClr val="tx1"/>
                </a:solidFill>
                <a:latin typeface="+mn-lt"/>
                <a:ea typeface="+mn-ea"/>
                <a:cs typeface="+mn-cs"/>
              </a:rPr>
              <a:t>Fear God and keep His commandments</a:t>
            </a:r>
            <a:r>
              <a:rPr lang="en-US" sz="1200" b="0" i="1" u="none" strike="noStrike" kern="1200" baseline="0" dirty="0">
                <a:solidFill>
                  <a:schemeClr val="tx1"/>
                </a:solidFill>
                <a:latin typeface="+mn-lt"/>
                <a:ea typeface="+mn-ea"/>
                <a:cs typeface="+mn-cs"/>
              </a:rPr>
              <a:t>, For this is man's all. For God will bring every work into judgment, Including every secret thing, Whether good or evil.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Ecclesiastes 12:13-14</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lnSpc>
                <a:spcPct val="110000"/>
              </a:lnSpc>
              <a:buFontTx/>
              <a:buNone/>
            </a:pPr>
            <a:r>
              <a:rPr lang="en-US" altLang="en-US" sz="1200" dirty="0">
                <a:cs typeface="Times New Roman" panose="02020603050405020304" pitchFamily="18" charset="0"/>
              </a:rPr>
              <a:t>&gt;&gt;&gt;&gt;&gt;&gt;&gt;&gt;&gt;&gt;&gt;&gt;&gt;&gt;</a:t>
            </a:r>
          </a:p>
          <a:p>
            <a:pPr eaLnBrk="1" hangingPunct="1">
              <a:lnSpc>
                <a:spcPct val="110000"/>
              </a:lnSpc>
              <a:buFontTx/>
              <a:buNone/>
            </a:pPr>
            <a:r>
              <a:rPr lang="en-US" altLang="en-US" sz="1200" dirty="0">
                <a:cs typeface="Times New Roman" panose="02020603050405020304" pitchFamily="18" charset="0"/>
              </a:rPr>
              <a:t>    2. John’s response is “Even so, come Lord Jesus!”</a:t>
            </a:r>
          </a:p>
          <a:p>
            <a:pPr eaLnBrk="1" hangingPunct="1">
              <a:lnSpc>
                <a:spcPct val="110000"/>
              </a:lnSpc>
              <a:buFontTx/>
              <a:buNone/>
            </a:pPr>
            <a:r>
              <a:rPr lang="en-US" altLang="en-US" sz="1200" dirty="0">
                <a:cs typeface="Times New Roman" panose="02020603050405020304" pitchFamily="18" charset="0"/>
              </a:rPr>
              <a:t>&gt;&gt;&gt;&gt;&gt;&gt;&gt;&gt;&gt;&gt;&gt;&gt;&gt;&gt;</a:t>
            </a:r>
          </a:p>
          <a:p>
            <a:pPr eaLnBrk="1" hangingPunct="1">
              <a:lnSpc>
                <a:spcPct val="110000"/>
              </a:lnSpc>
              <a:buFontTx/>
              <a:buNone/>
            </a:pPr>
            <a:r>
              <a:rPr lang="en-US" altLang="en-US" sz="1200" dirty="0">
                <a:cs typeface="Times New Roman" panose="02020603050405020304" pitchFamily="18" charset="0"/>
              </a:rPr>
              <a:t>    3. We too should be eager (</a:t>
            </a:r>
            <a:r>
              <a:rPr lang="en-US" altLang="en-US" sz="1200" b="1" dirty="0">
                <a:cs typeface="Times New Roman" panose="02020603050405020304" pitchFamily="18" charset="0"/>
              </a:rPr>
              <a:t>2 Tim. 4:8; 1 Th. 4:16-18</a:t>
            </a:r>
            <a:r>
              <a:rPr lang="en-US" altLang="en-US" sz="1200" dirty="0">
                <a:cs typeface="Times New Roman" panose="02020603050405020304" pitchFamily="18" charset="0"/>
              </a:rPr>
              <a:t>)</a:t>
            </a:r>
          </a:p>
          <a:p>
            <a:pPr eaLnBrk="1" hangingPunct="1">
              <a:lnSpc>
                <a:spcPct val="110000"/>
              </a:lnSpc>
              <a:buFontTx/>
              <a:buNone/>
            </a:pP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Finally, there is laid up for me the crown of righteousness, which the Lord, the righteous Judge, will give to me on that Day, and </a:t>
            </a:r>
            <a:r>
              <a:rPr lang="en-US" sz="1200" b="1" i="1" u="none" strike="noStrike" kern="1200" baseline="0" dirty="0">
                <a:solidFill>
                  <a:schemeClr val="tx1"/>
                </a:solidFill>
                <a:latin typeface="+mn-lt"/>
                <a:ea typeface="+mn-ea"/>
                <a:cs typeface="+mn-cs"/>
              </a:rPr>
              <a:t>not to me only but also to all who have loved His appearing</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Timothy 4:8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algn="just" rtl="0"/>
            <a:r>
              <a:rPr lang="en-US" sz="1200" b="0" i="1" u="none" strike="noStrike" kern="1200" baseline="0" dirty="0">
                <a:solidFill>
                  <a:schemeClr val="tx1"/>
                </a:solidFill>
                <a:latin typeface="+mn-lt"/>
                <a:ea typeface="+mn-ea"/>
                <a:cs typeface="+mn-cs"/>
              </a:rPr>
              <a:t>For </a:t>
            </a:r>
            <a:r>
              <a:rPr lang="en-US" sz="1200" b="1" i="1" u="none" strike="noStrike" kern="1200" baseline="0" dirty="0">
                <a:solidFill>
                  <a:schemeClr val="tx1"/>
                </a:solidFill>
                <a:latin typeface="+mn-lt"/>
                <a:ea typeface="+mn-ea"/>
                <a:cs typeface="+mn-cs"/>
              </a:rPr>
              <a:t>the Lord Himself will descend from heaven </a:t>
            </a:r>
            <a:r>
              <a:rPr lang="en-US" sz="1200" b="0" i="1" u="none" strike="noStrike" kern="1200" baseline="0" dirty="0">
                <a:solidFill>
                  <a:schemeClr val="tx1"/>
                </a:solidFill>
                <a:latin typeface="+mn-lt"/>
                <a:ea typeface="+mn-ea"/>
                <a:cs typeface="+mn-cs"/>
              </a:rPr>
              <a:t>with a shout, with the voice of an archangel, and with the trumpet of God. And the dead in Christ will rise first. Then we who are alive and remain shall be caught up together with them in the clouds to meet the Lord in the air. And thus we shall always be with the Lord. Therefore comfort one another with these words.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Thessalonians 4:16-18</a:t>
            </a:r>
            <a:r>
              <a:rPr lang="en-US" sz="1200" b="0" i="0" u="none" strike="noStrike" kern="1200" baseline="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23</a:t>
            </a:fld>
            <a:endParaRPr lang="en-US"/>
          </a:p>
        </p:txBody>
      </p:sp>
    </p:spTree>
    <p:extLst>
      <p:ext uri="{BB962C8B-B14F-4D97-AF65-F5344CB8AC3E}">
        <p14:creationId xmlns:p14="http://schemas.microsoft.com/office/powerpoint/2010/main" val="3003500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cs typeface="Times New Roman" panose="02020603050405020304" pitchFamily="18" charset="0"/>
              </a:rPr>
              <a:t>    1. Jesus Invites You to Come</a:t>
            </a:r>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24</a:t>
            </a:fld>
            <a:endParaRPr lang="en-US"/>
          </a:p>
        </p:txBody>
      </p:sp>
    </p:spTree>
    <p:extLst>
      <p:ext uri="{BB962C8B-B14F-4D97-AF65-F5344CB8AC3E}">
        <p14:creationId xmlns:p14="http://schemas.microsoft.com/office/powerpoint/2010/main" val="436275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latin typeface="Times New Roman" panose="02020603050405020304" pitchFamily="18" charset="0"/>
                <a:cs typeface="Times New Roman" panose="02020603050405020304" pitchFamily="18" charset="0"/>
              </a:rPr>
              <a:t>Jesus Invites You to come  </a:t>
            </a:r>
            <a:r>
              <a:rPr lang="en-US" altLang="en-US" sz="1200" b="1" dirty="0">
                <a:cs typeface="Times New Roman" panose="02020603050405020304" pitchFamily="18" charset="0"/>
              </a:rPr>
              <a:t>Rev. 22:17</a:t>
            </a:r>
          </a:p>
          <a:p>
            <a:pPr rtl="0"/>
            <a:r>
              <a:rPr lang="en-US" sz="1200" b="0" i="1" u="none" strike="noStrike" kern="1200" baseline="0" dirty="0">
                <a:solidFill>
                  <a:schemeClr val="tx1"/>
                </a:solidFill>
                <a:latin typeface="+mn-lt"/>
                <a:ea typeface="+mn-ea"/>
                <a:cs typeface="+mn-cs"/>
              </a:rPr>
              <a:t>And the Spirit and the bride say, "</a:t>
            </a:r>
            <a:r>
              <a:rPr lang="en-US" sz="1200" b="1" i="1" u="none" strike="noStrike" kern="1200" baseline="0" dirty="0">
                <a:solidFill>
                  <a:schemeClr val="tx1"/>
                </a:solidFill>
                <a:latin typeface="+mn-lt"/>
                <a:ea typeface="+mn-ea"/>
                <a:cs typeface="+mn-cs"/>
              </a:rPr>
              <a:t>Come!</a:t>
            </a:r>
            <a:r>
              <a:rPr lang="en-US" sz="1200" b="0" i="1" u="none" strike="noStrike" kern="1200" baseline="0" dirty="0">
                <a:solidFill>
                  <a:schemeClr val="tx1"/>
                </a:solidFill>
                <a:latin typeface="+mn-lt"/>
                <a:ea typeface="+mn-ea"/>
                <a:cs typeface="+mn-cs"/>
              </a:rPr>
              <a:t>" And let him who hears say, "</a:t>
            </a:r>
            <a:r>
              <a:rPr lang="en-US" sz="1200" b="1" i="1" u="none" strike="noStrike" kern="1200" baseline="0" dirty="0">
                <a:solidFill>
                  <a:schemeClr val="tx1"/>
                </a:solidFill>
                <a:latin typeface="+mn-lt"/>
                <a:ea typeface="+mn-ea"/>
                <a:cs typeface="+mn-cs"/>
              </a:rPr>
              <a:t>Come!</a:t>
            </a:r>
            <a:r>
              <a:rPr lang="en-US" sz="1200" b="0" i="1" u="none" strike="noStrike" kern="1200" baseline="0" dirty="0">
                <a:solidFill>
                  <a:schemeClr val="tx1"/>
                </a:solidFill>
                <a:latin typeface="+mn-lt"/>
                <a:ea typeface="+mn-ea"/>
                <a:cs typeface="+mn-cs"/>
              </a:rPr>
              <a:t>" And let him who thirsts </a:t>
            </a:r>
            <a:r>
              <a:rPr lang="en-US" sz="1200" b="1" i="1" u="none" strike="noStrike" kern="1200" baseline="0" dirty="0">
                <a:solidFill>
                  <a:schemeClr val="tx1"/>
                </a:solidFill>
                <a:latin typeface="+mn-lt"/>
                <a:ea typeface="+mn-ea"/>
                <a:cs typeface="+mn-cs"/>
              </a:rPr>
              <a:t>come</a:t>
            </a:r>
            <a:r>
              <a:rPr lang="en-US" sz="1200" b="0" i="1" u="none" strike="noStrike" kern="1200" baseline="0" dirty="0">
                <a:solidFill>
                  <a:schemeClr val="tx1"/>
                </a:solidFill>
                <a:latin typeface="+mn-lt"/>
                <a:ea typeface="+mn-ea"/>
                <a:cs typeface="+mn-cs"/>
              </a:rPr>
              <a:t>. Whoever desires, let him take the water of life freely.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22:17</a:t>
            </a:r>
            <a:r>
              <a:rPr lang="en-US" sz="1200" b="0" i="0" u="none" strike="noStrike" kern="1200" baseline="0" dirty="0">
                <a:solidFill>
                  <a:schemeClr val="tx1"/>
                </a:solidFill>
                <a:latin typeface="+mn-lt"/>
                <a:ea typeface="+mn-ea"/>
                <a:cs typeface="+mn-cs"/>
              </a:rPr>
              <a:t>)</a:t>
            </a:r>
            <a:endParaRPr lang="en-US" dirty="0"/>
          </a:p>
          <a:p>
            <a:pPr>
              <a:buFontTx/>
              <a:buNone/>
            </a:pPr>
            <a:r>
              <a:rPr lang="en-US" dirty="0"/>
              <a:t>&gt;&gt;&gt;&gt;&gt;&gt;&gt;&gt;&gt;&gt;&gt;&gt;&gt;&gt;&gt;&gt;&gt;&gt;&gt;&gt;&gt;&gt;&gt;</a:t>
            </a:r>
          </a:p>
          <a:p>
            <a:pPr eaLnBrk="1" hangingPunct="1">
              <a:buFontTx/>
              <a:buNone/>
            </a:pPr>
            <a:r>
              <a:rPr lang="en-US" altLang="en-US" sz="1200" dirty="0">
                <a:cs typeface="Times New Roman" panose="02020603050405020304" pitchFamily="18" charset="0"/>
              </a:rPr>
              <a:t>    2. God has always invited sinners to come to salvation, He does not want anyone to be lost but He does not control your choice of masters.</a:t>
            </a:r>
          </a:p>
          <a:p>
            <a:pPr eaLnBrk="1" hangingPunct="1">
              <a:buFontTx/>
              <a:buNone/>
            </a:pPr>
            <a:r>
              <a:rPr lang="en-US" altLang="en-US" sz="1200" dirty="0">
                <a:cs typeface="Times New Roman" panose="02020603050405020304" pitchFamily="18" charset="0"/>
              </a:rPr>
              <a:t>&gt;&gt;&gt;&gt;&gt;&gt;&gt;&gt;&gt;&gt;&gt;&gt;&gt;&gt;&gt;&gt;&gt;&gt;&gt;&gt;&gt;&gt;&gt;</a:t>
            </a:r>
          </a:p>
          <a:p>
            <a:pPr eaLnBrk="1" hangingPunct="1">
              <a:buFontTx/>
              <a:buNone/>
            </a:pPr>
            <a:r>
              <a:rPr lang="en-US" altLang="en-US" sz="1200" dirty="0">
                <a:cs typeface="Times New Roman" panose="02020603050405020304" pitchFamily="18" charset="0"/>
              </a:rPr>
              <a:t>    3. It is totally appropriate that in Jesus’ last words </a:t>
            </a:r>
            <a:r>
              <a:rPr lang="en-US" altLang="en-US" sz="1200" b="1" dirty="0">
                <a:cs typeface="Times New Roman" panose="02020603050405020304" pitchFamily="18" charset="0"/>
              </a:rPr>
              <a:t>He invites us </a:t>
            </a:r>
            <a:r>
              <a:rPr lang="en-US" altLang="en-US" sz="1200" dirty="0">
                <a:cs typeface="Times New Roman" panose="02020603050405020304" pitchFamily="18" charset="0"/>
              </a:rPr>
              <a:t>to receive salvation (cf. </a:t>
            </a:r>
            <a:r>
              <a:rPr lang="en-US" altLang="en-US" sz="1200" b="1" dirty="0">
                <a:cs typeface="Times New Roman" panose="02020603050405020304" pitchFamily="18" charset="0"/>
              </a:rPr>
              <a:t>Rev. 3:20</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Behold, </a:t>
            </a:r>
            <a:r>
              <a:rPr lang="en-US" sz="1200" b="1" i="1" u="none" strike="noStrike" kern="1200" baseline="0" dirty="0">
                <a:solidFill>
                  <a:schemeClr val="tx1"/>
                </a:solidFill>
                <a:latin typeface="+mn-lt"/>
                <a:ea typeface="+mn-ea"/>
                <a:cs typeface="+mn-cs"/>
              </a:rPr>
              <a:t>I stand at the door and knock</a:t>
            </a:r>
            <a:r>
              <a:rPr lang="en-US" sz="1200" b="0" i="1" u="none" strike="noStrike" kern="1200" baseline="0" dirty="0">
                <a:solidFill>
                  <a:schemeClr val="tx1"/>
                </a:solidFill>
                <a:latin typeface="+mn-lt"/>
                <a:ea typeface="+mn-ea"/>
                <a:cs typeface="+mn-cs"/>
              </a:rPr>
              <a:t>. If anyone hears My voice and opens the door, I will come in to him and dine with him, and he with 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3:20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    4. Have you answered the invitation?</a:t>
            </a:r>
          </a:p>
          <a:p>
            <a:pPr eaLnBrk="1" hangingPunct="1">
              <a:buFontTx/>
              <a:buNone/>
            </a:pPr>
            <a:r>
              <a:rPr lang="en-US" altLang="en-US" sz="1200" dirty="0">
                <a:cs typeface="Times New Roman" panose="02020603050405020304" pitchFamily="18" charset="0"/>
              </a:rPr>
              <a:t>        a. Are you willing to repent of your sins and confess that Jesus is the Son of God and that God raised His Son Jesus from the dead.</a:t>
            </a:r>
          </a:p>
          <a:p>
            <a:pPr rtl="0"/>
            <a:r>
              <a:rPr lang="en-US" sz="1200" b="0" i="1" u="none" strike="noStrike" kern="1200" baseline="0" dirty="0">
                <a:solidFill>
                  <a:schemeClr val="tx1"/>
                </a:solidFill>
                <a:latin typeface="+mn-lt"/>
                <a:ea typeface="+mn-ea"/>
                <a:cs typeface="+mn-cs"/>
              </a:rPr>
              <a:t>I tell you, no; but unless you repent you will all likewise perish."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13:5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He who believes and is baptized will be saved; but he who does not believe will be condemned.</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Mark 16:16</a:t>
            </a:r>
            <a:r>
              <a:rPr lang="en-US" sz="1200" b="0" i="0" u="none" strike="noStrike" kern="1200" baseline="0" dirty="0">
                <a:solidFill>
                  <a:schemeClr val="tx1"/>
                </a:solidFill>
                <a:latin typeface="+mn-lt"/>
                <a:ea typeface="+mn-ea"/>
                <a:cs typeface="+mn-cs"/>
              </a:rPr>
              <a:t>)</a:t>
            </a:r>
          </a:p>
          <a:p>
            <a:pPr eaLnBrk="1" hangingPunct="1">
              <a:buFontTx/>
              <a:buNone/>
            </a:pPr>
            <a:r>
              <a:rPr lang="en-US" altLang="en-US" sz="1200" dirty="0">
                <a:cs typeface="Times New Roman" panose="02020603050405020304" pitchFamily="18" charset="0"/>
              </a:rPr>
              <a:t>____________________________________</a:t>
            </a:r>
          </a:p>
          <a:p>
            <a:pPr rtl="0"/>
            <a:r>
              <a:rPr lang="en-US" sz="1200" b="0" i="1" u="none" strike="noStrike" kern="1200" baseline="0" dirty="0">
                <a:solidFill>
                  <a:schemeClr val="tx1"/>
                </a:solidFill>
                <a:latin typeface="+mn-lt"/>
                <a:ea typeface="+mn-ea"/>
                <a:cs typeface="+mn-cs"/>
              </a:rPr>
              <a:t>And now why are you waiting? Arise and be baptized, and wash away your sins, calling on the name of the Lord.'</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Acts 22:16</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&gt;&gt;&gt;&gt;&gt;&gt;&gt;&gt;&gt;&gt;&gt;&gt;&gt;&gt;&gt;&gt;&gt;&gt;&gt;&gt;&gt;&gt;&gt;&gt;</a:t>
            </a:r>
          </a:p>
          <a:p>
            <a:pPr eaLnBrk="1" hangingPunct="1">
              <a:buFontTx/>
              <a:buNone/>
            </a:pPr>
            <a:r>
              <a:rPr lang="en-US" altLang="en-US" sz="1200" dirty="0">
                <a:cs typeface="Times New Roman" panose="02020603050405020304" pitchFamily="18" charset="0"/>
              </a:rPr>
              <a:t>    5. He stands at the door waiting! </a:t>
            </a:r>
          </a:p>
          <a:p>
            <a:pPr eaLnBrk="1" hangingPunct="1">
              <a:buFontTx/>
              <a:buNone/>
            </a:pPr>
            <a:r>
              <a:rPr lang="en-US" altLang="en-US" sz="1200" dirty="0">
                <a:cs typeface="Times New Roman" panose="02020603050405020304" pitchFamily="18" charset="0"/>
              </a:rPr>
              <a:t>    6. </a:t>
            </a:r>
            <a:r>
              <a:rPr lang="en-US" altLang="en-US" sz="1200">
                <a:cs typeface="Times New Roman" panose="02020603050405020304" pitchFamily="18" charset="0"/>
              </a:rPr>
              <a:t>Please </a:t>
            </a:r>
            <a:r>
              <a:rPr lang="en-US" altLang="en-US" sz="1200" dirty="0">
                <a:cs typeface="Times New Roman" panose="02020603050405020304" pitchFamily="18" charset="0"/>
              </a:rPr>
              <a:t>don’t keep </a:t>
            </a:r>
            <a:r>
              <a:rPr lang="en-US" altLang="en-US" sz="1200">
                <a:cs typeface="Times New Roman" panose="02020603050405020304" pitchFamily="18" charset="0"/>
              </a:rPr>
              <a:t>Him waiting!</a:t>
            </a:r>
            <a:endParaRPr lang="en-US" altLang="en-US" sz="1200" dirty="0">
              <a:cs typeface="Times New Roman" panose="02020603050405020304" pitchFamily="18" charset="0"/>
            </a:endParaRPr>
          </a:p>
          <a:p>
            <a:pPr eaLnBrk="1" hangingPunct="1">
              <a:buFontTx/>
              <a:buNone/>
            </a:pPr>
            <a:endParaRPr lang="en-US" sz="1200" dirty="0">
              <a:cs typeface="Times New Roman" panose="02020603050405020304" pitchFamily="18" charset="0"/>
            </a:endParaRPr>
          </a:p>
          <a:p>
            <a:pPr eaLnBrk="1" hangingPunct="1">
              <a:buFontTx/>
              <a:buNone/>
            </a:pPr>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25</a:t>
            </a:fld>
            <a:endParaRPr lang="en-US"/>
          </a:p>
        </p:txBody>
      </p:sp>
    </p:spTree>
    <p:extLst>
      <p:ext uri="{BB962C8B-B14F-4D97-AF65-F5344CB8AC3E}">
        <p14:creationId xmlns:p14="http://schemas.microsoft.com/office/powerpoint/2010/main" val="180658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of the last words of Jesus, we think of the cross.</a:t>
            </a:r>
          </a:p>
          <a:p>
            <a:r>
              <a:rPr lang="en-US" dirty="0"/>
              <a:t>Let’s give some thought to the last words of Jesus as recorded in Revelation 22:13-20</a:t>
            </a:r>
          </a:p>
        </p:txBody>
      </p:sp>
      <p:sp>
        <p:nvSpPr>
          <p:cNvPr id="4" name="Slide Number Placeholder 3"/>
          <p:cNvSpPr>
            <a:spLocks noGrp="1"/>
          </p:cNvSpPr>
          <p:nvPr>
            <p:ph type="sldNum" sz="quarter" idx="5"/>
          </p:nvPr>
        </p:nvSpPr>
        <p:spPr/>
        <p:txBody>
          <a:bodyPr/>
          <a:lstStyle/>
          <a:p>
            <a:fld id="{5B9812AD-A0F9-4620-9D03-2CFC5DFB8577}" type="slidenum">
              <a:rPr lang="en-US" smtClean="0"/>
              <a:t>3</a:t>
            </a:fld>
            <a:endParaRPr lang="en-US"/>
          </a:p>
        </p:txBody>
      </p:sp>
    </p:spTree>
    <p:extLst>
      <p:ext uri="{BB962C8B-B14F-4D97-AF65-F5344CB8AC3E}">
        <p14:creationId xmlns:p14="http://schemas.microsoft.com/office/powerpoint/2010/main" val="3046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a:t>
            </a:r>
            <a:r>
              <a:rPr lang="en-US" altLang="en-US" sz="1200" b="1" dirty="0">
                <a:cs typeface="Times New Roman" panose="02020603050405020304" pitchFamily="18" charset="0"/>
              </a:rPr>
              <a:t>Rev. 22:13-20</a:t>
            </a:r>
            <a:br>
              <a:rPr lang="en-US" altLang="en-US" sz="1200" b="0" dirty="0">
                <a:cs typeface="Times New Roman" panose="02020603050405020304" pitchFamily="18" charset="0"/>
              </a:rPr>
            </a:br>
            <a:r>
              <a:rPr lang="en-US" altLang="en-US" sz="1200" b="0" dirty="0">
                <a:cs typeface="Times New Roman" panose="02020603050405020304" pitchFamily="18" charset="0"/>
              </a:rPr>
              <a:t>&gt;&gt;&gt;&gt;&gt;&gt;&gt;&gt;&gt;&gt;&gt;&gt;&gt;&gt;&gt;&gt;&gt;&gt;&gt;&gt;</a:t>
            </a:r>
            <a:endParaRPr lang="en-US" altLang="en-US" sz="1200" b="1"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    2. The Last words of Jesus in the inspired New Testament are recorded by John in </a:t>
            </a:r>
            <a:r>
              <a:rPr lang="en-US" altLang="en-US" sz="1200" b="1" dirty="0">
                <a:cs typeface="Times New Roman" panose="02020603050405020304" pitchFamily="18" charset="0"/>
              </a:rPr>
              <a:t>Revelation 22:20</a:t>
            </a:r>
          </a:p>
          <a:p>
            <a:pPr eaLnBrk="1" hangingPunct="1">
              <a:buFontTx/>
              <a:buNone/>
            </a:pPr>
            <a:r>
              <a:rPr lang="en-US" altLang="en-US" sz="1200" dirty="0">
                <a:cs typeface="Times New Roman" panose="02020603050405020304" pitchFamily="18" charset="0"/>
              </a:rPr>
              <a:t>&gt;&gt;&gt;&gt;&gt;&gt;&gt;&gt;&gt;&gt;&gt;&gt;&gt;&gt;&gt;&gt;&gt;&gt;&gt;&gt;</a:t>
            </a:r>
          </a:p>
          <a:p>
            <a:pPr eaLnBrk="1" hangingPunct="1">
              <a:buFontTx/>
              <a:buNone/>
            </a:pPr>
            <a:r>
              <a:rPr lang="en-US" altLang="en-US" sz="1200" dirty="0">
                <a:cs typeface="Times New Roman" panose="02020603050405020304" pitchFamily="18" charset="0"/>
              </a:rPr>
              <a:t>    3. The Last words of almost everyone are generally considered “very significant”, and many people ask what their loved one said when he/she died.</a:t>
            </a:r>
          </a:p>
          <a:p>
            <a:pPr eaLnBrk="1" hangingPunct="1">
              <a:buFontTx/>
              <a:buNone/>
            </a:pPr>
            <a:r>
              <a:rPr lang="en-US" altLang="en-US" sz="1200" dirty="0">
                <a:cs typeface="Times New Roman" panose="02020603050405020304" pitchFamily="18" charset="0"/>
              </a:rPr>
              <a:t>        a. We have several people that the Lord thought important enough to have their final words recorded for all time.</a:t>
            </a:r>
          </a:p>
          <a:p>
            <a:pPr eaLnBrk="1" hangingPunct="1">
              <a:buFontTx/>
              <a:buNone/>
            </a:pPr>
            <a:r>
              <a:rPr lang="en-US" altLang="en-US" sz="1200" dirty="0">
                <a:cs typeface="Times New Roman" panose="02020603050405020304" pitchFamily="18" charset="0"/>
              </a:rPr>
              <a:t>&gt;&gt;&gt;&gt;&gt;&gt;&gt;&gt;&gt;&gt;&gt;&gt;&gt;&gt;&gt;&gt;&gt;&gt;&gt;&gt;</a:t>
            </a:r>
          </a:p>
          <a:p>
            <a:pPr eaLnBrk="1" hangingPunct="1">
              <a:lnSpc>
                <a:spcPct val="110000"/>
              </a:lnSpc>
              <a:buFontTx/>
              <a:buNone/>
            </a:pPr>
            <a:r>
              <a:rPr lang="en-US" altLang="en-US" sz="1200" dirty="0">
                <a:cs typeface="Times New Roman" panose="02020603050405020304" pitchFamily="18" charset="0"/>
              </a:rPr>
              <a:t>    4. Lets start with Joseph (</a:t>
            </a:r>
            <a:r>
              <a:rPr lang="en-US" altLang="en-US" sz="1200" b="1" dirty="0">
                <a:cs typeface="Times New Roman" panose="02020603050405020304" pitchFamily="18" charset="0"/>
              </a:rPr>
              <a:t>Gen. 50:24-25</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And Joseph said to his brethren, "I am dying; but God will surely visit you, and bring you out of this land to the land of which He swore to Abraham, to Isaac, and to Jacob." Then Joseph took an oath from the children of Israel, saying, "God will surely visit you, and you shall carry up my bones from here."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50:24-25</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lnSpc>
                <a:spcPct val="110000"/>
              </a:lnSpc>
              <a:buFontTx/>
              <a:buNone/>
            </a:pPr>
            <a:r>
              <a:rPr lang="en-US" altLang="en-US" sz="1200" dirty="0">
                <a:cs typeface="Times New Roman" panose="02020603050405020304" pitchFamily="18" charset="0"/>
              </a:rPr>
              <a:t>&gt;&gt;&gt;&gt;&gt;&gt;&gt;&gt;&gt;&gt;&gt;&gt;&gt;&gt;&gt;&gt;&gt;&gt;&gt;&gt;</a:t>
            </a:r>
          </a:p>
          <a:p>
            <a:pPr eaLnBrk="1" hangingPunct="1">
              <a:lnSpc>
                <a:spcPct val="110000"/>
              </a:lnSpc>
              <a:buFontTx/>
              <a:buNone/>
            </a:pPr>
            <a:r>
              <a:rPr lang="en-US" altLang="en-US" sz="1200" dirty="0">
                <a:cs typeface="Times New Roman" panose="02020603050405020304" pitchFamily="18" charset="0"/>
              </a:rPr>
              <a:t>    5. Joshua (</a:t>
            </a:r>
            <a:r>
              <a:rPr lang="en-US" altLang="en-US" sz="1200" b="1" dirty="0">
                <a:cs typeface="Times New Roman" panose="02020603050405020304" pitchFamily="18" charset="0"/>
              </a:rPr>
              <a:t>Josh. 24:15</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And if it seems evil to you to serve the LORD, choose for yourselves this day whom you will serve, whether the gods which your fathers served that were on the other side of the River, or the gods of the Amorites, in whose land you dwell. But as for me and my house, we will serve the LORD."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Joshua 24:15</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lnSpc>
                <a:spcPct val="110000"/>
              </a:lnSpc>
              <a:buFontTx/>
              <a:buNone/>
            </a:pPr>
            <a:r>
              <a:rPr lang="en-US" altLang="en-US" sz="1200" dirty="0">
                <a:cs typeface="Times New Roman" panose="02020603050405020304" pitchFamily="18" charset="0"/>
              </a:rPr>
              <a:t>&gt;&gt;&gt;&gt;&gt;&gt;&gt;&gt;&gt;&gt;&gt;&gt;&gt;&gt;&gt;&gt;&gt;&gt;&gt;&gt;</a:t>
            </a:r>
          </a:p>
          <a:p>
            <a:pPr eaLnBrk="1" hangingPunct="1">
              <a:lnSpc>
                <a:spcPct val="110000"/>
              </a:lnSpc>
              <a:buFontTx/>
              <a:buNone/>
            </a:pPr>
            <a:r>
              <a:rPr lang="en-US" altLang="en-US" sz="1200" dirty="0">
                <a:cs typeface="Times New Roman" panose="02020603050405020304" pitchFamily="18" charset="0"/>
              </a:rPr>
              <a:t>    6. David (</a:t>
            </a:r>
            <a:r>
              <a:rPr lang="en-US" altLang="en-US" sz="1200" b="1" dirty="0">
                <a:cs typeface="Times New Roman" panose="02020603050405020304" pitchFamily="18" charset="0"/>
              </a:rPr>
              <a:t>1 Kings 2:2-3</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"I go the way of all the earth; be strong, therefore, and prove yourself a man. And keep the charge of the LORD your God: to walk in His ways, to keep His statutes, His commandments, His judgments, and His testimonies, as it is written in the Law of Moses, that you may prosper in all that you do and wherever you turn;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Kings 2:2-3</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lnSpc>
                <a:spcPct val="110000"/>
              </a:lnSpc>
              <a:buFontTx/>
              <a:buNone/>
            </a:pPr>
            <a:r>
              <a:rPr lang="en-US" altLang="en-US" sz="1200" dirty="0">
                <a:cs typeface="Times New Roman" panose="02020603050405020304" pitchFamily="18" charset="0"/>
              </a:rPr>
              <a:t>&gt;&gt;&gt;&gt;&gt;&gt;&gt;&gt;&gt;&gt;&gt;&gt;&gt;&gt;&gt;&gt;&gt;&gt;&gt;&gt;</a:t>
            </a:r>
          </a:p>
          <a:p>
            <a:pPr eaLnBrk="1" hangingPunct="1">
              <a:lnSpc>
                <a:spcPct val="110000"/>
              </a:lnSpc>
              <a:buFontTx/>
              <a:buNone/>
            </a:pPr>
            <a:r>
              <a:rPr lang="en-US" altLang="en-US" sz="1200" dirty="0">
                <a:cs typeface="Times New Roman" panose="02020603050405020304" pitchFamily="18" charset="0"/>
              </a:rPr>
              <a:t>    7. Paul (</a:t>
            </a:r>
            <a:r>
              <a:rPr lang="en-US" altLang="en-US" sz="1200" b="1" dirty="0">
                <a:cs typeface="Times New Roman" panose="02020603050405020304" pitchFamily="18" charset="0"/>
              </a:rPr>
              <a:t>2 Tim. 4:7-8</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I have fought the good fight, I have finished the race, I have kept the faith. Finally, there is laid up for me the crown of righteousness, which the Lord, the righteous Judge, will give to me on that Day, and not to me only but also to all who have loved His appearing.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Timothy 4:7-8</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4</a:t>
            </a:fld>
            <a:endParaRPr lang="en-US"/>
          </a:p>
        </p:txBody>
      </p:sp>
    </p:spTree>
    <p:extLst>
      <p:ext uri="{BB962C8B-B14F-4D97-AF65-F5344CB8AC3E}">
        <p14:creationId xmlns:p14="http://schemas.microsoft.com/office/powerpoint/2010/main" val="327538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The last words of Jesus, the Son of God, prove to be no exception to this recording effort.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&gt;&gt;&gt;&gt;&gt;&gt;&gt;&gt;&gt;&gt;&gt;&gt;&gt;&gt;&gt;&gt;&gt;&gt;&gt;&gt;&gt;&gt;</a:t>
            </a:r>
          </a:p>
          <a:p>
            <a:pPr eaLnBrk="1" hangingPunct="1">
              <a:lnSpc>
                <a:spcPct val="110000"/>
              </a:lnSpc>
              <a:buFontTx/>
              <a:buNone/>
            </a:pPr>
            <a:r>
              <a:rPr lang="en-US" altLang="en-US" sz="1200" dirty="0">
                <a:cs typeface="Times New Roman" panose="02020603050405020304" pitchFamily="18" charset="0"/>
              </a:rPr>
              <a:t>    2. Those who study the word of God find many wonderful truths embedded in the Words.</a:t>
            </a:r>
          </a:p>
          <a:p>
            <a:pPr eaLnBrk="1" hangingPunct="1">
              <a:lnSpc>
                <a:spcPct val="110000"/>
              </a:lnSpc>
              <a:buFontTx/>
              <a:buNone/>
            </a:pPr>
            <a:r>
              <a:rPr lang="en-US" altLang="en-US" sz="1200" dirty="0">
                <a:cs typeface="Times New Roman" panose="02020603050405020304" pitchFamily="18" charset="0"/>
              </a:rPr>
              <a:t>&gt;&gt;&gt;&gt;&gt;&gt;&gt;&gt;&gt;&gt;&gt;&gt;&gt;&gt;&gt;&gt;&gt;&gt;&gt;&gt;&gt;&gt;</a:t>
            </a:r>
          </a:p>
          <a:p>
            <a:pPr eaLnBrk="1" hangingPunct="1">
              <a:lnSpc>
                <a:spcPct val="110000"/>
              </a:lnSpc>
              <a:buFontTx/>
              <a:buNone/>
            </a:pPr>
            <a:r>
              <a:rPr lang="en-US" altLang="en-US" sz="1200" dirty="0">
                <a:cs typeface="Times New Roman" panose="02020603050405020304" pitchFamily="18" charset="0"/>
              </a:rPr>
              <a:t>    3. With this lesson, we will notice </a:t>
            </a:r>
            <a:r>
              <a:rPr lang="en-US" altLang="en-US" sz="1200" b="1" dirty="0">
                <a:cs typeface="Times New Roman" panose="02020603050405020304" pitchFamily="18" charset="0"/>
              </a:rPr>
              <a:t>four</a:t>
            </a:r>
            <a:r>
              <a:rPr lang="en-US" altLang="en-US" sz="1200" dirty="0">
                <a:cs typeface="Times New Roman" panose="02020603050405020304" pitchFamily="18" charset="0"/>
              </a:rPr>
              <a:t> of these great truths about the Words and person of Jesus Christ.</a:t>
            </a:r>
          </a:p>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5</a:t>
            </a:fld>
            <a:endParaRPr lang="en-US"/>
          </a:p>
        </p:txBody>
      </p:sp>
    </p:spTree>
    <p:extLst>
      <p:ext uri="{BB962C8B-B14F-4D97-AF65-F5344CB8AC3E}">
        <p14:creationId xmlns:p14="http://schemas.microsoft.com/office/powerpoint/2010/main" val="148401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400" dirty="0">
                <a:latin typeface="Arial" panose="020B0604020202020204" pitchFamily="34" charset="0"/>
              </a:rPr>
              <a:t>    1. </a:t>
            </a:r>
            <a:r>
              <a:rPr lang="en-US" altLang="en-US" sz="1200" dirty="0">
                <a:cs typeface="Times New Roman" panose="02020603050405020304" pitchFamily="18" charset="0"/>
              </a:rPr>
              <a:t>The Divinity of Jesus – is the first thing we want to notice.</a:t>
            </a:r>
          </a:p>
          <a:p>
            <a:pPr eaLnBrk="1" hangingPunct="1">
              <a:buFontTx/>
              <a:buNone/>
            </a:pPr>
            <a:r>
              <a:rPr lang="en-US" altLang="en-US" sz="1200" dirty="0">
                <a:cs typeface="Times New Roman" panose="02020603050405020304" pitchFamily="18" charset="0"/>
              </a:rPr>
              <a:t>&gt;&gt;&gt;&gt;&gt;&gt;&gt;&gt;&gt;&gt;&gt;&gt;&gt;&gt;&gt;&gt;&gt;&gt;&gt;&gt;&gt;&gt;&gt;</a:t>
            </a:r>
          </a:p>
          <a:p>
            <a:pPr eaLnBrk="1" hangingPunct="1">
              <a:buFontTx/>
              <a:buNone/>
            </a:pPr>
            <a:r>
              <a:rPr lang="en-US" altLang="en-US" sz="1200" dirty="0">
                <a:cs typeface="Times New Roman" panose="02020603050405020304" pitchFamily="18" charset="0"/>
              </a:rPr>
              <a:t>        a. There are many people who do not place their faith in Jesus and who cannot believe that He is who He said He was.</a:t>
            </a:r>
          </a:p>
          <a:p>
            <a:pPr eaLnBrk="1" hangingPunct="1">
              <a:buFontTx/>
              <a:buNone/>
            </a:pPr>
            <a:r>
              <a:rPr lang="en-US" altLang="en-US" sz="1200" dirty="0">
                <a:cs typeface="Times New Roman" panose="02020603050405020304" pitchFamily="18" charset="0"/>
              </a:rPr>
              <a:t>        b. A lack of serious study will leave a person in a state of vacillation and filled with weak faith.</a:t>
            </a:r>
          </a:p>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6</a:t>
            </a:fld>
            <a:endParaRPr lang="en-US"/>
          </a:p>
        </p:txBody>
      </p:sp>
    </p:spTree>
    <p:extLst>
      <p:ext uri="{BB962C8B-B14F-4D97-AF65-F5344CB8AC3E}">
        <p14:creationId xmlns:p14="http://schemas.microsoft.com/office/powerpoint/2010/main" val="3748207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latin typeface="Arial" panose="020B0604020202020204" pitchFamily="34" charset="0"/>
              </a:rPr>
              <a:t>    1. </a:t>
            </a:r>
            <a:r>
              <a:rPr lang="en-US" altLang="en-US" sz="1200" b="1" dirty="0">
                <a:latin typeface="Arial" panose="020B0604020202020204" pitchFamily="34" charset="0"/>
              </a:rPr>
              <a:t>Rev. 22:13, 16</a:t>
            </a:r>
          </a:p>
          <a:p>
            <a:pPr rtl="0"/>
            <a:r>
              <a:rPr lang="en-US" sz="1200" b="1" i="1" u="none" strike="noStrike" kern="1200" baseline="0" dirty="0">
                <a:solidFill>
                  <a:schemeClr val="tx1"/>
                </a:solidFill>
                <a:latin typeface="+mn-lt"/>
                <a:ea typeface="+mn-ea"/>
                <a:cs typeface="+mn-cs"/>
              </a:rPr>
              <a:t>I am </a:t>
            </a:r>
            <a:r>
              <a:rPr lang="en-US" sz="1200" b="0" i="1" u="none" strike="noStrike" kern="1200" baseline="0" dirty="0">
                <a:solidFill>
                  <a:schemeClr val="tx1"/>
                </a:solidFill>
                <a:latin typeface="+mn-lt"/>
                <a:ea typeface="+mn-ea"/>
                <a:cs typeface="+mn-cs"/>
              </a:rPr>
              <a:t>the Alpha and the Omega, </a:t>
            </a:r>
            <a:r>
              <a:rPr lang="en-US" sz="1200" b="1" i="1" u="none" strike="noStrike" kern="1200" baseline="0" dirty="0">
                <a:solidFill>
                  <a:schemeClr val="tx1"/>
                </a:solidFill>
                <a:latin typeface="+mn-lt"/>
                <a:ea typeface="+mn-ea"/>
                <a:cs typeface="+mn-cs"/>
              </a:rPr>
              <a:t>the Beginning and the End</a:t>
            </a:r>
            <a:r>
              <a:rPr lang="en-US" sz="1200" b="0" i="1" u="none" strike="noStrike" kern="1200" baseline="0" dirty="0">
                <a:solidFill>
                  <a:schemeClr val="tx1"/>
                </a:solidFill>
                <a:latin typeface="+mn-lt"/>
                <a:ea typeface="+mn-ea"/>
                <a:cs typeface="+mn-cs"/>
              </a:rPr>
              <a:t>, the First and the Last."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22:13</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"I, Jesus, have sent My angel to testify to you these things in the churches. I am the Root and the Offspring of David, the Bright and Morning Star."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22:16</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eaLnBrk="1" hangingPunct="1">
              <a:buFontTx/>
              <a:buNone/>
            </a:pPr>
            <a:r>
              <a:rPr lang="en-US" altLang="en-US" sz="1200" dirty="0">
                <a:latin typeface="Arial" panose="020B0604020202020204" pitchFamily="34" charset="0"/>
              </a:rPr>
              <a:t>&gt;&gt;&gt;&gt;&gt;&gt;&gt;&gt;&gt;&gt;&gt;&gt;&gt;&gt;&gt;&gt;&gt;&gt;</a:t>
            </a:r>
          </a:p>
          <a:p>
            <a:pPr eaLnBrk="1" hangingPunct="1">
              <a:buFontTx/>
              <a:buNone/>
            </a:pPr>
            <a:r>
              <a:rPr lang="en-US" altLang="en-US" sz="1200" dirty="0">
                <a:latin typeface="Arial" panose="020B0604020202020204" pitchFamily="34" charset="0"/>
              </a:rPr>
              <a:t>    2. The Divinity of Jesus is the “theme of Bible”, from cover to cover, without Jesus the divine person of the Godhead, we would have no use for the Bible.</a:t>
            </a:r>
          </a:p>
          <a:p>
            <a:pPr eaLnBrk="1" hangingPunct="1">
              <a:buFontTx/>
              <a:buNone/>
            </a:pPr>
            <a:r>
              <a:rPr lang="en-US" altLang="en-US" sz="1200" dirty="0">
                <a:latin typeface="Arial" panose="020B0604020202020204" pitchFamily="34" charset="0"/>
              </a:rPr>
              <a:t>&gt;&gt;&gt;&gt;&gt;&gt;&gt;&gt;&gt;&gt;&gt;&gt;&gt;&gt;&gt;&gt;&gt;&gt;</a:t>
            </a:r>
          </a:p>
          <a:p>
            <a:pPr eaLnBrk="1" hangingPunct="1">
              <a:buFontTx/>
              <a:buNone/>
            </a:pPr>
            <a:r>
              <a:rPr lang="en-US" altLang="en-US" sz="1200" dirty="0">
                <a:cs typeface="Times New Roman" panose="02020603050405020304" pitchFamily="18" charset="0"/>
              </a:rPr>
              <a:t>    3. Jesus was not just wonder worker, He was a philanthropist, moralist, and a teacher.  </a:t>
            </a: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4. He is all of this, and much much more – He is God; He is deity!</a:t>
            </a:r>
          </a:p>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7</a:t>
            </a:fld>
            <a:endParaRPr lang="en-US"/>
          </a:p>
        </p:txBody>
      </p:sp>
    </p:spTree>
    <p:extLst>
      <p:ext uri="{BB962C8B-B14F-4D97-AF65-F5344CB8AC3E}">
        <p14:creationId xmlns:p14="http://schemas.microsoft.com/office/powerpoint/2010/main" val="2275890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The Bible teaches us His divinity in clear concise words.</a:t>
            </a:r>
          </a:p>
          <a:p>
            <a:pPr marL="0" indent="0">
              <a:buFontTx/>
              <a:buNone/>
            </a:pPr>
            <a:r>
              <a:rPr lang="en-US" dirty="0"/>
              <a:t>&gt;&gt;&gt;&gt;&gt;&gt;&gt;&gt;&gt;&gt;&gt;&gt;&gt;&gt;&gt;&gt;&gt;&gt;</a:t>
            </a:r>
          </a:p>
          <a:p>
            <a:pPr eaLnBrk="1" hangingPunct="1">
              <a:lnSpc>
                <a:spcPct val="120000"/>
              </a:lnSpc>
              <a:buFontTx/>
              <a:buNone/>
            </a:pPr>
            <a:r>
              <a:rPr lang="en-US" altLang="en-US" sz="1200" dirty="0">
                <a:cs typeface="Times New Roman" panose="02020603050405020304" pitchFamily="18" charset="0"/>
              </a:rPr>
              <a:t>    2. </a:t>
            </a:r>
            <a:r>
              <a:rPr lang="en-US" altLang="en-US" sz="1200" b="1" dirty="0">
                <a:cs typeface="Times New Roman" panose="02020603050405020304" pitchFamily="18" charset="0"/>
              </a:rPr>
              <a:t>John 1:1-3, 14 </a:t>
            </a:r>
            <a:r>
              <a:rPr lang="en-US" altLang="en-US" sz="1200" dirty="0">
                <a:cs typeface="Times New Roman" panose="02020603050405020304" pitchFamily="18" charset="0"/>
              </a:rPr>
              <a:t>– The Word was God</a:t>
            </a:r>
          </a:p>
          <a:p>
            <a:pPr rtl="0"/>
            <a:r>
              <a:rPr lang="en-US" sz="1200" b="0" i="1" u="none" strike="noStrike" kern="1200" baseline="0" dirty="0">
                <a:solidFill>
                  <a:schemeClr val="tx1"/>
                </a:solidFill>
                <a:latin typeface="+mn-lt"/>
                <a:ea typeface="+mn-ea"/>
                <a:cs typeface="+mn-cs"/>
              </a:rPr>
              <a:t>In the beginning was the Word, and the Word was with God, and the Word was God. He was in the beginning with God. All things were made through Him, and without Him nothing was made that was made.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1:1-3</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And the Word became flesh and dwelt among us, and we beheld His glory, the glory as of the only begotten of the Father, full of grace and truth.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1:14</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lnSpc>
                <a:spcPct val="120000"/>
              </a:lnSpc>
              <a:buFontTx/>
              <a:buNone/>
            </a:pPr>
            <a:r>
              <a:rPr lang="en-US" altLang="en-US" sz="1200" dirty="0">
                <a:cs typeface="Times New Roman" panose="02020603050405020304" pitchFamily="18" charset="0"/>
              </a:rPr>
              <a:t>&gt;&gt;&gt;&gt;&gt;&gt;&gt;&gt;&gt;&gt;&gt;&gt;&gt;&gt;&gt;&gt;&gt;&gt;</a:t>
            </a:r>
          </a:p>
          <a:p>
            <a:pPr eaLnBrk="1" hangingPunct="1">
              <a:lnSpc>
                <a:spcPct val="120000"/>
              </a:lnSpc>
              <a:buFontTx/>
              <a:buNone/>
            </a:pPr>
            <a:r>
              <a:rPr lang="en-US" altLang="en-US" sz="1200" dirty="0">
                <a:cs typeface="Times New Roman" panose="02020603050405020304" pitchFamily="18" charset="0"/>
              </a:rPr>
              <a:t>    3. </a:t>
            </a:r>
            <a:r>
              <a:rPr lang="en-US" altLang="en-US" sz="1200" b="1" dirty="0">
                <a:cs typeface="Times New Roman" panose="02020603050405020304" pitchFamily="18" charset="0"/>
              </a:rPr>
              <a:t>Phil. 2:5-8 </a:t>
            </a:r>
            <a:r>
              <a:rPr lang="en-US" altLang="en-US" sz="1200" dirty="0">
                <a:cs typeface="Times New Roman" panose="02020603050405020304" pitchFamily="18" charset="0"/>
              </a:rPr>
              <a:t>– Jesus came to us in the form of God, with the equality of God, yet being born a man.</a:t>
            </a:r>
          </a:p>
          <a:p>
            <a:pPr rtl="0"/>
            <a:r>
              <a:rPr lang="en-US" sz="1200" b="0" i="1" u="none" strike="noStrike" kern="1200" baseline="0" dirty="0">
                <a:solidFill>
                  <a:schemeClr val="tx1"/>
                </a:solidFill>
                <a:latin typeface="+mn-lt"/>
                <a:ea typeface="+mn-ea"/>
                <a:cs typeface="+mn-cs"/>
              </a:rPr>
              <a:t>Let this mind be in you which was also in Christ Jesus, who, </a:t>
            </a:r>
            <a:r>
              <a:rPr lang="en-US" sz="1200" b="1" i="1" u="none" strike="noStrike" kern="1200" baseline="0" dirty="0">
                <a:solidFill>
                  <a:schemeClr val="tx1"/>
                </a:solidFill>
                <a:latin typeface="+mn-lt"/>
                <a:ea typeface="+mn-ea"/>
                <a:cs typeface="+mn-cs"/>
              </a:rPr>
              <a:t>being in the form of God</a:t>
            </a:r>
            <a:r>
              <a:rPr lang="en-US" sz="1200" b="0" i="1" u="none" strike="noStrike" kern="1200" baseline="0" dirty="0">
                <a:solidFill>
                  <a:schemeClr val="tx1"/>
                </a:solidFill>
                <a:latin typeface="+mn-lt"/>
                <a:ea typeface="+mn-ea"/>
                <a:cs typeface="+mn-cs"/>
              </a:rPr>
              <a:t>, did not consider it robbery to be</a:t>
            </a:r>
            <a:r>
              <a:rPr lang="en-US" sz="1200" b="1" i="1" u="none" strike="noStrike" kern="1200" baseline="0" dirty="0">
                <a:solidFill>
                  <a:schemeClr val="tx1"/>
                </a:solidFill>
                <a:latin typeface="+mn-lt"/>
                <a:ea typeface="+mn-ea"/>
                <a:cs typeface="+mn-cs"/>
              </a:rPr>
              <a:t> equal with God</a:t>
            </a:r>
            <a:r>
              <a:rPr lang="en-US" sz="1200" b="0" i="1" u="none" strike="noStrike" kern="1200" baseline="0" dirty="0">
                <a:solidFill>
                  <a:schemeClr val="tx1"/>
                </a:solidFill>
                <a:latin typeface="+mn-lt"/>
                <a:ea typeface="+mn-ea"/>
                <a:cs typeface="+mn-cs"/>
              </a:rPr>
              <a:t>, but made Himself of no reputation, taking the form of a bondservant, and coming in the likeness of men. And being found in appearance </a:t>
            </a:r>
            <a:r>
              <a:rPr lang="en-US" sz="1200" b="1" i="1" u="none" strike="noStrike" kern="1200" baseline="0" dirty="0">
                <a:solidFill>
                  <a:schemeClr val="tx1"/>
                </a:solidFill>
                <a:latin typeface="+mn-lt"/>
                <a:ea typeface="+mn-ea"/>
                <a:cs typeface="+mn-cs"/>
              </a:rPr>
              <a:t>as a man</a:t>
            </a:r>
            <a:r>
              <a:rPr lang="en-US" sz="1200" b="0" i="1" u="none" strike="noStrike" kern="1200" baseline="0" dirty="0">
                <a:solidFill>
                  <a:schemeClr val="tx1"/>
                </a:solidFill>
                <a:latin typeface="+mn-lt"/>
                <a:ea typeface="+mn-ea"/>
                <a:cs typeface="+mn-cs"/>
              </a:rPr>
              <a:t>, He humbled Himself and became obedient to the point of death, even the death of the cross.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Philippians 2:5-8</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lnSpc>
                <a:spcPct val="120000"/>
              </a:lnSpc>
              <a:buFontTx/>
              <a:buNone/>
            </a:pPr>
            <a:r>
              <a:rPr lang="en-US" altLang="en-US" sz="1200" dirty="0">
                <a:cs typeface="Times New Roman" panose="02020603050405020304" pitchFamily="18" charset="0"/>
              </a:rPr>
              <a:t>&gt;&gt;&gt;&gt;&gt;&gt;&gt;&gt;&gt;&gt;&gt;&gt;&gt;&gt;&gt;&gt;&gt;&gt;</a:t>
            </a:r>
          </a:p>
          <a:p>
            <a:pPr eaLnBrk="1" hangingPunct="1">
              <a:lnSpc>
                <a:spcPct val="120000"/>
              </a:lnSpc>
              <a:buFontTx/>
              <a:buNone/>
            </a:pPr>
            <a:r>
              <a:rPr lang="en-US" altLang="en-US" sz="1200" dirty="0">
                <a:cs typeface="Times New Roman" panose="02020603050405020304" pitchFamily="18" charset="0"/>
              </a:rPr>
              <a:t>    4. </a:t>
            </a:r>
            <a:r>
              <a:rPr lang="en-US" altLang="en-US" sz="1200" b="1" dirty="0">
                <a:cs typeface="Times New Roman" panose="02020603050405020304" pitchFamily="18" charset="0"/>
              </a:rPr>
              <a:t>Titus 2:13 </a:t>
            </a:r>
            <a:r>
              <a:rPr lang="en-US" altLang="en-US" sz="1200" dirty="0">
                <a:cs typeface="Times New Roman" panose="02020603050405020304" pitchFamily="18" charset="0"/>
              </a:rPr>
              <a:t>– If you believe, then you know that He is our great God.</a:t>
            </a:r>
          </a:p>
          <a:p>
            <a:pPr rtl="0"/>
            <a:r>
              <a:rPr lang="en-US" sz="1200" b="0" i="1" u="none" strike="noStrike" kern="1200" baseline="0" dirty="0">
                <a:solidFill>
                  <a:schemeClr val="tx1"/>
                </a:solidFill>
                <a:latin typeface="+mn-lt"/>
                <a:ea typeface="+mn-ea"/>
                <a:cs typeface="+mn-cs"/>
              </a:rPr>
              <a:t>looking for the blessed hope and glorious appearing of </a:t>
            </a:r>
            <a:r>
              <a:rPr lang="en-US" sz="1200" b="1" i="1" u="none" strike="noStrike" kern="1200" baseline="0" dirty="0">
                <a:solidFill>
                  <a:schemeClr val="tx1"/>
                </a:solidFill>
                <a:latin typeface="+mn-lt"/>
                <a:ea typeface="+mn-ea"/>
                <a:cs typeface="+mn-cs"/>
              </a:rPr>
              <a:t>our great God and Savior</a:t>
            </a:r>
            <a:r>
              <a:rPr lang="en-US" sz="1200" b="0" i="1" u="none" strike="noStrike" kern="1200" baseline="0" dirty="0">
                <a:solidFill>
                  <a:schemeClr val="tx1"/>
                </a:solidFill>
                <a:latin typeface="+mn-lt"/>
                <a:ea typeface="+mn-ea"/>
                <a:cs typeface="+mn-cs"/>
              </a:rPr>
              <a:t> Jesus Christ,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Titus 2:13</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lnSpc>
                <a:spcPct val="120000"/>
              </a:lnSpc>
              <a:buFontTx/>
              <a:buNone/>
            </a:pPr>
            <a:r>
              <a:rPr lang="en-US" altLang="en-US" sz="1200" dirty="0">
                <a:cs typeface="Times New Roman" panose="02020603050405020304" pitchFamily="18" charset="0"/>
              </a:rPr>
              <a:t>&gt;&gt;&gt;&gt;&gt;&gt;&gt;&gt;&gt;&gt;&gt;&gt;&gt;&gt;&gt;&gt;&gt;&gt;</a:t>
            </a:r>
          </a:p>
          <a:p>
            <a:pPr eaLnBrk="1" hangingPunct="1">
              <a:lnSpc>
                <a:spcPct val="120000"/>
              </a:lnSpc>
              <a:buFontTx/>
              <a:buNone/>
            </a:pPr>
            <a:r>
              <a:rPr lang="en-US" altLang="en-US" sz="1200" dirty="0">
                <a:cs typeface="Times New Roman" panose="02020603050405020304" pitchFamily="18" charset="0"/>
              </a:rPr>
              <a:t>    5. </a:t>
            </a:r>
            <a:r>
              <a:rPr lang="en-US" altLang="en-US" sz="1200" b="1" dirty="0">
                <a:cs typeface="Times New Roman" panose="02020603050405020304" pitchFamily="18" charset="0"/>
              </a:rPr>
              <a:t>Heb. 1:8-9 </a:t>
            </a:r>
            <a:r>
              <a:rPr lang="en-US" altLang="en-US" sz="1200" dirty="0">
                <a:cs typeface="Times New Roman" panose="02020603050405020304" pitchFamily="18" charset="0"/>
              </a:rPr>
              <a:t>– O God, Your God</a:t>
            </a:r>
          </a:p>
          <a:p>
            <a:pPr rtl="0"/>
            <a:r>
              <a:rPr lang="en-US" sz="1200" b="0" i="0" u="none" strike="noStrike" kern="1200" baseline="0" dirty="0">
                <a:solidFill>
                  <a:schemeClr val="tx1"/>
                </a:solidFill>
                <a:latin typeface="+mn-lt"/>
                <a:ea typeface="+mn-ea"/>
                <a:cs typeface="+mn-cs"/>
              </a:rPr>
              <a:t>But </a:t>
            </a:r>
            <a:r>
              <a:rPr lang="en-US" sz="1200" b="1" i="0" u="none" strike="noStrike" kern="1200" baseline="0" dirty="0">
                <a:solidFill>
                  <a:schemeClr val="tx1"/>
                </a:solidFill>
                <a:latin typeface="+mn-lt"/>
                <a:ea typeface="+mn-ea"/>
                <a:cs typeface="+mn-cs"/>
              </a:rPr>
              <a:t>to the Son He says</a:t>
            </a:r>
            <a:r>
              <a:rPr lang="en-US" sz="1200" b="0" i="0" u="none" strike="noStrike" kern="1200" baseline="0" dirty="0">
                <a:solidFill>
                  <a:schemeClr val="tx1"/>
                </a:solidFill>
                <a:latin typeface="+mn-lt"/>
                <a:ea typeface="+mn-ea"/>
                <a:cs typeface="+mn-cs"/>
              </a:rPr>
              <a:t>: "YOUR THRONE, O GOD, IS FOREVER AND EVER; A SCEPTER OF RIGHTEOUSNESS IS THE SCEPTER OF YOUR KINGDOM. YOU HAVE LOVED RIGHTEOUSNESS AND HATED LAWLESSNESS; </a:t>
            </a:r>
            <a:r>
              <a:rPr lang="en-US" sz="1200" b="1" i="0" u="none" strike="noStrike" kern="1200" baseline="0" dirty="0">
                <a:solidFill>
                  <a:schemeClr val="tx1"/>
                </a:solidFill>
                <a:latin typeface="+mn-lt"/>
                <a:ea typeface="+mn-ea"/>
                <a:cs typeface="+mn-cs"/>
              </a:rPr>
              <a:t>THEREFORE GOD, YOUR GOD</a:t>
            </a:r>
            <a:r>
              <a:rPr lang="en-US" sz="1200" b="0" i="0" u="none" strike="noStrike" kern="1200" baseline="0" dirty="0">
                <a:solidFill>
                  <a:schemeClr val="tx1"/>
                </a:solidFill>
                <a:latin typeface="+mn-lt"/>
                <a:ea typeface="+mn-ea"/>
                <a:cs typeface="+mn-cs"/>
              </a:rPr>
              <a:t>, HAS ANOINTED YOU WITH THE OIL OF GLADNESS MORE THAN YOUR COMPANIONS."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1:8-9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eaLnBrk="1" hangingPunct="1">
              <a:lnSpc>
                <a:spcPct val="120000"/>
              </a:lnSpc>
              <a:buFontTx/>
              <a:buNone/>
            </a:pPr>
            <a:endParaRPr lang="en-US" altLang="en-US"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8</a:t>
            </a:fld>
            <a:endParaRPr lang="en-US"/>
          </a:p>
        </p:txBody>
      </p:sp>
    </p:spTree>
    <p:extLst>
      <p:ext uri="{BB962C8B-B14F-4D97-AF65-F5344CB8AC3E}">
        <p14:creationId xmlns:p14="http://schemas.microsoft.com/office/powerpoint/2010/main" val="323155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1. Jesus claimed divinity and proved it by 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&gt;&gt;&gt;&gt;&gt;&gt;&gt;&gt;&gt;&gt;&gt;&gt;&gt;&gt;&gt;&gt;&gt;&gt;&gt;</a:t>
            </a:r>
          </a:p>
          <a:p>
            <a:pPr eaLnBrk="1" hangingPunct="1">
              <a:lnSpc>
                <a:spcPct val="110000"/>
              </a:lnSpc>
              <a:buFontTx/>
              <a:buNone/>
            </a:pPr>
            <a:r>
              <a:rPr lang="en-US" altLang="en-US" sz="1200" dirty="0">
                <a:cs typeface="Times New Roman" panose="02020603050405020304" pitchFamily="18" charset="0"/>
              </a:rPr>
              <a:t>    2. Name (</a:t>
            </a:r>
            <a:r>
              <a:rPr lang="en-US" altLang="en-US" sz="1200" b="1" dirty="0">
                <a:cs typeface="Times New Roman" panose="02020603050405020304" pitchFamily="18" charset="0"/>
              </a:rPr>
              <a:t>Isa. 9:6; Matt. 1:23</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For unto us a Child is born, Unto us a Son is given; And the government will be upon His shoulder. And His name will be called </a:t>
            </a:r>
            <a:r>
              <a:rPr lang="en-US" sz="1200" b="1" i="1" u="none" strike="noStrike" kern="1200" baseline="0" dirty="0">
                <a:solidFill>
                  <a:schemeClr val="tx1"/>
                </a:solidFill>
                <a:latin typeface="+mn-lt"/>
                <a:ea typeface="+mn-ea"/>
                <a:cs typeface="+mn-cs"/>
              </a:rPr>
              <a:t>Wonderful</a:t>
            </a:r>
            <a:r>
              <a:rPr lang="en-US" sz="1200" b="0" i="1"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Counselor</a:t>
            </a:r>
            <a:r>
              <a:rPr lang="en-US" sz="1200" b="0" i="1"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Mighty God</a:t>
            </a:r>
            <a:r>
              <a:rPr lang="en-US" sz="1200" b="0" i="1"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Everlasting Father</a:t>
            </a:r>
            <a:r>
              <a:rPr lang="en-US" sz="1200" b="0" i="1"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Prince of Peace</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Isaiah 9:6</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rtl="0"/>
            <a:r>
              <a:rPr lang="en-US" sz="1200" b="0" i="0" u="none" strike="noStrike" kern="1200" baseline="0" dirty="0">
                <a:solidFill>
                  <a:schemeClr val="tx1"/>
                </a:solidFill>
                <a:latin typeface="+mn-lt"/>
                <a:ea typeface="+mn-ea"/>
                <a:cs typeface="+mn-cs"/>
              </a:rPr>
              <a:t>"BEHOLD, THE VIRGIN SHALL BE WITH CHILD, AND BEAR A SON, AND THEY SHALL CALL HIS NAME </a:t>
            </a:r>
            <a:r>
              <a:rPr lang="en-US" sz="1200" b="1" i="0" u="none" strike="noStrike" kern="1200" baseline="0" dirty="0">
                <a:solidFill>
                  <a:schemeClr val="tx1"/>
                </a:solidFill>
                <a:latin typeface="+mn-lt"/>
                <a:ea typeface="+mn-ea"/>
                <a:cs typeface="+mn-cs"/>
              </a:rPr>
              <a:t>IMMANUEL</a:t>
            </a:r>
            <a:r>
              <a:rPr lang="en-US" sz="1200" b="0" i="0" u="none" strike="noStrike" kern="1200" baseline="0" dirty="0">
                <a:solidFill>
                  <a:schemeClr val="tx1"/>
                </a:solidFill>
                <a:latin typeface="+mn-lt"/>
                <a:ea typeface="+mn-ea"/>
                <a:cs typeface="+mn-cs"/>
              </a:rPr>
              <a:t>," which is translated, "</a:t>
            </a:r>
            <a:r>
              <a:rPr lang="en-US" sz="1200" b="1" i="0" u="none" strike="noStrike" kern="1200" baseline="0" dirty="0">
                <a:solidFill>
                  <a:schemeClr val="tx1"/>
                </a:solidFill>
                <a:latin typeface="+mn-lt"/>
                <a:ea typeface="+mn-ea"/>
                <a:cs typeface="+mn-cs"/>
              </a:rPr>
              <a:t>God with us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Matthew 1:23</a:t>
            </a:r>
            <a:r>
              <a:rPr lang="en-US" sz="1200" b="0" i="0" u="none" strike="noStrike" kern="1200" baseline="0" dirty="0">
                <a:solidFill>
                  <a:schemeClr val="tx1"/>
                </a:solidFill>
                <a:latin typeface="+mn-lt"/>
                <a:ea typeface="+mn-ea"/>
                <a:cs typeface="+mn-cs"/>
              </a:rPr>
              <a:t>)</a:t>
            </a:r>
          </a:p>
          <a:p>
            <a:pPr eaLnBrk="1" hangingPunct="1">
              <a:lnSpc>
                <a:spcPct val="110000"/>
              </a:lnSpc>
              <a:buFontTx/>
              <a:buNone/>
            </a:pPr>
            <a:r>
              <a:rPr lang="en-US" altLang="en-US" sz="1200" dirty="0">
                <a:cs typeface="Times New Roman" panose="02020603050405020304" pitchFamily="18" charset="0"/>
              </a:rPr>
              <a:t>&gt;&gt;&gt;&gt;&gt;&gt;&gt;&gt;&gt;&gt;&gt;&gt;&gt;&gt;&gt;&gt;&gt;&gt;&gt;</a:t>
            </a:r>
          </a:p>
          <a:p>
            <a:pPr eaLnBrk="1" hangingPunct="1">
              <a:lnSpc>
                <a:spcPct val="110000"/>
              </a:lnSpc>
              <a:buFontTx/>
              <a:buNone/>
            </a:pPr>
            <a:r>
              <a:rPr lang="en-US" altLang="en-US" sz="1200" dirty="0">
                <a:cs typeface="Times New Roman" panose="02020603050405020304" pitchFamily="18" charset="0"/>
              </a:rPr>
              <a:t>    3. Jesus claimed divinity by His Teaching (</a:t>
            </a:r>
            <a:r>
              <a:rPr lang="en-US" altLang="en-US" sz="1200" b="1" dirty="0">
                <a:cs typeface="Times New Roman" panose="02020603050405020304" pitchFamily="18" charset="0"/>
              </a:rPr>
              <a:t>John 10:30</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I and My Father are one."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10:30</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lnSpc>
                <a:spcPct val="110000"/>
              </a:lnSpc>
              <a:buFontTx/>
              <a:buNone/>
            </a:pPr>
            <a:r>
              <a:rPr lang="en-US" altLang="en-US" sz="1200" dirty="0">
                <a:cs typeface="Times New Roman" panose="02020603050405020304" pitchFamily="18" charset="0"/>
              </a:rPr>
              <a:t>&gt;&gt;&gt;&gt;&gt;&gt;&gt;&gt;&gt;&gt;&gt;&gt;&gt;&gt;&gt;&gt;&gt;&gt;&gt;</a:t>
            </a:r>
          </a:p>
          <a:p>
            <a:pPr eaLnBrk="1" hangingPunct="1">
              <a:lnSpc>
                <a:spcPct val="110000"/>
              </a:lnSpc>
              <a:buFontTx/>
              <a:buNone/>
            </a:pPr>
            <a:r>
              <a:rPr lang="en-US" altLang="en-US" sz="1200" dirty="0">
                <a:cs typeface="Times New Roman" panose="02020603050405020304" pitchFamily="18" charset="0"/>
              </a:rPr>
              <a:t>    4. Jesus showed us His divinity by His Sinless life (</a:t>
            </a:r>
            <a:r>
              <a:rPr lang="en-US" altLang="en-US" sz="1200" b="1" dirty="0">
                <a:cs typeface="Times New Roman" panose="02020603050405020304" pitchFamily="18" charset="0"/>
              </a:rPr>
              <a:t>Heb. 4:15</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For we do not have a High Priest who cannot sympathize with our weaknesses, but was in all points tempted as we are, </a:t>
            </a:r>
            <a:r>
              <a:rPr lang="en-US" sz="1200" b="1" i="1" u="none" strike="noStrike" kern="1200" baseline="0" dirty="0">
                <a:solidFill>
                  <a:schemeClr val="tx1"/>
                </a:solidFill>
                <a:latin typeface="+mn-lt"/>
                <a:ea typeface="+mn-ea"/>
                <a:cs typeface="+mn-cs"/>
              </a:rPr>
              <a:t>yet without sin</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4:15</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lnSpc>
                <a:spcPct val="110000"/>
              </a:lnSpc>
              <a:buFontTx/>
              <a:buNone/>
            </a:pPr>
            <a:r>
              <a:rPr lang="en-US" altLang="en-US" sz="1200" dirty="0">
                <a:cs typeface="Times New Roman" panose="02020603050405020304" pitchFamily="18" charset="0"/>
              </a:rPr>
              <a:t>&gt;&gt;&gt;&gt;&gt;&gt;&gt;&gt;&gt;&gt;&gt;&gt;&gt;&gt;&gt;&gt;&gt;&gt;&gt;</a:t>
            </a:r>
          </a:p>
          <a:p>
            <a:pPr eaLnBrk="1" hangingPunct="1">
              <a:lnSpc>
                <a:spcPct val="110000"/>
              </a:lnSpc>
              <a:buFontTx/>
              <a:buNone/>
            </a:pPr>
            <a:r>
              <a:rPr lang="en-US" altLang="en-US" sz="1200" dirty="0">
                <a:cs typeface="Times New Roman" panose="02020603050405020304" pitchFamily="18" charset="0"/>
              </a:rPr>
              <a:t>    5. His divinity is shown by the many Miracles accomplished by Christ.  (</a:t>
            </a:r>
            <a:r>
              <a:rPr lang="en-US" altLang="en-US" sz="1200" b="1" dirty="0">
                <a:cs typeface="Times New Roman" panose="02020603050405020304" pitchFamily="18" charset="0"/>
              </a:rPr>
              <a:t>John 5:36; 20:30-31</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But I have a greater witness than John's; for the works which the Father has given Me to finish—</a:t>
            </a:r>
            <a:r>
              <a:rPr lang="en-US" sz="1200" b="1" i="1" u="none" strike="noStrike" kern="1200" baseline="0" dirty="0">
                <a:solidFill>
                  <a:schemeClr val="tx1"/>
                </a:solidFill>
                <a:latin typeface="+mn-lt"/>
                <a:ea typeface="+mn-ea"/>
                <a:cs typeface="+mn-cs"/>
              </a:rPr>
              <a:t>the very works that I do</a:t>
            </a:r>
            <a:r>
              <a:rPr lang="en-US" sz="1200" b="0" i="1" u="none" strike="noStrike" kern="1200" baseline="0" dirty="0">
                <a:solidFill>
                  <a:schemeClr val="tx1"/>
                </a:solidFill>
                <a:latin typeface="+mn-lt"/>
                <a:ea typeface="+mn-ea"/>
                <a:cs typeface="+mn-cs"/>
              </a:rPr>
              <a:t>—bear witness of Me, that </a:t>
            </a:r>
            <a:r>
              <a:rPr lang="en-US" sz="1200" b="1" i="1" u="none" strike="noStrike" kern="1200" baseline="0" dirty="0">
                <a:solidFill>
                  <a:schemeClr val="tx1"/>
                </a:solidFill>
                <a:latin typeface="+mn-lt"/>
                <a:ea typeface="+mn-ea"/>
                <a:cs typeface="+mn-cs"/>
              </a:rPr>
              <a:t>the Father has sent Me</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5:36</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And truly Jesus did many other signs in the presence of His disciples, which are not written in this book; but these are written that you may believe that Jesus is the Christ, </a:t>
            </a:r>
            <a:r>
              <a:rPr lang="en-US" sz="1200" b="1" i="1" u="none" strike="noStrike" kern="1200" baseline="0" dirty="0">
                <a:solidFill>
                  <a:schemeClr val="tx1"/>
                </a:solidFill>
                <a:latin typeface="+mn-lt"/>
                <a:ea typeface="+mn-ea"/>
                <a:cs typeface="+mn-cs"/>
              </a:rPr>
              <a:t>the Son of God,</a:t>
            </a:r>
            <a:r>
              <a:rPr lang="en-US" sz="1200" b="0" i="1" u="none" strike="noStrike" kern="1200" baseline="0" dirty="0">
                <a:solidFill>
                  <a:schemeClr val="tx1"/>
                </a:solidFill>
                <a:latin typeface="+mn-lt"/>
                <a:ea typeface="+mn-ea"/>
                <a:cs typeface="+mn-cs"/>
              </a:rPr>
              <a:t> and that believing you may have life in His name.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20:30-31</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eaLnBrk="1" hangingPunct="1">
              <a:lnSpc>
                <a:spcPct val="110000"/>
              </a:lnSpc>
              <a:buFontTx/>
              <a:buNone/>
            </a:pPr>
            <a:endParaRPr lang="en-US" dirty="0"/>
          </a:p>
        </p:txBody>
      </p:sp>
      <p:sp>
        <p:nvSpPr>
          <p:cNvPr id="4" name="Slide Number Placeholder 3"/>
          <p:cNvSpPr>
            <a:spLocks noGrp="1"/>
          </p:cNvSpPr>
          <p:nvPr>
            <p:ph type="sldNum" sz="quarter" idx="5"/>
          </p:nvPr>
        </p:nvSpPr>
        <p:spPr/>
        <p:txBody>
          <a:bodyPr/>
          <a:lstStyle/>
          <a:p>
            <a:fld id="{5B9812AD-A0F9-4620-9D03-2CFC5DFB8577}" type="slidenum">
              <a:rPr lang="en-US" smtClean="0"/>
              <a:t>9</a:t>
            </a:fld>
            <a:endParaRPr lang="en-US"/>
          </a:p>
        </p:txBody>
      </p:sp>
    </p:spTree>
    <p:extLst>
      <p:ext uri="{BB962C8B-B14F-4D97-AF65-F5344CB8AC3E}">
        <p14:creationId xmlns:p14="http://schemas.microsoft.com/office/powerpoint/2010/main" val="401436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726D3FD-6BBB-4DB6-B7DB-5606626CD38B}" type="slidenum">
              <a:rPr lang="en-US" altLang="en-US" smtClean="0"/>
              <a:pPr/>
              <a:t>‹#›</a:t>
            </a:fld>
            <a:endParaRPr lang="en-US" altLang="en-US"/>
          </a:p>
        </p:txBody>
      </p:sp>
    </p:spTree>
    <p:extLst>
      <p:ext uri="{BB962C8B-B14F-4D97-AF65-F5344CB8AC3E}">
        <p14:creationId xmlns:p14="http://schemas.microsoft.com/office/powerpoint/2010/main" val="264094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6A132FA-9C10-441F-9B5B-60949A2509D0}" type="slidenum">
              <a:rPr lang="en-US" altLang="en-US" smtClean="0"/>
              <a:pPr/>
              <a:t>‹#›</a:t>
            </a:fld>
            <a:endParaRPr lang="en-US" altLang="en-US"/>
          </a:p>
        </p:txBody>
      </p:sp>
    </p:spTree>
    <p:extLst>
      <p:ext uri="{BB962C8B-B14F-4D97-AF65-F5344CB8AC3E}">
        <p14:creationId xmlns:p14="http://schemas.microsoft.com/office/powerpoint/2010/main" val="359364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3DBAB88-AF93-4BB6-8C96-C51F8A103593}" type="slidenum">
              <a:rPr lang="en-US" altLang="en-US" smtClean="0"/>
              <a:pPr/>
              <a:t>‹#›</a:t>
            </a:fld>
            <a:endParaRPr lang="en-US" altLang="en-US"/>
          </a:p>
        </p:txBody>
      </p:sp>
    </p:spTree>
    <p:extLst>
      <p:ext uri="{BB962C8B-B14F-4D97-AF65-F5344CB8AC3E}">
        <p14:creationId xmlns:p14="http://schemas.microsoft.com/office/powerpoint/2010/main" val="414161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A4559B5-F67C-49C0-AB8D-90D11C236BEA}" type="slidenum">
              <a:rPr lang="en-US" altLang="en-US" smtClean="0"/>
              <a:pPr/>
              <a:t>‹#›</a:t>
            </a:fld>
            <a:endParaRPr lang="en-US" altLang="en-US"/>
          </a:p>
        </p:txBody>
      </p:sp>
    </p:spTree>
    <p:extLst>
      <p:ext uri="{BB962C8B-B14F-4D97-AF65-F5344CB8AC3E}">
        <p14:creationId xmlns:p14="http://schemas.microsoft.com/office/powerpoint/2010/main" val="69136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A0EE410-2EB9-4067-9AE5-A53C272348BD}" type="slidenum">
              <a:rPr lang="en-US" altLang="en-US" smtClean="0"/>
              <a:pPr/>
              <a:t>‹#›</a:t>
            </a:fld>
            <a:endParaRPr lang="en-US" altLang="en-US"/>
          </a:p>
        </p:txBody>
      </p:sp>
    </p:spTree>
    <p:extLst>
      <p:ext uri="{BB962C8B-B14F-4D97-AF65-F5344CB8AC3E}">
        <p14:creationId xmlns:p14="http://schemas.microsoft.com/office/powerpoint/2010/main" val="109082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524057B-2BE9-4A35-A9FC-528BE49FC7CF}" type="slidenum">
              <a:rPr lang="en-US" altLang="en-US" smtClean="0"/>
              <a:pPr/>
              <a:t>‹#›</a:t>
            </a:fld>
            <a:endParaRPr lang="en-US" altLang="en-US"/>
          </a:p>
        </p:txBody>
      </p:sp>
    </p:spTree>
    <p:extLst>
      <p:ext uri="{BB962C8B-B14F-4D97-AF65-F5344CB8AC3E}">
        <p14:creationId xmlns:p14="http://schemas.microsoft.com/office/powerpoint/2010/main" val="268173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66B57848-CDBC-4668-8571-34E41977D243}" type="slidenum">
              <a:rPr lang="en-US" altLang="en-US" smtClean="0"/>
              <a:pPr/>
              <a:t>‹#›</a:t>
            </a:fld>
            <a:endParaRPr lang="en-US" altLang="en-US"/>
          </a:p>
        </p:txBody>
      </p:sp>
    </p:spTree>
    <p:extLst>
      <p:ext uri="{BB962C8B-B14F-4D97-AF65-F5344CB8AC3E}">
        <p14:creationId xmlns:p14="http://schemas.microsoft.com/office/powerpoint/2010/main" val="307480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E24F4252-E60C-4F60-953E-9A6D0E16C6A1}" type="slidenum">
              <a:rPr lang="en-US" altLang="en-US" smtClean="0"/>
              <a:pPr/>
              <a:t>‹#›</a:t>
            </a:fld>
            <a:endParaRPr lang="en-US" altLang="en-US"/>
          </a:p>
        </p:txBody>
      </p:sp>
    </p:spTree>
    <p:extLst>
      <p:ext uri="{BB962C8B-B14F-4D97-AF65-F5344CB8AC3E}">
        <p14:creationId xmlns:p14="http://schemas.microsoft.com/office/powerpoint/2010/main" val="404256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013CDD82-4CEB-4A03-81DE-D183EE9DB1E7}" type="slidenum">
              <a:rPr lang="en-US" altLang="en-US" smtClean="0"/>
              <a:pPr/>
              <a:t>‹#›</a:t>
            </a:fld>
            <a:endParaRPr lang="en-US" altLang="en-US"/>
          </a:p>
        </p:txBody>
      </p:sp>
    </p:spTree>
    <p:extLst>
      <p:ext uri="{BB962C8B-B14F-4D97-AF65-F5344CB8AC3E}">
        <p14:creationId xmlns:p14="http://schemas.microsoft.com/office/powerpoint/2010/main" val="224214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2ACD270-6C17-4958-8F35-69B68EC3FF2B}" type="slidenum">
              <a:rPr lang="en-US" altLang="en-US" smtClean="0"/>
              <a:pPr/>
              <a:t>‹#›</a:t>
            </a:fld>
            <a:endParaRPr lang="en-US" altLang="en-US"/>
          </a:p>
        </p:txBody>
      </p:sp>
    </p:spTree>
    <p:extLst>
      <p:ext uri="{BB962C8B-B14F-4D97-AF65-F5344CB8AC3E}">
        <p14:creationId xmlns:p14="http://schemas.microsoft.com/office/powerpoint/2010/main" val="112196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383DD22-D1CD-411E-A93D-F4CEEF599520}" type="slidenum">
              <a:rPr lang="en-US" altLang="en-US" smtClean="0"/>
              <a:pPr/>
              <a:t>‹#›</a:t>
            </a:fld>
            <a:endParaRPr lang="en-US" altLang="en-US"/>
          </a:p>
        </p:txBody>
      </p:sp>
    </p:spTree>
    <p:extLst>
      <p:ext uri="{BB962C8B-B14F-4D97-AF65-F5344CB8AC3E}">
        <p14:creationId xmlns:p14="http://schemas.microsoft.com/office/powerpoint/2010/main" val="104712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259CF-C816-4A17-AAA6-CA7CD273C4EC}" type="slidenum">
              <a:rPr lang="en-US" altLang="en-US" smtClean="0"/>
              <a:pPr/>
              <a:t>‹#›</a:t>
            </a:fld>
            <a:endParaRPr lang="en-US" altLang="en-US"/>
          </a:p>
        </p:txBody>
      </p:sp>
    </p:spTree>
    <p:extLst>
      <p:ext uri="{BB962C8B-B14F-4D97-AF65-F5344CB8AC3E}">
        <p14:creationId xmlns:p14="http://schemas.microsoft.com/office/powerpoint/2010/main" val="2185721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320562-CE89-4659-A021-F9558FF4041D}"/>
              </a:ext>
            </a:extLst>
          </p:cNvPr>
          <p:cNvSpPr txBox="1"/>
          <p:nvPr/>
        </p:nvSpPr>
        <p:spPr>
          <a:xfrm>
            <a:off x="609600" y="685800"/>
            <a:ext cx="6000874" cy="707886"/>
          </a:xfrm>
          <a:prstGeom prst="rect">
            <a:avLst/>
          </a:prstGeom>
          <a:noFill/>
        </p:spPr>
        <p:txBody>
          <a:bodyPr wrap="none" rtlCol="0">
            <a:spAutoFit/>
          </a:bodyPr>
          <a:lstStyle/>
          <a:p>
            <a:r>
              <a:rPr lang="en-US" sz="4000" dirty="0">
                <a:solidFill>
                  <a:schemeClr val="bg1"/>
                </a:solidFill>
                <a:latin typeface="Times New Roman" panose="02020603050405020304" pitchFamily="18" charset="0"/>
                <a:cs typeface="Times New Roman" panose="02020603050405020304" pitchFamily="18" charset="0"/>
              </a:rPr>
              <a:t>True Worship Every Service</a:t>
            </a:r>
          </a:p>
        </p:txBody>
      </p:sp>
      <p:sp>
        <p:nvSpPr>
          <p:cNvPr id="6" name="TextBox 5">
            <a:extLst>
              <a:ext uri="{FF2B5EF4-FFF2-40B4-BE49-F238E27FC236}">
                <a16:creationId xmlns:a16="http://schemas.microsoft.com/office/drawing/2014/main" id="{9A32458D-0E00-45FE-9FDC-FDB45F856519}"/>
              </a:ext>
            </a:extLst>
          </p:cNvPr>
          <p:cNvSpPr txBox="1"/>
          <p:nvPr/>
        </p:nvSpPr>
        <p:spPr>
          <a:xfrm>
            <a:off x="381000" y="5695146"/>
            <a:ext cx="3626890" cy="954107"/>
          </a:xfrm>
          <a:prstGeom prst="rect">
            <a:avLst/>
          </a:prstGeom>
          <a:noFill/>
        </p:spPr>
        <p:txBody>
          <a:bodyPr wrap="none" rtlCol="0">
            <a:spAutoFit/>
          </a:bodyPr>
          <a:lstStyle/>
          <a:p>
            <a:r>
              <a:rPr lang="en-US" sz="2800" dirty="0">
                <a:solidFill>
                  <a:schemeClr val="bg1">
                    <a:lumMod val="75000"/>
                  </a:schemeClr>
                </a:solidFill>
                <a:effectLst>
                  <a:outerShdw blurRad="38100" dist="38100" dir="2700000" algn="tl">
                    <a:srgbClr val="000000">
                      <a:alpha val="43137"/>
                    </a:srgbClr>
                  </a:outerShdw>
                </a:effectLst>
              </a:rPr>
              <a:t>Ranger Church of Christ</a:t>
            </a:r>
          </a:p>
          <a:p>
            <a:r>
              <a:rPr lang="en-US" sz="2800" dirty="0">
                <a:solidFill>
                  <a:schemeClr val="bg1">
                    <a:lumMod val="75000"/>
                  </a:schemeClr>
                </a:solidFill>
                <a:effectLst>
                  <a:outerShdw blurRad="38100" dist="38100" dir="2700000" algn="tl">
                    <a:srgbClr val="000000">
                      <a:alpha val="43137"/>
                    </a:srgbClr>
                  </a:outerShdw>
                </a:effectLst>
              </a:rPr>
              <a:t>Mesquite &amp; Rusk St.</a:t>
            </a:r>
          </a:p>
        </p:txBody>
      </p:sp>
    </p:spTree>
    <p:extLst>
      <p:ext uri="{BB962C8B-B14F-4D97-AF65-F5344CB8AC3E}">
        <p14:creationId xmlns:p14="http://schemas.microsoft.com/office/powerpoint/2010/main" val="1961333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781C332D-A7AF-4934-8C01-769ABE2D3107}"/>
              </a:ext>
            </a:extLst>
          </p:cNvPr>
          <p:cNvSpPr txBox="1">
            <a:spLocks noChangeArrowheads="1"/>
          </p:cNvSpPr>
          <p:nvPr/>
        </p:nvSpPr>
        <p:spPr bwMode="auto">
          <a:xfrm>
            <a:off x="4143969" y="678359"/>
            <a:ext cx="40094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Divinity of Jesus</a:t>
            </a:r>
          </a:p>
        </p:txBody>
      </p:sp>
      <p:pic>
        <p:nvPicPr>
          <p:cNvPr id="15363" name="Picture 3" descr="D:\PFiles\MSOffice\Clipart\standard\stddir2\DD01020_.wmf">
            <a:extLst>
              <a:ext uri="{FF2B5EF4-FFF2-40B4-BE49-F238E27FC236}">
                <a16:creationId xmlns:a16="http://schemas.microsoft.com/office/drawing/2014/main" id="{41AEB2A2-8A07-46EC-B7AE-724410ABB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977" y="63217"/>
            <a:ext cx="4951413" cy="1981200"/>
          </a:xfrm>
          <a:prstGeom prst="rect">
            <a:avLst/>
          </a:prstGeom>
          <a:noFill/>
          <a:extLst>
            <a:ext uri="{909E8E84-426E-40DD-AFC4-6F175D3DCCD1}">
              <a14:hiddenFill xmlns:a14="http://schemas.microsoft.com/office/drawing/2010/main">
                <a:solidFill>
                  <a:srgbClr val="FFFFFF"/>
                </a:solidFill>
              </a14:hiddenFill>
            </a:ext>
          </a:extLst>
        </p:spPr>
      </p:pic>
      <p:sp>
        <p:nvSpPr>
          <p:cNvPr id="15364" name="Text Box 4">
            <a:extLst>
              <a:ext uri="{FF2B5EF4-FFF2-40B4-BE49-F238E27FC236}">
                <a16:creationId xmlns:a16="http://schemas.microsoft.com/office/drawing/2014/main" id="{6D20A2FB-7FBF-4825-A28E-48BB9609A4AB}"/>
              </a:ext>
            </a:extLst>
          </p:cNvPr>
          <p:cNvSpPr txBox="1">
            <a:spLocks noChangeArrowheads="1"/>
          </p:cNvSpPr>
          <p:nvPr/>
        </p:nvSpPr>
        <p:spPr bwMode="auto">
          <a:xfrm>
            <a:off x="609600" y="2263914"/>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Arial" panose="020B0604020202020204" pitchFamily="34" charset="0"/>
              </a:rPr>
              <a:t>Jesus claimed divinity and proved it by His:</a:t>
            </a:r>
          </a:p>
        </p:txBody>
      </p:sp>
      <p:sp>
        <p:nvSpPr>
          <p:cNvPr id="15365" name="Text Box 5">
            <a:extLst>
              <a:ext uri="{FF2B5EF4-FFF2-40B4-BE49-F238E27FC236}">
                <a16:creationId xmlns:a16="http://schemas.microsoft.com/office/drawing/2014/main" id="{4BB91CCF-278C-4982-A1DF-658D9C70CE0E}"/>
              </a:ext>
            </a:extLst>
          </p:cNvPr>
          <p:cNvSpPr txBox="1">
            <a:spLocks noChangeArrowheads="1"/>
          </p:cNvSpPr>
          <p:nvPr/>
        </p:nvSpPr>
        <p:spPr bwMode="auto">
          <a:xfrm>
            <a:off x="1143000" y="3248026"/>
            <a:ext cx="95250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Tx/>
              <a:buChar char="•"/>
            </a:pPr>
            <a:r>
              <a:rPr lang="en-US" altLang="en-US" sz="4000" dirty="0">
                <a:cs typeface="Times New Roman" panose="02020603050405020304" pitchFamily="18" charset="0"/>
              </a:rPr>
              <a:t>Name (</a:t>
            </a:r>
            <a:r>
              <a:rPr lang="en-US" altLang="en-US" sz="4000" b="1" dirty="0">
                <a:cs typeface="Times New Roman" panose="02020603050405020304" pitchFamily="18" charset="0"/>
              </a:rPr>
              <a:t>Isa. 9:6; Matt. 1:23</a:t>
            </a:r>
            <a:r>
              <a:rPr lang="en-US" altLang="en-US" sz="4000" dirty="0">
                <a:cs typeface="Times New Roman" panose="02020603050405020304" pitchFamily="18" charset="0"/>
              </a:rPr>
              <a:t>)</a:t>
            </a:r>
          </a:p>
          <a:p>
            <a:pPr eaLnBrk="1" hangingPunct="1">
              <a:lnSpc>
                <a:spcPct val="110000"/>
              </a:lnSpc>
              <a:buFontTx/>
              <a:buChar char="•"/>
            </a:pPr>
            <a:r>
              <a:rPr lang="en-US" altLang="en-US" sz="4000" dirty="0">
                <a:cs typeface="Times New Roman" panose="02020603050405020304" pitchFamily="18" charset="0"/>
              </a:rPr>
              <a:t>Teaching (</a:t>
            </a:r>
            <a:r>
              <a:rPr lang="en-US" altLang="en-US" sz="4000" b="1" dirty="0">
                <a:cs typeface="Times New Roman" panose="02020603050405020304" pitchFamily="18" charset="0"/>
              </a:rPr>
              <a:t>John 10:30</a:t>
            </a:r>
            <a:r>
              <a:rPr lang="en-US" altLang="en-US" sz="4000" dirty="0">
                <a:cs typeface="Times New Roman" panose="02020603050405020304" pitchFamily="18" charset="0"/>
              </a:rPr>
              <a:t>)</a:t>
            </a:r>
          </a:p>
          <a:p>
            <a:pPr eaLnBrk="1" hangingPunct="1">
              <a:lnSpc>
                <a:spcPct val="110000"/>
              </a:lnSpc>
              <a:buFontTx/>
              <a:buChar char="•"/>
            </a:pPr>
            <a:r>
              <a:rPr lang="en-US" altLang="en-US" sz="4000" dirty="0">
                <a:cs typeface="Times New Roman" panose="02020603050405020304" pitchFamily="18" charset="0"/>
              </a:rPr>
              <a:t>Sinless life (</a:t>
            </a:r>
            <a:r>
              <a:rPr lang="en-US" altLang="en-US" sz="4000" b="1" dirty="0">
                <a:cs typeface="Times New Roman" panose="02020603050405020304" pitchFamily="18" charset="0"/>
              </a:rPr>
              <a:t>Heb. 4:15</a:t>
            </a:r>
            <a:r>
              <a:rPr lang="en-US" altLang="en-US" sz="4000" dirty="0">
                <a:cs typeface="Times New Roman" panose="02020603050405020304" pitchFamily="18" charset="0"/>
              </a:rPr>
              <a:t>)</a:t>
            </a:r>
          </a:p>
          <a:p>
            <a:pPr eaLnBrk="1" hangingPunct="1">
              <a:lnSpc>
                <a:spcPct val="110000"/>
              </a:lnSpc>
              <a:buFontTx/>
              <a:buChar char="•"/>
            </a:pPr>
            <a:r>
              <a:rPr lang="en-US" altLang="en-US" sz="4000" dirty="0">
                <a:cs typeface="Times New Roman" panose="02020603050405020304" pitchFamily="18" charset="0"/>
              </a:rPr>
              <a:t>Miracles (</a:t>
            </a:r>
            <a:r>
              <a:rPr lang="en-US" altLang="en-US" sz="4000" b="1" dirty="0">
                <a:cs typeface="Times New Roman" panose="02020603050405020304" pitchFamily="18" charset="0"/>
              </a:rPr>
              <a:t>John 5:36; 20:30-31</a:t>
            </a:r>
            <a:r>
              <a:rPr lang="en-US" altLang="en-US" sz="4000" dirty="0">
                <a:cs typeface="Times New Roman" panose="02020603050405020304" pitchFamily="18" charset="0"/>
              </a:rPr>
              <a:t>)</a:t>
            </a:r>
          </a:p>
        </p:txBody>
      </p:sp>
      <p:grpSp>
        <p:nvGrpSpPr>
          <p:cNvPr id="6" name="Group 1030">
            <a:extLst>
              <a:ext uri="{FF2B5EF4-FFF2-40B4-BE49-F238E27FC236}">
                <a16:creationId xmlns:a16="http://schemas.microsoft.com/office/drawing/2014/main" id="{BF4F2E61-AAD6-446F-AAD2-73A72EF3E734}"/>
              </a:ext>
            </a:extLst>
          </p:cNvPr>
          <p:cNvGrpSpPr>
            <a:grpSpLocks/>
          </p:cNvGrpSpPr>
          <p:nvPr/>
        </p:nvGrpSpPr>
        <p:grpSpPr bwMode="auto">
          <a:xfrm>
            <a:off x="1524000" y="2263914"/>
            <a:ext cx="9227961" cy="4343400"/>
            <a:chOff x="336" y="384"/>
            <a:chExt cx="5184" cy="2736"/>
          </a:xfrm>
        </p:grpSpPr>
        <p:sp>
          <p:nvSpPr>
            <p:cNvPr id="7" name="AutoShape 1031">
              <a:extLst>
                <a:ext uri="{FF2B5EF4-FFF2-40B4-BE49-F238E27FC236}">
                  <a16:creationId xmlns:a16="http://schemas.microsoft.com/office/drawing/2014/main" id="{F35C776B-A467-42A2-827B-7567E960FB33}"/>
                </a:ext>
              </a:extLst>
            </p:cNvPr>
            <p:cNvSpPr>
              <a:spLocks noChangeArrowheads="1"/>
            </p:cNvSpPr>
            <p:nvPr/>
          </p:nvSpPr>
          <p:spPr bwMode="auto">
            <a:xfrm>
              <a:off x="336" y="384"/>
              <a:ext cx="5184" cy="2736"/>
            </a:xfrm>
            <a:prstGeom prst="roundRect">
              <a:avLst>
                <a:gd name="adj" fmla="val 1666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 name="Text Box 1032">
              <a:extLst>
                <a:ext uri="{FF2B5EF4-FFF2-40B4-BE49-F238E27FC236}">
                  <a16:creationId xmlns:a16="http://schemas.microsoft.com/office/drawing/2014/main" id="{DECE57FB-1751-474E-8C13-8FDD7EFF1DC5}"/>
                </a:ext>
              </a:extLst>
            </p:cNvPr>
            <p:cNvSpPr txBox="1">
              <a:spLocks noChangeArrowheads="1"/>
            </p:cNvSpPr>
            <p:nvPr/>
          </p:nvSpPr>
          <p:spPr bwMode="auto">
            <a:xfrm>
              <a:off x="570" y="432"/>
              <a:ext cx="4587"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solidFill>
                    <a:schemeClr val="bg1"/>
                  </a:solidFill>
                  <a:latin typeface="Times New Roman" panose="02020603050405020304" pitchFamily="18" charset="0"/>
                  <a:cs typeface="Times New Roman" panose="02020603050405020304" pitchFamily="18" charset="0"/>
                </a:rPr>
                <a:t>Demonstrated His Power Over:</a:t>
              </a:r>
            </a:p>
          </p:txBody>
        </p:sp>
        <p:sp>
          <p:nvSpPr>
            <p:cNvPr id="9" name="Line 1033">
              <a:extLst>
                <a:ext uri="{FF2B5EF4-FFF2-40B4-BE49-F238E27FC236}">
                  <a16:creationId xmlns:a16="http://schemas.microsoft.com/office/drawing/2014/main" id="{CB9FF468-8346-417D-BA44-D2FD22578109}"/>
                </a:ext>
              </a:extLst>
            </p:cNvPr>
            <p:cNvSpPr>
              <a:spLocks noChangeShapeType="1"/>
            </p:cNvSpPr>
            <p:nvPr/>
          </p:nvSpPr>
          <p:spPr bwMode="auto">
            <a:xfrm>
              <a:off x="624" y="864"/>
              <a:ext cx="4656" cy="0"/>
            </a:xfrm>
            <a:prstGeom prst="line">
              <a:avLst/>
            </a:prstGeom>
            <a:noFill/>
            <a:ln w="7620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Rectangle 1">
            <a:extLst>
              <a:ext uri="{FF2B5EF4-FFF2-40B4-BE49-F238E27FC236}">
                <a16:creationId xmlns:a16="http://schemas.microsoft.com/office/drawing/2014/main" id="{AAC43997-1689-4076-B3AF-0A143247122F}"/>
              </a:ext>
            </a:extLst>
          </p:cNvPr>
          <p:cNvSpPr/>
          <p:nvPr/>
        </p:nvSpPr>
        <p:spPr>
          <a:xfrm>
            <a:off x="1752600" y="3329549"/>
            <a:ext cx="8892867" cy="2554545"/>
          </a:xfrm>
          <a:prstGeom prst="rect">
            <a:avLst/>
          </a:prstGeom>
        </p:spPr>
        <p:txBody>
          <a:bodyPr wrap="square">
            <a:spAutoFit/>
          </a:bodyPr>
          <a:lstStyle/>
          <a:p>
            <a:pPr>
              <a:buFont typeface="Wingdings 3" panose="05040102010807070707" pitchFamily="18" charset="2"/>
              <a:buChar char="¶"/>
            </a:pPr>
            <a:r>
              <a:rPr lang="en-US" altLang="en-US" sz="4000" dirty="0">
                <a:solidFill>
                  <a:schemeClr val="bg1"/>
                </a:solidFill>
                <a:latin typeface="Times New Roman" panose="02020603050405020304" pitchFamily="18" charset="0"/>
                <a:cs typeface="Times New Roman" panose="02020603050405020304" pitchFamily="18" charset="0"/>
              </a:rPr>
              <a:t>Death, by resurrecting dead</a:t>
            </a:r>
          </a:p>
          <a:p>
            <a:pPr>
              <a:buFont typeface="Wingdings 3" panose="05040102010807070707" pitchFamily="18" charset="2"/>
              <a:buChar char="¶"/>
            </a:pPr>
            <a:r>
              <a:rPr lang="en-US" altLang="en-US" sz="4000" dirty="0">
                <a:solidFill>
                  <a:schemeClr val="bg1"/>
                </a:solidFill>
                <a:latin typeface="Times New Roman" panose="02020603050405020304" pitchFamily="18" charset="0"/>
                <a:cs typeface="Times New Roman" panose="02020603050405020304" pitchFamily="18" charset="0"/>
              </a:rPr>
              <a:t>Nature, by stilling storm</a:t>
            </a:r>
          </a:p>
          <a:p>
            <a:pPr>
              <a:buFont typeface="Wingdings 3" panose="05040102010807070707" pitchFamily="18" charset="2"/>
              <a:buChar char="¶"/>
            </a:pPr>
            <a:r>
              <a:rPr lang="en-US" altLang="en-US" sz="4000" dirty="0">
                <a:solidFill>
                  <a:schemeClr val="bg1"/>
                </a:solidFill>
                <a:latin typeface="Times New Roman" panose="02020603050405020304" pitchFamily="18" charset="0"/>
                <a:cs typeface="Times New Roman" panose="02020603050405020304" pitchFamily="18" charset="0"/>
              </a:rPr>
              <a:t>Satan, by casting out demons</a:t>
            </a:r>
          </a:p>
          <a:p>
            <a:pPr>
              <a:buFont typeface="Wingdings 3" panose="05040102010807070707" pitchFamily="18" charset="2"/>
              <a:buChar char="¶"/>
            </a:pPr>
            <a:r>
              <a:rPr lang="en-US" altLang="en-US" sz="4000" dirty="0">
                <a:solidFill>
                  <a:schemeClr val="bg1"/>
                </a:solidFill>
                <a:latin typeface="Times New Roman" panose="02020603050405020304" pitchFamily="18" charset="0"/>
                <a:cs typeface="Times New Roman" panose="02020603050405020304" pitchFamily="18" charset="0"/>
              </a:rPr>
              <a:t>Flesh, by healing diseases and afflictions</a:t>
            </a:r>
          </a:p>
        </p:txBody>
      </p:sp>
    </p:spTree>
    <p:extLst>
      <p:ext uri="{BB962C8B-B14F-4D97-AF65-F5344CB8AC3E}">
        <p14:creationId xmlns:p14="http://schemas.microsoft.com/office/powerpoint/2010/main" val="362589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69CABF23-4474-4831-AEE6-E02106DD65B9}"/>
              </a:ext>
            </a:extLst>
          </p:cNvPr>
          <p:cNvSpPr txBox="1">
            <a:spLocks noChangeArrowheads="1"/>
          </p:cNvSpPr>
          <p:nvPr/>
        </p:nvSpPr>
        <p:spPr bwMode="auto">
          <a:xfrm>
            <a:off x="4114800" y="678359"/>
            <a:ext cx="40094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Divinity of Jesus</a:t>
            </a:r>
          </a:p>
        </p:txBody>
      </p:sp>
      <p:pic>
        <p:nvPicPr>
          <p:cNvPr id="18435" name="Picture 3" descr="D:\PFiles\MSOffice\Clipart\standard\stddir2\DD01020_.wmf">
            <a:extLst>
              <a:ext uri="{FF2B5EF4-FFF2-40B4-BE49-F238E27FC236}">
                <a16:creationId xmlns:a16="http://schemas.microsoft.com/office/drawing/2014/main" id="{3903CBCB-C53A-43E8-8DC9-0B9462E8C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808" y="72479"/>
            <a:ext cx="4951413" cy="1981200"/>
          </a:xfrm>
          <a:prstGeom prst="rect">
            <a:avLst/>
          </a:prstGeom>
          <a:noFill/>
          <a:extLst>
            <a:ext uri="{909E8E84-426E-40DD-AFC4-6F175D3DCCD1}">
              <a14:hiddenFill xmlns:a14="http://schemas.microsoft.com/office/drawing/2010/main">
                <a:solidFill>
                  <a:srgbClr val="FFFFFF"/>
                </a:solidFill>
              </a14:hiddenFill>
            </a:ext>
          </a:extLst>
        </p:spPr>
      </p:pic>
      <p:sp>
        <p:nvSpPr>
          <p:cNvPr id="18436" name="Text Box 4">
            <a:extLst>
              <a:ext uri="{FF2B5EF4-FFF2-40B4-BE49-F238E27FC236}">
                <a16:creationId xmlns:a16="http://schemas.microsoft.com/office/drawing/2014/main" id="{20060C75-B4AA-485D-94AD-2051BECBC9D3}"/>
              </a:ext>
            </a:extLst>
          </p:cNvPr>
          <p:cNvSpPr txBox="1">
            <a:spLocks noChangeArrowheads="1"/>
          </p:cNvSpPr>
          <p:nvPr/>
        </p:nvSpPr>
        <p:spPr bwMode="auto">
          <a:xfrm>
            <a:off x="609600" y="2035314"/>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Jesus claimed divinity and proved it by His:</a:t>
            </a:r>
          </a:p>
        </p:txBody>
      </p:sp>
      <p:sp>
        <p:nvSpPr>
          <p:cNvPr id="18437" name="Text Box 5">
            <a:extLst>
              <a:ext uri="{FF2B5EF4-FFF2-40B4-BE49-F238E27FC236}">
                <a16:creationId xmlns:a16="http://schemas.microsoft.com/office/drawing/2014/main" id="{20EB68C0-4776-44BD-9FE8-A4D8266ABAD8}"/>
              </a:ext>
            </a:extLst>
          </p:cNvPr>
          <p:cNvSpPr txBox="1">
            <a:spLocks noChangeArrowheads="1"/>
          </p:cNvSpPr>
          <p:nvPr/>
        </p:nvSpPr>
        <p:spPr bwMode="auto">
          <a:xfrm>
            <a:off x="1143000" y="2667000"/>
            <a:ext cx="104394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Tx/>
              <a:buChar char="•"/>
            </a:pPr>
            <a:r>
              <a:rPr lang="en-US" altLang="en-US" sz="4000" dirty="0">
                <a:cs typeface="Times New Roman" panose="02020603050405020304" pitchFamily="18" charset="0"/>
              </a:rPr>
              <a:t>Name (</a:t>
            </a:r>
            <a:r>
              <a:rPr lang="en-US" altLang="en-US" sz="4000" b="1" dirty="0">
                <a:cs typeface="Times New Roman" panose="02020603050405020304" pitchFamily="18" charset="0"/>
              </a:rPr>
              <a:t>Isa. 9:6; Matt. 1:23</a:t>
            </a:r>
            <a:r>
              <a:rPr lang="en-US" altLang="en-US" sz="4000" dirty="0">
                <a:cs typeface="Times New Roman" panose="02020603050405020304" pitchFamily="18" charset="0"/>
              </a:rPr>
              <a:t>)</a:t>
            </a:r>
          </a:p>
          <a:p>
            <a:pPr eaLnBrk="1" hangingPunct="1">
              <a:lnSpc>
                <a:spcPct val="110000"/>
              </a:lnSpc>
              <a:buFontTx/>
              <a:buChar char="•"/>
            </a:pPr>
            <a:r>
              <a:rPr lang="en-US" altLang="en-US" sz="4000" dirty="0">
                <a:cs typeface="Times New Roman" panose="02020603050405020304" pitchFamily="18" charset="0"/>
              </a:rPr>
              <a:t>Teaching (</a:t>
            </a:r>
            <a:r>
              <a:rPr lang="en-US" altLang="en-US" sz="4000" b="1" dirty="0">
                <a:cs typeface="Times New Roman" panose="02020603050405020304" pitchFamily="18" charset="0"/>
              </a:rPr>
              <a:t>John 10:30</a:t>
            </a:r>
            <a:r>
              <a:rPr lang="en-US" altLang="en-US" sz="4000" dirty="0">
                <a:cs typeface="Times New Roman" panose="02020603050405020304" pitchFamily="18" charset="0"/>
              </a:rPr>
              <a:t>)</a:t>
            </a:r>
          </a:p>
          <a:p>
            <a:pPr eaLnBrk="1" hangingPunct="1">
              <a:lnSpc>
                <a:spcPct val="110000"/>
              </a:lnSpc>
              <a:buFontTx/>
              <a:buChar char="•"/>
            </a:pPr>
            <a:r>
              <a:rPr lang="en-US" altLang="en-US" sz="4000" dirty="0">
                <a:cs typeface="Times New Roman" panose="02020603050405020304" pitchFamily="18" charset="0"/>
              </a:rPr>
              <a:t>Sinless life (</a:t>
            </a:r>
            <a:r>
              <a:rPr lang="en-US" altLang="en-US" sz="4000" b="1" dirty="0">
                <a:cs typeface="Times New Roman" panose="02020603050405020304" pitchFamily="18" charset="0"/>
              </a:rPr>
              <a:t>Heb. 4:15</a:t>
            </a:r>
            <a:r>
              <a:rPr lang="en-US" altLang="en-US" sz="4000" dirty="0">
                <a:cs typeface="Times New Roman" panose="02020603050405020304" pitchFamily="18" charset="0"/>
              </a:rPr>
              <a:t>)</a:t>
            </a:r>
          </a:p>
          <a:p>
            <a:pPr eaLnBrk="1" hangingPunct="1">
              <a:lnSpc>
                <a:spcPct val="110000"/>
              </a:lnSpc>
              <a:buFontTx/>
              <a:buChar char="•"/>
            </a:pPr>
            <a:r>
              <a:rPr lang="en-US" altLang="en-US" sz="4000" dirty="0">
                <a:cs typeface="Times New Roman" panose="02020603050405020304" pitchFamily="18" charset="0"/>
              </a:rPr>
              <a:t>Miracles (</a:t>
            </a:r>
            <a:r>
              <a:rPr lang="en-US" altLang="en-US" sz="4000" b="1" dirty="0">
                <a:cs typeface="Times New Roman" panose="02020603050405020304" pitchFamily="18" charset="0"/>
              </a:rPr>
              <a:t>John 5:36; 20:30-31</a:t>
            </a:r>
            <a:r>
              <a:rPr lang="en-US" altLang="en-US" sz="4000" dirty="0">
                <a:cs typeface="Times New Roman" panose="02020603050405020304" pitchFamily="18" charset="0"/>
              </a:rPr>
              <a:t>)</a:t>
            </a:r>
          </a:p>
        </p:txBody>
      </p:sp>
      <p:sp>
        <p:nvSpPr>
          <p:cNvPr id="18438" name="Text Box 6">
            <a:extLst>
              <a:ext uri="{FF2B5EF4-FFF2-40B4-BE49-F238E27FC236}">
                <a16:creationId xmlns:a16="http://schemas.microsoft.com/office/drawing/2014/main" id="{99EEEB68-D840-43F3-AA60-E06285AC63F0}"/>
              </a:ext>
            </a:extLst>
          </p:cNvPr>
          <p:cNvSpPr txBox="1">
            <a:spLocks noChangeArrowheads="1"/>
          </p:cNvSpPr>
          <p:nvPr/>
        </p:nvSpPr>
        <p:spPr bwMode="auto">
          <a:xfrm>
            <a:off x="1143000" y="5365203"/>
            <a:ext cx="10439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Fulfilling prophecy (</a:t>
            </a:r>
            <a:r>
              <a:rPr lang="en-US" altLang="en-US" sz="4000" b="1" dirty="0">
                <a:cs typeface="Times New Roman" panose="02020603050405020304" pitchFamily="18" charset="0"/>
              </a:rPr>
              <a:t>Lk. 24:27,44</a:t>
            </a:r>
            <a:r>
              <a:rPr lang="en-US" altLang="en-US" sz="4000" dirty="0">
                <a:cs typeface="Times New Roman" panose="02020603050405020304" pitchFamily="18" charset="0"/>
              </a:rPr>
              <a:t>)</a:t>
            </a:r>
          </a:p>
        </p:txBody>
      </p:sp>
    </p:spTree>
    <p:extLst>
      <p:ext uri="{BB962C8B-B14F-4D97-AF65-F5344CB8AC3E}">
        <p14:creationId xmlns:p14="http://schemas.microsoft.com/office/powerpoint/2010/main" val="3653801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404C2CCF-65DD-4C99-879F-37F8658F1212}"/>
              </a:ext>
            </a:extLst>
          </p:cNvPr>
          <p:cNvSpPr txBox="1">
            <a:spLocks noChangeArrowheads="1"/>
          </p:cNvSpPr>
          <p:nvPr/>
        </p:nvSpPr>
        <p:spPr bwMode="auto">
          <a:xfrm>
            <a:off x="4143969" y="685800"/>
            <a:ext cx="40094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Divinity of Jesus</a:t>
            </a:r>
          </a:p>
        </p:txBody>
      </p:sp>
      <p:pic>
        <p:nvPicPr>
          <p:cNvPr id="19459" name="Picture 3" descr="D:\PFiles\MSOffice\Clipart\standard\stddir2\DD01020_.wmf">
            <a:extLst>
              <a:ext uri="{FF2B5EF4-FFF2-40B4-BE49-F238E27FC236}">
                <a16:creationId xmlns:a16="http://schemas.microsoft.com/office/drawing/2014/main" id="{84E51786-AB0C-4DAE-AC3C-F74B4FA43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977" y="79920"/>
            <a:ext cx="4951413" cy="1981200"/>
          </a:xfrm>
          <a:prstGeom prst="rect">
            <a:avLst/>
          </a:prstGeom>
          <a:noFill/>
          <a:extLst>
            <a:ext uri="{909E8E84-426E-40DD-AFC4-6F175D3DCCD1}">
              <a14:hiddenFill xmlns:a14="http://schemas.microsoft.com/office/drawing/2010/main">
                <a:solidFill>
                  <a:srgbClr val="FFFFFF"/>
                </a:solidFill>
              </a14:hiddenFill>
            </a:ext>
          </a:extLst>
        </p:spPr>
      </p:pic>
      <p:sp>
        <p:nvSpPr>
          <p:cNvPr id="19460" name="Text Box 4">
            <a:extLst>
              <a:ext uri="{FF2B5EF4-FFF2-40B4-BE49-F238E27FC236}">
                <a16:creationId xmlns:a16="http://schemas.microsoft.com/office/drawing/2014/main" id="{12771D37-A20E-4411-9A89-D06CDFA2940B}"/>
              </a:ext>
            </a:extLst>
          </p:cNvPr>
          <p:cNvSpPr txBox="1">
            <a:spLocks noChangeArrowheads="1"/>
          </p:cNvSpPr>
          <p:nvPr/>
        </p:nvSpPr>
        <p:spPr bwMode="auto">
          <a:xfrm>
            <a:off x="609600" y="1892301"/>
            <a:ext cx="1097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b="1" dirty="0">
                <a:latin typeface="Arial" panose="020B0604020202020204" pitchFamily="34" charset="0"/>
              </a:rPr>
              <a:t>Rev. 22:13</a:t>
            </a:r>
          </a:p>
        </p:txBody>
      </p:sp>
      <p:sp>
        <p:nvSpPr>
          <p:cNvPr id="19461" name="Text Box 5">
            <a:extLst>
              <a:ext uri="{FF2B5EF4-FFF2-40B4-BE49-F238E27FC236}">
                <a16:creationId xmlns:a16="http://schemas.microsoft.com/office/drawing/2014/main" id="{6CC225BC-A6D5-4367-951B-00A01A8D9B34}"/>
              </a:ext>
            </a:extLst>
          </p:cNvPr>
          <p:cNvSpPr txBox="1">
            <a:spLocks noChangeArrowheads="1"/>
          </p:cNvSpPr>
          <p:nvPr/>
        </p:nvSpPr>
        <p:spPr bwMode="auto">
          <a:xfrm>
            <a:off x="1066800" y="2514600"/>
            <a:ext cx="10515600" cy="342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Tx/>
              <a:buChar char="•"/>
            </a:pPr>
            <a:r>
              <a:rPr lang="en-US" altLang="en-US" sz="4000" dirty="0">
                <a:cs typeface="Times New Roman" panose="02020603050405020304" pitchFamily="18" charset="0"/>
              </a:rPr>
              <a:t>Alpha and omega – first and last letter in Greek alphabet</a:t>
            </a:r>
          </a:p>
          <a:p>
            <a:pPr eaLnBrk="1" hangingPunct="1">
              <a:lnSpc>
                <a:spcPct val="110000"/>
              </a:lnSpc>
              <a:buFontTx/>
              <a:buChar char="•"/>
            </a:pPr>
            <a:r>
              <a:rPr lang="en-US" altLang="en-US" sz="4000" dirty="0">
                <a:cs typeface="Times New Roman" panose="02020603050405020304" pitchFamily="18" charset="0"/>
              </a:rPr>
              <a:t>His eternity (</a:t>
            </a:r>
            <a:r>
              <a:rPr lang="en-US" altLang="en-US" sz="4000" b="1" dirty="0">
                <a:cs typeface="Times New Roman" panose="02020603050405020304" pitchFamily="18" charset="0"/>
              </a:rPr>
              <a:t>John. 1:1; Col. 1:17</a:t>
            </a:r>
            <a:r>
              <a:rPr lang="en-US" altLang="en-US" sz="4000" dirty="0">
                <a:cs typeface="Times New Roman" panose="02020603050405020304" pitchFamily="18" charset="0"/>
              </a:rPr>
              <a:t>)</a:t>
            </a:r>
          </a:p>
          <a:p>
            <a:pPr eaLnBrk="1" hangingPunct="1">
              <a:lnSpc>
                <a:spcPct val="110000"/>
              </a:lnSpc>
              <a:buFontTx/>
              <a:buChar char="•"/>
            </a:pPr>
            <a:r>
              <a:rPr lang="en-US" altLang="en-US" sz="4000" dirty="0">
                <a:cs typeface="Times New Roman" panose="02020603050405020304" pitchFamily="18" charset="0"/>
              </a:rPr>
              <a:t>His power – began and will end all things (</a:t>
            </a:r>
            <a:r>
              <a:rPr lang="en-US" altLang="en-US" sz="4000" b="1" dirty="0">
                <a:cs typeface="Times New Roman" panose="02020603050405020304" pitchFamily="18" charset="0"/>
              </a:rPr>
              <a:t>John 1:3; 2 Peter 3:10</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6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20A704B-28FD-4AA5-A71C-51107ED12D2B}"/>
              </a:ext>
            </a:extLst>
          </p:cNvPr>
          <p:cNvSpPr txBox="1">
            <a:spLocks noChangeArrowheads="1"/>
          </p:cNvSpPr>
          <p:nvPr/>
        </p:nvSpPr>
        <p:spPr bwMode="auto">
          <a:xfrm>
            <a:off x="4260014" y="762000"/>
            <a:ext cx="36647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Times New Roman" panose="02020603050405020304" pitchFamily="18" charset="0"/>
                <a:cs typeface="Times New Roman" panose="02020603050405020304" pitchFamily="18" charset="0"/>
              </a:rPr>
              <a:t>Divinity of Jesus</a:t>
            </a:r>
          </a:p>
        </p:txBody>
      </p:sp>
      <p:pic>
        <p:nvPicPr>
          <p:cNvPr id="20483" name="Picture 3" descr="D:\PFiles\MSOffice\Clipart\standard\stddir2\DD01020_.wmf">
            <a:extLst>
              <a:ext uri="{FF2B5EF4-FFF2-40B4-BE49-F238E27FC236}">
                <a16:creationId xmlns:a16="http://schemas.microsoft.com/office/drawing/2014/main" id="{5B99B1A2-137B-4AD8-A923-3B163ECFF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2400"/>
            <a:ext cx="4951413" cy="1981200"/>
          </a:xfrm>
          <a:prstGeom prst="rect">
            <a:avLst/>
          </a:prstGeom>
          <a:noFill/>
          <a:extLst>
            <a:ext uri="{909E8E84-426E-40DD-AFC4-6F175D3DCCD1}">
              <a14:hiddenFill xmlns:a14="http://schemas.microsoft.com/office/drawing/2010/main">
                <a:solidFill>
                  <a:srgbClr val="FFFFFF"/>
                </a:solidFill>
              </a14:hiddenFill>
            </a:ext>
          </a:extLst>
        </p:spPr>
      </p:pic>
      <p:sp>
        <p:nvSpPr>
          <p:cNvPr id="20484" name="Text Box 4">
            <a:extLst>
              <a:ext uri="{FF2B5EF4-FFF2-40B4-BE49-F238E27FC236}">
                <a16:creationId xmlns:a16="http://schemas.microsoft.com/office/drawing/2014/main" id="{4BEEAFD9-C33D-4EF6-B603-266546A9E2AE}"/>
              </a:ext>
            </a:extLst>
          </p:cNvPr>
          <p:cNvSpPr txBox="1">
            <a:spLocks noChangeArrowheads="1"/>
          </p:cNvSpPr>
          <p:nvPr/>
        </p:nvSpPr>
        <p:spPr bwMode="auto">
          <a:xfrm>
            <a:off x="609600" y="2362200"/>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b="1" dirty="0">
                <a:cs typeface="Times New Roman" panose="02020603050405020304" pitchFamily="18" charset="0"/>
              </a:rPr>
              <a:t>Rev. 22:16b </a:t>
            </a:r>
            <a:r>
              <a:rPr lang="en-US" altLang="en-US" sz="4000" dirty="0">
                <a:cs typeface="Times New Roman" panose="02020603050405020304" pitchFamily="18" charset="0"/>
              </a:rPr>
              <a:t>–  Root &amp; Offspring of David</a:t>
            </a:r>
          </a:p>
        </p:txBody>
      </p:sp>
      <p:sp>
        <p:nvSpPr>
          <p:cNvPr id="20485" name="Text Box 5">
            <a:extLst>
              <a:ext uri="{FF2B5EF4-FFF2-40B4-BE49-F238E27FC236}">
                <a16:creationId xmlns:a16="http://schemas.microsoft.com/office/drawing/2014/main" id="{E5939B65-6884-4028-8D3D-521A646D4641}"/>
              </a:ext>
            </a:extLst>
          </p:cNvPr>
          <p:cNvSpPr txBox="1">
            <a:spLocks noChangeArrowheads="1"/>
          </p:cNvSpPr>
          <p:nvPr/>
        </p:nvSpPr>
        <p:spPr bwMode="auto">
          <a:xfrm>
            <a:off x="990600" y="3124200"/>
            <a:ext cx="10820400" cy="207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Tx/>
              <a:buChar char="•"/>
            </a:pPr>
            <a:r>
              <a:rPr lang="en-US" altLang="en-US" sz="4000" dirty="0">
                <a:cs typeface="Times New Roman" panose="02020603050405020304" pitchFamily="18" charset="0"/>
              </a:rPr>
              <a:t>“Root” = stem, branch, or descendant [of David]</a:t>
            </a:r>
          </a:p>
          <a:p>
            <a:pPr eaLnBrk="1" hangingPunct="1">
              <a:lnSpc>
                <a:spcPct val="110000"/>
              </a:lnSpc>
              <a:buFontTx/>
              <a:buChar char="•"/>
            </a:pPr>
            <a:r>
              <a:rPr lang="en-US" altLang="en-US" sz="4000" dirty="0">
                <a:cs typeface="Times New Roman" panose="02020603050405020304" pitchFamily="18" charset="0"/>
              </a:rPr>
              <a:t>Fulfilled prophecy &amp; implies dual nature: human and Divine (</a:t>
            </a:r>
            <a:r>
              <a:rPr lang="en-US" altLang="en-US" sz="4000" b="1" dirty="0">
                <a:cs typeface="Times New Roman" panose="02020603050405020304" pitchFamily="18" charset="0"/>
              </a:rPr>
              <a:t>John. 1:1, 14; Matt. 1:23</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B1590A0A-D50A-40C9-B0AB-F3BA94562D4A}"/>
              </a:ext>
            </a:extLst>
          </p:cNvPr>
          <p:cNvSpPr txBox="1">
            <a:spLocks noChangeArrowheads="1"/>
          </p:cNvSpPr>
          <p:nvPr/>
        </p:nvSpPr>
        <p:spPr bwMode="auto">
          <a:xfrm>
            <a:off x="4143969" y="754559"/>
            <a:ext cx="40094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Divinity of Jesus</a:t>
            </a:r>
          </a:p>
        </p:txBody>
      </p:sp>
      <p:pic>
        <p:nvPicPr>
          <p:cNvPr id="21507" name="Picture 3" descr="D:\PFiles\MSOffice\Clipart\standard\stddir2\DD01020_.wmf">
            <a:extLst>
              <a:ext uri="{FF2B5EF4-FFF2-40B4-BE49-F238E27FC236}">
                <a16:creationId xmlns:a16="http://schemas.microsoft.com/office/drawing/2014/main" id="{D4ABEF45-65A5-4883-B94D-55BAAAD72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
            <a:ext cx="4951413" cy="1981200"/>
          </a:xfrm>
          <a:prstGeom prst="rect">
            <a:avLst/>
          </a:prstGeom>
          <a:noFill/>
          <a:extLst>
            <a:ext uri="{909E8E84-426E-40DD-AFC4-6F175D3DCCD1}">
              <a14:hiddenFill xmlns:a14="http://schemas.microsoft.com/office/drawing/2010/main">
                <a:solidFill>
                  <a:srgbClr val="FFFFFF"/>
                </a:solidFill>
              </a14:hiddenFill>
            </a:ext>
          </a:extLst>
        </p:spPr>
      </p:pic>
      <p:sp>
        <p:nvSpPr>
          <p:cNvPr id="21508" name="Text Box 4">
            <a:extLst>
              <a:ext uri="{FF2B5EF4-FFF2-40B4-BE49-F238E27FC236}">
                <a16:creationId xmlns:a16="http://schemas.microsoft.com/office/drawing/2014/main" id="{F9949142-838C-4825-B223-A841D4698F9D}"/>
              </a:ext>
            </a:extLst>
          </p:cNvPr>
          <p:cNvSpPr txBox="1">
            <a:spLocks noChangeArrowheads="1"/>
          </p:cNvSpPr>
          <p:nvPr/>
        </p:nvSpPr>
        <p:spPr bwMode="auto">
          <a:xfrm>
            <a:off x="609600" y="1892301"/>
            <a:ext cx="1097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b="1" dirty="0">
                <a:cs typeface="Times New Roman" panose="02020603050405020304" pitchFamily="18" charset="0"/>
              </a:rPr>
              <a:t>Rev. 22:16c</a:t>
            </a:r>
          </a:p>
        </p:txBody>
      </p:sp>
      <p:sp>
        <p:nvSpPr>
          <p:cNvPr id="21509" name="Text Box 5">
            <a:extLst>
              <a:ext uri="{FF2B5EF4-FFF2-40B4-BE49-F238E27FC236}">
                <a16:creationId xmlns:a16="http://schemas.microsoft.com/office/drawing/2014/main" id="{9D87264D-84E6-422D-AA4B-831F4C23B96B}"/>
              </a:ext>
            </a:extLst>
          </p:cNvPr>
          <p:cNvSpPr txBox="1">
            <a:spLocks noChangeArrowheads="1"/>
          </p:cNvSpPr>
          <p:nvPr/>
        </p:nvSpPr>
        <p:spPr bwMode="auto">
          <a:xfrm>
            <a:off x="1143000" y="2514601"/>
            <a:ext cx="10439400" cy="342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Tx/>
              <a:buChar char="•"/>
            </a:pPr>
            <a:r>
              <a:rPr lang="en-US" altLang="en-US" sz="4000" dirty="0">
                <a:cs typeface="Times New Roman" panose="02020603050405020304" pitchFamily="18" charset="0"/>
              </a:rPr>
              <a:t>Morning star = Venus, harbinger of day, beautiful &amp; brilliant</a:t>
            </a:r>
          </a:p>
          <a:p>
            <a:pPr eaLnBrk="1" hangingPunct="1">
              <a:lnSpc>
                <a:spcPct val="110000"/>
              </a:lnSpc>
              <a:buFontTx/>
              <a:buChar char="•"/>
            </a:pPr>
            <a:r>
              <a:rPr lang="en-US" altLang="en-US" sz="4000" dirty="0">
                <a:cs typeface="Times New Roman" panose="02020603050405020304" pitchFamily="18" charset="0"/>
              </a:rPr>
              <a:t>He is the Holy One (</a:t>
            </a:r>
            <a:r>
              <a:rPr lang="en-US" altLang="en-US" sz="4000" b="1" dirty="0">
                <a:cs typeface="Times New Roman" panose="02020603050405020304" pitchFamily="18" charset="0"/>
              </a:rPr>
              <a:t>1 Pet. 1:18</a:t>
            </a:r>
            <a:r>
              <a:rPr lang="en-US" altLang="en-US" sz="4000" dirty="0">
                <a:cs typeface="Times New Roman" panose="02020603050405020304" pitchFamily="18" charset="0"/>
              </a:rPr>
              <a:t>)</a:t>
            </a:r>
          </a:p>
          <a:p>
            <a:pPr eaLnBrk="1" hangingPunct="1">
              <a:lnSpc>
                <a:spcPct val="110000"/>
              </a:lnSpc>
              <a:buFontTx/>
              <a:buChar char="•"/>
            </a:pPr>
            <a:r>
              <a:rPr lang="en-US" altLang="en-US" sz="4000" dirty="0">
                <a:cs typeface="Times New Roman" panose="02020603050405020304" pitchFamily="18" charset="0"/>
              </a:rPr>
              <a:t>He is the harbinger of our salvation and victory over death (</a:t>
            </a:r>
            <a:r>
              <a:rPr lang="en-US" altLang="en-US" sz="4000" b="1" dirty="0">
                <a:cs typeface="Times New Roman" panose="02020603050405020304" pitchFamily="18" charset="0"/>
              </a:rPr>
              <a:t>Heb. 2:14-18</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58299F8-8FA3-4CA8-BB2E-3A29E59BE159}"/>
              </a:ext>
            </a:extLst>
          </p:cNvPr>
          <p:cNvGraphicFramePr>
            <a:graphicFrameLocks noGrp="1"/>
          </p:cNvGraphicFramePr>
          <p:nvPr>
            <p:extLst>
              <p:ext uri="{D42A27DB-BD31-4B8C-83A1-F6EECF244321}">
                <p14:modId xmlns:p14="http://schemas.microsoft.com/office/powerpoint/2010/main" val="3866651864"/>
              </p:ext>
            </p:extLst>
          </p:nvPr>
        </p:nvGraphicFramePr>
        <p:xfrm>
          <a:off x="0" y="5331986"/>
          <a:ext cx="12191999" cy="1584285"/>
        </p:xfrm>
        <a:graphic>
          <a:graphicData uri="http://schemas.openxmlformats.org/drawingml/2006/table">
            <a:tbl>
              <a:tblPr firstRow="1" bandRow="1">
                <a:tableStyleId>{7DF18680-E054-41AD-8BC1-D1AEF772440D}</a:tableStyleId>
              </a:tblPr>
              <a:tblGrid>
                <a:gridCol w="2974109">
                  <a:extLst>
                    <a:ext uri="{9D8B030D-6E8A-4147-A177-3AD203B41FA5}">
                      <a16:colId xmlns:a16="http://schemas.microsoft.com/office/drawing/2014/main" val="3098442343"/>
                    </a:ext>
                  </a:extLst>
                </a:gridCol>
                <a:gridCol w="1394691">
                  <a:extLst>
                    <a:ext uri="{9D8B030D-6E8A-4147-A177-3AD203B41FA5}">
                      <a16:colId xmlns:a16="http://schemas.microsoft.com/office/drawing/2014/main" val="1785684555"/>
                    </a:ext>
                  </a:extLst>
                </a:gridCol>
                <a:gridCol w="7823199">
                  <a:extLst>
                    <a:ext uri="{9D8B030D-6E8A-4147-A177-3AD203B41FA5}">
                      <a16:colId xmlns:a16="http://schemas.microsoft.com/office/drawing/2014/main" val="4032475295"/>
                    </a:ext>
                  </a:extLst>
                </a:gridCol>
              </a:tblGrid>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 Receiveth Sinful Men</a:t>
                      </a:r>
                    </a:p>
                  </a:txBody>
                  <a:tcPr>
                    <a:cell3D prstMaterial="dkEdge">
                      <a:bevel prst="artDeco"/>
                      <a:lightRig rig="flood" dir="t"/>
                    </a:cell3D>
                  </a:tcPr>
                </a:tc>
                <a:extLst>
                  <a:ext uri="{0D108BD9-81ED-4DB2-BD59-A6C34878D82A}">
                    <a16:rowId xmlns:a16="http://schemas.microsoft.com/office/drawing/2014/main" val="3923612638"/>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Blest Be the Tie</a:t>
                      </a:r>
                    </a:p>
                  </a:txBody>
                  <a:tcPr>
                    <a:cell3D prstMaterial="dkEdge">
                      <a:bevel prst="artDeco"/>
                      <a:lightRig rig="flood" dir="t"/>
                    </a:cell3D>
                  </a:tcPr>
                </a:tc>
                <a:extLst>
                  <a:ext uri="{0D108BD9-81ED-4DB2-BD59-A6C34878D82A}">
                    <a16:rowId xmlns:a16="http://schemas.microsoft.com/office/drawing/2014/main" val="2718871901"/>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62622244"/>
                  </a:ext>
                </a:extLst>
              </a:tr>
            </a:tbl>
          </a:graphicData>
        </a:graphic>
      </p:graphicFrame>
    </p:spTree>
    <p:extLst>
      <p:ext uri="{BB962C8B-B14F-4D97-AF65-F5344CB8AC3E}">
        <p14:creationId xmlns:p14="http://schemas.microsoft.com/office/powerpoint/2010/main" val="372583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D6ABE6-F57A-4D77-95F8-9A60E676F49E}"/>
              </a:ext>
            </a:extLst>
          </p:cNvPr>
          <p:cNvSpPr txBox="1"/>
          <p:nvPr/>
        </p:nvSpPr>
        <p:spPr>
          <a:xfrm>
            <a:off x="572314" y="685800"/>
            <a:ext cx="6895286" cy="769441"/>
          </a:xfrm>
          <a:prstGeom prst="rect">
            <a:avLst/>
          </a:prstGeom>
          <a:noFill/>
        </p:spPr>
        <p:txBody>
          <a:bodyPr wrap="none" rtlCol="0">
            <a:spAutoFit/>
          </a:bodyPr>
          <a:lstStyle/>
          <a:p>
            <a:r>
              <a:rPr lang="en-US" sz="4400" dirty="0">
                <a:solidFill>
                  <a:schemeClr val="bg1"/>
                </a:solidFill>
              </a:rPr>
              <a:t>Welcome to Evening Worship</a:t>
            </a:r>
          </a:p>
        </p:txBody>
      </p:sp>
      <p:sp>
        <p:nvSpPr>
          <p:cNvPr id="3" name="TextBox 2">
            <a:extLst>
              <a:ext uri="{FF2B5EF4-FFF2-40B4-BE49-F238E27FC236}">
                <a16:creationId xmlns:a16="http://schemas.microsoft.com/office/drawing/2014/main" id="{91E1949A-114E-4689-8F5F-C49BB9C9EED9}"/>
              </a:ext>
            </a:extLst>
          </p:cNvPr>
          <p:cNvSpPr txBox="1"/>
          <p:nvPr/>
        </p:nvSpPr>
        <p:spPr>
          <a:xfrm>
            <a:off x="572314" y="5186717"/>
            <a:ext cx="3626890" cy="954107"/>
          </a:xfrm>
          <a:prstGeom prst="rect">
            <a:avLst/>
          </a:prstGeom>
          <a:noFill/>
        </p:spPr>
        <p:txBody>
          <a:bodyPr wrap="none" rtlCol="0">
            <a:spAutoFit/>
          </a:bodyPr>
          <a:lstStyle/>
          <a:p>
            <a:r>
              <a:rPr lang="en-US" sz="2800" dirty="0">
                <a:solidFill>
                  <a:schemeClr val="bg1"/>
                </a:solidFill>
              </a:rPr>
              <a:t>Ranger Church of Christ</a:t>
            </a:r>
          </a:p>
          <a:p>
            <a:r>
              <a:rPr lang="en-US" sz="2800" dirty="0">
                <a:solidFill>
                  <a:schemeClr val="bg1"/>
                </a:solidFill>
              </a:rPr>
              <a:t>Mesquite and Rusk St.</a:t>
            </a:r>
          </a:p>
        </p:txBody>
      </p:sp>
    </p:spTree>
    <p:extLst>
      <p:ext uri="{BB962C8B-B14F-4D97-AF65-F5344CB8AC3E}">
        <p14:creationId xmlns:p14="http://schemas.microsoft.com/office/powerpoint/2010/main" val="1516646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a:extLst>
              <a:ext uri="{FF2B5EF4-FFF2-40B4-BE49-F238E27FC236}">
                <a16:creationId xmlns:a16="http://schemas.microsoft.com/office/drawing/2014/main" id="{678A67E9-AA72-4FEA-B824-7ED1CC53365C}"/>
              </a:ext>
            </a:extLst>
          </p:cNvPr>
          <p:cNvSpPr>
            <a:spLocks noChangeArrowheads="1"/>
          </p:cNvSpPr>
          <p:nvPr/>
        </p:nvSpPr>
        <p:spPr bwMode="auto">
          <a:xfrm>
            <a:off x="1981201" y="762000"/>
            <a:ext cx="6964363" cy="8382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 name="Text Box 3">
            <a:extLst>
              <a:ext uri="{FF2B5EF4-FFF2-40B4-BE49-F238E27FC236}">
                <a16:creationId xmlns:a16="http://schemas.microsoft.com/office/drawing/2014/main" id="{161FBA73-ACB8-4C5B-8696-3E35A6E0FEBF}"/>
              </a:ext>
            </a:extLst>
          </p:cNvPr>
          <p:cNvSpPr txBox="1">
            <a:spLocks noChangeArrowheads="1"/>
          </p:cNvSpPr>
          <p:nvPr/>
        </p:nvSpPr>
        <p:spPr bwMode="auto">
          <a:xfrm>
            <a:off x="2828286" y="838200"/>
            <a:ext cx="570611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The Last Words of Jesus</a:t>
            </a:r>
          </a:p>
        </p:txBody>
      </p:sp>
      <p:pic>
        <p:nvPicPr>
          <p:cNvPr id="11268" name="Picture 4" descr="D:\PFiles\MSOffice\Clipart\standard\stddir2\ED00037_.wmf">
            <a:extLst>
              <a:ext uri="{FF2B5EF4-FFF2-40B4-BE49-F238E27FC236}">
                <a16:creationId xmlns:a16="http://schemas.microsoft.com/office/drawing/2014/main" id="{724E9E0D-8981-4321-8BDB-3627E25C7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164" y="920750"/>
            <a:ext cx="960437" cy="603250"/>
          </a:xfrm>
          <a:prstGeom prst="rect">
            <a:avLst/>
          </a:prstGeom>
          <a:noFill/>
          <a:extLst>
            <a:ext uri="{909E8E84-426E-40DD-AFC4-6F175D3DCCD1}">
              <a14:hiddenFill xmlns:a14="http://schemas.microsoft.com/office/drawing/2010/main">
                <a:solidFill>
                  <a:srgbClr val="FFFFFF"/>
                </a:solidFill>
              </a14:hiddenFill>
            </a:ext>
          </a:extLst>
        </p:spPr>
      </p:pic>
      <p:sp>
        <p:nvSpPr>
          <p:cNvPr id="11269" name="AutoShape 5">
            <a:extLst>
              <a:ext uri="{FF2B5EF4-FFF2-40B4-BE49-F238E27FC236}">
                <a16:creationId xmlns:a16="http://schemas.microsoft.com/office/drawing/2014/main" id="{E238CA62-B61A-4337-B4B4-946F638B8536}"/>
              </a:ext>
            </a:extLst>
          </p:cNvPr>
          <p:cNvSpPr>
            <a:spLocks noChangeArrowheads="1"/>
          </p:cNvSpPr>
          <p:nvPr/>
        </p:nvSpPr>
        <p:spPr bwMode="auto">
          <a:xfrm>
            <a:off x="8945563" y="844550"/>
            <a:ext cx="533400" cy="381000"/>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Rectangle 6">
            <a:extLst>
              <a:ext uri="{FF2B5EF4-FFF2-40B4-BE49-F238E27FC236}">
                <a16:creationId xmlns:a16="http://schemas.microsoft.com/office/drawing/2014/main" id="{F84FCA29-E63F-4DDA-B78C-8572D36EDD5A}"/>
              </a:ext>
            </a:extLst>
          </p:cNvPr>
          <p:cNvSpPr>
            <a:spLocks noChangeArrowheads="1"/>
          </p:cNvSpPr>
          <p:nvPr/>
        </p:nvSpPr>
        <p:spPr bwMode="auto">
          <a:xfrm>
            <a:off x="8793163" y="844550"/>
            <a:ext cx="1524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Text Box 7">
            <a:extLst>
              <a:ext uri="{FF2B5EF4-FFF2-40B4-BE49-F238E27FC236}">
                <a16:creationId xmlns:a16="http://schemas.microsoft.com/office/drawing/2014/main" id="{0D548B33-E0A0-4730-8750-8ABFF6F8DFB8}"/>
              </a:ext>
            </a:extLst>
          </p:cNvPr>
          <p:cNvSpPr txBox="1">
            <a:spLocks noChangeArrowheads="1"/>
          </p:cNvSpPr>
          <p:nvPr/>
        </p:nvSpPr>
        <p:spPr bwMode="auto">
          <a:xfrm>
            <a:off x="675241" y="2169855"/>
            <a:ext cx="663995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lphaUcPeriod"/>
            </a:pPr>
            <a:r>
              <a:rPr lang="en-US" altLang="en-US" sz="4000" dirty="0">
                <a:cs typeface="Times New Roman" panose="02020603050405020304" pitchFamily="18" charset="0"/>
              </a:rPr>
              <a:t> The Divinity of Jesus</a:t>
            </a:r>
          </a:p>
          <a:p>
            <a:pPr eaLnBrk="1" hangingPunct="1">
              <a:buFontTx/>
              <a:buAutoNum type="alphaUcPeriod"/>
            </a:pPr>
            <a:r>
              <a:rPr lang="en-US" altLang="en-US" sz="4000" dirty="0">
                <a:cs typeface="Times New Roman" panose="02020603050405020304" pitchFamily="18" charset="0"/>
              </a:rPr>
              <a:t>The Authority of Jesus</a:t>
            </a:r>
          </a:p>
          <a:p>
            <a:pPr eaLnBrk="1" hangingPunct="1">
              <a:buFontTx/>
              <a:buAutoNum type="alphaUcPeriod"/>
            </a:pPr>
            <a:r>
              <a:rPr lang="en-US" altLang="en-US" sz="4000" dirty="0">
                <a:cs typeface="Times New Roman" panose="02020603050405020304" pitchFamily="18" charset="0"/>
              </a:rPr>
              <a:t>The Second Coming of Jesus</a:t>
            </a:r>
          </a:p>
          <a:p>
            <a:pPr eaLnBrk="1" hangingPunct="1">
              <a:buFontTx/>
              <a:buAutoNum type="alphaUcPeriod"/>
            </a:pPr>
            <a:r>
              <a:rPr lang="en-US" altLang="en-US" sz="4000" dirty="0">
                <a:cs typeface="Times New Roman" panose="02020603050405020304" pitchFamily="18" charset="0"/>
              </a:rPr>
              <a:t> Jesus Invites You to Come</a:t>
            </a:r>
          </a:p>
        </p:txBody>
      </p:sp>
      <p:sp>
        <p:nvSpPr>
          <p:cNvPr id="11272" name="Rectangle 8">
            <a:extLst>
              <a:ext uri="{FF2B5EF4-FFF2-40B4-BE49-F238E27FC236}">
                <a16:creationId xmlns:a16="http://schemas.microsoft.com/office/drawing/2014/main" id="{F606A1FB-F338-4068-9449-851639C67633}"/>
              </a:ext>
            </a:extLst>
          </p:cNvPr>
          <p:cNvSpPr>
            <a:spLocks noChangeArrowheads="1"/>
          </p:cNvSpPr>
          <p:nvPr/>
        </p:nvSpPr>
        <p:spPr bwMode="auto">
          <a:xfrm>
            <a:off x="533400" y="2819400"/>
            <a:ext cx="5867400" cy="685800"/>
          </a:xfrm>
          <a:prstGeom prst="rect">
            <a:avLst/>
          </a:prstGeom>
          <a:noFill/>
          <a:ln w="57150">
            <a:solidFill>
              <a:srgbClr val="CC3300"/>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wheel(8)">
                                      <p:cBhvr>
                                        <p:cTn id="7"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2" name="Picture 14">
            <a:extLst>
              <a:ext uri="{FF2B5EF4-FFF2-40B4-BE49-F238E27FC236}">
                <a16:creationId xmlns:a16="http://schemas.microsoft.com/office/drawing/2014/main" id="{FEE09CB9-0FB0-4309-9040-C20EB18A6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784225"/>
            <a:ext cx="55626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1" name="Text Box 13">
            <a:extLst>
              <a:ext uri="{FF2B5EF4-FFF2-40B4-BE49-F238E27FC236}">
                <a16:creationId xmlns:a16="http://schemas.microsoft.com/office/drawing/2014/main" id="{4BECDB55-032C-471B-9A9C-38DBEFAC3CEE}"/>
              </a:ext>
            </a:extLst>
          </p:cNvPr>
          <p:cNvSpPr txBox="1">
            <a:spLocks noChangeArrowheads="1"/>
          </p:cNvSpPr>
          <p:nvPr/>
        </p:nvSpPr>
        <p:spPr bwMode="auto">
          <a:xfrm>
            <a:off x="3505201" y="830759"/>
            <a:ext cx="5029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dirty="0">
                <a:latin typeface="Times New Roman" panose="02020603050405020304" pitchFamily="18" charset="0"/>
                <a:cs typeface="Times New Roman" panose="02020603050405020304" pitchFamily="18" charset="0"/>
              </a:rPr>
              <a:t>Authority of Jesus</a:t>
            </a:r>
          </a:p>
        </p:txBody>
      </p:sp>
      <p:sp>
        <p:nvSpPr>
          <p:cNvPr id="17423" name="Text Box 15">
            <a:extLst>
              <a:ext uri="{FF2B5EF4-FFF2-40B4-BE49-F238E27FC236}">
                <a16:creationId xmlns:a16="http://schemas.microsoft.com/office/drawing/2014/main" id="{A16D197D-63A1-4704-82BA-DBB6A7DC6556}"/>
              </a:ext>
            </a:extLst>
          </p:cNvPr>
          <p:cNvSpPr txBox="1">
            <a:spLocks noChangeArrowheads="1"/>
          </p:cNvSpPr>
          <p:nvPr/>
        </p:nvSpPr>
        <p:spPr bwMode="auto">
          <a:xfrm>
            <a:off x="609600" y="1828800"/>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b="1" dirty="0">
                <a:cs typeface="Times New Roman" panose="02020603050405020304" pitchFamily="18" charset="0"/>
              </a:rPr>
              <a:t>Rev. 22:18-19</a:t>
            </a:r>
          </a:p>
        </p:txBody>
      </p:sp>
      <p:sp>
        <p:nvSpPr>
          <p:cNvPr id="17424" name="Text Box 16">
            <a:extLst>
              <a:ext uri="{FF2B5EF4-FFF2-40B4-BE49-F238E27FC236}">
                <a16:creationId xmlns:a16="http://schemas.microsoft.com/office/drawing/2014/main" id="{064004A3-C3DB-4412-8756-CE41631D8883}"/>
              </a:ext>
            </a:extLst>
          </p:cNvPr>
          <p:cNvSpPr txBox="1">
            <a:spLocks noChangeArrowheads="1"/>
          </p:cNvSpPr>
          <p:nvPr/>
        </p:nvSpPr>
        <p:spPr bwMode="auto">
          <a:xfrm>
            <a:off x="990600" y="2544901"/>
            <a:ext cx="10591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Authority of Scripture is the authority of the Lord</a:t>
            </a:r>
          </a:p>
          <a:p>
            <a:pPr eaLnBrk="1" hangingPunct="1">
              <a:buFontTx/>
              <a:buChar char="•"/>
            </a:pPr>
            <a:r>
              <a:rPr lang="en-US" altLang="en-US" sz="4000" b="1" dirty="0">
                <a:cs typeface="Times New Roman" panose="02020603050405020304" pitchFamily="18" charset="0"/>
              </a:rPr>
              <a:t>Deut. 18:18-19 </a:t>
            </a:r>
            <a:r>
              <a:rPr lang="en-US" altLang="en-US" sz="4000" dirty="0">
                <a:cs typeface="Times New Roman" panose="02020603050405020304" pitchFamily="18" charset="0"/>
              </a:rPr>
              <a:t>– The Prophet whose words we must receive</a:t>
            </a:r>
          </a:p>
          <a:p>
            <a:pPr eaLnBrk="1" hangingPunct="1">
              <a:buFontTx/>
              <a:buChar char="•"/>
            </a:pPr>
            <a:r>
              <a:rPr lang="en-US" altLang="en-US" sz="4000" b="1" dirty="0">
                <a:cs typeface="Times New Roman" panose="02020603050405020304" pitchFamily="18" charset="0"/>
              </a:rPr>
              <a:t>Heb. 1:1-2 </a:t>
            </a:r>
            <a:r>
              <a:rPr lang="en-US" altLang="en-US" sz="4000" dirty="0">
                <a:cs typeface="Times New Roman" panose="02020603050405020304" pitchFamily="18" charset="0"/>
              </a:rPr>
              <a:t>– God speaks to us by His Son, in Scripture (</a:t>
            </a:r>
            <a:r>
              <a:rPr lang="en-US" altLang="en-US" sz="4000" b="1" dirty="0">
                <a:cs typeface="Times New Roman" panose="02020603050405020304" pitchFamily="18" charset="0"/>
              </a:rPr>
              <a:t>Gal. 1:11-12; Eph. 3:3-4</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B032B32A-9EAC-4F52-9EDD-F78AF75D0CB9}"/>
              </a:ext>
            </a:extLst>
          </p:cNvPr>
          <p:cNvSpPr txBox="1">
            <a:spLocks noChangeArrowheads="1"/>
          </p:cNvSpPr>
          <p:nvPr/>
        </p:nvSpPr>
        <p:spPr bwMode="auto">
          <a:xfrm>
            <a:off x="609600" y="1897715"/>
            <a:ext cx="10896600" cy="297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Wingdings 3" panose="05040102010807070707" pitchFamily="18" charset="2"/>
              <a:buChar char="¶"/>
            </a:pPr>
            <a:r>
              <a:rPr lang="en-US" altLang="en-US" sz="4000" dirty="0">
                <a:cs typeface="Times New Roman" panose="02020603050405020304" pitchFamily="18" charset="0"/>
              </a:rPr>
              <a:t>All Scripture given by inspiration (</a:t>
            </a:r>
            <a:r>
              <a:rPr lang="en-US" altLang="en-US" sz="4000" b="1" dirty="0">
                <a:cs typeface="Times New Roman" panose="02020603050405020304" pitchFamily="18" charset="0"/>
              </a:rPr>
              <a:t>2 Tim. 3:16; 2 Pet. 1:20-21</a:t>
            </a:r>
            <a:r>
              <a:rPr lang="en-US" altLang="en-US" sz="4000" dirty="0">
                <a:cs typeface="Times New Roman" panose="02020603050405020304" pitchFamily="18" charset="0"/>
              </a:rPr>
              <a:t>)</a:t>
            </a:r>
          </a:p>
          <a:p>
            <a:pPr eaLnBrk="1" hangingPunct="1">
              <a:lnSpc>
                <a:spcPct val="120000"/>
              </a:lnSpc>
              <a:buFont typeface="Wingdings 3" panose="05040102010807070707" pitchFamily="18" charset="2"/>
              <a:buChar char="¶"/>
            </a:pPr>
            <a:r>
              <a:rPr lang="en-US" altLang="en-US" sz="4000" dirty="0">
                <a:cs typeface="Times New Roman" panose="02020603050405020304" pitchFamily="18" charset="0"/>
              </a:rPr>
              <a:t>Scripture will be our standard of judgment (</a:t>
            </a:r>
            <a:r>
              <a:rPr lang="en-US" altLang="en-US" sz="4000" b="1" dirty="0">
                <a:cs typeface="Times New Roman" panose="02020603050405020304" pitchFamily="18" charset="0"/>
              </a:rPr>
              <a:t>John 12:48; Rev. 20:12</a:t>
            </a:r>
            <a:r>
              <a:rPr lang="en-US" altLang="en-US" sz="4000" dirty="0">
                <a:cs typeface="Times New Roman" panose="02020603050405020304" pitchFamily="18" charset="0"/>
              </a:rPr>
              <a:t>)</a:t>
            </a:r>
          </a:p>
        </p:txBody>
      </p:sp>
      <p:pic>
        <p:nvPicPr>
          <p:cNvPr id="22531" name="Picture 3" descr="C:\Program Files\Microsoft Office\Clipart\Pub60Cor\ED00172_.wmf">
            <a:extLst>
              <a:ext uri="{FF2B5EF4-FFF2-40B4-BE49-F238E27FC236}">
                <a16:creationId xmlns:a16="http://schemas.microsoft.com/office/drawing/2014/main" id="{55E6D3B3-6DC3-42AF-94EB-785FD56B6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4262438"/>
            <a:ext cx="2667000" cy="1909762"/>
          </a:xfrm>
          <a:prstGeom prst="rect">
            <a:avLst/>
          </a:prstGeom>
          <a:noFill/>
          <a:extLst>
            <a:ext uri="{909E8E84-426E-40DD-AFC4-6F175D3DCCD1}">
              <a14:hiddenFill xmlns:a14="http://schemas.microsoft.com/office/drawing/2010/main">
                <a:solidFill>
                  <a:srgbClr val="FFFFFF"/>
                </a:solidFill>
              </a14:hiddenFill>
            </a:ext>
          </a:extLst>
        </p:spPr>
      </p:pic>
      <p:sp>
        <p:nvSpPr>
          <p:cNvPr id="22532" name="Text Box 4">
            <a:extLst>
              <a:ext uri="{FF2B5EF4-FFF2-40B4-BE49-F238E27FC236}">
                <a16:creationId xmlns:a16="http://schemas.microsoft.com/office/drawing/2014/main" id="{A6CE5616-222D-403C-9004-3C09BBEB8DC1}"/>
              </a:ext>
            </a:extLst>
          </p:cNvPr>
          <p:cNvSpPr txBox="1">
            <a:spLocks noChangeArrowheads="1"/>
          </p:cNvSpPr>
          <p:nvPr/>
        </p:nvSpPr>
        <p:spPr bwMode="auto">
          <a:xfrm rot="-761385">
            <a:off x="9249997" y="4714133"/>
            <a:ext cx="21419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Holy    Bible</a:t>
            </a:r>
          </a:p>
        </p:txBody>
      </p:sp>
      <p:pic>
        <p:nvPicPr>
          <p:cNvPr id="5" name="Picture 2">
            <a:extLst>
              <a:ext uri="{FF2B5EF4-FFF2-40B4-BE49-F238E27FC236}">
                <a16:creationId xmlns:a16="http://schemas.microsoft.com/office/drawing/2014/main" id="{46BE7020-B66A-48C1-9B17-8A16ECEE6B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631825"/>
            <a:ext cx="52578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BD3828A4-B7E8-49BB-B4B8-8EB980E8444C}"/>
              </a:ext>
            </a:extLst>
          </p:cNvPr>
          <p:cNvSpPr/>
          <p:nvPr/>
        </p:nvSpPr>
        <p:spPr>
          <a:xfrm>
            <a:off x="3907583" y="685800"/>
            <a:ext cx="4322017" cy="769441"/>
          </a:xfrm>
          <a:prstGeom prst="rect">
            <a:avLst/>
          </a:prstGeom>
        </p:spPr>
        <p:txBody>
          <a:bodyPr wrap="none">
            <a:spAutoFit/>
          </a:bodyPr>
          <a:lstStyle/>
          <a:p>
            <a:pPr algn="ctr"/>
            <a:r>
              <a:rPr lang="en-US" altLang="en-US" sz="4400" dirty="0">
                <a:latin typeface="Times New Roman" panose="02020603050405020304" pitchFamily="18" charset="0"/>
                <a:cs typeface="Times New Roman" panose="02020603050405020304" pitchFamily="18" charset="0"/>
              </a:rPr>
              <a:t>Authority of Jesus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a:stretch>
        </a:blip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F2BF468-9BB5-45BB-BC88-1B7CEFE5EAAB}"/>
              </a:ext>
            </a:extLst>
          </p:cNvPr>
          <p:cNvGraphicFramePr>
            <a:graphicFrameLocks noGrp="1"/>
          </p:cNvGraphicFramePr>
          <p:nvPr>
            <p:extLst>
              <p:ext uri="{D42A27DB-BD31-4B8C-83A1-F6EECF244321}">
                <p14:modId xmlns:p14="http://schemas.microsoft.com/office/powerpoint/2010/main" val="1225515452"/>
              </p:ext>
            </p:extLst>
          </p:nvPr>
        </p:nvGraphicFramePr>
        <p:xfrm>
          <a:off x="0" y="0"/>
          <a:ext cx="12191999" cy="6858001"/>
        </p:xfrm>
        <a:graphic>
          <a:graphicData uri="http://schemas.openxmlformats.org/drawingml/2006/table">
            <a:tbl>
              <a:tblPr firstRow="1" bandRow="1">
                <a:tableStyleId>{7DF18680-E054-41AD-8BC1-D1AEF772440D}</a:tableStyleId>
              </a:tblPr>
              <a:tblGrid>
                <a:gridCol w="2974109">
                  <a:extLst>
                    <a:ext uri="{9D8B030D-6E8A-4147-A177-3AD203B41FA5}">
                      <a16:colId xmlns:a16="http://schemas.microsoft.com/office/drawing/2014/main" val="988504162"/>
                    </a:ext>
                  </a:extLst>
                </a:gridCol>
                <a:gridCol w="1394691">
                  <a:extLst>
                    <a:ext uri="{9D8B030D-6E8A-4147-A177-3AD203B41FA5}">
                      <a16:colId xmlns:a16="http://schemas.microsoft.com/office/drawing/2014/main" val="181701894"/>
                    </a:ext>
                  </a:extLst>
                </a:gridCol>
                <a:gridCol w="7823199">
                  <a:extLst>
                    <a:ext uri="{9D8B030D-6E8A-4147-A177-3AD203B41FA5}">
                      <a16:colId xmlns:a16="http://schemas.microsoft.com/office/drawing/2014/main" val="337863638"/>
                    </a:ext>
                  </a:extLst>
                </a:gridCol>
              </a:tblGrid>
              <a:tr h="528095">
                <a:tc>
                  <a:txBody>
                    <a:bodyPr/>
                    <a:lstStyle/>
                    <a:p>
                      <a:pPr algn="ctr"/>
                      <a:r>
                        <a:rPr lang="en-US" sz="2800" dirty="0">
                          <a:effectLst>
                            <a:outerShdw blurRad="38100" dist="38100" dir="2700000" algn="tl">
                              <a:srgbClr val="000000">
                                <a:alpha val="43137"/>
                              </a:srgbClr>
                            </a:outerShdw>
                          </a:effectLst>
                        </a:rPr>
                        <a:t>Announcements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r>
                        <a:rPr lang="en-US" sz="2800" dirty="0">
                          <a:effectLst>
                            <a:outerShdw blurRad="38100" dist="38100" dir="2700000" algn="tl">
                              <a:srgbClr val="000000">
                                <a:alpha val="43137"/>
                              </a:srgbClr>
                            </a:outerShdw>
                          </a:effectLst>
                        </a:rPr>
                        <a:t>Songs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r>
                        <a:rPr lang="en-US" sz="2800" dirty="0">
                          <a:effectLst>
                            <a:outerShdw blurRad="38100" dist="38100" dir="2700000" algn="tl">
                              <a:srgbClr val="000000">
                                <a:alpha val="43137"/>
                              </a:srgbClr>
                            </a:outerShdw>
                          </a:effectLst>
                        </a:rPr>
                        <a:t>Title</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419357926"/>
                  </a:ext>
                </a:extLst>
              </a:tr>
              <a:tr h="528095">
                <a:tc>
                  <a:txBody>
                    <a:bodyPr/>
                    <a:lstStyle/>
                    <a:p>
                      <a:pPr algn="ctr"/>
                      <a:r>
                        <a:rPr lang="en-US" sz="2800" dirty="0">
                          <a:effectLst>
                            <a:outerShdw blurRad="38100" dist="38100" dir="2700000" algn="tl">
                              <a:srgbClr val="000000">
                                <a:alpha val="43137"/>
                              </a:srgbClr>
                            </a:outerShdw>
                          </a:effectLst>
                        </a:rPr>
                        <a:t>1</a:t>
                      </a:r>
                      <a:r>
                        <a:rPr lang="en-US" sz="2800" baseline="30000" dirty="0">
                          <a:effectLst>
                            <a:outerShdw blurRad="38100" dist="38100" dir="2700000" algn="tl">
                              <a:srgbClr val="000000">
                                <a:alpha val="43137"/>
                              </a:srgbClr>
                            </a:outerShdw>
                          </a:effectLst>
                        </a:rPr>
                        <a:t>st</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273</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Wonderful Love</a:t>
                      </a:r>
                    </a:p>
                  </a:txBody>
                  <a:tcPr>
                    <a:cell3D prstMaterial="dkEdge">
                      <a:bevel prst="artDeco"/>
                      <a:lightRig rig="flood" dir="t"/>
                    </a:cell3D>
                  </a:tcPr>
                </a:tc>
                <a:extLst>
                  <a:ext uri="{0D108BD9-81ED-4DB2-BD59-A6C34878D82A}">
                    <a16:rowId xmlns:a16="http://schemas.microsoft.com/office/drawing/2014/main" val="1995358842"/>
                  </a:ext>
                </a:extLst>
              </a:tr>
              <a:tr h="528095">
                <a:tc>
                  <a:txBody>
                    <a:bodyPr/>
                    <a:lstStyle/>
                    <a:p>
                      <a:pPr algn="ctr"/>
                      <a:r>
                        <a:rPr lang="en-US" sz="2800" dirty="0">
                          <a:effectLst>
                            <a:outerShdw blurRad="38100" dist="38100" dir="2700000" algn="tl">
                              <a:srgbClr val="000000">
                                <a:alpha val="43137"/>
                              </a:srgbClr>
                            </a:outerShdw>
                          </a:effectLst>
                        </a:rPr>
                        <a:t>2</a:t>
                      </a:r>
                      <a:r>
                        <a:rPr lang="en-US" sz="2800" baseline="30000" dirty="0">
                          <a:effectLst>
                            <a:outerShdw blurRad="38100" dist="38100" dir="2700000" algn="tl">
                              <a:srgbClr val="000000">
                                <a:alpha val="43137"/>
                              </a:srgbClr>
                            </a:outerShdw>
                          </a:effectLst>
                        </a:rPr>
                        <a:t>nd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134</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 Holiness Give Me</a:t>
                      </a:r>
                    </a:p>
                  </a:txBody>
                  <a:tcPr>
                    <a:cell3D prstMaterial="dkEdge">
                      <a:bevel prst="artDeco"/>
                      <a:lightRig rig="flood" dir="t"/>
                    </a:cell3D>
                  </a:tcPr>
                </a:tc>
                <a:extLst>
                  <a:ext uri="{0D108BD9-81ED-4DB2-BD59-A6C34878D82A}">
                    <a16:rowId xmlns:a16="http://schemas.microsoft.com/office/drawing/2014/main" val="1230795858"/>
                  </a:ext>
                </a:extLst>
              </a:tr>
              <a:tr h="528095">
                <a:tc>
                  <a:txBody>
                    <a:bodyPr/>
                    <a:lstStyle/>
                    <a:p>
                      <a:pPr algn="ctr"/>
                      <a:r>
                        <a:rPr lang="en-US" sz="2800" dirty="0">
                          <a:effectLst>
                            <a:outerShdw blurRad="38100" dist="38100" dir="2700000" algn="tl">
                              <a:srgbClr val="000000">
                                <a:alpha val="43137"/>
                              </a:srgbClr>
                            </a:outerShdw>
                          </a:effectLst>
                        </a:rPr>
                        <a:t>Opening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856033103"/>
                  </a:ext>
                </a:extLst>
              </a:tr>
              <a:tr h="528095">
                <a:tc>
                  <a:txBody>
                    <a:bodyPr/>
                    <a:lstStyle/>
                    <a:p>
                      <a:pPr algn="ctr"/>
                      <a:r>
                        <a:rPr lang="en-US" sz="2800" dirty="0">
                          <a:effectLst>
                            <a:outerShdw blurRad="38100" dist="38100" dir="2700000" algn="tl">
                              <a:srgbClr val="000000">
                                <a:alpha val="43137"/>
                              </a:srgbClr>
                            </a:outerShdw>
                          </a:effectLst>
                        </a:rPr>
                        <a:t>3</a:t>
                      </a:r>
                      <a:r>
                        <a:rPr lang="en-US" sz="2800" baseline="30000" dirty="0">
                          <a:effectLst>
                            <a:outerShdw blurRad="38100" dist="38100" dir="2700000" algn="tl">
                              <a:srgbClr val="000000">
                                <a:alpha val="43137"/>
                              </a:srgbClr>
                            </a:outerShdw>
                          </a:effectLst>
                        </a:rPr>
                        <a:t>rd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81</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Lifted Me</a:t>
                      </a:r>
                    </a:p>
                  </a:txBody>
                  <a:tcPr>
                    <a:cell3D prstMaterial="dkEdge">
                      <a:bevel prst="artDeco"/>
                      <a:lightRig rig="flood" dir="t"/>
                    </a:cell3D>
                  </a:tcPr>
                </a:tc>
                <a:extLst>
                  <a:ext uri="{0D108BD9-81ED-4DB2-BD59-A6C34878D82A}">
                    <a16:rowId xmlns:a16="http://schemas.microsoft.com/office/drawing/2014/main" val="1982509584"/>
                  </a:ext>
                </a:extLst>
              </a:tr>
              <a:tr h="528095">
                <a:tc>
                  <a:txBody>
                    <a:bodyPr/>
                    <a:lstStyle/>
                    <a:p>
                      <a:pPr algn="ctr"/>
                      <a:r>
                        <a:rPr lang="en-US" sz="2800" dirty="0">
                          <a:effectLst>
                            <a:outerShdw blurRad="38100" dist="38100" dir="2700000" algn="tl">
                              <a:srgbClr val="000000">
                                <a:alpha val="43137"/>
                              </a:srgbClr>
                            </a:outerShdw>
                          </a:effectLst>
                        </a:rPr>
                        <a:t>4</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229</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Lord’s Supper</a:t>
                      </a:r>
                    </a:p>
                  </a:txBody>
                  <a:tcPr>
                    <a:cell3D prstMaterial="dkEdge">
                      <a:bevel prst="artDeco"/>
                      <a:lightRig rig="flood" dir="t"/>
                    </a:cell3D>
                  </a:tcPr>
                </a:tc>
                <a:extLst>
                  <a:ext uri="{0D108BD9-81ED-4DB2-BD59-A6C34878D82A}">
                    <a16:rowId xmlns:a16="http://schemas.microsoft.com/office/drawing/2014/main" val="3380500179"/>
                  </a:ext>
                </a:extLst>
              </a:tr>
              <a:tr h="520861">
                <a:tc>
                  <a:txBody>
                    <a:bodyPr/>
                    <a:lstStyle/>
                    <a:p>
                      <a:pPr algn="ctr"/>
                      <a:r>
                        <a:rPr lang="en-US" sz="2800" dirty="0">
                          <a:effectLst>
                            <a:outerShdw blurRad="38100" dist="38100" dir="2700000" algn="tl">
                              <a:srgbClr val="000000">
                                <a:alpha val="43137"/>
                              </a:srgbClr>
                            </a:outerShdw>
                          </a:effectLst>
                        </a:rPr>
                        <a:t>Lords</a:t>
                      </a:r>
                      <a:r>
                        <a:rPr lang="en-US" sz="2800" baseline="0" dirty="0">
                          <a:effectLst>
                            <a:outerShdw blurRad="38100" dist="38100" dir="2700000" algn="tl">
                              <a:srgbClr val="000000">
                                <a:alpha val="43137"/>
                              </a:srgbClr>
                            </a:outerShdw>
                          </a:effectLst>
                        </a:rPr>
                        <a:t> Supper</a:t>
                      </a:r>
                      <a:endPar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523179123"/>
                  </a:ext>
                </a:extLst>
              </a:tr>
              <a:tr h="528095">
                <a:tc>
                  <a:txBody>
                    <a:bodyPr/>
                    <a:lstStyle/>
                    <a:p>
                      <a:pPr algn="ctr"/>
                      <a:r>
                        <a:rPr lang="en-US" sz="2800" dirty="0">
                          <a:effectLst>
                            <a:outerShdw blurRad="38100" dist="38100" dir="2700000" algn="tl">
                              <a:srgbClr val="000000">
                                <a:alpha val="43137"/>
                              </a:srgbClr>
                            </a:outerShdw>
                          </a:effectLst>
                        </a:rPr>
                        <a:t>Offering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973129872"/>
                  </a:ext>
                </a:extLst>
              </a:tr>
              <a:tr h="528095">
                <a:tc>
                  <a:txBody>
                    <a:bodyPr/>
                    <a:lstStyle/>
                    <a:p>
                      <a:pPr algn="ctr"/>
                      <a:r>
                        <a:rPr lang="en-US" sz="2800" dirty="0">
                          <a:effectLst>
                            <a:outerShdw blurRad="38100" dist="38100" dir="2700000" algn="tl">
                              <a:srgbClr val="000000">
                                <a:alpha val="43137"/>
                              </a:srgbClr>
                            </a:outerShdw>
                          </a:effectLst>
                        </a:rPr>
                        <a:t>5</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141</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 About Jesus</a:t>
                      </a:r>
                    </a:p>
                  </a:txBody>
                  <a:tcPr>
                    <a:cell3D prstMaterial="dkEdge">
                      <a:bevel prst="artDeco"/>
                      <a:lightRig rig="flood" dir="t"/>
                    </a:cell3D>
                  </a:tcPr>
                </a:tc>
                <a:extLst>
                  <a:ext uri="{0D108BD9-81ED-4DB2-BD59-A6C34878D82A}">
                    <a16:rowId xmlns:a16="http://schemas.microsoft.com/office/drawing/2014/main" val="2628616794"/>
                  </a:ext>
                </a:extLst>
              </a:tr>
              <a:tr h="528095">
                <a:tc>
                  <a:txBody>
                    <a:bodyPr/>
                    <a:lstStyle/>
                    <a:p>
                      <a:pPr algn="ctr"/>
                      <a:r>
                        <a:rPr lang="en-US" sz="2800" dirty="0">
                          <a:effectLst>
                            <a:outerShdw blurRad="38100" dist="38100" dir="2700000" algn="tl">
                              <a:srgbClr val="000000">
                                <a:alpha val="43137"/>
                              </a:srgbClr>
                            </a:outerShdw>
                          </a:effectLst>
                        </a:rPr>
                        <a:t>Sermon</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823594897"/>
                  </a:ext>
                </a:extLst>
              </a:tr>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 Receiveth Sinful Men</a:t>
                      </a:r>
                    </a:p>
                  </a:txBody>
                  <a:tcPr>
                    <a:cell3D prstMaterial="dkEdge">
                      <a:bevel prst="artDeco"/>
                      <a:lightRig rig="flood" dir="t"/>
                    </a:cell3D>
                  </a:tcPr>
                </a:tc>
                <a:extLst>
                  <a:ext uri="{0D108BD9-81ED-4DB2-BD59-A6C34878D82A}">
                    <a16:rowId xmlns:a16="http://schemas.microsoft.com/office/drawing/2014/main" val="632832989"/>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Blest Be the Tie</a:t>
                      </a:r>
                    </a:p>
                  </a:txBody>
                  <a:tcPr>
                    <a:cell3D prstMaterial="dkEdge">
                      <a:bevel prst="artDeco"/>
                      <a:lightRig rig="flood" dir="t"/>
                    </a:cell3D>
                  </a:tcPr>
                </a:tc>
                <a:extLst>
                  <a:ext uri="{0D108BD9-81ED-4DB2-BD59-A6C34878D82A}">
                    <a16:rowId xmlns:a16="http://schemas.microsoft.com/office/drawing/2014/main" val="1906846961"/>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741500942"/>
                  </a:ext>
                </a:extLst>
              </a:tr>
            </a:tbl>
          </a:graphicData>
        </a:graphic>
      </p:graphicFrame>
    </p:spTree>
    <p:extLst>
      <p:ext uri="{BB962C8B-B14F-4D97-AF65-F5344CB8AC3E}">
        <p14:creationId xmlns:p14="http://schemas.microsoft.com/office/powerpoint/2010/main" val="1437515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C291FE26-76F9-4BBB-9B3A-8986B9057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631825"/>
            <a:ext cx="52578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Text Box 3">
            <a:extLst>
              <a:ext uri="{FF2B5EF4-FFF2-40B4-BE49-F238E27FC236}">
                <a16:creationId xmlns:a16="http://schemas.microsoft.com/office/drawing/2014/main" id="{36C390BB-C67B-4E89-846D-1CA8AFD14DF5}"/>
              </a:ext>
            </a:extLst>
          </p:cNvPr>
          <p:cNvSpPr txBox="1">
            <a:spLocks noChangeArrowheads="1"/>
          </p:cNvSpPr>
          <p:nvPr/>
        </p:nvSpPr>
        <p:spPr bwMode="auto">
          <a:xfrm>
            <a:off x="3983783" y="685800"/>
            <a:ext cx="432201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Authority of Jesus</a:t>
            </a:r>
          </a:p>
        </p:txBody>
      </p:sp>
      <p:sp>
        <p:nvSpPr>
          <p:cNvPr id="23556" name="Text Box 4">
            <a:extLst>
              <a:ext uri="{FF2B5EF4-FFF2-40B4-BE49-F238E27FC236}">
                <a16:creationId xmlns:a16="http://schemas.microsoft.com/office/drawing/2014/main" id="{F63D6EA6-8965-49C1-B480-7EA47DCDC3BC}"/>
              </a:ext>
            </a:extLst>
          </p:cNvPr>
          <p:cNvSpPr txBox="1">
            <a:spLocks noChangeArrowheads="1"/>
          </p:cNvSpPr>
          <p:nvPr/>
        </p:nvSpPr>
        <p:spPr bwMode="auto">
          <a:xfrm>
            <a:off x="609600" y="1676400"/>
            <a:ext cx="36108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b="1" dirty="0">
                <a:cs typeface="Times New Roman" panose="02020603050405020304" pitchFamily="18" charset="0"/>
              </a:rPr>
              <a:t>Rev. 22:18-19</a:t>
            </a:r>
          </a:p>
        </p:txBody>
      </p:sp>
      <p:sp>
        <p:nvSpPr>
          <p:cNvPr id="23557" name="Text Box 5">
            <a:extLst>
              <a:ext uri="{FF2B5EF4-FFF2-40B4-BE49-F238E27FC236}">
                <a16:creationId xmlns:a16="http://schemas.microsoft.com/office/drawing/2014/main" id="{27D41296-8770-4EC7-8005-F72A235ADCC6}"/>
              </a:ext>
            </a:extLst>
          </p:cNvPr>
          <p:cNvSpPr txBox="1">
            <a:spLocks noChangeArrowheads="1"/>
          </p:cNvSpPr>
          <p:nvPr/>
        </p:nvSpPr>
        <p:spPr bwMode="auto">
          <a:xfrm>
            <a:off x="914400" y="2346325"/>
            <a:ext cx="8397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2 negative admonitions</a:t>
            </a:r>
          </a:p>
        </p:txBody>
      </p:sp>
      <p:sp>
        <p:nvSpPr>
          <p:cNvPr id="23558" name="Text Box 6">
            <a:extLst>
              <a:ext uri="{FF2B5EF4-FFF2-40B4-BE49-F238E27FC236}">
                <a16:creationId xmlns:a16="http://schemas.microsoft.com/office/drawing/2014/main" id="{9B3222B3-43EB-4AA4-A555-8F806E01803E}"/>
              </a:ext>
            </a:extLst>
          </p:cNvPr>
          <p:cNvSpPr txBox="1">
            <a:spLocks noChangeArrowheads="1"/>
          </p:cNvSpPr>
          <p:nvPr/>
        </p:nvSpPr>
        <p:spPr bwMode="auto">
          <a:xfrm>
            <a:off x="1295400" y="3160455"/>
            <a:ext cx="10287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3" panose="05040102010807070707" pitchFamily="18" charset="2"/>
              <a:buChar char="¶"/>
            </a:pPr>
            <a:r>
              <a:rPr lang="en-US" altLang="en-US" sz="4000" dirty="0">
                <a:cs typeface="Times New Roman" panose="02020603050405020304" pitchFamily="18" charset="0"/>
              </a:rPr>
              <a:t>Do not add words, lest plagues (judgments) be  added to you</a:t>
            </a:r>
          </a:p>
          <a:p>
            <a:pPr eaLnBrk="1" hangingPunct="1">
              <a:buFont typeface="Wingdings 3" panose="05040102010807070707" pitchFamily="18" charset="2"/>
              <a:buChar char="¶"/>
            </a:pPr>
            <a:r>
              <a:rPr lang="en-US" altLang="en-US" sz="4000" dirty="0">
                <a:cs typeface="Times New Roman" panose="02020603050405020304" pitchFamily="18" charset="0"/>
              </a:rPr>
              <a:t>Do not take from the words, lest God take away your part in the tree of life</a:t>
            </a:r>
          </a:p>
        </p:txBody>
      </p:sp>
      <p:sp>
        <p:nvSpPr>
          <p:cNvPr id="23560" name="Text Box 8">
            <a:extLst>
              <a:ext uri="{FF2B5EF4-FFF2-40B4-BE49-F238E27FC236}">
                <a16:creationId xmlns:a16="http://schemas.microsoft.com/office/drawing/2014/main" id="{A0D0F849-7FD6-4335-8ABC-43FCCEDAF25F}"/>
              </a:ext>
            </a:extLst>
          </p:cNvPr>
          <p:cNvSpPr txBox="1">
            <a:spLocks noChangeArrowheads="1"/>
          </p:cNvSpPr>
          <p:nvPr/>
        </p:nvSpPr>
        <p:spPr bwMode="auto">
          <a:xfrm>
            <a:off x="914400" y="5638800"/>
            <a:ext cx="10515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Applies to all the Scriptures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autoUpdateAnimBg="0"/>
      <p:bldP spid="23558" grpId="0" build="p" autoUpdateAnimBg="0"/>
      <p:bldP spid="2356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C291FE26-76F9-4BBB-9B3A-8986B9057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631825"/>
            <a:ext cx="52578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Text Box 3">
            <a:extLst>
              <a:ext uri="{FF2B5EF4-FFF2-40B4-BE49-F238E27FC236}">
                <a16:creationId xmlns:a16="http://schemas.microsoft.com/office/drawing/2014/main" id="{36C390BB-C67B-4E89-846D-1CA8AFD14DF5}"/>
              </a:ext>
            </a:extLst>
          </p:cNvPr>
          <p:cNvSpPr txBox="1">
            <a:spLocks noChangeArrowheads="1"/>
          </p:cNvSpPr>
          <p:nvPr/>
        </p:nvSpPr>
        <p:spPr bwMode="auto">
          <a:xfrm>
            <a:off x="3983783" y="685800"/>
            <a:ext cx="432201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Authority of Jesus</a:t>
            </a:r>
          </a:p>
        </p:txBody>
      </p:sp>
      <p:sp>
        <p:nvSpPr>
          <p:cNvPr id="23556" name="Text Box 4">
            <a:extLst>
              <a:ext uri="{FF2B5EF4-FFF2-40B4-BE49-F238E27FC236}">
                <a16:creationId xmlns:a16="http://schemas.microsoft.com/office/drawing/2014/main" id="{F63D6EA6-8965-49C1-B480-7EA47DCDC3BC}"/>
              </a:ext>
            </a:extLst>
          </p:cNvPr>
          <p:cNvSpPr txBox="1">
            <a:spLocks noChangeArrowheads="1"/>
          </p:cNvSpPr>
          <p:nvPr/>
        </p:nvSpPr>
        <p:spPr bwMode="auto">
          <a:xfrm>
            <a:off x="609600" y="1676400"/>
            <a:ext cx="36108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b="1" dirty="0">
                <a:cs typeface="Times New Roman" panose="02020603050405020304" pitchFamily="18" charset="0"/>
              </a:rPr>
              <a:t>Rev. 22:18-19</a:t>
            </a:r>
          </a:p>
        </p:txBody>
      </p:sp>
      <p:sp>
        <p:nvSpPr>
          <p:cNvPr id="23557" name="Text Box 5">
            <a:extLst>
              <a:ext uri="{FF2B5EF4-FFF2-40B4-BE49-F238E27FC236}">
                <a16:creationId xmlns:a16="http://schemas.microsoft.com/office/drawing/2014/main" id="{27D41296-8770-4EC7-8005-F72A235ADCC6}"/>
              </a:ext>
            </a:extLst>
          </p:cNvPr>
          <p:cNvSpPr txBox="1">
            <a:spLocks noChangeArrowheads="1"/>
          </p:cNvSpPr>
          <p:nvPr/>
        </p:nvSpPr>
        <p:spPr bwMode="auto">
          <a:xfrm>
            <a:off x="914400" y="2346325"/>
            <a:ext cx="8397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2 negative admonitions</a:t>
            </a:r>
          </a:p>
        </p:txBody>
      </p:sp>
      <p:sp>
        <p:nvSpPr>
          <p:cNvPr id="23558" name="Text Box 6">
            <a:extLst>
              <a:ext uri="{FF2B5EF4-FFF2-40B4-BE49-F238E27FC236}">
                <a16:creationId xmlns:a16="http://schemas.microsoft.com/office/drawing/2014/main" id="{9B3222B3-43EB-4AA4-A555-8F806E01803E}"/>
              </a:ext>
            </a:extLst>
          </p:cNvPr>
          <p:cNvSpPr txBox="1">
            <a:spLocks noChangeArrowheads="1"/>
          </p:cNvSpPr>
          <p:nvPr/>
        </p:nvSpPr>
        <p:spPr bwMode="auto">
          <a:xfrm>
            <a:off x="1295400" y="3160455"/>
            <a:ext cx="10287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3" panose="05040102010807070707" pitchFamily="18" charset="2"/>
              <a:buChar char="¶"/>
            </a:pPr>
            <a:r>
              <a:rPr lang="en-US" altLang="en-US" sz="4000" dirty="0">
                <a:cs typeface="Times New Roman" panose="02020603050405020304" pitchFamily="18" charset="0"/>
              </a:rPr>
              <a:t>Do not add words, lest plagues (judgments) be  added to you</a:t>
            </a:r>
          </a:p>
          <a:p>
            <a:pPr eaLnBrk="1" hangingPunct="1">
              <a:buFont typeface="Wingdings 3" panose="05040102010807070707" pitchFamily="18" charset="2"/>
              <a:buChar char="¶"/>
            </a:pPr>
            <a:r>
              <a:rPr lang="en-US" altLang="en-US" sz="4000" dirty="0">
                <a:cs typeface="Times New Roman" panose="02020603050405020304" pitchFamily="18" charset="0"/>
              </a:rPr>
              <a:t>Do not take from the words, lest God take away your part in the tree of life</a:t>
            </a:r>
          </a:p>
        </p:txBody>
      </p:sp>
      <p:sp>
        <p:nvSpPr>
          <p:cNvPr id="23560" name="Text Box 8">
            <a:extLst>
              <a:ext uri="{FF2B5EF4-FFF2-40B4-BE49-F238E27FC236}">
                <a16:creationId xmlns:a16="http://schemas.microsoft.com/office/drawing/2014/main" id="{A0D0F849-7FD6-4335-8ABC-43FCCEDAF25F}"/>
              </a:ext>
            </a:extLst>
          </p:cNvPr>
          <p:cNvSpPr txBox="1">
            <a:spLocks noChangeArrowheads="1"/>
          </p:cNvSpPr>
          <p:nvPr/>
        </p:nvSpPr>
        <p:spPr bwMode="auto">
          <a:xfrm>
            <a:off x="914400" y="5638800"/>
            <a:ext cx="10515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Applies to all the Scriptures</a:t>
            </a:r>
          </a:p>
        </p:txBody>
      </p:sp>
      <p:sp>
        <p:nvSpPr>
          <p:cNvPr id="8" name="AutoShape 9">
            <a:extLst>
              <a:ext uri="{FF2B5EF4-FFF2-40B4-BE49-F238E27FC236}">
                <a16:creationId xmlns:a16="http://schemas.microsoft.com/office/drawing/2014/main" id="{B9157A94-2F18-40E3-9366-D68A6DF91178}"/>
              </a:ext>
            </a:extLst>
          </p:cNvPr>
          <p:cNvSpPr>
            <a:spLocks noChangeArrowheads="1"/>
          </p:cNvSpPr>
          <p:nvPr/>
        </p:nvSpPr>
        <p:spPr bwMode="auto">
          <a:xfrm>
            <a:off x="609600" y="2749928"/>
            <a:ext cx="11125200" cy="2050672"/>
          </a:xfrm>
          <a:prstGeom prst="foldedCorner">
            <a:avLst>
              <a:gd name="adj" fmla="val 12500"/>
            </a:avLst>
          </a:prstGeom>
          <a:solidFill>
            <a:srgbClr val="00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Wingdings" panose="05000000000000000000" pitchFamily="2" charset="2"/>
              <a:buChar char="&amp;"/>
            </a:pPr>
            <a:r>
              <a:rPr lang="en-US" altLang="en-US" sz="4000" dirty="0">
                <a:solidFill>
                  <a:schemeClr val="bg1"/>
                </a:solidFill>
                <a:latin typeface="Times New Roman" panose="02020603050405020304" pitchFamily="18" charset="0"/>
                <a:cs typeface="Times New Roman" panose="02020603050405020304" pitchFamily="18" charset="0"/>
              </a:rPr>
              <a:t> </a:t>
            </a:r>
            <a:r>
              <a:rPr lang="en-US" altLang="en-US" sz="4000" b="1" dirty="0">
                <a:solidFill>
                  <a:schemeClr val="bg1"/>
                </a:solidFill>
                <a:latin typeface="Times New Roman" panose="02020603050405020304" pitchFamily="18" charset="0"/>
                <a:cs typeface="Times New Roman" panose="02020603050405020304" pitchFamily="18" charset="0"/>
              </a:rPr>
              <a:t>Deut. 4:2 </a:t>
            </a:r>
            <a:r>
              <a:rPr lang="en-US" altLang="en-US" sz="4000" dirty="0">
                <a:solidFill>
                  <a:schemeClr val="bg1"/>
                </a:solidFill>
                <a:latin typeface="Times New Roman" panose="02020603050405020304" pitchFamily="18" charset="0"/>
                <a:cs typeface="Times New Roman" panose="02020603050405020304" pitchFamily="18" charset="0"/>
              </a:rPr>
              <a:t>– do not add to nor take from</a:t>
            </a:r>
          </a:p>
          <a:p>
            <a:pPr>
              <a:buFont typeface="Wingdings" panose="05000000000000000000" pitchFamily="2" charset="2"/>
              <a:buChar char="&amp;"/>
            </a:pPr>
            <a:r>
              <a:rPr lang="en-US" altLang="en-US" sz="4000" dirty="0">
                <a:solidFill>
                  <a:schemeClr val="bg1"/>
                </a:solidFill>
                <a:latin typeface="Times New Roman" panose="02020603050405020304" pitchFamily="18" charset="0"/>
                <a:cs typeface="Times New Roman" panose="02020603050405020304" pitchFamily="18" charset="0"/>
              </a:rPr>
              <a:t> </a:t>
            </a:r>
            <a:r>
              <a:rPr lang="en-US" altLang="en-US" sz="4000" b="1" dirty="0">
                <a:solidFill>
                  <a:schemeClr val="bg1"/>
                </a:solidFill>
                <a:latin typeface="Times New Roman" panose="02020603050405020304" pitchFamily="18" charset="0"/>
                <a:cs typeface="Times New Roman" panose="02020603050405020304" pitchFamily="18" charset="0"/>
              </a:rPr>
              <a:t>Deut. 12:32 </a:t>
            </a:r>
            <a:r>
              <a:rPr lang="en-US" altLang="en-US" sz="4000" dirty="0">
                <a:solidFill>
                  <a:schemeClr val="bg1"/>
                </a:solidFill>
                <a:latin typeface="Times New Roman" panose="02020603050405020304" pitchFamily="18" charset="0"/>
                <a:cs typeface="Times New Roman" panose="02020603050405020304" pitchFamily="18" charset="0"/>
              </a:rPr>
              <a:t>– not add to it nor take away from it</a:t>
            </a:r>
          </a:p>
        </p:txBody>
      </p:sp>
    </p:spTree>
    <p:extLst>
      <p:ext uri="{BB962C8B-B14F-4D97-AF65-F5344CB8AC3E}">
        <p14:creationId xmlns:p14="http://schemas.microsoft.com/office/powerpoint/2010/main" val="73433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026">
            <a:extLst>
              <a:ext uri="{FF2B5EF4-FFF2-40B4-BE49-F238E27FC236}">
                <a16:creationId xmlns:a16="http://schemas.microsoft.com/office/drawing/2014/main" id="{5349AF2A-D75E-4AFB-AE63-E1C53E51244B}"/>
              </a:ext>
            </a:extLst>
          </p:cNvPr>
          <p:cNvSpPr>
            <a:spLocks noChangeArrowheads="1"/>
          </p:cNvSpPr>
          <p:nvPr/>
        </p:nvSpPr>
        <p:spPr bwMode="auto">
          <a:xfrm>
            <a:off x="2650454" y="762000"/>
            <a:ext cx="6295110" cy="8382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Text Box 1027">
            <a:extLst>
              <a:ext uri="{FF2B5EF4-FFF2-40B4-BE49-F238E27FC236}">
                <a16:creationId xmlns:a16="http://schemas.microsoft.com/office/drawing/2014/main" id="{568DBF75-7198-4E68-9A65-FE2120FC0752}"/>
              </a:ext>
            </a:extLst>
          </p:cNvPr>
          <p:cNvSpPr txBox="1">
            <a:spLocks noChangeArrowheads="1"/>
          </p:cNvSpPr>
          <p:nvPr/>
        </p:nvSpPr>
        <p:spPr bwMode="auto">
          <a:xfrm>
            <a:off x="2895600" y="830759"/>
            <a:ext cx="561474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dirty="0"/>
              <a:t>The Last Words of Jesus</a:t>
            </a:r>
          </a:p>
        </p:txBody>
      </p:sp>
      <p:pic>
        <p:nvPicPr>
          <p:cNvPr id="12292" name="Picture 1028" descr="D:\PFiles\MSOffice\Clipart\standard\stddir2\ED00037_.wmf">
            <a:extLst>
              <a:ext uri="{FF2B5EF4-FFF2-40B4-BE49-F238E27FC236}">
                <a16:creationId xmlns:a16="http://schemas.microsoft.com/office/drawing/2014/main" id="{CA50FE37-4395-489D-9848-E3E79D0D4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164" y="920750"/>
            <a:ext cx="960437" cy="603250"/>
          </a:xfrm>
          <a:prstGeom prst="rect">
            <a:avLst/>
          </a:prstGeom>
          <a:noFill/>
          <a:extLst>
            <a:ext uri="{909E8E84-426E-40DD-AFC4-6F175D3DCCD1}">
              <a14:hiddenFill xmlns:a14="http://schemas.microsoft.com/office/drawing/2010/main">
                <a:solidFill>
                  <a:srgbClr val="FFFFFF"/>
                </a:solidFill>
              </a14:hiddenFill>
            </a:ext>
          </a:extLst>
        </p:spPr>
      </p:pic>
      <p:sp>
        <p:nvSpPr>
          <p:cNvPr id="12293" name="AutoShape 1029">
            <a:extLst>
              <a:ext uri="{FF2B5EF4-FFF2-40B4-BE49-F238E27FC236}">
                <a16:creationId xmlns:a16="http://schemas.microsoft.com/office/drawing/2014/main" id="{EC8ECEA4-C6FC-4501-A039-27686A875F94}"/>
              </a:ext>
            </a:extLst>
          </p:cNvPr>
          <p:cNvSpPr>
            <a:spLocks noChangeArrowheads="1"/>
          </p:cNvSpPr>
          <p:nvPr/>
        </p:nvSpPr>
        <p:spPr bwMode="auto">
          <a:xfrm>
            <a:off x="8945563" y="844550"/>
            <a:ext cx="533400" cy="381000"/>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Rectangle 1030">
            <a:extLst>
              <a:ext uri="{FF2B5EF4-FFF2-40B4-BE49-F238E27FC236}">
                <a16:creationId xmlns:a16="http://schemas.microsoft.com/office/drawing/2014/main" id="{F611A657-7B39-4502-A034-31E1E23BC150}"/>
              </a:ext>
            </a:extLst>
          </p:cNvPr>
          <p:cNvSpPr>
            <a:spLocks noChangeArrowheads="1"/>
          </p:cNvSpPr>
          <p:nvPr/>
        </p:nvSpPr>
        <p:spPr bwMode="auto">
          <a:xfrm>
            <a:off x="8793163" y="844550"/>
            <a:ext cx="1524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Text Box 1031">
            <a:extLst>
              <a:ext uri="{FF2B5EF4-FFF2-40B4-BE49-F238E27FC236}">
                <a16:creationId xmlns:a16="http://schemas.microsoft.com/office/drawing/2014/main" id="{A45012B0-ED8B-4AEB-9C56-C17291DE8E7C}"/>
              </a:ext>
            </a:extLst>
          </p:cNvPr>
          <p:cNvSpPr txBox="1">
            <a:spLocks noChangeArrowheads="1"/>
          </p:cNvSpPr>
          <p:nvPr/>
        </p:nvSpPr>
        <p:spPr bwMode="auto">
          <a:xfrm>
            <a:off x="609600" y="2169855"/>
            <a:ext cx="67589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lphaUcPeriod"/>
            </a:pPr>
            <a:r>
              <a:rPr lang="en-US" altLang="en-US" sz="4000" dirty="0">
                <a:cs typeface="Times New Roman" panose="02020603050405020304" pitchFamily="18" charset="0"/>
              </a:rPr>
              <a:t> The Divinity of Jesus</a:t>
            </a:r>
          </a:p>
          <a:p>
            <a:pPr eaLnBrk="1" hangingPunct="1">
              <a:buFontTx/>
              <a:buAutoNum type="alphaUcPeriod"/>
            </a:pPr>
            <a:r>
              <a:rPr lang="en-US" altLang="en-US" sz="4000" dirty="0">
                <a:cs typeface="Times New Roman" panose="02020603050405020304" pitchFamily="18" charset="0"/>
              </a:rPr>
              <a:t> The Authority of Jesus</a:t>
            </a:r>
          </a:p>
          <a:p>
            <a:pPr eaLnBrk="1" hangingPunct="1">
              <a:buFontTx/>
              <a:buAutoNum type="alphaUcPeriod"/>
            </a:pPr>
            <a:r>
              <a:rPr lang="en-US" altLang="en-US" sz="4000" dirty="0">
                <a:cs typeface="Times New Roman" panose="02020603050405020304" pitchFamily="18" charset="0"/>
              </a:rPr>
              <a:t> The Second Coming of Jesus</a:t>
            </a:r>
          </a:p>
          <a:p>
            <a:pPr eaLnBrk="1" hangingPunct="1">
              <a:buFontTx/>
              <a:buAutoNum type="alphaUcPeriod"/>
            </a:pPr>
            <a:r>
              <a:rPr lang="en-US" altLang="en-US" sz="4000" dirty="0">
                <a:cs typeface="Times New Roman" panose="02020603050405020304" pitchFamily="18" charset="0"/>
              </a:rPr>
              <a:t> Jesus Invites You to Come</a:t>
            </a:r>
          </a:p>
        </p:txBody>
      </p:sp>
      <p:sp>
        <p:nvSpPr>
          <p:cNvPr id="12296" name="Rectangle 1032">
            <a:extLst>
              <a:ext uri="{FF2B5EF4-FFF2-40B4-BE49-F238E27FC236}">
                <a16:creationId xmlns:a16="http://schemas.microsoft.com/office/drawing/2014/main" id="{500CB79B-69BF-4128-AFED-3116743F436B}"/>
              </a:ext>
            </a:extLst>
          </p:cNvPr>
          <p:cNvSpPr>
            <a:spLocks noChangeArrowheads="1"/>
          </p:cNvSpPr>
          <p:nvPr/>
        </p:nvSpPr>
        <p:spPr bwMode="auto">
          <a:xfrm>
            <a:off x="525463" y="3429000"/>
            <a:ext cx="6964363" cy="603250"/>
          </a:xfrm>
          <a:prstGeom prst="rect">
            <a:avLst/>
          </a:prstGeom>
          <a:noFill/>
          <a:ln w="57150">
            <a:solidFill>
              <a:srgbClr val="CC3300"/>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C:\Documents and Settings\Owner\Application Data\Microsoft\Media Catalog\Downloaded Clips\cl1f\j0078727.wmf">
            <a:extLst>
              <a:ext uri="{FF2B5EF4-FFF2-40B4-BE49-F238E27FC236}">
                <a16:creationId xmlns:a16="http://schemas.microsoft.com/office/drawing/2014/main" id="{4FD8FE74-A7D3-462A-A509-21897A14E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298450"/>
            <a:ext cx="2438400" cy="1682750"/>
          </a:xfrm>
          <a:prstGeom prst="rect">
            <a:avLst/>
          </a:prstGeom>
          <a:noFill/>
          <a:extLst>
            <a:ext uri="{909E8E84-426E-40DD-AFC4-6F175D3DCCD1}">
              <a14:hiddenFill xmlns:a14="http://schemas.microsoft.com/office/drawing/2010/main">
                <a:solidFill>
                  <a:srgbClr val="FFFFFF"/>
                </a:solidFill>
              </a14:hiddenFill>
            </a:ext>
          </a:extLst>
        </p:spPr>
      </p:pic>
      <p:sp>
        <p:nvSpPr>
          <p:cNvPr id="25604" name="Text Box 4">
            <a:extLst>
              <a:ext uri="{FF2B5EF4-FFF2-40B4-BE49-F238E27FC236}">
                <a16:creationId xmlns:a16="http://schemas.microsoft.com/office/drawing/2014/main" id="{A3A94414-F77F-4E00-AF41-DCD5E121A59D}"/>
              </a:ext>
            </a:extLst>
          </p:cNvPr>
          <p:cNvSpPr txBox="1">
            <a:spLocks noChangeArrowheads="1"/>
          </p:cNvSpPr>
          <p:nvPr/>
        </p:nvSpPr>
        <p:spPr bwMode="auto">
          <a:xfrm>
            <a:off x="2808841" y="536344"/>
            <a:ext cx="663995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The Second coming of Jesus</a:t>
            </a:r>
          </a:p>
        </p:txBody>
      </p:sp>
      <p:sp>
        <p:nvSpPr>
          <p:cNvPr id="25608" name="AutoShape 8">
            <a:extLst>
              <a:ext uri="{FF2B5EF4-FFF2-40B4-BE49-F238E27FC236}">
                <a16:creationId xmlns:a16="http://schemas.microsoft.com/office/drawing/2014/main" id="{45610927-B765-43AC-9C80-00EF1EF3311B}"/>
              </a:ext>
            </a:extLst>
          </p:cNvPr>
          <p:cNvSpPr>
            <a:spLocks noChangeArrowheads="1"/>
          </p:cNvSpPr>
          <p:nvPr/>
        </p:nvSpPr>
        <p:spPr bwMode="auto">
          <a:xfrm rot="4815012" flipH="1">
            <a:off x="10370064" y="1246118"/>
            <a:ext cx="703609" cy="697584"/>
          </a:xfrm>
          <a:prstGeom prst="rtTriangle">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0" name="AutoShape 10">
            <a:extLst>
              <a:ext uri="{FF2B5EF4-FFF2-40B4-BE49-F238E27FC236}">
                <a16:creationId xmlns:a16="http://schemas.microsoft.com/office/drawing/2014/main" id="{BB69A09B-CA70-40F3-8E2E-52A896131565}"/>
              </a:ext>
            </a:extLst>
          </p:cNvPr>
          <p:cNvSpPr>
            <a:spLocks noChangeArrowheads="1"/>
          </p:cNvSpPr>
          <p:nvPr/>
        </p:nvSpPr>
        <p:spPr bwMode="auto">
          <a:xfrm rot="-2343572">
            <a:off x="10468127" y="32709"/>
            <a:ext cx="234512" cy="416218"/>
          </a:xfrm>
          <a:prstGeom prst="triangle">
            <a:avLst>
              <a:gd name="adj" fmla="val 50000"/>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1" name="AutoShape 11">
            <a:extLst>
              <a:ext uri="{FF2B5EF4-FFF2-40B4-BE49-F238E27FC236}">
                <a16:creationId xmlns:a16="http://schemas.microsoft.com/office/drawing/2014/main" id="{2DB0A032-9480-4AE1-91A7-414D74D14A06}"/>
              </a:ext>
            </a:extLst>
          </p:cNvPr>
          <p:cNvSpPr>
            <a:spLocks noChangeArrowheads="1"/>
          </p:cNvSpPr>
          <p:nvPr/>
        </p:nvSpPr>
        <p:spPr bwMode="auto">
          <a:xfrm rot="-1298047">
            <a:off x="10522686" y="100451"/>
            <a:ext cx="526600" cy="552423"/>
          </a:xfrm>
          <a:prstGeom prst="triangle">
            <a:avLst>
              <a:gd name="adj" fmla="val 50000"/>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2" name="Line 12">
            <a:extLst>
              <a:ext uri="{FF2B5EF4-FFF2-40B4-BE49-F238E27FC236}">
                <a16:creationId xmlns:a16="http://schemas.microsoft.com/office/drawing/2014/main" id="{8B78708E-B8D4-4695-AEB4-C3EEBD4C5731}"/>
              </a:ext>
            </a:extLst>
          </p:cNvPr>
          <p:cNvSpPr>
            <a:spLocks noChangeShapeType="1"/>
          </p:cNvSpPr>
          <p:nvPr/>
        </p:nvSpPr>
        <p:spPr bwMode="auto">
          <a:xfrm flipH="1">
            <a:off x="7671165" y="1146027"/>
            <a:ext cx="2057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Line 13">
            <a:extLst>
              <a:ext uri="{FF2B5EF4-FFF2-40B4-BE49-F238E27FC236}">
                <a16:creationId xmlns:a16="http://schemas.microsoft.com/office/drawing/2014/main" id="{75CDF129-6F46-4A55-B7BC-549142D3FF2E}"/>
              </a:ext>
            </a:extLst>
          </p:cNvPr>
          <p:cNvSpPr>
            <a:spLocks noChangeShapeType="1"/>
          </p:cNvSpPr>
          <p:nvPr/>
        </p:nvSpPr>
        <p:spPr bwMode="auto">
          <a:xfrm flipH="1" flipV="1">
            <a:off x="7357311" y="522835"/>
            <a:ext cx="2438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6" name="Line 16">
            <a:extLst>
              <a:ext uri="{FF2B5EF4-FFF2-40B4-BE49-F238E27FC236}">
                <a16:creationId xmlns:a16="http://schemas.microsoft.com/office/drawing/2014/main" id="{F1DBD12B-DEA1-4537-98AF-72C97738D1A8}"/>
              </a:ext>
            </a:extLst>
          </p:cNvPr>
          <p:cNvSpPr>
            <a:spLocks noChangeShapeType="1"/>
          </p:cNvSpPr>
          <p:nvPr/>
        </p:nvSpPr>
        <p:spPr bwMode="auto">
          <a:xfrm flipH="1" flipV="1">
            <a:off x="8728911" y="335348"/>
            <a:ext cx="1066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7" name="Line 17">
            <a:extLst>
              <a:ext uri="{FF2B5EF4-FFF2-40B4-BE49-F238E27FC236}">
                <a16:creationId xmlns:a16="http://schemas.microsoft.com/office/drawing/2014/main" id="{31851625-9504-49B6-BC4C-DB4B4DF82EB6}"/>
              </a:ext>
            </a:extLst>
          </p:cNvPr>
          <p:cNvSpPr>
            <a:spLocks noChangeShapeType="1"/>
          </p:cNvSpPr>
          <p:nvPr/>
        </p:nvSpPr>
        <p:spPr bwMode="auto">
          <a:xfrm flipH="1">
            <a:off x="9025689" y="1382607"/>
            <a:ext cx="685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8" name="Text Box 18">
            <a:extLst>
              <a:ext uri="{FF2B5EF4-FFF2-40B4-BE49-F238E27FC236}">
                <a16:creationId xmlns:a16="http://schemas.microsoft.com/office/drawing/2014/main" id="{96570A51-7230-4F15-A48B-20C299CEF6A9}"/>
              </a:ext>
            </a:extLst>
          </p:cNvPr>
          <p:cNvSpPr txBox="1">
            <a:spLocks noChangeArrowheads="1"/>
          </p:cNvSpPr>
          <p:nvPr/>
        </p:nvSpPr>
        <p:spPr bwMode="auto">
          <a:xfrm>
            <a:off x="609600" y="1425714"/>
            <a:ext cx="29263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b="1" dirty="0">
                <a:cs typeface="Times New Roman" panose="02020603050405020304" pitchFamily="18" charset="0"/>
              </a:rPr>
              <a:t>Rev. 22:20</a:t>
            </a:r>
          </a:p>
        </p:txBody>
      </p:sp>
      <p:sp>
        <p:nvSpPr>
          <p:cNvPr id="25619" name="Text Box 19">
            <a:extLst>
              <a:ext uri="{FF2B5EF4-FFF2-40B4-BE49-F238E27FC236}">
                <a16:creationId xmlns:a16="http://schemas.microsoft.com/office/drawing/2014/main" id="{66D2446B-DB83-47A7-8EA1-F6BE6346F131}"/>
              </a:ext>
            </a:extLst>
          </p:cNvPr>
          <p:cNvSpPr txBox="1">
            <a:spLocks noChangeArrowheads="1"/>
          </p:cNvSpPr>
          <p:nvPr/>
        </p:nvSpPr>
        <p:spPr bwMode="auto">
          <a:xfrm>
            <a:off x="1066800" y="2142468"/>
            <a:ext cx="10515600" cy="342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Tx/>
              <a:buChar char="•"/>
            </a:pPr>
            <a:r>
              <a:rPr lang="en-US" altLang="en-US" sz="4000" dirty="0">
                <a:cs typeface="Times New Roman" panose="02020603050405020304" pitchFamily="18" charset="0"/>
              </a:rPr>
              <a:t>Our purpose is to prepare for His coming (</a:t>
            </a:r>
            <a:r>
              <a:rPr lang="en-US" altLang="en-US" sz="4000" b="1" dirty="0">
                <a:cs typeface="Times New Roman" panose="02020603050405020304" pitchFamily="18" charset="0"/>
              </a:rPr>
              <a:t>Matt. 25:13; 1 Th. 5:6; Tit. 2:12-13; Eccl 12:13-14</a:t>
            </a:r>
            <a:r>
              <a:rPr lang="en-US" altLang="en-US" sz="4000" dirty="0">
                <a:cs typeface="Times New Roman" panose="02020603050405020304" pitchFamily="18" charset="0"/>
              </a:rPr>
              <a:t>)</a:t>
            </a:r>
          </a:p>
          <a:p>
            <a:pPr eaLnBrk="1" hangingPunct="1">
              <a:lnSpc>
                <a:spcPct val="110000"/>
              </a:lnSpc>
              <a:buFontTx/>
              <a:buChar char="•"/>
            </a:pPr>
            <a:r>
              <a:rPr lang="en-US" altLang="en-US" sz="4000" dirty="0">
                <a:cs typeface="Times New Roman" panose="02020603050405020304" pitchFamily="18" charset="0"/>
              </a:rPr>
              <a:t>John’s response “Even so, come, Lord Jesus!”</a:t>
            </a:r>
          </a:p>
          <a:p>
            <a:pPr eaLnBrk="1" hangingPunct="1">
              <a:lnSpc>
                <a:spcPct val="110000"/>
              </a:lnSpc>
              <a:buFontTx/>
              <a:buChar char="•"/>
            </a:pPr>
            <a:r>
              <a:rPr lang="en-US" altLang="en-US" sz="4000" dirty="0">
                <a:cs typeface="Times New Roman" panose="02020603050405020304" pitchFamily="18" charset="0"/>
              </a:rPr>
              <a:t>We too should be eager (</a:t>
            </a:r>
            <a:r>
              <a:rPr lang="en-US" altLang="en-US" sz="4000" b="1" dirty="0">
                <a:cs typeface="Times New Roman" panose="02020603050405020304" pitchFamily="18" charset="0"/>
              </a:rPr>
              <a:t>2 Tim. 4:8; 1 Th. 4:16-18</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9" grpId="0" uiExpand="1"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079A7159-D7E0-4821-92EE-5C9AD910477C}"/>
              </a:ext>
            </a:extLst>
          </p:cNvPr>
          <p:cNvSpPr>
            <a:spLocks noChangeArrowheads="1"/>
          </p:cNvSpPr>
          <p:nvPr/>
        </p:nvSpPr>
        <p:spPr bwMode="auto">
          <a:xfrm>
            <a:off x="1981201" y="463550"/>
            <a:ext cx="6964363" cy="8382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Text Box 3">
            <a:extLst>
              <a:ext uri="{FF2B5EF4-FFF2-40B4-BE49-F238E27FC236}">
                <a16:creationId xmlns:a16="http://schemas.microsoft.com/office/drawing/2014/main" id="{74ADC35D-D6C4-4A18-BBD0-236A348C0B73}"/>
              </a:ext>
            </a:extLst>
          </p:cNvPr>
          <p:cNvSpPr txBox="1">
            <a:spLocks noChangeArrowheads="1"/>
          </p:cNvSpPr>
          <p:nvPr/>
        </p:nvSpPr>
        <p:spPr bwMode="auto">
          <a:xfrm>
            <a:off x="2057400" y="490538"/>
            <a:ext cx="68008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a:t>The Last Words of Jesus</a:t>
            </a:r>
          </a:p>
        </p:txBody>
      </p:sp>
      <p:pic>
        <p:nvPicPr>
          <p:cNvPr id="27652" name="Picture 4" descr="D:\PFiles\MSOffice\Clipart\standard\stddir2\ED00037_.wmf">
            <a:extLst>
              <a:ext uri="{FF2B5EF4-FFF2-40B4-BE49-F238E27FC236}">
                <a16:creationId xmlns:a16="http://schemas.microsoft.com/office/drawing/2014/main" id="{FFBFAEF5-8563-4BC8-B3D4-06E03AC53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164" y="920750"/>
            <a:ext cx="960437" cy="603250"/>
          </a:xfrm>
          <a:prstGeom prst="rect">
            <a:avLst/>
          </a:prstGeom>
          <a:noFill/>
          <a:extLst>
            <a:ext uri="{909E8E84-426E-40DD-AFC4-6F175D3DCCD1}">
              <a14:hiddenFill xmlns:a14="http://schemas.microsoft.com/office/drawing/2010/main">
                <a:solidFill>
                  <a:srgbClr val="FFFFFF"/>
                </a:solidFill>
              </a14:hiddenFill>
            </a:ext>
          </a:extLst>
        </p:spPr>
      </p:pic>
      <p:sp>
        <p:nvSpPr>
          <p:cNvPr id="27653" name="AutoShape 5">
            <a:extLst>
              <a:ext uri="{FF2B5EF4-FFF2-40B4-BE49-F238E27FC236}">
                <a16:creationId xmlns:a16="http://schemas.microsoft.com/office/drawing/2014/main" id="{516E48D1-6C89-4FAA-8AC4-759EB4219E58}"/>
              </a:ext>
            </a:extLst>
          </p:cNvPr>
          <p:cNvSpPr>
            <a:spLocks noChangeArrowheads="1"/>
          </p:cNvSpPr>
          <p:nvPr/>
        </p:nvSpPr>
        <p:spPr bwMode="auto">
          <a:xfrm>
            <a:off x="8945563" y="844550"/>
            <a:ext cx="533400" cy="381000"/>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Rectangle 6">
            <a:extLst>
              <a:ext uri="{FF2B5EF4-FFF2-40B4-BE49-F238E27FC236}">
                <a16:creationId xmlns:a16="http://schemas.microsoft.com/office/drawing/2014/main" id="{88DDC256-3131-4B78-8A70-C550254DA538}"/>
              </a:ext>
            </a:extLst>
          </p:cNvPr>
          <p:cNvSpPr>
            <a:spLocks noChangeArrowheads="1"/>
          </p:cNvSpPr>
          <p:nvPr/>
        </p:nvSpPr>
        <p:spPr bwMode="auto">
          <a:xfrm>
            <a:off x="8793163" y="844550"/>
            <a:ext cx="1524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Text Box 7">
            <a:extLst>
              <a:ext uri="{FF2B5EF4-FFF2-40B4-BE49-F238E27FC236}">
                <a16:creationId xmlns:a16="http://schemas.microsoft.com/office/drawing/2014/main" id="{F205D613-AE48-490D-8D6E-C0D1201F6FE0}"/>
              </a:ext>
            </a:extLst>
          </p:cNvPr>
          <p:cNvSpPr txBox="1">
            <a:spLocks noChangeArrowheads="1"/>
          </p:cNvSpPr>
          <p:nvPr/>
        </p:nvSpPr>
        <p:spPr bwMode="auto">
          <a:xfrm>
            <a:off x="609600" y="2209800"/>
            <a:ext cx="67589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lphaUcPeriod"/>
            </a:pPr>
            <a:r>
              <a:rPr lang="en-US" altLang="en-US" sz="4000" dirty="0">
                <a:cs typeface="Times New Roman" panose="02020603050405020304" pitchFamily="18" charset="0"/>
              </a:rPr>
              <a:t> The Divinity of Jesus</a:t>
            </a:r>
          </a:p>
          <a:p>
            <a:pPr eaLnBrk="1" hangingPunct="1">
              <a:buFontTx/>
              <a:buAutoNum type="alphaUcPeriod"/>
            </a:pPr>
            <a:r>
              <a:rPr lang="en-US" altLang="en-US" sz="4000" dirty="0">
                <a:cs typeface="Times New Roman" panose="02020603050405020304" pitchFamily="18" charset="0"/>
              </a:rPr>
              <a:t> The Authority of Jesus</a:t>
            </a:r>
          </a:p>
          <a:p>
            <a:pPr eaLnBrk="1" hangingPunct="1">
              <a:buFontTx/>
              <a:buAutoNum type="alphaUcPeriod"/>
            </a:pPr>
            <a:r>
              <a:rPr lang="en-US" altLang="en-US" sz="4000" dirty="0">
                <a:cs typeface="Times New Roman" panose="02020603050405020304" pitchFamily="18" charset="0"/>
              </a:rPr>
              <a:t> The Second Coming of Jesus</a:t>
            </a:r>
          </a:p>
          <a:p>
            <a:pPr eaLnBrk="1" hangingPunct="1">
              <a:buFontTx/>
              <a:buAutoNum type="alphaUcPeriod"/>
            </a:pPr>
            <a:r>
              <a:rPr lang="en-US" altLang="en-US" sz="4000" dirty="0">
                <a:cs typeface="Times New Roman" panose="02020603050405020304" pitchFamily="18" charset="0"/>
              </a:rPr>
              <a:t> Jesus Invites You to Come</a:t>
            </a:r>
          </a:p>
        </p:txBody>
      </p:sp>
      <p:sp>
        <p:nvSpPr>
          <p:cNvPr id="27656" name="Rectangle 8">
            <a:extLst>
              <a:ext uri="{FF2B5EF4-FFF2-40B4-BE49-F238E27FC236}">
                <a16:creationId xmlns:a16="http://schemas.microsoft.com/office/drawing/2014/main" id="{07EE32DB-A0AC-477B-8B1B-F0986C3A2BC7}"/>
              </a:ext>
            </a:extLst>
          </p:cNvPr>
          <p:cNvSpPr>
            <a:spLocks noChangeArrowheads="1"/>
          </p:cNvSpPr>
          <p:nvPr/>
        </p:nvSpPr>
        <p:spPr bwMode="auto">
          <a:xfrm>
            <a:off x="533400" y="4038600"/>
            <a:ext cx="6553200" cy="725745"/>
          </a:xfrm>
          <a:prstGeom prst="rect">
            <a:avLst/>
          </a:prstGeom>
          <a:noFill/>
          <a:ln w="57150">
            <a:solidFill>
              <a:srgbClr val="CC3300"/>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wheel(8)">
                                      <p:cBhvr>
                                        <p:cTn id="7" dur="20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a:extLst>
              <a:ext uri="{FF2B5EF4-FFF2-40B4-BE49-F238E27FC236}">
                <a16:creationId xmlns:a16="http://schemas.microsoft.com/office/drawing/2014/main" id="{06837DC5-22E2-4C20-B9ED-1ECEDEE95F10}"/>
              </a:ext>
            </a:extLst>
          </p:cNvPr>
          <p:cNvSpPr txBox="1">
            <a:spLocks noChangeArrowheads="1"/>
          </p:cNvSpPr>
          <p:nvPr/>
        </p:nvSpPr>
        <p:spPr bwMode="auto">
          <a:xfrm>
            <a:off x="641596" y="1425714"/>
            <a:ext cx="29263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b="1" dirty="0">
                <a:cs typeface="Times New Roman" panose="02020603050405020304" pitchFamily="18" charset="0"/>
              </a:rPr>
              <a:t>Rev. 22:17</a:t>
            </a:r>
          </a:p>
        </p:txBody>
      </p:sp>
      <p:sp>
        <p:nvSpPr>
          <p:cNvPr id="26628" name="Text Box 4">
            <a:extLst>
              <a:ext uri="{FF2B5EF4-FFF2-40B4-BE49-F238E27FC236}">
                <a16:creationId xmlns:a16="http://schemas.microsoft.com/office/drawing/2014/main" id="{F2B30514-FD72-45D4-BB9D-A84CFFFCCCC4}"/>
              </a:ext>
            </a:extLst>
          </p:cNvPr>
          <p:cNvSpPr txBox="1">
            <a:spLocks noChangeArrowheads="1"/>
          </p:cNvSpPr>
          <p:nvPr/>
        </p:nvSpPr>
        <p:spPr bwMode="auto">
          <a:xfrm>
            <a:off x="1066800" y="2157948"/>
            <a:ext cx="1048360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God has always invited sinners to come to salvation</a:t>
            </a:r>
          </a:p>
          <a:p>
            <a:pPr eaLnBrk="1" hangingPunct="1">
              <a:buFontTx/>
              <a:buChar char="•"/>
            </a:pPr>
            <a:r>
              <a:rPr lang="en-US" altLang="en-US" sz="4000" dirty="0">
                <a:cs typeface="Times New Roman" panose="02020603050405020304" pitchFamily="18" charset="0"/>
              </a:rPr>
              <a:t>Appropriate that in Jesus’ last words He invites us to receive salvation (cf. </a:t>
            </a:r>
            <a:r>
              <a:rPr lang="en-US" altLang="en-US" sz="4000" b="1" dirty="0">
                <a:cs typeface="Times New Roman" panose="02020603050405020304" pitchFamily="18" charset="0"/>
              </a:rPr>
              <a:t>Rev. 3:20</a:t>
            </a:r>
            <a:r>
              <a:rPr lang="en-US" altLang="en-US" sz="4000" dirty="0">
                <a:cs typeface="Times New Roman" panose="02020603050405020304" pitchFamily="18" charset="0"/>
              </a:rPr>
              <a:t>)</a:t>
            </a:r>
          </a:p>
          <a:p>
            <a:pPr eaLnBrk="1" hangingPunct="1">
              <a:buFontTx/>
              <a:buChar char="•"/>
            </a:pPr>
            <a:r>
              <a:rPr lang="en-US" altLang="en-US" sz="4000" dirty="0">
                <a:cs typeface="Times New Roman" panose="02020603050405020304" pitchFamily="18" charset="0"/>
              </a:rPr>
              <a:t>Have you answered the invitation?</a:t>
            </a:r>
          </a:p>
          <a:p>
            <a:pPr eaLnBrk="1" hangingPunct="1">
              <a:buFontTx/>
              <a:buChar char="•"/>
            </a:pPr>
            <a:r>
              <a:rPr lang="en-US" altLang="en-US" sz="4000" dirty="0">
                <a:cs typeface="Times New Roman" panose="02020603050405020304" pitchFamily="18" charset="0"/>
              </a:rPr>
              <a:t>He stands at the door waiting!</a:t>
            </a:r>
          </a:p>
        </p:txBody>
      </p:sp>
      <p:pic>
        <p:nvPicPr>
          <p:cNvPr id="26631" name="Picture 7" descr="http://www.trinitybrotherdave.org/assets/images/Hand_2.jpg">
            <a:extLst>
              <a:ext uri="{FF2B5EF4-FFF2-40B4-BE49-F238E27FC236}">
                <a16:creationId xmlns:a16="http://schemas.microsoft.com/office/drawing/2014/main" id="{E8A595A0-8FF9-4B45-A8FE-E39742E0F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228600"/>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26629" name="Text Box 5">
            <a:extLst>
              <a:ext uri="{FF2B5EF4-FFF2-40B4-BE49-F238E27FC236}">
                <a16:creationId xmlns:a16="http://schemas.microsoft.com/office/drawing/2014/main" id="{93D54B1F-6E78-43D8-B5A1-06B0AE295F13}"/>
              </a:ext>
            </a:extLst>
          </p:cNvPr>
          <p:cNvSpPr txBox="1">
            <a:spLocks noChangeArrowheads="1"/>
          </p:cNvSpPr>
          <p:nvPr/>
        </p:nvSpPr>
        <p:spPr bwMode="auto">
          <a:xfrm>
            <a:off x="3113695" y="678359"/>
            <a:ext cx="603030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Jesus Invites You to come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uiExpand="1"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1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AFEEFC0E-C4CE-42A0-8C11-823AC159E3CB}"/>
              </a:ext>
            </a:extLst>
          </p:cNvPr>
          <p:cNvSpPr txBox="1">
            <a:spLocks noChangeArrowheads="1"/>
          </p:cNvSpPr>
          <p:nvPr/>
        </p:nvSpPr>
        <p:spPr bwMode="auto">
          <a:xfrm>
            <a:off x="533400" y="609600"/>
            <a:ext cx="7772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6000" dirty="0">
                <a:latin typeface="Times New Roman" panose="02020603050405020304" pitchFamily="18" charset="0"/>
                <a:cs typeface="Times New Roman" panose="02020603050405020304" pitchFamily="18" charset="0"/>
              </a:rPr>
              <a:t>The Last Words of Jesus</a:t>
            </a:r>
          </a:p>
        </p:txBody>
      </p:sp>
      <p:sp>
        <p:nvSpPr>
          <p:cNvPr id="7172" name="Text Box 4">
            <a:extLst>
              <a:ext uri="{FF2B5EF4-FFF2-40B4-BE49-F238E27FC236}">
                <a16:creationId xmlns:a16="http://schemas.microsoft.com/office/drawing/2014/main" id="{6C7D3214-2610-4423-8869-E8B5352CBA8C}"/>
              </a:ext>
            </a:extLst>
          </p:cNvPr>
          <p:cNvSpPr txBox="1">
            <a:spLocks noChangeArrowheads="1"/>
          </p:cNvSpPr>
          <p:nvPr/>
        </p:nvSpPr>
        <p:spPr bwMode="auto">
          <a:xfrm>
            <a:off x="6858000" y="4419600"/>
            <a:ext cx="43749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Times New Roman" panose="02020603050405020304" pitchFamily="18" charset="0"/>
                <a:cs typeface="Times New Roman" panose="02020603050405020304" pitchFamily="18" charset="0"/>
              </a:rPr>
              <a:t>Revelation 22:13-20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0B222A9B-A915-46AC-BC7F-D4BBF9C3239E}"/>
              </a:ext>
            </a:extLst>
          </p:cNvPr>
          <p:cNvSpPr txBox="1">
            <a:spLocks noChangeArrowheads="1"/>
          </p:cNvSpPr>
          <p:nvPr/>
        </p:nvSpPr>
        <p:spPr bwMode="auto">
          <a:xfrm>
            <a:off x="4646109" y="830759"/>
            <a:ext cx="2973891"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3300"/>
                </a:solidFill>
                <a:latin typeface="Times New Roman" panose="02020603050405020304" pitchFamily="18" charset="0"/>
                <a:cs typeface="Times New Roman" panose="02020603050405020304" pitchFamily="18" charset="0"/>
              </a:rPr>
              <a:t>Introduction</a:t>
            </a:r>
          </a:p>
        </p:txBody>
      </p:sp>
      <p:sp>
        <p:nvSpPr>
          <p:cNvPr id="8195" name="Text Box 3">
            <a:extLst>
              <a:ext uri="{FF2B5EF4-FFF2-40B4-BE49-F238E27FC236}">
                <a16:creationId xmlns:a16="http://schemas.microsoft.com/office/drawing/2014/main" id="{EBCBB6D9-1914-4946-8E26-2E2CD6ACA20C}"/>
              </a:ext>
            </a:extLst>
          </p:cNvPr>
          <p:cNvSpPr txBox="1">
            <a:spLocks noChangeArrowheads="1"/>
          </p:cNvSpPr>
          <p:nvPr/>
        </p:nvSpPr>
        <p:spPr bwMode="auto">
          <a:xfrm>
            <a:off x="457200" y="1524000"/>
            <a:ext cx="36108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b="1" dirty="0">
                <a:cs typeface="Times New Roman" panose="02020603050405020304" pitchFamily="18" charset="0"/>
              </a:rPr>
              <a:t>Rev. 22:13-20</a:t>
            </a:r>
          </a:p>
        </p:txBody>
      </p:sp>
      <p:sp>
        <p:nvSpPr>
          <p:cNvPr id="8196" name="Text Box 4">
            <a:extLst>
              <a:ext uri="{FF2B5EF4-FFF2-40B4-BE49-F238E27FC236}">
                <a16:creationId xmlns:a16="http://schemas.microsoft.com/office/drawing/2014/main" id="{41CA968A-703A-4EA6-88DB-8D52049196B7}"/>
              </a:ext>
            </a:extLst>
          </p:cNvPr>
          <p:cNvSpPr txBox="1">
            <a:spLocks noChangeArrowheads="1"/>
          </p:cNvSpPr>
          <p:nvPr/>
        </p:nvSpPr>
        <p:spPr bwMode="auto">
          <a:xfrm>
            <a:off x="762000" y="2105561"/>
            <a:ext cx="11049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Last words of Jesus in the inspired New Testament</a:t>
            </a:r>
          </a:p>
          <a:p>
            <a:pPr eaLnBrk="1" hangingPunct="1">
              <a:buFontTx/>
              <a:buChar char="•"/>
            </a:pPr>
            <a:r>
              <a:rPr lang="en-US" altLang="en-US" sz="4000" dirty="0">
                <a:cs typeface="Times New Roman" panose="02020603050405020304" pitchFamily="18" charset="0"/>
              </a:rPr>
              <a:t>Last words are generally very significant</a:t>
            </a:r>
          </a:p>
        </p:txBody>
      </p:sp>
      <p:sp>
        <p:nvSpPr>
          <p:cNvPr id="8197" name="Text Box 5">
            <a:extLst>
              <a:ext uri="{FF2B5EF4-FFF2-40B4-BE49-F238E27FC236}">
                <a16:creationId xmlns:a16="http://schemas.microsoft.com/office/drawing/2014/main" id="{2B3BC79F-78D3-471D-9225-014334C821E2}"/>
              </a:ext>
            </a:extLst>
          </p:cNvPr>
          <p:cNvSpPr txBox="1">
            <a:spLocks noChangeArrowheads="1"/>
          </p:cNvSpPr>
          <p:nvPr/>
        </p:nvSpPr>
        <p:spPr bwMode="auto">
          <a:xfrm>
            <a:off x="1219200" y="3429000"/>
            <a:ext cx="5565947" cy="275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3" panose="05040102010807070707" pitchFamily="18" charset="2"/>
              <a:buChar char="¶"/>
            </a:pPr>
            <a:r>
              <a:rPr lang="en-US" altLang="en-US" sz="4000" dirty="0">
                <a:cs typeface="Times New Roman" panose="02020603050405020304" pitchFamily="18" charset="0"/>
              </a:rPr>
              <a:t>Joseph (</a:t>
            </a:r>
            <a:r>
              <a:rPr lang="en-US" altLang="en-US" sz="4000" b="1" dirty="0">
                <a:cs typeface="Times New Roman" panose="02020603050405020304" pitchFamily="18" charset="0"/>
              </a:rPr>
              <a:t>Gen. 50:24-25</a:t>
            </a:r>
            <a:r>
              <a:rPr lang="en-US" altLang="en-US" sz="4000" dirty="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4000" dirty="0">
                <a:cs typeface="Times New Roman" panose="02020603050405020304" pitchFamily="18" charset="0"/>
              </a:rPr>
              <a:t>Joshua (</a:t>
            </a:r>
            <a:r>
              <a:rPr lang="en-US" altLang="en-US" sz="4000" b="1" dirty="0">
                <a:cs typeface="Times New Roman" panose="02020603050405020304" pitchFamily="18" charset="0"/>
              </a:rPr>
              <a:t>Josh. 24:15</a:t>
            </a:r>
            <a:r>
              <a:rPr lang="en-US" altLang="en-US" sz="4000" dirty="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4000" dirty="0">
                <a:cs typeface="Times New Roman" panose="02020603050405020304" pitchFamily="18" charset="0"/>
              </a:rPr>
              <a:t>David (</a:t>
            </a:r>
            <a:r>
              <a:rPr lang="en-US" altLang="en-US" sz="4000" b="1" dirty="0">
                <a:cs typeface="Times New Roman" panose="02020603050405020304" pitchFamily="18" charset="0"/>
              </a:rPr>
              <a:t>1 Kings 2:2-3</a:t>
            </a:r>
            <a:r>
              <a:rPr lang="en-US" altLang="en-US" sz="4000" dirty="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4000" dirty="0">
                <a:cs typeface="Times New Roman" panose="02020603050405020304" pitchFamily="18" charset="0"/>
              </a:rPr>
              <a:t>Paul (</a:t>
            </a:r>
            <a:r>
              <a:rPr lang="en-US" altLang="en-US" sz="4000" b="1" dirty="0">
                <a:cs typeface="Times New Roman" panose="02020603050405020304" pitchFamily="18" charset="0"/>
              </a:rPr>
              <a:t>2 Tim. 4:7-8</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7">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7">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uiExpand="1" build="p" autoUpdateAnimBg="0"/>
      <p:bldP spid="8197"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0058E5D1-B779-45C1-A4E2-D112B0E22722}"/>
              </a:ext>
            </a:extLst>
          </p:cNvPr>
          <p:cNvSpPr txBox="1">
            <a:spLocks noChangeArrowheads="1"/>
          </p:cNvSpPr>
          <p:nvPr/>
        </p:nvSpPr>
        <p:spPr bwMode="auto">
          <a:xfrm>
            <a:off x="4580322" y="685800"/>
            <a:ext cx="3039678"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3300"/>
                </a:solidFill>
                <a:latin typeface="Times New Roman" panose="02020603050405020304" pitchFamily="18" charset="0"/>
                <a:cs typeface="Times New Roman" panose="02020603050405020304" pitchFamily="18" charset="0"/>
              </a:rPr>
              <a:t>Introduction</a:t>
            </a:r>
          </a:p>
        </p:txBody>
      </p:sp>
      <p:sp>
        <p:nvSpPr>
          <p:cNvPr id="9219" name="Text Box 3">
            <a:extLst>
              <a:ext uri="{FF2B5EF4-FFF2-40B4-BE49-F238E27FC236}">
                <a16:creationId xmlns:a16="http://schemas.microsoft.com/office/drawing/2014/main" id="{ED5CCF66-EF3F-46D2-B5FA-90842D3E5881}"/>
              </a:ext>
            </a:extLst>
          </p:cNvPr>
          <p:cNvSpPr txBox="1">
            <a:spLocks noChangeArrowheads="1"/>
          </p:cNvSpPr>
          <p:nvPr/>
        </p:nvSpPr>
        <p:spPr bwMode="auto">
          <a:xfrm>
            <a:off x="609600" y="1387475"/>
            <a:ext cx="10972799"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4000" dirty="0">
                <a:cs typeface="Times New Roman" panose="02020603050405020304" pitchFamily="18" charset="0"/>
              </a:rPr>
              <a:t>The last words of Jesus, the Son of God, prove to be no exception</a:t>
            </a:r>
          </a:p>
        </p:txBody>
      </p:sp>
      <p:sp>
        <p:nvSpPr>
          <p:cNvPr id="9220" name="Text Box 4">
            <a:extLst>
              <a:ext uri="{FF2B5EF4-FFF2-40B4-BE49-F238E27FC236}">
                <a16:creationId xmlns:a16="http://schemas.microsoft.com/office/drawing/2014/main" id="{C5EB8C1F-F24E-46A3-81DD-2B3E1E7FF028}"/>
              </a:ext>
            </a:extLst>
          </p:cNvPr>
          <p:cNvSpPr txBox="1">
            <a:spLocks noChangeArrowheads="1"/>
          </p:cNvSpPr>
          <p:nvPr/>
        </p:nvSpPr>
        <p:spPr bwMode="auto">
          <a:xfrm>
            <a:off x="1066801" y="2698750"/>
            <a:ext cx="10515598"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Tx/>
              <a:buChar char="•"/>
            </a:pPr>
            <a:r>
              <a:rPr lang="en-US" altLang="en-US" sz="4000" dirty="0">
                <a:cs typeface="Times New Roman" panose="02020603050405020304" pitchFamily="18" charset="0"/>
              </a:rPr>
              <a:t>Find many wonderful truths</a:t>
            </a:r>
          </a:p>
          <a:p>
            <a:pPr eaLnBrk="1" hangingPunct="1">
              <a:lnSpc>
                <a:spcPct val="110000"/>
              </a:lnSpc>
              <a:buFontTx/>
              <a:buChar char="•"/>
            </a:pPr>
            <a:r>
              <a:rPr lang="en-US" altLang="en-US" sz="4000" dirty="0">
                <a:cs typeface="Times New Roman" panose="02020603050405020304" pitchFamily="18" charset="0"/>
              </a:rPr>
              <a:t>With this lesson, we will notice four of these great truths</a:t>
            </a:r>
          </a:p>
        </p:txBody>
      </p:sp>
      <p:pic>
        <p:nvPicPr>
          <p:cNvPr id="9222" name="Picture 6" descr="D:\PFiles\MSOffice\Clipart\standard\stddir1\BD06210_.WMF">
            <a:extLst>
              <a:ext uri="{FF2B5EF4-FFF2-40B4-BE49-F238E27FC236}">
                <a16:creationId xmlns:a16="http://schemas.microsoft.com/office/drawing/2014/main" id="{A9812A4F-2563-40A4-8629-14479E463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43400"/>
            <a:ext cx="2743200" cy="2068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AutoShape 5">
            <a:extLst>
              <a:ext uri="{FF2B5EF4-FFF2-40B4-BE49-F238E27FC236}">
                <a16:creationId xmlns:a16="http://schemas.microsoft.com/office/drawing/2014/main" id="{6EF8A6AE-CFB7-401F-A655-ABFDC2F9D1E0}"/>
              </a:ext>
            </a:extLst>
          </p:cNvPr>
          <p:cNvSpPr>
            <a:spLocks noChangeArrowheads="1"/>
          </p:cNvSpPr>
          <p:nvPr/>
        </p:nvSpPr>
        <p:spPr bwMode="auto">
          <a:xfrm>
            <a:off x="1981201" y="762000"/>
            <a:ext cx="6964363" cy="8382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2" name="Text Box 2">
            <a:extLst>
              <a:ext uri="{FF2B5EF4-FFF2-40B4-BE49-F238E27FC236}">
                <a16:creationId xmlns:a16="http://schemas.microsoft.com/office/drawing/2014/main" id="{7D47F63F-F978-4828-A219-EABE79D09E63}"/>
              </a:ext>
            </a:extLst>
          </p:cNvPr>
          <p:cNvSpPr txBox="1">
            <a:spLocks noChangeArrowheads="1"/>
          </p:cNvSpPr>
          <p:nvPr/>
        </p:nvSpPr>
        <p:spPr bwMode="auto">
          <a:xfrm>
            <a:off x="2752086" y="754559"/>
            <a:ext cx="570611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The Last Words of Jesus</a:t>
            </a:r>
          </a:p>
        </p:txBody>
      </p:sp>
      <p:pic>
        <p:nvPicPr>
          <p:cNvPr id="10243" name="Picture 3" descr="D:\PFiles\MSOffice\Clipart\standard\stddir2\ED00037_.wmf">
            <a:extLst>
              <a:ext uri="{FF2B5EF4-FFF2-40B4-BE49-F238E27FC236}">
                <a16:creationId xmlns:a16="http://schemas.microsoft.com/office/drawing/2014/main" id="{E8906C6D-F314-4258-BF05-3B3983C1F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164" y="920750"/>
            <a:ext cx="960437" cy="603250"/>
          </a:xfrm>
          <a:prstGeom prst="rect">
            <a:avLst/>
          </a:prstGeom>
          <a:noFill/>
          <a:extLst>
            <a:ext uri="{909E8E84-426E-40DD-AFC4-6F175D3DCCD1}">
              <a14:hiddenFill xmlns:a14="http://schemas.microsoft.com/office/drawing/2010/main">
                <a:solidFill>
                  <a:srgbClr val="FFFFFF"/>
                </a:solidFill>
              </a14:hiddenFill>
            </a:ext>
          </a:extLst>
        </p:spPr>
      </p:pic>
      <p:sp>
        <p:nvSpPr>
          <p:cNvPr id="10246" name="AutoShape 6">
            <a:extLst>
              <a:ext uri="{FF2B5EF4-FFF2-40B4-BE49-F238E27FC236}">
                <a16:creationId xmlns:a16="http://schemas.microsoft.com/office/drawing/2014/main" id="{39E80713-10FA-4A23-9FEB-DE72D5DE3369}"/>
              </a:ext>
            </a:extLst>
          </p:cNvPr>
          <p:cNvSpPr>
            <a:spLocks noChangeArrowheads="1"/>
          </p:cNvSpPr>
          <p:nvPr/>
        </p:nvSpPr>
        <p:spPr bwMode="auto">
          <a:xfrm>
            <a:off x="8945563" y="844550"/>
            <a:ext cx="533400" cy="381000"/>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Rectangle 7">
            <a:extLst>
              <a:ext uri="{FF2B5EF4-FFF2-40B4-BE49-F238E27FC236}">
                <a16:creationId xmlns:a16="http://schemas.microsoft.com/office/drawing/2014/main" id="{5E744A42-AD09-489C-8935-D61D188804EF}"/>
              </a:ext>
            </a:extLst>
          </p:cNvPr>
          <p:cNvSpPr>
            <a:spLocks noChangeArrowheads="1"/>
          </p:cNvSpPr>
          <p:nvPr/>
        </p:nvSpPr>
        <p:spPr bwMode="auto">
          <a:xfrm>
            <a:off x="8793163" y="844550"/>
            <a:ext cx="1524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Text Box 8">
            <a:extLst>
              <a:ext uri="{FF2B5EF4-FFF2-40B4-BE49-F238E27FC236}">
                <a16:creationId xmlns:a16="http://schemas.microsoft.com/office/drawing/2014/main" id="{10077B31-94AD-4AE3-82C5-CE61C65FCC38}"/>
              </a:ext>
            </a:extLst>
          </p:cNvPr>
          <p:cNvSpPr txBox="1">
            <a:spLocks noChangeArrowheads="1"/>
          </p:cNvSpPr>
          <p:nvPr/>
        </p:nvSpPr>
        <p:spPr bwMode="auto">
          <a:xfrm>
            <a:off x="609600" y="2169855"/>
            <a:ext cx="1089659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lphaUcPeriod"/>
            </a:pPr>
            <a:r>
              <a:rPr lang="en-US" altLang="en-US" sz="4000" dirty="0">
                <a:cs typeface="Times New Roman" panose="02020603050405020304" pitchFamily="18" charset="0"/>
              </a:rPr>
              <a:t> The Divinity of Jesus</a:t>
            </a:r>
          </a:p>
          <a:p>
            <a:pPr eaLnBrk="1" hangingPunct="1">
              <a:buFontTx/>
              <a:buAutoNum type="alphaUcPeriod"/>
            </a:pPr>
            <a:r>
              <a:rPr lang="en-US" altLang="en-US" sz="4000" dirty="0">
                <a:cs typeface="Times New Roman" panose="02020603050405020304" pitchFamily="18" charset="0"/>
              </a:rPr>
              <a:t> The Authority of Jesus</a:t>
            </a:r>
          </a:p>
          <a:p>
            <a:pPr eaLnBrk="1" hangingPunct="1">
              <a:buFontTx/>
              <a:buAutoNum type="alphaUcPeriod"/>
            </a:pPr>
            <a:r>
              <a:rPr lang="en-US" altLang="en-US" sz="4000" dirty="0">
                <a:cs typeface="Times New Roman" panose="02020603050405020304" pitchFamily="18" charset="0"/>
              </a:rPr>
              <a:t> The Second Coming of Jesus</a:t>
            </a:r>
          </a:p>
          <a:p>
            <a:pPr eaLnBrk="1" hangingPunct="1">
              <a:buFontTx/>
              <a:buAutoNum type="alphaUcPeriod"/>
            </a:pPr>
            <a:r>
              <a:rPr lang="en-US" altLang="en-US" sz="4000" dirty="0">
                <a:cs typeface="Times New Roman" panose="02020603050405020304" pitchFamily="18" charset="0"/>
              </a:rPr>
              <a:t> Jesus Invites You to Come</a:t>
            </a:r>
          </a:p>
        </p:txBody>
      </p:sp>
      <p:sp>
        <p:nvSpPr>
          <p:cNvPr id="10249" name="Rectangle 9">
            <a:extLst>
              <a:ext uri="{FF2B5EF4-FFF2-40B4-BE49-F238E27FC236}">
                <a16:creationId xmlns:a16="http://schemas.microsoft.com/office/drawing/2014/main" id="{D725BFE4-A958-48A5-89D7-D8BCD7B15EC7}"/>
              </a:ext>
            </a:extLst>
          </p:cNvPr>
          <p:cNvSpPr>
            <a:spLocks noChangeArrowheads="1"/>
          </p:cNvSpPr>
          <p:nvPr/>
        </p:nvSpPr>
        <p:spPr bwMode="auto">
          <a:xfrm>
            <a:off x="533400" y="2169855"/>
            <a:ext cx="5562600" cy="685800"/>
          </a:xfrm>
          <a:prstGeom prst="rect">
            <a:avLst/>
          </a:prstGeom>
          <a:noFill/>
          <a:ln w="57150">
            <a:solidFill>
              <a:srgbClr val="CC3300"/>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animEffect transition="in" filter="wheel(8)">
                                      <p:cBhvr>
                                        <p:cTn id="7" dur="20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C77B1D2F-0628-4D4F-9A67-B78D45630B37}"/>
              </a:ext>
            </a:extLst>
          </p:cNvPr>
          <p:cNvSpPr txBox="1">
            <a:spLocks noChangeArrowheads="1"/>
          </p:cNvSpPr>
          <p:nvPr/>
        </p:nvSpPr>
        <p:spPr bwMode="auto">
          <a:xfrm>
            <a:off x="4084638" y="609601"/>
            <a:ext cx="40094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Divinity of Jesus</a:t>
            </a:r>
          </a:p>
        </p:txBody>
      </p:sp>
      <p:pic>
        <p:nvPicPr>
          <p:cNvPr id="13315" name="Picture 3" descr="D:\PFiles\MSOffice\Clipart\standard\stddir2\DD01020_.wmf">
            <a:extLst>
              <a:ext uri="{FF2B5EF4-FFF2-40B4-BE49-F238E27FC236}">
                <a16:creationId xmlns:a16="http://schemas.microsoft.com/office/drawing/2014/main" id="{C1A8B15E-1B08-4091-BD2A-41B216B39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187" y="10510"/>
            <a:ext cx="4951413" cy="1981200"/>
          </a:xfrm>
          <a:prstGeom prst="rect">
            <a:avLst/>
          </a:prstGeom>
          <a:noFill/>
          <a:extLst>
            <a:ext uri="{909E8E84-426E-40DD-AFC4-6F175D3DCCD1}">
              <a14:hiddenFill xmlns:a14="http://schemas.microsoft.com/office/drawing/2010/main">
                <a:solidFill>
                  <a:srgbClr val="FFFFFF"/>
                </a:solidFill>
              </a14:hiddenFill>
            </a:ext>
          </a:extLst>
        </p:spPr>
      </p:pic>
      <p:sp>
        <p:nvSpPr>
          <p:cNvPr id="13317" name="Text Box 5">
            <a:extLst>
              <a:ext uri="{FF2B5EF4-FFF2-40B4-BE49-F238E27FC236}">
                <a16:creationId xmlns:a16="http://schemas.microsoft.com/office/drawing/2014/main" id="{467DE26E-78E6-4524-B84E-FAB390C245A3}"/>
              </a:ext>
            </a:extLst>
          </p:cNvPr>
          <p:cNvSpPr txBox="1">
            <a:spLocks noChangeArrowheads="1"/>
          </p:cNvSpPr>
          <p:nvPr/>
        </p:nvSpPr>
        <p:spPr bwMode="auto">
          <a:xfrm>
            <a:off x="609600" y="1905000"/>
            <a:ext cx="10972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b="1" dirty="0">
                <a:latin typeface="Arial" panose="020B0604020202020204" pitchFamily="34" charset="0"/>
              </a:rPr>
              <a:t>Rev. 22:13, 16</a:t>
            </a:r>
          </a:p>
          <a:p>
            <a:pPr eaLnBrk="1" hangingPunct="1">
              <a:buFont typeface="Wingdings" panose="05000000000000000000" pitchFamily="2" charset="2"/>
              <a:buChar char="§"/>
            </a:pPr>
            <a:r>
              <a:rPr lang="en-US" altLang="en-US" sz="4000" dirty="0">
                <a:latin typeface="Arial" panose="020B0604020202020204" pitchFamily="34" charset="0"/>
              </a:rPr>
              <a:t>Divinity of Jesus is theme of Bible</a:t>
            </a:r>
          </a:p>
        </p:txBody>
      </p:sp>
      <p:sp>
        <p:nvSpPr>
          <p:cNvPr id="13318" name="Text Box 6">
            <a:extLst>
              <a:ext uri="{FF2B5EF4-FFF2-40B4-BE49-F238E27FC236}">
                <a16:creationId xmlns:a16="http://schemas.microsoft.com/office/drawing/2014/main" id="{C67953E8-3C2A-4A8E-AC41-F91AF87A5C72}"/>
              </a:ext>
            </a:extLst>
          </p:cNvPr>
          <p:cNvSpPr txBox="1">
            <a:spLocks noChangeArrowheads="1"/>
          </p:cNvSpPr>
          <p:nvPr/>
        </p:nvSpPr>
        <p:spPr bwMode="auto">
          <a:xfrm>
            <a:off x="898634" y="3581401"/>
            <a:ext cx="1068376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Jesus was not just wonder worker, philanthropist, moralist, teacher</a:t>
            </a:r>
          </a:p>
          <a:p>
            <a:pPr eaLnBrk="1" hangingPunct="1">
              <a:buFontTx/>
              <a:buChar char="•"/>
            </a:pPr>
            <a:r>
              <a:rPr lang="en-US" altLang="en-US" sz="4000" dirty="0">
                <a:cs typeface="Times New Roman" panose="02020603050405020304" pitchFamily="18" charset="0"/>
              </a:rPr>
              <a:t>He is all of this and more – He is God; He is deity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3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uiExpand="1" build="p" autoUpdateAnimBg="0"/>
      <p:bldP spid="13318"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5CC7E9D6-D341-4689-BC2F-5F9EF653ADE0}"/>
              </a:ext>
            </a:extLst>
          </p:cNvPr>
          <p:cNvSpPr txBox="1">
            <a:spLocks noChangeArrowheads="1"/>
          </p:cNvSpPr>
          <p:nvPr/>
        </p:nvSpPr>
        <p:spPr bwMode="auto">
          <a:xfrm>
            <a:off x="4091284" y="597949"/>
            <a:ext cx="40094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Divinity of Jesus</a:t>
            </a:r>
          </a:p>
        </p:txBody>
      </p:sp>
      <p:pic>
        <p:nvPicPr>
          <p:cNvPr id="14339" name="Picture 3" descr="D:\PFiles\MSOffice\Clipart\standard\stddir2\DD01020_.wmf">
            <a:extLst>
              <a:ext uri="{FF2B5EF4-FFF2-40B4-BE49-F238E27FC236}">
                <a16:creationId xmlns:a16="http://schemas.microsoft.com/office/drawing/2014/main" id="{B0D0B962-0ACC-424F-B362-D39E9322D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856" y="-7931"/>
            <a:ext cx="4951413" cy="1981200"/>
          </a:xfrm>
          <a:prstGeom prst="rect">
            <a:avLst/>
          </a:prstGeom>
          <a:noFill/>
          <a:extLst>
            <a:ext uri="{909E8E84-426E-40DD-AFC4-6F175D3DCCD1}">
              <a14:hiddenFill xmlns:a14="http://schemas.microsoft.com/office/drawing/2010/main">
                <a:solidFill>
                  <a:srgbClr val="FFFFFF"/>
                </a:solidFill>
              </a14:hiddenFill>
            </a:ext>
          </a:extLst>
        </p:spPr>
      </p:pic>
      <p:sp>
        <p:nvSpPr>
          <p:cNvPr id="14340" name="Text Box 4">
            <a:extLst>
              <a:ext uri="{FF2B5EF4-FFF2-40B4-BE49-F238E27FC236}">
                <a16:creationId xmlns:a16="http://schemas.microsoft.com/office/drawing/2014/main" id="{9E4EEA37-3D26-4F9D-AF10-0BD88E39972B}"/>
              </a:ext>
            </a:extLst>
          </p:cNvPr>
          <p:cNvSpPr txBox="1">
            <a:spLocks noChangeArrowheads="1"/>
          </p:cNvSpPr>
          <p:nvPr/>
        </p:nvSpPr>
        <p:spPr bwMode="auto">
          <a:xfrm>
            <a:off x="685800" y="1958880"/>
            <a:ext cx="8728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Bible teaches His divinity</a:t>
            </a:r>
          </a:p>
        </p:txBody>
      </p:sp>
      <p:sp>
        <p:nvSpPr>
          <p:cNvPr id="14341" name="Text Box 5">
            <a:extLst>
              <a:ext uri="{FF2B5EF4-FFF2-40B4-BE49-F238E27FC236}">
                <a16:creationId xmlns:a16="http://schemas.microsoft.com/office/drawing/2014/main" id="{CD1888F6-71AE-447A-8261-51755135D7EF}"/>
              </a:ext>
            </a:extLst>
          </p:cNvPr>
          <p:cNvSpPr txBox="1">
            <a:spLocks noChangeArrowheads="1"/>
          </p:cNvSpPr>
          <p:nvPr/>
        </p:nvSpPr>
        <p:spPr bwMode="auto">
          <a:xfrm>
            <a:off x="1066800" y="2579149"/>
            <a:ext cx="10668000" cy="298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Tx/>
              <a:buChar char="•"/>
            </a:pPr>
            <a:r>
              <a:rPr lang="en-US" altLang="en-US" sz="4000" b="1" dirty="0">
                <a:cs typeface="Times New Roman" panose="02020603050405020304" pitchFamily="18" charset="0"/>
              </a:rPr>
              <a:t>John 1:1-3, 14 </a:t>
            </a:r>
            <a:r>
              <a:rPr lang="en-US" altLang="en-US" sz="4000" dirty="0">
                <a:cs typeface="Times New Roman" panose="02020603050405020304" pitchFamily="18" charset="0"/>
              </a:rPr>
              <a:t>– Word was God</a:t>
            </a:r>
          </a:p>
          <a:p>
            <a:pPr eaLnBrk="1" hangingPunct="1">
              <a:lnSpc>
                <a:spcPct val="120000"/>
              </a:lnSpc>
              <a:buFontTx/>
              <a:buChar char="•"/>
            </a:pPr>
            <a:r>
              <a:rPr lang="en-US" altLang="en-US" sz="4000" b="1" dirty="0">
                <a:cs typeface="Times New Roman" panose="02020603050405020304" pitchFamily="18" charset="0"/>
              </a:rPr>
              <a:t>Phil. 2:5-8 </a:t>
            </a:r>
            <a:r>
              <a:rPr lang="en-US" altLang="en-US" sz="4000" dirty="0">
                <a:cs typeface="Times New Roman" panose="02020603050405020304" pitchFamily="18" charset="0"/>
              </a:rPr>
              <a:t>– form of God, equality of God</a:t>
            </a:r>
          </a:p>
          <a:p>
            <a:pPr eaLnBrk="1" hangingPunct="1">
              <a:lnSpc>
                <a:spcPct val="120000"/>
              </a:lnSpc>
              <a:buFontTx/>
              <a:buChar char="•"/>
            </a:pPr>
            <a:r>
              <a:rPr lang="en-US" altLang="en-US" sz="4000" b="1" dirty="0">
                <a:cs typeface="Times New Roman" panose="02020603050405020304" pitchFamily="18" charset="0"/>
              </a:rPr>
              <a:t>Titus 2:13 </a:t>
            </a:r>
            <a:r>
              <a:rPr lang="en-US" altLang="en-US" sz="4000" dirty="0">
                <a:cs typeface="Times New Roman" panose="02020603050405020304" pitchFamily="18" charset="0"/>
              </a:rPr>
              <a:t>– our great God</a:t>
            </a:r>
          </a:p>
          <a:p>
            <a:pPr eaLnBrk="1" hangingPunct="1">
              <a:lnSpc>
                <a:spcPct val="120000"/>
              </a:lnSpc>
              <a:buFontTx/>
              <a:buChar char="•"/>
            </a:pPr>
            <a:r>
              <a:rPr lang="en-US" altLang="en-US" sz="4000" b="1" dirty="0">
                <a:cs typeface="Times New Roman" panose="02020603050405020304" pitchFamily="18" charset="0"/>
              </a:rPr>
              <a:t>Heb. 1:8-9 </a:t>
            </a:r>
            <a:r>
              <a:rPr lang="en-US" altLang="en-US" sz="4000" dirty="0">
                <a:cs typeface="Times New Roman" panose="02020603050405020304" pitchFamily="18" charset="0"/>
              </a:rPr>
              <a:t>– O God, Your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4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4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781C332D-A7AF-4934-8C01-769ABE2D3107}"/>
              </a:ext>
            </a:extLst>
          </p:cNvPr>
          <p:cNvSpPr txBox="1">
            <a:spLocks noChangeArrowheads="1"/>
          </p:cNvSpPr>
          <p:nvPr/>
        </p:nvSpPr>
        <p:spPr bwMode="auto">
          <a:xfrm>
            <a:off x="4143969" y="678359"/>
            <a:ext cx="40094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Divinity of Jesus</a:t>
            </a:r>
          </a:p>
        </p:txBody>
      </p:sp>
      <p:pic>
        <p:nvPicPr>
          <p:cNvPr id="15363" name="Picture 3" descr="D:\PFiles\MSOffice\Clipart\standard\stddir2\DD01020_.wmf">
            <a:extLst>
              <a:ext uri="{FF2B5EF4-FFF2-40B4-BE49-F238E27FC236}">
                <a16:creationId xmlns:a16="http://schemas.microsoft.com/office/drawing/2014/main" id="{41AEB2A2-8A07-46EC-B7AE-724410ABB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76200"/>
            <a:ext cx="4951413" cy="1981200"/>
          </a:xfrm>
          <a:prstGeom prst="rect">
            <a:avLst/>
          </a:prstGeom>
          <a:noFill/>
          <a:extLst>
            <a:ext uri="{909E8E84-426E-40DD-AFC4-6F175D3DCCD1}">
              <a14:hiddenFill xmlns:a14="http://schemas.microsoft.com/office/drawing/2010/main">
                <a:solidFill>
                  <a:srgbClr val="FFFFFF"/>
                </a:solidFill>
              </a14:hiddenFill>
            </a:ext>
          </a:extLst>
        </p:spPr>
      </p:pic>
      <p:sp>
        <p:nvSpPr>
          <p:cNvPr id="15364" name="Text Box 4">
            <a:extLst>
              <a:ext uri="{FF2B5EF4-FFF2-40B4-BE49-F238E27FC236}">
                <a16:creationId xmlns:a16="http://schemas.microsoft.com/office/drawing/2014/main" id="{6D20A2FB-7FBF-4825-A28E-48BB9609A4AB}"/>
              </a:ext>
            </a:extLst>
          </p:cNvPr>
          <p:cNvSpPr txBox="1">
            <a:spLocks noChangeArrowheads="1"/>
          </p:cNvSpPr>
          <p:nvPr/>
        </p:nvSpPr>
        <p:spPr bwMode="auto">
          <a:xfrm>
            <a:off x="609600" y="2263914"/>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Arial" panose="020B0604020202020204" pitchFamily="34" charset="0"/>
              </a:rPr>
              <a:t>Jesus claimed divinity and proved it by His:</a:t>
            </a:r>
          </a:p>
        </p:txBody>
      </p:sp>
      <p:sp>
        <p:nvSpPr>
          <p:cNvPr id="15365" name="Text Box 5">
            <a:extLst>
              <a:ext uri="{FF2B5EF4-FFF2-40B4-BE49-F238E27FC236}">
                <a16:creationId xmlns:a16="http://schemas.microsoft.com/office/drawing/2014/main" id="{4BB91CCF-278C-4982-A1DF-658D9C70CE0E}"/>
              </a:ext>
            </a:extLst>
          </p:cNvPr>
          <p:cNvSpPr txBox="1">
            <a:spLocks noChangeArrowheads="1"/>
          </p:cNvSpPr>
          <p:nvPr/>
        </p:nvSpPr>
        <p:spPr bwMode="auto">
          <a:xfrm>
            <a:off x="1219200" y="3248026"/>
            <a:ext cx="94488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Tx/>
              <a:buChar char="•"/>
            </a:pPr>
            <a:r>
              <a:rPr lang="en-US" altLang="en-US" sz="4000" dirty="0">
                <a:cs typeface="Times New Roman" panose="02020603050405020304" pitchFamily="18" charset="0"/>
              </a:rPr>
              <a:t>Name (</a:t>
            </a:r>
            <a:r>
              <a:rPr lang="en-US" altLang="en-US" sz="4000" b="1" dirty="0">
                <a:cs typeface="Times New Roman" panose="02020603050405020304" pitchFamily="18" charset="0"/>
              </a:rPr>
              <a:t>Isa. 9:6; Matt. 1:23</a:t>
            </a:r>
            <a:r>
              <a:rPr lang="en-US" altLang="en-US" sz="4000" dirty="0">
                <a:cs typeface="Times New Roman" panose="02020603050405020304" pitchFamily="18" charset="0"/>
              </a:rPr>
              <a:t>)</a:t>
            </a:r>
          </a:p>
          <a:p>
            <a:pPr eaLnBrk="1" hangingPunct="1">
              <a:lnSpc>
                <a:spcPct val="110000"/>
              </a:lnSpc>
              <a:buFontTx/>
              <a:buChar char="•"/>
            </a:pPr>
            <a:r>
              <a:rPr lang="en-US" altLang="en-US" sz="4000" dirty="0">
                <a:cs typeface="Times New Roman" panose="02020603050405020304" pitchFamily="18" charset="0"/>
              </a:rPr>
              <a:t>Teaching (</a:t>
            </a:r>
            <a:r>
              <a:rPr lang="en-US" altLang="en-US" sz="4000" b="1" dirty="0">
                <a:cs typeface="Times New Roman" panose="02020603050405020304" pitchFamily="18" charset="0"/>
              </a:rPr>
              <a:t>John 10:30</a:t>
            </a:r>
            <a:r>
              <a:rPr lang="en-US" altLang="en-US" sz="4000" dirty="0">
                <a:cs typeface="Times New Roman" panose="02020603050405020304" pitchFamily="18" charset="0"/>
              </a:rPr>
              <a:t>)</a:t>
            </a:r>
          </a:p>
          <a:p>
            <a:pPr eaLnBrk="1" hangingPunct="1">
              <a:lnSpc>
                <a:spcPct val="110000"/>
              </a:lnSpc>
              <a:buFontTx/>
              <a:buChar char="•"/>
            </a:pPr>
            <a:r>
              <a:rPr lang="en-US" altLang="en-US" sz="4000" dirty="0">
                <a:cs typeface="Times New Roman" panose="02020603050405020304" pitchFamily="18" charset="0"/>
              </a:rPr>
              <a:t>Sinless life (</a:t>
            </a:r>
            <a:r>
              <a:rPr lang="en-US" altLang="en-US" sz="4000" b="1" dirty="0">
                <a:cs typeface="Times New Roman" panose="02020603050405020304" pitchFamily="18" charset="0"/>
              </a:rPr>
              <a:t>Heb. 4:15</a:t>
            </a:r>
            <a:r>
              <a:rPr lang="en-US" altLang="en-US" sz="4000" dirty="0">
                <a:cs typeface="Times New Roman" panose="02020603050405020304" pitchFamily="18" charset="0"/>
              </a:rPr>
              <a:t>)</a:t>
            </a:r>
          </a:p>
          <a:p>
            <a:pPr eaLnBrk="1" hangingPunct="1">
              <a:lnSpc>
                <a:spcPct val="110000"/>
              </a:lnSpc>
              <a:buFontTx/>
              <a:buChar char="•"/>
            </a:pPr>
            <a:r>
              <a:rPr lang="en-US" altLang="en-US" sz="4000" dirty="0">
                <a:cs typeface="Times New Roman" panose="02020603050405020304" pitchFamily="18" charset="0"/>
              </a:rPr>
              <a:t>Miracles (</a:t>
            </a:r>
            <a:r>
              <a:rPr lang="en-US" altLang="en-US" sz="4000" b="1" dirty="0">
                <a:cs typeface="Times New Roman" panose="02020603050405020304" pitchFamily="18" charset="0"/>
              </a:rPr>
              <a:t>John 5:36; 20:30-31</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uiExpand="1" build="p" autoUpdateAnimBg="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831</TotalTime>
  <Words>4743</Words>
  <Application>Microsoft Office PowerPoint</Application>
  <PresentationFormat>Widescreen</PresentationFormat>
  <Paragraphs>393</Paragraphs>
  <Slides>26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Times New Roman</vt:lpstr>
      <vt:lpstr>Wingdings</vt:lpstr>
      <vt:lpstr>Wingdings 3</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88</cp:revision>
  <dcterms:created xsi:type="dcterms:W3CDTF">1601-01-01T00:00:00Z</dcterms:created>
  <dcterms:modified xsi:type="dcterms:W3CDTF">2018-12-22T22:51:22Z</dcterms:modified>
</cp:coreProperties>
</file>