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79" r:id="rId2"/>
    <p:sldId id="257" r:id="rId3"/>
    <p:sldId id="258" r:id="rId4"/>
    <p:sldId id="259" r:id="rId5"/>
    <p:sldId id="260" r:id="rId6"/>
    <p:sldId id="266" r:id="rId7"/>
    <p:sldId id="267" r:id="rId8"/>
    <p:sldId id="269" r:id="rId9"/>
    <p:sldId id="270" r:id="rId10"/>
    <p:sldId id="261" r:id="rId11"/>
    <p:sldId id="271" r:id="rId12"/>
    <p:sldId id="277" r:id="rId13"/>
    <p:sldId id="278" r:id="rId14"/>
    <p:sldId id="262" r:id="rId15"/>
    <p:sldId id="272" r:id="rId16"/>
    <p:sldId id="274" r:id="rId17"/>
    <p:sldId id="263" r:id="rId18"/>
    <p:sldId id="275" r:id="rId19"/>
    <p:sldId id="264" r:id="rId20"/>
    <p:sldId id="273" r:id="rId21"/>
    <p:sldId id="265"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4D4D4D"/>
    <a:srgbClr val="996633"/>
    <a:srgbClr val="FF66FF"/>
    <a:srgbClr val="66FF33"/>
    <a:srgbClr val="FFFF00"/>
    <a:srgbClr val="CC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11" autoAdjust="0"/>
    <p:restoredTop sz="74468" autoAdjust="0"/>
  </p:normalViewPr>
  <p:slideViewPr>
    <p:cSldViewPr>
      <p:cViewPr varScale="1">
        <p:scale>
          <a:sx n="86" d="100"/>
          <a:sy n="86" d="100"/>
        </p:scale>
        <p:origin x="-1266"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0BF9A-97E3-4F6A-BB4C-8571214DF24B}" type="datetimeFigureOut">
              <a:rPr lang="en-US" smtClean="0"/>
              <a:t>2/27/2018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0E94C-ABA7-47F1-9043-16678DED6EEC}" type="slidenum">
              <a:rPr lang="en-US" smtClean="0"/>
              <a:t>‹#›</a:t>
            </a:fld>
            <a:endParaRPr lang="en-US"/>
          </a:p>
        </p:txBody>
      </p:sp>
    </p:spTree>
    <p:extLst>
      <p:ext uri="{BB962C8B-B14F-4D97-AF65-F5344CB8AC3E}">
        <p14:creationId xmlns:p14="http://schemas.microsoft.com/office/powerpoint/2010/main" val="570907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Have you ever been caught out on the lake, or ocean in a heavy fog of near total darkness?</a:t>
            </a:r>
          </a:p>
          <a:p>
            <a:r>
              <a:rPr lang="en-US" dirty="0"/>
              <a:t>    2. Spiritual Indifference can lead to those same feeling of helplessness, loss, and despair. </a:t>
            </a:r>
          </a:p>
          <a:p>
            <a:r>
              <a:rPr lang="en-US" dirty="0"/>
              <a:t>    3. Thoughts of death can destroy any or all confidence or hope in reaching a safe haven.</a:t>
            </a:r>
          </a:p>
        </p:txBody>
      </p:sp>
      <p:sp>
        <p:nvSpPr>
          <p:cNvPr id="4" name="Slide Number Placeholder 3"/>
          <p:cNvSpPr>
            <a:spLocks noGrp="1"/>
          </p:cNvSpPr>
          <p:nvPr>
            <p:ph type="sldNum" sz="quarter" idx="10"/>
          </p:nvPr>
        </p:nvSpPr>
        <p:spPr/>
        <p:txBody>
          <a:bodyPr/>
          <a:lstStyle/>
          <a:p>
            <a:fld id="{C000E94C-ABA7-47F1-9043-16678DED6EEC}" type="slidenum">
              <a:rPr lang="en-US" smtClean="0"/>
              <a:t>1</a:t>
            </a:fld>
            <a:endParaRPr lang="en-US"/>
          </a:p>
        </p:txBody>
      </p:sp>
    </p:spTree>
    <p:extLst>
      <p:ext uri="{BB962C8B-B14F-4D97-AF65-F5344CB8AC3E}">
        <p14:creationId xmlns:p14="http://schemas.microsoft.com/office/powerpoint/2010/main" val="32526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The #2 Reason is:</a:t>
            </a:r>
          </a:p>
          <a:p>
            <a:r>
              <a:rPr lang="en-US" dirty="0"/>
              <a:t>&gt;&gt;&gt;&gt;&gt;&gt;&gt;&gt;&gt;&gt;&gt;&gt;&gt;</a:t>
            </a:r>
          </a:p>
          <a:p>
            <a:r>
              <a:rPr lang="en-US" dirty="0"/>
              <a:t>    2. That many Christians are Indifferent Toward Worshiping God.</a:t>
            </a:r>
          </a:p>
        </p:txBody>
      </p:sp>
      <p:sp>
        <p:nvSpPr>
          <p:cNvPr id="4" name="Slide Number Placeholder 3"/>
          <p:cNvSpPr>
            <a:spLocks noGrp="1"/>
          </p:cNvSpPr>
          <p:nvPr>
            <p:ph type="sldNum" sz="quarter" idx="10"/>
          </p:nvPr>
        </p:nvSpPr>
        <p:spPr/>
        <p:txBody>
          <a:bodyPr/>
          <a:lstStyle/>
          <a:p>
            <a:fld id="{C000E94C-ABA7-47F1-9043-16678DED6EEC}" type="slidenum">
              <a:rPr lang="en-US" smtClean="0"/>
              <a:t>10</a:t>
            </a:fld>
            <a:endParaRPr lang="en-US"/>
          </a:p>
        </p:txBody>
      </p:sp>
    </p:spTree>
    <p:extLst>
      <p:ext uri="{BB962C8B-B14F-4D97-AF65-F5344CB8AC3E}">
        <p14:creationId xmlns:p14="http://schemas.microsoft.com/office/powerpoint/2010/main" val="1636352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When you </a:t>
            </a:r>
            <a:r>
              <a:rPr lang="en-US" altLang="en-US" sz="1200" dirty="0">
                <a:solidFill>
                  <a:srgbClr val="C00000"/>
                </a:solidFill>
                <a:latin typeface="Times New Roman" panose="02020603050405020304" pitchFamily="18" charset="0"/>
                <a:cs typeface="Times New Roman" panose="02020603050405020304" pitchFamily="18" charset="0"/>
              </a:rPr>
              <a:t>Choose To Miss Assemblies You are showing an Indifference to Worship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C00000"/>
                </a:solidFill>
                <a:latin typeface="Times New Roman" panose="02020603050405020304" pitchFamily="18" charset="0"/>
                <a:cs typeface="Times New Roman" panose="02020603050405020304" pitchFamily="18" charset="0"/>
              </a:rPr>
              <a: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Even Though we are commanded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C00000"/>
                </a:solidFill>
                <a:latin typeface="Times New Roman" panose="02020603050405020304" pitchFamily="18" charset="0"/>
                <a:cs typeface="Times New Roman" panose="02020603050405020304" pitchFamily="18" charset="0"/>
              </a:rPr>
              <a: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3. Meet to partake of the Lord’s Supper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20:7</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Now on the first day of the week, when the disciples came together </a:t>
            </a:r>
            <a:r>
              <a:rPr lang="en-US" sz="1200" b="1" i="1" u="none" strike="noStrike" kern="1200" baseline="0" dirty="0">
                <a:solidFill>
                  <a:schemeClr val="tx1"/>
                </a:solidFill>
                <a:latin typeface="+mn-lt"/>
                <a:ea typeface="+mn-ea"/>
                <a:cs typeface="+mn-cs"/>
              </a:rPr>
              <a:t>to break bread</a:t>
            </a:r>
            <a:r>
              <a:rPr lang="en-US" sz="1200" b="0" i="1" u="none" strike="noStrike" kern="1200" baseline="0" dirty="0">
                <a:solidFill>
                  <a:schemeClr val="tx1"/>
                </a:solidFill>
                <a:latin typeface="+mn-lt"/>
                <a:ea typeface="+mn-ea"/>
                <a:cs typeface="+mn-cs"/>
              </a:rPr>
              <a:t>, Paul, ready to depart the next day, spoke to them and continued his message until midnight.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20:7</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4. To Give, that is to lay by instore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Cor. 16:2</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On the first day of the week let each one of you lay something aside, storing up as he may prosper, that there be no collections when I come.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16:2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5. To edify others by Singing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Eph. 5:19</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speaking to one another in psalms and hymns and spiritual songs, singing and making melody in your heart to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5:19</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6. We are to Exhort each other , Not Forsake the assembly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Heb. 10:25</a:t>
            </a:r>
            <a:r>
              <a:rPr lang="en-US" altLang="en-US" sz="1200" dirty="0">
                <a:latin typeface="Times New Roman" panose="02020603050405020304" pitchFamily="18" charset="0"/>
                <a:cs typeface="Times New Roman" panose="02020603050405020304" pitchFamily="18" charset="0"/>
              </a:rPr>
              <a:t>)</a:t>
            </a:r>
          </a:p>
          <a:p>
            <a:pPr rtl="0"/>
            <a:r>
              <a:rPr lang="en-US" sz="1200" b="0" i="0" u="none" strike="noStrike" kern="1200" baseline="0" dirty="0">
                <a:solidFill>
                  <a:schemeClr val="tx1"/>
                </a:solidFill>
                <a:latin typeface="+mn-lt"/>
                <a:ea typeface="+mn-ea"/>
                <a:cs typeface="+mn-cs"/>
              </a:rPr>
              <a:t>not forsaking the assembling of ourselves together, as is the manner of some, but exhorting one another, and so much the more as you see the Day approaching. (</a:t>
            </a:r>
            <a:r>
              <a:rPr lang="en-US" sz="1200" b="1" i="0" u="none" strike="noStrike" kern="1200" baseline="0" dirty="0">
                <a:solidFill>
                  <a:schemeClr val="tx1"/>
                </a:solidFill>
                <a:latin typeface="+mn-lt"/>
                <a:ea typeface="+mn-ea"/>
                <a:cs typeface="+mn-cs"/>
              </a:rPr>
              <a:t>Hebrews 10:25</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solidFill>
                <a:srgbClr val="C00000"/>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11</a:t>
            </a:fld>
            <a:endParaRPr lang="en-US"/>
          </a:p>
        </p:txBody>
      </p:sp>
    </p:spTree>
    <p:extLst>
      <p:ext uri="{BB962C8B-B14F-4D97-AF65-F5344CB8AC3E}">
        <p14:creationId xmlns:p14="http://schemas.microsoft.com/office/powerpoint/2010/main" val="1419673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We know that some are </a:t>
            </a:r>
            <a:r>
              <a:rPr lang="en-US" altLang="en-US" sz="1200" dirty="0">
                <a:latin typeface="Times New Roman" panose="02020603050405020304" pitchFamily="18" charset="0"/>
                <a:cs typeface="Times New Roman" panose="02020603050405020304" pitchFamily="18" charset="0"/>
              </a:rPr>
              <a:t>Attend Services, But Instead Of Concentrating On Worship,  They Willfully Give Their Attention To Other Things.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Times New Roman" panose="02020603050405020304" pitchFamily="18" charset="0"/>
                <a:cs typeface="Times New Roman" panose="02020603050405020304" pitchFamily="18" charset="0"/>
              </a:rPr>
              <a:t>        a. Jesus had another name for them, He did not call them His Children</a:t>
            </a:r>
          </a:p>
          <a:p>
            <a:r>
              <a:rPr lang="en-US" dirty="0"/>
              <a:t>&gt;&gt;&gt;&gt;&gt;&gt;&gt;&gt;&gt;&gt;&gt;&gt;&gt;&gt;&gt;&gt;&gt;&gt;</a:t>
            </a:r>
          </a:p>
          <a:p>
            <a:pPr algn="l"/>
            <a:r>
              <a:rPr lang="en-US" dirty="0"/>
              <a:t>    2. </a:t>
            </a:r>
            <a:r>
              <a:rPr lang="en-US" altLang="en-US" sz="1200" dirty="0">
                <a:latin typeface="Times New Roman" panose="02020603050405020304" pitchFamily="18" charset="0"/>
                <a:cs typeface="Times New Roman" panose="02020603050405020304" pitchFamily="18" charset="0"/>
              </a:rPr>
              <a:t>“Hypocrites”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 15:7-8</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Hypocrites! Well did Isaiah prophesy about you, saying: 'THESE PEOPLE DRAW NEAR TO ME WITH THEIR MOUTH, AND HONOR ME WITH THEIR LIPS, BUT THEIR HEART IS FAR FROM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15:7-8</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algn="l"/>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12</a:t>
            </a:fld>
            <a:endParaRPr lang="en-US"/>
          </a:p>
        </p:txBody>
      </p:sp>
    </p:spTree>
    <p:extLst>
      <p:ext uri="{BB962C8B-B14F-4D97-AF65-F5344CB8AC3E}">
        <p14:creationId xmlns:p14="http://schemas.microsoft.com/office/powerpoint/2010/main" val="1859429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FF3300"/>
              </a:buClr>
              <a:buFontTx/>
              <a:buNone/>
            </a:pPr>
            <a:r>
              <a:rPr lang="en-US" altLang="en-US" sz="1200" dirty="0">
                <a:latin typeface="Times New Roman" panose="02020603050405020304" pitchFamily="18" charset="0"/>
                <a:cs typeface="Times New Roman" panose="02020603050405020304" pitchFamily="18" charset="0"/>
              </a:rPr>
              <a:t>    1. Are you just lukewarm? </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a. Being Lukewarm Displeases God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 3:15-16</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"I know your works, that you are neither cold nor hot. I could wish you were cold or hot. So then, because you are lukewarm, and neither cold nor hot, I will vomit you out of My mouth.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3:15-16</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    2.  How Do You Picture The Laodicean’s Habit Of  Worship?</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a. Was it acceptable to Christ?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3.  Is Your Habit OF Worship Different than that of the Laodicean’s?</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4.  Is it necessary for them to “Repent” and should you consider repenting?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 3:19</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As many as I love, I rebuke and chasten. Therefore be zealous and repent.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3:19</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13</a:t>
            </a:fld>
            <a:endParaRPr lang="en-US"/>
          </a:p>
        </p:txBody>
      </p:sp>
    </p:spTree>
    <p:extLst>
      <p:ext uri="{BB962C8B-B14F-4D97-AF65-F5344CB8AC3E}">
        <p14:creationId xmlns:p14="http://schemas.microsoft.com/office/powerpoint/2010/main" val="2656528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A #3 reason is:</a:t>
            </a:r>
          </a:p>
          <a:p>
            <a:pPr algn="l"/>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&gt;&gt;&gt;&gt;&gt;&gt;&gt;&gt;&gt;&gt;&gt;&gt;&gt;&gt;&gt;&gt;</a:t>
            </a:r>
          </a:p>
          <a:p>
            <a:pPr algn="l"/>
            <a:r>
              <a:rPr lang="en-US" altLang="en-US" sz="1200" dirty="0">
                <a:latin typeface="Times New Roman" panose="02020603050405020304" pitchFamily="18" charset="0"/>
                <a:cs typeface="Times New Roman" panose="02020603050405020304" pitchFamily="18" charset="0"/>
              </a:rPr>
              <a:t>    2. Some Christians Are Indifferent In Their Concern For Their Fellow Christians</a:t>
            </a:r>
          </a:p>
          <a:p>
            <a:r>
              <a:rPr lang="en-US" dirty="0"/>
              <a:t>&gt;&gt;&gt;&gt;&gt;&gt;&gt;&gt;&gt;&gt;&gt;&gt;&gt;&gt;&gt;&gt;</a:t>
            </a:r>
          </a:p>
          <a:p>
            <a:r>
              <a:rPr lang="en-US" dirty="0"/>
              <a:t>    3. These Christians do not Love as God Loves.</a:t>
            </a:r>
          </a:p>
        </p:txBody>
      </p:sp>
      <p:sp>
        <p:nvSpPr>
          <p:cNvPr id="4" name="Slide Number Placeholder 3"/>
          <p:cNvSpPr>
            <a:spLocks noGrp="1"/>
          </p:cNvSpPr>
          <p:nvPr>
            <p:ph type="sldNum" sz="quarter" idx="10"/>
          </p:nvPr>
        </p:nvSpPr>
        <p:spPr/>
        <p:txBody>
          <a:bodyPr/>
          <a:lstStyle/>
          <a:p>
            <a:fld id="{C000E94C-ABA7-47F1-9043-16678DED6EEC}" type="slidenum">
              <a:rPr lang="en-US" smtClean="0"/>
              <a:t>14</a:t>
            </a:fld>
            <a:endParaRPr lang="en-US"/>
          </a:p>
        </p:txBody>
      </p:sp>
    </p:spTree>
    <p:extLst>
      <p:ext uri="{BB962C8B-B14F-4D97-AF65-F5344CB8AC3E}">
        <p14:creationId xmlns:p14="http://schemas.microsoft.com/office/powerpoint/2010/main" val="235926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FF3300"/>
              </a:buClr>
              <a:buFontTx/>
              <a:buNone/>
            </a:pPr>
            <a:r>
              <a:rPr lang="en-US" altLang="en-US" sz="1200" dirty="0">
                <a:latin typeface="Times New Roman" panose="02020603050405020304" pitchFamily="18" charset="0"/>
                <a:cs typeface="Times New Roman" panose="02020603050405020304" pitchFamily="18" charset="0"/>
              </a:rPr>
              <a:t>    1. Christian – We Are Commanded To Love Each Other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Pet. 1:22</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Since you have purified your souls in obeying the truth through the Spirit in sincere love of the brethren, love one another fervently with a pure heart,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1:22</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2. Agape – Cares For, Benefits Others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Th. 5:11, 14</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Therefore comfort each other and edify one another, just as you also are doing.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Thessalonians 5:11</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Now we exhort you, brethren, warn those who are unruly, comfort the fainthearted, uphold the weak, be patient with all.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Thessalonians 5:14</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3. Patient, Forgiving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Eph. 4:2, 32; Col. 3:13</a:t>
            </a:r>
            <a:r>
              <a:rPr lang="en-US" altLang="en-US" sz="1200" dirty="0">
                <a:latin typeface="Times New Roman" panose="02020603050405020304" pitchFamily="18" charset="0"/>
                <a:cs typeface="Times New Roman" panose="02020603050405020304" pitchFamily="18" charset="0"/>
              </a:rPr>
              <a:t>)</a:t>
            </a:r>
          </a:p>
          <a:p>
            <a:pPr rtl="0"/>
            <a:r>
              <a:rPr lang="en-US" sz="1200" b="0" i="0" u="none" strike="noStrike" kern="1200" baseline="0" dirty="0">
                <a:solidFill>
                  <a:schemeClr val="tx1"/>
                </a:solidFill>
                <a:latin typeface="+mn-lt"/>
                <a:ea typeface="+mn-ea"/>
                <a:cs typeface="+mn-cs"/>
              </a:rPr>
              <a:t>with all lowliness and gentleness, with longsuffering, bearing with one another in love, (</a:t>
            </a:r>
            <a:r>
              <a:rPr lang="en-US" sz="1200" b="1" i="0" u="none" strike="noStrike" kern="1200" baseline="0" dirty="0">
                <a:solidFill>
                  <a:schemeClr val="tx1"/>
                </a:solidFill>
                <a:latin typeface="+mn-lt"/>
                <a:ea typeface="+mn-ea"/>
                <a:cs typeface="+mn-cs"/>
              </a:rPr>
              <a:t>Ephesians 4:2</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And be kind to one another, tenderhearted, forgiving one another, even as God in Christ forgave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4:32</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bearing with one another, and forgiving one another, if anyone has a complaint against another; even as Christ forgave you, so you also must do. </a:t>
            </a:r>
          </a:p>
          <a:p>
            <a:pPr rtl="0"/>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Colossians 3:13</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4. Imitates Christ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Jn.13:34-35; 15:12</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 new commandment I give to you, that you love one another; as I have loved you, that you also love one another. By this all will know that you are My disciples, if you have love for one another."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13:34-35</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This is My commandment, that you love one another as I have loved you.</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John 15:12</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a:buClr>
                <a:srgbClr val="FF3300"/>
              </a:buClr>
              <a:buFontTx/>
              <a:buNone/>
            </a:pPr>
            <a:endParaRPr lang="en-US" alt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15</a:t>
            </a:fld>
            <a:endParaRPr lang="en-US"/>
          </a:p>
        </p:txBody>
      </p:sp>
    </p:spTree>
    <p:extLst>
      <p:ext uri="{BB962C8B-B14F-4D97-AF65-F5344CB8AC3E}">
        <p14:creationId xmlns:p14="http://schemas.microsoft.com/office/powerpoint/2010/main" val="2394700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FF3300"/>
              </a:buClr>
              <a:buFontTx/>
              <a:buNone/>
            </a:pPr>
            <a:r>
              <a:rPr lang="en-US" altLang="en-US" sz="1200" dirty="0">
                <a:latin typeface="Times New Roman" panose="02020603050405020304" pitchFamily="18" charset="0"/>
                <a:cs typeface="Times New Roman" panose="02020603050405020304" pitchFamily="18" charset="0"/>
              </a:rPr>
              <a:t>    1. Some Christians Are Totally Indifferent Toward Brethren</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2.  Can You Measure How Much You Love Your Brethren In Christ as Compared to Family and Friends?</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3. When it comes to the Green Bay Packers,  Vince Lombardi said: “The difference between mediocrity and Greatness is the feeling these guys have for each other”</a:t>
            </a:r>
          </a:p>
          <a:p>
            <a:pPr>
              <a:buClr>
                <a:srgbClr val="FF3300"/>
              </a:buClr>
              <a:buFontTx/>
              <a:buNone/>
            </a:pPr>
            <a:r>
              <a:rPr lang="en-US" sz="1200" dirty="0">
                <a:latin typeface="Times New Roman" panose="02020603050405020304" pitchFamily="18" charset="0"/>
                <a:cs typeface="Times New Roman" panose="02020603050405020304" pitchFamily="18" charset="0"/>
              </a:rPr>
              <a:t>        a. Can we say that about our fellow Christians.  </a:t>
            </a:r>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16</a:t>
            </a:fld>
            <a:endParaRPr lang="en-US"/>
          </a:p>
        </p:txBody>
      </p:sp>
    </p:spTree>
    <p:extLst>
      <p:ext uri="{BB962C8B-B14F-4D97-AF65-F5344CB8AC3E}">
        <p14:creationId xmlns:p14="http://schemas.microsoft.com/office/powerpoint/2010/main" val="3316186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a:t>
            </a:r>
            <a:r>
              <a:rPr lang="en-US" altLang="en-US" sz="1200" dirty="0">
                <a:solidFill>
                  <a:srgbClr val="FF3300"/>
                </a:solidFill>
                <a:latin typeface="Times New Roman" panose="02020603050405020304" pitchFamily="18" charset="0"/>
                <a:cs typeface="Times New Roman" panose="02020603050405020304" pitchFamily="18" charset="0"/>
              </a:rPr>
              <a:t>#4 </a:t>
            </a:r>
          </a:p>
          <a:p>
            <a:pPr algn="l"/>
            <a:r>
              <a:rPr lang="en-US" altLang="en-US" sz="1200" dirty="0">
                <a:solidFill>
                  <a:srgbClr val="FF3300"/>
                </a:solidFill>
                <a:latin typeface="Times New Roman" panose="02020603050405020304" pitchFamily="18" charset="0"/>
                <a:cs typeface="Times New Roman" panose="02020603050405020304" pitchFamily="18" charset="0"/>
              </a:rPr>
              <a:t>&gt;&gt;&gt;&gt;&gt;&gt;&gt;&gt;&gt;&gt;&gt;&gt;&gt;&gt;&gt;&gt;&gt;&gt;&gt;&gt;</a:t>
            </a:r>
          </a:p>
          <a:p>
            <a:pPr algn="l"/>
            <a:r>
              <a:rPr lang="en-US" altLang="en-US" sz="1200" dirty="0">
                <a:solidFill>
                  <a:srgbClr val="FF3300"/>
                </a:solidFill>
                <a:latin typeface="Times New Roman" panose="02020603050405020304" pitchFamily="18" charset="0"/>
                <a:cs typeface="Times New Roman" panose="02020603050405020304" pitchFamily="18" charset="0"/>
              </a:rPr>
              <a:t>    1. </a:t>
            </a:r>
            <a:r>
              <a:rPr lang="en-US" altLang="en-US" sz="1200" dirty="0">
                <a:latin typeface="Times New Roman" panose="02020603050405020304" pitchFamily="18" charset="0"/>
                <a:cs typeface="Times New Roman" panose="02020603050405020304" pitchFamily="18" charset="0"/>
              </a:rPr>
              <a:t>Some Are Indifferent Toward Upright, Moral Living as Prescribed in God’s Word.</a:t>
            </a:r>
          </a:p>
          <a:p>
            <a:r>
              <a:rPr lang="en-US" dirty="0"/>
              <a:t>&gt;&gt;&gt;&gt;&gt;&gt;&gt;&gt;&gt;&gt;&gt;&gt;&gt;&gt;&gt;&gt;&gt;&gt;&gt;&gt;</a:t>
            </a:r>
          </a:p>
          <a:p>
            <a:r>
              <a:rPr lang="en-US" dirty="0"/>
              <a:t>    2. This is the source of liberalism within the Body of Christ.</a:t>
            </a:r>
          </a:p>
        </p:txBody>
      </p:sp>
      <p:sp>
        <p:nvSpPr>
          <p:cNvPr id="4" name="Slide Number Placeholder 3"/>
          <p:cNvSpPr>
            <a:spLocks noGrp="1"/>
          </p:cNvSpPr>
          <p:nvPr>
            <p:ph type="sldNum" sz="quarter" idx="10"/>
          </p:nvPr>
        </p:nvSpPr>
        <p:spPr/>
        <p:txBody>
          <a:bodyPr/>
          <a:lstStyle/>
          <a:p>
            <a:fld id="{C000E94C-ABA7-47F1-9043-16678DED6EEC}" type="slidenum">
              <a:rPr lang="en-US" smtClean="0"/>
              <a:t>17</a:t>
            </a:fld>
            <a:endParaRPr lang="en-US"/>
          </a:p>
        </p:txBody>
      </p:sp>
    </p:spTree>
    <p:extLst>
      <p:ext uri="{BB962C8B-B14F-4D97-AF65-F5344CB8AC3E}">
        <p14:creationId xmlns:p14="http://schemas.microsoft.com/office/powerpoint/2010/main" val="1284684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FF3300"/>
              </a:buClr>
              <a:buFontTx/>
              <a:buNone/>
            </a:pPr>
            <a:r>
              <a:rPr lang="en-US" altLang="en-US" sz="1200" dirty="0">
                <a:latin typeface="Times New Roman" panose="02020603050405020304" pitchFamily="18" charset="0"/>
                <a:cs typeface="Times New Roman" panose="02020603050405020304" pitchFamily="18" charset="0"/>
              </a:rPr>
              <a:t>    1. We Have Been Called To Moral Excellence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Rom. 12:2; Titus 2:11-12</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And do not be conformed to this world, but be transformed by the renewing of your mind, that you may prove what is that </a:t>
            </a:r>
            <a:r>
              <a:rPr lang="en-US" sz="1200" b="1" i="1" u="none" strike="noStrike" kern="1200" baseline="0" dirty="0">
                <a:solidFill>
                  <a:schemeClr val="tx1"/>
                </a:solidFill>
                <a:latin typeface="+mn-lt"/>
                <a:ea typeface="+mn-ea"/>
                <a:cs typeface="+mn-cs"/>
              </a:rPr>
              <a:t>good and acceptable and perfect will of God</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12:2</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For the grace of God that brings salvation has appeared to all men, teaching us that, denying ungodliness and worldly lusts, </a:t>
            </a:r>
            <a:r>
              <a:rPr lang="en-US" sz="1200" b="1" i="1" u="none" strike="noStrike" kern="1200" baseline="0" dirty="0">
                <a:solidFill>
                  <a:schemeClr val="tx1"/>
                </a:solidFill>
                <a:latin typeface="+mn-lt"/>
                <a:ea typeface="+mn-ea"/>
                <a:cs typeface="+mn-cs"/>
              </a:rPr>
              <a:t>we should live soberly, righteously, and godly in the present age</a:t>
            </a:r>
            <a:r>
              <a:rPr lang="en-US" sz="1200" b="0" i="1" u="none" strike="noStrike" kern="1200" baseline="0" dirty="0">
                <a:solidFill>
                  <a:schemeClr val="tx1"/>
                </a:solidFill>
                <a:latin typeface="+mn-lt"/>
                <a:ea typeface="+mn-ea"/>
                <a:cs typeface="+mn-cs"/>
              </a:rPr>
              <a:t>,</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Titus 2:11-12</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2. Immorality Destroys The Soul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Cor. 6:9-11; Gal. 5:19-21</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And such were some of you. But you were washed, but you were sanctified, but you were justified in the name of the Lord Jesus and by the Spirit of our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6:11</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3. Must Be Example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Mt. 5:13-16</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"You are the light of the world. A city that is set on a hill cannot be hidden.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5:14</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4. </a:t>
            </a:r>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Are You Striving For Moral Excellence?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 Would Christ say to you “Well Done”?</a:t>
            </a: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18</a:t>
            </a:fld>
            <a:endParaRPr lang="en-US"/>
          </a:p>
        </p:txBody>
      </p:sp>
    </p:spTree>
    <p:extLst>
      <p:ext uri="{BB962C8B-B14F-4D97-AF65-F5344CB8AC3E}">
        <p14:creationId xmlns:p14="http://schemas.microsoft.com/office/powerpoint/2010/main" val="1657441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1. The Fifth reason is  </a:t>
            </a:r>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 </a:t>
            </a:r>
          </a:p>
          <a:p>
            <a:pPr algn="l"/>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&gt;&gt;&gt;&gt;&gt;&gt;&gt;&gt;&gt;&gt;&gt;&gt;&gt;&gt;&gt;</a:t>
            </a:r>
          </a:p>
          <a:p>
            <a:pPr algn="l"/>
            <a:r>
              <a:rPr lang="en-US" altLang="en-US" sz="1200" dirty="0">
                <a:latin typeface="Times New Roman" panose="02020603050405020304" pitchFamily="18" charset="0"/>
                <a:cs typeface="Times New Roman" panose="02020603050405020304" pitchFamily="18" charset="0"/>
              </a:rPr>
              <a:t>    2. Some Are Indifferent Toward Lost Souls</a:t>
            </a:r>
          </a:p>
          <a:p>
            <a:pPr algn="l"/>
            <a:r>
              <a:rPr lang="en-US" altLang="en-US" sz="1200" dirty="0">
                <a:latin typeface="Times New Roman" panose="02020603050405020304" pitchFamily="18" charset="0"/>
                <a:cs typeface="Times New Roman" panose="02020603050405020304" pitchFamily="18" charset="0"/>
              </a:rPr>
              <a:t>&gt;&gt;&gt;&gt;&gt;&gt;&gt;&gt;&gt;&gt;&gt;&gt;&gt;&gt;&gt;</a:t>
            </a: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19</a:t>
            </a:fld>
            <a:endParaRPr lang="en-US"/>
          </a:p>
        </p:txBody>
      </p:sp>
    </p:spTree>
    <p:extLst>
      <p:ext uri="{BB962C8B-B14F-4D97-AF65-F5344CB8AC3E}">
        <p14:creationId xmlns:p14="http://schemas.microsoft.com/office/powerpoint/2010/main" val="3171078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Spiritual Indifference leads to worldly life of sin and pleasure, yet it can and will lead to the same fear and despair as your hour of death draws near.</a:t>
            </a:r>
          </a:p>
        </p:txBody>
      </p:sp>
      <p:sp>
        <p:nvSpPr>
          <p:cNvPr id="4" name="Slide Number Placeholder 3"/>
          <p:cNvSpPr>
            <a:spLocks noGrp="1"/>
          </p:cNvSpPr>
          <p:nvPr>
            <p:ph type="sldNum" sz="quarter" idx="10"/>
          </p:nvPr>
        </p:nvSpPr>
        <p:spPr/>
        <p:txBody>
          <a:bodyPr/>
          <a:lstStyle/>
          <a:p>
            <a:fld id="{C000E94C-ABA7-47F1-9043-16678DED6EEC}" type="slidenum">
              <a:rPr lang="en-US" smtClean="0"/>
              <a:t>2</a:t>
            </a:fld>
            <a:endParaRPr lang="en-US"/>
          </a:p>
        </p:txBody>
      </p:sp>
    </p:spTree>
    <p:extLst>
      <p:ext uri="{BB962C8B-B14F-4D97-AF65-F5344CB8AC3E}">
        <p14:creationId xmlns:p14="http://schemas.microsoft.com/office/powerpoint/2010/main" val="417149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FF3300"/>
              </a:buClr>
              <a:buFontTx/>
              <a:buNone/>
            </a:pPr>
            <a:r>
              <a:rPr lang="en-US" altLang="en-US" sz="1200" dirty="0">
                <a:latin typeface="Times New Roman" panose="02020603050405020304" pitchFamily="18" charset="0"/>
                <a:cs typeface="Times New Roman" panose="02020603050405020304" pitchFamily="18" charset="0"/>
              </a:rPr>
              <a:t>    1. The Indifferent See No Evidence Of Importance (</a:t>
            </a:r>
            <a:r>
              <a:rPr lang="en-US" altLang="en-US" sz="1200" b="1" dirty="0">
                <a:solidFill>
                  <a:srgbClr val="FFFF00"/>
                </a:solidFill>
                <a:latin typeface="Times New Roman" panose="02020603050405020304" pitchFamily="18" charset="0"/>
                <a:cs typeface="Times New Roman" panose="02020603050405020304" pitchFamily="18" charset="0"/>
              </a:rPr>
              <a:t>Rom. 6:23</a:t>
            </a:r>
            <a:r>
              <a:rPr lang="en-US" altLang="en-US" sz="1200" b="1" dirty="0">
                <a:latin typeface="Times New Roman" panose="02020603050405020304" pitchFamily="18" charset="0"/>
                <a:cs typeface="Times New Roman" panose="02020603050405020304" pitchFamily="18" charset="0"/>
              </a:rPr>
              <a:t>; </a:t>
            </a:r>
            <a:r>
              <a:rPr lang="en-US" altLang="en-US" sz="1200" b="1" dirty="0">
                <a:solidFill>
                  <a:srgbClr val="FFFF00"/>
                </a:solidFill>
                <a:latin typeface="Times New Roman" panose="02020603050405020304" pitchFamily="18" charset="0"/>
                <a:cs typeface="Times New Roman" panose="02020603050405020304" pitchFamily="18" charset="0"/>
              </a:rPr>
              <a:t>Luke 19:10</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For the wages of sin is death, but the gift of God is eternal life in Christ Jesus our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6:23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Jesus saw the importance of Salvation.</a:t>
            </a:r>
          </a:p>
          <a:p>
            <a:pPr rtl="0"/>
            <a:r>
              <a:rPr lang="en-US" sz="1200" b="0" i="1" u="none" strike="noStrike" kern="1200" baseline="0" dirty="0">
                <a:solidFill>
                  <a:schemeClr val="tx1"/>
                </a:solidFill>
                <a:latin typeface="+mn-lt"/>
                <a:ea typeface="+mn-ea"/>
                <a:cs typeface="+mn-cs"/>
              </a:rPr>
              <a:t>for the Son of Man has come to seek and to save that which was lost."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Luke 19:10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b. I know that you also see the importance of Salvation.</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2. Christians Are To Seek To Save The Lost as Christ came to do for us. (</a:t>
            </a:r>
            <a:r>
              <a:rPr lang="en-US" altLang="en-US" sz="1200" b="1" dirty="0">
                <a:solidFill>
                  <a:srgbClr val="FFFF00"/>
                </a:solidFill>
                <a:latin typeface="Times New Roman" panose="02020603050405020304" pitchFamily="18" charset="0"/>
                <a:cs typeface="Times New Roman" panose="02020603050405020304" pitchFamily="18" charset="0"/>
              </a:rPr>
              <a:t>Mt. 28:19-20</a:t>
            </a:r>
            <a:r>
              <a:rPr lang="en-US" altLang="en-US" sz="1200" b="1" dirty="0">
                <a:latin typeface="Times New Roman" panose="02020603050405020304" pitchFamily="18" charset="0"/>
                <a:cs typeface="Times New Roman" panose="02020603050405020304" pitchFamily="18" charset="0"/>
              </a:rPr>
              <a:t>; </a:t>
            </a:r>
            <a:r>
              <a:rPr lang="en-US" altLang="en-US" sz="1200" b="1" dirty="0">
                <a:solidFill>
                  <a:srgbClr val="FFFF00"/>
                </a:solidFill>
                <a:latin typeface="Times New Roman" panose="02020603050405020304" pitchFamily="18" charset="0"/>
                <a:cs typeface="Times New Roman" panose="02020603050405020304" pitchFamily="18" charset="0"/>
              </a:rPr>
              <a:t>Gal. 6:1</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Brethren, if a man is overtaken in any trespass, you who are spiritual restore such a one in a spirit of gentleness, considering yourself lest you also be tempted.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Galatians 6:1</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3. They will not have the Privilege Of Saving A Lost Soul (</a:t>
            </a:r>
            <a:r>
              <a:rPr lang="en-US" altLang="en-US" sz="1200" b="1" dirty="0">
                <a:solidFill>
                  <a:srgbClr val="FFFF00"/>
                </a:solidFill>
                <a:latin typeface="Times New Roman" panose="02020603050405020304" pitchFamily="18" charset="0"/>
                <a:cs typeface="Times New Roman" panose="02020603050405020304" pitchFamily="18" charset="0"/>
              </a:rPr>
              <a:t>Jas. 5:19-20</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let him know that he who turns a sinner from the error of his way will save a soul from death and cover a multitude of sins.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James 5:20</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r>
              <a:rPr lang="en-US" dirty="0"/>
              <a: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4. </a:t>
            </a:r>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Dare We Be Indifferent?</a:t>
            </a: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20</a:t>
            </a:fld>
            <a:endParaRPr lang="en-US"/>
          </a:p>
        </p:txBody>
      </p:sp>
    </p:spTree>
    <p:extLst>
      <p:ext uri="{BB962C8B-B14F-4D97-AF65-F5344CB8AC3E}">
        <p14:creationId xmlns:p14="http://schemas.microsoft.com/office/powerpoint/2010/main" val="961856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FF3300"/>
              </a:buClr>
              <a:buFontTx/>
              <a:buNone/>
            </a:pPr>
            <a:r>
              <a:rPr lang="en-US" altLang="en-US" sz="1200" dirty="0">
                <a:latin typeface="Times New Roman" panose="02020603050405020304" pitchFamily="18" charset="0"/>
                <a:cs typeface="Times New Roman" panose="02020603050405020304" pitchFamily="18" charset="0"/>
              </a:rPr>
              <a:t>     1. Indifference Defeats Our Purpose, Our Very Reason For Being Here On This Earth. </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2. Just Like The London Transit Authority – Indifferent People Can Not Maintain Schedules</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3. If We Remain Indifferent To Spiritual Matters, We Lose Our Identity As Children of God</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4. </a:t>
            </a:r>
            <a:r>
              <a:rPr lang="en-US" altLang="en-US" sz="1200" b="1" dirty="0">
                <a:latin typeface="Times New Roman" panose="02020603050405020304" pitchFamily="18" charset="0"/>
                <a:cs typeface="Times New Roman" panose="02020603050405020304" pitchFamily="18" charset="0"/>
              </a:rPr>
              <a:t>Heb. 2:1-3</a:t>
            </a:r>
          </a:p>
          <a:p>
            <a:pPr rtl="0"/>
            <a:r>
              <a:rPr lang="en-US" sz="1200" b="0" i="1" u="none" strike="noStrike" kern="1200" baseline="0" dirty="0">
                <a:solidFill>
                  <a:schemeClr val="tx1"/>
                </a:solidFill>
                <a:latin typeface="+mn-lt"/>
                <a:ea typeface="+mn-ea"/>
                <a:cs typeface="+mn-cs"/>
              </a:rPr>
              <a:t>Therefore we must give the more earnest heed to the things we have heard, lest we drift away. </a:t>
            </a:r>
          </a:p>
          <a:p>
            <a:pPr rtl="0"/>
            <a:r>
              <a:rPr lang="en-US" sz="1200" b="0" i="1" u="none" strike="noStrike" kern="1200" baseline="0" dirty="0">
                <a:solidFill>
                  <a:schemeClr val="tx1"/>
                </a:solidFill>
                <a:latin typeface="+mn-lt"/>
                <a:ea typeface="+mn-ea"/>
                <a:cs typeface="+mn-cs"/>
              </a:rPr>
              <a:t>For if the word spoken through angels proved steadfast, and every transgression and disobedience received a just reward, </a:t>
            </a:r>
          </a:p>
          <a:p>
            <a:pPr rtl="0"/>
            <a:r>
              <a:rPr lang="en-US" sz="1200" b="0" i="1" u="none" strike="noStrike" kern="1200" baseline="0" dirty="0">
                <a:solidFill>
                  <a:schemeClr val="tx1"/>
                </a:solidFill>
                <a:latin typeface="+mn-lt"/>
                <a:ea typeface="+mn-ea"/>
                <a:cs typeface="+mn-cs"/>
              </a:rPr>
              <a:t>how shall we escape if we neglect so great a salvation, which at the first began to be spoken by the Lord, and was confirmed to us by those who heard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2:1-3</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21</a:t>
            </a:fld>
            <a:endParaRPr lang="en-US"/>
          </a:p>
        </p:txBody>
      </p:sp>
    </p:spTree>
    <p:extLst>
      <p:ext uri="{BB962C8B-B14F-4D97-AF65-F5344CB8AC3E}">
        <p14:creationId xmlns:p14="http://schemas.microsoft.com/office/powerpoint/2010/main" val="1895100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Berlin Sans FB" panose="020E0602020502020306" pitchFamily="34" charset="0"/>
              </a:rPr>
              <a:t>    1. Do Not Be Indifferent To God’s Call, </a:t>
            </a:r>
          </a:p>
          <a:p>
            <a:pPr algn="l"/>
            <a:r>
              <a:rPr lang="en-US" sz="1200" dirty="0">
                <a:latin typeface="Berlin Sans FB" panose="020E0602020502020306" pitchFamily="34" charset="0"/>
              </a:rPr>
              <a:t>&gt;&gt;&gt;&gt;&gt;&gt;&gt;&gt;&gt;&gt;&gt;&gt;&gt;&gt;&gt;&gt;&gt;&gt;&gt;</a:t>
            </a:r>
          </a:p>
          <a:p>
            <a:pPr algn="l"/>
            <a:r>
              <a:rPr lang="en-US" sz="1200" dirty="0">
                <a:latin typeface="Berlin Sans FB" panose="020E0602020502020306" pitchFamily="34" charset="0"/>
              </a:rPr>
              <a:t>    2. That Call Is For You!</a:t>
            </a:r>
          </a:p>
          <a:p>
            <a:pPr algn="l"/>
            <a:r>
              <a:rPr lang="en-US" dirty="0"/>
              <a:t>    3. Heed His Voice While We Stand </a:t>
            </a:r>
            <a:r>
              <a:rPr lang="en-US"/>
              <a:t>and Sing.</a:t>
            </a:r>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22</a:t>
            </a:fld>
            <a:endParaRPr lang="en-US"/>
          </a:p>
        </p:txBody>
      </p:sp>
    </p:spTree>
    <p:extLst>
      <p:ext uri="{BB962C8B-B14F-4D97-AF65-F5344CB8AC3E}">
        <p14:creationId xmlns:p14="http://schemas.microsoft.com/office/powerpoint/2010/main" val="3883094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C00000"/>
                </a:solidFill>
              </a:rPr>
              <a:t>    1. “Indifference”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C00000"/>
                </a:solidFill>
              </a:rPr>
              <a:t>&gt;&gt;&gt;&gt;&gt;&gt;&gt;&gt;&gt;&gt;&gt;&gt;</a:t>
            </a:r>
          </a:p>
          <a:p>
            <a:pPr>
              <a:buClr>
                <a:srgbClr val="FF3300"/>
              </a:buClr>
              <a:buFontTx/>
              <a:buNone/>
            </a:pPr>
            <a:r>
              <a:rPr lang="en-US" altLang="en-US" dirty="0"/>
              <a:t>    2. With indifference, you are “Having a neutral or unbiased disposition” towards something.</a:t>
            </a:r>
          </a:p>
          <a:p>
            <a:pPr>
              <a:buClr>
                <a:srgbClr val="FF3300"/>
              </a:buClr>
              <a:buFontTx/>
              <a:buNone/>
            </a:pPr>
            <a:r>
              <a:rPr lang="en-US" altLang="en-US" dirty="0"/>
              <a:t>&gt;&gt;&gt;&gt;&gt;&gt;&gt;&gt;&gt;&gt;&gt;&gt;</a:t>
            </a:r>
          </a:p>
          <a:p>
            <a:pPr>
              <a:buClr>
                <a:srgbClr val="FF3300"/>
              </a:buClr>
              <a:buFontTx/>
              <a:buNone/>
            </a:pPr>
            <a:r>
              <a:rPr lang="en-US" altLang="en-US" dirty="0"/>
              <a:t>    3.  You are “Not interested in or concerned about something” even if it affects your life.</a:t>
            </a:r>
          </a:p>
          <a:p>
            <a:pPr>
              <a:buClr>
                <a:srgbClr val="FF3300"/>
              </a:buClr>
              <a:buFontTx/>
              <a:buNone/>
            </a:pPr>
            <a:r>
              <a:rPr lang="en-US" altLang="en-US" dirty="0"/>
              <a:t>&gt;&gt;&gt;&gt;&gt;&gt;&gt;&gt;&gt;&gt;&gt;&gt;</a:t>
            </a:r>
          </a:p>
          <a:p>
            <a:pPr>
              <a:buClr>
                <a:srgbClr val="FF3300"/>
              </a:buClr>
              <a:buFontTx/>
              <a:buNone/>
            </a:pPr>
            <a:r>
              <a:rPr lang="en-US" altLang="en-US" dirty="0"/>
              <a:t>    4.  “Apathetic; means and shows you are not easily interested or moved” others.</a:t>
            </a:r>
          </a:p>
          <a:p>
            <a:pPr>
              <a:buClr>
                <a:srgbClr val="FF3300"/>
              </a:buClr>
              <a:buFontTx/>
              <a:buNone/>
            </a:pPr>
            <a:r>
              <a:rPr lang="en-US" altLang="en-US" dirty="0"/>
              <a:t>&gt;&gt;&gt;&gt;&gt;&gt;&gt;&gt;&gt;&gt;&gt;&gt;</a:t>
            </a:r>
          </a:p>
          <a:p>
            <a:pPr>
              <a:buClr>
                <a:srgbClr val="FF3300"/>
              </a:buClr>
              <a:buFontTx/>
              <a:buNone/>
            </a:pPr>
            <a:r>
              <a:rPr lang="en-US" altLang="en-US" dirty="0"/>
              <a:t>    5.  Indifference is “Characterized by lack of active quality”</a:t>
            </a:r>
          </a:p>
          <a:p>
            <a:pPr>
              <a:buClr>
                <a:srgbClr val="FF3300"/>
              </a:buClr>
              <a:buFontTx/>
              <a:buNone/>
            </a:pPr>
            <a:endParaRPr lang="en-US" altLang="en-US" dirty="0"/>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3</a:t>
            </a:fld>
            <a:endParaRPr lang="en-US"/>
          </a:p>
        </p:txBody>
      </p:sp>
    </p:spTree>
    <p:extLst>
      <p:ext uri="{BB962C8B-B14F-4D97-AF65-F5344CB8AC3E}">
        <p14:creationId xmlns:p14="http://schemas.microsoft.com/office/powerpoint/2010/main" val="417090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The Word “Indifference” Not In The Bible, But The Idea Is Put Forth In Many Ways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Times New Roman" panose="02020603050405020304" pitchFamily="18" charset="0"/>
                <a:cs typeface="Times New Roman" panose="02020603050405020304" pitchFamily="18" charset="0"/>
              </a:rPr>
              <a:t>    2. In This Lesson We Will Notice A Few Ways People Can Displease God With Their Acts Of Spiritual Indifference</a:t>
            </a: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4</a:t>
            </a:fld>
            <a:endParaRPr lang="en-US"/>
          </a:p>
        </p:txBody>
      </p:sp>
    </p:spTree>
    <p:extLst>
      <p:ext uri="{BB962C8B-B14F-4D97-AF65-F5344CB8AC3E}">
        <p14:creationId xmlns:p14="http://schemas.microsoft.com/office/powerpoint/2010/main" val="2793361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altLang="en-US" sz="1200" dirty="0">
                <a:solidFill>
                  <a:srgbClr val="C00000"/>
                </a:solidFill>
                <a:latin typeface="Times New Roman" panose="02020603050405020304" pitchFamily="18" charset="0"/>
                <a:cs typeface="Times New Roman" panose="02020603050405020304" pitchFamily="18" charset="0"/>
              </a:rPr>
              <a:t>We can all recognize that Indifferent look.</a:t>
            </a:r>
          </a:p>
          <a:p>
            <a:pPr algn="l"/>
            <a:r>
              <a:rPr lang="en-US" altLang="en-US" sz="1200" dirty="0">
                <a:solidFill>
                  <a:srgbClr val="C00000"/>
                </a:solidFill>
                <a:latin typeface="Times New Roman" panose="02020603050405020304" pitchFamily="18" charset="0"/>
                <a:cs typeface="Times New Roman" panose="02020603050405020304" pitchFamily="18" charset="0"/>
              </a:rPr>
              <a:t>&gt;&gt;&gt;&gt;&gt;&gt;&gt;&gt;&gt;&gt;&gt;&gt;&gt;&gt;&gt;&gt;</a:t>
            </a:r>
          </a:p>
          <a:p>
            <a:pPr algn="l"/>
            <a:r>
              <a:rPr lang="en-US" altLang="en-US" sz="1200" dirty="0">
                <a:solidFill>
                  <a:srgbClr val="C00000"/>
                </a:solidFill>
                <a:latin typeface="Times New Roman" panose="02020603050405020304" pitchFamily="18" charset="0"/>
                <a:cs typeface="Times New Roman" panose="02020603050405020304" pitchFamily="18" charset="0"/>
              </a:rPr>
              <a:t>    1. Possible the  </a:t>
            </a:r>
            <a:r>
              <a:rPr lang="en-US" altLang="en-US" sz="1200" dirty="0" err="1">
                <a:solidFill>
                  <a:srgbClr val="C00000"/>
                </a:solidFill>
                <a:latin typeface="Times New Roman" panose="02020603050405020304" pitchFamily="18" charset="0"/>
                <a:cs typeface="Times New Roman" panose="02020603050405020304" pitchFamily="18" charset="0"/>
              </a:rPr>
              <a:t>The</a:t>
            </a:r>
            <a:r>
              <a:rPr lang="en-US" altLang="en-US" sz="1200" dirty="0">
                <a:solidFill>
                  <a:srgbClr val="C00000"/>
                </a:solidFill>
                <a:latin typeface="Times New Roman" panose="02020603050405020304" pitchFamily="18" charset="0"/>
                <a:cs typeface="Times New Roman" panose="02020603050405020304" pitchFamily="18" charset="0"/>
              </a:rPr>
              <a:t> #1 fact is that </a:t>
            </a:r>
            <a:r>
              <a:rPr lang="en-US" altLang="en-US" sz="1200" dirty="0">
                <a:latin typeface="Times New Roman" panose="02020603050405020304" pitchFamily="18" charset="0"/>
                <a:cs typeface="Times New Roman" panose="02020603050405020304" pitchFamily="18" charset="0"/>
              </a:rPr>
              <a:t>Many People In The World Today Are Totally Indifferent About The Salvation Of Their Own Souls.</a:t>
            </a:r>
          </a:p>
          <a:p>
            <a:pPr algn="l"/>
            <a:r>
              <a:rPr lang="en-US" altLang="en-US" sz="1200" dirty="0">
                <a:latin typeface="Times New Roman" panose="02020603050405020304" pitchFamily="18" charset="0"/>
                <a:cs typeface="Times New Roman" panose="02020603050405020304" pitchFamily="18" charset="0"/>
              </a:rPr>
              <a:t>&gt;&gt;&gt;&gt;&gt;&gt;&gt;&gt;&gt;&gt;&gt;&gt;&gt;&gt;&gt;&gt;&gt;</a:t>
            </a:r>
          </a:p>
          <a:p>
            <a:pPr algn="l"/>
            <a:r>
              <a:rPr lang="en-US" altLang="en-US" sz="1200" dirty="0">
                <a:latin typeface="Times New Roman" panose="02020603050405020304" pitchFamily="18" charset="0"/>
                <a:cs typeface="Times New Roman" panose="02020603050405020304" pitchFamily="18" charset="0"/>
              </a:rPr>
              <a:t>    2. It has No interest or concern to them because the </a:t>
            </a:r>
            <a:r>
              <a:rPr lang="en-US" altLang="en-US" sz="1200" u="sng" dirty="0">
                <a:latin typeface="Times New Roman" panose="02020603050405020304" pitchFamily="18" charset="0"/>
                <a:cs typeface="Times New Roman" panose="02020603050405020304" pitchFamily="18" charset="0"/>
              </a:rPr>
              <a:t>cares of the world are sufficient</a:t>
            </a:r>
            <a:r>
              <a:rPr lang="en-US" altLang="en-US" sz="1200" dirty="0">
                <a:latin typeface="Times New Roman" panose="02020603050405020304" pitchFamily="18" charset="0"/>
                <a:cs typeface="Times New Roman" panose="02020603050405020304" pitchFamily="18" charset="0"/>
              </a:rPr>
              <a:t> for them at the moment.</a:t>
            </a: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5</a:t>
            </a:fld>
            <a:endParaRPr lang="en-US"/>
          </a:p>
        </p:txBody>
      </p:sp>
    </p:spTree>
    <p:extLst>
      <p:ext uri="{BB962C8B-B14F-4D97-AF65-F5344CB8AC3E}">
        <p14:creationId xmlns:p14="http://schemas.microsoft.com/office/powerpoint/2010/main" val="2306784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FF3300"/>
              </a:buClr>
            </a:pPr>
            <a:r>
              <a:rPr lang="en-US" altLang="en-US" sz="1200" dirty="0">
                <a:latin typeface="Times New Roman" panose="02020603050405020304" pitchFamily="18" charset="0"/>
                <a:cs typeface="Times New Roman" panose="02020603050405020304" pitchFamily="18" charset="0"/>
              </a:rPr>
              <a:t>    1. When we ask, we often we find Large Numbers of people that are Disinterested In What The Bible Says About Salvation.</a:t>
            </a:r>
          </a:p>
          <a:p>
            <a:pPr>
              <a:buClr>
                <a:srgbClr val="FF3300"/>
              </a:buClr>
            </a:pPr>
            <a:r>
              <a:rPr lang="en-US" altLang="en-US" sz="1200" dirty="0">
                <a:latin typeface="Times New Roman" panose="02020603050405020304" pitchFamily="18" charset="0"/>
                <a:cs typeface="Times New Roman" panose="02020603050405020304" pitchFamily="18" charset="0"/>
              </a:rPr>
              <a:t>&gt;&gt;&gt;&gt;&gt;&gt;&gt;&gt;&gt;&gt;&gt;&gt;&gt;&gt;&gt;&gt;&gt;&gt;&gt;</a:t>
            </a:r>
          </a:p>
          <a:p>
            <a:pPr>
              <a:buClr>
                <a:srgbClr val="FF3300"/>
              </a:buClr>
            </a:pPr>
            <a:r>
              <a:rPr lang="en-US" altLang="en-US" sz="1200" dirty="0">
                <a:latin typeface="Times New Roman" panose="02020603050405020304" pitchFamily="18" charset="0"/>
                <a:cs typeface="Times New Roman" panose="02020603050405020304" pitchFamily="18" charset="0"/>
              </a:rPr>
              <a:t>    2. Most are Not Concerned with the fact That They Cannot Find “Their Understanding Of Salvation” In The Bible and in the wording that they Want it to Understood. </a:t>
            </a:r>
          </a:p>
          <a:p>
            <a:pPr>
              <a:buClr>
                <a:srgbClr val="FF3300"/>
              </a:buClr>
            </a:pPr>
            <a:r>
              <a:rPr lang="en-US" altLang="en-US" sz="1200" dirty="0">
                <a:latin typeface="Times New Roman" panose="02020603050405020304" pitchFamily="18" charset="0"/>
                <a:cs typeface="Times New Roman" panose="02020603050405020304" pitchFamily="18" charset="0"/>
              </a:rPr>
              <a:t>&gt;&gt;&gt;&gt;&gt;&gt;&gt;&gt;&gt;&gt;&gt;&gt;&gt;&gt;&gt;&gt;&gt;&gt;&gt;</a:t>
            </a:r>
          </a:p>
          <a:p>
            <a:pPr>
              <a:buClr>
                <a:srgbClr val="FF3300"/>
              </a:buClr>
            </a:pPr>
            <a:r>
              <a:rPr lang="en-US" altLang="en-US" sz="1200" dirty="0">
                <a:latin typeface="Times New Roman" panose="02020603050405020304" pitchFamily="18" charset="0"/>
                <a:cs typeface="Times New Roman" panose="02020603050405020304" pitchFamily="18" charset="0"/>
              </a:rPr>
              <a:t>    3. If they were truly Concerned; They Would Care About What The Bible Says and seek such answers as the Bible provides.</a:t>
            </a: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6</a:t>
            </a:fld>
            <a:endParaRPr lang="en-US"/>
          </a:p>
        </p:txBody>
      </p:sp>
    </p:spTree>
    <p:extLst>
      <p:ext uri="{BB962C8B-B14F-4D97-AF65-F5344CB8AC3E}">
        <p14:creationId xmlns:p14="http://schemas.microsoft.com/office/powerpoint/2010/main" val="872602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Times New Roman" panose="02020603050405020304" pitchFamily="18" charset="0"/>
                <a:cs typeface="Times New Roman" panose="02020603050405020304" pitchFamily="18" charset="0"/>
              </a:rPr>
              <a:t>    1. We are Taught by the Bible that Satan Deceives Those Who Have No Love For Truth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Th. 2:10-12</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and with </a:t>
            </a:r>
            <a:r>
              <a:rPr lang="en-US" sz="1200" b="1" i="1" u="none" strike="noStrike" kern="1200" baseline="0" dirty="0">
                <a:solidFill>
                  <a:schemeClr val="tx1"/>
                </a:solidFill>
                <a:latin typeface="+mn-lt"/>
                <a:ea typeface="+mn-ea"/>
                <a:cs typeface="+mn-cs"/>
              </a:rPr>
              <a:t>all unrighteous deception</a:t>
            </a:r>
            <a:r>
              <a:rPr lang="en-US" sz="1200" b="0" i="1" u="none" strike="noStrike" kern="1200" baseline="0" dirty="0">
                <a:solidFill>
                  <a:schemeClr val="tx1"/>
                </a:solidFill>
                <a:latin typeface="+mn-lt"/>
                <a:ea typeface="+mn-ea"/>
                <a:cs typeface="+mn-cs"/>
              </a:rPr>
              <a:t> among those who perish, because they did not receive </a:t>
            </a:r>
            <a:r>
              <a:rPr lang="en-US" sz="1200" b="1" i="1" u="none" strike="noStrike" kern="1200" baseline="0" dirty="0">
                <a:solidFill>
                  <a:schemeClr val="tx1"/>
                </a:solidFill>
                <a:latin typeface="+mn-lt"/>
                <a:ea typeface="+mn-ea"/>
                <a:cs typeface="+mn-cs"/>
              </a:rPr>
              <a:t>the love of the truth</a:t>
            </a:r>
            <a:r>
              <a:rPr lang="en-US" sz="1200" b="0" i="1" u="none" strike="noStrike" kern="1200" baseline="0" dirty="0">
                <a:solidFill>
                  <a:schemeClr val="tx1"/>
                </a:solidFill>
                <a:latin typeface="+mn-lt"/>
                <a:ea typeface="+mn-ea"/>
                <a:cs typeface="+mn-cs"/>
              </a:rPr>
              <a:t>, </a:t>
            </a:r>
            <a:r>
              <a:rPr lang="en-US" sz="1200" b="1" i="1" u="none" strike="noStrike" kern="1200" baseline="0" dirty="0">
                <a:solidFill>
                  <a:schemeClr val="tx1"/>
                </a:solidFill>
                <a:latin typeface="+mn-lt"/>
                <a:ea typeface="+mn-ea"/>
                <a:cs typeface="+mn-cs"/>
              </a:rPr>
              <a:t>that they might be saved</a:t>
            </a:r>
            <a:r>
              <a:rPr lang="en-US" sz="1200" b="0" i="1" u="none" strike="noStrike" kern="1200" baseline="0" dirty="0">
                <a:solidFill>
                  <a:schemeClr val="tx1"/>
                </a:solidFill>
                <a:latin typeface="+mn-lt"/>
                <a:ea typeface="+mn-ea"/>
                <a:cs typeface="+mn-cs"/>
              </a:rPr>
              <a:t>. And for this reason God will send them strong delusion, that </a:t>
            </a:r>
            <a:r>
              <a:rPr lang="en-US" sz="1200" b="1" i="1" u="none" strike="noStrike" kern="1200" baseline="0" dirty="0">
                <a:solidFill>
                  <a:schemeClr val="tx1"/>
                </a:solidFill>
                <a:latin typeface="+mn-lt"/>
                <a:ea typeface="+mn-ea"/>
                <a:cs typeface="+mn-cs"/>
              </a:rPr>
              <a:t>they should believe the lie</a:t>
            </a:r>
            <a:r>
              <a:rPr lang="en-US" sz="1200" b="0" i="1" u="none" strike="noStrike" kern="1200" baseline="0" dirty="0">
                <a:solidFill>
                  <a:schemeClr val="tx1"/>
                </a:solidFill>
                <a:latin typeface="+mn-lt"/>
                <a:ea typeface="+mn-ea"/>
                <a:cs typeface="+mn-cs"/>
              </a:rPr>
              <a:t>, that they all </a:t>
            </a:r>
            <a:r>
              <a:rPr lang="en-US" sz="1200" b="1" i="1" u="none" strike="noStrike" kern="1200" baseline="0" dirty="0">
                <a:solidFill>
                  <a:schemeClr val="tx1"/>
                </a:solidFill>
                <a:latin typeface="+mn-lt"/>
                <a:ea typeface="+mn-ea"/>
                <a:cs typeface="+mn-cs"/>
              </a:rPr>
              <a:t>may be condemned</a:t>
            </a:r>
            <a:r>
              <a:rPr lang="en-US" sz="1200" b="0" i="1" u="none" strike="noStrike" kern="1200" baseline="0" dirty="0">
                <a:solidFill>
                  <a:schemeClr val="tx1"/>
                </a:solidFill>
                <a:latin typeface="+mn-lt"/>
                <a:ea typeface="+mn-ea"/>
                <a:cs typeface="+mn-cs"/>
              </a:rPr>
              <a:t> who did not believe the truth but had pleasure in unrighteousness.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Thessalonians 2:10-12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This is an excellent definition of indifference and eternal results.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Times New Roman" panose="02020603050405020304" pitchFamily="18" charset="0"/>
                <a:cs typeface="Times New Roman" panose="02020603050405020304" pitchFamily="18" charset="0"/>
              </a:rPr>
              <a:t>&gt;&gt;&gt;&gt;&gt;&gt;&gt;&gt;&gt;&gt;&gt;&gt;&gt;&gt;&gt;&gt;&gt;&gt;&gt;&gt;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2. What is Truth = Bible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Jn. 17:17</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Sanctify them by Your truth. Your word is truth.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17:17</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3. Don’t remain indifferent, Make Yourself Wise Unto Salvation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Tim. 3:15</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from childhood you have known the Holy Scriptures, which are able to make you wise for salvation through faith which is in Christ Jesus.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Timothy 3:15</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4. Obeying The Truth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Pet. 1:22-23</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Since you have purified your souls in obeying the truth through the Spirit in sincere love of the brethren, love one another fervently with a pure heart, having been born again, not of corruptible seed but incorruptible, through the word of God which lives and abides forever,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1:22-23</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Clr>
                <a:srgbClr val="FF3300"/>
              </a:buClr>
              <a:buFontTx/>
              <a:buNone/>
            </a:pPr>
            <a:r>
              <a:rPr lang="en-US" altLang="en-US" sz="1200" dirty="0">
                <a:latin typeface="Times New Roman" panose="02020603050405020304" pitchFamily="18" charset="0"/>
                <a:cs typeface="Times New Roman" panose="02020603050405020304" pitchFamily="18" charset="0"/>
              </a:rPr>
              <a:t>&gt;&gt;&gt;&gt;&gt;&gt;&gt;&gt;&gt;&gt;&gt;&gt;&gt;&gt;&gt;&gt;&gt;&gt;&gt;&gt;</a:t>
            </a:r>
          </a:p>
          <a:p>
            <a:pPr>
              <a:buClr>
                <a:srgbClr val="FF3300"/>
              </a:buClr>
              <a:buFontTx/>
              <a:buNone/>
            </a:pPr>
            <a:r>
              <a:rPr lang="en-US" altLang="en-US" sz="1200" dirty="0">
                <a:latin typeface="Times New Roman" panose="02020603050405020304" pitchFamily="18" charset="0"/>
                <a:cs typeface="Times New Roman" panose="02020603050405020304" pitchFamily="18" charset="0"/>
              </a:rPr>
              <a:t>    5.  Love Truth </a:t>
            </a:r>
            <a:r>
              <a:rPr lang="en-US" altLang="en-US" sz="1200" b="1" dirty="0">
                <a:latin typeface="Times New Roman" panose="02020603050405020304" pitchFamily="18" charset="0"/>
                <a:cs typeface="Times New Roman" panose="02020603050405020304" pitchFamily="18" charset="0"/>
              </a:rPr>
              <a:t>(</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Th. 2:13</a:t>
            </a:r>
            <a:r>
              <a:rPr lang="en-US" altLang="en-US" sz="1200" dirty="0">
                <a:latin typeface="Times New Roman" panose="02020603050405020304" pitchFamily="18" charset="0"/>
                <a:cs typeface="Times New Roman" panose="02020603050405020304" pitchFamily="18" charset="0"/>
              </a:rPr>
              <a:t>)</a:t>
            </a:r>
          </a:p>
          <a:p>
            <a:pPr rtl="0"/>
            <a:r>
              <a:rPr lang="en-US" sz="1200" b="0" i="0" u="none" strike="noStrike" kern="1200" baseline="0" dirty="0">
                <a:solidFill>
                  <a:schemeClr val="tx1"/>
                </a:solidFill>
                <a:latin typeface="+mn-lt"/>
                <a:ea typeface="+mn-ea"/>
                <a:cs typeface="+mn-cs"/>
              </a:rPr>
              <a:t>For this reason we also thank God without ceasing, because when you received the word of God which you heard from us, </a:t>
            </a:r>
            <a:r>
              <a:rPr lang="en-US" sz="1200" b="1" i="0" u="none" strike="noStrike" kern="1200" baseline="0" dirty="0">
                <a:solidFill>
                  <a:schemeClr val="tx1"/>
                </a:solidFill>
                <a:latin typeface="+mn-lt"/>
                <a:ea typeface="+mn-ea"/>
                <a:cs typeface="+mn-cs"/>
              </a:rPr>
              <a:t>you welcomed it not as the word of men, but as it is in truth, the word of God</a:t>
            </a:r>
            <a:r>
              <a:rPr lang="en-US" sz="1200" b="0" i="0" u="none" strike="noStrike" kern="1200" baseline="0" dirty="0">
                <a:solidFill>
                  <a:schemeClr val="tx1"/>
                </a:solidFill>
                <a:latin typeface="+mn-lt"/>
                <a:ea typeface="+mn-ea"/>
                <a:cs typeface="+mn-cs"/>
              </a:rPr>
              <a:t>, which also effectively works in you who believe. (</a:t>
            </a:r>
            <a:r>
              <a:rPr lang="en-US" sz="1200" b="1" i="0" u="none" strike="noStrike" kern="1200" baseline="0" dirty="0">
                <a:solidFill>
                  <a:schemeClr val="tx1"/>
                </a:solidFill>
                <a:latin typeface="+mn-lt"/>
                <a:ea typeface="+mn-ea"/>
                <a:cs typeface="+mn-cs"/>
              </a:rPr>
              <a:t>1 Thessalonians 2:13</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7</a:t>
            </a:fld>
            <a:endParaRPr lang="en-US"/>
          </a:p>
        </p:txBody>
      </p:sp>
    </p:spTree>
    <p:extLst>
      <p:ext uri="{BB962C8B-B14F-4D97-AF65-F5344CB8AC3E}">
        <p14:creationId xmlns:p14="http://schemas.microsoft.com/office/powerpoint/2010/main" val="534906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tx1"/>
                </a:solidFill>
                <a:latin typeface="Times New Roman" panose="02020603050405020304" pitchFamily="18" charset="0"/>
                <a:cs typeface="Times New Roman" panose="02020603050405020304" pitchFamily="18" charset="0"/>
              </a:rPr>
              <a:t>    1. The Concerned People of this World Will Seek To Know What The Bible Teaches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tx1"/>
                </a:solidFill>
                <a:latin typeface="Times New Roman" panose="02020603050405020304" pitchFamily="18" charset="0"/>
                <a:cs typeface="Times New Roman" panose="02020603050405020304" pitchFamily="18" charset="0"/>
              </a:rPr>
              <a: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tx1"/>
                </a:solidFill>
                <a:latin typeface="Times New Roman" panose="02020603050405020304" pitchFamily="18" charset="0"/>
                <a:cs typeface="Times New Roman" panose="02020603050405020304" pitchFamily="18" charset="0"/>
              </a:rPr>
              <a:t>    2.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6:68</a:t>
            </a:r>
            <a:r>
              <a:rPr lang="en-US" altLang="en-US" sz="1200" b="1" dirty="0">
                <a:solidFill>
                  <a:schemeClr val="tx1"/>
                </a:solidFill>
                <a:latin typeface="Times New Roman" panose="02020603050405020304" pitchFamily="18" charset="0"/>
                <a:cs typeface="Times New Roman" panose="02020603050405020304" pitchFamily="18" charset="0"/>
              </a:rPr>
              <a:t>;  </a:t>
            </a:r>
            <a:r>
              <a:rPr lang="en-US" altLang="en-US" sz="1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17:11</a:t>
            </a:r>
            <a:r>
              <a:rPr lang="en-US" altLang="en-US" sz="1200" dirty="0">
                <a:solidFill>
                  <a:schemeClr val="tx1"/>
                </a:solidFill>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But Simon Peter answered Him, "</a:t>
            </a:r>
            <a:r>
              <a:rPr lang="en-US" sz="1200" b="1" i="1" u="none" strike="noStrike" kern="1200" baseline="0" dirty="0">
                <a:solidFill>
                  <a:schemeClr val="tx1"/>
                </a:solidFill>
                <a:latin typeface="+mn-lt"/>
                <a:ea typeface="+mn-ea"/>
                <a:cs typeface="+mn-cs"/>
              </a:rPr>
              <a:t>Lord, to whom shall we go? </a:t>
            </a:r>
            <a:r>
              <a:rPr lang="en-US" sz="1200" b="0" i="1" u="none" strike="noStrike" kern="1200" baseline="0" dirty="0">
                <a:solidFill>
                  <a:schemeClr val="tx1"/>
                </a:solidFill>
                <a:latin typeface="+mn-lt"/>
                <a:ea typeface="+mn-ea"/>
                <a:cs typeface="+mn-cs"/>
              </a:rPr>
              <a:t>You have the words of eternal life.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6:68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These were more fair-minded than those in Thessalonica, in that </a:t>
            </a:r>
            <a:r>
              <a:rPr lang="en-US" sz="1200" b="1" i="1" u="none" strike="noStrike" kern="1200" baseline="0" dirty="0">
                <a:solidFill>
                  <a:schemeClr val="tx1"/>
                </a:solidFill>
                <a:latin typeface="+mn-lt"/>
                <a:ea typeface="+mn-ea"/>
                <a:cs typeface="+mn-cs"/>
              </a:rPr>
              <a:t>they received the word with all readiness</a:t>
            </a:r>
            <a:r>
              <a:rPr lang="en-US" sz="1200" b="0" i="1" u="none" strike="noStrike" kern="1200" baseline="0" dirty="0">
                <a:solidFill>
                  <a:schemeClr val="tx1"/>
                </a:solidFill>
                <a:latin typeface="+mn-lt"/>
                <a:ea typeface="+mn-ea"/>
                <a:cs typeface="+mn-cs"/>
              </a:rPr>
              <a:t>, and </a:t>
            </a:r>
            <a:r>
              <a:rPr lang="en-US" sz="1200" b="1" i="1" u="none" strike="noStrike" kern="1200" baseline="0" dirty="0">
                <a:solidFill>
                  <a:schemeClr val="tx1"/>
                </a:solidFill>
                <a:latin typeface="+mn-lt"/>
                <a:ea typeface="+mn-ea"/>
                <a:cs typeface="+mn-cs"/>
              </a:rPr>
              <a:t>searched the Scriptures daily</a:t>
            </a:r>
            <a:r>
              <a:rPr lang="en-US" sz="1200" b="0" i="1" u="none" strike="noStrike" kern="1200" baseline="0" dirty="0">
                <a:solidFill>
                  <a:schemeClr val="tx1"/>
                </a:solidFill>
                <a:latin typeface="+mn-lt"/>
                <a:ea typeface="+mn-ea"/>
                <a:cs typeface="+mn-cs"/>
              </a:rPr>
              <a:t> to find out whether </a:t>
            </a:r>
            <a:r>
              <a:rPr lang="en-US" sz="1200" b="1" i="1" u="none" strike="noStrike" kern="1200" baseline="0" dirty="0">
                <a:solidFill>
                  <a:schemeClr val="tx1"/>
                </a:solidFill>
                <a:latin typeface="+mn-lt"/>
                <a:ea typeface="+mn-ea"/>
                <a:cs typeface="+mn-cs"/>
              </a:rPr>
              <a:t>these things were so</a:t>
            </a:r>
            <a:r>
              <a:rPr lang="en-US" sz="1200" b="0" i="1" u="none" strike="noStrike" kern="1200" baseline="0" dirty="0">
                <a:solidFill>
                  <a:schemeClr val="tx1"/>
                </a:solidFill>
                <a:latin typeface="+mn-lt"/>
                <a:ea typeface="+mn-ea"/>
                <a:cs typeface="+mn-cs"/>
              </a:rPr>
              <a:t>.</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Acts 17:11</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8</a:t>
            </a:fld>
            <a:endParaRPr lang="en-US"/>
          </a:p>
        </p:txBody>
      </p:sp>
    </p:spTree>
    <p:extLst>
      <p:ext uri="{BB962C8B-B14F-4D97-AF65-F5344CB8AC3E}">
        <p14:creationId xmlns:p14="http://schemas.microsoft.com/office/powerpoint/2010/main" val="2160239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Do You find that your are indifferent, Have You Obeyed The Truth?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&gt;&gt;&gt;&gt;&gt;&gt;&gt;&gt;&gt;&gt;&gt;&gt;&gt;&gt;&gt;&gt;&gt;&gt;&gt;.</a:t>
            </a:r>
          </a:p>
          <a:p>
            <a:pPr>
              <a:buFontTx/>
              <a:buNone/>
            </a:pPr>
            <a:r>
              <a:rPr lang="en-US" altLang="en-US" sz="4000" dirty="0">
                <a:solidFill>
                  <a:schemeClr val="tx1"/>
                </a:solidFill>
                <a:latin typeface="Times New Roman" panose="02020603050405020304" pitchFamily="18" charset="0"/>
                <a:cs typeface="Times New Roman" panose="02020603050405020304" pitchFamily="18" charset="0"/>
              </a:rPr>
              <a:t>    2. How strong is your Faith (</a:t>
            </a:r>
            <a:r>
              <a:rPr lang="en-US" alt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Jn. 3:16</a:t>
            </a:r>
            <a:r>
              <a:rPr lang="en-US" altLang="en-US" sz="4000" dirty="0">
                <a:solidFill>
                  <a:schemeClr val="tx1"/>
                </a:solidFill>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For God so loved the world that He gave His only begotten Son, that whoever </a:t>
            </a:r>
            <a:r>
              <a:rPr lang="en-US" sz="1200" b="1" i="1" u="none" strike="noStrike" kern="1200" baseline="0" dirty="0">
                <a:solidFill>
                  <a:schemeClr val="tx1"/>
                </a:solidFill>
                <a:latin typeface="+mn-lt"/>
                <a:ea typeface="+mn-ea"/>
                <a:cs typeface="+mn-cs"/>
              </a:rPr>
              <a:t>believes in Him should not perish</a:t>
            </a:r>
            <a:r>
              <a:rPr lang="en-US" sz="1200" b="0" i="1" u="none" strike="noStrike" kern="1200" baseline="0" dirty="0">
                <a:solidFill>
                  <a:schemeClr val="tx1"/>
                </a:solidFill>
                <a:latin typeface="+mn-lt"/>
                <a:ea typeface="+mn-ea"/>
                <a:cs typeface="+mn-cs"/>
              </a:rPr>
              <a:t> but have everlasting life.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3:16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a:t>
            </a:r>
            <a:endParaRPr lang="en-US" altLang="en-US" sz="4000" dirty="0">
              <a:solidFill>
                <a:schemeClr val="tx1"/>
              </a:solidFill>
              <a:latin typeface="Times New Roman" panose="02020603050405020304" pitchFamily="18" charset="0"/>
              <a:cs typeface="Times New Roman" panose="02020603050405020304" pitchFamily="18" charset="0"/>
            </a:endParaRPr>
          </a:p>
          <a:p>
            <a:pPr>
              <a:buFontTx/>
              <a:buNone/>
            </a:pPr>
            <a:r>
              <a:rPr lang="en-US" altLang="en-US" sz="4000" dirty="0">
                <a:solidFill>
                  <a:schemeClr val="tx1"/>
                </a:solidFill>
                <a:latin typeface="Times New Roman" panose="02020603050405020304" pitchFamily="18" charset="0"/>
                <a:cs typeface="Times New Roman" panose="02020603050405020304" pitchFamily="18" charset="0"/>
              </a:rPr>
              <a:t>    3. Repent (</a:t>
            </a:r>
            <a:r>
              <a:rPr lang="en-US" alt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17:30</a:t>
            </a:r>
            <a:r>
              <a:rPr lang="en-US" altLang="en-US" sz="4000" dirty="0">
                <a:solidFill>
                  <a:schemeClr val="tx1"/>
                </a:solidFill>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Truly, these times of ignorance God overlooked, but now commands all men everywhere to repent,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17:30</a:t>
            </a:r>
            <a:r>
              <a:rPr lang="en-US" sz="1200" b="0" i="0" u="none" strike="noStrike" kern="1200" baseline="0" dirty="0">
                <a:solidFill>
                  <a:schemeClr val="tx1"/>
                </a:solidFill>
                <a:latin typeface="+mn-lt"/>
                <a:ea typeface="+mn-ea"/>
                <a:cs typeface="+mn-cs"/>
              </a:rPr>
              <a:t>)</a:t>
            </a:r>
          </a:p>
          <a:p>
            <a:pPr>
              <a:buFontTx/>
              <a:buNone/>
            </a:pPr>
            <a:r>
              <a:rPr lang="en-US" altLang="en-US" sz="4000" dirty="0">
                <a:solidFill>
                  <a:schemeClr val="tx1"/>
                </a:solidFill>
                <a:latin typeface="Times New Roman" panose="02020603050405020304" pitchFamily="18" charset="0"/>
                <a:cs typeface="Times New Roman" panose="02020603050405020304" pitchFamily="18" charset="0"/>
              </a:rPr>
              <a:t>&gt;&gt;&gt;&gt;&gt;&gt;&gt;&gt;&gt;&gt;&gt;&gt;&gt;&gt;&gt;&gt;&gt;&gt;&gt;</a:t>
            </a:r>
          </a:p>
          <a:p>
            <a:pPr>
              <a:buFontTx/>
              <a:buNone/>
            </a:pPr>
            <a:r>
              <a:rPr lang="en-US" altLang="en-US" sz="4000" dirty="0">
                <a:solidFill>
                  <a:schemeClr val="tx1"/>
                </a:solidFill>
                <a:latin typeface="Times New Roman" panose="02020603050405020304" pitchFamily="18" charset="0"/>
                <a:cs typeface="Times New Roman" panose="02020603050405020304" pitchFamily="18" charset="0"/>
              </a:rPr>
              <a:t>    4. Confess (</a:t>
            </a:r>
            <a:r>
              <a:rPr lang="en-US" alt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Rm. 10:10</a:t>
            </a:r>
            <a:r>
              <a:rPr lang="en-US" altLang="en-US" sz="4000" dirty="0">
                <a:solidFill>
                  <a:schemeClr val="tx1"/>
                </a:solidFill>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For with the heart one believes unto righteousness, and with the mouth confession is made unto salvation.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10:10</a:t>
            </a:r>
            <a:r>
              <a:rPr lang="en-US" sz="1200" b="0" i="0" u="none" strike="noStrike" kern="1200" baseline="0" dirty="0">
                <a:solidFill>
                  <a:schemeClr val="tx1"/>
                </a:solidFill>
                <a:latin typeface="+mn-lt"/>
                <a:ea typeface="+mn-ea"/>
                <a:cs typeface="+mn-cs"/>
              </a:rPr>
              <a:t>)</a:t>
            </a:r>
            <a:endParaRPr lang="en-US" altLang="en-US" sz="4000" dirty="0">
              <a:solidFill>
                <a:schemeClr val="tx1"/>
              </a:solidFill>
              <a:latin typeface="Times New Roman" panose="02020603050405020304" pitchFamily="18" charset="0"/>
              <a:cs typeface="Times New Roman" panose="02020603050405020304" pitchFamily="18" charset="0"/>
            </a:endParaRPr>
          </a:p>
          <a:p>
            <a:pPr>
              <a:buFontTx/>
              <a:buNone/>
            </a:pPr>
            <a:r>
              <a:rPr lang="en-US" altLang="en-US" sz="4000" dirty="0">
                <a:solidFill>
                  <a:schemeClr val="tx1"/>
                </a:solidFill>
                <a:latin typeface="Times New Roman" panose="02020603050405020304" pitchFamily="18" charset="0"/>
                <a:cs typeface="Times New Roman" panose="02020603050405020304" pitchFamily="18" charset="0"/>
              </a:rPr>
              <a:t>&gt;&gt;&gt;&gt;&gt;&gt;&gt;&gt;&gt;&gt;&gt;&gt;&gt;&gt;&gt;&gt;&gt;&gt;&gt;</a:t>
            </a:r>
          </a:p>
          <a:p>
            <a:pPr>
              <a:buFontTx/>
              <a:buNone/>
            </a:pPr>
            <a:r>
              <a:rPr lang="en-US" altLang="en-US" sz="4000" dirty="0">
                <a:solidFill>
                  <a:schemeClr val="tx1"/>
                </a:solidFill>
                <a:latin typeface="Times New Roman" panose="02020603050405020304" pitchFamily="18" charset="0"/>
                <a:cs typeface="Times New Roman" panose="02020603050405020304" pitchFamily="18" charset="0"/>
              </a:rPr>
              <a:t>    5. Baptism (</a:t>
            </a:r>
            <a:r>
              <a:rPr lang="en-US" alt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Mk. 16:16</a:t>
            </a:r>
            <a:r>
              <a:rPr lang="en-US" altLang="en-US" sz="4000" dirty="0">
                <a:solidFill>
                  <a:schemeClr val="tx1"/>
                </a:solidFill>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He who believes and is baptized will be saved; but he who does not believe will be condemned.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Mark 16:16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0E94C-ABA7-47F1-9043-16678DED6EEC}" type="slidenum">
              <a:rPr lang="en-US" smtClean="0"/>
              <a:t>9</a:t>
            </a:fld>
            <a:endParaRPr lang="en-US"/>
          </a:p>
        </p:txBody>
      </p:sp>
    </p:spTree>
    <p:extLst>
      <p:ext uri="{BB962C8B-B14F-4D97-AF65-F5344CB8AC3E}">
        <p14:creationId xmlns:p14="http://schemas.microsoft.com/office/powerpoint/2010/main" val="1698729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EF92D8-F5D0-4F9C-8E98-5C8B59841BCA}" type="slidenum">
              <a:rPr lang="en-US" altLang="en-US" smtClean="0"/>
              <a:pPr/>
              <a:t>‹#›</a:t>
            </a:fld>
            <a:endParaRPr lang="en-US" altLang="en-US"/>
          </a:p>
        </p:txBody>
      </p:sp>
    </p:spTree>
    <p:extLst>
      <p:ext uri="{BB962C8B-B14F-4D97-AF65-F5344CB8AC3E}">
        <p14:creationId xmlns:p14="http://schemas.microsoft.com/office/powerpoint/2010/main" val="393436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CC8642-C681-4061-9B24-4F1CB585D4DF}" type="slidenum">
              <a:rPr lang="en-US" altLang="en-US" smtClean="0"/>
              <a:pPr/>
              <a:t>‹#›</a:t>
            </a:fld>
            <a:endParaRPr lang="en-US" altLang="en-US"/>
          </a:p>
        </p:txBody>
      </p:sp>
    </p:spTree>
    <p:extLst>
      <p:ext uri="{BB962C8B-B14F-4D97-AF65-F5344CB8AC3E}">
        <p14:creationId xmlns:p14="http://schemas.microsoft.com/office/powerpoint/2010/main" val="219538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CC8642-C681-4061-9B24-4F1CB585D4DF}" type="slidenum">
              <a:rPr lang="en-US" altLang="en-US" smtClean="0"/>
              <a:pPr/>
              <a:t>‹#›</a:t>
            </a:fld>
            <a:endParaRPr lang="en-US"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3126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CC8642-C681-4061-9B24-4F1CB585D4DF}" type="slidenum">
              <a:rPr lang="en-US" altLang="en-US" smtClean="0"/>
              <a:pPr/>
              <a:t>‹#›</a:t>
            </a:fld>
            <a:endParaRPr lang="en-US" altLang="en-US"/>
          </a:p>
        </p:txBody>
      </p:sp>
    </p:spTree>
    <p:extLst>
      <p:ext uri="{BB962C8B-B14F-4D97-AF65-F5344CB8AC3E}">
        <p14:creationId xmlns:p14="http://schemas.microsoft.com/office/powerpoint/2010/main" val="1684550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CC8642-C681-4061-9B24-4F1CB585D4DF}" type="slidenum">
              <a:rPr lang="en-US" altLang="en-US" smtClean="0"/>
              <a:pPr/>
              <a:t>‹#›</a:t>
            </a:fld>
            <a:endParaRPr lang="en-US"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0292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CC8642-C681-4061-9B24-4F1CB585D4DF}" type="slidenum">
              <a:rPr lang="en-US" altLang="en-US" smtClean="0"/>
              <a:pPr/>
              <a:t>‹#›</a:t>
            </a:fld>
            <a:endParaRPr lang="en-US" altLang="en-US"/>
          </a:p>
        </p:txBody>
      </p:sp>
    </p:spTree>
    <p:extLst>
      <p:ext uri="{BB962C8B-B14F-4D97-AF65-F5344CB8AC3E}">
        <p14:creationId xmlns:p14="http://schemas.microsoft.com/office/powerpoint/2010/main" val="886175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F3B5D5-DD7A-449A-BC95-C6D414C05DCC}" type="slidenum">
              <a:rPr lang="en-US" altLang="en-US" smtClean="0"/>
              <a:pPr/>
              <a:t>‹#›</a:t>
            </a:fld>
            <a:endParaRPr lang="en-US" altLang="en-US"/>
          </a:p>
        </p:txBody>
      </p:sp>
    </p:spTree>
    <p:extLst>
      <p:ext uri="{BB962C8B-B14F-4D97-AF65-F5344CB8AC3E}">
        <p14:creationId xmlns:p14="http://schemas.microsoft.com/office/powerpoint/2010/main" val="3699912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C10AC7-AF7A-4464-A21C-5E5E8C3000ED}" type="slidenum">
              <a:rPr lang="en-US" altLang="en-US" smtClean="0"/>
              <a:pPr/>
              <a:t>‹#›</a:t>
            </a:fld>
            <a:endParaRPr lang="en-US" altLang="en-US"/>
          </a:p>
        </p:txBody>
      </p:sp>
    </p:spTree>
    <p:extLst>
      <p:ext uri="{BB962C8B-B14F-4D97-AF65-F5344CB8AC3E}">
        <p14:creationId xmlns:p14="http://schemas.microsoft.com/office/powerpoint/2010/main" val="202416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59088C-5525-4037-A404-8EFCEA6CCE8F}" type="slidenum">
              <a:rPr lang="en-US" altLang="en-US" smtClean="0"/>
              <a:pPr/>
              <a:t>‹#›</a:t>
            </a:fld>
            <a:endParaRPr lang="en-US" altLang="en-US"/>
          </a:p>
        </p:txBody>
      </p:sp>
    </p:spTree>
    <p:extLst>
      <p:ext uri="{BB962C8B-B14F-4D97-AF65-F5344CB8AC3E}">
        <p14:creationId xmlns:p14="http://schemas.microsoft.com/office/powerpoint/2010/main" val="103620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EB528A-0425-4609-9F49-A06C3B3E655A}" type="slidenum">
              <a:rPr lang="en-US" altLang="en-US" smtClean="0"/>
              <a:pPr/>
              <a:t>‹#›</a:t>
            </a:fld>
            <a:endParaRPr lang="en-US" altLang="en-US"/>
          </a:p>
        </p:txBody>
      </p:sp>
    </p:spTree>
    <p:extLst>
      <p:ext uri="{BB962C8B-B14F-4D97-AF65-F5344CB8AC3E}">
        <p14:creationId xmlns:p14="http://schemas.microsoft.com/office/powerpoint/2010/main" val="393203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8F067D1-0FFB-4EF0-8113-09B11293B950}" type="slidenum">
              <a:rPr lang="en-US" altLang="en-US" smtClean="0"/>
              <a:pPr/>
              <a:t>‹#›</a:t>
            </a:fld>
            <a:endParaRPr lang="en-US" altLang="en-US"/>
          </a:p>
        </p:txBody>
      </p:sp>
    </p:spTree>
    <p:extLst>
      <p:ext uri="{BB962C8B-B14F-4D97-AF65-F5344CB8AC3E}">
        <p14:creationId xmlns:p14="http://schemas.microsoft.com/office/powerpoint/2010/main" val="120835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B18FD10-D548-4BC7-A6E7-3696AE9A1803}" type="slidenum">
              <a:rPr lang="en-US" altLang="en-US" smtClean="0"/>
              <a:pPr/>
              <a:t>‹#›</a:t>
            </a:fld>
            <a:endParaRPr lang="en-US" altLang="en-US"/>
          </a:p>
        </p:txBody>
      </p:sp>
    </p:spTree>
    <p:extLst>
      <p:ext uri="{BB962C8B-B14F-4D97-AF65-F5344CB8AC3E}">
        <p14:creationId xmlns:p14="http://schemas.microsoft.com/office/powerpoint/2010/main" val="3233948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7360104-4B33-433E-B0E2-8E7EECB1424E}" type="slidenum">
              <a:rPr lang="en-US" altLang="en-US" smtClean="0"/>
              <a:pPr/>
              <a:t>‹#›</a:t>
            </a:fld>
            <a:endParaRPr lang="en-US" altLang="en-US"/>
          </a:p>
        </p:txBody>
      </p:sp>
    </p:spTree>
    <p:extLst>
      <p:ext uri="{BB962C8B-B14F-4D97-AF65-F5344CB8AC3E}">
        <p14:creationId xmlns:p14="http://schemas.microsoft.com/office/powerpoint/2010/main" val="137200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0E5249-C9DC-4821-BAA5-BF3FC93DDC29}" type="slidenum">
              <a:rPr lang="en-US" altLang="en-US" smtClean="0"/>
              <a:pPr/>
              <a:t>‹#›</a:t>
            </a:fld>
            <a:endParaRPr lang="en-US" altLang="en-US"/>
          </a:p>
        </p:txBody>
      </p:sp>
    </p:spTree>
    <p:extLst>
      <p:ext uri="{BB962C8B-B14F-4D97-AF65-F5344CB8AC3E}">
        <p14:creationId xmlns:p14="http://schemas.microsoft.com/office/powerpoint/2010/main" val="931928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98E9B4-CE0E-4BC7-A283-303254053EFB}" type="slidenum">
              <a:rPr lang="en-US" altLang="en-US" smtClean="0"/>
              <a:pPr/>
              <a:t>‹#›</a:t>
            </a:fld>
            <a:endParaRPr lang="en-US" altLang="en-US"/>
          </a:p>
        </p:txBody>
      </p:sp>
    </p:spTree>
    <p:extLst>
      <p:ext uri="{BB962C8B-B14F-4D97-AF65-F5344CB8AC3E}">
        <p14:creationId xmlns:p14="http://schemas.microsoft.com/office/powerpoint/2010/main" val="308114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0C8E29-93DB-4D10-BAB1-278300C621FE}" type="slidenum">
              <a:rPr lang="en-US" altLang="en-US" smtClean="0"/>
              <a:pPr/>
              <a:t>‹#›</a:t>
            </a:fld>
            <a:endParaRPr lang="en-US" altLang="en-US"/>
          </a:p>
        </p:txBody>
      </p:sp>
    </p:spTree>
    <p:extLst>
      <p:ext uri="{BB962C8B-B14F-4D97-AF65-F5344CB8AC3E}">
        <p14:creationId xmlns:p14="http://schemas.microsoft.com/office/powerpoint/2010/main" val="126273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CC8642-C681-4061-9B24-4F1CB585D4DF}" type="slidenum">
              <a:rPr lang="en-US" altLang="en-US" smtClean="0"/>
              <a:pPr/>
              <a:t>‹#›</a:t>
            </a:fld>
            <a:endParaRPr lang="en-US" altLang="en-US"/>
          </a:p>
        </p:txBody>
      </p:sp>
    </p:spTree>
    <p:extLst>
      <p:ext uri="{BB962C8B-B14F-4D97-AF65-F5344CB8AC3E}">
        <p14:creationId xmlns:p14="http://schemas.microsoft.com/office/powerpoint/2010/main" val="20128140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tribework.blogspot.com/2011/11/conversational-spiritual-progress.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iding on the back of a boat in the water&#10;&#10;Description generated with high confidence">
            <a:extLst>
              <a:ext uri="{FF2B5EF4-FFF2-40B4-BE49-F238E27FC236}">
                <a16:creationId xmlns:a16="http://schemas.microsoft.com/office/drawing/2014/main" xmlns="" id="{4C0F3C6F-7F90-4D38-9763-0C7DEB5E1EC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l="3332" t="4083" r="5077" b="5102"/>
          <a:stretch/>
        </p:blipFill>
        <p:spPr>
          <a:xfrm>
            <a:off x="-6531" y="-76200"/>
            <a:ext cx="12573000" cy="6925491"/>
          </a:xfrm>
          <a:prstGeom prst="rect">
            <a:avLst/>
          </a:prstGeom>
        </p:spPr>
      </p:pic>
      <p:sp>
        <p:nvSpPr>
          <p:cNvPr id="5" name="TextBox 4">
            <a:extLst>
              <a:ext uri="{FF2B5EF4-FFF2-40B4-BE49-F238E27FC236}">
                <a16:creationId xmlns:a16="http://schemas.microsoft.com/office/drawing/2014/main" xmlns="" id="{EF7CC2DE-AB6A-4633-B085-8F6DE355D5EA}"/>
              </a:ext>
            </a:extLst>
          </p:cNvPr>
          <p:cNvSpPr txBox="1"/>
          <p:nvPr/>
        </p:nvSpPr>
        <p:spPr>
          <a:xfrm>
            <a:off x="564256" y="228600"/>
            <a:ext cx="5212196" cy="830997"/>
          </a:xfrm>
          <a:prstGeom prst="rect">
            <a:avLst/>
          </a:prstGeom>
          <a:noFill/>
        </p:spPr>
        <p:txBody>
          <a:bodyPr wrap="none" rtlCol="0">
            <a:spAutoFit/>
          </a:bodyPr>
          <a:lstStyle/>
          <a:p>
            <a:r>
              <a:rPr lang="en-US" sz="4800"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Guests are Welcome</a:t>
            </a:r>
          </a:p>
        </p:txBody>
      </p:sp>
      <p:sp>
        <p:nvSpPr>
          <p:cNvPr id="6" name="TextBox 5">
            <a:extLst>
              <a:ext uri="{FF2B5EF4-FFF2-40B4-BE49-F238E27FC236}">
                <a16:creationId xmlns:a16="http://schemas.microsoft.com/office/drawing/2014/main" xmlns="" id="{8520B9F8-D3F9-4858-9C9A-A5AB8238B1FB}"/>
              </a:ext>
            </a:extLst>
          </p:cNvPr>
          <p:cNvSpPr txBox="1"/>
          <p:nvPr/>
        </p:nvSpPr>
        <p:spPr>
          <a:xfrm>
            <a:off x="5891740" y="6096000"/>
            <a:ext cx="5690660" cy="646331"/>
          </a:xfrm>
          <a:prstGeom prst="rect">
            <a:avLst/>
          </a:prstGeom>
          <a:noFill/>
        </p:spPr>
        <p:txBody>
          <a:bodyPr wrap="none" rtlCol="0">
            <a:spAutoFit/>
          </a:bodyPr>
          <a:lstStyle/>
          <a:p>
            <a:r>
              <a:rPr lang="en-US" sz="3600" dirty="0">
                <a:solidFill>
                  <a:schemeClr val="bg1"/>
                </a:solidFill>
                <a:latin typeface="Times New Roman" panose="02020603050405020304" pitchFamily="18" charset="0"/>
                <a:cs typeface="Times New Roman" panose="02020603050405020304" pitchFamily="18" charset="0"/>
              </a:rPr>
              <a:t>Lesson: Spiritual Indifference</a:t>
            </a:r>
          </a:p>
        </p:txBody>
      </p:sp>
      <p:sp>
        <p:nvSpPr>
          <p:cNvPr id="7" name="TextBox 6">
            <a:extLst>
              <a:ext uri="{FF2B5EF4-FFF2-40B4-BE49-F238E27FC236}">
                <a16:creationId xmlns:a16="http://schemas.microsoft.com/office/drawing/2014/main" xmlns="" id="{E66A46A2-F31E-4723-811C-2317AAE5CA2B}"/>
              </a:ext>
            </a:extLst>
          </p:cNvPr>
          <p:cNvSpPr txBox="1"/>
          <p:nvPr/>
        </p:nvSpPr>
        <p:spPr>
          <a:xfrm>
            <a:off x="609600" y="5798403"/>
            <a:ext cx="3217548" cy="830997"/>
          </a:xfrm>
          <a:prstGeom prst="rect">
            <a:avLst/>
          </a:prstGeom>
          <a:noFill/>
        </p:spPr>
        <p:txBody>
          <a:bodyPr wrap="none" rtlCol="0">
            <a:spAutoFit/>
          </a:bodyPr>
          <a:lstStyle/>
          <a:p>
            <a:pPr algn="ctr"/>
            <a:r>
              <a:rPr lang="en-US" sz="2400" dirty="0">
                <a:solidFill>
                  <a:schemeClr val="bg1"/>
                </a:solidFill>
                <a:latin typeface="Times New Roman" panose="02020603050405020304" pitchFamily="18" charset="0"/>
                <a:cs typeface="Times New Roman" panose="02020603050405020304" pitchFamily="18" charset="0"/>
              </a:rPr>
              <a:t>Ranger Church of Christ</a:t>
            </a:r>
          </a:p>
          <a:p>
            <a:pPr algn="ctr"/>
            <a:r>
              <a:rPr lang="en-US" sz="2400" dirty="0">
                <a:solidFill>
                  <a:schemeClr val="bg1"/>
                </a:solidFill>
                <a:latin typeface="Times New Roman" panose="02020603050405020304" pitchFamily="18" charset="0"/>
                <a:cs typeface="Times New Roman" panose="02020603050405020304" pitchFamily="18" charset="0"/>
              </a:rPr>
              <a:t>Mesquite and Rusk St.</a:t>
            </a:r>
          </a:p>
        </p:txBody>
      </p:sp>
    </p:spTree>
    <p:extLst>
      <p:ext uri="{BB962C8B-B14F-4D97-AF65-F5344CB8AC3E}">
        <p14:creationId xmlns:p14="http://schemas.microsoft.com/office/powerpoint/2010/main" val="1918577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F:\PFiles\MSOffice\Clipart\standard\stddir3\PE01670_.wmf">
            <a:extLst>
              <a:ext uri="{FF2B5EF4-FFF2-40B4-BE49-F238E27FC236}">
                <a16:creationId xmlns:a16="http://schemas.microsoft.com/office/drawing/2014/main" xmlns="" id="{F381B452-FE89-42C7-97C9-367E4443DE4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685800"/>
            <a:ext cx="4133850" cy="3468688"/>
          </a:xfrm>
          <a:prstGeom prst="rect">
            <a:avLst/>
          </a:prstGeom>
          <a:noFill/>
          <a:extLst>
            <a:ext uri="{909E8E84-426E-40DD-AFC4-6F175D3DCCD1}">
              <a14:hiddenFill xmlns:a14="http://schemas.microsoft.com/office/drawing/2010/main">
                <a:solidFill>
                  <a:srgbClr val="FFFFFF"/>
                </a:solidFill>
              </a14:hiddenFill>
            </a:ext>
          </a:extLst>
        </p:spPr>
      </p:pic>
      <p:sp>
        <p:nvSpPr>
          <p:cNvPr id="57347" name="Text Box 3">
            <a:extLst>
              <a:ext uri="{FF2B5EF4-FFF2-40B4-BE49-F238E27FC236}">
                <a16:creationId xmlns:a16="http://schemas.microsoft.com/office/drawing/2014/main" xmlns="" id="{807E1843-41D7-4CE1-A889-9DC82F1DA0DC}"/>
              </a:ext>
            </a:extLst>
          </p:cNvPr>
          <p:cNvSpPr txBox="1">
            <a:spLocks noChangeArrowheads="1"/>
          </p:cNvSpPr>
          <p:nvPr/>
        </p:nvSpPr>
        <p:spPr bwMode="auto">
          <a:xfrm>
            <a:off x="1143000" y="4233208"/>
            <a:ext cx="10591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p>
          <a:p>
            <a:pPr algn="ctr"/>
            <a:r>
              <a:rPr lang="en-US" altLang="en-US" sz="4400" dirty="0">
                <a:latin typeface="Times New Roman" panose="02020603050405020304" pitchFamily="18" charset="0"/>
                <a:cs typeface="Times New Roman" panose="02020603050405020304" pitchFamily="18" charset="0"/>
              </a:rPr>
              <a:t>Many Christians Are Indifferent Toward Worshiping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2" fill="hold"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Effect transition="in" filter="wheel(2)">
                                      <p:cBhvr>
                                        <p:cTn id="13" dur="20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a:extLst>
              <a:ext uri="{FF2B5EF4-FFF2-40B4-BE49-F238E27FC236}">
                <a16:creationId xmlns:a16="http://schemas.microsoft.com/office/drawing/2014/main" xmlns="" id="{18668EF2-6FEA-4BE2-BCF0-E9FDD66BA4BD}"/>
              </a:ext>
            </a:extLst>
          </p:cNvPr>
          <p:cNvSpPr txBox="1">
            <a:spLocks noChangeArrowheads="1"/>
          </p:cNvSpPr>
          <p:nvPr/>
        </p:nvSpPr>
        <p:spPr bwMode="auto">
          <a:xfrm>
            <a:off x="2826193" y="602159"/>
            <a:ext cx="654640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3300"/>
              </a:buClr>
              <a:buFont typeface="Wingdings 2" panose="05020102010507070707" pitchFamily="18" charset="2"/>
              <a:buNone/>
            </a:pPr>
            <a:r>
              <a:rPr lang="en-US" altLang="en-US" sz="4400" dirty="0">
                <a:solidFill>
                  <a:srgbClr val="C00000"/>
                </a:solidFill>
                <a:latin typeface="Times New Roman" panose="02020603050405020304" pitchFamily="18" charset="0"/>
                <a:cs typeface="Times New Roman" panose="02020603050405020304" pitchFamily="18" charset="0"/>
              </a:rPr>
              <a:t>Choose To Miss Assemblies</a:t>
            </a:r>
          </a:p>
        </p:txBody>
      </p:sp>
      <p:sp>
        <p:nvSpPr>
          <p:cNvPr id="67587" name="Text Box 3">
            <a:extLst>
              <a:ext uri="{FF2B5EF4-FFF2-40B4-BE49-F238E27FC236}">
                <a16:creationId xmlns:a16="http://schemas.microsoft.com/office/drawing/2014/main" xmlns="" id="{621222DE-36FC-4562-B428-4CB1BF88CAC9}"/>
              </a:ext>
            </a:extLst>
          </p:cNvPr>
          <p:cNvSpPr txBox="1">
            <a:spLocks noChangeArrowheads="1"/>
          </p:cNvSpPr>
          <p:nvPr/>
        </p:nvSpPr>
        <p:spPr bwMode="auto">
          <a:xfrm>
            <a:off x="3886200" y="2398455"/>
            <a:ext cx="76962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 typeface="Wingdings 2" panose="05020102010507070707" pitchFamily="18" charset="2"/>
              <a:buChar char="E"/>
            </a:pPr>
            <a:r>
              <a:rPr lang="en-US" altLang="en-US" sz="4000" dirty="0">
                <a:latin typeface="Times New Roman" panose="02020603050405020304" pitchFamily="18" charset="0"/>
                <a:cs typeface="Times New Roman" panose="02020603050405020304" pitchFamily="18" charset="0"/>
              </a:rPr>
              <a:t>  Lord’s Supper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20:7</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2" panose="05020102010507070707" pitchFamily="18" charset="2"/>
              <a:buChar char="E"/>
            </a:pPr>
            <a:r>
              <a:rPr lang="en-US" altLang="en-US" sz="4000" dirty="0">
                <a:latin typeface="Times New Roman" panose="02020603050405020304" pitchFamily="18" charset="0"/>
                <a:cs typeface="Times New Roman" panose="02020603050405020304" pitchFamily="18" charset="0"/>
              </a:rPr>
              <a:t> Give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Cor. 16:2</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2" panose="05020102010507070707" pitchFamily="18" charset="2"/>
              <a:buChar char="E"/>
            </a:pPr>
            <a:r>
              <a:rPr lang="en-US" altLang="en-US" sz="4000" dirty="0">
                <a:latin typeface="Times New Roman" panose="02020603050405020304" pitchFamily="18" charset="0"/>
                <a:cs typeface="Times New Roman" panose="02020603050405020304" pitchFamily="18" charset="0"/>
              </a:rPr>
              <a:t> Sing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Eph. 5:19</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2" panose="05020102010507070707" pitchFamily="18" charset="2"/>
              <a:buChar char="E"/>
            </a:pPr>
            <a:r>
              <a:rPr lang="en-US" altLang="en-US" sz="4000" dirty="0">
                <a:latin typeface="Times New Roman" panose="02020603050405020304" pitchFamily="18" charset="0"/>
                <a:cs typeface="Times New Roman" panose="02020603050405020304" pitchFamily="18" charset="0"/>
              </a:rPr>
              <a:t> Exhort, Not Forsake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Heb. 10:25</a:t>
            </a:r>
            <a:r>
              <a:rPr lang="en-US" altLang="en-US" sz="4000" dirty="0">
                <a:latin typeface="Times New Roman" panose="02020603050405020304" pitchFamily="18" charset="0"/>
                <a:cs typeface="Times New Roman" panose="02020603050405020304" pitchFamily="18" charset="0"/>
              </a:rPr>
              <a:t>)</a:t>
            </a:r>
          </a:p>
        </p:txBody>
      </p:sp>
      <p:grpSp>
        <p:nvGrpSpPr>
          <p:cNvPr id="67590" name="Group 6">
            <a:extLst>
              <a:ext uri="{FF2B5EF4-FFF2-40B4-BE49-F238E27FC236}">
                <a16:creationId xmlns:a16="http://schemas.microsoft.com/office/drawing/2014/main" xmlns="" id="{2ABEFABF-4DAD-4B22-A9AB-8789B2DF8EAC}"/>
              </a:ext>
            </a:extLst>
          </p:cNvPr>
          <p:cNvGrpSpPr>
            <a:grpSpLocks/>
          </p:cNvGrpSpPr>
          <p:nvPr/>
        </p:nvGrpSpPr>
        <p:grpSpPr bwMode="auto">
          <a:xfrm>
            <a:off x="1600200" y="2398455"/>
            <a:ext cx="2362200" cy="2554546"/>
            <a:chOff x="38" y="960"/>
            <a:chExt cx="1930" cy="3024"/>
          </a:xfrm>
        </p:grpSpPr>
        <p:sp>
          <p:nvSpPr>
            <p:cNvPr id="67588" name="Text Box 4">
              <a:extLst>
                <a:ext uri="{FF2B5EF4-FFF2-40B4-BE49-F238E27FC236}">
                  <a16:creationId xmlns:a16="http://schemas.microsoft.com/office/drawing/2014/main" xmlns="" id="{8B1501B9-67D1-4C26-8C64-E0CAC437F4B9}"/>
                </a:ext>
              </a:extLst>
            </p:cNvPr>
            <p:cNvSpPr txBox="1">
              <a:spLocks noChangeArrowheads="1"/>
            </p:cNvSpPr>
            <p:nvPr/>
          </p:nvSpPr>
          <p:spPr bwMode="auto">
            <a:xfrm>
              <a:off x="38" y="1411"/>
              <a:ext cx="1450" cy="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Even Though</a:t>
              </a:r>
            </a:p>
          </p:txBody>
        </p:sp>
        <p:sp>
          <p:nvSpPr>
            <p:cNvPr id="67589" name="AutoShape 5">
              <a:extLst>
                <a:ext uri="{FF2B5EF4-FFF2-40B4-BE49-F238E27FC236}">
                  <a16:creationId xmlns:a16="http://schemas.microsoft.com/office/drawing/2014/main" xmlns="" id="{FE65CD5A-BC75-4664-AE53-81AC2FBBE9AF}"/>
                </a:ext>
              </a:extLst>
            </p:cNvPr>
            <p:cNvSpPr>
              <a:spLocks/>
            </p:cNvSpPr>
            <p:nvPr/>
          </p:nvSpPr>
          <p:spPr bwMode="auto">
            <a:xfrm>
              <a:off x="1776" y="960"/>
              <a:ext cx="192" cy="3024"/>
            </a:xfrm>
            <a:prstGeom prst="leftBrace">
              <a:avLst>
                <a:gd name="adj1" fmla="val 131250"/>
                <a:gd name="adj2" fmla="val 50000"/>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66FF33"/>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75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58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58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58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75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1026">
            <a:extLst>
              <a:ext uri="{FF2B5EF4-FFF2-40B4-BE49-F238E27FC236}">
                <a16:creationId xmlns:a16="http://schemas.microsoft.com/office/drawing/2014/main" xmlns="" id="{1D278DF2-A78D-45F4-BF52-F34E87355E1D}"/>
              </a:ext>
            </a:extLst>
          </p:cNvPr>
          <p:cNvSpPr txBox="1">
            <a:spLocks noChangeArrowheads="1"/>
          </p:cNvSpPr>
          <p:nvPr/>
        </p:nvSpPr>
        <p:spPr bwMode="auto">
          <a:xfrm>
            <a:off x="533400" y="1718608"/>
            <a:ext cx="1104899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dirty="0">
                <a:latin typeface="Times New Roman" panose="02020603050405020304" pitchFamily="18" charset="0"/>
                <a:cs typeface="Times New Roman" panose="02020603050405020304" pitchFamily="18" charset="0"/>
              </a:rPr>
              <a:t>Attend Services, But Instead Of Concentrating On Worship,  They Willfully Give Their Attention To Other Things</a:t>
            </a:r>
          </a:p>
        </p:txBody>
      </p:sp>
      <p:sp>
        <p:nvSpPr>
          <p:cNvPr id="73731" name="Text Box 1027">
            <a:extLst>
              <a:ext uri="{FF2B5EF4-FFF2-40B4-BE49-F238E27FC236}">
                <a16:creationId xmlns:a16="http://schemas.microsoft.com/office/drawing/2014/main" xmlns="" id="{7D26F5D8-583A-48B3-A496-AECB5EDD078F}"/>
              </a:ext>
            </a:extLst>
          </p:cNvPr>
          <p:cNvSpPr txBox="1">
            <a:spLocks noChangeArrowheads="1"/>
          </p:cNvSpPr>
          <p:nvPr/>
        </p:nvSpPr>
        <p:spPr bwMode="auto">
          <a:xfrm>
            <a:off x="4267200" y="4130676"/>
            <a:ext cx="3657600" cy="1323439"/>
          </a:xfrm>
          <a:prstGeom prst="rect">
            <a:avLst/>
          </a:prstGeom>
          <a:noFill/>
          <a:ln w="5715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dirty="0">
                <a:latin typeface="Times New Roman" panose="02020603050405020304" pitchFamily="18" charset="0"/>
                <a:cs typeface="Times New Roman" panose="02020603050405020304" pitchFamily="18" charset="0"/>
              </a:rPr>
              <a:t>“Hypocrites”</a:t>
            </a:r>
          </a:p>
          <a:p>
            <a:pPr algn="ctr"/>
            <a:r>
              <a:rPr lang="en-US" altLang="en-US" sz="4000" dirty="0">
                <a:latin typeface="Times New Roman" panose="02020603050405020304" pitchFamily="18" charset="0"/>
                <a:cs typeface="Times New Roman" panose="02020603050405020304" pitchFamily="18" charset="0"/>
              </a:rPr>
              <a:t>(</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 15:7-8</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1026">
            <a:extLst>
              <a:ext uri="{FF2B5EF4-FFF2-40B4-BE49-F238E27FC236}">
                <a16:creationId xmlns:a16="http://schemas.microsoft.com/office/drawing/2014/main" xmlns="" id="{8A553B70-0020-4C80-A995-259BB2F01477}"/>
              </a:ext>
            </a:extLst>
          </p:cNvPr>
          <p:cNvSpPr txBox="1">
            <a:spLocks noChangeArrowheads="1"/>
          </p:cNvSpPr>
          <p:nvPr/>
        </p:nvSpPr>
        <p:spPr bwMode="auto">
          <a:xfrm>
            <a:off x="990600" y="1410593"/>
            <a:ext cx="105918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Tx/>
              <a:buChar char="•"/>
            </a:pPr>
            <a:r>
              <a:rPr lang="en-US" altLang="en-US" sz="4400" dirty="0">
                <a:latin typeface="Times New Roman" panose="02020603050405020304" pitchFamily="18" charset="0"/>
                <a:cs typeface="Times New Roman" panose="02020603050405020304" pitchFamily="18" charset="0"/>
              </a:rPr>
              <a:t> </a:t>
            </a:r>
            <a:r>
              <a:rPr lang="en-US" altLang="en-US" sz="4000" dirty="0">
                <a:latin typeface="Times New Roman" panose="02020603050405020304" pitchFamily="18" charset="0"/>
                <a:cs typeface="Times New Roman" panose="02020603050405020304" pitchFamily="18" charset="0"/>
              </a:rPr>
              <a:t>Being Lukewarm Displeases God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 3:15-16</a:t>
            </a:r>
            <a:r>
              <a:rPr lang="en-US" altLang="en-US" sz="4000" dirty="0">
                <a:latin typeface="Times New Roman" panose="02020603050405020304" pitchFamily="18" charset="0"/>
                <a:cs typeface="Times New Roman" panose="02020603050405020304" pitchFamily="18" charset="0"/>
              </a:rPr>
              <a:t>)</a:t>
            </a:r>
          </a:p>
          <a:p>
            <a:pPr marL="338138" indent="-338138">
              <a:buClr>
                <a:srgbClr val="FF3300"/>
              </a:buClr>
              <a:buFontTx/>
              <a:buChar char="•"/>
            </a:pPr>
            <a:r>
              <a:rPr lang="en-US" altLang="en-US" sz="4000" dirty="0">
                <a:latin typeface="Times New Roman" panose="02020603050405020304" pitchFamily="18" charset="0"/>
                <a:cs typeface="Times New Roman" panose="02020603050405020304" pitchFamily="18" charset="0"/>
              </a:rPr>
              <a:t> How Do You Picture The Laodicean’s Habit Of  Worship?</a:t>
            </a:r>
          </a:p>
          <a:p>
            <a:pPr>
              <a:buClr>
                <a:srgbClr val="FF3300"/>
              </a:buClr>
              <a:buFontTx/>
              <a:buChar char="•"/>
            </a:pPr>
            <a:r>
              <a:rPr lang="en-US" altLang="en-US" sz="4000" dirty="0">
                <a:latin typeface="Times New Roman" panose="02020603050405020304" pitchFamily="18" charset="0"/>
                <a:cs typeface="Times New Roman" panose="02020603050405020304" pitchFamily="18" charset="0"/>
              </a:rPr>
              <a:t> Is Your Habit OF Worship Different?</a:t>
            </a:r>
          </a:p>
          <a:p>
            <a:pPr>
              <a:buClr>
                <a:srgbClr val="FF3300"/>
              </a:buClr>
              <a:buFontTx/>
              <a:buChar char="•"/>
            </a:pPr>
            <a:r>
              <a:rPr lang="en-US" altLang="en-US" sz="4000" dirty="0">
                <a:latin typeface="Times New Roman" panose="02020603050405020304" pitchFamily="18" charset="0"/>
                <a:cs typeface="Times New Roman" panose="02020603050405020304" pitchFamily="18" charset="0"/>
              </a:rPr>
              <a:t> “Repent”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 3:19</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75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47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F:\PFiles\MSOffice\Clipart\standard\stddir3\PE01670_.wmf">
            <a:extLst>
              <a:ext uri="{FF2B5EF4-FFF2-40B4-BE49-F238E27FC236}">
                <a16:creationId xmlns:a16="http://schemas.microsoft.com/office/drawing/2014/main" xmlns="" id="{24D181DF-A70C-486D-90E5-C68D3FE531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9075" y="685800"/>
            <a:ext cx="4133850" cy="3468688"/>
          </a:xfrm>
          <a:prstGeom prst="rect">
            <a:avLst/>
          </a:prstGeom>
          <a:noFill/>
          <a:extLst>
            <a:ext uri="{909E8E84-426E-40DD-AFC4-6F175D3DCCD1}">
              <a14:hiddenFill xmlns:a14="http://schemas.microsoft.com/office/drawing/2010/main">
                <a:solidFill>
                  <a:srgbClr val="FFFFFF"/>
                </a:solidFill>
              </a14:hiddenFill>
            </a:ext>
          </a:extLst>
        </p:spPr>
      </p:pic>
      <p:sp>
        <p:nvSpPr>
          <p:cNvPr id="58371" name="Text Box 3">
            <a:extLst>
              <a:ext uri="{FF2B5EF4-FFF2-40B4-BE49-F238E27FC236}">
                <a16:creationId xmlns:a16="http://schemas.microsoft.com/office/drawing/2014/main" xmlns="" id="{38C1B25A-9E15-4FEB-A0A7-DCE1832D348D}"/>
              </a:ext>
            </a:extLst>
          </p:cNvPr>
          <p:cNvSpPr txBox="1">
            <a:spLocks noChangeArrowheads="1"/>
          </p:cNvSpPr>
          <p:nvPr/>
        </p:nvSpPr>
        <p:spPr bwMode="auto">
          <a:xfrm>
            <a:off x="1371600" y="4353342"/>
            <a:ext cx="100584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p>
          <a:p>
            <a:pPr algn="ctr"/>
            <a:r>
              <a:rPr lang="en-US" altLang="en-US" sz="4400" dirty="0">
                <a:latin typeface="Times New Roman" panose="02020603050405020304" pitchFamily="18" charset="0"/>
                <a:cs typeface="Times New Roman" panose="02020603050405020304" pitchFamily="18" charset="0"/>
              </a:rPr>
              <a:t>Some Christians Are Indifferent In Their Concern For Their Fellow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Effect transition="in" filter="wipe(down)">
                                      <p:cBhvr>
                                        <p:cTn id="13" dur="500"/>
                                        <p:tgtEl>
                                          <p:spTgt spid="583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C:\Documents and Settings\Owner\Application Data\Microsoft\Media Catalog\Downloaded Clips\cl1\PE03616_.wmf">
            <a:extLst>
              <a:ext uri="{FF2B5EF4-FFF2-40B4-BE49-F238E27FC236}">
                <a16:creationId xmlns:a16="http://schemas.microsoft.com/office/drawing/2014/main" xmlns="" id="{3503A822-13A0-479E-85AE-486DE766319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779462"/>
            <a:ext cx="3048000" cy="2649538"/>
          </a:xfrm>
          <a:prstGeom prst="rect">
            <a:avLst/>
          </a:prstGeom>
          <a:noFill/>
          <a:extLst>
            <a:ext uri="{909E8E84-426E-40DD-AFC4-6F175D3DCCD1}">
              <a14:hiddenFill xmlns:a14="http://schemas.microsoft.com/office/drawing/2010/main">
                <a:solidFill>
                  <a:srgbClr val="FFFFFF"/>
                </a:solidFill>
              </a14:hiddenFill>
            </a:ext>
          </a:extLst>
        </p:spPr>
      </p:pic>
      <p:sp>
        <p:nvSpPr>
          <p:cNvPr id="68611" name="Text Box 3">
            <a:extLst>
              <a:ext uri="{FF2B5EF4-FFF2-40B4-BE49-F238E27FC236}">
                <a16:creationId xmlns:a16="http://schemas.microsoft.com/office/drawing/2014/main" xmlns="" id="{000C44BA-1A15-4FBF-B018-DCCA87AF094C}"/>
              </a:ext>
            </a:extLst>
          </p:cNvPr>
          <p:cNvSpPr txBox="1">
            <a:spLocks noChangeArrowheads="1"/>
          </p:cNvSpPr>
          <p:nvPr/>
        </p:nvSpPr>
        <p:spPr bwMode="auto">
          <a:xfrm>
            <a:off x="1295400" y="3617655"/>
            <a:ext cx="100584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 typeface="Wingdings 2" panose="05020102010507070707" pitchFamily="18" charset="2"/>
              <a:buChar char=""/>
            </a:pPr>
            <a:r>
              <a:rPr lang="en-US" altLang="en-US" sz="4000" dirty="0">
                <a:latin typeface="Times New Roman" panose="02020603050405020304" pitchFamily="18" charset="0"/>
                <a:cs typeface="Times New Roman" panose="02020603050405020304" pitchFamily="18" charset="0"/>
              </a:rPr>
              <a:t> Christian – Love Each Other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Pet. 1:22</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2" panose="05020102010507070707" pitchFamily="18" charset="2"/>
              <a:buChar char=""/>
            </a:pPr>
            <a:r>
              <a:rPr lang="en-US" altLang="en-US" sz="4000" dirty="0">
                <a:latin typeface="Times New Roman" panose="02020603050405020304" pitchFamily="18" charset="0"/>
                <a:cs typeface="Times New Roman" panose="02020603050405020304" pitchFamily="18" charset="0"/>
              </a:rPr>
              <a:t> Agape – Cares For, Benefits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Th. 5:11, 14</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2" panose="05020102010507070707" pitchFamily="18" charset="2"/>
              <a:buChar char=""/>
            </a:pPr>
            <a:r>
              <a:rPr lang="en-US" altLang="en-US" sz="4000" dirty="0">
                <a:latin typeface="Times New Roman" panose="02020603050405020304" pitchFamily="18" charset="0"/>
                <a:cs typeface="Times New Roman" panose="02020603050405020304" pitchFamily="18" charset="0"/>
              </a:rPr>
              <a:t> Patient, Forgiving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Eph. 4:2, 	32; Col. 3:13</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2" panose="05020102010507070707" pitchFamily="18" charset="2"/>
              <a:buChar char=""/>
            </a:pPr>
            <a:r>
              <a:rPr lang="en-US" altLang="en-US" sz="4000" dirty="0">
                <a:latin typeface="Times New Roman" panose="02020603050405020304" pitchFamily="18" charset="0"/>
                <a:cs typeface="Times New Roman" panose="02020603050405020304" pitchFamily="18" charset="0"/>
              </a:rPr>
              <a:t> Imitates Christ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Jn.13:34-35; 15:12</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6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6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8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xmlns="" id="{E7BBF9C4-76C1-45D6-A719-53CE940BDF0F}"/>
              </a:ext>
            </a:extLst>
          </p:cNvPr>
          <p:cNvSpPr txBox="1">
            <a:spLocks noChangeArrowheads="1"/>
          </p:cNvSpPr>
          <p:nvPr/>
        </p:nvSpPr>
        <p:spPr bwMode="auto">
          <a:xfrm>
            <a:off x="1752600" y="2310348"/>
            <a:ext cx="9753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 typeface="Wingdings" panose="05000000000000000000" pitchFamily="2" charset="2"/>
              <a:buChar char="Ø"/>
            </a:pPr>
            <a:r>
              <a:rPr lang="en-US" altLang="en-US" sz="4000" dirty="0"/>
              <a:t> </a:t>
            </a:r>
            <a:r>
              <a:rPr lang="en-US" altLang="en-US" sz="4000" dirty="0">
                <a:latin typeface="Times New Roman" panose="02020603050405020304" pitchFamily="18" charset="0"/>
                <a:cs typeface="Times New Roman" panose="02020603050405020304" pitchFamily="18" charset="0"/>
              </a:rPr>
              <a:t>Some Christians Are Indifferent Toward Brethren</a:t>
            </a:r>
          </a:p>
          <a:p>
            <a:pPr>
              <a:buClr>
                <a:srgbClr val="FF3300"/>
              </a:buClr>
              <a:buFont typeface="Wingdings" panose="05000000000000000000" pitchFamily="2" charset="2"/>
              <a:buChar char="Ø"/>
            </a:pPr>
            <a:r>
              <a:rPr lang="en-US" altLang="en-US" sz="4000" dirty="0">
                <a:latin typeface="Times New Roman" panose="02020603050405020304" pitchFamily="18" charset="0"/>
                <a:cs typeface="Times New Roman" panose="02020603050405020304" pitchFamily="18" charset="0"/>
              </a:rPr>
              <a:t> How Much Do You Love Your Brethren In Christ?</a:t>
            </a:r>
          </a:p>
          <a:p>
            <a:pPr>
              <a:buClr>
                <a:srgbClr val="FF3300"/>
              </a:buClr>
              <a:buFont typeface="Wingdings" panose="05000000000000000000" pitchFamily="2" charset="2"/>
              <a:buChar char="Ø"/>
            </a:pPr>
            <a:r>
              <a:rPr lang="en-US" altLang="en-US" sz="4000" dirty="0">
                <a:latin typeface="Times New Roman" panose="02020603050405020304" pitchFamily="18" charset="0"/>
                <a:cs typeface="Times New Roman" panose="02020603050405020304" pitchFamily="18" charset="0"/>
              </a:rPr>
              <a:t> “The difference between mediocrity and Greatness is the feeling these guys have for each other” (Vince Lombardi)</a:t>
            </a:r>
          </a:p>
        </p:txBody>
      </p:sp>
      <p:pic>
        <p:nvPicPr>
          <p:cNvPr id="70659" name="Picture 3" descr="F:\PFiles\MSOffice\Clipart\corpbas\j0078837.wmf">
            <a:extLst>
              <a:ext uri="{FF2B5EF4-FFF2-40B4-BE49-F238E27FC236}">
                <a16:creationId xmlns:a16="http://schemas.microsoft.com/office/drawing/2014/main" xmlns="" id="{397C0B2C-20EC-45B9-958E-B4C77C581FE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152399"/>
            <a:ext cx="2362200" cy="22268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5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F:\PFiles\MSOffice\Clipart\standard\stddir3\PE01670_.wmf">
            <a:extLst>
              <a:ext uri="{FF2B5EF4-FFF2-40B4-BE49-F238E27FC236}">
                <a16:creationId xmlns:a16="http://schemas.microsoft.com/office/drawing/2014/main" xmlns="" id="{EBB0A434-6377-438F-AEC5-DD2FA847179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9075" y="685800"/>
            <a:ext cx="4133850" cy="3468688"/>
          </a:xfrm>
          <a:prstGeom prst="rect">
            <a:avLst/>
          </a:prstGeom>
          <a:noFill/>
          <a:extLst>
            <a:ext uri="{909E8E84-426E-40DD-AFC4-6F175D3DCCD1}">
              <a14:hiddenFill xmlns:a14="http://schemas.microsoft.com/office/drawing/2010/main">
                <a:solidFill>
                  <a:srgbClr val="FFFFFF"/>
                </a:solidFill>
              </a14:hiddenFill>
            </a:ext>
          </a:extLst>
        </p:spPr>
      </p:pic>
      <p:sp>
        <p:nvSpPr>
          <p:cNvPr id="59395" name="Text Box 3">
            <a:extLst>
              <a:ext uri="{FF2B5EF4-FFF2-40B4-BE49-F238E27FC236}">
                <a16:creationId xmlns:a16="http://schemas.microsoft.com/office/drawing/2014/main" xmlns="" id="{2F86A78F-3CC9-44D7-BD8E-AF078E09CC63}"/>
              </a:ext>
            </a:extLst>
          </p:cNvPr>
          <p:cNvSpPr txBox="1">
            <a:spLocks noChangeArrowheads="1"/>
          </p:cNvSpPr>
          <p:nvPr/>
        </p:nvSpPr>
        <p:spPr bwMode="auto">
          <a:xfrm>
            <a:off x="1676400" y="4385608"/>
            <a:ext cx="8763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dirty="0">
                <a:solidFill>
                  <a:srgbClr val="FF3300"/>
                </a:solidFill>
                <a:latin typeface="Times New Roman" panose="02020603050405020304" pitchFamily="18" charset="0"/>
                <a:cs typeface="Times New Roman" panose="02020603050405020304" pitchFamily="18" charset="0"/>
              </a:rPr>
              <a:t>#4</a:t>
            </a:r>
          </a:p>
          <a:p>
            <a:pPr algn="ctr"/>
            <a:r>
              <a:rPr lang="en-US" altLang="en-US" sz="4000" dirty="0">
                <a:latin typeface="Times New Roman" panose="02020603050405020304" pitchFamily="18" charset="0"/>
                <a:cs typeface="Times New Roman" panose="02020603050405020304" pitchFamily="18" charset="0"/>
              </a:rPr>
              <a:t>Some Are Indifferent Toward Upright, Moral Living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Effect transition="in" filter="diamond(in)">
                                      <p:cBhvr>
                                        <p:cTn id="13" dur="20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a:extLst>
              <a:ext uri="{FF2B5EF4-FFF2-40B4-BE49-F238E27FC236}">
                <a16:creationId xmlns:a16="http://schemas.microsoft.com/office/drawing/2014/main" xmlns="" id="{B8A77D69-9274-4D80-B3DD-21EB47FB0987}"/>
              </a:ext>
            </a:extLst>
          </p:cNvPr>
          <p:cNvSpPr txBox="1">
            <a:spLocks noChangeArrowheads="1"/>
          </p:cNvSpPr>
          <p:nvPr/>
        </p:nvSpPr>
        <p:spPr bwMode="auto">
          <a:xfrm>
            <a:off x="1676400" y="716101"/>
            <a:ext cx="99060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Tx/>
              <a:buChar char="•"/>
            </a:pPr>
            <a:r>
              <a:rPr lang="en-US" altLang="en-US" sz="4000" dirty="0">
                <a:latin typeface="Times New Roman" panose="02020603050405020304" pitchFamily="18" charset="0"/>
                <a:cs typeface="Times New Roman" panose="02020603050405020304" pitchFamily="18" charset="0"/>
              </a:rPr>
              <a:t> Called To Moral Excellence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Rom. 12:2; Titus 2:11-12</a:t>
            </a:r>
            <a:r>
              <a:rPr lang="en-US" altLang="en-US" sz="4000" dirty="0">
                <a:latin typeface="Times New Roman" panose="02020603050405020304" pitchFamily="18" charset="0"/>
                <a:cs typeface="Times New Roman" panose="02020603050405020304" pitchFamily="18" charset="0"/>
              </a:rPr>
              <a:t>)</a:t>
            </a:r>
          </a:p>
          <a:p>
            <a:pPr>
              <a:buClr>
                <a:srgbClr val="FF3300"/>
              </a:buClr>
              <a:buFontTx/>
              <a:buChar char="•"/>
            </a:pPr>
            <a:r>
              <a:rPr lang="en-US" altLang="en-US" sz="4000" dirty="0">
                <a:latin typeface="Times New Roman" panose="02020603050405020304" pitchFamily="18" charset="0"/>
                <a:cs typeface="Times New Roman" panose="02020603050405020304" pitchFamily="18" charset="0"/>
              </a:rPr>
              <a:t> Immorality Destroys The Soul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Cor. 6:9-11; Gal. 5:19-21</a:t>
            </a:r>
            <a:r>
              <a:rPr lang="en-US" altLang="en-US" sz="4000" dirty="0">
                <a:latin typeface="Times New Roman" panose="02020603050405020304" pitchFamily="18" charset="0"/>
                <a:cs typeface="Times New Roman" panose="02020603050405020304" pitchFamily="18" charset="0"/>
              </a:rPr>
              <a:t>)</a:t>
            </a:r>
          </a:p>
          <a:p>
            <a:pPr>
              <a:buClr>
                <a:srgbClr val="FF3300"/>
              </a:buClr>
              <a:buFontTx/>
              <a:buChar char="•"/>
            </a:pPr>
            <a:r>
              <a:rPr lang="en-US" altLang="en-US" sz="4000" dirty="0">
                <a:latin typeface="Times New Roman" panose="02020603050405020304" pitchFamily="18" charset="0"/>
                <a:cs typeface="Times New Roman" panose="02020603050405020304" pitchFamily="18" charset="0"/>
              </a:rPr>
              <a:t> Must Be Example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Mt. 5:13-16</a:t>
            </a:r>
            <a:r>
              <a:rPr lang="en-US" altLang="en-US" sz="4000" dirty="0">
                <a:latin typeface="Times New Roman" panose="02020603050405020304" pitchFamily="18" charset="0"/>
                <a:cs typeface="Times New Roman" panose="02020603050405020304" pitchFamily="18" charset="0"/>
              </a:rPr>
              <a:t>)</a:t>
            </a:r>
          </a:p>
        </p:txBody>
      </p:sp>
      <p:sp>
        <p:nvSpPr>
          <p:cNvPr id="71685" name="Text Box 5">
            <a:extLst>
              <a:ext uri="{FF2B5EF4-FFF2-40B4-BE49-F238E27FC236}">
                <a16:creationId xmlns:a16="http://schemas.microsoft.com/office/drawing/2014/main" xmlns="" id="{EEE16422-0646-4625-94BE-C740F04F26FB}"/>
              </a:ext>
            </a:extLst>
          </p:cNvPr>
          <p:cNvSpPr txBox="1">
            <a:spLocks noChangeArrowheads="1"/>
          </p:cNvSpPr>
          <p:nvPr/>
        </p:nvSpPr>
        <p:spPr bwMode="auto">
          <a:xfrm>
            <a:off x="3352800" y="4620161"/>
            <a:ext cx="5562600" cy="1323439"/>
          </a:xfrm>
          <a:prstGeom prst="rect">
            <a:avLst/>
          </a:prstGeom>
          <a:noFill/>
          <a:ln w="5715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Are You Striving For Moral Excellence?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68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build="p" autoUpdateAnimBg="0"/>
      <p:bldP spid="71685"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F:\PFiles\MSOffice\Clipart\standard\stddir3\PE01670_.wmf">
            <a:extLst>
              <a:ext uri="{FF2B5EF4-FFF2-40B4-BE49-F238E27FC236}">
                <a16:creationId xmlns:a16="http://schemas.microsoft.com/office/drawing/2014/main" xmlns="" id="{70706EEA-4398-4218-A323-14B9EF98B2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685800"/>
            <a:ext cx="4133850" cy="3468688"/>
          </a:xfrm>
          <a:prstGeom prst="rect">
            <a:avLst/>
          </a:prstGeom>
          <a:noFill/>
          <a:extLst>
            <a:ext uri="{909E8E84-426E-40DD-AFC4-6F175D3DCCD1}">
              <a14:hiddenFill xmlns:a14="http://schemas.microsoft.com/office/drawing/2010/main">
                <a:solidFill>
                  <a:srgbClr val="FFFFFF"/>
                </a:solidFill>
              </a14:hiddenFill>
            </a:ext>
          </a:extLst>
        </p:spPr>
      </p:pic>
      <p:sp>
        <p:nvSpPr>
          <p:cNvPr id="60419" name="Text Box 3">
            <a:extLst>
              <a:ext uri="{FF2B5EF4-FFF2-40B4-BE49-F238E27FC236}">
                <a16:creationId xmlns:a16="http://schemas.microsoft.com/office/drawing/2014/main" xmlns="" id="{B635F309-0D0F-465F-96C5-1A9B4E978CB8}"/>
              </a:ext>
            </a:extLst>
          </p:cNvPr>
          <p:cNvSpPr txBox="1">
            <a:spLocks noChangeArrowheads="1"/>
          </p:cNvSpPr>
          <p:nvPr/>
        </p:nvSpPr>
        <p:spPr bwMode="auto">
          <a:xfrm>
            <a:off x="1524000" y="4495800"/>
            <a:ext cx="9982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p>
          <a:p>
            <a:pPr algn="ctr"/>
            <a:r>
              <a:rPr lang="en-US" altLang="en-US" sz="4000" dirty="0">
                <a:latin typeface="Times New Roman" panose="02020603050405020304" pitchFamily="18" charset="0"/>
                <a:cs typeface="Times New Roman" panose="02020603050405020304" pitchFamily="18" charset="0"/>
              </a:rPr>
              <a:t>Some Are Indifferent Toward Lost Souls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Effect transition="in" filter="circle(in)">
                                      <p:cBhvr>
                                        <p:cTn id="13" dur="20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3" name="Picture 5" descr="F:\PFiles\MSOffice\Clipart\standard\stddir3\PE01670_.wmf">
            <a:extLst>
              <a:ext uri="{FF2B5EF4-FFF2-40B4-BE49-F238E27FC236}">
                <a16:creationId xmlns:a16="http://schemas.microsoft.com/office/drawing/2014/main" xmlns="" id="{124FA2E7-2784-463C-A00B-8558140556E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762000"/>
            <a:ext cx="4133850" cy="3468687"/>
          </a:xfrm>
          <a:prstGeom prst="rect">
            <a:avLst/>
          </a:prstGeom>
          <a:noFill/>
          <a:extLst>
            <a:ext uri="{909E8E84-426E-40DD-AFC4-6F175D3DCCD1}">
              <a14:hiddenFill xmlns:a14="http://schemas.microsoft.com/office/drawing/2010/main">
                <a:solidFill>
                  <a:srgbClr val="FFFFFF"/>
                </a:solidFill>
              </a14:hiddenFill>
            </a:ext>
          </a:extLst>
        </p:spPr>
      </p:pic>
      <p:sp>
        <p:nvSpPr>
          <p:cNvPr id="53256" name="WordArt 8" descr="White marble">
            <a:extLst>
              <a:ext uri="{FF2B5EF4-FFF2-40B4-BE49-F238E27FC236}">
                <a16:creationId xmlns:a16="http://schemas.microsoft.com/office/drawing/2014/main" xmlns="" id="{8C17FBF8-523C-4581-9094-F07137068E84}"/>
              </a:ext>
            </a:extLst>
          </p:cNvPr>
          <p:cNvSpPr>
            <a:spLocks noChangeArrowheads="1" noChangeShapeType="1" noTextEdit="1"/>
          </p:cNvSpPr>
          <p:nvPr/>
        </p:nvSpPr>
        <p:spPr bwMode="auto">
          <a:xfrm>
            <a:off x="2209800" y="4572000"/>
            <a:ext cx="7696200" cy="1752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FFCC99"/>
              </a:contourClr>
            </a:sp3d>
          </a:bodyPr>
          <a:lstStyle/>
          <a:p>
            <a:pPr algn="ctr"/>
            <a:r>
              <a:rPr lang="en-US" sz="2800" kern="10">
                <a:ln w="9525">
                  <a:round/>
                  <a:headEnd/>
                  <a:tailEnd/>
                </a:ln>
                <a:blipFill dpi="0" rotWithShape="0">
                  <a:blip r:embed="rId4"/>
                  <a:srcRect/>
                  <a:tile tx="0" ty="0" sx="100000" sy="100000" flip="none" algn="tl"/>
                </a:blipFill>
                <a:latin typeface="Arial Black" panose="020B0A04020102020204" pitchFamily="34" charset="0"/>
              </a:rPr>
              <a:t>Spiritual Indifference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a:extLst>
              <a:ext uri="{FF2B5EF4-FFF2-40B4-BE49-F238E27FC236}">
                <a16:creationId xmlns:a16="http://schemas.microsoft.com/office/drawing/2014/main" xmlns="" id="{2F2245E0-3209-4504-80E7-3717FACF1031}"/>
              </a:ext>
            </a:extLst>
          </p:cNvPr>
          <p:cNvSpPr txBox="1">
            <a:spLocks noChangeArrowheads="1"/>
          </p:cNvSpPr>
          <p:nvPr/>
        </p:nvSpPr>
        <p:spPr bwMode="auto">
          <a:xfrm>
            <a:off x="2438400" y="762000"/>
            <a:ext cx="92202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 typeface="Wingdings" panose="05000000000000000000" pitchFamily="2" charset="2"/>
              <a:buChar char="&amp;"/>
            </a:pPr>
            <a:r>
              <a:rPr lang="en-US" altLang="en-US" sz="4000" dirty="0">
                <a:latin typeface="Times New Roman" panose="02020603050405020304" pitchFamily="18" charset="0"/>
                <a:cs typeface="Times New Roman" panose="02020603050405020304" pitchFamily="18" charset="0"/>
              </a:rPr>
              <a:t> Evidence Of Importance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Rom. 6:23; Luke 19:10</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panose="05000000000000000000" pitchFamily="2" charset="2"/>
              <a:buChar char="&amp;"/>
            </a:pPr>
            <a:r>
              <a:rPr lang="en-US" altLang="en-US" sz="4000" dirty="0">
                <a:latin typeface="Times New Roman" panose="02020603050405020304" pitchFamily="18" charset="0"/>
                <a:cs typeface="Times New Roman" panose="02020603050405020304" pitchFamily="18" charset="0"/>
              </a:rPr>
              <a:t> Christians Are To Seek To Save The Lost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Mt. 28:19-20; Gal. 6:1</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panose="05000000000000000000" pitchFamily="2" charset="2"/>
              <a:buChar char="&amp;"/>
            </a:pPr>
            <a:r>
              <a:rPr lang="en-US" altLang="en-US" sz="4000" dirty="0">
                <a:latin typeface="Times New Roman" panose="02020603050405020304" pitchFamily="18" charset="0"/>
                <a:cs typeface="Times New Roman" panose="02020603050405020304" pitchFamily="18" charset="0"/>
              </a:rPr>
              <a:t> Privilege Of Saving A Lost 	Soul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Jas. 5:19-20</a:t>
            </a:r>
            <a:r>
              <a:rPr lang="en-US" altLang="en-US" sz="4000" dirty="0">
                <a:latin typeface="Times New Roman" panose="02020603050405020304" pitchFamily="18" charset="0"/>
                <a:cs typeface="Times New Roman" panose="02020603050405020304" pitchFamily="18" charset="0"/>
              </a:rPr>
              <a:t>)</a:t>
            </a:r>
          </a:p>
        </p:txBody>
      </p:sp>
      <p:sp>
        <p:nvSpPr>
          <p:cNvPr id="69635" name="Text Box 3">
            <a:extLst>
              <a:ext uri="{FF2B5EF4-FFF2-40B4-BE49-F238E27FC236}">
                <a16:creationId xmlns:a16="http://schemas.microsoft.com/office/drawing/2014/main" xmlns="" id="{616D2204-01B6-47B1-88CE-432E53A3861C}"/>
              </a:ext>
            </a:extLst>
          </p:cNvPr>
          <p:cNvSpPr txBox="1">
            <a:spLocks noChangeArrowheads="1"/>
          </p:cNvSpPr>
          <p:nvPr/>
        </p:nvSpPr>
        <p:spPr bwMode="auto">
          <a:xfrm>
            <a:off x="3505200" y="5257800"/>
            <a:ext cx="5211298" cy="707886"/>
          </a:xfrm>
          <a:prstGeom prst="rect">
            <a:avLst/>
          </a:prstGeom>
          <a:noFill/>
          <a:ln w="5715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Dare We Be Indifferent?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autoUpdateAnimBg="0"/>
      <p:bldP spid="6963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F:\PFiles\MSOffice\Clipart\standard\stddir3\PE01670_.wmf">
            <a:extLst>
              <a:ext uri="{FF2B5EF4-FFF2-40B4-BE49-F238E27FC236}">
                <a16:creationId xmlns:a16="http://schemas.microsoft.com/office/drawing/2014/main" xmlns="" id="{9A9F5D0B-F613-4C3F-BC64-20A27A5DD7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733801"/>
            <a:ext cx="3295650" cy="2765425"/>
          </a:xfrm>
          <a:prstGeom prst="rect">
            <a:avLst/>
          </a:prstGeom>
          <a:noFill/>
          <a:extLst>
            <a:ext uri="{909E8E84-426E-40DD-AFC4-6F175D3DCCD1}">
              <a14:hiddenFill xmlns:a14="http://schemas.microsoft.com/office/drawing/2010/main">
                <a:solidFill>
                  <a:srgbClr val="FFFFFF"/>
                </a:solidFill>
              </a14:hiddenFill>
            </a:ext>
          </a:extLst>
        </p:spPr>
      </p:pic>
      <p:sp>
        <p:nvSpPr>
          <p:cNvPr id="61443" name="Text Box 3">
            <a:extLst>
              <a:ext uri="{FF2B5EF4-FFF2-40B4-BE49-F238E27FC236}">
                <a16:creationId xmlns:a16="http://schemas.microsoft.com/office/drawing/2014/main" xmlns="" id="{54233943-CA2B-4854-B0E3-62426FDBA06D}"/>
              </a:ext>
            </a:extLst>
          </p:cNvPr>
          <p:cNvSpPr txBox="1">
            <a:spLocks noChangeArrowheads="1"/>
          </p:cNvSpPr>
          <p:nvPr/>
        </p:nvSpPr>
        <p:spPr bwMode="auto">
          <a:xfrm>
            <a:off x="1676401" y="431800"/>
            <a:ext cx="87788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FF3300"/>
              </a:buClr>
              <a:buFont typeface="Wingdings" panose="05000000000000000000" pitchFamily="2" charset="2"/>
              <a:buChar char="v"/>
            </a:pPr>
            <a:r>
              <a:rPr lang="en-US" altLang="en-US" sz="4000" dirty="0">
                <a:latin typeface="Times New Roman" panose="02020603050405020304" pitchFamily="18" charset="0"/>
                <a:cs typeface="Times New Roman" panose="02020603050405020304" pitchFamily="18" charset="0"/>
              </a:rPr>
              <a:t> Indifference Defeats Our Purpose </a:t>
            </a:r>
          </a:p>
          <a:p>
            <a:pPr>
              <a:buClr>
                <a:srgbClr val="FF3300"/>
              </a:buClr>
              <a:buFont typeface="Wingdings" panose="05000000000000000000" pitchFamily="2" charset="2"/>
              <a:buChar char="v"/>
            </a:pPr>
            <a:r>
              <a:rPr lang="en-US" altLang="en-US" sz="4000" dirty="0">
                <a:latin typeface="Times New Roman" panose="02020603050405020304" pitchFamily="18" charset="0"/>
                <a:cs typeface="Times New Roman" panose="02020603050405020304" pitchFamily="18" charset="0"/>
              </a:rPr>
              <a:t>London Transit Authority – Can Not Maintain Schedules</a:t>
            </a:r>
          </a:p>
          <a:p>
            <a:pPr>
              <a:buClr>
                <a:srgbClr val="FF3300"/>
              </a:buClr>
              <a:buFont typeface="Wingdings" panose="05000000000000000000" pitchFamily="2" charset="2"/>
              <a:buChar char="v"/>
            </a:pPr>
            <a:r>
              <a:rPr lang="en-US" altLang="en-US" sz="4000" dirty="0">
                <a:latin typeface="Times New Roman" panose="02020603050405020304" pitchFamily="18" charset="0"/>
                <a:cs typeface="Times New Roman" panose="02020603050405020304" pitchFamily="18" charset="0"/>
              </a:rPr>
              <a:t> If Indifferent To Spiritual Matters, We Lose Our Identity</a:t>
            </a:r>
          </a:p>
          <a:p>
            <a:pPr>
              <a:buClr>
                <a:srgbClr val="FF3300"/>
              </a:buClr>
              <a:buFont typeface="Wingdings" panose="05000000000000000000" pitchFamily="2" charset="2"/>
              <a:buChar char="v"/>
            </a:pPr>
            <a:r>
              <a:rPr lang="en-US" altLang="en-US" sz="4000" dirty="0">
                <a:latin typeface="Times New Roman" panose="02020603050405020304" pitchFamily="18" charset="0"/>
                <a:cs typeface="Times New Roman" panose="02020603050405020304" pitchFamily="18" charset="0"/>
              </a:rPr>
              <a:t> </a:t>
            </a:r>
            <a:r>
              <a:rPr lang="en-US" altLang="en-US" sz="4000" b="1" dirty="0">
                <a:latin typeface="Times New Roman" panose="02020603050405020304" pitchFamily="18" charset="0"/>
                <a:cs typeface="Times New Roman" panose="02020603050405020304" pitchFamily="18" charset="0"/>
              </a:rPr>
              <a:t>Heb. 2:1-3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8DFB8BB-FCA0-44AD-AA82-185B6E8D3098}"/>
              </a:ext>
            </a:extLst>
          </p:cNvPr>
          <p:cNvSpPr txBox="1"/>
          <p:nvPr/>
        </p:nvSpPr>
        <p:spPr>
          <a:xfrm>
            <a:off x="2279129" y="1600200"/>
            <a:ext cx="7620997" cy="1323439"/>
          </a:xfrm>
          <a:prstGeom prst="rect">
            <a:avLst/>
          </a:prstGeom>
          <a:noFill/>
        </p:spPr>
        <p:txBody>
          <a:bodyPr wrap="none" rtlCol="0">
            <a:spAutoFit/>
          </a:bodyPr>
          <a:lstStyle/>
          <a:p>
            <a:pPr algn="ctr"/>
            <a:r>
              <a:rPr lang="en-US" sz="4000" dirty="0">
                <a:latin typeface="Berlin Sans FB" panose="020E0602020502020306" pitchFamily="34" charset="0"/>
              </a:rPr>
              <a:t>Do Not Be Indifferent To God’s Call</a:t>
            </a:r>
          </a:p>
          <a:p>
            <a:pPr algn="ctr"/>
            <a:r>
              <a:rPr lang="en-US" sz="4000" dirty="0">
                <a:latin typeface="Berlin Sans FB" panose="020E0602020502020306" pitchFamily="34" charset="0"/>
              </a:rPr>
              <a:t>That Call Is For You!</a:t>
            </a:r>
          </a:p>
        </p:txBody>
      </p:sp>
    </p:spTree>
    <p:extLst>
      <p:ext uri="{BB962C8B-B14F-4D97-AF65-F5344CB8AC3E}">
        <p14:creationId xmlns:p14="http://schemas.microsoft.com/office/powerpoint/2010/main" val="56163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a:extLst>
              <a:ext uri="{FF2B5EF4-FFF2-40B4-BE49-F238E27FC236}">
                <a16:creationId xmlns:a16="http://schemas.microsoft.com/office/drawing/2014/main" xmlns="" id="{90698BB8-9FBE-4CA4-AA72-BC593364AFF3}"/>
              </a:ext>
            </a:extLst>
          </p:cNvPr>
          <p:cNvSpPr txBox="1">
            <a:spLocks noChangeArrowheads="1"/>
          </p:cNvSpPr>
          <p:nvPr/>
        </p:nvSpPr>
        <p:spPr bwMode="auto">
          <a:xfrm>
            <a:off x="609600" y="2133600"/>
            <a:ext cx="109728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Tx/>
              <a:buChar char="•"/>
            </a:pPr>
            <a:r>
              <a:rPr lang="en-US" altLang="en-US" sz="4000" dirty="0"/>
              <a:t> </a:t>
            </a:r>
            <a:r>
              <a:rPr lang="en-US" altLang="en-US" sz="4000" dirty="0">
                <a:latin typeface="Times New Roman" panose="02020603050405020304" pitchFamily="18" charset="0"/>
                <a:cs typeface="Times New Roman" panose="02020603050405020304" pitchFamily="18" charset="0"/>
              </a:rPr>
              <a:t>“Having a neutral or unbiased disposition”</a:t>
            </a:r>
          </a:p>
          <a:p>
            <a:pPr>
              <a:buClr>
                <a:srgbClr val="FF3300"/>
              </a:buClr>
              <a:buFontTx/>
              <a:buChar char="•"/>
            </a:pPr>
            <a:r>
              <a:rPr lang="en-US" altLang="en-US" sz="4000" dirty="0">
                <a:latin typeface="Times New Roman" panose="02020603050405020304" pitchFamily="18" charset="0"/>
                <a:cs typeface="Times New Roman" panose="02020603050405020304" pitchFamily="18" charset="0"/>
              </a:rPr>
              <a:t>  “Not interested in or concerned about something”</a:t>
            </a:r>
          </a:p>
          <a:p>
            <a:pPr>
              <a:buClr>
                <a:srgbClr val="FF3300"/>
              </a:buClr>
              <a:buFontTx/>
              <a:buChar char="•"/>
            </a:pPr>
            <a:r>
              <a:rPr lang="en-US" altLang="en-US" sz="4000" dirty="0">
                <a:latin typeface="Times New Roman" panose="02020603050405020304" pitchFamily="18" charset="0"/>
                <a:cs typeface="Times New Roman" panose="02020603050405020304" pitchFamily="18" charset="0"/>
              </a:rPr>
              <a:t>  “Apathetic; not easily 	interested or moved”</a:t>
            </a:r>
          </a:p>
          <a:p>
            <a:pPr>
              <a:buClr>
                <a:srgbClr val="FF3300"/>
              </a:buClr>
              <a:buFontTx/>
              <a:buChar char="•"/>
            </a:pPr>
            <a:r>
              <a:rPr lang="en-US" altLang="en-US" sz="4000" dirty="0">
                <a:latin typeface="Times New Roman" panose="02020603050405020304" pitchFamily="18" charset="0"/>
                <a:cs typeface="Times New Roman" panose="02020603050405020304" pitchFamily="18" charset="0"/>
              </a:rPr>
              <a:t>  “Characterized by lack of active quality”</a:t>
            </a:r>
          </a:p>
        </p:txBody>
      </p:sp>
      <p:sp>
        <p:nvSpPr>
          <p:cNvPr id="54275" name="Text Box 3">
            <a:extLst>
              <a:ext uri="{FF2B5EF4-FFF2-40B4-BE49-F238E27FC236}">
                <a16:creationId xmlns:a16="http://schemas.microsoft.com/office/drawing/2014/main" xmlns="" id="{1881F50C-20D9-41F4-B9D7-7D4D82225355}"/>
              </a:ext>
            </a:extLst>
          </p:cNvPr>
          <p:cNvSpPr txBox="1">
            <a:spLocks noChangeArrowheads="1"/>
          </p:cNvSpPr>
          <p:nvPr/>
        </p:nvSpPr>
        <p:spPr bwMode="auto">
          <a:xfrm>
            <a:off x="4420033" y="754559"/>
            <a:ext cx="342856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“Indifference”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27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427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42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a:extLst>
              <a:ext uri="{FF2B5EF4-FFF2-40B4-BE49-F238E27FC236}">
                <a16:creationId xmlns:a16="http://schemas.microsoft.com/office/drawing/2014/main" xmlns="" id="{50E34B43-7699-4613-AFB0-E24AD82EBBD6}"/>
              </a:ext>
            </a:extLst>
          </p:cNvPr>
          <p:cNvSpPr txBox="1">
            <a:spLocks noChangeArrowheads="1"/>
          </p:cNvSpPr>
          <p:nvPr/>
        </p:nvSpPr>
        <p:spPr bwMode="auto">
          <a:xfrm>
            <a:off x="1524000" y="457200"/>
            <a:ext cx="100584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Word “Indifference” Is Not In The Bible, But The Idea Is Put Forth In Many Ways</a:t>
            </a:r>
          </a:p>
        </p:txBody>
      </p:sp>
      <p:sp>
        <p:nvSpPr>
          <p:cNvPr id="55299" name="Text Box 3">
            <a:extLst>
              <a:ext uri="{FF2B5EF4-FFF2-40B4-BE49-F238E27FC236}">
                <a16:creationId xmlns:a16="http://schemas.microsoft.com/office/drawing/2014/main" xmlns="" id="{F6F39B1C-2ED8-4FAD-81AC-D581EEC41C58}"/>
              </a:ext>
            </a:extLst>
          </p:cNvPr>
          <p:cNvSpPr txBox="1">
            <a:spLocks noChangeArrowheads="1"/>
          </p:cNvSpPr>
          <p:nvPr/>
        </p:nvSpPr>
        <p:spPr bwMode="auto">
          <a:xfrm>
            <a:off x="1524000" y="3200401"/>
            <a:ext cx="10058400" cy="1938992"/>
          </a:xfrm>
          <a:prstGeom prst="rect">
            <a:avLst/>
          </a:prstGeom>
          <a:noFill/>
          <a:ln w="5715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dirty="0">
                <a:latin typeface="Times New Roman" panose="02020603050405020304" pitchFamily="18" charset="0"/>
                <a:cs typeface="Times New Roman" panose="02020603050405020304" pitchFamily="18" charset="0"/>
              </a:rPr>
              <a:t>In This Lesson We Will Notice A Few Ways People Can Displease God With Spiritual Indifference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F:\PFiles\MSOffice\Clipart\standard\stddir3\PE01670_.wmf">
            <a:extLst>
              <a:ext uri="{FF2B5EF4-FFF2-40B4-BE49-F238E27FC236}">
                <a16:creationId xmlns:a16="http://schemas.microsoft.com/office/drawing/2014/main" xmlns="" id="{27947D04-1CBA-4EDD-9EEF-28E8394E486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685800"/>
            <a:ext cx="4133850" cy="3468687"/>
          </a:xfrm>
          <a:prstGeom prst="rect">
            <a:avLst/>
          </a:prstGeom>
          <a:noFill/>
          <a:extLst>
            <a:ext uri="{909E8E84-426E-40DD-AFC4-6F175D3DCCD1}">
              <a14:hiddenFill xmlns:a14="http://schemas.microsoft.com/office/drawing/2010/main">
                <a:solidFill>
                  <a:srgbClr val="FFFFFF"/>
                </a:solidFill>
              </a14:hiddenFill>
            </a:ext>
          </a:extLst>
        </p:spPr>
      </p:pic>
      <p:sp>
        <p:nvSpPr>
          <p:cNvPr id="56324" name="Text Box 4">
            <a:extLst>
              <a:ext uri="{FF2B5EF4-FFF2-40B4-BE49-F238E27FC236}">
                <a16:creationId xmlns:a16="http://schemas.microsoft.com/office/drawing/2014/main" xmlns="" id="{8BA59BA9-B5CA-4093-84BC-D3CA308A7697}"/>
              </a:ext>
            </a:extLst>
          </p:cNvPr>
          <p:cNvSpPr txBox="1">
            <a:spLocks noChangeArrowheads="1"/>
          </p:cNvSpPr>
          <p:nvPr/>
        </p:nvSpPr>
        <p:spPr bwMode="auto">
          <a:xfrm>
            <a:off x="533400" y="4048542"/>
            <a:ext cx="1122645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solidFill>
                  <a:srgbClr val="C00000"/>
                </a:solidFill>
                <a:latin typeface="Times New Roman" panose="02020603050405020304" pitchFamily="18" charset="0"/>
                <a:cs typeface="Times New Roman" panose="02020603050405020304" pitchFamily="18" charset="0"/>
              </a:rPr>
              <a:t>#1</a:t>
            </a:r>
          </a:p>
          <a:p>
            <a:pPr algn="ctr"/>
            <a:r>
              <a:rPr lang="en-US" altLang="en-US" sz="4400" dirty="0">
                <a:latin typeface="Times New Roman" panose="02020603050405020304" pitchFamily="18" charset="0"/>
                <a:cs typeface="Times New Roman" panose="02020603050405020304" pitchFamily="18" charset="0"/>
              </a:rPr>
              <a:t>Many People In The World Are Indifferent About The Salvation Of Their Own Souls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6324">
                                            <p:txEl>
                                              <p:pRg st="0" end="0"/>
                                            </p:txEl>
                                          </p:spTgt>
                                        </p:tgtEl>
                                        <p:attrNameLst>
                                          <p:attrName>style.visibility</p:attrName>
                                        </p:attrNameLst>
                                      </p:cBhvr>
                                      <p:to>
                                        <p:strVal val="visible"/>
                                      </p:to>
                                    </p:set>
                                    <p:anim calcmode="lin" valueType="num">
                                      <p:cBhvr>
                                        <p:cTn id="7" dur="500" fill="hold"/>
                                        <p:tgtEl>
                                          <p:spTgt spid="5632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6324">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56324">
                                            <p:txEl>
                                              <p:pRg st="1" end="1"/>
                                            </p:txEl>
                                          </p:spTgt>
                                        </p:tgtEl>
                                        <p:attrNameLst>
                                          <p:attrName>style.visibility</p:attrName>
                                        </p:attrNameLst>
                                      </p:cBhvr>
                                      <p:to>
                                        <p:strVal val="visible"/>
                                      </p:to>
                                    </p:set>
                                    <p:anim calcmode="lin" valueType="num">
                                      <p:cBhvr>
                                        <p:cTn id="12" dur="500" fill="hold"/>
                                        <p:tgtEl>
                                          <p:spTgt spid="5632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6324">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a:extLst>
              <a:ext uri="{FF2B5EF4-FFF2-40B4-BE49-F238E27FC236}">
                <a16:creationId xmlns:a16="http://schemas.microsoft.com/office/drawing/2014/main" xmlns="" id="{6A222726-DC38-475C-B31D-E6313F97C7DA}"/>
              </a:ext>
            </a:extLst>
          </p:cNvPr>
          <p:cNvSpPr txBox="1">
            <a:spLocks noChangeArrowheads="1"/>
          </p:cNvSpPr>
          <p:nvPr/>
        </p:nvSpPr>
        <p:spPr bwMode="auto">
          <a:xfrm>
            <a:off x="685800" y="1548348"/>
            <a:ext cx="10896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027113" indent="-1027113">
              <a:buClr>
                <a:srgbClr val="FF3300"/>
              </a:buClr>
            </a:pPr>
            <a:r>
              <a:rPr lang="en-US" altLang="en-US" sz="4000" dirty="0">
                <a:latin typeface="Times New Roman" panose="02020603050405020304" pitchFamily="18" charset="0"/>
                <a:cs typeface="Times New Roman" panose="02020603050405020304" pitchFamily="18" charset="0"/>
              </a:rPr>
              <a:t>    1. Often Find Large Number Disinterested In What The Bible Says About Salvation</a:t>
            </a:r>
          </a:p>
          <a:p>
            <a:pPr marL="976313" indent="-976313">
              <a:buClr>
                <a:srgbClr val="FF3300"/>
              </a:buClr>
            </a:pPr>
            <a:r>
              <a:rPr lang="en-US" altLang="en-US" sz="4000" dirty="0">
                <a:latin typeface="Times New Roman" panose="02020603050405020304" pitchFamily="18" charset="0"/>
                <a:cs typeface="Times New Roman" panose="02020603050405020304" pitchFamily="18" charset="0"/>
              </a:rPr>
              <a:t>    2. Most Not Concerned That They Cannot Find Their Understanding Of Salvation In The Bible</a:t>
            </a:r>
          </a:p>
          <a:p>
            <a:pPr marL="1027113" indent="-1027113">
              <a:buClr>
                <a:srgbClr val="FF3300"/>
              </a:buClr>
            </a:pPr>
            <a:r>
              <a:rPr lang="en-US" altLang="en-US" sz="4000" dirty="0">
                <a:latin typeface="Times New Roman" panose="02020603050405020304" pitchFamily="18" charset="0"/>
                <a:cs typeface="Times New Roman" panose="02020603050405020304" pitchFamily="18" charset="0"/>
              </a:rPr>
              <a:t>    3. If truly Concerned They Will Care What The Bible Says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4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46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24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xmlns="" id="{1694E694-43D7-4FAB-B88E-751DEED402BB}"/>
              </a:ext>
            </a:extLst>
          </p:cNvPr>
          <p:cNvSpPr txBox="1">
            <a:spLocks noChangeArrowheads="1"/>
          </p:cNvSpPr>
          <p:nvPr/>
        </p:nvSpPr>
        <p:spPr bwMode="auto">
          <a:xfrm>
            <a:off x="1676400" y="152400"/>
            <a:ext cx="9906000" cy="1446550"/>
          </a:xfrm>
          <a:prstGeom prst="rect">
            <a:avLst/>
          </a:prstGeom>
          <a:noFill/>
          <a:ln w="5715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buClr>
                <a:srgbClr val="FF3300"/>
              </a:buClr>
              <a:buFont typeface="Wingdings 2" panose="05020102010507070707" pitchFamily="18" charset="2"/>
              <a:buNone/>
            </a:pPr>
            <a:r>
              <a:rPr lang="en-US" altLang="en-US" sz="4400" dirty="0">
                <a:latin typeface="Times New Roman" panose="02020603050405020304" pitchFamily="18" charset="0"/>
                <a:cs typeface="Times New Roman" panose="02020603050405020304" pitchFamily="18" charset="0"/>
              </a:rPr>
              <a:t>Satan Deceives Those Who Have No Love For Truth   (</a:t>
            </a:r>
            <a:r>
              <a:rPr lang="en-US" altLang="en-US" sz="4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Th. 2:10-12</a:t>
            </a:r>
            <a:r>
              <a:rPr lang="en-US" altLang="en-US" sz="4400" dirty="0">
                <a:latin typeface="Times New Roman" panose="02020603050405020304" pitchFamily="18" charset="0"/>
                <a:cs typeface="Times New Roman" panose="02020603050405020304" pitchFamily="18" charset="0"/>
              </a:rPr>
              <a:t>)</a:t>
            </a:r>
          </a:p>
        </p:txBody>
      </p:sp>
      <p:sp>
        <p:nvSpPr>
          <p:cNvPr id="63491" name="Text Box 3">
            <a:extLst>
              <a:ext uri="{FF2B5EF4-FFF2-40B4-BE49-F238E27FC236}">
                <a16:creationId xmlns:a16="http://schemas.microsoft.com/office/drawing/2014/main" xmlns="" id="{070542B5-8EEE-45F2-B32D-8ECC4913FB83}"/>
              </a:ext>
            </a:extLst>
          </p:cNvPr>
          <p:cNvSpPr txBox="1">
            <a:spLocks noChangeArrowheads="1"/>
          </p:cNvSpPr>
          <p:nvPr/>
        </p:nvSpPr>
        <p:spPr bwMode="auto">
          <a:xfrm>
            <a:off x="2133601" y="2362200"/>
            <a:ext cx="9448799"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 typeface="Wingdings" panose="05000000000000000000" pitchFamily="2" charset="2"/>
              <a:buChar char="ü"/>
            </a:pPr>
            <a:r>
              <a:rPr lang="en-US" altLang="en-US" sz="4000" dirty="0">
                <a:latin typeface="Times New Roman" panose="02020603050405020304" pitchFamily="18" charset="0"/>
                <a:cs typeface="Times New Roman" panose="02020603050405020304" pitchFamily="18" charset="0"/>
              </a:rPr>
              <a:t> Truth = Bible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Jn. 17:17</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panose="05000000000000000000" pitchFamily="2" charset="2"/>
              <a:buChar char="ü"/>
            </a:pPr>
            <a:r>
              <a:rPr lang="en-US" altLang="en-US" sz="4000" dirty="0">
                <a:latin typeface="Times New Roman" panose="02020603050405020304" pitchFamily="18" charset="0"/>
                <a:cs typeface="Times New Roman" panose="02020603050405020304" pitchFamily="18" charset="0"/>
              </a:rPr>
              <a:t> Make Wise Unto Salvation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Tim. 3:15</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panose="05000000000000000000" pitchFamily="2" charset="2"/>
              <a:buChar char="ü"/>
            </a:pPr>
            <a:r>
              <a:rPr lang="en-US" altLang="en-US" sz="4000" dirty="0">
                <a:latin typeface="Times New Roman" panose="02020603050405020304" pitchFamily="18" charset="0"/>
                <a:cs typeface="Times New Roman" panose="02020603050405020304" pitchFamily="18" charset="0"/>
              </a:rPr>
              <a:t> Obeying The Truth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Pet. 1:22-23</a:t>
            </a:r>
            <a:r>
              <a:rPr lang="en-US" altLang="en-US" sz="4000" dirty="0">
                <a:latin typeface="Times New Roman" panose="02020603050405020304" pitchFamily="18" charset="0"/>
                <a:cs typeface="Times New Roman" panose="02020603050405020304" pitchFamily="18" charset="0"/>
              </a:rPr>
              <a:t>)</a:t>
            </a:r>
          </a:p>
          <a:p>
            <a:pPr>
              <a:buClr>
                <a:srgbClr val="FF3300"/>
              </a:buClr>
              <a:buFont typeface="Wingdings" panose="05000000000000000000" pitchFamily="2" charset="2"/>
              <a:buChar char="ü"/>
            </a:pPr>
            <a:r>
              <a:rPr lang="en-US" altLang="en-US" sz="4000" dirty="0">
                <a:latin typeface="Times New Roman" panose="02020603050405020304" pitchFamily="18" charset="0"/>
                <a:cs typeface="Times New Roman" panose="02020603050405020304" pitchFamily="18" charset="0"/>
              </a:rPr>
              <a:t> Love Truth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Th. 2:13</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4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ext Box 3">
            <a:extLst>
              <a:ext uri="{FF2B5EF4-FFF2-40B4-BE49-F238E27FC236}">
                <a16:creationId xmlns:a16="http://schemas.microsoft.com/office/drawing/2014/main" xmlns="" id="{0C727B0D-2583-430B-8909-6FCADC75575E}"/>
              </a:ext>
            </a:extLst>
          </p:cNvPr>
          <p:cNvSpPr txBox="1">
            <a:spLocks noChangeArrowheads="1"/>
          </p:cNvSpPr>
          <p:nvPr/>
        </p:nvSpPr>
        <p:spPr bwMode="auto">
          <a:xfrm>
            <a:off x="1524000" y="2410361"/>
            <a:ext cx="10058399" cy="193899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buClr>
                <a:srgbClr val="FF3300"/>
              </a:buClr>
              <a:buFont typeface="Wingdings 2" panose="05020102010507070707" pitchFamily="18" charset="2"/>
              <a:buNone/>
            </a:pPr>
            <a:r>
              <a:rPr lang="en-US" altLang="en-US" sz="4000" dirty="0">
                <a:solidFill>
                  <a:schemeClr val="tx1"/>
                </a:solidFill>
                <a:latin typeface="Times New Roman" panose="02020603050405020304" pitchFamily="18" charset="0"/>
                <a:cs typeface="Times New Roman" panose="02020603050405020304" pitchFamily="18" charset="0"/>
              </a:rPr>
              <a:t>The Concerned Will Seek To Know What The Bible Teaches </a:t>
            </a:r>
          </a:p>
          <a:p>
            <a:pPr algn="ctr">
              <a:buClr>
                <a:srgbClr val="FF3300"/>
              </a:buClr>
              <a:buFont typeface="Wingdings 2" panose="05020102010507070707" pitchFamily="18" charset="2"/>
              <a:buNone/>
            </a:pPr>
            <a:r>
              <a:rPr lang="en-US" altLang="en-US" sz="4000" dirty="0">
                <a:solidFill>
                  <a:schemeClr val="tx1"/>
                </a:solidFill>
                <a:latin typeface="Times New Roman" panose="02020603050405020304" pitchFamily="18" charset="0"/>
                <a:cs typeface="Times New Roman" panose="02020603050405020304" pitchFamily="18" charset="0"/>
              </a:rPr>
              <a:t>(</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6:68</a:t>
            </a:r>
            <a:r>
              <a:rPr lang="en-US" altLang="en-US" sz="4000" dirty="0">
                <a:solidFill>
                  <a:schemeClr val="tx1"/>
                </a:solidFill>
                <a:latin typeface="Times New Roman" panose="02020603050405020304" pitchFamily="18" charset="0"/>
                <a:cs typeface="Times New Roman" panose="02020603050405020304" pitchFamily="18" charset="0"/>
              </a:rPr>
              <a:t>;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17:11</a:t>
            </a:r>
            <a:r>
              <a:rPr lang="en-US" altLang="en-US" sz="4000" dirty="0">
                <a:solidFill>
                  <a:schemeClr val="tx1"/>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anim calcmode="lin" valueType="num">
                                      <p:cBhvr additive="base">
                                        <p:cTn id="7"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6" name="Text Box 6">
            <a:extLst>
              <a:ext uri="{FF2B5EF4-FFF2-40B4-BE49-F238E27FC236}">
                <a16:creationId xmlns:a16="http://schemas.microsoft.com/office/drawing/2014/main" xmlns="" id="{31DF6E19-958E-45DF-A8EE-157D428E5885}"/>
              </a:ext>
            </a:extLst>
          </p:cNvPr>
          <p:cNvSpPr txBox="1">
            <a:spLocks noChangeArrowheads="1"/>
          </p:cNvSpPr>
          <p:nvPr/>
        </p:nvSpPr>
        <p:spPr bwMode="auto">
          <a:xfrm>
            <a:off x="2667001" y="1952626"/>
            <a:ext cx="6420347" cy="2554545"/>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buFont typeface="Wingdings" panose="05000000000000000000" pitchFamily="2" charset="2"/>
              <a:buChar char="ü"/>
            </a:pPr>
            <a:r>
              <a:rPr lang="en-US" altLang="en-US" sz="4000" dirty="0">
                <a:solidFill>
                  <a:schemeClr val="tx1"/>
                </a:solidFill>
                <a:latin typeface="Times New Roman" panose="02020603050405020304" pitchFamily="18" charset="0"/>
                <a:cs typeface="Times New Roman" panose="02020603050405020304" pitchFamily="18" charset="0"/>
              </a:rPr>
              <a:t> Faith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Jn. 3:16</a:t>
            </a:r>
            <a:r>
              <a:rPr lang="en-US" altLang="en-US" sz="4000" dirty="0">
                <a:solidFill>
                  <a:schemeClr val="tx1"/>
                </a:solidFill>
                <a:latin typeface="Times New Roman" panose="02020603050405020304" pitchFamily="18" charset="0"/>
                <a:cs typeface="Times New Roman" panose="02020603050405020304" pitchFamily="18" charset="0"/>
              </a:rPr>
              <a:t>)</a:t>
            </a:r>
          </a:p>
          <a:p>
            <a:pPr lvl="1">
              <a:buFont typeface="Wingdings" panose="05000000000000000000" pitchFamily="2" charset="2"/>
              <a:buChar char="ü"/>
            </a:pPr>
            <a:r>
              <a:rPr lang="en-US" altLang="en-US" sz="4000" dirty="0">
                <a:solidFill>
                  <a:schemeClr val="tx1"/>
                </a:solidFill>
                <a:latin typeface="Times New Roman" panose="02020603050405020304" pitchFamily="18" charset="0"/>
                <a:cs typeface="Times New Roman" panose="02020603050405020304" pitchFamily="18" charset="0"/>
              </a:rPr>
              <a:t> Repent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17:30</a:t>
            </a:r>
            <a:r>
              <a:rPr lang="en-US" altLang="en-US" sz="4000" dirty="0">
                <a:solidFill>
                  <a:schemeClr val="tx1"/>
                </a:solidFill>
                <a:latin typeface="Times New Roman" panose="02020603050405020304" pitchFamily="18" charset="0"/>
                <a:cs typeface="Times New Roman" panose="02020603050405020304" pitchFamily="18" charset="0"/>
              </a:rPr>
              <a:t>)</a:t>
            </a:r>
          </a:p>
          <a:p>
            <a:pPr lvl="2">
              <a:buFont typeface="Wingdings" panose="05000000000000000000" pitchFamily="2" charset="2"/>
              <a:buChar char="ü"/>
            </a:pPr>
            <a:r>
              <a:rPr lang="en-US" altLang="en-US" sz="4000" dirty="0">
                <a:solidFill>
                  <a:schemeClr val="tx1"/>
                </a:solidFill>
                <a:latin typeface="Times New Roman" panose="02020603050405020304" pitchFamily="18" charset="0"/>
                <a:cs typeface="Times New Roman" panose="02020603050405020304" pitchFamily="18" charset="0"/>
              </a:rPr>
              <a:t> Confess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Rm. 10:9-10</a:t>
            </a:r>
            <a:r>
              <a:rPr lang="en-US" altLang="en-US" sz="4000" dirty="0">
                <a:solidFill>
                  <a:schemeClr val="tx1"/>
                </a:solidFill>
                <a:latin typeface="Times New Roman" panose="02020603050405020304" pitchFamily="18" charset="0"/>
                <a:cs typeface="Times New Roman" panose="02020603050405020304" pitchFamily="18" charset="0"/>
              </a:rPr>
              <a:t>)</a:t>
            </a:r>
          </a:p>
          <a:p>
            <a:pPr lvl="3">
              <a:buFont typeface="Wingdings" panose="05000000000000000000" pitchFamily="2" charset="2"/>
              <a:buChar char="ü"/>
            </a:pPr>
            <a:r>
              <a:rPr lang="en-US" altLang="en-US" sz="4000" dirty="0">
                <a:solidFill>
                  <a:schemeClr val="tx1"/>
                </a:solidFill>
                <a:latin typeface="Times New Roman" panose="02020603050405020304" pitchFamily="18" charset="0"/>
                <a:cs typeface="Times New Roman" panose="02020603050405020304" pitchFamily="18" charset="0"/>
              </a:rPr>
              <a:t> Baptism (</a:t>
            </a:r>
            <a:r>
              <a:rPr lang="en-US" altLang="en-US" sz="4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Mk. 16:16</a:t>
            </a:r>
            <a:r>
              <a:rPr lang="en-US" altLang="en-US" sz="4000" dirty="0">
                <a:solidFill>
                  <a:schemeClr val="tx1"/>
                </a:solidFill>
                <a:latin typeface="Times New Roman" panose="02020603050405020304" pitchFamily="18" charset="0"/>
                <a:cs typeface="Times New Roman" panose="02020603050405020304" pitchFamily="18" charset="0"/>
              </a:rPr>
              <a:t>)</a:t>
            </a:r>
          </a:p>
        </p:txBody>
      </p:sp>
      <p:sp>
        <p:nvSpPr>
          <p:cNvPr id="66567" name="Text Box 7">
            <a:extLst>
              <a:ext uri="{FF2B5EF4-FFF2-40B4-BE49-F238E27FC236}">
                <a16:creationId xmlns:a16="http://schemas.microsoft.com/office/drawing/2014/main" xmlns="" id="{98F5C281-4B0A-44F1-8CA5-D82F9240DD7F}"/>
              </a:ext>
            </a:extLst>
          </p:cNvPr>
          <p:cNvSpPr txBox="1">
            <a:spLocks noChangeArrowheads="1"/>
          </p:cNvSpPr>
          <p:nvPr/>
        </p:nvSpPr>
        <p:spPr bwMode="auto">
          <a:xfrm>
            <a:off x="2674945" y="754559"/>
            <a:ext cx="6926255" cy="769441"/>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4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Have You Obeyed The Truth?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5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5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65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65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uiExpand="1" build="p" autoUpdateAnimBg="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1127</TotalTime>
  <Words>3151</Words>
  <Application>Microsoft Office PowerPoint</Application>
  <PresentationFormat>Custom</PresentationFormat>
  <Paragraphs>265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 Murphy</dc:creator>
  <cp:lastModifiedBy>cwser</cp:lastModifiedBy>
  <cp:revision>65</cp:revision>
  <dcterms:created xsi:type="dcterms:W3CDTF">1601-01-01T00:00:00Z</dcterms:created>
  <dcterms:modified xsi:type="dcterms:W3CDTF">2018-02-27T23:35:14Z</dcterms:modified>
</cp:coreProperties>
</file>