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9"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9" autoAdjust="0"/>
    <p:restoredTop sz="72093" autoAdjust="0"/>
  </p:normalViewPr>
  <p:slideViewPr>
    <p:cSldViewPr snapToGrid="0">
      <p:cViewPr varScale="1">
        <p:scale>
          <a:sx n="55" d="100"/>
          <a:sy n="55" d="100"/>
        </p:scale>
        <p:origin x="600" y="38"/>
      </p:cViewPr>
      <p:guideLst/>
    </p:cSldViewPr>
  </p:slideViewPr>
  <p:notesTextViewPr>
    <p:cViewPr>
      <p:scale>
        <a:sx n="1" d="1"/>
        <a:sy n="1" d="1"/>
      </p:scale>
      <p:origin x="0" y="-739"/>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3C0508-CCD4-46B3-9E11-E3E045674A3C}" type="datetimeFigureOut">
              <a:rPr lang="en-US" smtClean="0"/>
              <a:t>8/27/2019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A95ECD-43A3-4EB2-98FE-E6703B5B3101}" type="slidenum">
              <a:rPr lang="en-US" smtClean="0"/>
              <a:t>‹#›</a:t>
            </a:fld>
            <a:endParaRPr lang="en-US"/>
          </a:p>
        </p:txBody>
      </p:sp>
    </p:spTree>
    <p:extLst>
      <p:ext uri="{BB962C8B-B14F-4D97-AF65-F5344CB8AC3E}">
        <p14:creationId xmlns:p14="http://schemas.microsoft.com/office/powerpoint/2010/main" val="417214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1</a:t>
            </a:fld>
            <a:endParaRPr lang="en-US"/>
          </a:p>
        </p:txBody>
      </p:sp>
    </p:spTree>
    <p:extLst>
      <p:ext uri="{BB962C8B-B14F-4D97-AF65-F5344CB8AC3E}">
        <p14:creationId xmlns:p14="http://schemas.microsoft.com/office/powerpoint/2010/main" val="411553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TO OFFER ACCEPTABLE SACRIFICES...</a:t>
            </a:r>
          </a:p>
          <a:p>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&gt;&gt;&gt;&gt;&gt;&gt;&gt;&gt;&gt;&gt;&gt;&gt;&gt;&gt;&gt;&gt;&gt;&gt;&gt;&gt;&gt;&gt;&gt;&gt;&gt;&gt;</a:t>
            </a:r>
          </a:p>
          <a:p>
            <a:pPr rtl="0"/>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Singing praises is a spiritual sacrifice that we offer to God -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Heb 13:15</a:t>
            </a:r>
            <a:br>
              <a:rPr lang="en-US" sz="11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0" i="1" u="none" strike="noStrike" kern="1200" baseline="0" dirty="0">
                <a:solidFill>
                  <a:schemeClr val="tx1"/>
                </a:solidFill>
                <a:latin typeface="+mn-lt"/>
                <a:ea typeface="+mn-ea"/>
                <a:cs typeface="+mn-cs"/>
              </a:rPr>
              <a:t>Therefore by Him let us continually offer the </a:t>
            </a:r>
            <a:r>
              <a:rPr lang="en-US" sz="1200" b="1" i="1" u="none" strike="noStrike" kern="1200" baseline="0" dirty="0">
                <a:solidFill>
                  <a:schemeClr val="tx1"/>
                </a:solidFill>
                <a:latin typeface="+mn-lt"/>
                <a:ea typeface="+mn-ea"/>
                <a:cs typeface="+mn-cs"/>
              </a:rPr>
              <a:t>sacrifice of praise </a:t>
            </a:r>
            <a:r>
              <a:rPr lang="en-US" sz="1200" b="0" i="1" u="none" strike="noStrike" kern="1200" baseline="0" dirty="0">
                <a:solidFill>
                  <a:schemeClr val="tx1"/>
                </a:solidFill>
                <a:latin typeface="+mn-lt"/>
                <a:ea typeface="+mn-ea"/>
                <a:cs typeface="+mn-cs"/>
              </a:rPr>
              <a:t>to God, that is, the </a:t>
            </a:r>
            <a:r>
              <a:rPr lang="en-US" sz="1200" b="1" i="1" u="none" strike="noStrike" kern="1200" baseline="0" dirty="0">
                <a:solidFill>
                  <a:schemeClr val="tx1"/>
                </a:solidFill>
                <a:latin typeface="+mn-lt"/>
                <a:ea typeface="+mn-ea"/>
                <a:cs typeface="+mn-cs"/>
              </a:rPr>
              <a:t>fruit of our lips</a:t>
            </a:r>
            <a:r>
              <a:rPr lang="en-US" sz="1200" b="0" i="1" u="none" strike="noStrike" kern="1200" baseline="0" dirty="0">
                <a:solidFill>
                  <a:schemeClr val="tx1"/>
                </a:solidFill>
                <a:latin typeface="+mn-lt"/>
                <a:ea typeface="+mn-ea"/>
                <a:cs typeface="+mn-cs"/>
              </a:rPr>
              <a:t>, giving thanks to His name.</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Heb 13:15</a:t>
            </a:r>
            <a:r>
              <a:rPr lang="en-US" sz="1200" b="0" i="0" u="none" strike="noStrike" kern="1200" baseline="0" dirty="0">
                <a:solidFill>
                  <a:schemeClr val="tx1"/>
                </a:solidFill>
                <a:latin typeface="+mn-lt"/>
                <a:ea typeface="+mn-ea"/>
                <a:cs typeface="+mn-cs"/>
              </a:rPr>
              <a:t>)</a:t>
            </a:r>
          </a:p>
          <a:p>
            <a:r>
              <a:rPr lang="en-US" sz="11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&gt;&gt;&gt;&gt;&gt;&gt;&gt;&gt;&gt;&gt;&gt;&gt;&gt;&gt;&gt;&gt;&gt;&gt;&gt;&gt;&gt;&gt;&gt;&gt;&gt;&gt;</a:t>
            </a:r>
          </a:p>
          <a:p>
            <a:pPr rtl="0"/>
            <a:r>
              <a:rPr lang="en-US" sz="11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From Malachi we learn what God thinks of mediocre sacrifices -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Mal 1:6-14</a:t>
            </a:r>
            <a:br>
              <a:rPr lang="en-US" sz="11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0" i="1" u="none" strike="noStrike" kern="1200" baseline="0" dirty="0">
                <a:solidFill>
                  <a:schemeClr val="tx1"/>
                </a:solidFill>
                <a:latin typeface="+mn-lt"/>
                <a:ea typeface="+mn-ea"/>
                <a:cs typeface="+mn-cs"/>
              </a:rPr>
              <a:t>"A son honors his father, And a servant his master. If then I am the Father, Where is My honor? And if I am a Master, Where is My reverence? Says the LORD of hosts To you priests who despise My name. Yet you say, 'In what way have we despised Your name?'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Mal 1:6</a:t>
            </a:r>
            <a:r>
              <a:rPr lang="en-US" sz="1200" b="0" i="0" u="none" strike="noStrike" kern="1200" baseline="0" dirty="0">
                <a:solidFill>
                  <a:schemeClr val="tx1"/>
                </a:solidFill>
                <a:latin typeface="+mn-lt"/>
                <a:ea typeface="+mn-ea"/>
                <a:cs typeface="+mn-cs"/>
              </a:rPr>
              <a:t>)</a:t>
            </a:r>
          </a:p>
          <a:p>
            <a:r>
              <a:rPr lang="en-US" sz="11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&gt;&gt;&gt;&gt;&gt;&gt;&gt;&gt;&gt;&gt;&gt;&gt;&gt;&gt;&gt;&gt;&gt;&gt;&gt;&gt;&gt;&gt;&gt;&gt;&gt;&gt;</a:t>
            </a:r>
          </a:p>
          <a:p>
            <a:r>
              <a:rPr lang="en-US" sz="11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Note: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this is not to suggest that poor singing due to lack of talent, or aging voices are not acceptable, for it is the kind of singing that pleases God because it comes from the heart. </a:t>
            </a:r>
          </a:p>
          <a:p>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&gt;&gt;&gt;&gt;&gt;&gt;&gt;&gt;&gt;&gt;&gt;&gt;&gt;&gt;&gt;&gt;&gt;&gt;&gt;&gt;&gt;&gt;&gt;&gt;&gt;&gt;&gt;</a:t>
            </a:r>
            <a:b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1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We must consider whether our spiritual sacrifices please God</a:t>
            </a:r>
            <a:br>
              <a:rPr lang="en-US" sz="1100" b="1" dirty="0">
                <a:solidFill>
                  <a:srgbClr val="000000"/>
                </a:solidFill>
                <a:effectLst/>
                <a:latin typeface="Times-Bold"/>
                <a:ea typeface="Calibri" panose="020F0502020204030204" pitchFamily="34" charset="0"/>
                <a:cs typeface="Times New Roman" panose="02020603050405020304" pitchFamily="18" charset="0"/>
              </a:rPr>
            </a:b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10</a:t>
            </a:fld>
            <a:endParaRPr lang="en-US"/>
          </a:p>
        </p:txBody>
      </p:sp>
    </p:spTree>
    <p:extLst>
      <p:ext uri="{BB962C8B-B14F-4D97-AF65-F5344CB8AC3E}">
        <p14:creationId xmlns:p14="http://schemas.microsoft.com/office/powerpoint/2010/main" val="2146302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C. TO ENCOURAGE OTHERS...</a:t>
            </a:r>
            <a:endParaRPr lang="en-US" sz="1200" b="0" i="0"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We speak not only to God in song, but to one another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Ep 5:19</a:t>
            </a:r>
          </a:p>
          <a:p>
            <a:pPr rtl="0"/>
            <a:r>
              <a:rPr lang="en-US" sz="1200" b="0" i="1" u="none" strike="noStrike" kern="1200" baseline="0" dirty="0">
                <a:solidFill>
                  <a:schemeClr val="tx1"/>
                </a:solidFill>
                <a:latin typeface="+mn-lt"/>
                <a:ea typeface="+mn-ea"/>
                <a:cs typeface="+mn-cs"/>
              </a:rPr>
              <a:t>speaking to one another in psalms and hymns and spiritual songs, singing and making melody in your heart to the Lord,</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Eph 5:19</a:t>
            </a:r>
            <a:r>
              <a:rPr lang="en-US" sz="1200" b="0" i="0" u="none" strike="noStrike" kern="1200" baseline="0" dirty="0">
                <a:solidFill>
                  <a:schemeClr val="tx1"/>
                </a:solidFill>
                <a:latin typeface="+mn-lt"/>
                <a:ea typeface="+mn-ea"/>
                <a:cs typeface="+mn-cs"/>
              </a:rPr>
              <a:t>)</a:t>
            </a:r>
            <a:endParaRPr lang="en-US" sz="1200" b="0" i="0"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br>
              <a:rPr lang="en-US" sz="1200" b="0"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We teach and admonish one another in our songs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Col 3:16</a:t>
            </a:r>
          </a:p>
          <a:p>
            <a:pPr rtl="0"/>
            <a:r>
              <a:rPr lang="en-US" sz="1200" b="0" i="1" u="none" strike="noStrike" kern="1200" baseline="0" dirty="0">
                <a:solidFill>
                  <a:schemeClr val="tx1"/>
                </a:solidFill>
                <a:latin typeface="+mn-lt"/>
                <a:ea typeface="+mn-ea"/>
                <a:cs typeface="+mn-cs"/>
              </a:rPr>
              <a:t>Let the word of Christ dwell in you richly in all wisdom, teaching and admonishing one another in psalms and hymns and spiritual songs, singing with grace in your hearts to the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Col 3:16</a:t>
            </a:r>
            <a:r>
              <a:rPr lang="en-US" sz="1200" b="0" i="0" u="none" strike="noStrike" kern="1200" baseline="0" dirty="0">
                <a:solidFill>
                  <a:schemeClr val="tx1"/>
                </a:solidFill>
                <a:latin typeface="+mn-lt"/>
                <a:ea typeface="+mn-ea"/>
                <a:cs typeface="+mn-cs"/>
              </a:rPr>
              <a:t>)</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br>
              <a:rPr lang="en-US" sz="1200" b="0"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kern="1200" dirty="0">
                <a:solidFill>
                  <a:schemeClr val="tx1"/>
                </a:solidFill>
                <a:effectLst/>
                <a:latin typeface="Times New Roman" panose="02020603050405020304" pitchFamily="18" charset="0"/>
                <a:ea typeface="+mn-ea"/>
                <a:cs typeface="Times New Roman" panose="02020603050405020304" pitchFamily="18" charset="0"/>
              </a:rPr>
              <a:t>3.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We must also consider whether our singing affects others in a positive way</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11</a:t>
            </a:fld>
            <a:endParaRPr lang="en-US"/>
          </a:p>
        </p:txBody>
      </p:sp>
    </p:spTree>
    <p:extLst>
      <p:ext uri="{BB962C8B-B14F-4D97-AF65-F5344CB8AC3E}">
        <p14:creationId xmlns:p14="http://schemas.microsoft.com/office/powerpoint/2010/main" val="4148214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D. TO BE RICHLY BLESSED...</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Singing can be a way of making “melody in your heart”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Eph 5:19</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Singing can be a way of letting “the word of Christ dwell in you richly”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Col 3:16</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kern="1200" dirty="0">
                <a:solidFill>
                  <a:schemeClr val="tx1"/>
                </a:solidFill>
                <a:effectLst/>
                <a:latin typeface="Times New Roman" panose="02020603050405020304" pitchFamily="18" charset="0"/>
                <a:ea typeface="+mn-ea"/>
                <a:cs typeface="Times New Roman" panose="02020603050405020304" pitchFamily="18" charset="0"/>
              </a:rPr>
              <a:t>3.</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 Singing can be a major source for our spiritual happiness and well-being</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a:t>
            </a:r>
          </a:p>
          <a:p>
            <a:r>
              <a:rPr lang="en-US" sz="1200" b="0" kern="1200" dirty="0">
                <a:solidFill>
                  <a:schemeClr val="tx1"/>
                </a:solidFill>
                <a:effectLst/>
                <a:latin typeface="Times New Roman" panose="02020603050405020304" pitchFamily="18" charset="0"/>
                <a:ea typeface="+mn-ea"/>
                <a:cs typeface="Times New Roman" panose="02020603050405020304" pitchFamily="18" charset="0"/>
              </a:rPr>
              <a:t>     4.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Indeed, singing is a three-dimensional activity: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upward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(praising God),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outward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(encouraging others), and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inward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(edifying self). </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5. That we might truly benefit from singing, here are a few...</a:t>
            </a:r>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12</a:t>
            </a:fld>
            <a:endParaRPr lang="en-US"/>
          </a:p>
        </p:txBody>
      </p:sp>
    </p:spTree>
    <p:extLst>
      <p:ext uri="{BB962C8B-B14F-4D97-AF65-F5344CB8AC3E}">
        <p14:creationId xmlns:p14="http://schemas.microsoft.com/office/powerpoint/2010/main" val="9578060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III. STEPS TO BETTER SINGING </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p>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     A. INVOLVE YOUR MIND...</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p>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We should sing with understanding - cf.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1 Cor 14:15</a:t>
            </a:r>
          </a:p>
          <a:p>
            <a:pPr rtl="0"/>
            <a:r>
              <a:rPr lang="en-US" sz="1200" b="0" i="1" u="none" strike="noStrike" kern="1200" baseline="0" dirty="0">
                <a:solidFill>
                  <a:schemeClr val="tx1"/>
                </a:solidFill>
                <a:latin typeface="+mn-lt"/>
                <a:ea typeface="+mn-ea"/>
                <a:cs typeface="+mn-cs"/>
              </a:rPr>
              <a:t>What is the conclusion then? I will pray with the spirit, and I will also pray with the understanding. I will sing with the spirit, and I will also sing with the understanding.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1Co 14:15</a:t>
            </a:r>
            <a:r>
              <a:rPr lang="en-US" sz="1200" b="0" i="0" u="none" strike="noStrike" kern="1200" baseline="0" dirty="0">
                <a:solidFill>
                  <a:schemeClr val="tx1"/>
                </a:solidFill>
                <a:latin typeface="+mn-lt"/>
                <a:ea typeface="+mn-ea"/>
                <a:cs typeface="+mn-cs"/>
              </a:rPr>
              <a:t>)</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It is the words, not the music, that should be our primary focus of our singing</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 We must be careful that our enjoyment of singing is not like how many enjoy their popular music (i.e., liking the music without necessarily understanding the words)</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4.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Give careful attention to the words</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13</a:t>
            </a:fld>
            <a:endParaRPr lang="en-US"/>
          </a:p>
        </p:txBody>
      </p:sp>
    </p:spTree>
    <p:extLst>
      <p:ext uri="{BB962C8B-B14F-4D97-AF65-F5344CB8AC3E}">
        <p14:creationId xmlns:p14="http://schemas.microsoft.com/office/powerpoint/2010/main" val="2619801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B. INVOLVE YOUR HEART...</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When we sing, we must do so...</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a:t>
            </a:r>
          </a:p>
          <a:p>
            <a:pPr rtl="0"/>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“with grace in your hearts”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Col 3:16</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Let the word of Christ dwell in you richly in all wisdom, teaching and admonishing one another in psalms and hymns and spiritual songs, singing with grace in your hearts to the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Col 3:16</a:t>
            </a:r>
            <a:r>
              <a:rPr lang="en-US" sz="1200" b="0" i="0" u="none" strike="noStrike" kern="1200" baseline="0" dirty="0">
                <a:solidFill>
                  <a:schemeClr val="tx1"/>
                </a:solidFill>
                <a:latin typeface="+mn-lt"/>
                <a:ea typeface="+mn-ea"/>
                <a:cs typeface="+mn-cs"/>
              </a:rPr>
              <a:t>)</a:t>
            </a:r>
            <a:endParaRPr lang="en-US" sz="1200" b="1"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a:t>
            </a:r>
          </a:p>
          <a:p>
            <a:pPr rtl="0"/>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“making melody in your heart”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Eph 5:19</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speaking to one another in psalms and hymns and spiritual songs, singing and making melody in your heart to the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Eph 5:19</a:t>
            </a:r>
            <a:r>
              <a:rPr lang="en-US" sz="1200" b="0" i="0" u="none" strike="noStrike" kern="1200" baseline="0" dirty="0">
                <a:solidFill>
                  <a:schemeClr val="tx1"/>
                </a:solidFill>
                <a:latin typeface="+mn-lt"/>
                <a:ea typeface="+mn-ea"/>
                <a:cs typeface="+mn-cs"/>
              </a:rPr>
              <a: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This assumes that we involve our ‘heart strings’ (emotions) as we sing!</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a:t>
            </a:r>
          </a:p>
          <a:p>
            <a:pPr rtl="0"/>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 To sing without emotion is hypocritical and condemned by Jesus!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Matt 15:7-8</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Hypocrites! Well did Isaiah prophesy about you, saying: 'THESE PEOPLE DRAW NEAR TO ME WITH THEIR MOUTH, AND HONOR ME WITH THEIR LIPS, BUT THEIR HEART IS FAR FROM 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 15:7-8</a:t>
            </a:r>
            <a:r>
              <a:rPr lang="en-US" sz="1200" b="0" i="0" u="none" strike="noStrike" kern="1200" baseline="0" dirty="0">
                <a:solidFill>
                  <a:schemeClr val="tx1"/>
                </a:solidFill>
                <a:latin typeface="+mn-lt"/>
                <a:ea typeface="+mn-ea"/>
                <a:cs typeface="+mn-cs"/>
              </a:rPr>
              <a: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a:t>
            </a:r>
          </a:p>
          <a:p>
            <a:r>
              <a:rPr lang="en-US" sz="1200" b="0" kern="1200" dirty="0">
                <a:solidFill>
                  <a:schemeClr val="tx1"/>
                </a:solidFill>
                <a:effectLst/>
                <a:latin typeface="Times New Roman" panose="02020603050405020304" pitchFamily="18" charset="0"/>
                <a:ea typeface="+mn-ea"/>
                <a:cs typeface="Times New Roman" panose="02020603050405020304" pitchFamily="18" charset="0"/>
              </a:rPr>
              <a:t>     4.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Put your heart into your singing</a:t>
            </a:r>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14</a:t>
            </a:fld>
            <a:endParaRPr lang="en-US"/>
          </a:p>
        </p:txBody>
      </p:sp>
    </p:spTree>
    <p:extLst>
      <p:ext uri="{BB962C8B-B14F-4D97-AF65-F5344CB8AC3E}">
        <p14:creationId xmlns:p14="http://schemas.microsoft.com/office/powerpoint/2010/main" val="442396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C. INVOLVE YOUR VOICE...</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a:t>
            </a:r>
          </a:p>
          <a:p>
            <a:pPr rtl="0"/>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Not to be too obvious, but singing involves our mouths and lips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Psa 63:5; 71:23</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My soul shall be satisfied as with marrow and fatness, And my mouth shall praise You with joyful lips.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Psa 63:5</a:t>
            </a:r>
            <a:r>
              <a:rPr lang="en-US" sz="1200" b="0" i="0" u="none" strike="noStrike" kern="1200" baseline="0" dirty="0">
                <a:solidFill>
                  <a:schemeClr val="tx1"/>
                </a:solidFill>
                <a:latin typeface="+mn-lt"/>
                <a:ea typeface="+mn-ea"/>
                <a:cs typeface="+mn-cs"/>
              </a:rPr>
              <a: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My lips shall greatly rejoice when I sing to You, And my soul, which You have redeemed.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Psa 71:23</a:t>
            </a:r>
            <a:r>
              <a:rPr lang="en-US" sz="1200" b="0" i="0" u="none" strike="noStrike" kern="1200" baseline="0" dirty="0">
                <a:solidFill>
                  <a:schemeClr val="tx1"/>
                </a:solidFill>
                <a:latin typeface="+mn-lt"/>
                <a:ea typeface="+mn-ea"/>
                <a:cs typeface="+mn-cs"/>
              </a:rPr>
              <a: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Sing out as you are able (age, allergies, etc., may hinder, but do one’s best)</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 Enunciate your words (aids comprehension by yourself and others)</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4.</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 Does not God (and brethren) deserve the best our voices that we have to offer?</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15</a:t>
            </a:fld>
            <a:endParaRPr lang="en-US"/>
          </a:p>
        </p:txBody>
      </p:sp>
    </p:spTree>
    <p:extLst>
      <p:ext uri="{BB962C8B-B14F-4D97-AF65-F5344CB8AC3E}">
        <p14:creationId xmlns:p14="http://schemas.microsoft.com/office/powerpoint/2010/main" val="80776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D. SIT NEAR THOSE WHO LOVE TO SING...</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Sitting alone or spread out discourages many from singing as they might otherwise</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We are more uplifted, edify others better, by sitting together and closer to the song leader</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3.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One of the first steps to enjoy singing is to sit with others who love to sing!</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16</a:t>
            </a:fld>
            <a:endParaRPr lang="en-US"/>
          </a:p>
        </p:txBody>
      </p:sp>
    </p:spTree>
    <p:extLst>
      <p:ext uri="{BB962C8B-B14F-4D97-AF65-F5344CB8AC3E}">
        <p14:creationId xmlns:p14="http://schemas.microsoft.com/office/powerpoint/2010/main" val="33445260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E. UTILIZE OPPORTUNITIES TO LEARN TO SING...</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Singing is more enjoyable when we are able to read musical notes, sing different parts</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Churches often provide singing classes, special song services</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 Indeed, every opportunity to sing is an opportunity to learn</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4.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Take advantage of any opportunity to improve your ability to sing</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17</a:t>
            </a:fld>
            <a:endParaRPr lang="en-US"/>
          </a:p>
        </p:txBody>
      </p:sp>
    </p:spTree>
    <p:extLst>
      <p:ext uri="{BB962C8B-B14F-4D97-AF65-F5344CB8AC3E}">
        <p14:creationId xmlns:p14="http://schemas.microsoft.com/office/powerpoint/2010/main" val="2029595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F. EXPAND THE SPHERE OF YOUR SINGING...</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1. Is your singing limited just to the public assemblies, on the first day of the week?</a:t>
            </a:r>
          </a:p>
          <a:p>
            <a:pPr rtl="0"/>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Singing, like prayer, ought to be spontaneous, arising whenever the circumstances call for it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Acts 16:25</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But at midnight Paul and Silas were praying and singing hymns to God, and the prisoners were listening to them.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 16:25</a:t>
            </a:r>
            <a:r>
              <a:rPr lang="en-US" sz="1200" b="0" i="0" u="none" strike="noStrike" kern="1200" baseline="0" dirty="0">
                <a:solidFill>
                  <a:schemeClr val="tx1"/>
                </a:solidFill>
                <a:latin typeface="+mn-lt"/>
                <a:ea typeface="+mn-ea"/>
                <a:cs typeface="+mn-cs"/>
              </a:rPr>
              <a:t>)</a:t>
            </a:r>
            <a:endParaRPr lang="en-US" sz="1200" b="1"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a:t>
            </a:r>
          </a:p>
          <a:p>
            <a:r>
              <a:rPr lang="en-US" sz="1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 Take advantage of special opportunities to sing, such as monthly and annual singings</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18</a:t>
            </a:fld>
            <a:endParaRPr lang="en-US"/>
          </a:p>
        </p:txBody>
      </p:sp>
    </p:spTree>
    <p:extLst>
      <p:ext uri="{BB962C8B-B14F-4D97-AF65-F5344CB8AC3E}">
        <p14:creationId xmlns:p14="http://schemas.microsoft.com/office/powerpoint/2010/main" val="27350809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 As a spiritual exercise, it should be done in private devotions as well as in public worship</a:t>
            </a:r>
          </a:p>
          <a:p>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&gt;&gt;&gt;&gt;&gt;&gt;&gt;&gt;&gt;&gt;&gt;&gt;&gt;&gt;&gt;&gt;&gt;&gt;&gt;&gt;</a:t>
            </a:r>
            <a:b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Sing while you work, travel, or alone in your private meditations</a:t>
            </a:r>
          </a:p>
          <a:p>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&gt;&gt;&gt;&gt;&gt;&gt;&gt;&gt;&gt;&gt;&gt;&gt;&gt;&gt;&gt;&gt;&gt;&gt;&gt;&gt;</a:t>
            </a:r>
            <a:b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Make use of hymns on tapes or CDs when traveling or meditating</a:t>
            </a:r>
          </a:p>
          <a:p>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&gt;&gt;&gt;&gt;&gt;&gt;&gt;&gt;&gt;&gt;&gt;&gt;&gt;&gt;&gt;&gt;&gt;&gt;&gt;&gt;</a:t>
            </a:r>
            <a:b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Increase your opportunities to sing at times with others, and when you are alone</a:t>
            </a:r>
            <a:b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19</a:t>
            </a:fld>
            <a:endParaRPr lang="en-US"/>
          </a:p>
        </p:txBody>
      </p:sp>
    </p:spTree>
    <p:extLst>
      <p:ext uri="{BB962C8B-B14F-4D97-AF65-F5344CB8AC3E}">
        <p14:creationId xmlns:p14="http://schemas.microsoft.com/office/powerpoint/2010/main" val="4133531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u="none" strike="noStrike" kern="1200" baseline="0" dirty="0">
                <a:solidFill>
                  <a:schemeClr val="tx1"/>
                </a:solidFill>
                <a:latin typeface="+mn-lt"/>
                <a:ea typeface="+mn-ea"/>
                <a:cs typeface="+mn-cs"/>
              </a:rPr>
              <a:t>But at midnight Paul and Silas were praying and singing hymns to God, and the prisoners were listening to them. </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Act 16:25</a:t>
            </a:r>
            <a:r>
              <a:rPr lang="en-US" sz="1200" b="0" i="0" u="none" strike="noStrike" kern="1200" baseline="0" dirty="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2</a:t>
            </a:fld>
            <a:endParaRPr lang="en-US"/>
          </a:p>
        </p:txBody>
      </p:sp>
    </p:spTree>
    <p:extLst>
      <p:ext uri="{BB962C8B-B14F-4D97-AF65-F5344CB8AC3E}">
        <p14:creationId xmlns:p14="http://schemas.microsoft.com/office/powerpoint/2010/main" val="2215952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Conclusion:</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1. David, “a man after God’s own heart”, loved to sing...</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a:t>
            </a:r>
            <a:r>
              <a:rPr lang="en-US" sz="1200" b="0" i="1" kern="1200" dirty="0">
                <a:solidFill>
                  <a:schemeClr val="tx1"/>
                </a:solidFill>
                <a:effectLst/>
                <a:latin typeface="Times New Roman" panose="02020603050405020304" pitchFamily="18" charset="0"/>
                <a:ea typeface="+mn-ea"/>
                <a:cs typeface="Times New Roman" panose="02020603050405020304" pitchFamily="18" charset="0"/>
              </a:rPr>
              <a:t>“I will sing to the LORD, because He has dealt bountifully with me.”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Psalm 13:6</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a:t>
            </a:r>
            <a:r>
              <a:rPr lang="en-US" sz="1200" b="0" i="1" kern="1200" dirty="0">
                <a:solidFill>
                  <a:schemeClr val="tx1"/>
                </a:solidFill>
                <a:effectLst/>
                <a:latin typeface="Times New Roman" panose="02020603050405020304" pitchFamily="18" charset="0"/>
                <a:ea typeface="+mn-ea"/>
                <a:cs typeface="Times New Roman" panose="02020603050405020304" pitchFamily="18" charset="0"/>
              </a:rPr>
              <a:t>“I will praise You, O Lord, among the peoples; I will sing to You among the nations.”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Psalm 57:9</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c. </a:t>
            </a:r>
            <a:r>
              <a:rPr lang="en-US" sz="1200" b="0" i="1" kern="1200" dirty="0">
                <a:solidFill>
                  <a:schemeClr val="tx1"/>
                </a:solidFill>
                <a:effectLst/>
                <a:latin typeface="Times New Roman" panose="02020603050405020304" pitchFamily="18" charset="0"/>
                <a:ea typeface="+mn-ea"/>
                <a:cs typeface="Times New Roman" panose="02020603050405020304" pitchFamily="18" charset="0"/>
              </a:rPr>
              <a:t>“I will sing to the LORD as long as I live; I will sing praise to my God while I have my being.”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Psalm 104:33</a:t>
            </a:r>
            <a:br>
              <a:rPr lang="en-US" sz="1200" b="1"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20</a:t>
            </a:fld>
            <a:endParaRPr lang="en-US"/>
          </a:p>
        </p:txBody>
      </p:sp>
    </p:spTree>
    <p:extLst>
      <p:ext uri="{BB962C8B-B14F-4D97-AF65-F5344CB8AC3E}">
        <p14:creationId xmlns:p14="http://schemas.microsoft.com/office/powerpoint/2010/main" val="1535176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He called upon others to sing praises both in public and in private...</a:t>
            </a:r>
          </a:p>
          <a:p>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a:t>
            </a:r>
            <a:b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“Praise the LORD! Sing to the LORD a new song, And His praise in the assembly of saints.”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Psalm 149:1</a:t>
            </a:r>
            <a:b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a:t>
            </a:r>
          </a:p>
          <a:p>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“Let the saints be joyful in glory; Let them sing aloud on their beds.” -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Psalm 149:5</a:t>
            </a:r>
            <a:b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21</a:t>
            </a:fld>
            <a:endParaRPr lang="en-US"/>
          </a:p>
        </p:txBody>
      </p:sp>
    </p:spTree>
    <p:extLst>
      <p:ext uri="{BB962C8B-B14F-4D97-AF65-F5344CB8AC3E}">
        <p14:creationId xmlns:p14="http://schemas.microsoft.com/office/powerpoint/2010/main" val="13801928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Dare we, as followers of the “Son of David” (Jesus), love to sing praises to God and spiritual songs to</a:t>
            </a:r>
            <a:b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one another any less?</a:t>
            </a:r>
            <a:b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How well we sing (not musically per se, but spiritually speaking) can be a powerful indicator of our</a:t>
            </a:r>
            <a:b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spiritual well-being.</a:t>
            </a:r>
            <a:b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Next in our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“Spiritual Wellness”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checkup, we shall ask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“How Well Do You Talk?”</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22</a:t>
            </a:fld>
            <a:endParaRPr lang="en-US"/>
          </a:p>
        </p:txBody>
      </p:sp>
    </p:spTree>
    <p:extLst>
      <p:ext uri="{BB962C8B-B14F-4D97-AF65-F5344CB8AC3E}">
        <p14:creationId xmlns:p14="http://schemas.microsoft.com/office/powerpoint/2010/main" val="4906939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Invitation:</a:t>
            </a:r>
            <a:r>
              <a:rPr lang="en-US" sz="1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r>
              <a:rPr lang="en-US" sz="1200" dirty="0">
                <a:latin typeface="Times New Roman" panose="02020603050405020304" pitchFamily="18" charset="0"/>
                <a:ea typeface="Calibri" panose="020F0502020204030204" pitchFamily="34" charset="0"/>
                <a:cs typeface="Times New Roman" panose="02020603050405020304" pitchFamily="18" charset="0"/>
              </a:rPr>
              <a:t>&gt;&gt;&gt;&gt;&gt;&gt;&gt;&gt;&gt;&gt;&gt;&gt;&gt;&gt;&gt;&gt;&gt;&gt;&gt;&gt;</a:t>
            </a:r>
          </a:p>
          <a:p>
            <a:pPr marL="571500" marR="0" indent="-171450">
              <a:spcBef>
                <a:spcPts val="0"/>
              </a:spcBef>
              <a:spcAft>
                <a:spcPts val="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1. Hearing and faith, </a:t>
            </a:r>
            <a:r>
              <a:rPr lang="en-US" sz="1200" b="1" dirty="0">
                <a:latin typeface="Times New Roman" panose="02020603050405020304" pitchFamily="18" charset="0"/>
                <a:ea typeface="Calibri" panose="020F0502020204030204" pitchFamily="34" charset="0"/>
                <a:cs typeface="Times New Roman" panose="02020603050405020304" pitchFamily="18" charset="0"/>
              </a:rPr>
              <a:t>Mark 16:16 </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rtl="0"/>
            <a:r>
              <a:rPr lang="en-US" sz="1200" b="0" i="1" u="none" strike="noStrike" kern="1200" baseline="0" dirty="0">
                <a:solidFill>
                  <a:schemeClr val="tx1"/>
                </a:solidFill>
                <a:latin typeface="+mn-lt"/>
                <a:ea typeface="+mn-ea"/>
                <a:cs typeface="+mn-cs"/>
              </a:rPr>
              <a:t>He who believes and is baptized will be saved; but he who does not believe will be condemned.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Mar 16:16</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171450">
              <a:spcBef>
                <a:spcPts val="0"/>
              </a:spcBef>
              <a:spcAft>
                <a:spcPts val="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2. Repentance, </a:t>
            </a:r>
            <a:r>
              <a:rPr lang="en-US" sz="1200" b="1" dirty="0">
                <a:latin typeface="Times New Roman" panose="02020603050405020304" pitchFamily="18" charset="0"/>
                <a:ea typeface="Calibri" panose="020F0502020204030204" pitchFamily="34" charset="0"/>
                <a:cs typeface="Times New Roman" panose="02020603050405020304" pitchFamily="18" charset="0"/>
              </a:rPr>
              <a:t>Acts 2:38 </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rtl="0"/>
            <a:r>
              <a:rPr lang="en-US" sz="1200" b="0" i="1" u="none" strike="noStrike" kern="1200" baseline="0" dirty="0">
                <a:solidFill>
                  <a:schemeClr val="tx1"/>
                </a:solidFill>
                <a:latin typeface="+mn-lt"/>
                <a:ea typeface="+mn-ea"/>
                <a:cs typeface="+mn-cs"/>
              </a:rPr>
              <a:t>Then Peter said to them, "Repent, and let every one of you be baptized in the name of Jesus Christ for the remission of sins; and you shall receive the gift of the Holy Spirit.</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Act 2:38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171450">
              <a:spcBef>
                <a:spcPts val="0"/>
              </a:spcBef>
              <a:spcAft>
                <a:spcPts val="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3. Professing Christ, </a:t>
            </a:r>
            <a:r>
              <a:rPr lang="en-US" sz="1200" b="1" dirty="0">
                <a:latin typeface="Times New Roman" panose="02020603050405020304" pitchFamily="18" charset="0"/>
                <a:ea typeface="Calibri" panose="020F0502020204030204" pitchFamily="34" charset="0"/>
                <a:cs typeface="Times New Roman" panose="02020603050405020304" pitchFamily="18" charset="0"/>
              </a:rPr>
              <a:t>Rom. 10:10 </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rtl="0"/>
            <a:r>
              <a:rPr lang="en-US" sz="1200" b="0" i="1" u="none" strike="noStrike" kern="1200" baseline="0" dirty="0">
                <a:solidFill>
                  <a:schemeClr val="tx1"/>
                </a:solidFill>
                <a:latin typeface="+mn-lt"/>
                <a:ea typeface="+mn-ea"/>
                <a:cs typeface="+mn-cs"/>
              </a:rPr>
              <a:t>For with the heart one believes unto righteousness, and with the mouth confession is made unto salvation.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 10:10</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171450">
              <a:spcBef>
                <a:spcPts val="0"/>
              </a:spcBef>
              <a:spcAft>
                <a:spcPts val="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4. Immersion in water, </a:t>
            </a:r>
            <a:r>
              <a:rPr lang="en-US" sz="1200" b="1" dirty="0">
                <a:latin typeface="Times New Roman" panose="02020603050405020304" pitchFamily="18" charset="0"/>
                <a:ea typeface="Calibri" panose="020F0502020204030204" pitchFamily="34" charset="0"/>
                <a:cs typeface="Times New Roman" panose="02020603050405020304" pitchFamily="18" charset="0"/>
              </a:rPr>
              <a:t>Acts 22:16 </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rtl="0"/>
            <a:r>
              <a:rPr lang="en-US" sz="1200" b="0" i="1" u="none" strike="noStrike" kern="1200" baseline="0" dirty="0">
                <a:solidFill>
                  <a:schemeClr val="tx1"/>
                </a:solidFill>
                <a:latin typeface="+mn-lt"/>
                <a:ea typeface="+mn-ea"/>
                <a:cs typeface="+mn-cs"/>
              </a:rPr>
              <a:t>And now why are you waiting? Arise and be baptized, and wash away your sins, calling on the name of the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 22:16</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171450">
              <a:spcBef>
                <a:spcPts val="0"/>
              </a:spcBef>
              <a:spcAft>
                <a:spcPts val="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5. Faithfulness, </a:t>
            </a:r>
            <a:r>
              <a:rPr lang="en-US" sz="1200" b="1" dirty="0">
                <a:latin typeface="Times New Roman" panose="02020603050405020304" pitchFamily="18" charset="0"/>
                <a:ea typeface="Calibri" panose="020F0502020204030204" pitchFamily="34" charset="0"/>
                <a:cs typeface="Times New Roman" panose="02020603050405020304" pitchFamily="18" charset="0"/>
              </a:rPr>
              <a:t>Rev. 2:10</a:t>
            </a:r>
            <a:r>
              <a:rPr lang="en-US" sz="1200" dirty="0">
                <a:latin typeface="Times New Roman" panose="02020603050405020304" pitchFamily="18" charset="0"/>
                <a:ea typeface="Calibri" panose="020F0502020204030204" pitchFamily="34" charset="0"/>
                <a:cs typeface="Times New Roman" panose="02020603050405020304" pitchFamily="18" charset="0"/>
              </a:rPr>
              <a:t> </a:t>
            </a:r>
          </a:p>
          <a:p>
            <a:pPr rtl="0"/>
            <a:r>
              <a:rPr lang="en-US" sz="1200" b="0" i="1" u="none" strike="noStrike" kern="1200" baseline="0" dirty="0">
                <a:solidFill>
                  <a:schemeClr val="tx1"/>
                </a:solidFill>
                <a:latin typeface="+mn-lt"/>
                <a:ea typeface="+mn-ea"/>
                <a:cs typeface="+mn-cs"/>
              </a:rPr>
              <a:t>Do not fear any of those things which you are about to suffer. Indeed, the devil is about to throw some of you into prison, that you may be tested, and you will have tribulation ten days. Be faithful until death, and I will give you the crown of life.</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Rev 2:10</a:t>
            </a:r>
            <a:r>
              <a:rPr lang="en-US" sz="1200" b="0" i="0" u="none" strike="noStrike" kern="1200" baseline="0" dirty="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23</a:t>
            </a:fld>
            <a:endParaRPr lang="en-US"/>
          </a:p>
        </p:txBody>
      </p:sp>
    </p:spTree>
    <p:extLst>
      <p:ext uri="{BB962C8B-B14F-4D97-AF65-F5344CB8AC3E}">
        <p14:creationId xmlns:p14="http://schemas.microsoft.com/office/powerpoint/2010/main" val="3510677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INTRODUCTION</a:t>
            </a:r>
          </a:p>
          <a:p>
            <a:pPr rtl="0"/>
            <a:r>
              <a:rPr lang="en-US"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&gt;&gt;&gt;&gt;&gt;&gt;&gt;&gt;&gt;&gt;&gt;&gt;&gt;&gt;&gt;&gt;&gt;&gt;&gt;</a:t>
            </a:r>
            <a:br>
              <a:rPr lang="en-US"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This is our fourth lesson in a series entitled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“Spiritual Wellness”</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b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&gt;&gt;&gt;&gt;&gt;&gt;&gt;&gt;&gt;&gt;&gt;&gt;&gt;&gt;&gt;&gt;&gt;&gt;&gt;</a:t>
            </a:r>
          </a:p>
          <a:p>
            <a:pPr rtl="0"/>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In which we examine our spiritual wellness as related to serving God</a:t>
            </a:r>
          </a:p>
          <a:p>
            <a:pPr rtl="0"/>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&gt;&gt;&gt;&gt;&gt;&gt;&gt;&gt;&gt;&gt;&gt;&gt;&gt;&gt;&gt;&gt;&gt;&gt;&gt;</a:t>
            </a:r>
            <a:b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Our spiritual checkup so far has included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hearing, reading,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and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praying</a:t>
            </a:r>
          </a:p>
          <a:p>
            <a:pPr rtl="0"/>
            <a:r>
              <a:rPr lang="en-US"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a:t>
            </a:r>
            <a:b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It continues with checking our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singing</a:t>
            </a:r>
            <a:b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a:t>
            </a:r>
          </a:p>
          <a:p>
            <a:pPr rtl="0"/>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Singing spiritual songs was something that Jesus did...</a:t>
            </a:r>
            <a:b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a:t>
            </a:r>
          </a:p>
          <a:p>
            <a:pPr rtl="0"/>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As foretold in the book of Psalms -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Psalm 22:22;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cf.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Heb 2:11-12</a:t>
            </a:r>
            <a:b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0" i="1" u="none" strike="noStrike" kern="1200" baseline="0" dirty="0">
                <a:solidFill>
                  <a:schemeClr val="tx1"/>
                </a:solidFill>
                <a:latin typeface="+mn-lt"/>
                <a:ea typeface="+mn-ea"/>
                <a:cs typeface="+mn-cs"/>
              </a:rPr>
              <a:t>I will declare Your name to My brethren; In the midst of the assembly I will praise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Psa 22:22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For both He who sanctifies and those who are being sanctified are all of one, for which reason He is not ashamed to call them brethren, saying: "I WILL DECLARE YOUR NAME TO MY BRETHREN; IN THE MIDST OF THE ASSEMBLY I WILL SING PRAISE TO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 2:11-12</a:t>
            </a:r>
            <a:r>
              <a:rPr lang="en-US" sz="1200" b="0" i="0" u="none" strike="noStrike" kern="1200" baseline="0" dirty="0">
                <a:solidFill>
                  <a:schemeClr val="tx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As seen following the Last Supper -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Matt 26:30</a:t>
            </a:r>
            <a:endParaRPr lang="en-US" sz="1200" dirty="0">
              <a:latin typeface="Times New Roman" panose="02020603050405020304" pitchFamily="18" charset="0"/>
              <a:cs typeface="Times New Roman" panose="02020603050405020304" pitchFamily="18" charset="0"/>
            </a:endParaRPr>
          </a:p>
          <a:p>
            <a:pPr rtl="0"/>
            <a:r>
              <a:rPr lang="en-US" sz="1200" b="0" i="1" u="none" strike="noStrike" kern="1200" baseline="0" dirty="0">
                <a:solidFill>
                  <a:schemeClr val="tx1"/>
                </a:solidFill>
                <a:latin typeface="+mn-lt"/>
                <a:ea typeface="+mn-ea"/>
                <a:cs typeface="+mn-cs"/>
              </a:rPr>
              <a:t>And when they had sung a hymn, they went out to the Mount of Olives.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 26:30</a:t>
            </a:r>
            <a:r>
              <a:rPr lang="en-US" sz="1200" b="0" i="0" u="none" strike="noStrike" kern="1200" baseline="0" dirty="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3</a:t>
            </a:fld>
            <a:endParaRPr lang="en-US"/>
          </a:p>
        </p:txBody>
      </p:sp>
    </p:spTree>
    <p:extLst>
      <p:ext uri="{BB962C8B-B14F-4D97-AF65-F5344CB8AC3E}">
        <p14:creationId xmlns:p14="http://schemas.microsoft.com/office/powerpoint/2010/main" val="1176473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 Our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singing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can be an important indicator of spiritual well-being...</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As an expression of our faith and joy in God an to God.</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As a means to encourage one another in our service to God</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4.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So let me ask,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“How Well Do You Sing?” </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5. It should be apparent that there are...</a:t>
            </a: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4</a:t>
            </a:fld>
            <a:endParaRPr lang="en-US"/>
          </a:p>
        </p:txBody>
      </p:sp>
    </p:spTree>
    <p:extLst>
      <p:ext uri="{BB962C8B-B14F-4D97-AF65-F5344CB8AC3E}">
        <p14:creationId xmlns:p14="http://schemas.microsoft.com/office/powerpoint/2010/main" val="334735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I. DIFFERENT TYPES OF SINGERS</a:t>
            </a:r>
          </a:p>
          <a:p>
            <a:pPr marL="0" indent="0">
              <a:buFontTx/>
              <a:buNone/>
            </a:pP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p>
          <a:p>
            <a:pPr marL="0" indent="0">
              <a:buFontTx/>
              <a:buNone/>
            </a:pP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      A. THOSE WHO NEVER SING...</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p>
          <a:p>
            <a:pPr marL="0" indent="0">
              <a:buFontTx/>
              <a:buNone/>
            </a:pP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I’ve seen a few Christians who never sing, even though they attend regularly</a:t>
            </a:r>
          </a:p>
          <a:p>
            <a:pPr rtl="0"/>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But this is a direct violation of Scripture - cf.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Eph 5:19; Col 3:16; James 5:13</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speaking to one another in psalms and hymns and spiritual songs, singing and making melody in your heart to the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Eph 5:19</a:t>
            </a:r>
            <a:r>
              <a:rPr lang="en-US" sz="1200" b="0" i="0" u="none" strike="noStrike" kern="1200" baseline="0" dirty="0">
                <a:solidFill>
                  <a:schemeClr val="tx1"/>
                </a:solidFill>
                <a:latin typeface="+mn-lt"/>
                <a:ea typeface="+mn-ea"/>
                <a:cs typeface="+mn-cs"/>
              </a:rPr>
              <a:t>)</a:t>
            </a:r>
            <a:endParaRPr lang="en-US" sz="1200" b="1" kern="1200" dirty="0">
              <a:solidFill>
                <a:schemeClr val="tx1"/>
              </a:solidFill>
              <a:effectLst/>
              <a:latin typeface="Times New Roman" panose="02020603050405020304" pitchFamily="18" charset="0"/>
              <a:ea typeface="+mn-ea"/>
              <a:cs typeface="Times New Roman" panose="02020603050405020304" pitchFamily="18" charset="0"/>
            </a:endParaRPr>
          </a:p>
          <a:p>
            <a:pPr rtl="0"/>
            <a:r>
              <a:rPr lang="en-US" sz="1200" b="1" kern="1200" dirty="0">
                <a:solidFill>
                  <a:schemeClr val="tx1"/>
                </a:solidFill>
                <a:effectLst/>
                <a:latin typeface="Times New Roman" panose="02020603050405020304" pitchFamily="18" charset="0"/>
                <a:ea typeface="+mn-ea"/>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Let the word of Christ dwell in you richly in all wisdom, teaching and admonishing one another in psalms and hymns and spiritual songs, singing with grace in your hearts to the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Col 3:16</a:t>
            </a:r>
            <a:r>
              <a:rPr lang="en-US" sz="1200" b="0" i="0" u="none" strike="noStrike" kern="1200" baseline="0" dirty="0">
                <a:solidFill>
                  <a:schemeClr val="tx1"/>
                </a:solidFill>
                <a:latin typeface="+mn-lt"/>
                <a:ea typeface="+mn-ea"/>
                <a:cs typeface="+mn-cs"/>
              </a:rPr>
              <a:t>)</a:t>
            </a:r>
          </a:p>
          <a:p>
            <a:pPr rtl="0"/>
            <a:r>
              <a:rPr lang="en-US" sz="1200" b="1" kern="1200">
                <a:solidFill>
                  <a:schemeClr val="tx1"/>
                </a:solidFill>
                <a:effectLst/>
                <a:latin typeface="Times New Roman" panose="02020603050405020304" pitchFamily="18" charset="0"/>
                <a:ea typeface="+mn-ea"/>
                <a:cs typeface="Times New Roman" panose="02020603050405020304" pitchFamily="18" charset="0"/>
              </a:rPr>
              <a:t>------------------------</a:t>
            </a:r>
            <a:endParaRPr lang="en-US" sz="1200" b="1" kern="1200" dirty="0">
              <a:solidFill>
                <a:schemeClr val="tx1"/>
              </a:solidFill>
              <a:effectLst/>
              <a:latin typeface="Times New Roman" panose="02020603050405020304" pitchFamily="18" charset="0"/>
              <a:ea typeface="+mn-ea"/>
              <a:cs typeface="Times New Roman" panose="02020603050405020304" pitchFamily="18" charset="0"/>
            </a:endParaRPr>
          </a:p>
          <a:p>
            <a:pPr rtl="0"/>
            <a:r>
              <a:rPr lang="en-US" sz="1200" b="0" i="1" u="none" strike="noStrike" kern="1200" baseline="0" dirty="0">
                <a:solidFill>
                  <a:schemeClr val="tx1"/>
                </a:solidFill>
                <a:latin typeface="+mn-lt"/>
                <a:ea typeface="+mn-ea"/>
                <a:cs typeface="+mn-cs"/>
              </a:rPr>
              <a:t>Is anyone among you suffering? Let him pray. Is anyone cheerful? Let him sing psalms.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Jas 5:13</a:t>
            </a:r>
            <a:r>
              <a:rPr lang="en-US" sz="1200" b="0" i="0" u="none" strike="noStrike" kern="1200" baseline="0" dirty="0">
                <a:solidFill>
                  <a:schemeClr val="tx1"/>
                </a:solidFill>
                <a:latin typeface="+mn-lt"/>
                <a:ea typeface="+mn-ea"/>
                <a:cs typeface="+mn-cs"/>
              </a:rPr>
              <a:t>)</a:t>
            </a:r>
            <a:endParaRPr lang="en-US" sz="1200" b="1"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buFontTx/>
              <a:buNone/>
            </a:pPr>
            <a:r>
              <a:rPr lang="en-US" sz="1200" b="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p>
          <a:p>
            <a:pPr marL="0" indent="0">
              <a:buFontTx/>
              <a:buNone/>
            </a:pP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kern="1200" dirty="0">
                <a:solidFill>
                  <a:schemeClr val="tx1"/>
                </a:solidFill>
                <a:effectLst/>
                <a:latin typeface="Times New Roman" panose="02020603050405020304" pitchFamily="18" charset="0"/>
                <a:ea typeface="+mn-ea"/>
                <a:cs typeface="Times New Roman" panose="02020603050405020304" pitchFamily="18" charset="0"/>
              </a:rPr>
              <a:t>3.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Christians are commanded to sing, to not sing is not an option</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5</a:t>
            </a:fld>
            <a:endParaRPr lang="en-US"/>
          </a:p>
        </p:txBody>
      </p:sp>
    </p:spTree>
    <p:extLst>
      <p:ext uri="{BB962C8B-B14F-4D97-AF65-F5344CB8AC3E}">
        <p14:creationId xmlns:p14="http://schemas.microsoft.com/office/powerpoint/2010/main" val="3045316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B. THOSE WHO SING BEGRUDGINGLY...</a:t>
            </a:r>
          </a:p>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     </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1. They may sing, but out of a sense of duty or obligation</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Obligatory singing, as with giving, is not be pleasing to God - cf.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2Cor 9:7</a:t>
            </a:r>
            <a:br>
              <a:rPr lang="en-US" sz="1200" b="1" i="0"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kern="1200" dirty="0">
                <a:solidFill>
                  <a:schemeClr val="tx1"/>
                </a:solidFill>
                <a:effectLst/>
                <a:latin typeface="Times New Roman" panose="02020603050405020304" pitchFamily="18" charset="0"/>
                <a:ea typeface="+mn-ea"/>
                <a:cs typeface="Times New Roman" panose="02020603050405020304" pitchFamily="18" charset="0"/>
              </a:rPr>
              <a:t>3.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 If we sing begrudgingly, we may as well not sing at all</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C. THOSE WHO SING HALF-HEARTEDLY...</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Their mouths may sing, but their hearts are not in it</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This type of worship Jesus described as hypocritical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Matt 15:7-8</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kern="1200" dirty="0">
                <a:solidFill>
                  <a:schemeClr val="tx1"/>
                </a:solidFill>
                <a:effectLst/>
                <a:latin typeface="Times New Roman" panose="02020603050405020304" pitchFamily="18" charset="0"/>
                <a:ea typeface="+mn-ea"/>
                <a:cs typeface="Times New Roman" panose="02020603050405020304" pitchFamily="18" charset="0"/>
              </a:rPr>
              <a:t>3.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 It is easy for us to fall into this kind of singing</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6</a:t>
            </a:fld>
            <a:endParaRPr lang="en-US"/>
          </a:p>
        </p:txBody>
      </p:sp>
    </p:spTree>
    <p:extLst>
      <p:ext uri="{BB962C8B-B14F-4D97-AF65-F5344CB8AC3E}">
        <p14:creationId xmlns:p14="http://schemas.microsoft.com/office/powerpoint/2010/main" val="3942735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D. THOSE WHO SING TO IMPRESS OTHERS...</a:t>
            </a:r>
          </a:p>
          <a:p>
            <a:r>
              <a:rPr lang="en-US" sz="1200" b="0" i="0" kern="1200" dirty="0">
                <a:solidFill>
                  <a:schemeClr val="tx1"/>
                </a:solidFill>
                <a:effectLst/>
                <a:latin typeface="+mn-lt"/>
                <a:ea typeface="+mn-ea"/>
                <a:cs typeface="+mn-cs"/>
              </a:rPr>
              <a:t>&gt;&gt;&gt;&gt;&gt;&gt;&gt;&gt;&gt;&gt;&gt;&gt;&gt;&gt;&gt;&gt;&gt;&gt;&gt;</a:t>
            </a:r>
          </a:p>
          <a:p>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1. Perhaps because they have been blessed with talent or training</a:t>
            </a:r>
          </a:p>
          <a:p>
            <a:pPr rtl="0"/>
            <a:r>
              <a:rPr lang="en-US" sz="1200" b="0" i="0" kern="1200" dirty="0">
                <a:solidFill>
                  <a:schemeClr val="tx1"/>
                </a:solidFill>
                <a:effectLst/>
                <a:latin typeface="+mn-lt"/>
                <a:ea typeface="+mn-ea"/>
                <a:cs typeface="+mn-cs"/>
              </a:rPr>
              <a:t>&gt;&gt;&gt;&gt;&gt;&gt;&gt;&gt;&gt;&gt;&gt;&gt;&gt;&gt;&gt;&gt;&gt;&gt;&gt;</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2. But like praying, singing to be praised by others does not please God - cf. </a:t>
            </a:r>
            <a:r>
              <a:rPr lang="en-US" sz="1200" b="1" i="0" kern="1200" dirty="0">
                <a:solidFill>
                  <a:schemeClr val="tx1"/>
                </a:solidFill>
                <a:effectLst/>
                <a:latin typeface="+mn-lt"/>
                <a:ea typeface="+mn-ea"/>
                <a:cs typeface="+mn-cs"/>
              </a:rPr>
              <a:t>Matt 6:5</a:t>
            </a:r>
            <a:br>
              <a:rPr lang="en-US" sz="1200" b="1" kern="1200" dirty="0">
                <a:solidFill>
                  <a:schemeClr val="tx1"/>
                </a:solidFill>
                <a:effectLst/>
                <a:latin typeface="+mn-lt"/>
                <a:ea typeface="+mn-ea"/>
                <a:cs typeface="+mn-cs"/>
              </a:rPr>
            </a:br>
            <a:r>
              <a:rPr lang="en-US" sz="1200" b="0" i="1" u="none" strike="noStrike" kern="1200" baseline="0" dirty="0">
                <a:solidFill>
                  <a:schemeClr val="tx1"/>
                </a:solidFill>
                <a:latin typeface="+mn-lt"/>
                <a:ea typeface="+mn-ea"/>
                <a:cs typeface="+mn-cs"/>
              </a:rPr>
              <a:t>"And when you pray, you shall not be like the hypocrites. For they love to pray standing in the synagogues and on the corners of the streets, that they may be seen by men. Assuredly, I say to you, they have their reward.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 6:5</a:t>
            </a:r>
            <a:r>
              <a:rPr lang="en-US" sz="1200" b="0" i="0" u="none" strike="noStrike" kern="1200" baseline="0" dirty="0">
                <a:solidFill>
                  <a:schemeClr val="tx1"/>
                </a:solidFill>
                <a:latin typeface="+mn-lt"/>
                <a:ea typeface="+mn-ea"/>
                <a:cs typeface="+mn-cs"/>
              </a:rPr>
              <a:t>)</a:t>
            </a:r>
          </a:p>
          <a:p>
            <a:r>
              <a:rPr lang="en-US" sz="1200" b="0" kern="1200" dirty="0">
                <a:solidFill>
                  <a:schemeClr val="tx1"/>
                </a:solidFill>
                <a:effectLst/>
                <a:latin typeface="+mn-lt"/>
                <a:ea typeface="+mn-ea"/>
                <a:cs typeface="+mn-cs"/>
              </a:rPr>
              <a:t>&gt;&gt;&gt;&gt;&gt;&gt;&gt;&gt;&gt;&gt;&gt;&gt;&gt;&gt;&gt;&gt;&gt;&gt;&gt;</a:t>
            </a:r>
          </a:p>
          <a:p>
            <a:r>
              <a:rPr lang="en-US" sz="1200" b="1"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3. </a:t>
            </a:r>
            <a:r>
              <a:rPr lang="en-US" sz="1200" b="1" i="0" kern="1200" dirty="0">
                <a:solidFill>
                  <a:schemeClr val="tx1"/>
                </a:solidFill>
                <a:effectLst/>
                <a:latin typeface="+mn-lt"/>
                <a:ea typeface="+mn-ea"/>
                <a:cs typeface="+mn-cs"/>
              </a:rPr>
              <a:t>Talented or trained individuals should sing, but to please God, not man</a:t>
            </a:r>
            <a:br>
              <a:rPr lang="en-US" sz="1200" b="1" kern="1200" dirty="0">
                <a:solidFill>
                  <a:schemeClr val="tx1"/>
                </a:solidFill>
                <a:effectLst/>
                <a:latin typeface="+mn-lt"/>
                <a:ea typeface="+mn-ea"/>
                <a:cs typeface="+mn-cs"/>
              </a:rPr>
            </a:br>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CA95ECD-43A3-4EB2-98FE-E6703B5B3101}" type="slidenum">
              <a:rPr lang="en-US" smtClean="0"/>
              <a:t>7</a:t>
            </a:fld>
            <a:endParaRPr lang="en-US"/>
          </a:p>
        </p:txBody>
      </p:sp>
    </p:spTree>
    <p:extLst>
      <p:ext uri="{BB962C8B-B14F-4D97-AF65-F5344CB8AC3E}">
        <p14:creationId xmlns:p14="http://schemas.microsoft.com/office/powerpoint/2010/main" val="3061914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 THOSE WHO SING WITH MELODY AND GRACE IN THEIR HEARTS...</a:t>
            </a:r>
            <a:b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&gt;&gt;&gt;&gt;&gt;&gt;&gt;&gt;&gt;&gt;&gt;&gt;&gt;&gt;&gt;&gt;&gt;&gt;&gt;&gt;&gt;</a:t>
            </a:r>
          </a:p>
          <a:p>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To praise the Lord</a:t>
            </a:r>
            <a:b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&gt;&gt;&gt;&gt;&gt;&gt;&gt;&gt;&gt;&gt;&gt;&gt;&gt;&gt;&gt;&gt;&gt;&gt;&gt;&gt;&gt;</a:t>
            </a:r>
          </a:p>
          <a:p>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As did the singers of Israel -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Ps 95:1-3; 96:1-4</a:t>
            </a:r>
            <a:b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&gt;&gt;&gt;&gt;&gt;&gt;&gt;&gt;&gt;&gt;&gt;&gt;&gt;&gt;&gt;&gt;&gt;&gt;&gt;&gt;&gt;</a:t>
            </a:r>
          </a:p>
          <a:p>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As did those imprisoned for the name of Christ -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 16:25</a:t>
            </a:r>
            <a:b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&gt;&gt;&gt;&gt;&gt;&gt;&gt;&gt;&gt;&gt;&gt;&gt;&gt;&gt;&gt;&gt;&gt;&gt;&gt;&gt;&gt;</a:t>
            </a:r>
          </a:p>
          <a:p>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To edify others</a:t>
            </a:r>
          </a:p>
          <a:p>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&gt;&gt;&gt;&gt;&gt;&gt;&gt;&gt;&gt;&gt;&gt;&gt;&gt;&gt;&gt;&gt;&gt;&gt;&gt;&gt;&gt;&gt;&gt;</a:t>
            </a:r>
            <a:br>
              <a:rPr lang="en-US" sz="1200" dirty="0">
                <a:effectLst/>
                <a:latin typeface="Times New Roman" panose="02020603050405020304" pitchFamily="18" charset="0"/>
                <a:ea typeface="Calibri" panose="020F0502020204030204" pitchFamily="34" charset="0"/>
                <a:cs typeface="Times New Roman" panose="02020603050405020304" pitchFamily="18" charset="0"/>
              </a:rPr>
            </a:b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As Paul instructed the Ephesians -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Ep 5:19</a:t>
            </a:r>
            <a:b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&gt;&gt;&gt;&gt;&gt;&gt;&gt;&gt;&gt;&gt;&gt;&gt;&gt;&gt;&gt;&gt;&gt;&gt;&gt;&gt;&gt;&gt;</a:t>
            </a:r>
          </a:p>
          <a:p>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As he also instructed the Colossians -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Col 3:16</a:t>
            </a:r>
            <a:b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&gt;&gt;&gt;&gt;&gt;&gt;&gt;&gt;&gt;&gt;&gt;&gt;&gt;&gt;&gt;&gt;&gt;&gt;&gt;&gt;&gt;&gt;</a:t>
            </a:r>
          </a:p>
          <a:p>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These are the kind of singers we should aspire to become</a:t>
            </a:r>
          </a:p>
          <a:p>
            <a:r>
              <a:rPr lang="en-US" sz="1200" dirty="0">
                <a:latin typeface="Times New Roman" panose="02020603050405020304" pitchFamily="18" charset="0"/>
                <a:cs typeface="Times New Roman" panose="02020603050405020304" pitchFamily="18" charset="0"/>
              </a:rPr>
              <a:t>&gt;&gt;&gt;&gt;&gt;&gt;&gt;&gt;&gt;&gt;&gt;&gt;&gt;&gt;&gt;&gt;&gt;&gt;&gt;&gt;&gt;&gt;&gt;</a:t>
            </a:r>
          </a:p>
          <a:p>
            <a:r>
              <a:rPr lang="en-US" sz="1200" dirty="0">
                <a:latin typeface="Times New Roman" panose="02020603050405020304" pitchFamily="18" charset="0"/>
                <a:cs typeface="Times New Roman" panose="02020603050405020304" pitchFamily="18" charset="0"/>
              </a:rPr>
              <a:t>    4. Why aspire to become the singers God wants us to be? </a:t>
            </a:r>
          </a:p>
          <a:p>
            <a:r>
              <a:rPr lang="en-US" sz="1200" dirty="0">
                <a:latin typeface="Times New Roman" panose="02020603050405020304" pitchFamily="18" charset="0"/>
                <a:cs typeface="Times New Roman" panose="02020603050405020304" pitchFamily="18" charset="0"/>
              </a:rPr>
              <a:t>&gt;&gt;&gt;&gt;&gt;&gt;&gt;&gt;&gt;&gt;&gt;&gt;&gt;&gt;&gt;&gt;&gt;&gt;&gt;&gt;&gt;&gt;&gt;</a:t>
            </a:r>
          </a:p>
          <a:p>
            <a:r>
              <a:rPr lang="en-US" sz="1200" dirty="0">
                <a:latin typeface="Times New Roman" panose="02020603050405020304" pitchFamily="18" charset="0"/>
                <a:cs typeface="Times New Roman" panose="02020603050405020304" pitchFamily="18" charset="0"/>
              </a:rPr>
              <a:t>    5. Consider these reasons...</a:t>
            </a:r>
          </a:p>
          <a:p>
            <a:pPr marL="228600" indent="-228600">
              <a:buAutoNum type="arabicPeriod" startAt="3"/>
            </a:pP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8</a:t>
            </a:fld>
            <a:endParaRPr lang="en-US"/>
          </a:p>
        </p:txBody>
      </p:sp>
    </p:spTree>
    <p:extLst>
      <p:ext uri="{BB962C8B-B14F-4D97-AF65-F5344CB8AC3E}">
        <p14:creationId xmlns:p14="http://schemas.microsoft.com/office/powerpoint/2010/main" val="1639998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II. IMPORTANCE OF PROPER SINGING</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A. TO AVOID SINNING...</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By refusing to sing, or doing so inappropriately</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By making false promises with what proceeds from our mouths</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3.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We must sing, but it must be the right kind of singing!</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FCA95ECD-43A3-4EB2-98FE-E6703B5B3101}" type="slidenum">
              <a:rPr lang="en-US" smtClean="0"/>
              <a:t>9</a:t>
            </a:fld>
            <a:endParaRPr lang="en-US"/>
          </a:p>
        </p:txBody>
      </p:sp>
    </p:spTree>
    <p:extLst>
      <p:ext uri="{BB962C8B-B14F-4D97-AF65-F5344CB8AC3E}">
        <p14:creationId xmlns:p14="http://schemas.microsoft.com/office/powerpoint/2010/main" val="1288496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7C30C-0332-4171-B730-5DE016C7F3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3B94AE-C937-4767-80C8-1834D0C4E2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DBC0B5-22CA-487F-895A-CEFC095C3E87}"/>
              </a:ext>
            </a:extLst>
          </p:cNvPr>
          <p:cNvSpPr>
            <a:spLocks noGrp="1"/>
          </p:cNvSpPr>
          <p:nvPr>
            <p:ph type="dt" sz="half" idx="10"/>
          </p:nvPr>
        </p:nvSpPr>
        <p:spPr/>
        <p:txBody>
          <a:bodyPr/>
          <a:lstStyle/>
          <a:p>
            <a:fld id="{65E22274-6A7A-4D85-AD78-D58B3140C1C8}" type="datetimeFigureOut">
              <a:rPr lang="en-US" smtClean="0"/>
              <a:t>8/27/2019</a:t>
            </a:fld>
            <a:endParaRPr lang="en-US"/>
          </a:p>
        </p:txBody>
      </p:sp>
      <p:sp>
        <p:nvSpPr>
          <p:cNvPr id="5" name="Footer Placeholder 4">
            <a:extLst>
              <a:ext uri="{FF2B5EF4-FFF2-40B4-BE49-F238E27FC236}">
                <a16:creationId xmlns:a16="http://schemas.microsoft.com/office/drawing/2014/main" id="{74D8293D-5047-4BC5-A6C3-556B48F5FB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E0A91-3531-4B7F-A66B-8CEE81A6F7AF}"/>
              </a:ext>
            </a:extLst>
          </p:cNvPr>
          <p:cNvSpPr>
            <a:spLocks noGrp="1"/>
          </p:cNvSpPr>
          <p:nvPr>
            <p:ph type="sldNum" sz="quarter" idx="12"/>
          </p:nvPr>
        </p:nvSpPr>
        <p:spPr/>
        <p:txBody>
          <a:bodyPr/>
          <a:lstStyle/>
          <a:p>
            <a:fld id="{82B3C678-6532-489D-AA49-663D1A9BB271}" type="slidenum">
              <a:rPr lang="en-US" smtClean="0"/>
              <a:t>‹#›</a:t>
            </a:fld>
            <a:endParaRPr lang="en-US"/>
          </a:p>
        </p:txBody>
      </p:sp>
    </p:spTree>
    <p:extLst>
      <p:ext uri="{BB962C8B-B14F-4D97-AF65-F5344CB8AC3E}">
        <p14:creationId xmlns:p14="http://schemas.microsoft.com/office/powerpoint/2010/main" val="196536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45428-0BC7-4F9A-8C6C-D945F520D9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A5AF55-2F7D-4B04-922D-CCC16AC904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2A614B-FA74-4AAC-A210-C359353EA777}"/>
              </a:ext>
            </a:extLst>
          </p:cNvPr>
          <p:cNvSpPr>
            <a:spLocks noGrp="1"/>
          </p:cNvSpPr>
          <p:nvPr>
            <p:ph type="dt" sz="half" idx="10"/>
          </p:nvPr>
        </p:nvSpPr>
        <p:spPr/>
        <p:txBody>
          <a:bodyPr/>
          <a:lstStyle/>
          <a:p>
            <a:fld id="{65E22274-6A7A-4D85-AD78-D58B3140C1C8}" type="datetimeFigureOut">
              <a:rPr lang="en-US" smtClean="0"/>
              <a:t>8/27/2019</a:t>
            </a:fld>
            <a:endParaRPr lang="en-US"/>
          </a:p>
        </p:txBody>
      </p:sp>
      <p:sp>
        <p:nvSpPr>
          <p:cNvPr id="5" name="Footer Placeholder 4">
            <a:extLst>
              <a:ext uri="{FF2B5EF4-FFF2-40B4-BE49-F238E27FC236}">
                <a16:creationId xmlns:a16="http://schemas.microsoft.com/office/drawing/2014/main" id="{A22F83F0-691D-4E9F-A85D-A43F47FE81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4B82BF-EC45-4049-9E97-BEBE3EE2D867}"/>
              </a:ext>
            </a:extLst>
          </p:cNvPr>
          <p:cNvSpPr>
            <a:spLocks noGrp="1"/>
          </p:cNvSpPr>
          <p:nvPr>
            <p:ph type="sldNum" sz="quarter" idx="12"/>
          </p:nvPr>
        </p:nvSpPr>
        <p:spPr/>
        <p:txBody>
          <a:bodyPr/>
          <a:lstStyle/>
          <a:p>
            <a:fld id="{82B3C678-6532-489D-AA49-663D1A9BB271}" type="slidenum">
              <a:rPr lang="en-US" smtClean="0"/>
              <a:t>‹#›</a:t>
            </a:fld>
            <a:endParaRPr lang="en-US"/>
          </a:p>
        </p:txBody>
      </p:sp>
    </p:spTree>
    <p:extLst>
      <p:ext uri="{BB962C8B-B14F-4D97-AF65-F5344CB8AC3E}">
        <p14:creationId xmlns:p14="http://schemas.microsoft.com/office/powerpoint/2010/main" val="3336247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5C1ACC-9751-4E12-88BA-0F3B707FAD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A55325-92F2-49E4-8B12-D60A3F8F5D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316575-CBEF-4A5D-A91C-75D65D8E2C83}"/>
              </a:ext>
            </a:extLst>
          </p:cNvPr>
          <p:cNvSpPr>
            <a:spLocks noGrp="1"/>
          </p:cNvSpPr>
          <p:nvPr>
            <p:ph type="dt" sz="half" idx="10"/>
          </p:nvPr>
        </p:nvSpPr>
        <p:spPr/>
        <p:txBody>
          <a:bodyPr/>
          <a:lstStyle/>
          <a:p>
            <a:fld id="{65E22274-6A7A-4D85-AD78-D58B3140C1C8}" type="datetimeFigureOut">
              <a:rPr lang="en-US" smtClean="0"/>
              <a:t>8/27/2019</a:t>
            </a:fld>
            <a:endParaRPr lang="en-US"/>
          </a:p>
        </p:txBody>
      </p:sp>
      <p:sp>
        <p:nvSpPr>
          <p:cNvPr id="5" name="Footer Placeholder 4">
            <a:extLst>
              <a:ext uri="{FF2B5EF4-FFF2-40B4-BE49-F238E27FC236}">
                <a16:creationId xmlns:a16="http://schemas.microsoft.com/office/drawing/2014/main" id="{78F16566-D6B1-4AA6-A266-0B05687647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7F5BC9-D6D3-4251-A660-11D1F9B0A99C}"/>
              </a:ext>
            </a:extLst>
          </p:cNvPr>
          <p:cNvSpPr>
            <a:spLocks noGrp="1"/>
          </p:cNvSpPr>
          <p:nvPr>
            <p:ph type="sldNum" sz="quarter" idx="12"/>
          </p:nvPr>
        </p:nvSpPr>
        <p:spPr/>
        <p:txBody>
          <a:bodyPr/>
          <a:lstStyle/>
          <a:p>
            <a:fld id="{82B3C678-6532-489D-AA49-663D1A9BB271}" type="slidenum">
              <a:rPr lang="en-US" smtClean="0"/>
              <a:t>‹#›</a:t>
            </a:fld>
            <a:endParaRPr lang="en-US"/>
          </a:p>
        </p:txBody>
      </p:sp>
    </p:spTree>
    <p:extLst>
      <p:ext uri="{BB962C8B-B14F-4D97-AF65-F5344CB8AC3E}">
        <p14:creationId xmlns:p14="http://schemas.microsoft.com/office/powerpoint/2010/main" val="2374894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EECAF-DBBB-40F3-BE07-9B4DBE81C7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EE71E8-189B-43D3-8AD4-7091CE858E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03BF0D-12DB-4D6D-A44B-F5E92581EAB8}"/>
              </a:ext>
            </a:extLst>
          </p:cNvPr>
          <p:cNvSpPr>
            <a:spLocks noGrp="1"/>
          </p:cNvSpPr>
          <p:nvPr>
            <p:ph type="dt" sz="half" idx="10"/>
          </p:nvPr>
        </p:nvSpPr>
        <p:spPr/>
        <p:txBody>
          <a:bodyPr/>
          <a:lstStyle/>
          <a:p>
            <a:fld id="{65E22274-6A7A-4D85-AD78-D58B3140C1C8}" type="datetimeFigureOut">
              <a:rPr lang="en-US" smtClean="0"/>
              <a:t>8/27/2019</a:t>
            </a:fld>
            <a:endParaRPr lang="en-US"/>
          </a:p>
        </p:txBody>
      </p:sp>
      <p:sp>
        <p:nvSpPr>
          <p:cNvPr id="5" name="Footer Placeholder 4">
            <a:extLst>
              <a:ext uri="{FF2B5EF4-FFF2-40B4-BE49-F238E27FC236}">
                <a16:creationId xmlns:a16="http://schemas.microsoft.com/office/drawing/2014/main" id="{3C641602-FD89-4307-B9F2-C0E301DC0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6C3504-C75C-4185-BCAE-4D15619B09A4}"/>
              </a:ext>
            </a:extLst>
          </p:cNvPr>
          <p:cNvSpPr>
            <a:spLocks noGrp="1"/>
          </p:cNvSpPr>
          <p:nvPr>
            <p:ph type="sldNum" sz="quarter" idx="12"/>
          </p:nvPr>
        </p:nvSpPr>
        <p:spPr/>
        <p:txBody>
          <a:bodyPr/>
          <a:lstStyle/>
          <a:p>
            <a:fld id="{82B3C678-6532-489D-AA49-663D1A9BB271}" type="slidenum">
              <a:rPr lang="en-US" smtClean="0"/>
              <a:t>‹#›</a:t>
            </a:fld>
            <a:endParaRPr lang="en-US"/>
          </a:p>
        </p:txBody>
      </p:sp>
    </p:spTree>
    <p:extLst>
      <p:ext uri="{BB962C8B-B14F-4D97-AF65-F5344CB8AC3E}">
        <p14:creationId xmlns:p14="http://schemas.microsoft.com/office/powerpoint/2010/main" val="401363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C260-E3B7-462B-9D80-20E21BC927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0BE13D-A6DD-4E8A-B19F-86700CC2EC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EB73A7-225D-42F7-9760-5CB5C9AC3F2E}"/>
              </a:ext>
            </a:extLst>
          </p:cNvPr>
          <p:cNvSpPr>
            <a:spLocks noGrp="1"/>
          </p:cNvSpPr>
          <p:nvPr>
            <p:ph type="dt" sz="half" idx="10"/>
          </p:nvPr>
        </p:nvSpPr>
        <p:spPr/>
        <p:txBody>
          <a:bodyPr/>
          <a:lstStyle/>
          <a:p>
            <a:fld id="{65E22274-6A7A-4D85-AD78-D58B3140C1C8}" type="datetimeFigureOut">
              <a:rPr lang="en-US" smtClean="0"/>
              <a:t>8/27/2019</a:t>
            </a:fld>
            <a:endParaRPr lang="en-US"/>
          </a:p>
        </p:txBody>
      </p:sp>
      <p:sp>
        <p:nvSpPr>
          <p:cNvPr id="5" name="Footer Placeholder 4">
            <a:extLst>
              <a:ext uri="{FF2B5EF4-FFF2-40B4-BE49-F238E27FC236}">
                <a16:creationId xmlns:a16="http://schemas.microsoft.com/office/drawing/2014/main" id="{5ADAEF59-22FF-4E64-B8BA-4B34403270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C3793-ADA1-480B-8635-850F93CFB1D2}"/>
              </a:ext>
            </a:extLst>
          </p:cNvPr>
          <p:cNvSpPr>
            <a:spLocks noGrp="1"/>
          </p:cNvSpPr>
          <p:nvPr>
            <p:ph type="sldNum" sz="quarter" idx="12"/>
          </p:nvPr>
        </p:nvSpPr>
        <p:spPr/>
        <p:txBody>
          <a:bodyPr/>
          <a:lstStyle/>
          <a:p>
            <a:fld id="{82B3C678-6532-489D-AA49-663D1A9BB271}" type="slidenum">
              <a:rPr lang="en-US" smtClean="0"/>
              <a:t>‹#›</a:t>
            </a:fld>
            <a:endParaRPr lang="en-US"/>
          </a:p>
        </p:txBody>
      </p:sp>
    </p:spTree>
    <p:extLst>
      <p:ext uri="{BB962C8B-B14F-4D97-AF65-F5344CB8AC3E}">
        <p14:creationId xmlns:p14="http://schemas.microsoft.com/office/powerpoint/2010/main" val="4063151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1B872-084B-478D-AE21-07095C6998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48C6A0-9A4B-4DAD-86E9-F70EE75D71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1F8E9F-2DEF-482E-8CE1-0257F2E523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82C1BC-F40B-4A8E-B4FF-D66E05F6C552}"/>
              </a:ext>
            </a:extLst>
          </p:cNvPr>
          <p:cNvSpPr>
            <a:spLocks noGrp="1"/>
          </p:cNvSpPr>
          <p:nvPr>
            <p:ph type="dt" sz="half" idx="10"/>
          </p:nvPr>
        </p:nvSpPr>
        <p:spPr/>
        <p:txBody>
          <a:bodyPr/>
          <a:lstStyle/>
          <a:p>
            <a:fld id="{65E22274-6A7A-4D85-AD78-D58B3140C1C8}" type="datetimeFigureOut">
              <a:rPr lang="en-US" smtClean="0"/>
              <a:t>8/27/2019</a:t>
            </a:fld>
            <a:endParaRPr lang="en-US"/>
          </a:p>
        </p:txBody>
      </p:sp>
      <p:sp>
        <p:nvSpPr>
          <p:cNvPr id="6" name="Footer Placeholder 5">
            <a:extLst>
              <a:ext uri="{FF2B5EF4-FFF2-40B4-BE49-F238E27FC236}">
                <a16:creationId xmlns:a16="http://schemas.microsoft.com/office/drawing/2014/main" id="{0454E0C7-F2A4-42BF-8C56-AF55437F8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91552A-EEF3-43A8-AB7F-073890139ADA}"/>
              </a:ext>
            </a:extLst>
          </p:cNvPr>
          <p:cNvSpPr>
            <a:spLocks noGrp="1"/>
          </p:cNvSpPr>
          <p:nvPr>
            <p:ph type="sldNum" sz="quarter" idx="12"/>
          </p:nvPr>
        </p:nvSpPr>
        <p:spPr/>
        <p:txBody>
          <a:bodyPr/>
          <a:lstStyle/>
          <a:p>
            <a:fld id="{82B3C678-6532-489D-AA49-663D1A9BB271}" type="slidenum">
              <a:rPr lang="en-US" smtClean="0"/>
              <a:t>‹#›</a:t>
            </a:fld>
            <a:endParaRPr lang="en-US"/>
          </a:p>
        </p:txBody>
      </p:sp>
    </p:spTree>
    <p:extLst>
      <p:ext uri="{BB962C8B-B14F-4D97-AF65-F5344CB8AC3E}">
        <p14:creationId xmlns:p14="http://schemas.microsoft.com/office/powerpoint/2010/main" val="408483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B5F57-E139-4170-89EA-80F6D196EF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6F952D-9669-4F74-A25B-AA2FECA498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ABD129-A191-4CD6-8E67-CD5C188BA1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B28A77-728A-4C26-94EC-EC0F922B9E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927E57-746B-4785-9ED7-8A2F6A7528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855F71-5D97-470F-8C6E-63EDDF1FE85C}"/>
              </a:ext>
            </a:extLst>
          </p:cNvPr>
          <p:cNvSpPr>
            <a:spLocks noGrp="1"/>
          </p:cNvSpPr>
          <p:nvPr>
            <p:ph type="dt" sz="half" idx="10"/>
          </p:nvPr>
        </p:nvSpPr>
        <p:spPr/>
        <p:txBody>
          <a:bodyPr/>
          <a:lstStyle/>
          <a:p>
            <a:fld id="{65E22274-6A7A-4D85-AD78-D58B3140C1C8}" type="datetimeFigureOut">
              <a:rPr lang="en-US" smtClean="0"/>
              <a:t>8/27/2019</a:t>
            </a:fld>
            <a:endParaRPr lang="en-US"/>
          </a:p>
        </p:txBody>
      </p:sp>
      <p:sp>
        <p:nvSpPr>
          <p:cNvPr id="8" name="Footer Placeholder 7">
            <a:extLst>
              <a:ext uri="{FF2B5EF4-FFF2-40B4-BE49-F238E27FC236}">
                <a16:creationId xmlns:a16="http://schemas.microsoft.com/office/drawing/2014/main" id="{BF6E829E-4086-4409-8A1D-C82ED4157F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E125F8-4295-4715-B055-C5B6C097B86E}"/>
              </a:ext>
            </a:extLst>
          </p:cNvPr>
          <p:cNvSpPr>
            <a:spLocks noGrp="1"/>
          </p:cNvSpPr>
          <p:nvPr>
            <p:ph type="sldNum" sz="quarter" idx="12"/>
          </p:nvPr>
        </p:nvSpPr>
        <p:spPr/>
        <p:txBody>
          <a:bodyPr/>
          <a:lstStyle/>
          <a:p>
            <a:fld id="{82B3C678-6532-489D-AA49-663D1A9BB271}" type="slidenum">
              <a:rPr lang="en-US" smtClean="0"/>
              <a:t>‹#›</a:t>
            </a:fld>
            <a:endParaRPr lang="en-US"/>
          </a:p>
        </p:txBody>
      </p:sp>
    </p:spTree>
    <p:extLst>
      <p:ext uri="{BB962C8B-B14F-4D97-AF65-F5344CB8AC3E}">
        <p14:creationId xmlns:p14="http://schemas.microsoft.com/office/powerpoint/2010/main" val="56927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CED26-3067-49DF-9563-14B91FC800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2AB874-7BA0-4A9D-8ACF-36B226FC0AFD}"/>
              </a:ext>
            </a:extLst>
          </p:cNvPr>
          <p:cNvSpPr>
            <a:spLocks noGrp="1"/>
          </p:cNvSpPr>
          <p:nvPr>
            <p:ph type="dt" sz="half" idx="10"/>
          </p:nvPr>
        </p:nvSpPr>
        <p:spPr/>
        <p:txBody>
          <a:bodyPr/>
          <a:lstStyle/>
          <a:p>
            <a:fld id="{65E22274-6A7A-4D85-AD78-D58B3140C1C8}" type="datetimeFigureOut">
              <a:rPr lang="en-US" smtClean="0"/>
              <a:t>8/27/2019</a:t>
            </a:fld>
            <a:endParaRPr lang="en-US"/>
          </a:p>
        </p:txBody>
      </p:sp>
      <p:sp>
        <p:nvSpPr>
          <p:cNvPr id="4" name="Footer Placeholder 3">
            <a:extLst>
              <a:ext uri="{FF2B5EF4-FFF2-40B4-BE49-F238E27FC236}">
                <a16:creationId xmlns:a16="http://schemas.microsoft.com/office/drawing/2014/main" id="{E1CC1AE2-B6BA-4B9E-BE08-305E6184DA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98CB07-D63A-438B-89C5-1AAA46418DC2}"/>
              </a:ext>
            </a:extLst>
          </p:cNvPr>
          <p:cNvSpPr>
            <a:spLocks noGrp="1"/>
          </p:cNvSpPr>
          <p:nvPr>
            <p:ph type="sldNum" sz="quarter" idx="12"/>
          </p:nvPr>
        </p:nvSpPr>
        <p:spPr/>
        <p:txBody>
          <a:bodyPr/>
          <a:lstStyle/>
          <a:p>
            <a:fld id="{82B3C678-6532-489D-AA49-663D1A9BB271}" type="slidenum">
              <a:rPr lang="en-US" smtClean="0"/>
              <a:t>‹#›</a:t>
            </a:fld>
            <a:endParaRPr lang="en-US"/>
          </a:p>
        </p:txBody>
      </p:sp>
    </p:spTree>
    <p:extLst>
      <p:ext uri="{BB962C8B-B14F-4D97-AF65-F5344CB8AC3E}">
        <p14:creationId xmlns:p14="http://schemas.microsoft.com/office/powerpoint/2010/main" val="140353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42092F-674E-42D5-8189-329DF5F73F13}"/>
              </a:ext>
            </a:extLst>
          </p:cNvPr>
          <p:cNvSpPr>
            <a:spLocks noGrp="1"/>
          </p:cNvSpPr>
          <p:nvPr>
            <p:ph type="dt" sz="half" idx="10"/>
          </p:nvPr>
        </p:nvSpPr>
        <p:spPr/>
        <p:txBody>
          <a:bodyPr/>
          <a:lstStyle/>
          <a:p>
            <a:fld id="{65E22274-6A7A-4D85-AD78-D58B3140C1C8}" type="datetimeFigureOut">
              <a:rPr lang="en-US" smtClean="0"/>
              <a:t>8/27/2019</a:t>
            </a:fld>
            <a:endParaRPr lang="en-US"/>
          </a:p>
        </p:txBody>
      </p:sp>
      <p:sp>
        <p:nvSpPr>
          <p:cNvPr id="3" name="Footer Placeholder 2">
            <a:extLst>
              <a:ext uri="{FF2B5EF4-FFF2-40B4-BE49-F238E27FC236}">
                <a16:creationId xmlns:a16="http://schemas.microsoft.com/office/drawing/2014/main" id="{C7241E44-CDF1-4622-B1E7-B5421C9DB3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610239-836F-4042-866D-53A318A70A73}"/>
              </a:ext>
            </a:extLst>
          </p:cNvPr>
          <p:cNvSpPr>
            <a:spLocks noGrp="1"/>
          </p:cNvSpPr>
          <p:nvPr>
            <p:ph type="sldNum" sz="quarter" idx="12"/>
          </p:nvPr>
        </p:nvSpPr>
        <p:spPr/>
        <p:txBody>
          <a:bodyPr/>
          <a:lstStyle/>
          <a:p>
            <a:fld id="{82B3C678-6532-489D-AA49-663D1A9BB271}" type="slidenum">
              <a:rPr lang="en-US" smtClean="0"/>
              <a:t>‹#›</a:t>
            </a:fld>
            <a:endParaRPr lang="en-US"/>
          </a:p>
        </p:txBody>
      </p:sp>
    </p:spTree>
    <p:extLst>
      <p:ext uri="{BB962C8B-B14F-4D97-AF65-F5344CB8AC3E}">
        <p14:creationId xmlns:p14="http://schemas.microsoft.com/office/powerpoint/2010/main" val="1691059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CA4B-1E29-4783-B7A0-E8774D7BB2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55B90F-05D5-4C61-A9BE-BB7DE1431C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7817C1-EF4C-4A19-8F54-2D736DB81B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839D2B-D9A8-4178-9F8C-F8B768316A33}"/>
              </a:ext>
            </a:extLst>
          </p:cNvPr>
          <p:cNvSpPr>
            <a:spLocks noGrp="1"/>
          </p:cNvSpPr>
          <p:nvPr>
            <p:ph type="dt" sz="half" idx="10"/>
          </p:nvPr>
        </p:nvSpPr>
        <p:spPr/>
        <p:txBody>
          <a:bodyPr/>
          <a:lstStyle/>
          <a:p>
            <a:fld id="{65E22274-6A7A-4D85-AD78-D58B3140C1C8}" type="datetimeFigureOut">
              <a:rPr lang="en-US" smtClean="0"/>
              <a:t>8/27/2019</a:t>
            </a:fld>
            <a:endParaRPr lang="en-US"/>
          </a:p>
        </p:txBody>
      </p:sp>
      <p:sp>
        <p:nvSpPr>
          <p:cNvPr id="6" name="Footer Placeholder 5">
            <a:extLst>
              <a:ext uri="{FF2B5EF4-FFF2-40B4-BE49-F238E27FC236}">
                <a16:creationId xmlns:a16="http://schemas.microsoft.com/office/drawing/2014/main" id="{C892C768-C0FB-40FB-955A-96757F8B80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CFCAEE-37B1-4CC2-B6F1-14C6DA78C225}"/>
              </a:ext>
            </a:extLst>
          </p:cNvPr>
          <p:cNvSpPr>
            <a:spLocks noGrp="1"/>
          </p:cNvSpPr>
          <p:nvPr>
            <p:ph type="sldNum" sz="quarter" idx="12"/>
          </p:nvPr>
        </p:nvSpPr>
        <p:spPr/>
        <p:txBody>
          <a:bodyPr/>
          <a:lstStyle/>
          <a:p>
            <a:fld id="{82B3C678-6532-489D-AA49-663D1A9BB271}" type="slidenum">
              <a:rPr lang="en-US" smtClean="0"/>
              <a:t>‹#›</a:t>
            </a:fld>
            <a:endParaRPr lang="en-US"/>
          </a:p>
        </p:txBody>
      </p:sp>
    </p:spTree>
    <p:extLst>
      <p:ext uri="{BB962C8B-B14F-4D97-AF65-F5344CB8AC3E}">
        <p14:creationId xmlns:p14="http://schemas.microsoft.com/office/powerpoint/2010/main" val="3224328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4DFA1-F192-4EB5-A6C0-ED4A533682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08FADB-B1AD-4A53-9320-75463B6E44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55535F-9450-461D-974E-499D607D3E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F7537D-E40A-40E7-82B9-55C92B0284EF}"/>
              </a:ext>
            </a:extLst>
          </p:cNvPr>
          <p:cNvSpPr>
            <a:spLocks noGrp="1"/>
          </p:cNvSpPr>
          <p:nvPr>
            <p:ph type="dt" sz="half" idx="10"/>
          </p:nvPr>
        </p:nvSpPr>
        <p:spPr/>
        <p:txBody>
          <a:bodyPr/>
          <a:lstStyle/>
          <a:p>
            <a:fld id="{65E22274-6A7A-4D85-AD78-D58B3140C1C8}" type="datetimeFigureOut">
              <a:rPr lang="en-US" smtClean="0"/>
              <a:t>8/27/2019</a:t>
            </a:fld>
            <a:endParaRPr lang="en-US"/>
          </a:p>
        </p:txBody>
      </p:sp>
      <p:sp>
        <p:nvSpPr>
          <p:cNvPr id="6" name="Footer Placeholder 5">
            <a:extLst>
              <a:ext uri="{FF2B5EF4-FFF2-40B4-BE49-F238E27FC236}">
                <a16:creationId xmlns:a16="http://schemas.microsoft.com/office/drawing/2014/main" id="{717D0C48-1408-4B37-A81B-423218B2DD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6B9B6C-AF09-41FB-BDCD-3410937D7380}"/>
              </a:ext>
            </a:extLst>
          </p:cNvPr>
          <p:cNvSpPr>
            <a:spLocks noGrp="1"/>
          </p:cNvSpPr>
          <p:nvPr>
            <p:ph type="sldNum" sz="quarter" idx="12"/>
          </p:nvPr>
        </p:nvSpPr>
        <p:spPr/>
        <p:txBody>
          <a:bodyPr/>
          <a:lstStyle/>
          <a:p>
            <a:fld id="{82B3C678-6532-489D-AA49-663D1A9BB271}" type="slidenum">
              <a:rPr lang="en-US" smtClean="0"/>
              <a:t>‹#›</a:t>
            </a:fld>
            <a:endParaRPr lang="en-US"/>
          </a:p>
        </p:txBody>
      </p:sp>
    </p:spTree>
    <p:extLst>
      <p:ext uri="{BB962C8B-B14F-4D97-AF65-F5344CB8AC3E}">
        <p14:creationId xmlns:p14="http://schemas.microsoft.com/office/powerpoint/2010/main" val="222630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DCE07D-6A03-4EB0-A0FB-ADF39B2F00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936C60-A97C-4A05-ABAB-3B1BE76641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4F2C7A-5544-4AFE-8D8C-5B3B3CC1B0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22274-6A7A-4D85-AD78-D58B3140C1C8}" type="datetimeFigureOut">
              <a:rPr lang="en-US" smtClean="0"/>
              <a:t>8/27/2019</a:t>
            </a:fld>
            <a:endParaRPr lang="en-US"/>
          </a:p>
        </p:txBody>
      </p:sp>
      <p:sp>
        <p:nvSpPr>
          <p:cNvPr id="5" name="Footer Placeholder 4">
            <a:extLst>
              <a:ext uri="{FF2B5EF4-FFF2-40B4-BE49-F238E27FC236}">
                <a16:creationId xmlns:a16="http://schemas.microsoft.com/office/drawing/2014/main" id="{E6717CA6-6E7F-47F6-ADFB-BFC1A2C5F1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BF7E16-4711-4B96-843B-0B94737FC4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3C678-6532-489D-AA49-663D1A9BB271}" type="slidenum">
              <a:rPr lang="en-US" smtClean="0"/>
              <a:t>‹#›</a:t>
            </a:fld>
            <a:endParaRPr lang="en-US"/>
          </a:p>
        </p:txBody>
      </p:sp>
    </p:spTree>
    <p:extLst>
      <p:ext uri="{BB962C8B-B14F-4D97-AF65-F5344CB8AC3E}">
        <p14:creationId xmlns:p14="http://schemas.microsoft.com/office/powerpoint/2010/main" val="1350512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pixabay.com/en/singing-children-song-sing-child-18438/"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BAD82F-5604-4D18-8037-F8C132561FBC}"/>
              </a:ext>
            </a:extLst>
          </p:cNvPr>
          <p:cNvSpPr txBox="1"/>
          <p:nvPr/>
        </p:nvSpPr>
        <p:spPr>
          <a:xfrm>
            <a:off x="3713018" y="5029201"/>
            <a:ext cx="6773970" cy="1107996"/>
          </a:xfrm>
          <a:prstGeom prst="rect">
            <a:avLst/>
          </a:prstGeom>
          <a:noFill/>
        </p:spPr>
        <p:txBody>
          <a:bodyPr wrap="none" rtlCol="0">
            <a:spAutoFit/>
          </a:bodyPr>
          <a:lstStyle/>
          <a:p>
            <a:r>
              <a:rPr lang="en-US" sz="6600" dirty="0">
                <a:latin typeface="Brush Script MT" panose="03060802040406070304" pitchFamily="66" charset="0"/>
                <a:cs typeface="Times New Roman" panose="02020603050405020304" pitchFamily="18" charset="0"/>
              </a:rPr>
              <a:t>Singing Hymns To God</a:t>
            </a:r>
          </a:p>
        </p:txBody>
      </p:sp>
      <p:sp>
        <p:nvSpPr>
          <p:cNvPr id="3" name="TextBox 2">
            <a:extLst>
              <a:ext uri="{FF2B5EF4-FFF2-40B4-BE49-F238E27FC236}">
                <a16:creationId xmlns:a16="http://schemas.microsoft.com/office/drawing/2014/main" id="{344C5821-6BAD-458B-95D7-1A26335EE38A}"/>
              </a:ext>
            </a:extLst>
          </p:cNvPr>
          <p:cNvSpPr txBox="1"/>
          <p:nvPr/>
        </p:nvSpPr>
        <p:spPr>
          <a:xfrm rot="20361857">
            <a:off x="3158835" y="3270601"/>
            <a:ext cx="3626890" cy="954107"/>
          </a:xfrm>
          <a:prstGeom prst="rect">
            <a:avLst/>
          </a:prstGeom>
          <a:noFill/>
        </p:spPr>
        <p:txBody>
          <a:bodyPr wrap="none" rtlCol="0">
            <a:spAutoFit/>
          </a:bodyPr>
          <a:lstStyle/>
          <a:p>
            <a:r>
              <a:rPr lang="en-US" sz="2800" dirty="0">
                <a:solidFill>
                  <a:schemeClr val="bg1">
                    <a:lumMod val="85000"/>
                  </a:schemeClr>
                </a:solidFill>
              </a:rPr>
              <a:t>Ranger Church of Christ</a:t>
            </a:r>
          </a:p>
          <a:p>
            <a:r>
              <a:rPr lang="en-US" sz="2800" dirty="0">
                <a:solidFill>
                  <a:schemeClr val="bg1">
                    <a:lumMod val="85000"/>
                  </a:schemeClr>
                </a:solidFill>
              </a:rPr>
              <a:t>Mesquite and Rusk St.</a:t>
            </a:r>
          </a:p>
        </p:txBody>
      </p:sp>
    </p:spTree>
    <p:extLst>
      <p:ext uri="{BB962C8B-B14F-4D97-AF65-F5344CB8AC3E}">
        <p14:creationId xmlns:p14="http://schemas.microsoft.com/office/powerpoint/2010/main" val="3559781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B730414-7D83-4F30-A433-34E9982C70A1}"/>
              </a:ext>
            </a:extLst>
          </p:cNvPr>
          <p:cNvSpPr/>
          <p:nvPr/>
        </p:nvSpPr>
        <p:spPr>
          <a:xfrm>
            <a:off x="653561" y="718517"/>
            <a:ext cx="10884877" cy="5016758"/>
          </a:xfrm>
          <a:prstGeom prst="rect">
            <a:avLst/>
          </a:prstGeom>
        </p:spPr>
        <p:txBody>
          <a:bodyPr wrap="square">
            <a:spAutoFit/>
          </a:bodyPr>
          <a:lstStyle/>
          <a:p>
            <a:pPr marL="457200" indent="-457200"/>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TO OFFER ACCEPTABLE SACRIFICES...</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Singing praises is a spiritual sacrifice that we offer to God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Heb 13:15</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From Malachi we learn what God thinks of mediocre sacrifices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Mal 1:6-14</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Note: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this is not to suggest that poor singing due to lack of talent or aging voices are not acceptable, it is the kind of singing that pleases God because it comes from the heart. </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We must consider whether our spiritual sacrifices please God</a:t>
            </a:r>
            <a:endParaRPr lang="en-US" dirty="0"/>
          </a:p>
        </p:txBody>
      </p:sp>
    </p:spTree>
    <p:extLst>
      <p:ext uri="{BB962C8B-B14F-4D97-AF65-F5344CB8AC3E}">
        <p14:creationId xmlns:p14="http://schemas.microsoft.com/office/powerpoint/2010/main" val="184585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out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356579-36F9-4563-9C5C-8EDC0C561A6C}"/>
              </a:ext>
            </a:extLst>
          </p:cNvPr>
          <p:cNvSpPr/>
          <p:nvPr/>
        </p:nvSpPr>
        <p:spPr>
          <a:xfrm>
            <a:off x="618392" y="1905506"/>
            <a:ext cx="10955215" cy="3046988"/>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TO ENCOURAGE OTHERS...</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We speak not only to God in song, but to one another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Eph 5:19</a:t>
            </a:r>
          </a:p>
          <a:p>
            <a:pPr marL="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We teach and admonish one another in our songs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Col 3:16</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We must also consider whether our singing affects others in a positive way</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636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1C332D-ADBC-4F8A-B9B7-8FB073911640}"/>
              </a:ext>
            </a:extLst>
          </p:cNvPr>
          <p:cNvSpPr/>
          <p:nvPr/>
        </p:nvSpPr>
        <p:spPr>
          <a:xfrm>
            <a:off x="599342" y="674400"/>
            <a:ext cx="10993316" cy="5509200"/>
          </a:xfrm>
          <a:prstGeom prst="rect">
            <a:avLst/>
          </a:prstGeom>
        </p:spPr>
        <p:txBody>
          <a:bodyPr wrap="square">
            <a:spAutoFit/>
          </a:bodyPr>
          <a:lstStyle/>
          <a:p>
            <a:pPr marL="457200" indent="-457200"/>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 TO BE RICHLY BLESSED...</a:t>
            </a:r>
          </a:p>
          <a:p>
            <a:pPr marL="971550" indent="-514350">
              <a:buAutoNum type="arabicPeriod"/>
            </a:pP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Singing can be a way of making </a:t>
            </a:r>
            <a:r>
              <a:rPr lang="en-US" sz="3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“melody in your heart”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Ep 5:19</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Singing can be a way of letting </a:t>
            </a:r>
            <a:r>
              <a:rPr lang="en-US" sz="3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word of Christ dwell in you richly”</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Col 3:16 </a:t>
            </a:r>
          </a:p>
          <a:p>
            <a:pPr marL="966788" indent="-509588"/>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Singing can be a major source for our spiritual happiness and well-being </a:t>
            </a:r>
          </a:p>
          <a:p>
            <a:pPr marL="966788" indent="-509588"/>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Indeed, singing is a three-dimensional activity: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upward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(praising God),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outward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(encouraging others), and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inward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(edifying self). </a:t>
            </a:r>
          </a:p>
          <a:p>
            <a:pPr marL="966788" indent="-509588"/>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 That we might truly benefit from singing, here are a few...</a:t>
            </a:r>
            <a:endParaRPr lang="en-US" dirty="0"/>
          </a:p>
        </p:txBody>
      </p:sp>
    </p:spTree>
    <p:extLst>
      <p:ext uri="{BB962C8B-B14F-4D97-AF65-F5344CB8AC3E}">
        <p14:creationId xmlns:p14="http://schemas.microsoft.com/office/powerpoint/2010/main" val="134805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out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out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32C394-253F-4516-AD81-DD668E64C4B8}"/>
              </a:ext>
            </a:extLst>
          </p:cNvPr>
          <p:cNvSpPr/>
          <p:nvPr/>
        </p:nvSpPr>
        <p:spPr>
          <a:xfrm>
            <a:off x="592015" y="1166842"/>
            <a:ext cx="11007969" cy="4524315"/>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III. STEPS TO BETTER SINGING </a:t>
            </a:r>
          </a:p>
          <a:p>
            <a:pPr marL="457200"/>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INVOLVE YOUR MIND...</a:t>
            </a:r>
          </a:p>
          <a:p>
            <a:pPr marL="1428750" indent="-514350">
              <a:buAutoNum type="arabicPeriod"/>
            </a:pP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We should sing with understanding - cf.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Cor 14:15 </a:t>
            </a:r>
          </a:p>
          <a:p>
            <a:pPr marL="13716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It is the words, not the music, that should be our primary focus of our singing</a:t>
            </a:r>
          </a:p>
          <a:p>
            <a:pPr marL="13716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We must be careful that our enjoyment of singing is not like how many enjoy their popular music (i.e., liking the music without necessarily understanding the words)</a:t>
            </a:r>
          </a:p>
          <a:p>
            <a:pPr marL="13716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Give careful attention to the words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496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out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out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EE4F2AE-F3B4-4C04-A92F-7BBE2E6C257A}"/>
              </a:ext>
            </a:extLst>
          </p:cNvPr>
          <p:cNvSpPr/>
          <p:nvPr/>
        </p:nvSpPr>
        <p:spPr>
          <a:xfrm>
            <a:off x="635977" y="1028343"/>
            <a:ext cx="10920046" cy="4801314"/>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INVOLVE YOUR HEART...</a:t>
            </a:r>
          </a:p>
          <a:p>
            <a:pPr marL="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When we sing, we must do so...</a:t>
            </a:r>
          </a:p>
          <a:p>
            <a:pPr marL="1428750" indent="-514350">
              <a:buAutoNum type="alphaLcPeriod"/>
            </a:pP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“with grace in your hearts”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Col 3:16</a:t>
            </a:r>
          </a:p>
          <a:p>
            <a:pPr marL="9144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“making melody in your heart”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Ep 5:19</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This assumes that we involve our ‘heart strings’ (emotions) as we sing!</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To sing without emotion is hypocritical and condemned by Jesus!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Mt 15:7-8</a:t>
            </a:r>
          </a:p>
          <a:p>
            <a:pPr marL="914400" indent="-457200"/>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Put your heart into your singing</a:t>
            </a:r>
            <a:br>
              <a:rPr lang="en-US" sz="1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1428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out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out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out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0BE620-4E60-4ACF-A16E-FAB98F146DF9}"/>
              </a:ext>
            </a:extLst>
          </p:cNvPr>
          <p:cNvSpPr/>
          <p:nvPr/>
        </p:nvSpPr>
        <p:spPr>
          <a:xfrm>
            <a:off x="592015" y="1413063"/>
            <a:ext cx="11007970" cy="4524315"/>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INVOLVE YOUR VOICE...</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Not to be too obvious, but singing involves our mouths and lips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Psalm 63:5; 71:23</a:t>
            </a:r>
          </a:p>
          <a:p>
            <a:pPr marL="966788" indent="-509588"/>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Sing out as you are able (age, allergies, etc., may hinder, but do one’s best)</a:t>
            </a:r>
          </a:p>
          <a:p>
            <a:pPr marL="966788" indent="-509588"/>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Enunciate your words (aids comprehension by yourself and others)</a:t>
            </a:r>
          </a:p>
          <a:p>
            <a:pPr marL="966788" indent="-509588"/>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Does not God and our brethren deserve the best our voices that we have to offer?</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25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out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5EE30C-7499-4010-A196-DDD5B902FD44}"/>
              </a:ext>
            </a:extLst>
          </p:cNvPr>
          <p:cNvSpPr/>
          <p:nvPr/>
        </p:nvSpPr>
        <p:spPr>
          <a:xfrm>
            <a:off x="627184" y="1659285"/>
            <a:ext cx="10937631" cy="3539430"/>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 SIT NEAR THOSE WHO LOVE TO SING...</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Sitting alone or spread out discourages many from singing as they might otherwise</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We are more uplifted, edify others better, by sitting together and closer to the song leader</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One of the first steps to enjoy singing is to sit with others who love to sing!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497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D4EF5C-FD39-46D6-B9EB-7CC125503701}"/>
              </a:ext>
            </a:extLst>
          </p:cNvPr>
          <p:cNvSpPr/>
          <p:nvPr/>
        </p:nvSpPr>
        <p:spPr>
          <a:xfrm>
            <a:off x="609600" y="1413063"/>
            <a:ext cx="10972800" cy="4031873"/>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 UTILIZE OPPORTUNITIES TO LEARN TO SING...</a:t>
            </a:r>
          </a:p>
          <a:p>
            <a:pPr marL="971550" indent="-514350">
              <a:buAutoNum type="arabicPeriod"/>
            </a:pP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Singing is more enjoyable when we are able to read musical notes, sing different parts</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Churches often provide singing classes, special song services</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Indeed, every opportunity to sing is an opportunity to learn</a:t>
            </a:r>
          </a:p>
          <a:p>
            <a:pPr marL="914400" indent="-457200"/>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Take advantage of any opportunity to improve your ability to sing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1499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out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5CDDC7-BF8E-4117-A9EA-1C960A28E99E}"/>
              </a:ext>
            </a:extLst>
          </p:cNvPr>
          <p:cNvSpPr/>
          <p:nvPr/>
        </p:nvSpPr>
        <p:spPr>
          <a:xfrm>
            <a:off x="583223" y="1413063"/>
            <a:ext cx="11025554" cy="3539430"/>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 EXPAND THE SPHERE OF YOUR SINGING...</a:t>
            </a:r>
          </a:p>
          <a:p>
            <a:pPr marL="971550" indent="-514350">
              <a:buAutoNum type="arabicPeriod"/>
            </a:pP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 your singing limited just to the public assemblies, on the first day of the week?</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Singing, like prayer, ought to be spontaneous, arising whenever the circumstances call for it - cf.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Acts 16:25</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Take advantage of special opportunities to sing, such as monthly and annual singings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449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4BC6CA8-BBB7-43F3-8AB6-95A2F003254E}"/>
              </a:ext>
            </a:extLst>
          </p:cNvPr>
          <p:cNvSpPr/>
          <p:nvPr/>
        </p:nvSpPr>
        <p:spPr>
          <a:xfrm>
            <a:off x="627184" y="1413063"/>
            <a:ext cx="10937631" cy="4031873"/>
          </a:xfrm>
          <a:prstGeom prst="rect">
            <a:avLst/>
          </a:prstGeom>
        </p:spPr>
        <p:txBody>
          <a:bodyPr wrap="square">
            <a:spAutoFit/>
          </a:bodyPr>
          <a:lstStyle/>
          <a:p>
            <a:pPr marL="4572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 As a spiritual exercise, it should be done in private devotions as well as in public worship</a:t>
            </a:r>
          </a:p>
          <a:p>
            <a:pPr marL="971550" indent="-514350">
              <a:buAutoNum type="alphaLcPeriod"/>
            </a:pP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Sing while you work, travel, or alone in your private meditations</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Make use of hymns on tapes or CDs when traveling or meditating</a:t>
            </a:r>
          </a:p>
          <a:p>
            <a:pPr marL="4572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Increase your opportunities to sing at times with others, and when you are alone</a:t>
            </a:r>
            <a:endParaRPr lang="en-US" sz="3200" dirty="0"/>
          </a:p>
        </p:txBody>
      </p:sp>
    </p:spTree>
    <p:extLst>
      <p:ext uri="{BB962C8B-B14F-4D97-AF65-F5344CB8AC3E}">
        <p14:creationId xmlns:p14="http://schemas.microsoft.com/office/powerpoint/2010/main" val="313401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4DEDC0-A7E8-4440-A330-7F7D58125046}"/>
              </a:ext>
            </a:extLst>
          </p:cNvPr>
          <p:cNvSpPr/>
          <p:nvPr/>
        </p:nvSpPr>
        <p:spPr>
          <a:xfrm>
            <a:off x="2674460" y="4805524"/>
            <a:ext cx="8616461" cy="923330"/>
          </a:xfrm>
          <a:prstGeom prst="rect">
            <a:avLst/>
          </a:prstGeom>
        </p:spPr>
        <p:txBody>
          <a:bodyPr wrap="square">
            <a:spAutoFit/>
          </a:bodyPr>
          <a:lstStyle/>
          <a:p>
            <a:pPr algn="ctr"/>
            <a:r>
              <a:rPr lang="en-US" sz="5400" b="1" i="1" dirty="0">
                <a:solidFill>
                  <a:srgbClr val="000000"/>
                </a:solidFill>
                <a:latin typeface="Times-Bold"/>
                <a:ea typeface="Calibri" panose="020F0502020204030204" pitchFamily="34" charset="0"/>
                <a:cs typeface="Times New Roman" panose="02020603050405020304" pitchFamily="18" charset="0"/>
              </a:rPr>
              <a:t>How Well Do You Sing?</a:t>
            </a:r>
            <a:endParaRPr lang="en-US" sz="5400" i="1" dirty="0"/>
          </a:p>
        </p:txBody>
      </p:sp>
    </p:spTree>
    <p:extLst>
      <p:ext uri="{BB962C8B-B14F-4D97-AF65-F5344CB8AC3E}">
        <p14:creationId xmlns:p14="http://schemas.microsoft.com/office/powerpoint/2010/main" val="1294730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E8DC73-295B-4155-A0D9-0EA43513DC55}"/>
              </a:ext>
            </a:extLst>
          </p:cNvPr>
          <p:cNvSpPr/>
          <p:nvPr/>
        </p:nvSpPr>
        <p:spPr>
          <a:xfrm>
            <a:off x="609600" y="1413063"/>
            <a:ext cx="10972800" cy="4031873"/>
          </a:xfrm>
          <a:prstGeom prst="rect">
            <a:avLst/>
          </a:prstGeom>
        </p:spPr>
        <p:txBody>
          <a:bodyPr wrap="square">
            <a:spAutoFit/>
          </a:bodyPr>
          <a:lstStyle/>
          <a:p>
            <a:r>
              <a:rPr lang="en-US" sz="3200" b="1" dirty="0">
                <a:latin typeface="Times New Roman" panose="02020603050405020304" pitchFamily="18" charset="0"/>
                <a:cs typeface="Times New Roman" panose="02020603050405020304" pitchFamily="18" charset="0"/>
              </a:rPr>
              <a:t>CONCLUSION:</a:t>
            </a:r>
          </a:p>
          <a:p>
            <a:pPr marL="914400" indent="-457200"/>
            <a:r>
              <a:rPr lang="en-US" b="1" dirty="0"/>
              <a:t>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David, “a man after God’s own heart”, loved to sing...</a:t>
            </a:r>
          </a:p>
          <a:p>
            <a:pPr marL="13716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a:t>
            </a:r>
            <a:r>
              <a:rPr lang="en-US" sz="3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will sing to the LORD, because He has dealt bountifully with me.”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Psalm 13:6</a:t>
            </a:r>
          </a:p>
          <a:p>
            <a:pPr marL="13716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a:t>
            </a:r>
            <a:r>
              <a:rPr lang="en-US" sz="3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will praise You, O Lord, among the peoples; I will sing to You among the nations.”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Psalm 57:9</a:t>
            </a:r>
          </a:p>
          <a:p>
            <a:pPr marL="13716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a:t>
            </a:r>
            <a:r>
              <a:rPr lang="en-US" sz="3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will sing to the LORD as long as I live; I will sing praise to my God while I have my being.”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Psalm 104:33</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28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out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A6567D-D202-4AD4-B846-4FA45D8F5A12}"/>
              </a:ext>
            </a:extLst>
          </p:cNvPr>
          <p:cNvSpPr/>
          <p:nvPr/>
        </p:nvSpPr>
        <p:spPr>
          <a:xfrm>
            <a:off x="609600" y="1905506"/>
            <a:ext cx="10972800" cy="3046988"/>
          </a:xfrm>
          <a:prstGeom prst="rect">
            <a:avLst/>
          </a:prstGeom>
        </p:spPr>
        <p:txBody>
          <a:bodyPr wrap="square">
            <a:spAutoFit/>
          </a:bodyPr>
          <a:lstStyle/>
          <a:p>
            <a:pPr marL="512763" indent="-512763"/>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He called upon others to sing praises both in public and in private...</a:t>
            </a:r>
          </a:p>
          <a:p>
            <a:pPr marL="455613" lvl="8"/>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a:t>
            </a:r>
            <a:r>
              <a:rPr lang="en-US" sz="3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“Praise the LORD! Sing to the LORD a new song, And His praise in the assembly of saints.”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Psalm 149:1</a:t>
            </a:r>
          </a:p>
          <a:p>
            <a:pPr marL="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a:t>
            </a:r>
            <a:r>
              <a:rPr lang="en-US" sz="3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“Let the saints be joyful in glory; Let them sing aloud on their beds.”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Psalm 149:5</a:t>
            </a:r>
            <a:endParaRPr lang="en-US" sz="3200" dirty="0"/>
          </a:p>
        </p:txBody>
      </p:sp>
    </p:spTree>
    <p:extLst>
      <p:ext uri="{BB962C8B-B14F-4D97-AF65-F5344CB8AC3E}">
        <p14:creationId xmlns:p14="http://schemas.microsoft.com/office/powerpoint/2010/main" val="366652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7269BD-1165-4DD9-9137-1B7917E083DF}"/>
              </a:ext>
            </a:extLst>
          </p:cNvPr>
          <p:cNvSpPr/>
          <p:nvPr/>
        </p:nvSpPr>
        <p:spPr>
          <a:xfrm>
            <a:off x="618392" y="1413063"/>
            <a:ext cx="10955216" cy="4031873"/>
          </a:xfrm>
          <a:prstGeom prst="rect">
            <a:avLst/>
          </a:prstGeom>
        </p:spPr>
        <p:txBody>
          <a:bodyPr wrap="square">
            <a:spAutoFit/>
          </a:bodyPr>
          <a:lstStyle/>
          <a:p>
            <a:pPr marL="512763" indent="-512763"/>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Dare we, as followers of the “Son of David” (Jesus), love to sing praises to God and spiritual songs to one another any less?</a:t>
            </a:r>
          </a:p>
          <a:p>
            <a:pPr marL="512763" indent="-512763"/>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 How well we sing (not musically per se, but spiritually speaking) can be a powerful indicator of our spiritual well-being.</a:t>
            </a:r>
          </a:p>
          <a:p>
            <a:pPr marL="512763" indent="-512763"/>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 Next in our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“Spiritual Wellness”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checkup, we shall ask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“How Well Do You Talk?”</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3200" dirty="0"/>
          </a:p>
        </p:txBody>
      </p:sp>
    </p:spTree>
    <p:extLst>
      <p:ext uri="{BB962C8B-B14F-4D97-AF65-F5344CB8AC3E}">
        <p14:creationId xmlns:p14="http://schemas.microsoft.com/office/powerpoint/2010/main" val="132044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DCBE7AC-9C9D-4876-9916-5B9A9E219F58}"/>
              </a:ext>
            </a:extLst>
          </p:cNvPr>
          <p:cNvSpPr/>
          <p:nvPr/>
        </p:nvSpPr>
        <p:spPr>
          <a:xfrm>
            <a:off x="2722418" y="1905506"/>
            <a:ext cx="6747164" cy="3046988"/>
          </a:xfrm>
          <a:prstGeom prst="rect">
            <a:avLst/>
          </a:prstGeom>
        </p:spPr>
        <p:txBody>
          <a:bodyPr wrap="square">
            <a:spAutoFit/>
          </a:bodyPr>
          <a:lstStyle/>
          <a:p>
            <a:r>
              <a:rPr lang="en-US" sz="32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Invitation:</a:t>
            </a:r>
            <a:r>
              <a:rPr lang="en-US" sz="3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17145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1. Hearing and faith, </a:t>
            </a:r>
            <a:r>
              <a:rPr lang="en-US" sz="3200" b="1" dirty="0">
                <a:latin typeface="Times New Roman" panose="02020603050405020304" pitchFamily="18" charset="0"/>
                <a:ea typeface="Calibri" panose="020F0502020204030204" pitchFamily="34" charset="0"/>
                <a:cs typeface="Times New Roman" panose="02020603050405020304" pitchFamily="18" charset="0"/>
              </a:rPr>
              <a:t>Mark 16:16 </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17145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2. Repentance, </a:t>
            </a:r>
            <a:r>
              <a:rPr lang="en-US" sz="3200" b="1" dirty="0">
                <a:latin typeface="Times New Roman" panose="02020603050405020304" pitchFamily="18" charset="0"/>
                <a:ea typeface="Calibri" panose="020F0502020204030204" pitchFamily="34" charset="0"/>
                <a:cs typeface="Times New Roman" panose="02020603050405020304" pitchFamily="18" charset="0"/>
              </a:rPr>
              <a:t>Acts 2:38 </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17145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3. Professing Christ, </a:t>
            </a:r>
            <a:r>
              <a:rPr lang="en-US" sz="3200" b="1" dirty="0">
                <a:latin typeface="Times New Roman" panose="02020603050405020304" pitchFamily="18" charset="0"/>
                <a:ea typeface="Calibri" panose="020F0502020204030204" pitchFamily="34" charset="0"/>
                <a:cs typeface="Times New Roman" panose="02020603050405020304" pitchFamily="18" charset="0"/>
              </a:rPr>
              <a:t>Rom. 10:10 </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17145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4. Immersion in water, </a:t>
            </a:r>
            <a:r>
              <a:rPr lang="en-US" sz="3200" b="1" dirty="0">
                <a:latin typeface="Times New Roman" panose="02020603050405020304" pitchFamily="18" charset="0"/>
                <a:ea typeface="Calibri" panose="020F0502020204030204" pitchFamily="34" charset="0"/>
                <a:cs typeface="Times New Roman" panose="02020603050405020304" pitchFamily="18" charset="0"/>
              </a:rPr>
              <a:t>Acts 22:16 </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17145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5. Faithfulness, </a:t>
            </a:r>
            <a:r>
              <a:rPr lang="en-US" sz="3200" b="1" dirty="0">
                <a:latin typeface="Times New Roman" panose="02020603050405020304" pitchFamily="18" charset="0"/>
                <a:ea typeface="Calibri" panose="020F0502020204030204" pitchFamily="34" charset="0"/>
                <a:cs typeface="Times New Roman" panose="02020603050405020304" pitchFamily="18" charset="0"/>
              </a:rPr>
              <a:t>Rev. 2:10</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52979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out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out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out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out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out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outVertic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D3B6B01-1F80-41F1-A168-0A6EA831EE1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 y="0"/>
            <a:ext cx="12192000" cy="6096000"/>
          </a:xfrm>
          <a:prstGeom prst="rect">
            <a:avLst/>
          </a:prstGeom>
        </p:spPr>
      </p:pic>
      <p:sp>
        <p:nvSpPr>
          <p:cNvPr id="4" name="TextBox 3">
            <a:extLst>
              <a:ext uri="{FF2B5EF4-FFF2-40B4-BE49-F238E27FC236}">
                <a16:creationId xmlns:a16="http://schemas.microsoft.com/office/drawing/2014/main" id="{5E68DA5F-9DAD-47DE-8ABE-54B4F1F4618C}"/>
              </a:ext>
            </a:extLst>
          </p:cNvPr>
          <p:cNvSpPr txBox="1"/>
          <p:nvPr/>
        </p:nvSpPr>
        <p:spPr>
          <a:xfrm>
            <a:off x="2713413" y="5946809"/>
            <a:ext cx="6765173" cy="769441"/>
          </a:xfrm>
          <a:prstGeom prst="rect">
            <a:avLst/>
          </a:prstGeom>
          <a:noFill/>
        </p:spPr>
        <p:txBody>
          <a:bodyPr wrap="square" rtlCol="0">
            <a:spAutoFit/>
          </a:bodyPr>
          <a:lstStyle/>
          <a:p>
            <a:pPr algn="ctr"/>
            <a:r>
              <a:rPr lang="en-US" sz="4400" dirty="0">
                <a:latin typeface="Times New Roman" panose="02020603050405020304" pitchFamily="18" charset="0"/>
                <a:cs typeface="Times New Roman" panose="02020603050405020304" pitchFamily="18" charset="0"/>
              </a:rPr>
              <a:t>While We Stand and Sing</a:t>
            </a:r>
          </a:p>
        </p:txBody>
      </p:sp>
    </p:spTree>
    <p:extLst>
      <p:ext uri="{BB962C8B-B14F-4D97-AF65-F5344CB8AC3E}">
        <p14:creationId xmlns:p14="http://schemas.microsoft.com/office/powerpoint/2010/main" val="771799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1688EF7-D4A1-4A87-A0B1-B6FE1EF100DF}"/>
              </a:ext>
            </a:extLst>
          </p:cNvPr>
          <p:cNvSpPr/>
          <p:nvPr/>
        </p:nvSpPr>
        <p:spPr>
          <a:xfrm>
            <a:off x="618392" y="428178"/>
            <a:ext cx="10955215" cy="6001643"/>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INTRODUCTION</a:t>
            </a:r>
          </a:p>
          <a:p>
            <a:pPr marL="971550" indent="-514350">
              <a:buAutoNum type="arabicPeriod"/>
            </a:pP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This is our fourth lesson in a series entitled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“Spiritual Wellness”</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1423988" indent="-509588"/>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In which we examine our spiritual wellness as related to serving God</a:t>
            </a:r>
          </a:p>
          <a:p>
            <a:pPr marL="1423988" indent="-509588"/>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Our spiritual checkup so far has included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hearing, reading,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and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praying</a:t>
            </a:r>
          </a:p>
          <a:p>
            <a:pPr marL="1423988" indent="-509588"/>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It continues with checking our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singing</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Singing spiritual songs was something that Jesus did...</a:t>
            </a:r>
          </a:p>
          <a:p>
            <a:pPr marL="13716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As foretold in the book of Psalms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Psalm 22:22;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cf.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Heb 2:11-12</a:t>
            </a:r>
          </a:p>
          <a:p>
            <a:pPr marL="13716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As seen following the Last Supper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Matt 26:30</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073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out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out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out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outVertic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C7A49D-79C0-40DA-8155-5B34D401E84D}"/>
              </a:ext>
            </a:extLst>
          </p:cNvPr>
          <p:cNvSpPr/>
          <p:nvPr/>
        </p:nvSpPr>
        <p:spPr>
          <a:xfrm>
            <a:off x="592015" y="1905506"/>
            <a:ext cx="11007969" cy="3046988"/>
          </a:xfrm>
          <a:prstGeom prst="rect">
            <a:avLst/>
          </a:prstGeom>
        </p:spPr>
        <p:txBody>
          <a:bodyPr wrap="square">
            <a:spAutoFit/>
          </a:bodyPr>
          <a:lstStyle/>
          <a:p>
            <a:pPr marL="4572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Our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singing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can be an important indicator of spiritual well-being...</a:t>
            </a:r>
          </a:p>
          <a:p>
            <a:pPr marL="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As an expression of our faith and joy in God</a:t>
            </a:r>
          </a:p>
          <a:p>
            <a:pPr marL="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As a means to encourage one another in our service to God</a:t>
            </a:r>
          </a:p>
          <a:p>
            <a:pPr marL="4572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 So let me ask,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“How Well Do You Sing?” </a:t>
            </a:r>
          </a:p>
          <a:p>
            <a:pPr marL="4572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 It should be apparent that there are...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47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out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EA150C-D177-4BED-85FE-CA7FE4E20D74}"/>
              </a:ext>
            </a:extLst>
          </p:cNvPr>
          <p:cNvSpPr/>
          <p:nvPr/>
        </p:nvSpPr>
        <p:spPr>
          <a:xfrm>
            <a:off x="644769" y="1413063"/>
            <a:ext cx="10902462" cy="4031873"/>
          </a:xfrm>
          <a:prstGeom prst="rect">
            <a:avLst/>
          </a:prstGeom>
        </p:spPr>
        <p:txBody>
          <a:bodyPr wrap="square">
            <a:spAutoFit/>
          </a:bodyPr>
          <a:lstStyle/>
          <a:p>
            <a:pPr marL="571500" indent="-571500">
              <a:buAutoNum type="romanUcPeriod"/>
            </a:pP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DIFFERENT TYPES OF SINGERS</a:t>
            </a:r>
          </a:p>
          <a:p>
            <a:pPr marL="914400" indent="-457200"/>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THOSE WHO NEVER SING...</a:t>
            </a:r>
          </a:p>
          <a:p>
            <a:pPr marL="13716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I’ve seen a few Christians who never sing, even though they attend regularly</a:t>
            </a:r>
          </a:p>
          <a:p>
            <a:pPr marL="13716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But this is a direct violation of Scripture - cf.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Eph 5:19; Col 3:16; James 5:13</a:t>
            </a:r>
          </a:p>
          <a:p>
            <a:pPr marL="1371600" indent="-457200"/>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Christians are commanded to sing, to not sing is not an option</a:t>
            </a:r>
            <a:endParaRPr lang="en-US" dirty="0"/>
          </a:p>
        </p:txBody>
      </p:sp>
    </p:spTree>
    <p:extLst>
      <p:ext uri="{BB962C8B-B14F-4D97-AF65-F5344CB8AC3E}">
        <p14:creationId xmlns:p14="http://schemas.microsoft.com/office/powerpoint/2010/main" val="12242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out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111485-61FE-43EF-B2A8-FFD74C6B8BDD}"/>
              </a:ext>
            </a:extLst>
          </p:cNvPr>
          <p:cNvSpPr/>
          <p:nvPr/>
        </p:nvSpPr>
        <p:spPr>
          <a:xfrm>
            <a:off x="618392" y="920621"/>
            <a:ext cx="10955215" cy="5016758"/>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THOSE WHO SING BEGRUDGINGLY...</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They may sing, but out of a sense of duty or obligation</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Obligatory singing, as with giving, is not be pleasing to God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Cor 9:7</a:t>
            </a:r>
          </a:p>
          <a:p>
            <a:pPr marL="966788" indent="-509588"/>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If we sing begrudgingly, we may as well not sing at all</a:t>
            </a:r>
          </a:p>
          <a:p>
            <a:pPr marL="509588" indent="-509588"/>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THOSE WHO SING HALF-HEARTEDLY...</a:t>
            </a:r>
          </a:p>
          <a:p>
            <a:pPr marL="969963" indent="-509588"/>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Their mouths may sing, but their hearts are not in it</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This type of worship Jesus described as hypocritical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Matt 15:7-8</a:t>
            </a:r>
          </a:p>
          <a:p>
            <a:pPr marL="914400" indent="-457200"/>
            <a:r>
              <a:rPr lang="en-US" sz="3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It is easy for us to fall into this kind of singing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774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out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out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out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outVertic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C43A2B-61B3-4F5A-A621-B31E518389F4}"/>
              </a:ext>
            </a:extLst>
          </p:cNvPr>
          <p:cNvSpPr/>
          <p:nvPr/>
        </p:nvSpPr>
        <p:spPr>
          <a:xfrm>
            <a:off x="627184" y="1905506"/>
            <a:ext cx="10937631" cy="3046988"/>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 THOSE WHO SING TO IMPRESS OTHERS...</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Perhaps because they have been blessed with talent or training</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But like praying, singing to be praised by others does not please God - cf.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Matt 6:5</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Individuals should sing, but to please God, not man</a:t>
            </a:r>
          </a:p>
        </p:txBody>
      </p:sp>
    </p:spTree>
    <p:extLst>
      <p:ext uri="{BB962C8B-B14F-4D97-AF65-F5344CB8AC3E}">
        <p14:creationId xmlns:p14="http://schemas.microsoft.com/office/powerpoint/2010/main" val="363514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3FD918-5A9E-4851-9409-A40C864FADFE}"/>
              </a:ext>
            </a:extLst>
          </p:cNvPr>
          <p:cNvSpPr/>
          <p:nvPr/>
        </p:nvSpPr>
        <p:spPr>
          <a:xfrm>
            <a:off x="635977" y="428178"/>
            <a:ext cx="10920046" cy="6001643"/>
          </a:xfrm>
          <a:prstGeom prst="rect">
            <a:avLst/>
          </a:prstGeom>
        </p:spPr>
        <p:txBody>
          <a:bodyPr wrap="square">
            <a:spAutoFit/>
          </a:bodyPr>
          <a:lstStyle/>
          <a:p>
            <a:pPr marL="457200" indent="-457200"/>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 THOSE WHO SING WITH MELODY AND GRACE IN THEIR HEARTS...</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To praise the Lord</a:t>
            </a:r>
          </a:p>
          <a:p>
            <a:pPr marL="13716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As did the singers of Israel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Psalm 95:1-3; 96:1-4</a:t>
            </a:r>
          </a:p>
          <a:p>
            <a:pPr marL="1371600" indent="-457200" defTabSz="966788"/>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As did those imprisoned for the name of Christ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Acts 16:25</a:t>
            </a:r>
            <a:endParaRPr lang="en-US" sz="3200" dirty="0">
              <a:latin typeface="Times New Roman" panose="02020603050405020304" pitchFamily="18" charset="0"/>
              <a:cs typeface="Times New Roman" panose="02020603050405020304" pitchFamily="18" charset="0"/>
            </a:endParaRP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To edify others</a:t>
            </a:r>
          </a:p>
          <a:p>
            <a:pPr marL="13716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As Paul instructed the Ephesians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Eph 5:19</a:t>
            </a:r>
          </a:p>
          <a:p>
            <a:pPr marL="13716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As he also instructed the Colossians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Col 3:16</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These are the kind of singers we should aspire to become</a:t>
            </a:r>
          </a:p>
          <a:p>
            <a:pPr marL="966788" indent="-509588"/>
            <a:r>
              <a:rPr lang="en-US" sz="3200" dirty="0">
                <a:latin typeface="Times New Roman" panose="02020603050405020304" pitchFamily="18" charset="0"/>
                <a:cs typeface="Times New Roman" panose="02020603050405020304" pitchFamily="18" charset="0"/>
              </a:rPr>
              <a:t>4. Why aspire to become the singers God wants us to be? </a:t>
            </a:r>
          </a:p>
          <a:p>
            <a:pPr marL="914400" indent="-457200"/>
            <a:r>
              <a:rPr lang="en-US" sz="3200" dirty="0">
                <a:latin typeface="Times New Roman" panose="02020603050405020304" pitchFamily="18" charset="0"/>
                <a:cs typeface="Times New Roman" panose="02020603050405020304" pitchFamily="18" charset="0"/>
              </a:rPr>
              <a:t>5. Consider these reasons...</a:t>
            </a:r>
          </a:p>
        </p:txBody>
      </p:sp>
    </p:spTree>
    <p:extLst>
      <p:ext uri="{BB962C8B-B14F-4D97-AF65-F5344CB8AC3E}">
        <p14:creationId xmlns:p14="http://schemas.microsoft.com/office/powerpoint/2010/main" val="54040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out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out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out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out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out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outVertical)">
                                      <p:cBhvr>
                                        <p:cTn id="5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6D1305-D78E-4119-A2A3-9FDCBD38444E}"/>
              </a:ext>
            </a:extLst>
          </p:cNvPr>
          <p:cNvSpPr/>
          <p:nvPr/>
        </p:nvSpPr>
        <p:spPr>
          <a:xfrm>
            <a:off x="662354" y="1767006"/>
            <a:ext cx="10867292" cy="3323987"/>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II. IMPORTANCE OF PROPER SINGING</a:t>
            </a:r>
          </a:p>
          <a:p>
            <a:pPr marL="971550" indent="-514350">
              <a:buAutoNum type="alphaUcPeriod"/>
            </a:pP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 AVOID SINNING...</a:t>
            </a:r>
          </a:p>
          <a:p>
            <a:pPr marL="9144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By refusing to sing, or doing so inappropriately</a:t>
            </a:r>
          </a:p>
          <a:p>
            <a:pPr marL="13716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By making false promises with what proceeds from our mouths</a:t>
            </a:r>
          </a:p>
          <a:p>
            <a:pPr marL="914400"/>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We must sing, but it must be the right kind of singing!</a:t>
            </a:r>
            <a:br>
              <a:rPr lang="en-US" sz="1600" b="1" dirty="0">
                <a:solidFill>
                  <a:srgbClr val="000000"/>
                </a:solidFill>
                <a:effectLst/>
                <a:latin typeface="Times-Bold"/>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66237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out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out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out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ary's Custom TNR fo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TotalTime>
  <Words>1927</Words>
  <Application>Microsoft Office PowerPoint</Application>
  <PresentationFormat>Widescreen</PresentationFormat>
  <Paragraphs>289</Paragraphs>
  <Slides>24</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Brush Script MT</vt:lpstr>
      <vt:lpstr>Calibri</vt:lpstr>
      <vt:lpstr>Times New Roman</vt:lpstr>
      <vt:lpstr>Times-Bold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D. Murphy</dc:creator>
  <cp:lastModifiedBy>Gary D. Murphy</cp:lastModifiedBy>
  <cp:revision>52</cp:revision>
  <dcterms:created xsi:type="dcterms:W3CDTF">2019-08-27T22:52:02Z</dcterms:created>
  <dcterms:modified xsi:type="dcterms:W3CDTF">2019-08-28T03:33:31Z</dcterms:modified>
</cp:coreProperties>
</file>