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76" r:id="rId2"/>
    <p:sldId id="27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7" r:id="rId23"/>
    <p:sldId id="279" r:id="rId24"/>
    <p:sldId id="280"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08" autoAdjust="0"/>
    <p:restoredTop sz="63963" autoAdjust="0"/>
  </p:normalViewPr>
  <p:slideViewPr>
    <p:cSldViewPr snapToGrid="0">
      <p:cViewPr varScale="1">
        <p:scale>
          <a:sx n="48" d="100"/>
          <a:sy n="48" d="100"/>
        </p:scale>
        <p:origin x="1061"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753A8C-D71D-4510-940B-537D8EDA5C08}" type="datetimeFigureOut">
              <a:rPr lang="en-US" smtClean="0"/>
              <a:t>8/24/2019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9FD11F-4FB5-499D-BF0B-1361A4F87677}" type="slidenum">
              <a:rPr lang="en-US" smtClean="0"/>
              <a:t>‹#›</a:t>
            </a:fld>
            <a:endParaRPr lang="en-US"/>
          </a:p>
        </p:txBody>
      </p:sp>
    </p:spTree>
    <p:extLst>
      <p:ext uri="{BB962C8B-B14F-4D97-AF65-F5344CB8AC3E}">
        <p14:creationId xmlns:p14="http://schemas.microsoft.com/office/powerpoint/2010/main" val="21948252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1. </a:t>
            </a:r>
            <a:r>
              <a:rPr lang="en-US" sz="12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 Wellness by Reading</a:t>
            </a:r>
          </a:p>
          <a:p>
            <a:r>
              <a:rPr lang="en-US" dirty="0"/>
              <a:t>&gt;&gt;&gt;&gt;&gt;&gt;&gt;&gt;&gt;&gt;&gt;&gt;&gt;</a:t>
            </a:r>
          </a:p>
        </p:txBody>
      </p:sp>
      <p:sp>
        <p:nvSpPr>
          <p:cNvPr id="4" name="Slide Number Placeholder 3"/>
          <p:cNvSpPr>
            <a:spLocks noGrp="1"/>
          </p:cNvSpPr>
          <p:nvPr>
            <p:ph type="sldNum" sz="quarter" idx="5"/>
          </p:nvPr>
        </p:nvSpPr>
        <p:spPr/>
        <p:txBody>
          <a:bodyPr/>
          <a:lstStyle/>
          <a:p>
            <a:fld id="{F89FD11F-4FB5-499D-BF0B-1361A4F87677}" type="slidenum">
              <a:rPr lang="en-US" smtClean="0"/>
              <a:t>2</a:t>
            </a:fld>
            <a:endParaRPr lang="en-US"/>
          </a:p>
        </p:txBody>
      </p:sp>
    </p:spTree>
    <p:extLst>
      <p:ext uri="{BB962C8B-B14F-4D97-AF65-F5344CB8AC3E}">
        <p14:creationId xmlns:p14="http://schemas.microsoft.com/office/powerpoint/2010/main" val="4184976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II. IMPORTANCE OF GOOD READING</a:t>
            </a:r>
          </a:p>
          <a:p>
            <a:r>
              <a:rPr lang="en-US" sz="1200" b="0" i="0" kern="1200" dirty="0">
                <a:solidFill>
                  <a:schemeClr val="tx1"/>
                </a:solidFill>
                <a:effectLst/>
                <a:latin typeface="+mn-lt"/>
                <a:ea typeface="+mn-ea"/>
                <a:cs typeface="+mn-cs"/>
              </a:rPr>
              <a:t>&gt;&gt;&gt;&gt;&gt;&gt;&gt;&gt;&gt;&gt;&gt;&gt;&gt;&gt;&gt;&gt;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 TO BE BLESSED...</a:t>
            </a:r>
          </a:p>
          <a:p>
            <a:pPr rtl="0"/>
            <a:r>
              <a:rPr lang="en-US" sz="1200" b="0" i="0" kern="1200" dirty="0">
                <a:solidFill>
                  <a:schemeClr val="tx1"/>
                </a:solidFill>
                <a:effectLst/>
                <a:latin typeface="+mn-lt"/>
                <a:ea typeface="+mn-ea"/>
                <a:cs typeface="+mn-cs"/>
              </a:rPr>
              <a:t>&gt;&gt;&gt;&gt;&gt;&gt;&gt;&gt;&gt;&gt;&gt;&gt;&gt;&gt;&gt;&gt;</a:t>
            </a:r>
            <a:br>
              <a:rPr lang="en-US" sz="1200" b="0" kern="1200" dirty="0">
                <a:solidFill>
                  <a:schemeClr val="tx1"/>
                </a:solidFill>
                <a:effectLst/>
                <a:latin typeface="+mn-lt"/>
                <a:ea typeface="+mn-ea"/>
                <a:cs typeface="+mn-cs"/>
              </a:rPr>
            </a:br>
            <a:r>
              <a:rPr lang="en-US" sz="1200" b="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The blessed man is one who meditates on the Word - </a:t>
            </a:r>
            <a:r>
              <a:rPr lang="en-US" sz="1200" b="1" i="0" kern="1200" dirty="0">
                <a:solidFill>
                  <a:schemeClr val="tx1"/>
                </a:solidFill>
                <a:effectLst/>
                <a:latin typeface="+mn-lt"/>
                <a:ea typeface="+mn-ea"/>
                <a:cs typeface="+mn-cs"/>
              </a:rPr>
              <a:t>Psalm 1:1-2</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Blessed is the man Who walks not in the counsel of the ungodly, Nor stands in the path of sinners, Nor sits in the seat of the scornful; But his delight is in the law of the LORD, And in His law he meditates day and night.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 1:1-2</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&gt;&gt;&gt;&gt;&gt;&gt;&gt;&gt;&gt;&gt;&gt;&gt;&gt;&gt;&gt;&gt;</a:t>
            </a:r>
            <a:endParaRPr lang="en-US" sz="1200" b="0" i="0" kern="1200" dirty="0">
              <a:solidFill>
                <a:schemeClr val="tx1"/>
              </a:solidFill>
              <a:effectLst/>
              <a:latin typeface="+mn-lt"/>
              <a:ea typeface="+mn-ea"/>
              <a:cs typeface="+mn-cs"/>
            </a:endParaRPr>
          </a:p>
          <a:p>
            <a:pPr rtl="0"/>
            <a:r>
              <a:rPr lang="en-US" sz="1200" b="0" i="0" kern="1200" dirty="0">
                <a:solidFill>
                  <a:schemeClr val="tx1"/>
                </a:solidFill>
                <a:effectLst/>
                <a:latin typeface="+mn-lt"/>
                <a:ea typeface="+mn-ea"/>
                <a:cs typeface="+mn-cs"/>
              </a:rPr>
              <a:t>        2. The one who reads God’s word is blessed by his reading - </a:t>
            </a:r>
            <a:r>
              <a:rPr lang="en-US" sz="1200" b="1" i="0" kern="1200" dirty="0">
                <a:solidFill>
                  <a:schemeClr val="tx1"/>
                </a:solidFill>
                <a:effectLst/>
                <a:latin typeface="+mn-lt"/>
                <a:ea typeface="+mn-ea"/>
                <a:cs typeface="+mn-cs"/>
              </a:rPr>
              <a:t>Rev 1:3</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Blessed is he who reads and those who hear the words of this prophecy and keep those things which are </a:t>
            </a:r>
            <a:r>
              <a:rPr lang="en-US" sz="1200" b="1" i="1" u="none" strike="noStrike" kern="1200" baseline="0" dirty="0">
                <a:solidFill>
                  <a:schemeClr val="tx1"/>
                </a:solidFill>
                <a:latin typeface="+mn-lt"/>
                <a:ea typeface="+mn-ea"/>
                <a:cs typeface="+mn-cs"/>
              </a:rPr>
              <a:t>written in it</a:t>
            </a:r>
            <a:r>
              <a:rPr lang="en-US" sz="1200" b="0" i="1" u="none" strike="noStrike" kern="1200" baseline="0" dirty="0">
                <a:solidFill>
                  <a:schemeClr val="tx1"/>
                </a:solidFill>
                <a:latin typeface="+mn-lt"/>
                <a:ea typeface="+mn-ea"/>
                <a:cs typeface="+mn-cs"/>
              </a:rPr>
              <a:t>; for the time is near.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 1:3</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&gt;&gt;&gt;&gt;&gt;&gt;&gt;&gt;&gt;&gt;&gt;&gt;&gt;&gt;&gt;&gt;</a:t>
            </a:r>
          </a:p>
          <a:p>
            <a:r>
              <a:rPr lang="en-US" sz="1200" b="0" kern="1200" dirty="0">
                <a:solidFill>
                  <a:schemeClr val="tx1"/>
                </a:solidFill>
                <a:effectLst/>
                <a:latin typeface="+mn-lt"/>
                <a:ea typeface="+mn-ea"/>
                <a:cs typeface="+mn-cs"/>
              </a:rPr>
              <a:t>        3.</a:t>
            </a: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All spiritual blessings begin by reading the Word of God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11</a:t>
            </a:fld>
            <a:endParaRPr lang="en-US"/>
          </a:p>
        </p:txBody>
      </p:sp>
    </p:spTree>
    <p:extLst>
      <p:ext uri="{BB962C8B-B14F-4D97-AF65-F5344CB8AC3E}">
        <p14:creationId xmlns:p14="http://schemas.microsoft.com/office/powerpoint/2010/main" val="23026122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mn-lt"/>
                <a:ea typeface="+mn-ea"/>
                <a:cs typeface="+mn-cs"/>
              </a:rPr>
              <a:t>B. TO BE CHALLENGED...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By that which is living and powerful, a discerner of thoughts and hearts - </a:t>
            </a:r>
            <a:r>
              <a:rPr lang="en-US" sz="1200" b="1" i="0" kern="1200" dirty="0">
                <a:solidFill>
                  <a:schemeClr val="tx1"/>
                </a:solidFill>
                <a:effectLst/>
                <a:latin typeface="+mn-lt"/>
                <a:ea typeface="+mn-ea"/>
                <a:cs typeface="+mn-cs"/>
              </a:rPr>
              <a:t>Heb 4:12</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For the </a:t>
            </a:r>
            <a:r>
              <a:rPr lang="en-US" sz="1200" b="1" i="1" u="none" strike="noStrike" kern="1200" baseline="0" dirty="0">
                <a:solidFill>
                  <a:schemeClr val="tx1"/>
                </a:solidFill>
                <a:latin typeface="+mn-lt"/>
                <a:ea typeface="+mn-ea"/>
                <a:cs typeface="+mn-cs"/>
              </a:rPr>
              <a:t>word of God </a:t>
            </a:r>
            <a:r>
              <a:rPr lang="en-US" sz="1200" b="0" i="1" u="none" strike="noStrike" kern="1200" baseline="0" dirty="0">
                <a:solidFill>
                  <a:schemeClr val="tx1"/>
                </a:solidFill>
                <a:latin typeface="+mn-lt"/>
                <a:ea typeface="+mn-ea"/>
                <a:cs typeface="+mn-cs"/>
              </a:rPr>
              <a:t>is living and powerful, and sharper than any two-edged sword, piercing even to the division of soul and spirit, and of joints and marrow, and is a discerner of the thoughts and intents of the heart.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Heb 4:12</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By words that are spirit and life - </a:t>
            </a:r>
            <a:r>
              <a:rPr lang="en-US" sz="1200" b="1" i="0" kern="1200" dirty="0">
                <a:solidFill>
                  <a:schemeClr val="tx1"/>
                </a:solidFill>
                <a:effectLst/>
                <a:latin typeface="+mn-lt"/>
                <a:ea typeface="+mn-ea"/>
                <a:cs typeface="+mn-cs"/>
              </a:rPr>
              <a:t>John 6:63</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It is the Spirit who gives life; the flesh profits nothing. The </a:t>
            </a:r>
            <a:r>
              <a:rPr lang="en-US" sz="1200" b="1" i="1" u="none" strike="noStrike" kern="1200" baseline="0" dirty="0">
                <a:solidFill>
                  <a:schemeClr val="tx1"/>
                </a:solidFill>
                <a:latin typeface="+mn-lt"/>
                <a:ea typeface="+mn-ea"/>
                <a:cs typeface="+mn-cs"/>
              </a:rPr>
              <a:t>words that I speak</a:t>
            </a:r>
            <a:r>
              <a:rPr lang="en-US" sz="1200" b="0" i="1" u="none" strike="noStrike" kern="1200" baseline="0" dirty="0">
                <a:solidFill>
                  <a:schemeClr val="tx1"/>
                </a:solidFill>
                <a:latin typeface="+mn-lt"/>
                <a:ea typeface="+mn-ea"/>
                <a:cs typeface="+mn-cs"/>
              </a:rPr>
              <a:t> to you are spirit, and they are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 6:63</a:t>
            </a:r>
            <a:r>
              <a:rPr lang="en-US" sz="1200" b="0" i="0" u="none" strike="noStrike" kern="1200" baseline="0" dirty="0">
                <a:solidFill>
                  <a:schemeClr val="tx1"/>
                </a:solidFill>
                <a:latin typeface="+mn-lt"/>
                <a:ea typeface="+mn-ea"/>
                <a:cs typeface="+mn-cs"/>
              </a:rPr>
              <a:t>)</a:t>
            </a:r>
          </a:p>
          <a:p>
            <a:r>
              <a:rPr lang="en-US" sz="1200" b="0" kern="1200" dirty="0">
                <a:solidFill>
                  <a:schemeClr val="tx1"/>
                </a:solidFill>
                <a:effectLst/>
                <a:latin typeface="+mn-lt"/>
                <a:ea typeface="+mn-ea"/>
                <a:cs typeface="+mn-cs"/>
              </a:rPr>
              <a:t>&gt;&gt;&gt;&gt;&gt;&gt;&gt;&gt;&gt;&gt;&gt;&gt;&gt;&gt;&gt;&gt;&gt;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By that which effectively works in those who believe - </a:t>
            </a:r>
            <a:r>
              <a:rPr lang="en-US" sz="1200" b="1" i="0" kern="1200" dirty="0">
                <a:solidFill>
                  <a:schemeClr val="tx1"/>
                </a:solidFill>
                <a:effectLst/>
                <a:latin typeface="+mn-lt"/>
                <a:ea typeface="+mn-ea"/>
                <a:cs typeface="+mn-cs"/>
              </a:rPr>
              <a:t>1Th 2:13</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For this reason we also thank God without ceasing, because when you received the </a:t>
            </a:r>
            <a:r>
              <a:rPr lang="en-US" sz="1200" b="1" i="1" u="none" strike="noStrike" kern="1200" baseline="0" dirty="0">
                <a:solidFill>
                  <a:schemeClr val="tx1"/>
                </a:solidFill>
                <a:latin typeface="+mn-lt"/>
                <a:ea typeface="+mn-ea"/>
                <a:cs typeface="+mn-cs"/>
              </a:rPr>
              <a:t>word of God </a:t>
            </a:r>
            <a:r>
              <a:rPr lang="en-US" sz="1200" b="0" i="1" u="none" strike="noStrike" kern="1200" baseline="0" dirty="0">
                <a:solidFill>
                  <a:schemeClr val="tx1"/>
                </a:solidFill>
                <a:latin typeface="+mn-lt"/>
                <a:ea typeface="+mn-ea"/>
                <a:cs typeface="+mn-cs"/>
              </a:rPr>
              <a:t>which you heard from us, you welcomed it not as the word of men, but as it is in truth, the word of God, which also effectively works in you who believe.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1Th 2:13</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4. By that which can cause one to be born again - </a:t>
            </a:r>
            <a:r>
              <a:rPr lang="en-US" sz="1200" b="1" i="0" kern="1200" dirty="0">
                <a:solidFill>
                  <a:schemeClr val="tx1"/>
                </a:solidFill>
                <a:effectLst/>
                <a:latin typeface="+mn-lt"/>
                <a:ea typeface="+mn-ea"/>
                <a:cs typeface="+mn-cs"/>
              </a:rPr>
              <a:t>1Pet 1:23</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having been born again, not of corruptible seed but incorruptible, through the </a:t>
            </a:r>
            <a:r>
              <a:rPr lang="en-US" sz="1200" b="1" i="1" u="none" strike="noStrike" kern="1200" baseline="0" dirty="0">
                <a:solidFill>
                  <a:schemeClr val="tx1"/>
                </a:solidFill>
                <a:latin typeface="+mn-lt"/>
                <a:ea typeface="+mn-ea"/>
                <a:cs typeface="+mn-cs"/>
              </a:rPr>
              <a:t>word of God </a:t>
            </a:r>
            <a:r>
              <a:rPr lang="en-US" sz="1200" b="0" i="1" u="none" strike="noStrike" kern="1200" baseline="0" dirty="0">
                <a:solidFill>
                  <a:schemeClr val="tx1"/>
                </a:solidFill>
                <a:latin typeface="+mn-lt"/>
                <a:ea typeface="+mn-ea"/>
                <a:cs typeface="+mn-cs"/>
              </a:rPr>
              <a:t>which lives and abides forever,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1Pet 1:23</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&gt;&gt;&gt;&gt;&gt;&gt;&gt;&gt;&gt;&gt;&gt;&gt;&gt;&gt;&gt;&gt;&gt;</a:t>
            </a:r>
          </a:p>
          <a:p>
            <a:r>
              <a:rPr lang="en-US" sz="1200" b="1" kern="1200" dirty="0">
                <a:solidFill>
                  <a:schemeClr val="tx1"/>
                </a:solidFill>
                <a:effectLst/>
                <a:latin typeface="+mn-lt"/>
                <a:ea typeface="+mn-ea"/>
                <a:cs typeface="+mn-cs"/>
              </a:rPr>
              <a:t>    5. </a:t>
            </a:r>
            <a:r>
              <a:rPr lang="en-US" sz="1200" b="1" i="0" kern="1200" dirty="0">
                <a:solidFill>
                  <a:schemeClr val="tx1"/>
                </a:solidFill>
                <a:effectLst/>
                <a:latin typeface="+mn-lt"/>
                <a:ea typeface="+mn-ea"/>
                <a:cs typeface="+mn-cs"/>
              </a:rPr>
              <a:t>All spiritual life and growth depends upon reading the Word of God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12</a:t>
            </a:fld>
            <a:endParaRPr lang="en-US"/>
          </a:p>
        </p:txBody>
      </p:sp>
    </p:spTree>
    <p:extLst>
      <p:ext uri="{BB962C8B-B14F-4D97-AF65-F5344CB8AC3E}">
        <p14:creationId xmlns:p14="http://schemas.microsoft.com/office/powerpoint/2010/main" val="22057164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 TO GAIN UNDERSTANDING...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&gt;&gt;&gt;&gt;&gt;&gt;&gt;&gt;&gt;&gt;&gt;&gt;&gt;   </a:t>
            </a:r>
          </a:p>
          <a:p>
            <a:pPr rtl="0"/>
            <a:r>
              <a:rPr lang="en-US" sz="1200" b="1" i="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In the fear of the Lord, the beginning of wisdom - </a:t>
            </a:r>
            <a:r>
              <a:rPr lang="en-US" sz="1200" b="1" i="0" kern="1200" dirty="0">
                <a:solidFill>
                  <a:schemeClr val="tx1"/>
                </a:solidFill>
                <a:effectLst/>
                <a:latin typeface="+mn-lt"/>
                <a:ea typeface="+mn-ea"/>
                <a:cs typeface="+mn-cs"/>
              </a:rPr>
              <a:t>Deu 31:10-13; Pro 1:1-7</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Gather the people together, men and women and little ones, and the stranger who is within your gates, that they may hear and that they may </a:t>
            </a:r>
            <a:r>
              <a:rPr lang="en-US" sz="1200" b="1" i="1" u="none" strike="noStrike" kern="1200" baseline="0" dirty="0">
                <a:solidFill>
                  <a:schemeClr val="tx1"/>
                </a:solidFill>
                <a:latin typeface="+mn-lt"/>
                <a:ea typeface="+mn-ea"/>
                <a:cs typeface="+mn-cs"/>
              </a:rPr>
              <a:t>learn to fear the LORD </a:t>
            </a:r>
            <a:r>
              <a:rPr lang="en-US" sz="1200" b="0" i="1" u="none" strike="noStrike" kern="1200" baseline="0" dirty="0">
                <a:solidFill>
                  <a:schemeClr val="tx1"/>
                </a:solidFill>
                <a:latin typeface="+mn-lt"/>
                <a:ea typeface="+mn-ea"/>
                <a:cs typeface="+mn-cs"/>
              </a:rPr>
              <a:t>your God and carefully observe all the words of this law, and that their children, who have not known it, may hear and </a:t>
            </a:r>
            <a:r>
              <a:rPr lang="en-US" sz="1200" b="1" i="1" u="none" strike="noStrike" kern="1200" baseline="0" dirty="0">
                <a:solidFill>
                  <a:schemeClr val="tx1"/>
                </a:solidFill>
                <a:latin typeface="+mn-lt"/>
                <a:ea typeface="+mn-ea"/>
                <a:cs typeface="+mn-cs"/>
              </a:rPr>
              <a:t>learn to fear </a:t>
            </a:r>
            <a:r>
              <a:rPr lang="en-US" sz="1200" b="0" i="1" u="none" strike="noStrike" kern="1200" baseline="0" dirty="0">
                <a:solidFill>
                  <a:schemeClr val="tx1"/>
                </a:solidFill>
                <a:latin typeface="+mn-lt"/>
                <a:ea typeface="+mn-ea"/>
                <a:cs typeface="+mn-cs"/>
              </a:rPr>
              <a:t>the LORD your God as long as you live in the land which you cross the Jordan to possess."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Deu 31:12-13</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The fear of the LORD is the beginning of knowledge, But fools despise wisdom and instruction.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Pro 1:7</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In the mystery of Christ - </a:t>
            </a:r>
            <a:r>
              <a:rPr lang="en-US" sz="1200" b="1" i="0" kern="1200" dirty="0">
                <a:solidFill>
                  <a:schemeClr val="tx1"/>
                </a:solidFill>
                <a:effectLst/>
                <a:latin typeface="+mn-lt"/>
                <a:ea typeface="+mn-ea"/>
                <a:cs typeface="+mn-cs"/>
              </a:rPr>
              <a:t>Eph 3:3-5</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how that by revelation He made known to me the mystery (as I have briefly written already, by which, when you read, you may understand my knowledge in the mystery of Christ), which in other ages was not made known to the sons of men, as it has now been revealed by the Spirit to His holy apostles and prophets: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Eph 3:3-5</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In the salvation of Christ – </a:t>
            </a:r>
            <a:r>
              <a:rPr lang="en-US" sz="1200" b="1" i="0" kern="1200" dirty="0">
                <a:solidFill>
                  <a:schemeClr val="tx1"/>
                </a:solidFill>
                <a:effectLst/>
                <a:latin typeface="+mn-lt"/>
                <a:ea typeface="+mn-ea"/>
                <a:cs typeface="+mn-cs"/>
              </a:rPr>
              <a:t>2 Tim 3:14-15</a:t>
            </a:r>
            <a:br>
              <a:rPr lang="en-US" sz="1200" b="1" kern="1200" dirty="0">
                <a:solidFill>
                  <a:schemeClr val="tx1"/>
                </a:solidFill>
                <a:effectLst/>
                <a:latin typeface="+mn-lt"/>
                <a:ea typeface="+mn-ea"/>
                <a:cs typeface="+mn-cs"/>
              </a:rPr>
            </a:br>
            <a:r>
              <a:rPr lang="en-US" sz="1200" b="0" i="0" u="none" strike="noStrike" kern="1200" baseline="0" dirty="0">
                <a:solidFill>
                  <a:schemeClr val="tx1"/>
                </a:solidFill>
                <a:latin typeface="+mn-lt"/>
                <a:ea typeface="+mn-ea"/>
                <a:cs typeface="+mn-cs"/>
              </a:rPr>
              <a:t>But you must continue in the things which you have learned and been assured of, knowing from whom you have learned them, and that from childhood you have known the Holy Scriptures, which are able to make you wise for salvation through faith which is in Christ Jesus. (</a:t>
            </a:r>
            <a:r>
              <a:rPr lang="en-US" sz="1200" b="1" i="0" u="none" strike="noStrike" kern="1200" baseline="0" dirty="0">
                <a:solidFill>
                  <a:schemeClr val="tx1"/>
                </a:solidFill>
                <a:latin typeface="+mn-lt"/>
                <a:ea typeface="+mn-ea"/>
                <a:cs typeface="+mn-cs"/>
              </a:rPr>
              <a:t>2Ti 3:14-15</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a:t>
            </a:r>
          </a:p>
          <a:p>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4. In the will of God – </a:t>
            </a:r>
            <a:r>
              <a:rPr lang="en-US" sz="1200" b="1" i="0" kern="1200" dirty="0">
                <a:solidFill>
                  <a:schemeClr val="tx1"/>
                </a:solidFill>
                <a:effectLst/>
                <a:latin typeface="+mn-lt"/>
                <a:ea typeface="+mn-ea"/>
                <a:cs typeface="+mn-cs"/>
              </a:rPr>
              <a:t>2 Tim 3:16-17</a:t>
            </a:r>
          </a:p>
          <a:p>
            <a:pPr rtl="0"/>
            <a:r>
              <a:rPr lang="en-US" sz="1200" b="0" i="1" u="none" strike="noStrike" kern="1200" baseline="0" dirty="0">
                <a:solidFill>
                  <a:schemeClr val="tx1"/>
                </a:solidFill>
                <a:latin typeface="+mn-lt"/>
                <a:ea typeface="+mn-ea"/>
                <a:cs typeface="+mn-cs"/>
              </a:rPr>
              <a:t>All Scripture is given by inspiration of God, and is profitable for doctrine, for reproof, for correction, for instruction in righteousness, that the man of God may be complete, thoroughly equipped for every good work.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2Ti 3:16-17</a:t>
            </a:r>
            <a:r>
              <a:rPr lang="en-US" sz="1200" b="0" i="0" u="none" strike="noStrike" kern="1200" baseline="0" dirty="0">
                <a:solidFill>
                  <a:schemeClr val="tx1"/>
                </a:solidFill>
                <a:latin typeface="+mn-lt"/>
                <a:ea typeface="+mn-ea"/>
                <a:cs typeface="+mn-cs"/>
              </a:rPr>
              <a: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&gt;&gt;&gt;&gt;&gt;&gt;&gt;&gt;&gt;&gt;&gt;&gt;&gt;&gt;&gt;&gt;</a:t>
            </a:r>
          </a:p>
          <a:p>
            <a:r>
              <a:rPr lang="en-US" sz="1200" b="0" kern="1200" dirty="0">
                <a:solidFill>
                  <a:schemeClr val="tx1"/>
                </a:solidFill>
                <a:effectLst/>
                <a:latin typeface="+mn-lt"/>
                <a:ea typeface="+mn-ea"/>
                <a:cs typeface="+mn-cs"/>
              </a:rPr>
              <a:t>    5. </a:t>
            </a:r>
            <a:r>
              <a:rPr lang="en-US" sz="1200" b="1" i="0" kern="1200" dirty="0">
                <a:solidFill>
                  <a:schemeClr val="tx1"/>
                </a:solidFill>
                <a:effectLst/>
                <a:latin typeface="+mn-lt"/>
                <a:ea typeface="+mn-ea"/>
                <a:cs typeface="+mn-cs"/>
              </a:rPr>
              <a:t>Wisdom, truth, grace, guidance, they all come from reading God’s Word!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13</a:t>
            </a:fld>
            <a:endParaRPr lang="en-US"/>
          </a:p>
        </p:txBody>
      </p:sp>
    </p:spTree>
    <p:extLst>
      <p:ext uri="{BB962C8B-B14F-4D97-AF65-F5344CB8AC3E}">
        <p14:creationId xmlns:p14="http://schemas.microsoft.com/office/powerpoint/2010/main" val="3511329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 TO GROW IN HOPE...</a:t>
            </a:r>
          </a:p>
          <a:p>
            <a:r>
              <a:rPr lang="en-US" sz="1200" b="1" i="0" kern="1200" dirty="0">
                <a:solidFill>
                  <a:schemeClr val="tx1"/>
                </a:solidFill>
                <a:effectLst/>
                <a:latin typeface="+mn-lt"/>
                <a:ea typeface="+mn-ea"/>
                <a:cs typeface="+mn-cs"/>
              </a:rPr>
              <a: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Through the patience and comfort of the Scriptures - </a:t>
            </a:r>
            <a:r>
              <a:rPr lang="en-US" sz="1200" b="1" i="0" kern="1200" dirty="0">
                <a:solidFill>
                  <a:schemeClr val="tx1"/>
                </a:solidFill>
                <a:effectLst/>
                <a:latin typeface="+mn-lt"/>
                <a:ea typeface="+mn-ea"/>
                <a:cs typeface="+mn-cs"/>
              </a:rPr>
              <a:t>Rom 15:4</a:t>
            </a:r>
          </a:p>
          <a:p>
            <a:pPr rtl="0"/>
            <a:r>
              <a:rPr lang="en-US" sz="1200" b="0" i="1" u="none" strike="noStrike" kern="1200" baseline="0" dirty="0">
                <a:solidFill>
                  <a:schemeClr val="tx1"/>
                </a:solidFill>
                <a:latin typeface="+mn-lt"/>
                <a:ea typeface="+mn-ea"/>
                <a:cs typeface="+mn-cs"/>
              </a:rPr>
              <a:t>Nevertheless death reigned from Adam to Moses, even over those who had not sinned according to the likeness of the transgression of Adam, who is a type of Him who was to come.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Rom 5:14</a:t>
            </a:r>
            <a:r>
              <a:rPr lang="en-US" sz="1200" b="0" i="0" u="none" strike="noStrike" kern="1200" baseline="0" dirty="0">
                <a:solidFill>
                  <a:schemeClr val="tx1"/>
                </a:solidFill>
                <a:latin typeface="+mn-lt"/>
                <a:ea typeface="+mn-ea"/>
                <a:cs typeface="+mn-cs"/>
              </a:rPr>
              <a:t>)</a:t>
            </a:r>
            <a:endParaRPr lang="en-US" sz="1200" b="1" i="0" kern="1200" dirty="0">
              <a:solidFill>
                <a:schemeClr val="tx1"/>
              </a:solidFill>
              <a:effectLst/>
              <a:latin typeface="+mn-lt"/>
              <a:ea typeface="+mn-ea"/>
              <a:cs typeface="+mn-cs"/>
            </a:endParaRPr>
          </a:p>
          <a:p>
            <a:pPr rtl="0"/>
            <a:r>
              <a:rPr lang="en-US" sz="1200" b="1" i="0" kern="1200" dirty="0">
                <a:solidFill>
                  <a:schemeClr val="tx1"/>
                </a:solidFill>
                <a:effectLst/>
                <a:latin typeface="+mn-lt"/>
                <a:ea typeface="+mn-ea"/>
                <a:cs typeface="+mn-cs"/>
              </a:rPr>
              <a: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Because we learn about the grace yet to come - </a:t>
            </a:r>
            <a:r>
              <a:rPr lang="en-US" sz="1200" b="1" i="0" kern="1200" dirty="0">
                <a:solidFill>
                  <a:schemeClr val="tx1"/>
                </a:solidFill>
                <a:effectLst/>
                <a:latin typeface="+mn-lt"/>
                <a:ea typeface="+mn-ea"/>
                <a:cs typeface="+mn-cs"/>
              </a:rPr>
              <a:t>1Pet 1:13</a:t>
            </a:r>
            <a:br>
              <a:rPr lang="en-US" sz="1200" b="0"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Therefore gird up the loins of your mind, be sober, and rest your hope fully upon the grace that is to be brought to you at the revelation of Jesus Christ; </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1Pe 1:13</a:t>
            </a:r>
            <a:r>
              <a:rPr lang="en-US" sz="1200" b="0" i="0" u="none" strike="noStrike" kern="1200" baseline="0" dirty="0">
                <a:solidFill>
                  <a:schemeClr val="tx1"/>
                </a:solidFill>
                <a:latin typeface="+mn-lt"/>
                <a:ea typeface="+mn-ea"/>
                <a:cs typeface="+mn-cs"/>
              </a:rPr>
              <a:t>)</a:t>
            </a:r>
            <a:endParaRPr lang="en-US" sz="1200" b="0" kern="1200" dirty="0">
              <a:solidFill>
                <a:schemeClr val="tx1"/>
              </a:solidFill>
              <a:effectLst/>
              <a:latin typeface="+mn-lt"/>
              <a:ea typeface="+mn-ea"/>
              <a:cs typeface="+mn-cs"/>
            </a:endParaRPr>
          </a:p>
          <a:p>
            <a:r>
              <a:rPr lang="en-US" sz="1200" b="0" kern="1200" dirty="0">
                <a:solidFill>
                  <a:schemeClr val="tx1"/>
                </a:solidFill>
                <a:effectLst/>
                <a:latin typeface="+mn-lt"/>
                <a:ea typeface="+mn-ea"/>
                <a:cs typeface="+mn-cs"/>
              </a:rPr>
              <a:t>&gt;&gt;&gt;&gt;&gt;&gt;&gt;&gt;&gt;&gt;&gt;&gt;&gt;</a:t>
            </a:r>
          </a:p>
          <a:p>
            <a:r>
              <a:rPr lang="en-US" sz="1200" b="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Reading the Bible sustains hope in this life for the life to come</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&gt;&gt;&gt;&gt;&gt;&gt;&gt;&gt;&gt;&gt;&gt;&gt;</a:t>
            </a:r>
          </a:p>
          <a:p>
            <a:r>
              <a:rPr lang="en-US" sz="1200" b="0" i="0" kern="1200" dirty="0">
                <a:solidFill>
                  <a:schemeClr val="tx1"/>
                </a:solidFill>
                <a:effectLst/>
                <a:latin typeface="+mn-lt"/>
                <a:ea typeface="+mn-ea"/>
                <a:cs typeface="+mn-cs"/>
              </a:rPr>
              <a:t>    4. These are just a few of the many benefits of God’s Word, and the importance of being good readers!</a:t>
            </a:r>
          </a:p>
          <a:p>
            <a:r>
              <a:rPr lang="en-US" sz="1200" b="0" i="0" kern="1200" dirty="0">
                <a:solidFill>
                  <a:schemeClr val="tx1"/>
                </a:solidFill>
                <a:effectLst/>
                <a:latin typeface="+mn-lt"/>
                <a:ea typeface="+mn-ea"/>
                <a:cs typeface="+mn-cs"/>
              </a:rPr>
              <a: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5. </a:t>
            </a:r>
            <a:r>
              <a:rPr lang="en-US" sz="1200" b="0" i="0" kern="1200" dirty="0">
                <a:solidFill>
                  <a:schemeClr val="tx1"/>
                </a:solidFill>
                <a:effectLst/>
                <a:latin typeface="+mn-lt"/>
                <a:ea typeface="+mn-ea"/>
                <a:cs typeface="+mn-cs"/>
              </a:rPr>
              <a:t>How then can we improve our ability to read? </a:t>
            </a:r>
          </a:p>
          <a:p>
            <a:r>
              <a:rPr lang="en-US" sz="1200" b="0" i="0" kern="1200" dirty="0">
                <a:solidFill>
                  <a:schemeClr val="tx1"/>
                </a:solidFill>
                <a:effectLst/>
                <a:latin typeface="+mn-lt"/>
                <a:ea typeface="+mn-ea"/>
                <a:cs typeface="+mn-cs"/>
              </a:rPr>
              <a:t>&gt;&gt;&gt;&gt;&gt;&gt;&gt;&gt;&gt;&gt;&gt;&gt;&gt;&gt;</a:t>
            </a:r>
          </a:p>
          <a:p>
            <a:r>
              <a:rPr lang="en-US" sz="1200" b="0" i="0" kern="1200" dirty="0">
                <a:solidFill>
                  <a:schemeClr val="tx1"/>
                </a:solidFill>
                <a:effectLst/>
                <a:latin typeface="+mn-lt"/>
                <a:ea typeface="+mn-ea"/>
                <a:cs typeface="+mn-cs"/>
              </a:rPr>
              <a:t>    6. Here are some ...</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14</a:t>
            </a:fld>
            <a:endParaRPr lang="en-US"/>
          </a:p>
        </p:txBody>
      </p:sp>
    </p:spTree>
    <p:extLst>
      <p:ext uri="{BB962C8B-B14F-4D97-AF65-F5344CB8AC3E}">
        <p14:creationId xmlns:p14="http://schemas.microsoft.com/office/powerpoint/2010/main" val="31559304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mn-lt"/>
                <a:ea typeface="+mn-ea"/>
                <a:cs typeface="+mn-cs"/>
              </a:rPr>
              <a:t>III. STEPS TO BETTER READING</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 READ REGULARLY...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As Paul instructed Timothy – </a:t>
            </a:r>
            <a:r>
              <a:rPr lang="en-US" sz="1200" b="1" i="0" kern="1200" dirty="0">
                <a:solidFill>
                  <a:schemeClr val="tx1"/>
                </a:solidFill>
                <a:effectLst/>
                <a:latin typeface="+mn-lt"/>
                <a:ea typeface="+mn-ea"/>
                <a:cs typeface="+mn-cs"/>
              </a:rPr>
              <a:t>1 Tim 4:13</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Till I come, give attention to reading, to exhortation, to doctrine.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1Ti 4:13</a:t>
            </a:r>
            <a:r>
              <a:rPr lang="en-US" sz="1200" b="0" i="0" u="none" strike="noStrike" kern="1200" baseline="0" dirty="0">
                <a:solidFill>
                  <a:schemeClr val="tx1"/>
                </a:solidFill>
                <a:latin typeface="+mn-lt"/>
                <a:ea typeface="+mn-ea"/>
                <a:cs typeface="+mn-cs"/>
              </a:rPr>
              <a:t>)</a:t>
            </a:r>
          </a:p>
          <a:p>
            <a:r>
              <a:rPr lang="en-US" sz="1200" b="1" kern="1200" dirty="0">
                <a:solidFill>
                  <a:schemeClr val="tx1"/>
                </a:solidFill>
                <a:effectLst/>
                <a:latin typeface="+mn-lt"/>
                <a:ea typeface="+mn-ea"/>
                <a:cs typeface="+mn-cs"/>
              </a:rPr>
              <a:t>&gt;&gt;&gt;&gt;&gt;&gt;&gt;&gt;&gt;&gt;&gt;&gt;&gt;&gt;</a:t>
            </a:r>
          </a:p>
          <a:p>
            <a:r>
              <a:rPr lang="en-US" sz="1200" b="0" i="0" kern="1200" dirty="0">
                <a:solidFill>
                  <a:schemeClr val="tx1"/>
                </a:solidFill>
                <a:effectLst/>
                <a:latin typeface="+mn-lt"/>
                <a:ea typeface="+mn-ea"/>
                <a:cs typeface="+mn-cs"/>
              </a:rPr>
              <a:t>        2. Read God’s Word everyday, whether it be a chapter or few verses at a time</a:t>
            </a:r>
          </a:p>
          <a:p>
            <a:r>
              <a:rPr lang="en-US" sz="1200" b="0" i="0" kern="1200" dirty="0">
                <a:solidFill>
                  <a:schemeClr val="tx1"/>
                </a:solidFill>
                <a:effectLst/>
                <a:latin typeface="+mn-lt"/>
                <a:ea typeface="+mn-ea"/>
                <a:cs typeface="+mn-cs"/>
              </a:rPr>
              <a: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Read the Bible as it was written: book by book, chapter by chapter, verse by verse</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15</a:t>
            </a:fld>
            <a:endParaRPr lang="en-US"/>
          </a:p>
        </p:txBody>
      </p:sp>
    </p:spTree>
    <p:extLst>
      <p:ext uri="{BB962C8B-B14F-4D97-AF65-F5344CB8AC3E}">
        <p14:creationId xmlns:p14="http://schemas.microsoft.com/office/powerpoint/2010/main" val="1029457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 READ DEVOTIONALLY...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&gt;&gt;&gt;&gt;&gt;&gt;&gt;&gt;&gt;&gt;&gt;&gt;&gt;</a:t>
            </a:r>
          </a:p>
          <a:p>
            <a:pPr rtl="0"/>
            <a:r>
              <a:rPr lang="en-US" sz="1200" b="0" i="0" kern="1200" dirty="0">
                <a:solidFill>
                  <a:schemeClr val="tx1"/>
                </a:solidFill>
                <a:effectLst/>
                <a:latin typeface="+mn-lt"/>
                <a:ea typeface="+mn-ea"/>
                <a:cs typeface="+mn-cs"/>
              </a:rPr>
              <a:t>    1. Begin and end with prayer - e.g., </a:t>
            </a:r>
            <a:r>
              <a:rPr lang="en-US" sz="1200" b="1" i="0" kern="1200" dirty="0">
                <a:solidFill>
                  <a:schemeClr val="tx1"/>
                </a:solidFill>
                <a:effectLst/>
                <a:latin typeface="+mn-lt"/>
                <a:ea typeface="+mn-ea"/>
                <a:cs typeface="+mn-cs"/>
              </a:rPr>
              <a:t>Psa 119:18,10</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Open my eyes, that I may see Wondrous things from Your law.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 119:18</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With my whole heart I have sought You; Oh, let me not wander from Your commandments!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 119:10</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pPr marL="0" indent="0">
              <a:buFontTx/>
              <a:buNone/>
            </a:pPr>
            <a:r>
              <a:rPr lang="en-US" sz="1200" b="1" kern="1200" dirty="0">
                <a:solidFill>
                  <a:schemeClr val="tx1"/>
                </a:solidFill>
                <a:effectLst/>
                <a:latin typeface="+mn-lt"/>
                <a:ea typeface="+mn-ea"/>
                <a:cs typeface="+mn-cs"/>
              </a:rPr>
              <a:t>&gt;&gt;&gt;&gt;&gt;&gt;&gt;&gt;&gt;&gt;&gt;&gt;&gt;&gt;</a:t>
            </a:r>
          </a:p>
          <a:p>
            <a:pPr marL="0" indent="0">
              <a:buFontTx/>
              <a:buNone/>
            </a:pPr>
            <a:r>
              <a:rPr lang="en-US" sz="1200" b="0" i="0" kern="1200" dirty="0">
                <a:solidFill>
                  <a:schemeClr val="tx1"/>
                </a:solidFill>
                <a:effectLst/>
                <a:latin typeface="+mn-lt"/>
                <a:ea typeface="+mn-ea"/>
                <a:cs typeface="+mn-cs"/>
              </a:rPr>
              <a:t>    2. Read for your personal benefit (not to prove others wrong)</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&gt;&gt;&gt;&gt;&gt;&gt;&gt;&gt;&gt;&gt;&gt;&gt;&gt;&gt;&gt;</a:t>
            </a:r>
          </a:p>
          <a:p>
            <a:pPr marL="0" indent="0">
              <a:buFontTx/>
              <a:buNone/>
            </a:pPr>
            <a:r>
              <a:rPr lang="en-US" sz="120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Bible reading should be an important part of your daily devotions</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16</a:t>
            </a:fld>
            <a:endParaRPr lang="en-US"/>
          </a:p>
        </p:txBody>
      </p:sp>
    </p:spTree>
    <p:extLst>
      <p:ext uri="{BB962C8B-B14F-4D97-AF65-F5344CB8AC3E}">
        <p14:creationId xmlns:p14="http://schemas.microsoft.com/office/powerpoint/2010/main" val="24079623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 READ WITH INTENT...</a:t>
            </a:r>
          </a:p>
          <a:p>
            <a:pPr rtl="0"/>
            <a:r>
              <a:rPr lang="en-US" sz="1200" b="0" i="0" kern="1200" dirty="0">
                <a:solidFill>
                  <a:schemeClr val="tx1"/>
                </a:solidFill>
                <a:effectLst/>
                <a:latin typeface="+mn-lt"/>
                <a:ea typeface="+mn-ea"/>
                <a:cs typeface="+mn-cs"/>
              </a:rPr>
              <a: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Intent to what? To learn, to do, to teach - cf. </a:t>
            </a:r>
            <a:r>
              <a:rPr lang="en-US" sz="1200" b="1" i="0" kern="1200" dirty="0">
                <a:solidFill>
                  <a:schemeClr val="tx1"/>
                </a:solidFill>
                <a:effectLst/>
                <a:latin typeface="+mn-lt"/>
                <a:ea typeface="+mn-ea"/>
                <a:cs typeface="+mn-cs"/>
              </a:rPr>
              <a:t>Ezra 7:10</a:t>
            </a:r>
            <a:br>
              <a:rPr lang="en-US" sz="1200"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For Ezra had prepared his heart to seek the Law of the LORD, and to do it, and to teach statutes and ordinances in Israel.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Ezra 7:10</a:t>
            </a:r>
            <a:r>
              <a:rPr lang="en-US" sz="1200" b="0" i="0" u="none" strike="noStrike" kern="1200" baseline="0" dirty="0">
                <a:solidFill>
                  <a:schemeClr val="tx1"/>
                </a:solidFill>
                <a:latin typeface="+mn-lt"/>
                <a:ea typeface="+mn-ea"/>
                <a:cs typeface="+mn-cs"/>
              </a:rPr>
              <a:t>)</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&gt;&gt;&gt;&gt;&gt;&gt;&gt;&gt;&gt;&gt;&gt;&gt;&gt;&gt;&gt;</a:t>
            </a:r>
          </a:p>
          <a:p>
            <a:pPr rtl="0"/>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To be a doer of the Word, not a hearer only - </a:t>
            </a:r>
            <a:r>
              <a:rPr lang="en-US" sz="1200" b="1" i="0" kern="1200" dirty="0">
                <a:solidFill>
                  <a:schemeClr val="tx1"/>
                </a:solidFill>
                <a:effectLst/>
                <a:latin typeface="+mn-lt"/>
                <a:ea typeface="+mn-ea"/>
                <a:cs typeface="+mn-cs"/>
              </a:rPr>
              <a:t>Jam 1:21-25</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But he who looks into the perfect law of liberty and continues in it, and is not a forgetful hearer but a doer of the work, this one will be blessed in what he does.</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Jas 1:25</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a:t>
            </a:r>
          </a:p>
          <a:p>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We should read to learn what God wants us to do, how to live</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17</a:t>
            </a:fld>
            <a:endParaRPr lang="en-US"/>
          </a:p>
        </p:txBody>
      </p:sp>
    </p:spTree>
    <p:extLst>
      <p:ext uri="{BB962C8B-B14F-4D97-AF65-F5344CB8AC3E}">
        <p14:creationId xmlns:p14="http://schemas.microsoft.com/office/powerpoint/2010/main" val="21760011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 READ AND MARK...</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&gt;&gt;&gt;&gt;&gt;&gt;&gt;&gt;&gt;&gt;&gt;&gt;&gt;&gt;&gt;&gt;&gt;&gt;</a:t>
            </a:r>
          </a:p>
          <a:p>
            <a:r>
              <a:rPr lang="en-US" sz="1200" b="0" i="0" kern="1200" dirty="0">
                <a:solidFill>
                  <a:schemeClr val="tx1"/>
                </a:solidFill>
                <a:effectLst/>
                <a:latin typeface="+mn-lt"/>
                <a:ea typeface="+mn-ea"/>
                <a:cs typeface="+mn-cs"/>
              </a:rPr>
              <a:t>    1. Use highlighters or fine pens to mark key phrases and passages</a:t>
            </a:r>
          </a:p>
          <a:p>
            <a:r>
              <a:rPr lang="en-US" sz="1200" b="0" i="0" kern="1200" dirty="0">
                <a:solidFill>
                  <a:schemeClr val="tx1"/>
                </a:solidFill>
                <a:effectLst/>
                <a:latin typeface="+mn-lt"/>
                <a:ea typeface="+mn-ea"/>
                <a:cs typeface="+mn-cs"/>
              </a:rPr>
              <a: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I find this often helps me to focus on the text as I read</a:t>
            </a:r>
          </a:p>
          <a:p>
            <a:r>
              <a:rPr lang="en-US" sz="1200" b="0" i="0" kern="1200" dirty="0">
                <a:solidFill>
                  <a:schemeClr val="tx1"/>
                </a:solidFill>
                <a:effectLst/>
                <a:latin typeface="+mn-lt"/>
                <a:ea typeface="+mn-ea"/>
                <a:cs typeface="+mn-cs"/>
              </a:rPr>
              <a: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Use whatever helps you to give close attention to the Word of God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18</a:t>
            </a:fld>
            <a:endParaRPr lang="en-US"/>
          </a:p>
        </p:txBody>
      </p:sp>
    </p:spTree>
    <p:extLst>
      <p:ext uri="{BB962C8B-B14F-4D97-AF65-F5344CB8AC3E}">
        <p14:creationId xmlns:p14="http://schemas.microsoft.com/office/powerpoint/2010/main" val="32576523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 READ ALOUD...</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This is another way to maintain focus when your attention drifts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It also reveals one’s comprehension of the text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“...one of the most basic tests of comprehension is to ask someone to read aloud from a book”</a:t>
            </a:r>
          </a:p>
          <a:p>
            <a:r>
              <a:rPr lang="en-US" sz="1200" b="0" i="0" kern="1200" dirty="0">
                <a:solidFill>
                  <a:schemeClr val="tx1"/>
                </a:solidFill>
                <a:effectLst/>
                <a:latin typeface="+mn-lt"/>
                <a:ea typeface="+mn-ea"/>
                <a:cs typeface="+mn-cs"/>
              </a:rPr>
              <a:t>        b. “It reveals far more than whether the reader understands the words. </a:t>
            </a:r>
          </a:p>
          <a:p>
            <a:r>
              <a:rPr lang="en-US" sz="1200" b="0" i="0" kern="1200" dirty="0">
                <a:solidFill>
                  <a:schemeClr val="tx1"/>
                </a:solidFill>
                <a:effectLst/>
                <a:latin typeface="+mn-lt"/>
                <a:ea typeface="+mn-ea"/>
                <a:cs typeface="+mn-cs"/>
              </a:rPr>
              <a:t>        c. It reveals how far into the words - and the pattern of the words - the reader really sees.” </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19</a:t>
            </a:fld>
            <a:endParaRPr lang="en-US"/>
          </a:p>
        </p:txBody>
      </p:sp>
    </p:spTree>
    <p:extLst>
      <p:ext uri="{BB962C8B-B14F-4D97-AF65-F5344CB8AC3E}">
        <p14:creationId xmlns:p14="http://schemas.microsoft.com/office/powerpoint/2010/main" val="17136563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 You increase your opportunity for retention by </a:t>
            </a:r>
            <a:r>
              <a:rPr lang="en-US" sz="1200" b="1" i="0" kern="1200" dirty="0">
                <a:solidFill>
                  <a:schemeClr val="tx1"/>
                </a:solidFill>
                <a:effectLst/>
                <a:latin typeface="+mn-lt"/>
                <a:ea typeface="+mn-ea"/>
                <a:cs typeface="+mn-cs"/>
              </a:rPr>
              <a:t>100%</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&gt;&gt;&gt;&gt;&gt;&gt;&gt;&gt;&gt;&gt;&gt;&gt;&gt;&gt;&gt;&gt;</a:t>
            </a:r>
          </a:p>
          <a:p>
            <a:r>
              <a:rPr lang="en-US" sz="1200" b="0" i="0" kern="1200" dirty="0">
                <a:solidFill>
                  <a:schemeClr val="tx1"/>
                </a:solidFill>
                <a:effectLst/>
                <a:latin typeface="+mn-lt"/>
                <a:ea typeface="+mn-ea"/>
                <a:cs typeface="+mn-cs"/>
              </a:rPr>
              <a:t>    a. “When you read silently you use just two parts of your body (you guessed it - your brain and your eyes).</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&gt;&gt;&gt;&gt;&gt;&gt;&gt;&gt;&gt;&gt;&gt;&gt;&gt;&gt;&gt;&gt;</a:t>
            </a:r>
          </a:p>
          <a:p>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 “But when you read out loud you use four parts of your body (brain, eyes, ears, and voice.) </a:t>
            </a:r>
          </a:p>
          <a:p>
            <a:r>
              <a:rPr lang="en-US" sz="1200" b="0" i="0" kern="1200" dirty="0">
                <a:solidFill>
                  <a:schemeClr val="tx1"/>
                </a:solidFill>
                <a:effectLst/>
                <a:latin typeface="+mn-lt"/>
                <a:ea typeface="+mn-ea"/>
                <a:cs typeface="+mn-cs"/>
              </a:rPr>
              <a:t>&gt;&gt;&gt;&gt;&gt;&gt;&gt;&gt;&gt;&gt;&gt;&gt;&gt;&gt;&gt;&gt;</a:t>
            </a:r>
          </a:p>
          <a:p>
            <a:r>
              <a:rPr lang="en-US" sz="1200" b="0" i="0" kern="1200" dirty="0">
                <a:solidFill>
                  <a:schemeClr val="tx1"/>
                </a:solidFill>
                <a:effectLst/>
                <a:latin typeface="+mn-lt"/>
                <a:ea typeface="+mn-ea"/>
                <a:cs typeface="+mn-cs"/>
              </a:rPr>
              <a:t>    d. This doubles your retention possibility.”</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 “You not only think about the language and see it written, but you hear it and say it.”</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4. </a:t>
            </a:r>
            <a:r>
              <a:rPr lang="en-US" sz="1200" b="1" i="0" kern="1200" dirty="0">
                <a:solidFill>
                  <a:schemeClr val="tx1"/>
                </a:solidFill>
                <a:effectLst/>
                <a:latin typeface="+mn-lt"/>
                <a:ea typeface="+mn-ea"/>
                <a:cs typeface="+mn-cs"/>
              </a:rPr>
              <a:t>A simple suggestion, one with great potential for comprehension and retention!</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20</a:t>
            </a:fld>
            <a:endParaRPr lang="en-US"/>
          </a:p>
        </p:txBody>
      </p:sp>
    </p:spTree>
    <p:extLst>
      <p:ext uri="{BB962C8B-B14F-4D97-AF65-F5344CB8AC3E}">
        <p14:creationId xmlns:p14="http://schemas.microsoft.com/office/powerpoint/2010/main" val="2757901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Times New Roman" panose="02020603050405020304" pitchFamily="18" charset="0"/>
                <a:ea typeface="Calibri" panose="020F0502020204030204" pitchFamily="34" charset="0"/>
              </a:rPr>
              <a:t>INTRODUCTION</a:t>
            </a:r>
            <a:endParaRPr lang="en-US" b="0" dirty="0">
              <a:solidFill>
                <a:srgbClr val="000000"/>
              </a:solidFill>
              <a:latin typeface="Times New Roman" panose="02020603050405020304" pitchFamily="18"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Times New Roman" panose="02020603050405020304" pitchFamily="18" charset="0"/>
                <a:ea typeface="Calibri" panose="020F0502020204030204" pitchFamily="34" charset="0"/>
              </a:rPr>
              <a:t>&gt;&gt;&gt;&gt;&gt;&gt;&gt;&gt;&gt;&gt;&gt;&gt;&gt;&gt;&gt;&gt;&gt;</a:t>
            </a:r>
            <a:br>
              <a:rPr lang="en-US" b="1" dirty="0">
                <a:latin typeface="Times New Roman" panose="02020603050405020304" pitchFamily="18" charset="0"/>
                <a:ea typeface="Calibri" panose="020F0502020204030204" pitchFamily="34" charset="0"/>
              </a:rPr>
            </a:br>
            <a:r>
              <a:rPr lang="en-US" b="1" dirty="0">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1. This lesson is the second in a series entitled </a:t>
            </a:r>
            <a:r>
              <a:rPr lang="en-US" b="1" dirty="0">
                <a:solidFill>
                  <a:srgbClr val="000000"/>
                </a:solidFill>
                <a:latin typeface="Times New Roman" panose="02020603050405020304" pitchFamily="18" charset="0"/>
                <a:ea typeface="Calibri" panose="020F0502020204030204" pitchFamily="34" charset="0"/>
              </a:rPr>
              <a:t>“Spiritual Wellness”</a:t>
            </a:r>
            <a:r>
              <a:rPr lang="en-US" dirty="0">
                <a:solidFill>
                  <a:srgbClr val="000000"/>
                </a:solidFill>
                <a:latin typeface="Times New Roman" panose="02020603050405020304" pitchFamily="18" charset="0"/>
                <a:ea typeface="Calibri" panose="020F0502020204030204"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Calibri" panose="020F0502020204030204" pitchFamily="34" charset="0"/>
              </a:rPr>
              <a:t>&gt;&gt;&gt;&gt;&gt;&gt;&gt;&gt;&gt;&gt;&gt;&gt;&gt;&gt;&gt;&gt;&gt;&gt;</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a. In which we examine our spiritual wellness in regards to serving God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Times New Roman" panose="02020603050405020304" pitchFamily="18" charset="0"/>
                <a:ea typeface="Calibri" panose="020F0502020204030204" pitchFamily="34" charset="0"/>
              </a:rPr>
              <a:t>&gt;&gt;&gt;&gt;&gt;&gt;&gt;&gt;&gt;&gt;&gt;&gt;&gt;&gt;&gt;&gt;&gt;&gt;</a:t>
            </a:r>
            <a:br>
              <a:rPr lang="en-US" dirty="0">
                <a:latin typeface="Times New Roman" panose="02020603050405020304" pitchFamily="18" charset="0"/>
                <a:ea typeface="Calibri" panose="020F0502020204030204" pitchFamily="34" charset="0"/>
              </a:rPr>
            </a:br>
            <a:r>
              <a:rPr lang="en-US" dirty="0">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b. Our spiritual checkup began with checking our </a:t>
            </a:r>
            <a:r>
              <a:rPr lang="en-US" b="1" dirty="0">
                <a:solidFill>
                  <a:srgbClr val="000000"/>
                </a:solidFill>
                <a:latin typeface="Times New Roman" panose="02020603050405020304" pitchFamily="18" charset="0"/>
                <a:ea typeface="Calibri" panose="020F0502020204030204" pitchFamily="34" charset="0"/>
              </a:rPr>
              <a:t>hearing</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000000"/>
                </a:solidFill>
                <a:latin typeface="Times New Roman" panose="02020603050405020304" pitchFamily="18" charset="0"/>
                <a:ea typeface="Calibri" panose="020F0502020204030204" pitchFamily="34" charset="0"/>
              </a:rPr>
              <a:t>&gt;&gt;&gt;&gt;&gt;&gt;&gt;&gt;&gt;&gt;&gt;&gt;&gt;&gt;&gt;&gt;&gt;</a:t>
            </a:r>
            <a:br>
              <a:rPr lang="en-US" b="1" dirty="0">
                <a:latin typeface="Times New Roman" panose="02020603050405020304" pitchFamily="18" charset="0"/>
                <a:ea typeface="Calibri" panose="020F0502020204030204" pitchFamily="34" charset="0"/>
              </a:rPr>
            </a:br>
            <a:r>
              <a:rPr lang="en-US" b="1" dirty="0">
                <a:latin typeface="Times New Roman" panose="02020603050405020304" pitchFamily="18" charset="0"/>
                <a:ea typeface="Calibri" panose="020F0502020204030204" pitchFamily="34" charset="0"/>
              </a:rPr>
              <a:t>        </a:t>
            </a:r>
            <a:r>
              <a:rPr lang="en-US" dirty="0">
                <a:solidFill>
                  <a:srgbClr val="000000"/>
                </a:solidFill>
                <a:latin typeface="Times New Roman" panose="02020603050405020304" pitchFamily="18" charset="0"/>
                <a:ea typeface="Calibri" panose="020F0502020204030204" pitchFamily="34" charset="0"/>
              </a:rPr>
              <a:t>c. It continues with checking our </a:t>
            </a:r>
            <a:r>
              <a:rPr lang="en-US" b="1" dirty="0">
                <a:solidFill>
                  <a:srgbClr val="000000"/>
                </a:solidFill>
                <a:latin typeface="Times New Roman" panose="02020603050405020304" pitchFamily="18" charset="0"/>
                <a:ea typeface="Calibri" panose="020F0502020204030204" pitchFamily="34" charset="0"/>
              </a:rPr>
              <a:t>reading</a:t>
            </a:r>
            <a:br>
              <a:rPr lang="en-US" b="1" dirty="0">
                <a:latin typeface="Times New Roman" panose="02020603050405020304" pitchFamily="18" charset="0"/>
                <a:ea typeface="Calibri" panose="020F0502020204030204" pitchFamily="34" charset="0"/>
              </a:rPr>
            </a:br>
            <a:endParaRPr lang="en-US" dirty="0"/>
          </a:p>
          <a:p>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3</a:t>
            </a:fld>
            <a:endParaRPr lang="en-US"/>
          </a:p>
        </p:txBody>
      </p:sp>
    </p:spTree>
    <p:extLst>
      <p:ext uri="{BB962C8B-B14F-4D97-AF65-F5344CB8AC3E}">
        <p14:creationId xmlns:p14="http://schemas.microsoft.com/office/powerpoint/2010/main" val="41674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1200" b="1" i="0" kern="1200" dirty="0">
                <a:solidFill>
                  <a:schemeClr val="tx1"/>
                </a:solidFill>
                <a:effectLst/>
                <a:latin typeface="+mn-lt"/>
                <a:ea typeface="+mn-ea"/>
                <a:cs typeface="+mn-cs"/>
              </a:rPr>
              <a:t>CONCLUSION:</a:t>
            </a:r>
          </a:p>
          <a:p>
            <a:pPr rtl="0"/>
            <a:r>
              <a:rPr lang="en-US" sz="1200" b="1" i="0" kern="1200" dirty="0">
                <a:solidFill>
                  <a:schemeClr val="tx1"/>
                </a:solidFill>
                <a:effectLst/>
                <a:latin typeface="+mn-lt"/>
                <a:ea typeface="+mn-ea"/>
                <a:cs typeface="+mn-cs"/>
              </a:rPr>
              <a:t>&gt;&gt;&gt;&gt;&gt;&gt;&gt;&gt;&gt;&gt;&gt;&gt;&gt;&gt;&gt;&gt;&gt;&gt;&gt;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The Word of God and the words of Jesus are indeed precious gifts...</a:t>
            </a:r>
          </a:p>
          <a:p>
            <a:pPr rtl="0"/>
            <a:r>
              <a:rPr lang="en-US" sz="1200" b="0" i="0" kern="1200" dirty="0">
                <a:solidFill>
                  <a:schemeClr val="tx1"/>
                </a:solidFill>
                <a:effectLst/>
                <a:latin typeface="+mn-lt"/>
                <a:ea typeface="+mn-ea"/>
                <a:cs typeface="+mn-cs"/>
              </a:rPr>
              <a:t>&gt;&gt;&gt;&gt;&gt;&gt;&gt;&gt;&gt;&gt;&gt;&gt;&gt;&gt;&gt;&gt;&gt;&gt;&gt;&gt;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A lamp to our feet and a light to our path - </a:t>
            </a:r>
            <a:r>
              <a:rPr lang="en-US" sz="1200" b="1" i="0" kern="1200" dirty="0">
                <a:solidFill>
                  <a:schemeClr val="tx1"/>
                </a:solidFill>
                <a:effectLst/>
                <a:latin typeface="+mn-lt"/>
                <a:ea typeface="+mn-ea"/>
                <a:cs typeface="+mn-cs"/>
              </a:rPr>
              <a:t>Psa 119:105</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Your word is a lamp to my feet And a light to my path.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Psa 119:105</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 The words of eternal life - </a:t>
            </a:r>
            <a:r>
              <a:rPr lang="en-US" sz="1200" b="1" i="0" kern="1200" dirty="0">
                <a:solidFill>
                  <a:schemeClr val="tx1"/>
                </a:solidFill>
                <a:effectLst/>
                <a:latin typeface="+mn-lt"/>
                <a:ea typeface="+mn-ea"/>
                <a:cs typeface="+mn-cs"/>
              </a:rPr>
              <a:t>John 6:68</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But Simon Peter answered Him, "Lord, to whom shall we go? You have the words of eternal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Joh 6:68</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latin typeface="+mn-lt"/>
                <a:ea typeface="+mn-ea"/>
                <a:cs typeface="+mn-cs"/>
              </a:rPr>
              <a:t>&gt;&gt;&gt;&gt;&gt;&gt;&gt;&gt;&gt;&gt;&gt;&gt;&gt;&gt;&gt;&gt;&gt;&gt;&gt;&gt;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Yet might Jesus one day say to us, “Have you never read...?”</a:t>
            </a:r>
          </a:p>
          <a:p>
            <a:pPr rtl="0"/>
            <a:r>
              <a:rPr lang="en-US" sz="1200" b="0" i="0" kern="1200" dirty="0">
                <a:solidFill>
                  <a:schemeClr val="tx1"/>
                </a:solidFill>
                <a:effectLst/>
                <a:latin typeface="+mn-lt"/>
                <a:ea typeface="+mn-ea"/>
                <a:cs typeface="+mn-cs"/>
              </a:rPr>
              <a:t>&gt;&gt;&gt;&gt;&gt;&gt;&gt;&gt;&gt;&gt;&gt;&gt;&gt;&gt;&gt;&gt;&gt;&gt;&gt;&gt;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About the gospel plan of salvation? - </a:t>
            </a:r>
            <a:r>
              <a:rPr lang="en-US" sz="1200" b="1" i="0" kern="1200" dirty="0">
                <a:solidFill>
                  <a:schemeClr val="tx1"/>
                </a:solidFill>
                <a:effectLst/>
                <a:latin typeface="+mn-lt"/>
                <a:ea typeface="+mn-ea"/>
                <a:cs typeface="+mn-cs"/>
              </a:rPr>
              <a:t>Mat 28:18-20; Mark 16:15-16</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And Jesus came and spoke to them, saying, "All authority has been given to Me in heaven and on earth. Go therefore and make disciples of all the nations, baptizing them in the name of the Father and of the Son and of the Holy Spirit, teaching them to observe all things that I have commanded you; and lo, I am with you always, even to the end of the age." Amen.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28:18-20</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And He said to them, "Go into all the world and preach the gospel to every creature. He who believes and is baptized will be saved; but he who does not believe will be condemned.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Mar 16:15-16</a:t>
            </a:r>
            <a:r>
              <a:rPr lang="en-US" sz="1200" b="0" i="0" u="none" strike="noStrike" kern="1200" baseline="0" dirty="0">
                <a:solidFill>
                  <a:schemeClr val="tx1"/>
                </a:solidFill>
                <a:latin typeface="+mn-lt"/>
                <a:ea typeface="+mn-ea"/>
                <a:cs typeface="+mn-cs"/>
              </a:rPr>
              <a:t>)</a:t>
            </a:r>
          </a:p>
          <a:p>
            <a:pPr rtl="0"/>
            <a:r>
              <a:rPr lang="en-US" sz="1200" b="0" i="0" u="none" strike="noStrike" kern="1200" baseline="0" dirty="0">
                <a:solidFill>
                  <a:schemeClr val="tx1"/>
                </a:solidFill>
                <a:effectLst/>
                <a:latin typeface="+mn-lt"/>
                <a:ea typeface="+mn-ea"/>
                <a:cs typeface="+mn-cs"/>
              </a:rPr>
              <a:t>&gt;&gt;&gt;&gt;&gt;&gt;&gt;&gt;&gt;&gt;&gt;&gt;&gt;&gt;&gt;&gt;&gt;&gt;&gt;&gt;&gt;&gt;</a:t>
            </a:r>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 About the need to remain faithful? - </a:t>
            </a:r>
            <a:r>
              <a:rPr lang="en-US" sz="1200" b="1" i="0" kern="1200" dirty="0">
                <a:solidFill>
                  <a:schemeClr val="tx1"/>
                </a:solidFill>
                <a:effectLst/>
                <a:latin typeface="+mn-lt"/>
                <a:ea typeface="+mn-ea"/>
                <a:cs typeface="+mn-cs"/>
              </a:rPr>
              <a:t>Rev 2:10</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Do not fear any of those things which you are about to suffer. Indeed, the devil is about to throw some of you into prison, that you may be tested, and you will have tribulation ten days. </a:t>
            </a:r>
            <a:r>
              <a:rPr lang="en-US" sz="1200" b="1" i="1" u="none" strike="noStrike" kern="1200" baseline="0" dirty="0">
                <a:solidFill>
                  <a:schemeClr val="tx1"/>
                </a:solidFill>
                <a:latin typeface="+mn-lt"/>
                <a:ea typeface="+mn-ea"/>
                <a:cs typeface="+mn-cs"/>
              </a:rPr>
              <a:t>Be faithful until death</a:t>
            </a:r>
            <a:r>
              <a:rPr lang="en-US" sz="1200" b="0" i="1" u="none" strike="noStrike" kern="1200" baseline="0" dirty="0">
                <a:solidFill>
                  <a:schemeClr val="tx1"/>
                </a:solidFill>
                <a:latin typeface="+mn-lt"/>
                <a:ea typeface="+mn-ea"/>
                <a:cs typeface="+mn-cs"/>
              </a:rPr>
              <a:t>, and I will give you the crown of life.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Rev 2:10</a:t>
            </a:r>
            <a:r>
              <a:rPr lang="en-US" sz="1200" b="0" i="0" u="none" strike="noStrike" kern="1200" baseline="0" dirty="0">
                <a:solidFill>
                  <a:schemeClr val="tx1"/>
                </a:solidFill>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21</a:t>
            </a:fld>
            <a:endParaRPr lang="en-US"/>
          </a:p>
        </p:txBody>
      </p:sp>
    </p:spTree>
    <p:extLst>
      <p:ext uri="{BB962C8B-B14F-4D97-AF65-F5344CB8AC3E}">
        <p14:creationId xmlns:p14="http://schemas.microsoft.com/office/powerpoint/2010/main" val="23680887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65138" indent="-465138"/>
            <a:r>
              <a:rPr lang="en-US" sz="1200" dirty="0">
                <a:latin typeface="Times New Roman" panose="02020603050405020304" pitchFamily="18" charset="0"/>
                <a:ea typeface="Calibri" panose="020F0502020204030204" pitchFamily="34" charset="0"/>
                <a:cs typeface="Times New Roman" panose="02020603050405020304" pitchFamily="18" charset="0"/>
              </a:rPr>
              <a:t>    3. </a:t>
            </a:r>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we take the charge given to Joshua and diligently apply it ourselves to all of the Word of God...</a:t>
            </a:r>
          </a:p>
          <a:p>
            <a:pPr marL="465138" indent="-465138"/>
            <a:r>
              <a:rPr lang="en-US" sz="1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&gt;&gt;&gt;&gt;&gt;&gt;&gt;&gt;&gt;&gt;&gt;&gt;&gt;&gt;&gt;</a:t>
            </a:r>
          </a:p>
          <a:p>
            <a:r>
              <a:rPr lang="en-US" sz="1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Book . . . shall not depart from your mouth, but you shall meditate in it day and night, that you may observe to do according to all that is written in it. For then you will make your way prosperous, and then you will have </a:t>
            </a:r>
            <a:r>
              <a:rPr lang="en-US" sz="1200" b="1" i="1" dirty="0">
                <a:latin typeface="Times New Roman" panose="02020603050405020304" pitchFamily="18" charset="0"/>
                <a:ea typeface="Calibri" panose="020F0502020204030204" pitchFamily="34" charset="0"/>
                <a:cs typeface="Times New Roman" panose="02020603050405020304" pitchFamily="18" charset="0"/>
              </a:rPr>
              <a:t>good success.” - Jos 1:8</a:t>
            </a:r>
          </a:p>
          <a:p>
            <a:r>
              <a:rPr lang="en-US" sz="1200" b="0" i="0" dirty="0">
                <a:latin typeface="Times New Roman" panose="02020603050405020304" pitchFamily="18" charset="0"/>
                <a:ea typeface="Calibri" panose="020F0502020204030204" pitchFamily="34" charset="0"/>
                <a:cs typeface="Times New Roman" panose="02020603050405020304" pitchFamily="18" charset="0"/>
              </a:rPr>
              <a:t>&gt;&gt;&gt;&gt;&gt;&gt;&gt;&gt;&gt;&gt;&gt;&gt;&gt;&gt;&gt;</a:t>
            </a:r>
            <a:br>
              <a:rPr lang="en-US" sz="1200" b="1" i="1" dirty="0">
                <a:latin typeface="Times New Roman" panose="02020603050405020304" pitchFamily="18" charset="0"/>
                <a:ea typeface="Calibri" panose="020F0502020204030204" pitchFamily="34" charset="0"/>
                <a:cs typeface="Times New Roman" panose="02020603050405020304" pitchFamily="18" charset="0"/>
              </a:rPr>
            </a:br>
            <a:r>
              <a:rPr lang="en-US" sz="1200" b="1" i="1" dirty="0">
                <a:latin typeface="Times New Roman" panose="02020603050405020304" pitchFamily="18" charset="0"/>
                <a:ea typeface="Calibri" panose="020F0502020204030204" pitchFamily="34" charset="0"/>
                <a:cs typeface="Times New Roman" panose="02020603050405020304" pitchFamily="18" charset="0"/>
              </a:rPr>
              <a:t>    </a:t>
            </a:r>
            <a:r>
              <a:rPr lang="en-US" sz="1200" dirty="0">
                <a:latin typeface="Times New Roman" panose="02020603050405020304" pitchFamily="18" charset="0"/>
                <a:ea typeface="Calibri" panose="020F0502020204030204" pitchFamily="34" charset="0"/>
                <a:cs typeface="Times New Roman" panose="02020603050405020304" pitchFamily="18" charset="0"/>
              </a:rPr>
              <a:t>4. Next in our </a:t>
            </a:r>
            <a:r>
              <a:rPr lang="en-US" sz="1200" b="1" dirty="0">
                <a:latin typeface="Times New Roman" panose="02020603050405020304" pitchFamily="18" charset="0"/>
                <a:ea typeface="Calibri" panose="020F0502020204030204" pitchFamily="34" charset="0"/>
                <a:cs typeface="Times New Roman" panose="02020603050405020304" pitchFamily="18" charset="0"/>
              </a:rPr>
              <a:t>“Spiritual Wellness” </a:t>
            </a:r>
            <a:r>
              <a:rPr lang="en-US" sz="1200" dirty="0">
                <a:latin typeface="Times New Roman" panose="02020603050405020304" pitchFamily="18" charset="0"/>
                <a:ea typeface="Calibri" panose="020F0502020204030204" pitchFamily="34" charset="0"/>
                <a:cs typeface="Times New Roman" panose="02020603050405020304" pitchFamily="18" charset="0"/>
              </a:rPr>
              <a:t>checkup, we shall ask </a:t>
            </a:r>
            <a:r>
              <a:rPr lang="en-US" sz="1200" b="1" dirty="0">
                <a:latin typeface="Times New Roman" panose="02020603050405020304" pitchFamily="18" charset="0"/>
                <a:ea typeface="Calibri" panose="020F0502020204030204" pitchFamily="34" charset="0"/>
                <a:cs typeface="Times New Roman" panose="02020603050405020304" pitchFamily="18" charset="0"/>
              </a:rPr>
              <a:t>“How Well Do You Pray</a:t>
            </a:r>
            <a:endParaRPr lang="en-US" sz="1200" dirty="0"/>
          </a:p>
          <a:p>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22</a:t>
            </a:fld>
            <a:endParaRPr lang="en-US"/>
          </a:p>
        </p:txBody>
      </p:sp>
    </p:spTree>
    <p:extLst>
      <p:ext uri="{BB962C8B-B14F-4D97-AF65-F5344CB8AC3E}">
        <p14:creationId xmlns:p14="http://schemas.microsoft.com/office/powerpoint/2010/main" val="23878095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latin typeface="Times New Roman" panose="02020603050405020304" pitchFamily="18" charset="0"/>
                <a:cs typeface="Times New Roman" panose="02020603050405020304" pitchFamily="18" charset="0"/>
              </a:rPr>
              <a:t>1. Hearing and faith, </a:t>
            </a:r>
            <a:r>
              <a:rPr lang="en-US" sz="1200" b="1" dirty="0">
                <a:latin typeface="Times New Roman" panose="02020603050405020304" pitchFamily="18" charset="0"/>
                <a:cs typeface="Times New Roman" panose="02020603050405020304" pitchFamily="18" charset="0"/>
              </a:rPr>
              <a:t>Rom. 10:17</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2. Repentance, </a:t>
            </a:r>
            <a:r>
              <a:rPr lang="en-US" sz="1200" b="1" dirty="0">
                <a:latin typeface="Times New Roman" panose="02020603050405020304" pitchFamily="18" charset="0"/>
                <a:cs typeface="Times New Roman" panose="02020603050405020304" pitchFamily="18" charset="0"/>
              </a:rPr>
              <a:t>Acts 2:38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3. Professing Christ, </a:t>
            </a:r>
            <a:r>
              <a:rPr lang="en-US" sz="1200" b="1" dirty="0">
                <a:latin typeface="Times New Roman" panose="02020603050405020304" pitchFamily="18" charset="0"/>
                <a:cs typeface="Times New Roman" panose="02020603050405020304" pitchFamily="18" charset="0"/>
              </a:rPr>
              <a:t>Rom. 10:9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4. Immersion in water, </a:t>
            </a:r>
            <a:r>
              <a:rPr lang="en-US" sz="1200" b="1" dirty="0">
                <a:latin typeface="Times New Roman" panose="02020603050405020304" pitchFamily="18" charset="0"/>
                <a:cs typeface="Times New Roman" panose="02020603050405020304" pitchFamily="18" charset="0"/>
              </a:rPr>
              <a:t>Acts 22:16 </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5. Faithfulness, </a:t>
            </a:r>
            <a:r>
              <a:rPr lang="en-US" sz="1200" b="1" dirty="0">
                <a:latin typeface="Times New Roman" panose="02020603050405020304" pitchFamily="18" charset="0"/>
                <a:cs typeface="Times New Roman" panose="02020603050405020304" pitchFamily="18" charset="0"/>
              </a:rPr>
              <a:t>Rev. 2:10</a:t>
            </a:r>
            <a:r>
              <a:rPr lang="en-US" sz="1200" dirty="0">
                <a:latin typeface="Times New Roman" panose="02020603050405020304" pitchFamily="18" charset="0"/>
                <a:cs typeface="Times New Roman" panose="02020603050405020304" pitchFamily="18" charset="0"/>
              </a:rPr>
              <a:t>  </a:t>
            </a:r>
          </a:p>
          <a:p>
            <a:r>
              <a:rPr lang="en-US" sz="1200" dirty="0">
                <a:latin typeface="Times New Roman" panose="02020603050405020304" pitchFamily="18" charset="0"/>
                <a:cs typeface="Times New Roman" panose="02020603050405020304" pitchFamily="18" charset="0"/>
              </a:rPr>
              <a:t>6. Prayerful penitence for the erring child of God, </a:t>
            </a:r>
            <a:r>
              <a:rPr lang="en-US" sz="1200" b="1" dirty="0">
                <a:latin typeface="Times New Roman" panose="02020603050405020304" pitchFamily="18" charset="0"/>
                <a:cs typeface="Times New Roman" panose="02020603050405020304" pitchFamily="18" charset="0"/>
              </a:rPr>
              <a:t>Acts 8:22</a:t>
            </a:r>
            <a:r>
              <a:rPr lang="en-US" sz="1200" dirty="0">
                <a:latin typeface="Times New Roman" panose="02020603050405020304" pitchFamily="18" charset="0"/>
                <a:cs typeface="Times New Roman" panose="02020603050405020304" pitchFamily="18" charset="0"/>
              </a:rPr>
              <a:t> </a:t>
            </a:r>
          </a:p>
          <a:p>
            <a:r>
              <a:rPr lang="en-US" sz="1200" i="1" dirty="0">
                <a:latin typeface="Times New Roman" panose="02020603050405020304" pitchFamily="18" charset="0"/>
                <a:cs typeface="Times New Roman" panose="02020603050405020304" pitchFamily="18" charset="0"/>
              </a:rPr>
              <a:t> </a:t>
            </a:r>
            <a:endParaRPr lang="en-US" sz="1200" dirty="0">
              <a:latin typeface="Times New Roman" panose="02020603050405020304" pitchFamily="18" charset="0"/>
              <a:cs typeface="Times New Roman" panose="02020603050405020304" pitchFamily="18" charset="0"/>
            </a:endParaRPr>
          </a:p>
          <a:p>
            <a:r>
              <a:rPr lang="en-US" sz="1200" i="1" dirty="0">
                <a:latin typeface="Times New Roman" panose="02020603050405020304" pitchFamily="18" charset="0"/>
                <a:cs typeface="Times New Roman" panose="02020603050405020304" pitchFamily="18" charset="0"/>
              </a:rPr>
              <a:t>Repent therefore of this your wickedness and pray God if perhaps the thought of your heart may be forgiven you</a:t>
            </a:r>
            <a:r>
              <a:rPr lang="en-US" sz="1200" dirty="0">
                <a:latin typeface="Times New Roman" panose="02020603050405020304" pitchFamily="18" charset="0"/>
                <a:cs typeface="Times New Roman" panose="02020603050405020304" pitchFamily="18" charset="0"/>
              </a:rPr>
              <a:t>.  </a:t>
            </a:r>
            <a:r>
              <a:rPr lang="en-US" sz="1200" b="1" dirty="0">
                <a:latin typeface="Times New Roman" panose="02020603050405020304" pitchFamily="18" charset="0"/>
                <a:cs typeface="Times New Roman" panose="02020603050405020304" pitchFamily="18" charset="0"/>
              </a:rPr>
              <a:t>(Acts 8:22</a:t>
            </a:r>
            <a:r>
              <a:rPr lang="en-US" b="1" dirty="0"/>
              <a:t>)</a:t>
            </a:r>
            <a:endParaRPr lang="en-US" dirty="0"/>
          </a:p>
          <a:p>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23</a:t>
            </a:fld>
            <a:endParaRPr lang="en-US"/>
          </a:p>
        </p:txBody>
      </p:sp>
    </p:spTree>
    <p:extLst>
      <p:ext uri="{BB962C8B-B14F-4D97-AF65-F5344CB8AC3E}">
        <p14:creationId xmlns:p14="http://schemas.microsoft.com/office/powerpoint/2010/main" val="32193934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24</a:t>
            </a:fld>
            <a:endParaRPr lang="en-US"/>
          </a:p>
        </p:txBody>
      </p:sp>
    </p:spTree>
    <p:extLst>
      <p:ext uri="{BB962C8B-B14F-4D97-AF65-F5344CB8AC3E}">
        <p14:creationId xmlns:p14="http://schemas.microsoft.com/office/powerpoint/2010/main" val="10944705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2. On several occasions we find Jesus saying, </a:t>
            </a:r>
            <a:r>
              <a:rPr lang="en-US" sz="1200" b="1" i="0" kern="1200" dirty="0">
                <a:solidFill>
                  <a:schemeClr val="tx1"/>
                </a:solidFill>
                <a:effectLst/>
                <a:latin typeface="+mn-lt"/>
                <a:ea typeface="+mn-ea"/>
                <a:cs typeface="+mn-cs"/>
              </a:rPr>
              <a:t>“Have you not read...?”</a:t>
            </a:r>
          </a:p>
          <a:p>
            <a:pPr rtl="0"/>
            <a:r>
              <a:rPr lang="en-US" sz="1200" b="1" i="0" kern="1200" dirty="0">
                <a:solidFill>
                  <a:schemeClr val="tx1"/>
                </a:solidFill>
                <a:effectLst/>
                <a:latin typeface="+mn-lt"/>
                <a:ea typeface="+mn-ea"/>
                <a:cs typeface="+mn-cs"/>
              </a:rPr>
              <a: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In defense of His disciples - </a:t>
            </a:r>
            <a:r>
              <a:rPr lang="en-US" sz="1200" b="1" i="0" kern="1200" dirty="0">
                <a:solidFill>
                  <a:schemeClr val="tx1"/>
                </a:solidFill>
                <a:effectLst/>
                <a:latin typeface="+mn-lt"/>
                <a:ea typeface="+mn-ea"/>
                <a:cs typeface="+mn-cs"/>
              </a:rPr>
              <a:t>Mat 12:3,5</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But He said to them, "Have you not read what David did when he was hungry, he and those who were with him: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12:3</a:t>
            </a:r>
            <a:r>
              <a:rPr lang="en-US" sz="1200" b="0" i="0" u="none" strike="noStrike" kern="1200" baseline="0" dirty="0">
                <a:solidFill>
                  <a:schemeClr val="tx1"/>
                </a:solidFill>
                <a:latin typeface="+mn-lt"/>
                <a:ea typeface="+mn-ea"/>
                <a:cs typeface="+mn-cs"/>
              </a:rPr>
              <a:t>)</a:t>
            </a:r>
          </a:p>
          <a:p>
            <a:pPr rtl="0"/>
            <a:r>
              <a:rPr lang="en-US" sz="1200" b="0" i="1" u="none" strike="noStrike" kern="1200" baseline="0" dirty="0">
                <a:solidFill>
                  <a:schemeClr val="tx1"/>
                </a:solidFill>
                <a:latin typeface="+mn-lt"/>
                <a:ea typeface="+mn-ea"/>
                <a:cs typeface="+mn-cs"/>
              </a:rPr>
              <a:t>Or have you not read in the law that on the Sabbath the priests in the temple profane the Sabbath, and are blameless? </a:t>
            </a:r>
          </a:p>
          <a:p>
            <a:pPr rtl="0"/>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12:5</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 Answering questions regarding divorce - </a:t>
            </a:r>
            <a:r>
              <a:rPr lang="en-US" sz="1200" b="1" i="0" kern="1200" dirty="0">
                <a:solidFill>
                  <a:schemeClr val="tx1"/>
                </a:solidFill>
                <a:effectLst/>
                <a:latin typeface="+mn-lt"/>
                <a:ea typeface="+mn-ea"/>
                <a:cs typeface="+mn-cs"/>
              </a:rPr>
              <a:t>Mat 19:4</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And He answered and said to them, "Have you not read that He who made them at the beginning 'MADE THEM MALE AND FEMALE,’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19:4</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c. Defending children who praised Him in the temple - </a:t>
            </a:r>
            <a:r>
              <a:rPr lang="en-US" sz="1200" b="1" i="0" kern="1200" dirty="0">
                <a:solidFill>
                  <a:schemeClr val="tx1"/>
                </a:solidFill>
                <a:effectLst/>
                <a:latin typeface="+mn-lt"/>
                <a:ea typeface="+mn-ea"/>
                <a:cs typeface="+mn-cs"/>
              </a:rPr>
              <a:t>Mat 21:16</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and said to Him, "Do You hear what these are saying?" And Jesus said to them, "Yes. Have you never read, 'OUT OF THE MOUTH OF BABES AND NURSING INFANTS YOU HAVE PERFECTED PRAISE'?"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21:16</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d. Regarding the prophecy of His becoming the chief cornerstone - </a:t>
            </a:r>
            <a:r>
              <a:rPr lang="en-US" sz="1200" b="1" i="0" kern="1200" dirty="0">
                <a:solidFill>
                  <a:schemeClr val="tx1"/>
                </a:solidFill>
                <a:effectLst/>
                <a:latin typeface="+mn-lt"/>
                <a:ea typeface="+mn-ea"/>
                <a:cs typeface="+mn-cs"/>
              </a:rPr>
              <a:t>Mat 21:42</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Jesus said to them, "Have you never read in the Scriptures: 'THE STONE WHICH THE BUILDERS REJECTED HAS BECOME THE CHIEF CORNERSTONE. THIS WAS THE LORD'S DOING, AND IT IS MARVELOUS IN OUR EYES' ?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21:42</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pPr rtl="0"/>
            <a:r>
              <a:rPr lang="en-US" sz="1200" b="1" kern="1200" dirty="0">
                <a:solidFill>
                  <a:schemeClr val="tx1"/>
                </a:solidFill>
                <a:effectLst/>
                <a:latin typeface="+mn-lt"/>
                <a:ea typeface="+mn-ea"/>
                <a:cs typeface="+mn-cs"/>
              </a:rPr>
              <a:t>&gt;&gt;&gt;&gt;&gt;&gt;&gt;&gt;&gt;&gt;&gt;&gt;&gt;&gt;&gt; </a:t>
            </a:r>
          </a:p>
          <a:p>
            <a:pPr rtl="0"/>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e. Responding to the Sadducees about the resurrection of the dead - </a:t>
            </a:r>
            <a:r>
              <a:rPr lang="en-US" sz="1200" b="1" i="0" kern="1200" dirty="0">
                <a:solidFill>
                  <a:schemeClr val="tx1"/>
                </a:solidFill>
                <a:effectLst/>
                <a:latin typeface="+mn-lt"/>
                <a:ea typeface="+mn-ea"/>
                <a:cs typeface="+mn-cs"/>
              </a:rPr>
              <a:t>Mat 22:31-32</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But concerning the resurrection of the dead, have you not read what was spoken to you by God, saying, 'I AM THE GOD OF ABRAHAM, THE GOD OF ISAAC, AND THE GOD OF JACOB' ? God is not the God of the dead, but of the living."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Mat 22:31-32</a:t>
            </a:r>
            <a:r>
              <a:rPr lang="en-US" sz="1200" b="0" i="0" u="none" strike="noStrike" kern="1200" baseline="0" dirty="0">
                <a:solidFill>
                  <a:schemeClr val="tx1"/>
                </a:solidFill>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4</a:t>
            </a:fld>
            <a:endParaRPr lang="en-US"/>
          </a:p>
        </p:txBody>
      </p:sp>
    </p:spTree>
    <p:extLst>
      <p:ext uri="{BB962C8B-B14F-4D97-AF65-F5344CB8AC3E}">
        <p14:creationId xmlns:p14="http://schemas.microsoft.com/office/powerpoint/2010/main" val="598174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3. The question </a:t>
            </a:r>
            <a:r>
              <a:rPr lang="en-US" sz="1200" b="1" i="0" kern="1200" dirty="0">
                <a:solidFill>
                  <a:schemeClr val="tx1"/>
                </a:solidFill>
                <a:effectLst/>
                <a:latin typeface="+mn-lt"/>
                <a:ea typeface="+mn-ea"/>
                <a:cs typeface="+mn-cs"/>
              </a:rPr>
              <a:t>“Have you not read?” </a:t>
            </a:r>
            <a:r>
              <a:rPr lang="en-US" sz="1200" b="0" i="0" kern="1200" dirty="0">
                <a:solidFill>
                  <a:schemeClr val="tx1"/>
                </a:solidFill>
                <a:effectLst/>
                <a:latin typeface="+mn-lt"/>
                <a:ea typeface="+mn-ea"/>
                <a:cs typeface="+mn-cs"/>
              </a:rPr>
              <a:t>suggests a major failing...</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a. That plagued the scribes, Pharisees, and Sadducees</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b. That likely affects people today, including Christians</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c. </a:t>
            </a:r>
            <a:r>
              <a:rPr lang="en-US" sz="1200" b="0" i="0" kern="1200" dirty="0">
                <a:solidFill>
                  <a:schemeClr val="tx1"/>
                </a:solidFill>
                <a:effectLst/>
                <a:latin typeface="+mn-lt"/>
                <a:ea typeface="+mn-ea"/>
                <a:cs typeface="+mn-cs"/>
              </a:rPr>
              <a:t>The problem: many do not read the Word of God as they should, and that affects our </a:t>
            </a:r>
            <a:r>
              <a:rPr lang="en-US" sz="1200" b="1" i="0" kern="1200" dirty="0">
                <a:solidFill>
                  <a:schemeClr val="tx1"/>
                </a:solidFill>
                <a:effectLst/>
                <a:latin typeface="+mn-lt"/>
                <a:ea typeface="+mn-ea"/>
                <a:cs typeface="+mn-cs"/>
              </a:rPr>
              <a:t>“Spiritual Wellness”</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&gt;&gt;&gt;&gt;&gt;&gt;&gt;&gt;&gt;&gt;&gt;&gt;&gt;&gt;&gt;&gt;</a:t>
            </a:r>
          </a:p>
          <a:p>
            <a:r>
              <a:rPr lang="en-US" sz="1200" b="0" i="0" kern="1200" dirty="0">
                <a:solidFill>
                  <a:schemeClr val="tx1"/>
                </a:solidFill>
                <a:effectLst/>
                <a:latin typeface="+mn-lt"/>
                <a:ea typeface="+mn-ea"/>
                <a:cs typeface="+mn-cs"/>
              </a:rPr>
              <a:t>    d. So let’s raise the question, </a:t>
            </a:r>
            <a:r>
              <a:rPr lang="en-US" sz="1200" b="1" i="0" kern="1200" dirty="0">
                <a:solidFill>
                  <a:schemeClr val="tx1"/>
                </a:solidFill>
                <a:effectLst/>
                <a:latin typeface="+mn-lt"/>
                <a:ea typeface="+mn-ea"/>
                <a:cs typeface="+mn-cs"/>
              </a:rPr>
              <a:t>“How Well Do You Read?”</a:t>
            </a:r>
            <a:r>
              <a:rPr lang="en-US" sz="1200" b="0" i="0" kern="1200" dirty="0">
                <a:solidFill>
                  <a:schemeClr val="tx1"/>
                </a:solidFill>
                <a:effectLst/>
                <a:latin typeface="+mn-lt"/>
                <a:ea typeface="+mn-ea"/>
                <a:cs typeface="+mn-cs"/>
              </a:rPr>
              <a:t>, considering first that there are...</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5</a:t>
            </a:fld>
            <a:endParaRPr lang="en-US"/>
          </a:p>
        </p:txBody>
      </p:sp>
    </p:spTree>
    <p:extLst>
      <p:ext uri="{BB962C8B-B14F-4D97-AF65-F5344CB8AC3E}">
        <p14:creationId xmlns:p14="http://schemas.microsoft.com/office/powerpoint/2010/main" val="27892092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sz="1200" b="1" i="0" kern="1200" dirty="0">
                <a:solidFill>
                  <a:schemeClr val="tx1"/>
                </a:solidFill>
                <a:effectLst/>
                <a:latin typeface="+mn-lt"/>
                <a:ea typeface="+mn-ea"/>
                <a:cs typeface="+mn-cs"/>
              </a:rPr>
              <a:t>I. DIFFERENT TYPES OF READERS</a:t>
            </a:r>
          </a:p>
          <a:p>
            <a:pPr marL="0" indent="0">
              <a:buNone/>
            </a:pPr>
            <a:r>
              <a:rPr lang="en-US" sz="1200" b="1" kern="1200" dirty="0">
                <a:solidFill>
                  <a:schemeClr val="tx1"/>
                </a:solidFill>
                <a:effectLst/>
                <a:latin typeface="+mn-lt"/>
                <a:ea typeface="+mn-ea"/>
                <a:cs typeface="+mn-cs"/>
              </a:rPr>
              <a:t>&gt;&gt;&gt;&gt;&gt;&gt;&gt;&gt;&gt;&gt;&gt;&gt;&gt;&gt;&gt;&gt;&gt;&gt;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A. THOSE WHO NEVER READ...</a:t>
            </a:r>
          </a:p>
          <a:p>
            <a:pPr marL="0" indent="0">
              <a:buNone/>
            </a:pPr>
            <a:r>
              <a:rPr lang="en-US" sz="1200" b="1" i="0" kern="1200" dirty="0">
                <a:solidFill>
                  <a:schemeClr val="tx1"/>
                </a:solidFill>
                <a:effectLst/>
                <a:latin typeface="+mn-lt"/>
                <a:ea typeface="+mn-ea"/>
                <a:cs typeface="+mn-cs"/>
              </a:rPr>
              <a:t>&gt;&gt;&gt;&gt;&gt;&gt;&gt;&gt;&gt;&gt;&gt;&gt;&gt;&gt;&gt;&gt;&gt;&gt;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Who have never read the Bible, the Word of God</a:t>
            </a:r>
          </a:p>
          <a:p>
            <a:pPr marL="0" indent="0">
              <a:buNone/>
            </a:pPr>
            <a:r>
              <a:rPr lang="en-US" sz="1200" b="0" i="0" kern="1200" dirty="0">
                <a:solidFill>
                  <a:schemeClr val="tx1"/>
                </a:solidFill>
                <a:effectLst/>
                <a:latin typeface="+mn-lt"/>
                <a:ea typeface="+mn-ea"/>
                <a:cs typeface="+mn-cs"/>
              </a:rPr>
              <a: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This includes most people in the world, and sadly, some Christians</a:t>
            </a:r>
          </a:p>
          <a:p>
            <a:pPr marL="0" indent="0">
              <a:buNone/>
            </a:pPr>
            <a:r>
              <a:rPr lang="en-US" sz="1200" b="0" i="0" kern="1200" dirty="0">
                <a:solidFill>
                  <a:schemeClr val="tx1"/>
                </a:solidFill>
                <a:effectLst/>
                <a:latin typeface="+mn-lt"/>
                <a:ea typeface="+mn-ea"/>
                <a:cs typeface="+mn-cs"/>
              </a:rPr>
              <a:t>&gt;&gt;&gt;&gt;&gt;&gt;&gt;&gt;&gt;&gt;&gt;&gt;&gt;&gt;&gt;&gt;&gt;&gt;&gt;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3. </a:t>
            </a:r>
            <a:r>
              <a:rPr lang="en-US" sz="1200" b="1" i="0" kern="1200" dirty="0">
                <a:solidFill>
                  <a:schemeClr val="tx1"/>
                </a:solidFill>
                <a:effectLst/>
                <a:latin typeface="+mn-lt"/>
                <a:ea typeface="+mn-ea"/>
                <a:cs typeface="+mn-cs"/>
              </a:rPr>
              <a:t> It is bad enough for people to Biblically illiterate, but for Christians?</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6</a:t>
            </a:fld>
            <a:endParaRPr lang="en-US"/>
          </a:p>
        </p:txBody>
      </p:sp>
    </p:spTree>
    <p:extLst>
      <p:ext uri="{BB962C8B-B14F-4D97-AF65-F5344CB8AC3E}">
        <p14:creationId xmlns:p14="http://schemas.microsoft.com/office/powerpoint/2010/main" val="17799136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B. THOSE WHO READ SPARINGLY...</a:t>
            </a:r>
          </a:p>
          <a:p>
            <a:r>
              <a:rPr lang="en-US" sz="1200" b="1" i="0" kern="1200" dirty="0">
                <a:solidFill>
                  <a:schemeClr val="tx1"/>
                </a:solidFill>
                <a:effectLst/>
                <a:latin typeface="+mn-lt"/>
                <a:ea typeface="+mn-ea"/>
                <a:cs typeface="+mn-cs"/>
              </a:rPr>
              <a: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Who may possess a Bible, but read only a passage here and there</a:t>
            </a:r>
          </a:p>
          <a:p>
            <a:r>
              <a:rPr lang="en-US" sz="1200" b="0" i="0" kern="1200" dirty="0">
                <a:solidFill>
                  <a:schemeClr val="tx1"/>
                </a:solidFill>
                <a:effectLst/>
                <a:latin typeface="+mn-lt"/>
                <a:ea typeface="+mn-ea"/>
                <a:cs typeface="+mn-cs"/>
              </a:rPr>
              <a: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This includes most people who have Bibles</a:t>
            </a:r>
          </a:p>
          <a:p>
            <a:r>
              <a:rPr lang="en-US" sz="1200" b="0" i="0" kern="1200" dirty="0">
                <a:solidFill>
                  <a:schemeClr val="tx1"/>
                </a:solidFill>
                <a:effectLst/>
                <a:latin typeface="+mn-lt"/>
                <a:ea typeface="+mn-ea"/>
                <a:cs typeface="+mn-cs"/>
              </a:rPr>
              <a: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3.</a:t>
            </a:r>
            <a:r>
              <a:rPr lang="en-US" sz="1200" b="1" i="0" kern="1200" dirty="0">
                <a:solidFill>
                  <a:schemeClr val="tx1"/>
                </a:solidFill>
                <a:effectLst/>
                <a:latin typeface="+mn-lt"/>
                <a:ea typeface="+mn-ea"/>
                <a:cs typeface="+mn-cs"/>
              </a:rPr>
              <a:t> The Bible may be the #1 bestseller, but it is often the least read book in the world!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7</a:t>
            </a:fld>
            <a:endParaRPr lang="en-US"/>
          </a:p>
        </p:txBody>
      </p:sp>
    </p:spTree>
    <p:extLst>
      <p:ext uri="{BB962C8B-B14F-4D97-AF65-F5344CB8AC3E}">
        <p14:creationId xmlns:p14="http://schemas.microsoft.com/office/powerpoint/2010/main" val="2245644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C. THOSE WHO READ SELECTIVELY...</a:t>
            </a:r>
          </a:p>
          <a:p>
            <a:r>
              <a:rPr lang="en-US" sz="1200" b="1" i="0" kern="1200" dirty="0">
                <a:solidFill>
                  <a:schemeClr val="tx1"/>
                </a:solidFill>
                <a:effectLst/>
                <a:latin typeface="+mn-lt"/>
                <a:ea typeface="+mn-ea"/>
                <a:cs typeface="+mn-cs"/>
              </a:rPr>
              <a: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Who read only certain parts of the Bible</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For example, the Psalms or the Gospels</a:t>
            </a:r>
          </a:p>
          <a:p>
            <a:r>
              <a:rPr lang="en-US" sz="1200" b="0" i="0" kern="1200" dirty="0">
                <a:solidFill>
                  <a:schemeClr val="tx1"/>
                </a:solidFill>
                <a:effectLst/>
                <a:latin typeface="+mn-lt"/>
                <a:ea typeface="+mn-ea"/>
                <a:cs typeface="+mn-cs"/>
              </a:rPr>
              <a: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Such people read only to soothe their conscience or calm their troubled heart</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8</a:t>
            </a:fld>
            <a:endParaRPr lang="en-US"/>
          </a:p>
        </p:txBody>
      </p:sp>
    </p:spTree>
    <p:extLst>
      <p:ext uri="{BB962C8B-B14F-4D97-AF65-F5344CB8AC3E}">
        <p14:creationId xmlns:p14="http://schemas.microsoft.com/office/powerpoint/2010/main" val="16648386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D. THOSE WHO READ DEFENSIVELY...</a:t>
            </a:r>
          </a:p>
          <a:p>
            <a:r>
              <a:rPr lang="en-US" sz="1200" b="1" i="0" kern="1200" dirty="0">
                <a:solidFill>
                  <a:schemeClr val="tx1"/>
                </a:solidFill>
                <a:effectLst/>
                <a:latin typeface="+mn-lt"/>
                <a:ea typeface="+mn-ea"/>
                <a:cs typeface="+mn-cs"/>
              </a:rPr>
              <a:t>&gt;&gt;&gt;&gt;&gt;&gt;&gt;&gt;&gt;&gt;&gt;&gt;&gt;&gt;&gt;&gt;</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Who read to prove others wrong</a:t>
            </a:r>
          </a:p>
          <a:p>
            <a:r>
              <a:rPr lang="en-US" sz="1200" b="0" i="0" kern="1200" dirty="0">
                <a:solidFill>
                  <a:schemeClr val="tx1"/>
                </a:solidFill>
                <a:effectLst/>
                <a:latin typeface="+mn-lt"/>
                <a:ea typeface="+mn-ea"/>
                <a:cs typeface="+mn-cs"/>
              </a:rPr>
              <a: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Looking for anything that supports what they already believe</a:t>
            </a:r>
          </a:p>
          <a:p>
            <a:r>
              <a:rPr lang="en-US" sz="1200" b="0" i="0" kern="1200" dirty="0">
                <a:solidFill>
                  <a:schemeClr val="tx1"/>
                </a:solidFill>
                <a:effectLst/>
                <a:latin typeface="+mn-lt"/>
                <a:ea typeface="+mn-ea"/>
                <a:cs typeface="+mn-cs"/>
              </a:rPr>
              <a:t>&gt;&gt;&gt;&gt;&gt;&gt;&gt;&gt;&gt;&gt;&gt;&gt;&gt;&gt;&gt;&gt;&gt;</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One should not read to prove one’s positions, but to improve one’s position before God</a:t>
            </a:r>
            <a:br>
              <a:rPr lang="en-US" sz="1200" b="1"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9</a:t>
            </a:fld>
            <a:endParaRPr lang="en-US"/>
          </a:p>
        </p:txBody>
      </p:sp>
    </p:spTree>
    <p:extLst>
      <p:ext uri="{BB962C8B-B14F-4D97-AF65-F5344CB8AC3E}">
        <p14:creationId xmlns:p14="http://schemas.microsoft.com/office/powerpoint/2010/main" val="23873856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E. THOSE WHO READ REGULARLY...</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&gt;&gt;&gt;&gt;&gt;&gt;&gt;&gt;&gt;&gt;&gt;&gt;&gt;&gt;&gt;&gt;&gt;&gt;</a:t>
            </a:r>
          </a:p>
          <a:p>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1. Who read to learn, to understand, to obey God’s Word</a:t>
            </a:r>
            <a:br>
              <a:rPr lang="en-US" sz="1200" kern="1200" dirty="0">
                <a:solidFill>
                  <a:schemeClr val="tx1"/>
                </a:solidFill>
                <a:effectLst/>
                <a:latin typeface="+mn-lt"/>
                <a:ea typeface="+mn-ea"/>
                <a:cs typeface="+mn-cs"/>
              </a:rPr>
            </a:br>
            <a:r>
              <a:rPr lang="en-US" sz="1200" kern="1200" dirty="0">
                <a:solidFill>
                  <a:schemeClr val="tx1"/>
                </a:solidFill>
                <a:effectLst/>
                <a:latin typeface="+mn-lt"/>
                <a:ea typeface="+mn-ea"/>
                <a:cs typeface="+mn-cs"/>
              </a:rPr>
              <a:t>&gt;&gt;&gt;&gt;&gt;&gt;&gt;&gt;&gt;&gt;&gt;&gt;&gt;&gt;&gt;&gt;&gt;&gt;&gt;</a:t>
            </a:r>
          </a:p>
          <a:p>
            <a:pPr rtl="0"/>
            <a:r>
              <a:rPr lang="en-US" sz="1200" kern="1200" dirty="0">
                <a:solidFill>
                  <a:schemeClr val="tx1"/>
                </a:solidFill>
                <a:effectLst/>
                <a:latin typeface="+mn-lt"/>
                <a:ea typeface="+mn-ea"/>
                <a:cs typeface="+mn-cs"/>
              </a:rPr>
              <a:t>    </a:t>
            </a:r>
            <a:r>
              <a:rPr lang="en-US" sz="1200" b="0" i="0" kern="1200" dirty="0">
                <a:solidFill>
                  <a:schemeClr val="tx1"/>
                </a:solidFill>
                <a:effectLst/>
                <a:latin typeface="+mn-lt"/>
                <a:ea typeface="+mn-ea"/>
                <a:cs typeface="+mn-cs"/>
              </a:rPr>
              <a:t>2. The Ethiopian and the Bereans seem to have been such readers - </a:t>
            </a:r>
            <a:r>
              <a:rPr lang="en-US" sz="1200" b="1" i="0" kern="1200" dirty="0">
                <a:solidFill>
                  <a:schemeClr val="tx1"/>
                </a:solidFill>
                <a:effectLst/>
                <a:latin typeface="+mn-lt"/>
                <a:ea typeface="+mn-ea"/>
                <a:cs typeface="+mn-cs"/>
              </a:rPr>
              <a:t>Acts 8:27-34; 17:10-12</a:t>
            </a:r>
            <a:br>
              <a:rPr lang="en-US" sz="1200" b="1" kern="1200" dirty="0">
                <a:solidFill>
                  <a:schemeClr val="tx1"/>
                </a:solidFill>
                <a:effectLst/>
                <a:latin typeface="+mn-lt"/>
                <a:ea typeface="+mn-ea"/>
                <a:cs typeface="+mn-cs"/>
              </a:rPr>
            </a:br>
            <a:r>
              <a:rPr lang="en-US" sz="1200" b="0" i="1" u="none" strike="noStrike" kern="1200" baseline="0" dirty="0">
                <a:solidFill>
                  <a:schemeClr val="tx1"/>
                </a:solidFill>
                <a:latin typeface="+mn-lt"/>
                <a:ea typeface="+mn-ea"/>
                <a:cs typeface="+mn-cs"/>
              </a:rPr>
              <a:t>was returning. And sitting in his chariot, he was </a:t>
            </a:r>
            <a:r>
              <a:rPr lang="en-US" sz="1200" b="1" i="1" u="none" strike="noStrike" kern="1200" baseline="0" dirty="0">
                <a:solidFill>
                  <a:schemeClr val="tx1"/>
                </a:solidFill>
                <a:latin typeface="+mn-lt"/>
                <a:ea typeface="+mn-ea"/>
                <a:cs typeface="+mn-cs"/>
              </a:rPr>
              <a:t>reading </a:t>
            </a:r>
            <a:r>
              <a:rPr lang="en-US" sz="1200" b="0" i="1" u="none" strike="noStrike" kern="1200" baseline="0" dirty="0">
                <a:solidFill>
                  <a:schemeClr val="tx1"/>
                </a:solidFill>
                <a:latin typeface="+mn-lt"/>
                <a:ea typeface="+mn-ea"/>
                <a:cs typeface="+mn-cs"/>
              </a:rPr>
              <a:t>Isaiah the prophet. </a:t>
            </a:r>
            <a:r>
              <a:rPr lang="en-US" sz="1200" b="0" i="0" u="none" strike="noStrike" kern="1200" baseline="0" dirty="0">
                <a:solidFill>
                  <a:schemeClr val="tx1"/>
                </a:solidFill>
                <a:latin typeface="+mn-lt"/>
                <a:ea typeface="+mn-ea"/>
                <a:cs typeface="+mn-cs"/>
              </a:rPr>
              <a:t>(</a:t>
            </a:r>
            <a:r>
              <a:rPr lang="en-US" sz="1200" b="1" i="0" u="none" strike="noStrike" kern="1200" baseline="0" dirty="0">
                <a:solidFill>
                  <a:schemeClr val="tx1"/>
                </a:solidFill>
                <a:latin typeface="+mn-lt"/>
                <a:ea typeface="+mn-ea"/>
                <a:cs typeface="+mn-cs"/>
              </a:rPr>
              <a:t>Act 8:28</a:t>
            </a:r>
            <a:r>
              <a:rPr lang="en-US" sz="1200" b="0" i="0" u="none" strike="noStrike" kern="1200" baseline="0" dirty="0">
                <a:solidFill>
                  <a:schemeClr val="tx1"/>
                </a:solidFill>
                <a:latin typeface="+mn-lt"/>
                <a:ea typeface="+mn-ea"/>
                <a:cs typeface="+mn-cs"/>
              </a:rPr>
              <a:t>)</a:t>
            </a:r>
          </a:p>
          <a:p>
            <a:pPr rtl="0"/>
            <a:r>
              <a:rPr lang="en-US" sz="1200" b="1" kern="1200" dirty="0">
                <a:solidFill>
                  <a:schemeClr val="tx1"/>
                </a:solidFill>
                <a:effectLst/>
                <a:latin typeface="+mn-lt"/>
                <a:ea typeface="+mn-ea"/>
                <a:cs typeface="+mn-cs"/>
              </a:rPr>
              <a:t>------------------------</a:t>
            </a:r>
          </a:p>
          <a:p>
            <a:pPr rtl="0"/>
            <a:r>
              <a:rPr lang="en-US" sz="1200" b="0" i="1" u="none" strike="noStrike" kern="1200" baseline="0" dirty="0">
                <a:solidFill>
                  <a:schemeClr val="tx1"/>
                </a:solidFill>
                <a:latin typeface="+mn-lt"/>
                <a:ea typeface="+mn-ea"/>
                <a:cs typeface="+mn-cs"/>
              </a:rPr>
              <a:t>Then the brethren immediately sent Paul and Silas away by night to Berea. When they arrived, they went into the synagogue of the Jews. These were more fair-minded than those in Thessalonica, in that they received the word with all readiness, and </a:t>
            </a:r>
            <a:r>
              <a:rPr lang="en-US" sz="1200" b="1" i="1" u="none" strike="noStrike" kern="1200" baseline="0" dirty="0">
                <a:solidFill>
                  <a:schemeClr val="tx1"/>
                </a:solidFill>
                <a:latin typeface="+mn-lt"/>
                <a:ea typeface="+mn-ea"/>
                <a:cs typeface="+mn-cs"/>
              </a:rPr>
              <a:t>searched the Scriptures daily </a:t>
            </a:r>
            <a:r>
              <a:rPr lang="en-US" sz="1200" b="0" i="1" u="none" strike="noStrike" kern="1200" baseline="0" dirty="0">
                <a:solidFill>
                  <a:schemeClr val="tx1"/>
                </a:solidFill>
                <a:latin typeface="+mn-lt"/>
                <a:ea typeface="+mn-ea"/>
                <a:cs typeface="+mn-cs"/>
              </a:rPr>
              <a:t>to find out whether these things were so. Therefore many of them believed, and also not a few of the Greeks, prominent women as well as men.</a:t>
            </a:r>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Act 17:10-12</a:t>
            </a:r>
            <a:r>
              <a:rPr lang="en-US" sz="1200" b="0" i="0" u="none" strike="noStrike" kern="1200" baseline="0" dirty="0">
                <a:solidFill>
                  <a:schemeClr val="tx1"/>
                </a:solidFill>
                <a:latin typeface="+mn-lt"/>
                <a:ea typeface="+mn-ea"/>
                <a:cs typeface="+mn-cs"/>
              </a:rPr>
              <a:t>)</a:t>
            </a: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&gt;&gt;&gt;&gt;&gt;&gt;&gt;&gt;&gt;&gt;&gt;&gt;&gt;&gt;&gt;&gt;&gt;&gt;&gt;</a:t>
            </a:r>
          </a:p>
          <a:p>
            <a:r>
              <a:rPr lang="en-US" sz="1200" b="0" kern="1200" dirty="0">
                <a:solidFill>
                  <a:schemeClr val="tx1"/>
                </a:solidFill>
                <a:effectLst/>
                <a:latin typeface="+mn-lt"/>
                <a:ea typeface="+mn-ea"/>
                <a:cs typeface="+mn-cs"/>
              </a:rPr>
              <a:t>    3. </a:t>
            </a:r>
            <a:r>
              <a:rPr lang="en-US" sz="1200" b="1" i="0" kern="1200" dirty="0">
                <a:solidFill>
                  <a:schemeClr val="tx1"/>
                </a:solidFill>
                <a:effectLst/>
                <a:latin typeface="+mn-lt"/>
                <a:ea typeface="+mn-ea"/>
                <a:cs typeface="+mn-cs"/>
              </a:rPr>
              <a:t>Shouldn’t we be as dedicated to reading the Word of God as they?</a:t>
            </a:r>
            <a:br>
              <a:rPr lang="en-US" sz="1200" b="1" kern="1200" dirty="0">
                <a:solidFill>
                  <a:schemeClr val="tx1"/>
                </a:solidFill>
                <a:effectLst/>
                <a:latin typeface="+mn-lt"/>
                <a:ea typeface="+mn-ea"/>
                <a:cs typeface="+mn-cs"/>
              </a:rPr>
            </a:br>
            <a:r>
              <a:rPr lang="en-US" sz="1200" b="1" kern="1200" dirty="0">
                <a:solidFill>
                  <a:schemeClr val="tx1"/>
                </a:solidFill>
                <a:effectLst/>
                <a:latin typeface="+mn-lt"/>
                <a:ea typeface="+mn-ea"/>
                <a:cs typeface="+mn-cs"/>
              </a:rPr>
              <a:t>&gt;&gt;&gt;&gt;&gt;&gt;&gt;&gt;&gt;&gt;&gt;&gt;&gt;&gt;&gt;&gt;&gt;&gt;</a:t>
            </a:r>
          </a:p>
          <a:p>
            <a:r>
              <a:rPr lang="en-US" sz="1200" b="0" kern="1200" dirty="0">
                <a:solidFill>
                  <a:schemeClr val="tx1"/>
                </a:solidFill>
                <a:effectLst/>
                <a:latin typeface="+mn-lt"/>
                <a:ea typeface="+mn-ea"/>
                <a:cs typeface="+mn-cs"/>
              </a:rPr>
              <a:t>    4. </a:t>
            </a:r>
            <a:r>
              <a:rPr lang="en-US" sz="1200" b="0" i="0" kern="1200" dirty="0">
                <a:solidFill>
                  <a:schemeClr val="tx1"/>
                </a:solidFill>
                <a:effectLst/>
                <a:latin typeface="+mn-lt"/>
                <a:ea typeface="+mn-ea"/>
                <a:cs typeface="+mn-cs"/>
              </a:rPr>
              <a:t>Why is it important to be readers like the Ethiopian and the Bereans? </a:t>
            </a:r>
          </a:p>
          <a:p>
            <a:r>
              <a:rPr lang="en-US" sz="1200" b="0" i="0" kern="1200" dirty="0">
                <a:solidFill>
                  <a:schemeClr val="tx1"/>
                </a:solidFill>
                <a:effectLst/>
                <a:latin typeface="+mn-lt"/>
                <a:ea typeface="+mn-ea"/>
                <a:cs typeface="+mn-cs"/>
              </a:rPr>
              <a:t>&gt;&gt;&gt;&gt;&gt;&gt;&gt;&gt;&gt;&gt;&gt;&gt;&gt;&gt;&gt;&gt;&gt;&gt;&gt;</a:t>
            </a:r>
          </a:p>
          <a:p>
            <a:r>
              <a:rPr lang="en-US" sz="1200" b="0" i="0" kern="1200" dirty="0">
                <a:solidFill>
                  <a:schemeClr val="tx1"/>
                </a:solidFill>
                <a:effectLst/>
                <a:latin typeface="+mn-lt"/>
                <a:ea typeface="+mn-ea"/>
                <a:cs typeface="+mn-cs"/>
              </a:rPr>
              <a:t>    5. There are several very good reasons...</a:t>
            </a:r>
            <a:br>
              <a:rPr lang="en-US" sz="1200" kern="1200" dirty="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5"/>
          </p:nvPr>
        </p:nvSpPr>
        <p:spPr/>
        <p:txBody>
          <a:bodyPr/>
          <a:lstStyle/>
          <a:p>
            <a:fld id="{F89FD11F-4FB5-499D-BF0B-1361A4F87677}" type="slidenum">
              <a:rPr lang="en-US" smtClean="0"/>
              <a:t>10</a:t>
            </a:fld>
            <a:endParaRPr lang="en-US"/>
          </a:p>
        </p:txBody>
      </p:sp>
    </p:spTree>
    <p:extLst>
      <p:ext uri="{BB962C8B-B14F-4D97-AF65-F5344CB8AC3E}">
        <p14:creationId xmlns:p14="http://schemas.microsoft.com/office/powerpoint/2010/main" val="4256367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D8D27-F70C-4CC6-8DC9-008F6BA10BC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3DB97F-DF2D-489A-A11A-CDB99FFB9B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065DD6C-9C36-47EE-BD84-75808E4AF2B2}"/>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DBB125C7-5CB3-43B9-A069-3D99AB79A2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1105F2-9252-4129-BD48-67C0787C4BC1}"/>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27587969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1BD02D-10C2-41AF-AF41-08963C9AAE0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9151A1-2FF7-4081-8A5D-1D920D6DC6E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942D1B-AF76-4864-8010-EF8C2903E476}"/>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CA8ADC3B-E739-4125-AC60-9317922640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981A3D-9994-4925-A045-7DACFA11682C}"/>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139362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8761884-63F0-48E1-9609-13B695EC0A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2DE82FA-CE0B-465C-8C22-FBBF6CE11F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76D2EE-77F7-4AAA-B473-D873C0421CB3}"/>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4A768CD2-60E9-4C06-8C4B-A19A993F3D5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0083E6-7666-4510-AD53-DABE9A3ABE87}"/>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1470040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1BE69-1B30-43E7-9037-BEB1CE7A61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D1B2465-E6CB-4714-8672-D1D4E0336A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C47CDC-3672-4753-BBA1-7918DF4079CA}"/>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02C1635E-6C2E-4B74-B1BC-F034C4C245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118D2F-01B5-4AA1-9BAF-B3D121D3626F}"/>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3932468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414A-5DAE-4478-9D55-BD94AAD35D4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8A45DF-045A-4BD6-AEA1-D4DAC01917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12F1E73-9757-48F6-BD3D-EFF063C906BC}"/>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B1EF3D66-EF47-4AF1-B248-B3A5F2C58F4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F76D14-FA72-4B28-9DC6-1F32CC59F325}"/>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41277041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6B5E77-F794-4521-A69D-8B64A767CC8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B85EE1C-4688-41D4-B32A-2AD59DFC31B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77360B6-C0EF-432B-A50C-6F118C79AC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0F2D09B-D9EA-429B-81FC-08599EE338E4}"/>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6" name="Footer Placeholder 5">
            <a:extLst>
              <a:ext uri="{FF2B5EF4-FFF2-40B4-BE49-F238E27FC236}">
                <a16:creationId xmlns:a16="http://schemas.microsoft.com/office/drawing/2014/main" id="{3C8E3D8A-2C3A-47F2-9323-0F021B3F93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E436C4-69ED-4184-9991-688A03BE4975}"/>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9842454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5C132-CA22-4A2B-B682-97689FF0F07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80C8E8F-5702-431F-AFAD-0F61B1EAFC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61A8F6-E8F4-48BE-BBEB-CF476943DAD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B3B25A-7CDE-495F-9F55-D6653D29E2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73D781-E272-4012-9D18-1C051AFF3FE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5FA354-363F-4730-8027-86D630EF1BEE}"/>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8" name="Footer Placeholder 7">
            <a:extLst>
              <a:ext uri="{FF2B5EF4-FFF2-40B4-BE49-F238E27FC236}">
                <a16:creationId xmlns:a16="http://schemas.microsoft.com/office/drawing/2014/main" id="{23AB11E3-155F-4949-AE1D-461025856CF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673C24-171D-4DE9-916C-A6F96386E86D}"/>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849205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88A9F3-B83B-4298-9AE9-9F3247E18F9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C0EB9C-4413-4130-895D-CD2C3A04A874}"/>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4" name="Footer Placeholder 3">
            <a:extLst>
              <a:ext uri="{FF2B5EF4-FFF2-40B4-BE49-F238E27FC236}">
                <a16:creationId xmlns:a16="http://schemas.microsoft.com/office/drawing/2014/main" id="{197F5843-36EC-4A79-993B-A72AF220C4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BECCD51-135F-40B7-8D30-8856BD7419C2}"/>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1694904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D33B5FF-F0A5-4779-8299-0038FD39E0D7}"/>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3" name="Footer Placeholder 2">
            <a:extLst>
              <a:ext uri="{FF2B5EF4-FFF2-40B4-BE49-F238E27FC236}">
                <a16:creationId xmlns:a16="http://schemas.microsoft.com/office/drawing/2014/main" id="{4B077C8B-E4D1-49E9-BD74-8E8E6C8EBBE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C8BFE7-F816-41C7-8AA4-71D64DB47429}"/>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2515128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11D72-EBB7-4118-A283-CBA07C84A9E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080B4D8-F2FA-4D00-91A0-80F267120A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9A34B58-A027-4497-B2CB-BD03D795EB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800F29-BFD1-4720-B6FD-605A60563571}"/>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6" name="Footer Placeholder 5">
            <a:extLst>
              <a:ext uri="{FF2B5EF4-FFF2-40B4-BE49-F238E27FC236}">
                <a16:creationId xmlns:a16="http://schemas.microsoft.com/office/drawing/2014/main" id="{EAD70F8F-24CD-4B70-940B-6250CCC2B0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AF9C69-D532-4B8D-9552-FFA5BC8F88B4}"/>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41214079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A62081-4205-4B11-9CF3-C0C7E68C0A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92494B-277A-4279-A426-6163E2F4C9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D85FEFD-0DAC-4D23-A5C5-A71427455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F11D10-17AE-436F-B868-6D1636B2B856}"/>
              </a:ext>
            </a:extLst>
          </p:cNvPr>
          <p:cNvSpPr>
            <a:spLocks noGrp="1"/>
          </p:cNvSpPr>
          <p:nvPr>
            <p:ph type="dt" sz="half" idx="10"/>
          </p:nvPr>
        </p:nvSpPr>
        <p:spPr/>
        <p:txBody>
          <a:bodyPr/>
          <a:lstStyle/>
          <a:p>
            <a:fld id="{C4E44240-C0C9-47F3-9A75-A182BC4DB1D1}" type="datetimeFigureOut">
              <a:rPr lang="en-US" smtClean="0"/>
              <a:t>8/24/2019</a:t>
            </a:fld>
            <a:endParaRPr lang="en-US"/>
          </a:p>
        </p:txBody>
      </p:sp>
      <p:sp>
        <p:nvSpPr>
          <p:cNvPr id="6" name="Footer Placeholder 5">
            <a:extLst>
              <a:ext uri="{FF2B5EF4-FFF2-40B4-BE49-F238E27FC236}">
                <a16:creationId xmlns:a16="http://schemas.microsoft.com/office/drawing/2014/main" id="{6460BD33-2C10-4331-9A8B-E31B17329C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3AFF30-8463-4652-8D69-FEF72DBBCFFC}"/>
              </a:ext>
            </a:extLst>
          </p:cNvPr>
          <p:cNvSpPr>
            <a:spLocks noGrp="1"/>
          </p:cNvSpPr>
          <p:nvPr>
            <p:ph type="sldNum" sz="quarter" idx="12"/>
          </p:nvPr>
        </p:nvSpPr>
        <p:spPr/>
        <p:txBody>
          <a:bodyPr/>
          <a:lstStyle/>
          <a:p>
            <a:fld id="{10CA08E0-91F0-4C28-AFDD-CBDD9CB22AF8}" type="slidenum">
              <a:rPr lang="en-US" smtClean="0"/>
              <a:t>‹#›</a:t>
            </a:fld>
            <a:endParaRPr lang="en-US"/>
          </a:p>
        </p:txBody>
      </p:sp>
    </p:spTree>
    <p:extLst>
      <p:ext uri="{BB962C8B-B14F-4D97-AF65-F5344CB8AC3E}">
        <p14:creationId xmlns:p14="http://schemas.microsoft.com/office/powerpoint/2010/main" val="2071536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0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0748A26-487D-4A6C-AE8A-929D37B8505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80928A3-F332-4039-909E-28C31134B0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91670C-AB53-4EE7-A21A-EC49437B8B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E44240-C0C9-47F3-9A75-A182BC4DB1D1}" type="datetimeFigureOut">
              <a:rPr lang="en-US" smtClean="0"/>
              <a:t>8/24/2019</a:t>
            </a:fld>
            <a:endParaRPr lang="en-US"/>
          </a:p>
        </p:txBody>
      </p:sp>
      <p:sp>
        <p:nvSpPr>
          <p:cNvPr id="5" name="Footer Placeholder 4">
            <a:extLst>
              <a:ext uri="{FF2B5EF4-FFF2-40B4-BE49-F238E27FC236}">
                <a16:creationId xmlns:a16="http://schemas.microsoft.com/office/drawing/2014/main" id="{42883988-3506-432B-858D-A18A382600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5BD3B02-D50F-4922-9191-DD436BB9B03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CA08E0-91F0-4C28-AFDD-CBDD9CB22AF8}" type="slidenum">
              <a:rPr lang="en-US" smtClean="0"/>
              <a:t>‹#›</a:t>
            </a:fld>
            <a:endParaRPr lang="en-US"/>
          </a:p>
        </p:txBody>
      </p:sp>
    </p:spTree>
    <p:extLst>
      <p:ext uri="{BB962C8B-B14F-4D97-AF65-F5344CB8AC3E}">
        <p14:creationId xmlns:p14="http://schemas.microsoft.com/office/powerpoint/2010/main" val="36864669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famvin.org/en/2014/11/06/relating-service-growth-spirituality/new-evangelization-personal-spiritual-growth-428x224/"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7837C0-2D2C-4C43-8134-A2E8A7BB0377}"/>
              </a:ext>
            </a:extLst>
          </p:cNvPr>
          <p:cNvPicPr>
            <a:picLocks noChangeAspect="1"/>
          </p:cNvPicPr>
          <p:nvPr/>
        </p:nvPicPr>
        <p:blipFill rotWithShape="1">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3592" r="3365"/>
          <a:stretch/>
        </p:blipFill>
        <p:spPr>
          <a:xfrm>
            <a:off x="1" y="0"/>
            <a:ext cx="12192000" cy="6858000"/>
          </a:xfrm>
          <a:prstGeom prst="rect">
            <a:avLst/>
          </a:prstGeom>
        </p:spPr>
      </p:pic>
      <p:sp>
        <p:nvSpPr>
          <p:cNvPr id="5" name="TextBox 4">
            <a:extLst>
              <a:ext uri="{FF2B5EF4-FFF2-40B4-BE49-F238E27FC236}">
                <a16:creationId xmlns:a16="http://schemas.microsoft.com/office/drawing/2014/main" id="{84D36FF5-F48A-4DD0-8A54-E556A6A99FF7}"/>
              </a:ext>
            </a:extLst>
          </p:cNvPr>
          <p:cNvSpPr txBox="1"/>
          <p:nvPr/>
        </p:nvSpPr>
        <p:spPr>
          <a:xfrm>
            <a:off x="134470" y="5715000"/>
            <a:ext cx="3217547" cy="830997"/>
          </a:xfrm>
          <a:prstGeom prst="rect">
            <a:avLst/>
          </a:prstGeom>
          <a:noFill/>
        </p:spPr>
        <p:txBody>
          <a:bodyPr wrap="none" rtlCol="0">
            <a:spAutoFit/>
          </a:bodyPr>
          <a:lstStyle/>
          <a:p>
            <a:r>
              <a:rPr lang="en-US" sz="2400" dirty="0">
                <a:solidFill>
                  <a:srgbClr val="C00000"/>
                </a:solidFill>
                <a:latin typeface="Times New Roman" panose="02020603050405020304" pitchFamily="18" charset="0"/>
                <a:cs typeface="Times New Roman" panose="02020603050405020304" pitchFamily="18" charset="0"/>
              </a:rPr>
              <a:t>Ranger Church of Christ</a:t>
            </a:r>
          </a:p>
          <a:p>
            <a:r>
              <a:rPr lang="en-US" sz="2400" dirty="0">
                <a:solidFill>
                  <a:srgbClr val="C00000"/>
                </a:solidFill>
                <a:latin typeface="Times New Roman" panose="02020603050405020304" pitchFamily="18" charset="0"/>
                <a:cs typeface="Times New Roman" panose="02020603050405020304" pitchFamily="18" charset="0"/>
              </a:rPr>
              <a:t>Mesquite and Rusk St.</a:t>
            </a:r>
          </a:p>
        </p:txBody>
      </p:sp>
    </p:spTree>
    <p:extLst>
      <p:ext uri="{BB962C8B-B14F-4D97-AF65-F5344CB8AC3E}">
        <p14:creationId xmlns:p14="http://schemas.microsoft.com/office/powerpoint/2010/main" val="6429167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74FAFDE-0B84-4606-BB8C-F39B500C5458}"/>
              </a:ext>
            </a:extLst>
          </p:cNvPr>
          <p:cNvSpPr/>
          <p:nvPr/>
        </p:nvSpPr>
        <p:spPr>
          <a:xfrm>
            <a:off x="629770" y="1166842"/>
            <a:ext cx="10932459" cy="452431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E. THOSE WHO READ REGULARLY...</a:t>
            </a:r>
          </a:p>
          <a:p>
            <a:pPr marL="914400" indent="-449263"/>
            <a:r>
              <a:rPr lang="en-US" sz="3200" dirty="0">
                <a:solidFill>
                  <a:srgbClr val="000000"/>
                </a:solidFill>
                <a:latin typeface="Times New Roman" panose="02020603050405020304" pitchFamily="18" charset="0"/>
                <a:ea typeface="Calibri" panose="020F0502020204030204" pitchFamily="34" charset="0"/>
              </a:rPr>
              <a:t>1. Who read to learn, to understand, to obey God’s Word</a:t>
            </a:r>
          </a:p>
          <a:p>
            <a:pPr marL="914400" indent="-449263"/>
            <a:r>
              <a:rPr lang="en-US" sz="3200" dirty="0">
                <a:solidFill>
                  <a:srgbClr val="000000"/>
                </a:solidFill>
                <a:latin typeface="Times New Roman" panose="02020603050405020304" pitchFamily="18" charset="0"/>
                <a:ea typeface="Calibri" panose="020F0502020204030204" pitchFamily="34" charset="0"/>
              </a:rPr>
              <a:t>2. The Ethiopian and the Bereans seem to have been such readers - </a:t>
            </a:r>
            <a:r>
              <a:rPr lang="en-US" sz="3200" b="1" dirty="0">
                <a:solidFill>
                  <a:srgbClr val="000000"/>
                </a:solidFill>
                <a:latin typeface="Times New Roman" panose="02020603050405020304" pitchFamily="18" charset="0"/>
                <a:ea typeface="Calibri" panose="020F0502020204030204" pitchFamily="34" charset="0"/>
              </a:rPr>
              <a:t>Acts 8:27-34; 17:10-12</a:t>
            </a:r>
          </a:p>
          <a:p>
            <a:pPr marL="914400" indent="-449263"/>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Shouldn’t we be as dedicated to reading the Word of God as they?</a:t>
            </a:r>
          </a:p>
          <a:p>
            <a:pPr marL="914400" indent="-449263"/>
            <a:r>
              <a:rPr lang="en-US" sz="3200" dirty="0">
                <a:solidFill>
                  <a:srgbClr val="000000"/>
                </a:solidFill>
                <a:latin typeface="Times New Roman" panose="02020603050405020304" pitchFamily="18" charset="0"/>
                <a:ea typeface="Calibri" panose="020F0502020204030204" pitchFamily="34" charset="0"/>
              </a:rPr>
              <a:t>4. Why is it important to be readers like the Ethiopian and the Bereans? </a:t>
            </a:r>
          </a:p>
          <a:p>
            <a:pPr marL="914400" indent="-449263"/>
            <a:r>
              <a:rPr lang="en-US" sz="3200" dirty="0">
                <a:solidFill>
                  <a:srgbClr val="000000"/>
                </a:solidFill>
                <a:latin typeface="Times New Roman" panose="02020603050405020304" pitchFamily="18" charset="0"/>
                <a:ea typeface="Calibri" panose="020F0502020204030204" pitchFamily="34" charset="0"/>
              </a:rPr>
              <a:t>5. There are several very good reasons...</a:t>
            </a:r>
            <a:endParaRPr lang="en-US" sz="3200" dirty="0"/>
          </a:p>
        </p:txBody>
      </p:sp>
    </p:spTree>
    <p:extLst>
      <p:ext uri="{BB962C8B-B14F-4D97-AF65-F5344CB8AC3E}">
        <p14:creationId xmlns:p14="http://schemas.microsoft.com/office/powerpoint/2010/main" val="1194467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F6E3EF0-0A48-4C74-BEDE-6C8B38CD4D64}"/>
              </a:ext>
            </a:extLst>
          </p:cNvPr>
          <p:cNvSpPr/>
          <p:nvPr/>
        </p:nvSpPr>
        <p:spPr>
          <a:xfrm>
            <a:off x="629770" y="1274564"/>
            <a:ext cx="10932459" cy="4308872"/>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II. IMPORTANCE OF GOOD READING </a:t>
            </a:r>
          </a:p>
          <a:p>
            <a:pPr marL="512763"/>
            <a:r>
              <a:rPr lang="en-US" sz="3200" b="1" dirty="0">
                <a:solidFill>
                  <a:srgbClr val="000000"/>
                </a:solidFill>
                <a:latin typeface="Times New Roman" panose="02020603050405020304" pitchFamily="18" charset="0"/>
                <a:ea typeface="Calibri" panose="020F0502020204030204" pitchFamily="34" charset="0"/>
              </a:rPr>
              <a:t>A. TO BE BLESSED...</a:t>
            </a:r>
          </a:p>
          <a:p>
            <a:pPr marL="1379538" indent="-528638">
              <a:buAutoNum type="arabicPeriod"/>
            </a:pPr>
            <a:r>
              <a:rPr lang="en-US" sz="3200" dirty="0">
                <a:solidFill>
                  <a:srgbClr val="000000"/>
                </a:solidFill>
                <a:latin typeface="Times New Roman" panose="02020603050405020304" pitchFamily="18" charset="0"/>
                <a:ea typeface="Calibri" panose="020F0502020204030204" pitchFamily="34" charset="0"/>
              </a:rPr>
              <a:t>The blessed man is one who meditates on the Word - </a:t>
            </a:r>
            <a:r>
              <a:rPr lang="en-US" sz="3200" b="1" dirty="0">
                <a:solidFill>
                  <a:srgbClr val="000000"/>
                </a:solidFill>
                <a:latin typeface="Times New Roman" panose="02020603050405020304" pitchFamily="18" charset="0"/>
                <a:ea typeface="Calibri" panose="020F0502020204030204" pitchFamily="34" charset="0"/>
              </a:rPr>
              <a:t>Psalm 1:1-2</a:t>
            </a:r>
          </a:p>
          <a:p>
            <a:pPr marL="1379538" indent="-528638"/>
            <a:r>
              <a:rPr lang="en-US" sz="3200" dirty="0">
                <a:solidFill>
                  <a:srgbClr val="000000"/>
                </a:solidFill>
                <a:latin typeface="Times New Roman" panose="02020603050405020304" pitchFamily="18" charset="0"/>
                <a:ea typeface="Calibri" panose="020F0502020204030204" pitchFamily="34" charset="0"/>
              </a:rPr>
              <a:t>2. The one who reads God’s word is blessed by his reading - </a:t>
            </a:r>
            <a:r>
              <a:rPr lang="en-US" sz="3200" b="1" dirty="0">
                <a:solidFill>
                  <a:srgbClr val="000000"/>
                </a:solidFill>
                <a:latin typeface="Times New Roman" panose="02020603050405020304" pitchFamily="18" charset="0"/>
                <a:ea typeface="Calibri" panose="020F0502020204030204" pitchFamily="34" charset="0"/>
              </a:rPr>
              <a:t>Rev 1:3</a:t>
            </a:r>
          </a:p>
          <a:p>
            <a:pPr marL="1379538" indent="-528638"/>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All spiritual blessings begin by reading the Word of God</a:t>
            </a:r>
            <a:br>
              <a:rPr lang="en-US" b="1" dirty="0">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354335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FE81D7D-6910-4A66-A137-88AF0AF6B38E}"/>
              </a:ext>
            </a:extLst>
          </p:cNvPr>
          <p:cNvSpPr/>
          <p:nvPr/>
        </p:nvSpPr>
        <p:spPr>
          <a:xfrm>
            <a:off x="602876" y="1028343"/>
            <a:ext cx="10986247" cy="4524315"/>
          </a:xfrm>
          <a:prstGeom prst="rect">
            <a:avLst/>
          </a:prstGeom>
        </p:spPr>
        <p:txBody>
          <a:bodyPr wrap="square">
            <a:spAutoFit/>
          </a:bodyPr>
          <a:lstStyle/>
          <a:p>
            <a:pPr marL="63500" indent="-63500"/>
            <a:r>
              <a:rPr lang="en-US" sz="3200" b="1" dirty="0">
                <a:solidFill>
                  <a:srgbClr val="000000"/>
                </a:solidFill>
                <a:latin typeface="Times New Roman" panose="02020603050405020304" pitchFamily="18" charset="0"/>
                <a:ea typeface="Calibri" panose="020F0502020204030204" pitchFamily="34" charset="0"/>
              </a:rPr>
              <a:t>B. TO BE CHALLENGED...</a:t>
            </a:r>
          </a:p>
          <a:p>
            <a:pPr marL="914400" indent="-401638"/>
            <a:r>
              <a:rPr lang="en-US" sz="3200" dirty="0">
                <a:solidFill>
                  <a:srgbClr val="000000"/>
                </a:solidFill>
                <a:latin typeface="Times New Roman" panose="02020603050405020304" pitchFamily="18" charset="0"/>
                <a:ea typeface="Calibri" panose="020F0502020204030204" pitchFamily="34" charset="0"/>
              </a:rPr>
              <a:t>1. By that which is living and powerful, a discerner of thoughts and hearts - </a:t>
            </a:r>
            <a:r>
              <a:rPr lang="en-US" sz="3200" b="1" dirty="0">
                <a:solidFill>
                  <a:srgbClr val="000000"/>
                </a:solidFill>
                <a:latin typeface="Times New Roman" panose="02020603050405020304" pitchFamily="18" charset="0"/>
                <a:ea typeface="Calibri" panose="020F0502020204030204" pitchFamily="34" charset="0"/>
              </a:rPr>
              <a:t>Heb 4:12</a:t>
            </a:r>
          </a:p>
          <a:p>
            <a:pPr marL="914400" indent="-401638"/>
            <a:r>
              <a:rPr lang="en-US" sz="3200" dirty="0">
                <a:solidFill>
                  <a:srgbClr val="000000"/>
                </a:solidFill>
                <a:latin typeface="Times New Roman" panose="02020603050405020304" pitchFamily="18" charset="0"/>
                <a:ea typeface="Calibri" panose="020F0502020204030204" pitchFamily="34" charset="0"/>
              </a:rPr>
              <a:t>2. By words that are spirit and life - </a:t>
            </a:r>
            <a:r>
              <a:rPr lang="en-US" sz="3200" b="1" dirty="0">
                <a:solidFill>
                  <a:srgbClr val="000000"/>
                </a:solidFill>
                <a:latin typeface="Times New Roman" panose="02020603050405020304" pitchFamily="18" charset="0"/>
                <a:ea typeface="Calibri" panose="020F0502020204030204" pitchFamily="34" charset="0"/>
              </a:rPr>
              <a:t>John 6:63</a:t>
            </a:r>
          </a:p>
          <a:p>
            <a:pPr marL="914400" indent="-401638"/>
            <a:r>
              <a:rPr lang="en-US" sz="3200" dirty="0">
                <a:solidFill>
                  <a:srgbClr val="000000"/>
                </a:solidFill>
                <a:latin typeface="Times New Roman" panose="02020603050405020304" pitchFamily="18" charset="0"/>
                <a:ea typeface="Calibri" panose="020F0502020204030204" pitchFamily="34" charset="0"/>
              </a:rPr>
              <a:t>3. By that which effectively works in those who believe - </a:t>
            </a:r>
            <a:r>
              <a:rPr lang="en-US" sz="3200" b="1" dirty="0">
                <a:solidFill>
                  <a:srgbClr val="000000"/>
                </a:solidFill>
                <a:latin typeface="Times New Roman" panose="02020603050405020304" pitchFamily="18" charset="0"/>
                <a:ea typeface="Calibri" panose="020F0502020204030204" pitchFamily="34" charset="0"/>
              </a:rPr>
              <a:t>1Th 2:13</a:t>
            </a:r>
          </a:p>
          <a:p>
            <a:pPr marL="914400" indent="-401638"/>
            <a:r>
              <a:rPr lang="en-US" sz="3200" dirty="0">
                <a:solidFill>
                  <a:srgbClr val="000000"/>
                </a:solidFill>
                <a:latin typeface="Times New Roman" panose="02020603050405020304" pitchFamily="18" charset="0"/>
                <a:ea typeface="Calibri" panose="020F0502020204030204" pitchFamily="34" charset="0"/>
              </a:rPr>
              <a:t>4. By that which can cause one to be born again - </a:t>
            </a:r>
            <a:r>
              <a:rPr lang="en-US" sz="3200" b="1" dirty="0">
                <a:solidFill>
                  <a:srgbClr val="000000"/>
                </a:solidFill>
                <a:latin typeface="Times New Roman" panose="02020603050405020304" pitchFamily="18" charset="0"/>
                <a:ea typeface="Calibri" panose="020F0502020204030204" pitchFamily="34" charset="0"/>
              </a:rPr>
              <a:t>1Pet 1:23</a:t>
            </a:r>
          </a:p>
          <a:p>
            <a:pPr marL="914400" indent="-401638"/>
            <a:r>
              <a:rPr lang="en-US" sz="3200" dirty="0">
                <a:latin typeface="Times New Roman" panose="02020603050405020304" pitchFamily="18" charset="0"/>
                <a:ea typeface="Calibri" panose="020F0502020204030204" pitchFamily="34" charset="0"/>
              </a:rPr>
              <a:t>5. </a:t>
            </a:r>
            <a:r>
              <a:rPr lang="en-US" sz="3200" b="1" dirty="0">
                <a:solidFill>
                  <a:srgbClr val="000000"/>
                </a:solidFill>
                <a:latin typeface="Times New Roman" panose="02020603050405020304" pitchFamily="18" charset="0"/>
                <a:ea typeface="Calibri" panose="020F0502020204030204" pitchFamily="34" charset="0"/>
              </a:rPr>
              <a:t>All spiritual life and growth depends upon reading the Word of God</a:t>
            </a:r>
            <a:endParaRPr lang="en-US" dirty="0"/>
          </a:p>
        </p:txBody>
      </p:sp>
    </p:spTree>
    <p:extLst>
      <p:ext uri="{BB962C8B-B14F-4D97-AF65-F5344CB8AC3E}">
        <p14:creationId xmlns:p14="http://schemas.microsoft.com/office/powerpoint/2010/main" val="612898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672387A-0CE0-4363-8852-033EE944B173}"/>
              </a:ext>
            </a:extLst>
          </p:cNvPr>
          <p:cNvSpPr/>
          <p:nvPr/>
        </p:nvSpPr>
        <p:spPr>
          <a:xfrm>
            <a:off x="596153" y="1413063"/>
            <a:ext cx="10999694" cy="4031873"/>
          </a:xfrm>
          <a:prstGeom prst="rect">
            <a:avLst/>
          </a:prstGeom>
        </p:spPr>
        <p:txBody>
          <a:bodyPr wrap="square">
            <a:spAutoFit/>
          </a:bodyPr>
          <a:lstStyle/>
          <a:p>
            <a:pPr marL="449263" indent="-449263"/>
            <a:r>
              <a:rPr lang="en-US" sz="3200" b="1" dirty="0">
                <a:solidFill>
                  <a:srgbClr val="000000"/>
                </a:solidFill>
                <a:latin typeface="Times New Roman" panose="02020603050405020304" pitchFamily="18" charset="0"/>
                <a:ea typeface="Calibri" panose="020F0502020204030204" pitchFamily="34" charset="0"/>
              </a:rPr>
              <a:t>C. TO GAIN UNDERSTANDING...</a:t>
            </a:r>
          </a:p>
          <a:p>
            <a:pPr marL="914400" indent="-449263"/>
            <a:r>
              <a:rPr lang="en-US" sz="3200" dirty="0">
                <a:solidFill>
                  <a:srgbClr val="000000"/>
                </a:solidFill>
                <a:latin typeface="Times New Roman" panose="02020603050405020304" pitchFamily="18" charset="0"/>
                <a:ea typeface="Calibri" panose="020F0502020204030204" pitchFamily="34" charset="0"/>
              </a:rPr>
              <a:t>1. In the fear of the Lord, the beginning of wisdom - </a:t>
            </a:r>
            <a:r>
              <a:rPr lang="en-US" sz="3200" b="1" dirty="0">
                <a:solidFill>
                  <a:srgbClr val="000000"/>
                </a:solidFill>
                <a:latin typeface="Times New Roman" panose="02020603050405020304" pitchFamily="18" charset="0"/>
                <a:ea typeface="Calibri" panose="020F0502020204030204" pitchFamily="34" charset="0"/>
              </a:rPr>
              <a:t>Deu 31:10-13; Pro 1:1-7</a:t>
            </a:r>
          </a:p>
          <a:p>
            <a:pPr marL="914400" indent="-449263"/>
            <a:r>
              <a:rPr lang="en-US" sz="3200" dirty="0">
                <a:solidFill>
                  <a:srgbClr val="000000"/>
                </a:solidFill>
                <a:latin typeface="Times New Roman" panose="02020603050405020304" pitchFamily="18" charset="0"/>
                <a:ea typeface="Calibri" panose="020F0502020204030204" pitchFamily="34" charset="0"/>
              </a:rPr>
              <a:t>2. In the mystery of Christ - </a:t>
            </a:r>
            <a:r>
              <a:rPr lang="en-US" sz="3200" b="1" dirty="0">
                <a:solidFill>
                  <a:srgbClr val="000000"/>
                </a:solidFill>
                <a:latin typeface="Times New Roman" panose="02020603050405020304" pitchFamily="18" charset="0"/>
                <a:ea typeface="Calibri" panose="020F0502020204030204" pitchFamily="34" charset="0"/>
              </a:rPr>
              <a:t>Eph 3:3-5</a:t>
            </a:r>
          </a:p>
          <a:p>
            <a:pPr marL="914400" indent="-449263"/>
            <a:r>
              <a:rPr lang="en-US" sz="3200" dirty="0">
                <a:solidFill>
                  <a:srgbClr val="000000"/>
                </a:solidFill>
                <a:latin typeface="Times New Roman" panose="02020603050405020304" pitchFamily="18" charset="0"/>
                <a:ea typeface="Calibri" panose="020F0502020204030204" pitchFamily="34" charset="0"/>
              </a:rPr>
              <a:t>3. In the salvation of Christ – </a:t>
            </a:r>
            <a:r>
              <a:rPr lang="en-US" sz="3200" b="1" dirty="0">
                <a:solidFill>
                  <a:srgbClr val="000000"/>
                </a:solidFill>
                <a:latin typeface="Times New Roman" panose="02020603050405020304" pitchFamily="18" charset="0"/>
                <a:ea typeface="Calibri" panose="020F0502020204030204" pitchFamily="34" charset="0"/>
              </a:rPr>
              <a:t>2 Tim 3:14-15</a:t>
            </a:r>
          </a:p>
          <a:p>
            <a:pPr marL="914400" indent="-449263"/>
            <a:r>
              <a:rPr lang="en-US" sz="3200" dirty="0">
                <a:solidFill>
                  <a:srgbClr val="000000"/>
                </a:solidFill>
                <a:latin typeface="Times New Roman" panose="02020603050405020304" pitchFamily="18" charset="0"/>
                <a:ea typeface="Calibri" panose="020F0502020204030204" pitchFamily="34" charset="0"/>
              </a:rPr>
              <a:t>4. In the will of God – </a:t>
            </a:r>
            <a:r>
              <a:rPr lang="en-US" sz="3200" b="1" dirty="0">
                <a:solidFill>
                  <a:srgbClr val="000000"/>
                </a:solidFill>
                <a:latin typeface="Times New Roman" panose="02020603050405020304" pitchFamily="18" charset="0"/>
                <a:ea typeface="Calibri" panose="020F0502020204030204" pitchFamily="34" charset="0"/>
              </a:rPr>
              <a:t>2 Tim 3:16-17</a:t>
            </a:r>
          </a:p>
          <a:p>
            <a:pPr marL="914400" indent="-449263"/>
            <a:r>
              <a:rPr lang="en-US" sz="3200" dirty="0">
                <a:solidFill>
                  <a:srgbClr val="000000"/>
                </a:solidFill>
                <a:latin typeface="Times New Roman" panose="02020603050405020304" pitchFamily="18" charset="0"/>
                <a:ea typeface="Calibri" panose="020F0502020204030204" pitchFamily="34" charset="0"/>
              </a:rPr>
              <a:t>5. </a:t>
            </a:r>
            <a:r>
              <a:rPr lang="en-US" sz="3200" b="1" dirty="0">
                <a:solidFill>
                  <a:srgbClr val="000000"/>
                </a:solidFill>
                <a:latin typeface="Times New Roman" panose="02020603050405020304" pitchFamily="18" charset="0"/>
                <a:ea typeface="Calibri" panose="020F0502020204030204" pitchFamily="34" charset="0"/>
              </a:rPr>
              <a:t>Wisdom, truth, grace, guidance, they all come from reading God’s Word!</a:t>
            </a:r>
            <a:endParaRPr lang="en-US" sz="3200" dirty="0"/>
          </a:p>
        </p:txBody>
      </p:sp>
    </p:spTree>
    <p:extLst>
      <p:ext uri="{BB962C8B-B14F-4D97-AF65-F5344CB8AC3E}">
        <p14:creationId xmlns:p14="http://schemas.microsoft.com/office/powerpoint/2010/main" val="165737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241309-F5F2-4926-9686-4B2684E9611C}"/>
              </a:ext>
            </a:extLst>
          </p:cNvPr>
          <p:cNvSpPr/>
          <p:nvPr/>
        </p:nvSpPr>
        <p:spPr>
          <a:xfrm>
            <a:off x="609600" y="1166842"/>
            <a:ext cx="10972800" cy="5016758"/>
          </a:xfrm>
          <a:prstGeom prst="rect">
            <a:avLst/>
          </a:prstGeom>
        </p:spPr>
        <p:txBody>
          <a:bodyPr wrap="square">
            <a:spAutoFit/>
          </a:bodyPr>
          <a:lstStyle/>
          <a:p>
            <a:pPr marL="465138"/>
            <a:r>
              <a:rPr lang="en-US" sz="3200" b="1" dirty="0">
                <a:solidFill>
                  <a:srgbClr val="000000"/>
                </a:solidFill>
                <a:latin typeface="Times New Roman" panose="02020603050405020304" pitchFamily="18" charset="0"/>
                <a:ea typeface="Calibri" panose="020F0502020204030204" pitchFamily="34" charset="0"/>
              </a:rPr>
              <a:t>D. TO GROW IN HOPE...</a:t>
            </a:r>
          </a:p>
          <a:p>
            <a:pPr marL="979487" indent="-514350">
              <a:buAutoNum type="arabicPeriod"/>
            </a:pPr>
            <a:r>
              <a:rPr lang="en-US" sz="3200" dirty="0">
                <a:solidFill>
                  <a:srgbClr val="000000"/>
                </a:solidFill>
                <a:latin typeface="Times New Roman" panose="02020603050405020304" pitchFamily="18" charset="0"/>
                <a:ea typeface="Calibri" panose="020F0502020204030204" pitchFamily="34" charset="0"/>
              </a:rPr>
              <a:t>Through the patience and comfort of the Scriptures - </a:t>
            </a:r>
            <a:r>
              <a:rPr lang="en-US" sz="3200" b="1" dirty="0">
                <a:solidFill>
                  <a:srgbClr val="000000"/>
                </a:solidFill>
                <a:latin typeface="Times New Roman" panose="02020603050405020304" pitchFamily="18" charset="0"/>
                <a:ea typeface="Calibri" panose="020F0502020204030204" pitchFamily="34" charset="0"/>
              </a:rPr>
              <a:t>Rom 15:4</a:t>
            </a:r>
          </a:p>
          <a:p>
            <a:pPr marL="465137"/>
            <a:r>
              <a:rPr lang="en-US" sz="3200" dirty="0">
                <a:solidFill>
                  <a:srgbClr val="000000"/>
                </a:solidFill>
                <a:latin typeface="Times New Roman" panose="02020603050405020304" pitchFamily="18" charset="0"/>
                <a:ea typeface="Calibri" panose="020F0502020204030204" pitchFamily="34" charset="0"/>
              </a:rPr>
              <a:t>2. Because we learn about the grace yet to come - </a:t>
            </a:r>
            <a:r>
              <a:rPr lang="en-US" sz="3200" b="1" dirty="0">
                <a:solidFill>
                  <a:srgbClr val="000000"/>
                </a:solidFill>
                <a:latin typeface="Times New Roman" panose="02020603050405020304" pitchFamily="18" charset="0"/>
                <a:ea typeface="Calibri" panose="020F0502020204030204" pitchFamily="34" charset="0"/>
              </a:rPr>
              <a:t>1Pet 1:13</a:t>
            </a:r>
          </a:p>
          <a:p>
            <a:pPr marL="914400" indent="-450850"/>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Reading the Bible sustains hope in this life for the life to come</a:t>
            </a:r>
          </a:p>
          <a:p>
            <a:pPr marL="914400" indent="-450850"/>
            <a:r>
              <a:rPr lang="en-US" sz="3200" dirty="0">
                <a:solidFill>
                  <a:srgbClr val="000000"/>
                </a:solidFill>
                <a:latin typeface="Times New Roman" panose="02020603050405020304" pitchFamily="18" charset="0"/>
                <a:ea typeface="Calibri" panose="020F0502020204030204" pitchFamily="34" charset="0"/>
              </a:rPr>
              <a:t>4. These are just a few of the many benefits of God’s Word, and the importance of being good readers!</a:t>
            </a:r>
          </a:p>
          <a:p>
            <a:pPr marL="914400" indent="-450850"/>
            <a:r>
              <a:rPr lang="en-US" sz="3200" dirty="0">
                <a:latin typeface="Times New Roman" panose="02020603050405020304" pitchFamily="18" charset="0"/>
                <a:ea typeface="Calibri" panose="020F0502020204030204" pitchFamily="34" charset="0"/>
              </a:rPr>
              <a:t>5. </a:t>
            </a:r>
            <a:r>
              <a:rPr lang="en-US" sz="3200" dirty="0">
                <a:solidFill>
                  <a:srgbClr val="000000"/>
                </a:solidFill>
                <a:latin typeface="Times New Roman" panose="02020603050405020304" pitchFamily="18" charset="0"/>
                <a:ea typeface="Calibri" panose="020F0502020204030204" pitchFamily="34" charset="0"/>
              </a:rPr>
              <a:t>How then can we improve our ability to read? </a:t>
            </a:r>
          </a:p>
          <a:p>
            <a:pPr marL="914400" indent="-449263"/>
            <a:r>
              <a:rPr lang="en-US" sz="3200" dirty="0">
                <a:solidFill>
                  <a:srgbClr val="000000"/>
                </a:solidFill>
                <a:latin typeface="Times New Roman" panose="02020603050405020304" pitchFamily="18" charset="0"/>
                <a:ea typeface="Calibri" panose="020F0502020204030204" pitchFamily="34" charset="0"/>
              </a:rPr>
              <a:t>6. Here are some ...</a:t>
            </a:r>
            <a:endParaRPr lang="en-US" sz="3200" dirty="0"/>
          </a:p>
        </p:txBody>
      </p:sp>
    </p:spTree>
    <p:extLst>
      <p:ext uri="{BB962C8B-B14F-4D97-AF65-F5344CB8AC3E}">
        <p14:creationId xmlns:p14="http://schemas.microsoft.com/office/powerpoint/2010/main" val="4220197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5E86893-5600-426F-9F74-2F099A127849}"/>
              </a:ext>
            </a:extLst>
          </p:cNvPr>
          <p:cNvSpPr/>
          <p:nvPr/>
        </p:nvSpPr>
        <p:spPr>
          <a:xfrm>
            <a:off x="629770" y="1659285"/>
            <a:ext cx="10932459" cy="3539430"/>
          </a:xfrm>
          <a:prstGeom prst="rect">
            <a:avLst/>
          </a:prstGeom>
        </p:spPr>
        <p:txBody>
          <a:bodyPr wrap="square">
            <a:spAutoFit/>
          </a:bodyPr>
          <a:lstStyle/>
          <a:p>
            <a:pPr marL="512763" indent="-512763"/>
            <a:r>
              <a:rPr lang="en-US" sz="3200" b="1" dirty="0">
                <a:solidFill>
                  <a:srgbClr val="000000"/>
                </a:solidFill>
                <a:latin typeface="Times New Roman" panose="02020603050405020304" pitchFamily="18" charset="0"/>
                <a:ea typeface="Calibri" panose="020F0502020204030204" pitchFamily="34" charset="0"/>
              </a:rPr>
              <a:t>III. STEPS TO BETTER READING</a:t>
            </a:r>
          </a:p>
          <a:p>
            <a:pPr marL="1027113" indent="-514350">
              <a:buAutoNum type="alphaUcPeriod"/>
            </a:pPr>
            <a:r>
              <a:rPr lang="en-US" sz="3200" b="1" dirty="0">
                <a:solidFill>
                  <a:srgbClr val="000000"/>
                </a:solidFill>
                <a:latin typeface="Times New Roman" panose="02020603050405020304" pitchFamily="18" charset="0"/>
                <a:ea typeface="Calibri" panose="020F0502020204030204" pitchFamily="34" charset="0"/>
              </a:rPr>
              <a:t>READ REGULARLY...</a:t>
            </a:r>
          </a:p>
          <a:p>
            <a:pPr marL="1492250" indent="-514350">
              <a:buAutoNum type="arabicPeriod"/>
            </a:pPr>
            <a:r>
              <a:rPr lang="en-US" sz="3200" dirty="0">
                <a:solidFill>
                  <a:srgbClr val="000000"/>
                </a:solidFill>
                <a:latin typeface="Times New Roman" panose="02020603050405020304" pitchFamily="18" charset="0"/>
                <a:ea typeface="Calibri" panose="020F0502020204030204" pitchFamily="34" charset="0"/>
              </a:rPr>
              <a:t>As Paul instructed Timothy – </a:t>
            </a:r>
            <a:r>
              <a:rPr lang="en-US" sz="3200" b="1" dirty="0">
                <a:solidFill>
                  <a:srgbClr val="000000"/>
                </a:solidFill>
                <a:latin typeface="Times New Roman" panose="02020603050405020304" pitchFamily="18" charset="0"/>
                <a:ea typeface="Calibri" panose="020F0502020204030204" pitchFamily="34" charset="0"/>
              </a:rPr>
              <a:t>1 Tim 4:13</a:t>
            </a:r>
          </a:p>
          <a:p>
            <a:pPr marL="1379538" indent="-401638"/>
            <a:r>
              <a:rPr lang="en-US" sz="3200" dirty="0">
                <a:solidFill>
                  <a:srgbClr val="000000"/>
                </a:solidFill>
                <a:latin typeface="Times New Roman" panose="02020603050405020304" pitchFamily="18" charset="0"/>
                <a:ea typeface="Calibri" panose="020F0502020204030204" pitchFamily="34" charset="0"/>
              </a:rPr>
              <a:t>2. Read God’s Word everyday, whether it be a chapter or few verses at a time</a:t>
            </a:r>
          </a:p>
          <a:p>
            <a:pPr marL="1379538" indent="-401638"/>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Read the Bible as it was written book by book, chapter by chapter, verse by verse</a:t>
            </a:r>
            <a:endParaRPr lang="en-US" sz="3200" dirty="0"/>
          </a:p>
        </p:txBody>
      </p:sp>
    </p:spTree>
    <p:extLst>
      <p:ext uri="{BB962C8B-B14F-4D97-AF65-F5344CB8AC3E}">
        <p14:creationId xmlns:p14="http://schemas.microsoft.com/office/powerpoint/2010/main" val="77906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EF98C33-E931-4A8D-B2F5-5320E8DA7FE2}"/>
              </a:ext>
            </a:extLst>
          </p:cNvPr>
          <p:cNvSpPr/>
          <p:nvPr/>
        </p:nvSpPr>
        <p:spPr>
          <a:xfrm>
            <a:off x="602876" y="2151727"/>
            <a:ext cx="10986247" cy="2554545"/>
          </a:xfrm>
          <a:prstGeom prst="rect">
            <a:avLst/>
          </a:prstGeom>
        </p:spPr>
        <p:txBody>
          <a:bodyPr wrap="square">
            <a:spAutoFit/>
          </a:bodyPr>
          <a:lstStyle/>
          <a:p>
            <a:pPr marL="914400" indent="-914400"/>
            <a:r>
              <a:rPr lang="en-US" sz="3200" b="1" dirty="0">
                <a:solidFill>
                  <a:srgbClr val="000000"/>
                </a:solidFill>
                <a:latin typeface="Times New Roman" panose="02020603050405020304" pitchFamily="18" charset="0"/>
                <a:ea typeface="Calibri" panose="020F0502020204030204" pitchFamily="34" charset="0"/>
              </a:rPr>
              <a:t>B. READ DEVOTIONALLY...</a:t>
            </a:r>
          </a:p>
          <a:p>
            <a:pPr marL="914400" indent="-449263"/>
            <a:r>
              <a:rPr lang="en-US" sz="3200" dirty="0">
                <a:solidFill>
                  <a:srgbClr val="000000"/>
                </a:solidFill>
                <a:latin typeface="Times New Roman" panose="02020603050405020304" pitchFamily="18" charset="0"/>
                <a:ea typeface="Calibri" panose="020F0502020204030204" pitchFamily="34" charset="0"/>
              </a:rPr>
              <a:t>1. Begin and end with prayer - e.g., </a:t>
            </a:r>
            <a:r>
              <a:rPr lang="en-US" sz="3200" b="1" dirty="0">
                <a:solidFill>
                  <a:srgbClr val="000000"/>
                </a:solidFill>
                <a:latin typeface="Times New Roman" panose="02020603050405020304" pitchFamily="18" charset="0"/>
                <a:ea typeface="Calibri" panose="020F0502020204030204" pitchFamily="34" charset="0"/>
              </a:rPr>
              <a:t>Psa 119:18, 10</a:t>
            </a:r>
          </a:p>
          <a:p>
            <a:pPr marL="914400" indent="-449263"/>
            <a:r>
              <a:rPr lang="en-US" sz="3200" dirty="0">
                <a:solidFill>
                  <a:srgbClr val="000000"/>
                </a:solidFill>
                <a:latin typeface="Times New Roman" panose="02020603050405020304" pitchFamily="18" charset="0"/>
                <a:ea typeface="Calibri" panose="020F0502020204030204" pitchFamily="34" charset="0"/>
              </a:rPr>
              <a:t>2. Read for your personal benefit (not to prove others wrong)</a:t>
            </a:r>
          </a:p>
          <a:p>
            <a:pPr marL="914400" indent="-449263"/>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Bible reading should be an important part of your daily devotions</a:t>
            </a:r>
            <a:endParaRPr lang="en-US" dirty="0"/>
          </a:p>
        </p:txBody>
      </p:sp>
    </p:spTree>
    <p:extLst>
      <p:ext uri="{BB962C8B-B14F-4D97-AF65-F5344CB8AC3E}">
        <p14:creationId xmlns:p14="http://schemas.microsoft.com/office/powerpoint/2010/main" val="1318593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9DE2704-297C-41F5-96B0-D591C642509C}"/>
              </a:ext>
            </a:extLst>
          </p:cNvPr>
          <p:cNvSpPr/>
          <p:nvPr/>
        </p:nvSpPr>
        <p:spPr>
          <a:xfrm>
            <a:off x="618565" y="2274838"/>
            <a:ext cx="10986247" cy="255454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C. READ WITH INTENT...</a:t>
            </a:r>
          </a:p>
          <a:p>
            <a:pPr marL="914400" indent="-449263"/>
            <a:r>
              <a:rPr lang="en-US" sz="3200" dirty="0">
                <a:solidFill>
                  <a:srgbClr val="000000"/>
                </a:solidFill>
                <a:latin typeface="Times New Roman" panose="02020603050405020304" pitchFamily="18" charset="0"/>
                <a:ea typeface="Calibri" panose="020F0502020204030204" pitchFamily="34" charset="0"/>
              </a:rPr>
              <a:t>1. To learn, to do, to teach - cf. </a:t>
            </a:r>
            <a:r>
              <a:rPr lang="en-US" sz="3200" b="1" dirty="0">
                <a:solidFill>
                  <a:srgbClr val="000000"/>
                </a:solidFill>
                <a:latin typeface="Times New Roman" panose="02020603050405020304" pitchFamily="18" charset="0"/>
                <a:ea typeface="Calibri" panose="020F0502020204030204" pitchFamily="34" charset="0"/>
              </a:rPr>
              <a:t>Ezra 7:10</a:t>
            </a:r>
          </a:p>
          <a:p>
            <a:pPr marL="914400" indent="-449263"/>
            <a:r>
              <a:rPr lang="en-US" sz="3200" dirty="0">
                <a:solidFill>
                  <a:srgbClr val="000000"/>
                </a:solidFill>
                <a:latin typeface="Times New Roman" panose="02020603050405020304" pitchFamily="18" charset="0"/>
                <a:ea typeface="Calibri" panose="020F0502020204030204" pitchFamily="34" charset="0"/>
              </a:rPr>
              <a:t>2. To be a doer of the Word, not a hearer only - </a:t>
            </a:r>
            <a:r>
              <a:rPr lang="en-US" sz="3200" b="1" dirty="0">
                <a:solidFill>
                  <a:srgbClr val="000000"/>
                </a:solidFill>
                <a:latin typeface="Times New Roman" panose="02020603050405020304" pitchFamily="18" charset="0"/>
                <a:ea typeface="Calibri" panose="020F0502020204030204" pitchFamily="34" charset="0"/>
              </a:rPr>
              <a:t>Jam 1:21-25</a:t>
            </a:r>
          </a:p>
          <a:p>
            <a:pPr marL="914400" indent="-449263"/>
            <a:r>
              <a:rPr lang="en-US" sz="3200" b="1" dirty="0">
                <a:solidFill>
                  <a:srgbClr val="000000"/>
                </a:solidFill>
                <a:latin typeface="Times New Roman" panose="02020603050405020304" pitchFamily="18" charset="0"/>
                <a:ea typeface="Calibri" panose="020F0502020204030204" pitchFamily="34" charset="0"/>
              </a:rPr>
              <a:t>3. We should read to learn what God wants us to do, how to live</a:t>
            </a:r>
            <a:endParaRPr lang="en-US" sz="3200" dirty="0"/>
          </a:p>
        </p:txBody>
      </p:sp>
    </p:spTree>
    <p:extLst>
      <p:ext uri="{BB962C8B-B14F-4D97-AF65-F5344CB8AC3E}">
        <p14:creationId xmlns:p14="http://schemas.microsoft.com/office/powerpoint/2010/main" val="271680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FBA05F5-EB30-4719-B2E9-7C0F7F94C381}"/>
              </a:ext>
            </a:extLst>
          </p:cNvPr>
          <p:cNvSpPr/>
          <p:nvPr/>
        </p:nvSpPr>
        <p:spPr>
          <a:xfrm>
            <a:off x="744660" y="1905506"/>
            <a:ext cx="10959353"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D. READ AND MARK...</a:t>
            </a:r>
          </a:p>
          <a:p>
            <a:pPr marL="979487" indent="-514350">
              <a:buAutoNum type="arabicPeriod"/>
            </a:pPr>
            <a:r>
              <a:rPr lang="en-US" sz="3200" dirty="0">
                <a:solidFill>
                  <a:srgbClr val="000000"/>
                </a:solidFill>
                <a:latin typeface="Times New Roman" panose="02020603050405020304" pitchFamily="18" charset="0"/>
                <a:ea typeface="Calibri" panose="020F0502020204030204" pitchFamily="34" charset="0"/>
              </a:rPr>
              <a:t>Use highlighters or fine pens to mark key phrases and passages</a:t>
            </a:r>
          </a:p>
          <a:p>
            <a:pPr marL="465137"/>
            <a:r>
              <a:rPr lang="en-US" sz="3200" dirty="0">
                <a:solidFill>
                  <a:srgbClr val="000000"/>
                </a:solidFill>
                <a:latin typeface="Times New Roman" panose="02020603050405020304" pitchFamily="18" charset="0"/>
                <a:ea typeface="Calibri" panose="020F0502020204030204" pitchFamily="34" charset="0"/>
              </a:rPr>
              <a:t>2. I find this often helps me to focus on the text as I read</a:t>
            </a:r>
          </a:p>
          <a:p>
            <a:pPr marL="914400" indent="-450850"/>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Use whatever helps you to give close attention to the Word of God</a:t>
            </a:r>
            <a:endParaRPr lang="en-US" sz="3200" dirty="0"/>
          </a:p>
        </p:txBody>
      </p:sp>
    </p:spTree>
    <p:extLst>
      <p:ext uri="{BB962C8B-B14F-4D97-AF65-F5344CB8AC3E}">
        <p14:creationId xmlns:p14="http://schemas.microsoft.com/office/powerpoint/2010/main" val="2496357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FAA744B-3251-4F23-A10A-50B1AA20516D}"/>
              </a:ext>
            </a:extLst>
          </p:cNvPr>
          <p:cNvSpPr/>
          <p:nvPr/>
        </p:nvSpPr>
        <p:spPr>
          <a:xfrm>
            <a:off x="598714" y="920621"/>
            <a:ext cx="10994571" cy="501675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E. READ ALOUD...</a:t>
            </a:r>
          </a:p>
          <a:p>
            <a:pPr marL="979487" indent="-514350">
              <a:buAutoNum type="arabicPeriod"/>
            </a:pPr>
            <a:r>
              <a:rPr lang="en-US" sz="3200" dirty="0">
                <a:solidFill>
                  <a:srgbClr val="000000"/>
                </a:solidFill>
                <a:latin typeface="Times New Roman" panose="02020603050405020304" pitchFamily="18" charset="0"/>
                <a:ea typeface="Calibri" panose="020F0502020204030204" pitchFamily="34" charset="0"/>
              </a:rPr>
              <a:t>This is another way to maintain focus when your attention drifts</a:t>
            </a:r>
          </a:p>
          <a:p>
            <a:pPr marL="465137"/>
            <a:r>
              <a:rPr lang="en-US" sz="3200" dirty="0">
                <a:solidFill>
                  <a:srgbClr val="000000"/>
                </a:solidFill>
                <a:latin typeface="Times New Roman" panose="02020603050405020304" pitchFamily="18" charset="0"/>
                <a:ea typeface="Calibri" panose="020F0502020204030204" pitchFamily="34" charset="0"/>
              </a:rPr>
              <a:t>2. It also reveals one’s comprehension of the text</a:t>
            </a:r>
          </a:p>
          <a:p>
            <a:pPr marL="1379538" indent="-449263"/>
            <a:r>
              <a:rPr lang="en-US" sz="3200" dirty="0">
                <a:solidFill>
                  <a:srgbClr val="000000"/>
                </a:solidFill>
                <a:latin typeface="Times New Roman" panose="02020603050405020304" pitchFamily="18" charset="0"/>
                <a:ea typeface="Calibri" panose="020F0502020204030204" pitchFamily="34" charset="0"/>
              </a:rPr>
              <a:t>a. “...one of the most basic tests of comprehension is to ask someone to read aloud from a book.” </a:t>
            </a:r>
          </a:p>
          <a:p>
            <a:pPr marL="1379538" indent="-449263"/>
            <a:r>
              <a:rPr lang="en-US" sz="3200" dirty="0">
                <a:solidFill>
                  <a:srgbClr val="000000"/>
                </a:solidFill>
                <a:latin typeface="Times New Roman" panose="02020603050405020304" pitchFamily="18" charset="0"/>
                <a:ea typeface="Calibri" panose="020F0502020204030204" pitchFamily="34" charset="0"/>
              </a:rPr>
              <a:t>b. “It reveals far more than whether the reader understands the words. </a:t>
            </a:r>
          </a:p>
          <a:p>
            <a:pPr marL="1379538" indent="-449263"/>
            <a:r>
              <a:rPr lang="en-US" sz="3200" dirty="0">
                <a:solidFill>
                  <a:srgbClr val="000000"/>
                </a:solidFill>
                <a:latin typeface="Times New Roman" panose="02020603050405020304" pitchFamily="18" charset="0"/>
                <a:ea typeface="Calibri" panose="020F0502020204030204" pitchFamily="34" charset="0"/>
              </a:rPr>
              <a:t>c. It reveals how far into the words - and the pattern of the words - the reader really sees.”</a:t>
            </a:r>
            <a:endParaRPr lang="en-US" sz="3200" dirty="0"/>
          </a:p>
        </p:txBody>
      </p:sp>
    </p:spTree>
    <p:extLst>
      <p:ext uri="{BB962C8B-B14F-4D97-AF65-F5344CB8AC3E}">
        <p14:creationId xmlns:p14="http://schemas.microsoft.com/office/powerpoint/2010/main" val="1761860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6553ED6-C4E6-4C59-B147-B61D96D03261}"/>
              </a:ext>
            </a:extLst>
          </p:cNvPr>
          <p:cNvSpPr txBox="1"/>
          <p:nvPr/>
        </p:nvSpPr>
        <p:spPr>
          <a:xfrm>
            <a:off x="2196352" y="1573307"/>
            <a:ext cx="7799295" cy="830997"/>
          </a:xfrm>
          <a:prstGeom prst="rect">
            <a:avLst/>
          </a:prstGeom>
          <a:solidFill>
            <a:schemeClr val="bg2">
              <a:lumMod val="75000"/>
            </a:schemeClr>
          </a:solidFill>
        </p:spPr>
        <p:txBody>
          <a:bodyPr wrap="square" rtlCol="0">
            <a:spAutoFit/>
          </a:bodyPr>
          <a:lstStyle/>
          <a:p>
            <a:pPr algn="ctr"/>
            <a:r>
              <a:rPr lang="en-US" sz="48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Spiritual Wellness by Reading</a:t>
            </a:r>
          </a:p>
        </p:txBody>
      </p:sp>
    </p:spTree>
    <p:extLst>
      <p:ext uri="{BB962C8B-B14F-4D97-AF65-F5344CB8AC3E}">
        <p14:creationId xmlns:p14="http://schemas.microsoft.com/office/powerpoint/2010/main" val="3442476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9C71455-FD2B-4D29-B212-B58A368ABFC5}"/>
              </a:ext>
            </a:extLst>
          </p:cNvPr>
          <p:cNvSpPr/>
          <p:nvPr/>
        </p:nvSpPr>
        <p:spPr>
          <a:xfrm>
            <a:off x="602876" y="674400"/>
            <a:ext cx="10986247" cy="5016758"/>
          </a:xfrm>
          <a:prstGeom prst="rect">
            <a:avLst/>
          </a:prstGeom>
        </p:spPr>
        <p:txBody>
          <a:bodyPr wrap="square">
            <a:spAutoFit/>
          </a:bodyPr>
          <a:lstStyle/>
          <a:p>
            <a:r>
              <a:rPr lang="en-US" sz="3200" dirty="0">
                <a:latin typeface="Times New Roman" panose="02020603050405020304" pitchFamily="18" charset="0"/>
                <a:cs typeface="Times New Roman" panose="02020603050405020304" pitchFamily="18" charset="0"/>
              </a:rPr>
              <a:t>3. You increase your opportunity for retention by </a:t>
            </a:r>
            <a:r>
              <a:rPr lang="en-US" sz="3200" b="1" dirty="0">
                <a:latin typeface="Times New Roman" panose="02020603050405020304" pitchFamily="18" charset="0"/>
                <a:cs typeface="Times New Roman" panose="02020603050405020304" pitchFamily="18" charset="0"/>
              </a:rPr>
              <a:t>100% </a:t>
            </a:r>
          </a:p>
          <a:p>
            <a:pPr marL="914400" indent="-449263">
              <a:buAutoNum type="alphaLcPeriod"/>
            </a:pPr>
            <a:r>
              <a:rPr lang="en-US" sz="3200" dirty="0">
                <a:latin typeface="Times New Roman" panose="02020603050405020304" pitchFamily="18" charset="0"/>
                <a:cs typeface="Times New Roman" panose="02020603050405020304" pitchFamily="18" charset="0"/>
              </a:rPr>
              <a:t>“When you read silently you use just two parts of your body (you guessed it - your brain and your eyes).</a:t>
            </a:r>
          </a:p>
          <a:p>
            <a:pPr marL="914400" indent="-449263"/>
            <a:r>
              <a:rPr lang="en-US" sz="3200" dirty="0">
                <a:latin typeface="Times New Roman" panose="02020603050405020304" pitchFamily="18" charset="0"/>
                <a:cs typeface="Times New Roman" panose="02020603050405020304" pitchFamily="18" charset="0"/>
              </a:rPr>
              <a:t>b. “But when you read out loud you use four parts of your body (brain, eyes, ears, and voice.) </a:t>
            </a:r>
          </a:p>
          <a:p>
            <a:pPr marL="914400" indent="-449263"/>
            <a:r>
              <a:rPr lang="en-US" sz="3200" dirty="0">
                <a:latin typeface="Times New Roman" panose="02020603050405020304" pitchFamily="18" charset="0"/>
                <a:cs typeface="Times New Roman" panose="02020603050405020304" pitchFamily="18" charset="0"/>
              </a:rPr>
              <a:t>c. This doubles your retention possibility.”</a:t>
            </a:r>
          </a:p>
          <a:p>
            <a:pPr marL="914400" indent="-449263"/>
            <a:r>
              <a:rPr lang="en-US" sz="3200" dirty="0">
                <a:latin typeface="Times New Roman" panose="02020603050405020304" pitchFamily="18" charset="0"/>
                <a:cs typeface="Times New Roman" panose="02020603050405020304" pitchFamily="18" charset="0"/>
              </a:rPr>
              <a:t>d. “You not only think about the language and see it written, but you hear it and say it.”</a:t>
            </a:r>
          </a:p>
          <a:p>
            <a:pPr marL="465138" indent="-465138"/>
            <a:r>
              <a:rPr lang="en-US" sz="3200" dirty="0">
                <a:latin typeface="Times New Roman" panose="02020603050405020304" pitchFamily="18" charset="0"/>
                <a:cs typeface="Times New Roman" panose="02020603050405020304" pitchFamily="18" charset="0"/>
              </a:rPr>
              <a:t>4. </a:t>
            </a:r>
            <a:r>
              <a:rPr lang="en-US" sz="3200" b="1" dirty="0">
                <a:latin typeface="Times New Roman" panose="02020603050405020304" pitchFamily="18" charset="0"/>
                <a:cs typeface="Times New Roman" panose="02020603050405020304" pitchFamily="18" charset="0"/>
              </a:rPr>
              <a:t>A simple suggestion, one with great potential for comprehension and retention!</a:t>
            </a:r>
            <a:endParaRPr lang="en-US" dirty="0"/>
          </a:p>
        </p:txBody>
      </p:sp>
    </p:spTree>
    <p:extLst>
      <p:ext uri="{BB962C8B-B14F-4D97-AF65-F5344CB8AC3E}">
        <p14:creationId xmlns:p14="http://schemas.microsoft.com/office/powerpoint/2010/main" val="340169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476B7BF-A362-40DB-9E6F-E266A28180C4}"/>
              </a:ext>
            </a:extLst>
          </p:cNvPr>
          <p:cNvSpPr/>
          <p:nvPr/>
        </p:nvSpPr>
        <p:spPr>
          <a:xfrm>
            <a:off x="625928" y="1166842"/>
            <a:ext cx="10940143" cy="452431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CONCLUSION:</a:t>
            </a:r>
          </a:p>
          <a:p>
            <a:pPr marL="979487" indent="-514350">
              <a:buAutoNum type="arabi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The Word of God and the words of Jesus are indeed precious gifts...</a:t>
            </a:r>
          </a:p>
          <a:p>
            <a:pPr marL="1379538" indent="-465138">
              <a:buAutoNum type="alphaLcPeriod"/>
            </a:pP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lamp to our feet and a light to our path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Psa 119:105</a:t>
            </a:r>
          </a:p>
          <a:p>
            <a:pPr marL="1379538" indent="-465138"/>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The words of eternal life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John 6:68</a:t>
            </a:r>
          </a:p>
          <a:p>
            <a:pPr marL="977900" indent="-514350"/>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2. Yet might Jesus one day say to us, “Have you never read...?”</a:t>
            </a:r>
          </a:p>
          <a:p>
            <a:pPr marL="1379538" indent="-465138"/>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a. About the gospel plan of salvation?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Mat 28:18-20; Mark 16:15-16</a:t>
            </a:r>
          </a:p>
          <a:p>
            <a:pPr marL="1379538" indent="-465138"/>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b. About the need to remain faithful? - </a:t>
            </a:r>
            <a:r>
              <a:rPr lang="en-US" sz="3200" b="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Rev 2:10</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34047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6AB918B-DEFD-4288-992C-88F0D5F8934C}"/>
              </a:ext>
            </a:extLst>
          </p:cNvPr>
          <p:cNvSpPr/>
          <p:nvPr/>
        </p:nvSpPr>
        <p:spPr>
          <a:xfrm>
            <a:off x="633663" y="1166842"/>
            <a:ext cx="10924674" cy="4524315"/>
          </a:xfrm>
          <a:prstGeom prst="rect">
            <a:avLst/>
          </a:prstGeom>
        </p:spPr>
        <p:txBody>
          <a:bodyPr wrap="square">
            <a:spAutoFit/>
          </a:bodyPr>
          <a:lstStyle/>
          <a:p>
            <a:pPr marL="914400" indent="-465138"/>
            <a:r>
              <a:rPr lang="en-US" sz="3200" dirty="0">
                <a:latin typeface="Times New Roman" panose="02020603050405020304" pitchFamily="18" charset="0"/>
                <a:ea typeface="Calibri" panose="020F0502020204030204" pitchFamily="34" charset="0"/>
                <a:cs typeface="Times New Roman" panose="02020603050405020304" pitchFamily="18" charset="0"/>
              </a:rPr>
              <a:t>3. </a:t>
            </a:r>
            <a:r>
              <a:rPr lang="en-US" sz="32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May we take the charge given to Joshua and diligently apply it ourselves to all of the Word of God...</a:t>
            </a:r>
          </a:p>
          <a:p>
            <a:r>
              <a:rPr lang="en-US" sz="3200" b="1" i="1"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“This Book . . . shall not depart from your mouth, but you shall meditate in it day and night, that you may observe to do according to all that is written in it. For then you will make your way prosperous, and then you will have </a:t>
            </a:r>
            <a:r>
              <a:rPr lang="en-US" sz="3200" b="1" i="1" dirty="0">
                <a:latin typeface="Times New Roman" panose="02020603050405020304" pitchFamily="18" charset="0"/>
                <a:ea typeface="Calibri" panose="020F0502020204030204" pitchFamily="34" charset="0"/>
                <a:cs typeface="Times New Roman" panose="02020603050405020304" pitchFamily="18" charset="0"/>
              </a:rPr>
              <a:t>good success.” - </a:t>
            </a:r>
            <a:r>
              <a:rPr lang="en-US" sz="3200" b="1" dirty="0">
                <a:latin typeface="Times New Roman" panose="02020603050405020304" pitchFamily="18" charset="0"/>
                <a:ea typeface="Calibri" panose="020F0502020204030204" pitchFamily="34" charset="0"/>
                <a:cs typeface="Times New Roman" panose="02020603050405020304" pitchFamily="18" charset="0"/>
              </a:rPr>
              <a:t>Jos 1:8 </a:t>
            </a:r>
          </a:p>
          <a:p>
            <a:pPr marL="914400" indent="-449263"/>
            <a:r>
              <a:rPr lang="en-US" sz="3200" dirty="0">
                <a:latin typeface="Times New Roman" panose="02020603050405020304" pitchFamily="18" charset="0"/>
                <a:ea typeface="Calibri" panose="020F0502020204030204" pitchFamily="34" charset="0"/>
                <a:cs typeface="Times New Roman" panose="02020603050405020304" pitchFamily="18" charset="0"/>
              </a:rPr>
              <a:t>4. Next in our </a:t>
            </a:r>
            <a:r>
              <a:rPr lang="en-US" sz="3200" b="1" dirty="0">
                <a:latin typeface="Times New Roman" panose="02020603050405020304" pitchFamily="18" charset="0"/>
                <a:ea typeface="Calibri" panose="020F0502020204030204" pitchFamily="34" charset="0"/>
                <a:cs typeface="Times New Roman" panose="02020603050405020304" pitchFamily="18" charset="0"/>
              </a:rPr>
              <a:t>“Spiritual Wellness” </a:t>
            </a:r>
            <a:r>
              <a:rPr lang="en-US" sz="3200" dirty="0">
                <a:latin typeface="Times New Roman" panose="02020603050405020304" pitchFamily="18" charset="0"/>
                <a:ea typeface="Calibri" panose="020F0502020204030204" pitchFamily="34" charset="0"/>
                <a:cs typeface="Times New Roman" panose="02020603050405020304" pitchFamily="18" charset="0"/>
              </a:rPr>
              <a:t>checkup, we shall ask </a:t>
            </a:r>
            <a:r>
              <a:rPr lang="en-US" sz="3200" b="1" dirty="0">
                <a:latin typeface="Times New Roman" panose="02020603050405020304" pitchFamily="18" charset="0"/>
                <a:ea typeface="Calibri" panose="020F0502020204030204" pitchFamily="34" charset="0"/>
                <a:cs typeface="Times New Roman" panose="02020603050405020304" pitchFamily="18" charset="0"/>
              </a:rPr>
              <a:t>“How Well Do You Pray</a:t>
            </a:r>
            <a:endParaRPr lang="en-US" sz="3200" dirty="0"/>
          </a:p>
        </p:txBody>
      </p:sp>
    </p:spTree>
    <p:extLst>
      <p:ext uri="{BB962C8B-B14F-4D97-AF65-F5344CB8AC3E}">
        <p14:creationId xmlns:p14="http://schemas.microsoft.com/office/powerpoint/2010/main" val="1370320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0559200-48E0-4321-B663-7B5FA67C0FBB}"/>
              </a:ext>
            </a:extLst>
          </p:cNvPr>
          <p:cNvSpPr txBox="1"/>
          <p:nvPr/>
        </p:nvSpPr>
        <p:spPr>
          <a:xfrm>
            <a:off x="598516" y="1028343"/>
            <a:ext cx="10994967" cy="4801314"/>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1. Hearing and faith, </a:t>
            </a:r>
            <a:r>
              <a:rPr lang="en-US" sz="3200" b="1" dirty="0">
                <a:latin typeface="Times New Roman" panose="02020603050405020304" pitchFamily="18" charset="0"/>
                <a:cs typeface="Times New Roman" panose="02020603050405020304" pitchFamily="18" charset="0"/>
              </a:rPr>
              <a:t>Rom. 10:17</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2. Repentance, </a:t>
            </a:r>
            <a:r>
              <a:rPr lang="en-US" sz="3200" b="1" dirty="0">
                <a:latin typeface="Times New Roman" panose="02020603050405020304" pitchFamily="18" charset="0"/>
                <a:cs typeface="Times New Roman" panose="02020603050405020304" pitchFamily="18" charset="0"/>
              </a:rPr>
              <a:t>Acts 2:38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3. Professing Christ, </a:t>
            </a:r>
            <a:r>
              <a:rPr lang="en-US" sz="3200" b="1" dirty="0">
                <a:latin typeface="Times New Roman" panose="02020603050405020304" pitchFamily="18" charset="0"/>
                <a:cs typeface="Times New Roman" panose="02020603050405020304" pitchFamily="18" charset="0"/>
              </a:rPr>
              <a:t>Rom. 10:9</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4. Immersion in water, </a:t>
            </a:r>
            <a:r>
              <a:rPr lang="en-US" sz="3200" b="1" dirty="0">
                <a:latin typeface="Times New Roman" panose="02020603050405020304" pitchFamily="18" charset="0"/>
                <a:cs typeface="Times New Roman" panose="02020603050405020304" pitchFamily="18" charset="0"/>
              </a:rPr>
              <a:t>Acts 22:16 </a:t>
            </a:r>
            <a:endParaRPr lang="en-US" sz="3200" dirty="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5. Faithfulness, </a:t>
            </a:r>
            <a:r>
              <a:rPr lang="en-US" sz="3200" b="1" dirty="0">
                <a:latin typeface="Times New Roman" panose="02020603050405020304" pitchFamily="18" charset="0"/>
                <a:cs typeface="Times New Roman" panose="02020603050405020304" pitchFamily="18" charset="0"/>
              </a:rPr>
              <a:t>Rev. 2:10</a:t>
            </a:r>
            <a:r>
              <a:rPr lang="en-US" sz="3200" dirty="0">
                <a:latin typeface="Times New Roman" panose="02020603050405020304" pitchFamily="18" charset="0"/>
                <a:cs typeface="Times New Roman" panose="02020603050405020304" pitchFamily="18" charset="0"/>
              </a:rPr>
              <a:t>  </a:t>
            </a:r>
          </a:p>
          <a:p>
            <a:r>
              <a:rPr lang="en-US" sz="3200" dirty="0">
                <a:latin typeface="Times New Roman" panose="02020603050405020304" pitchFamily="18" charset="0"/>
                <a:cs typeface="Times New Roman" panose="02020603050405020304" pitchFamily="18" charset="0"/>
              </a:rPr>
              <a:t>6. Prayerful penitence for the erring child of God, </a:t>
            </a:r>
            <a:r>
              <a:rPr lang="en-US" sz="3200" b="1" dirty="0">
                <a:latin typeface="Times New Roman" panose="02020603050405020304" pitchFamily="18" charset="0"/>
                <a:cs typeface="Times New Roman" panose="02020603050405020304" pitchFamily="18" charset="0"/>
              </a:rPr>
              <a:t>Acts 8:22</a:t>
            </a:r>
            <a:r>
              <a:rPr lang="en-US" sz="3200" dirty="0">
                <a:latin typeface="Times New Roman" panose="02020603050405020304" pitchFamily="18" charset="0"/>
                <a:cs typeface="Times New Roman" panose="02020603050405020304" pitchFamily="18" charset="0"/>
              </a:rPr>
              <a:t> </a:t>
            </a:r>
          </a:p>
          <a:p>
            <a:r>
              <a:rPr lang="en-US" sz="3200" i="1" dirty="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a:p>
            <a:r>
              <a:rPr lang="en-US" sz="3200" i="1" dirty="0">
                <a:latin typeface="Times New Roman" panose="02020603050405020304" pitchFamily="18" charset="0"/>
                <a:cs typeface="Times New Roman" panose="02020603050405020304" pitchFamily="18" charset="0"/>
              </a:rPr>
              <a:t>Repent therefore of this your wickedness and pray God if perhaps the thought of your heart may be forgiven you</a:t>
            </a:r>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(Acts 8:22</a:t>
            </a:r>
            <a:r>
              <a:rPr lang="en-US" b="1" dirty="0"/>
              <a:t>)</a:t>
            </a:r>
            <a:endParaRPr lang="en-US" dirty="0"/>
          </a:p>
          <a:p>
            <a:endParaRPr lang="en-US" dirty="0"/>
          </a:p>
        </p:txBody>
      </p:sp>
    </p:spTree>
    <p:extLst>
      <p:ext uri="{BB962C8B-B14F-4D97-AF65-F5344CB8AC3E}">
        <p14:creationId xmlns:p14="http://schemas.microsoft.com/office/powerpoint/2010/main" val="1033476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calcmode="lin" valueType="num">
                                      <p:cBhvr>
                                        <p:cTn id="12"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2">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p:cTn id="17"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2">
                                            <p:txEl>
                                              <p:pRg st="2" end="2"/>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 calcmode="lin" valueType="num">
                                      <p:cBhvr>
                                        <p:cTn id="22"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24" dur="500"/>
                                        <p:tgtEl>
                                          <p:spTgt spid="2">
                                            <p:txEl>
                                              <p:pRg st="3" end="3"/>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p:cTn id="27"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9" dur="500"/>
                                        <p:tgtEl>
                                          <p:spTgt spid="2">
                                            <p:txEl>
                                              <p:pRg st="4" end="4"/>
                                            </p:txEl>
                                          </p:spTgt>
                                        </p:tgtEl>
                                      </p:cBhvr>
                                    </p:animEffect>
                                  </p:childTnLst>
                                </p:cTn>
                              </p:par>
                              <p:par>
                                <p:cTn id="30" presetID="53" presetClass="entr" presetSubtype="16" fill="hold" nodeType="with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 calcmode="lin" valueType="num">
                                      <p:cBhvr>
                                        <p:cTn id="32"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33"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34" dur="500"/>
                                        <p:tgtEl>
                                          <p:spTgt spid="2">
                                            <p:txEl>
                                              <p:pRg st="5" end="5"/>
                                            </p:txEl>
                                          </p:spTgt>
                                        </p:tgtEl>
                                      </p:cBhvr>
                                    </p:animEffect>
                                  </p:childTnLst>
                                </p:cTn>
                              </p:par>
                              <p:par>
                                <p:cTn id="35" presetID="53" presetClass="entr" presetSubtype="16" fill="hold" nodeType="with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p:cTn id="37" dur="500" fill="hold"/>
                                        <p:tgtEl>
                                          <p:spTgt spid="2">
                                            <p:txEl>
                                              <p:pRg st="6" end="6"/>
                                            </p:txEl>
                                          </p:spTgt>
                                        </p:tgtEl>
                                        <p:attrNameLst>
                                          <p:attrName>ppt_w</p:attrName>
                                        </p:attrNameLst>
                                      </p:cBhvr>
                                      <p:tavLst>
                                        <p:tav tm="0">
                                          <p:val>
                                            <p:fltVal val="0"/>
                                          </p:val>
                                        </p:tav>
                                        <p:tav tm="100000">
                                          <p:val>
                                            <p:strVal val="#ppt_w"/>
                                          </p:val>
                                        </p:tav>
                                      </p:tavLst>
                                    </p:anim>
                                    <p:anim calcmode="lin" valueType="num">
                                      <p:cBhvr>
                                        <p:cTn id="38" dur="500" fill="hold"/>
                                        <p:tgtEl>
                                          <p:spTgt spid="2">
                                            <p:txEl>
                                              <p:pRg st="6" end="6"/>
                                            </p:txEl>
                                          </p:spTgt>
                                        </p:tgtEl>
                                        <p:attrNameLst>
                                          <p:attrName>ppt_h</p:attrName>
                                        </p:attrNameLst>
                                      </p:cBhvr>
                                      <p:tavLst>
                                        <p:tav tm="0">
                                          <p:val>
                                            <p:fltVal val="0"/>
                                          </p:val>
                                        </p:tav>
                                        <p:tav tm="100000">
                                          <p:val>
                                            <p:strVal val="#ppt_h"/>
                                          </p:val>
                                        </p:tav>
                                      </p:tavLst>
                                    </p:anim>
                                    <p:animEffect transition="in" filter="fade">
                                      <p:cBhvr>
                                        <p:cTn id="39" dur="500"/>
                                        <p:tgtEl>
                                          <p:spTgt spid="2">
                                            <p:txEl>
                                              <p:pRg st="6" end="6"/>
                                            </p:txEl>
                                          </p:spTgt>
                                        </p:tgtEl>
                                      </p:cBhvr>
                                    </p:animEffect>
                                  </p:childTnLst>
                                </p:cTn>
                              </p:par>
                              <p:par>
                                <p:cTn id="40" presetID="53" presetClass="entr" presetSubtype="16" fill="hold" nodeType="with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 calcmode="lin" valueType="num">
                                      <p:cBhvr>
                                        <p:cTn id="42" dur="500" fill="hold"/>
                                        <p:tgtEl>
                                          <p:spTgt spid="2">
                                            <p:txEl>
                                              <p:pRg st="7" end="7"/>
                                            </p:txEl>
                                          </p:spTgt>
                                        </p:tgtEl>
                                        <p:attrNameLst>
                                          <p:attrName>ppt_w</p:attrName>
                                        </p:attrNameLst>
                                      </p:cBhvr>
                                      <p:tavLst>
                                        <p:tav tm="0">
                                          <p:val>
                                            <p:fltVal val="0"/>
                                          </p:val>
                                        </p:tav>
                                        <p:tav tm="100000">
                                          <p:val>
                                            <p:strVal val="#ppt_w"/>
                                          </p:val>
                                        </p:tav>
                                      </p:tavLst>
                                    </p:anim>
                                    <p:anim calcmode="lin" valueType="num">
                                      <p:cBhvr>
                                        <p:cTn id="43" dur="500" fill="hold"/>
                                        <p:tgtEl>
                                          <p:spTgt spid="2">
                                            <p:txEl>
                                              <p:pRg st="7" end="7"/>
                                            </p:txEl>
                                          </p:spTgt>
                                        </p:tgtEl>
                                        <p:attrNameLst>
                                          <p:attrName>ppt_h</p:attrName>
                                        </p:attrNameLst>
                                      </p:cBhvr>
                                      <p:tavLst>
                                        <p:tav tm="0">
                                          <p:val>
                                            <p:fltVal val="0"/>
                                          </p:val>
                                        </p:tav>
                                        <p:tav tm="100000">
                                          <p:val>
                                            <p:strVal val="#ppt_h"/>
                                          </p:val>
                                        </p:tav>
                                      </p:tavLst>
                                    </p:anim>
                                    <p:animEffect transition="in" filter="fade">
                                      <p:cBhvr>
                                        <p:cTn id="44"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338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ED11964-44E8-490B-93D5-50E774158E46}"/>
              </a:ext>
            </a:extLst>
          </p:cNvPr>
          <p:cNvSpPr/>
          <p:nvPr/>
        </p:nvSpPr>
        <p:spPr>
          <a:xfrm>
            <a:off x="422359" y="1881003"/>
            <a:ext cx="10959353" cy="3816429"/>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INTRODUCTION</a:t>
            </a:r>
          </a:p>
          <a:p>
            <a:pPr marL="914400" indent="-514350">
              <a:buAutoNum type="arabicPeriod"/>
            </a:pPr>
            <a:r>
              <a:rPr lang="en-US" sz="3200" dirty="0">
                <a:solidFill>
                  <a:srgbClr val="000000"/>
                </a:solidFill>
                <a:latin typeface="Times New Roman" panose="02020603050405020304" pitchFamily="18" charset="0"/>
                <a:ea typeface="Calibri" panose="020F0502020204030204" pitchFamily="34" charset="0"/>
              </a:rPr>
              <a:t>This lesson is the second in a series entitled </a:t>
            </a:r>
            <a:r>
              <a:rPr lang="en-US" sz="3200" b="1" dirty="0">
                <a:solidFill>
                  <a:srgbClr val="000000"/>
                </a:solidFill>
                <a:latin typeface="Times New Roman" panose="02020603050405020304" pitchFamily="18" charset="0"/>
                <a:ea typeface="Calibri" panose="020F0502020204030204" pitchFamily="34" charset="0"/>
              </a:rPr>
              <a:t>“Spiritual Wellness”</a:t>
            </a:r>
            <a:r>
              <a:rPr lang="en-US" sz="3200" dirty="0">
                <a:solidFill>
                  <a:srgbClr val="000000"/>
                </a:solidFill>
                <a:latin typeface="Times New Roman" panose="02020603050405020304" pitchFamily="18" charset="0"/>
                <a:ea typeface="Calibri" panose="020F0502020204030204" pitchFamily="34" charset="0"/>
              </a:rPr>
              <a:t>...</a:t>
            </a:r>
          </a:p>
          <a:p>
            <a:pPr marL="1371600" indent="-457200"/>
            <a:r>
              <a:rPr lang="en-US" sz="3200" dirty="0">
                <a:solidFill>
                  <a:srgbClr val="000000"/>
                </a:solidFill>
                <a:latin typeface="Times New Roman" panose="02020603050405020304" pitchFamily="18" charset="0"/>
                <a:ea typeface="Calibri" panose="020F0502020204030204" pitchFamily="34" charset="0"/>
              </a:rPr>
              <a:t>a. In which we examine our spiritual wellness in regard to serving God</a:t>
            </a:r>
          </a:p>
          <a:p>
            <a:pPr marL="914400"/>
            <a:r>
              <a:rPr lang="en-US" sz="3200" dirty="0">
                <a:solidFill>
                  <a:srgbClr val="000000"/>
                </a:solidFill>
                <a:latin typeface="Times New Roman" panose="02020603050405020304" pitchFamily="18" charset="0"/>
                <a:ea typeface="Calibri" panose="020F0502020204030204" pitchFamily="34" charset="0"/>
              </a:rPr>
              <a:t>b. Our spiritual checkup began with checking our </a:t>
            </a:r>
            <a:r>
              <a:rPr lang="en-US" sz="3200" b="1" dirty="0">
                <a:solidFill>
                  <a:srgbClr val="000000"/>
                </a:solidFill>
                <a:latin typeface="Times New Roman" panose="02020603050405020304" pitchFamily="18" charset="0"/>
                <a:ea typeface="Calibri" panose="020F0502020204030204" pitchFamily="34" charset="0"/>
              </a:rPr>
              <a:t>hearing</a:t>
            </a:r>
          </a:p>
          <a:p>
            <a:pPr marL="914400"/>
            <a:r>
              <a:rPr lang="en-US" sz="3200" dirty="0">
                <a:solidFill>
                  <a:srgbClr val="000000"/>
                </a:solidFill>
                <a:latin typeface="Times New Roman" panose="02020603050405020304" pitchFamily="18" charset="0"/>
                <a:ea typeface="Calibri" panose="020F0502020204030204" pitchFamily="34" charset="0"/>
              </a:rPr>
              <a:t>c. It continues with checking our </a:t>
            </a:r>
            <a:r>
              <a:rPr lang="en-US" sz="3200" b="1" dirty="0">
                <a:solidFill>
                  <a:srgbClr val="000000"/>
                </a:solidFill>
                <a:latin typeface="Times New Roman" panose="02020603050405020304" pitchFamily="18" charset="0"/>
                <a:ea typeface="Calibri" panose="020F0502020204030204" pitchFamily="34" charset="0"/>
              </a:rPr>
              <a:t>reading</a:t>
            </a:r>
            <a:br>
              <a:rPr lang="en-US" b="1" dirty="0">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233255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B2F10D6-F91C-4AA3-88DD-D5E8E63972F6}"/>
              </a:ext>
            </a:extLst>
          </p:cNvPr>
          <p:cNvSpPr/>
          <p:nvPr/>
        </p:nvSpPr>
        <p:spPr>
          <a:xfrm>
            <a:off x="623047" y="782121"/>
            <a:ext cx="10945906" cy="5293757"/>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2. On several occasions we find Jesus saying, </a:t>
            </a:r>
            <a:r>
              <a:rPr lang="en-US" sz="3200" b="1" dirty="0">
                <a:solidFill>
                  <a:srgbClr val="000000"/>
                </a:solidFill>
                <a:latin typeface="Times New Roman" panose="02020603050405020304" pitchFamily="18" charset="0"/>
                <a:ea typeface="Calibri" panose="020F0502020204030204" pitchFamily="34" charset="0"/>
              </a:rPr>
              <a:t>“Have you not read...?”</a:t>
            </a:r>
          </a:p>
          <a:p>
            <a:pPr marL="971550" indent="-514350">
              <a:buAutoNum type="alphaLcPeriod"/>
            </a:pPr>
            <a:r>
              <a:rPr lang="en-US" sz="3200" dirty="0">
                <a:solidFill>
                  <a:srgbClr val="000000"/>
                </a:solidFill>
                <a:latin typeface="Times New Roman" panose="02020603050405020304" pitchFamily="18" charset="0"/>
                <a:ea typeface="Calibri" panose="020F0502020204030204" pitchFamily="34" charset="0"/>
              </a:rPr>
              <a:t>In defense of His disciples - </a:t>
            </a:r>
            <a:r>
              <a:rPr lang="en-US" sz="3200" b="1" dirty="0">
                <a:solidFill>
                  <a:srgbClr val="000000"/>
                </a:solidFill>
                <a:latin typeface="Times New Roman" panose="02020603050405020304" pitchFamily="18" charset="0"/>
                <a:ea typeface="Calibri" panose="020F0502020204030204" pitchFamily="34" charset="0"/>
              </a:rPr>
              <a:t>Mat 12:3,5</a:t>
            </a:r>
          </a:p>
          <a:p>
            <a:pPr marL="914400" indent="-457200"/>
            <a:r>
              <a:rPr lang="en-US" sz="3200" dirty="0">
                <a:solidFill>
                  <a:srgbClr val="000000"/>
                </a:solidFill>
                <a:latin typeface="Times New Roman" panose="02020603050405020304" pitchFamily="18" charset="0"/>
                <a:ea typeface="Calibri" panose="020F0502020204030204" pitchFamily="34" charset="0"/>
              </a:rPr>
              <a:t>b. Answering questions regarding divorce - </a:t>
            </a:r>
            <a:r>
              <a:rPr lang="en-US" sz="3200" b="1" dirty="0">
                <a:solidFill>
                  <a:srgbClr val="000000"/>
                </a:solidFill>
                <a:latin typeface="Times New Roman" panose="02020603050405020304" pitchFamily="18" charset="0"/>
                <a:ea typeface="Calibri" panose="020F0502020204030204" pitchFamily="34" charset="0"/>
              </a:rPr>
              <a:t>Mat 19:4</a:t>
            </a:r>
          </a:p>
          <a:p>
            <a:pPr marL="914400" indent="-457200"/>
            <a:r>
              <a:rPr lang="en-US" sz="3200" dirty="0">
                <a:solidFill>
                  <a:srgbClr val="000000"/>
                </a:solidFill>
                <a:latin typeface="Times New Roman" panose="02020603050405020304" pitchFamily="18" charset="0"/>
                <a:ea typeface="Calibri" panose="020F0502020204030204" pitchFamily="34" charset="0"/>
              </a:rPr>
              <a:t>c. Defending children who praised Him in the temple - </a:t>
            </a:r>
            <a:r>
              <a:rPr lang="en-US" sz="3200" b="1" dirty="0">
                <a:solidFill>
                  <a:srgbClr val="000000"/>
                </a:solidFill>
                <a:latin typeface="Times New Roman" panose="02020603050405020304" pitchFamily="18" charset="0"/>
                <a:ea typeface="Calibri" panose="020F0502020204030204" pitchFamily="34" charset="0"/>
              </a:rPr>
              <a:t>Mat 21:16</a:t>
            </a:r>
          </a:p>
          <a:p>
            <a:pPr marL="914400" indent="-457200"/>
            <a:r>
              <a:rPr lang="en-US" sz="3200" dirty="0">
                <a:solidFill>
                  <a:srgbClr val="000000"/>
                </a:solidFill>
                <a:latin typeface="Times New Roman" panose="02020603050405020304" pitchFamily="18" charset="0"/>
                <a:ea typeface="Calibri" panose="020F0502020204030204" pitchFamily="34" charset="0"/>
              </a:rPr>
              <a:t>d. Regarding the prophecy of His becoming the chief cornerstone - </a:t>
            </a:r>
            <a:r>
              <a:rPr lang="en-US" sz="3200" b="1" dirty="0">
                <a:solidFill>
                  <a:srgbClr val="000000"/>
                </a:solidFill>
                <a:latin typeface="Times New Roman" panose="02020603050405020304" pitchFamily="18" charset="0"/>
                <a:ea typeface="Calibri" panose="020F0502020204030204" pitchFamily="34" charset="0"/>
              </a:rPr>
              <a:t>Mat 21:42</a:t>
            </a:r>
          </a:p>
          <a:p>
            <a:pPr marL="914400" indent="-457200"/>
            <a:r>
              <a:rPr lang="en-US" sz="3200" dirty="0">
                <a:solidFill>
                  <a:srgbClr val="000000"/>
                </a:solidFill>
                <a:latin typeface="Times New Roman" panose="02020603050405020304" pitchFamily="18" charset="0"/>
                <a:ea typeface="Calibri" panose="020F0502020204030204" pitchFamily="34" charset="0"/>
              </a:rPr>
              <a:t>e. Responding to the Sadducees about the resurrection of the dead - </a:t>
            </a:r>
            <a:r>
              <a:rPr lang="en-US" sz="3200" b="1" dirty="0">
                <a:solidFill>
                  <a:srgbClr val="000000"/>
                </a:solidFill>
                <a:latin typeface="Times New Roman" panose="02020603050405020304" pitchFamily="18" charset="0"/>
                <a:ea typeface="Calibri" panose="020F0502020204030204" pitchFamily="34" charset="0"/>
              </a:rPr>
              <a:t>Mat 22:31-32</a:t>
            </a:r>
            <a:br>
              <a:rPr lang="en-US" b="1" dirty="0">
                <a:latin typeface="Times New Roman" panose="02020603050405020304" pitchFamily="18" charset="0"/>
                <a:ea typeface="Calibri" panose="020F0502020204030204" pitchFamily="34" charset="0"/>
              </a:rPr>
            </a:br>
            <a:endParaRPr lang="en-US" dirty="0"/>
          </a:p>
        </p:txBody>
      </p:sp>
    </p:spTree>
    <p:extLst>
      <p:ext uri="{BB962C8B-B14F-4D97-AF65-F5344CB8AC3E}">
        <p14:creationId xmlns:p14="http://schemas.microsoft.com/office/powerpoint/2010/main" val="2597903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EDA78D-D739-425C-902F-6E0DDA5B93C1}"/>
              </a:ext>
            </a:extLst>
          </p:cNvPr>
          <p:cNvSpPr/>
          <p:nvPr/>
        </p:nvSpPr>
        <p:spPr>
          <a:xfrm>
            <a:off x="596153" y="1659285"/>
            <a:ext cx="10999694" cy="3539430"/>
          </a:xfrm>
          <a:prstGeom prst="rect">
            <a:avLst/>
          </a:prstGeom>
        </p:spPr>
        <p:txBody>
          <a:bodyPr wrap="square">
            <a:spAutoFit/>
          </a:bodyPr>
          <a:lstStyle/>
          <a:p>
            <a:r>
              <a:rPr lang="en-US" sz="3200" dirty="0">
                <a:solidFill>
                  <a:srgbClr val="000000"/>
                </a:solidFill>
                <a:latin typeface="Times New Roman" panose="02020603050405020304" pitchFamily="18" charset="0"/>
                <a:ea typeface="Calibri" panose="020F0502020204030204" pitchFamily="34" charset="0"/>
              </a:rPr>
              <a:t>3. The question </a:t>
            </a:r>
            <a:r>
              <a:rPr lang="en-US" sz="3200" b="1" dirty="0">
                <a:solidFill>
                  <a:srgbClr val="000000"/>
                </a:solidFill>
                <a:latin typeface="Times New Roman" panose="02020603050405020304" pitchFamily="18" charset="0"/>
                <a:ea typeface="Calibri" panose="020F0502020204030204" pitchFamily="34" charset="0"/>
              </a:rPr>
              <a:t>“Have you not read?” </a:t>
            </a:r>
            <a:r>
              <a:rPr lang="en-US" sz="3200" dirty="0">
                <a:solidFill>
                  <a:srgbClr val="000000"/>
                </a:solidFill>
                <a:latin typeface="Times New Roman" panose="02020603050405020304" pitchFamily="18" charset="0"/>
                <a:ea typeface="Calibri" panose="020F0502020204030204" pitchFamily="34" charset="0"/>
              </a:rPr>
              <a:t>suggests a major failing...</a:t>
            </a:r>
          </a:p>
          <a:p>
            <a:pPr marL="914400" indent="-457200"/>
            <a:r>
              <a:rPr lang="en-US" sz="3200" dirty="0">
                <a:solidFill>
                  <a:srgbClr val="000000"/>
                </a:solidFill>
                <a:latin typeface="Times New Roman" panose="02020603050405020304" pitchFamily="18" charset="0"/>
                <a:ea typeface="Calibri" panose="020F0502020204030204" pitchFamily="34" charset="0"/>
              </a:rPr>
              <a:t>a. That plagued the scribes, Pharisees, and Sadducees</a:t>
            </a:r>
          </a:p>
          <a:p>
            <a:pPr marL="914400" indent="-457200"/>
            <a:r>
              <a:rPr lang="en-US" sz="3200" dirty="0">
                <a:solidFill>
                  <a:srgbClr val="000000"/>
                </a:solidFill>
                <a:latin typeface="Times New Roman" panose="02020603050405020304" pitchFamily="18" charset="0"/>
                <a:ea typeface="Calibri" panose="020F0502020204030204" pitchFamily="34" charset="0"/>
              </a:rPr>
              <a:t>b. That likely affects people today, including Christians</a:t>
            </a:r>
          </a:p>
          <a:p>
            <a:pPr marL="914400" indent="-457200"/>
            <a:r>
              <a:rPr lang="en-US" sz="3200" dirty="0">
                <a:latin typeface="Times New Roman" panose="02020603050405020304" pitchFamily="18" charset="0"/>
                <a:ea typeface="Calibri" panose="020F0502020204030204" pitchFamily="34" charset="0"/>
              </a:rPr>
              <a:t>c. </a:t>
            </a:r>
            <a:r>
              <a:rPr lang="en-US" sz="3200" dirty="0">
                <a:solidFill>
                  <a:srgbClr val="000000"/>
                </a:solidFill>
                <a:latin typeface="Times New Roman" panose="02020603050405020304" pitchFamily="18" charset="0"/>
                <a:ea typeface="Calibri" panose="020F0502020204030204" pitchFamily="34" charset="0"/>
              </a:rPr>
              <a:t>The problem is: many do not read the Word of God as they should, and that affects our </a:t>
            </a:r>
            <a:r>
              <a:rPr lang="en-US" sz="3200" b="1" dirty="0">
                <a:solidFill>
                  <a:srgbClr val="000000"/>
                </a:solidFill>
                <a:latin typeface="Times New Roman" panose="02020603050405020304" pitchFamily="18" charset="0"/>
                <a:ea typeface="Calibri" panose="020F0502020204030204" pitchFamily="34" charset="0"/>
              </a:rPr>
              <a:t>“Spiritual Wellness”</a:t>
            </a:r>
            <a:r>
              <a:rPr lang="en-US" sz="3200" dirty="0">
                <a:solidFill>
                  <a:srgbClr val="000000"/>
                </a:solidFill>
                <a:latin typeface="Times New Roman" panose="02020603050405020304" pitchFamily="18" charset="0"/>
                <a:ea typeface="Calibri" panose="020F0502020204030204" pitchFamily="34" charset="0"/>
              </a:rPr>
              <a:t>.</a:t>
            </a:r>
          </a:p>
          <a:p>
            <a:pPr marL="914400" indent="-457200"/>
            <a:r>
              <a:rPr lang="en-US" sz="3200" dirty="0">
                <a:solidFill>
                  <a:srgbClr val="000000"/>
                </a:solidFill>
                <a:latin typeface="Times New Roman" panose="02020603050405020304" pitchFamily="18" charset="0"/>
                <a:ea typeface="Calibri" panose="020F0502020204030204" pitchFamily="34" charset="0"/>
              </a:rPr>
              <a:t> d. So let’s raise the question, </a:t>
            </a:r>
            <a:r>
              <a:rPr lang="en-US" sz="3200" b="1" dirty="0">
                <a:solidFill>
                  <a:srgbClr val="000000"/>
                </a:solidFill>
                <a:latin typeface="Times New Roman" panose="02020603050405020304" pitchFamily="18" charset="0"/>
                <a:ea typeface="Calibri" panose="020F0502020204030204" pitchFamily="34" charset="0"/>
              </a:rPr>
              <a:t>“How Well Do You Read?”</a:t>
            </a:r>
            <a:r>
              <a:rPr lang="en-US" sz="3200" dirty="0">
                <a:solidFill>
                  <a:srgbClr val="000000"/>
                </a:solidFill>
                <a:latin typeface="Times New Roman" panose="02020603050405020304" pitchFamily="18" charset="0"/>
                <a:ea typeface="Calibri" panose="020F0502020204030204" pitchFamily="34" charset="0"/>
              </a:rPr>
              <a:t>, considering first that there are...</a:t>
            </a:r>
            <a:endParaRPr lang="en-US" sz="3200" dirty="0"/>
          </a:p>
        </p:txBody>
      </p:sp>
    </p:spTree>
    <p:extLst>
      <p:ext uri="{BB962C8B-B14F-4D97-AF65-F5344CB8AC3E}">
        <p14:creationId xmlns:p14="http://schemas.microsoft.com/office/powerpoint/2010/main" val="2574883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4C8A38C-F9D1-4D1A-A41A-A2F18A4741DB}"/>
              </a:ext>
            </a:extLst>
          </p:cNvPr>
          <p:cNvSpPr/>
          <p:nvPr/>
        </p:nvSpPr>
        <p:spPr>
          <a:xfrm>
            <a:off x="609600" y="1659285"/>
            <a:ext cx="10972800" cy="3539430"/>
          </a:xfrm>
          <a:prstGeom prst="rect">
            <a:avLst/>
          </a:prstGeom>
        </p:spPr>
        <p:txBody>
          <a:bodyPr wrap="square">
            <a:spAutoFit/>
          </a:bodyPr>
          <a:lstStyle/>
          <a:p>
            <a:pPr marL="571500" indent="-571500">
              <a:buAutoNum type="romanUcPeriod"/>
            </a:pPr>
            <a:r>
              <a:rPr lang="en-US" sz="3200" b="1" dirty="0">
                <a:solidFill>
                  <a:srgbClr val="000000"/>
                </a:solidFill>
                <a:latin typeface="Times New Roman" panose="02020603050405020304" pitchFamily="18" charset="0"/>
                <a:ea typeface="Calibri" panose="020F0502020204030204" pitchFamily="34" charset="0"/>
              </a:rPr>
              <a:t>DIFFERENT TYPES OF READERS</a:t>
            </a:r>
          </a:p>
          <a:p>
            <a:pPr marL="511175"/>
            <a:r>
              <a:rPr lang="en-US" sz="3200" b="1" dirty="0">
                <a:solidFill>
                  <a:srgbClr val="000000"/>
                </a:solidFill>
                <a:latin typeface="Times New Roman" panose="02020603050405020304" pitchFamily="18" charset="0"/>
                <a:ea typeface="Calibri" panose="020F0502020204030204" pitchFamily="34" charset="0"/>
              </a:rPr>
              <a:t>A. THOSE WHO NEVER READ...</a:t>
            </a:r>
          </a:p>
          <a:p>
            <a:pPr marL="914400"/>
            <a:r>
              <a:rPr lang="en-US" sz="3200" dirty="0">
                <a:solidFill>
                  <a:srgbClr val="000000"/>
                </a:solidFill>
                <a:latin typeface="Times New Roman" panose="02020603050405020304" pitchFamily="18" charset="0"/>
                <a:ea typeface="Calibri" panose="020F0502020204030204" pitchFamily="34" charset="0"/>
              </a:rPr>
              <a:t>1. Who have never read the Bible, the Word of God</a:t>
            </a:r>
          </a:p>
          <a:p>
            <a:pPr marL="1371600" indent="-457200"/>
            <a:r>
              <a:rPr lang="en-US" sz="3200" dirty="0">
                <a:solidFill>
                  <a:srgbClr val="000000"/>
                </a:solidFill>
                <a:latin typeface="Times New Roman" panose="02020603050405020304" pitchFamily="18" charset="0"/>
                <a:ea typeface="Calibri" panose="020F0502020204030204" pitchFamily="34" charset="0"/>
              </a:rPr>
              <a:t>2. This includes most people in the world, and sadly, some Christians</a:t>
            </a:r>
          </a:p>
          <a:p>
            <a:pPr marL="1371600" indent="-457200"/>
            <a:r>
              <a:rPr lang="en-US" sz="3200" dirty="0">
                <a:solidFill>
                  <a:srgbClr val="000000"/>
                </a:solidFill>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It is bad enough for people to Biblically illiterate, but for Christians?</a:t>
            </a:r>
            <a:endParaRPr lang="en-US" sz="3200" dirty="0"/>
          </a:p>
        </p:txBody>
      </p:sp>
    </p:spTree>
    <p:extLst>
      <p:ext uri="{BB962C8B-B14F-4D97-AF65-F5344CB8AC3E}">
        <p14:creationId xmlns:p14="http://schemas.microsoft.com/office/powerpoint/2010/main" val="1968803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D5D5AE-EA18-47AB-B2C1-5AFD2641956F}"/>
              </a:ext>
            </a:extLst>
          </p:cNvPr>
          <p:cNvSpPr/>
          <p:nvPr/>
        </p:nvSpPr>
        <p:spPr>
          <a:xfrm>
            <a:off x="589429" y="1905506"/>
            <a:ext cx="11013141"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B. THOSE WHO READ SPARINGLY...</a:t>
            </a:r>
          </a:p>
          <a:p>
            <a:pPr marL="971550" indent="-514350">
              <a:buAutoNum type="arabicPeriod"/>
            </a:pPr>
            <a:r>
              <a:rPr lang="en-US" sz="3200" dirty="0">
                <a:solidFill>
                  <a:srgbClr val="000000"/>
                </a:solidFill>
                <a:latin typeface="Times New Roman" panose="02020603050405020304" pitchFamily="18" charset="0"/>
                <a:ea typeface="Calibri" panose="020F0502020204030204" pitchFamily="34" charset="0"/>
              </a:rPr>
              <a:t>Who may possess a Bible, but read only a passage here and there</a:t>
            </a:r>
          </a:p>
          <a:p>
            <a:pPr marL="457200"/>
            <a:r>
              <a:rPr lang="en-US" sz="3200" dirty="0">
                <a:solidFill>
                  <a:srgbClr val="000000"/>
                </a:solidFill>
                <a:latin typeface="Times New Roman" panose="02020603050405020304" pitchFamily="18" charset="0"/>
                <a:ea typeface="Calibri" panose="020F0502020204030204" pitchFamily="34" charset="0"/>
              </a:rPr>
              <a:t>2. This includes most people who have Bibles</a:t>
            </a:r>
          </a:p>
          <a:p>
            <a:pPr marL="914400" indent="-457200"/>
            <a:r>
              <a:rPr lang="en-US" sz="3200" b="1" dirty="0">
                <a:solidFill>
                  <a:srgbClr val="000000"/>
                </a:solidFill>
                <a:latin typeface="Times New Roman" panose="02020603050405020304" pitchFamily="18" charset="0"/>
                <a:ea typeface="Calibri" panose="020F0502020204030204" pitchFamily="34" charset="0"/>
              </a:rPr>
              <a:t>3. The Bible may be the #1 bestseller, but it is often the least read book in the world!</a:t>
            </a:r>
          </a:p>
        </p:txBody>
      </p:sp>
    </p:spTree>
    <p:extLst>
      <p:ext uri="{BB962C8B-B14F-4D97-AF65-F5344CB8AC3E}">
        <p14:creationId xmlns:p14="http://schemas.microsoft.com/office/powerpoint/2010/main" val="61645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6FF47B-63F0-43D0-86F9-792C1818DD42}"/>
              </a:ext>
            </a:extLst>
          </p:cNvPr>
          <p:cNvSpPr/>
          <p:nvPr/>
        </p:nvSpPr>
        <p:spPr>
          <a:xfrm>
            <a:off x="609600" y="2151727"/>
            <a:ext cx="10972800" cy="2554545"/>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C. THOSE WHO READ SELECTIVELY...</a:t>
            </a:r>
          </a:p>
          <a:p>
            <a:pPr marL="971550" indent="-514350">
              <a:buAutoNum type="arabicPeriod"/>
            </a:pPr>
            <a:r>
              <a:rPr lang="en-US" sz="3200" dirty="0">
                <a:solidFill>
                  <a:srgbClr val="000000"/>
                </a:solidFill>
                <a:latin typeface="Times New Roman" panose="02020603050405020304" pitchFamily="18" charset="0"/>
                <a:ea typeface="Calibri" panose="020F0502020204030204" pitchFamily="34" charset="0"/>
              </a:rPr>
              <a:t>Who read only certain parts of the Bible</a:t>
            </a:r>
          </a:p>
          <a:p>
            <a:pPr marL="457200"/>
            <a:r>
              <a:rPr lang="en-US" sz="3200" dirty="0">
                <a:solidFill>
                  <a:srgbClr val="000000"/>
                </a:solidFill>
                <a:latin typeface="Times New Roman" panose="02020603050405020304" pitchFamily="18" charset="0"/>
                <a:ea typeface="Calibri" panose="020F0502020204030204" pitchFamily="34" charset="0"/>
              </a:rPr>
              <a:t>2. For example, the Psalms or the Gospels</a:t>
            </a:r>
          </a:p>
          <a:p>
            <a:pPr marL="860425" indent="-403225"/>
            <a:r>
              <a:rPr lang="en-US" sz="3200" b="1" dirty="0">
                <a:solidFill>
                  <a:srgbClr val="000000"/>
                </a:solidFill>
                <a:latin typeface="Times New Roman" panose="02020603050405020304" pitchFamily="18" charset="0"/>
                <a:ea typeface="Calibri" panose="020F0502020204030204" pitchFamily="34" charset="0"/>
              </a:rPr>
              <a:t>3. Such people read only to soothe their conscience or calm their troubled heart</a:t>
            </a:r>
            <a:endParaRPr lang="en-US" sz="3200" dirty="0"/>
          </a:p>
        </p:txBody>
      </p:sp>
    </p:spTree>
    <p:extLst>
      <p:ext uri="{BB962C8B-B14F-4D97-AF65-F5344CB8AC3E}">
        <p14:creationId xmlns:p14="http://schemas.microsoft.com/office/powerpoint/2010/main" val="33659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67EFC9A-2F79-4949-904C-B2443DE76AC2}"/>
              </a:ext>
            </a:extLst>
          </p:cNvPr>
          <p:cNvSpPr/>
          <p:nvPr/>
        </p:nvSpPr>
        <p:spPr>
          <a:xfrm>
            <a:off x="623047" y="1905506"/>
            <a:ext cx="10945906" cy="3046988"/>
          </a:xfrm>
          <a:prstGeom prst="rect">
            <a:avLst/>
          </a:prstGeom>
        </p:spPr>
        <p:txBody>
          <a:bodyPr wrap="square">
            <a:spAutoFit/>
          </a:bodyPr>
          <a:lstStyle/>
          <a:p>
            <a:r>
              <a:rPr lang="en-US" sz="3200" b="1" dirty="0">
                <a:solidFill>
                  <a:srgbClr val="000000"/>
                </a:solidFill>
                <a:latin typeface="Times New Roman" panose="02020603050405020304" pitchFamily="18" charset="0"/>
                <a:ea typeface="Calibri" panose="020F0502020204030204" pitchFamily="34" charset="0"/>
              </a:rPr>
              <a:t>D. THOSE WHO READ DEFENSIVELY...</a:t>
            </a:r>
          </a:p>
          <a:p>
            <a:pPr marL="979488" indent="-514350">
              <a:buAutoNum type="arabicPeriod"/>
            </a:pPr>
            <a:r>
              <a:rPr lang="en-US" sz="3200" dirty="0">
                <a:solidFill>
                  <a:srgbClr val="000000"/>
                </a:solidFill>
                <a:latin typeface="Times New Roman" panose="02020603050405020304" pitchFamily="18" charset="0"/>
                <a:ea typeface="Calibri" panose="020F0502020204030204" pitchFamily="34" charset="0"/>
              </a:rPr>
              <a:t>Who read to prove others wrong</a:t>
            </a:r>
          </a:p>
          <a:p>
            <a:pPr marL="914400" indent="-449263"/>
            <a:r>
              <a:rPr lang="en-US" sz="3200" dirty="0">
                <a:solidFill>
                  <a:srgbClr val="000000"/>
                </a:solidFill>
                <a:latin typeface="Times New Roman" panose="02020603050405020304" pitchFamily="18" charset="0"/>
                <a:ea typeface="Calibri" panose="020F0502020204030204" pitchFamily="34" charset="0"/>
              </a:rPr>
              <a:t>2. Looking for anything that supports what they already believe</a:t>
            </a:r>
          </a:p>
          <a:p>
            <a:pPr marL="914400" indent="-449263"/>
            <a:r>
              <a:rPr lang="en-US" sz="3200" dirty="0">
                <a:latin typeface="Times New Roman" panose="02020603050405020304" pitchFamily="18" charset="0"/>
                <a:ea typeface="Calibri" panose="020F0502020204030204" pitchFamily="34" charset="0"/>
              </a:rPr>
              <a:t>3. </a:t>
            </a:r>
            <a:r>
              <a:rPr lang="en-US" sz="3200" b="1" dirty="0">
                <a:solidFill>
                  <a:srgbClr val="000000"/>
                </a:solidFill>
                <a:latin typeface="Times New Roman" panose="02020603050405020304" pitchFamily="18" charset="0"/>
                <a:ea typeface="Calibri" panose="020F0502020204030204" pitchFamily="34" charset="0"/>
              </a:rPr>
              <a:t>One should not read to prove one’s positions, but to improve one’s position before God</a:t>
            </a:r>
            <a:endParaRPr lang="en-US" sz="3200" dirty="0"/>
          </a:p>
        </p:txBody>
      </p:sp>
    </p:spTree>
    <p:extLst>
      <p:ext uri="{BB962C8B-B14F-4D97-AF65-F5344CB8AC3E}">
        <p14:creationId xmlns:p14="http://schemas.microsoft.com/office/powerpoint/2010/main" val="104611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275</TotalTime>
  <Words>1730</Words>
  <Application>Microsoft Office PowerPoint</Application>
  <PresentationFormat>Widescreen</PresentationFormat>
  <Paragraphs>284</Paragraphs>
  <Slides>24</Slides>
  <Notes>23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Gary D. Murphy</dc:creator>
  <cp:lastModifiedBy>Gary D. Murphy</cp:lastModifiedBy>
  <cp:revision>50</cp:revision>
  <dcterms:created xsi:type="dcterms:W3CDTF">2019-08-24T17:44:03Z</dcterms:created>
  <dcterms:modified xsi:type="dcterms:W3CDTF">2019-08-24T22:22:57Z</dcterms:modified>
</cp:coreProperties>
</file>