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9" autoAdjust="0"/>
    <p:restoredTop sz="65027" autoAdjust="0"/>
  </p:normalViewPr>
  <p:slideViewPr>
    <p:cSldViewPr snapToGrid="0">
      <p:cViewPr varScale="1">
        <p:scale>
          <a:sx n="67" d="100"/>
          <a:sy n="67" d="100"/>
        </p:scale>
        <p:origin x="-48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6206E-1D4D-4430-BB46-B84BB2FDB09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5DF70-633C-4B75-80FC-0CD52CFED4F3}" type="slidenum">
              <a:rPr lang="en-US" smtClean="0"/>
              <a:t>‹#›</a:t>
            </a:fld>
            <a:endParaRPr lang="en-US"/>
          </a:p>
        </p:txBody>
      </p:sp>
    </p:spTree>
    <p:extLst>
      <p:ext uri="{BB962C8B-B14F-4D97-AF65-F5344CB8AC3E}">
        <p14:creationId xmlns:p14="http://schemas.microsoft.com/office/powerpoint/2010/main" val="71134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Pray?</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a:t>
            </a:fld>
            <a:endParaRPr lang="en-US"/>
          </a:p>
        </p:txBody>
      </p:sp>
    </p:spTree>
    <p:extLst>
      <p:ext uri="{BB962C8B-B14F-4D97-AF65-F5344CB8AC3E}">
        <p14:creationId xmlns:p14="http://schemas.microsoft.com/office/powerpoint/2010/main" val="357521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II. IMPORTANCE OF PROPER PRAYING</a:t>
            </a:r>
          </a:p>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A. FORGIVENESS OF SINS...</a:t>
            </a:r>
          </a:p>
          <a:p>
            <a:pPr rtl="0"/>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The Christian can find forgiveness through the blood of Christ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1Jn 1:7-10</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if we walk in the light as He is in the light, we have fellowship with one another, and the blood of Jesus Christ His Son cleanses us from all sin.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1John 1:7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p>
          <a:p>
            <a:pPr rtl="0"/>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Thus the erring Christian is told to repent and pray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Ac 8:22</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Repent therefore of this your wickedness and pray God if perhaps the thought of your heart may be forgiven you.</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 8:22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Don’t we want and need the assurance of knowing that our sins are forgiven?</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10</a:t>
            </a:fld>
            <a:endParaRPr lang="en-US"/>
          </a:p>
        </p:txBody>
      </p:sp>
    </p:spTree>
    <p:extLst>
      <p:ext uri="{BB962C8B-B14F-4D97-AF65-F5344CB8AC3E}">
        <p14:creationId xmlns:p14="http://schemas.microsoft.com/office/powerpoint/2010/main" val="188793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B. PEACE OF MIND...</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p>
          <a:p>
            <a:pPr rtl="0"/>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The antidote to anxiety is prayer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Php 4:6</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Be anxious for nothing, but in everything by prayer and supplication, with thanksgiving, let your requests be made known to God;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Php 4:6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rtl="0"/>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Christians will find their hearts and minds guarded by the peace of God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Php 4:7</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and the peace of God, which surpasses all understanding, will guard your hearts and minds through Christ Jesus.</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Php 4:7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Don’t we want the peace of mind and heart that surpasses understanding?</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11</a:t>
            </a:fld>
            <a:endParaRPr lang="en-US"/>
          </a:p>
        </p:txBody>
      </p:sp>
    </p:spTree>
    <p:extLst>
      <p:ext uri="{BB962C8B-B14F-4D97-AF65-F5344CB8AC3E}">
        <p14:creationId xmlns:p14="http://schemas.microsoft.com/office/powerpoint/2010/main" val="256093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C. STRENGTH TO LIVE...</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1. Paul prayed that the Ephesians might be strengthened in the inner man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Eph 3:14-16, 20</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 this reason I bow my knees to the Father of our Lord Jesus Christ, from whom the whole family in heaven and earth is named, that He would grant you, according to the riches of His glory, to be strengthened with might through His Spirit in the inner man,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Eph 3:14-16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Now to Him who is able to do exceedingly abundantly above all that we ask or think, according to the power that works in us,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Eph 3:20</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2. When we need to be strong, Christians can likewise pray for themselves!</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Don’t we want the power that is beyond our comprehension?</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12</a:t>
            </a:fld>
            <a:endParaRPr lang="en-US"/>
          </a:p>
        </p:txBody>
      </p:sp>
    </p:spTree>
    <p:extLst>
      <p:ext uri="{BB962C8B-B14F-4D97-AF65-F5344CB8AC3E}">
        <p14:creationId xmlns:p14="http://schemas.microsoft.com/office/powerpoint/2010/main" val="98190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 OPPORTUNITY TO SERVE...</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Paul realized God provided him opportunity to teach others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1Co 3:5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mn-lt"/>
                <a:ea typeface="+mn-ea"/>
                <a:cs typeface="+mn-cs"/>
              </a:rPr>
              <a:t>Who then is Paul, and who is Apollos, but ministers through whom you believed, as the Lord gave to each one?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1Cor 3:5</a:t>
            </a:r>
            <a:r>
              <a:rPr lang="en-US" sz="1200" b="0" i="0" u="none" strike="noStrike" kern="1200" baseline="0" dirty="0">
                <a:solidFill>
                  <a:schemeClr val="tx1"/>
                </a:solidFill>
                <a:latin typeface="+mn-lt"/>
                <a:ea typeface="+mn-ea"/>
                <a:cs typeface="+mn-cs"/>
              </a:rPr>
              <a: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2. He therefore requested prayer that such opportunities would continue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Col 4:3</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mn-lt"/>
                <a:ea typeface="+mn-ea"/>
                <a:cs typeface="+mn-cs"/>
              </a:rPr>
              <a:t>meanwhile praying also for us, that God would open to us a door for the word, to speak the mystery of Christ, for which I am also in chains,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 4:3</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Don’t we want the Lord to give us opportunity to lead others to Christ?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13</a:t>
            </a:fld>
            <a:endParaRPr lang="en-US"/>
          </a:p>
        </p:txBody>
      </p:sp>
    </p:spTree>
    <p:extLst>
      <p:ext uri="{BB962C8B-B14F-4D97-AF65-F5344CB8AC3E}">
        <p14:creationId xmlns:p14="http://schemas.microsoft.com/office/powerpoint/2010/main" val="191880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 BOLDNESS TO SPEAK...</a:t>
            </a:r>
          </a:p>
          <a:p>
            <a:pPr rtl="0"/>
            <a:r>
              <a:rPr lang="en-US" sz="1200" b="1" i="0" kern="1200" dirty="0">
                <a:solidFill>
                  <a:schemeClr val="tx1"/>
                </a:solidFill>
                <a:effectLst/>
                <a:latin typeface="+mn-lt"/>
                <a:ea typeface="+mn-ea"/>
                <a:cs typeface="+mn-cs"/>
              </a:rPr>
              <a:t>&gt;&gt;&gt;&gt;&gt;&gt;&gt;&gt;&gt;&gt;&gt;&gt;&gt;&gt;&gt;&gt;&gt;&gt;</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When the apostles needed boldness, they prayed to God and God delivered - </a:t>
            </a:r>
            <a:r>
              <a:rPr lang="en-US" sz="1200" b="1" i="0" kern="1200" dirty="0">
                <a:solidFill>
                  <a:schemeClr val="tx1"/>
                </a:solidFill>
                <a:effectLst/>
                <a:latin typeface="+mn-lt"/>
                <a:ea typeface="+mn-ea"/>
                <a:cs typeface="+mn-cs"/>
              </a:rPr>
              <a:t>Acts 4:23-31</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Now, Lord, look on their threats, and grant to Your servants that with all boldness they may speak Your word, by stretching out Your hand to heal, and that signs and wonders may be done through the name of Your holy Servant Jesus."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 4:29-30</a:t>
            </a:r>
            <a:r>
              <a:rPr lang="en-US" sz="1200" b="0" i="0" u="none" strike="noStrike" kern="1200" baseline="0" dirty="0">
                <a:solidFill>
                  <a:schemeClr val="tx1"/>
                </a:solidFill>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a:t>
            </a:r>
          </a:p>
          <a:p>
            <a:pPr rtl="0"/>
            <a:r>
              <a:rPr lang="en-US" sz="1200" b="0" i="0" kern="1200" dirty="0">
                <a:solidFill>
                  <a:schemeClr val="tx1"/>
                </a:solidFill>
                <a:effectLst/>
                <a:latin typeface="+mn-lt"/>
                <a:ea typeface="+mn-ea"/>
                <a:cs typeface="+mn-cs"/>
              </a:rPr>
              <a:t>    2. When Paul needed boldness, he asked for prayers in his behalf - </a:t>
            </a:r>
            <a:r>
              <a:rPr lang="en-US" sz="1200" b="1" i="0" kern="1200" dirty="0">
                <a:solidFill>
                  <a:schemeClr val="tx1"/>
                </a:solidFill>
                <a:effectLst/>
                <a:latin typeface="+mn-lt"/>
                <a:ea typeface="+mn-ea"/>
                <a:cs typeface="+mn-cs"/>
              </a:rPr>
              <a:t>Eph 6:19-20</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0" u="none" strike="noStrike" kern="1200" baseline="0" dirty="0">
                <a:solidFill>
                  <a:schemeClr val="tx1"/>
                </a:solidFill>
                <a:latin typeface="+mn-lt"/>
                <a:ea typeface="+mn-ea"/>
                <a:cs typeface="+mn-cs"/>
              </a:rPr>
              <a:t>and for me, that utterance may be given to me, that I may open my mouth boldly to make known the mystery of the gospel, for which I am an ambassador in chains; that in it I may speak boldly, as I ought to speak. (</a:t>
            </a:r>
            <a:r>
              <a:rPr lang="en-US" sz="1200" b="1" i="0" u="none" strike="noStrike" kern="1200" baseline="0" dirty="0">
                <a:solidFill>
                  <a:schemeClr val="tx1"/>
                </a:solidFill>
                <a:latin typeface="+mn-lt"/>
                <a:ea typeface="+mn-ea"/>
                <a:cs typeface="+mn-cs"/>
              </a:rPr>
              <a:t>Eph 6:19-20</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a:t>
            </a:r>
          </a:p>
          <a:p>
            <a:r>
              <a:rPr lang="en-US" sz="1200" b="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Don’t we want boldness when we speak to others about Christ?</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14</a:t>
            </a:fld>
            <a:endParaRPr lang="en-US"/>
          </a:p>
        </p:txBody>
      </p:sp>
    </p:spTree>
    <p:extLst>
      <p:ext uri="{BB962C8B-B14F-4D97-AF65-F5344CB8AC3E}">
        <p14:creationId xmlns:p14="http://schemas.microsoft.com/office/powerpoint/2010/main" val="254661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 WISDOM TO GUIDE...</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Wisdom is not knowledge, but insight that makes the best use of the knowledge one has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&gt;&gt;&gt;&gt;&gt;&gt;&gt;&gt;&gt;&gt;&gt;&gt;&gt;&gt;&gt;&gt;&gt;&gt;&gt;</a:t>
            </a:r>
          </a:p>
          <a:p>
            <a:pPr rtl="0"/>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The Christian is promised wisdom through prayer without doubting - </a:t>
            </a:r>
            <a:r>
              <a:rPr lang="en-US" sz="1200" b="1" i="0" kern="1200" dirty="0">
                <a:solidFill>
                  <a:schemeClr val="tx1"/>
                </a:solidFill>
                <a:effectLst/>
                <a:latin typeface="+mn-lt"/>
                <a:ea typeface="+mn-ea"/>
                <a:cs typeface="+mn-cs"/>
              </a:rPr>
              <a:t>James 1:5-8</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If any of you lacks wisdom, let him ask of God, who gives to all liberally and without reproach, and it will be given to him. But let him ask in faith, with no doubting, for he who doubts is like a wave of the sea driven and tossed by the wind. For let not that man suppose that he will receive anything from the Lord; he is a double-minded man, unstable in all his ways.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Jas 1:5-8</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a:t>
            </a:r>
          </a:p>
          <a:p>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Don’t we want the wisdom that comes from above?</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15</a:t>
            </a:fld>
            <a:endParaRPr lang="en-US"/>
          </a:p>
        </p:txBody>
      </p:sp>
    </p:spTree>
    <p:extLst>
      <p:ext uri="{BB962C8B-B14F-4D97-AF65-F5344CB8AC3E}">
        <p14:creationId xmlns:p14="http://schemas.microsoft.com/office/powerpoint/2010/main" val="386666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 HEALING FROM SICKNESS...</a:t>
            </a:r>
          </a:p>
          <a:p>
            <a:pPr rtl="0"/>
            <a:r>
              <a:rPr lang="en-US" sz="1200" b="1" i="0" kern="1200" dirty="0">
                <a:solidFill>
                  <a:schemeClr val="tx1"/>
                </a:solidFill>
                <a:effectLst/>
                <a:latin typeface="+mn-lt"/>
                <a:ea typeface="+mn-ea"/>
                <a:cs typeface="+mn-cs"/>
              </a:rPr>
              <a:t>&gt;&gt;&gt;&gt;&gt;&gt;&gt;&gt;&gt;&gt;&gt;&gt;&gt;&gt;&gt;&gt;</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Those who are sick should ask elders to pray for them - </a:t>
            </a:r>
            <a:r>
              <a:rPr lang="en-US" sz="1200" b="1" i="0" kern="1200" dirty="0">
                <a:solidFill>
                  <a:schemeClr val="tx1"/>
                </a:solidFill>
                <a:effectLst/>
                <a:latin typeface="+mn-lt"/>
                <a:ea typeface="+mn-ea"/>
                <a:cs typeface="+mn-cs"/>
              </a:rPr>
              <a:t>James 5:14-15</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Is anyone among you sick? Let him call for the elders of the church, and let them pray over him, anointing him with oil in the name of the Lord. And the prayer of faith will save the sick, and the Lord will raise him up. And if he has committed sins, he will be forgiven.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5:14-15</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Those who have sinned should confess, and we should pray for one another - </a:t>
            </a:r>
            <a:r>
              <a:rPr lang="en-US" sz="1200" b="1" i="0" kern="1200" dirty="0">
                <a:solidFill>
                  <a:schemeClr val="tx1"/>
                </a:solidFill>
                <a:effectLst/>
                <a:latin typeface="+mn-lt"/>
                <a:ea typeface="+mn-ea"/>
                <a:cs typeface="+mn-cs"/>
              </a:rPr>
              <a:t>James 5:16</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0" u="none" strike="noStrike" kern="1200" baseline="0" dirty="0">
                <a:solidFill>
                  <a:schemeClr val="tx1"/>
                </a:solidFill>
                <a:latin typeface="+mn-lt"/>
                <a:ea typeface="+mn-ea"/>
                <a:cs typeface="+mn-cs"/>
              </a:rPr>
              <a:t>Confess your trespasses to one another, and pray for one another, that you may be healed. The effective, fervent prayer of a righteous man avails much. (</a:t>
            </a:r>
            <a:r>
              <a:rPr lang="en-US" sz="1200" b="1" i="0" u="none" strike="noStrike" kern="1200" baseline="0" dirty="0">
                <a:solidFill>
                  <a:schemeClr val="tx1"/>
                </a:solidFill>
                <a:latin typeface="+mn-lt"/>
                <a:ea typeface="+mn-ea"/>
                <a:cs typeface="+mn-cs"/>
              </a:rPr>
              <a:t>James 5:16</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&gt;&gt;&gt;&gt;&gt;&gt;&gt;&gt;&gt;&gt;&gt;&gt;&gt;&gt;&gt;&gt;</a:t>
            </a:r>
          </a:p>
          <a:p>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Don’t we want the aid of God when in need of physical or spiritual healing?</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16</a:t>
            </a:fld>
            <a:endParaRPr lang="en-US"/>
          </a:p>
        </p:txBody>
      </p:sp>
    </p:spTree>
    <p:extLst>
      <p:ext uri="{BB962C8B-B14F-4D97-AF65-F5344CB8AC3E}">
        <p14:creationId xmlns:p14="http://schemas.microsoft.com/office/powerpoint/2010/main" val="171118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H. TRANQUILITY AND PEACE...</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1. The Scriptures proclaim God has ultimate control over the nations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Dan 4:17; Ro 13:1-7</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'This decision is by the decree of the watchers, And the sentence by the word of the holy ones, In order that the living may know That the Most High rules in the kingdom of men, Gives it to whomever He will, And sets over it the lowest of men.'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Dan 4:17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2. Thus we are to pray, that we may lead quiet (tranquil, ASV) and peaceable lives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1Ti 2:1-4</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Therefore I exhort first of all that supplications, prayers, intercessions, and giving of thanks be made for all men, for kings and all who are in authority, that we may lead a quiet and peaceable life in all godliness and reverence. For this is good and acceptable in the sight of God our Savior, who desires all men to be saved and to come to the knowledge of the truth.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1Ti 2:1-4</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marL="0" indent="0">
              <a:buFontTx/>
              <a:buNone/>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 Don’t we want to live in peace and tranquility, and for others to as well?</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a:t>
            </a:r>
          </a:p>
          <a:p>
            <a:pPr marL="0" indent="0">
              <a:buFontTx/>
              <a:buNone/>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4.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benefits of prayer are many! </a:t>
            </a: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a:t>
            </a: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5. How then can we improve our prayer life? </a:t>
            </a: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a:t>
            </a: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6. Here are some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17</a:t>
            </a:fld>
            <a:endParaRPr lang="en-US"/>
          </a:p>
        </p:txBody>
      </p:sp>
    </p:spTree>
    <p:extLst>
      <p:ext uri="{BB962C8B-B14F-4D97-AF65-F5344CB8AC3E}">
        <p14:creationId xmlns:p14="http://schemas.microsoft.com/office/powerpoint/2010/main" val="22698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III. STEPS TO BETTER PRAYING</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A. PRAY SYSTEMATICALLY...</a:t>
            </a:r>
          </a:p>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Consider the practice of two great men of God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Psa 55:17; Dan 6:10</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They made it a habit to pray at set times during the day</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 It would not hurt to imitate them</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b. For example: three times daily - morning, noon, and evening</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At the very least, make time each day to spend in prayer</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18</a:t>
            </a:fld>
            <a:endParaRPr lang="en-US"/>
          </a:p>
        </p:txBody>
      </p:sp>
    </p:spTree>
    <p:extLst>
      <p:ext uri="{BB962C8B-B14F-4D97-AF65-F5344CB8AC3E}">
        <p14:creationId xmlns:p14="http://schemas.microsoft.com/office/powerpoint/2010/main" val="370430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 PRAY SPONTANEOUSLY...</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Prayers should not be limited to set times</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Paul and Silas prayed when faced with trying circumstances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Acts 16:25</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at midnight Paul and Silas were praying and singing hymns to God, and the prisoners were listening to them.</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 16:25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3. Nehemiah prayed silently on the spur of the moment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Neh 2:4-5</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Then the king said to me, "What do you request?" So I prayed to the God of heaven.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Neh 2:4</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4. The Israelites prayed to God in the heat of battle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1 </a:t>
            </a:r>
            <a:r>
              <a:rPr lang="en-US" sz="1200" b="1" i="0" kern="1200" dirty="0" err="1">
                <a:solidFill>
                  <a:schemeClr val="tx1"/>
                </a:solidFill>
                <a:effectLst/>
                <a:latin typeface="Times New Roman" panose="02020603050405020304" pitchFamily="18" charset="0"/>
                <a:ea typeface="+mn-ea"/>
                <a:cs typeface="Times New Roman" panose="02020603050405020304" pitchFamily="18" charset="0"/>
              </a:rPr>
              <a:t>Chr</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 5:20</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they were helped against them, and the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Hagrites</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were delivered into their hand, and all who were with them, for they cried out to God in the battle.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 heeded their prayer, because they put their trust in Him</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 </a:t>
            </a:r>
            <a:r>
              <a:rPr lang="en-US" sz="1200" b="1" i="0" u="none" strike="noStrike" kern="1200" baseline="0" dirty="0" err="1">
                <a:solidFill>
                  <a:schemeClr val="tx1"/>
                </a:solidFill>
                <a:latin typeface="Times New Roman" panose="02020603050405020304" pitchFamily="18" charset="0"/>
                <a:ea typeface="+mn-ea"/>
                <a:cs typeface="Times New Roman" panose="02020603050405020304" pitchFamily="18" charset="0"/>
              </a:rPr>
              <a:t>Chr</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5:20</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5.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 We should pray whenever and however the occasion calls for it</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19</a:t>
            </a:fld>
            <a:endParaRPr lang="en-US"/>
          </a:p>
        </p:txBody>
      </p:sp>
    </p:spTree>
    <p:extLst>
      <p:ext uri="{BB962C8B-B14F-4D97-AF65-F5344CB8AC3E}">
        <p14:creationId xmlns:p14="http://schemas.microsoft.com/office/powerpoint/2010/main" val="201336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INTRODUCTION</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This lesson is the third in a series entitled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“Spiritual Wellness”</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In which we examine our spiritual wellness as it applies to serving God</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Our spiritual checkup so far has checked our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hearing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reading</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It continues with checking our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praying</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2</a:t>
            </a:fld>
            <a:endParaRPr lang="en-US"/>
          </a:p>
        </p:txBody>
      </p:sp>
    </p:spTree>
    <p:extLst>
      <p:ext uri="{BB962C8B-B14F-4D97-AF65-F5344CB8AC3E}">
        <p14:creationId xmlns:p14="http://schemas.microsoft.com/office/powerpoint/2010/main" val="149927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C. PRAY SECRETLY...</a:t>
            </a:r>
          </a:p>
          <a:p>
            <a:pPr rtl="0"/>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As Jesus taught by precept, in His sermon on the mount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Mt 6:5-6</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you, when you pray, go into your room, and when you have shut your door, pray to your Father who is in the secret place; and your Father who sees in secret will reward you openly.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Mat 6:6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2. As Jesus taught by example, in finding solitary places to pray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Mk 1:35</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Now in the morning, having risen a long while before daylight, He went out and departed to a solitary place; and there He prayed.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 1:35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Not that public prayer is wrong, but secret prayer is strong!</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20</a:t>
            </a:fld>
            <a:endParaRPr lang="en-US"/>
          </a:p>
        </p:txBody>
      </p:sp>
    </p:spTree>
    <p:extLst>
      <p:ext uri="{BB962C8B-B14F-4D97-AF65-F5344CB8AC3E}">
        <p14:creationId xmlns:p14="http://schemas.microsoft.com/office/powerpoint/2010/main" val="200253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 PRAY SIMPLY...</a:t>
            </a:r>
          </a:p>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Many words are not necessary –</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2. Our Father already knows our needs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Mt 6:8; Ro 8:26-27</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"Therefore do not be like them. For your Father knows the things you have need of before you ask Him.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Mat 6:8</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Likewise the Spirit also helps in our weaknesses. For we do not know what we should pray for as we ought, but the Spirit Himself makes intercession for us with groanings which cannot be uttered. Now He who searches the hearts knows what the mind of the Spirit is, because He makes intercession for the saints according to the will of God.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Rom 8:26-27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3. Jesus illustrated how simple prayer can be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Mt 6:9-13</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In this manner, therefore, pray: Our Father in heaven, Hallowed be Your name. Your kingdom come. Your will be done On earth as it is in heaven. Give us this day our daily bread. And forgive us our debts, As we forgive our debtors. And do not lead us into temptation But deliver us from the evil one. For Yours is the kingdom and the power and the glory forever. Amen.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Mat 6:9-13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    4.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Prayer need not be long and complicated</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21</a:t>
            </a:fld>
            <a:endParaRPr lang="en-US"/>
          </a:p>
        </p:txBody>
      </p:sp>
    </p:spTree>
    <p:extLst>
      <p:ext uri="{BB962C8B-B14F-4D97-AF65-F5344CB8AC3E}">
        <p14:creationId xmlns:p14="http://schemas.microsoft.com/office/powerpoint/2010/main" val="109523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E. PRAY STEADFASTLY...</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As taught by Jesus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Luke 11:2-4; 18:1-8</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So He said to them, "When you pray, say: Our Father in heaven, Hallowed be Your name. Your kingdom come. Your will be done On earth as it is in heaven. Give us day by day our daily bread. And forgive us our sins, For we also forgive everyone who is indebted to us. And do not lead us into temptation But deliver us from the evil one."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 11:2-4</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Then He spoke a parable to them, that men always ought to pray and not lose heart,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 18:1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2. As taught by Paul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Rom 12:12; Col 4:2</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rejoicing in hope, patient in tribulation, continuing steadfastly in prayer;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Rom 12:12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Continue earnestly in prayer, being vigilant in it with thanksgiving;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Col 4:2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Steadfastness in prayer was a major concern of Jesus and His apostles</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22</a:t>
            </a:fld>
            <a:endParaRPr lang="en-US"/>
          </a:p>
        </p:txBody>
      </p:sp>
    </p:spTree>
    <p:extLst>
      <p:ext uri="{BB962C8B-B14F-4D97-AF65-F5344CB8AC3E}">
        <p14:creationId xmlns:p14="http://schemas.microsoft.com/office/powerpoint/2010/main" val="103147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 PRAY WITH POSTURE...</a:t>
            </a:r>
          </a:p>
          <a:p>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p>
          <a:p>
            <a:pPr marL="0" indent="0">
              <a:buFontTx/>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The Bible describes various praying postures - e.g.,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18:13; Acts 20:36</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the tax collector, standing afar off, would not so much as raise his eyes to heaven, but beat his breast, saying, 'God, be merciful to me a sinner!' </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 18:13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And when he had said these things, he knelt down and prayed with them all.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 20:36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FontTx/>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p>
          <a:p>
            <a:pPr marL="0" indent="0">
              <a:buFontTx/>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While there is no official posture for prayer, posture reflects humility, reference </a:t>
            </a:r>
          </a:p>
          <a:p>
            <a:pPr marL="0" indent="0">
              <a:buFontTx/>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p>
          <a:p>
            <a:pPr marL="0" indent="0">
              <a:buFontTx/>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 is a state of mind, which can be enhanced by bodily position</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23</a:t>
            </a:fld>
            <a:endParaRPr lang="en-US"/>
          </a:p>
        </p:txBody>
      </p:sp>
    </p:spTree>
    <p:extLst>
      <p:ext uri="{BB962C8B-B14F-4D97-AF65-F5344CB8AC3E}">
        <p14:creationId xmlns:p14="http://schemas.microsoft.com/office/powerpoint/2010/main" val="230189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1. Prayer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a. A wonderful privilege, a powerful privilege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b. A needed privilege, an often-neglected privilege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Prayer ought to be practiced...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 “always with all prayer and supplication...”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Ep 6:18</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praying always with all prayer and supplication in the Spirit, being watchful to this end with all perseverance and supplication for all the saints—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Eph 6:18</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b. “earnestly...being vigilant in it with thanksgiving”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Col 4:2</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Continue earnestly in prayer, being vigilant in it with thanksgiving;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Col 4:2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24</a:t>
            </a:fld>
            <a:endParaRPr lang="en-US"/>
          </a:p>
        </p:txBody>
      </p:sp>
    </p:spTree>
    <p:extLst>
      <p:ext uri="{BB962C8B-B14F-4D97-AF65-F5344CB8AC3E}">
        <p14:creationId xmlns:p14="http://schemas.microsoft.com/office/powerpoint/2010/main" val="3913548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Indeed, we should “pray without ceasing”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1Th 5:17</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pray without ceasing,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1Th 5:17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a:lnSpc>
                <a:spcPct val="107000"/>
              </a:lnSpc>
              <a:spcAft>
                <a:spcPts val="80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As an indicator of spiritual wellness,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Pray?”</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a:lnSpc>
                <a:spcPct val="107000"/>
              </a:lnSpc>
              <a:spcAft>
                <a:spcPts val="80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Next in our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“Spiritual Wellness”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checkup, we shall ask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Sing?”</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25</a:t>
            </a:fld>
            <a:endParaRPr lang="en-US"/>
          </a:p>
        </p:txBody>
      </p:sp>
    </p:spTree>
    <p:extLst>
      <p:ext uri="{BB962C8B-B14F-4D97-AF65-F5344CB8AC3E}">
        <p14:creationId xmlns:p14="http://schemas.microsoft.com/office/powerpoint/2010/main" val="88771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Jesus told a parable about a persistent widow... -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18:1-8</a:t>
            </a:r>
            <a:endParaRPr lang="en-US"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Then the Lord said, "Hear what the unjust judge said. And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shall God not avenge His own elect who cry out day and night to Him</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though He bears long with them?</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Luke 18:6-7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a:t>
            </a:r>
          </a:p>
          <a:p>
            <a:pPr rtl="0"/>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His purpose: “that men always ought to pray and not lose heart” -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18:1</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Then He spoke a parable to them, that men always ought to pray and not lose heart,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Luke 18:1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&gt;&gt;&gt;&gt;&gt;&gt;&gt;&gt;&gt;&gt;&gt;&gt;&gt;&gt;&gt;&gt; </a:t>
            </a:r>
          </a:p>
          <a:p>
            <a:pPr rtl="0"/>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His concern: “when the Son of Man comes, will He really find faith on the earth?” -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18:8</a:t>
            </a: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I tell you that He will avenge them speedily. Nevertheless, when the Son of Man comes, will He really find faith on the earth?“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Luke 18:8</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3</a:t>
            </a:fld>
            <a:endParaRPr lang="en-US"/>
          </a:p>
        </p:txBody>
      </p:sp>
    </p:spTree>
    <p:extLst>
      <p:ext uri="{BB962C8B-B14F-4D97-AF65-F5344CB8AC3E}">
        <p14:creationId xmlns:p14="http://schemas.microsoft.com/office/powerpoint/2010/main" val="27878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Our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 life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an important indicator of spiritual wellness...</a:t>
            </a:r>
          </a:p>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b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It is an expression of our faith in God</a:t>
            </a:r>
          </a:p>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b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It reveals if we have lost heart in our service to God</a:t>
            </a:r>
          </a:p>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b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as before, I raise the question,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Pray?”</a:t>
            </a:r>
            <a:endParaRPr lang="en-US"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endPar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observing first that there are...</a:t>
            </a: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4</a:t>
            </a:fld>
            <a:endParaRPr lang="en-US"/>
          </a:p>
        </p:txBody>
      </p:sp>
    </p:spTree>
    <p:extLst>
      <p:ext uri="{BB962C8B-B14F-4D97-AF65-F5344CB8AC3E}">
        <p14:creationId xmlns:p14="http://schemas.microsoft.com/office/powerpoint/2010/main" val="398320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I. DIFFERENT TYPES OF PRAYERS</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A. THOSE WHO NEVER PRAY...</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This includes atheists and agnostics</a:t>
            </a: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But also Christians who have lost heart and faith - cf.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Heb 3:12-13</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Beware, brethren, lest there be in any of you an evil heart of unbelief in departing from the living God; but exhort one another daily, while it is called "TODAY," lest any of you be hardened through the deceitfulness of sin.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Heb 3:12-13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Jesus was concerned that people not reach this point of being an atheists or agonistics</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5</a:t>
            </a:fld>
            <a:endParaRPr lang="en-US"/>
          </a:p>
        </p:txBody>
      </p:sp>
    </p:spTree>
    <p:extLst>
      <p:ext uri="{BB962C8B-B14F-4D97-AF65-F5344CB8AC3E}">
        <p14:creationId xmlns:p14="http://schemas.microsoft.com/office/powerpoint/2010/main" val="121732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B. THOSE WHO PRAY SPARINGLY...</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A 2007 Pew Forum U.S. Religious Landscape Survey revealed that 60% pray once a day</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That means that 40% of Americans do not pray on a regular basis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This demonstrates that Jesus’ concern was not unwarranted even among Christians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6</a:t>
            </a:fld>
            <a:endParaRPr lang="en-US"/>
          </a:p>
        </p:txBody>
      </p:sp>
    </p:spTree>
    <p:extLst>
      <p:ext uri="{BB962C8B-B14F-4D97-AF65-F5344CB8AC3E}">
        <p14:creationId xmlns:p14="http://schemas.microsoft.com/office/powerpoint/2010/main" val="259712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C. THOSE WHO PRAY SELF-RIGHTEOUSLY...</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rtl="0"/>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Like the Pharisee in Jesus’ parable of two men who went to pray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Luke 18:9-14</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 Pharisee stood and prayed thus with himself, 'God, I thank You that I am not like other men—extortioners, unjust, adulterers, or even as this tax collector. I fast twice a week; I give tithes of all that I possess.’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Luk 18:11-12</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rtl="0"/>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Who take pride in how much they pray, or the length of prayers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Matt 6:5-8</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"And when you pray, you shall not be like the hypocrites. For they love to pray standing in the synagogues and on the corners of the streets, that they may be seen by men. Assuredly, I say to you, they have their reward.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Mat 6:5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And when you pray, do not use vain repetitions as the heathen do. For they think that they will be heard for their many words.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Mat 6:7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These, who claim to be Christian, are hypocrites that give religion a bad name</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7</a:t>
            </a:fld>
            <a:endParaRPr lang="en-US"/>
          </a:p>
        </p:txBody>
      </p:sp>
    </p:spTree>
    <p:extLst>
      <p:ext uri="{BB962C8B-B14F-4D97-AF65-F5344CB8AC3E}">
        <p14:creationId xmlns:p14="http://schemas.microsoft.com/office/powerpoint/2010/main" val="367284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D. THOSE WHO PRAY SELFISHLY...</a:t>
            </a:r>
          </a:p>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1. People who use prayer only to make personal requests</a:t>
            </a:r>
          </a:p>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2. When prayer is to be made for all men -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1Ti 2:1</a:t>
            </a:r>
          </a:p>
          <a:p>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3.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Many people use prayer as a personal “</a:t>
            </a:r>
            <a:r>
              <a:rPr lang="en-US" sz="1200" b="1" i="0" kern="1200" dirty="0" err="1">
                <a:solidFill>
                  <a:schemeClr val="tx1"/>
                </a:solidFill>
                <a:effectLst/>
                <a:latin typeface="Times New Roman" panose="02020603050405020304" pitchFamily="18" charset="0"/>
                <a:ea typeface="+mn-ea"/>
                <a:cs typeface="Times New Roman" panose="02020603050405020304" pitchFamily="18" charset="0"/>
              </a:rPr>
              <a:t>gimme</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 tool, they pray only in time of urgent personal need.</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r>
            <a:br>
              <a:rPr lang="en-US" sz="1200" b="1"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45DF70-633C-4B75-80FC-0CD52CFED4F3}" type="slidenum">
              <a:rPr lang="en-US" smtClean="0"/>
              <a:t>8</a:t>
            </a:fld>
            <a:endParaRPr lang="en-US"/>
          </a:p>
        </p:txBody>
      </p:sp>
    </p:spTree>
    <p:extLst>
      <p:ext uri="{BB962C8B-B14F-4D97-AF65-F5344CB8AC3E}">
        <p14:creationId xmlns:p14="http://schemas.microsoft.com/office/powerpoint/2010/main" val="388730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mn-lt"/>
                <a:ea typeface="+mn-ea"/>
                <a:cs typeface="+mn-cs"/>
              </a:rPr>
              <a:t>E. THOSE WHO PRAY EARNESTLY...</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Vigilant in thanksgiving, praying for others - cf. </a:t>
            </a:r>
            <a:r>
              <a:rPr lang="en-US" sz="1200" b="1" i="0" kern="1200" dirty="0">
                <a:solidFill>
                  <a:schemeClr val="tx1"/>
                </a:solidFill>
                <a:effectLst/>
                <a:latin typeface="+mn-lt"/>
                <a:ea typeface="+mn-ea"/>
                <a:cs typeface="+mn-cs"/>
              </a:rPr>
              <a:t>Col 4:2-3</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Continue earnestly in prayer, being vigilant in it with thanksgiving; meanwhile praying also for us, that God would open to us a door for the word, to speak the mystery of Christ, for which I am also in chains,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 4:2-3</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Like Epaphras - </a:t>
            </a:r>
            <a:r>
              <a:rPr lang="en-US" sz="1200" b="1" i="0" kern="1200" dirty="0">
                <a:solidFill>
                  <a:schemeClr val="tx1"/>
                </a:solidFill>
                <a:effectLst/>
                <a:latin typeface="+mn-lt"/>
                <a:ea typeface="+mn-ea"/>
                <a:cs typeface="+mn-cs"/>
              </a:rPr>
              <a:t>Col 4:12</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i="0" u="none" strike="noStrike" kern="1200" baseline="0" dirty="0">
                <a:solidFill>
                  <a:schemeClr val="tx1"/>
                </a:solidFill>
                <a:latin typeface="+mn-lt"/>
                <a:ea typeface="+mn-ea"/>
                <a:cs typeface="+mn-cs"/>
              </a:rPr>
              <a:t>Epaphras, who is </a:t>
            </a:r>
            <a:r>
              <a:rPr lang="en-US" sz="1200" b="0" i="1" u="none" strike="noStrike" kern="1200" baseline="0" dirty="0">
                <a:solidFill>
                  <a:schemeClr val="tx1"/>
                </a:solidFill>
                <a:latin typeface="+mn-lt"/>
                <a:ea typeface="+mn-ea"/>
                <a:cs typeface="+mn-cs"/>
              </a:rPr>
              <a:t>one</a:t>
            </a:r>
            <a:r>
              <a:rPr lang="en-US" sz="1200" b="0" i="0" u="none" strike="noStrike" kern="1200" baseline="0" dirty="0">
                <a:solidFill>
                  <a:schemeClr val="tx1"/>
                </a:solidFill>
                <a:latin typeface="+mn-lt"/>
                <a:ea typeface="+mn-ea"/>
                <a:cs typeface="+mn-cs"/>
              </a:rPr>
              <a:t> of you, a bondservant of Christ, greets you, always laboring fervently for you in prayers, that you may stand perfect and complete in all the will of God.</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 4:12</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&gt;&gt;&gt;&gt;&gt;&gt;&gt;&gt;&gt;&gt;&gt;&gt;&gt;&gt;</a:t>
            </a:r>
          </a:p>
          <a:p>
            <a:r>
              <a:rPr lang="en-US" sz="1200" b="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This is the kind of praying Jesus Himself did and wants us to do!</a:t>
            </a:r>
          </a:p>
          <a:p>
            <a:r>
              <a:rPr lang="en-US" sz="1200" b="0" i="0" kern="1200" dirty="0">
                <a:solidFill>
                  <a:schemeClr val="tx1"/>
                </a:solidFill>
                <a:effectLst/>
                <a:latin typeface="+mn-lt"/>
                <a:ea typeface="+mn-ea"/>
                <a:cs typeface="+mn-cs"/>
              </a:rPr>
              <a:t>&gt;&gt;&gt;&gt;&gt;&gt;&gt;&gt;&gt;&gt;&gt;&gt;&gt;&gt;</a:t>
            </a:r>
          </a:p>
          <a:p>
            <a:r>
              <a:rPr lang="en-US" sz="1200" b="0" i="0" kern="1200" dirty="0">
                <a:solidFill>
                  <a:schemeClr val="tx1"/>
                </a:solidFill>
                <a:effectLst/>
                <a:latin typeface="+mn-lt"/>
                <a:ea typeface="+mn-ea"/>
                <a:cs typeface="+mn-cs"/>
              </a:rPr>
              <a:t>    4. Why is it important to pray like Epaphras and Jesus? </a:t>
            </a:r>
          </a:p>
          <a:p>
            <a:r>
              <a:rPr lang="en-US" sz="1200" b="0" i="0" kern="1200" dirty="0">
                <a:solidFill>
                  <a:schemeClr val="tx1"/>
                </a:solidFill>
                <a:effectLst/>
                <a:latin typeface="+mn-lt"/>
                <a:ea typeface="+mn-ea"/>
                <a:cs typeface="+mn-cs"/>
              </a:rPr>
              <a:t>&gt;&gt;&gt;&gt;&gt;&gt;&gt;&gt;&gt;&gt;&gt;&gt;&gt;&gt;</a:t>
            </a:r>
          </a:p>
          <a:p>
            <a:r>
              <a:rPr lang="en-US" sz="1200" b="0" i="0" kern="1200" dirty="0">
                <a:solidFill>
                  <a:schemeClr val="tx1"/>
                </a:solidFill>
                <a:effectLst/>
                <a:latin typeface="+mn-lt"/>
                <a:ea typeface="+mn-ea"/>
                <a:cs typeface="+mn-cs"/>
              </a:rPr>
              <a:t>    5. There are many reasons...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345DF70-633C-4B75-80FC-0CD52CFED4F3}" type="slidenum">
              <a:rPr lang="en-US" smtClean="0"/>
              <a:t>9</a:t>
            </a:fld>
            <a:endParaRPr lang="en-US"/>
          </a:p>
        </p:txBody>
      </p:sp>
    </p:spTree>
    <p:extLst>
      <p:ext uri="{BB962C8B-B14F-4D97-AF65-F5344CB8AC3E}">
        <p14:creationId xmlns:p14="http://schemas.microsoft.com/office/powerpoint/2010/main" val="109539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9B7F0-F753-4D35-957F-ED44B06B9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3B10CD-5802-4025-9573-F5558327A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CAFCD1-97EE-45DB-895A-CEC519F713CF}"/>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5" name="Footer Placeholder 4">
            <a:extLst>
              <a:ext uri="{FF2B5EF4-FFF2-40B4-BE49-F238E27FC236}">
                <a16:creationId xmlns:a16="http://schemas.microsoft.com/office/drawing/2014/main" xmlns="" id="{37AE64A1-89EE-416E-87A3-4DD2DEB66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595107-D79D-44F1-ABFA-D999360A058C}"/>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257472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9D8C5-12B9-46E2-96FB-952C6FC4DC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FF12942-D8D2-43BF-9E03-740F067729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34EB1B-5B49-457A-B392-1E1D2F597714}"/>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5" name="Footer Placeholder 4">
            <a:extLst>
              <a:ext uri="{FF2B5EF4-FFF2-40B4-BE49-F238E27FC236}">
                <a16:creationId xmlns:a16="http://schemas.microsoft.com/office/drawing/2014/main" xmlns="" id="{B29336DF-B627-4956-97D5-A56CF06A7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527C45-F363-442B-8505-6CD303F0431D}"/>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111304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F62A6F0-6A51-43ED-A1AB-ECC5EF55D4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267A782-6ECE-4CED-893D-DBC7C1D6F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AEB540-8272-4332-875F-446A8951DEDA}"/>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5" name="Footer Placeholder 4">
            <a:extLst>
              <a:ext uri="{FF2B5EF4-FFF2-40B4-BE49-F238E27FC236}">
                <a16:creationId xmlns:a16="http://schemas.microsoft.com/office/drawing/2014/main" xmlns="" id="{E2FA8FE2-4424-4D4E-8C29-AA1BD482C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9D27BA-375C-4436-8CBA-F72CA209F45C}"/>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374388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2CE07-9120-4C93-8E0A-1FA3E4379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466557-33E2-456B-A010-BE66F21A7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64608C-B565-4F7F-A8C8-CED5F43E3182}"/>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5" name="Footer Placeholder 4">
            <a:extLst>
              <a:ext uri="{FF2B5EF4-FFF2-40B4-BE49-F238E27FC236}">
                <a16:creationId xmlns:a16="http://schemas.microsoft.com/office/drawing/2014/main" xmlns="" id="{F328580E-971F-4722-AA52-37121648A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3A8DA7-3B85-4C26-90F6-E4F7A3E4A821}"/>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396432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4641D-86E8-400F-9CF7-A0AE95687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C4B2AC8-E8E9-44F3-8694-6F2EB322C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0D419D-C106-45BC-932C-7EF6A78A3E07}"/>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5" name="Footer Placeholder 4">
            <a:extLst>
              <a:ext uri="{FF2B5EF4-FFF2-40B4-BE49-F238E27FC236}">
                <a16:creationId xmlns:a16="http://schemas.microsoft.com/office/drawing/2014/main" xmlns="" id="{250CDC45-287A-4F73-B772-317A21842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D2D8EB-53EE-4DC8-ACAF-B255AB283A97}"/>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47099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F1E4B-0DF1-48B4-9AA3-2101615EE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F59376-090A-488B-B691-99383C886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10520FF-51BF-42CB-B6C2-18897689E8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996987-7EEE-4C27-B6C9-5DCFC752FDBC}"/>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6" name="Footer Placeholder 5">
            <a:extLst>
              <a:ext uri="{FF2B5EF4-FFF2-40B4-BE49-F238E27FC236}">
                <a16:creationId xmlns:a16="http://schemas.microsoft.com/office/drawing/2014/main" xmlns="" id="{4562805C-50B1-40F7-8369-F12BC92B3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85A7C2-9DB3-4D9B-BF5B-ACDC3C742C43}"/>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58944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7DEE4-D7BE-4C6B-879C-B7351531ED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71E3DD3-6748-40CF-9289-1A5213C5B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75F51A9-7B3E-4FAF-AC92-D041EFE8B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FDFBF89-61A6-4CC5-BBF3-9B954732B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9FC7D4-6851-429E-9A2E-128586AF1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5100011-59AC-414E-AB85-7210F770CE0F}"/>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8" name="Footer Placeholder 7">
            <a:extLst>
              <a:ext uri="{FF2B5EF4-FFF2-40B4-BE49-F238E27FC236}">
                <a16:creationId xmlns:a16="http://schemas.microsoft.com/office/drawing/2014/main" xmlns="" id="{EB5EA4F1-10A2-44A2-9517-53EC87921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2EFAFA-DC2F-48A4-B406-B137E8E6D953}"/>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274012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9FAF9-C9D3-4296-867F-D288B0EFD5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4B52B2-58BE-4FBB-B9B0-A498B9C78BA5}"/>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4" name="Footer Placeholder 3">
            <a:extLst>
              <a:ext uri="{FF2B5EF4-FFF2-40B4-BE49-F238E27FC236}">
                <a16:creationId xmlns:a16="http://schemas.microsoft.com/office/drawing/2014/main" xmlns="" id="{22E79CAA-88A0-44E0-A7D4-1AB2AD7549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EAD1CD4-874C-46BD-8DEC-344384D89F52}"/>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173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84F1D8-6184-4D65-A2A0-7F5FD4C32E93}"/>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3" name="Footer Placeholder 2">
            <a:extLst>
              <a:ext uri="{FF2B5EF4-FFF2-40B4-BE49-F238E27FC236}">
                <a16:creationId xmlns:a16="http://schemas.microsoft.com/office/drawing/2014/main" xmlns="" id="{1A44FD35-7BCE-456C-A831-4364A68B6E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67FB61-D2BB-481D-8C13-E3317AA03713}"/>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9789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B2A95-B61A-497E-BC90-89AFF8971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8AF48E3-B52A-4613-98C4-3E6F99A78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AC73B67-CAC8-4EB8-AFEF-24A47C272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3660AA-FDB7-4933-A737-DD1951B52C8B}"/>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6" name="Footer Placeholder 5">
            <a:extLst>
              <a:ext uri="{FF2B5EF4-FFF2-40B4-BE49-F238E27FC236}">
                <a16:creationId xmlns:a16="http://schemas.microsoft.com/office/drawing/2014/main" xmlns="" id="{27286EA0-FE1B-4496-BA54-4AE6A19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BDDBD9-331F-47D3-9692-DC3CCBA679A1}"/>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189850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D3485-5FA2-4718-BE93-2ED86DF47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249563C-4FA6-470B-B6D3-8D78C36893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68972A7-8642-4279-BE6E-11FDBE07C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705DD9-E298-43B0-9C8A-56C2DF8EF478}"/>
              </a:ext>
            </a:extLst>
          </p:cNvPr>
          <p:cNvSpPr>
            <a:spLocks noGrp="1"/>
          </p:cNvSpPr>
          <p:nvPr>
            <p:ph type="dt" sz="half" idx="10"/>
          </p:nvPr>
        </p:nvSpPr>
        <p:spPr/>
        <p:txBody>
          <a:bodyPr/>
          <a:lstStyle/>
          <a:p>
            <a:fld id="{6C7AD054-E41E-4168-95C0-CF18B373B5F5}" type="datetimeFigureOut">
              <a:rPr lang="en-US" smtClean="0"/>
              <a:t>9/6/2019</a:t>
            </a:fld>
            <a:endParaRPr lang="en-US"/>
          </a:p>
        </p:txBody>
      </p:sp>
      <p:sp>
        <p:nvSpPr>
          <p:cNvPr id="6" name="Footer Placeholder 5">
            <a:extLst>
              <a:ext uri="{FF2B5EF4-FFF2-40B4-BE49-F238E27FC236}">
                <a16:creationId xmlns:a16="http://schemas.microsoft.com/office/drawing/2014/main" xmlns="" id="{4C50F127-D1EB-49A9-B816-BDD57878C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2127EF-1A93-4C76-BA88-4BE45B6A032B}"/>
              </a:ext>
            </a:extLst>
          </p:cNvPr>
          <p:cNvSpPr>
            <a:spLocks noGrp="1"/>
          </p:cNvSpPr>
          <p:nvPr>
            <p:ph type="sldNum" sz="quarter" idx="12"/>
          </p:nvPr>
        </p:nvSpPr>
        <p:spPr/>
        <p:txBody>
          <a:bodyPr/>
          <a:lstStyle/>
          <a:p>
            <a:fld id="{36586BBD-9C3A-4F36-9DB7-4DD247843B67}" type="slidenum">
              <a:rPr lang="en-US" smtClean="0"/>
              <a:t>‹#›</a:t>
            </a:fld>
            <a:endParaRPr lang="en-US"/>
          </a:p>
        </p:txBody>
      </p:sp>
    </p:spTree>
    <p:extLst>
      <p:ext uri="{BB962C8B-B14F-4D97-AF65-F5344CB8AC3E}">
        <p14:creationId xmlns:p14="http://schemas.microsoft.com/office/powerpoint/2010/main" val="10518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0FAC29-0DBA-48D8-BE2F-4CB31B5C5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65751F1-5606-4409-8F7A-E383E29EB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190250-6656-45AD-96F9-1AF3CCE1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AD054-E41E-4168-95C0-CF18B373B5F5}" type="datetimeFigureOut">
              <a:rPr lang="en-US" smtClean="0"/>
              <a:t>9/6/2019</a:t>
            </a:fld>
            <a:endParaRPr lang="en-US"/>
          </a:p>
        </p:txBody>
      </p:sp>
      <p:sp>
        <p:nvSpPr>
          <p:cNvPr id="5" name="Footer Placeholder 4">
            <a:extLst>
              <a:ext uri="{FF2B5EF4-FFF2-40B4-BE49-F238E27FC236}">
                <a16:creationId xmlns:a16="http://schemas.microsoft.com/office/drawing/2014/main" xmlns="" id="{11702F45-0700-4F41-B682-3B2FFAFA2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997240-694F-415E-B4C1-B7556A126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86BBD-9C3A-4F36-9DB7-4DD247843B67}" type="slidenum">
              <a:rPr lang="en-US" smtClean="0"/>
              <a:t>‹#›</a:t>
            </a:fld>
            <a:endParaRPr lang="en-US"/>
          </a:p>
        </p:txBody>
      </p:sp>
    </p:spTree>
    <p:extLst>
      <p:ext uri="{BB962C8B-B14F-4D97-AF65-F5344CB8AC3E}">
        <p14:creationId xmlns:p14="http://schemas.microsoft.com/office/powerpoint/2010/main" val="194549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D45F01-D548-4F52-AC45-7BC12EB8C10F}"/>
              </a:ext>
            </a:extLst>
          </p:cNvPr>
          <p:cNvSpPr/>
          <p:nvPr/>
        </p:nvSpPr>
        <p:spPr>
          <a:xfrm>
            <a:off x="642730" y="707192"/>
            <a:ext cx="10906539" cy="1015663"/>
          </a:xfrm>
          <a:prstGeom prst="rect">
            <a:avLst/>
          </a:prstGeom>
        </p:spPr>
        <p:txBody>
          <a:bodyPr wrap="square">
            <a:spAutoFit/>
          </a:bodyPr>
          <a:lstStyle/>
          <a:p>
            <a:pPr algn="ctr"/>
            <a:r>
              <a:rPr lang="en-US" sz="6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Pray?</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5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1964AE4-D11B-43E1-AC1C-E70C6E741047}"/>
              </a:ext>
            </a:extLst>
          </p:cNvPr>
          <p:cNvSpPr/>
          <p:nvPr/>
        </p:nvSpPr>
        <p:spPr>
          <a:xfrm>
            <a:off x="625928" y="1413063"/>
            <a:ext cx="10940143" cy="4031873"/>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IMPORTANCE OF PROPER PRAYING </a:t>
            </a:r>
          </a:p>
          <a:p>
            <a:pPr marL="977900" indent="-514350">
              <a:buAutoNum type="alphaUcPeriod"/>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FORGIVENESS OF SINS...</a:t>
            </a:r>
          </a:p>
          <a:p>
            <a:pPr marL="1428750"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Christian can find forgiveness through the blood of Christ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1Jn 1:7-10</a:t>
            </a:r>
          </a:p>
          <a:p>
            <a:pPr marL="1377950" indent="-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Thus the erring Christian is told to repent and pray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8:22 </a:t>
            </a:r>
          </a:p>
          <a:p>
            <a:pPr marL="1377950" indent="-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the assurance of knowing that our sins are forgiven?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5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B7C88D-4D1C-4ACD-B2C6-76F2B24C41C6}"/>
              </a:ext>
            </a:extLst>
          </p:cNvPr>
          <p:cNvSpPr/>
          <p:nvPr/>
        </p:nvSpPr>
        <p:spPr>
          <a:xfrm>
            <a:off x="1051597" y="1479837"/>
            <a:ext cx="10940143" cy="304698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PEACE OF MIND... </a:t>
            </a:r>
          </a:p>
          <a:p>
            <a:pPr marL="850900" indent="-393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 antidote to anxiety is prayer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Php 4:6</a:t>
            </a:r>
          </a:p>
          <a:p>
            <a:pPr marL="850900" indent="-393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Christians will find their hearts and minds guarded by the peace of God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Php 4:7</a:t>
            </a:r>
          </a:p>
          <a:p>
            <a:pPr marL="850900" indent="-3937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the peace of mind and heart that surpasses understanding?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8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5DC81C9-DF20-4BAC-9028-4BE5FA63BADD}"/>
              </a:ext>
            </a:extLst>
          </p:cNvPr>
          <p:cNvSpPr/>
          <p:nvPr/>
        </p:nvSpPr>
        <p:spPr>
          <a:xfrm>
            <a:off x="625928" y="1520785"/>
            <a:ext cx="10940143" cy="3816429"/>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STRENGTH TO LIVE...</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Paul prayed that the Ephesians might be strengthened in the inner man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 3:14-16, 20</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When we need to be strong, Christians can likewise pray for themselves! </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the power that is beyond our comprehension?</a:t>
            </a:r>
            <a:r>
              <a:rPr lang="en-US" sz="1600" b="1" dirty="0">
                <a:solidFill>
                  <a:srgbClr val="000000"/>
                </a:solidFill>
                <a:effectLst/>
                <a:latin typeface="Times-Bold"/>
                <a:ea typeface="Calibri" panose="020F0502020204030204" pitchFamily="34" charset="0"/>
                <a:cs typeface="Times New Roman" panose="02020603050405020304" pitchFamily="18" charset="0"/>
              </a:rPr>
              <a:t/>
            </a:r>
            <a:br>
              <a:rPr lang="en-US" sz="1600" b="1" dirty="0">
                <a:solidFill>
                  <a:srgbClr val="000000"/>
                </a:solidFill>
                <a:effectLst/>
                <a:latin typeface="Times-Bold"/>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6630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85179A-0327-4C51-BF98-95E084BB1491}"/>
              </a:ext>
            </a:extLst>
          </p:cNvPr>
          <p:cNvSpPr/>
          <p:nvPr/>
        </p:nvSpPr>
        <p:spPr>
          <a:xfrm>
            <a:off x="609600" y="1659285"/>
            <a:ext cx="10972800"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OPPORTUNITY TO SERVE... </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Paul realized God provided him opportunity to teach others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1Cor 3:5</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He therefore requested prayer that such opportunities would continue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 4:3</a:t>
            </a:r>
          </a:p>
          <a:p>
            <a:pPr marL="914400" indent="-4572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the Lord to give us opportunity to lead others to Christ?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8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1F73B3-81FB-4542-A7E7-53192C0D988A}"/>
              </a:ext>
            </a:extLst>
          </p:cNvPr>
          <p:cNvSpPr/>
          <p:nvPr/>
        </p:nvSpPr>
        <p:spPr>
          <a:xfrm>
            <a:off x="593271" y="1659285"/>
            <a:ext cx="11005457"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BOLDNESS TO SPEAK...</a:t>
            </a:r>
          </a:p>
          <a:p>
            <a:pPr marL="971550"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When the apostles needed boldness, they prayed to God and God delivered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4:23-31</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When Paul needed boldness, he asked for prayers in his behalf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Eph 6:19-20</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boldness when we speak to others about Christ?</a:t>
            </a:r>
            <a:endParaRPr lang="en-US" dirty="0"/>
          </a:p>
        </p:txBody>
      </p:sp>
    </p:spTree>
    <p:extLst>
      <p:ext uri="{BB962C8B-B14F-4D97-AF65-F5344CB8AC3E}">
        <p14:creationId xmlns:p14="http://schemas.microsoft.com/office/powerpoint/2010/main" val="33119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583AB72-913C-4500-B77F-24E8C5C2A742}"/>
              </a:ext>
            </a:extLst>
          </p:cNvPr>
          <p:cNvSpPr/>
          <p:nvPr/>
        </p:nvSpPr>
        <p:spPr>
          <a:xfrm>
            <a:off x="601436" y="1767006"/>
            <a:ext cx="10989128" cy="3323987"/>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 WISDOM TO GUIDE...</a:t>
            </a:r>
          </a:p>
          <a:p>
            <a:pPr marL="977900" indent="-52070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Wisdom is not knowledge, but insight that makes the best use of the knowledge one has</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 Christian is promised wisdom through prayer without doubting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James 1:5-8 </a:t>
            </a:r>
          </a:p>
          <a:p>
            <a:pPr marL="914400" indent="-4572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the wisdom that comes from above?</a:t>
            </a:r>
            <a:r>
              <a:rPr lang="en-US" sz="1600" b="1" dirty="0">
                <a:solidFill>
                  <a:srgbClr val="000000"/>
                </a:solidFill>
                <a:effectLst/>
                <a:latin typeface="Times-Bold"/>
                <a:ea typeface="Calibri" panose="020F0502020204030204" pitchFamily="34" charset="0"/>
                <a:cs typeface="Times New Roman" panose="02020603050405020304" pitchFamily="18" charset="0"/>
              </a:rPr>
              <a:t/>
            </a:r>
            <a:br>
              <a:rPr lang="en-US" sz="1600" b="1" dirty="0">
                <a:solidFill>
                  <a:srgbClr val="000000"/>
                </a:solidFill>
                <a:effectLst/>
                <a:latin typeface="Times-Bold"/>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0833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B6FD84-075B-4343-B855-6F309A062FC1}"/>
              </a:ext>
            </a:extLst>
          </p:cNvPr>
          <p:cNvSpPr/>
          <p:nvPr/>
        </p:nvSpPr>
        <p:spPr>
          <a:xfrm>
            <a:off x="609600" y="1659285"/>
            <a:ext cx="10972800"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 HEALING FROM SICKNESS...</a:t>
            </a:r>
          </a:p>
          <a:p>
            <a:pPr marL="971550"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Those who are sick should ask elders to pray for them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James 5:14-15</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Those who have sinned should confess, and we should pray for one another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James 5:16</a:t>
            </a:r>
          </a:p>
          <a:p>
            <a:pPr marL="914400" indent="-4572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the aid of God when in need of physical or spiritual healing?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7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3475408-6C2B-4320-AC1E-ADA5CBF813BD}"/>
              </a:ext>
            </a:extLst>
          </p:cNvPr>
          <p:cNvSpPr/>
          <p:nvPr/>
        </p:nvSpPr>
        <p:spPr>
          <a:xfrm>
            <a:off x="601436" y="920621"/>
            <a:ext cx="10989128"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 TRANQUILITY AND PEACE...</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 Scriptures proclaim God has ultimate control over the nations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 4:17; Ro 13:1-7</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Thus we are to pray, that we may lead quiet (tranquil, ASV) and peaceable lives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1Ti 2:1-4</a:t>
            </a:r>
          </a:p>
          <a:p>
            <a:pPr marL="914400" indent="-4572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Don’t we want to live in peace and tranquility, and for others to as well?</a:t>
            </a:r>
          </a:p>
          <a:p>
            <a:pPr marL="914400" indent="-4572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benefits of prayer are many! </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How then can we improve our prayer life? </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Here are some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3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DBE4FA-5474-42AF-94C4-6D198506A237}"/>
              </a:ext>
            </a:extLst>
          </p:cNvPr>
          <p:cNvSpPr/>
          <p:nvPr/>
        </p:nvSpPr>
        <p:spPr>
          <a:xfrm>
            <a:off x="625928" y="920621"/>
            <a:ext cx="10940143"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 STEPS TO BETTER PRAYING </a:t>
            </a:r>
          </a:p>
          <a:p>
            <a:pPr marL="514350" indent="-514350">
              <a:buAutoNum type="alphaUcPeriod"/>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 SYSTEMATICALLY...</a:t>
            </a:r>
          </a:p>
          <a:p>
            <a:pPr marL="9144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Consider the practice of two great men of God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 55:17; Dan 6:10</a:t>
            </a:r>
          </a:p>
          <a:p>
            <a:pPr marL="1435100" indent="-520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They made it a habit to pray at set times during the day</a:t>
            </a:r>
          </a:p>
          <a:p>
            <a:pPr marL="1828800" indent="-457200">
              <a:buAutoNum type="alphaL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would not hurt to imitate them </a:t>
            </a:r>
          </a:p>
          <a:p>
            <a:pPr marL="18288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For example: three times daily - morning, noon, and evening</a:t>
            </a:r>
          </a:p>
          <a:p>
            <a:pPr marL="1435100" indent="-5207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the very least, make time each day to spend in prayer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2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11CBBB-BC35-4355-B803-4DAEF7C869C2}"/>
              </a:ext>
            </a:extLst>
          </p:cNvPr>
          <p:cNvSpPr/>
          <p:nvPr/>
        </p:nvSpPr>
        <p:spPr>
          <a:xfrm>
            <a:off x="601436" y="920621"/>
            <a:ext cx="10989128"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PRAY SPONTANEOUSLY...</a:t>
            </a:r>
          </a:p>
          <a:p>
            <a:pPr marL="850900" indent="-393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Prayers should not be limited to set times</a:t>
            </a:r>
          </a:p>
          <a:p>
            <a:pPr marL="850900" indent="-393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Paul and Silas prayed when faced with trying circumstances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16:25</a:t>
            </a:r>
          </a:p>
          <a:p>
            <a:pPr marL="850900" indent="-393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Nehemiah prayed silently on the spur of the moment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Neh 2:4-5</a:t>
            </a:r>
          </a:p>
          <a:p>
            <a:pPr marL="850900" indent="-393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The Israelites prayed to God in the heat of battle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Chr</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5:20</a:t>
            </a:r>
          </a:p>
          <a:p>
            <a:pPr marL="850900" indent="-3937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should pray whenever and however the occasion calls for it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23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21D2759-82F1-45DC-93E9-0A79CAA33F7C}"/>
              </a:ext>
            </a:extLst>
          </p:cNvPr>
          <p:cNvSpPr/>
          <p:nvPr/>
        </p:nvSpPr>
        <p:spPr>
          <a:xfrm>
            <a:off x="617764" y="1413063"/>
            <a:ext cx="10956471" cy="4031873"/>
          </a:xfrm>
          <a:prstGeom prst="rect">
            <a:avLst/>
          </a:prstGeom>
        </p:spPr>
        <p:txBody>
          <a:bodyPr wrap="square">
            <a:spAutoFit/>
          </a:bodyPr>
          <a:lstStyle/>
          <a:p>
            <a:pPr marL="914400" indent="-914400"/>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INTRODUCTION:</a:t>
            </a:r>
          </a:p>
          <a:p>
            <a:pPr marL="977900"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lesson is the third in a series entitled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“Spiritual Wellness”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1377950" indent="-411163"/>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In which we examine our spiritual wellness as it applies to serving God</a:t>
            </a:r>
          </a:p>
          <a:p>
            <a:pPr marL="1377950" indent="-411163"/>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Our spiritual checkup so far has checked on our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hearing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reading</a:t>
            </a:r>
          </a:p>
          <a:p>
            <a:pPr marL="1377950" indent="-411163"/>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It continues with checking our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7242816-765E-4B70-9602-E20BFA6AA745}"/>
              </a:ext>
            </a:extLst>
          </p:cNvPr>
          <p:cNvSpPr/>
          <p:nvPr/>
        </p:nvSpPr>
        <p:spPr>
          <a:xfrm>
            <a:off x="642257" y="1767006"/>
            <a:ext cx="10907486" cy="3816429"/>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PRAY SECRETLY...</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As Jesus taught by precept, in His sermon on the mount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Mt 6:5-6 </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As Jesus taught by example, in finding solitary places to pray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Mk 1:35 </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that public prayer is wrong, but secret prayer is strong!</a:t>
            </a:r>
            <a:r>
              <a:rPr lang="en-US" sz="1600" b="1" dirty="0">
                <a:solidFill>
                  <a:srgbClr val="000000"/>
                </a:solidFill>
                <a:effectLst/>
                <a:latin typeface="Times-Bold"/>
                <a:ea typeface="Calibri" panose="020F0502020204030204" pitchFamily="34" charset="0"/>
                <a:cs typeface="Times New Roman" panose="02020603050405020304" pitchFamily="18" charset="0"/>
              </a:rPr>
              <a:t/>
            </a:r>
            <a:br>
              <a:rPr lang="en-US" sz="1600" b="1" dirty="0">
                <a:solidFill>
                  <a:srgbClr val="000000"/>
                </a:solidFill>
                <a:effectLst/>
                <a:latin typeface="Times-Bold"/>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0966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7109A9-D0AE-4380-A602-83869D4D4F46}"/>
              </a:ext>
            </a:extLst>
          </p:cNvPr>
          <p:cNvSpPr/>
          <p:nvPr/>
        </p:nvSpPr>
        <p:spPr>
          <a:xfrm>
            <a:off x="609600" y="1905506"/>
            <a:ext cx="10972800" cy="304698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PRAY SIMPLY...</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Many words are not necessary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6:7</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Our Father already knows our needs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6:8; Rom 8:26-27</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Jesus illustrated how simple prayer can be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6:9-13</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Prayer need not be long and complicated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7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8DBD91-7ED7-45C0-A41A-CD962392A0B9}"/>
              </a:ext>
            </a:extLst>
          </p:cNvPr>
          <p:cNvSpPr/>
          <p:nvPr/>
        </p:nvSpPr>
        <p:spPr>
          <a:xfrm>
            <a:off x="617764" y="2151727"/>
            <a:ext cx="10956471" cy="255454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PRAY STEADFASTLY...</a:t>
            </a:r>
          </a:p>
          <a:p>
            <a:pPr marL="977900" indent="-520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As taught by Jesus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Lk 11:5-10; 18:1-8</a:t>
            </a:r>
          </a:p>
          <a:p>
            <a:pPr marL="977900" indent="-5207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As taught by Paul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 12:12; Col 4:2</a:t>
            </a:r>
          </a:p>
          <a:p>
            <a:pPr marL="977900" indent="-52070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Steadfastness in prayer was a major concern of Jesus and His apostles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6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anim calcmode="lin" valueType="num">
                                      <p:cBhvr>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43798FB-E93D-455A-A1B6-043B61F41D57}"/>
              </a:ext>
            </a:extLst>
          </p:cNvPr>
          <p:cNvSpPr/>
          <p:nvPr/>
        </p:nvSpPr>
        <p:spPr>
          <a:xfrm>
            <a:off x="617764" y="1659285"/>
            <a:ext cx="10956471"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 PRAY WITH POSTURE...</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 Bible describes various praying postures - e.g.,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18:13; Acts 20:36</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While there is no official posture for prayer, posture reflects humility, reference </a:t>
            </a:r>
          </a:p>
          <a:p>
            <a:pPr marL="914400" indent="-45720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 is a state of mind, which can be enhanced by bodily position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51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77E2DBE-702E-45AD-8AA5-591443328143}"/>
              </a:ext>
            </a:extLst>
          </p:cNvPr>
          <p:cNvSpPr/>
          <p:nvPr/>
        </p:nvSpPr>
        <p:spPr>
          <a:xfrm>
            <a:off x="404191" y="1402804"/>
            <a:ext cx="11383617" cy="4052391"/>
          </a:xfrm>
          <a:prstGeom prst="rect">
            <a:avLst/>
          </a:prstGeom>
        </p:spPr>
        <p:txBody>
          <a:bodyPr wrap="square">
            <a:spAutoFit/>
          </a:bodyPr>
          <a:lstStyle/>
          <a:p>
            <a:pPr>
              <a:spcAft>
                <a:spcPts val="800"/>
              </a:spcAft>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 </a:t>
            </a:r>
          </a:p>
          <a:p>
            <a:pPr marL="971550" indent="-514350">
              <a:spcAft>
                <a:spcPts val="800"/>
              </a:spcAft>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 is...</a:t>
            </a:r>
          </a:p>
          <a:p>
            <a:pPr marL="1435100" indent="-520700">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 wonderful privilege, a powerful privilege</a:t>
            </a:r>
          </a:p>
          <a:p>
            <a:pPr marL="914400">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 needed privilege, an often-neglected privilege</a:t>
            </a:r>
          </a:p>
          <a:p>
            <a:pPr marL="914400" indent="-457200">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Prayer ought to be practiced...</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“always with all prayer and supplication...”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 6:18</a:t>
            </a:r>
          </a:p>
          <a:p>
            <a:pPr marL="1371600" indent="-457200">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“earnestly...being vigilant in it with thanksgiving”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 4:2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09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8FC1F8F-760C-4361-94F0-878B8300C280}"/>
              </a:ext>
            </a:extLst>
          </p:cNvPr>
          <p:cNvSpPr/>
          <p:nvPr/>
        </p:nvSpPr>
        <p:spPr>
          <a:xfrm>
            <a:off x="622852" y="2031951"/>
            <a:ext cx="10946295" cy="2896690"/>
          </a:xfrm>
          <a:prstGeom prst="rect">
            <a:avLst/>
          </a:prstGeom>
        </p:spPr>
        <p:txBody>
          <a:bodyPr wrap="square">
            <a:spAutoFit/>
          </a:bodyPr>
          <a:lstStyle/>
          <a:p>
            <a:pPr marL="457200" indent="-457200">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Indeed, we should “pray without ceasing”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1Th 5:17</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As an indicator of spiritual wellness,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Pray?”</a:t>
            </a:r>
          </a:p>
          <a:p>
            <a:pPr marL="457200" indent="-457200">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Next in our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“Spiritual Wellness”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checkup, we shall ask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Sing?”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7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1B8728C-4D15-4B24-A314-FE73204A0F60}"/>
              </a:ext>
            </a:extLst>
          </p:cNvPr>
          <p:cNvSpPr/>
          <p:nvPr/>
        </p:nvSpPr>
        <p:spPr>
          <a:xfrm>
            <a:off x="617764" y="1905506"/>
            <a:ext cx="10956472" cy="2554545"/>
          </a:xfrm>
          <a:prstGeom prst="rect">
            <a:avLst/>
          </a:prstGeom>
        </p:spPr>
        <p:txBody>
          <a:bodyPr wrap="square">
            <a:spAutoFit/>
          </a:bodyPr>
          <a:lstStyle/>
          <a:p>
            <a:pPr marL="503238" indent="-503238"/>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Jesus told a parable about a persistent widow...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18:1-8</a:t>
            </a:r>
          </a:p>
          <a:p>
            <a:pPr marL="914400" indent="-461963"/>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His purpose: “that men always ought to pray and not lose heart”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18:1</a:t>
            </a:r>
          </a:p>
          <a:p>
            <a:pPr marL="862013" indent="-398463"/>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His concern: “when the Son of Man comes, will He really find faith on the earth?”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18:8</a:t>
            </a:r>
            <a:endParaRPr lang="en-US" sz="3200" dirty="0"/>
          </a:p>
        </p:txBody>
      </p:sp>
    </p:spTree>
    <p:extLst>
      <p:ext uri="{BB962C8B-B14F-4D97-AF65-F5344CB8AC3E}">
        <p14:creationId xmlns:p14="http://schemas.microsoft.com/office/powerpoint/2010/main" val="24470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FAD41C0-EF25-4D23-BBEA-B14B52C78AD6}"/>
              </a:ext>
            </a:extLst>
          </p:cNvPr>
          <p:cNvSpPr/>
          <p:nvPr/>
        </p:nvSpPr>
        <p:spPr>
          <a:xfrm>
            <a:off x="666750" y="1659285"/>
            <a:ext cx="10858500" cy="3539430"/>
          </a:xfrm>
          <a:prstGeom prst="rect">
            <a:avLst/>
          </a:prstGeom>
        </p:spPr>
        <p:txBody>
          <a:bodyPr wrap="square">
            <a:spAutoFit/>
          </a:bodyPr>
          <a:lstStyle/>
          <a:p>
            <a:pPr marL="463550" indent="-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Our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 life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an important indicator of spiritual wellness...</a:t>
            </a:r>
          </a:p>
          <a:p>
            <a:pPr marL="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It is an expression of our faith in God</a:t>
            </a:r>
          </a:p>
          <a:p>
            <a:pPr marL="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It reveals if we have lost heart in our service to God</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So as before, I raise the question,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Well Do You Pray?”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observing first that there are...</a:t>
            </a:r>
            <a:endParaRPr lang="en-US" sz="3200" dirty="0"/>
          </a:p>
        </p:txBody>
      </p:sp>
    </p:spTree>
    <p:extLst>
      <p:ext uri="{BB962C8B-B14F-4D97-AF65-F5344CB8AC3E}">
        <p14:creationId xmlns:p14="http://schemas.microsoft.com/office/powerpoint/2010/main" val="2809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FBBBA8A-C54D-42E9-9D35-8F4B0A1E1789}"/>
              </a:ext>
            </a:extLst>
          </p:cNvPr>
          <p:cNvSpPr/>
          <p:nvPr/>
        </p:nvSpPr>
        <p:spPr>
          <a:xfrm>
            <a:off x="601435" y="1905506"/>
            <a:ext cx="10989129" cy="3046988"/>
          </a:xfrm>
          <a:prstGeom prst="rect">
            <a:avLst/>
          </a:prstGeom>
        </p:spPr>
        <p:txBody>
          <a:bodyPr wrap="square">
            <a:spAutoFit/>
          </a:bodyPr>
          <a:lstStyle/>
          <a:p>
            <a:pPr marL="571500" indent="-571500">
              <a:buAutoNum type="romanUcPeriod"/>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DIFFERENT TYPES OF PRAYERS</a:t>
            </a:r>
          </a:p>
          <a:p>
            <a:pPr marL="977900" indent="-514350">
              <a:buAutoNum type="alphaUcPeriod"/>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THOSE WHO NEVER PRAY...</a:t>
            </a:r>
          </a:p>
          <a:p>
            <a:pPr marL="1428750"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includes atheists and agnostics </a:t>
            </a:r>
          </a:p>
          <a:p>
            <a:pPr marL="1377950" indent="-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But also Christians who have lost heart and faith - cf.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  3:12-13</a:t>
            </a:r>
          </a:p>
          <a:p>
            <a:pPr marL="1377950" indent="-46355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Jesus was concerned that people not reach this point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4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02BE7C-4CAD-4BCE-9465-E6C4110C8B85}"/>
              </a:ext>
            </a:extLst>
          </p:cNvPr>
          <p:cNvSpPr/>
          <p:nvPr/>
        </p:nvSpPr>
        <p:spPr>
          <a:xfrm>
            <a:off x="593271" y="1905506"/>
            <a:ext cx="11005457" cy="3539430"/>
          </a:xfrm>
          <a:prstGeom prst="rect">
            <a:avLst/>
          </a:prstGeom>
        </p:spPr>
        <p:txBody>
          <a:bodyPr wrap="square">
            <a:spAutoFit/>
          </a:bodyPr>
          <a:lstStyle/>
          <a:p>
            <a:pPr marL="914400" indent="-450850"/>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THOSE WHO PRAY SPARINGLY...</a:t>
            </a:r>
          </a:p>
          <a:p>
            <a:pPr marL="137795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2007</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Pew Forum U.S. Religious Landscape Survey revealed that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pray once a day</a:t>
            </a:r>
          </a:p>
          <a:p>
            <a:pPr marL="137795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That means that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Americans do not pray on a regular basis</a:t>
            </a:r>
          </a:p>
          <a:p>
            <a:pPr marL="1377950" indent="-45085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demonstrates that Jesus’ concern was not unwarranted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70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7A198CD-4DA8-4F16-BEFA-ACD2B61CD7FF}"/>
              </a:ext>
            </a:extLst>
          </p:cNvPr>
          <p:cNvSpPr/>
          <p:nvPr/>
        </p:nvSpPr>
        <p:spPr>
          <a:xfrm>
            <a:off x="617764" y="1905506"/>
            <a:ext cx="10956471" cy="304698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THOSE WHO PRAY SELF-RIGHTEOUSLY...</a:t>
            </a:r>
          </a:p>
          <a:p>
            <a:pPr marL="977900"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Like the Pharisee in Jesus’ parable of two men who went to pray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18:9-14</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Who take pride in how much they pray, or the length of prayers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6:5-8</a:t>
            </a:r>
          </a:p>
          <a:p>
            <a:pPr marL="463550"/>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are hypocrites that give religion a bad name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8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B2EAB2-D138-4419-8DF8-F938BF76EAB5}"/>
              </a:ext>
            </a:extLst>
          </p:cNvPr>
          <p:cNvSpPr/>
          <p:nvPr/>
        </p:nvSpPr>
        <p:spPr>
          <a:xfrm>
            <a:off x="609600" y="2397948"/>
            <a:ext cx="10972800" cy="2062103"/>
          </a:xfrm>
          <a:prstGeom prst="rect">
            <a:avLst/>
          </a:prstGeom>
        </p:spPr>
        <p:txBody>
          <a:bodyPr wrap="square">
            <a:spAutoFit/>
          </a:bodyPr>
          <a:lstStyle/>
          <a:p>
            <a:pPr marL="450850" indent="-450850"/>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THOSE WHO PRAY SELFISHLY...</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People who use prayer only to make personal requests</a:t>
            </a:r>
          </a:p>
          <a:p>
            <a:pPr marL="914400" indent="-4508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When prayer is to be made for all men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1Tim 2:1</a:t>
            </a:r>
          </a:p>
          <a:p>
            <a:pPr marL="914400" indent="-45085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Many people use prayer only as a personal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gimme</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tool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2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9C6773-AAAF-44CE-BE1A-0D0BBE3C3AD4}"/>
              </a:ext>
            </a:extLst>
          </p:cNvPr>
          <p:cNvSpPr/>
          <p:nvPr/>
        </p:nvSpPr>
        <p:spPr>
          <a:xfrm>
            <a:off x="625928" y="1659285"/>
            <a:ext cx="10940143" cy="353943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THOSE WHO PRAY EARNESTLY...</a:t>
            </a:r>
          </a:p>
          <a:p>
            <a:pPr marL="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Vigilant in thanksgiving, praying for others - cf.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 4:2-3</a:t>
            </a:r>
          </a:p>
          <a:p>
            <a:pPr marL="4635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Like Epaphras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 4:12</a:t>
            </a:r>
          </a:p>
          <a:p>
            <a:pPr marL="914400" indent="-450850"/>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the kind of praying Jesus Himself did and wants us to do!</a:t>
            </a:r>
          </a:p>
          <a:p>
            <a:pPr marL="914400" indent="-450850"/>
            <a:r>
              <a:rPr lang="en-US" sz="3200" dirty="0">
                <a:solidFill>
                  <a:srgbClr val="000000"/>
                </a:solidFill>
                <a:latin typeface="Times New Roman" panose="02020603050405020304" pitchFamily="18" charset="0"/>
                <a:cs typeface="Times New Roman" panose="02020603050405020304" pitchFamily="18" charset="0"/>
              </a:rPr>
              <a:t>4. </a:t>
            </a:r>
            <a:r>
              <a:rPr lang="en-US" sz="3200" dirty="0">
                <a:latin typeface="Times New Roman" panose="02020603050405020304" pitchFamily="18" charset="0"/>
                <a:cs typeface="Times New Roman" panose="02020603050405020304" pitchFamily="18" charset="0"/>
              </a:rPr>
              <a:t>Why is it important to pray like Epaphras and Jesus? </a:t>
            </a:r>
          </a:p>
          <a:p>
            <a:pPr marL="914400" indent="-450850"/>
            <a:r>
              <a:rPr lang="en-US" sz="3200" dirty="0">
                <a:latin typeface="Times New Roman" panose="02020603050405020304" pitchFamily="18" charset="0"/>
                <a:cs typeface="Times New Roman" panose="02020603050405020304" pitchFamily="18" charset="0"/>
              </a:rPr>
              <a:t>5. There are many reasons...</a:t>
            </a:r>
          </a:p>
        </p:txBody>
      </p:sp>
    </p:spTree>
    <p:extLst>
      <p:ext uri="{BB962C8B-B14F-4D97-AF65-F5344CB8AC3E}">
        <p14:creationId xmlns:p14="http://schemas.microsoft.com/office/powerpoint/2010/main" val="319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1733</Words>
  <Application>Microsoft Office PowerPoint</Application>
  <PresentationFormat>Custom</PresentationFormat>
  <Paragraphs>301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61</cp:revision>
  <dcterms:created xsi:type="dcterms:W3CDTF">2019-08-26T12:19:29Z</dcterms:created>
  <dcterms:modified xsi:type="dcterms:W3CDTF">2019-09-06T19:22:25Z</dcterms:modified>
</cp:coreProperties>
</file>