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8" r:id="rId2"/>
    <p:sldId id="257" r:id="rId3"/>
    <p:sldId id="259" r:id="rId4"/>
    <p:sldId id="260" r:id="rId5"/>
    <p:sldId id="261" r:id="rId6"/>
    <p:sldId id="262" r:id="rId7"/>
    <p:sldId id="263" r:id="rId8"/>
    <p:sldId id="279"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70041" autoAdjust="0"/>
  </p:normalViewPr>
  <p:slideViewPr>
    <p:cSldViewPr snapToGrid="0">
      <p:cViewPr varScale="1">
        <p:scale>
          <a:sx n="72" d="100"/>
          <a:sy n="72" d="100"/>
        </p:scale>
        <p:origin x="-102"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EAF21C-E55B-450B-8917-EEDEEE4FDC08}" type="datetimeFigureOut">
              <a:rPr lang="en-US" smtClean="0"/>
              <a:t>9/6/2019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5A1C21-AC34-4B4A-B502-6FDD65377929}" type="slidenum">
              <a:rPr lang="en-US" smtClean="0"/>
              <a:t>‹#›</a:t>
            </a:fld>
            <a:endParaRPr lang="en-US"/>
          </a:p>
        </p:txBody>
      </p:sp>
    </p:spTree>
    <p:extLst>
      <p:ext uri="{BB962C8B-B14F-4D97-AF65-F5344CB8AC3E}">
        <p14:creationId xmlns:p14="http://schemas.microsoft.com/office/powerpoint/2010/main" val="3304975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INTRODUCTION:</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This lesson is the first in a series entitled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“Spiritual Wellness”</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 . (Adapted from a lesson by Mark Copeland.)</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Just as we may have periodic Doctor checkups, we need to gauge our physical well-being just as seriously.</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So we should frequently examine our spiritual wellness regarding serving God</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 Our spiritual checkup begins with checking our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hearing.</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2. The other checkups of this series consist of Reading, Praying, Singing, Talking, Giving, Loving, and hoping.</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3</a:t>
            </a:fld>
            <a:endParaRPr lang="en-US"/>
          </a:p>
        </p:txBody>
      </p:sp>
    </p:spTree>
    <p:extLst>
      <p:ext uri="{BB962C8B-B14F-4D97-AF65-F5344CB8AC3E}">
        <p14:creationId xmlns:p14="http://schemas.microsoft.com/office/powerpoint/2010/main" val="3314800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 TO BEARING FRUIT...</a:t>
            </a:r>
          </a:p>
          <a:p>
            <a:pPr rtl="0"/>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In the parable of the Sower, the soil bearing fruit was the one which heard properly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Luke 8:15</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0" u="none" strike="noStrike" kern="1200" baseline="0" dirty="0">
                <a:solidFill>
                  <a:schemeClr val="tx1"/>
                </a:solidFill>
                <a:latin typeface="+mn-lt"/>
                <a:ea typeface="+mn-ea"/>
                <a:cs typeface="+mn-cs"/>
              </a:rPr>
              <a:t>But the ones that fell on the good ground are those who, having heard the word with a noble and good heart, keep it and bear fruit with patience. </a:t>
            </a:r>
          </a:p>
          <a:p>
            <a:pPr rtl="0"/>
            <a:r>
              <a:rPr lang="en-US" sz="1200" b="0" i="0" u="none" strike="noStrike" kern="1200" baseline="0" dirty="0">
                <a:solidFill>
                  <a:schemeClr val="tx1"/>
                </a:solidFill>
                <a:latin typeface="+mn-lt"/>
                <a:ea typeface="+mn-ea"/>
                <a:cs typeface="+mn-cs"/>
              </a:rPr>
              <a:t>(Luk 8:15)</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That is because bearing fruit comes from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understanding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the grace of God! - cf.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Col 1:6</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which has come to you, as it has also in all the world, and is bringing forth fruit, as it is also among you since the day you heard and knew the grace of God in truth;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Col 1:6</a:t>
            </a:r>
            <a:r>
              <a:rPr lang="en-US" sz="1200" b="0" i="0" u="none" strike="noStrike" kern="1200" baseline="0" dirty="0">
                <a:solidFill>
                  <a:schemeClr val="tx1"/>
                </a:solidFill>
                <a:latin typeface="+mn-lt"/>
                <a:ea typeface="+mn-ea"/>
                <a:cs typeface="+mn-cs"/>
              </a:rPr>
              <a: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r>
              <a:rPr lang="en-US" sz="1200" b="0" kern="1200" dirty="0">
                <a:solidFill>
                  <a:schemeClr val="tx1"/>
                </a:solidFill>
                <a:effectLst/>
                <a:latin typeface="Times New Roman" panose="02020603050405020304" pitchFamily="18" charset="0"/>
                <a:ea typeface="+mn-ea"/>
                <a:cs typeface="Times New Roman" panose="02020603050405020304" pitchFamily="18" charset="0"/>
              </a:rPr>
              <a:t>    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By hearing well we understand God’s grace, and thus motivated to bear fruit!</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12</a:t>
            </a:fld>
            <a:endParaRPr lang="en-US"/>
          </a:p>
        </p:txBody>
      </p:sp>
    </p:spTree>
    <p:extLst>
      <p:ext uri="{BB962C8B-B14F-4D97-AF65-F5344CB8AC3E}">
        <p14:creationId xmlns:p14="http://schemas.microsoft.com/office/powerpoint/2010/main" val="392509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D. TO PREVENT APOSTASY...</a:t>
            </a:r>
          </a:p>
          <a:p>
            <a:pPr rtl="0"/>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There is a real danger of drifting, by neglecting “so great a salvation”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Heb 2:1-3</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Therefore we must give the more earnest heed to the things we have heard, lest we drift away. For if the word spoken through angels proved steadfast, and every transgression and disobedience received a just reward, how shall we escape if we neglect so great a salvation, which at the first began to be spoken by the Lord, and was confirmed to us by those who heard Him,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 2:1-3</a:t>
            </a:r>
            <a:r>
              <a:rPr lang="en-US" sz="1200" b="0" i="0" u="none" strike="noStrike" kern="1200" baseline="0" dirty="0">
                <a:solidFill>
                  <a:schemeClr val="tx1"/>
                </a:solidFill>
                <a:latin typeface="+mn-lt"/>
                <a:ea typeface="+mn-ea"/>
                <a:cs typeface="+mn-cs"/>
              </a:rPr>
              <a: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The only solution is to “give the more earnest heed to the things we have heard”</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Poor hearing is often the first step to apostasy!</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13</a:t>
            </a:fld>
            <a:endParaRPr lang="en-US"/>
          </a:p>
        </p:txBody>
      </p:sp>
    </p:spTree>
    <p:extLst>
      <p:ext uri="{BB962C8B-B14F-4D97-AF65-F5344CB8AC3E}">
        <p14:creationId xmlns:p14="http://schemas.microsoft.com/office/powerpoint/2010/main" val="2005009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E. TO AVOID REJECTION...</a:t>
            </a:r>
          </a:p>
          <a:p>
            <a:pPr rtl="0"/>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If unwilling to hear, those teaching God’s Word have a right to reject us - cf.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Mat 10:14-15</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And whoever will not receive you nor hear your words, when you depart from that house or city, shake off the dust from your feet. Assuredly, I say to you, it will be more tolerable for the land of Sodom and Gomorrah in the day of judgment than for that city!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 10:14-15</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We are judge ourselves unworthy of eternal life - cf.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Acts 13:44-49</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0" u="none" strike="noStrike" kern="1200" baseline="0" dirty="0">
                <a:solidFill>
                  <a:schemeClr val="tx1"/>
                </a:solidFill>
                <a:latin typeface="+mn-lt"/>
                <a:ea typeface="+mn-ea"/>
                <a:cs typeface="+mn-cs"/>
              </a:rPr>
              <a:t>Then Paul and Barnabas grew bold and said, "It was necessary that the word of God should be spoken to you first; but since you reject it, </a:t>
            </a:r>
            <a:r>
              <a:rPr lang="en-US" sz="1200" b="1" i="0" u="none" strike="noStrike" kern="1200" baseline="0" dirty="0">
                <a:solidFill>
                  <a:schemeClr val="tx1"/>
                </a:solidFill>
                <a:latin typeface="+mn-lt"/>
                <a:ea typeface="+mn-ea"/>
                <a:cs typeface="+mn-cs"/>
              </a:rPr>
              <a:t>and judge yourselves unworthy </a:t>
            </a:r>
            <a:r>
              <a:rPr lang="en-US" sz="1200" b="0" i="0" u="none" strike="noStrike" kern="1200" baseline="0" dirty="0">
                <a:solidFill>
                  <a:schemeClr val="tx1"/>
                </a:solidFill>
                <a:latin typeface="+mn-lt"/>
                <a:ea typeface="+mn-ea"/>
                <a:cs typeface="+mn-cs"/>
              </a:rPr>
              <a:t>of everlasting life, behold, we turn to the Gentiles. (</a:t>
            </a:r>
            <a:r>
              <a:rPr lang="en-US" sz="1200" b="1" i="0" u="none" strike="noStrike" kern="1200" baseline="0" dirty="0">
                <a:solidFill>
                  <a:schemeClr val="tx1"/>
                </a:solidFill>
                <a:latin typeface="+mn-lt"/>
                <a:ea typeface="+mn-ea"/>
                <a:cs typeface="+mn-cs"/>
              </a:rPr>
              <a:t>Act 13:46</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r>
              <a:rPr lang="en-US" sz="1200" b="0" kern="1200" dirty="0">
                <a:solidFill>
                  <a:schemeClr val="tx1"/>
                </a:solidFill>
                <a:effectLst/>
                <a:latin typeface="Times New Roman" panose="02020603050405020304" pitchFamily="18" charset="0"/>
                <a:ea typeface="+mn-ea"/>
                <a:cs typeface="Times New Roman" panose="02020603050405020304" pitchFamily="18" charset="0"/>
              </a:rPr>
              <a:t>    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Unwilling to hear leads to fewer opportunities to learn the truth!</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14</a:t>
            </a:fld>
            <a:endParaRPr lang="en-US"/>
          </a:p>
        </p:txBody>
      </p:sp>
    </p:spTree>
    <p:extLst>
      <p:ext uri="{BB962C8B-B14F-4D97-AF65-F5344CB8AC3E}">
        <p14:creationId xmlns:p14="http://schemas.microsoft.com/office/powerpoint/2010/main" val="8433523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F. TO ESCAPE CONDEMNATION...</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By the men of Nineveh who repented after one lesson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Mat 12:41</a:t>
            </a:r>
          </a:p>
          <a:p>
            <a:pPr rtl="0"/>
            <a:r>
              <a:rPr lang="en-US" sz="1200" b="0" i="1" u="none" strike="noStrike" kern="1200" baseline="0" dirty="0">
                <a:solidFill>
                  <a:schemeClr val="tx1"/>
                </a:solidFill>
                <a:latin typeface="+mn-lt"/>
                <a:ea typeface="+mn-ea"/>
                <a:cs typeface="+mn-cs"/>
              </a:rPr>
              <a:t>The men of Nineveh will rise up in the judgment with this generation and condemn it, because they repented at the preaching of Jonah; and indeed a greater than Jonah is here.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 12:41</a:t>
            </a:r>
            <a:r>
              <a:rPr lang="en-US" sz="1200" b="0" i="0" u="none" strike="noStrike" kern="1200" baseline="0" dirty="0">
                <a:solidFill>
                  <a:schemeClr val="tx1"/>
                </a:solidFill>
                <a:latin typeface="+mn-lt"/>
                <a:ea typeface="+mn-ea"/>
                <a:cs typeface="+mn-cs"/>
              </a:rPr>
              <a:t>)</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By the queen of the South who traveled a great distance to hear Solomon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Mat 12:42</a:t>
            </a:r>
          </a:p>
          <a:p>
            <a:pPr rtl="0"/>
            <a:r>
              <a:rPr lang="en-US" sz="1200" b="0" i="1" u="none" strike="noStrike" kern="1200" baseline="0" dirty="0">
                <a:solidFill>
                  <a:schemeClr val="tx1"/>
                </a:solidFill>
                <a:latin typeface="+mn-lt"/>
                <a:ea typeface="+mn-ea"/>
                <a:cs typeface="+mn-cs"/>
              </a:rPr>
              <a:t>The queen of the South will rise up in the judgment with this generation and condemn it, for she came from the ends of the earth to hear the wisdom of Solomon; and indeed a greater than Solomon is here.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 12:42</a:t>
            </a:r>
            <a:r>
              <a:rPr lang="en-US" sz="1200" b="0" i="0" u="none" strike="noStrike" kern="1200" baseline="0" dirty="0">
                <a:solidFill>
                  <a:schemeClr val="tx1"/>
                </a:solidFill>
                <a:latin typeface="+mn-lt"/>
                <a:ea typeface="+mn-ea"/>
                <a:cs typeface="+mn-cs"/>
              </a:rPr>
              <a:t>)</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Unwilling to hear the Son of God brings condemnation by others!</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b="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0"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        a.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Hopefully, we better appreciate the opportunities to hear God’s Word, and the importance of good hearing! </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b. How then can we improve our ability to hear?</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c.  Here are some ...</a:t>
            </a:r>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15</a:t>
            </a:fld>
            <a:endParaRPr lang="en-US"/>
          </a:p>
        </p:txBody>
      </p:sp>
    </p:spTree>
    <p:extLst>
      <p:ext uri="{BB962C8B-B14F-4D97-AF65-F5344CB8AC3E}">
        <p14:creationId xmlns:p14="http://schemas.microsoft.com/office/powerpoint/2010/main" val="423217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III. STEPS TO BETTER HEARING</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A. MAKE HEARING AN ACT OF WORSHIP...</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How you listen to God’s word being read or preached is as much an indication of your devotion to God as to how you pray or sing</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When you have opportunities to hear the Word of God, do it with “a worshipful attitude”</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Does not the proclamation of God’s Word deserve our strict attention?</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16</a:t>
            </a:fld>
            <a:endParaRPr lang="en-US"/>
          </a:p>
        </p:txBody>
      </p:sp>
    </p:spTree>
    <p:extLst>
      <p:ext uri="{BB962C8B-B14F-4D97-AF65-F5344CB8AC3E}">
        <p14:creationId xmlns:p14="http://schemas.microsoft.com/office/powerpoint/2010/main" val="6052680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B. LISTEN FROM FIRST TO LAST...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I.e., pay attention all the way through</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Do you expect to understand a novel by simply reading a sentence here and there?</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So it is with listening...to understand we must hear the full context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Speakers must follow certain rules of speech so as to be understood:</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Introduce the subject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Present main points with supporting arguments</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c. Conclude with a summary</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So hearers must listen to ALL the parts to truly understand</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17</a:t>
            </a:fld>
            <a:endParaRPr lang="en-US"/>
          </a:p>
        </p:txBody>
      </p:sp>
    </p:spTree>
    <p:extLst>
      <p:ext uri="{BB962C8B-B14F-4D97-AF65-F5344CB8AC3E}">
        <p14:creationId xmlns:p14="http://schemas.microsoft.com/office/powerpoint/2010/main" val="7718106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D. LEAN FORWARD IF NECESSARY...</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Your sitting position can impact your ability to hear</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A too relaxing position makes it easier for your mind to wander (or sleep!)</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Try this too and see if it doesn’t make a difference!</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18</a:t>
            </a:fld>
            <a:endParaRPr lang="en-US"/>
          </a:p>
        </p:txBody>
      </p:sp>
    </p:spTree>
    <p:extLst>
      <p:ext uri="{BB962C8B-B14F-4D97-AF65-F5344CB8AC3E}">
        <p14:creationId xmlns:p14="http://schemas.microsoft.com/office/powerpoint/2010/main" val="100512718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E. READ ALONG IN YOUR BIBLE...</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You remember more of what you both see and hear over what you simply hear</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Your knowledge of the Scriptures can be greatly improved by doing this</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We want our children to do this, shouldn’t we provide the example?</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85A1C21-AC34-4B4A-B502-6FDD65377929}" type="slidenum">
              <a:rPr lang="en-US" smtClean="0"/>
              <a:t>19</a:t>
            </a:fld>
            <a:endParaRPr lang="en-US"/>
          </a:p>
        </p:txBody>
      </p:sp>
    </p:spTree>
    <p:extLst>
      <p:ext uri="{BB962C8B-B14F-4D97-AF65-F5344CB8AC3E}">
        <p14:creationId xmlns:p14="http://schemas.microsoft.com/office/powerpoint/2010/main" val="27817964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F. HEAR WITH FAITH...</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I.e., listen with a willingness to accept and believe what is shown in God’s Word</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Notice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Heb 4:1-2</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those who died in the wilderness did not hear with faith!</a:t>
            </a:r>
          </a:p>
          <a:p>
            <a:pPr rtl="0"/>
            <a:r>
              <a:rPr lang="en-US" sz="1200" b="0" i="1" u="none" strike="noStrike" kern="1200" baseline="0" dirty="0">
                <a:solidFill>
                  <a:schemeClr val="tx1"/>
                </a:solidFill>
                <a:latin typeface="+mn-lt"/>
                <a:ea typeface="+mn-ea"/>
                <a:cs typeface="+mn-cs"/>
              </a:rPr>
              <a:t>Therefore, since a promise remains of entering His rest, let us fear lest any of you seem to have come short of it. For indeed the gospel was preached to us as well as to them; but the word which they heard did not profit them, not being mixed with faith in those who heard it. </a:t>
            </a:r>
          </a:p>
          <a:p>
            <a:pPr rtl="0"/>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 4:1-2</a:t>
            </a:r>
            <a:r>
              <a:rPr lang="en-US" sz="1200" b="0" i="0" u="none" strike="noStrike" kern="1200" baseline="0" dirty="0">
                <a:solidFill>
                  <a:schemeClr val="tx1"/>
                </a:solidFill>
                <a:latin typeface="+mn-lt"/>
                <a:ea typeface="+mn-ea"/>
                <a:cs typeface="+mn-cs"/>
              </a:rPr>
              <a:t>)</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If we don’t hear with faith, we will fall short of our heavenly rest!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85A1C21-AC34-4B4A-B502-6FDD65377929}" type="slidenum">
              <a:rPr lang="en-US" smtClean="0"/>
              <a:t>20</a:t>
            </a:fld>
            <a:endParaRPr lang="en-US"/>
          </a:p>
        </p:txBody>
      </p:sp>
    </p:spTree>
    <p:extLst>
      <p:ext uri="{BB962C8B-B14F-4D97-AF65-F5344CB8AC3E}">
        <p14:creationId xmlns:p14="http://schemas.microsoft.com/office/powerpoint/2010/main" val="3059297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 HEAR WITH A MIND TO ACT...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Are we like the people in Ezekiel’s day? - cf. </a:t>
            </a:r>
            <a:r>
              <a:rPr lang="en-US" sz="1200" b="1" i="0" kern="1200" dirty="0" err="1">
                <a:solidFill>
                  <a:schemeClr val="tx1"/>
                </a:solidFill>
                <a:effectLst/>
                <a:latin typeface="Times New Roman" panose="02020603050405020304" pitchFamily="18" charset="0"/>
                <a:ea typeface="+mn-ea"/>
                <a:cs typeface="Times New Roman" panose="02020603050405020304" pitchFamily="18" charset="0"/>
              </a:rPr>
              <a:t>Eze</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33:30-32</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"As for you, son of man, the children of your people are talking about you beside the walls and in the doors of the houses; and they speak to one another, everyone saying to his brother, 'Please come and hear what the word is that comes from the LORD.' So they come to you as people do, they sit before you as My people, and they hear your words, but they do not do them; for with their mouth they show much love, but their hearts pursue their own gain. Indeed you are to them as a very lovely song of one who has a pleasant voice and can play well on an instrument; for they hear your words, but they do not do them. </a:t>
            </a:r>
            <a:r>
              <a:rPr lang="en-US" sz="1200" b="0" i="0" u="none" strike="noStrike" kern="1200" baseline="0" dirty="0">
                <a:solidFill>
                  <a:schemeClr val="tx1"/>
                </a:solidFill>
                <a:latin typeface="+mn-lt"/>
                <a:ea typeface="+mn-ea"/>
                <a:cs typeface="+mn-cs"/>
              </a:rPr>
              <a:t>(</a:t>
            </a:r>
            <a:r>
              <a:rPr lang="en-US" sz="1200" b="1" i="0" u="none" strike="noStrike" kern="1200" baseline="0" dirty="0" err="1">
                <a:solidFill>
                  <a:schemeClr val="tx1"/>
                </a:solidFill>
                <a:latin typeface="+mn-lt"/>
                <a:ea typeface="+mn-ea"/>
                <a:cs typeface="+mn-cs"/>
              </a:rPr>
              <a:t>Eze</a:t>
            </a:r>
            <a:r>
              <a:rPr lang="en-US" sz="1200" b="1" i="0" u="none" strike="noStrike" kern="1200" baseline="0" dirty="0">
                <a:solidFill>
                  <a:schemeClr val="tx1"/>
                </a:solidFill>
                <a:latin typeface="+mn-lt"/>
                <a:ea typeface="+mn-ea"/>
                <a:cs typeface="+mn-cs"/>
              </a:rPr>
              <a:t> 33:30-32</a:t>
            </a:r>
            <a:r>
              <a:rPr lang="en-US" sz="1200" b="0" i="0" u="none" strike="noStrike" kern="1200" baseline="0" dirty="0">
                <a:solidFill>
                  <a:schemeClr val="tx1"/>
                </a:solidFill>
                <a:latin typeface="+mn-lt"/>
                <a:ea typeface="+mn-ea"/>
                <a:cs typeface="+mn-cs"/>
              </a:rPr>
              <a: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Hearing must be accompanied by doing to be of any profit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Jam 1:22-25</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But be doers of the word, and not hearers only, deceiving yourselves. For if anyone is a hearer of the word and not a doer, he is like a man observing his natural face in a mirror; for he observes himself, goes away, and immediately forgets what kind of man he was. But he who looks into the perfect law of liberty and continues in it, and is not a forgetful hearer but a doer of the work, this one will be blessed in what he does.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Jas 1:22-25</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3.</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As important as hearing may be, the blessedness comes only if we are doers as well!</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85A1C21-AC34-4B4A-B502-6FDD65377929}" type="slidenum">
              <a:rPr lang="en-US" smtClean="0"/>
              <a:t>21</a:t>
            </a:fld>
            <a:endParaRPr lang="en-US"/>
          </a:p>
        </p:txBody>
      </p:sp>
    </p:spTree>
    <p:extLst>
      <p:ext uri="{BB962C8B-B14F-4D97-AF65-F5344CB8AC3E}">
        <p14:creationId xmlns:p14="http://schemas.microsoft.com/office/powerpoint/2010/main" val="10666296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sz="1200" dirty="0">
                <a:solidFill>
                  <a:srgbClr val="000000"/>
                </a:solidFill>
                <a:latin typeface="Times New Roman" panose="02020603050405020304" pitchFamily="18" charset="0"/>
                <a:ea typeface="Calibri" panose="020F0502020204030204" pitchFamily="34" charset="0"/>
              </a:rPr>
              <a:t>2. We often find Jesus saying, </a:t>
            </a:r>
            <a:r>
              <a:rPr lang="en-US" sz="1200" b="1" dirty="0">
                <a:solidFill>
                  <a:srgbClr val="000000"/>
                </a:solidFill>
                <a:latin typeface="Times New Roman" panose="02020603050405020304" pitchFamily="18" charset="0"/>
                <a:ea typeface="Calibri" panose="020F0502020204030204" pitchFamily="34" charset="0"/>
              </a:rPr>
              <a:t>“He who has ears to hear, let him hear!”</a:t>
            </a:r>
            <a:r>
              <a:rPr lang="en-US" sz="1200" dirty="0">
                <a:solidFill>
                  <a:srgbClr val="000000"/>
                </a:solidFill>
                <a:latin typeface="Times New Roman" panose="02020603050405020304" pitchFamily="18" charset="0"/>
                <a:ea typeface="Calibri" panose="020F0502020204030204" pitchFamily="34" charset="0"/>
              </a:rPr>
              <a:t>...</a:t>
            </a:r>
          </a:p>
          <a:p>
            <a:pPr rtl="0"/>
            <a:r>
              <a:rPr lang="en-US" sz="1200" dirty="0">
                <a:solidFill>
                  <a:srgbClr val="000000"/>
                </a:solidFill>
                <a:latin typeface="Times New Roman" panose="02020603050405020304" pitchFamily="18" charset="0"/>
                <a:ea typeface="Calibri" panose="020F0502020204030204" pitchFamily="34" charset="0"/>
              </a:rPr>
              <a:t>&gt;&gt;&gt;&gt;&gt;&gt;&gt;&gt;&gt;&gt;&gt;&gt;&gt;&gt;&gt;&gt;&gt;&gt;&gt;&gt;&gt;</a:t>
            </a:r>
            <a:br>
              <a:rPr lang="en-US" sz="1200" dirty="0">
                <a:solidFill>
                  <a:srgbClr val="000000"/>
                </a:solidFill>
                <a:latin typeface="Times New Roman" panose="02020603050405020304" pitchFamily="18" charset="0"/>
                <a:ea typeface="Calibri" panose="020F0502020204030204" pitchFamily="34" charset="0"/>
              </a:rPr>
            </a:br>
            <a:r>
              <a:rPr lang="en-US" sz="1200" dirty="0">
                <a:solidFill>
                  <a:srgbClr val="000000"/>
                </a:solidFill>
                <a:latin typeface="Times New Roman" panose="02020603050405020304" pitchFamily="18" charset="0"/>
                <a:ea typeface="Calibri" panose="020F0502020204030204" pitchFamily="34" charset="0"/>
              </a:rPr>
              <a:t>    a. During His earthly ministry - </a:t>
            </a:r>
            <a:r>
              <a:rPr lang="en-US" sz="1200" b="1" dirty="0">
                <a:solidFill>
                  <a:srgbClr val="000000"/>
                </a:solidFill>
                <a:latin typeface="Times New Roman" panose="02020603050405020304" pitchFamily="18" charset="0"/>
                <a:ea typeface="Calibri" panose="020F0502020204030204" pitchFamily="34" charset="0"/>
              </a:rPr>
              <a:t>Mat 11:15; 13:9,43</a:t>
            </a:r>
            <a:br>
              <a:rPr lang="en-US" sz="1200" b="1" dirty="0">
                <a:solidFill>
                  <a:srgbClr val="000000"/>
                </a:solidFill>
                <a:latin typeface="Times New Roman" panose="02020603050405020304" pitchFamily="18" charset="0"/>
                <a:ea typeface="Calibri" panose="020F0502020204030204" pitchFamily="34" charset="0"/>
              </a:rPr>
            </a:br>
            <a:r>
              <a:rPr lang="en-US" sz="1200" b="0" i="1" u="none" strike="noStrike" kern="1200" baseline="0" dirty="0">
                <a:solidFill>
                  <a:schemeClr val="tx1"/>
                </a:solidFill>
                <a:latin typeface="+mn-lt"/>
                <a:ea typeface="+mn-ea"/>
                <a:cs typeface="+mn-cs"/>
              </a:rPr>
              <a:t>He who has ears to hear, let him hear!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 11:15</a:t>
            </a:r>
            <a:r>
              <a:rPr lang="en-US" sz="1200" b="0" i="0" u="none" strike="noStrike" kern="1200" baseline="0" dirty="0">
                <a:solidFill>
                  <a:schemeClr val="tx1"/>
                </a:solidFill>
                <a:latin typeface="+mn-lt"/>
                <a:ea typeface="+mn-ea"/>
                <a:cs typeface="+mn-cs"/>
              </a:rPr>
              <a:t>)</a:t>
            </a:r>
            <a:endParaRPr lang="en-US" sz="1200" b="1" dirty="0">
              <a:solidFill>
                <a:srgbClr val="000000"/>
              </a:solidFill>
              <a:latin typeface="Times New Roman" panose="02020603050405020304" pitchFamily="18" charset="0"/>
              <a:ea typeface="Calibri" panose="020F0502020204030204" pitchFamily="34" charset="0"/>
            </a:endParaRPr>
          </a:p>
          <a:p>
            <a:pPr rtl="0"/>
            <a:r>
              <a:rPr lang="en-US" sz="1200" b="1" dirty="0">
                <a:solidFill>
                  <a:srgbClr val="000000"/>
                </a:solidFill>
                <a:latin typeface="Times New Roman" panose="02020603050405020304" pitchFamily="18" charset="0"/>
                <a:ea typeface="Calibri" panose="020F0502020204030204" pitchFamily="34" charset="0"/>
              </a:rPr>
              <a:t>&gt;&gt;&gt;&gt;&gt;&gt;&gt;&gt;&gt;&gt;&gt;&gt;&gt;&gt;&gt;&gt;&gt;&gt;&gt;&gt;</a:t>
            </a:r>
          </a:p>
          <a:p>
            <a:pPr rtl="0"/>
            <a:r>
              <a:rPr lang="en-US" sz="1200" b="1" dirty="0">
                <a:solidFill>
                  <a:srgbClr val="000000"/>
                </a:solidFill>
                <a:latin typeface="Times New Roman" panose="02020603050405020304" pitchFamily="18" charset="0"/>
                <a:ea typeface="Calibri" panose="020F0502020204030204" pitchFamily="34" charset="0"/>
              </a:rPr>
              <a:t>    </a:t>
            </a:r>
            <a:r>
              <a:rPr lang="en-US" sz="1200" dirty="0">
                <a:solidFill>
                  <a:srgbClr val="000000"/>
                </a:solidFill>
                <a:latin typeface="Times New Roman" panose="02020603050405020304" pitchFamily="18" charset="0"/>
                <a:ea typeface="Calibri" panose="020F0502020204030204" pitchFamily="34" charset="0"/>
              </a:rPr>
              <a:t>b. In His letters to the churches of Asia - </a:t>
            </a:r>
            <a:r>
              <a:rPr lang="en-US" sz="1200" b="1" dirty="0">
                <a:solidFill>
                  <a:srgbClr val="000000"/>
                </a:solidFill>
                <a:latin typeface="Times New Roman" panose="02020603050405020304" pitchFamily="18" charset="0"/>
                <a:ea typeface="Calibri" panose="020F0502020204030204" pitchFamily="34" charset="0"/>
              </a:rPr>
              <a:t>Rev 2:7,11,17,29; 3:6,13,22</a:t>
            </a:r>
            <a:br>
              <a:rPr lang="en-US" sz="1200" b="1" dirty="0">
                <a:solidFill>
                  <a:srgbClr val="000000"/>
                </a:solidFill>
                <a:latin typeface="Times New Roman" panose="02020603050405020304" pitchFamily="18" charset="0"/>
                <a:ea typeface="Calibri" panose="020F0502020204030204" pitchFamily="34" charset="0"/>
              </a:rPr>
            </a:br>
            <a:r>
              <a:rPr lang="en-US" sz="1200" b="0" i="1" u="none" strike="noStrike" kern="1200" baseline="0" dirty="0">
                <a:solidFill>
                  <a:schemeClr val="tx1"/>
                </a:solidFill>
                <a:latin typeface="+mn-lt"/>
                <a:ea typeface="+mn-ea"/>
                <a:cs typeface="+mn-cs"/>
              </a:rPr>
              <a:t>"He who has an ear, let him hear what the Spirit says to the churches." '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Rev 2:29</a:t>
            </a:r>
            <a:r>
              <a:rPr lang="en-US" sz="1200" b="0" i="0" u="none" strike="noStrike" kern="1200" baseline="0" dirty="0">
                <a:solidFill>
                  <a:schemeClr val="tx1"/>
                </a:solidFill>
                <a:latin typeface="+mn-lt"/>
                <a:ea typeface="+mn-ea"/>
                <a:cs typeface="+mn-cs"/>
              </a:rPr>
              <a:t>)</a:t>
            </a:r>
          </a:p>
          <a:p>
            <a:r>
              <a:rPr lang="en-US" sz="1200" b="1" dirty="0">
                <a:solidFill>
                  <a:srgbClr val="000000"/>
                </a:solidFill>
                <a:latin typeface="Times New Roman" panose="02020603050405020304" pitchFamily="18" charset="0"/>
                <a:ea typeface="Calibri" panose="020F0502020204030204" pitchFamily="34" charset="0"/>
              </a:rPr>
              <a:t>&gt;&gt;&gt;&gt;&gt;&gt;&gt;&gt;&gt;&gt;&gt;&gt;&gt;&gt;&gt;&gt;&gt;&gt;&gt;&gt;</a:t>
            </a:r>
          </a:p>
          <a:p>
            <a:r>
              <a:rPr lang="en-US" sz="1200" dirty="0">
                <a:solidFill>
                  <a:srgbClr val="000000"/>
                </a:solidFill>
                <a:latin typeface="Times New Roman" panose="02020603050405020304" pitchFamily="18" charset="0"/>
                <a:ea typeface="Calibri" panose="020F0502020204030204" pitchFamily="34" charset="0"/>
              </a:rPr>
              <a:t>3. What is the point of these sayings...?</a:t>
            </a:r>
          </a:p>
          <a:p>
            <a:pPr rtl="0"/>
            <a:r>
              <a:rPr lang="en-US" sz="1200" dirty="0">
                <a:solidFill>
                  <a:srgbClr val="000000"/>
                </a:solidFill>
                <a:latin typeface="Times New Roman" panose="02020603050405020304" pitchFamily="18" charset="0"/>
                <a:ea typeface="Calibri" panose="020F0502020204030204" pitchFamily="34" charset="0"/>
              </a:rPr>
              <a:t>&gt;&gt;&gt;&gt;&gt;&gt;&gt;&gt;&gt;&gt;&gt;&gt;&gt;&gt;&gt;&gt;&gt;&gt;&gt;&gt;</a:t>
            </a:r>
            <a:br>
              <a:rPr lang="en-US" sz="1200" dirty="0">
                <a:solidFill>
                  <a:srgbClr val="000000"/>
                </a:solidFill>
                <a:latin typeface="Times New Roman" panose="02020603050405020304" pitchFamily="18" charset="0"/>
                <a:ea typeface="Calibri" panose="020F0502020204030204" pitchFamily="34" charset="0"/>
              </a:rPr>
            </a:br>
            <a:r>
              <a:rPr lang="en-US" sz="1200" dirty="0">
                <a:solidFill>
                  <a:srgbClr val="000000"/>
                </a:solidFill>
                <a:latin typeface="Times New Roman" panose="02020603050405020304" pitchFamily="18" charset="0"/>
                <a:ea typeface="Calibri" panose="020F0502020204030204" pitchFamily="34" charset="0"/>
              </a:rPr>
              <a:t>    a. What is being said is important, so we had better pay attention! - cf. </a:t>
            </a:r>
            <a:r>
              <a:rPr lang="en-US" sz="1200" b="1" dirty="0">
                <a:solidFill>
                  <a:srgbClr val="000000"/>
                </a:solidFill>
                <a:latin typeface="Times New Roman" panose="02020603050405020304" pitchFamily="18" charset="0"/>
                <a:ea typeface="Calibri" panose="020F0502020204030204" pitchFamily="34" charset="0"/>
              </a:rPr>
              <a:t>Mark 4:23-25</a:t>
            </a:r>
            <a:br>
              <a:rPr lang="en-US" sz="1200" b="1" dirty="0">
                <a:solidFill>
                  <a:srgbClr val="000000"/>
                </a:solidFill>
                <a:latin typeface="Times New Roman" panose="02020603050405020304" pitchFamily="18" charset="0"/>
                <a:ea typeface="Calibri" panose="020F0502020204030204" pitchFamily="34" charset="0"/>
              </a:rPr>
            </a:br>
            <a:r>
              <a:rPr lang="en-US" sz="1200" b="0" i="0" u="none" strike="noStrike" kern="1200" baseline="0" dirty="0">
                <a:solidFill>
                  <a:schemeClr val="tx1"/>
                </a:solidFill>
                <a:latin typeface="+mn-lt"/>
                <a:ea typeface="+mn-ea"/>
                <a:cs typeface="+mn-cs"/>
              </a:rPr>
              <a:t>If anyone has ears to hear, let him hear." Then He said to them, "Take heed what you hear. With the same measure you use, it will be measured to you; and to you who hear, more will be given. For whoever has, to him more will be given; but whoever does not have, even what he has will be taken away from him."  (</a:t>
            </a:r>
            <a:r>
              <a:rPr lang="en-US" sz="1200" b="1" i="0" u="none" strike="noStrike" kern="1200" baseline="0" dirty="0">
                <a:solidFill>
                  <a:schemeClr val="tx1"/>
                </a:solidFill>
                <a:latin typeface="+mn-lt"/>
                <a:ea typeface="+mn-ea"/>
                <a:cs typeface="+mn-cs"/>
              </a:rPr>
              <a:t>Mar 4:23-25</a:t>
            </a:r>
            <a:r>
              <a:rPr lang="en-US" sz="1200" b="0" i="0" u="none" strike="noStrike" kern="1200" baseline="0" dirty="0">
                <a:solidFill>
                  <a:schemeClr val="tx1"/>
                </a:solidFill>
                <a:latin typeface="+mn-lt"/>
                <a:ea typeface="+mn-ea"/>
                <a:cs typeface="+mn-cs"/>
              </a:rPr>
              <a:t>)</a:t>
            </a:r>
            <a:endParaRPr lang="en-US" sz="1200" b="1" dirty="0">
              <a:solidFill>
                <a:srgbClr val="000000"/>
              </a:solidFill>
              <a:latin typeface="Times New Roman" panose="02020603050405020304" pitchFamily="18" charset="0"/>
              <a:ea typeface="Calibri" panose="020F0502020204030204" pitchFamily="34" charset="0"/>
            </a:endParaRPr>
          </a:p>
          <a:p>
            <a:r>
              <a:rPr lang="en-US" sz="1200" b="1" dirty="0">
                <a:solidFill>
                  <a:srgbClr val="000000"/>
                </a:solidFill>
                <a:latin typeface="Times New Roman" panose="02020603050405020304" pitchFamily="18" charset="0"/>
                <a:ea typeface="Calibri" panose="020F0502020204030204" pitchFamily="34" charset="0"/>
              </a:rPr>
              <a:t>&gt;&gt;&gt;&gt;&gt;&gt;&gt;&gt;&gt;&gt;&gt;&gt;&gt;&gt;&gt;&gt;&gt;&gt;&gt;</a:t>
            </a:r>
          </a:p>
          <a:p>
            <a:r>
              <a:rPr lang="en-US" sz="1200" b="1" dirty="0">
                <a:solidFill>
                  <a:srgbClr val="000000"/>
                </a:solidFill>
                <a:latin typeface="Times New Roman" panose="02020603050405020304" pitchFamily="18" charset="0"/>
                <a:ea typeface="Calibri" panose="020F0502020204030204" pitchFamily="34" charset="0"/>
              </a:rPr>
              <a:t>    </a:t>
            </a:r>
            <a:r>
              <a:rPr lang="en-US" sz="1200" dirty="0">
                <a:solidFill>
                  <a:srgbClr val="000000"/>
                </a:solidFill>
                <a:latin typeface="Times New Roman" panose="02020603050405020304" pitchFamily="18" charset="0"/>
                <a:ea typeface="Calibri" panose="020F0502020204030204" pitchFamily="34" charset="0"/>
              </a:rPr>
              <a:t>b. It suggests a problem that often exists today: many simply do not hear so as to understand</a:t>
            </a: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4</a:t>
            </a:fld>
            <a:endParaRPr lang="en-US"/>
          </a:p>
        </p:txBody>
      </p:sp>
    </p:spTree>
    <p:extLst>
      <p:ext uri="{BB962C8B-B14F-4D97-AF65-F5344CB8AC3E}">
        <p14:creationId xmlns:p14="http://schemas.microsoft.com/office/powerpoint/2010/main" val="38232919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CONCLUSION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How important, then, is good hearing...?</a:t>
            </a:r>
          </a:p>
          <a:p>
            <a:pPr rtl="0"/>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When it comes to hearing God, very important!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Isa 55:2-3</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Why do you spend money for what is not bread, And your wages for what does not satisfy? Listen carefully to Me, and eat what is good, And let your soul delight itself in abundance. Incline your ear, and come to Me. Hear, and your soul shall live; And I will make an everlasting covenant with you—The sure mercies of David.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Isa 55:2-3</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It is essential for the good of our soul!</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Is there ever a time when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God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does not hear...?</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p>
          <a:p>
            <a:pPr rtl="0"/>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Yes, when our sins are between us and God - cf.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Isa 59:1-2</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Behold, the LORD's hand is not shortened, That it cannot save; Nor His ear heavy, That it cannot hear. But your iniquities have separated you from your God; And your sins have hidden His face from you, So that He will not hear.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Isa 59:1-2</a:t>
            </a:r>
            <a:r>
              <a:rPr lang="en-US"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a:t>
            </a: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But we can take care of that problem by receiving God’s Mercy - cf.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Isa 55:6-7</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Seek the LORD while He may be found, Call upon Him while He is near. Let the wicked forsake his way, And the unrighteous man his thoughts; Let him return to the LORD, And He will have mercy on him; And to our God, For He will abundantly pardon.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Isa 55:6-7</a:t>
            </a:r>
            <a:r>
              <a:rPr lang="en-US" sz="1200" b="0" i="0" u="none" strike="noStrike" kern="1200" baseline="0" dirty="0">
                <a:solidFill>
                  <a:schemeClr val="tx1"/>
                </a:solidFill>
                <a:latin typeface="+mn-l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22</a:t>
            </a:fld>
            <a:endParaRPr lang="en-US"/>
          </a:p>
        </p:txBody>
      </p:sp>
    </p:spTree>
    <p:extLst>
      <p:ext uri="{BB962C8B-B14F-4D97-AF65-F5344CB8AC3E}">
        <p14:creationId xmlns:p14="http://schemas.microsoft.com/office/powerpoint/2010/main" val="23472081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509588" indent="-509588"/>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3. Today, that mercy is offered through Jesus Christ, God’s Son. And as God said:</a:t>
            </a:r>
          </a:p>
          <a:p>
            <a:pPr marL="509588" indent="-509588"/>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&gt;&gt;&gt;&gt;&gt;&gt;&gt;&gt;&gt;&gt;&gt;&gt;&gt;&gt;&gt;&gt;&gt;</a:t>
            </a:r>
          </a:p>
          <a:p>
            <a:pPr marL="509588" indent="-509588"/>
            <a:r>
              <a:rPr lang="en-US" sz="1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“This is My beloved Son. Hear Him!” (Luk 9:35)</a:t>
            </a:r>
          </a:p>
          <a:p>
            <a:pPr marL="509588" indent="-509588"/>
            <a:r>
              <a:rPr lang="en-US" sz="1200" b="0"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&gt;&gt;&gt;&gt;&gt;&gt;&gt;&gt;&gt;&gt;&gt;&gt;&gt;&gt;&gt;&gt;&gt;</a:t>
            </a:r>
          </a:p>
          <a:p>
            <a:pPr marL="509588" indent="-509588"/>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4. Have you heeded Him by obeying His word? </a:t>
            </a:r>
          </a:p>
          <a:p>
            <a:pPr marL="509588" indent="-509588"/>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&gt;&gt;&gt;&gt;&gt;&gt;&gt;&gt;&gt;&gt;&gt;&gt;&gt;&gt;&gt;&gt;&gt;&gt;</a:t>
            </a:r>
          </a:p>
          <a:p>
            <a:pPr marL="509588" indent="-509588"/>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5. Or does the following cry of Jesus apply to you...?</a:t>
            </a:r>
          </a:p>
          <a:p>
            <a:pPr marL="509588" indent="-509588"/>
            <a:r>
              <a:rPr lang="en-US" sz="1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&gt;&gt;&gt;&gt;&gt;&gt;&gt;&gt;&gt;&gt;&gt;&gt;&gt;&gt;&gt;&gt;&gt;&gt;</a:t>
            </a:r>
          </a:p>
          <a:p>
            <a:pPr marL="509588" indent="-509588"/>
            <a:r>
              <a:rPr lang="en-US" sz="1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“But why do you call Me ‘Lord, Lord,’ and do not do the things which I say?” (Luk 6:46)</a:t>
            </a:r>
            <a:endParaRPr lang="en-US" sz="12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23</a:t>
            </a:fld>
            <a:endParaRPr lang="en-US"/>
          </a:p>
        </p:txBody>
      </p:sp>
    </p:spTree>
    <p:extLst>
      <p:ext uri="{BB962C8B-B14F-4D97-AF65-F5344CB8AC3E}">
        <p14:creationId xmlns:p14="http://schemas.microsoft.com/office/powerpoint/2010/main" val="8217702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4. I am convinced that many do not appreciate the importance of good listening...</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 It certainly concerned Jesus</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b. So I believe it is appropriate to ask,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“How Well Do You Hear?”</a:t>
            </a:r>
          </a:p>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a:t>
            </a:r>
            <a:r>
              <a:rPr lang="en-US" sz="1200" b="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0"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        1.)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Let’s begin by pointing out there are...</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D85A1C21-AC34-4B4A-B502-6FDD65377929}" type="slidenum">
              <a:rPr lang="en-US" smtClean="0"/>
              <a:t>5</a:t>
            </a:fld>
            <a:endParaRPr lang="en-US"/>
          </a:p>
        </p:txBody>
      </p:sp>
    </p:spTree>
    <p:extLst>
      <p:ext uri="{BB962C8B-B14F-4D97-AF65-F5344CB8AC3E}">
        <p14:creationId xmlns:p14="http://schemas.microsoft.com/office/powerpoint/2010/main" val="4183205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DIFFERENT TYPES OF HEARERS</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a:p>
            <a:pPr algn="l" rtl="0"/>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A. THOSE HARD OF HEARING...</a:t>
            </a:r>
            <a:endParaRPr lang="en-US" sz="1200" b="0" i="0" kern="1200" dirty="0">
              <a:solidFill>
                <a:schemeClr val="tx1"/>
              </a:solidFill>
              <a:effectLst/>
              <a:latin typeface="Times New Roman" panose="02020603050405020304" pitchFamily="18" charset="0"/>
              <a:ea typeface="+mn-ea"/>
              <a:cs typeface="Times New Roman" panose="02020603050405020304" pitchFamily="18" charset="0"/>
            </a:endParaRPr>
          </a:p>
          <a:p>
            <a:pPr algn="l" rtl="0"/>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Isaiah wrote of such people, and Jesus applied it to many in His day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Mt 13:13-15</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Therefore I speak to them in parables, because seeing they do not see, and hearing they do not hear, nor do they understand. And in them the prophecy of Isaiah is fulfilled, which says: 'HEARING YOU WILL HEAR AND SHALL NOT UNDERSTAND, AND SEEING YOU WILL SEE AND NOT PERCEIVE; FOR THE HEARTS OF THIS PEOPLE HAVE GROWN DULL. THEIR EARS ARE HARD OF HEARING, AND THEIR EYES THEY HAVE CLOSED, LEST THEY SHOULD SEE WITH THEIR EYES AND HEAR WITH THEIR EARS, LEST THEY SHOULD UNDERSTAND WITH THEIR HEARTS AND TURN, SO THAT I SHOULD HEAL THEM.'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 13:13-15</a:t>
            </a:r>
            <a:r>
              <a:rPr lang="en-US" sz="1200" b="0" i="0" u="none" strike="noStrike" kern="1200" baseline="0" dirty="0">
                <a:solidFill>
                  <a:schemeClr val="tx1"/>
                </a:solidFill>
                <a:latin typeface="+mn-lt"/>
                <a:ea typeface="+mn-ea"/>
                <a:cs typeface="+mn-cs"/>
              </a:rPr>
              <a:t>)</a:t>
            </a:r>
          </a:p>
          <a:p>
            <a:pPr marL="0" indent="0">
              <a:buFontTx/>
              <a:buNone/>
            </a:pP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a:t>
            </a:r>
          </a:p>
          <a:p>
            <a:pPr marL="0" indent="0">
              <a:buFontTx/>
              <a:buNone/>
            </a:pP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People are this way because they are dull of heart and have closed their eyes to truth</a:t>
            </a:r>
          </a:p>
          <a:p>
            <a:pPr marL="0" indent="0">
              <a:buFontTx/>
              <a:buNone/>
            </a:pP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This prevents one from understanding God’s grace and being saved by Him</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6</a:t>
            </a:fld>
            <a:endParaRPr lang="en-US"/>
          </a:p>
        </p:txBody>
      </p:sp>
    </p:spTree>
    <p:extLst>
      <p:ext uri="{BB962C8B-B14F-4D97-AF65-F5344CB8AC3E}">
        <p14:creationId xmlns:p14="http://schemas.microsoft.com/office/powerpoint/2010/main" val="4050794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B. THOSE DULL OF HEARING...</a:t>
            </a:r>
          </a:p>
          <a:p>
            <a:pPr rtl="0"/>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Some of the Hebrew Christians were like this - cf.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Heb 5:11</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of whom we have much to say, and hard to explain, since you have become dull of hearing.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Heb 5:11</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When a person has this problem, it is hard for others to explain things to them!</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    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 The fault is not with the subject material, nor the presenter, but the hearer!</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7</a:t>
            </a:fld>
            <a:endParaRPr lang="en-US"/>
          </a:p>
        </p:txBody>
      </p:sp>
    </p:spTree>
    <p:extLst>
      <p:ext uri="{BB962C8B-B14F-4D97-AF65-F5344CB8AC3E}">
        <p14:creationId xmlns:p14="http://schemas.microsoft.com/office/powerpoint/2010/main" val="1474875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C. THOSE WITH ITCHING EARS...</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Such people will listen only to that which is pleasing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2 Tim 4:3-4</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For the time will come when they will not endure sound doctrine, but according to their own desires, because they have itching ears, they will heap up for themselves teachers; and they will turn their ears away from the truth, and be turned aside to fables.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Tim 4:3-4</a:t>
            </a:r>
            <a:r>
              <a:rPr lang="en-US" sz="1200" b="0" i="0" u="none" strike="noStrike" kern="1200" baseline="0" dirty="0">
                <a:solidFill>
                  <a:schemeClr val="tx1"/>
                </a:solidFill>
                <a:latin typeface="+mn-lt"/>
                <a:ea typeface="+mn-ea"/>
                <a:cs typeface="+mn-cs"/>
              </a:rPr>
              <a: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They don’t like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sound doctrine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(which often requires negative preaching)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2 Tim 4:2</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Preach the word! Be ready in season and out of season. Convince, rebuke, exhort, with all longsuffering and teaching.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2 Tim 4:2</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&gt;&gt;&gt;&gt;&gt;&gt;&gt;&gt;&gt;&gt;&gt;&gt;&gt;&gt;&gt;&gt;&gt;</a:t>
            </a:r>
          </a:p>
          <a:p>
            <a:r>
              <a:rPr lang="en-US" sz="1200" b="0" kern="1200" dirty="0">
                <a:solidFill>
                  <a:schemeClr val="tx1"/>
                </a:solidFill>
                <a:effectLst/>
                <a:latin typeface="Times New Roman" panose="02020603050405020304" pitchFamily="18" charset="0"/>
                <a:ea typeface="+mn-ea"/>
                <a:cs typeface="Times New Roman" panose="02020603050405020304" pitchFamily="18" charset="0"/>
              </a:rPr>
              <a:t>    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Many today are often afflicted with this hearing problem!</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8</a:t>
            </a:fld>
            <a:endParaRPr lang="en-US"/>
          </a:p>
        </p:txBody>
      </p:sp>
    </p:spTree>
    <p:extLst>
      <p:ext uri="{BB962C8B-B14F-4D97-AF65-F5344CB8AC3E}">
        <p14:creationId xmlns:p14="http://schemas.microsoft.com/office/powerpoint/2010/main" val="2541190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D. THOSE WITH GOOD AND NOBLE HEARTS...</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Jesus spoke of these in His parable of the Sower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Luk 8:15</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The Bereans were hearers of this kind, receiving the word with readiness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Acts 17:11</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kern="1200" dirty="0">
                <a:solidFill>
                  <a:schemeClr val="tx1"/>
                </a:solidFill>
                <a:effectLst/>
                <a:latin typeface="Times New Roman" panose="02020603050405020304" pitchFamily="18" charset="0"/>
                <a:ea typeface="+mn-ea"/>
                <a:cs typeface="Times New Roman" panose="02020603050405020304" pitchFamily="18" charset="0"/>
              </a:rPr>
              <a:t>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This is the kind of hearer we all should be!</a:t>
            </a:r>
            <a:r>
              <a:rPr lang="en-US" sz="1200" b="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0"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a:t>
            </a:r>
          </a:p>
          <a:p>
            <a:r>
              <a:rPr lang="en-US" sz="1200" b="0" kern="1200" dirty="0">
                <a:solidFill>
                  <a:schemeClr val="tx1"/>
                </a:solidFill>
                <a:effectLst/>
                <a:latin typeface="Times New Roman" panose="02020603050405020304" pitchFamily="18" charset="0"/>
                <a:ea typeface="+mn-ea"/>
                <a:cs typeface="Times New Roman" panose="02020603050405020304" pitchFamily="18" charset="0"/>
              </a:rPr>
              <a:t>        a.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Why is it so important to be this kind of hearer? </a:t>
            </a:r>
          </a:p>
          <a:p>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        b. There are several reasons...</a:t>
            </a:r>
            <a:r>
              <a:rPr lang="en-US" sz="1200" kern="1200" dirty="0">
                <a:solidFill>
                  <a:schemeClr val="tx1"/>
                </a:solidFill>
                <a:effectLst/>
                <a:latin typeface="+mn-lt"/>
                <a:ea typeface="+mn-ea"/>
                <a:cs typeface="+mn-cs"/>
              </a:rPr>
              <a:t/>
            </a:r>
            <a:br>
              <a:rPr lang="en-US" sz="120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9</a:t>
            </a:fld>
            <a:endParaRPr lang="en-US"/>
          </a:p>
        </p:txBody>
      </p:sp>
    </p:spTree>
    <p:extLst>
      <p:ext uri="{BB962C8B-B14F-4D97-AF65-F5344CB8AC3E}">
        <p14:creationId xmlns:p14="http://schemas.microsoft.com/office/powerpoint/2010/main" val="3781098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II. IMPORTANCE OF GOOD HEARING</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A. TO BEING BLESSED...</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a:t>
            </a: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For those willing to hear properly, there are wonderful things to learn -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Mat 13:16-17</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But blessed are your eyes for they see, and your ears for they hear; for assuredly, I say to you that many prophets and righteous men desired to see what you see, and did not see it, and to hear what you hear, and did not hear it.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Mat 13:16-17</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Things which great people (David, Daniel, etc.) did not have the opportunity to learn</a:t>
            </a:r>
            <a:r>
              <a:rPr lang="en-US" sz="1200"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kern="1200" dirty="0">
                <a:solidFill>
                  <a:schemeClr val="tx1"/>
                </a:solidFill>
                <a:effectLst/>
                <a:latin typeface="Times New Roman" panose="02020603050405020304" pitchFamily="18" charset="0"/>
                <a:ea typeface="+mn-ea"/>
                <a:cs typeface="Times New Roman" panose="02020603050405020304" pitchFamily="18" charset="0"/>
              </a:rPr>
            </a:br>
            <a:r>
              <a:rPr lang="en-US" sz="1200" kern="1200" dirty="0">
                <a:solidFill>
                  <a:schemeClr val="tx1"/>
                </a:solidFill>
                <a:effectLst/>
                <a:latin typeface="Times New Roman" panose="02020603050405020304" pitchFamily="18" charset="0"/>
                <a:ea typeface="+mn-ea"/>
                <a:cs typeface="Times New Roman" panose="02020603050405020304" pitchFamily="18" charset="0"/>
              </a:rPr>
              <a:t>&gt;&gt;&gt;&gt;&gt;&gt;&gt;&gt;&gt;&gt;&gt;&gt;&gt;&gt;&gt;</a:t>
            </a:r>
          </a:p>
          <a:p>
            <a:r>
              <a:rPr lang="en-US" sz="1200" kern="1200" dirty="0">
                <a:solidFill>
                  <a:schemeClr val="tx1"/>
                </a:solidFill>
                <a:effectLst/>
                <a:latin typeface="Times New Roman" panose="02020603050405020304" pitchFamily="18" charset="0"/>
                <a:ea typeface="+mn-ea"/>
                <a:cs typeface="Times New Roman" panose="02020603050405020304" pitchFamily="18" charset="0"/>
              </a:rPr>
              <a:t>        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We miss out on these blessings if we do not carefully hear!</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10</a:t>
            </a:fld>
            <a:endParaRPr lang="en-US"/>
          </a:p>
        </p:txBody>
      </p:sp>
    </p:spTree>
    <p:extLst>
      <p:ext uri="{BB962C8B-B14F-4D97-AF65-F5344CB8AC3E}">
        <p14:creationId xmlns:p14="http://schemas.microsoft.com/office/powerpoint/2010/main" val="64608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B. TO SAVING FAITH</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a:t>
            </a:r>
          </a:p>
          <a:p>
            <a:pPr rtl="0"/>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&gt;&gt;&gt;&gt;&gt;&gt;&gt;&gt;&gt;&gt;&gt;&gt;</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1. God has ordained that we be saved through faith in Christ - cf.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Rom 1:16-17</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For I am not ashamed of the gospel of Christ, for it is the power of God to salvation for everyone who believes, for the Jew first and also for the Greek. For in it the righteousness of God is revealed from faith to faith; as it is written, "THE JUST SHALL LIVE BY FAITH."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 1:16-17</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a:t>
            </a:r>
          </a:p>
          <a:p>
            <a:pPr rtl="0"/>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i="0" kern="1200" dirty="0">
                <a:solidFill>
                  <a:schemeClr val="tx1"/>
                </a:solidFill>
                <a:effectLst/>
                <a:latin typeface="Times New Roman" panose="02020603050405020304" pitchFamily="18" charset="0"/>
                <a:ea typeface="+mn-ea"/>
                <a:cs typeface="Times New Roman" panose="02020603050405020304" pitchFamily="18" charset="0"/>
              </a:rPr>
              <a:t>2. Such faith comes through the gospel, often involving listening to a preacher - cf.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Rom 10:14, 17</a:t>
            </a:r>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r>
            <a:br>
              <a:rPr lang="en-US" sz="1200" b="1" kern="1200" dirty="0">
                <a:solidFill>
                  <a:schemeClr val="tx1"/>
                </a:solidFill>
                <a:effectLst/>
                <a:latin typeface="Times New Roman" panose="02020603050405020304" pitchFamily="18" charset="0"/>
                <a:ea typeface="+mn-ea"/>
                <a:cs typeface="Times New Roman" panose="02020603050405020304" pitchFamily="18" charset="0"/>
              </a:rPr>
            </a:br>
            <a:r>
              <a:rPr lang="en-US" sz="1200" b="0" i="1" u="none" strike="noStrike" kern="1200" baseline="0" dirty="0">
                <a:solidFill>
                  <a:schemeClr val="tx1"/>
                </a:solidFill>
                <a:latin typeface="+mn-lt"/>
                <a:ea typeface="+mn-ea"/>
                <a:cs typeface="+mn-cs"/>
              </a:rPr>
              <a:t>How then shall they call on Him in whom they have not believed? And how shall they believe in Him of whom they have not heard? And how shall they hear without a preacher?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 10:14</a:t>
            </a:r>
            <a:r>
              <a:rPr lang="en-US" sz="1200" b="0" i="0" u="none" strike="noStrike" kern="1200" baseline="0" dirty="0">
                <a:solidFill>
                  <a:schemeClr val="tx1"/>
                </a:solidFill>
                <a:latin typeface="+mn-lt"/>
                <a:ea typeface="+mn-ea"/>
                <a:cs typeface="+mn-cs"/>
              </a:rPr>
              <a:t>)</a:t>
            </a:r>
          </a:p>
          <a:p>
            <a:pPr rtl="0"/>
            <a:r>
              <a:rPr lang="en-US" sz="1200" b="1" i="0" u="none" strike="noStrike" kern="1200" baseline="0" dirty="0">
                <a:solidFill>
                  <a:schemeClr val="tx1"/>
                </a:solidFill>
                <a:latin typeface="+mn-lt"/>
                <a:ea typeface="+mn-ea"/>
                <a:cs typeface="+mn-cs"/>
              </a:rPr>
              <a:t>So then faith comes by hearing, and hearing by the word of God. </a:t>
            </a:r>
            <a:r>
              <a:rPr lang="en-US" sz="1200" b="0" i="0" u="none" strike="noStrike" kern="1200" baseline="0" dirty="0">
                <a:solidFill>
                  <a:schemeClr val="tx1"/>
                </a:solidFill>
                <a:latin typeface="+mn-lt"/>
                <a:ea typeface="+mn-ea"/>
                <a:cs typeface="+mn-cs"/>
              </a:rPr>
              <a:t>(</a:t>
            </a:r>
            <a:r>
              <a:rPr lang="en-US" sz="1200" b="1" i="0" u="none" strike="noStrike" kern="1200" baseline="0" dirty="0">
                <a:solidFill>
                  <a:schemeClr val="tx1"/>
                </a:solidFill>
                <a:latin typeface="+mn-lt"/>
                <a:ea typeface="+mn-ea"/>
                <a:cs typeface="+mn-cs"/>
              </a:rPr>
              <a:t>Rom 10:17</a:t>
            </a:r>
            <a:r>
              <a:rPr lang="en-US" sz="1200" b="0" i="0" u="none" strike="noStrike" kern="1200" baseline="0" dirty="0">
                <a:solidFill>
                  <a:schemeClr val="tx1"/>
                </a:solidFill>
                <a:latin typeface="+mn-lt"/>
                <a:ea typeface="+mn-ea"/>
                <a:cs typeface="+mn-cs"/>
              </a:rPr>
              <a:t>)</a:t>
            </a:r>
            <a:endParaRPr lang="en-US" sz="1200" b="1" kern="1200" dirty="0">
              <a:solidFill>
                <a:schemeClr val="tx1"/>
              </a:solidFill>
              <a:effectLst/>
              <a:latin typeface="Times New Roman" panose="02020603050405020304" pitchFamily="18" charset="0"/>
              <a:ea typeface="+mn-ea"/>
              <a:cs typeface="Times New Roman" panose="02020603050405020304" pitchFamily="18" charset="0"/>
            </a:endParaRP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&gt;&gt;&gt;&gt;&gt;&gt;&gt;&gt;&gt;&gt;&gt;&gt;</a:t>
            </a:r>
          </a:p>
          <a:p>
            <a:r>
              <a:rPr lang="en-US" sz="1200" b="1" kern="1200" dirty="0">
                <a:solidFill>
                  <a:schemeClr val="tx1"/>
                </a:solidFill>
                <a:effectLst/>
                <a:latin typeface="Times New Roman" panose="02020603050405020304" pitchFamily="18" charset="0"/>
                <a:ea typeface="+mn-ea"/>
                <a:cs typeface="Times New Roman" panose="02020603050405020304" pitchFamily="18" charset="0"/>
              </a:rPr>
              <a:t>    </a:t>
            </a:r>
            <a:r>
              <a:rPr lang="en-US" sz="1200" b="0" kern="1200" dirty="0">
                <a:solidFill>
                  <a:schemeClr val="tx1"/>
                </a:solidFill>
                <a:effectLst/>
                <a:latin typeface="Times New Roman" panose="02020603050405020304" pitchFamily="18" charset="0"/>
                <a:ea typeface="+mn-ea"/>
                <a:cs typeface="Times New Roman" panose="02020603050405020304" pitchFamily="18" charset="0"/>
              </a:rPr>
              <a:t>3. </a:t>
            </a:r>
            <a:r>
              <a:rPr lang="en-US" sz="1200" b="1" i="0" kern="1200" dirty="0">
                <a:solidFill>
                  <a:schemeClr val="tx1"/>
                </a:solidFill>
                <a:effectLst/>
                <a:latin typeface="Times New Roman" panose="02020603050405020304" pitchFamily="18" charset="0"/>
                <a:ea typeface="+mn-ea"/>
                <a:cs typeface="Times New Roman" panose="02020603050405020304" pitchFamily="18" charset="0"/>
              </a:rPr>
              <a:t>Does your hearing hinder the development of your faith?</a:t>
            </a:r>
            <a:r>
              <a:rPr lang="en-US" sz="1200" b="1" kern="1200" dirty="0">
                <a:solidFill>
                  <a:schemeClr val="tx1"/>
                </a:solidFill>
                <a:effectLst/>
                <a:latin typeface="+mn-lt"/>
                <a:ea typeface="+mn-ea"/>
                <a:cs typeface="+mn-cs"/>
              </a:rPr>
              <a:t/>
            </a:r>
            <a:br>
              <a:rPr lang="en-US" sz="1200" b="1"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5"/>
          </p:nvPr>
        </p:nvSpPr>
        <p:spPr/>
        <p:txBody>
          <a:bodyPr/>
          <a:lstStyle/>
          <a:p>
            <a:fld id="{D85A1C21-AC34-4B4A-B502-6FDD65377929}" type="slidenum">
              <a:rPr lang="en-US" smtClean="0"/>
              <a:t>11</a:t>
            </a:fld>
            <a:endParaRPr lang="en-US"/>
          </a:p>
        </p:txBody>
      </p:sp>
    </p:spTree>
    <p:extLst>
      <p:ext uri="{BB962C8B-B14F-4D97-AF65-F5344CB8AC3E}">
        <p14:creationId xmlns:p14="http://schemas.microsoft.com/office/powerpoint/2010/main" val="2171583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200785-5B79-486F-B05F-5B6C598DD5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F517EAB1-6F99-40C1-A8A8-4347E4459B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FA096274-778D-4CC7-B6D8-2557AC43A255}"/>
              </a:ext>
            </a:extLst>
          </p:cNvPr>
          <p:cNvSpPr>
            <a:spLocks noGrp="1"/>
          </p:cNvSpPr>
          <p:nvPr>
            <p:ph type="dt" sz="half" idx="10"/>
          </p:nvPr>
        </p:nvSpPr>
        <p:spPr/>
        <p:txBody>
          <a:bodyPr/>
          <a:lstStyle/>
          <a:p>
            <a:fld id="{1E677491-1EB9-4D03-820E-2CD2A786E88D}" type="datetimeFigureOut">
              <a:rPr lang="en-US" smtClean="0"/>
              <a:t>9/6/2019</a:t>
            </a:fld>
            <a:endParaRPr lang="en-US"/>
          </a:p>
        </p:txBody>
      </p:sp>
      <p:sp>
        <p:nvSpPr>
          <p:cNvPr id="5" name="Footer Placeholder 4">
            <a:extLst>
              <a:ext uri="{FF2B5EF4-FFF2-40B4-BE49-F238E27FC236}">
                <a16:creationId xmlns:a16="http://schemas.microsoft.com/office/drawing/2014/main" xmlns="" id="{BD4189B0-716A-47B1-BAF0-70C4F9DF11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9D5C5BB-9F39-4488-AD1F-E1270BE25615}"/>
              </a:ext>
            </a:extLst>
          </p:cNvPr>
          <p:cNvSpPr>
            <a:spLocks noGrp="1"/>
          </p:cNvSpPr>
          <p:nvPr>
            <p:ph type="sldNum" sz="quarter" idx="12"/>
          </p:nvPr>
        </p:nvSpPr>
        <p:spPr/>
        <p:txBody>
          <a:bodyPr/>
          <a:lstStyle/>
          <a:p>
            <a:fld id="{281DE0D5-D397-4641-A584-30203356E64D}" type="slidenum">
              <a:rPr lang="en-US" smtClean="0"/>
              <a:t>‹#›</a:t>
            </a:fld>
            <a:endParaRPr lang="en-US"/>
          </a:p>
        </p:txBody>
      </p:sp>
    </p:spTree>
    <p:extLst>
      <p:ext uri="{BB962C8B-B14F-4D97-AF65-F5344CB8AC3E}">
        <p14:creationId xmlns:p14="http://schemas.microsoft.com/office/powerpoint/2010/main" val="40054535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2E41443-028C-4572-9420-B1809AE92DD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11F5B400-3869-44D2-984D-D29EB8F3AC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0896C482-5570-4BD6-A240-2A714FD3EC57}"/>
              </a:ext>
            </a:extLst>
          </p:cNvPr>
          <p:cNvSpPr>
            <a:spLocks noGrp="1"/>
          </p:cNvSpPr>
          <p:nvPr>
            <p:ph type="dt" sz="half" idx="10"/>
          </p:nvPr>
        </p:nvSpPr>
        <p:spPr/>
        <p:txBody>
          <a:bodyPr/>
          <a:lstStyle/>
          <a:p>
            <a:fld id="{1E677491-1EB9-4D03-820E-2CD2A786E88D}" type="datetimeFigureOut">
              <a:rPr lang="en-US" smtClean="0"/>
              <a:t>9/6/2019</a:t>
            </a:fld>
            <a:endParaRPr lang="en-US"/>
          </a:p>
        </p:txBody>
      </p:sp>
      <p:sp>
        <p:nvSpPr>
          <p:cNvPr id="5" name="Footer Placeholder 4">
            <a:extLst>
              <a:ext uri="{FF2B5EF4-FFF2-40B4-BE49-F238E27FC236}">
                <a16:creationId xmlns:a16="http://schemas.microsoft.com/office/drawing/2014/main" xmlns="" id="{544E6AE8-3498-4E24-977E-CACEFAB1F8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A5C504F-B412-4F24-9050-E0543F52043D}"/>
              </a:ext>
            </a:extLst>
          </p:cNvPr>
          <p:cNvSpPr>
            <a:spLocks noGrp="1"/>
          </p:cNvSpPr>
          <p:nvPr>
            <p:ph type="sldNum" sz="quarter" idx="12"/>
          </p:nvPr>
        </p:nvSpPr>
        <p:spPr/>
        <p:txBody>
          <a:bodyPr/>
          <a:lstStyle/>
          <a:p>
            <a:fld id="{281DE0D5-D397-4641-A584-30203356E64D}" type="slidenum">
              <a:rPr lang="en-US" smtClean="0"/>
              <a:t>‹#›</a:t>
            </a:fld>
            <a:endParaRPr lang="en-US"/>
          </a:p>
        </p:txBody>
      </p:sp>
    </p:spTree>
    <p:extLst>
      <p:ext uri="{BB962C8B-B14F-4D97-AF65-F5344CB8AC3E}">
        <p14:creationId xmlns:p14="http://schemas.microsoft.com/office/powerpoint/2010/main" val="4078150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E430769C-9ACA-4AAE-8836-F62EA1E80B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BFE92215-C31F-415B-916C-F98D9DDF078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5B78C2A-9F9C-421B-B430-F87815A563C1}"/>
              </a:ext>
            </a:extLst>
          </p:cNvPr>
          <p:cNvSpPr>
            <a:spLocks noGrp="1"/>
          </p:cNvSpPr>
          <p:nvPr>
            <p:ph type="dt" sz="half" idx="10"/>
          </p:nvPr>
        </p:nvSpPr>
        <p:spPr/>
        <p:txBody>
          <a:bodyPr/>
          <a:lstStyle/>
          <a:p>
            <a:fld id="{1E677491-1EB9-4D03-820E-2CD2A786E88D}" type="datetimeFigureOut">
              <a:rPr lang="en-US" smtClean="0"/>
              <a:t>9/6/2019</a:t>
            </a:fld>
            <a:endParaRPr lang="en-US"/>
          </a:p>
        </p:txBody>
      </p:sp>
      <p:sp>
        <p:nvSpPr>
          <p:cNvPr id="5" name="Footer Placeholder 4">
            <a:extLst>
              <a:ext uri="{FF2B5EF4-FFF2-40B4-BE49-F238E27FC236}">
                <a16:creationId xmlns:a16="http://schemas.microsoft.com/office/drawing/2014/main" xmlns="" id="{A7227A72-15F0-428E-BDF0-5142B51926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C7B34DB-C858-418B-9666-25431A226282}"/>
              </a:ext>
            </a:extLst>
          </p:cNvPr>
          <p:cNvSpPr>
            <a:spLocks noGrp="1"/>
          </p:cNvSpPr>
          <p:nvPr>
            <p:ph type="sldNum" sz="quarter" idx="12"/>
          </p:nvPr>
        </p:nvSpPr>
        <p:spPr/>
        <p:txBody>
          <a:bodyPr/>
          <a:lstStyle/>
          <a:p>
            <a:fld id="{281DE0D5-D397-4641-A584-30203356E64D}" type="slidenum">
              <a:rPr lang="en-US" smtClean="0"/>
              <a:t>‹#›</a:t>
            </a:fld>
            <a:endParaRPr lang="en-US"/>
          </a:p>
        </p:txBody>
      </p:sp>
    </p:spTree>
    <p:extLst>
      <p:ext uri="{BB962C8B-B14F-4D97-AF65-F5344CB8AC3E}">
        <p14:creationId xmlns:p14="http://schemas.microsoft.com/office/powerpoint/2010/main" val="718550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914E0A-C673-495B-B252-4DD03F8916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94D9280-0C0A-4644-B8CA-B9A07A74F24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728BE6C-84EC-47F6-8A7F-2434E4C5A718}"/>
              </a:ext>
            </a:extLst>
          </p:cNvPr>
          <p:cNvSpPr>
            <a:spLocks noGrp="1"/>
          </p:cNvSpPr>
          <p:nvPr>
            <p:ph type="dt" sz="half" idx="10"/>
          </p:nvPr>
        </p:nvSpPr>
        <p:spPr/>
        <p:txBody>
          <a:bodyPr/>
          <a:lstStyle/>
          <a:p>
            <a:fld id="{1E677491-1EB9-4D03-820E-2CD2A786E88D}" type="datetimeFigureOut">
              <a:rPr lang="en-US" smtClean="0"/>
              <a:t>9/6/2019</a:t>
            </a:fld>
            <a:endParaRPr lang="en-US"/>
          </a:p>
        </p:txBody>
      </p:sp>
      <p:sp>
        <p:nvSpPr>
          <p:cNvPr id="5" name="Footer Placeholder 4">
            <a:extLst>
              <a:ext uri="{FF2B5EF4-FFF2-40B4-BE49-F238E27FC236}">
                <a16:creationId xmlns:a16="http://schemas.microsoft.com/office/drawing/2014/main" xmlns="" id="{6F50A7BA-1E3E-4DF0-AE22-C47DB10A0D9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9CD3AE9-2A6A-4353-997C-9FC08B04BB94}"/>
              </a:ext>
            </a:extLst>
          </p:cNvPr>
          <p:cNvSpPr>
            <a:spLocks noGrp="1"/>
          </p:cNvSpPr>
          <p:nvPr>
            <p:ph type="sldNum" sz="quarter" idx="12"/>
          </p:nvPr>
        </p:nvSpPr>
        <p:spPr/>
        <p:txBody>
          <a:bodyPr/>
          <a:lstStyle/>
          <a:p>
            <a:fld id="{281DE0D5-D397-4641-A584-30203356E64D}" type="slidenum">
              <a:rPr lang="en-US" smtClean="0"/>
              <a:t>‹#›</a:t>
            </a:fld>
            <a:endParaRPr lang="en-US"/>
          </a:p>
        </p:txBody>
      </p:sp>
    </p:spTree>
    <p:extLst>
      <p:ext uri="{BB962C8B-B14F-4D97-AF65-F5344CB8AC3E}">
        <p14:creationId xmlns:p14="http://schemas.microsoft.com/office/powerpoint/2010/main" val="3224339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C69377-3EE2-4296-A129-C2A5921613F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A4ABD97-DC6E-4AE8-838C-BD717855D16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3AD0D2B-02D6-49A8-AF95-003D3DEC09D3}"/>
              </a:ext>
            </a:extLst>
          </p:cNvPr>
          <p:cNvSpPr>
            <a:spLocks noGrp="1"/>
          </p:cNvSpPr>
          <p:nvPr>
            <p:ph type="dt" sz="half" idx="10"/>
          </p:nvPr>
        </p:nvSpPr>
        <p:spPr/>
        <p:txBody>
          <a:bodyPr/>
          <a:lstStyle/>
          <a:p>
            <a:fld id="{1E677491-1EB9-4D03-820E-2CD2A786E88D}" type="datetimeFigureOut">
              <a:rPr lang="en-US" smtClean="0"/>
              <a:t>9/6/2019</a:t>
            </a:fld>
            <a:endParaRPr lang="en-US"/>
          </a:p>
        </p:txBody>
      </p:sp>
      <p:sp>
        <p:nvSpPr>
          <p:cNvPr id="5" name="Footer Placeholder 4">
            <a:extLst>
              <a:ext uri="{FF2B5EF4-FFF2-40B4-BE49-F238E27FC236}">
                <a16:creationId xmlns:a16="http://schemas.microsoft.com/office/drawing/2014/main" xmlns="" id="{CE888ED3-D82A-48DB-A5CF-C591C79AF3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F53F849-738F-4C29-B48F-D0E4042E2333}"/>
              </a:ext>
            </a:extLst>
          </p:cNvPr>
          <p:cNvSpPr>
            <a:spLocks noGrp="1"/>
          </p:cNvSpPr>
          <p:nvPr>
            <p:ph type="sldNum" sz="quarter" idx="12"/>
          </p:nvPr>
        </p:nvSpPr>
        <p:spPr/>
        <p:txBody>
          <a:bodyPr/>
          <a:lstStyle/>
          <a:p>
            <a:fld id="{281DE0D5-D397-4641-A584-30203356E64D}" type="slidenum">
              <a:rPr lang="en-US" smtClean="0"/>
              <a:t>‹#›</a:t>
            </a:fld>
            <a:endParaRPr lang="en-US"/>
          </a:p>
        </p:txBody>
      </p:sp>
    </p:spTree>
    <p:extLst>
      <p:ext uri="{BB962C8B-B14F-4D97-AF65-F5344CB8AC3E}">
        <p14:creationId xmlns:p14="http://schemas.microsoft.com/office/powerpoint/2010/main" val="2056344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36B376-73B6-4C7E-8244-709E3257D9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884AE0F-D743-4A38-AEA0-599D0077B7A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24405B5-4DDC-44EF-BFEB-A72F421DA8D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7D740FB-10F1-4CAF-8360-2DC041C5AB43}"/>
              </a:ext>
            </a:extLst>
          </p:cNvPr>
          <p:cNvSpPr>
            <a:spLocks noGrp="1"/>
          </p:cNvSpPr>
          <p:nvPr>
            <p:ph type="dt" sz="half" idx="10"/>
          </p:nvPr>
        </p:nvSpPr>
        <p:spPr/>
        <p:txBody>
          <a:bodyPr/>
          <a:lstStyle/>
          <a:p>
            <a:fld id="{1E677491-1EB9-4D03-820E-2CD2A786E88D}" type="datetimeFigureOut">
              <a:rPr lang="en-US" smtClean="0"/>
              <a:t>9/6/2019</a:t>
            </a:fld>
            <a:endParaRPr lang="en-US"/>
          </a:p>
        </p:txBody>
      </p:sp>
      <p:sp>
        <p:nvSpPr>
          <p:cNvPr id="6" name="Footer Placeholder 5">
            <a:extLst>
              <a:ext uri="{FF2B5EF4-FFF2-40B4-BE49-F238E27FC236}">
                <a16:creationId xmlns:a16="http://schemas.microsoft.com/office/drawing/2014/main" xmlns="" id="{5C634AF9-DD8A-42D3-921C-A5ABDA8551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456392C-AE61-48EB-BD53-F42BD40B9E03}"/>
              </a:ext>
            </a:extLst>
          </p:cNvPr>
          <p:cNvSpPr>
            <a:spLocks noGrp="1"/>
          </p:cNvSpPr>
          <p:nvPr>
            <p:ph type="sldNum" sz="quarter" idx="12"/>
          </p:nvPr>
        </p:nvSpPr>
        <p:spPr/>
        <p:txBody>
          <a:bodyPr/>
          <a:lstStyle/>
          <a:p>
            <a:fld id="{281DE0D5-D397-4641-A584-30203356E64D}" type="slidenum">
              <a:rPr lang="en-US" smtClean="0"/>
              <a:t>‹#›</a:t>
            </a:fld>
            <a:endParaRPr lang="en-US"/>
          </a:p>
        </p:txBody>
      </p:sp>
    </p:spTree>
    <p:extLst>
      <p:ext uri="{BB962C8B-B14F-4D97-AF65-F5344CB8AC3E}">
        <p14:creationId xmlns:p14="http://schemas.microsoft.com/office/powerpoint/2010/main" val="890209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748F10-6FD1-421F-80AD-391EFA2C10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693A8C7B-9523-4E47-A928-0CAF90AB9C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DC220B2-AE9E-4E18-AC71-854ECC5EE3E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C950F7E-ABD5-4CFA-8AD5-98BB3669950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590AA121-1EC5-46F7-9107-CD790357A0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69B9AD3F-B9F8-44F5-9B29-2C45E56FA677}"/>
              </a:ext>
            </a:extLst>
          </p:cNvPr>
          <p:cNvSpPr>
            <a:spLocks noGrp="1"/>
          </p:cNvSpPr>
          <p:nvPr>
            <p:ph type="dt" sz="half" idx="10"/>
          </p:nvPr>
        </p:nvSpPr>
        <p:spPr/>
        <p:txBody>
          <a:bodyPr/>
          <a:lstStyle/>
          <a:p>
            <a:fld id="{1E677491-1EB9-4D03-820E-2CD2A786E88D}" type="datetimeFigureOut">
              <a:rPr lang="en-US" smtClean="0"/>
              <a:t>9/6/2019</a:t>
            </a:fld>
            <a:endParaRPr lang="en-US"/>
          </a:p>
        </p:txBody>
      </p:sp>
      <p:sp>
        <p:nvSpPr>
          <p:cNvPr id="8" name="Footer Placeholder 7">
            <a:extLst>
              <a:ext uri="{FF2B5EF4-FFF2-40B4-BE49-F238E27FC236}">
                <a16:creationId xmlns:a16="http://schemas.microsoft.com/office/drawing/2014/main" xmlns="" id="{88DFED85-3DCD-43FD-A99A-2FE11BA303D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9BF2CE15-2FCD-4CD4-9590-7648EAFA36CB}"/>
              </a:ext>
            </a:extLst>
          </p:cNvPr>
          <p:cNvSpPr>
            <a:spLocks noGrp="1"/>
          </p:cNvSpPr>
          <p:nvPr>
            <p:ph type="sldNum" sz="quarter" idx="12"/>
          </p:nvPr>
        </p:nvSpPr>
        <p:spPr/>
        <p:txBody>
          <a:bodyPr/>
          <a:lstStyle/>
          <a:p>
            <a:fld id="{281DE0D5-D397-4641-A584-30203356E64D}" type="slidenum">
              <a:rPr lang="en-US" smtClean="0"/>
              <a:t>‹#›</a:t>
            </a:fld>
            <a:endParaRPr lang="en-US"/>
          </a:p>
        </p:txBody>
      </p:sp>
    </p:spTree>
    <p:extLst>
      <p:ext uri="{BB962C8B-B14F-4D97-AF65-F5344CB8AC3E}">
        <p14:creationId xmlns:p14="http://schemas.microsoft.com/office/powerpoint/2010/main" val="2292457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9689C0E-745E-4651-838F-AD19005AC63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5C68763-CC20-42C0-A2EC-0BF581A4DF2A}"/>
              </a:ext>
            </a:extLst>
          </p:cNvPr>
          <p:cNvSpPr>
            <a:spLocks noGrp="1"/>
          </p:cNvSpPr>
          <p:nvPr>
            <p:ph type="dt" sz="half" idx="10"/>
          </p:nvPr>
        </p:nvSpPr>
        <p:spPr/>
        <p:txBody>
          <a:bodyPr/>
          <a:lstStyle/>
          <a:p>
            <a:fld id="{1E677491-1EB9-4D03-820E-2CD2A786E88D}" type="datetimeFigureOut">
              <a:rPr lang="en-US" smtClean="0"/>
              <a:t>9/6/2019</a:t>
            </a:fld>
            <a:endParaRPr lang="en-US"/>
          </a:p>
        </p:txBody>
      </p:sp>
      <p:sp>
        <p:nvSpPr>
          <p:cNvPr id="4" name="Footer Placeholder 3">
            <a:extLst>
              <a:ext uri="{FF2B5EF4-FFF2-40B4-BE49-F238E27FC236}">
                <a16:creationId xmlns:a16="http://schemas.microsoft.com/office/drawing/2014/main" xmlns="" id="{CE0A8C6B-5438-4FFB-8A1E-BD56C085D3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9B5BAA4-EEDE-4226-A9D7-CEDBA13F4E25}"/>
              </a:ext>
            </a:extLst>
          </p:cNvPr>
          <p:cNvSpPr>
            <a:spLocks noGrp="1"/>
          </p:cNvSpPr>
          <p:nvPr>
            <p:ph type="sldNum" sz="quarter" idx="12"/>
          </p:nvPr>
        </p:nvSpPr>
        <p:spPr/>
        <p:txBody>
          <a:bodyPr/>
          <a:lstStyle/>
          <a:p>
            <a:fld id="{281DE0D5-D397-4641-A584-30203356E64D}" type="slidenum">
              <a:rPr lang="en-US" smtClean="0"/>
              <a:t>‹#›</a:t>
            </a:fld>
            <a:endParaRPr lang="en-US"/>
          </a:p>
        </p:txBody>
      </p:sp>
    </p:spTree>
    <p:extLst>
      <p:ext uri="{BB962C8B-B14F-4D97-AF65-F5344CB8AC3E}">
        <p14:creationId xmlns:p14="http://schemas.microsoft.com/office/powerpoint/2010/main" val="3301376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849746E-8F46-4AFD-AE1F-35EAC2013FE9}"/>
              </a:ext>
            </a:extLst>
          </p:cNvPr>
          <p:cNvSpPr>
            <a:spLocks noGrp="1"/>
          </p:cNvSpPr>
          <p:nvPr>
            <p:ph type="dt" sz="half" idx="10"/>
          </p:nvPr>
        </p:nvSpPr>
        <p:spPr/>
        <p:txBody>
          <a:bodyPr/>
          <a:lstStyle/>
          <a:p>
            <a:fld id="{1E677491-1EB9-4D03-820E-2CD2A786E88D}" type="datetimeFigureOut">
              <a:rPr lang="en-US" smtClean="0"/>
              <a:t>9/6/2019</a:t>
            </a:fld>
            <a:endParaRPr lang="en-US"/>
          </a:p>
        </p:txBody>
      </p:sp>
      <p:sp>
        <p:nvSpPr>
          <p:cNvPr id="3" name="Footer Placeholder 2">
            <a:extLst>
              <a:ext uri="{FF2B5EF4-FFF2-40B4-BE49-F238E27FC236}">
                <a16:creationId xmlns:a16="http://schemas.microsoft.com/office/drawing/2014/main" xmlns="" id="{F690DB9A-C7EA-4DD4-AC23-83494C4FDB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33BA86F5-2A69-4D50-A2B2-737678043A93}"/>
              </a:ext>
            </a:extLst>
          </p:cNvPr>
          <p:cNvSpPr>
            <a:spLocks noGrp="1"/>
          </p:cNvSpPr>
          <p:nvPr>
            <p:ph type="sldNum" sz="quarter" idx="12"/>
          </p:nvPr>
        </p:nvSpPr>
        <p:spPr/>
        <p:txBody>
          <a:bodyPr/>
          <a:lstStyle/>
          <a:p>
            <a:fld id="{281DE0D5-D397-4641-A584-30203356E64D}" type="slidenum">
              <a:rPr lang="en-US" smtClean="0"/>
              <a:t>‹#›</a:t>
            </a:fld>
            <a:endParaRPr lang="en-US"/>
          </a:p>
        </p:txBody>
      </p:sp>
    </p:spTree>
    <p:extLst>
      <p:ext uri="{BB962C8B-B14F-4D97-AF65-F5344CB8AC3E}">
        <p14:creationId xmlns:p14="http://schemas.microsoft.com/office/powerpoint/2010/main" val="63912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CA84A6-072B-427D-99CE-FF3762BD56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0FB92BB-E5CE-4B81-A220-8130D1E1DF9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CAC41C7A-86E6-4EE2-B50A-09C99943F7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2E88D5B-F9A3-493A-8910-7202A10AD0FB}"/>
              </a:ext>
            </a:extLst>
          </p:cNvPr>
          <p:cNvSpPr>
            <a:spLocks noGrp="1"/>
          </p:cNvSpPr>
          <p:nvPr>
            <p:ph type="dt" sz="half" idx="10"/>
          </p:nvPr>
        </p:nvSpPr>
        <p:spPr/>
        <p:txBody>
          <a:bodyPr/>
          <a:lstStyle/>
          <a:p>
            <a:fld id="{1E677491-1EB9-4D03-820E-2CD2A786E88D}" type="datetimeFigureOut">
              <a:rPr lang="en-US" smtClean="0"/>
              <a:t>9/6/2019</a:t>
            </a:fld>
            <a:endParaRPr lang="en-US"/>
          </a:p>
        </p:txBody>
      </p:sp>
      <p:sp>
        <p:nvSpPr>
          <p:cNvPr id="6" name="Footer Placeholder 5">
            <a:extLst>
              <a:ext uri="{FF2B5EF4-FFF2-40B4-BE49-F238E27FC236}">
                <a16:creationId xmlns:a16="http://schemas.microsoft.com/office/drawing/2014/main" xmlns="" id="{D650297D-F010-4FEA-8588-B0BE9AA624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7E17BD9-9A67-4B24-BE7D-379040B038E5}"/>
              </a:ext>
            </a:extLst>
          </p:cNvPr>
          <p:cNvSpPr>
            <a:spLocks noGrp="1"/>
          </p:cNvSpPr>
          <p:nvPr>
            <p:ph type="sldNum" sz="quarter" idx="12"/>
          </p:nvPr>
        </p:nvSpPr>
        <p:spPr/>
        <p:txBody>
          <a:bodyPr/>
          <a:lstStyle/>
          <a:p>
            <a:fld id="{281DE0D5-D397-4641-A584-30203356E64D}" type="slidenum">
              <a:rPr lang="en-US" smtClean="0"/>
              <a:t>‹#›</a:t>
            </a:fld>
            <a:endParaRPr lang="en-US"/>
          </a:p>
        </p:txBody>
      </p:sp>
    </p:spTree>
    <p:extLst>
      <p:ext uri="{BB962C8B-B14F-4D97-AF65-F5344CB8AC3E}">
        <p14:creationId xmlns:p14="http://schemas.microsoft.com/office/powerpoint/2010/main" val="2232744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937B44E-B20C-4B20-BB89-A9644F7F77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2E919CED-0C5A-436E-B32B-232F39E060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76F2A0B5-C880-4D2A-A654-6ED9891D82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C78CF04-6DC0-4465-8C8D-6F3ED6F800DC}"/>
              </a:ext>
            </a:extLst>
          </p:cNvPr>
          <p:cNvSpPr>
            <a:spLocks noGrp="1"/>
          </p:cNvSpPr>
          <p:nvPr>
            <p:ph type="dt" sz="half" idx="10"/>
          </p:nvPr>
        </p:nvSpPr>
        <p:spPr/>
        <p:txBody>
          <a:bodyPr/>
          <a:lstStyle/>
          <a:p>
            <a:fld id="{1E677491-1EB9-4D03-820E-2CD2A786E88D}" type="datetimeFigureOut">
              <a:rPr lang="en-US" smtClean="0"/>
              <a:t>9/6/2019</a:t>
            </a:fld>
            <a:endParaRPr lang="en-US"/>
          </a:p>
        </p:txBody>
      </p:sp>
      <p:sp>
        <p:nvSpPr>
          <p:cNvPr id="6" name="Footer Placeholder 5">
            <a:extLst>
              <a:ext uri="{FF2B5EF4-FFF2-40B4-BE49-F238E27FC236}">
                <a16:creationId xmlns:a16="http://schemas.microsoft.com/office/drawing/2014/main" xmlns="" id="{E1AFABCC-C47F-478A-A01B-5095580412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ABD5B17-C285-47EC-A1EB-67FE28AC8A2B}"/>
              </a:ext>
            </a:extLst>
          </p:cNvPr>
          <p:cNvSpPr>
            <a:spLocks noGrp="1"/>
          </p:cNvSpPr>
          <p:nvPr>
            <p:ph type="sldNum" sz="quarter" idx="12"/>
          </p:nvPr>
        </p:nvSpPr>
        <p:spPr/>
        <p:txBody>
          <a:bodyPr/>
          <a:lstStyle/>
          <a:p>
            <a:fld id="{281DE0D5-D397-4641-A584-30203356E64D}" type="slidenum">
              <a:rPr lang="en-US" smtClean="0"/>
              <a:t>‹#›</a:t>
            </a:fld>
            <a:endParaRPr lang="en-US"/>
          </a:p>
        </p:txBody>
      </p:sp>
    </p:spTree>
    <p:extLst>
      <p:ext uri="{BB962C8B-B14F-4D97-AF65-F5344CB8AC3E}">
        <p14:creationId xmlns:p14="http://schemas.microsoft.com/office/powerpoint/2010/main" val="177910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674A1771-B03D-430B-8050-781BAAE8AC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DAB29CE-B6CC-4F46-87E1-AEDDF9FE4C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00E377E-6A99-44D3-957B-01E48EFAFE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677491-1EB9-4D03-820E-2CD2A786E88D}" type="datetimeFigureOut">
              <a:rPr lang="en-US" smtClean="0"/>
              <a:t>9/6/2019</a:t>
            </a:fld>
            <a:endParaRPr lang="en-US"/>
          </a:p>
        </p:txBody>
      </p:sp>
      <p:sp>
        <p:nvSpPr>
          <p:cNvPr id="5" name="Footer Placeholder 4">
            <a:extLst>
              <a:ext uri="{FF2B5EF4-FFF2-40B4-BE49-F238E27FC236}">
                <a16:creationId xmlns:a16="http://schemas.microsoft.com/office/drawing/2014/main" xmlns="" id="{BC7AEEB7-793D-4D85-8398-C2686D45CB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E8E9A1B0-1723-4710-8D56-6C30FCA67A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DE0D5-D397-4641-A584-30203356E64D}" type="slidenum">
              <a:rPr lang="en-US" smtClean="0"/>
              <a:t>‹#›</a:t>
            </a:fld>
            <a:endParaRPr lang="en-US"/>
          </a:p>
        </p:txBody>
      </p:sp>
    </p:spTree>
    <p:extLst>
      <p:ext uri="{BB962C8B-B14F-4D97-AF65-F5344CB8AC3E}">
        <p14:creationId xmlns:p14="http://schemas.microsoft.com/office/powerpoint/2010/main" val="538161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www.fabriders.net/listeningpt1/" TargetMode="External"/><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r="-1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619C4CFB-B69A-431D-8802-9B20A4A3503E}"/>
              </a:ext>
            </a:extLst>
          </p:cNvPr>
          <p:cNvSpPr txBox="1"/>
          <p:nvPr/>
        </p:nvSpPr>
        <p:spPr>
          <a:xfrm>
            <a:off x="1393371" y="5776685"/>
            <a:ext cx="3338285" cy="830997"/>
          </a:xfrm>
          <a:prstGeom prst="rect">
            <a:avLst/>
          </a:prstGeom>
          <a:noFill/>
        </p:spPr>
        <p:txBody>
          <a:bodyPr wrap="square" rtlCol="0">
            <a:spAutoFit/>
          </a:bodyPr>
          <a:lstStyle/>
          <a:p>
            <a:pPr algn="ctr"/>
            <a:r>
              <a:rPr lang="en-US" sz="2400" dirty="0">
                <a:solidFill>
                  <a:schemeClr val="bg1">
                    <a:lumMod val="50000"/>
                  </a:schemeClr>
                </a:solidFill>
                <a:latin typeface="Times New Roman" panose="02020603050405020304" pitchFamily="18" charset="0"/>
                <a:cs typeface="Times New Roman" panose="02020603050405020304" pitchFamily="18" charset="0"/>
              </a:rPr>
              <a:t>Ranger Church of Christ</a:t>
            </a:r>
          </a:p>
          <a:p>
            <a:pPr algn="ctr"/>
            <a:r>
              <a:rPr lang="en-US" sz="2400" dirty="0">
                <a:solidFill>
                  <a:schemeClr val="bg1">
                    <a:lumMod val="50000"/>
                  </a:schemeClr>
                </a:solidFill>
                <a:latin typeface="Times New Roman" panose="02020603050405020304" pitchFamily="18" charset="0"/>
                <a:cs typeface="Times New Roman" panose="02020603050405020304" pitchFamily="18" charset="0"/>
              </a:rPr>
              <a:t>Mesquite and Rusk St.</a:t>
            </a:r>
          </a:p>
        </p:txBody>
      </p:sp>
      <p:sp>
        <p:nvSpPr>
          <p:cNvPr id="4" name="TextBox 3">
            <a:extLst>
              <a:ext uri="{FF2B5EF4-FFF2-40B4-BE49-F238E27FC236}">
                <a16:creationId xmlns:a16="http://schemas.microsoft.com/office/drawing/2014/main" xmlns="" id="{ACC8059D-B001-404E-82B4-B0479BB964D2}"/>
              </a:ext>
            </a:extLst>
          </p:cNvPr>
          <p:cNvSpPr txBox="1"/>
          <p:nvPr/>
        </p:nvSpPr>
        <p:spPr>
          <a:xfrm>
            <a:off x="5065485" y="1467338"/>
            <a:ext cx="6689011" cy="1015663"/>
          </a:xfrm>
          <a:prstGeom prst="rect">
            <a:avLst/>
          </a:prstGeom>
          <a:noFill/>
        </p:spPr>
        <p:txBody>
          <a:bodyPr wrap="none" rtlCol="0">
            <a:spAutoFit/>
          </a:bodyPr>
          <a:lstStyle/>
          <a:p>
            <a:pPr algn="ctr"/>
            <a:r>
              <a:rPr lang="en-US" sz="3600" dirty="0">
                <a:latin typeface="Times New Roman" panose="02020603050405020304" pitchFamily="18" charset="0"/>
                <a:cs typeface="Times New Roman" panose="02020603050405020304" pitchFamily="18" charset="0"/>
              </a:rPr>
              <a:t>Worship Him In Spirit and In Truth</a:t>
            </a:r>
          </a:p>
          <a:p>
            <a:pPr algn="ctr"/>
            <a:r>
              <a:rPr lang="en-US" sz="2400" b="1" dirty="0">
                <a:latin typeface="Times New Roman" panose="02020603050405020304" pitchFamily="18" charset="0"/>
                <a:cs typeface="Times New Roman" panose="02020603050405020304" pitchFamily="18" charset="0"/>
              </a:rPr>
              <a:t>John 4:24</a:t>
            </a:r>
          </a:p>
        </p:txBody>
      </p:sp>
    </p:spTree>
    <p:extLst>
      <p:ext uri="{BB962C8B-B14F-4D97-AF65-F5344CB8AC3E}">
        <p14:creationId xmlns:p14="http://schemas.microsoft.com/office/powerpoint/2010/main" val="18871132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7077DC5-BE20-4F1B-B652-D65BCD613B9A}"/>
              </a:ext>
            </a:extLst>
          </p:cNvPr>
          <p:cNvSpPr/>
          <p:nvPr/>
        </p:nvSpPr>
        <p:spPr>
          <a:xfrm>
            <a:off x="600807" y="1659285"/>
            <a:ext cx="10990385" cy="4031873"/>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rPr>
              <a:t>II. IMPORTANCE OF GOOD HEARING</a:t>
            </a:r>
          </a:p>
          <a:p>
            <a:pPr marL="971550" indent="-514350">
              <a:buAutoNum type="alphaUcPeriod"/>
            </a:pPr>
            <a:r>
              <a:rPr lang="en-US" sz="3200" b="1" dirty="0">
                <a:solidFill>
                  <a:srgbClr val="000000"/>
                </a:solidFill>
                <a:latin typeface="Times New Roman" panose="02020603050405020304" pitchFamily="18" charset="0"/>
                <a:ea typeface="Calibri" panose="020F0502020204030204" pitchFamily="34" charset="0"/>
              </a:rPr>
              <a:t>TO BEING BLESSED...</a:t>
            </a:r>
          </a:p>
          <a:p>
            <a:pPr marL="1376362" indent="-514350">
              <a:buAutoNum type="arabicPeriod"/>
            </a:pPr>
            <a:r>
              <a:rPr lang="en-US" sz="3200" dirty="0">
                <a:solidFill>
                  <a:srgbClr val="000000"/>
                </a:solidFill>
                <a:latin typeface="Times New Roman" panose="02020603050405020304" pitchFamily="18" charset="0"/>
                <a:ea typeface="Calibri" panose="020F0502020204030204" pitchFamily="34" charset="0"/>
              </a:rPr>
              <a:t>For those willing to hear properly, there are wonderful things to learn - </a:t>
            </a:r>
            <a:r>
              <a:rPr lang="en-US" sz="3200" b="1" dirty="0">
                <a:solidFill>
                  <a:srgbClr val="000000"/>
                </a:solidFill>
                <a:latin typeface="Times New Roman" panose="02020603050405020304" pitchFamily="18" charset="0"/>
                <a:ea typeface="Calibri" panose="020F0502020204030204" pitchFamily="34" charset="0"/>
              </a:rPr>
              <a:t>Mat 13:16-17</a:t>
            </a:r>
          </a:p>
          <a:p>
            <a:pPr marL="1376362" indent="-514350">
              <a:buAutoNum type="arabicPeriod"/>
            </a:pPr>
            <a:r>
              <a:rPr lang="en-US" sz="3200" dirty="0">
                <a:solidFill>
                  <a:srgbClr val="000000"/>
                </a:solidFill>
                <a:latin typeface="Times New Roman" panose="02020603050405020304" pitchFamily="18" charset="0"/>
                <a:ea typeface="Calibri" panose="020F0502020204030204" pitchFamily="34" charset="0"/>
              </a:rPr>
              <a:t>Things which great people (David, Daniel, etc.) did not have the opportunity to learn</a:t>
            </a:r>
          </a:p>
          <a:p>
            <a:pPr marL="862012"/>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We miss out on these blessings if we do not carefully hear!</a:t>
            </a:r>
            <a:endParaRPr lang="en-US" sz="3200" dirty="0"/>
          </a:p>
        </p:txBody>
      </p:sp>
    </p:spTree>
    <p:extLst>
      <p:ext uri="{BB962C8B-B14F-4D97-AF65-F5344CB8AC3E}">
        <p14:creationId xmlns:p14="http://schemas.microsoft.com/office/powerpoint/2010/main" val="377534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C1D6D10C-A881-499F-ADF0-972F18F34381}"/>
              </a:ext>
            </a:extLst>
          </p:cNvPr>
          <p:cNvSpPr/>
          <p:nvPr/>
        </p:nvSpPr>
        <p:spPr>
          <a:xfrm>
            <a:off x="609600" y="1659285"/>
            <a:ext cx="10972800" cy="3539430"/>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rPr>
              <a:t>B. TO SAVING FAITH...</a:t>
            </a:r>
          </a:p>
          <a:p>
            <a:pPr marL="914400" indent="-457200"/>
            <a:r>
              <a:rPr lang="en-US" sz="3200" dirty="0">
                <a:solidFill>
                  <a:srgbClr val="000000"/>
                </a:solidFill>
                <a:latin typeface="Times New Roman" panose="02020603050405020304" pitchFamily="18" charset="0"/>
                <a:ea typeface="Calibri" panose="020F0502020204030204" pitchFamily="34" charset="0"/>
              </a:rPr>
              <a:t>1. God has ordained that we be saved through faith in Christ - cf. </a:t>
            </a:r>
            <a:r>
              <a:rPr lang="en-US" sz="3200" b="1" dirty="0">
                <a:solidFill>
                  <a:srgbClr val="000000"/>
                </a:solidFill>
                <a:latin typeface="Times New Roman" panose="02020603050405020304" pitchFamily="18" charset="0"/>
                <a:ea typeface="Calibri" panose="020F0502020204030204" pitchFamily="34" charset="0"/>
              </a:rPr>
              <a:t>Rom 1:16-17</a:t>
            </a:r>
          </a:p>
          <a:p>
            <a:pPr marL="914400" indent="-457200"/>
            <a:r>
              <a:rPr lang="en-US" sz="3200" dirty="0">
                <a:solidFill>
                  <a:srgbClr val="000000"/>
                </a:solidFill>
                <a:latin typeface="Times New Roman" panose="02020603050405020304" pitchFamily="18" charset="0"/>
                <a:ea typeface="Calibri" panose="020F0502020204030204" pitchFamily="34" charset="0"/>
              </a:rPr>
              <a:t>2. Such faith comes through the gospel, often involving listening to a preacher - cf. </a:t>
            </a:r>
            <a:r>
              <a:rPr lang="en-US" sz="3200" b="1" dirty="0">
                <a:solidFill>
                  <a:srgbClr val="000000"/>
                </a:solidFill>
                <a:latin typeface="Times New Roman" panose="02020603050405020304" pitchFamily="18" charset="0"/>
                <a:ea typeface="Calibri" panose="020F0502020204030204" pitchFamily="34" charset="0"/>
              </a:rPr>
              <a:t>Rom 10:14,17</a:t>
            </a:r>
          </a:p>
          <a:p>
            <a:pPr marL="914400" indent="-457200"/>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Does your hearing hinder the development of your faith?</a:t>
            </a:r>
            <a:br>
              <a:rPr lang="en-US" sz="3200" b="1" dirty="0">
                <a:solidFill>
                  <a:srgbClr val="000000"/>
                </a:solidFill>
                <a:latin typeface="Times New Roman" panose="02020603050405020304" pitchFamily="18" charset="0"/>
                <a:ea typeface="Calibri" panose="020F0502020204030204" pitchFamily="34" charset="0"/>
              </a:rPr>
            </a:br>
            <a:endParaRPr lang="en-US" sz="3200" dirty="0"/>
          </a:p>
        </p:txBody>
      </p:sp>
    </p:spTree>
    <p:extLst>
      <p:ext uri="{BB962C8B-B14F-4D97-AF65-F5344CB8AC3E}">
        <p14:creationId xmlns:p14="http://schemas.microsoft.com/office/powerpoint/2010/main" val="832649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86FA543-FD1F-4B14-9BB4-9C5206A88D77}"/>
              </a:ext>
            </a:extLst>
          </p:cNvPr>
          <p:cNvSpPr/>
          <p:nvPr/>
        </p:nvSpPr>
        <p:spPr>
          <a:xfrm>
            <a:off x="635977" y="1520785"/>
            <a:ext cx="10920046" cy="3816429"/>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rPr>
              <a:t>C. TO BEARING FRUIT...</a:t>
            </a:r>
          </a:p>
          <a:p>
            <a:pPr marL="914400" indent="-457200"/>
            <a:r>
              <a:rPr lang="en-US" sz="3200" dirty="0">
                <a:solidFill>
                  <a:srgbClr val="000000"/>
                </a:solidFill>
                <a:latin typeface="Times New Roman" panose="02020603050405020304" pitchFamily="18" charset="0"/>
                <a:ea typeface="Calibri" panose="020F0502020204030204" pitchFamily="34" charset="0"/>
              </a:rPr>
              <a:t>1. In the parable of the Sower, the soil bearing fruit was the one which heard properly - </a:t>
            </a:r>
            <a:r>
              <a:rPr lang="en-US" sz="3200" b="1" dirty="0">
                <a:solidFill>
                  <a:srgbClr val="000000"/>
                </a:solidFill>
                <a:latin typeface="Times New Roman" panose="02020603050405020304" pitchFamily="18" charset="0"/>
                <a:ea typeface="Calibri" panose="020F0502020204030204" pitchFamily="34" charset="0"/>
              </a:rPr>
              <a:t>Luk 8:15</a:t>
            </a:r>
          </a:p>
          <a:p>
            <a:pPr marL="914400" indent="-457200"/>
            <a:r>
              <a:rPr lang="en-US" sz="3200" dirty="0">
                <a:solidFill>
                  <a:srgbClr val="000000"/>
                </a:solidFill>
                <a:latin typeface="Times New Roman" panose="02020603050405020304" pitchFamily="18" charset="0"/>
                <a:ea typeface="Calibri" panose="020F0502020204030204" pitchFamily="34" charset="0"/>
              </a:rPr>
              <a:t>2. That is because bearing fruit comes from </a:t>
            </a:r>
            <a:r>
              <a:rPr lang="en-US" sz="3200" b="1" dirty="0">
                <a:solidFill>
                  <a:srgbClr val="000000"/>
                </a:solidFill>
                <a:latin typeface="Times New Roman" panose="02020603050405020304" pitchFamily="18" charset="0"/>
                <a:ea typeface="Calibri" panose="020F0502020204030204" pitchFamily="34" charset="0"/>
              </a:rPr>
              <a:t>understanding </a:t>
            </a:r>
            <a:r>
              <a:rPr lang="en-US" sz="3200" dirty="0">
                <a:solidFill>
                  <a:srgbClr val="000000"/>
                </a:solidFill>
                <a:latin typeface="Times New Roman" panose="02020603050405020304" pitchFamily="18" charset="0"/>
                <a:ea typeface="Calibri" panose="020F0502020204030204" pitchFamily="34" charset="0"/>
              </a:rPr>
              <a:t>the grace of God! - cf. </a:t>
            </a:r>
            <a:r>
              <a:rPr lang="en-US" sz="3200" b="1" dirty="0">
                <a:solidFill>
                  <a:srgbClr val="000000"/>
                </a:solidFill>
                <a:latin typeface="Times New Roman" panose="02020603050405020304" pitchFamily="18" charset="0"/>
                <a:ea typeface="Calibri" panose="020F0502020204030204" pitchFamily="34" charset="0"/>
              </a:rPr>
              <a:t>Col 1:6</a:t>
            </a:r>
          </a:p>
          <a:p>
            <a:pPr marL="914400" indent="-457200"/>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By hearing well we understand God’s grace, and thus motivated to bear fruit!</a:t>
            </a:r>
            <a:r>
              <a:rPr lang="en-US" b="1" dirty="0">
                <a:solidFill>
                  <a:srgbClr val="000000"/>
                </a:solidFill>
                <a:latin typeface="Times New Roman" panose="02020603050405020304" pitchFamily="18" charset="0"/>
                <a:ea typeface="Calibri" panose="020F0502020204030204" pitchFamily="34" charset="0"/>
              </a:rPr>
              <a:t/>
            </a:r>
            <a:br>
              <a:rPr lang="en-US" b="1" dirty="0">
                <a:solidFill>
                  <a:srgbClr val="000000"/>
                </a:solidFill>
                <a:latin typeface="Times New Roman" panose="02020603050405020304" pitchFamily="18" charset="0"/>
                <a:ea typeface="Calibri" panose="020F0502020204030204" pitchFamily="34" charset="0"/>
              </a:rPr>
            </a:br>
            <a:endParaRPr lang="en-US" dirty="0"/>
          </a:p>
        </p:txBody>
      </p:sp>
    </p:spTree>
    <p:extLst>
      <p:ext uri="{BB962C8B-B14F-4D97-AF65-F5344CB8AC3E}">
        <p14:creationId xmlns:p14="http://schemas.microsoft.com/office/powerpoint/2010/main" val="144178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7B502105-30EA-4F02-B07A-7AC20414FF4D}"/>
              </a:ext>
            </a:extLst>
          </p:cNvPr>
          <p:cNvSpPr/>
          <p:nvPr/>
        </p:nvSpPr>
        <p:spPr>
          <a:xfrm>
            <a:off x="609600" y="1905506"/>
            <a:ext cx="10972800" cy="3046988"/>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rPr>
              <a:t>D. TO PREVENT APOSTASY...</a:t>
            </a:r>
          </a:p>
          <a:p>
            <a:pPr marL="914400" indent="-457200"/>
            <a:r>
              <a:rPr lang="en-US" sz="3200" dirty="0">
                <a:solidFill>
                  <a:srgbClr val="000000"/>
                </a:solidFill>
                <a:latin typeface="Times New Roman" panose="02020603050405020304" pitchFamily="18" charset="0"/>
                <a:ea typeface="Calibri" panose="020F0502020204030204" pitchFamily="34" charset="0"/>
              </a:rPr>
              <a:t>1. There is a real danger of drifting, by neglecting “so great a salvation” - </a:t>
            </a:r>
            <a:r>
              <a:rPr lang="en-US" sz="3200" b="1" dirty="0">
                <a:solidFill>
                  <a:srgbClr val="000000"/>
                </a:solidFill>
                <a:latin typeface="Times New Roman" panose="02020603050405020304" pitchFamily="18" charset="0"/>
                <a:ea typeface="Calibri" panose="020F0502020204030204" pitchFamily="34" charset="0"/>
              </a:rPr>
              <a:t>Heb 2:1-3</a:t>
            </a:r>
          </a:p>
          <a:p>
            <a:pPr marL="914400" indent="-457200"/>
            <a:r>
              <a:rPr lang="en-US" sz="3200" dirty="0">
                <a:solidFill>
                  <a:srgbClr val="000000"/>
                </a:solidFill>
                <a:latin typeface="Times New Roman" panose="02020603050405020304" pitchFamily="18" charset="0"/>
                <a:ea typeface="Calibri" panose="020F0502020204030204" pitchFamily="34" charset="0"/>
              </a:rPr>
              <a:t>2. The only solution is to “give the more earnest heed to the things we have heard”</a:t>
            </a:r>
          </a:p>
          <a:p>
            <a:pPr marL="914400" indent="-457200"/>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Poor hearing is often the first step to apostasy!</a:t>
            </a:r>
            <a:endParaRPr lang="en-US" sz="3200" dirty="0"/>
          </a:p>
        </p:txBody>
      </p:sp>
    </p:spTree>
    <p:extLst>
      <p:ext uri="{BB962C8B-B14F-4D97-AF65-F5344CB8AC3E}">
        <p14:creationId xmlns:p14="http://schemas.microsoft.com/office/powerpoint/2010/main" val="366208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additive="base">
                                        <p:cTn id="14"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2" end="2"/>
                                            </p:txEl>
                                          </p:spTgt>
                                        </p:tgtEl>
                                        <p:attrNameLst>
                                          <p:attrName>style.visibility</p:attrName>
                                        </p:attrNameLst>
                                      </p:cBhvr>
                                      <p:to>
                                        <p:strVal val="visible"/>
                                      </p:to>
                                    </p:set>
                                    <p:anim calcmode="lin" valueType="num">
                                      <p:cBhvr additive="base">
                                        <p:cTn id="20"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 calcmode="lin" valueType="num">
                                      <p:cBhvr additive="base">
                                        <p:cTn id="26"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DF2F99E-CF61-49D8-9E97-080FB3EC869A}"/>
              </a:ext>
            </a:extLst>
          </p:cNvPr>
          <p:cNvSpPr/>
          <p:nvPr/>
        </p:nvSpPr>
        <p:spPr>
          <a:xfrm>
            <a:off x="600807" y="1659285"/>
            <a:ext cx="10990385" cy="3539430"/>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rPr>
              <a:t>E. TO AVOID REJECTION...</a:t>
            </a:r>
          </a:p>
          <a:p>
            <a:pPr marL="914400" indent="-457200"/>
            <a:r>
              <a:rPr lang="en-US" sz="3200" dirty="0">
                <a:solidFill>
                  <a:srgbClr val="000000"/>
                </a:solidFill>
                <a:latin typeface="Times New Roman" panose="02020603050405020304" pitchFamily="18" charset="0"/>
                <a:ea typeface="Calibri" panose="020F0502020204030204" pitchFamily="34" charset="0"/>
              </a:rPr>
              <a:t>1. If unwilling to hear, those teaching God’s Word have a right to reject us - cf. </a:t>
            </a:r>
            <a:r>
              <a:rPr lang="en-US" sz="3200" b="1" dirty="0">
                <a:solidFill>
                  <a:srgbClr val="000000"/>
                </a:solidFill>
                <a:latin typeface="Times New Roman" panose="02020603050405020304" pitchFamily="18" charset="0"/>
                <a:ea typeface="Calibri" panose="020F0502020204030204" pitchFamily="34" charset="0"/>
              </a:rPr>
              <a:t>Mat 10:14-15</a:t>
            </a:r>
          </a:p>
          <a:p>
            <a:pPr marL="914400" indent="-457200"/>
            <a:r>
              <a:rPr lang="en-US" sz="3200" dirty="0">
                <a:solidFill>
                  <a:srgbClr val="000000"/>
                </a:solidFill>
                <a:latin typeface="Times New Roman" panose="02020603050405020304" pitchFamily="18" charset="0"/>
                <a:ea typeface="Calibri" panose="020F0502020204030204" pitchFamily="34" charset="0"/>
              </a:rPr>
              <a:t>2. We are judge ourselves unworthy of eternal life - cf. </a:t>
            </a:r>
            <a:r>
              <a:rPr lang="en-US" sz="3200" b="1" dirty="0">
                <a:solidFill>
                  <a:srgbClr val="000000"/>
                </a:solidFill>
                <a:latin typeface="Times New Roman" panose="02020603050405020304" pitchFamily="18" charset="0"/>
                <a:ea typeface="Calibri" panose="020F0502020204030204" pitchFamily="34" charset="0"/>
              </a:rPr>
              <a:t>Acts 13:44-49</a:t>
            </a:r>
          </a:p>
          <a:p>
            <a:pPr marL="914400" indent="-457200"/>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Unwilling to hear leads to fewer opportunities to learn the truth!</a:t>
            </a:r>
            <a:endParaRPr lang="en-US" sz="3200" dirty="0"/>
          </a:p>
        </p:txBody>
      </p:sp>
    </p:spTree>
    <p:extLst>
      <p:ext uri="{BB962C8B-B14F-4D97-AF65-F5344CB8AC3E}">
        <p14:creationId xmlns:p14="http://schemas.microsoft.com/office/powerpoint/2010/main" val="2427600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73E6387-F7D7-4841-8A03-575470147992}"/>
              </a:ext>
            </a:extLst>
          </p:cNvPr>
          <p:cNvSpPr/>
          <p:nvPr/>
        </p:nvSpPr>
        <p:spPr>
          <a:xfrm>
            <a:off x="609600" y="674400"/>
            <a:ext cx="10972800" cy="5509200"/>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rPr>
              <a:t>F. TO ESCAPE CONDEMNATION...</a:t>
            </a:r>
          </a:p>
          <a:p>
            <a:pPr marL="914400" indent="-457200"/>
            <a:r>
              <a:rPr lang="en-US" sz="3200" dirty="0">
                <a:solidFill>
                  <a:srgbClr val="000000"/>
                </a:solidFill>
                <a:latin typeface="Times New Roman" panose="02020603050405020304" pitchFamily="18" charset="0"/>
                <a:ea typeface="Calibri" panose="020F0502020204030204" pitchFamily="34" charset="0"/>
              </a:rPr>
              <a:t>1. By the men of Nineveh who repented after one lesson - </a:t>
            </a:r>
            <a:r>
              <a:rPr lang="en-US" sz="3200" b="1" dirty="0">
                <a:solidFill>
                  <a:srgbClr val="000000"/>
                </a:solidFill>
                <a:latin typeface="Times New Roman" panose="02020603050405020304" pitchFamily="18" charset="0"/>
                <a:ea typeface="Calibri" panose="020F0502020204030204" pitchFamily="34" charset="0"/>
              </a:rPr>
              <a:t>Mat 12:41</a:t>
            </a:r>
          </a:p>
          <a:p>
            <a:pPr marL="914400" indent="-457200"/>
            <a:r>
              <a:rPr lang="en-US" sz="3200" dirty="0">
                <a:solidFill>
                  <a:srgbClr val="000000"/>
                </a:solidFill>
                <a:latin typeface="Times New Roman" panose="02020603050405020304" pitchFamily="18" charset="0"/>
                <a:ea typeface="Calibri" panose="020F0502020204030204" pitchFamily="34" charset="0"/>
              </a:rPr>
              <a:t>2. By the queen of the South who traveled a great distance to hear Solomon - </a:t>
            </a:r>
            <a:r>
              <a:rPr lang="en-US" sz="3200" b="1" dirty="0">
                <a:solidFill>
                  <a:srgbClr val="000000"/>
                </a:solidFill>
                <a:latin typeface="Times New Roman" panose="02020603050405020304" pitchFamily="18" charset="0"/>
                <a:ea typeface="Calibri" panose="020F0502020204030204" pitchFamily="34" charset="0"/>
              </a:rPr>
              <a:t>Mat 12:42</a:t>
            </a:r>
          </a:p>
          <a:p>
            <a:pPr marL="914400" indent="-457200"/>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Unwilling to hear the Son of God brings condemnation by others!</a:t>
            </a:r>
          </a:p>
          <a:p>
            <a:pPr marL="1371600" indent="-457200"/>
            <a:r>
              <a:rPr lang="en-US" sz="3200" dirty="0">
                <a:solidFill>
                  <a:srgbClr val="000000"/>
                </a:solidFill>
                <a:latin typeface="Times New Roman" panose="02020603050405020304" pitchFamily="18" charset="0"/>
                <a:ea typeface="Calibri" panose="020F0502020204030204" pitchFamily="34" charset="0"/>
              </a:rPr>
              <a:t>a. Hopefully, we better appreciate the opportunities to hear God’s Word, and the importance of good hearing! </a:t>
            </a:r>
          </a:p>
          <a:p>
            <a:pPr marL="1371600" indent="-457200"/>
            <a:r>
              <a:rPr lang="en-US" sz="3200" dirty="0">
                <a:solidFill>
                  <a:srgbClr val="000000"/>
                </a:solidFill>
                <a:latin typeface="Times New Roman" panose="02020603050405020304" pitchFamily="18" charset="0"/>
                <a:ea typeface="Calibri" panose="020F0502020204030204" pitchFamily="34" charset="0"/>
              </a:rPr>
              <a:t>b. How then can we improve our ability to hear? </a:t>
            </a:r>
          </a:p>
          <a:p>
            <a:pPr marL="1371600" indent="-457200"/>
            <a:r>
              <a:rPr lang="en-US" sz="3200" dirty="0">
                <a:solidFill>
                  <a:srgbClr val="000000"/>
                </a:solidFill>
                <a:latin typeface="Times New Roman" panose="02020603050405020304" pitchFamily="18" charset="0"/>
                <a:ea typeface="Calibri" panose="020F0502020204030204" pitchFamily="34" charset="0"/>
              </a:rPr>
              <a:t>c. Here are some ...</a:t>
            </a:r>
            <a:endParaRPr lang="en-US" dirty="0"/>
          </a:p>
        </p:txBody>
      </p:sp>
    </p:spTree>
    <p:extLst>
      <p:ext uri="{BB962C8B-B14F-4D97-AF65-F5344CB8AC3E}">
        <p14:creationId xmlns:p14="http://schemas.microsoft.com/office/powerpoint/2010/main" val="535340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32194D0-BB55-4228-ACB4-C809FAF04A06}"/>
              </a:ext>
            </a:extLst>
          </p:cNvPr>
          <p:cNvSpPr/>
          <p:nvPr/>
        </p:nvSpPr>
        <p:spPr>
          <a:xfrm>
            <a:off x="618392" y="1166842"/>
            <a:ext cx="10955216" cy="4524315"/>
          </a:xfrm>
          <a:prstGeom prst="rect">
            <a:avLst/>
          </a:prstGeom>
        </p:spPr>
        <p:txBody>
          <a:bodyPr wrap="square">
            <a:spAutoFit/>
          </a:bodyPr>
          <a:lstStyle/>
          <a:p>
            <a:pPr marL="914400" indent="-862013"/>
            <a:r>
              <a:rPr lang="en-US" sz="3200" b="1" dirty="0">
                <a:solidFill>
                  <a:srgbClr val="000000"/>
                </a:solidFill>
                <a:latin typeface="Times New Roman" panose="02020603050405020304" pitchFamily="18" charset="0"/>
                <a:ea typeface="Calibri" panose="020F0502020204030204" pitchFamily="34" charset="0"/>
              </a:rPr>
              <a:t>III. STEPS TO BETTER HEARING</a:t>
            </a:r>
          </a:p>
          <a:p>
            <a:pPr marL="914400" indent="-457200"/>
            <a:r>
              <a:rPr lang="en-US" sz="3200" b="1" dirty="0">
                <a:solidFill>
                  <a:srgbClr val="000000"/>
                </a:solidFill>
                <a:latin typeface="Times New Roman" panose="02020603050405020304" pitchFamily="18" charset="0"/>
                <a:ea typeface="Calibri" panose="020F0502020204030204" pitchFamily="34" charset="0"/>
              </a:rPr>
              <a:t>A. MAKE HEARING AN ACT OF WORSHIP...</a:t>
            </a:r>
          </a:p>
          <a:p>
            <a:pPr marL="1371600" indent="-457200"/>
            <a:r>
              <a:rPr lang="en-US" sz="3200" dirty="0">
                <a:solidFill>
                  <a:srgbClr val="000000"/>
                </a:solidFill>
                <a:latin typeface="Times New Roman" panose="02020603050405020304" pitchFamily="18" charset="0"/>
                <a:ea typeface="Calibri" panose="020F0502020204030204" pitchFamily="34" charset="0"/>
              </a:rPr>
              <a:t>1. How you listen to God’s word being read or preached is as much an indication of your devotion to God as to how you pray or sing</a:t>
            </a:r>
          </a:p>
          <a:p>
            <a:pPr marL="1371600" indent="-457200"/>
            <a:r>
              <a:rPr lang="en-US" sz="3200" dirty="0">
                <a:solidFill>
                  <a:srgbClr val="000000"/>
                </a:solidFill>
                <a:latin typeface="Times New Roman" panose="02020603050405020304" pitchFamily="18" charset="0"/>
                <a:ea typeface="Calibri" panose="020F0502020204030204" pitchFamily="34" charset="0"/>
              </a:rPr>
              <a:t>2. When you have opportunities to hear the Word of God, do it with “a worshipful attitude”</a:t>
            </a:r>
          </a:p>
          <a:p>
            <a:pPr marL="1371600" indent="-457200"/>
            <a:r>
              <a:rPr lang="en-US" sz="3200" dirty="0">
                <a:solidFill>
                  <a:srgbClr val="000000"/>
                </a:solidFill>
                <a:latin typeface="Times New Roman" panose="02020603050405020304" pitchFamily="18" charset="0"/>
                <a:ea typeface="Calibri" panose="020F0502020204030204" pitchFamily="34" charset="0"/>
              </a:rPr>
              <a:t>3.</a:t>
            </a:r>
            <a:r>
              <a:rPr lang="en-US" sz="3200" b="1" dirty="0">
                <a:solidFill>
                  <a:srgbClr val="000000"/>
                </a:solidFill>
                <a:latin typeface="Times New Roman" panose="02020603050405020304" pitchFamily="18" charset="0"/>
                <a:ea typeface="Calibri" panose="020F0502020204030204" pitchFamily="34" charset="0"/>
              </a:rPr>
              <a:t> Does not the proclamation of God’s Word deserve our strict attention?</a:t>
            </a:r>
            <a:endParaRPr lang="en-US" sz="3200" dirty="0"/>
          </a:p>
        </p:txBody>
      </p:sp>
    </p:spTree>
    <p:extLst>
      <p:ext uri="{BB962C8B-B14F-4D97-AF65-F5344CB8AC3E}">
        <p14:creationId xmlns:p14="http://schemas.microsoft.com/office/powerpoint/2010/main" val="2398935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E088AB5-33FF-4050-B979-DD1DE5326627}"/>
              </a:ext>
            </a:extLst>
          </p:cNvPr>
          <p:cNvSpPr/>
          <p:nvPr/>
        </p:nvSpPr>
        <p:spPr>
          <a:xfrm>
            <a:off x="583223" y="181957"/>
            <a:ext cx="11025554" cy="6494085"/>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rPr>
              <a:t>B. LISTEN FROM FIRST TO LAST...</a:t>
            </a:r>
          </a:p>
          <a:p>
            <a:pPr marL="966788" indent="-457200"/>
            <a:r>
              <a:rPr lang="en-US" sz="3200" dirty="0">
                <a:solidFill>
                  <a:srgbClr val="000000"/>
                </a:solidFill>
                <a:latin typeface="Times New Roman" panose="02020603050405020304" pitchFamily="18" charset="0"/>
                <a:ea typeface="Calibri" panose="020F0502020204030204" pitchFamily="34" charset="0"/>
              </a:rPr>
              <a:t>1. In other Words, pay attention all the way through</a:t>
            </a:r>
          </a:p>
          <a:p>
            <a:pPr marL="1428750" indent="-514350">
              <a:buAutoNum type="alphaLcPeriod"/>
            </a:pPr>
            <a:r>
              <a:rPr lang="en-US" sz="3200" dirty="0">
                <a:solidFill>
                  <a:srgbClr val="000000"/>
                </a:solidFill>
                <a:latin typeface="Times New Roman" panose="02020603050405020304" pitchFamily="18" charset="0"/>
                <a:ea typeface="Calibri" panose="020F0502020204030204" pitchFamily="34" charset="0"/>
              </a:rPr>
              <a:t>Do you expect to understand a novel by simply reading a sentence here and there?</a:t>
            </a:r>
          </a:p>
          <a:p>
            <a:pPr marL="1428750" indent="-514350">
              <a:buAutoNum type="alphaLcPeriod"/>
            </a:pPr>
            <a:r>
              <a:rPr lang="en-US" sz="3200" dirty="0">
                <a:solidFill>
                  <a:srgbClr val="000000"/>
                </a:solidFill>
                <a:latin typeface="Times New Roman" panose="02020603050405020304" pitchFamily="18" charset="0"/>
                <a:ea typeface="Calibri" panose="020F0502020204030204" pitchFamily="34" charset="0"/>
              </a:rPr>
              <a:t>So it is with listening...to understand we must hear the full context</a:t>
            </a:r>
          </a:p>
          <a:p>
            <a:pPr marL="914400" indent="-509588"/>
            <a:r>
              <a:rPr lang="en-US" sz="3200" dirty="0">
                <a:solidFill>
                  <a:srgbClr val="000000"/>
                </a:solidFill>
                <a:latin typeface="Times New Roman" panose="02020603050405020304" pitchFamily="18" charset="0"/>
                <a:ea typeface="Calibri" panose="020F0502020204030204" pitchFamily="34" charset="0"/>
              </a:rPr>
              <a:t>2. Speakers must follow certain rules of speech to be understood:</a:t>
            </a:r>
          </a:p>
          <a:p>
            <a:pPr marL="1423988" indent="-514350">
              <a:buAutoNum type="alphaLcPeriod"/>
            </a:pPr>
            <a:r>
              <a:rPr lang="en-US" sz="3200" dirty="0">
                <a:solidFill>
                  <a:srgbClr val="000000"/>
                </a:solidFill>
                <a:latin typeface="Times New Roman" panose="02020603050405020304" pitchFamily="18" charset="0"/>
                <a:ea typeface="Calibri" panose="020F0502020204030204" pitchFamily="34" charset="0"/>
              </a:rPr>
              <a:t>Introduce the subject</a:t>
            </a:r>
          </a:p>
          <a:p>
            <a:pPr marL="1423988" indent="-514350">
              <a:buAutoNum type="alphaLcPeriod"/>
            </a:pPr>
            <a:r>
              <a:rPr lang="en-US" sz="3200" dirty="0">
                <a:solidFill>
                  <a:srgbClr val="000000"/>
                </a:solidFill>
                <a:latin typeface="Times New Roman" panose="02020603050405020304" pitchFamily="18" charset="0"/>
                <a:ea typeface="Calibri" panose="020F0502020204030204" pitchFamily="34" charset="0"/>
              </a:rPr>
              <a:t>Present main points with supporting arguments</a:t>
            </a:r>
          </a:p>
          <a:p>
            <a:pPr marL="1423988" indent="-514350">
              <a:buAutoNum type="alphaLcPeriod"/>
            </a:pPr>
            <a:r>
              <a:rPr lang="en-US" sz="3200" dirty="0">
                <a:solidFill>
                  <a:srgbClr val="000000"/>
                </a:solidFill>
                <a:latin typeface="Times New Roman" panose="02020603050405020304" pitchFamily="18" charset="0"/>
                <a:ea typeface="Calibri" panose="020F0502020204030204" pitchFamily="34" charset="0"/>
              </a:rPr>
              <a:t>Conclude with a summary</a:t>
            </a:r>
          </a:p>
          <a:p>
            <a:pPr marL="914400" indent="-509588"/>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So hearers must listen to ALL the parts to truly understand</a:t>
            </a:r>
            <a:endParaRPr lang="en-US" dirty="0"/>
          </a:p>
        </p:txBody>
      </p:sp>
    </p:spTree>
    <p:extLst>
      <p:ext uri="{BB962C8B-B14F-4D97-AF65-F5344CB8AC3E}">
        <p14:creationId xmlns:p14="http://schemas.microsoft.com/office/powerpoint/2010/main" val="1668956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F1BD70AA-4217-499F-A143-EFB9D0451145}"/>
              </a:ext>
            </a:extLst>
          </p:cNvPr>
          <p:cNvSpPr/>
          <p:nvPr/>
        </p:nvSpPr>
        <p:spPr>
          <a:xfrm>
            <a:off x="609600" y="1905506"/>
            <a:ext cx="10972800" cy="2554545"/>
          </a:xfrm>
          <a:prstGeom prst="rect">
            <a:avLst/>
          </a:prstGeom>
        </p:spPr>
        <p:txBody>
          <a:bodyPr wrap="square">
            <a:spAutoFit/>
          </a:bodyPr>
          <a:lstStyle/>
          <a:p>
            <a:pPr marL="457200" indent="-457200"/>
            <a:r>
              <a:rPr lang="en-US" sz="3200" b="1" dirty="0">
                <a:solidFill>
                  <a:srgbClr val="000000"/>
                </a:solidFill>
                <a:latin typeface="Times New Roman" panose="02020603050405020304" pitchFamily="18" charset="0"/>
                <a:ea typeface="Calibri" panose="020F0502020204030204" pitchFamily="34" charset="0"/>
              </a:rPr>
              <a:t>C. LEAN FORWARD IF NECESSARY...</a:t>
            </a:r>
          </a:p>
          <a:p>
            <a:pPr marL="452438"/>
            <a:r>
              <a:rPr lang="en-US" sz="3200" dirty="0">
                <a:solidFill>
                  <a:srgbClr val="000000"/>
                </a:solidFill>
                <a:latin typeface="Times New Roman" panose="02020603050405020304" pitchFamily="18" charset="0"/>
                <a:ea typeface="Calibri" panose="020F0502020204030204" pitchFamily="34" charset="0"/>
              </a:rPr>
              <a:t>1. Your sitting position can impact your ability to hear</a:t>
            </a:r>
          </a:p>
          <a:p>
            <a:pPr marL="914400" indent="-461963"/>
            <a:r>
              <a:rPr lang="en-US" sz="3200" dirty="0">
                <a:solidFill>
                  <a:srgbClr val="000000"/>
                </a:solidFill>
                <a:latin typeface="Times New Roman" panose="02020603050405020304" pitchFamily="18" charset="0"/>
                <a:ea typeface="Calibri" panose="020F0502020204030204" pitchFamily="34" charset="0"/>
              </a:rPr>
              <a:t>2. A too relaxing position makes it easier for your mind to wander (or sleep!)</a:t>
            </a:r>
          </a:p>
          <a:p>
            <a:pPr marL="452438"/>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Try this too and see if it doesn’t make a difference!</a:t>
            </a:r>
            <a:endParaRPr lang="en-US" sz="3200" dirty="0"/>
          </a:p>
        </p:txBody>
      </p:sp>
    </p:spTree>
    <p:extLst>
      <p:ext uri="{BB962C8B-B14F-4D97-AF65-F5344CB8AC3E}">
        <p14:creationId xmlns:p14="http://schemas.microsoft.com/office/powerpoint/2010/main" val="2310125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ED10FBB-A205-4ACE-8D89-0D5B06B756A4}"/>
              </a:ext>
            </a:extLst>
          </p:cNvPr>
          <p:cNvSpPr/>
          <p:nvPr/>
        </p:nvSpPr>
        <p:spPr>
          <a:xfrm>
            <a:off x="574430" y="1413063"/>
            <a:ext cx="11043139" cy="3539430"/>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rPr>
              <a:t>D. READ ALONG IN YOUR BIBLE...</a:t>
            </a:r>
          </a:p>
          <a:p>
            <a:pPr marL="914400" indent="-457200"/>
            <a:r>
              <a:rPr lang="en-US" sz="3200" dirty="0">
                <a:solidFill>
                  <a:srgbClr val="000000"/>
                </a:solidFill>
                <a:latin typeface="Times New Roman" panose="02020603050405020304" pitchFamily="18" charset="0"/>
                <a:ea typeface="Calibri" panose="020F0502020204030204" pitchFamily="34" charset="0"/>
              </a:rPr>
              <a:t>1. You remember more of what you both see and hear over what you simply hear</a:t>
            </a:r>
          </a:p>
          <a:p>
            <a:pPr marL="914400" indent="-457200"/>
            <a:r>
              <a:rPr lang="en-US" sz="3200" dirty="0">
                <a:solidFill>
                  <a:srgbClr val="000000"/>
                </a:solidFill>
                <a:latin typeface="Times New Roman" panose="02020603050405020304" pitchFamily="18" charset="0"/>
                <a:ea typeface="Calibri" panose="020F0502020204030204" pitchFamily="34" charset="0"/>
              </a:rPr>
              <a:t>2. Your knowledge of the Scriptures can be greatly improved by doing this</a:t>
            </a:r>
          </a:p>
          <a:p>
            <a:pPr marL="914400" indent="-457200"/>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We want our children to do this, shouldn’t we provide the example?</a:t>
            </a:r>
            <a:endParaRPr lang="en-US" sz="3200" dirty="0"/>
          </a:p>
        </p:txBody>
      </p:sp>
    </p:spTree>
    <p:extLst>
      <p:ext uri="{BB962C8B-B14F-4D97-AF65-F5344CB8AC3E}">
        <p14:creationId xmlns:p14="http://schemas.microsoft.com/office/powerpoint/2010/main" val="2760832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object&#10;&#10;Description automatically generated">
            <a:extLst>
              <a:ext uri="{FF2B5EF4-FFF2-40B4-BE49-F238E27FC236}">
                <a16:creationId xmlns:a16="http://schemas.microsoft.com/office/drawing/2014/main" xmlns="" id="{D1D68AA5-168E-4527-BCE4-141300AB6AFD}"/>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1" y="-1"/>
            <a:ext cx="12337143" cy="6858001"/>
          </a:xfrm>
          <a:prstGeom prst="rect">
            <a:avLst/>
          </a:prstGeom>
        </p:spPr>
      </p:pic>
    </p:spTree>
    <p:extLst>
      <p:ext uri="{BB962C8B-B14F-4D97-AF65-F5344CB8AC3E}">
        <p14:creationId xmlns:p14="http://schemas.microsoft.com/office/powerpoint/2010/main" val="874479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64EFA3E9-5A46-4A52-A867-60E7AAE91463}"/>
              </a:ext>
            </a:extLst>
          </p:cNvPr>
          <p:cNvSpPr/>
          <p:nvPr/>
        </p:nvSpPr>
        <p:spPr>
          <a:xfrm>
            <a:off x="583223" y="1659285"/>
            <a:ext cx="11025554" cy="3539430"/>
          </a:xfrm>
          <a:prstGeom prst="rect">
            <a:avLst/>
          </a:prstGeom>
        </p:spPr>
        <p:txBody>
          <a:bodyPr wrap="square">
            <a:spAutoFit/>
          </a:bodyPr>
          <a:lstStyle/>
          <a:p>
            <a:pPr marL="457200" indent="-457200"/>
            <a:r>
              <a:rPr lang="en-US" sz="3200" b="1" dirty="0">
                <a:solidFill>
                  <a:srgbClr val="000000"/>
                </a:solidFill>
                <a:latin typeface="Times New Roman" panose="02020603050405020304" pitchFamily="18" charset="0"/>
                <a:ea typeface="Calibri" panose="020F0502020204030204" pitchFamily="34" charset="0"/>
              </a:rPr>
              <a:t>E. HEAR WITH FAITH...</a:t>
            </a:r>
          </a:p>
          <a:p>
            <a:pPr marL="914400" indent="-457200"/>
            <a:r>
              <a:rPr lang="en-US" sz="3200" dirty="0">
                <a:solidFill>
                  <a:srgbClr val="000000"/>
                </a:solidFill>
                <a:latin typeface="Times New Roman" panose="02020603050405020304" pitchFamily="18" charset="0"/>
                <a:ea typeface="Calibri" panose="020F0502020204030204" pitchFamily="34" charset="0"/>
              </a:rPr>
              <a:t>1. I.e., listen with a willingness to accept and believe what is shown in God’s Word</a:t>
            </a:r>
          </a:p>
          <a:p>
            <a:pPr marL="914400" indent="-457200"/>
            <a:r>
              <a:rPr lang="en-US" sz="3200" dirty="0">
                <a:solidFill>
                  <a:srgbClr val="000000"/>
                </a:solidFill>
                <a:latin typeface="Times New Roman" panose="02020603050405020304" pitchFamily="18" charset="0"/>
                <a:ea typeface="Calibri" panose="020F0502020204030204" pitchFamily="34" charset="0"/>
              </a:rPr>
              <a:t>2. Notice </a:t>
            </a:r>
            <a:r>
              <a:rPr lang="en-US" sz="3200" b="1" dirty="0">
                <a:solidFill>
                  <a:srgbClr val="000000"/>
                </a:solidFill>
                <a:latin typeface="Times New Roman" panose="02020603050405020304" pitchFamily="18" charset="0"/>
                <a:ea typeface="Calibri" panose="020F0502020204030204" pitchFamily="34" charset="0"/>
              </a:rPr>
              <a:t>Heb 4:1-2</a:t>
            </a:r>
            <a:r>
              <a:rPr lang="en-US" sz="3200" dirty="0">
                <a:solidFill>
                  <a:srgbClr val="000000"/>
                </a:solidFill>
                <a:latin typeface="Times New Roman" panose="02020603050405020304" pitchFamily="18" charset="0"/>
                <a:ea typeface="Calibri" panose="020F0502020204030204" pitchFamily="34" charset="0"/>
              </a:rPr>
              <a:t>; those who died in the wilderness did not hear with faith!</a:t>
            </a:r>
          </a:p>
          <a:p>
            <a:pPr marL="914400" indent="-457200"/>
            <a:r>
              <a:rPr lang="en-US" sz="3200" dirty="0">
                <a:solidFill>
                  <a:srgbClr val="000000"/>
                </a:solidFill>
                <a:latin typeface="Times New Roman" panose="02020603050405020304" pitchFamily="18" charset="0"/>
                <a:ea typeface="Calibri" panose="020F0502020204030204" pitchFamily="34" charset="0"/>
              </a:rPr>
              <a:t>3.</a:t>
            </a:r>
            <a:r>
              <a:rPr lang="en-US" sz="3200" b="1" dirty="0">
                <a:solidFill>
                  <a:srgbClr val="000000"/>
                </a:solidFill>
                <a:latin typeface="Times New Roman" panose="02020603050405020304" pitchFamily="18" charset="0"/>
                <a:ea typeface="Calibri" panose="020F0502020204030204" pitchFamily="34" charset="0"/>
              </a:rPr>
              <a:t> If we don’t hear with faith, we will fall short of our heavenly rest!</a:t>
            </a:r>
            <a:endParaRPr lang="en-US" sz="3200" dirty="0"/>
          </a:p>
        </p:txBody>
      </p:sp>
    </p:spTree>
    <p:extLst>
      <p:ext uri="{BB962C8B-B14F-4D97-AF65-F5344CB8AC3E}">
        <p14:creationId xmlns:p14="http://schemas.microsoft.com/office/powerpoint/2010/main" val="299040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4921DB4-45DB-41B2-8B44-2AD75B74EDDD}"/>
              </a:ext>
            </a:extLst>
          </p:cNvPr>
          <p:cNvSpPr/>
          <p:nvPr/>
        </p:nvSpPr>
        <p:spPr>
          <a:xfrm>
            <a:off x="627184" y="1905506"/>
            <a:ext cx="10937631" cy="3046988"/>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rPr>
              <a:t>F. HEAR WITH A MIND TO ACT...</a:t>
            </a:r>
          </a:p>
          <a:p>
            <a:pPr marL="914400" indent="-457200"/>
            <a:r>
              <a:rPr lang="en-US" sz="3200" dirty="0">
                <a:solidFill>
                  <a:srgbClr val="000000"/>
                </a:solidFill>
                <a:latin typeface="Times New Roman" panose="02020603050405020304" pitchFamily="18" charset="0"/>
                <a:ea typeface="Calibri" panose="020F0502020204030204" pitchFamily="34" charset="0"/>
              </a:rPr>
              <a:t>1. Are we like the people in Ezekiel’s day? - cf. </a:t>
            </a:r>
            <a:r>
              <a:rPr lang="en-US" sz="3200" b="1" dirty="0" err="1">
                <a:solidFill>
                  <a:srgbClr val="000000"/>
                </a:solidFill>
                <a:latin typeface="Times New Roman" panose="02020603050405020304" pitchFamily="18" charset="0"/>
                <a:ea typeface="Calibri" panose="020F0502020204030204" pitchFamily="34" charset="0"/>
              </a:rPr>
              <a:t>Eze</a:t>
            </a:r>
            <a:r>
              <a:rPr lang="en-US" sz="3200" b="1" dirty="0">
                <a:solidFill>
                  <a:srgbClr val="000000"/>
                </a:solidFill>
                <a:latin typeface="Times New Roman" panose="02020603050405020304" pitchFamily="18" charset="0"/>
                <a:ea typeface="Calibri" panose="020F0502020204030204" pitchFamily="34" charset="0"/>
              </a:rPr>
              <a:t> 33:30-32</a:t>
            </a:r>
          </a:p>
          <a:p>
            <a:pPr marL="914400" indent="-457200"/>
            <a:r>
              <a:rPr lang="en-US" sz="3200" dirty="0">
                <a:solidFill>
                  <a:srgbClr val="000000"/>
                </a:solidFill>
                <a:latin typeface="Times New Roman" panose="02020603050405020304" pitchFamily="18" charset="0"/>
                <a:ea typeface="Calibri" panose="020F0502020204030204" pitchFamily="34" charset="0"/>
              </a:rPr>
              <a:t>2. Hearing must be accompanied by doing to be of any profit - </a:t>
            </a:r>
            <a:r>
              <a:rPr lang="en-US" sz="3200" b="1" dirty="0">
                <a:solidFill>
                  <a:srgbClr val="000000"/>
                </a:solidFill>
                <a:latin typeface="Times New Roman" panose="02020603050405020304" pitchFamily="18" charset="0"/>
                <a:ea typeface="Calibri" panose="020F0502020204030204" pitchFamily="34" charset="0"/>
              </a:rPr>
              <a:t>Jam 1:22-25</a:t>
            </a:r>
          </a:p>
          <a:p>
            <a:pPr marL="914400" indent="-457200"/>
            <a:r>
              <a:rPr lang="en-US" sz="3200" dirty="0">
                <a:solidFill>
                  <a:srgbClr val="000000"/>
                </a:solidFill>
                <a:latin typeface="Times New Roman" panose="02020603050405020304" pitchFamily="18" charset="0"/>
                <a:ea typeface="Calibri" panose="020F0502020204030204" pitchFamily="34" charset="0"/>
              </a:rPr>
              <a:t>3.</a:t>
            </a:r>
            <a:r>
              <a:rPr lang="en-US" sz="3200" b="1" dirty="0">
                <a:solidFill>
                  <a:srgbClr val="000000"/>
                </a:solidFill>
                <a:latin typeface="Times New Roman" panose="02020603050405020304" pitchFamily="18" charset="0"/>
                <a:ea typeface="Calibri" panose="020F0502020204030204" pitchFamily="34" charset="0"/>
              </a:rPr>
              <a:t> As important as hearing may be, the blessedness comes only if we are doers as well!</a:t>
            </a:r>
            <a:endParaRPr lang="en-US" sz="3200" dirty="0"/>
          </a:p>
        </p:txBody>
      </p:sp>
    </p:spTree>
    <p:extLst>
      <p:ext uri="{BB962C8B-B14F-4D97-AF65-F5344CB8AC3E}">
        <p14:creationId xmlns:p14="http://schemas.microsoft.com/office/powerpoint/2010/main" val="3651337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0E299B11-6270-40FE-9096-B807BEB58029}"/>
              </a:ext>
            </a:extLst>
          </p:cNvPr>
          <p:cNvSpPr/>
          <p:nvPr/>
        </p:nvSpPr>
        <p:spPr>
          <a:xfrm>
            <a:off x="609600" y="819407"/>
            <a:ext cx="10972800" cy="5424370"/>
          </a:xfrm>
          <a:prstGeom prst="rect">
            <a:avLst/>
          </a:prstGeom>
        </p:spPr>
        <p:txBody>
          <a:bodyPr wrap="square">
            <a:spAutoFit/>
          </a:bodyPr>
          <a:lstStyle/>
          <a:p>
            <a:pPr marL="457200" indent="-457200">
              <a:lnSpc>
                <a:spcPct val="107000"/>
              </a:lnSpc>
              <a:spcAft>
                <a:spcPts val="800"/>
              </a:spcAft>
            </a:pP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CONCLUSION</a:t>
            </a:r>
          </a:p>
          <a:p>
            <a:pPr marL="914400" indent="-465138">
              <a:lnSpc>
                <a:spcPct val="107000"/>
              </a:lnSpc>
              <a:spcAft>
                <a:spcPts val="800"/>
              </a:spcAft>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1. How important, then, is good hearing...?</a:t>
            </a:r>
          </a:p>
          <a:p>
            <a:pPr marL="1428750" indent="-514350">
              <a:lnSpc>
                <a:spcPct val="107000"/>
              </a:lnSpc>
              <a:spcAft>
                <a:spcPts val="800"/>
              </a:spcAft>
              <a:buAutoNum type="alphaLcPeriod"/>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When it comes to hearing God, very important! -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Isa 55:2-3</a:t>
            </a:r>
          </a:p>
          <a:p>
            <a:pPr marL="1379538" indent="-465138">
              <a:lnSpc>
                <a:spcPct val="107000"/>
              </a:lnSpc>
              <a:spcAft>
                <a:spcPts val="800"/>
              </a:spcAft>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It is essential for the good of our soul!</a:t>
            </a:r>
          </a:p>
          <a:p>
            <a:pPr marL="973138" indent="-465138">
              <a:lnSpc>
                <a:spcPct val="107000"/>
              </a:lnSpc>
              <a:spcAft>
                <a:spcPts val="800"/>
              </a:spcAft>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2. Is there ever a time when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God </a:t>
            </a: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does not hear...?</a:t>
            </a:r>
          </a:p>
          <a:p>
            <a:pPr marL="1379538" indent="-465138">
              <a:lnSpc>
                <a:spcPct val="107000"/>
              </a:lnSpc>
              <a:spcAft>
                <a:spcPts val="800"/>
              </a:spcAft>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 Yes, when our sins is between us and God - cf.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Isa 59:1-2</a:t>
            </a:r>
          </a:p>
          <a:p>
            <a:pPr marL="1379538" indent="-465138">
              <a:lnSpc>
                <a:spcPct val="107000"/>
              </a:lnSpc>
              <a:spcAft>
                <a:spcPts val="800"/>
              </a:spcAft>
            </a:pPr>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 But we can take care of that problem by receiving God’s Mercy - cf. </a:t>
            </a:r>
            <a:r>
              <a:rPr lang="en-US" sz="32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Isa 55:6-7</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839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82F62E31-6898-425A-97F8-D552AF3E34E8}"/>
              </a:ext>
            </a:extLst>
          </p:cNvPr>
          <p:cNvSpPr/>
          <p:nvPr/>
        </p:nvSpPr>
        <p:spPr>
          <a:xfrm>
            <a:off x="574431" y="1659285"/>
            <a:ext cx="11043138" cy="3539430"/>
          </a:xfrm>
          <a:prstGeom prst="rect">
            <a:avLst/>
          </a:prstGeom>
        </p:spPr>
        <p:txBody>
          <a:bodyPr wrap="square">
            <a:spAutoFit/>
          </a:bodyPr>
          <a:lstStyle/>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3. Today, that mercy is offered through Jesus Christ, God’s Son. And as God said:</a:t>
            </a:r>
          </a:p>
          <a:p>
            <a:pPr marL="914400" indent="-914400"/>
            <a:r>
              <a:rPr lang="en-US" sz="3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“This is My beloved Son. Hear Him!” (Luk 9:35)</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4. Have you heeded Him by obeying His word? </a:t>
            </a:r>
          </a:p>
          <a:p>
            <a:pPr marL="914400" indent="-457200"/>
            <a:r>
              <a:rPr lang="en-US" sz="32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5. Or does the following cry of Jesus apply to you...?</a:t>
            </a:r>
          </a:p>
          <a:p>
            <a:r>
              <a:rPr lang="en-US" sz="32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“But why do you call Me ‘Lord, Lord,’ and do not do the things which I say?” (Luk 6:46)</a:t>
            </a:r>
            <a:endParaRPr lang="en-US" sz="3200" dirty="0"/>
          </a:p>
        </p:txBody>
      </p:sp>
    </p:spTree>
    <p:extLst>
      <p:ext uri="{BB962C8B-B14F-4D97-AF65-F5344CB8AC3E}">
        <p14:creationId xmlns:p14="http://schemas.microsoft.com/office/powerpoint/2010/main" val="236652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40F562BD-5818-412F-BE7C-AED52F759679}"/>
              </a:ext>
            </a:extLst>
          </p:cNvPr>
          <p:cNvSpPr/>
          <p:nvPr/>
        </p:nvSpPr>
        <p:spPr>
          <a:xfrm>
            <a:off x="609600" y="1520785"/>
            <a:ext cx="10972800" cy="3816429"/>
          </a:xfrm>
          <a:prstGeom prst="rect">
            <a:avLst/>
          </a:prstGeom>
        </p:spPr>
        <p:txBody>
          <a:bodyPr wrap="square">
            <a:spAutoFit/>
          </a:bodyPr>
          <a:lstStyle/>
          <a:p>
            <a:pPr marL="914400" indent="-914400"/>
            <a:r>
              <a:rPr lang="en-US" sz="3200" b="1" dirty="0">
                <a:solidFill>
                  <a:srgbClr val="000000"/>
                </a:solidFill>
                <a:latin typeface="Times New Roman" panose="02020603050405020304" pitchFamily="18" charset="0"/>
                <a:ea typeface="Calibri" panose="020F0502020204030204" pitchFamily="34" charset="0"/>
              </a:rPr>
              <a:t>INTRODUCTION:</a:t>
            </a:r>
          </a:p>
          <a:p>
            <a:pPr marL="914400" indent="-457200"/>
            <a:r>
              <a:rPr lang="en-US" sz="3200" dirty="0">
                <a:solidFill>
                  <a:srgbClr val="000000"/>
                </a:solidFill>
                <a:latin typeface="Times New Roman" panose="02020603050405020304" pitchFamily="18" charset="0"/>
                <a:ea typeface="Calibri" panose="020F0502020204030204" pitchFamily="34" charset="0"/>
              </a:rPr>
              <a:t>1. This lesson is from a series entitled </a:t>
            </a:r>
            <a:r>
              <a:rPr lang="en-US" sz="3200" b="1" dirty="0">
                <a:solidFill>
                  <a:srgbClr val="000000"/>
                </a:solidFill>
                <a:latin typeface="Times New Roman" panose="02020603050405020304" pitchFamily="18" charset="0"/>
                <a:ea typeface="Calibri" panose="020F0502020204030204" pitchFamily="34" charset="0"/>
              </a:rPr>
              <a:t>“Spiritual Wellness”</a:t>
            </a:r>
            <a:r>
              <a:rPr lang="en-US" sz="3200" dirty="0">
                <a:solidFill>
                  <a:srgbClr val="000000"/>
                </a:solidFill>
                <a:latin typeface="Times New Roman" panose="02020603050405020304" pitchFamily="18" charset="0"/>
                <a:ea typeface="Calibri" panose="020F0502020204030204" pitchFamily="34" charset="0"/>
              </a:rPr>
              <a:t>...</a:t>
            </a:r>
          </a:p>
          <a:p>
            <a:pPr marL="1371600" indent="-457200"/>
            <a:r>
              <a:rPr lang="en-US" sz="3200" dirty="0">
                <a:solidFill>
                  <a:srgbClr val="000000"/>
                </a:solidFill>
                <a:latin typeface="Times New Roman" panose="02020603050405020304" pitchFamily="18" charset="0"/>
                <a:ea typeface="Calibri" panose="020F0502020204030204" pitchFamily="34" charset="0"/>
              </a:rPr>
              <a:t>a. Just as we may have periodic Doctor checkups to gauge our physical well-being</a:t>
            </a:r>
          </a:p>
          <a:p>
            <a:pPr marL="1371600" indent="-457200"/>
            <a:r>
              <a:rPr lang="en-US" sz="3200" dirty="0">
                <a:solidFill>
                  <a:srgbClr val="000000"/>
                </a:solidFill>
                <a:latin typeface="Times New Roman" panose="02020603050405020304" pitchFamily="18" charset="0"/>
                <a:ea typeface="Calibri" panose="020F0502020204030204" pitchFamily="34" charset="0"/>
              </a:rPr>
              <a:t>b. So we should frequently examine our spiritual wellness regarding serving God</a:t>
            </a:r>
          </a:p>
          <a:p>
            <a:pPr marL="1371600" indent="-457200"/>
            <a:r>
              <a:rPr lang="en-US" sz="3200" dirty="0">
                <a:solidFill>
                  <a:srgbClr val="000000"/>
                </a:solidFill>
                <a:latin typeface="Times New Roman" panose="02020603050405020304" pitchFamily="18" charset="0"/>
                <a:ea typeface="Calibri" panose="020F0502020204030204" pitchFamily="34" charset="0"/>
              </a:rPr>
              <a:t>c. Our spiritual checkup begins with checking our </a:t>
            </a:r>
            <a:r>
              <a:rPr lang="en-US" sz="3200" b="1" dirty="0">
                <a:solidFill>
                  <a:srgbClr val="000000"/>
                </a:solidFill>
                <a:latin typeface="Times New Roman" panose="02020603050405020304" pitchFamily="18" charset="0"/>
                <a:ea typeface="Calibri" panose="020F0502020204030204" pitchFamily="34" charset="0"/>
              </a:rPr>
              <a:t>hearing</a:t>
            </a:r>
            <a:br>
              <a:rPr lang="en-US" sz="3200" b="1" dirty="0">
                <a:solidFill>
                  <a:srgbClr val="000000"/>
                </a:solidFill>
                <a:latin typeface="Times New Roman" panose="02020603050405020304" pitchFamily="18" charset="0"/>
                <a:ea typeface="Calibri" panose="020F0502020204030204" pitchFamily="34" charset="0"/>
              </a:rPr>
            </a:br>
            <a:endParaRPr lang="en-US" dirty="0"/>
          </a:p>
        </p:txBody>
      </p:sp>
    </p:spTree>
    <p:extLst>
      <p:ext uri="{BB962C8B-B14F-4D97-AF65-F5344CB8AC3E}">
        <p14:creationId xmlns:p14="http://schemas.microsoft.com/office/powerpoint/2010/main" val="25985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319B617D-5E13-4675-8834-BD85DA95A59D}"/>
              </a:ext>
            </a:extLst>
          </p:cNvPr>
          <p:cNvSpPr/>
          <p:nvPr/>
        </p:nvSpPr>
        <p:spPr>
          <a:xfrm>
            <a:off x="609600" y="920621"/>
            <a:ext cx="10972800" cy="5016758"/>
          </a:xfrm>
          <a:prstGeom prst="rect">
            <a:avLst/>
          </a:prstGeom>
        </p:spPr>
        <p:txBody>
          <a:bodyPr wrap="square">
            <a:spAutoFit/>
          </a:bodyPr>
          <a:lstStyle/>
          <a:p>
            <a:pPr marL="457200" indent="-457200"/>
            <a:r>
              <a:rPr lang="en-US" sz="3200" dirty="0">
                <a:solidFill>
                  <a:srgbClr val="000000"/>
                </a:solidFill>
                <a:latin typeface="Times New Roman" panose="02020603050405020304" pitchFamily="18" charset="0"/>
                <a:ea typeface="Calibri" panose="020F0502020204030204" pitchFamily="34" charset="0"/>
              </a:rPr>
              <a:t>2. We often find Jesus saying, </a:t>
            </a:r>
            <a:r>
              <a:rPr lang="en-US" sz="3200" b="1" dirty="0">
                <a:solidFill>
                  <a:srgbClr val="000000"/>
                </a:solidFill>
                <a:latin typeface="Times New Roman" panose="02020603050405020304" pitchFamily="18" charset="0"/>
                <a:ea typeface="Calibri" panose="020F0502020204030204" pitchFamily="34" charset="0"/>
              </a:rPr>
              <a:t>“He who has ears to hear, let him hear!”</a:t>
            </a:r>
            <a:r>
              <a:rPr lang="en-US" sz="3200" dirty="0">
                <a:solidFill>
                  <a:srgbClr val="000000"/>
                </a:solidFill>
                <a:latin typeface="Times New Roman" panose="02020603050405020304" pitchFamily="18" charset="0"/>
                <a:ea typeface="Calibri" panose="020F0502020204030204" pitchFamily="34" charset="0"/>
              </a:rPr>
              <a:t>...</a:t>
            </a:r>
          </a:p>
          <a:p>
            <a:pPr marL="971550" indent="-514350">
              <a:buAutoNum type="alphaLcPeriod"/>
            </a:pPr>
            <a:r>
              <a:rPr lang="en-US" sz="3200" dirty="0">
                <a:solidFill>
                  <a:srgbClr val="000000"/>
                </a:solidFill>
                <a:latin typeface="Times New Roman" panose="02020603050405020304" pitchFamily="18" charset="0"/>
                <a:ea typeface="Calibri" panose="020F0502020204030204" pitchFamily="34" charset="0"/>
              </a:rPr>
              <a:t>During His earthly ministry - </a:t>
            </a:r>
            <a:r>
              <a:rPr lang="en-US" sz="3200" b="1" dirty="0">
                <a:solidFill>
                  <a:srgbClr val="000000"/>
                </a:solidFill>
                <a:latin typeface="Times New Roman" panose="02020603050405020304" pitchFamily="18" charset="0"/>
                <a:ea typeface="Calibri" panose="020F0502020204030204" pitchFamily="34" charset="0"/>
              </a:rPr>
              <a:t>Mat 11:15; 13:9, 43</a:t>
            </a:r>
          </a:p>
          <a:p>
            <a:pPr marL="914400" indent="-457200">
              <a:buAutoNum type="alphaLcPeriod"/>
            </a:pPr>
            <a:r>
              <a:rPr lang="en-US" sz="3200" dirty="0">
                <a:solidFill>
                  <a:srgbClr val="000000"/>
                </a:solidFill>
                <a:latin typeface="Times New Roman" panose="02020603050405020304" pitchFamily="18" charset="0"/>
                <a:ea typeface="Calibri" panose="020F0502020204030204" pitchFamily="34" charset="0"/>
              </a:rPr>
              <a:t>In His letters to the churches of Asia - </a:t>
            </a:r>
            <a:r>
              <a:rPr lang="en-US" sz="3200" b="1" dirty="0">
                <a:solidFill>
                  <a:srgbClr val="000000"/>
                </a:solidFill>
                <a:latin typeface="Times New Roman" panose="02020603050405020304" pitchFamily="18" charset="0"/>
                <a:ea typeface="Calibri" panose="020F0502020204030204" pitchFamily="34" charset="0"/>
              </a:rPr>
              <a:t>Rev 2:7, 11, 17, 29; 3:6, 13, 22</a:t>
            </a:r>
          </a:p>
          <a:p>
            <a:r>
              <a:rPr lang="en-US" sz="3200" dirty="0">
                <a:solidFill>
                  <a:srgbClr val="000000"/>
                </a:solidFill>
                <a:latin typeface="Times New Roman" panose="02020603050405020304" pitchFamily="18" charset="0"/>
                <a:ea typeface="Calibri" panose="020F0502020204030204" pitchFamily="34" charset="0"/>
              </a:rPr>
              <a:t>3. What is the point of these sayings...?</a:t>
            </a:r>
          </a:p>
          <a:p>
            <a:pPr marL="914400" indent="-461963">
              <a:buAutoNum type="alphaLcPeriod"/>
            </a:pPr>
            <a:r>
              <a:rPr lang="en-US" sz="3200" dirty="0">
                <a:solidFill>
                  <a:srgbClr val="000000"/>
                </a:solidFill>
                <a:latin typeface="Times New Roman" panose="02020603050405020304" pitchFamily="18" charset="0"/>
                <a:ea typeface="Calibri" panose="020F0502020204030204" pitchFamily="34" charset="0"/>
              </a:rPr>
              <a:t>What is being said is important, so we had better pay attention! - cf. </a:t>
            </a:r>
            <a:r>
              <a:rPr lang="en-US" sz="3200" b="1" dirty="0">
                <a:solidFill>
                  <a:srgbClr val="000000"/>
                </a:solidFill>
                <a:latin typeface="Times New Roman" panose="02020603050405020304" pitchFamily="18" charset="0"/>
                <a:ea typeface="Calibri" panose="020F0502020204030204" pitchFamily="34" charset="0"/>
              </a:rPr>
              <a:t>Mark 4:23-25</a:t>
            </a:r>
          </a:p>
          <a:p>
            <a:pPr marL="914400" indent="-461963">
              <a:buAutoNum type="alphaLcPeriod"/>
            </a:pPr>
            <a:r>
              <a:rPr lang="en-US" sz="3200" dirty="0">
                <a:solidFill>
                  <a:srgbClr val="000000"/>
                </a:solidFill>
                <a:latin typeface="Times New Roman" panose="02020603050405020304" pitchFamily="18" charset="0"/>
                <a:ea typeface="Calibri" panose="020F0502020204030204" pitchFamily="34" charset="0"/>
              </a:rPr>
              <a:t>b. It suggests a problem that often exists today: many simply do not hear so as to understand</a:t>
            </a:r>
            <a:endParaRPr lang="en-US" sz="3200" dirty="0"/>
          </a:p>
        </p:txBody>
      </p:sp>
    </p:spTree>
    <p:extLst>
      <p:ext uri="{BB962C8B-B14F-4D97-AF65-F5344CB8AC3E}">
        <p14:creationId xmlns:p14="http://schemas.microsoft.com/office/powerpoint/2010/main" val="4049929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B9182F59-67E1-41E3-864B-0FC16C402853}"/>
              </a:ext>
            </a:extLst>
          </p:cNvPr>
          <p:cNvSpPr/>
          <p:nvPr/>
        </p:nvSpPr>
        <p:spPr>
          <a:xfrm>
            <a:off x="653561" y="1905506"/>
            <a:ext cx="10884877" cy="3046988"/>
          </a:xfrm>
          <a:prstGeom prst="rect">
            <a:avLst/>
          </a:prstGeom>
        </p:spPr>
        <p:txBody>
          <a:bodyPr wrap="square">
            <a:spAutoFit/>
          </a:bodyPr>
          <a:lstStyle/>
          <a:p>
            <a:pPr marL="457200" indent="-457200"/>
            <a:r>
              <a:rPr lang="en-US" sz="3200" dirty="0">
                <a:solidFill>
                  <a:srgbClr val="000000"/>
                </a:solidFill>
                <a:latin typeface="Times New Roman" panose="02020603050405020304" pitchFamily="18" charset="0"/>
                <a:ea typeface="Calibri" panose="020F0502020204030204" pitchFamily="34" charset="0"/>
              </a:rPr>
              <a:t>4. I am convinced that many do not appreciate the importance of good listening...</a:t>
            </a:r>
          </a:p>
          <a:p>
            <a:pPr marL="914400" indent="-457200"/>
            <a:r>
              <a:rPr lang="en-US" sz="3200" dirty="0">
                <a:solidFill>
                  <a:srgbClr val="000000"/>
                </a:solidFill>
                <a:latin typeface="Times New Roman" panose="02020603050405020304" pitchFamily="18" charset="0"/>
                <a:ea typeface="Calibri" panose="020F0502020204030204" pitchFamily="34" charset="0"/>
              </a:rPr>
              <a:t>a. It certainly concerned Jesus</a:t>
            </a:r>
          </a:p>
          <a:p>
            <a:pPr marL="914400" indent="-457200"/>
            <a:r>
              <a:rPr lang="en-US" sz="3200" dirty="0">
                <a:solidFill>
                  <a:srgbClr val="000000"/>
                </a:solidFill>
                <a:latin typeface="Times New Roman" panose="02020603050405020304" pitchFamily="18" charset="0"/>
                <a:ea typeface="Calibri" panose="020F0502020204030204" pitchFamily="34" charset="0"/>
              </a:rPr>
              <a:t>b. So I believe it is appropriate to ask, </a:t>
            </a:r>
            <a:r>
              <a:rPr lang="en-US" sz="3200" b="1" dirty="0">
                <a:solidFill>
                  <a:srgbClr val="000000"/>
                </a:solidFill>
                <a:latin typeface="Times New Roman" panose="02020603050405020304" pitchFamily="18" charset="0"/>
                <a:ea typeface="Calibri" panose="020F0502020204030204" pitchFamily="34" charset="0"/>
              </a:rPr>
              <a:t>“How Well Do You Hear?”</a:t>
            </a:r>
          </a:p>
          <a:p>
            <a:pPr marL="914400"/>
            <a:r>
              <a:rPr lang="en-US" sz="3200" dirty="0">
                <a:solidFill>
                  <a:srgbClr val="000000"/>
                </a:solidFill>
                <a:latin typeface="Times New Roman" panose="02020603050405020304" pitchFamily="18" charset="0"/>
                <a:ea typeface="Calibri" panose="020F0502020204030204" pitchFamily="34" charset="0"/>
              </a:rPr>
              <a:t>1.) Let’s begin by pointing out there are...</a:t>
            </a:r>
            <a:endParaRPr lang="en-US" sz="3200" dirty="0"/>
          </a:p>
        </p:txBody>
      </p:sp>
    </p:spTree>
    <p:extLst>
      <p:ext uri="{BB962C8B-B14F-4D97-AF65-F5344CB8AC3E}">
        <p14:creationId xmlns:p14="http://schemas.microsoft.com/office/powerpoint/2010/main" val="159231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2E7B0252-A16D-443F-8FD5-E8EA4F6FB2A2}"/>
              </a:ext>
            </a:extLst>
          </p:cNvPr>
          <p:cNvSpPr/>
          <p:nvPr/>
        </p:nvSpPr>
        <p:spPr>
          <a:xfrm>
            <a:off x="618392" y="1274564"/>
            <a:ext cx="10955216" cy="4308872"/>
          </a:xfrm>
          <a:prstGeom prst="rect">
            <a:avLst/>
          </a:prstGeom>
        </p:spPr>
        <p:txBody>
          <a:bodyPr wrap="square">
            <a:spAutoFit/>
          </a:bodyPr>
          <a:lstStyle/>
          <a:p>
            <a:pPr marL="571500" indent="-571500">
              <a:buAutoNum type="romanUcPeriod"/>
            </a:pPr>
            <a:r>
              <a:rPr lang="en-US" sz="3200" b="1" dirty="0">
                <a:solidFill>
                  <a:srgbClr val="000000"/>
                </a:solidFill>
                <a:latin typeface="Times New Roman" panose="02020603050405020304" pitchFamily="18" charset="0"/>
                <a:ea typeface="Calibri" panose="020F0502020204030204" pitchFamily="34" charset="0"/>
              </a:rPr>
              <a:t>DIFFERENT TYPES OF HEARERS</a:t>
            </a:r>
          </a:p>
          <a:p>
            <a:pPr marL="971550" indent="-514350">
              <a:buAutoNum type="alphaUcPeriod"/>
            </a:pPr>
            <a:r>
              <a:rPr lang="en-US" sz="3200" b="1" dirty="0">
                <a:solidFill>
                  <a:srgbClr val="000000"/>
                </a:solidFill>
                <a:latin typeface="Times New Roman" panose="02020603050405020304" pitchFamily="18" charset="0"/>
                <a:ea typeface="Calibri" panose="020F0502020204030204" pitchFamily="34" charset="0"/>
              </a:rPr>
              <a:t>THOSE HARD OF HEARING...</a:t>
            </a:r>
          </a:p>
          <a:p>
            <a:pPr marL="1423988" indent="-509588"/>
            <a:r>
              <a:rPr lang="en-US" sz="3200" dirty="0">
                <a:solidFill>
                  <a:srgbClr val="000000"/>
                </a:solidFill>
                <a:latin typeface="Times New Roman" panose="02020603050405020304" pitchFamily="18" charset="0"/>
                <a:ea typeface="Calibri" panose="020F0502020204030204" pitchFamily="34" charset="0"/>
              </a:rPr>
              <a:t>1. Isaiah wrote of such people, and Jesus applied it to many in His day - </a:t>
            </a:r>
            <a:r>
              <a:rPr lang="en-US" sz="3200" b="1" dirty="0">
                <a:solidFill>
                  <a:srgbClr val="000000"/>
                </a:solidFill>
                <a:latin typeface="Times New Roman" panose="02020603050405020304" pitchFamily="18" charset="0"/>
                <a:ea typeface="Calibri" panose="020F0502020204030204" pitchFamily="34" charset="0"/>
              </a:rPr>
              <a:t>Mat 13:13-15</a:t>
            </a:r>
          </a:p>
          <a:p>
            <a:pPr marL="1423988" indent="-509588"/>
            <a:r>
              <a:rPr lang="en-US" sz="3200" dirty="0">
                <a:solidFill>
                  <a:srgbClr val="000000"/>
                </a:solidFill>
                <a:latin typeface="Times New Roman" panose="02020603050405020304" pitchFamily="18" charset="0"/>
                <a:ea typeface="Calibri" panose="020F0502020204030204" pitchFamily="34" charset="0"/>
              </a:rPr>
              <a:t>2. People are this way because they are dull of heart and have closed their eyes to truth</a:t>
            </a:r>
          </a:p>
          <a:p>
            <a:pPr marL="1423988" indent="-509588"/>
            <a:r>
              <a:rPr lang="en-US" sz="3200" b="1" dirty="0">
                <a:solidFill>
                  <a:srgbClr val="000000"/>
                </a:solidFill>
                <a:latin typeface="Times New Roman" panose="02020603050405020304" pitchFamily="18" charset="0"/>
                <a:ea typeface="Calibri" panose="020F0502020204030204" pitchFamily="34" charset="0"/>
              </a:rPr>
              <a:t>3. This prevents one from understanding God’s grace and being saved by Him</a:t>
            </a:r>
            <a:r>
              <a:rPr lang="en-US" b="1" dirty="0">
                <a:solidFill>
                  <a:srgbClr val="000000"/>
                </a:solidFill>
                <a:latin typeface="Times New Roman" panose="02020603050405020304" pitchFamily="18" charset="0"/>
                <a:ea typeface="Calibri" panose="020F0502020204030204" pitchFamily="34" charset="0"/>
              </a:rPr>
              <a:t/>
            </a:r>
            <a:br>
              <a:rPr lang="en-US" b="1" dirty="0">
                <a:solidFill>
                  <a:srgbClr val="000000"/>
                </a:solidFill>
                <a:latin typeface="Times New Roman" panose="02020603050405020304" pitchFamily="18" charset="0"/>
                <a:ea typeface="Calibri" panose="020F0502020204030204" pitchFamily="34" charset="0"/>
              </a:rPr>
            </a:br>
            <a:endParaRPr lang="en-US" dirty="0"/>
          </a:p>
        </p:txBody>
      </p:sp>
    </p:spTree>
    <p:extLst>
      <p:ext uri="{BB962C8B-B14F-4D97-AF65-F5344CB8AC3E}">
        <p14:creationId xmlns:p14="http://schemas.microsoft.com/office/powerpoint/2010/main" val="2453599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DDC6D9BF-F73C-4AA9-8361-74257D13D5CA}"/>
              </a:ext>
            </a:extLst>
          </p:cNvPr>
          <p:cNvSpPr/>
          <p:nvPr/>
        </p:nvSpPr>
        <p:spPr>
          <a:xfrm>
            <a:off x="609600" y="1905506"/>
            <a:ext cx="10972800" cy="3046988"/>
          </a:xfrm>
          <a:prstGeom prst="rect">
            <a:avLst/>
          </a:prstGeom>
        </p:spPr>
        <p:txBody>
          <a:bodyPr wrap="square">
            <a:spAutoFit/>
          </a:bodyPr>
          <a:lstStyle/>
          <a:p>
            <a:pPr marL="457200" indent="-457200"/>
            <a:r>
              <a:rPr lang="en-US" sz="3200" b="1" dirty="0">
                <a:solidFill>
                  <a:srgbClr val="000000"/>
                </a:solidFill>
                <a:latin typeface="Times New Roman" panose="02020603050405020304" pitchFamily="18" charset="0"/>
                <a:ea typeface="Calibri" panose="020F0502020204030204" pitchFamily="34" charset="0"/>
              </a:rPr>
              <a:t>B. THOSE DULL OF HEARING...</a:t>
            </a:r>
          </a:p>
          <a:p>
            <a:pPr marL="914400" indent="-457200"/>
            <a:r>
              <a:rPr lang="en-US" sz="3200" dirty="0">
                <a:solidFill>
                  <a:srgbClr val="000000"/>
                </a:solidFill>
                <a:latin typeface="Times New Roman" panose="02020603050405020304" pitchFamily="18" charset="0"/>
                <a:ea typeface="Calibri" panose="020F0502020204030204" pitchFamily="34" charset="0"/>
              </a:rPr>
              <a:t>1. Some of the Hebrew Christians were like this - cf. </a:t>
            </a:r>
            <a:r>
              <a:rPr lang="en-US" sz="3200" b="1" dirty="0">
                <a:solidFill>
                  <a:srgbClr val="000000"/>
                </a:solidFill>
                <a:latin typeface="Times New Roman" panose="02020603050405020304" pitchFamily="18" charset="0"/>
                <a:ea typeface="Calibri" panose="020F0502020204030204" pitchFamily="34" charset="0"/>
              </a:rPr>
              <a:t>Heb 5:11</a:t>
            </a:r>
          </a:p>
          <a:p>
            <a:pPr marL="914400" indent="-457200"/>
            <a:r>
              <a:rPr lang="en-US" sz="3200" dirty="0">
                <a:solidFill>
                  <a:srgbClr val="000000"/>
                </a:solidFill>
                <a:latin typeface="Times New Roman" panose="02020603050405020304" pitchFamily="18" charset="0"/>
                <a:ea typeface="Calibri" panose="020F0502020204030204" pitchFamily="34" charset="0"/>
              </a:rPr>
              <a:t>2. When a person has this problem, it is hard for others to explain things to them!</a:t>
            </a:r>
          </a:p>
          <a:p>
            <a:pPr marL="914400" indent="-457200"/>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The fault is not with the subject material, nor the presenter, but the hearer!</a:t>
            </a:r>
            <a:endParaRPr lang="en-US" dirty="0"/>
          </a:p>
        </p:txBody>
      </p:sp>
    </p:spTree>
    <p:extLst>
      <p:ext uri="{BB962C8B-B14F-4D97-AF65-F5344CB8AC3E}">
        <p14:creationId xmlns:p14="http://schemas.microsoft.com/office/powerpoint/2010/main" val="4261692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A89342B8-53CC-4756-B099-2214C30474B2}"/>
              </a:ext>
            </a:extLst>
          </p:cNvPr>
          <p:cNvSpPr/>
          <p:nvPr/>
        </p:nvSpPr>
        <p:spPr>
          <a:xfrm>
            <a:off x="635976" y="1659285"/>
            <a:ext cx="10920047" cy="3539430"/>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rPr>
              <a:t>C. THOSE WITH ITCHING EARS...</a:t>
            </a:r>
          </a:p>
          <a:p>
            <a:pPr marL="914400" indent="-509588"/>
            <a:r>
              <a:rPr lang="en-US" sz="3200" dirty="0">
                <a:solidFill>
                  <a:srgbClr val="000000"/>
                </a:solidFill>
                <a:latin typeface="Times New Roman" panose="02020603050405020304" pitchFamily="18" charset="0"/>
                <a:ea typeface="Calibri" panose="020F0502020204030204" pitchFamily="34" charset="0"/>
              </a:rPr>
              <a:t>1. Such people will listen only to that which is pleasing – </a:t>
            </a:r>
            <a:r>
              <a:rPr lang="en-US" sz="3200" b="1" dirty="0">
                <a:solidFill>
                  <a:srgbClr val="000000"/>
                </a:solidFill>
                <a:latin typeface="Times New Roman" panose="02020603050405020304" pitchFamily="18" charset="0"/>
                <a:ea typeface="Calibri" panose="020F0502020204030204" pitchFamily="34" charset="0"/>
              </a:rPr>
              <a:t>2 Tim 4:3-4</a:t>
            </a:r>
          </a:p>
          <a:p>
            <a:pPr marL="914400" indent="-509588"/>
            <a:r>
              <a:rPr lang="en-US" sz="3200" dirty="0">
                <a:solidFill>
                  <a:srgbClr val="000000"/>
                </a:solidFill>
                <a:latin typeface="Times New Roman" panose="02020603050405020304" pitchFamily="18" charset="0"/>
                <a:ea typeface="Calibri" panose="020F0502020204030204" pitchFamily="34" charset="0"/>
              </a:rPr>
              <a:t>2. They don’t like </a:t>
            </a:r>
            <a:r>
              <a:rPr lang="en-US" sz="3200" b="1" dirty="0">
                <a:solidFill>
                  <a:srgbClr val="000000"/>
                </a:solidFill>
                <a:latin typeface="Times New Roman" panose="02020603050405020304" pitchFamily="18" charset="0"/>
                <a:ea typeface="Calibri" panose="020F0502020204030204" pitchFamily="34" charset="0"/>
              </a:rPr>
              <a:t>sound doctrine </a:t>
            </a:r>
            <a:r>
              <a:rPr lang="en-US" sz="3200" dirty="0">
                <a:solidFill>
                  <a:srgbClr val="000000"/>
                </a:solidFill>
                <a:latin typeface="Times New Roman" panose="02020603050405020304" pitchFamily="18" charset="0"/>
                <a:ea typeface="Calibri" panose="020F0502020204030204" pitchFamily="34" charset="0"/>
              </a:rPr>
              <a:t>(which often requires negative preaching) – </a:t>
            </a:r>
            <a:r>
              <a:rPr lang="en-US" sz="3200" b="1" dirty="0">
                <a:solidFill>
                  <a:srgbClr val="000000"/>
                </a:solidFill>
                <a:latin typeface="Times New Roman" panose="02020603050405020304" pitchFamily="18" charset="0"/>
                <a:ea typeface="Calibri" panose="020F0502020204030204" pitchFamily="34" charset="0"/>
              </a:rPr>
              <a:t>2 Tim 4:2</a:t>
            </a:r>
          </a:p>
          <a:p>
            <a:pPr marL="914400" indent="-509588"/>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Many today are often afflicted with this hearing problem!</a:t>
            </a:r>
            <a:endParaRPr lang="en-US" sz="3200" dirty="0"/>
          </a:p>
        </p:txBody>
      </p:sp>
    </p:spTree>
    <p:extLst>
      <p:ext uri="{BB962C8B-B14F-4D97-AF65-F5344CB8AC3E}">
        <p14:creationId xmlns:p14="http://schemas.microsoft.com/office/powerpoint/2010/main" val="137691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99EDCC1F-2ADE-4341-8AD5-9874A0FAED7D}"/>
              </a:ext>
            </a:extLst>
          </p:cNvPr>
          <p:cNvSpPr/>
          <p:nvPr/>
        </p:nvSpPr>
        <p:spPr>
          <a:xfrm>
            <a:off x="653561" y="1413063"/>
            <a:ext cx="10884877" cy="4031873"/>
          </a:xfrm>
          <a:prstGeom prst="rect">
            <a:avLst/>
          </a:prstGeom>
        </p:spPr>
        <p:txBody>
          <a:bodyPr wrap="square">
            <a:spAutoFit/>
          </a:bodyPr>
          <a:lstStyle/>
          <a:p>
            <a:r>
              <a:rPr lang="en-US" sz="3200" b="1" dirty="0">
                <a:solidFill>
                  <a:srgbClr val="000000"/>
                </a:solidFill>
                <a:latin typeface="Times New Roman" panose="02020603050405020304" pitchFamily="18" charset="0"/>
                <a:ea typeface="Calibri" panose="020F0502020204030204" pitchFamily="34" charset="0"/>
              </a:rPr>
              <a:t>D. THOSE WITH GOOD AND NOBLE HEARTS...</a:t>
            </a:r>
          </a:p>
          <a:p>
            <a:pPr marL="914400" indent="-457200"/>
            <a:r>
              <a:rPr lang="en-US" sz="3200" dirty="0">
                <a:solidFill>
                  <a:srgbClr val="000000"/>
                </a:solidFill>
                <a:latin typeface="Times New Roman" panose="02020603050405020304" pitchFamily="18" charset="0"/>
                <a:ea typeface="Calibri" panose="020F0502020204030204" pitchFamily="34" charset="0"/>
              </a:rPr>
              <a:t>1. Jesus spoke of these in His parable of the Sower - </a:t>
            </a:r>
            <a:r>
              <a:rPr lang="en-US" sz="3200" b="1" dirty="0">
                <a:solidFill>
                  <a:srgbClr val="000000"/>
                </a:solidFill>
                <a:latin typeface="Times New Roman" panose="02020603050405020304" pitchFamily="18" charset="0"/>
                <a:ea typeface="Calibri" panose="020F0502020204030204" pitchFamily="34" charset="0"/>
              </a:rPr>
              <a:t>Luke 8:15</a:t>
            </a:r>
          </a:p>
          <a:p>
            <a:pPr marL="914400" indent="-457200"/>
            <a:r>
              <a:rPr lang="en-US" sz="3200" dirty="0">
                <a:solidFill>
                  <a:srgbClr val="000000"/>
                </a:solidFill>
                <a:latin typeface="Times New Roman" panose="02020603050405020304" pitchFamily="18" charset="0"/>
                <a:ea typeface="Calibri" panose="020F0502020204030204" pitchFamily="34" charset="0"/>
              </a:rPr>
              <a:t>2. The Bereans were hearers of this kind, receiving the word with readiness - </a:t>
            </a:r>
            <a:r>
              <a:rPr lang="en-US" sz="3200" b="1" dirty="0">
                <a:solidFill>
                  <a:srgbClr val="000000"/>
                </a:solidFill>
                <a:latin typeface="Times New Roman" panose="02020603050405020304" pitchFamily="18" charset="0"/>
                <a:ea typeface="Calibri" panose="020F0502020204030204" pitchFamily="34" charset="0"/>
              </a:rPr>
              <a:t>Acts 17:11</a:t>
            </a:r>
          </a:p>
          <a:p>
            <a:pPr marL="914400" indent="-449263"/>
            <a:r>
              <a:rPr lang="en-US" sz="3200" dirty="0">
                <a:solidFill>
                  <a:srgbClr val="000000"/>
                </a:solidFill>
                <a:latin typeface="Times New Roman" panose="02020603050405020304" pitchFamily="18" charset="0"/>
                <a:ea typeface="Calibri" panose="020F0502020204030204" pitchFamily="34" charset="0"/>
              </a:rPr>
              <a:t>3. </a:t>
            </a:r>
            <a:r>
              <a:rPr lang="en-US" sz="3200" b="1" dirty="0">
                <a:solidFill>
                  <a:srgbClr val="000000"/>
                </a:solidFill>
                <a:latin typeface="Times New Roman" panose="02020603050405020304" pitchFamily="18" charset="0"/>
                <a:ea typeface="Calibri" panose="020F0502020204030204" pitchFamily="34" charset="0"/>
              </a:rPr>
              <a:t>This is the kind of hearer we all should be!</a:t>
            </a:r>
          </a:p>
          <a:p>
            <a:pPr marL="914400"/>
            <a:r>
              <a:rPr lang="en-US" sz="3200" dirty="0">
                <a:solidFill>
                  <a:srgbClr val="000000"/>
                </a:solidFill>
                <a:latin typeface="Times New Roman" panose="02020603050405020304" pitchFamily="18" charset="0"/>
                <a:ea typeface="Calibri" panose="020F0502020204030204" pitchFamily="34" charset="0"/>
              </a:rPr>
              <a:t>a. Why is it so important to be this kind of hearer? </a:t>
            </a:r>
          </a:p>
          <a:p>
            <a:pPr marL="914400"/>
            <a:r>
              <a:rPr lang="en-US" sz="3200" dirty="0">
                <a:solidFill>
                  <a:srgbClr val="000000"/>
                </a:solidFill>
                <a:latin typeface="Times New Roman" panose="02020603050405020304" pitchFamily="18" charset="0"/>
                <a:ea typeface="Calibri" panose="020F0502020204030204" pitchFamily="34" charset="0"/>
              </a:rPr>
              <a:t>b. There are several reasons...</a:t>
            </a:r>
            <a:endParaRPr lang="en-US" sz="3200" dirty="0"/>
          </a:p>
        </p:txBody>
      </p:sp>
    </p:spTree>
    <p:extLst>
      <p:ext uri="{BB962C8B-B14F-4D97-AF65-F5344CB8AC3E}">
        <p14:creationId xmlns:p14="http://schemas.microsoft.com/office/powerpoint/2010/main" val="790628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 calcmode="lin" valueType="num">
                                      <p:cBhvr additive="base">
                                        <p:cTn id="35"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273</TotalTime>
  <Words>1699</Words>
  <Application>Microsoft Office PowerPoint</Application>
  <PresentationFormat>Custom</PresentationFormat>
  <Paragraphs>255</Paragraphs>
  <Slides>23</Slides>
  <Notes>21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Gary D. Murphy</dc:creator>
  <cp:lastModifiedBy>cwser</cp:lastModifiedBy>
  <cp:revision>53</cp:revision>
  <dcterms:created xsi:type="dcterms:W3CDTF">2019-08-24T00:34:47Z</dcterms:created>
  <dcterms:modified xsi:type="dcterms:W3CDTF">2019-09-06T19:23:57Z</dcterms:modified>
</cp:coreProperties>
</file>