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0"/>
  </p:notesMasterIdLst>
  <p:sldIdLst>
    <p:sldId id="274" r:id="rId2"/>
    <p:sldId id="257" r:id="rId3"/>
    <p:sldId id="259" r:id="rId4"/>
    <p:sldId id="261" r:id="rId5"/>
    <p:sldId id="260" r:id="rId6"/>
    <p:sldId id="262" r:id="rId7"/>
    <p:sldId id="267" r:id="rId8"/>
    <p:sldId id="263" r:id="rId9"/>
    <p:sldId id="268" r:id="rId10"/>
    <p:sldId id="269" r:id="rId11"/>
    <p:sldId id="264" r:id="rId12"/>
    <p:sldId id="270" r:id="rId13"/>
    <p:sldId id="265" r:id="rId14"/>
    <p:sldId id="271" r:id="rId15"/>
    <p:sldId id="266" r:id="rId16"/>
    <p:sldId id="272"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75910" autoAdjust="0"/>
  </p:normalViewPr>
  <p:slideViewPr>
    <p:cSldViewPr>
      <p:cViewPr varScale="1">
        <p:scale>
          <a:sx n="62" d="100"/>
          <a:sy n="62" d="100"/>
        </p:scale>
        <p:origin x="44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0D006-3934-4F4D-8C1C-86215BA36C07}"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7F657-4165-4003-87DE-C6BE2359DDF5}" type="slidenum">
              <a:rPr lang="en-US" smtClean="0"/>
              <a:t>‹#›</a:t>
            </a:fld>
            <a:endParaRPr lang="en-US"/>
          </a:p>
        </p:txBody>
      </p:sp>
    </p:spTree>
    <p:extLst>
      <p:ext uri="{BB962C8B-B14F-4D97-AF65-F5344CB8AC3E}">
        <p14:creationId xmlns:p14="http://schemas.microsoft.com/office/powerpoint/2010/main" val="198200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We Can Have Hope – Hope has been described as the Anchor of the Soul</a:t>
            </a:r>
          </a:p>
          <a:p>
            <a:r>
              <a:rPr lang="en-US" dirty="0"/>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This evening, we will use </a:t>
            </a:r>
            <a:r>
              <a:rPr lang="en-US" altLang="en-US" sz="1200" b="1" dirty="0">
                <a:latin typeface="Times New Roman" panose="02020603050405020304" pitchFamily="18" charset="0"/>
                <a:cs typeface="Times New Roman" panose="02020603050405020304" pitchFamily="18" charset="0"/>
              </a:rPr>
              <a:t>Hebrews 6</a:t>
            </a:r>
            <a:r>
              <a:rPr lang="en-US" altLang="en-US" sz="1200" b="0" dirty="0">
                <a:latin typeface="Times New Roman" panose="02020603050405020304" pitchFamily="18" charset="0"/>
                <a:cs typeface="Times New Roman" panose="02020603050405020304" pitchFamily="18" charset="0"/>
              </a:rPr>
              <a:t> as our text.</a:t>
            </a:r>
            <a:endParaRPr lang="en-US" alt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2</a:t>
            </a:fld>
            <a:endParaRPr lang="en-US"/>
          </a:p>
        </p:txBody>
      </p:sp>
    </p:spTree>
    <p:extLst>
      <p:ext uri="{BB962C8B-B14F-4D97-AF65-F5344CB8AC3E}">
        <p14:creationId xmlns:p14="http://schemas.microsoft.com/office/powerpoint/2010/main" val="60587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1. We Can Have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Because God Has Blessed Those Who Have Done His Will, In the Past</a:t>
            </a: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11</a:t>
            </a:fld>
            <a:endParaRPr lang="en-US"/>
          </a:p>
        </p:txBody>
      </p:sp>
    </p:spTree>
    <p:extLst>
      <p:ext uri="{BB962C8B-B14F-4D97-AF65-F5344CB8AC3E}">
        <p14:creationId xmlns:p14="http://schemas.microsoft.com/office/powerpoint/2010/main" val="399511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FontTx/>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Heb. 6:13-15</a:t>
            </a:r>
            <a:r>
              <a:rPr lang="en-US" altLang="en-US" sz="1200" b="0" dirty="0">
                <a:latin typeface="Times New Roman" panose="02020603050405020304" pitchFamily="18" charset="0"/>
                <a:cs typeface="Times New Roman" panose="02020603050405020304" pitchFamily="18" charset="0"/>
              </a:rPr>
              <a:t> – Is the Certainty of God’s Promise to Us.</a:t>
            </a:r>
            <a:endParaRPr lang="en-US" altLang="en-US" sz="1200" b="1"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when God made a promise to Abraham, because He could swear by no one greater, He swore by Himself, saying, "SURELY BLESSING I WILL BLESS YOU, AND MULTIPLYING I WILL MULTIPLY YOU." And so, after he had patiently endured, he obtained the promise.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Hebrews 6:13-15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a:t>
            </a:r>
          </a:p>
          <a:p>
            <a:pPr>
              <a:lnSpc>
                <a:spcPct val="110000"/>
              </a:lnSpc>
              <a:buFontTx/>
              <a:buNone/>
            </a:pPr>
            <a:r>
              <a:rPr lang="en-US" altLang="en-US" sz="1200" dirty="0">
                <a:latin typeface="Times New Roman" panose="02020603050405020304" pitchFamily="18" charset="0"/>
                <a:cs typeface="Times New Roman" panose="02020603050405020304" pitchFamily="18" charset="0"/>
              </a:rPr>
              <a:t>    2. In the past God has blessed the faithful (</a:t>
            </a:r>
            <a:r>
              <a:rPr lang="en-US" altLang="en-US" sz="1200" b="1" dirty="0">
                <a:latin typeface="Times New Roman" panose="02020603050405020304" pitchFamily="18" charset="0"/>
                <a:cs typeface="Times New Roman" panose="02020603050405020304" pitchFamily="18" charset="0"/>
              </a:rPr>
              <a:t>Heb. 11</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Rom. 15:4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whatever things were written before were written for our learning, that we through the patience and comfort of the Scriptures might have hope.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15:4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a:lnSpc>
                <a:spcPct val="110000"/>
              </a:lnSpc>
              <a:buFontTx/>
              <a:buNone/>
            </a:pPr>
            <a:r>
              <a:rPr lang="en-US" altLang="en-US" sz="1200" dirty="0">
                <a:latin typeface="Times New Roman" panose="02020603050405020304" pitchFamily="18" charset="0"/>
                <a:cs typeface="Times New Roman" panose="02020603050405020304" pitchFamily="18" charset="0"/>
              </a:rPr>
              <a:t>    3. If we imitate these people of faith, we too will receive all that has been promised to us.</a:t>
            </a:r>
          </a:p>
          <a:p>
            <a:pPr>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a:t>
            </a:r>
          </a:p>
          <a:p>
            <a:pPr>
              <a:lnSpc>
                <a:spcPct val="110000"/>
              </a:lnSpc>
              <a:buFontTx/>
              <a:buNone/>
            </a:pPr>
            <a:r>
              <a:rPr lang="en-US" altLang="en-US" sz="1200" dirty="0">
                <a:latin typeface="Times New Roman" panose="02020603050405020304" pitchFamily="18" charset="0"/>
                <a:cs typeface="Times New Roman" panose="02020603050405020304" pitchFamily="18" charset="0"/>
              </a:rPr>
              <a:t>    4. Thus, instead of our doubting benefit of faithfulness, we must give all diligence to have full assurance of these promises.</a:t>
            </a:r>
          </a:p>
          <a:p>
            <a:pPr>
              <a:lnSpc>
                <a:spcPct val="110000"/>
              </a:lnSpc>
              <a:buFontTx/>
              <a:buNone/>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12</a:t>
            </a:fld>
            <a:endParaRPr lang="en-US"/>
          </a:p>
        </p:txBody>
      </p:sp>
    </p:spTree>
    <p:extLst>
      <p:ext uri="{BB962C8B-B14F-4D97-AF65-F5344CB8AC3E}">
        <p14:creationId xmlns:p14="http://schemas.microsoft.com/office/powerpoint/2010/main" val="325385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1. We Can Have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&gt;&gt;&gt;&gt;&gt;&gt;&gt;&gt;&gt;&gt;&gt;&gt;&gt;&gt;&gt;&gt;&gt;&gt;&gt;</a:t>
            </a:r>
          </a:p>
          <a:p>
            <a:r>
              <a:rPr lang="en-US" altLang="en-US" sz="1200" dirty="0">
                <a:latin typeface="Arial" panose="020B0604020202020204" pitchFamily="34" charset="0"/>
              </a:rPr>
              <a:t>    2. Because God Cannot Lie</a:t>
            </a:r>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13</a:t>
            </a:fld>
            <a:endParaRPr lang="en-US"/>
          </a:p>
        </p:txBody>
      </p:sp>
    </p:spTree>
    <p:extLst>
      <p:ext uri="{BB962C8B-B14F-4D97-AF65-F5344CB8AC3E}">
        <p14:creationId xmlns:p14="http://schemas.microsoft.com/office/powerpoint/2010/main" val="224957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Tx/>
              <a:buNone/>
            </a:pPr>
            <a:r>
              <a:rPr lang="en-US" altLang="en-US" sz="1200" b="0" dirty="0">
                <a:cs typeface="Times New Roman" panose="02020603050405020304" pitchFamily="18" charset="0"/>
              </a:rPr>
              <a:t>    1. </a:t>
            </a:r>
            <a:r>
              <a:rPr lang="en-US" altLang="en-US" sz="1200" b="1" dirty="0">
                <a:cs typeface="Times New Roman" panose="02020603050405020304" pitchFamily="18" charset="0"/>
              </a:rPr>
              <a:t>Heb. 6:16-18</a:t>
            </a:r>
          </a:p>
          <a:p>
            <a:pPr rtl="0"/>
            <a:r>
              <a:rPr lang="en-US" sz="1200" b="0" i="1" u="none" strike="noStrike" kern="1200" baseline="0" dirty="0">
                <a:solidFill>
                  <a:schemeClr val="tx1"/>
                </a:solidFill>
                <a:latin typeface="+mn-lt"/>
                <a:ea typeface="+mn-ea"/>
                <a:cs typeface="+mn-cs"/>
              </a:rPr>
              <a:t>For men indeed swear by the greater, and an oath for confirmation is for them an end of all dispute. Thus God, determining to show more abundantly to the heirs of promise the immutability of His counsel, </a:t>
            </a:r>
            <a:r>
              <a:rPr lang="en-US" sz="1200" b="1" i="1" u="none" strike="noStrike" kern="1200" baseline="0" dirty="0">
                <a:solidFill>
                  <a:schemeClr val="tx1"/>
                </a:solidFill>
                <a:latin typeface="+mn-lt"/>
                <a:ea typeface="+mn-ea"/>
                <a:cs typeface="+mn-cs"/>
              </a:rPr>
              <a:t>confirmed it by an oath</a:t>
            </a:r>
            <a:r>
              <a:rPr lang="en-US" sz="1200" b="0" i="1" u="none" strike="noStrike" kern="1200" baseline="0" dirty="0">
                <a:solidFill>
                  <a:schemeClr val="tx1"/>
                </a:solidFill>
                <a:latin typeface="+mn-lt"/>
                <a:ea typeface="+mn-ea"/>
                <a:cs typeface="+mn-cs"/>
              </a:rPr>
              <a:t>, that by two immutable things, in which </a:t>
            </a:r>
            <a:r>
              <a:rPr lang="en-US" sz="1200" b="1" i="1" u="none" strike="noStrike" kern="1200" baseline="0" dirty="0">
                <a:solidFill>
                  <a:schemeClr val="tx1"/>
                </a:solidFill>
                <a:latin typeface="+mn-lt"/>
                <a:ea typeface="+mn-ea"/>
                <a:cs typeface="+mn-cs"/>
              </a:rPr>
              <a:t>it is impossible for God to lie</a:t>
            </a:r>
            <a:r>
              <a:rPr lang="en-US" sz="1200" b="0" i="1" u="none" strike="noStrike" kern="1200" baseline="0" dirty="0">
                <a:solidFill>
                  <a:schemeClr val="tx1"/>
                </a:solidFill>
                <a:latin typeface="+mn-lt"/>
                <a:ea typeface="+mn-ea"/>
                <a:cs typeface="+mn-cs"/>
              </a:rPr>
              <a:t>, we might have strong consolation, who have fled for refuge to lay hold of the hope set before 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6:16-18</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a:lnSpc>
                <a:spcPct val="120000"/>
              </a:lnSpc>
              <a:buFontTx/>
              <a:buNone/>
            </a:pPr>
            <a:r>
              <a:rPr lang="en-US" altLang="en-US" sz="1200" dirty="0">
                <a:cs typeface="Times New Roman" panose="02020603050405020304" pitchFamily="18" charset="0"/>
              </a:rPr>
              <a:t>&gt;&gt;&gt;&gt;&gt;&gt;&gt;&gt;&gt;&gt;&gt;&gt;&gt;&gt;&gt;&gt;&gt;&gt;</a:t>
            </a:r>
          </a:p>
          <a:p>
            <a:pPr>
              <a:lnSpc>
                <a:spcPct val="120000"/>
              </a:lnSpc>
              <a:buFontTx/>
              <a:buNone/>
            </a:pPr>
            <a:r>
              <a:rPr lang="en-US" altLang="en-US" sz="1200" dirty="0">
                <a:cs typeface="Times New Roman" panose="02020603050405020304" pitchFamily="18" charset="0"/>
              </a:rPr>
              <a:t>    2. God promised it (</a:t>
            </a:r>
            <a:r>
              <a:rPr lang="en-US" altLang="en-US" sz="1200" b="1" dirty="0">
                <a:cs typeface="Times New Roman" panose="02020603050405020304" pitchFamily="18" charset="0"/>
              </a:rPr>
              <a:t>Titus 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in hope of eternal life which God, </a:t>
            </a:r>
            <a:r>
              <a:rPr lang="en-US" sz="1200" b="1" i="1" u="none" strike="noStrike" kern="1200" baseline="0" dirty="0">
                <a:solidFill>
                  <a:schemeClr val="tx1"/>
                </a:solidFill>
                <a:latin typeface="+mn-lt"/>
                <a:ea typeface="+mn-ea"/>
                <a:cs typeface="+mn-cs"/>
              </a:rPr>
              <a:t>who cannot lie</a:t>
            </a:r>
            <a:r>
              <a:rPr lang="en-US" sz="1200" b="0" i="1" u="none" strike="noStrike" kern="1200" baseline="0" dirty="0">
                <a:solidFill>
                  <a:schemeClr val="tx1"/>
                </a:solidFill>
                <a:latin typeface="+mn-lt"/>
                <a:ea typeface="+mn-ea"/>
                <a:cs typeface="+mn-cs"/>
              </a:rPr>
              <a:t>, promised before time began,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cs typeface="Times New Roman" panose="02020603050405020304" pitchFamily="18" charset="0"/>
            </a:endParaRPr>
          </a:p>
          <a:p>
            <a:pPr>
              <a:lnSpc>
                <a:spcPct val="120000"/>
              </a:lnSpc>
              <a:buFontTx/>
              <a:buNone/>
            </a:pPr>
            <a:r>
              <a:rPr lang="en-US" altLang="en-US" sz="1200" dirty="0">
                <a:cs typeface="Times New Roman" panose="02020603050405020304" pitchFamily="18" charset="0"/>
              </a:rPr>
              <a:t>    3. God backed His promise with an oath </a:t>
            </a: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14</a:t>
            </a:fld>
            <a:endParaRPr lang="en-US"/>
          </a:p>
        </p:txBody>
      </p:sp>
    </p:spTree>
    <p:extLst>
      <p:ext uri="{BB962C8B-B14F-4D97-AF65-F5344CB8AC3E}">
        <p14:creationId xmlns:p14="http://schemas.microsoft.com/office/powerpoint/2010/main" val="76134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We Can Have Hope</a:t>
            </a:r>
          </a:p>
          <a:p>
            <a:r>
              <a:rPr lang="en-US" dirty="0"/>
              <a:t>&gt;&gt;&gt;&gt;&gt;&gt;&gt;&gt;&gt;&gt;&gt;&gt;&gt;&gt;&gt;&gt;&gt;&gt;&gt;&gt;</a:t>
            </a:r>
          </a:p>
          <a:p>
            <a:r>
              <a:rPr lang="en-US" altLang="en-US" sz="1200" dirty="0">
                <a:latin typeface="Arial" panose="020B0604020202020204" pitchFamily="34" charset="0"/>
              </a:rPr>
              <a:t>In Jesus Christ</a:t>
            </a:r>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15</a:t>
            </a:fld>
            <a:endParaRPr lang="en-US"/>
          </a:p>
        </p:txBody>
      </p:sp>
    </p:spTree>
    <p:extLst>
      <p:ext uri="{BB962C8B-B14F-4D97-AF65-F5344CB8AC3E}">
        <p14:creationId xmlns:p14="http://schemas.microsoft.com/office/powerpoint/2010/main" val="358824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Tx/>
              <a:buNone/>
            </a:pPr>
            <a:r>
              <a:rPr lang="en-US" altLang="en-US" sz="1200" b="0" dirty="0">
                <a:latin typeface="Arial" panose="020B0604020202020204" pitchFamily="34" charset="0"/>
              </a:rPr>
              <a:t>    </a:t>
            </a:r>
            <a:r>
              <a:rPr lang="en-US" altLang="en-US" sz="1200" b="0" dirty="0">
                <a:latin typeface="Times New Roman" panose="02020603050405020304" pitchFamily="18" charset="0"/>
                <a:cs typeface="Times New Roman" panose="02020603050405020304" pitchFamily="18" charset="0"/>
              </a:rPr>
              <a:t>1. </a:t>
            </a:r>
            <a:r>
              <a:rPr lang="en-US" altLang="en-US" sz="1200" b="1" dirty="0">
                <a:latin typeface="Times New Roman" panose="02020603050405020304" pitchFamily="18" charset="0"/>
                <a:cs typeface="Times New Roman" panose="02020603050405020304" pitchFamily="18" charset="0"/>
              </a:rPr>
              <a:t>Heb. 6:19-20</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This hope we have as an anchor of the soul, both sure and steadfast, and which enters the Presence behind the veil, where the forerunner has entered for us, even Jesus, having become High Priest forever according to the order of Melchizedek.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6:19-20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altLang="en-US" sz="1200" b="1" dirty="0">
              <a:latin typeface="Times New Roman" panose="02020603050405020304" pitchFamily="18" charset="0"/>
              <a:cs typeface="Times New Roman" panose="02020603050405020304" pitchFamily="18" charset="0"/>
            </a:endParaRPr>
          </a:p>
          <a:p>
            <a:pPr>
              <a:lnSpc>
                <a:spcPct val="120000"/>
              </a:lnSpc>
              <a:buFontTx/>
              <a:buNone/>
            </a:pPr>
            <a:r>
              <a:rPr lang="en-US" altLang="en-US" sz="1200" dirty="0">
                <a:latin typeface="Times New Roman" panose="02020603050405020304" pitchFamily="18" charset="0"/>
                <a:cs typeface="Times New Roman" panose="02020603050405020304" pitchFamily="18" charset="0"/>
              </a:rPr>
              <a:t>    2. Jesus, our resurrected Savior, He is our anchor, He has secured our hope in heaven with His own blood.</a:t>
            </a:r>
          </a:p>
          <a:p>
            <a:pPr>
              <a:lnSpc>
                <a:spcPct val="12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a:t>
            </a:r>
          </a:p>
          <a:p>
            <a:pPr>
              <a:lnSpc>
                <a:spcPct val="120000"/>
              </a:lnSpc>
              <a:buFontTx/>
              <a:buNone/>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1 Pet. 1:3-4</a:t>
            </a:r>
          </a:p>
          <a:p>
            <a:pPr rtl="0"/>
            <a:r>
              <a:rPr lang="en-US" sz="1200" b="0" i="1" u="none" strike="noStrike" kern="1200" baseline="0" dirty="0">
                <a:solidFill>
                  <a:schemeClr val="tx1"/>
                </a:solidFill>
                <a:latin typeface="+mn-lt"/>
                <a:ea typeface="+mn-ea"/>
                <a:cs typeface="+mn-cs"/>
              </a:rPr>
              <a:t>Blessed be the God and Father of our Lord Jesus Christ, who according to His abundant mercy has begotten us again to a living hope through the resurrection of Jesus Christ from the dead, to an inheritance incorruptible and undefiled and that does not fade away, reserved in heaven for you,</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Peter 1:3-4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b="1" dirty="0">
              <a:latin typeface="Times New Roman" panose="02020603050405020304" pitchFamily="18" charset="0"/>
              <a:cs typeface="Times New Roman" panose="02020603050405020304" pitchFamily="18" charset="0"/>
            </a:endParaRPr>
          </a:p>
          <a:p>
            <a:pPr>
              <a:lnSpc>
                <a:spcPct val="120000"/>
              </a:lnSpc>
              <a:buFontTx/>
              <a:buNone/>
            </a:pPr>
            <a:r>
              <a:rPr lang="en-US" altLang="en-US" sz="1200" b="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John 14:1-3</a:t>
            </a:r>
          </a:p>
          <a:p>
            <a:pPr rtl="0"/>
            <a:r>
              <a:rPr lang="en-US" sz="1200" b="0" i="1" u="none" strike="noStrike" kern="1200" baseline="0" dirty="0">
                <a:solidFill>
                  <a:schemeClr val="tx1"/>
                </a:solidFill>
                <a:latin typeface="+mn-lt"/>
                <a:ea typeface="+mn-ea"/>
                <a:cs typeface="+mn-cs"/>
              </a:rPr>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16</a:t>
            </a:fld>
            <a:endParaRPr lang="en-US"/>
          </a:p>
        </p:txBody>
      </p:sp>
    </p:spTree>
    <p:extLst>
      <p:ext uri="{BB962C8B-B14F-4D97-AF65-F5344CB8AC3E}">
        <p14:creationId xmlns:p14="http://schemas.microsoft.com/office/powerpoint/2010/main" val="100307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buFontTx/>
              <a:buNone/>
            </a:pPr>
            <a:r>
              <a:rPr lang="en-US" altLang="en-US" sz="1200" dirty="0">
                <a:latin typeface="Times New Roman" panose="02020603050405020304" pitchFamily="18" charset="0"/>
                <a:cs typeface="Times New Roman" panose="02020603050405020304" pitchFamily="18" charset="0"/>
              </a:rPr>
              <a:t>    1. In Conclusion, three questions for you!</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    2. Does your life have this anchor in Christ fixed “sure and steadfast”?</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    3. Have you “laid hold” on it through your “efforts and labor of love” through your faith and Obedience?</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a:t>
            </a:r>
          </a:p>
          <a:p>
            <a:pPr>
              <a:lnSpc>
                <a:spcPct val="130000"/>
              </a:lnSpc>
              <a:buFontTx/>
              <a:buNone/>
            </a:pPr>
            <a:r>
              <a:rPr lang="en-US" altLang="en-US" sz="1200" dirty="0">
                <a:latin typeface="Times New Roman" panose="02020603050405020304" pitchFamily="18" charset="0"/>
                <a:cs typeface="Times New Roman" panose="02020603050405020304" pitchFamily="18" charset="0"/>
              </a:rPr>
              <a:t>    4. Are you continuing to hold to a full assurance of hope?</a:t>
            </a: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17</a:t>
            </a:fld>
            <a:endParaRPr lang="en-US"/>
          </a:p>
        </p:txBody>
      </p:sp>
    </p:spTree>
    <p:extLst>
      <p:ext uri="{BB962C8B-B14F-4D97-AF65-F5344CB8AC3E}">
        <p14:creationId xmlns:p14="http://schemas.microsoft.com/office/powerpoint/2010/main" val="211138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18</a:t>
            </a:fld>
            <a:endParaRPr lang="en-US"/>
          </a:p>
        </p:txBody>
      </p:sp>
    </p:spTree>
    <p:extLst>
      <p:ext uri="{BB962C8B-B14F-4D97-AF65-F5344CB8AC3E}">
        <p14:creationId xmlns:p14="http://schemas.microsoft.com/office/powerpoint/2010/main" val="400582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t>
            </a:r>
            <a:r>
              <a:rPr lang="en-US" altLang="en-US" sz="1200" b="1" dirty="0">
                <a:cs typeface="Times New Roman" panose="02020603050405020304" pitchFamily="18" charset="0"/>
              </a:rPr>
              <a:t>Heb. 6:1-8</a:t>
            </a:r>
            <a:r>
              <a:rPr lang="en-US" altLang="en-US" sz="1200" b="0" dirty="0">
                <a:cs typeface="Times New Roman" panose="02020603050405020304" pitchFamily="18" charset="0"/>
              </a:rPr>
              <a:t> warns us of </a:t>
            </a:r>
            <a:r>
              <a:rPr lang="en-US" altLang="en-US" sz="1200" b="1" dirty="0">
                <a:cs typeface="Times New Roman" panose="02020603050405020304" pitchFamily="18" charset="0"/>
              </a:rPr>
              <a:t>the peril of not progressing</a:t>
            </a:r>
            <a:r>
              <a:rPr lang="en-US" altLang="en-US" sz="1200" b="0" dirty="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&gt;&gt;&gt;&gt;&gt;&gt;&gt;&gt;&gt;&gt;&gt;&gt;&gt;&gt;&gt;&gt;&gt;&gt;&gt;&gt;&gt;&gt;&gt;</a:t>
            </a:r>
            <a:endParaRPr lang="en-US" altLang="en-US" sz="1200" b="1" dirty="0">
              <a:cs typeface="Times New Roman" panose="02020603050405020304" pitchFamily="18" charset="0"/>
            </a:endParaRPr>
          </a:p>
          <a:p>
            <a:pPr>
              <a:buFontTx/>
              <a:buNone/>
            </a:pPr>
            <a:r>
              <a:rPr lang="en-US" dirty="0"/>
              <a:t>    2. The Hebrew writer w</a:t>
            </a:r>
            <a:r>
              <a:rPr lang="en-US" altLang="en-US" sz="1200" dirty="0">
                <a:cs typeface="Times New Roman" panose="02020603050405020304" pitchFamily="18" charset="0"/>
              </a:rPr>
              <a:t>arns us of the impending peril to Christians that maintain a minimal interest in the Gospel (</a:t>
            </a:r>
            <a:r>
              <a:rPr lang="en-US" altLang="en-US" sz="1200" b="1" dirty="0">
                <a:cs typeface="Times New Roman" panose="02020603050405020304" pitchFamily="18" charset="0"/>
              </a:rPr>
              <a:t>vs. 4-6</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it is impossible for those who were once enlightened, and have tasted the heavenly gift, and have become partakers of the Holy Spirit, and have tasted the good word of God and the powers of the age to come, if they fall away, to renew them again to repentance, since they </a:t>
            </a:r>
            <a:r>
              <a:rPr lang="en-US" sz="1200" b="1" i="1" u="none" strike="noStrike" kern="1200" baseline="0" dirty="0">
                <a:solidFill>
                  <a:schemeClr val="tx1"/>
                </a:solidFill>
                <a:latin typeface="+mn-lt"/>
                <a:ea typeface="+mn-ea"/>
                <a:cs typeface="+mn-cs"/>
              </a:rPr>
              <a:t>crucify again for themselves the Son of God</a:t>
            </a:r>
            <a:r>
              <a:rPr lang="en-US" sz="1200" b="0" i="1" u="none" strike="noStrike" kern="1200" baseline="0" dirty="0">
                <a:solidFill>
                  <a:schemeClr val="tx1"/>
                </a:solidFill>
                <a:latin typeface="+mn-lt"/>
                <a:ea typeface="+mn-ea"/>
                <a:cs typeface="+mn-cs"/>
              </a:rPr>
              <a:t>, and put Him to an open shame.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6:4-6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dirty="0">
              <a:cs typeface="Times New Roman" panose="02020603050405020304" pitchFamily="18" charset="0"/>
            </a:endParaRPr>
          </a:p>
          <a:p>
            <a:pPr>
              <a:buFontTx/>
              <a:buNone/>
            </a:pPr>
            <a:r>
              <a:rPr lang="en-US" altLang="en-US" sz="1200" dirty="0">
                <a:cs typeface="Times New Roman" panose="02020603050405020304" pitchFamily="18" charset="0"/>
              </a:rPr>
              <a:t>    3. Falling from grace is a real threat for lax and uninterested Christians.  (</a:t>
            </a:r>
            <a:r>
              <a:rPr lang="en-US" altLang="en-US" sz="1200" b="1" dirty="0">
                <a:cs typeface="Times New Roman" panose="02020603050405020304" pitchFamily="18" charset="0"/>
              </a:rPr>
              <a:t>Gal. 5:4; 2 Pt. 2:20-22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You have become estranged from Christ, you who attempt to be justified by law; you have fallen from grace.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5:4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if, after they have escaped the pollutions of the world through the knowledge of the Lord and Savior Jesus Christ, they are again entangled in them and overcome, the latter end is worse for them than the beginning. For it would have been better for them not to have known the way of righteousness, than having known it, to turn from the holy commandment delivered to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2:20-21</a:t>
            </a:r>
            <a:r>
              <a:rPr lang="en-US" sz="1200" b="0" i="0" u="none" strike="noStrike" kern="1200" baseline="0" dirty="0">
                <a:solidFill>
                  <a:schemeClr val="tx1"/>
                </a:solidFill>
                <a:latin typeface="+mn-lt"/>
                <a:ea typeface="+mn-ea"/>
                <a:cs typeface="+mn-cs"/>
              </a:rPr>
              <a:t>)</a:t>
            </a:r>
            <a:endParaRPr lang="en-US" altLang="en-US" sz="1200" dirty="0">
              <a:cs typeface="Times New Roman" panose="02020603050405020304" pitchFamily="18" charset="0"/>
            </a:endParaRPr>
          </a:p>
          <a:p>
            <a:pPr>
              <a:buFontTx/>
              <a:buNone/>
            </a:pPr>
            <a:r>
              <a:rPr lang="en-US" altLang="en-US" sz="1200" dirty="0">
                <a:cs typeface="Times New Roman" panose="02020603050405020304" pitchFamily="18" charset="0"/>
              </a:rPr>
              <a:t>&gt;&gt;&gt;&gt;&gt;&gt;&gt;&gt;&gt;&gt;&gt;&gt;&gt;&gt;&gt;&gt;&gt;&gt;&gt;&gt;&gt;&gt;&gt;</a:t>
            </a:r>
          </a:p>
          <a:p>
            <a:pPr>
              <a:buFontTx/>
              <a:buNone/>
            </a:pPr>
            <a:r>
              <a:rPr lang="en-US" altLang="en-US" sz="1200" dirty="0">
                <a:cs typeface="Times New Roman" panose="02020603050405020304" pitchFamily="18" charset="0"/>
              </a:rPr>
              <a:t>    4. Defense against apostasy is intent interest in the word of God (</a:t>
            </a:r>
            <a:r>
              <a:rPr lang="en-US" altLang="en-US" sz="1200" b="1" dirty="0">
                <a:cs typeface="Times New Roman" panose="02020603050405020304" pitchFamily="18" charset="0"/>
              </a:rPr>
              <a:t>Heb. 2:1-2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Therefore we must </a:t>
            </a:r>
            <a:r>
              <a:rPr lang="en-US" sz="1200" b="1" i="1" u="none" strike="noStrike" kern="1200" baseline="0" dirty="0">
                <a:solidFill>
                  <a:schemeClr val="tx1"/>
                </a:solidFill>
                <a:latin typeface="+mn-lt"/>
                <a:ea typeface="+mn-ea"/>
                <a:cs typeface="+mn-cs"/>
              </a:rPr>
              <a:t>give the more earnest heed </a:t>
            </a:r>
            <a:r>
              <a:rPr lang="en-US" sz="1200" b="0" i="1" u="none" strike="noStrike" kern="1200" baseline="0" dirty="0">
                <a:solidFill>
                  <a:schemeClr val="tx1"/>
                </a:solidFill>
                <a:latin typeface="+mn-lt"/>
                <a:ea typeface="+mn-ea"/>
                <a:cs typeface="+mn-cs"/>
              </a:rPr>
              <a:t>to the things we have heard, </a:t>
            </a:r>
            <a:r>
              <a:rPr lang="en-US" sz="1200" b="1" i="1" u="none" strike="noStrike" kern="1200" baseline="0" dirty="0">
                <a:solidFill>
                  <a:schemeClr val="tx1"/>
                </a:solidFill>
                <a:latin typeface="+mn-lt"/>
                <a:ea typeface="+mn-ea"/>
                <a:cs typeface="+mn-cs"/>
              </a:rPr>
              <a:t>lest we drift away</a:t>
            </a:r>
            <a:r>
              <a:rPr lang="en-US" sz="1200" b="0" i="1" u="none" strike="noStrike" kern="1200" baseline="0" dirty="0">
                <a:solidFill>
                  <a:schemeClr val="tx1"/>
                </a:solidFill>
                <a:latin typeface="+mn-lt"/>
                <a:ea typeface="+mn-ea"/>
                <a:cs typeface="+mn-cs"/>
              </a:rPr>
              <a:t>. For if the word spoken through angels proved steadfast, and every transgression and disobedience received a just reward,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3</a:t>
            </a:fld>
            <a:endParaRPr lang="en-US"/>
          </a:p>
        </p:txBody>
      </p:sp>
    </p:spTree>
    <p:extLst>
      <p:ext uri="{BB962C8B-B14F-4D97-AF65-F5344CB8AC3E}">
        <p14:creationId xmlns:p14="http://schemas.microsoft.com/office/powerpoint/2010/main" val="205930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The stagnant Christian is the major subject of our text.</a:t>
            </a:r>
          </a:p>
          <a:p>
            <a:r>
              <a:rPr lang="en-US" dirty="0"/>
              <a:t>&gt;&gt;&gt;&gt;&gt;&gt;&gt;&gt;&gt;&gt;&gt;&gt;&gt;&gt;&gt;&gt;&gt;&gt;&gt;&gt;&gt;&gt;&gt;&gt;&gt;</a:t>
            </a:r>
          </a:p>
          <a:p>
            <a:pPr>
              <a:buFontTx/>
              <a:buNone/>
            </a:pPr>
            <a:r>
              <a:rPr lang="en-US" dirty="0"/>
              <a:t>    2. The stagnant Christian, </a:t>
            </a:r>
            <a:r>
              <a:rPr lang="en-US" altLang="en-US" sz="1200" dirty="0">
                <a:cs typeface="Times New Roman" panose="02020603050405020304" pitchFamily="18" charset="0"/>
              </a:rPr>
              <a:t>Instead of being crucified with Christ as he should be (</a:t>
            </a:r>
            <a:r>
              <a:rPr lang="en-US" altLang="en-US" sz="1200" b="1" dirty="0">
                <a:cs typeface="Times New Roman" panose="02020603050405020304" pitchFamily="18" charset="0"/>
              </a:rPr>
              <a:t>Gal. 2:20</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have been crucified with Christ; it is no longer I who live, but Christ lives in me; and the life which I now live in the flesh I live by faith in the Son of God, who loved me and gave Himself for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2:20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endParaRPr lang="en-US" altLang="en-US" sz="1200" dirty="0">
              <a:cs typeface="Times New Roman" panose="02020603050405020304" pitchFamily="18" charset="0"/>
            </a:endParaRPr>
          </a:p>
          <a:p>
            <a:pPr>
              <a:buFontTx/>
              <a:buNone/>
            </a:pPr>
            <a:r>
              <a:rPr lang="en-US" altLang="en-US" sz="1200" dirty="0">
                <a:cs typeface="Times New Roman" panose="02020603050405020304" pitchFamily="18" charset="0"/>
              </a:rPr>
              <a:t>    3. Is crucifying Christ in his heart and doing so before the world (</a:t>
            </a:r>
            <a:r>
              <a:rPr lang="en-US" altLang="en-US" sz="1200" b="1" dirty="0">
                <a:cs typeface="Times New Roman" panose="02020603050405020304" pitchFamily="18" charset="0"/>
              </a:rPr>
              <a:t>Heb. 6:6</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if they fall away, to renew them again to repentance, since they crucify again for themselves the Son of God, and </a:t>
            </a:r>
            <a:r>
              <a:rPr lang="en-US" sz="1200" b="1" i="1" u="none" strike="noStrike" kern="1200" baseline="0" dirty="0">
                <a:solidFill>
                  <a:schemeClr val="tx1"/>
                </a:solidFill>
                <a:latin typeface="+mn-lt"/>
                <a:ea typeface="+mn-ea"/>
                <a:cs typeface="+mn-cs"/>
              </a:rPr>
              <a:t>put Him to an open shame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6:6</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4. Victory is the fruit of unrelenting labor and all of our efforts.  (</a:t>
            </a:r>
            <a:r>
              <a:rPr lang="en-US" altLang="en-US" sz="1200" b="1" dirty="0">
                <a:cs typeface="Times New Roman" panose="02020603050405020304" pitchFamily="18" charset="0"/>
              </a:rPr>
              <a:t>v. 11; 2 Pet. 1:10; Phil. 2:12</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we desire that each one of you </a:t>
            </a:r>
            <a:r>
              <a:rPr lang="en-US" sz="1200" b="1" i="1" u="none" strike="noStrike" kern="1200" baseline="0" dirty="0">
                <a:solidFill>
                  <a:schemeClr val="tx1"/>
                </a:solidFill>
                <a:latin typeface="+mn-lt"/>
                <a:ea typeface="+mn-ea"/>
                <a:cs typeface="+mn-cs"/>
              </a:rPr>
              <a:t>show the same diligence </a:t>
            </a:r>
            <a:r>
              <a:rPr lang="en-US" sz="1200" b="0" i="1" u="none" strike="noStrike" kern="1200" baseline="0" dirty="0">
                <a:solidFill>
                  <a:schemeClr val="tx1"/>
                </a:solidFill>
                <a:latin typeface="+mn-lt"/>
                <a:ea typeface="+mn-ea"/>
                <a:cs typeface="+mn-cs"/>
              </a:rPr>
              <a:t>to the full assurance of hope until the end,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brethren, be even more diligent to make your call and election sure, for if you do these things you will never stumble;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1:10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Therefore, my beloved, as you have always obeyed, not as in my presence only, but now much more in my absence, work out your own salvation with fear and trembling;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4</a:t>
            </a:fld>
            <a:endParaRPr lang="en-US"/>
          </a:p>
        </p:txBody>
      </p:sp>
    </p:spTree>
    <p:extLst>
      <p:ext uri="{BB962C8B-B14F-4D97-AF65-F5344CB8AC3E}">
        <p14:creationId xmlns:p14="http://schemas.microsoft.com/office/powerpoint/2010/main" val="357224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t>
            </a:r>
            <a:r>
              <a:rPr lang="en-US" altLang="en-US" sz="1200" b="1" dirty="0">
                <a:cs typeface="Times New Roman" panose="02020603050405020304" pitchFamily="18" charset="0"/>
              </a:rPr>
              <a:t>Heb. 6:9-20</a:t>
            </a:r>
            <a:r>
              <a:rPr lang="en-US" altLang="en-US" sz="1200" b="0" dirty="0">
                <a:cs typeface="Times New Roman" panose="02020603050405020304" pitchFamily="18" charset="0"/>
              </a:rPr>
              <a:t> – We have a better understanding of God’s infallible purpose in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&gt;&gt;&gt;&gt;&gt;&gt;&gt;&gt;&gt;&gt;&gt;&gt;&gt;&gt;&gt;&gt;&gt;&gt;&gt;&gt;&gt;&gt;&gt;&gt;</a:t>
            </a:r>
            <a:endParaRPr lang="en-US" altLang="en-US" sz="1200" b="1" dirty="0">
              <a:cs typeface="Times New Roman" panose="02020603050405020304" pitchFamily="18" charset="0"/>
            </a:endParaRPr>
          </a:p>
          <a:p>
            <a:pPr>
              <a:buFontTx/>
              <a:buNone/>
            </a:pPr>
            <a:r>
              <a:rPr lang="en-US" altLang="en-US" sz="1200" dirty="0">
                <a:cs typeface="Times New Roman" panose="02020603050405020304" pitchFamily="18" charset="0"/>
              </a:rPr>
              <a:t>    2. The Hebrew writer is confident in the fact that his readers will not fall away but hold onto their eternal hope.</a:t>
            </a:r>
          </a:p>
          <a:p>
            <a:pPr>
              <a:buFontTx/>
              <a:buNone/>
            </a:pPr>
            <a:r>
              <a:rPr lang="en-US" altLang="en-US" sz="1200" dirty="0">
                <a:cs typeface="Times New Roman" panose="02020603050405020304" pitchFamily="18" charset="0"/>
              </a:rPr>
              <a:t>&gt;&gt;&gt;&gt;&gt;&gt;&gt;&gt;&gt;&gt;&gt;&gt;&gt;&gt;&gt;&gt;&gt;&gt;&gt;&gt;&gt;&gt;&gt;&gt;</a:t>
            </a:r>
          </a:p>
          <a:p>
            <a:pPr>
              <a:buFontTx/>
              <a:buNone/>
            </a:pPr>
            <a:r>
              <a:rPr lang="en-US" altLang="en-US" sz="1200" dirty="0">
                <a:cs typeface="Times New Roman" panose="02020603050405020304" pitchFamily="18" charset="0"/>
              </a:rPr>
              <a:t>    3. Hope is important – it is the anchor or security of the soul (</a:t>
            </a:r>
            <a:r>
              <a:rPr lang="en-US" altLang="en-US" sz="1200" b="1" u="none" dirty="0">
                <a:cs typeface="Times New Roman" panose="02020603050405020304" pitchFamily="18" charset="0"/>
              </a:rPr>
              <a:t>Heb. 6:19</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This hope we have as an anchor of the soul, both sure and steadfast, and which enters the Presence behind the veil,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endParaRPr lang="en-US" altLang="en-US" sz="1200" dirty="0">
              <a:cs typeface="Times New Roman" panose="02020603050405020304" pitchFamily="18" charset="0"/>
            </a:endParaRPr>
          </a:p>
          <a:p>
            <a:pPr>
              <a:buFontTx/>
              <a:buNone/>
            </a:pPr>
            <a:r>
              <a:rPr lang="en-US" altLang="en-US" sz="1200" dirty="0">
                <a:cs typeface="Times New Roman" panose="02020603050405020304" pitchFamily="18" charset="0"/>
              </a:rPr>
              <a:t>    4. In these verses we are told how we can have hope and maintain that Hope.</a:t>
            </a: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5</a:t>
            </a:fld>
            <a:endParaRPr lang="en-US"/>
          </a:p>
        </p:txBody>
      </p:sp>
    </p:spTree>
    <p:extLst>
      <p:ext uri="{BB962C8B-B14F-4D97-AF65-F5344CB8AC3E}">
        <p14:creationId xmlns:p14="http://schemas.microsoft.com/office/powerpoint/2010/main" val="166427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1. </a:t>
            </a:r>
            <a:r>
              <a:rPr lang="en-US" altLang="en-US" sz="1200" dirty="0">
                <a:latin typeface="Times New Roman" panose="02020603050405020304" pitchFamily="18" charset="0"/>
                <a:cs typeface="Times New Roman" panose="02020603050405020304" pitchFamily="18" charset="0"/>
              </a:rPr>
              <a:t>We Can Have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r>
              <a:rPr lang="en-US" dirty="0">
                <a:latin typeface="Times New Roman" panose="02020603050405020304" pitchFamily="18" charset="0"/>
                <a:cs typeface="Times New Roman" panose="02020603050405020304" pitchFamily="18" charset="0"/>
              </a:rPr>
              <a:t>    2. </a:t>
            </a:r>
            <a:r>
              <a:rPr lang="en-US" altLang="en-US" sz="1200" dirty="0">
                <a:latin typeface="Times New Roman" panose="02020603050405020304" pitchFamily="18" charset="0"/>
                <a:cs typeface="Times New Roman" panose="02020603050405020304" pitchFamily="18" charset="0"/>
              </a:rPr>
              <a:t>Because of the Nature of God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17F657-4165-4003-87DE-C6BE2359DDF5}" type="slidenum">
              <a:rPr lang="en-US" smtClean="0"/>
              <a:t>6</a:t>
            </a:fld>
            <a:endParaRPr lang="en-US"/>
          </a:p>
        </p:txBody>
      </p:sp>
    </p:spTree>
    <p:extLst>
      <p:ext uri="{BB962C8B-B14F-4D97-AF65-F5344CB8AC3E}">
        <p14:creationId xmlns:p14="http://schemas.microsoft.com/office/powerpoint/2010/main" val="412392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Hope Because of the Nature of God</a:t>
            </a:r>
          </a:p>
          <a:p>
            <a:pPr>
              <a:buFontTx/>
              <a:buNone/>
            </a:pPr>
            <a:r>
              <a:rPr lang="en-US" dirty="0"/>
              <a:t>&gt;&gt;&gt;&gt;&gt;&gt;&gt;&gt;&gt;&gt;&gt;&gt;&gt;&gt;&gt;&gt;&gt;&gt;&gt;&gt;&gt;&gt;&gt;&gt;&gt;&gt;</a:t>
            </a:r>
          </a:p>
          <a:p>
            <a:pPr>
              <a:buFontTx/>
              <a:buNone/>
            </a:pPr>
            <a:r>
              <a:rPr lang="en-US" altLang="en-US" sz="1200" dirty="0">
                <a:latin typeface="Arial" panose="020B0604020202020204" pitchFamily="34" charset="0"/>
              </a:rPr>
              <a:t>    2. </a:t>
            </a:r>
            <a:r>
              <a:rPr lang="en-US" altLang="en-US" sz="1200" b="1" dirty="0">
                <a:latin typeface="Arial" panose="020B0604020202020204" pitchFamily="34" charset="0"/>
              </a:rPr>
              <a:t>Heb. 6:10</a:t>
            </a:r>
            <a:r>
              <a:rPr lang="en-US" altLang="en-US" sz="1200" b="0" dirty="0">
                <a:latin typeface="Arial" panose="020B0604020202020204" pitchFamily="34" charset="0"/>
              </a:rPr>
              <a:t> God is not unjust!</a:t>
            </a:r>
            <a:endParaRPr lang="en-US" altLang="en-US" sz="1200" b="1"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For God is not </a:t>
            </a:r>
            <a:r>
              <a:rPr lang="en-US" sz="1200" b="1" i="1" u="none" strike="noStrike" kern="1200" baseline="0" dirty="0">
                <a:solidFill>
                  <a:schemeClr val="tx1"/>
                </a:solidFill>
                <a:latin typeface="+mn-lt"/>
                <a:ea typeface="+mn-ea"/>
                <a:cs typeface="+mn-cs"/>
              </a:rPr>
              <a:t>unjust to forget your work and labor of love </a:t>
            </a:r>
            <a:r>
              <a:rPr lang="en-US" sz="1200" b="0" i="1" u="none" strike="noStrike" kern="1200" baseline="0" dirty="0">
                <a:solidFill>
                  <a:schemeClr val="tx1"/>
                </a:solidFill>
                <a:latin typeface="+mn-lt"/>
                <a:ea typeface="+mn-ea"/>
                <a:cs typeface="+mn-cs"/>
              </a:rPr>
              <a:t>which you have shown toward His name, in that you have ministered to the saints, and do minister.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6:10</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a:buFontTx/>
              <a:buNone/>
            </a:pPr>
            <a:r>
              <a:rPr lang="en-US" altLang="en-US" sz="1200" dirty="0">
                <a:latin typeface="Arial" panose="020B0604020202020204" pitchFamily="34" charset="0"/>
              </a:rPr>
              <a:t>&gt;&gt;&gt;&gt;&gt;&gt;&gt;&gt;&gt;&gt;&gt;&gt;&gt;&gt;&gt;&gt;&gt;&gt;&gt;&gt;&gt;&gt;&gt;&gt;&gt;&gt;</a:t>
            </a:r>
          </a:p>
          <a:p>
            <a:pPr>
              <a:buFontTx/>
              <a:buNone/>
            </a:pPr>
            <a:r>
              <a:rPr lang="en-US" altLang="en-US" sz="1200" dirty="0">
                <a:latin typeface="Arial" panose="020B0604020202020204" pitchFamily="34" charset="0"/>
              </a:rPr>
              <a:t>    3. God does not give up on us when we sin – He lovingly waits for our repentance, but He is not without limits.</a:t>
            </a:r>
          </a:p>
          <a:p>
            <a:pPr>
              <a:buFontTx/>
              <a:buNone/>
            </a:pPr>
            <a:r>
              <a:rPr lang="en-US" altLang="en-US" sz="1200" dirty="0">
                <a:latin typeface="Arial" panose="020B0604020202020204" pitchFamily="34" charset="0"/>
              </a:rPr>
              <a:t>&gt;&gt;&gt;&gt;&gt;&gt;&gt;&gt;&gt;&gt;&gt;&gt;&gt;&gt;&gt;&gt;&gt;&gt;&gt;&gt;&gt;&gt;&gt;&gt;&gt;&gt;</a:t>
            </a:r>
          </a:p>
          <a:p>
            <a:pPr>
              <a:buFontTx/>
              <a:buNone/>
            </a:pPr>
            <a:r>
              <a:rPr lang="en-US" altLang="en-US" sz="1200" dirty="0">
                <a:latin typeface="Arial" panose="020B0604020202020204" pitchFamily="34" charset="0"/>
              </a:rPr>
              <a:t>    4. Not a tyrant that sees only sins  - He sees a prodigal son in all sinners.  (</a:t>
            </a:r>
            <a:r>
              <a:rPr lang="en-US" altLang="en-US" sz="1200" b="1" dirty="0">
                <a:latin typeface="Arial" panose="020B0604020202020204" pitchFamily="34" charset="0"/>
              </a:rPr>
              <a:t>Luke 15:20-24</a:t>
            </a:r>
            <a:r>
              <a:rPr lang="en-US" altLang="en-US" sz="1200" dirty="0">
                <a:latin typeface="Arial" panose="020B0604020202020204" pitchFamily="34" charset="0"/>
              </a:rPr>
              <a:t>)</a:t>
            </a:r>
          </a:p>
          <a:p>
            <a:pPr>
              <a:buFontTx/>
              <a:buNone/>
            </a:pPr>
            <a:r>
              <a:rPr lang="en-US" altLang="en-US" sz="1200" dirty="0">
                <a:latin typeface="Arial" panose="020B0604020202020204" pitchFamily="34" charset="0"/>
              </a:rPr>
              <a:t>&gt;&gt;&gt;&gt;&gt;&gt;&gt;&gt;&gt;&gt;&gt;&gt;&gt;&gt;&gt;&gt;&gt;&gt;&gt;&gt;&gt;&gt;&gt;&gt;&gt;&gt;</a:t>
            </a:r>
          </a:p>
          <a:p>
            <a:pPr>
              <a:buFontTx/>
              <a:buNone/>
            </a:pPr>
            <a:r>
              <a:rPr lang="en-US" altLang="en-US" sz="1200" dirty="0">
                <a:latin typeface="Arial" panose="020B0604020202020204" pitchFamily="34" charset="0"/>
              </a:rPr>
              <a:t>    5. He desires our repentance and return to Him. (</a:t>
            </a:r>
            <a:r>
              <a:rPr lang="en-US" altLang="en-US" sz="1200" b="1" dirty="0">
                <a:latin typeface="Arial" panose="020B0604020202020204" pitchFamily="34" charset="0"/>
              </a:rPr>
              <a:t>2 Pet. 3:9; 1 Tim. 2:3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 Lord is not slack concerning His promise, as some count slackness, but is longsuffering toward us, not willing that any should perish but that all should come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3:9</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this is good and acceptable in the sight of God our Savior,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2:3</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a:buFontTx/>
              <a:buNone/>
            </a:pPr>
            <a:r>
              <a:rPr lang="en-US" altLang="en-US" sz="1200" dirty="0">
                <a:latin typeface="Arial" panose="020B0604020202020204" pitchFamily="34" charset="0"/>
              </a:rPr>
              <a:t>&gt;&gt;&gt;&gt;&gt;&gt;&gt;&gt;&gt;&gt;&gt;&gt;&gt;&gt;&gt;&gt;&gt;&gt;&gt;&gt;&gt;&gt;&gt;&gt;&gt;&gt;</a:t>
            </a:r>
          </a:p>
          <a:p>
            <a:pPr>
              <a:buFontTx/>
              <a:buNone/>
            </a:pPr>
            <a:r>
              <a:rPr lang="en-US" altLang="en-US" sz="1200" dirty="0">
                <a:latin typeface="Arial" panose="020B0604020202020204" pitchFamily="34" charset="0"/>
              </a:rPr>
              <a:t>    6. Invites return (</a:t>
            </a:r>
            <a:r>
              <a:rPr lang="en-US" altLang="en-US" sz="1200" b="1" dirty="0">
                <a:latin typeface="Arial" panose="020B0604020202020204" pitchFamily="34" charset="0"/>
              </a:rPr>
              <a:t>Rev. 3:20</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Behold, I stand at the door and knock. If anyone hears My voice and opens the door, I will come in to him and dine with him, and he with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3:20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buFontTx/>
              <a:buNone/>
            </a:pPr>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7</a:t>
            </a:fld>
            <a:endParaRPr lang="en-US"/>
          </a:p>
        </p:txBody>
      </p:sp>
    </p:spTree>
    <p:extLst>
      <p:ext uri="{BB962C8B-B14F-4D97-AF65-F5344CB8AC3E}">
        <p14:creationId xmlns:p14="http://schemas.microsoft.com/office/powerpoint/2010/main" val="304652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We Can Have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a:t>
            </a:r>
          </a:p>
          <a:p>
            <a:r>
              <a:rPr lang="en-US" altLang="en-US" sz="1200" dirty="0">
                <a:cs typeface="Times New Roman" panose="02020603050405020304" pitchFamily="18" charset="0"/>
              </a:rPr>
              <a:t>    2. Because We Are Doing Our Best</a:t>
            </a:r>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8</a:t>
            </a:fld>
            <a:endParaRPr lang="en-US"/>
          </a:p>
        </p:txBody>
      </p:sp>
    </p:spTree>
    <p:extLst>
      <p:ext uri="{BB962C8B-B14F-4D97-AF65-F5344CB8AC3E}">
        <p14:creationId xmlns:p14="http://schemas.microsoft.com/office/powerpoint/2010/main" val="1845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1. </a:t>
            </a:r>
            <a:r>
              <a:rPr lang="en-US" altLang="en-US" sz="1200" b="1" u="none" dirty="0">
                <a:latin typeface="Times New Roman" panose="02020603050405020304" pitchFamily="18" charset="0"/>
                <a:cs typeface="Times New Roman" panose="02020603050405020304" pitchFamily="18" charset="0"/>
              </a:rPr>
              <a:t>Heb. 6:11-12</a:t>
            </a:r>
            <a:endParaRPr lang="en-US" altLang="en-US" sz="1200" b="0" u="none"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And we desire that each one of you show </a:t>
            </a:r>
            <a:r>
              <a:rPr lang="en-US" sz="1200" b="1" i="1" u="none" strike="noStrike" kern="1200" baseline="0" dirty="0">
                <a:solidFill>
                  <a:schemeClr val="tx1"/>
                </a:solidFill>
                <a:latin typeface="+mn-lt"/>
                <a:ea typeface="+mn-ea"/>
                <a:cs typeface="+mn-cs"/>
              </a:rPr>
              <a:t>the same diligence </a:t>
            </a:r>
            <a:r>
              <a:rPr lang="en-US" sz="1200" b="0" i="1" u="none" strike="noStrike" kern="1200" baseline="0" dirty="0">
                <a:solidFill>
                  <a:schemeClr val="tx1"/>
                </a:solidFill>
                <a:latin typeface="+mn-lt"/>
                <a:ea typeface="+mn-ea"/>
                <a:cs typeface="+mn-cs"/>
              </a:rPr>
              <a:t>to the </a:t>
            </a:r>
            <a:r>
              <a:rPr lang="en-US" sz="1200" b="1" i="1" u="none" strike="noStrike" kern="1200" baseline="0" dirty="0">
                <a:solidFill>
                  <a:schemeClr val="tx1"/>
                </a:solidFill>
                <a:latin typeface="+mn-lt"/>
                <a:ea typeface="+mn-ea"/>
                <a:cs typeface="+mn-cs"/>
              </a:rPr>
              <a:t>full assurance of hope </a:t>
            </a:r>
            <a:r>
              <a:rPr lang="en-US" sz="1200" b="0" i="1" u="none" strike="noStrike" kern="1200" baseline="0" dirty="0">
                <a:solidFill>
                  <a:schemeClr val="tx1"/>
                </a:solidFill>
                <a:latin typeface="+mn-lt"/>
                <a:ea typeface="+mn-ea"/>
                <a:cs typeface="+mn-cs"/>
              </a:rPr>
              <a:t>until the end, that you do not become </a:t>
            </a:r>
            <a:r>
              <a:rPr lang="en-US" sz="1200" b="1" i="1" u="none" strike="noStrike" kern="1200" baseline="0" dirty="0">
                <a:solidFill>
                  <a:schemeClr val="tx1"/>
                </a:solidFill>
                <a:latin typeface="+mn-lt"/>
                <a:ea typeface="+mn-ea"/>
                <a:cs typeface="+mn-cs"/>
              </a:rPr>
              <a:t>sluggish</a:t>
            </a:r>
            <a:r>
              <a:rPr lang="en-US" sz="1200" b="0" i="1" u="none" strike="noStrike" kern="1200" baseline="0" dirty="0">
                <a:solidFill>
                  <a:schemeClr val="tx1"/>
                </a:solidFill>
                <a:latin typeface="+mn-lt"/>
                <a:ea typeface="+mn-ea"/>
                <a:cs typeface="+mn-cs"/>
              </a:rPr>
              <a:t>, but </a:t>
            </a:r>
            <a:r>
              <a:rPr lang="en-US" sz="1200" b="1" i="1" u="none" strike="noStrike" kern="1200" baseline="0" dirty="0">
                <a:solidFill>
                  <a:schemeClr val="tx1"/>
                </a:solidFill>
                <a:latin typeface="+mn-lt"/>
                <a:ea typeface="+mn-ea"/>
                <a:cs typeface="+mn-cs"/>
              </a:rPr>
              <a:t>imitate those </a:t>
            </a:r>
            <a:r>
              <a:rPr lang="en-US" sz="1200" b="0" i="1" u="none" strike="noStrike" kern="1200" baseline="0" dirty="0">
                <a:solidFill>
                  <a:schemeClr val="tx1"/>
                </a:solidFill>
                <a:latin typeface="+mn-lt"/>
                <a:ea typeface="+mn-ea"/>
                <a:cs typeface="+mn-cs"/>
              </a:rPr>
              <a:t>who through faith and patience inherit the promises.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6:11-12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b="1" u="none" dirty="0">
              <a:latin typeface="Times New Roman" panose="02020603050405020304" pitchFamily="18" charset="0"/>
              <a:cs typeface="Times New Roman" panose="02020603050405020304" pitchFamily="18" charset="0"/>
            </a:endParaRP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2. If we continue to serve our Father diligently, we have assurance of that blessed hope “in Him”.</a:t>
            </a: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&gt;&gt;&gt;&gt;&gt;&gt;&gt;&gt;&gt;&gt;&gt;&gt;&gt;&gt;&gt;&gt;&gt;&gt;&gt;&gt;&gt;&gt;&gt;</a:t>
            </a: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3. Christianity demands daily commitment to living a Christian life for Christ.</a:t>
            </a: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4. </a:t>
            </a:r>
            <a:r>
              <a:rPr lang="en-US" altLang="en-US" sz="1200" b="1" u="none" dirty="0">
                <a:latin typeface="Times New Roman" panose="02020603050405020304" pitchFamily="18" charset="0"/>
                <a:cs typeface="Times New Roman" panose="02020603050405020304" pitchFamily="18" charset="0"/>
              </a:rPr>
              <a:t>Luke 9:23-24 </a:t>
            </a:r>
            <a:r>
              <a:rPr lang="en-US" altLang="en-US" sz="1200" u="none" dirty="0">
                <a:latin typeface="Times New Roman" panose="02020603050405020304" pitchFamily="18" charset="0"/>
                <a:cs typeface="Times New Roman" panose="02020603050405020304" pitchFamily="18" charset="0"/>
              </a:rPr>
              <a:t>– take up cross</a:t>
            </a:r>
          </a:p>
          <a:p>
            <a:pPr rtl="0"/>
            <a:r>
              <a:rPr lang="en-US" sz="1200" b="0" i="1" u="none" strike="noStrike" kern="1200" baseline="0" dirty="0">
                <a:solidFill>
                  <a:schemeClr val="tx1"/>
                </a:solidFill>
                <a:latin typeface="+mn-lt"/>
                <a:ea typeface="+mn-ea"/>
                <a:cs typeface="+mn-cs"/>
              </a:rPr>
              <a:t>Then He said to them all, "If anyone desires to come after Me, let him deny himself, and </a:t>
            </a:r>
            <a:r>
              <a:rPr lang="en-US" sz="1200" b="1" i="1" u="none" strike="noStrike" kern="1200" baseline="0" dirty="0">
                <a:solidFill>
                  <a:schemeClr val="tx1"/>
                </a:solidFill>
                <a:latin typeface="+mn-lt"/>
                <a:ea typeface="+mn-ea"/>
                <a:cs typeface="+mn-cs"/>
              </a:rPr>
              <a:t>take up his cross daily</a:t>
            </a:r>
            <a:r>
              <a:rPr lang="en-US" sz="1200" b="0" i="1" u="none" strike="noStrike" kern="1200" baseline="0" dirty="0">
                <a:solidFill>
                  <a:schemeClr val="tx1"/>
                </a:solidFill>
                <a:latin typeface="+mn-lt"/>
                <a:ea typeface="+mn-ea"/>
                <a:cs typeface="+mn-cs"/>
              </a:rPr>
              <a:t>, and follow Me. For whoever desires to save his life will lose it, but whoever loses his life for My sake will save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9:23-24</a:t>
            </a:r>
            <a:r>
              <a:rPr lang="en-US" sz="1200" b="0" i="0" u="none" strike="noStrike" kern="1200" baseline="0" dirty="0">
                <a:solidFill>
                  <a:schemeClr val="tx1"/>
                </a:solidFill>
                <a:latin typeface="+mn-lt"/>
                <a:ea typeface="+mn-ea"/>
                <a:cs typeface="+mn-cs"/>
              </a:rPr>
              <a:t>)</a:t>
            </a:r>
            <a:endParaRPr lang="en-US" altLang="en-US" sz="1200" u="none" dirty="0">
              <a:latin typeface="Times New Roman" panose="02020603050405020304" pitchFamily="18" charset="0"/>
              <a:cs typeface="Times New Roman" panose="02020603050405020304" pitchFamily="18" charset="0"/>
            </a:endParaRP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5. </a:t>
            </a:r>
            <a:r>
              <a:rPr lang="en-US" altLang="en-US" sz="1200" b="1" u="none" dirty="0">
                <a:latin typeface="Times New Roman" panose="02020603050405020304" pitchFamily="18" charset="0"/>
                <a:cs typeface="Times New Roman" panose="02020603050405020304" pitchFamily="18" charset="0"/>
              </a:rPr>
              <a:t>Rev. 3:15-16 </a:t>
            </a:r>
            <a:r>
              <a:rPr lang="en-US" altLang="en-US" sz="1200" u="none" dirty="0">
                <a:latin typeface="Times New Roman" panose="02020603050405020304" pitchFamily="18" charset="0"/>
                <a:cs typeface="Times New Roman" panose="02020603050405020304" pitchFamily="18" charset="0"/>
              </a:rPr>
              <a:t>– lukewarm</a:t>
            </a:r>
          </a:p>
          <a:p>
            <a:pPr rtl="0"/>
            <a:r>
              <a:rPr lang="en-US" sz="1200" b="0" i="1" u="none" strike="noStrike" kern="1200" baseline="0" dirty="0">
                <a:solidFill>
                  <a:schemeClr val="tx1"/>
                </a:solidFill>
                <a:latin typeface="+mn-lt"/>
                <a:ea typeface="+mn-ea"/>
                <a:cs typeface="+mn-cs"/>
              </a:rPr>
              <a:t>"I know your works, that you are neither </a:t>
            </a:r>
            <a:r>
              <a:rPr lang="en-US" sz="1200" b="1" i="1" u="none" strike="noStrike" kern="1200" baseline="0" dirty="0">
                <a:solidFill>
                  <a:schemeClr val="tx1"/>
                </a:solidFill>
                <a:latin typeface="+mn-lt"/>
                <a:ea typeface="+mn-ea"/>
                <a:cs typeface="+mn-cs"/>
              </a:rPr>
              <a:t>cold nor hot</a:t>
            </a:r>
            <a:r>
              <a:rPr lang="en-US" sz="1200" b="0" i="1" u="none" strike="noStrike" kern="1200" baseline="0" dirty="0">
                <a:solidFill>
                  <a:schemeClr val="tx1"/>
                </a:solidFill>
                <a:latin typeface="+mn-lt"/>
                <a:ea typeface="+mn-ea"/>
                <a:cs typeface="+mn-cs"/>
              </a:rPr>
              <a:t>. I could wish you were cold or hot. So then, </a:t>
            </a:r>
            <a:r>
              <a:rPr lang="en-US" sz="1200" b="1" i="1" u="none" strike="noStrike" kern="1200" baseline="0" dirty="0">
                <a:solidFill>
                  <a:schemeClr val="tx1"/>
                </a:solidFill>
                <a:latin typeface="+mn-lt"/>
                <a:ea typeface="+mn-ea"/>
                <a:cs typeface="+mn-cs"/>
              </a:rPr>
              <a:t>because you are lukewarm</a:t>
            </a:r>
            <a:r>
              <a:rPr lang="en-US" sz="1200" b="0" i="1" u="none" strike="noStrike" kern="1200" baseline="0" dirty="0">
                <a:solidFill>
                  <a:schemeClr val="tx1"/>
                </a:solidFill>
                <a:latin typeface="+mn-lt"/>
                <a:ea typeface="+mn-ea"/>
                <a:cs typeface="+mn-cs"/>
              </a:rPr>
              <a:t>, and neither cold nor hot, I will </a:t>
            </a:r>
            <a:r>
              <a:rPr lang="en-US" sz="1200" b="1" i="1" u="none" strike="noStrike" kern="1200" baseline="0" dirty="0">
                <a:solidFill>
                  <a:schemeClr val="tx1"/>
                </a:solidFill>
                <a:latin typeface="+mn-lt"/>
                <a:ea typeface="+mn-ea"/>
                <a:cs typeface="+mn-cs"/>
              </a:rPr>
              <a:t>vomit you out of My mouth</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3:15-16</a:t>
            </a:r>
            <a:r>
              <a:rPr lang="en-US" sz="1200" b="0" i="0" u="none" strike="noStrike" kern="1200" baseline="0" dirty="0">
                <a:solidFill>
                  <a:schemeClr val="tx1"/>
                </a:solidFill>
                <a:latin typeface="+mn-lt"/>
                <a:ea typeface="+mn-ea"/>
                <a:cs typeface="+mn-cs"/>
              </a:rPr>
              <a:t>)  </a:t>
            </a:r>
          </a:p>
          <a:p>
            <a:pPr rtl="0"/>
            <a:r>
              <a:rPr lang="en-US" sz="1200" b="0" i="0" u="none" strike="noStrike" kern="1200" baseline="0" dirty="0">
                <a:solidFill>
                  <a:schemeClr val="tx1"/>
                </a:solidFill>
                <a:latin typeface="+mn-lt"/>
                <a:ea typeface="+mn-ea"/>
                <a:cs typeface="+mn-cs"/>
              </a:rPr>
              <a:t>        a. Jesus, said if you are lukewarm and “</a:t>
            </a:r>
            <a:r>
              <a:rPr lang="en-US" sz="1200" b="1" i="0" u="none" strike="noStrike" kern="1200" baseline="0" dirty="0">
                <a:solidFill>
                  <a:schemeClr val="tx1"/>
                </a:solidFill>
                <a:latin typeface="+mn-lt"/>
                <a:ea typeface="+mn-ea"/>
                <a:cs typeface="+mn-cs"/>
              </a:rPr>
              <a:t>in Christ</a:t>
            </a:r>
            <a:r>
              <a:rPr lang="en-US" sz="1200" b="0" i="0" u="none" strike="noStrike" kern="1200" baseline="0" dirty="0">
                <a:solidFill>
                  <a:schemeClr val="tx1"/>
                </a:solidFill>
                <a:latin typeface="+mn-lt"/>
                <a:ea typeface="+mn-ea"/>
                <a:cs typeface="+mn-cs"/>
              </a:rPr>
              <a:t>” He will vomit you out. </a:t>
            </a:r>
          </a:p>
          <a:p>
            <a:pPr>
              <a:lnSpc>
                <a:spcPct val="120000"/>
              </a:lnSpc>
              <a:buFontTx/>
              <a:buNone/>
            </a:pPr>
            <a:r>
              <a:rPr lang="en-US" altLang="en-US" sz="1200" u="none" dirty="0">
                <a:latin typeface="Times New Roman" panose="02020603050405020304" pitchFamily="18" charset="0"/>
                <a:cs typeface="Times New Roman" panose="02020603050405020304" pitchFamily="18" charset="0"/>
              </a:rPr>
              <a:t>    6. </a:t>
            </a:r>
            <a:r>
              <a:rPr lang="en-US" altLang="en-US" sz="1200" b="1" u="none" dirty="0">
                <a:latin typeface="Times New Roman" panose="02020603050405020304" pitchFamily="18" charset="0"/>
                <a:cs typeface="Times New Roman" panose="02020603050405020304" pitchFamily="18" charset="0"/>
              </a:rPr>
              <a:t>Phil. 2:12 </a:t>
            </a:r>
            <a:r>
              <a:rPr lang="en-US" altLang="en-US" sz="1200" u="none" dirty="0">
                <a:latin typeface="Times New Roman" panose="02020603050405020304" pitchFamily="18" charset="0"/>
                <a:cs typeface="Times New Roman" panose="02020603050405020304" pitchFamily="18" charset="0"/>
              </a:rPr>
              <a:t>– work out </a:t>
            </a:r>
          </a:p>
          <a:p>
            <a:pPr rtl="0"/>
            <a:r>
              <a:rPr lang="en-US" sz="1200" b="0" i="1" u="none" strike="noStrike" kern="1200" baseline="0" dirty="0">
                <a:solidFill>
                  <a:schemeClr val="tx1"/>
                </a:solidFill>
                <a:latin typeface="+mn-lt"/>
                <a:ea typeface="+mn-ea"/>
                <a:cs typeface="+mn-cs"/>
              </a:rPr>
              <a:t>Therefore, my beloved, as you have always obeyed, not as in my presence only, but now much more in my absence, </a:t>
            </a:r>
            <a:r>
              <a:rPr lang="en-US" sz="1200" b="1" i="1" u="none" strike="noStrike" kern="1200" baseline="0" dirty="0">
                <a:solidFill>
                  <a:schemeClr val="tx1"/>
                </a:solidFill>
                <a:latin typeface="+mn-lt"/>
                <a:ea typeface="+mn-ea"/>
                <a:cs typeface="+mn-cs"/>
              </a:rPr>
              <a:t>work out your own salvation</a:t>
            </a:r>
            <a:r>
              <a:rPr lang="en-US" sz="1200" b="0" i="1" u="none" strike="noStrike" kern="1200" baseline="0" dirty="0">
                <a:solidFill>
                  <a:schemeClr val="tx1"/>
                </a:solidFill>
                <a:latin typeface="+mn-lt"/>
                <a:ea typeface="+mn-ea"/>
                <a:cs typeface="+mn-cs"/>
              </a:rPr>
              <a:t> with fear and trembling;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Sluggish, lazy, uncommitted Christians will not work out their salvation and will thereby be lost,</a:t>
            </a:r>
          </a:p>
          <a:p>
            <a:pPr rtl="0"/>
            <a:r>
              <a:rPr lang="en-US" sz="1200" b="0" i="0" u="none" strike="noStrike" kern="1200" baseline="0" dirty="0">
                <a:solidFill>
                  <a:schemeClr val="tx1"/>
                </a:solidFill>
                <a:latin typeface="+mn-lt"/>
                <a:ea typeface="+mn-ea"/>
                <a:cs typeface="+mn-cs"/>
              </a:rPr>
              <a:t>        b. Christian in thought only is not taking up your cross daily. </a:t>
            </a:r>
          </a:p>
          <a:p>
            <a:pPr>
              <a:lnSpc>
                <a:spcPct val="120000"/>
              </a:lnSpc>
              <a:buFontTx/>
              <a:buNone/>
            </a:pPr>
            <a:endParaRPr lang="en-US" altLang="en-US" sz="1200" u="none"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17F657-4165-4003-87DE-C6BE2359DDF5}" type="slidenum">
              <a:rPr lang="en-US" smtClean="0"/>
              <a:t>9</a:t>
            </a:fld>
            <a:endParaRPr lang="en-US"/>
          </a:p>
        </p:txBody>
      </p:sp>
    </p:spTree>
    <p:extLst>
      <p:ext uri="{BB962C8B-B14F-4D97-AF65-F5344CB8AC3E}">
        <p14:creationId xmlns:p14="http://schemas.microsoft.com/office/powerpoint/2010/main" val="45618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latin typeface="Arial" panose="020B0604020202020204" pitchFamily="34" charset="0"/>
                <a:cs typeface="Times New Roman" panose="02020603050405020304" pitchFamily="18" charset="0"/>
              </a:rPr>
              <a:t>    1. Notice: “show the same diligence to the full assurance of hope until the end” (</a:t>
            </a:r>
            <a:r>
              <a:rPr lang="en-US" altLang="en-US" sz="1200" b="1" dirty="0">
                <a:latin typeface="Arial" panose="020B0604020202020204" pitchFamily="34" charset="0"/>
                <a:cs typeface="Times New Roman" panose="02020603050405020304" pitchFamily="18" charset="0"/>
              </a:rPr>
              <a:t>v. 11)</a:t>
            </a:r>
          </a:p>
          <a:p>
            <a:pPr>
              <a:buFontTx/>
              <a:buNone/>
            </a:pPr>
            <a:r>
              <a:rPr lang="en-US" altLang="en-US" sz="1200" b="1" dirty="0">
                <a:latin typeface="Arial" panose="020B0604020202020204" pitchFamily="34" charset="0"/>
                <a:cs typeface="Times New Roman" panose="02020603050405020304" pitchFamily="18" charset="0"/>
              </a:rPr>
              <a:t>&gt;&gt;&gt;&gt;&gt;&gt;&gt;&gt;&gt;&gt;&gt;&gt;&gt;&gt;&gt;&gt;&gt;&gt;&gt;&gt;&gt;&gt;</a:t>
            </a:r>
          </a:p>
          <a:p>
            <a:pPr>
              <a:buFontTx/>
              <a:buNone/>
            </a:pPr>
            <a:r>
              <a:rPr lang="en-US" altLang="en-US" sz="1200" dirty="0">
                <a:latin typeface="Arial" panose="020B0604020202020204" pitchFamily="34" charset="0"/>
                <a:cs typeface="Times New Roman" panose="02020603050405020304" pitchFamily="18" charset="0"/>
              </a:rPr>
              <a:t>    2. Salvation is like a race:</a:t>
            </a:r>
          </a:p>
          <a:p>
            <a:pPr>
              <a:buFontTx/>
              <a:buNone/>
            </a:pPr>
            <a:r>
              <a:rPr lang="en-US" altLang="en-US" sz="1200" dirty="0">
                <a:latin typeface="Arial" panose="020B0604020202020204" pitchFamily="34" charset="0"/>
                <a:cs typeface="Times New Roman" panose="02020603050405020304" pitchFamily="18" charset="0"/>
              </a:rPr>
              <a:t>&gt;&gt;&gt;&gt;&gt;&gt;&gt;&gt;&gt;&gt;&gt;&gt;&gt;&gt;&gt;&gt;&gt;&gt;&gt;&gt;&gt;&gt;&gt;</a:t>
            </a:r>
          </a:p>
          <a:p>
            <a:pPr>
              <a:lnSpc>
                <a:spcPct val="120000"/>
              </a:lnSpc>
              <a:buFontTx/>
              <a:buNone/>
            </a:pPr>
            <a:r>
              <a:rPr lang="en-US" altLang="en-US" sz="1200" dirty="0">
                <a:latin typeface="Arial" panose="020B0604020202020204" pitchFamily="34" charset="0"/>
              </a:rPr>
              <a:t>        a. You must enter the race in order to obtain the goal.</a:t>
            </a:r>
          </a:p>
          <a:p>
            <a:pPr>
              <a:lnSpc>
                <a:spcPct val="120000"/>
              </a:lnSpc>
              <a:buFontTx/>
              <a:buNone/>
            </a:pPr>
            <a:r>
              <a:rPr lang="en-US" altLang="en-US" sz="1200" dirty="0">
                <a:latin typeface="Arial" panose="020B0604020202020204" pitchFamily="34" charset="0"/>
              </a:rPr>
              <a:t>&gt;&gt;&gt;&gt;&gt;&gt;&gt;&gt;&gt;&gt;&gt;&gt;&gt;&gt;&gt;&gt;&gt;&gt;&gt;&gt;&gt;&gt;&gt;</a:t>
            </a:r>
          </a:p>
          <a:p>
            <a:pPr>
              <a:lnSpc>
                <a:spcPct val="120000"/>
              </a:lnSpc>
              <a:buFontTx/>
              <a:buNone/>
            </a:pPr>
            <a:r>
              <a:rPr lang="en-US" altLang="en-US" sz="1200" dirty="0">
                <a:latin typeface="Arial" panose="020B0604020202020204" pitchFamily="34" charset="0"/>
              </a:rPr>
              <a:t>        b. You must physically run the race to reach the end.</a:t>
            </a:r>
          </a:p>
          <a:p>
            <a:pPr>
              <a:lnSpc>
                <a:spcPct val="120000"/>
              </a:lnSpc>
              <a:buFontTx/>
              <a:buNone/>
            </a:pPr>
            <a:r>
              <a:rPr lang="en-US" altLang="en-US" sz="1200" dirty="0">
                <a:latin typeface="Arial" panose="020B0604020202020204" pitchFamily="34" charset="0"/>
              </a:rPr>
              <a:t>&gt;&gt;&gt;&gt;&gt;&gt;&gt;&gt;&gt;&gt;&gt;&gt;&gt;&gt;&gt;&gt;&gt;&gt;&gt;&gt;&gt;&gt;&gt;</a:t>
            </a:r>
          </a:p>
          <a:p>
            <a:pPr>
              <a:lnSpc>
                <a:spcPct val="120000"/>
              </a:lnSpc>
              <a:buFontTx/>
              <a:buNone/>
            </a:pPr>
            <a:r>
              <a:rPr lang="en-US" altLang="en-US" sz="1200" dirty="0">
                <a:latin typeface="Arial" panose="020B0604020202020204" pitchFamily="34" charset="0"/>
              </a:rPr>
              <a:t>        c. You must run the full course of the race, there are no short cuts. </a:t>
            </a:r>
          </a:p>
          <a:p>
            <a:pPr>
              <a:lnSpc>
                <a:spcPct val="120000"/>
              </a:lnSpc>
              <a:buFontTx/>
              <a:buNone/>
            </a:pPr>
            <a:r>
              <a:rPr lang="en-US" altLang="en-US" sz="1200" dirty="0">
                <a:latin typeface="Arial" panose="020B0604020202020204" pitchFamily="34"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latin typeface="Arial" panose="020B0604020202020204" pitchFamily="34" charset="0"/>
              </a:rPr>
              <a:t>    3. </a:t>
            </a:r>
            <a:r>
              <a:rPr lang="en-US" altLang="en-US" sz="1200" b="1" u="none" dirty="0">
                <a:latin typeface="Arial" panose="020B0604020202020204" pitchFamily="34" charset="0"/>
              </a:rPr>
              <a:t>2 Tim. 4:7</a:t>
            </a:r>
            <a:r>
              <a:rPr lang="en-US" altLang="en-US" sz="1200" dirty="0">
                <a:latin typeface="Arial" panose="020B0604020202020204" pitchFamily="34" charset="0"/>
              </a:rPr>
              <a:t> – Paul fought the fight, finished the race, kept the faith</a:t>
            </a:r>
          </a:p>
          <a:p>
            <a:r>
              <a:rPr lang="en-US" dirty="0"/>
              <a:t>        a. So also, we must do, this is “working out your own salvation”.</a:t>
            </a:r>
          </a:p>
          <a:p>
            <a:r>
              <a:rPr lang="en-US" dirty="0"/>
              <a:t>        b. No work. No Salvation!!</a:t>
            </a:r>
          </a:p>
        </p:txBody>
      </p:sp>
      <p:sp>
        <p:nvSpPr>
          <p:cNvPr id="4" name="Slide Number Placeholder 3"/>
          <p:cNvSpPr>
            <a:spLocks noGrp="1"/>
          </p:cNvSpPr>
          <p:nvPr>
            <p:ph type="sldNum" sz="quarter" idx="5"/>
          </p:nvPr>
        </p:nvSpPr>
        <p:spPr/>
        <p:txBody>
          <a:bodyPr/>
          <a:lstStyle/>
          <a:p>
            <a:fld id="{C417F657-4165-4003-87DE-C6BE2359DDF5}" type="slidenum">
              <a:rPr lang="en-US" smtClean="0"/>
              <a:t>10</a:t>
            </a:fld>
            <a:endParaRPr lang="en-US"/>
          </a:p>
        </p:txBody>
      </p:sp>
    </p:spTree>
    <p:extLst>
      <p:ext uri="{BB962C8B-B14F-4D97-AF65-F5344CB8AC3E}">
        <p14:creationId xmlns:p14="http://schemas.microsoft.com/office/powerpoint/2010/main" val="178483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2663EA-374C-47DC-9781-75F3E41C2A21}" type="slidenum">
              <a:rPr lang="en-US" altLang="en-US" smtClean="0"/>
              <a:pPr/>
              <a:t>‹#›</a:t>
            </a:fld>
            <a:endParaRPr lang="en-US" altLang="en-US"/>
          </a:p>
        </p:txBody>
      </p:sp>
    </p:spTree>
    <p:extLst>
      <p:ext uri="{BB962C8B-B14F-4D97-AF65-F5344CB8AC3E}">
        <p14:creationId xmlns:p14="http://schemas.microsoft.com/office/powerpoint/2010/main" val="337172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0EEC29-495C-476E-9009-6DD02ECFFEE6}" type="slidenum">
              <a:rPr lang="en-US" altLang="en-US" smtClean="0"/>
              <a:pPr/>
              <a:t>‹#›</a:t>
            </a:fld>
            <a:endParaRPr lang="en-US" altLang="en-US"/>
          </a:p>
        </p:txBody>
      </p:sp>
    </p:spTree>
    <p:extLst>
      <p:ext uri="{BB962C8B-B14F-4D97-AF65-F5344CB8AC3E}">
        <p14:creationId xmlns:p14="http://schemas.microsoft.com/office/powerpoint/2010/main" val="371391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C96E49-1AD9-4123-A720-A58B926E0603}" type="slidenum">
              <a:rPr lang="en-US" altLang="en-US" smtClean="0"/>
              <a:pPr/>
              <a:t>‹#›</a:t>
            </a:fld>
            <a:endParaRPr lang="en-US" altLang="en-US"/>
          </a:p>
        </p:txBody>
      </p:sp>
    </p:spTree>
    <p:extLst>
      <p:ext uri="{BB962C8B-B14F-4D97-AF65-F5344CB8AC3E}">
        <p14:creationId xmlns:p14="http://schemas.microsoft.com/office/powerpoint/2010/main" val="230066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6EF3ABD-98D8-4D5E-8CA9-61C47B064E8C}" type="slidenum">
              <a:rPr lang="en-US" altLang="en-US" smtClean="0"/>
              <a:pPr/>
              <a:t>‹#›</a:t>
            </a:fld>
            <a:endParaRPr lang="en-US" altLang="en-US"/>
          </a:p>
        </p:txBody>
      </p:sp>
    </p:spTree>
    <p:extLst>
      <p:ext uri="{BB962C8B-B14F-4D97-AF65-F5344CB8AC3E}">
        <p14:creationId xmlns:p14="http://schemas.microsoft.com/office/powerpoint/2010/main" val="325072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85DD048-CFEB-4BB6-98C7-4C85735F6D90}" type="slidenum">
              <a:rPr lang="en-US" altLang="en-US" smtClean="0"/>
              <a:pPr/>
              <a:t>‹#›</a:t>
            </a:fld>
            <a:endParaRPr lang="en-US" altLang="en-US"/>
          </a:p>
        </p:txBody>
      </p:sp>
    </p:spTree>
    <p:extLst>
      <p:ext uri="{BB962C8B-B14F-4D97-AF65-F5344CB8AC3E}">
        <p14:creationId xmlns:p14="http://schemas.microsoft.com/office/powerpoint/2010/main" val="14707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7D2C582-6387-42B4-9782-84BC35F002B1}" type="slidenum">
              <a:rPr lang="en-US" altLang="en-US" smtClean="0"/>
              <a:pPr/>
              <a:t>‹#›</a:t>
            </a:fld>
            <a:endParaRPr lang="en-US" altLang="en-US"/>
          </a:p>
        </p:txBody>
      </p:sp>
    </p:spTree>
    <p:extLst>
      <p:ext uri="{BB962C8B-B14F-4D97-AF65-F5344CB8AC3E}">
        <p14:creationId xmlns:p14="http://schemas.microsoft.com/office/powerpoint/2010/main" val="302956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68EB388-58E3-4370-87D0-97C3A2CF69CD}" type="slidenum">
              <a:rPr lang="en-US" altLang="en-US" smtClean="0"/>
              <a:pPr/>
              <a:t>‹#›</a:t>
            </a:fld>
            <a:endParaRPr lang="en-US" altLang="en-US"/>
          </a:p>
        </p:txBody>
      </p:sp>
    </p:spTree>
    <p:extLst>
      <p:ext uri="{BB962C8B-B14F-4D97-AF65-F5344CB8AC3E}">
        <p14:creationId xmlns:p14="http://schemas.microsoft.com/office/powerpoint/2010/main" val="319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20E5C3C-069B-4EEA-803B-5945667CAD40}" type="slidenum">
              <a:rPr lang="en-US" altLang="en-US" smtClean="0"/>
              <a:pPr/>
              <a:t>‹#›</a:t>
            </a:fld>
            <a:endParaRPr lang="en-US" altLang="en-US"/>
          </a:p>
        </p:txBody>
      </p:sp>
    </p:spTree>
    <p:extLst>
      <p:ext uri="{BB962C8B-B14F-4D97-AF65-F5344CB8AC3E}">
        <p14:creationId xmlns:p14="http://schemas.microsoft.com/office/powerpoint/2010/main" val="167433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DDA1955-0EF5-421D-9A77-DE4A7971B753}" type="slidenum">
              <a:rPr lang="en-US" altLang="en-US" smtClean="0"/>
              <a:pPr/>
              <a:t>‹#›</a:t>
            </a:fld>
            <a:endParaRPr lang="en-US" altLang="en-US"/>
          </a:p>
        </p:txBody>
      </p:sp>
    </p:spTree>
    <p:extLst>
      <p:ext uri="{BB962C8B-B14F-4D97-AF65-F5344CB8AC3E}">
        <p14:creationId xmlns:p14="http://schemas.microsoft.com/office/powerpoint/2010/main" val="54961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2B5C142-ACBD-4461-860A-CF6053443D32}" type="slidenum">
              <a:rPr lang="en-US" altLang="en-US" smtClean="0"/>
              <a:pPr/>
              <a:t>‹#›</a:t>
            </a:fld>
            <a:endParaRPr lang="en-US" altLang="en-US"/>
          </a:p>
        </p:txBody>
      </p:sp>
    </p:spTree>
    <p:extLst>
      <p:ext uri="{BB962C8B-B14F-4D97-AF65-F5344CB8AC3E}">
        <p14:creationId xmlns:p14="http://schemas.microsoft.com/office/powerpoint/2010/main" val="370870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6515F00-3089-4DC1-99EB-2CC23B50BBA6}" type="slidenum">
              <a:rPr lang="en-US" altLang="en-US" smtClean="0"/>
              <a:pPr/>
              <a:t>‹#›</a:t>
            </a:fld>
            <a:endParaRPr lang="en-US" altLang="en-US"/>
          </a:p>
        </p:txBody>
      </p:sp>
    </p:spTree>
    <p:extLst>
      <p:ext uri="{BB962C8B-B14F-4D97-AF65-F5344CB8AC3E}">
        <p14:creationId xmlns:p14="http://schemas.microsoft.com/office/powerpoint/2010/main" val="272240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032E-B85C-4933-8E3E-1D6F8532CEDB}" type="slidenum">
              <a:rPr lang="en-US" altLang="en-US" smtClean="0"/>
              <a:pPr/>
              <a:t>‹#›</a:t>
            </a:fld>
            <a:endParaRPr lang="en-US" altLang="en-US"/>
          </a:p>
        </p:txBody>
      </p:sp>
    </p:spTree>
    <p:extLst>
      <p:ext uri="{BB962C8B-B14F-4D97-AF65-F5344CB8AC3E}">
        <p14:creationId xmlns:p14="http://schemas.microsoft.com/office/powerpoint/2010/main" val="419455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S_S_Hope.jpg"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ship in a body of water&#10;&#10;Description automatically generated">
            <a:extLst>
              <a:ext uri="{FF2B5EF4-FFF2-40B4-BE49-F238E27FC236}">
                <a16:creationId xmlns:a16="http://schemas.microsoft.com/office/drawing/2014/main" id="{9725786C-6533-440F-A557-103AE41648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B6709D7-21F6-4095-803F-7A2C33751A81}"/>
              </a:ext>
            </a:extLst>
          </p:cNvPr>
          <p:cNvSpPr txBox="1"/>
          <p:nvPr/>
        </p:nvSpPr>
        <p:spPr>
          <a:xfrm>
            <a:off x="3676348" y="5798403"/>
            <a:ext cx="8363252" cy="830997"/>
          </a:xfrm>
          <a:prstGeom prst="rect">
            <a:avLst/>
          </a:prstGeom>
          <a:noFill/>
        </p:spPr>
        <p:txBody>
          <a:bodyPr wrap="none" rtlCol="0">
            <a:spAutoFit/>
          </a:bodyPr>
          <a:lstStyle/>
          <a:p>
            <a:r>
              <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Worship With Us This Evening</a:t>
            </a:r>
          </a:p>
        </p:txBody>
      </p:sp>
      <p:sp>
        <p:nvSpPr>
          <p:cNvPr id="6" name="TextBox 5">
            <a:extLst>
              <a:ext uri="{FF2B5EF4-FFF2-40B4-BE49-F238E27FC236}">
                <a16:creationId xmlns:a16="http://schemas.microsoft.com/office/drawing/2014/main" id="{3F7DB71A-7E27-4A9B-B92E-A054D468F4CC}"/>
              </a:ext>
            </a:extLst>
          </p:cNvPr>
          <p:cNvSpPr txBox="1"/>
          <p:nvPr/>
        </p:nvSpPr>
        <p:spPr>
          <a:xfrm>
            <a:off x="304800" y="304800"/>
            <a:ext cx="3131691" cy="830997"/>
          </a:xfrm>
          <a:prstGeom prst="rect">
            <a:avLst/>
          </a:prstGeom>
          <a:noFill/>
        </p:spPr>
        <p:txBody>
          <a:bodyPr wrap="none" rtlCol="0">
            <a:spAutoFit/>
          </a:bodyPr>
          <a:lstStyle/>
          <a:p>
            <a:r>
              <a:rPr lang="en-US" sz="2400" dirty="0">
                <a:solidFill>
                  <a:schemeClr val="bg1"/>
                </a:solidFill>
              </a:rPr>
              <a:t>Ranger Church of Christ</a:t>
            </a:r>
          </a:p>
          <a:p>
            <a:r>
              <a:rPr lang="en-US" sz="2400" dirty="0">
                <a:solidFill>
                  <a:schemeClr val="bg1"/>
                </a:solidFill>
              </a:rPr>
              <a:t>Mesquite and Rusk St.</a:t>
            </a:r>
          </a:p>
        </p:txBody>
      </p:sp>
    </p:spTree>
    <p:extLst>
      <p:ext uri="{BB962C8B-B14F-4D97-AF65-F5344CB8AC3E}">
        <p14:creationId xmlns:p14="http://schemas.microsoft.com/office/powerpoint/2010/main" val="144448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F2B06524-CFAC-4D17-A8E2-BC32E1E5FB08}"/>
              </a:ext>
            </a:extLst>
          </p:cNvPr>
          <p:cNvSpPr txBox="1">
            <a:spLocks noChangeArrowheads="1"/>
          </p:cNvSpPr>
          <p:nvPr/>
        </p:nvSpPr>
        <p:spPr bwMode="auto">
          <a:xfrm>
            <a:off x="1295400" y="2667000"/>
            <a:ext cx="10363199"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sz="4000" dirty="0">
                <a:cs typeface="Times New Roman" panose="02020603050405020304" pitchFamily="18" charset="0"/>
              </a:rPr>
              <a:t>Must enter the race</a:t>
            </a:r>
          </a:p>
          <a:p>
            <a:pPr>
              <a:lnSpc>
                <a:spcPct val="120000"/>
              </a:lnSpc>
              <a:buFontTx/>
              <a:buChar char="•"/>
            </a:pPr>
            <a:r>
              <a:rPr lang="en-US" altLang="en-US" sz="4000" dirty="0">
                <a:cs typeface="Times New Roman" panose="02020603050405020304" pitchFamily="18" charset="0"/>
              </a:rPr>
              <a:t>Must run the race</a:t>
            </a:r>
          </a:p>
          <a:p>
            <a:pPr>
              <a:lnSpc>
                <a:spcPct val="120000"/>
              </a:lnSpc>
              <a:buFontTx/>
              <a:buChar char="•"/>
            </a:pPr>
            <a:r>
              <a:rPr lang="en-US" altLang="en-US" sz="4000" dirty="0">
                <a:cs typeface="Times New Roman" panose="02020603050405020304" pitchFamily="18" charset="0"/>
              </a:rPr>
              <a:t>Must be the full course of the race</a:t>
            </a:r>
          </a:p>
        </p:txBody>
      </p:sp>
      <p:sp>
        <p:nvSpPr>
          <p:cNvPr id="15366" name="Text Box 6">
            <a:extLst>
              <a:ext uri="{FF2B5EF4-FFF2-40B4-BE49-F238E27FC236}">
                <a16:creationId xmlns:a16="http://schemas.microsoft.com/office/drawing/2014/main" id="{AB35A469-3EBC-4E83-B58E-798684446537}"/>
              </a:ext>
            </a:extLst>
          </p:cNvPr>
          <p:cNvSpPr txBox="1">
            <a:spLocks noChangeArrowheads="1"/>
          </p:cNvSpPr>
          <p:nvPr/>
        </p:nvSpPr>
        <p:spPr bwMode="auto">
          <a:xfrm>
            <a:off x="609600" y="880408"/>
            <a:ext cx="11048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b="1" dirty="0">
                <a:cs typeface="Times New Roman" panose="02020603050405020304" pitchFamily="18" charset="0"/>
              </a:rPr>
              <a:t>Notice:</a:t>
            </a:r>
            <a:r>
              <a:rPr lang="en-US" altLang="en-US" sz="4000" dirty="0">
                <a:cs typeface="Times New Roman" panose="02020603050405020304" pitchFamily="18" charset="0"/>
              </a:rPr>
              <a:t> “show the same diligence to the full assurance of hope until the end” (</a:t>
            </a:r>
            <a:r>
              <a:rPr lang="en-US" altLang="en-US" sz="4000" b="1" dirty="0">
                <a:cs typeface="Times New Roman" panose="02020603050405020304" pitchFamily="18" charset="0"/>
              </a:rPr>
              <a:t>v. 11)</a:t>
            </a:r>
          </a:p>
          <a:p>
            <a:pPr>
              <a:buFont typeface="Wingdings" panose="05000000000000000000" pitchFamily="2" charset="2"/>
              <a:buChar char="§"/>
            </a:pPr>
            <a:r>
              <a:rPr lang="en-US" altLang="en-US" sz="4000" dirty="0">
                <a:cs typeface="Times New Roman" panose="02020603050405020304" pitchFamily="18" charset="0"/>
              </a:rPr>
              <a:t>Salvation is like a race:</a:t>
            </a:r>
          </a:p>
        </p:txBody>
      </p:sp>
      <p:sp>
        <p:nvSpPr>
          <p:cNvPr id="15368" name="Text Box 8">
            <a:extLst>
              <a:ext uri="{FF2B5EF4-FFF2-40B4-BE49-F238E27FC236}">
                <a16:creationId xmlns:a16="http://schemas.microsoft.com/office/drawing/2014/main" id="{C33BB54E-5F0A-403D-A14C-7BD08DB3DBCC}"/>
              </a:ext>
            </a:extLst>
          </p:cNvPr>
          <p:cNvSpPr txBox="1">
            <a:spLocks noChangeArrowheads="1"/>
          </p:cNvSpPr>
          <p:nvPr/>
        </p:nvSpPr>
        <p:spPr bwMode="auto">
          <a:xfrm>
            <a:off x="609600" y="4800600"/>
            <a:ext cx="10972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 typeface="Wingdings" panose="05000000000000000000" pitchFamily="2" charset="2"/>
              <a:buChar char="§"/>
            </a:pPr>
            <a:r>
              <a:rPr lang="en-US" altLang="en-US" sz="4000" b="1" dirty="0">
                <a:cs typeface="Times New Roman" panose="02020603050405020304" pitchFamily="18" charset="0"/>
              </a:rPr>
              <a:t>2 Tim. 4:7 </a:t>
            </a:r>
            <a:r>
              <a:rPr lang="en-US" altLang="en-US" sz="4000" dirty="0">
                <a:cs typeface="Times New Roman" panose="02020603050405020304" pitchFamily="18" charset="0"/>
              </a:rPr>
              <a:t>– fought the fight, finished the race, kept the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P spid="15366" grpId="0" uiExpand="1" build="p" autoUpdateAnimBg="0"/>
      <p:bldP spid="1536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A83BF5E5-F0BF-406B-955C-EF405F3A22D2}"/>
              </a:ext>
            </a:extLst>
          </p:cNvPr>
          <p:cNvSpPr txBox="1">
            <a:spLocks noChangeArrowheads="1"/>
          </p:cNvSpPr>
          <p:nvPr/>
        </p:nvSpPr>
        <p:spPr bwMode="auto">
          <a:xfrm>
            <a:off x="3541199" y="693003"/>
            <a:ext cx="506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We Can Have Hope</a:t>
            </a:r>
          </a:p>
        </p:txBody>
      </p:sp>
      <p:sp>
        <p:nvSpPr>
          <p:cNvPr id="10243" name="Text Box 3">
            <a:extLst>
              <a:ext uri="{FF2B5EF4-FFF2-40B4-BE49-F238E27FC236}">
                <a16:creationId xmlns:a16="http://schemas.microsoft.com/office/drawing/2014/main" id="{25B558B3-5A6C-4B5F-A340-C5CC73CCFF84}"/>
              </a:ext>
            </a:extLst>
          </p:cNvPr>
          <p:cNvSpPr txBox="1">
            <a:spLocks noChangeArrowheads="1"/>
          </p:cNvSpPr>
          <p:nvPr/>
        </p:nvSpPr>
        <p:spPr bwMode="auto">
          <a:xfrm>
            <a:off x="609600" y="1688730"/>
            <a:ext cx="10972800" cy="4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Tx/>
              <a:buAutoNum type="alphaUcPeriod"/>
            </a:pPr>
            <a:r>
              <a:rPr lang="en-US" altLang="en-US" sz="4000" dirty="0">
                <a:cs typeface="Times New Roman" panose="02020603050405020304" pitchFamily="18" charset="0"/>
              </a:rPr>
              <a:t> Because of the Nature of God</a:t>
            </a:r>
          </a:p>
          <a:p>
            <a:pPr>
              <a:lnSpc>
                <a:spcPct val="110000"/>
              </a:lnSpc>
              <a:buFontTx/>
              <a:buAutoNum type="alphaUcPeriod"/>
            </a:pPr>
            <a:r>
              <a:rPr lang="en-US" altLang="en-US" sz="4000" dirty="0">
                <a:cs typeface="Times New Roman" panose="02020603050405020304" pitchFamily="18" charset="0"/>
              </a:rPr>
              <a:t> Because We Are Doing Our Best</a:t>
            </a:r>
          </a:p>
          <a:p>
            <a:pPr marL="625475" indent="-625475">
              <a:lnSpc>
                <a:spcPct val="110000"/>
              </a:lnSpc>
              <a:buFontTx/>
              <a:buAutoNum type="alphaUcPeriod"/>
            </a:pPr>
            <a:r>
              <a:rPr lang="en-US" altLang="en-US" sz="4000" dirty="0">
                <a:cs typeface="Times New Roman" panose="02020603050405020304" pitchFamily="18" charset="0"/>
              </a:rPr>
              <a:t>Because God Has Blessed Those Who Have Done His Will, In the Past</a:t>
            </a:r>
          </a:p>
          <a:p>
            <a:pPr>
              <a:lnSpc>
                <a:spcPct val="110000"/>
              </a:lnSpc>
              <a:buFontTx/>
              <a:buAutoNum type="alphaUcPeriod"/>
            </a:pPr>
            <a:r>
              <a:rPr lang="en-US" altLang="en-US" sz="4000" dirty="0">
                <a:cs typeface="Times New Roman" panose="02020603050405020304" pitchFamily="18" charset="0"/>
              </a:rPr>
              <a:t> Because God Cannot Lie</a:t>
            </a:r>
          </a:p>
          <a:p>
            <a:pPr>
              <a:lnSpc>
                <a:spcPct val="110000"/>
              </a:lnSpc>
              <a:buFontTx/>
              <a:buAutoNum type="alphaUcPeriod"/>
            </a:pPr>
            <a:r>
              <a:rPr lang="en-US" altLang="en-US" sz="4000" dirty="0">
                <a:cs typeface="Times New Roman" panose="02020603050405020304" pitchFamily="18" charset="0"/>
              </a:rPr>
              <a:t> In Jesus Christ</a:t>
            </a:r>
          </a:p>
        </p:txBody>
      </p:sp>
      <p:sp>
        <p:nvSpPr>
          <p:cNvPr id="10244" name="AutoShape 4">
            <a:extLst>
              <a:ext uri="{FF2B5EF4-FFF2-40B4-BE49-F238E27FC236}">
                <a16:creationId xmlns:a16="http://schemas.microsoft.com/office/drawing/2014/main" id="{B64D9E25-E182-4234-9E77-1CD662225120}"/>
              </a:ext>
            </a:extLst>
          </p:cNvPr>
          <p:cNvSpPr>
            <a:spLocks noChangeArrowheads="1"/>
          </p:cNvSpPr>
          <p:nvPr/>
        </p:nvSpPr>
        <p:spPr bwMode="auto">
          <a:xfrm>
            <a:off x="1143000" y="3111870"/>
            <a:ext cx="10439400" cy="1307730"/>
          </a:xfrm>
          <a:prstGeom prst="roundRect">
            <a:avLst>
              <a:gd name="adj" fmla="val 16667"/>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8)">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CD0CF15-7960-487F-AD07-3B6AA8998115}"/>
              </a:ext>
            </a:extLst>
          </p:cNvPr>
          <p:cNvSpPr txBox="1">
            <a:spLocks noChangeArrowheads="1"/>
          </p:cNvSpPr>
          <p:nvPr/>
        </p:nvSpPr>
        <p:spPr bwMode="auto">
          <a:xfrm>
            <a:off x="609600" y="791713"/>
            <a:ext cx="11049000" cy="478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 typeface="Wingdings" panose="05000000000000000000" pitchFamily="2" charset="2"/>
              <a:buChar char="§"/>
            </a:pPr>
            <a:r>
              <a:rPr lang="en-US" altLang="en-US" sz="4000" b="1" dirty="0">
                <a:cs typeface="Times New Roman" panose="02020603050405020304" pitchFamily="18" charset="0"/>
              </a:rPr>
              <a:t>Heb. 6:13-15</a:t>
            </a:r>
          </a:p>
          <a:p>
            <a:pPr>
              <a:lnSpc>
                <a:spcPct val="110000"/>
              </a:lnSpc>
              <a:buFont typeface="Wingdings" panose="05000000000000000000" pitchFamily="2" charset="2"/>
              <a:buChar char="§"/>
            </a:pPr>
            <a:r>
              <a:rPr lang="en-US" altLang="en-US" sz="4000" dirty="0">
                <a:cs typeface="Times New Roman" panose="02020603050405020304" pitchFamily="18" charset="0"/>
              </a:rPr>
              <a:t>In the past God blessed the faithful (</a:t>
            </a:r>
            <a:r>
              <a:rPr lang="en-US" altLang="en-US" sz="4000" b="1" dirty="0">
                <a:cs typeface="Times New Roman" panose="02020603050405020304" pitchFamily="18" charset="0"/>
              </a:rPr>
              <a:t>Heb. 11; Rom. 15:4</a:t>
            </a:r>
            <a:r>
              <a:rPr lang="en-US" altLang="en-US" sz="4000" dirty="0">
                <a:cs typeface="Times New Roman" panose="02020603050405020304" pitchFamily="18" charset="0"/>
              </a:rPr>
              <a:t>)</a:t>
            </a:r>
          </a:p>
          <a:p>
            <a:pPr>
              <a:lnSpc>
                <a:spcPct val="110000"/>
              </a:lnSpc>
              <a:buFont typeface="Wingdings" panose="05000000000000000000" pitchFamily="2" charset="2"/>
              <a:buChar char="§"/>
            </a:pPr>
            <a:r>
              <a:rPr lang="en-US" altLang="en-US" sz="4000" dirty="0">
                <a:cs typeface="Times New Roman" panose="02020603050405020304" pitchFamily="18" charset="0"/>
              </a:rPr>
              <a:t>If we imitate these people of faith, we too will receive all that has been promised</a:t>
            </a:r>
          </a:p>
          <a:p>
            <a:pPr>
              <a:lnSpc>
                <a:spcPct val="110000"/>
              </a:lnSpc>
              <a:buFont typeface="Wingdings" panose="05000000000000000000" pitchFamily="2" charset="2"/>
              <a:buChar char="§"/>
            </a:pPr>
            <a:r>
              <a:rPr lang="en-US" altLang="en-US" sz="4000" dirty="0">
                <a:cs typeface="Times New Roman" panose="02020603050405020304" pitchFamily="18" charset="0"/>
              </a:rPr>
              <a:t>Thus, instead of doubting benefit of faithfulness, give diligence to have full assurance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EDF9A534-45ED-473D-AB9E-7D1AC8CB94B3}"/>
              </a:ext>
            </a:extLst>
          </p:cNvPr>
          <p:cNvSpPr txBox="1">
            <a:spLocks noChangeArrowheads="1"/>
          </p:cNvSpPr>
          <p:nvPr/>
        </p:nvSpPr>
        <p:spPr bwMode="auto">
          <a:xfrm>
            <a:off x="3617399" y="540603"/>
            <a:ext cx="506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We Can Have Hope</a:t>
            </a:r>
          </a:p>
        </p:txBody>
      </p:sp>
      <p:sp>
        <p:nvSpPr>
          <p:cNvPr id="11267" name="Text Box 3">
            <a:extLst>
              <a:ext uri="{FF2B5EF4-FFF2-40B4-BE49-F238E27FC236}">
                <a16:creationId xmlns:a16="http://schemas.microsoft.com/office/drawing/2014/main" id="{4574D449-8C1B-4782-BE0E-616D7B57DBF3}"/>
              </a:ext>
            </a:extLst>
          </p:cNvPr>
          <p:cNvSpPr txBox="1">
            <a:spLocks noChangeArrowheads="1"/>
          </p:cNvSpPr>
          <p:nvPr/>
        </p:nvSpPr>
        <p:spPr bwMode="auto">
          <a:xfrm>
            <a:off x="685800" y="1688730"/>
            <a:ext cx="10896600" cy="4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Tx/>
              <a:buAutoNum type="alphaUcPeriod"/>
            </a:pPr>
            <a:r>
              <a:rPr lang="en-US" altLang="en-US" sz="4000" dirty="0">
                <a:cs typeface="Times New Roman" panose="02020603050405020304" pitchFamily="18" charset="0"/>
              </a:rPr>
              <a:t> Because of the Nature of God</a:t>
            </a:r>
          </a:p>
          <a:p>
            <a:pPr>
              <a:lnSpc>
                <a:spcPct val="110000"/>
              </a:lnSpc>
              <a:buFontTx/>
              <a:buAutoNum type="alphaUcPeriod"/>
            </a:pPr>
            <a:r>
              <a:rPr lang="en-US" altLang="en-US" sz="4000" dirty="0">
                <a:cs typeface="Times New Roman" panose="02020603050405020304" pitchFamily="18" charset="0"/>
              </a:rPr>
              <a:t> Because We Are Doing Our Best</a:t>
            </a:r>
          </a:p>
          <a:p>
            <a:pPr>
              <a:lnSpc>
                <a:spcPct val="110000"/>
              </a:lnSpc>
              <a:buFontTx/>
              <a:buAutoNum type="alphaUcPeriod"/>
            </a:pPr>
            <a:r>
              <a:rPr lang="en-US" altLang="en-US" sz="4000" dirty="0">
                <a:cs typeface="Times New Roman" panose="02020603050405020304" pitchFamily="18" charset="0"/>
              </a:rPr>
              <a:t> Because God Has Blessed  Those Who Have Done His Will,  In the Past</a:t>
            </a:r>
          </a:p>
          <a:p>
            <a:pPr>
              <a:lnSpc>
                <a:spcPct val="110000"/>
              </a:lnSpc>
              <a:buFontTx/>
              <a:buAutoNum type="alphaUcPeriod"/>
            </a:pPr>
            <a:r>
              <a:rPr lang="en-US" altLang="en-US" sz="4000" dirty="0">
                <a:cs typeface="Times New Roman" panose="02020603050405020304" pitchFamily="18" charset="0"/>
              </a:rPr>
              <a:t> Because God Cannot Lie</a:t>
            </a:r>
          </a:p>
          <a:p>
            <a:pPr>
              <a:lnSpc>
                <a:spcPct val="110000"/>
              </a:lnSpc>
              <a:buFontTx/>
              <a:buAutoNum type="alphaUcPeriod"/>
            </a:pPr>
            <a:r>
              <a:rPr lang="en-US" altLang="en-US" sz="4000" dirty="0">
                <a:cs typeface="Times New Roman" panose="02020603050405020304" pitchFamily="18" charset="0"/>
              </a:rPr>
              <a:t> In Jesus Christ</a:t>
            </a:r>
          </a:p>
        </p:txBody>
      </p:sp>
      <p:sp>
        <p:nvSpPr>
          <p:cNvPr id="11268" name="AutoShape 4">
            <a:extLst>
              <a:ext uri="{FF2B5EF4-FFF2-40B4-BE49-F238E27FC236}">
                <a16:creationId xmlns:a16="http://schemas.microsoft.com/office/drawing/2014/main" id="{71DCDE71-7D3C-4F5C-B295-7BF7AA6EFE0B}"/>
              </a:ext>
            </a:extLst>
          </p:cNvPr>
          <p:cNvSpPr>
            <a:spLocks noChangeArrowheads="1"/>
          </p:cNvSpPr>
          <p:nvPr/>
        </p:nvSpPr>
        <p:spPr bwMode="auto">
          <a:xfrm>
            <a:off x="1295400" y="4419600"/>
            <a:ext cx="6248400" cy="685800"/>
          </a:xfrm>
          <a:prstGeom prst="roundRect">
            <a:avLst>
              <a:gd name="adj" fmla="val 16667"/>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8)">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72CECF75-3938-4239-92C1-AF39E4AF7EF1}"/>
              </a:ext>
            </a:extLst>
          </p:cNvPr>
          <p:cNvSpPr txBox="1">
            <a:spLocks noChangeArrowheads="1"/>
          </p:cNvSpPr>
          <p:nvPr/>
        </p:nvSpPr>
        <p:spPr bwMode="auto">
          <a:xfrm>
            <a:off x="609600" y="2255378"/>
            <a:ext cx="10972799" cy="22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 typeface="Wingdings" panose="05000000000000000000" pitchFamily="2" charset="2"/>
              <a:buChar char="§"/>
            </a:pPr>
            <a:r>
              <a:rPr lang="en-US" altLang="en-US" sz="4000" b="1" dirty="0">
                <a:cs typeface="Times New Roman" panose="02020603050405020304" pitchFamily="18" charset="0"/>
              </a:rPr>
              <a:t>Heb. 6:16-18</a:t>
            </a:r>
          </a:p>
          <a:p>
            <a:pPr>
              <a:lnSpc>
                <a:spcPct val="120000"/>
              </a:lnSpc>
              <a:buFont typeface="Wingdings" panose="05000000000000000000" pitchFamily="2" charset="2"/>
              <a:buChar char="§"/>
            </a:pPr>
            <a:r>
              <a:rPr lang="en-US" altLang="en-US" sz="4000" dirty="0">
                <a:cs typeface="Times New Roman" panose="02020603050405020304" pitchFamily="18" charset="0"/>
              </a:rPr>
              <a:t>God promised it (</a:t>
            </a:r>
            <a:r>
              <a:rPr lang="en-US" altLang="en-US" sz="4000" b="1" dirty="0">
                <a:cs typeface="Times New Roman" panose="02020603050405020304" pitchFamily="18" charset="0"/>
              </a:rPr>
              <a:t>Titus 1:2</a:t>
            </a:r>
            <a:r>
              <a:rPr lang="en-US" altLang="en-US" sz="4000" dirty="0">
                <a:cs typeface="Times New Roman" panose="02020603050405020304" pitchFamily="18" charset="0"/>
              </a:rPr>
              <a:t>)</a:t>
            </a:r>
          </a:p>
          <a:p>
            <a:pPr>
              <a:lnSpc>
                <a:spcPct val="120000"/>
              </a:lnSpc>
              <a:buFont typeface="Wingdings" panose="05000000000000000000" pitchFamily="2" charset="2"/>
              <a:buChar char="§"/>
            </a:pPr>
            <a:r>
              <a:rPr lang="en-US" altLang="en-US" sz="4000" dirty="0">
                <a:cs typeface="Times New Roman" panose="02020603050405020304" pitchFamily="18" charset="0"/>
              </a:rPr>
              <a:t>God backed His promise with an oath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621A82A1-EADC-4630-B443-46DD14AE878A}"/>
              </a:ext>
            </a:extLst>
          </p:cNvPr>
          <p:cNvSpPr txBox="1">
            <a:spLocks noChangeArrowheads="1"/>
          </p:cNvSpPr>
          <p:nvPr/>
        </p:nvSpPr>
        <p:spPr bwMode="auto">
          <a:xfrm>
            <a:off x="2863850" y="304800"/>
            <a:ext cx="506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We Can Have Hope</a:t>
            </a:r>
          </a:p>
        </p:txBody>
      </p:sp>
      <p:sp>
        <p:nvSpPr>
          <p:cNvPr id="12291" name="Text Box 3">
            <a:extLst>
              <a:ext uri="{FF2B5EF4-FFF2-40B4-BE49-F238E27FC236}">
                <a16:creationId xmlns:a16="http://schemas.microsoft.com/office/drawing/2014/main" id="{D2152206-3E9F-4260-B0BE-255E70FEFC28}"/>
              </a:ext>
            </a:extLst>
          </p:cNvPr>
          <p:cNvSpPr txBox="1">
            <a:spLocks noChangeArrowheads="1"/>
          </p:cNvSpPr>
          <p:nvPr/>
        </p:nvSpPr>
        <p:spPr bwMode="auto">
          <a:xfrm>
            <a:off x="1028700" y="1383930"/>
            <a:ext cx="10896600" cy="4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Tx/>
              <a:buAutoNum type="alphaUcPeriod"/>
            </a:pPr>
            <a:r>
              <a:rPr lang="en-US" altLang="en-US" sz="4000" dirty="0">
                <a:latin typeface="Arial" panose="020B0604020202020204" pitchFamily="34" charset="0"/>
              </a:rPr>
              <a:t> </a:t>
            </a:r>
            <a:r>
              <a:rPr lang="en-US" altLang="en-US" sz="4000" dirty="0">
                <a:cs typeface="Times New Roman" panose="02020603050405020304" pitchFamily="18" charset="0"/>
              </a:rPr>
              <a:t>Because of the Nature of God</a:t>
            </a:r>
          </a:p>
          <a:p>
            <a:pPr>
              <a:lnSpc>
                <a:spcPct val="110000"/>
              </a:lnSpc>
              <a:buFontTx/>
              <a:buAutoNum type="alphaUcPeriod"/>
            </a:pPr>
            <a:r>
              <a:rPr lang="en-US" altLang="en-US" sz="4000" dirty="0">
                <a:cs typeface="Times New Roman" panose="02020603050405020304" pitchFamily="18" charset="0"/>
              </a:rPr>
              <a:t> Because We Are Doing Our Best</a:t>
            </a:r>
          </a:p>
          <a:p>
            <a:pPr marL="625475" indent="-625475">
              <a:lnSpc>
                <a:spcPct val="110000"/>
              </a:lnSpc>
              <a:buFontTx/>
              <a:buAutoNum type="alphaUcPeriod"/>
            </a:pPr>
            <a:r>
              <a:rPr lang="en-US" altLang="en-US" sz="4000" dirty="0">
                <a:cs typeface="Times New Roman" panose="02020603050405020304" pitchFamily="18" charset="0"/>
              </a:rPr>
              <a:t>Because God Has Blessed Those Who   Have Done His Will, In the Past</a:t>
            </a:r>
          </a:p>
          <a:p>
            <a:pPr>
              <a:lnSpc>
                <a:spcPct val="110000"/>
              </a:lnSpc>
              <a:buFontTx/>
              <a:buAutoNum type="alphaUcPeriod"/>
            </a:pPr>
            <a:r>
              <a:rPr lang="en-US" altLang="en-US" sz="4000" dirty="0">
                <a:cs typeface="Times New Roman" panose="02020603050405020304" pitchFamily="18" charset="0"/>
              </a:rPr>
              <a:t> Because God Cannot Lie</a:t>
            </a:r>
          </a:p>
          <a:p>
            <a:pPr>
              <a:lnSpc>
                <a:spcPct val="110000"/>
              </a:lnSpc>
              <a:buFontTx/>
              <a:buAutoNum type="alphaUcPeriod"/>
            </a:pPr>
            <a:r>
              <a:rPr lang="en-US" altLang="en-US" sz="4000" dirty="0">
                <a:cs typeface="Times New Roman" panose="02020603050405020304" pitchFamily="18" charset="0"/>
              </a:rPr>
              <a:t> In Jesus Christ</a:t>
            </a:r>
          </a:p>
        </p:txBody>
      </p:sp>
      <p:sp>
        <p:nvSpPr>
          <p:cNvPr id="12292" name="AutoShape 4">
            <a:extLst>
              <a:ext uri="{FF2B5EF4-FFF2-40B4-BE49-F238E27FC236}">
                <a16:creationId xmlns:a16="http://schemas.microsoft.com/office/drawing/2014/main" id="{4C47B623-4B47-4777-B211-8E20B4A17969}"/>
              </a:ext>
            </a:extLst>
          </p:cNvPr>
          <p:cNvSpPr>
            <a:spLocks noChangeArrowheads="1"/>
          </p:cNvSpPr>
          <p:nvPr/>
        </p:nvSpPr>
        <p:spPr bwMode="auto">
          <a:xfrm>
            <a:off x="1524000" y="4800600"/>
            <a:ext cx="4038600" cy="685800"/>
          </a:xfrm>
          <a:prstGeom prst="roundRect">
            <a:avLst>
              <a:gd name="adj" fmla="val 16667"/>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8)">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C91097B1-C4E9-4DAE-B58E-B76C2EDA7D7A}"/>
              </a:ext>
            </a:extLst>
          </p:cNvPr>
          <p:cNvSpPr txBox="1">
            <a:spLocks noChangeArrowheads="1"/>
          </p:cNvSpPr>
          <p:nvPr/>
        </p:nvSpPr>
        <p:spPr bwMode="auto">
          <a:xfrm>
            <a:off x="609600" y="1600200"/>
            <a:ext cx="10972800" cy="371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 typeface="Wingdings" panose="05000000000000000000" pitchFamily="2" charset="2"/>
              <a:buChar char="§"/>
            </a:pPr>
            <a:r>
              <a:rPr lang="en-US" altLang="en-US" sz="4000" b="1" dirty="0">
                <a:cs typeface="Times New Roman" panose="02020603050405020304" pitchFamily="18" charset="0"/>
              </a:rPr>
              <a:t>Heb. 6:19-20</a:t>
            </a:r>
          </a:p>
          <a:p>
            <a:pPr>
              <a:lnSpc>
                <a:spcPct val="120000"/>
              </a:lnSpc>
              <a:buFont typeface="Wingdings" panose="05000000000000000000" pitchFamily="2" charset="2"/>
              <a:buChar char="§"/>
            </a:pPr>
            <a:r>
              <a:rPr lang="en-US" altLang="en-US" sz="4000" dirty="0">
                <a:cs typeface="Times New Roman" panose="02020603050405020304" pitchFamily="18" charset="0"/>
              </a:rPr>
              <a:t>Jesus, our resurrected Savior, has secured our hope in heaven</a:t>
            </a:r>
          </a:p>
          <a:p>
            <a:pPr>
              <a:lnSpc>
                <a:spcPct val="120000"/>
              </a:lnSpc>
              <a:buFont typeface="Wingdings" panose="05000000000000000000" pitchFamily="2" charset="2"/>
              <a:buChar char="§"/>
            </a:pPr>
            <a:r>
              <a:rPr lang="en-US" altLang="en-US" sz="4000" b="1" dirty="0">
                <a:cs typeface="Times New Roman" panose="02020603050405020304" pitchFamily="18" charset="0"/>
              </a:rPr>
              <a:t>1 Pet. 1:3-4</a:t>
            </a:r>
          </a:p>
          <a:p>
            <a:pPr>
              <a:lnSpc>
                <a:spcPct val="120000"/>
              </a:lnSpc>
              <a:buFont typeface="Wingdings" panose="05000000000000000000" pitchFamily="2" charset="2"/>
              <a:buChar char="§"/>
            </a:pPr>
            <a:r>
              <a:rPr lang="en-US" altLang="en-US" sz="4000" b="1" dirty="0">
                <a:cs typeface="Times New Roman" panose="02020603050405020304" pitchFamily="18" charset="0"/>
              </a:rPr>
              <a:t>John 14:1-3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BB746C6-485F-4ADC-8FEF-9D94954A07FB}"/>
              </a:ext>
            </a:extLst>
          </p:cNvPr>
          <p:cNvSpPr txBox="1">
            <a:spLocks noChangeArrowheads="1"/>
          </p:cNvSpPr>
          <p:nvPr/>
        </p:nvSpPr>
        <p:spPr bwMode="auto">
          <a:xfrm>
            <a:off x="4572000" y="228600"/>
            <a:ext cx="298831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Conclusion</a:t>
            </a:r>
          </a:p>
        </p:txBody>
      </p:sp>
      <p:sp>
        <p:nvSpPr>
          <p:cNvPr id="19459" name="Text Box 3">
            <a:extLst>
              <a:ext uri="{FF2B5EF4-FFF2-40B4-BE49-F238E27FC236}">
                <a16:creationId xmlns:a16="http://schemas.microsoft.com/office/drawing/2014/main" id="{620C0F47-9CCC-41C7-8951-655BB6A0D7A2}"/>
              </a:ext>
            </a:extLst>
          </p:cNvPr>
          <p:cNvSpPr txBox="1">
            <a:spLocks noChangeArrowheads="1"/>
          </p:cNvSpPr>
          <p:nvPr/>
        </p:nvSpPr>
        <p:spPr bwMode="auto">
          <a:xfrm>
            <a:off x="609600" y="1066800"/>
            <a:ext cx="8610600" cy="481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30000"/>
              </a:lnSpc>
              <a:buFont typeface="Wingdings" panose="05000000000000000000" pitchFamily="2" charset="2"/>
              <a:buChar char="§"/>
            </a:pPr>
            <a:r>
              <a:rPr lang="en-US" altLang="en-US" sz="4000" dirty="0">
                <a:cs typeface="Times New Roman" panose="02020603050405020304" pitchFamily="18" charset="0"/>
              </a:rPr>
              <a:t>Does your life have this anchor “sure and steadfast”?</a:t>
            </a:r>
          </a:p>
          <a:p>
            <a:pPr>
              <a:lnSpc>
                <a:spcPct val="130000"/>
              </a:lnSpc>
              <a:buFont typeface="Wingdings" panose="05000000000000000000" pitchFamily="2" charset="2"/>
              <a:buChar char="§"/>
            </a:pPr>
            <a:r>
              <a:rPr lang="en-US" altLang="en-US" sz="4000" dirty="0">
                <a:cs typeface="Times New Roman" panose="02020603050405020304" pitchFamily="18" charset="0"/>
              </a:rPr>
              <a:t>Have you “laid hold” on it through faith and Obedience?</a:t>
            </a:r>
          </a:p>
          <a:p>
            <a:pPr>
              <a:lnSpc>
                <a:spcPct val="130000"/>
              </a:lnSpc>
              <a:buFont typeface="Wingdings" panose="05000000000000000000" pitchFamily="2" charset="2"/>
              <a:buChar char="§"/>
            </a:pPr>
            <a:r>
              <a:rPr lang="en-US" altLang="en-US" sz="4000" dirty="0">
                <a:cs typeface="Times New Roman" panose="02020603050405020304" pitchFamily="18" charset="0"/>
              </a:rPr>
              <a:t>Are you continuing to hold to a full assurance of hope?</a:t>
            </a:r>
          </a:p>
        </p:txBody>
      </p:sp>
      <p:pic>
        <p:nvPicPr>
          <p:cNvPr id="19460" name="Picture 4" descr="C:\Program Files\Microsoft Office\Clipart\Pub60Cor\IN00204_.wmf">
            <a:extLst>
              <a:ext uri="{FF2B5EF4-FFF2-40B4-BE49-F238E27FC236}">
                <a16:creationId xmlns:a16="http://schemas.microsoft.com/office/drawing/2014/main" id="{E4422F38-2469-4F54-A698-AEC24EF6A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311" y="2362200"/>
            <a:ext cx="1887538" cy="2514600"/>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A471BBAF-B0EF-40F5-B75A-3C27938C4336}"/>
              </a:ext>
            </a:extLst>
          </p:cNvPr>
          <p:cNvSpPr txBox="1">
            <a:spLocks noChangeArrowheads="1"/>
          </p:cNvSpPr>
          <p:nvPr/>
        </p:nvSpPr>
        <p:spPr bwMode="auto">
          <a:xfrm>
            <a:off x="10174935" y="1965223"/>
            <a:ext cx="721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HOPE</a:t>
            </a:r>
          </a:p>
        </p:txBody>
      </p:sp>
      <p:sp>
        <p:nvSpPr>
          <p:cNvPr id="19462" name="AutoShape 6">
            <a:extLst>
              <a:ext uri="{FF2B5EF4-FFF2-40B4-BE49-F238E27FC236}">
                <a16:creationId xmlns:a16="http://schemas.microsoft.com/office/drawing/2014/main" id="{CDB4E907-5E51-4C57-A796-9ACE8A585C41}"/>
              </a:ext>
            </a:extLst>
          </p:cNvPr>
          <p:cNvSpPr>
            <a:spLocks noChangeArrowheads="1"/>
          </p:cNvSpPr>
          <p:nvPr/>
        </p:nvSpPr>
        <p:spPr bwMode="auto">
          <a:xfrm>
            <a:off x="9448800" y="1905000"/>
            <a:ext cx="2133600" cy="3124200"/>
          </a:xfrm>
          <a:prstGeom prst="roundRect">
            <a:avLst>
              <a:gd name="adj" fmla="val 16667"/>
            </a:avLst>
          </a:prstGeom>
          <a:noFill/>
          <a:ln w="3810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928E-FC6B-4A6E-897C-6F4A58815E5F}"/>
              </a:ext>
            </a:extLst>
          </p:cNvPr>
          <p:cNvSpPr/>
          <p:nvPr/>
        </p:nvSpPr>
        <p:spPr>
          <a:xfrm>
            <a:off x="1981200" y="228600"/>
            <a:ext cx="9067800" cy="2971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Hearing and faith,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10:17; Mark 16:16 </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Repentance,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2:38 </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Professing Christ,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10:9-10 </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Immersion in water,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6:3-5; Acts 22:16 </a:t>
            </a: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Faithfulness,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2:10</a:t>
            </a:r>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41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68F15D8-274C-4A3F-87B7-224B0CE9AFAE}"/>
              </a:ext>
            </a:extLst>
          </p:cNvPr>
          <p:cNvSpPr txBox="1">
            <a:spLocks noChangeArrowheads="1"/>
          </p:cNvSpPr>
          <p:nvPr/>
        </p:nvSpPr>
        <p:spPr bwMode="auto">
          <a:xfrm>
            <a:off x="609600" y="1630740"/>
            <a:ext cx="6248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latin typeface="Times New Roman" panose="02020603050405020304" pitchFamily="18" charset="0"/>
                <a:cs typeface="Times New Roman" panose="02020603050405020304" pitchFamily="18" charset="0"/>
              </a:rPr>
              <a:t>We Can Have Hope – the Anchor of the Soul</a:t>
            </a:r>
          </a:p>
        </p:txBody>
      </p:sp>
      <p:pic>
        <p:nvPicPr>
          <p:cNvPr id="3075" name="Picture 3" descr="C:\Program Files\Microsoft Office\Clipart\Pub60Cor\IN00204_.wmf">
            <a:extLst>
              <a:ext uri="{FF2B5EF4-FFF2-40B4-BE49-F238E27FC236}">
                <a16:creationId xmlns:a16="http://schemas.microsoft.com/office/drawing/2014/main" id="{20DC53FC-3121-4D67-BADB-53BFE0B9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312" y="1066800"/>
            <a:ext cx="3087688" cy="4114800"/>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a:extLst>
              <a:ext uri="{FF2B5EF4-FFF2-40B4-BE49-F238E27FC236}">
                <a16:creationId xmlns:a16="http://schemas.microsoft.com/office/drawing/2014/main" id="{68DB4DA8-3935-4E51-9EDD-4AA2B74B670C}"/>
              </a:ext>
            </a:extLst>
          </p:cNvPr>
          <p:cNvSpPr txBox="1">
            <a:spLocks noChangeArrowheads="1"/>
          </p:cNvSpPr>
          <p:nvPr/>
        </p:nvSpPr>
        <p:spPr bwMode="auto">
          <a:xfrm>
            <a:off x="4893280" y="5311914"/>
            <a:ext cx="24981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latin typeface="Times New Roman" panose="02020603050405020304" pitchFamily="18" charset="0"/>
                <a:cs typeface="Times New Roman" panose="02020603050405020304" pitchFamily="18" charset="0"/>
              </a:rPr>
              <a:t>Hebrews 6</a:t>
            </a:r>
          </a:p>
        </p:txBody>
      </p:sp>
      <p:sp>
        <p:nvSpPr>
          <p:cNvPr id="2" name="TextBox 1">
            <a:extLst>
              <a:ext uri="{FF2B5EF4-FFF2-40B4-BE49-F238E27FC236}">
                <a16:creationId xmlns:a16="http://schemas.microsoft.com/office/drawing/2014/main" id="{B6A419ED-FCD5-4C93-9C6C-0A6508D080A3}"/>
              </a:ext>
            </a:extLst>
          </p:cNvPr>
          <p:cNvSpPr txBox="1"/>
          <p:nvPr/>
        </p:nvSpPr>
        <p:spPr>
          <a:xfrm>
            <a:off x="8199799" y="2514600"/>
            <a:ext cx="2392001"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HO   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73267AC-CEEC-4115-867B-BF6E9AF7EAF6}"/>
              </a:ext>
            </a:extLst>
          </p:cNvPr>
          <p:cNvSpPr txBox="1">
            <a:spLocks noChangeArrowheads="1"/>
          </p:cNvSpPr>
          <p:nvPr/>
        </p:nvSpPr>
        <p:spPr bwMode="auto">
          <a:xfrm>
            <a:off x="4343400" y="693003"/>
            <a:ext cx="3527056"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b="1" dirty="0">
                <a:solidFill>
                  <a:srgbClr val="CC3300"/>
                </a:solidFill>
                <a:latin typeface="Times New Roman" panose="02020603050405020304" pitchFamily="18" charset="0"/>
                <a:cs typeface="Times New Roman" panose="02020603050405020304" pitchFamily="18" charset="0"/>
              </a:rPr>
              <a:t>Introduction</a:t>
            </a:r>
          </a:p>
        </p:txBody>
      </p:sp>
      <p:sp>
        <p:nvSpPr>
          <p:cNvPr id="5123" name="Text Box 3">
            <a:extLst>
              <a:ext uri="{FF2B5EF4-FFF2-40B4-BE49-F238E27FC236}">
                <a16:creationId xmlns:a16="http://schemas.microsoft.com/office/drawing/2014/main" id="{5362DAB3-5341-4D35-A8CE-8C8F0A503776}"/>
              </a:ext>
            </a:extLst>
          </p:cNvPr>
          <p:cNvSpPr txBox="1">
            <a:spLocks noChangeArrowheads="1"/>
          </p:cNvSpPr>
          <p:nvPr/>
        </p:nvSpPr>
        <p:spPr bwMode="auto">
          <a:xfrm>
            <a:off x="609600" y="1616571"/>
            <a:ext cx="2927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b="1" dirty="0">
                <a:cs typeface="Times New Roman" panose="02020603050405020304" pitchFamily="18" charset="0"/>
              </a:rPr>
              <a:t>Heb. 6:1-8</a:t>
            </a:r>
          </a:p>
        </p:txBody>
      </p:sp>
      <p:sp>
        <p:nvSpPr>
          <p:cNvPr id="5124" name="Text Box 4">
            <a:extLst>
              <a:ext uri="{FF2B5EF4-FFF2-40B4-BE49-F238E27FC236}">
                <a16:creationId xmlns:a16="http://schemas.microsoft.com/office/drawing/2014/main" id="{E6FC9FE5-E0C9-4DD5-964E-65F036D1804F}"/>
              </a:ext>
            </a:extLst>
          </p:cNvPr>
          <p:cNvSpPr txBox="1">
            <a:spLocks noChangeArrowheads="1"/>
          </p:cNvSpPr>
          <p:nvPr/>
        </p:nvSpPr>
        <p:spPr bwMode="auto">
          <a:xfrm>
            <a:off x="990600" y="2386548"/>
            <a:ext cx="105917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4000" dirty="0">
                <a:cs typeface="Times New Roman" panose="02020603050405020304" pitchFamily="18" charset="0"/>
              </a:rPr>
              <a:t>Warns of impending peril to Christians with minimal interest in the Gospel (</a:t>
            </a:r>
            <a:r>
              <a:rPr lang="en-US" altLang="en-US" sz="4000" b="1" dirty="0">
                <a:cs typeface="Times New Roman" panose="02020603050405020304" pitchFamily="18" charset="0"/>
              </a:rPr>
              <a:t>vs. 4-6</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Falling from grace is a threat (</a:t>
            </a:r>
            <a:r>
              <a:rPr lang="en-US" altLang="en-US" sz="4000" b="1" dirty="0">
                <a:cs typeface="Times New Roman" panose="02020603050405020304" pitchFamily="18" charset="0"/>
              </a:rPr>
              <a:t>Gal. 5:4; 2 Pt. 2:20-22</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Defense against apostasy is intent interest in the word of God (</a:t>
            </a:r>
            <a:r>
              <a:rPr lang="en-US" altLang="en-US" sz="4000" b="1" dirty="0">
                <a:cs typeface="Times New Roman" panose="02020603050405020304" pitchFamily="18" charset="0"/>
              </a:rPr>
              <a:t>Heb. 2:1-2</a:t>
            </a:r>
            <a:r>
              <a:rPr lang="en-US" altLang="en-US" sz="4000" dirty="0">
                <a:cs typeface="Times New Roman" panose="02020603050405020304" pitchFamily="18" charset="0"/>
              </a:rPr>
              <a:t>)</a:t>
            </a:r>
          </a:p>
        </p:txBody>
      </p:sp>
      <p:sp>
        <p:nvSpPr>
          <p:cNvPr id="5126" name="Text Box 6">
            <a:extLst>
              <a:ext uri="{FF2B5EF4-FFF2-40B4-BE49-F238E27FC236}">
                <a16:creationId xmlns:a16="http://schemas.microsoft.com/office/drawing/2014/main" id="{EBB5F71F-88F4-4F2B-9604-1E3683C825C6}"/>
              </a:ext>
            </a:extLst>
          </p:cNvPr>
          <p:cNvSpPr txBox="1">
            <a:spLocks noChangeArrowheads="1"/>
          </p:cNvSpPr>
          <p:nvPr/>
        </p:nvSpPr>
        <p:spPr bwMode="auto">
          <a:xfrm>
            <a:off x="1619250" y="3402014"/>
            <a:ext cx="641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endParaRPr lang="en-US" altLang="en-US" sz="4000">
              <a:latin typeface="Arial" panose="020B0604020202020204" pitchFamily="34" charset="0"/>
            </a:endParaRPr>
          </a:p>
        </p:txBody>
      </p:sp>
      <p:pic>
        <p:nvPicPr>
          <p:cNvPr id="5129" name="Picture 9" descr="C:\Program Files\Microsoft Office\Clipart\Pub60Cor\IN00204_.wmf">
            <a:extLst>
              <a:ext uri="{FF2B5EF4-FFF2-40B4-BE49-F238E27FC236}">
                <a16:creationId xmlns:a16="http://schemas.microsoft.com/office/drawing/2014/main" id="{7B19EFDF-E584-4A7E-90EF-EC99709AF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950" y="693003"/>
            <a:ext cx="1289050" cy="1719997"/>
          </a:xfrm>
          <a:prstGeom prst="rect">
            <a:avLst/>
          </a:prstGeom>
          <a:noFill/>
          <a:extLst>
            <a:ext uri="{909E8E84-426E-40DD-AFC4-6F175D3DCCD1}">
              <a14:hiddenFill xmlns:a14="http://schemas.microsoft.com/office/drawing/2010/main">
                <a:solidFill>
                  <a:srgbClr val="FFFFFF"/>
                </a:solidFill>
              </a14:hiddenFill>
            </a:ext>
          </a:extLst>
        </p:spPr>
      </p:pic>
      <p:sp>
        <p:nvSpPr>
          <p:cNvPr id="5130" name="Text Box 10">
            <a:extLst>
              <a:ext uri="{FF2B5EF4-FFF2-40B4-BE49-F238E27FC236}">
                <a16:creationId xmlns:a16="http://schemas.microsoft.com/office/drawing/2014/main" id="{0DC1B3D3-D358-4F6D-B9E4-7C9E56798CA1}"/>
              </a:ext>
            </a:extLst>
          </p:cNvPr>
          <p:cNvSpPr txBox="1">
            <a:spLocks noChangeArrowheads="1"/>
          </p:cNvSpPr>
          <p:nvPr/>
        </p:nvSpPr>
        <p:spPr bwMode="auto">
          <a:xfrm>
            <a:off x="9753600" y="1153180"/>
            <a:ext cx="1170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HO  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E122E626-F753-476D-8F6B-3E81AEFF7D83}"/>
              </a:ext>
            </a:extLst>
          </p:cNvPr>
          <p:cNvSpPr txBox="1">
            <a:spLocks noChangeArrowheads="1"/>
          </p:cNvSpPr>
          <p:nvPr/>
        </p:nvSpPr>
        <p:spPr bwMode="auto">
          <a:xfrm>
            <a:off x="4467431" y="693003"/>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7171" name="Text Box 3">
            <a:extLst>
              <a:ext uri="{FF2B5EF4-FFF2-40B4-BE49-F238E27FC236}">
                <a16:creationId xmlns:a16="http://schemas.microsoft.com/office/drawing/2014/main" id="{57B20974-EA1F-4CE8-9963-99B983EC64ED}"/>
              </a:ext>
            </a:extLst>
          </p:cNvPr>
          <p:cNvSpPr txBox="1">
            <a:spLocks noChangeArrowheads="1"/>
          </p:cNvSpPr>
          <p:nvPr/>
        </p:nvSpPr>
        <p:spPr bwMode="auto">
          <a:xfrm>
            <a:off x="609600" y="1447800"/>
            <a:ext cx="5444233" cy="76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 typeface="Wingdings" panose="05000000000000000000" pitchFamily="2" charset="2"/>
              <a:buChar char="§"/>
            </a:pPr>
            <a:r>
              <a:rPr lang="en-US" altLang="en-US" sz="4000" dirty="0">
                <a:cs typeface="Times New Roman" panose="02020603050405020304" pitchFamily="18" charset="0"/>
              </a:rPr>
              <a:t>The stagnant Christian</a:t>
            </a:r>
          </a:p>
        </p:txBody>
      </p:sp>
      <p:sp>
        <p:nvSpPr>
          <p:cNvPr id="7172" name="Text Box 4">
            <a:extLst>
              <a:ext uri="{FF2B5EF4-FFF2-40B4-BE49-F238E27FC236}">
                <a16:creationId xmlns:a16="http://schemas.microsoft.com/office/drawing/2014/main" id="{D113B9E0-6564-4EDE-9035-8CA0D2022A8B}"/>
              </a:ext>
            </a:extLst>
          </p:cNvPr>
          <p:cNvSpPr txBox="1">
            <a:spLocks noChangeArrowheads="1"/>
          </p:cNvSpPr>
          <p:nvPr/>
        </p:nvSpPr>
        <p:spPr bwMode="auto">
          <a:xfrm>
            <a:off x="914400" y="2169855"/>
            <a:ext cx="10668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4000" dirty="0">
                <a:cs typeface="Times New Roman" panose="02020603050405020304" pitchFamily="18" charset="0"/>
              </a:rPr>
              <a:t>Instead of being crucified with Christ (</a:t>
            </a:r>
            <a:r>
              <a:rPr lang="en-US" altLang="en-US" sz="4000" b="1" dirty="0">
                <a:cs typeface="Times New Roman" panose="02020603050405020304" pitchFamily="18" charset="0"/>
              </a:rPr>
              <a:t>Gal. 2:20</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Is crucifying Christ in his heart and before the world (</a:t>
            </a:r>
            <a:r>
              <a:rPr lang="en-US" altLang="en-US" sz="4000" b="1" dirty="0">
                <a:cs typeface="Times New Roman" panose="02020603050405020304" pitchFamily="18" charset="0"/>
              </a:rPr>
              <a:t>Heb. 6:6</a:t>
            </a:r>
            <a:r>
              <a:rPr lang="en-US" altLang="en-US" sz="4000" dirty="0">
                <a:cs typeface="Times New Roman" panose="02020603050405020304" pitchFamily="18" charset="0"/>
              </a:rPr>
              <a:t>)</a:t>
            </a:r>
          </a:p>
        </p:txBody>
      </p:sp>
      <p:sp>
        <p:nvSpPr>
          <p:cNvPr id="7173" name="Text Box 5">
            <a:extLst>
              <a:ext uri="{FF2B5EF4-FFF2-40B4-BE49-F238E27FC236}">
                <a16:creationId xmlns:a16="http://schemas.microsoft.com/office/drawing/2014/main" id="{E3CC3703-3D99-4A3C-95D3-C4CDEECAC42C}"/>
              </a:ext>
            </a:extLst>
          </p:cNvPr>
          <p:cNvSpPr txBox="1">
            <a:spLocks noChangeArrowheads="1"/>
          </p:cNvSpPr>
          <p:nvPr/>
        </p:nvSpPr>
        <p:spPr bwMode="auto">
          <a:xfrm>
            <a:off x="1619251" y="3303588"/>
            <a:ext cx="646331" cy="76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 typeface="Wingdings" panose="05000000000000000000" pitchFamily="2" charset="2"/>
              <a:buChar char="§"/>
            </a:pPr>
            <a:endParaRPr lang="en-US" altLang="en-US" sz="4000">
              <a:latin typeface="Arial" panose="020B0604020202020204" pitchFamily="34" charset="0"/>
            </a:endParaRPr>
          </a:p>
        </p:txBody>
      </p:sp>
      <p:sp>
        <p:nvSpPr>
          <p:cNvPr id="7174" name="Text Box 6">
            <a:extLst>
              <a:ext uri="{FF2B5EF4-FFF2-40B4-BE49-F238E27FC236}">
                <a16:creationId xmlns:a16="http://schemas.microsoft.com/office/drawing/2014/main" id="{E3FFDCC4-8F38-41E5-8948-A2548C7CE1C5}"/>
              </a:ext>
            </a:extLst>
          </p:cNvPr>
          <p:cNvSpPr txBox="1">
            <a:spLocks noChangeArrowheads="1"/>
          </p:cNvSpPr>
          <p:nvPr/>
        </p:nvSpPr>
        <p:spPr bwMode="auto">
          <a:xfrm>
            <a:off x="609600" y="4635502"/>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dirty="0">
                <a:cs typeface="Times New Roman" panose="02020603050405020304" pitchFamily="18" charset="0"/>
              </a:rPr>
              <a:t>Victory is the fruit of unrelenting effort (</a:t>
            </a:r>
            <a:r>
              <a:rPr lang="en-US" altLang="en-US" sz="4000" b="1" dirty="0">
                <a:cs typeface="Times New Roman" panose="02020603050405020304" pitchFamily="18" charset="0"/>
              </a:rPr>
              <a:t>v. 11; 2 Pet. 1:10; Phil. 2:12</a:t>
            </a:r>
            <a:r>
              <a:rPr lang="en-US" altLang="en-US" sz="4000" dirty="0">
                <a:cs typeface="Times New Roman" panose="02020603050405020304" pitchFamily="18" charset="0"/>
              </a:rPr>
              <a:t>)</a:t>
            </a:r>
          </a:p>
        </p:txBody>
      </p:sp>
      <p:pic>
        <p:nvPicPr>
          <p:cNvPr id="7175" name="Picture 7" descr="C:\Program Files\Microsoft Office\Clipart\Pub60Cor\IN00204_.wmf">
            <a:extLst>
              <a:ext uri="{FF2B5EF4-FFF2-40B4-BE49-F238E27FC236}">
                <a16:creationId xmlns:a16="http://schemas.microsoft.com/office/drawing/2014/main" id="{B974E9D1-4C86-45CC-B34A-E8DF193D6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495174"/>
            <a:ext cx="1295400" cy="1727324"/>
          </a:xfrm>
          <a:prstGeom prst="rect">
            <a:avLst/>
          </a:prstGeom>
          <a:noFill/>
          <a:extLst>
            <a:ext uri="{909E8E84-426E-40DD-AFC4-6F175D3DCCD1}">
              <a14:hiddenFill xmlns:a14="http://schemas.microsoft.com/office/drawing/2010/main">
                <a:solidFill>
                  <a:srgbClr val="FFFFFF"/>
                </a:solidFill>
              </a14:hiddenFill>
            </a:ext>
          </a:extLst>
        </p:spPr>
      </p:pic>
      <p:sp>
        <p:nvSpPr>
          <p:cNvPr id="7176" name="Text Box 8">
            <a:extLst>
              <a:ext uri="{FF2B5EF4-FFF2-40B4-BE49-F238E27FC236}">
                <a16:creationId xmlns:a16="http://schemas.microsoft.com/office/drawing/2014/main" id="{B6250E9C-7E2B-4809-BADC-9FBBE7E46587}"/>
              </a:ext>
            </a:extLst>
          </p:cNvPr>
          <p:cNvSpPr txBox="1">
            <a:spLocks noChangeArrowheads="1"/>
          </p:cNvSpPr>
          <p:nvPr/>
        </p:nvSpPr>
        <p:spPr bwMode="auto">
          <a:xfrm>
            <a:off x="9726087" y="1012863"/>
            <a:ext cx="1170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HO  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autoUpdateAnimBg="0"/>
      <p:bldP spid="717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3CB4CA0A-55AE-4D1A-A0C2-001B774A3114}"/>
              </a:ext>
            </a:extLst>
          </p:cNvPr>
          <p:cNvSpPr txBox="1">
            <a:spLocks noChangeArrowheads="1"/>
          </p:cNvSpPr>
          <p:nvPr/>
        </p:nvSpPr>
        <p:spPr bwMode="auto">
          <a:xfrm>
            <a:off x="4251325" y="146051"/>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6147" name="Text Box 3">
            <a:extLst>
              <a:ext uri="{FF2B5EF4-FFF2-40B4-BE49-F238E27FC236}">
                <a16:creationId xmlns:a16="http://schemas.microsoft.com/office/drawing/2014/main" id="{C374C79D-2EDC-439F-9081-E0FB6D85BA87}"/>
              </a:ext>
            </a:extLst>
          </p:cNvPr>
          <p:cNvSpPr txBox="1">
            <a:spLocks noChangeArrowheads="1"/>
          </p:cNvSpPr>
          <p:nvPr/>
        </p:nvSpPr>
        <p:spPr bwMode="auto">
          <a:xfrm>
            <a:off x="609600" y="1654314"/>
            <a:ext cx="31838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b="1" dirty="0">
                <a:cs typeface="Times New Roman" panose="02020603050405020304" pitchFamily="18" charset="0"/>
              </a:rPr>
              <a:t>Heb. 6:9-20</a:t>
            </a:r>
          </a:p>
        </p:txBody>
      </p:sp>
      <p:sp>
        <p:nvSpPr>
          <p:cNvPr id="6148" name="Text Box 4">
            <a:extLst>
              <a:ext uri="{FF2B5EF4-FFF2-40B4-BE49-F238E27FC236}">
                <a16:creationId xmlns:a16="http://schemas.microsoft.com/office/drawing/2014/main" id="{9716A98B-4823-4899-800D-51C7965D601E}"/>
              </a:ext>
            </a:extLst>
          </p:cNvPr>
          <p:cNvSpPr txBox="1">
            <a:spLocks noChangeArrowheads="1"/>
          </p:cNvSpPr>
          <p:nvPr/>
        </p:nvSpPr>
        <p:spPr bwMode="auto">
          <a:xfrm>
            <a:off x="1219200" y="2286000"/>
            <a:ext cx="1036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4000" dirty="0">
                <a:cs typeface="Times New Roman" panose="02020603050405020304" pitchFamily="18" charset="0"/>
              </a:rPr>
              <a:t>Confident his readers will not fall away, but hold onto their hope</a:t>
            </a:r>
          </a:p>
          <a:p>
            <a:pPr>
              <a:buFontTx/>
              <a:buChar char="•"/>
            </a:pPr>
            <a:r>
              <a:rPr lang="en-US" altLang="en-US" sz="4000" dirty="0">
                <a:cs typeface="Times New Roman" panose="02020603050405020304" pitchFamily="18" charset="0"/>
              </a:rPr>
              <a:t>Hope is important – it is the anchor or security of the soul (</a:t>
            </a:r>
            <a:r>
              <a:rPr lang="en-US" altLang="en-US" sz="4000" b="1" dirty="0">
                <a:cs typeface="Times New Roman" panose="02020603050405020304" pitchFamily="18" charset="0"/>
              </a:rPr>
              <a:t>Heb. 6:19</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In these verses we are told how we can have hope</a:t>
            </a:r>
          </a:p>
        </p:txBody>
      </p:sp>
      <p:pic>
        <p:nvPicPr>
          <p:cNvPr id="6149" name="Picture 5" descr="C:\Program Files\Microsoft Office\Clipart\Pub60Cor\IN00204_.wmf">
            <a:extLst>
              <a:ext uri="{FF2B5EF4-FFF2-40B4-BE49-F238E27FC236}">
                <a16:creationId xmlns:a16="http://schemas.microsoft.com/office/drawing/2014/main" id="{A2DAD559-BD46-454D-9766-D16BCDF4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869524"/>
            <a:ext cx="1119507" cy="1492676"/>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0529E2A5-4DC1-4905-BD7F-AE7909C09B65}"/>
              </a:ext>
            </a:extLst>
          </p:cNvPr>
          <p:cNvSpPr txBox="1">
            <a:spLocks noChangeArrowheads="1"/>
          </p:cNvSpPr>
          <p:nvPr/>
        </p:nvSpPr>
        <p:spPr bwMode="auto">
          <a:xfrm>
            <a:off x="9878487" y="1229380"/>
            <a:ext cx="1170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HO  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E84F82AF-CB40-48FA-B94D-C87C4560F74A}"/>
              </a:ext>
            </a:extLst>
          </p:cNvPr>
          <p:cNvSpPr txBox="1">
            <a:spLocks noChangeArrowheads="1"/>
          </p:cNvSpPr>
          <p:nvPr/>
        </p:nvSpPr>
        <p:spPr bwMode="auto">
          <a:xfrm>
            <a:off x="2863850" y="304800"/>
            <a:ext cx="506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We Can Have Hope</a:t>
            </a:r>
          </a:p>
        </p:txBody>
      </p:sp>
      <p:sp>
        <p:nvSpPr>
          <p:cNvPr id="8195" name="Text Box 3">
            <a:extLst>
              <a:ext uri="{FF2B5EF4-FFF2-40B4-BE49-F238E27FC236}">
                <a16:creationId xmlns:a16="http://schemas.microsoft.com/office/drawing/2014/main" id="{B620A432-01A4-496A-960D-1F03AAA8D859}"/>
              </a:ext>
            </a:extLst>
          </p:cNvPr>
          <p:cNvSpPr txBox="1">
            <a:spLocks noChangeArrowheads="1"/>
          </p:cNvSpPr>
          <p:nvPr/>
        </p:nvSpPr>
        <p:spPr bwMode="auto">
          <a:xfrm>
            <a:off x="685800" y="1993530"/>
            <a:ext cx="10896600" cy="4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Tx/>
              <a:buAutoNum type="alphaUcPeriod"/>
            </a:pPr>
            <a:r>
              <a:rPr lang="en-US" altLang="en-US" sz="4000" dirty="0">
                <a:cs typeface="Times New Roman" panose="02020603050405020304" pitchFamily="18" charset="0"/>
              </a:rPr>
              <a:t> Because of the Nature of God</a:t>
            </a:r>
          </a:p>
          <a:p>
            <a:pPr>
              <a:lnSpc>
                <a:spcPct val="110000"/>
              </a:lnSpc>
              <a:buFontTx/>
              <a:buAutoNum type="alphaUcPeriod"/>
            </a:pPr>
            <a:r>
              <a:rPr lang="en-US" altLang="en-US" sz="4000" dirty="0">
                <a:cs typeface="Times New Roman" panose="02020603050405020304" pitchFamily="18" charset="0"/>
              </a:rPr>
              <a:t> Because We Are Doing Our Best</a:t>
            </a:r>
          </a:p>
          <a:p>
            <a:pPr marL="625475" indent="-625475">
              <a:lnSpc>
                <a:spcPct val="110000"/>
              </a:lnSpc>
              <a:buFontTx/>
              <a:buAutoNum type="alphaUcPeriod"/>
            </a:pPr>
            <a:r>
              <a:rPr lang="en-US" altLang="en-US" sz="4000" dirty="0">
                <a:cs typeface="Times New Roman" panose="02020603050405020304" pitchFamily="18" charset="0"/>
              </a:rPr>
              <a:t>Because God Has Blessed Those Who Have Done His Will, In the Past</a:t>
            </a:r>
          </a:p>
          <a:p>
            <a:pPr>
              <a:lnSpc>
                <a:spcPct val="110000"/>
              </a:lnSpc>
              <a:buFontTx/>
              <a:buAutoNum type="alphaUcPeriod"/>
            </a:pPr>
            <a:r>
              <a:rPr lang="en-US" altLang="en-US" sz="4000" dirty="0">
                <a:cs typeface="Times New Roman" panose="02020603050405020304" pitchFamily="18" charset="0"/>
              </a:rPr>
              <a:t> Because God Cannot Lie</a:t>
            </a:r>
          </a:p>
          <a:p>
            <a:pPr>
              <a:lnSpc>
                <a:spcPct val="110000"/>
              </a:lnSpc>
              <a:buFontTx/>
              <a:buAutoNum type="alphaUcPeriod"/>
            </a:pPr>
            <a:r>
              <a:rPr lang="en-US" altLang="en-US" sz="4000" dirty="0">
                <a:cs typeface="Times New Roman" panose="02020603050405020304" pitchFamily="18" charset="0"/>
              </a:rPr>
              <a:t> In Jesus Christ</a:t>
            </a:r>
          </a:p>
        </p:txBody>
      </p:sp>
      <p:sp>
        <p:nvSpPr>
          <p:cNvPr id="8196" name="AutoShape 4">
            <a:extLst>
              <a:ext uri="{FF2B5EF4-FFF2-40B4-BE49-F238E27FC236}">
                <a16:creationId xmlns:a16="http://schemas.microsoft.com/office/drawing/2014/main" id="{A5FBB5DF-A77D-4FFC-B6EE-75C3E063EA94}"/>
              </a:ext>
            </a:extLst>
          </p:cNvPr>
          <p:cNvSpPr>
            <a:spLocks noChangeArrowheads="1"/>
          </p:cNvSpPr>
          <p:nvPr/>
        </p:nvSpPr>
        <p:spPr bwMode="auto">
          <a:xfrm>
            <a:off x="1295400" y="1981200"/>
            <a:ext cx="7467600" cy="685800"/>
          </a:xfrm>
          <a:prstGeom prst="roundRect">
            <a:avLst>
              <a:gd name="adj" fmla="val 16667"/>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8)">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AC8CB0A-7F01-49AB-B174-8F275F2E995C}"/>
              </a:ext>
            </a:extLst>
          </p:cNvPr>
          <p:cNvSpPr txBox="1">
            <a:spLocks noChangeArrowheads="1"/>
          </p:cNvSpPr>
          <p:nvPr/>
        </p:nvSpPr>
        <p:spPr bwMode="auto">
          <a:xfrm>
            <a:off x="1600200" y="693003"/>
            <a:ext cx="8997976" cy="830997"/>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Hope Because of the Nature of God</a:t>
            </a:r>
          </a:p>
        </p:txBody>
      </p:sp>
      <p:sp>
        <p:nvSpPr>
          <p:cNvPr id="13315" name="Text Box 3">
            <a:extLst>
              <a:ext uri="{FF2B5EF4-FFF2-40B4-BE49-F238E27FC236}">
                <a16:creationId xmlns:a16="http://schemas.microsoft.com/office/drawing/2014/main" id="{D63B3678-F76B-470D-854B-6B851B5812A2}"/>
              </a:ext>
            </a:extLst>
          </p:cNvPr>
          <p:cNvSpPr txBox="1">
            <a:spLocks noChangeArrowheads="1"/>
          </p:cNvSpPr>
          <p:nvPr/>
        </p:nvSpPr>
        <p:spPr bwMode="auto">
          <a:xfrm>
            <a:off x="609600" y="1736725"/>
            <a:ext cx="10972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b="1" dirty="0">
                <a:cs typeface="Times New Roman" panose="02020603050405020304" pitchFamily="18" charset="0"/>
              </a:rPr>
              <a:t>Heb. 6:10</a:t>
            </a:r>
          </a:p>
          <a:p>
            <a:pPr>
              <a:buFont typeface="Wingdings" panose="05000000000000000000" pitchFamily="2" charset="2"/>
              <a:buChar char="§"/>
            </a:pPr>
            <a:r>
              <a:rPr lang="en-US" altLang="en-US" sz="4000" dirty="0">
                <a:cs typeface="Times New Roman" panose="02020603050405020304" pitchFamily="18" charset="0"/>
              </a:rPr>
              <a:t>God does not give up on us when we sin – He lovingly waits</a:t>
            </a:r>
          </a:p>
        </p:txBody>
      </p:sp>
      <p:sp>
        <p:nvSpPr>
          <p:cNvPr id="13316" name="Text Box 4">
            <a:extLst>
              <a:ext uri="{FF2B5EF4-FFF2-40B4-BE49-F238E27FC236}">
                <a16:creationId xmlns:a16="http://schemas.microsoft.com/office/drawing/2014/main" id="{F336D5E6-EABE-4CCE-BF7F-B0158DBC398D}"/>
              </a:ext>
            </a:extLst>
          </p:cNvPr>
          <p:cNvSpPr txBox="1">
            <a:spLocks noChangeArrowheads="1"/>
          </p:cNvSpPr>
          <p:nvPr/>
        </p:nvSpPr>
        <p:spPr bwMode="auto">
          <a:xfrm>
            <a:off x="1143000" y="3617655"/>
            <a:ext cx="10439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4000" dirty="0">
                <a:cs typeface="Times New Roman" panose="02020603050405020304" pitchFamily="18" charset="0"/>
              </a:rPr>
              <a:t>Not a tyrant that sees only sins  - He sees a prodigal (</a:t>
            </a:r>
            <a:r>
              <a:rPr lang="en-US" altLang="en-US" sz="4000" b="1" dirty="0">
                <a:cs typeface="Times New Roman" panose="02020603050405020304" pitchFamily="18" charset="0"/>
              </a:rPr>
              <a:t>Luke 15:20-24</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Desires return (</a:t>
            </a:r>
            <a:r>
              <a:rPr lang="en-US" altLang="en-US" sz="4000" b="1" dirty="0">
                <a:cs typeface="Times New Roman" panose="02020603050405020304" pitchFamily="18" charset="0"/>
              </a:rPr>
              <a:t>2 Pet. 3:9; 1 Tim. 2:3</a:t>
            </a:r>
            <a:r>
              <a:rPr lang="en-US" altLang="en-US" sz="4000" dirty="0">
                <a:cs typeface="Times New Roman" panose="02020603050405020304" pitchFamily="18" charset="0"/>
              </a:rPr>
              <a:t>)</a:t>
            </a:r>
          </a:p>
          <a:p>
            <a:pPr>
              <a:buFontTx/>
              <a:buChar char="•"/>
            </a:pPr>
            <a:r>
              <a:rPr lang="en-US" altLang="en-US" sz="4000" dirty="0">
                <a:cs typeface="Times New Roman" panose="02020603050405020304" pitchFamily="18" charset="0"/>
              </a:rPr>
              <a:t>Invites return (</a:t>
            </a:r>
            <a:r>
              <a:rPr lang="en-US" altLang="en-US" sz="4000" b="1" dirty="0">
                <a:cs typeface="Times New Roman" panose="02020603050405020304" pitchFamily="18" charset="0"/>
              </a:rPr>
              <a:t>Rev. 3:20</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P spid="13316"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4B750301-1A0E-424C-A86A-65DA6AED5BB3}"/>
              </a:ext>
            </a:extLst>
          </p:cNvPr>
          <p:cNvSpPr txBox="1">
            <a:spLocks noChangeArrowheads="1"/>
          </p:cNvSpPr>
          <p:nvPr/>
        </p:nvSpPr>
        <p:spPr bwMode="auto">
          <a:xfrm>
            <a:off x="2863850" y="304800"/>
            <a:ext cx="506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latin typeface="Times New Roman" panose="02020603050405020304" pitchFamily="18" charset="0"/>
                <a:cs typeface="Times New Roman" panose="02020603050405020304" pitchFamily="18" charset="0"/>
              </a:rPr>
              <a:t>We Can Have Hope</a:t>
            </a:r>
          </a:p>
        </p:txBody>
      </p:sp>
      <p:sp>
        <p:nvSpPr>
          <p:cNvPr id="9219" name="Text Box 3">
            <a:extLst>
              <a:ext uri="{FF2B5EF4-FFF2-40B4-BE49-F238E27FC236}">
                <a16:creationId xmlns:a16="http://schemas.microsoft.com/office/drawing/2014/main" id="{3D7E25E2-1756-43FC-9417-4961B90BC57A}"/>
              </a:ext>
            </a:extLst>
          </p:cNvPr>
          <p:cNvSpPr txBox="1">
            <a:spLocks noChangeArrowheads="1"/>
          </p:cNvSpPr>
          <p:nvPr/>
        </p:nvSpPr>
        <p:spPr bwMode="auto">
          <a:xfrm>
            <a:off x="609600" y="1990068"/>
            <a:ext cx="10972800" cy="410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10000"/>
              </a:lnSpc>
              <a:buFontTx/>
              <a:buAutoNum type="alphaUcPeriod"/>
            </a:pPr>
            <a:r>
              <a:rPr lang="en-US" altLang="en-US" sz="4000" dirty="0">
                <a:cs typeface="Times New Roman" panose="02020603050405020304" pitchFamily="18" charset="0"/>
              </a:rPr>
              <a:t> Because of the Nature of God</a:t>
            </a:r>
          </a:p>
          <a:p>
            <a:pPr>
              <a:lnSpc>
                <a:spcPct val="110000"/>
              </a:lnSpc>
              <a:buFontTx/>
              <a:buAutoNum type="alphaUcPeriod"/>
            </a:pPr>
            <a:r>
              <a:rPr lang="en-US" altLang="en-US" sz="4000" dirty="0">
                <a:cs typeface="Times New Roman" panose="02020603050405020304" pitchFamily="18" charset="0"/>
              </a:rPr>
              <a:t> Because We Are Doing Our Best</a:t>
            </a:r>
          </a:p>
          <a:p>
            <a:pPr marL="625475" indent="-625475">
              <a:lnSpc>
                <a:spcPct val="110000"/>
              </a:lnSpc>
              <a:buFontTx/>
              <a:buAutoNum type="alphaUcPeriod"/>
            </a:pPr>
            <a:r>
              <a:rPr lang="en-US" altLang="en-US" sz="4000" dirty="0">
                <a:cs typeface="Times New Roman" panose="02020603050405020304" pitchFamily="18" charset="0"/>
              </a:rPr>
              <a:t>Because God Has Blessed Those Who Have Done His Will, In the Past</a:t>
            </a:r>
          </a:p>
          <a:p>
            <a:pPr>
              <a:lnSpc>
                <a:spcPct val="110000"/>
              </a:lnSpc>
              <a:buFontTx/>
              <a:buAutoNum type="alphaUcPeriod"/>
            </a:pPr>
            <a:r>
              <a:rPr lang="en-US" altLang="en-US" sz="4000" dirty="0">
                <a:cs typeface="Times New Roman" panose="02020603050405020304" pitchFamily="18" charset="0"/>
              </a:rPr>
              <a:t> Because God Cannot Lie</a:t>
            </a:r>
          </a:p>
          <a:p>
            <a:pPr>
              <a:lnSpc>
                <a:spcPct val="110000"/>
              </a:lnSpc>
              <a:buFontTx/>
              <a:buAutoNum type="alphaUcPeriod"/>
            </a:pPr>
            <a:r>
              <a:rPr lang="en-US" altLang="en-US" sz="4000" dirty="0">
                <a:cs typeface="Times New Roman" panose="02020603050405020304" pitchFamily="18" charset="0"/>
              </a:rPr>
              <a:t> In Jesus Christ</a:t>
            </a:r>
          </a:p>
        </p:txBody>
      </p:sp>
      <p:sp>
        <p:nvSpPr>
          <p:cNvPr id="9220" name="AutoShape 4">
            <a:extLst>
              <a:ext uri="{FF2B5EF4-FFF2-40B4-BE49-F238E27FC236}">
                <a16:creationId xmlns:a16="http://schemas.microsoft.com/office/drawing/2014/main" id="{873168F8-EECE-4059-AFF0-70BBBE10D779}"/>
              </a:ext>
            </a:extLst>
          </p:cNvPr>
          <p:cNvSpPr>
            <a:spLocks noChangeArrowheads="1"/>
          </p:cNvSpPr>
          <p:nvPr/>
        </p:nvSpPr>
        <p:spPr bwMode="auto">
          <a:xfrm>
            <a:off x="1143000" y="2667000"/>
            <a:ext cx="8001000" cy="685800"/>
          </a:xfrm>
          <a:prstGeom prst="roundRect">
            <a:avLst>
              <a:gd name="adj" fmla="val 16667"/>
            </a:avLst>
          </a:prstGeom>
          <a:noFill/>
          <a:ln w="5715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8)">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641113A1-DE8A-4FCE-B4A0-A9CB48F26F8D}"/>
              </a:ext>
            </a:extLst>
          </p:cNvPr>
          <p:cNvSpPr txBox="1">
            <a:spLocks noChangeArrowheads="1"/>
          </p:cNvSpPr>
          <p:nvPr/>
        </p:nvSpPr>
        <p:spPr bwMode="auto">
          <a:xfrm>
            <a:off x="609600" y="868501"/>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en-US" sz="4000" b="1" dirty="0">
                <a:cs typeface="Times New Roman" panose="02020603050405020304" pitchFamily="18" charset="0"/>
              </a:rPr>
              <a:t>Heb. 6:11-12</a:t>
            </a:r>
          </a:p>
          <a:p>
            <a:pPr>
              <a:buFont typeface="Wingdings" panose="05000000000000000000" pitchFamily="2" charset="2"/>
              <a:buChar char="§"/>
            </a:pPr>
            <a:r>
              <a:rPr lang="en-US" altLang="en-US" sz="4000" dirty="0">
                <a:cs typeface="Times New Roman" panose="02020603050405020304" pitchFamily="18" charset="0"/>
              </a:rPr>
              <a:t>If we continue to serve diligently, we have assurance of hope</a:t>
            </a:r>
          </a:p>
          <a:p>
            <a:pPr>
              <a:buFont typeface="Wingdings" panose="05000000000000000000" pitchFamily="2" charset="2"/>
              <a:buChar char="§"/>
            </a:pPr>
            <a:r>
              <a:rPr lang="en-US" altLang="en-US" sz="4000" dirty="0">
                <a:cs typeface="Times New Roman" panose="02020603050405020304" pitchFamily="18" charset="0"/>
              </a:rPr>
              <a:t>Christianity demands commitment to living for Christ</a:t>
            </a:r>
          </a:p>
        </p:txBody>
      </p:sp>
      <p:sp>
        <p:nvSpPr>
          <p:cNvPr id="14339" name="Text Box 3">
            <a:extLst>
              <a:ext uri="{FF2B5EF4-FFF2-40B4-BE49-F238E27FC236}">
                <a16:creationId xmlns:a16="http://schemas.microsoft.com/office/drawing/2014/main" id="{670A1A83-A333-4BC1-AD1B-046C995589F4}"/>
              </a:ext>
            </a:extLst>
          </p:cNvPr>
          <p:cNvSpPr txBox="1">
            <a:spLocks noChangeArrowheads="1"/>
          </p:cNvSpPr>
          <p:nvPr/>
        </p:nvSpPr>
        <p:spPr bwMode="auto">
          <a:xfrm>
            <a:off x="1219200" y="3886200"/>
            <a:ext cx="10363200" cy="22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sz="4000" b="1" dirty="0">
                <a:cs typeface="Times New Roman" panose="02020603050405020304" pitchFamily="18" charset="0"/>
              </a:rPr>
              <a:t>Luke 9:23-24 </a:t>
            </a:r>
            <a:r>
              <a:rPr lang="en-US" altLang="en-US" sz="4000" dirty="0">
                <a:cs typeface="Times New Roman" panose="02020603050405020304" pitchFamily="18" charset="0"/>
              </a:rPr>
              <a:t>– take up cross</a:t>
            </a:r>
          </a:p>
          <a:p>
            <a:pPr>
              <a:lnSpc>
                <a:spcPct val="120000"/>
              </a:lnSpc>
              <a:buFontTx/>
              <a:buChar char="•"/>
            </a:pPr>
            <a:r>
              <a:rPr lang="en-US" altLang="en-US" sz="4000" b="1" dirty="0">
                <a:cs typeface="Times New Roman" panose="02020603050405020304" pitchFamily="18" charset="0"/>
              </a:rPr>
              <a:t>Rev. 3:15-16 </a:t>
            </a:r>
            <a:r>
              <a:rPr lang="en-US" altLang="en-US" sz="4000" dirty="0">
                <a:cs typeface="Times New Roman" panose="02020603050405020304" pitchFamily="18" charset="0"/>
              </a:rPr>
              <a:t>– lukewarm</a:t>
            </a:r>
          </a:p>
          <a:p>
            <a:pPr>
              <a:lnSpc>
                <a:spcPct val="120000"/>
              </a:lnSpc>
              <a:buFontTx/>
              <a:buChar char="•"/>
            </a:pPr>
            <a:r>
              <a:rPr lang="en-US" altLang="en-US" sz="4000" b="1" dirty="0">
                <a:cs typeface="Times New Roman" panose="02020603050405020304" pitchFamily="18" charset="0"/>
              </a:rPr>
              <a:t>Phil. 2:12 </a:t>
            </a:r>
            <a:r>
              <a:rPr lang="en-US" altLang="en-US" sz="4000" dirty="0">
                <a:cs typeface="Times New Roman" panose="02020603050405020304" pitchFamily="18" charset="0"/>
              </a:rPr>
              <a:t>– work out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autoUpdateAnimBg="0"/>
      <p:bldP spid="14339" grpId="0" uiExpand="1"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2948</Words>
  <Application>Microsoft Office PowerPoint</Application>
  <PresentationFormat>Widescreen</PresentationFormat>
  <Paragraphs>243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2018-12-09T03:27:06Z</dcterms:created>
  <dcterms:modified xsi:type="dcterms:W3CDTF">2018-12-09T03:27:21Z</dcterms:modified>
</cp:coreProperties>
</file>