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72" r:id="rId15"/>
    <p:sldId id="271" r:id="rId16"/>
    <p:sldId id="273" r:id="rId17"/>
    <p:sldId id="268" r:id="rId18"/>
    <p:sldId id="274" r:id="rId19"/>
    <p:sldId id="269" r:id="rId20"/>
    <p:sldId id="270"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536" autoAdjust="0"/>
  </p:normalViewPr>
  <p:slideViewPr>
    <p:cSldViewPr snapToGrid="0">
      <p:cViewPr varScale="1">
        <p:scale>
          <a:sx n="52" d="100"/>
          <a:sy n="52"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EC52B-3348-48E1-88E4-205C9A3D1955}" type="datetimeFigureOut">
              <a:rPr lang="en-US" smtClean="0"/>
              <a:t>8/10/2019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C489-DC96-4B39-8A2F-365C7302B547}" type="slidenum">
              <a:rPr lang="en-US" smtClean="0"/>
              <a:t>‹#›</a:t>
            </a:fld>
            <a:endParaRPr lang="en-US"/>
          </a:p>
        </p:txBody>
      </p:sp>
    </p:spTree>
    <p:extLst>
      <p:ext uri="{BB962C8B-B14F-4D97-AF65-F5344CB8AC3E}">
        <p14:creationId xmlns:p14="http://schemas.microsoft.com/office/powerpoint/2010/main" val="12218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We are going to live our lives here on earth just as we see fit and fully believe is the correct way to live.</a:t>
            </a:r>
          </a:p>
          <a:p>
            <a:r>
              <a:rPr lang="en-US" sz="1200" kern="1200" dirty="0">
                <a:solidFill>
                  <a:schemeClr val="tx1"/>
                </a:solidFill>
                <a:effectLst/>
                <a:latin typeface="+mn-lt"/>
                <a:ea typeface="+mn-ea"/>
                <a:cs typeface="+mn-cs"/>
              </a:rPr>
              <a:t>    2. Then we are going to die, and someone may or may not put up a marker that says we were here.</a:t>
            </a:r>
          </a:p>
          <a:p>
            <a:r>
              <a:rPr lang="en-US" sz="1200" kern="1200" dirty="0">
                <a:solidFill>
                  <a:schemeClr val="tx1"/>
                </a:solidFill>
                <a:effectLst/>
                <a:latin typeface="+mn-lt"/>
                <a:ea typeface="+mn-ea"/>
                <a:cs typeface="+mn-cs"/>
              </a:rPr>
              <a:t>    3. How many times have you walked through the cemetery and said to yourself, “I wonder who that was, did they really have a good name.”</a:t>
            </a:r>
          </a:p>
          <a:p>
            <a:r>
              <a:rPr lang="en-US" sz="1200" kern="1200" dirty="0">
                <a:solidFill>
                  <a:schemeClr val="tx1"/>
                </a:solidFill>
                <a:effectLst/>
                <a:latin typeface="+mn-lt"/>
                <a:ea typeface="+mn-ea"/>
                <a:cs typeface="+mn-cs"/>
              </a:rPr>
              <a:t>    4. In a cemetery of </a:t>
            </a:r>
            <a:r>
              <a:rPr lang="en-US" sz="1200" b="1" kern="1200" dirty="0">
                <a:solidFill>
                  <a:schemeClr val="tx1"/>
                </a:solidFill>
                <a:effectLst/>
                <a:latin typeface="+mn-lt"/>
                <a:ea typeface="+mn-ea"/>
                <a:cs typeface="+mn-cs"/>
              </a:rPr>
              <a:t>1000</a:t>
            </a:r>
            <a:r>
              <a:rPr lang="en-US" sz="1200" kern="1200" dirty="0">
                <a:solidFill>
                  <a:schemeClr val="tx1"/>
                </a:solidFill>
                <a:effectLst/>
                <a:latin typeface="+mn-lt"/>
                <a:ea typeface="+mn-ea"/>
                <a:cs typeface="+mn-cs"/>
              </a:rPr>
              <a:t> people, how many of them did you really know?</a:t>
            </a:r>
          </a:p>
          <a:p>
            <a:r>
              <a:rPr lang="en-US" sz="1200" kern="1200" dirty="0">
                <a:solidFill>
                  <a:schemeClr val="tx1"/>
                </a:solidFill>
                <a:effectLst/>
                <a:latin typeface="+mn-lt"/>
                <a:ea typeface="+mn-ea"/>
                <a:cs typeface="+mn-cs"/>
              </a:rPr>
              <a:t>    5. Maybe no one? </a:t>
            </a:r>
          </a:p>
          <a:p>
            <a:r>
              <a:rPr lang="en-US" sz="1200" kern="1200" dirty="0">
                <a:solidFill>
                  <a:schemeClr val="tx1"/>
                </a:solidFill>
                <a:effectLst/>
                <a:latin typeface="+mn-lt"/>
                <a:ea typeface="+mn-ea"/>
                <a:cs typeface="+mn-cs"/>
              </a:rPr>
              <a:t>        a. So what is the value of a good name if no one remembers?</a:t>
            </a:r>
          </a:p>
          <a:p>
            <a:r>
              <a:rPr lang="en-US" sz="1200" kern="1200" dirty="0">
                <a:solidFill>
                  <a:schemeClr val="tx1"/>
                </a:solidFill>
                <a:effectLst/>
                <a:latin typeface="+mn-lt"/>
                <a:ea typeface="+mn-ea"/>
                <a:cs typeface="+mn-cs"/>
              </a:rPr>
              <a:t>    6. If nothing else, the value of a good name is that God cares about your good name.</a:t>
            </a:r>
          </a:p>
          <a:p>
            <a:r>
              <a:rPr lang="en-US" sz="1200" i="1" kern="1200" dirty="0">
                <a:solidFill>
                  <a:schemeClr val="tx1"/>
                </a:solidFill>
                <a:effectLst/>
                <a:latin typeface="+mn-lt"/>
                <a:ea typeface="+mn-ea"/>
                <a:cs typeface="+mn-cs"/>
              </a:rPr>
              <a:t>“A good name is to be chosen rather than great riches, and favor is better than silver or gold”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 22:1).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3</a:t>
            </a:fld>
            <a:endParaRPr lang="en-US"/>
          </a:p>
        </p:txBody>
      </p:sp>
    </p:spTree>
    <p:extLst>
      <p:ext uri="{BB962C8B-B14F-4D97-AF65-F5344CB8AC3E}">
        <p14:creationId xmlns:p14="http://schemas.microsoft.com/office/powerpoint/2010/main" val="287911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How do we harvest a good name, one which we can then hand down to our children?</a:t>
            </a:r>
          </a:p>
          <a:p>
            <a:r>
              <a:rPr lang="en-US" sz="1200" b="0" kern="1200" dirty="0">
                <a:solidFill>
                  <a:schemeClr val="tx1"/>
                </a:solidFill>
                <a:effectLst/>
                <a:latin typeface="+mn-lt"/>
                <a:ea typeface="+mn-ea"/>
                <a:cs typeface="+mn-cs"/>
              </a:rPr>
              <a:t>&gt;&gt;&gt;&gt;&gt;&gt;&gt;&gt;&gt;&gt;&gt;&gt;&gt;&gt;&gt;&gt;&gt;&gt;</a:t>
            </a:r>
          </a:p>
          <a:p>
            <a:r>
              <a:rPr lang="en-US" sz="1200" b="1" kern="1200" dirty="0">
                <a:solidFill>
                  <a:schemeClr val="tx1"/>
                </a:solidFill>
                <a:effectLst/>
                <a:latin typeface="+mn-lt"/>
                <a:ea typeface="+mn-ea"/>
                <a:cs typeface="+mn-cs"/>
              </a:rPr>
              <a:t>    A. Good Works: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Husband &amp; children will sing the praises of the Virtuous Woman. </a:t>
            </a:r>
            <a:r>
              <a:rPr lang="en-US" sz="1200" b="1" kern="1200" dirty="0">
                <a:solidFill>
                  <a:schemeClr val="tx1"/>
                </a:solidFill>
                <a:effectLst/>
                <a:latin typeface="+mn-lt"/>
                <a:ea typeface="+mn-ea"/>
                <a:cs typeface="+mn-cs"/>
              </a:rPr>
              <a:t>(Pro 31:30-31)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a:t>
            </a:r>
          </a:p>
          <a:p>
            <a:r>
              <a:rPr lang="en-US" sz="1200" i="1" kern="1200" dirty="0">
                <a:solidFill>
                  <a:schemeClr val="tx1"/>
                </a:solidFill>
                <a:effectLst/>
                <a:latin typeface="+mn-lt"/>
                <a:ea typeface="+mn-ea"/>
                <a:cs typeface="+mn-cs"/>
              </a:rPr>
              <a:t>Charm is deceitful and beauty is passing, </a:t>
            </a:r>
            <a:r>
              <a:rPr lang="en-US" sz="1200" i="1" u="sng" kern="1200" dirty="0">
                <a:solidFill>
                  <a:schemeClr val="tx1"/>
                </a:solidFill>
                <a:effectLst/>
                <a:latin typeface="+mn-lt"/>
                <a:ea typeface="+mn-ea"/>
                <a:cs typeface="+mn-cs"/>
              </a:rPr>
              <a:t>But a woman who fears the LORD, she shall be praised</a:t>
            </a:r>
            <a:r>
              <a:rPr lang="en-US" sz="1200" i="1" kern="1200" dirty="0">
                <a:solidFill>
                  <a:schemeClr val="tx1"/>
                </a:solidFill>
                <a:effectLst/>
                <a:latin typeface="+mn-lt"/>
                <a:ea typeface="+mn-ea"/>
                <a:cs typeface="+mn-cs"/>
              </a:rPr>
              <a:t>. Give her of the fruit of her hands, And let her own works praise her in the gates.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(Proverbs 31:30-31)</a:t>
            </a:r>
          </a:p>
          <a:p>
            <a:r>
              <a:rPr lang="en-US" sz="1200" b="1"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Godly women solidify their standing in the church by their good works </a:t>
            </a:r>
            <a:r>
              <a:rPr lang="en-US" sz="1200" b="1" kern="1200" dirty="0">
                <a:solidFill>
                  <a:schemeClr val="tx1"/>
                </a:solidFill>
                <a:effectLst/>
                <a:latin typeface="+mn-lt"/>
                <a:ea typeface="+mn-ea"/>
                <a:cs typeface="+mn-cs"/>
              </a:rPr>
              <a:t>(1 Tim 2:9-10)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in like manner also, that the women adorn themselves in modest apparel, with propriety and moderation, not with braided hair or gold or pearls or costly clothing, but, which is proper for women professing godliness, with good works.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Timothy 2:9-10)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12</a:t>
            </a:fld>
            <a:endParaRPr lang="en-US"/>
          </a:p>
        </p:txBody>
      </p:sp>
    </p:spTree>
    <p:extLst>
      <p:ext uri="{BB962C8B-B14F-4D97-AF65-F5344CB8AC3E}">
        <p14:creationId xmlns:p14="http://schemas.microsoft.com/office/powerpoint/2010/main" val="83184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3. All who are regenerated by the mercy and grace of God, are to “be ready for every good work” &amp; “careful to maintain good works” </a:t>
            </a:r>
            <a:r>
              <a:rPr lang="en-US" sz="1200" b="1" kern="1200" dirty="0">
                <a:solidFill>
                  <a:schemeClr val="tx1"/>
                </a:solidFill>
                <a:effectLst/>
                <a:latin typeface="+mn-lt"/>
                <a:ea typeface="+mn-ea"/>
                <a:cs typeface="+mn-cs"/>
              </a:rPr>
              <a:t>(Titus 3:2, 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a:t>
            </a:r>
          </a:p>
          <a:p>
            <a:r>
              <a:rPr lang="en-US" sz="1200" i="1" kern="1200" dirty="0">
                <a:solidFill>
                  <a:schemeClr val="tx1"/>
                </a:solidFill>
                <a:effectLst/>
                <a:latin typeface="+mn-lt"/>
                <a:ea typeface="+mn-ea"/>
                <a:cs typeface="+mn-cs"/>
              </a:rPr>
              <a:t>For we ourselves were also once foolish, disobedient, deceived, serving various lusts and pleasures, living in malice and envy, hateful and hating one another. </a:t>
            </a:r>
            <a:r>
              <a:rPr lang="en-US" sz="1200" b="1" kern="1200" dirty="0">
                <a:solidFill>
                  <a:schemeClr val="tx1"/>
                </a:solidFill>
                <a:effectLst/>
                <a:latin typeface="+mn-lt"/>
                <a:ea typeface="+mn-ea"/>
                <a:cs typeface="+mn-cs"/>
              </a:rPr>
              <a:t>(Titus 3:3)</a:t>
            </a:r>
          </a:p>
          <a:p>
            <a:r>
              <a:rPr lang="en-US" sz="1200" b="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This is a faithful saying, and these things I want you to affirm constantly, that those who have believed in God should be careful to maintain good works. These things are good and profitable to men. </a:t>
            </a:r>
            <a:r>
              <a:rPr lang="en-US" sz="1200" b="1" kern="1200" dirty="0">
                <a:solidFill>
                  <a:schemeClr val="tx1"/>
                </a:solidFill>
                <a:effectLst/>
                <a:latin typeface="+mn-lt"/>
                <a:ea typeface="+mn-ea"/>
                <a:cs typeface="+mn-cs"/>
              </a:rPr>
              <a:t>(Titus 3:8)</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The world sees our “good works” and watches us “obey every ordinance of man,” and we thereby, “silence the ignorance of foolish men” </a:t>
            </a:r>
            <a:r>
              <a:rPr lang="en-US" sz="1200" b="1" kern="1200" dirty="0">
                <a:solidFill>
                  <a:schemeClr val="tx1"/>
                </a:solidFill>
                <a:effectLst/>
                <a:latin typeface="+mn-lt"/>
                <a:ea typeface="+mn-ea"/>
                <a:cs typeface="+mn-cs"/>
              </a:rPr>
              <a:t>(1 Pet 2:12-16)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But these, like natural brute beasts made to be caught and destroyed, speak evil of the things they do not understand, and will utterly perish in their own corruption, and will receive the wages of unrighteousness, as those who count it pleasure to carouse in the daytime. They are spots and blemishes, carousing in their own deceptions while they feast with you, having eyes full of adultery and that cannot cease from sin, enticing unstable souls. They have a heart trained in covetous practices and are accursed children. They have forsaken the right way and gone astray, following the way of Balaam the son of </a:t>
            </a:r>
            <a:r>
              <a:rPr lang="en-US" sz="1200" i="1" kern="1200" dirty="0" err="1">
                <a:solidFill>
                  <a:schemeClr val="tx1"/>
                </a:solidFill>
                <a:effectLst/>
                <a:latin typeface="+mn-lt"/>
                <a:ea typeface="+mn-ea"/>
                <a:cs typeface="+mn-cs"/>
              </a:rPr>
              <a:t>Beor</a:t>
            </a:r>
            <a:r>
              <a:rPr lang="en-US" sz="1200" i="1" kern="1200" dirty="0">
                <a:solidFill>
                  <a:schemeClr val="tx1"/>
                </a:solidFill>
                <a:effectLst/>
                <a:latin typeface="+mn-lt"/>
                <a:ea typeface="+mn-ea"/>
                <a:cs typeface="+mn-cs"/>
              </a:rPr>
              <a:t>, who loved the wages of unrighteousness; but he was rebuked for his iniquity: a dumb donkey speaking with a man's voice restrained the madness of the prophet. </a:t>
            </a:r>
            <a:r>
              <a:rPr lang="en-US" sz="1200" b="1" kern="1200" dirty="0">
                <a:solidFill>
                  <a:schemeClr val="tx1"/>
                </a:solidFill>
                <a:effectLst/>
                <a:latin typeface="+mn-lt"/>
                <a:ea typeface="+mn-ea"/>
                <a:cs typeface="+mn-cs"/>
              </a:rPr>
              <a:t>(2 Peter 2:12-16)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13</a:t>
            </a:fld>
            <a:endParaRPr lang="en-US"/>
          </a:p>
        </p:txBody>
      </p:sp>
    </p:spTree>
    <p:extLst>
      <p:ext uri="{BB962C8B-B14F-4D97-AF65-F5344CB8AC3E}">
        <p14:creationId xmlns:p14="http://schemas.microsoft.com/office/powerpoint/2010/main" val="264151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 Contrition:</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King David committed some of the worst sins imaginable </a:t>
            </a:r>
            <a:r>
              <a:rPr lang="en-US" sz="1200" b="1" kern="1200" dirty="0">
                <a:solidFill>
                  <a:schemeClr val="tx1"/>
                </a:solidFill>
                <a:effectLst/>
                <a:latin typeface="+mn-lt"/>
                <a:ea typeface="+mn-ea"/>
                <a:cs typeface="+mn-cs"/>
              </a:rPr>
              <a:t>(2 Sam 11),</a:t>
            </a:r>
            <a:r>
              <a:rPr lang="en-US" sz="1200" kern="1200" dirty="0">
                <a:solidFill>
                  <a:schemeClr val="tx1"/>
                </a:solidFill>
                <a:effectLst/>
                <a:latin typeface="+mn-lt"/>
                <a:ea typeface="+mn-ea"/>
                <a:cs typeface="+mn-cs"/>
              </a:rPr>
              <a:t> yet he is revered, and </a:t>
            </a:r>
            <a:r>
              <a:rPr lang="en-US" sz="1200" u="sng" kern="1200" dirty="0">
                <a:solidFill>
                  <a:schemeClr val="tx1"/>
                </a:solidFill>
                <a:effectLst/>
                <a:latin typeface="+mn-lt"/>
                <a:ea typeface="+mn-ea"/>
                <a:cs typeface="+mn-cs"/>
              </a:rPr>
              <a:t>he set the standard of righteousness</a:t>
            </a:r>
            <a:r>
              <a:rPr lang="en-US" sz="1200" kern="1200" dirty="0">
                <a:solidFill>
                  <a:schemeClr val="tx1"/>
                </a:solidFill>
                <a:effectLst/>
                <a:latin typeface="+mn-lt"/>
                <a:ea typeface="+mn-ea"/>
                <a:cs typeface="+mn-cs"/>
              </a:rPr>
              <a:t> for all the kings of Judah </a:t>
            </a:r>
            <a:r>
              <a:rPr lang="en-US" sz="1200" b="1" kern="1200" dirty="0">
                <a:solidFill>
                  <a:schemeClr val="tx1"/>
                </a:solidFill>
                <a:effectLst/>
                <a:latin typeface="+mn-lt"/>
                <a:ea typeface="+mn-ea"/>
                <a:cs typeface="+mn-cs"/>
              </a:rPr>
              <a:t>(1 Kings 15:3, 11).</a:t>
            </a:r>
          </a:p>
          <a:p>
            <a:r>
              <a:rPr lang="en-US" sz="1200" b="0" kern="1200" dirty="0">
                <a:solidFill>
                  <a:schemeClr val="tx1"/>
                </a:solidFill>
                <a:effectLst/>
                <a:latin typeface="+mn-lt"/>
                <a:ea typeface="+mn-ea"/>
                <a:cs typeface="+mn-cs"/>
              </a:rPr>
              <a:t>&gt;&gt;&gt;&gt;&gt;&gt;&gt;&gt;&gt;&gt;&gt;&gt;&gt;&gt;&gt;&gt;&gt;&gt;&gt;&gt;</a:t>
            </a:r>
          </a:p>
          <a:p>
            <a:r>
              <a:rPr lang="en-US" sz="1200" i="1" u="sng" kern="1200" dirty="0">
                <a:solidFill>
                  <a:schemeClr val="tx1"/>
                </a:solidFill>
                <a:effectLst/>
                <a:latin typeface="+mn-lt"/>
                <a:ea typeface="+mn-ea"/>
                <a:cs typeface="+mn-cs"/>
              </a:rPr>
              <a:t>And he walked in all the sins of his father</a:t>
            </a:r>
            <a:r>
              <a:rPr lang="en-US" sz="1200" i="1" kern="1200" dirty="0">
                <a:solidFill>
                  <a:schemeClr val="tx1"/>
                </a:solidFill>
                <a:effectLst/>
                <a:latin typeface="+mn-lt"/>
                <a:ea typeface="+mn-ea"/>
                <a:cs typeface="+mn-cs"/>
              </a:rPr>
              <a:t>, which he had done before him; his heart was not loyal to the LORD his God, as was the heart of his father David.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Kings 15:3)</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David clearly sinned, and Solomon followed in his footsteps.</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b. Yet, David’s heart remained loyal to God.</a:t>
            </a:r>
          </a:p>
          <a:p>
            <a:r>
              <a:rPr lang="en-US" sz="120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Asa did what was right in the eyes of the LORD, as did his father David.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Kings 15:11)</a:t>
            </a:r>
          </a:p>
          <a:p>
            <a:r>
              <a:rPr lang="en-US" sz="1200" b="1"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David did what was right in the eyes of the Lord.</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d. How can he sin and do what is right in the eyes of the Lord?</a:t>
            </a: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14</a:t>
            </a:fld>
            <a:endParaRPr lang="en-US"/>
          </a:p>
        </p:txBody>
      </p:sp>
    </p:spTree>
    <p:extLst>
      <p:ext uri="{BB962C8B-B14F-4D97-AF65-F5344CB8AC3E}">
        <p14:creationId xmlns:p14="http://schemas.microsoft.com/office/powerpoint/2010/main" val="310833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indent="-17145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2. This is explained by his contrition. “I have sinned,” he said </a:t>
            </a:r>
            <a:r>
              <a:rPr lang="en-US" b="1" dirty="0">
                <a:latin typeface="Times New Roman" panose="02020603050405020304" pitchFamily="18" charset="0"/>
                <a:ea typeface="Calibri" panose="020F0502020204030204" pitchFamily="34" charset="0"/>
                <a:cs typeface="Times New Roman" panose="02020603050405020304" pitchFamily="18" charset="0"/>
              </a:rPr>
              <a:t>(2 Sam 12:13)</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514350" marR="0" indent="-17145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David said to Nathan, "I have sinned against the LORD." And Nathan said to David, "The LORD also has put away your sin; you shall not die.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Samuel 12:13</a:t>
            </a:r>
          </a:p>
          <a:p>
            <a:pPr algn="just"/>
            <a:r>
              <a:rPr lang="en-US"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a:t>
            </a:r>
            <a:endParaRPr lang="en-US" b="0" dirty="0">
              <a:latin typeface="Times New Roman" panose="02020603050405020304" pitchFamily="18" charset="0"/>
              <a:ea typeface="Calibri" panose="020F0502020204030204" pitchFamily="34" charset="0"/>
              <a:cs typeface="Times New Roman" panose="02020603050405020304" pitchFamily="18" charset="0"/>
            </a:endParaRPr>
          </a:p>
          <a:p>
            <a:pPr marL="742950" marR="0" indent="-228600">
              <a:spcBef>
                <a:spcPts val="0"/>
              </a:spcBef>
              <a:spcAft>
                <a:spcPts val="0"/>
              </a:spcAf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David confessed his sins and asked for forgiveness.</a:t>
            </a:r>
          </a:p>
          <a:p>
            <a:pPr marL="742950" marR="0" indent="-228600">
              <a:spcBef>
                <a:spcPts val="0"/>
              </a:spcBef>
              <a:spcAft>
                <a:spcPts val="0"/>
              </a:spcAf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&gt;&gt;&gt;&gt;&gt;&gt;&gt;&gt;&gt;&gt;&gt;&gt;&gt;&gt;</a:t>
            </a:r>
          </a:p>
          <a:p>
            <a:pPr marL="51435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b. Again, this is true of us also, we have all sinned. </a:t>
            </a:r>
            <a:r>
              <a:rPr lang="en-US" b="1" dirty="0">
                <a:latin typeface="Times New Roman" panose="02020603050405020304" pitchFamily="18" charset="0"/>
                <a:ea typeface="Calibri" panose="020F0502020204030204" pitchFamily="34" charset="0"/>
                <a:cs typeface="Times New Roman" panose="02020603050405020304" pitchFamily="18" charset="0"/>
              </a:rPr>
              <a:t>(Rom3:23)</a:t>
            </a:r>
          </a:p>
          <a:p>
            <a:pPr marL="514350" marR="0">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all have sinned and fall short of the glory of God,</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3:23)</a:t>
            </a:r>
          </a:p>
          <a:p>
            <a:pPr algn="just"/>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51435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c. Only the self-deceived liars say otherwise </a:t>
            </a:r>
            <a:r>
              <a:rPr lang="en-US" b="1" dirty="0">
                <a:latin typeface="Times New Roman" panose="02020603050405020304" pitchFamily="18" charset="0"/>
                <a:ea typeface="Calibri" panose="020F0502020204030204" pitchFamily="34" charset="0"/>
                <a:cs typeface="Times New Roman" panose="02020603050405020304" pitchFamily="18" charset="0"/>
              </a:rPr>
              <a:t>(1 John 1:8)</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51435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we say that we have no sin, we deceive ourselves, and the truth is not in us.</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John 1:8)</a:t>
            </a:r>
          </a:p>
          <a:p>
            <a:pPr algn="just"/>
            <a:endParaRPr lang="en-US" b="1" dirty="0">
              <a:solidFill>
                <a:srgbClr val="000000"/>
              </a:solidFill>
              <a:latin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15</a:t>
            </a:fld>
            <a:endParaRPr lang="en-US"/>
          </a:p>
        </p:txBody>
      </p:sp>
    </p:spTree>
    <p:extLst>
      <p:ext uri="{BB962C8B-B14F-4D97-AF65-F5344CB8AC3E}">
        <p14:creationId xmlns:p14="http://schemas.microsoft.com/office/powerpoint/2010/main" val="418934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0">
              <a:spcBef>
                <a:spcPts val="0"/>
              </a:spcBef>
              <a:spcAft>
                <a:spcPts val="0"/>
              </a:spcAft>
              <a:buFontTx/>
              <a:buNone/>
            </a:pPr>
            <a:r>
              <a:rPr lang="en-US" dirty="0">
                <a:latin typeface="Times New Roman" panose="02020603050405020304" pitchFamily="18" charset="0"/>
                <a:ea typeface="Calibri" panose="020F0502020204030204" pitchFamily="34" charset="0"/>
                <a:cs typeface="Times New Roman" panose="02020603050405020304" pitchFamily="18" charset="0"/>
              </a:rPr>
              <a:t>3. Therefore, we should “confess (our) sins and pray for forgiveness” </a:t>
            </a:r>
            <a:r>
              <a:rPr lang="en-US" b="1" dirty="0">
                <a:latin typeface="Times New Roman" panose="02020603050405020304" pitchFamily="18" charset="0"/>
                <a:ea typeface="Calibri" panose="020F0502020204030204" pitchFamily="34" charset="0"/>
                <a:cs typeface="Times New Roman" panose="02020603050405020304" pitchFamily="18" charset="0"/>
              </a:rPr>
              <a:t>(James 5:16)</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0">
              <a:spcBef>
                <a:spcPts val="0"/>
              </a:spcBef>
              <a:spcAft>
                <a:spcPts val="0"/>
              </a:spcAft>
              <a:buFontTx/>
              <a:buNone/>
            </a:pPr>
            <a:r>
              <a:rPr lang="en-US"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algn="just">
              <a:buFontTx/>
              <a:buNone/>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Confess your trespasses to one another, and pray for one another, that you may be healed. The effective, fervent prayer of a righteous man avails much.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(James 5:16)</a:t>
            </a:r>
          </a:p>
          <a:p>
            <a:pPr algn="just">
              <a:buFontTx/>
              <a:buNone/>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0" algn="just">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David had this to say about God:</a:t>
            </a:r>
          </a:p>
          <a:p>
            <a:pPr marL="514350" marR="0" indent="0" algn="just">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You do not desire sacrifice, or else I would give it; You do not delight in burnt offering.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sacrifices of God are a broken spirit, A broken and a contrite heart</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i="1"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O God, You will not despis</a:t>
            </a:r>
            <a:r>
              <a:rPr lang="en-US"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51:16-17)</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16</a:t>
            </a:fld>
            <a:endParaRPr lang="en-US"/>
          </a:p>
        </p:txBody>
      </p:sp>
    </p:spTree>
    <p:extLst>
      <p:ext uri="{BB962C8B-B14F-4D97-AF65-F5344CB8AC3E}">
        <p14:creationId xmlns:p14="http://schemas.microsoft.com/office/powerpoint/2010/main" val="314399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 Reputation: </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What do people think of us? Paul said, “I have lived my life with a perfectly good conscience before God and man up to this day” </a:t>
            </a:r>
            <a:r>
              <a:rPr lang="en-US" sz="1200" b="1" kern="1200" dirty="0">
                <a:solidFill>
                  <a:schemeClr val="tx1"/>
                </a:solidFill>
                <a:effectLst/>
                <a:latin typeface="+mn-lt"/>
                <a:ea typeface="+mn-ea"/>
                <a:cs typeface="+mn-cs"/>
              </a:rPr>
              <a:t>(Acts 23:1)</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Paul, looking earnestly at the council, said, "Men and brethren, I have lived in all good conscience before God until this day."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23:1)</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We must care about our reputation; to “have regard for what is honorable, in the sight of the Lord but also in the sight of men” </a:t>
            </a:r>
            <a:r>
              <a:rPr lang="en-US" sz="1200" b="1" kern="1200" dirty="0">
                <a:solidFill>
                  <a:schemeClr val="tx1"/>
                </a:solidFill>
                <a:effectLst/>
                <a:latin typeface="+mn-lt"/>
                <a:ea typeface="+mn-ea"/>
                <a:cs typeface="+mn-cs"/>
              </a:rPr>
              <a:t>(2 Cor 8:21)</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providing honorable things, not only in the sight of the Lord, but also in the sight of men. </a:t>
            </a:r>
            <a:r>
              <a:rPr lang="en-US" sz="1200" b="1" kern="1200" dirty="0">
                <a:solidFill>
                  <a:schemeClr val="tx1"/>
                </a:solidFill>
                <a:effectLst/>
                <a:latin typeface="+mn-lt"/>
                <a:ea typeface="+mn-ea"/>
                <a:cs typeface="+mn-cs"/>
              </a:rPr>
              <a:t>(2 Corinthians 8:21)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17</a:t>
            </a:fld>
            <a:endParaRPr lang="en-US"/>
          </a:p>
        </p:txBody>
      </p:sp>
    </p:spTree>
    <p:extLst>
      <p:ext uri="{BB962C8B-B14F-4D97-AF65-F5344CB8AC3E}">
        <p14:creationId xmlns:p14="http://schemas.microsoft.com/office/powerpoint/2010/main" val="123034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3. This includes who we hang out with and what we do with our friends </a:t>
            </a:r>
            <a:r>
              <a:rPr lang="en-US" sz="1200" b="1" dirty="0">
                <a:latin typeface="Times New Roman" panose="02020603050405020304" pitchFamily="18" charset="0"/>
                <a:ea typeface="Calibri" panose="020F0502020204030204" pitchFamily="34" charset="0"/>
                <a:cs typeface="Times New Roman" panose="02020603050405020304" pitchFamily="18" charset="0"/>
              </a:rPr>
              <a:t>(Psalms 119:63)</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514350" marR="0" lvl="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p>
          <a:p>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am a companion of all who fear You, And of those who keep Your precepts.</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119:63)</a:t>
            </a:r>
          </a:p>
          <a:p>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4. Remember, “the companion of fools will suffer harm” </a:t>
            </a:r>
            <a:r>
              <a:rPr lang="en-US" sz="1200" b="1" dirty="0">
                <a:latin typeface="Times New Roman" panose="02020603050405020304" pitchFamily="18" charset="0"/>
                <a:ea typeface="Calibri" panose="020F0502020204030204" pitchFamily="34" charset="0"/>
                <a:cs typeface="Times New Roman" panose="02020603050405020304" pitchFamily="18" charset="0"/>
              </a:rPr>
              <a:t>(Pro 15:20).</a:t>
            </a:r>
          </a:p>
          <a:p>
            <a:pPr marL="514350" marR="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pPr algn="just"/>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wise son makes a father glad, But a foolish man despises his mother.</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(Proverbs 15:20)</a:t>
            </a:r>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18</a:t>
            </a:fld>
            <a:endParaRPr lang="en-US"/>
          </a:p>
        </p:txBody>
      </p:sp>
    </p:spTree>
    <p:extLst>
      <p:ext uri="{BB962C8B-B14F-4D97-AF65-F5344CB8AC3E}">
        <p14:creationId xmlns:p14="http://schemas.microsoft.com/office/powerpoint/2010/main" val="210733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 Character: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Someone has said, “Character is what we do when we are alone.”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It is what we are at the core of our being.</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It establishes our inviolable, sacred, never to be broken values &amp; rules to live by.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It is our conduct in the church </a:t>
            </a:r>
            <a:r>
              <a:rPr lang="en-US" sz="1200" b="1" kern="1200" dirty="0">
                <a:solidFill>
                  <a:schemeClr val="tx1"/>
                </a:solidFill>
                <a:effectLst/>
                <a:latin typeface="+mn-lt"/>
                <a:ea typeface="+mn-ea"/>
                <a:cs typeface="+mn-cs"/>
              </a:rPr>
              <a:t>(1 Tim 3:15)</a:t>
            </a:r>
            <a:r>
              <a:rPr lang="en-US" sz="1200" kern="1200" dirty="0">
                <a:solidFill>
                  <a:schemeClr val="tx1"/>
                </a:solidFill>
                <a:effectLst/>
                <a:latin typeface="+mn-lt"/>
                <a:ea typeface="+mn-ea"/>
                <a:cs typeface="+mn-cs"/>
              </a:rPr>
              <a:t>, dictating to us how we are to act at home and in public; when we are alone and with friends, neighbors, and brethren; whether at work, play, or worship.</a:t>
            </a:r>
          </a:p>
          <a:p>
            <a:r>
              <a:rPr lang="en-US" sz="1200" i="1" kern="1200" dirty="0">
                <a:solidFill>
                  <a:schemeClr val="tx1"/>
                </a:solidFill>
                <a:effectLst/>
                <a:latin typeface="+mn-lt"/>
                <a:ea typeface="+mn-ea"/>
                <a:cs typeface="+mn-cs"/>
              </a:rPr>
              <a:t>but if I am delayed, I write so that you may know how you ought to conduct yourself in the house of God, which is the church of the living God, the pillar and ground of the truth.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Timothy 3:15)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19</a:t>
            </a:fld>
            <a:endParaRPr lang="en-US"/>
          </a:p>
        </p:txBody>
      </p:sp>
    </p:spTree>
    <p:extLst>
      <p:ext uri="{BB962C8B-B14F-4D97-AF65-F5344CB8AC3E}">
        <p14:creationId xmlns:p14="http://schemas.microsoft.com/office/powerpoint/2010/main" val="253912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1. Building great character will give us a great name, worthy of being remembered &amp; handed down.</a:t>
            </a:r>
          </a:p>
          <a:p>
            <a:pPr marL="0" indent="0">
              <a:buFontTx/>
              <a:buNone/>
            </a:pPr>
            <a:r>
              <a:rPr lang="en-US" sz="1200" kern="1200" dirty="0">
                <a:solidFill>
                  <a:schemeClr val="tx1"/>
                </a:solidFill>
                <a:effectLst/>
                <a:latin typeface="+mn-lt"/>
                <a:ea typeface="+mn-ea"/>
                <a:cs typeface="+mn-cs"/>
              </a:rPr>
              <a:t>&gt;&gt;&gt;&gt;&gt;&gt;&gt;&gt;&gt;&gt;&gt;&gt;&gt;&gt;&gt;</a:t>
            </a:r>
          </a:p>
          <a:p>
            <a:pPr>
              <a:buFontTx/>
              <a:buNone/>
            </a:pPr>
            <a:r>
              <a:rPr lang="en-US" sz="1200" kern="1200" dirty="0">
                <a:solidFill>
                  <a:schemeClr val="tx1"/>
                </a:solidFill>
                <a:effectLst/>
                <a:latin typeface="+mn-lt"/>
                <a:ea typeface="+mn-ea"/>
                <a:cs typeface="+mn-cs"/>
              </a:rPr>
              <a:t>    2. Let’s be about doing Good Works, with a contrite heart, working on our reputation and character.</a:t>
            </a: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20</a:t>
            </a:fld>
            <a:endParaRPr lang="en-US"/>
          </a:p>
        </p:txBody>
      </p:sp>
    </p:spTree>
    <p:extLst>
      <p:ext uri="{BB962C8B-B14F-4D97-AF65-F5344CB8AC3E}">
        <p14:creationId xmlns:p14="http://schemas.microsoft.com/office/powerpoint/2010/main" val="231393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So then faith comes by hearing, and hearing by the word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 10:17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p>
          <a:p>
            <a:r>
              <a:rPr lang="en-US" sz="1200" kern="1200" dirty="0">
                <a:solidFill>
                  <a:schemeClr val="tx1"/>
                </a:solidFill>
                <a:effectLst/>
                <a:latin typeface="+mn-lt"/>
                <a:ea typeface="+mn-ea"/>
                <a:cs typeface="+mn-cs"/>
              </a:rPr>
              <a:t>     1. Belief in Jesus as God’s Son – </a:t>
            </a:r>
            <a:r>
              <a:rPr lang="en-US" sz="1200" b="1" kern="1200" dirty="0">
                <a:solidFill>
                  <a:schemeClr val="tx1"/>
                </a:solidFill>
                <a:effectLst/>
                <a:latin typeface="+mn-lt"/>
                <a:ea typeface="+mn-ea"/>
                <a:cs typeface="+mn-cs"/>
              </a:rPr>
              <a:t>Jn.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 </a:t>
            </a:r>
          </a:p>
          <a:p>
            <a:r>
              <a:rPr lang="en-US" sz="1200" kern="1200" dirty="0">
                <a:solidFill>
                  <a:schemeClr val="tx1"/>
                </a:solidFill>
                <a:effectLst/>
                <a:latin typeface="+mn-lt"/>
                <a:ea typeface="+mn-ea"/>
                <a:cs typeface="+mn-cs"/>
              </a:rPr>
              <a:t>    2. Repent of sins – </a:t>
            </a:r>
            <a:r>
              <a:rPr lang="en-US" sz="1200" b="1" kern="1200" dirty="0">
                <a:solidFill>
                  <a:schemeClr val="tx1"/>
                </a:solidFill>
                <a:effectLst/>
                <a:latin typeface="+mn-lt"/>
                <a:ea typeface="+mn-ea"/>
                <a:cs typeface="+mn-cs"/>
              </a:rPr>
              <a:t>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 </a:t>
            </a:r>
          </a:p>
          <a:p>
            <a:r>
              <a:rPr lang="en-US" sz="1200" kern="1200" dirty="0">
                <a:solidFill>
                  <a:schemeClr val="tx1"/>
                </a:solidFill>
                <a:effectLst/>
                <a:latin typeface="+mn-lt"/>
                <a:ea typeface="+mn-ea"/>
                <a:cs typeface="+mn-cs"/>
              </a:rPr>
              <a:t>    3. Confess Jesus as God’s Son – </a:t>
            </a:r>
            <a:r>
              <a:rPr lang="en-US" sz="1200" b="1" kern="1200" dirty="0">
                <a:solidFill>
                  <a:schemeClr val="tx1"/>
                </a:solidFill>
                <a:effectLst/>
                <a:latin typeface="+mn-lt"/>
                <a:ea typeface="+mn-ea"/>
                <a:cs typeface="+mn-cs"/>
              </a:rPr>
              <a:t>Rom. 10:10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 </a:t>
            </a:r>
          </a:p>
          <a:p>
            <a:r>
              <a:rPr lang="en-US" sz="1200" kern="1200" dirty="0">
                <a:solidFill>
                  <a:schemeClr val="tx1"/>
                </a:solidFill>
                <a:effectLst/>
                <a:latin typeface="+mn-lt"/>
                <a:ea typeface="+mn-ea"/>
                <a:cs typeface="+mn-cs"/>
              </a:rPr>
              <a:t>    4. Baptism into Christ for the forgiveness of sins – </a:t>
            </a:r>
            <a:r>
              <a:rPr lang="en-US" sz="1200" b="1" kern="1200" dirty="0">
                <a:solidFill>
                  <a:schemeClr val="tx1"/>
                </a:solidFill>
                <a:effectLst/>
                <a:latin typeface="+mn-lt"/>
                <a:ea typeface="+mn-ea"/>
                <a:cs typeface="+mn-cs"/>
              </a:rPr>
              <a:t>Acts 2:38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Peter said to them, "Repent, and let every one of you be baptized in the name of Jesus Christ for the remission of sins; and you shall receive the gift of the Holy Spirit.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2:38</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8607C489-DC96-4B39-8A2F-365C7302B547}" type="slidenum">
              <a:rPr lang="en-US" smtClean="0"/>
              <a:t>21</a:t>
            </a:fld>
            <a:endParaRPr lang="en-US"/>
          </a:p>
        </p:txBody>
      </p:sp>
    </p:spTree>
    <p:extLst>
      <p:ext uri="{BB962C8B-B14F-4D97-AF65-F5344CB8AC3E}">
        <p14:creationId xmlns:p14="http://schemas.microsoft.com/office/powerpoint/2010/main" val="128993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The Jews gave meaningful names to their children.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The names Joshua, Hosea, and Jesus come from the same root, meaning “salvation” or “Jehovah saves.”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God changed Abram (“exalted father”) to Abraham (“father of a multitude”), after He made the promise to him that he would be the father of nations and kings.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He gave him the land and the covenant promise and sealed it with the rite of circumcision </a:t>
            </a:r>
            <a:r>
              <a:rPr lang="en-US" sz="1200" b="1" kern="1200" dirty="0">
                <a:solidFill>
                  <a:schemeClr val="tx1"/>
                </a:solidFill>
                <a:effectLst/>
                <a:latin typeface="+mn-lt"/>
                <a:ea typeface="+mn-ea"/>
                <a:cs typeface="+mn-cs"/>
              </a:rPr>
              <a:t>(Gen 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i="1" kern="1200" dirty="0">
                <a:solidFill>
                  <a:schemeClr val="tx1"/>
                </a:solidFill>
                <a:effectLst/>
                <a:latin typeface="+mn-lt"/>
                <a:ea typeface="+mn-ea"/>
                <a:cs typeface="+mn-cs"/>
              </a:rPr>
              <a:t>"As for Me, behold, </a:t>
            </a:r>
            <a:r>
              <a:rPr lang="en-US" sz="1200" i="1" u="sng" kern="1200" dirty="0">
                <a:solidFill>
                  <a:schemeClr val="tx1"/>
                </a:solidFill>
                <a:effectLst/>
                <a:latin typeface="+mn-lt"/>
                <a:ea typeface="+mn-ea"/>
                <a:cs typeface="+mn-cs"/>
              </a:rPr>
              <a:t>My covenant is with you</a:t>
            </a:r>
            <a:r>
              <a:rPr lang="en-US" sz="1200" i="1" kern="1200" dirty="0">
                <a:solidFill>
                  <a:schemeClr val="tx1"/>
                </a:solidFill>
                <a:effectLst/>
                <a:latin typeface="+mn-lt"/>
                <a:ea typeface="+mn-ea"/>
                <a:cs typeface="+mn-cs"/>
              </a:rPr>
              <a:t>, and you shall be a father of many nations. </a:t>
            </a:r>
            <a:r>
              <a:rPr lang="en-US" sz="1200" i="1" u="dbl" kern="1200" dirty="0">
                <a:solidFill>
                  <a:schemeClr val="tx1"/>
                </a:solidFill>
                <a:effectLst/>
                <a:latin typeface="+mn-lt"/>
                <a:ea typeface="+mn-ea"/>
                <a:cs typeface="+mn-cs"/>
              </a:rPr>
              <a:t>No longer shall your name be called Abram, but your name shall be Abraham</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for I have made you a father of many nations</a:t>
            </a:r>
            <a:r>
              <a:rPr lang="en-US" sz="1200" i="1" kern="1200" dirty="0">
                <a:solidFill>
                  <a:schemeClr val="tx1"/>
                </a:solidFill>
                <a:effectLst/>
                <a:latin typeface="+mn-lt"/>
                <a:ea typeface="+mn-ea"/>
                <a:cs typeface="+mn-cs"/>
              </a:rPr>
              <a:t>. I will make you exceedingly fruitful; and I will make nations of you, and kings shall come from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(Genesis 17:4-6)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4</a:t>
            </a:fld>
            <a:endParaRPr lang="en-US"/>
          </a:p>
        </p:txBody>
      </p:sp>
    </p:spTree>
    <p:extLst>
      <p:ext uri="{BB962C8B-B14F-4D97-AF65-F5344CB8AC3E}">
        <p14:creationId xmlns:p14="http://schemas.microsoft.com/office/powerpoint/2010/main" val="398468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22</a:t>
            </a:fld>
            <a:endParaRPr lang="en-US"/>
          </a:p>
        </p:txBody>
      </p:sp>
    </p:spTree>
    <p:extLst>
      <p:ext uri="{BB962C8B-B14F-4D97-AF65-F5344CB8AC3E}">
        <p14:creationId xmlns:p14="http://schemas.microsoft.com/office/powerpoint/2010/main" val="346821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indent="-17145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3. The Lord also told Hagar that Ishmael will have so many children that they cannot be numbered.</a:t>
            </a:r>
          </a:p>
          <a:p>
            <a:pPr marL="514350" marR="0" indent="-17145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&gt;&gt;&gt;&gt;&gt;&gt;&gt;&gt;&gt;&gt;&gt;&gt;&gt;&gt;&gt;&gt;&gt;&gt;&gt;&gt;&gt;&gt;&gt;&gt;&gt;</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Then the Angel of the LORD said to her, "I will multiply your descendants exceedingly,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that they shall not be counted for multitude</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the Angel of the LORD said to her: "Behold, you are with child, And you shall bear a son. You shall call his name Ishmael, Because the LORD has heard your affliction.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16:10-11)</a:t>
            </a:r>
          </a:p>
          <a:p>
            <a:pPr algn="just"/>
            <a:r>
              <a:rPr lang="en-US" b="0"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&gt;&gt;&gt;&gt;&gt;&gt;&gt;&gt;&gt;&gt;&gt;&gt;&gt;&gt;&gt;&gt;&gt;&gt;&gt;&gt;&gt;&gt;&gt;&gt;&gt;&gt;&gt;&gt;</a:t>
            </a:r>
            <a:endParaRPr lang="en-US" b="0" i="0" dirty="0">
              <a:latin typeface="Times New Roman" panose="02020603050405020304" pitchFamily="18" charset="0"/>
              <a:ea typeface="Calibri" panose="020F0502020204030204" pitchFamily="34" charset="0"/>
              <a:cs typeface="Times New Roman" panose="02020603050405020304" pitchFamily="18" charset="0"/>
            </a:endParaRPr>
          </a:p>
          <a:p>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Hagar bore Abram a son; and Abram named his son, whom Hagar bore, Ishmael.</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16:15)</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5</a:t>
            </a:fld>
            <a:endParaRPr lang="en-US"/>
          </a:p>
        </p:txBody>
      </p:sp>
    </p:spTree>
    <p:extLst>
      <p:ext uri="{BB962C8B-B14F-4D97-AF65-F5344CB8AC3E}">
        <p14:creationId xmlns:p14="http://schemas.microsoft.com/office/powerpoint/2010/main" val="206753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This promise was made before the birth of his son Isaac and after the birth of Ishmael. </a:t>
            </a:r>
            <a:r>
              <a:rPr lang="en-US" sz="1200" b="1" kern="1200" dirty="0">
                <a:solidFill>
                  <a:schemeClr val="tx1"/>
                </a:solidFill>
                <a:effectLst/>
                <a:latin typeface="+mn-lt"/>
                <a:ea typeface="+mn-ea"/>
                <a:cs typeface="+mn-cs"/>
              </a:rPr>
              <a:t>(Gen. 21:1-2)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&gt;&gt;&gt;&gt;&gt;&gt;&gt;&gt;&gt;&gt;&gt;&gt;&gt;&gt;&gt;&gt;&gt;&gt;&gt;&gt;&gt;&gt;&gt;&gt;</a:t>
            </a:r>
          </a:p>
          <a:p>
            <a:r>
              <a:rPr lang="en-US" sz="1200" i="1" kern="1200" dirty="0">
                <a:solidFill>
                  <a:schemeClr val="tx1"/>
                </a:solidFill>
                <a:effectLst/>
                <a:latin typeface="+mn-lt"/>
                <a:ea typeface="+mn-ea"/>
                <a:cs typeface="+mn-cs"/>
              </a:rPr>
              <a:t>And the LORD visited Sarah as He had said, and the LORD did for Sarah as He had spoken. For Sarah conceived and bore Abraham a son in his old age, at the set time of which God had spoken to him. And Abraham called the name of his son who was born to him--whom Sarah bore to him--Isaac.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(Genesis 21:1-3)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6</a:t>
            </a:fld>
            <a:endParaRPr lang="en-US"/>
          </a:p>
        </p:txBody>
      </p:sp>
    </p:spTree>
    <p:extLst>
      <p:ext uri="{BB962C8B-B14F-4D97-AF65-F5344CB8AC3E}">
        <p14:creationId xmlns:p14="http://schemas.microsoft.com/office/powerpoint/2010/main" val="90376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Note that in </a:t>
            </a:r>
            <a:r>
              <a:rPr lang="en-US" sz="1200" b="1" kern="1200" dirty="0">
                <a:solidFill>
                  <a:schemeClr val="tx1"/>
                </a:solidFill>
                <a:effectLst/>
                <a:latin typeface="+mn-lt"/>
                <a:ea typeface="+mn-ea"/>
                <a:cs typeface="+mn-cs"/>
              </a:rPr>
              <a:t>Gen 17:4</a:t>
            </a:r>
            <a:r>
              <a:rPr lang="en-US" sz="1200" kern="1200" dirty="0">
                <a:solidFill>
                  <a:schemeClr val="tx1"/>
                </a:solidFill>
                <a:effectLst/>
                <a:latin typeface="+mn-lt"/>
                <a:ea typeface="+mn-ea"/>
                <a:cs typeface="+mn-cs"/>
              </a:rPr>
              <a:t>, the covenant is with Abram, not with Hagar and Ishmael and not even with Isaac.</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2. Notice in these same verses </a:t>
            </a:r>
            <a:r>
              <a:rPr lang="en-US" sz="1200" b="1" kern="1200" dirty="0">
                <a:solidFill>
                  <a:schemeClr val="tx1"/>
                </a:solidFill>
                <a:effectLst/>
                <a:latin typeface="+mn-lt"/>
                <a:ea typeface="+mn-ea"/>
                <a:cs typeface="+mn-cs"/>
              </a:rPr>
              <a:t>Gen 17: 4-6</a:t>
            </a:r>
            <a:r>
              <a:rPr lang="en-US" sz="1200" kern="1200" dirty="0">
                <a:solidFill>
                  <a:schemeClr val="tx1"/>
                </a:solidFill>
                <a:effectLst/>
                <a:latin typeface="+mn-lt"/>
                <a:ea typeface="+mn-ea"/>
                <a:cs typeface="+mn-cs"/>
              </a:rPr>
              <a:t>, that God speaks of events that are to happen as if they have already happened.</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a. We see this spelled out for us in </a:t>
            </a:r>
            <a:r>
              <a:rPr lang="en-US" sz="1200" b="1" kern="1200" dirty="0">
                <a:solidFill>
                  <a:schemeClr val="tx1"/>
                </a:solidFill>
                <a:effectLst/>
                <a:latin typeface="+mn-lt"/>
                <a:ea typeface="+mn-ea"/>
                <a:cs typeface="+mn-cs"/>
              </a:rPr>
              <a:t>Rom 4:17</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(as it is written, "I HAVE MADE YOU A FATHER OF MANY NATIONS") in the presence of Him whom he believed—God, who gives life to the dead and calls those things which do not exist as though they did;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 4:17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effectLst/>
                <a:latin typeface="+mn-lt"/>
                <a:ea typeface="+mn-ea"/>
                <a:cs typeface="+mn-cs"/>
              </a:rPr>
              <a: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There is no room for error, so that we might give credit to the Muslim decree, that many nations must be applied to Ishmael the first born.</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c. God said “I have made you a Father of Many Nations” in the future tense.</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d. The Bible is clear, Ishmael was born to Abram and Isaac was born after God changed Abram’s name to Abraham.</a:t>
            </a: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7</a:t>
            </a:fld>
            <a:endParaRPr lang="en-US"/>
          </a:p>
        </p:txBody>
      </p:sp>
    </p:spTree>
    <p:extLst>
      <p:ext uri="{BB962C8B-B14F-4D97-AF65-F5344CB8AC3E}">
        <p14:creationId xmlns:p14="http://schemas.microsoft.com/office/powerpoint/2010/main" val="200732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3. He speaks of future events as though they have already happened. </a:t>
            </a:r>
            <a:r>
              <a:rPr lang="en-US" sz="1200" b="1" kern="1200" dirty="0">
                <a:solidFill>
                  <a:schemeClr val="tx1"/>
                </a:solidFill>
                <a:effectLst/>
                <a:latin typeface="+mn-lt"/>
                <a:ea typeface="+mn-ea"/>
                <a:cs typeface="+mn-cs"/>
              </a:rPr>
              <a:t>(Rom 4:17)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&gt;&gt;&gt;&gt;&gt;&gt;&gt;&gt;&gt;&gt;&gt;&gt;&gt;&gt;&gt;&gt;&gt;&gt;&gt;&gt;&gt;&gt;&gt;</a:t>
            </a:r>
          </a:p>
          <a:p>
            <a:r>
              <a:rPr lang="en-US" sz="1200" i="1" kern="1200" dirty="0">
                <a:solidFill>
                  <a:schemeClr val="tx1"/>
                </a:solidFill>
                <a:effectLst/>
                <a:latin typeface="+mn-lt"/>
                <a:ea typeface="+mn-ea"/>
                <a:cs typeface="+mn-cs"/>
              </a:rPr>
              <a:t>(as it is written, "I HAVE MADE YOU A FATHER OF MANY NATIONS") in the presence of Him whom he believed--</a:t>
            </a:r>
            <a:r>
              <a:rPr lang="en-US" sz="1200" i="1" u="dbl" kern="1200" dirty="0">
                <a:solidFill>
                  <a:schemeClr val="tx1"/>
                </a:solidFill>
                <a:effectLst/>
                <a:latin typeface="+mn-lt"/>
                <a:ea typeface="+mn-ea"/>
                <a:cs typeface="+mn-cs"/>
              </a:rPr>
              <a:t>God, who gives life to the dead and calls those things which do not exist as though they did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4:17)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4. We can use this nugget of Bible truth to bolster and reinforce our faith in the promises of God </a:t>
            </a:r>
            <a:r>
              <a:rPr lang="en-US" sz="1200" b="1" kern="1200" dirty="0">
                <a:solidFill>
                  <a:schemeClr val="tx1"/>
                </a:solidFill>
                <a:effectLst/>
                <a:latin typeface="+mn-lt"/>
                <a:ea typeface="+mn-ea"/>
                <a:cs typeface="+mn-cs"/>
              </a:rPr>
              <a:t>(Heb 6:18).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&gt;&gt;&gt;&gt;&gt;&gt;&gt;&gt;&gt;&gt;&gt;&gt;&gt;&gt;&gt;&gt;&gt;&gt;&gt;&gt;&gt;&gt;&gt;</a:t>
            </a:r>
          </a:p>
          <a:p>
            <a:r>
              <a:rPr lang="en-US" sz="1200" i="1" kern="1200" dirty="0">
                <a:solidFill>
                  <a:schemeClr val="tx1"/>
                </a:solidFill>
                <a:effectLst/>
                <a:latin typeface="+mn-lt"/>
                <a:ea typeface="+mn-ea"/>
                <a:cs typeface="+mn-cs"/>
              </a:rPr>
              <a:t>that by two immutable things, in which it is impossible for God to lie, we might have strong consolation, who have fled for refuge to lay hold of the hope set before 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6:18)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8</a:t>
            </a:fld>
            <a:endParaRPr lang="en-US"/>
          </a:p>
        </p:txBody>
      </p:sp>
    </p:spTree>
    <p:extLst>
      <p:ext uri="{BB962C8B-B14F-4D97-AF65-F5344CB8AC3E}">
        <p14:creationId xmlns:p14="http://schemas.microsoft.com/office/powerpoint/2010/main" val="43971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 In a practice we follow today, the Jews would identify their sons with the name of his father. Thus, “Simon bar-Jonah” means Simon the son of Jonah.</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These are some “good names” in the Scriptures.</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Other names are not so honorable.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In </a:t>
            </a:r>
            <a:r>
              <a:rPr lang="en-US" sz="1200" b="1" kern="1200" dirty="0">
                <a:solidFill>
                  <a:schemeClr val="tx1"/>
                </a:solidFill>
                <a:effectLst/>
                <a:latin typeface="+mn-lt"/>
                <a:ea typeface="+mn-ea"/>
                <a:cs typeface="+mn-cs"/>
              </a:rPr>
              <a:t>Rev. 2:20</a:t>
            </a:r>
            <a:r>
              <a:rPr lang="en-US" sz="1200" kern="1200" dirty="0">
                <a:solidFill>
                  <a:schemeClr val="tx1"/>
                </a:solidFill>
                <a:effectLst/>
                <a:latin typeface="+mn-lt"/>
                <a:ea typeface="+mn-ea"/>
                <a:cs typeface="+mn-cs"/>
              </a:rPr>
              <a:t> Jesus gives the name “Jezebel” to a false prophetess in Pergamum.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a. This identifies her with the vile wife of Ahab, king of Northern Israel.</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b. It conjures the image of a vain woman who worshipped false gods, supported false prophets, one that pursued the death of godly men,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c. A name that used lies to execute an honorable man and died an ignoble death (</a:t>
            </a:r>
            <a:r>
              <a:rPr lang="en-US" sz="1200" b="1" kern="1200" dirty="0">
                <a:solidFill>
                  <a:schemeClr val="tx1"/>
                </a:solidFill>
                <a:effectLst/>
                <a:latin typeface="+mn-lt"/>
                <a:ea typeface="+mn-ea"/>
                <a:cs typeface="+mn-cs"/>
              </a:rPr>
              <a:t>1 Kings 17- 2 Kings 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4.</a:t>
            </a:r>
            <a:r>
              <a:rPr lang="en-US" sz="1200" b="1" kern="1200" dirty="0">
                <a:solidFill>
                  <a:schemeClr val="tx1"/>
                </a:solidFill>
                <a:effectLst/>
                <a:latin typeface="+mn-lt"/>
                <a:ea typeface="+mn-ea"/>
                <a:cs typeface="+mn-cs"/>
              </a:rPr>
              <a:t> Proverbs 10:7 </a:t>
            </a:r>
            <a:r>
              <a:rPr lang="en-US" sz="1200" kern="1200" dirty="0">
                <a:solidFill>
                  <a:schemeClr val="tx1"/>
                </a:solidFill>
                <a:effectLst/>
                <a:latin typeface="+mn-lt"/>
                <a:ea typeface="+mn-ea"/>
                <a:cs typeface="+mn-cs"/>
              </a:rPr>
              <a:t>says;</a:t>
            </a:r>
          </a:p>
          <a:p>
            <a:r>
              <a:rPr lang="en-US" sz="1200" i="1" kern="1200" dirty="0">
                <a:solidFill>
                  <a:schemeClr val="tx1"/>
                </a:solidFill>
                <a:effectLst/>
                <a:latin typeface="+mn-lt"/>
                <a:ea typeface="+mn-ea"/>
                <a:cs typeface="+mn-cs"/>
              </a:rPr>
              <a:t>The memory of the righteous is blessed, But the name of the wicked will rot.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(Proverbs 10:7)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9</a:t>
            </a:fld>
            <a:endParaRPr lang="en-US"/>
          </a:p>
        </p:txBody>
      </p:sp>
    </p:spTree>
    <p:extLst>
      <p:ext uri="{BB962C8B-B14F-4D97-AF65-F5344CB8AC3E}">
        <p14:creationId xmlns:p14="http://schemas.microsoft.com/office/powerpoint/2010/main" val="361143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In the Hall of Faith </a:t>
            </a:r>
            <a:r>
              <a:rPr lang="en-US" sz="1200" b="1" kern="1200" dirty="0">
                <a:solidFill>
                  <a:schemeClr val="tx1"/>
                </a:solidFill>
                <a:effectLst/>
                <a:latin typeface="+mn-lt"/>
                <a:ea typeface="+mn-ea"/>
                <a:cs typeface="+mn-cs"/>
              </a:rPr>
              <a:t>(Heb 11)</a:t>
            </a:r>
            <a:r>
              <a:rPr lang="en-US" sz="1200" kern="1200" dirty="0">
                <a:solidFill>
                  <a:schemeClr val="tx1"/>
                </a:solidFill>
                <a:effectLst/>
                <a:latin typeface="+mn-lt"/>
                <a:ea typeface="+mn-ea"/>
                <a:cs typeface="+mn-cs"/>
              </a:rPr>
              <a:t>, the writer began checking off the names of great heroes whose deeds were so many that he did not have time to enumerate all they had accomplished.</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Nevertheless, these are familiar names whose achievements we could probably recount off the top of our head without much research: Gideon, Barak, Jephthah, Samson, David and Samuel </a:t>
            </a:r>
            <a:r>
              <a:rPr lang="en-US" sz="1200" b="1" kern="1200" dirty="0">
                <a:solidFill>
                  <a:schemeClr val="tx1"/>
                </a:solidFill>
                <a:effectLst/>
                <a:latin typeface="+mn-lt"/>
                <a:ea typeface="+mn-ea"/>
                <a:cs typeface="+mn-cs"/>
              </a:rPr>
              <a:t>(Heb 11:32)</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And what more shall I say? For the time would fail me to tell of Gideon and Barak and Samson and Jephthah, also of David and Samuel and the prophets: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 11:32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Our memory of them is truly blessed.</a:t>
            </a: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10</a:t>
            </a:fld>
            <a:endParaRPr lang="en-US"/>
          </a:p>
        </p:txBody>
      </p:sp>
    </p:spTree>
    <p:extLst>
      <p:ext uri="{BB962C8B-B14F-4D97-AF65-F5344CB8AC3E}">
        <p14:creationId xmlns:p14="http://schemas.microsoft.com/office/powerpoint/2010/main" val="231537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 What else can we say about a “Good Name”?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God changed Abrams name to Abraham and Sarai to Sarah.</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We must confess that the difference between the renaming of these two people is not clear.</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Perhaps, this is a forerunner of the promise from God that </a:t>
            </a:r>
            <a:r>
              <a:rPr lang="en-US" sz="1200" u="sng" kern="1200" dirty="0">
                <a:solidFill>
                  <a:schemeClr val="tx1"/>
                </a:solidFill>
                <a:effectLst/>
                <a:latin typeface="+mn-lt"/>
                <a:ea typeface="+mn-ea"/>
                <a:cs typeface="+mn-cs"/>
              </a:rPr>
              <a:t>each of the redeemed would receive a new name</a:t>
            </a:r>
            <a:r>
              <a:rPr lang="en-US" sz="1200" kern="1200" dirty="0">
                <a:solidFill>
                  <a:schemeClr val="tx1"/>
                </a:solidFill>
                <a:effectLst/>
                <a:latin typeface="+mn-lt"/>
                <a:ea typeface="+mn-ea"/>
                <a:cs typeface="+mn-cs"/>
              </a:rPr>
              <a:t>, “which no one </a:t>
            </a:r>
            <a:r>
              <a:rPr lang="en-US" sz="1200" kern="1200" dirty="0" err="1">
                <a:solidFill>
                  <a:schemeClr val="tx1"/>
                </a:solidFill>
                <a:effectLst/>
                <a:latin typeface="+mn-lt"/>
                <a:ea typeface="+mn-ea"/>
                <a:cs typeface="+mn-cs"/>
              </a:rPr>
              <a:t>knoweth</a:t>
            </a:r>
            <a:r>
              <a:rPr lang="en-US" sz="1200" kern="1200" dirty="0">
                <a:solidFill>
                  <a:schemeClr val="tx1"/>
                </a:solidFill>
                <a:effectLst/>
                <a:latin typeface="+mn-lt"/>
                <a:ea typeface="+mn-ea"/>
                <a:cs typeface="+mn-cs"/>
              </a:rPr>
              <a:t> but he that </a:t>
            </a:r>
            <a:r>
              <a:rPr lang="en-US" sz="1200" kern="1200" dirty="0" err="1">
                <a:solidFill>
                  <a:schemeClr val="tx1"/>
                </a:solidFill>
                <a:effectLst/>
                <a:latin typeface="+mn-lt"/>
                <a:ea typeface="+mn-ea"/>
                <a:cs typeface="+mn-cs"/>
              </a:rPr>
              <a:t>receiveth</a:t>
            </a:r>
            <a:r>
              <a:rPr lang="en-US" sz="1200" kern="1200" dirty="0">
                <a:solidFill>
                  <a:schemeClr val="tx1"/>
                </a:solidFill>
                <a:effectLst/>
                <a:latin typeface="+mn-lt"/>
                <a:ea typeface="+mn-ea"/>
                <a:cs typeface="+mn-cs"/>
              </a:rPr>
              <a:t> it.” </a:t>
            </a:r>
            <a:r>
              <a:rPr lang="en-US" sz="1200" b="1" kern="1200" dirty="0">
                <a:solidFill>
                  <a:schemeClr val="tx1"/>
                </a:solidFill>
                <a:effectLst/>
                <a:latin typeface="+mn-lt"/>
                <a:ea typeface="+mn-ea"/>
                <a:cs typeface="+mn-cs"/>
              </a:rPr>
              <a:t>Rev 2:17.</a:t>
            </a:r>
          </a:p>
          <a:p>
            <a:r>
              <a:rPr lang="en-US" sz="1200" b="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"He who has an ear, let him hear what the Spirit says to the churches. To him who overcomes I will give some of the hidden manna to eat. And </a:t>
            </a:r>
            <a:r>
              <a:rPr lang="en-US" sz="1200" i="1" u="dbl" kern="1200" dirty="0">
                <a:solidFill>
                  <a:schemeClr val="tx1"/>
                </a:solidFill>
                <a:effectLst/>
                <a:latin typeface="+mn-lt"/>
                <a:ea typeface="+mn-ea"/>
                <a:cs typeface="+mn-cs"/>
              </a:rPr>
              <a:t>I will give him a white stone, and on the stone a new name written which no one knows except him who receives it.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(Revelation 2:17)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4. Could it be that Abraham and Sarah are part of the redeemed, those who have overcome the trials of this world?</a:t>
            </a:r>
          </a:p>
          <a:p>
            <a:endParaRPr lang="en-US" dirty="0"/>
          </a:p>
        </p:txBody>
      </p:sp>
      <p:sp>
        <p:nvSpPr>
          <p:cNvPr id="4" name="Slide Number Placeholder 3"/>
          <p:cNvSpPr>
            <a:spLocks noGrp="1"/>
          </p:cNvSpPr>
          <p:nvPr>
            <p:ph type="sldNum" sz="quarter" idx="5"/>
          </p:nvPr>
        </p:nvSpPr>
        <p:spPr/>
        <p:txBody>
          <a:bodyPr/>
          <a:lstStyle/>
          <a:p>
            <a:fld id="{8607C489-DC96-4B39-8A2F-365C7302B547}" type="slidenum">
              <a:rPr lang="en-US" smtClean="0"/>
              <a:t>11</a:t>
            </a:fld>
            <a:endParaRPr lang="en-US"/>
          </a:p>
        </p:txBody>
      </p:sp>
    </p:spTree>
    <p:extLst>
      <p:ext uri="{BB962C8B-B14F-4D97-AF65-F5344CB8AC3E}">
        <p14:creationId xmlns:p14="http://schemas.microsoft.com/office/powerpoint/2010/main" val="182360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A1DA-22A8-4FD5-9BC4-47F06B1F7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C82A5B-1032-4FCB-8C28-B6FDADE4A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BECDF6-0C93-40AD-B93B-4843D1192DE1}"/>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E6EA7540-A5F4-4FA4-BBD7-3FE02229F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C9C63-14A0-4B80-B70F-3D90EE26F63E}"/>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2379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3B42-C3B2-4909-B682-D2B3A9ECE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F1494-3F3B-42FB-96C8-67E50C0F0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06D3F-0597-459D-B4B8-79D6B6B3E2C1}"/>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F7DF6D4E-1797-4598-B900-7965FDAED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429DF-5207-4840-B9B6-4250B3B0349A}"/>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130938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27AE4-0064-45B8-92E7-C5482759E0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5DAC76-8C2B-434E-9BAA-5DEEF8595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BBD32-D874-4209-B329-F651AFD3A7D0}"/>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132EF0EC-1C11-42C0-B01B-B82BEB3CD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427C2-433E-49EE-B886-A87484A9FFC2}"/>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36588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57BE-DB77-4F44-A156-7CF5DE9AA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8BC38-93BD-4189-8DB3-29EE92BBB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713A5-A932-4E25-A8AF-87B13A0B1063}"/>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50C8D74A-E48D-4703-B671-EEFF76BAE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E556D-0E88-417F-9382-535CDCAE5BD9}"/>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78296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6FC3-805D-4EF5-B726-1623A4188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49852-B193-44B7-8910-EC2279A0A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C63FE-CB2F-4E16-813C-0DFC3CCEA64D}"/>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4229D400-7287-4D93-A300-FE67B310E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E14FA-629F-4B81-BC71-B18E35D1A457}"/>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53012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03B4-5568-47F7-8498-691A484A9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2B4A0-6329-4C21-9B24-D82F6B241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FA6FA-991E-4756-BCE1-550991FFD2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7526D4-CE25-40D8-9BA4-983BB02CADC8}"/>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6" name="Footer Placeholder 5">
            <a:extLst>
              <a:ext uri="{FF2B5EF4-FFF2-40B4-BE49-F238E27FC236}">
                <a16:creationId xmlns:a16="http://schemas.microsoft.com/office/drawing/2014/main" id="{2B4C88CD-6850-4A2F-BCA4-257FDC7A8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11793-8441-48EA-9F85-AAB37C6F1092}"/>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277493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AA61-6F14-4C1E-AAEC-4A384A4438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1D67A-9B9F-46D8-9C00-A3B0E7215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55A2D-2657-49BF-B269-02BFD89847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2D449-C8A5-4868-9455-2842C7089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07A9A-2633-44F2-A83C-8EBFCB478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DEF360-E061-4C8F-A2D9-7CA6A3AC9F13}"/>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8" name="Footer Placeholder 7">
            <a:extLst>
              <a:ext uri="{FF2B5EF4-FFF2-40B4-BE49-F238E27FC236}">
                <a16:creationId xmlns:a16="http://schemas.microsoft.com/office/drawing/2014/main" id="{BAC0C7D4-513E-434E-8649-7BA443DD5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EF314C-63CB-4F49-9537-B4E8EBB6BD0C}"/>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67591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A0DF-D19A-4275-AB5A-567975B7F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23A06-0435-44E9-A2F2-1D44B1591D78}"/>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4" name="Footer Placeholder 3">
            <a:extLst>
              <a:ext uri="{FF2B5EF4-FFF2-40B4-BE49-F238E27FC236}">
                <a16:creationId xmlns:a16="http://schemas.microsoft.com/office/drawing/2014/main" id="{D5C27A3C-D70A-46EA-ADD8-FB08B5D61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8E658-F594-4E57-B47F-74BC97C8FA11}"/>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10738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F1EC6-EB9A-46CB-95A5-7D3CC102C1AA}"/>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3" name="Footer Placeholder 2">
            <a:extLst>
              <a:ext uri="{FF2B5EF4-FFF2-40B4-BE49-F238E27FC236}">
                <a16:creationId xmlns:a16="http://schemas.microsoft.com/office/drawing/2014/main" id="{4B179350-934D-4F7E-AA04-2C33753D8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708C7-EFF2-4767-B016-99CF12718FA4}"/>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02018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B035-5EC6-46C9-BA09-7A3E710E7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59A7CD-FB14-4A5F-BE95-C5FB11737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3123D-424F-4461-A203-16685BB1C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EEBA5-9E9C-4C88-9C7D-179B4BBA4D90}"/>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6" name="Footer Placeholder 5">
            <a:extLst>
              <a:ext uri="{FF2B5EF4-FFF2-40B4-BE49-F238E27FC236}">
                <a16:creationId xmlns:a16="http://schemas.microsoft.com/office/drawing/2014/main" id="{454191A3-0C40-47C7-A548-6E8F4DFB5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9D66E-6094-4412-BB4D-99974683A5AE}"/>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36579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3F0D-A372-4863-AEBF-B3502FA35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2D72-AEB8-494B-93B1-2E9DD679E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42C10-CA69-4DF6-BB4F-33B606013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6B64E-F443-4793-9983-0CBEB810D312}"/>
              </a:ext>
            </a:extLst>
          </p:cNvPr>
          <p:cNvSpPr>
            <a:spLocks noGrp="1"/>
          </p:cNvSpPr>
          <p:nvPr>
            <p:ph type="dt" sz="half" idx="10"/>
          </p:nvPr>
        </p:nvSpPr>
        <p:spPr/>
        <p:txBody>
          <a:bodyPr/>
          <a:lstStyle/>
          <a:p>
            <a:fld id="{A2725326-E410-4877-B3D5-EA85BBFDB177}" type="datetimeFigureOut">
              <a:rPr lang="en-US" smtClean="0"/>
              <a:t>8/10/2019</a:t>
            </a:fld>
            <a:endParaRPr lang="en-US"/>
          </a:p>
        </p:txBody>
      </p:sp>
      <p:sp>
        <p:nvSpPr>
          <p:cNvPr id="6" name="Footer Placeholder 5">
            <a:extLst>
              <a:ext uri="{FF2B5EF4-FFF2-40B4-BE49-F238E27FC236}">
                <a16:creationId xmlns:a16="http://schemas.microsoft.com/office/drawing/2014/main" id="{6C211B2C-50A2-40D9-8546-8BDF1D93C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906A1-E581-4A74-9ED7-937662EC2464}"/>
              </a:ext>
            </a:extLst>
          </p:cNvPr>
          <p:cNvSpPr>
            <a:spLocks noGrp="1"/>
          </p:cNvSpPr>
          <p:nvPr>
            <p:ph type="sldNum" sz="quarter" idx="12"/>
          </p:nvPr>
        </p:nvSpPr>
        <p:spPr/>
        <p:txBody>
          <a:bodyPr/>
          <a:lstStyle/>
          <a:p>
            <a:fld id="{46EBAA29-A439-4F3C-B6BB-D7377D26CB47}" type="slidenum">
              <a:rPr lang="en-US" smtClean="0"/>
              <a:t>‹#›</a:t>
            </a:fld>
            <a:endParaRPr lang="en-US"/>
          </a:p>
        </p:txBody>
      </p:sp>
    </p:spTree>
    <p:extLst>
      <p:ext uri="{BB962C8B-B14F-4D97-AF65-F5344CB8AC3E}">
        <p14:creationId xmlns:p14="http://schemas.microsoft.com/office/powerpoint/2010/main" val="13798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5F346-DFFC-4EF7-88CD-1A6AF6AC9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CDB2D-3343-4023-8D04-1967AB022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ADC52-F5A9-4153-BC44-56F9F5C05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5326-E410-4877-B3D5-EA85BBFDB177}" type="datetimeFigureOut">
              <a:rPr lang="en-US" smtClean="0"/>
              <a:t>8/10/2019</a:t>
            </a:fld>
            <a:endParaRPr lang="en-US"/>
          </a:p>
        </p:txBody>
      </p:sp>
      <p:sp>
        <p:nvSpPr>
          <p:cNvPr id="5" name="Footer Placeholder 4">
            <a:extLst>
              <a:ext uri="{FF2B5EF4-FFF2-40B4-BE49-F238E27FC236}">
                <a16:creationId xmlns:a16="http://schemas.microsoft.com/office/drawing/2014/main" id="{C2C4FEB9-5230-49C7-BE4C-B0FB498E6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80B499-7003-495C-902A-1CF5CFFD5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BAA29-A439-4F3C-B6BB-D7377D26CB47}" type="slidenum">
              <a:rPr lang="en-US" smtClean="0"/>
              <a:t>‹#›</a:t>
            </a:fld>
            <a:endParaRPr lang="en-US"/>
          </a:p>
        </p:txBody>
      </p:sp>
    </p:spTree>
    <p:extLst>
      <p:ext uri="{BB962C8B-B14F-4D97-AF65-F5344CB8AC3E}">
        <p14:creationId xmlns:p14="http://schemas.microsoft.com/office/powerpoint/2010/main" val="253350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020EA2-1BD4-40E2-AD3E-813F173AE997}"/>
              </a:ext>
            </a:extLst>
          </p:cNvPr>
          <p:cNvSpPr txBox="1"/>
          <p:nvPr/>
        </p:nvSpPr>
        <p:spPr>
          <a:xfrm>
            <a:off x="6096001" y="465931"/>
            <a:ext cx="5555226" cy="2062103"/>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good name is to be chosen rather than great riches, Loving favor rather than silver and gold.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Pro 22:1</a:t>
            </a:r>
            <a:r>
              <a:rPr lang="en-US" sz="3200"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A690A7-33D1-47CA-BD31-27191F3E54F1}"/>
              </a:ext>
            </a:extLst>
          </p:cNvPr>
          <p:cNvSpPr txBox="1"/>
          <p:nvPr/>
        </p:nvSpPr>
        <p:spPr>
          <a:xfrm rot="990661">
            <a:off x="1297850" y="5102943"/>
            <a:ext cx="3626890" cy="954107"/>
          </a:xfrm>
          <a:prstGeom prst="rect">
            <a:avLst/>
          </a:prstGeom>
          <a:noFill/>
        </p:spPr>
        <p:txBody>
          <a:bodyPr wrap="none" rtlCol="0">
            <a:spAutoFit/>
          </a:bodyPr>
          <a:lstStyle/>
          <a:p>
            <a:r>
              <a:rPr lang="en-US" sz="2800" dirty="0">
                <a:solidFill>
                  <a:srgbClr val="FFDE81"/>
                </a:solidFill>
                <a:effectLst>
                  <a:outerShdw blurRad="38100" dist="38100" dir="2700000" algn="tl">
                    <a:srgbClr val="000000">
                      <a:alpha val="43137"/>
                    </a:srgbClr>
                  </a:outerShdw>
                </a:effectLst>
              </a:rPr>
              <a:t>Ranger Church of Christ</a:t>
            </a:r>
          </a:p>
          <a:p>
            <a:r>
              <a:rPr lang="en-US" sz="2800" dirty="0">
                <a:solidFill>
                  <a:srgbClr val="FFDE81"/>
                </a:solidFill>
                <a:effectLst>
                  <a:outerShdw blurRad="38100" dist="38100" dir="2700000" algn="tl">
                    <a:srgbClr val="000000">
                      <a:alpha val="43137"/>
                    </a:srgbClr>
                  </a:outerShdw>
                </a:effectLst>
              </a:rPr>
              <a:t>Mesquite and Rusk St.</a:t>
            </a:r>
          </a:p>
        </p:txBody>
      </p:sp>
      <p:sp>
        <p:nvSpPr>
          <p:cNvPr id="9" name="TextBox 8">
            <a:extLst>
              <a:ext uri="{FF2B5EF4-FFF2-40B4-BE49-F238E27FC236}">
                <a16:creationId xmlns:a16="http://schemas.microsoft.com/office/drawing/2014/main" id="{97198CC0-E827-4B99-9859-E19B449F4E70}"/>
              </a:ext>
            </a:extLst>
          </p:cNvPr>
          <p:cNvSpPr txBox="1"/>
          <p:nvPr/>
        </p:nvSpPr>
        <p:spPr>
          <a:xfrm rot="1144110">
            <a:off x="827406" y="3108634"/>
            <a:ext cx="5337615" cy="830997"/>
          </a:xfrm>
          <a:prstGeom prst="rect">
            <a:avLst/>
          </a:prstGeom>
          <a:noFill/>
        </p:spPr>
        <p:txBody>
          <a:bodyPr wrap="none" rtlCol="0">
            <a:spAutoFit/>
          </a:bodyPr>
          <a:lstStyle/>
          <a:p>
            <a:r>
              <a:rPr lang="en-US" sz="4800" dirty="0">
                <a:latin typeface="Times New Roman" panose="02020603050405020304" pitchFamily="18" charset="0"/>
                <a:cs typeface="Times New Roman" panose="02020603050405020304" pitchFamily="18" charset="0"/>
              </a:rPr>
              <a:t>Welcome to Worship</a:t>
            </a:r>
          </a:p>
        </p:txBody>
      </p:sp>
    </p:spTree>
    <p:extLst>
      <p:ext uri="{BB962C8B-B14F-4D97-AF65-F5344CB8AC3E}">
        <p14:creationId xmlns:p14="http://schemas.microsoft.com/office/powerpoint/2010/main" val="311707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0B798-6E5B-491A-B39E-A940B512236A}"/>
              </a:ext>
            </a:extLst>
          </p:cNvPr>
          <p:cNvSpPr/>
          <p:nvPr/>
        </p:nvSpPr>
        <p:spPr>
          <a:xfrm>
            <a:off x="624348" y="1874728"/>
            <a:ext cx="10943303" cy="3108543"/>
          </a:xfrm>
          <a:prstGeom prst="rect">
            <a:avLst/>
          </a:prstGeom>
        </p:spPr>
        <p:txBody>
          <a:bodyPr wrap="square">
            <a:spAutoFit/>
          </a:bodyPr>
          <a:lstStyle/>
          <a:p>
            <a:pPr marL="342900" marR="0" indent="-3429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 In the Hall of Faith </a:t>
            </a:r>
            <a:r>
              <a:rPr lang="en-US" sz="2800" b="1" dirty="0">
                <a:latin typeface="Times New Roman" panose="02020603050405020304" pitchFamily="18" charset="0"/>
                <a:ea typeface="Calibri" panose="020F0502020204030204" pitchFamily="34" charset="0"/>
                <a:cs typeface="Times New Roman" panose="02020603050405020304" pitchFamily="18" charset="0"/>
              </a:rPr>
              <a:t>(Heb 11)</a:t>
            </a:r>
            <a:r>
              <a:rPr lang="en-US" sz="2800" dirty="0">
                <a:latin typeface="Times New Roman" panose="02020603050405020304" pitchFamily="18" charset="0"/>
                <a:ea typeface="Calibri" panose="020F0502020204030204" pitchFamily="34" charset="0"/>
                <a:cs typeface="Times New Roman" panose="02020603050405020304" pitchFamily="18" charset="0"/>
              </a:rPr>
              <a:t>, the writer began checking off the names of great heroes whose deeds were so many that he did not have time to enumerate all they had accomplished.</a:t>
            </a:r>
          </a:p>
          <a:p>
            <a:pPr marL="973138" marR="0" indent="-5159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Nevertheless, these are familiar names whose achievements we could probably recount off the top of our head without much research: Gideon, Barak, Jephthah, Samson, David and Samuel </a:t>
            </a:r>
            <a:r>
              <a:rPr lang="en-US" sz="2800" b="1" dirty="0">
                <a:latin typeface="Times New Roman" panose="02020603050405020304" pitchFamily="18" charset="0"/>
                <a:ea typeface="Calibri" panose="020F0502020204030204" pitchFamily="34" charset="0"/>
                <a:cs typeface="Times New Roman" panose="02020603050405020304" pitchFamily="18" charset="0"/>
              </a:rPr>
              <a:t>(Heb 11:32)</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973138" marR="0" indent="-5159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Our memory of them is truly blessed.</a:t>
            </a:r>
          </a:p>
        </p:txBody>
      </p:sp>
    </p:spTree>
    <p:extLst>
      <p:ext uri="{BB962C8B-B14F-4D97-AF65-F5344CB8AC3E}">
        <p14:creationId xmlns:p14="http://schemas.microsoft.com/office/powerpoint/2010/main" val="15594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8A48F5-740A-412C-B3C9-28BDDA97F35C}"/>
              </a:ext>
            </a:extLst>
          </p:cNvPr>
          <p:cNvSpPr/>
          <p:nvPr/>
        </p:nvSpPr>
        <p:spPr>
          <a:xfrm>
            <a:off x="646471" y="582067"/>
            <a:ext cx="10899058" cy="5693866"/>
          </a:xfrm>
          <a:prstGeom prst="rect">
            <a:avLst/>
          </a:prstGeom>
        </p:spPr>
        <p:txBody>
          <a:bodyPr wrap="square">
            <a:spAutoFit/>
          </a:bodyPr>
          <a:lstStyle/>
          <a:p>
            <a:pPr indent="171450"/>
            <a:r>
              <a:rPr lang="en-US" sz="2800" dirty="0">
                <a:latin typeface="Times New Roman" panose="02020603050405020304" pitchFamily="18" charset="0"/>
                <a:ea typeface="Calibri" panose="020F0502020204030204" pitchFamily="34" charset="0"/>
                <a:cs typeface="Times New Roman" panose="02020603050405020304" pitchFamily="18" charset="0"/>
              </a:rPr>
              <a:t>E. What else can we say about a “Good Name”?</a:t>
            </a:r>
          </a:p>
          <a:p>
            <a:pPr marL="51435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God changed Abrams name to Abraham and Sarai to Sarah.</a:t>
            </a:r>
          </a:p>
          <a:p>
            <a:pPr marL="693738"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We must confess that the difference between the renaming of these two people is not clear.</a:t>
            </a:r>
          </a:p>
          <a:p>
            <a:pPr marL="51435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Perhaps, this is a forerunner of the promise from God that </a:t>
            </a:r>
            <a:r>
              <a:rPr lang="en-US" sz="2800" u="sng" dirty="0">
                <a:latin typeface="Times New Roman" panose="02020603050405020304" pitchFamily="18" charset="0"/>
                <a:ea typeface="Calibri" panose="020F0502020204030204" pitchFamily="34" charset="0"/>
                <a:cs typeface="Times New Roman" panose="02020603050405020304" pitchFamily="18" charset="0"/>
              </a:rPr>
              <a:t>each of the redeemed would receive a new name</a:t>
            </a:r>
            <a:r>
              <a:rPr lang="en-US" sz="2800" dirty="0">
                <a:latin typeface="Times New Roman" panose="02020603050405020304" pitchFamily="18" charset="0"/>
                <a:ea typeface="Calibri" panose="020F0502020204030204" pitchFamily="34" charset="0"/>
                <a:cs typeface="Times New Roman" panose="02020603050405020304" pitchFamily="18" charset="0"/>
              </a:rPr>
              <a:t>, “which no one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knoweth</a:t>
            </a:r>
            <a:r>
              <a:rPr lang="en-US" sz="2800" dirty="0">
                <a:latin typeface="Times New Roman" panose="02020603050405020304" pitchFamily="18" charset="0"/>
                <a:ea typeface="Calibri" panose="020F0502020204030204" pitchFamily="34" charset="0"/>
                <a:cs typeface="Times New Roman" panose="02020603050405020304" pitchFamily="18" charset="0"/>
              </a:rPr>
              <a:t> but he that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receiveth</a:t>
            </a:r>
            <a:r>
              <a:rPr lang="en-US" sz="2800" dirty="0">
                <a:latin typeface="Times New Roman" panose="02020603050405020304" pitchFamily="18" charset="0"/>
                <a:ea typeface="Calibri" panose="020F0502020204030204" pitchFamily="34" charset="0"/>
                <a:cs typeface="Times New Roman" panose="02020603050405020304" pitchFamily="18" charset="0"/>
              </a:rPr>
              <a:t> it.” </a:t>
            </a:r>
            <a:r>
              <a:rPr lang="en-US" sz="2800" b="1" dirty="0">
                <a:latin typeface="Times New Roman" panose="02020603050405020304" pitchFamily="18" charset="0"/>
                <a:ea typeface="Calibri" panose="020F0502020204030204" pitchFamily="34" charset="0"/>
                <a:cs typeface="Times New Roman" panose="02020603050405020304" pitchFamily="18" charset="0"/>
              </a:rPr>
              <a:t>Rev 2:17.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latin typeface="Times New Roman" panose="02020603050405020304" pitchFamily="18" charset="0"/>
                <a:ea typeface="Calibri" panose="020F0502020204030204" pitchFamily="34" charset="0"/>
                <a:cs typeface="Times New Roman" panose="02020603050405020304" pitchFamily="18" charset="0"/>
              </a:rPr>
              <a:t>"He who has an ear, let him hear what the Spirit says to the churches. To him who overcomes I will give some of the hidden manna to eat. And </a:t>
            </a:r>
            <a:r>
              <a:rPr lang="en-US" sz="2800" i="1" u="dbl" dirty="0">
                <a:latin typeface="Times New Roman" panose="02020603050405020304" pitchFamily="18" charset="0"/>
                <a:ea typeface="Calibri" panose="020F0502020204030204" pitchFamily="34" charset="0"/>
                <a:cs typeface="Times New Roman" panose="02020603050405020304" pitchFamily="18" charset="0"/>
              </a:rPr>
              <a:t>I will give him a white stone, and on the stone a new name written which no one knows except him who receives it.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Revelation 2:17)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Could it be that Abraham and Sarah are part of the redeemed, those who have overcome the trials of this world?</a:t>
            </a:r>
          </a:p>
        </p:txBody>
      </p:sp>
    </p:spTree>
    <p:extLst>
      <p:ext uri="{BB962C8B-B14F-4D97-AF65-F5344CB8AC3E}">
        <p14:creationId xmlns:p14="http://schemas.microsoft.com/office/powerpoint/2010/main" val="29307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89DFB-D96F-4201-BEDC-0F233336DF75}"/>
              </a:ext>
            </a:extLst>
          </p:cNvPr>
          <p:cNvSpPr/>
          <p:nvPr/>
        </p:nvSpPr>
        <p:spPr>
          <a:xfrm>
            <a:off x="616974" y="1228397"/>
            <a:ext cx="10958052" cy="4401205"/>
          </a:xfrm>
          <a:prstGeom prst="rect">
            <a:avLst/>
          </a:prstGeom>
        </p:spPr>
        <p:txBody>
          <a:bodyPr wrap="square">
            <a:spAutoFit/>
          </a:bodyPr>
          <a:lstStyle/>
          <a:p>
            <a:pPr marL="457200" indent="-457200"/>
            <a:r>
              <a:rPr lang="en-US" sz="2800" b="1" dirty="0">
                <a:latin typeface="Times New Roman" panose="02020603050405020304" pitchFamily="18" charset="0"/>
                <a:ea typeface="Calibri" panose="020F0502020204030204" pitchFamily="34" charset="0"/>
                <a:cs typeface="Times New Roman" panose="02020603050405020304" pitchFamily="18" charset="0"/>
              </a:rPr>
              <a:t>II. How do we harvest a good name, one which we can then hand down to our children?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 Good Works: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4125" marR="0" indent="-3397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Husband &amp; children will sing the praises of the Virtuous Woman. </a:t>
            </a:r>
            <a:r>
              <a:rPr lang="en-US" sz="2800" b="1" dirty="0">
                <a:latin typeface="Times New Roman" panose="02020603050405020304" pitchFamily="18" charset="0"/>
                <a:ea typeface="Calibri" panose="020F0502020204030204" pitchFamily="34" charset="0"/>
                <a:cs typeface="Times New Roman" panose="02020603050405020304" pitchFamily="18" charset="0"/>
              </a:rPr>
              <a:t>(Pro 31:30-31)</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R="0">
              <a:spcBef>
                <a:spcPts val="0"/>
              </a:spcBef>
              <a:spcAft>
                <a:spcPts val="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Charm is deceitful and beauty is passing,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a woman who fears the LORD, she shall be praised</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Give her of the fruit of her hands, And let her own works praise her in the gates.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(Proverbs 31:30-31)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Godly women solidify their standing in the church by their good works </a:t>
            </a:r>
            <a:r>
              <a:rPr lang="en-US" sz="2800" b="1" dirty="0">
                <a:latin typeface="Times New Roman" panose="02020603050405020304" pitchFamily="18" charset="0"/>
                <a:ea typeface="Calibri" panose="020F0502020204030204" pitchFamily="34" charset="0"/>
                <a:cs typeface="Times New Roman" panose="02020603050405020304" pitchFamily="18" charset="0"/>
              </a:rPr>
              <a:t>(1 Tim 2:9-10)</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102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7397E-04C8-4285-8509-45D9BFEC54C9}"/>
              </a:ext>
            </a:extLst>
          </p:cNvPr>
          <p:cNvSpPr/>
          <p:nvPr/>
        </p:nvSpPr>
        <p:spPr>
          <a:xfrm>
            <a:off x="494976" y="797510"/>
            <a:ext cx="11202047" cy="5262979"/>
          </a:xfrm>
          <a:prstGeom prst="rect">
            <a:avLst/>
          </a:prstGeom>
        </p:spPr>
        <p:txBody>
          <a:bodyPr wrap="square">
            <a:spAutoFit/>
          </a:bodyPr>
          <a:lstStyle/>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All who are regenerated by the mercy and grace of God, are to “be ready for every good work” &amp; “careful to maintain good works” </a:t>
            </a:r>
            <a:r>
              <a:rPr lang="en-US" sz="2800" b="1" dirty="0">
                <a:latin typeface="Times New Roman" panose="02020603050405020304" pitchFamily="18" charset="0"/>
                <a:ea typeface="Calibri" panose="020F0502020204030204" pitchFamily="34" charset="0"/>
                <a:cs typeface="Times New Roman" panose="02020603050405020304" pitchFamily="18" charset="0"/>
              </a:rPr>
              <a:t>(Titus 3:2, 8)</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we ourselves were also once foolish, disobedient, deceived, serving various lusts and pleasures, living in malice and envy, hateful and hating one another.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(Titus 3:3)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a faithful saying, and these things I want you to affirm constantly, that those who have believed in God should be careful to maintain good works. These things are good and profitable to men.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(Titus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The world sees our “good works” and watches us “obey every ordinance of man,” and we thereby, “silence the ignorance of foolish men” </a:t>
            </a:r>
            <a:r>
              <a:rPr lang="en-US" sz="2800" b="1" dirty="0">
                <a:latin typeface="Times New Roman" panose="02020603050405020304" pitchFamily="18" charset="0"/>
                <a:ea typeface="Calibri" panose="020F0502020204030204" pitchFamily="34" charset="0"/>
                <a:cs typeface="Times New Roman" panose="02020603050405020304" pitchFamily="18" charset="0"/>
              </a:rPr>
              <a:t>(1 Pet 2:12-16)</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912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F4249-56FE-40C0-AF0A-5B290EEC49DF}"/>
              </a:ext>
            </a:extLst>
          </p:cNvPr>
          <p:cNvSpPr/>
          <p:nvPr/>
        </p:nvSpPr>
        <p:spPr>
          <a:xfrm>
            <a:off x="752167" y="492992"/>
            <a:ext cx="11002297" cy="5693866"/>
          </a:xfrm>
          <a:prstGeom prst="rect">
            <a:avLst/>
          </a:prstGeom>
        </p:spPr>
        <p:txBody>
          <a:bodyPr wrap="square">
            <a:spAutoFit/>
          </a:bodyPr>
          <a:lstStyle/>
          <a:p>
            <a:pPr marL="342900" marR="0" indent="-34290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B. Contrition: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King David committed some of the worst sins imaginable </a:t>
            </a:r>
            <a:r>
              <a:rPr lang="en-US" sz="2800" b="1" dirty="0">
                <a:latin typeface="Times New Roman" panose="02020603050405020304" pitchFamily="18" charset="0"/>
                <a:ea typeface="Calibri" panose="020F0502020204030204" pitchFamily="34" charset="0"/>
                <a:cs typeface="Times New Roman" panose="02020603050405020304" pitchFamily="18" charset="0"/>
              </a:rPr>
              <a:t>(2 Sam 11),</a:t>
            </a:r>
            <a:r>
              <a:rPr lang="en-US" sz="2800" dirty="0">
                <a:latin typeface="Times New Roman" panose="02020603050405020304" pitchFamily="18" charset="0"/>
                <a:ea typeface="Calibri" panose="020F0502020204030204" pitchFamily="34" charset="0"/>
                <a:cs typeface="Times New Roman" panose="02020603050405020304" pitchFamily="18" charset="0"/>
              </a:rPr>
              <a:t> yet he is revered, and </a:t>
            </a:r>
            <a:r>
              <a:rPr lang="en-US" sz="2800" u="sng" dirty="0">
                <a:latin typeface="Times New Roman" panose="02020603050405020304" pitchFamily="18" charset="0"/>
                <a:ea typeface="Calibri" panose="020F0502020204030204" pitchFamily="34" charset="0"/>
                <a:cs typeface="Times New Roman" panose="02020603050405020304" pitchFamily="18" charset="0"/>
              </a:rPr>
              <a:t>he set the standard of righteousness</a:t>
            </a:r>
            <a:r>
              <a:rPr lang="en-US" sz="2800" dirty="0">
                <a:latin typeface="Times New Roman" panose="02020603050405020304" pitchFamily="18" charset="0"/>
                <a:ea typeface="Calibri" panose="020F0502020204030204" pitchFamily="34" charset="0"/>
                <a:cs typeface="Times New Roman" panose="02020603050405020304" pitchFamily="18" charset="0"/>
              </a:rPr>
              <a:t> for all the kings of Judah </a:t>
            </a:r>
            <a:r>
              <a:rPr lang="en-US" sz="2800" b="1" dirty="0">
                <a:latin typeface="Times New Roman" panose="02020603050405020304" pitchFamily="18" charset="0"/>
                <a:ea typeface="Calibri" panose="020F0502020204030204" pitchFamily="34" charset="0"/>
                <a:cs typeface="Times New Roman" panose="02020603050405020304" pitchFamily="18" charset="0"/>
              </a:rPr>
              <a:t>(1 Kings 15:3, 11).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he walked in all the sins of his father</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he had done before him; his heart was not loyal to the LORD his God, as was the heart of his father David.</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Kings 15:3)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12863" indent="-398463"/>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David clearly sinned, and Solomon followed in his footsteps.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12863" indent="-398463"/>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Yet, David’s heart remained loyal to God.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8738"/>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Asa did what was right in the eyes of the LORD, as did his father David.  </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8738"/>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Kings 15:11)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12863"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David did what was right in the eyes of the Lord.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12863"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How can he sin and do what is right in the eyes of the Lord?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0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A6CEA1-4F93-49CF-A199-CCD44CD227F2}"/>
              </a:ext>
            </a:extLst>
          </p:cNvPr>
          <p:cNvSpPr/>
          <p:nvPr/>
        </p:nvSpPr>
        <p:spPr>
          <a:xfrm>
            <a:off x="587477" y="1012954"/>
            <a:ext cx="11017045" cy="4832092"/>
          </a:xfrm>
          <a:prstGeom prst="rect">
            <a:avLst/>
          </a:prstGeom>
        </p:spPr>
        <p:txBody>
          <a:bodyPr wrap="square">
            <a:spAutoFit/>
          </a:bodyPr>
          <a:lstStyle/>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This is explained by his contrition. “I have sinned,” he said </a:t>
            </a:r>
            <a:r>
              <a:rPr lang="en-US" sz="2800" b="1" dirty="0">
                <a:latin typeface="Times New Roman" panose="02020603050405020304" pitchFamily="18" charset="0"/>
                <a:ea typeface="Calibri" panose="020F0502020204030204" pitchFamily="34" charset="0"/>
                <a:cs typeface="Times New Roman" panose="02020603050405020304" pitchFamily="18" charset="0"/>
              </a:rPr>
              <a:t>(2 Sam 12:13)</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David said to Nathan, "I have sinned against the LORD." And Nathan said to David, "The LORD also has put away your sin; you shall not die.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Samuel 12:13)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David confessed his sins and asked for forgiveness.</a:t>
            </a:r>
          </a:p>
          <a:p>
            <a:pPr marL="13716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Again, this is true of us also, we have all sinned. </a:t>
            </a:r>
            <a:r>
              <a:rPr lang="en-US" sz="2800" b="1" dirty="0">
                <a:latin typeface="Times New Roman" panose="02020603050405020304" pitchFamily="18" charset="0"/>
                <a:ea typeface="Calibri" panose="020F0502020204030204" pitchFamily="34" charset="0"/>
                <a:cs typeface="Times New Roman" panose="02020603050405020304" pitchFamily="18" charset="0"/>
              </a:rPr>
              <a:t>(Rom3:23)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all have sinned and fall short of the glory of God,</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3:23)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Only the self-deceived liars say otherwise </a:t>
            </a:r>
            <a:r>
              <a:rPr lang="en-US" sz="2800" b="1" dirty="0">
                <a:latin typeface="Times New Roman" panose="02020603050405020304" pitchFamily="18" charset="0"/>
                <a:ea typeface="Calibri" panose="020F0502020204030204" pitchFamily="34" charset="0"/>
                <a:cs typeface="Times New Roman" panose="02020603050405020304" pitchFamily="18" charset="0"/>
              </a:rPr>
              <a:t>(1 John 1:8)</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we say that we have no sin, we deceive ourselves, and the truth is not in us.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John 1:8)</a:t>
            </a:r>
            <a:endParaRPr lang="en-US" sz="2800" dirty="0"/>
          </a:p>
        </p:txBody>
      </p:sp>
    </p:spTree>
    <p:extLst>
      <p:ext uri="{BB962C8B-B14F-4D97-AF65-F5344CB8AC3E}">
        <p14:creationId xmlns:p14="http://schemas.microsoft.com/office/powerpoint/2010/main" val="29508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A961E5-F7B8-46DD-BE51-80927734825C}"/>
              </a:ext>
            </a:extLst>
          </p:cNvPr>
          <p:cNvSpPr/>
          <p:nvPr/>
        </p:nvSpPr>
        <p:spPr>
          <a:xfrm>
            <a:off x="602225" y="1443841"/>
            <a:ext cx="10987549" cy="3970318"/>
          </a:xfrm>
          <a:prstGeom prst="rect">
            <a:avLst/>
          </a:prstGeom>
        </p:spPr>
        <p:txBody>
          <a:bodyPr wrap="square">
            <a:spAutoFit/>
          </a:bodyPr>
          <a:lstStyle/>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Therefore, we should “confess (our) sins and pray for forgiveness” </a:t>
            </a:r>
            <a:r>
              <a:rPr lang="en-US" sz="2800" b="1" dirty="0">
                <a:latin typeface="Times New Roman" panose="02020603050405020304" pitchFamily="18" charset="0"/>
                <a:ea typeface="Calibri" panose="020F0502020204030204" pitchFamily="34" charset="0"/>
                <a:cs typeface="Times New Roman" panose="02020603050405020304" pitchFamily="18" charset="0"/>
              </a:rPr>
              <a:t>(James 5:16)</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Confess your trespasses to one another, and pray for one another, that you may be healed. The effective, fervent prayer of a righteous man avails much.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(James 5:16)</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4125" marR="0" indent="-339725" algn="just">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David had this to say about God: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You do not desire sacrifice, or else I would give it; You do not delight in burnt offering.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sacrifices of God are a broken spirit, A broken and a contrite heart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O God, You will not despis</a:t>
            </a:r>
            <a:r>
              <a:rPr lang="en-US" sz="2800"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51:16-17)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6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77927-C92A-43B9-963B-6BD8CE5D28C6}"/>
              </a:ext>
            </a:extLst>
          </p:cNvPr>
          <p:cNvSpPr/>
          <p:nvPr/>
        </p:nvSpPr>
        <p:spPr>
          <a:xfrm>
            <a:off x="609600" y="1012954"/>
            <a:ext cx="10972800" cy="4832092"/>
          </a:xfrm>
          <a:prstGeom prst="rect">
            <a:avLst/>
          </a:prstGeom>
        </p:spPr>
        <p:txBody>
          <a:bodyPr wrap="square">
            <a:spAutoFit/>
          </a:bodyPr>
          <a:lstStyle/>
          <a:p>
            <a:pPr marL="342900" marR="0" indent="-34290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 Reputation: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What do people think of us? Paul said, “I have lived my life with a perfectly good conscience before God and man up to this day” </a:t>
            </a:r>
            <a:r>
              <a:rPr lang="en-US" sz="2800" b="1" dirty="0">
                <a:latin typeface="Times New Roman" panose="02020603050405020304" pitchFamily="18" charset="0"/>
                <a:ea typeface="Calibri" panose="020F0502020204030204" pitchFamily="34" charset="0"/>
                <a:cs typeface="Times New Roman" panose="02020603050405020304" pitchFamily="18" charset="0"/>
              </a:rPr>
              <a:t>(Acts 23:1)</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Then Paul, looking earnestly at the council, said, "Men and brethren, I have lived in all good conscience before God until this day."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23:1)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We must care about our reputation; to “have regard for what is honorable, in the sight of the Lord but also in the sight of men” </a:t>
            </a:r>
            <a:r>
              <a:rPr lang="en-US" sz="2800" b="1" dirty="0">
                <a:latin typeface="Times New Roman" panose="02020603050405020304" pitchFamily="18" charset="0"/>
                <a:ea typeface="Calibri" panose="020F0502020204030204" pitchFamily="34" charset="0"/>
                <a:cs typeface="Times New Roman" panose="02020603050405020304" pitchFamily="18" charset="0"/>
              </a:rPr>
              <a:t>(2 Cor 8:21).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providing honorable things, not only in the sight of the Lord, but also in the sight of men.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Corinthians 8:21)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6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92415-45A8-480E-B50B-CBDDE5297D2A}"/>
              </a:ext>
            </a:extLst>
          </p:cNvPr>
          <p:cNvSpPr/>
          <p:nvPr/>
        </p:nvSpPr>
        <p:spPr>
          <a:xfrm>
            <a:off x="594851" y="1874728"/>
            <a:ext cx="11002297" cy="3108543"/>
          </a:xfrm>
          <a:prstGeom prst="rect">
            <a:avLst/>
          </a:prstGeom>
        </p:spPr>
        <p:txBody>
          <a:bodyPr wrap="square">
            <a:spAutoFit/>
          </a:bodyPr>
          <a:lstStyle/>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This includes who we hang out with and what we do with our friends </a:t>
            </a:r>
            <a:r>
              <a:rPr lang="en-US" sz="2800" b="1" dirty="0">
                <a:latin typeface="Times New Roman" panose="02020603050405020304" pitchFamily="18" charset="0"/>
                <a:ea typeface="Calibri" panose="020F0502020204030204" pitchFamily="34" charset="0"/>
                <a:cs typeface="Times New Roman" panose="02020603050405020304" pitchFamily="18" charset="0"/>
              </a:rPr>
              <a:t>(Psalms 119:63)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am a companion of all who fear You, And of those who keep Your precepts.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119:63)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Remember, “the companion of fools will suffer harm” </a:t>
            </a:r>
            <a:r>
              <a:rPr lang="en-US" sz="2800" b="1" dirty="0">
                <a:latin typeface="Times New Roman" panose="02020603050405020304" pitchFamily="18" charset="0"/>
                <a:ea typeface="Calibri" panose="020F0502020204030204" pitchFamily="34" charset="0"/>
                <a:cs typeface="Times New Roman" panose="02020603050405020304" pitchFamily="18" charset="0"/>
              </a:rPr>
              <a:t>(Pro 15:20)</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wise son makes a father glad, But a foolish man despises his mother.</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(Proverbs 15:20)</a:t>
            </a:r>
            <a:endParaRPr lang="en-US" sz="2800" dirty="0"/>
          </a:p>
        </p:txBody>
      </p:sp>
    </p:spTree>
    <p:extLst>
      <p:ext uri="{BB962C8B-B14F-4D97-AF65-F5344CB8AC3E}">
        <p14:creationId xmlns:p14="http://schemas.microsoft.com/office/powerpoint/2010/main" val="5057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3)">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3)">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3)">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3)">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0AE39B-0821-427E-A41C-79F4158F1024}"/>
              </a:ext>
            </a:extLst>
          </p:cNvPr>
          <p:cNvSpPr/>
          <p:nvPr/>
        </p:nvSpPr>
        <p:spPr>
          <a:xfrm>
            <a:off x="594851" y="1012954"/>
            <a:ext cx="11002297" cy="4832092"/>
          </a:xfrm>
          <a:prstGeom prst="rect">
            <a:avLst/>
          </a:prstGeom>
        </p:spPr>
        <p:txBody>
          <a:bodyPr wrap="square">
            <a:spAutoFit/>
          </a:bodyPr>
          <a:lstStyle/>
          <a:p>
            <a:pPr marL="342900" marR="0" indent="-34290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D. Character:</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Someone has said, “Character is what we do when we are alone.”</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It is what we are at the core of our being.</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It establishes our inviolable, sacred, never to be broken values &amp; rules to live by. </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It is our conduct in the church </a:t>
            </a:r>
            <a:r>
              <a:rPr lang="en-US" sz="2800" b="1" dirty="0">
                <a:latin typeface="Times New Roman" panose="02020603050405020304" pitchFamily="18" charset="0"/>
                <a:ea typeface="Calibri" panose="020F0502020204030204" pitchFamily="34" charset="0"/>
                <a:cs typeface="Times New Roman" panose="02020603050405020304" pitchFamily="18" charset="0"/>
              </a:rPr>
              <a:t>(1 Tim 3:15)</a:t>
            </a:r>
            <a:r>
              <a:rPr lang="en-US" sz="2800" dirty="0">
                <a:latin typeface="Times New Roman" panose="02020603050405020304" pitchFamily="18" charset="0"/>
                <a:ea typeface="Calibri" panose="020F0502020204030204" pitchFamily="34" charset="0"/>
                <a:cs typeface="Times New Roman" panose="02020603050405020304" pitchFamily="18" charset="0"/>
              </a:rPr>
              <a:t>, dictating to us how we are to act at home and in public; when we are alone and with friends, neighbors, and brethren; whether at work, play, or worship.</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if I am delayed, I write so that you may know how you ought to conduct yourself in the house of God, which is the church of the living God, the pillar and ground of the truth.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Timothy 3:15)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7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6301D8-95AD-4BC1-A7E7-6E657A097534}"/>
              </a:ext>
            </a:extLst>
          </p:cNvPr>
          <p:cNvGraphicFramePr>
            <a:graphicFrameLocks noGrp="1"/>
          </p:cNvGraphicFramePr>
          <p:nvPr>
            <p:extLst>
              <p:ext uri="{D42A27DB-BD31-4B8C-83A1-F6EECF244321}">
                <p14:modId xmlns:p14="http://schemas.microsoft.com/office/powerpoint/2010/main" val="796202524"/>
              </p:ext>
            </p:extLst>
          </p:nvPr>
        </p:nvGraphicFramePr>
        <p:xfrm>
          <a:off x="0" y="-1"/>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1684590833"/>
                    </a:ext>
                  </a:extLst>
                </a:gridCol>
                <a:gridCol w="1439620">
                  <a:extLst>
                    <a:ext uri="{9D8B030D-6E8A-4147-A177-3AD203B41FA5}">
                      <a16:colId xmlns:a16="http://schemas.microsoft.com/office/drawing/2014/main" val="2111244490"/>
                    </a:ext>
                  </a:extLst>
                </a:gridCol>
                <a:gridCol w="8075214">
                  <a:extLst>
                    <a:ext uri="{9D8B030D-6E8A-4147-A177-3AD203B41FA5}">
                      <a16:colId xmlns:a16="http://schemas.microsoft.com/office/drawing/2014/main" val="3583078009"/>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107585882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74359437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19703642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71030974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4199734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53202237"/>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9610084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61336283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08261979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84601718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81769068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67230603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289352661"/>
                  </a:ext>
                </a:extLst>
              </a:tr>
            </a:tbl>
          </a:graphicData>
        </a:graphic>
      </p:graphicFrame>
    </p:spTree>
    <p:extLst>
      <p:ext uri="{BB962C8B-B14F-4D97-AF65-F5344CB8AC3E}">
        <p14:creationId xmlns:p14="http://schemas.microsoft.com/office/powerpoint/2010/main" val="288042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58BB5-CB51-411E-A410-F9D2AF10ECB9}"/>
              </a:ext>
            </a:extLst>
          </p:cNvPr>
          <p:cNvSpPr/>
          <p:nvPr/>
        </p:nvSpPr>
        <p:spPr>
          <a:xfrm>
            <a:off x="609600" y="2305615"/>
            <a:ext cx="10972800" cy="2246769"/>
          </a:xfrm>
          <a:prstGeom prst="rect">
            <a:avLst/>
          </a:prstGeom>
        </p:spPr>
        <p:txBody>
          <a:bodyPr wrap="square">
            <a:spAutoFit/>
          </a:bodyPr>
          <a:lstStyle/>
          <a:p>
            <a:pPr algn="just"/>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Building great character will give us a great name, worthy of being remembered &amp; handed down.</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Let’s be about doing Good Works, with a contrite heart, working on our reputation and character.</a:t>
            </a:r>
          </a:p>
        </p:txBody>
      </p:sp>
    </p:spTree>
    <p:extLst>
      <p:ext uri="{BB962C8B-B14F-4D97-AF65-F5344CB8AC3E}">
        <p14:creationId xmlns:p14="http://schemas.microsoft.com/office/powerpoint/2010/main" val="39384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F454A9-2AC9-4816-A248-8546A57F53E3}"/>
              </a:ext>
            </a:extLst>
          </p:cNvPr>
          <p:cNvSpPr txBox="1"/>
          <p:nvPr/>
        </p:nvSpPr>
        <p:spPr>
          <a:xfrm rot="992527">
            <a:off x="1991034" y="2551471"/>
            <a:ext cx="3886000" cy="2246769"/>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Hear – </a:t>
            </a:r>
            <a:r>
              <a:rPr lang="en-US" sz="2800" b="1" dirty="0">
                <a:latin typeface="Times New Roman" panose="02020603050405020304" pitchFamily="18" charset="0"/>
                <a:cs typeface="Times New Roman" panose="02020603050405020304" pitchFamily="18" charset="0"/>
              </a:rPr>
              <a:t>Romans 10:17</a:t>
            </a:r>
          </a:p>
          <a:p>
            <a:r>
              <a:rPr lang="en-US" sz="2800" dirty="0">
                <a:latin typeface="Times New Roman" panose="02020603050405020304" pitchFamily="18" charset="0"/>
                <a:cs typeface="Times New Roman" panose="02020603050405020304" pitchFamily="18" charset="0"/>
              </a:rPr>
              <a:t>Believe – </a:t>
            </a:r>
            <a:r>
              <a:rPr lang="en-US" sz="2800" b="1" dirty="0">
                <a:latin typeface="Times New Roman" panose="02020603050405020304" pitchFamily="18" charset="0"/>
                <a:cs typeface="Times New Roman" panose="02020603050405020304" pitchFamily="18" charset="0"/>
              </a:rPr>
              <a:t>John 8:24</a:t>
            </a:r>
          </a:p>
          <a:p>
            <a:r>
              <a:rPr lang="en-US" sz="2800" dirty="0">
                <a:latin typeface="Times New Roman" panose="02020603050405020304" pitchFamily="18" charset="0"/>
                <a:cs typeface="Times New Roman" panose="02020603050405020304" pitchFamily="18" charset="0"/>
              </a:rPr>
              <a:t>Repent – </a:t>
            </a:r>
            <a:r>
              <a:rPr lang="en-US" sz="2800" b="1" dirty="0">
                <a:latin typeface="Times New Roman" panose="02020603050405020304" pitchFamily="18" charset="0"/>
                <a:cs typeface="Times New Roman" panose="02020603050405020304" pitchFamily="18" charset="0"/>
              </a:rPr>
              <a:t>Acts 17:30</a:t>
            </a:r>
          </a:p>
          <a:p>
            <a:r>
              <a:rPr lang="en-US" sz="2800" dirty="0">
                <a:latin typeface="Times New Roman" panose="02020603050405020304" pitchFamily="18" charset="0"/>
                <a:cs typeface="Times New Roman" panose="02020603050405020304" pitchFamily="18" charset="0"/>
              </a:rPr>
              <a:t>Confess – </a:t>
            </a:r>
            <a:r>
              <a:rPr lang="en-US" sz="2800" b="1" dirty="0">
                <a:latin typeface="Times New Roman" panose="02020603050405020304" pitchFamily="18" charset="0"/>
                <a:cs typeface="Times New Roman" panose="02020603050405020304" pitchFamily="18" charset="0"/>
              </a:rPr>
              <a:t>Romans 10:10</a:t>
            </a:r>
          </a:p>
          <a:p>
            <a:r>
              <a:rPr lang="en-US" sz="2800" dirty="0">
                <a:latin typeface="Times New Roman" panose="02020603050405020304" pitchFamily="18" charset="0"/>
                <a:cs typeface="Times New Roman" panose="02020603050405020304" pitchFamily="18" charset="0"/>
              </a:rPr>
              <a:t>Be Baptized – </a:t>
            </a:r>
            <a:r>
              <a:rPr lang="en-US" sz="2800" b="1" dirty="0">
                <a:latin typeface="Times New Roman" panose="02020603050405020304" pitchFamily="18" charset="0"/>
                <a:cs typeface="Times New Roman" panose="02020603050405020304" pitchFamily="18" charset="0"/>
              </a:rPr>
              <a:t>Acts 2:38</a:t>
            </a:r>
          </a:p>
        </p:txBody>
      </p:sp>
    </p:spTree>
    <p:extLst>
      <p:ext uri="{BB962C8B-B14F-4D97-AF65-F5344CB8AC3E}">
        <p14:creationId xmlns:p14="http://schemas.microsoft.com/office/powerpoint/2010/main" val="25278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E32D48-C901-426A-A199-C52AC306A992}"/>
              </a:ext>
            </a:extLst>
          </p:cNvPr>
          <p:cNvGraphicFramePr>
            <a:graphicFrameLocks noGrp="1"/>
          </p:cNvGraphicFramePr>
          <p:nvPr>
            <p:extLst>
              <p:ext uri="{D42A27DB-BD31-4B8C-83A1-F6EECF244321}">
                <p14:modId xmlns:p14="http://schemas.microsoft.com/office/powerpoint/2010/main" val="3861726746"/>
              </p:ext>
            </p:extLst>
          </p:nvPr>
        </p:nvGraphicFramePr>
        <p:xfrm>
          <a:off x="0" y="225029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2340898279"/>
                    </a:ext>
                  </a:extLst>
                </a:gridCol>
                <a:gridCol w="1439620">
                  <a:extLst>
                    <a:ext uri="{9D8B030D-6E8A-4147-A177-3AD203B41FA5}">
                      <a16:colId xmlns:a16="http://schemas.microsoft.com/office/drawing/2014/main" val="3372990960"/>
                    </a:ext>
                  </a:extLst>
                </a:gridCol>
                <a:gridCol w="8075214">
                  <a:extLst>
                    <a:ext uri="{9D8B030D-6E8A-4147-A177-3AD203B41FA5}">
                      <a16:colId xmlns:a16="http://schemas.microsoft.com/office/drawing/2014/main" val="1100470551"/>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34719148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30083086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776674375"/>
                  </a:ext>
                </a:extLst>
              </a:tr>
            </a:tbl>
          </a:graphicData>
        </a:graphic>
      </p:graphicFrame>
    </p:spTree>
    <p:extLst>
      <p:ext uri="{BB962C8B-B14F-4D97-AF65-F5344CB8AC3E}">
        <p14:creationId xmlns:p14="http://schemas.microsoft.com/office/powerpoint/2010/main" val="3037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F37FE-3A4C-426C-97B2-71F1EF6BEF61}"/>
              </a:ext>
            </a:extLst>
          </p:cNvPr>
          <p:cNvSpPr/>
          <p:nvPr/>
        </p:nvSpPr>
        <p:spPr>
          <a:xfrm>
            <a:off x="617621" y="541201"/>
            <a:ext cx="10956758" cy="5262979"/>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We are going to live our lives here on earth just as we see fit and fully believe is the correct way to live.</a:t>
            </a: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Then we are going to die, and someone may or may not put up a marker that says we were here.</a:t>
            </a: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How many times have you walked through the cemetery and said to yourself, “I wonder who that was, did they really have a good name.”</a:t>
            </a: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In a cemetery of </a:t>
            </a:r>
            <a:r>
              <a:rPr lang="en-US" sz="2800" b="1" dirty="0">
                <a:latin typeface="Times New Roman" panose="02020603050405020304" pitchFamily="18" charset="0"/>
                <a:ea typeface="Calibri" panose="020F0502020204030204" pitchFamily="34" charset="0"/>
                <a:cs typeface="Times New Roman" panose="02020603050405020304" pitchFamily="18" charset="0"/>
              </a:rPr>
              <a:t>1000</a:t>
            </a:r>
            <a:r>
              <a:rPr lang="en-US" sz="2800" dirty="0">
                <a:latin typeface="Times New Roman" panose="02020603050405020304" pitchFamily="18" charset="0"/>
                <a:ea typeface="Calibri" panose="020F0502020204030204" pitchFamily="34" charset="0"/>
                <a:cs typeface="Times New Roman" panose="02020603050405020304" pitchFamily="18" charset="0"/>
              </a:rPr>
              <a:t> people, how many of them did you really know?</a:t>
            </a: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 Maybe no one? </a:t>
            </a:r>
          </a:p>
          <a:p>
            <a:pPr marL="973138"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So what is the value of a good name if no one remembers?</a:t>
            </a:r>
          </a:p>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6. If nothing else, the value of a good name is that God cares about your good name.</a:t>
            </a:r>
          </a:p>
        </p:txBody>
      </p:sp>
    </p:spTree>
    <p:extLst>
      <p:ext uri="{BB962C8B-B14F-4D97-AF65-F5344CB8AC3E}">
        <p14:creationId xmlns:p14="http://schemas.microsoft.com/office/powerpoint/2010/main" val="9312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randombar(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6C7E9C-0596-4F5B-BC2B-4ABDB54CCF0C}"/>
              </a:ext>
            </a:extLst>
          </p:cNvPr>
          <p:cNvSpPr/>
          <p:nvPr/>
        </p:nvSpPr>
        <p:spPr>
          <a:xfrm>
            <a:off x="594851" y="582067"/>
            <a:ext cx="11002297" cy="5693866"/>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I. The Jews gave meaningful names to their children.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38188" marR="0" indent="-39846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The names Joshua, Hosea, and Jesus come from the same root, meaning “salvation” or “Jehovah saves.”</a:t>
            </a:r>
          </a:p>
          <a:p>
            <a:pPr marL="1090613" marR="0" indent="-3524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God changed Abram (“exalted father”) to Abraham (“father of a multitude”), after He made the promise to him that he would be the father of nations and kings.</a:t>
            </a:r>
          </a:p>
          <a:p>
            <a:pPr marL="1090613" marR="0" indent="-3524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He gave him the land and the covenant promise and sealed it with the rite of circumcision </a:t>
            </a:r>
            <a:r>
              <a:rPr lang="en-US" sz="2800" b="1" dirty="0">
                <a:latin typeface="Times New Roman" panose="02020603050405020304" pitchFamily="18" charset="0"/>
                <a:ea typeface="Calibri" panose="020F0502020204030204" pitchFamily="34" charset="0"/>
                <a:cs typeface="Times New Roman" panose="02020603050405020304" pitchFamily="18" charset="0"/>
              </a:rPr>
              <a:t>(Gen 17)</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for Me, behold,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 covenant is with you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you shall be a father of many nations. </a:t>
            </a:r>
            <a:r>
              <a:rPr lang="en-US" sz="2800" i="1"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 longer shall your name be called Abram, but your name shall be Abraham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I have made you a father of many nations</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will make you exceedingly fruitful; and I will make nations of you, and kings shall come from you.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17:4-6)</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3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B9B70-55DC-413D-AA7D-51E2D4C474E4}"/>
              </a:ext>
            </a:extLst>
          </p:cNvPr>
          <p:cNvSpPr/>
          <p:nvPr/>
        </p:nvSpPr>
        <p:spPr>
          <a:xfrm>
            <a:off x="631722" y="1275168"/>
            <a:ext cx="10928555" cy="3970318"/>
          </a:xfrm>
          <a:prstGeom prst="rect">
            <a:avLst/>
          </a:prstGeom>
        </p:spPr>
        <p:txBody>
          <a:bodyPr wrap="square">
            <a:spAutoFit/>
          </a:bodyPr>
          <a:lstStyle/>
          <a:p>
            <a:pPr marL="1090613"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The Lord also told Hagar that Ishmael will have so many children that they cannot be numbered.</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Then the Angel of the LORD said to her, "I will multiply your descendants exceedingly,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that they shall not be counted for multitude</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the Angel of the LORD said to her: "Behold, you are with child, And you shall bear a son. You shall call his name Ishmael, Because the LORD has heard your affliction.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16:10-11)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Hagar bore Abram a son; and Abram named his son, whom Hagar bore, Ishmael.</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16:15)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823A98-99C1-4854-8208-9EA37A135B8B}"/>
              </a:ext>
            </a:extLst>
          </p:cNvPr>
          <p:cNvSpPr/>
          <p:nvPr/>
        </p:nvSpPr>
        <p:spPr>
          <a:xfrm>
            <a:off x="639097" y="1874728"/>
            <a:ext cx="10913806" cy="3108543"/>
          </a:xfrm>
          <a:prstGeom prst="rect">
            <a:avLst/>
          </a:prstGeom>
        </p:spPr>
        <p:txBody>
          <a:bodyPr wrap="square">
            <a:spAutoFit/>
          </a:bodyPr>
          <a:lstStyle/>
          <a:p>
            <a:pPr marL="574675" marR="0" indent="-40322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This promise was made before the birth of his son Isaac and after the birth of Ishmael. </a:t>
            </a:r>
            <a:r>
              <a:rPr lang="en-US" sz="2800" b="1" dirty="0">
                <a:latin typeface="Times New Roman" panose="02020603050405020304" pitchFamily="18" charset="0"/>
                <a:ea typeface="Calibri" panose="020F0502020204030204" pitchFamily="34" charset="0"/>
                <a:cs typeface="Times New Roman" panose="02020603050405020304" pitchFamily="18" charset="0"/>
              </a:rPr>
              <a:t>(Gen. 21:1-2)</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the LORD visited Sarah as He had said, and the LORD did for Sarah as He had spoken. For Sarah conceived and bore Abraham a son in his old age, at the set time of which God had spoken to him. And Abraham called the name of his son who was born to him--whom Sarah bore to him--Isaac.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(Genesis 21:1-3)</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4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10B9EF-0133-429C-AA30-A928D4CB4582}"/>
              </a:ext>
            </a:extLst>
          </p:cNvPr>
          <p:cNvSpPr/>
          <p:nvPr/>
        </p:nvSpPr>
        <p:spPr>
          <a:xfrm>
            <a:off x="624348" y="797510"/>
            <a:ext cx="10943303" cy="5262979"/>
          </a:xfrm>
          <a:prstGeom prst="rect">
            <a:avLst/>
          </a:prstGeom>
        </p:spPr>
        <p:txBody>
          <a:bodyPr wrap="square">
            <a:spAutoFit/>
          </a:bodyPr>
          <a:lstStyle/>
          <a:p>
            <a:pPr marL="796925"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Note that in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 17:4</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covenant is with Abram, not with Hagar and Ishmael and not even with Isaac.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96925"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Notice in these same verses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 17: 4-6</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that God speaks of events that are to happen as if they have already happened.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195388"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We see this spelled out for us in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 4:17</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195388"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There is no room for error, so that we might give credit to the Muslim decree, that many nations must be applied to Ishmael the first born.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195388"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God said “I have made you a Father of Many Nations” in the future tense.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195388" marR="0" indent="-398463">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The Bible is clear, Ishmael was born to Abram and Isaac was born after God changed Abram’s name to Abraham.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5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1035F1-5D4A-4176-AC40-7EE4F9FC9371}"/>
              </a:ext>
            </a:extLst>
          </p:cNvPr>
          <p:cNvSpPr/>
          <p:nvPr/>
        </p:nvSpPr>
        <p:spPr>
          <a:xfrm>
            <a:off x="602226" y="797510"/>
            <a:ext cx="10987548" cy="5262979"/>
          </a:xfrm>
          <a:prstGeom prst="rect">
            <a:avLst/>
          </a:prstGeom>
        </p:spPr>
        <p:txBody>
          <a:bodyPr wrap="square">
            <a:spAutoFit/>
          </a:bodyPr>
          <a:lstStyle/>
          <a:p>
            <a:pPr marL="855663" marR="0" indent="-39846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He speaks of future events as though they have already happened. </a:t>
            </a:r>
            <a:r>
              <a:rPr lang="en-US" sz="2800" b="1" dirty="0">
                <a:latin typeface="Times New Roman" panose="02020603050405020304" pitchFamily="18" charset="0"/>
                <a:ea typeface="Calibri" panose="020F0502020204030204" pitchFamily="34" charset="0"/>
                <a:cs typeface="Times New Roman" panose="02020603050405020304" pitchFamily="18" charset="0"/>
              </a:rPr>
              <a:t>(Rom 4:17)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it is written, "I HAVE MADE YOU A FATHER OF MANY NATIONS") in the presence of Him whom he believed--</a:t>
            </a:r>
            <a:r>
              <a:rPr lang="en-US" sz="2800" i="1"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God, who gives life to the dead and calls those things which do not exist as though they did</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4:17)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We can use this nugget of Bible truth to bolster and reinforce our faith in the promises of God </a:t>
            </a:r>
            <a:r>
              <a:rPr lang="en-US" sz="2800" b="1" dirty="0">
                <a:latin typeface="Times New Roman" panose="02020603050405020304" pitchFamily="18" charset="0"/>
                <a:ea typeface="Calibri" panose="020F0502020204030204" pitchFamily="34" charset="0"/>
                <a:cs typeface="Times New Roman" panose="02020603050405020304" pitchFamily="18" charset="0"/>
              </a:rPr>
              <a:t>(Heb 6:18).</a:t>
            </a:r>
          </a:p>
          <a:p>
            <a:pPr marL="914400" marR="0" indent="-45720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by two immutable things, in which it is impossible for God to lie, we might have strong consolation, who have fled for refuge to lay hold of the hope set before us.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(Hebrews 6:18)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9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AF50-084E-4D2B-9B6E-5B94C6EDF417}"/>
              </a:ext>
            </a:extLst>
          </p:cNvPr>
          <p:cNvSpPr/>
          <p:nvPr/>
        </p:nvSpPr>
        <p:spPr>
          <a:xfrm>
            <a:off x="594848" y="578883"/>
            <a:ext cx="11002297" cy="5693866"/>
          </a:xfrm>
          <a:prstGeom prst="rect">
            <a:avLst/>
          </a:prstGeom>
        </p:spPr>
        <p:txBody>
          <a:bodyPr wrap="square">
            <a:spAutoFit/>
          </a:bodyPr>
          <a:lstStyle/>
          <a:p>
            <a:pPr marL="4572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In a practice we follow today, the Jews would identify their sons with the name of his father. Thus, “Simon bar-Jonah” means Simon the son of Jonah.</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These are some “good names” in the Scriptures.</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Other names are not so honorable. </a:t>
            </a:r>
          </a:p>
          <a:p>
            <a:pPr marL="914400"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In </a:t>
            </a:r>
            <a:r>
              <a:rPr lang="en-US" sz="2800" b="1" dirty="0">
                <a:latin typeface="Times New Roman" panose="02020603050405020304" pitchFamily="18" charset="0"/>
                <a:ea typeface="Calibri" panose="020F0502020204030204" pitchFamily="34" charset="0"/>
                <a:cs typeface="Times New Roman" panose="02020603050405020304" pitchFamily="18" charset="0"/>
              </a:rPr>
              <a:t>Rev. 2:20</a:t>
            </a:r>
            <a:r>
              <a:rPr lang="en-US" sz="2800" dirty="0">
                <a:latin typeface="Times New Roman" panose="02020603050405020304" pitchFamily="18" charset="0"/>
                <a:ea typeface="Calibri" panose="020F0502020204030204" pitchFamily="34" charset="0"/>
                <a:cs typeface="Times New Roman" panose="02020603050405020304" pitchFamily="18" charset="0"/>
              </a:rPr>
              <a:t> Jesus gives the name “Jezebel” to a false prophetess in Pergamum. </a:t>
            </a:r>
          </a:p>
          <a:p>
            <a:pPr marL="1312863"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This identifies her with the vile wife of Ahab, king of Northern Israel.</a:t>
            </a:r>
          </a:p>
          <a:p>
            <a:pPr marL="1312863"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It conjures the image of a vain woman who worshipped false gods, supported false prophets, one that pursued the death of godly men, </a:t>
            </a:r>
          </a:p>
          <a:p>
            <a:pPr marL="1312863" marR="0" indent="-4572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 name that used lies to execute an honorable man and died an ignoble death (</a:t>
            </a:r>
            <a:r>
              <a:rPr lang="en-US" sz="2800" b="1" dirty="0">
                <a:latin typeface="Times New Roman" panose="02020603050405020304" pitchFamily="18" charset="0"/>
                <a:ea typeface="Calibri" panose="020F0502020204030204" pitchFamily="34" charset="0"/>
                <a:cs typeface="Times New Roman" panose="02020603050405020304" pitchFamily="18" charset="0"/>
              </a:rPr>
              <a:t>1 Kings 17- 2 Kings 9</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698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5269</Words>
  <Application>Microsoft Office PowerPoint</Application>
  <PresentationFormat>Widescreen</PresentationFormat>
  <Paragraphs>315</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40</cp:revision>
  <dcterms:created xsi:type="dcterms:W3CDTF">2019-08-10T00:40:17Z</dcterms:created>
  <dcterms:modified xsi:type="dcterms:W3CDTF">2019-08-10T20:48:42Z</dcterms:modified>
</cp:coreProperties>
</file>