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77" r:id="rId3"/>
    <p:sldId id="256" r:id="rId4"/>
    <p:sldId id="257" r:id="rId5"/>
    <p:sldId id="27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367" autoAdjust="0"/>
  </p:normalViewPr>
  <p:slideViewPr>
    <p:cSldViewPr snapToGrid="0">
      <p:cViewPr varScale="1">
        <p:scale>
          <a:sx n="47" d="100"/>
          <a:sy n="47" d="100"/>
        </p:scale>
        <p:origin x="109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16553-3715-4BA0-BB8D-ED2D9AF3A864}" type="datetimeFigureOut">
              <a:rPr lang="en-US" smtClean="0"/>
              <a:t>8/10/2019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9339F-3D64-45A5-B71A-2D7081D9B37B}" type="slidenum">
              <a:rPr lang="en-US" smtClean="0"/>
              <a:t>‹#›</a:t>
            </a:fld>
            <a:endParaRPr lang="en-US"/>
          </a:p>
        </p:txBody>
      </p:sp>
    </p:spTree>
    <p:extLst>
      <p:ext uri="{BB962C8B-B14F-4D97-AF65-F5344CB8AC3E}">
        <p14:creationId xmlns:p14="http://schemas.microsoft.com/office/powerpoint/2010/main" val="234511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a:t>
            </a:fld>
            <a:endParaRPr lang="en-US"/>
          </a:p>
        </p:txBody>
      </p:sp>
    </p:spTree>
    <p:extLst>
      <p:ext uri="{BB962C8B-B14F-4D97-AF65-F5344CB8AC3E}">
        <p14:creationId xmlns:p14="http://schemas.microsoft.com/office/powerpoint/2010/main" val="339947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d. </a:t>
            </a:r>
            <a:r>
              <a:rPr lang="en-US" sz="1200" b="1" i="1" u="sng" kern="1200" dirty="0">
                <a:solidFill>
                  <a:schemeClr val="tx1"/>
                </a:solidFill>
                <a:effectLst/>
                <a:latin typeface="+mn-lt"/>
                <a:ea typeface="+mn-ea"/>
                <a:cs typeface="+mn-cs"/>
              </a:rPr>
              <a:t>Step four</a:t>
            </a:r>
            <a:r>
              <a:rPr lang="en-US" sz="1200" kern="1200" dirty="0">
                <a:solidFill>
                  <a:schemeClr val="tx1"/>
                </a:solidFill>
                <a:effectLst/>
                <a:latin typeface="+mn-lt"/>
                <a:ea typeface="+mn-ea"/>
                <a:cs typeface="+mn-cs"/>
              </a:rPr>
              <a:t>; Obtain agreement with your findings.</a:t>
            </a:r>
          </a:p>
          <a:p>
            <a:r>
              <a:rPr lang="en-US" sz="1200" kern="1200" dirty="0">
                <a:solidFill>
                  <a:schemeClr val="tx1"/>
                </a:solidFill>
                <a:effectLst/>
                <a:latin typeface="+mn-lt"/>
                <a:ea typeface="+mn-ea"/>
                <a:cs typeface="+mn-cs"/>
              </a:rPr>
              <a:t>      e. </a:t>
            </a:r>
            <a:r>
              <a:rPr lang="en-US" sz="1200" b="1" kern="1200" dirty="0">
                <a:solidFill>
                  <a:schemeClr val="tx1"/>
                </a:solidFill>
                <a:effectLst/>
                <a:latin typeface="+mn-lt"/>
                <a:ea typeface="+mn-ea"/>
                <a:cs typeface="+mn-cs"/>
              </a:rPr>
              <a:t>Dr. Michael </a:t>
            </a:r>
            <a:r>
              <a:rPr lang="en-US" sz="1200" b="1" kern="1200" dirty="0" err="1">
                <a:solidFill>
                  <a:schemeClr val="tx1"/>
                </a:solidFill>
                <a:effectLst/>
                <a:latin typeface="+mn-lt"/>
                <a:ea typeface="+mn-ea"/>
                <a:cs typeface="+mn-cs"/>
              </a:rPr>
              <a:t>Seto</a:t>
            </a:r>
            <a:r>
              <a:rPr lang="en-US" sz="1200" b="1" kern="1200" dirty="0">
                <a:solidFill>
                  <a:schemeClr val="tx1"/>
                </a:solidFill>
                <a:effectLst/>
                <a:latin typeface="+mn-lt"/>
                <a:ea typeface="+mn-ea"/>
                <a:cs typeface="+mn-cs"/>
              </a:rPr>
              <a:t>, a former colleague of Cantor</a:t>
            </a:r>
            <a:r>
              <a:rPr lang="en-US" sz="1200" kern="1200" dirty="0">
                <a:solidFill>
                  <a:schemeClr val="tx1"/>
                </a:solidFill>
                <a:effectLst/>
                <a:latin typeface="+mn-lt"/>
                <a:ea typeface="+mn-ea"/>
                <a:cs typeface="+mn-cs"/>
              </a:rPr>
              <a:t>, explained that child molesters are more likely to have been abused; and as such, he still contends the desires should be classified as a normal procreative orientation.</a:t>
            </a:r>
          </a:p>
          <a:p>
            <a:r>
              <a:rPr lang="en-US" sz="1200" kern="1200" dirty="0">
                <a:solidFill>
                  <a:schemeClr val="tx1"/>
                </a:solidFill>
                <a:effectLst/>
                <a:latin typeface="+mn-lt"/>
                <a:ea typeface="+mn-ea"/>
                <a:cs typeface="+mn-cs"/>
              </a:rPr>
              <a:t>      f. “In a previous report, </a:t>
            </a:r>
            <a:r>
              <a:rPr lang="en-US" sz="1200" kern="1200" dirty="0" err="1">
                <a:solidFill>
                  <a:schemeClr val="tx1"/>
                </a:solidFill>
                <a:effectLst/>
                <a:latin typeface="+mn-lt"/>
                <a:ea typeface="+mn-ea"/>
                <a:cs typeface="+mn-cs"/>
              </a:rPr>
              <a:t>Seto</a:t>
            </a:r>
            <a:r>
              <a:rPr lang="en-US" sz="1200" kern="1200" dirty="0">
                <a:solidFill>
                  <a:schemeClr val="tx1"/>
                </a:solidFill>
                <a:effectLst/>
                <a:latin typeface="+mn-lt"/>
                <a:ea typeface="+mn-ea"/>
                <a:cs typeface="+mn-cs"/>
              </a:rPr>
              <a:t> claimed these monsters “will remain </a:t>
            </a:r>
            <a:r>
              <a:rPr lang="en-US" sz="1200" u="dbl" kern="1200" dirty="0">
                <a:solidFill>
                  <a:schemeClr val="tx1"/>
                </a:solidFill>
                <a:effectLst/>
                <a:latin typeface="+mn-lt"/>
                <a:ea typeface="+mn-ea"/>
                <a:cs typeface="+mn-cs"/>
              </a:rPr>
              <a:t>hidden if they continue to be hated and feared</a:t>
            </a:r>
            <a:r>
              <a:rPr lang="en-US" sz="1200" kern="1200" dirty="0">
                <a:solidFill>
                  <a:schemeClr val="tx1"/>
                </a:solidFill>
                <a:effectLst/>
                <a:latin typeface="+mn-lt"/>
                <a:ea typeface="+mn-ea"/>
                <a:cs typeface="+mn-cs"/>
              </a:rPr>
              <a:t>, which would impede efforts to better understand this orientation and thereby prevent child exploitation.” </a:t>
            </a:r>
          </a:p>
          <a:p>
            <a:r>
              <a:rPr lang="en-US" sz="1200" kern="1200" dirty="0">
                <a:solidFill>
                  <a:schemeClr val="tx1"/>
                </a:solidFill>
                <a:effectLst/>
                <a:latin typeface="+mn-lt"/>
                <a:ea typeface="+mn-ea"/>
                <a:cs typeface="+mn-cs"/>
              </a:rPr>
              <a:t>      g. </a:t>
            </a:r>
            <a:r>
              <a:rPr lang="en-US" sz="1200" b="1" i="1" u="sng" kern="1200" dirty="0">
                <a:solidFill>
                  <a:schemeClr val="tx1"/>
                </a:solidFill>
                <a:effectLst/>
                <a:latin typeface="+mn-lt"/>
                <a:ea typeface="+mn-ea"/>
                <a:cs typeface="+mn-cs"/>
              </a:rPr>
              <a:t>Step five</a:t>
            </a:r>
            <a:r>
              <a:rPr lang="en-US" sz="1200" kern="1200" dirty="0">
                <a:solidFill>
                  <a:schemeClr val="tx1"/>
                </a:solidFill>
                <a:effectLst/>
                <a:latin typeface="+mn-lt"/>
                <a:ea typeface="+mn-ea"/>
                <a:cs typeface="+mn-cs"/>
              </a:rPr>
              <a:t>; Like Nancy Pelosi said: “Let’s pass the law so we see and know what it really is.”</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11</a:t>
            </a:fld>
            <a:endParaRPr lang="en-US"/>
          </a:p>
        </p:txBody>
      </p:sp>
    </p:spTree>
    <p:extLst>
      <p:ext uri="{BB962C8B-B14F-4D97-AF65-F5344CB8AC3E}">
        <p14:creationId xmlns:p14="http://schemas.microsoft.com/office/powerpoint/2010/main" val="319104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 Jesus characterized children as worthy of imitation for those who would enter the kingdom, which he could not, and would not have done unless children are innocent, </a:t>
            </a:r>
            <a:r>
              <a:rPr lang="en-US" sz="1200" b="1" kern="1200" dirty="0">
                <a:solidFill>
                  <a:schemeClr val="tx1"/>
                </a:solidFill>
                <a:effectLst/>
                <a:latin typeface="+mn-lt"/>
                <a:ea typeface="+mn-ea"/>
                <a:cs typeface="+mn-cs"/>
              </a:rPr>
              <a:t>Matt. 18:3; 19:14.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Jesus said, "Assuredly, I say to you, unless you are converted and become as little children, you will by no means enter the kingdom of heaven.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18:3)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Jesus is talking about converted adults becoming as pure and sinless as young children are before they are tainted by sin.</a:t>
            </a:r>
          </a:p>
          <a:p>
            <a:r>
              <a:rPr lang="en-US" sz="1200" i="1" kern="1200" dirty="0">
                <a:solidFill>
                  <a:schemeClr val="tx1"/>
                </a:solidFill>
                <a:effectLst/>
                <a:latin typeface="+mn-lt"/>
                <a:ea typeface="+mn-ea"/>
                <a:cs typeface="+mn-cs"/>
              </a:rPr>
              <a:t>But Jesus said, "Let the little children come to Me, and do not forbid them; for of such is the kingdom of heaven."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19:14)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Unless you are a child or have been made pure as a child, you will not be accepted into heaven.</a:t>
            </a:r>
          </a:p>
          <a:p>
            <a:r>
              <a:rPr lang="en-US" sz="1200" kern="1200" dirty="0">
                <a:solidFill>
                  <a:schemeClr val="tx1"/>
                </a:solidFill>
                <a:effectLst/>
                <a:latin typeface="+mn-lt"/>
                <a:ea typeface="+mn-ea"/>
                <a:cs typeface="+mn-cs"/>
              </a:rPr>
              <a:t>        3. The Lord speaks directly to pedophiles and those that would violate a new Christians faith with warnings of destructions.</a:t>
            </a:r>
          </a:p>
          <a:p>
            <a:r>
              <a:rPr lang="en-US" sz="1200" i="1" kern="1200" dirty="0">
                <a:solidFill>
                  <a:schemeClr val="tx1"/>
                </a:solidFill>
                <a:effectLst/>
                <a:latin typeface="+mn-lt"/>
                <a:ea typeface="+mn-ea"/>
                <a:cs typeface="+mn-cs"/>
              </a:rPr>
              <a:t>"Whoever causes one of these little ones who believe in Me to sin, it would be better for him if a millstone were hung around his neck, and he were drowned in the depth of the sea.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18:6; Mark 9:43; Luke 17:2)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12</a:t>
            </a:fld>
            <a:endParaRPr lang="en-US"/>
          </a:p>
        </p:txBody>
      </p:sp>
    </p:spTree>
    <p:extLst>
      <p:ext uri="{BB962C8B-B14F-4D97-AF65-F5344CB8AC3E}">
        <p14:creationId xmlns:p14="http://schemas.microsoft.com/office/powerpoint/2010/main" val="137481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D. The New Testament portrays respondents to the Gospel as men and women, not babies or children, </a:t>
            </a:r>
            <a:r>
              <a:rPr lang="en-US" sz="1200" b="1" kern="1200" dirty="0">
                <a:solidFill>
                  <a:schemeClr val="tx1"/>
                </a:solidFill>
                <a:effectLst/>
                <a:latin typeface="+mn-lt"/>
                <a:ea typeface="+mn-ea"/>
                <a:cs typeface="+mn-cs"/>
              </a:rPr>
              <a:t>Acts 5:14.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believers were increasingly added to the Lord, multitudes of both men and women,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5:14)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Children were not born with the “original sin” of Calvinism.</a:t>
            </a:r>
          </a:p>
          <a:p>
            <a:r>
              <a:rPr lang="en-US" sz="1200" kern="1200" dirty="0">
                <a:solidFill>
                  <a:schemeClr val="tx1"/>
                </a:solidFill>
                <a:effectLst/>
                <a:latin typeface="+mn-lt"/>
                <a:ea typeface="+mn-ea"/>
                <a:cs typeface="+mn-cs"/>
              </a:rPr>
              <a:t>        2. They deserve and need our protection from Pedophiles &amp; such.</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13</a:t>
            </a:fld>
            <a:endParaRPr lang="en-US"/>
          </a:p>
        </p:txBody>
      </p:sp>
    </p:spTree>
    <p:extLst>
      <p:ext uri="{BB962C8B-B14F-4D97-AF65-F5344CB8AC3E}">
        <p14:creationId xmlns:p14="http://schemas.microsoft.com/office/powerpoint/2010/main" val="201263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Every soul is individually accountable for his sins and no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Even when groups of people are guilty of sin, the individuals who comprise those groups, are guilty of sin.</a:t>
            </a:r>
          </a:p>
          <a:p>
            <a:r>
              <a:rPr lang="en-US" sz="1200" kern="1200" dirty="0">
                <a:solidFill>
                  <a:schemeClr val="tx1"/>
                </a:solidFill>
                <a:effectLst/>
                <a:latin typeface="+mn-lt"/>
                <a:ea typeface="+mn-ea"/>
                <a:cs typeface="+mn-cs"/>
              </a:rPr>
              <a:t>        1. Both Sodom and Gomorrah were comprised of individual sinners, in which cities if only </a:t>
            </a:r>
            <a:r>
              <a:rPr lang="en-US" sz="1200" b="1" kern="12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righteous souls could have been found; the cities would have been spared destruction by God, </a:t>
            </a:r>
            <a:r>
              <a:rPr lang="en-US" sz="1200" b="1" kern="1200" dirty="0">
                <a:solidFill>
                  <a:schemeClr val="tx1"/>
                </a:solidFill>
                <a:effectLst/>
                <a:latin typeface="+mn-lt"/>
                <a:ea typeface="+mn-ea"/>
                <a:cs typeface="+mn-cs"/>
              </a:rPr>
              <a:t>Gen. 19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 Some of the Jewish writers say he ended at ten, because he supposed there were ten righteous persons in Lot's family.</a:t>
            </a:r>
          </a:p>
          <a:p>
            <a:r>
              <a:rPr lang="en-US" sz="1200" kern="1200" dirty="0">
                <a:solidFill>
                  <a:schemeClr val="tx1"/>
                </a:solidFill>
                <a:effectLst/>
                <a:latin typeface="+mn-lt"/>
                <a:ea typeface="+mn-ea"/>
                <a:cs typeface="+mn-cs"/>
              </a:rPr>
              <a:t>            b. Lot and his wife, and their four daughters, and their four husbands; but they forgot that two of Lot's daughters were unmarried, and how many wives he married is not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 Ten they say makes a congregation, and wherever there are ten righteous persons, a synagogue is built, and the town is saved for their sakes. </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14</a:t>
            </a:fld>
            <a:endParaRPr lang="en-US"/>
          </a:p>
        </p:txBody>
      </p:sp>
    </p:spTree>
    <p:extLst>
      <p:ext uri="{BB962C8B-B14F-4D97-AF65-F5344CB8AC3E}">
        <p14:creationId xmlns:p14="http://schemas.microsoft.com/office/powerpoint/2010/main" val="47593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The world of Noah’s day was comprised of a mass of wicked individual souls who were lost, and we see that there were eight souls on the ark who were saved, </a:t>
            </a:r>
            <a:r>
              <a:rPr lang="en-US" sz="1200" b="1" kern="1200" dirty="0">
                <a:solidFill>
                  <a:schemeClr val="tx1"/>
                </a:solidFill>
                <a:effectLst/>
                <a:latin typeface="+mn-lt"/>
                <a:ea typeface="+mn-ea"/>
                <a:cs typeface="+mn-cs"/>
              </a:rPr>
              <a:t>Gen. 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3. Churches of Christ, that in the first century were condemned by Jesus Christ, yet they had within them some individual Christians who were </a:t>
            </a:r>
            <a:r>
              <a:rPr lang="en-US" sz="1200" u="dbl" kern="1200" dirty="0">
                <a:solidFill>
                  <a:schemeClr val="tx1"/>
                </a:solidFill>
                <a:effectLst/>
                <a:latin typeface="+mn-lt"/>
                <a:ea typeface="+mn-ea"/>
                <a:cs typeface="+mn-cs"/>
              </a:rPr>
              <a:t>not guilty</a:t>
            </a:r>
            <a:r>
              <a:rPr lang="en-US" sz="1200" kern="1200" dirty="0">
                <a:solidFill>
                  <a:schemeClr val="tx1"/>
                </a:solidFill>
                <a:effectLst/>
                <a:latin typeface="+mn-lt"/>
                <a:ea typeface="+mn-ea"/>
                <a:cs typeface="+mn-cs"/>
              </a:rPr>
              <a:t> of the sin for which the congregation was being condemned, </a:t>
            </a:r>
            <a:r>
              <a:rPr lang="en-US" sz="1200" b="1" kern="1200" dirty="0">
                <a:solidFill>
                  <a:schemeClr val="tx1"/>
                </a:solidFill>
                <a:effectLst/>
                <a:latin typeface="+mn-lt"/>
                <a:ea typeface="+mn-ea"/>
                <a:cs typeface="+mn-cs"/>
              </a:rPr>
              <a:t>Rev. 3:3-4.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Remember therefore how you have received and heard; hold fast and repent. Therefore </a:t>
            </a:r>
            <a:r>
              <a:rPr lang="en-US" sz="1200" i="1" u="sng" kern="1200" dirty="0">
                <a:solidFill>
                  <a:schemeClr val="tx1"/>
                </a:solidFill>
                <a:effectLst/>
                <a:latin typeface="+mn-lt"/>
                <a:ea typeface="+mn-ea"/>
                <a:cs typeface="+mn-cs"/>
              </a:rPr>
              <a:t>if you will not watch</a:t>
            </a:r>
            <a:r>
              <a:rPr lang="en-US" sz="1200" i="1" kern="1200" dirty="0">
                <a:solidFill>
                  <a:schemeClr val="tx1"/>
                </a:solidFill>
                <a:effectLst/>
                <a:latin typeface="+mn-lt"/>
                <a:ea typeface="+mn-ea"/>
                <a:cs typeface="+mn-cs"/>
              </a:rPr>
              <a:t>, I will come upon you as a thief, and you will not know what hour I will come upon you. You have a few names even in Sardis who have not defiled their garments; and they shall walk with Me in white, for they are worthy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(Revelation 3:3-4)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If you find the subject of this sermon distasteful and unnecessary, how will you watch for Jesus until He returns?</a:t>
            </a:r>
          </a:p>
          <a:p>
            <a:r>
              <a:rPr lang="en-US" sz="1200" kern="1200" dirty="0">
                <a:solidFill>
                  <a:schemeClr val="tx1"/>
                </a:solidFill>
                <a:effectLst/>
                <a:latin typeface="+mn-lt"/>
                <a:ea typeface="+mn-ea"/>
                <a:cs typeface="+mn-cs"/>
              </a:rPr>
              <a:t>    B. Each soul will experience an individual Judgment in the last day because each soul is accountable to God, </a:t>
            </a:r>
            <a:r>
              <a:rPr lang="en-US" sz="1200" b="1" kern="1200" dirty="0">
                <a:solidFill>
                  <a:schemeClr val="tx1"/>
                </a:solidFill>
                <a:effectLst/>
                <a:latin typeface="+mn-lt"/>
                <a:ea typeface="+mn-ea"/>
                <a:cs typeface="+mn-cs"/>
              </a:rPr>
              <a:t>1 Pet. 1:17; 2 Cor. 5:10; Rev. 20:12-15.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if you call on the Father, who without partiality judges according to each one's work, conduct yourselves throughout the time of your stay here in fear;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Peter 1:17)</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15</a:t>
            </a:fld>
            <a:endParaRPr lang="en-US"/>
          </a:p>
        </p:txBody>
      </p:sp>
    </p:spTree>
    <p:extLst>
      <p:ext uri="{BB962C8B-B14F-4D97-AF65-F5344CB8AC3E}">
        <p14:creationId xmlns:p14="http://schemas.microsoft.com/office/powerpoint/2010/main" val="418778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If I do not preach this subject, how will you watch for pedophiles, or know about them, it until Jesus comes.</a:t>
            </a:r>
          </a:p>
          <a:p>
            <a:r>
              <a:rPr lang="en-US" sz="1200" i="1" kern="1200" dirty="0">
                <a:solidFill>
                  <a:schemeClr val="tx1"/>
                </a:solidFill>
                <a:effectLst/>
                <a:latin typeface="+mn-lt"/>
                <a:ea typeface="+mn-ea"/>
                <a:cs typeface="+mn-cs"/>
              </a:rPr>
              <a:t>For we must all appear before the judgment seat of Christ, that each one may receive the things done in the body, according to what he has done, whether good or bad.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Corinthians 5:10)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Failure to protect the children around us “is a sin of omission”.</a:t>
            </a:r>
          </a:p>
          <a:p>
            <a:r>
              <a:rPr lang="en-US" sz="1200" i="1" kern="1200" dirty="0">
                <a:solidFill>
                  <a:schemeClr val="tx1"/>
                </a:solidFill>
                <a:effectLst/>
                <a:latin typeface="+mn-lt"/>
                <a:ea typeface="+mn-ea"/>
                <a:cs typeface="+mn-cs"/>
              </a:rPr>
              <a:t>And I saw the dead, small and great, standing before God, and books were opened. And another book was opened, which is the Book of Life. </a:t>
            </a:r>
            <a:r>
              <a:rPr lang="en-US" sz="1200" i="1" u="sng" kern="1200" dirty="0">
                <a:solidFill>
                  <a:schemeClr val="tx1"/>
                </a:solidFill>
                <a:effectLst/>
                <a:latin typeface="+mn-lt"/>
                <a:ea typeface="+mn-ea"/>
                <a:cs typeface="+mn-cs"/>
              </a:rPr>
              <a:t>And the dead were judged according to their works</a:t>
            </a:r>
            <a:r>
              <a:rPr lang="en-US" sz="1200" i="1" kern="1200" dirty="0">
                <a:solidFill>
                  <a:schemeClr val="tx1"/>
                </a:solidFill>
                <a:effectLst/>
                <a:latin typeface="+mn-lt"/>
                <a:ea typeface="+mn-ea"/>
                <a:cs typeface="+mn-cs"/>
              </a:rPr>
              <a:t>, by the things which were written in the books. The sea gave up the dead who were in it, and Death and Hades delivered up the dead who were in them. </a:t>
            </a:r>
            <a:r>
              <a:rPr lang="en-US" sz="1200" i="1" u="dbl" kern="1200" dirty="0">
                <a:solidFill>
                  <a:schemeClr val="tx1"/>
                </a:solidFill>
                <a:effectLst/>
                <a:latin typeface="+mn-lt"/>
                <a:ea typeface="+mn-ea"/>
                <a:cs typeface="+mn-cs"/>
              </a:rPr>
              <a:t>And they were judged, each one according to his works</a:t>
            </a:r>
            <a:r>
              <a:rPr lang="en-US" sz="1200" i="1" kern="1200" dirty="0">
                <a:solidFill>
                  <a:schemeClr val="tx1"/>
                </a:solidFill>
                <a:effectLst/>
                <a:latin typeface="+mn-lt"/>
                <a:ea typeface="+mn-ea"/>
                <a:cs typeface="+mn-cs"/>
              </a:rPr>
              <a:t>. Then Death and Hades were cast into the lake of fire. This is the second death. And anyone not found written in the Book of Life was cast into the lake of fire. </a:t>
            </a:r>
            <a:r>
              <a:rPr lang="en-US" sz="1200" b="1" kern="1200" dirty="0">
                <a:solidFill>
                  <a:schemeClr val="tx1"/>
                </a:solidFill>
                <a:effectLst/>
                <a:latin typeface="+mn-lt"/>
                <a:ea typeface="+mn-ea"/>
                <a:cs typeface="+mn-cs"/>
              </a:rPr>
              <a:t>(Revelation 20:12-15)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16</a:t>
            </a:fld>
            <a:endParaRPr lang="en-US"/>
          </a:p>
        </p:txBody>
      </p:sp>
    </p:spTree>
    <p:extLst>
      <p:ext uri="{BB962C8B-B14F-4D97-AF65-F5344CB8AC3E}">
        <p14:creationId xmlns:p14="http://schemas.microsoft.com/office/powerpoint/2010/main" val="360743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Children are not born in sin and they must be protected from sin.</a:t>
            </a:r>
          </a:p>
          <a:p>
            <a:r>
              <a:rPr lang="en-US" sz="1200" kern="1200" dirty="0">
                <a:solidFill>
                  <a:schemeClr val="tx1"/>
                </a:solidFill>
                <a:effectLst/>
                <a:latin typeface="+mn-lt"/>
                <a:ea typeface="+mn-ea"/>
                <a:cs typeface="+mn-cs"/>
              </a:rPr>
              <a:t>      2. Unaccountable persons have no sin, i.e. babies and adults with the minds of babies.</a:t>
            </a:r>
          </a:p>
          <a:p>
            <a:r>
              <a:rPr lang="en-US" sz="1200" kern="1200" dirty="0">
                <a:solidFill>
                  <a:schemeClr val="tx1"/>
                </a:solidFill>
                <a:effectLst/>
                <a:latin typeface="+mn-lt"/>
                <a:ea typeface="+mn-ea"/>
                <a:cs typeface="+mn-cs"/>
              </a:rPr>
              <a:t>      3. Only accountable persons have sin imputed to them.</a:t>
            </a:r>
          </a:p>
          <a:p>
            <a:r>
              <a:rPr lang="en-US" sz="1200" kern="1200" dirty="0">
                <a:solidFill>
                  <a:schemeClr val="tx1"/>
                </a:solidFill>
                <a:effectLst/>
                <a:latin typeface="+mn-lt"/>
                <a:ea typeface="+mn-ea"/>
                <a:cs typeface="+mn-cs"/>
              </a:rPr>
              <a:t>      4. Each soul that is accountable must give an account for himself at the Judgment Bar of the Judge Jesus Christ.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0929339F-3D64-45A5-B71A-2D7081D9B37B}" type="slidenum">
              <a:rPr lang="en-US" smtClean="0"/>
              <a:t>17</a:t>
            </a:fld>
            <a:endParaRPr lang="en-US"/>
          </a:p>
        </p:txBody>
      </p:sp>
    </p:spTree>
    <p:extLst>
      <p:ext uri="{BB962C8B-B14F-4D97-AF65-F5344CB8AC3E}">
        <p14:creationId xmlns:p14="http://schemas.microsoft.com/office/powerpoint/2010/main" val="2587713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Not a single lost soul will be able to get by at Final Day of Judgment by blaming someone else for his lost condition.</a:t>
            </a:r>
          </a:p>
          <a:p>
            <a:r>
              <a:rPr lang="en-US" sz="1200" kern="1200" dirty="0">
                <a:solidFill>
                  <a:schemeClr val="tx1"/>
                </a:solidFill>
                <a:effectLst/>
                <a:latin typeface="+mn-lt"/>
                <a:ea typeface="+mn-ea"/>
                <a:cs typeface="+mn-cs"/>
              </a:rPr>
              <a:t>2. Many souls will be lost despite plentitude of opportunities to obey the Gospel, </a:t>
            </a:r>
            <a:r>
              <a:rPr lang="en-US" sz="1200" b="1" kern="1200" dirty="0">
                <a:solidFill>
                  <a:schemeClr val="tx1"/>
                </a:solidFill>
                <a:effectLst/>
                <a:latin typeface="+mn-lt"/>
                <a:ea typeface="+mn-ea"/>
                <a:cs typeface="+mn-cs"/>
              </a:rPr>
              <a:t>Heb. 5:8-9; Rom. 6:17.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though He was a Son, yet He </a:t>
            </a:r>
            <a:r>
              <a:rPr lang="en-US" sz="1200" kern="1200" dirty="0">
                <a:solidFill>
                  <a:schemeClr val="tx1"/>
                </a:solidFill>
                <a:effectLst/>
                <a:latin typeface="+mn-lt"/>
                <a:ea typeface="+mn-ea"/>
                <a:cs typeface="+mn-cs"/>
              </a:rPr>
              <a:t>(Jesus Christ)</a:t>
            </a:r>
            <a:r>
              <a:rPr lang="en-US" sz="1200" i="1" kern="1200" dirty="0">
                <a:solidFill>
                  <a:schemeClr val="tx1"/>
                </a:solidFill>
                <a:effectLst/>
                <a:latin typeface="+mn-lt"/>
                <a:ea typeface="+mn-ea"/>
                <a:cs typeface="+mn-cs"/>
              </a:rPr>
              <a:t> learned obedience by the things which He suffered. And having been perfected, He became the author of eternal salvation to all who obey Him, </a:t>
            </a:r>
            <a:r>
              <a:rPr lang="en-US" sz="1200" b="1" kern="1200" dirty="0">
                <a:solidFill>
                  <a:schemeClr val="tx1"/>
                </a:solidFill>
                <a:effectLst/>
                <a:latin typeface="+mn-lt"/>
                <a:ea typeface="+mn-ea"/>
                <a:cs typeface="+mn-cs"/>
              </a:rPr>
              <a:t>(Hebrews 5:8-9)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God be thanked that though you were slaves of sin, yet you obeyed from the heart that form of doctrine to which you were delivered.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6:17</a:t>
            </a:r>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18</a:t>
            </a:fld>
            <a:endParaRPr lang="en-US"/>
          </a:p>
        </p:txBody>
      </p:sp>
    </p:spTree>
    <p:extLst>
      <p:ext uri="{BB962C8B-B14F-4D97-AF65-F5344CB8AC3E}">
        <p14:creationId xmlns:p14="http://schemas.microsoft.com/office/powerpoint/2010/main" val="265846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Many souls will be lost despite having been once saved, because they will have returned to the world and sin, </a:t>
            </a:r>
            <a:r>
              <a:rPr lang="en-US" sz="1200" b="1" kern="1200" dirty="0">
                <a:solidFill>
                  <a:schemeClr val="tx1"/>
                </a:solidFill>
                <a:effectLst/>
                <a:latin typeface="+mn-lt"/>
                <a:ea typeface="+mn-ea"/>
                <a:cs typeface="+mn-cs"/>
              </a:rPr>
              <a:t>2 Pet. 2:20-22.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if, after they have escaped the pollutions of the world through the knowledge of the Lord and Savior Jesus Christ, they are again entangled in them and overcome, the latter end is worse for them than the beginning. For it would have been better for them not to have known the way of righteousness, than having known it, to turn from the holy commandment delivered to them. But it has happened to them according to the true proverb: "A DOG RETURNS TO HIS OWN VOMIT," and, "a sow, having washed, to her wallowing in the mire."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Peter 2:20-22)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19</a:t>
            </a:fld>
            <a:endParaRPr lang="en-US"/>
          </a:p>
        </p:txBody>
      </p:sp>
    </p:spTree>
    <p:extLst>
      <p:ext uri="{BB962C8B-B14F-4D97-AF65-F5344CB8AC3E}">
        <p14:creationId xmlns:p14="http://schemas.microsoft.com/office/powerpoint/2010/main" val="9776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20</a:t>
            </a:fld>
            <a:endParaRPr lang="en-US"/>
          </a:p>
        </p:txBody>
      </p:sp>
    </p:spTree>
    <p:extLst>
      <p:ext uri="{BB962C8B-B14F-4D97-AF65-F5344CB8AC3E}">
        <p14:creationId xmlns:p14="http://schemas.microsoft.com/office/powerpoint/2010/main" val="261498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Thesis: </a:t>
            </a:r>
            <a:r>
              <a:rPr lang="en-US" sz="1200" kern="1200" dirty="0">
                <a:solidFill>
                  <a:schemeClr val="tx1"/>
                </a:solidFill>
                <a:effectLst/>
                <a:latin typeface="+mn-lt"/>
                <a:ea typeface="+mn-ea"/>
                <a:cs typeface="+mn-cs"/>
              </a:rPr>
              <a:t>To emphasize individual accountability for sin.</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Many religious people espouse doctrine that contradicts the “Word of God”. </a:t>
            </a:r>
            <a:r>
              <a:rPr lang="en-US" sz="1200" b="1" kern="1200" dirty="0">
                <a:solidFill>
                  <a:schemeClr val="tx1"/>
                </a:solidFill>
                <a:effectLst/>
                <a:latin typeface="+mn-lt"/>
                <a:ea typeface="+mn-ea"/>
                <a:cs typeface="+mn-cs"/>
              </a:rPr>
              <a:t>Deut. 24:16.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"Fathers shall not be put to death for their children, nor shall children be put to death for their fathers; a person shall be put to death for his own sin. </a:t>
            </a:r>
            <a:r>
              <a:rPr lang="en-US" sz="1200" b="1" kern="1200" dirty="0">
                <a:solidFill>
                  <a:schemeClr val="tx1"/>
                </a:solidFill>
                <a:effectLst/>
                <a:latin typeface="+mn-lt"/>
                <a:ea typeface="+mn-ea"/>
                <a:cs typeface="+mn-cs"/>
              </a:rPr>
              <a:t>(Deuteronomy 24:16)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 Catholic Church teaches that every newborn baby comes into the world with the “original sin” of Adam on his soul.</a:t>
            </a:r>
          </a:p>
          <a:p>
            <a:r>
              <a:rPr lang="en-US" sz="1200" kern="1200" dirty="0">
                <a:solidFill>
                  <a:schemeClr val="tx1"/>
                </a:solidFill>
                <a:effectLst/>
                <a:latin typeface="+mn-lt"/>
                <a:ea typeface="+mn-ea"/>
                <a:cs typeface="+mn-cs"/>
              </a:rPr>
              <a:t>        b. The Methodist Church formerly taught that babies were born depraved in sin, but they changed their doctrine in </a:t>
            </a:r>
            <a:r>
              <a:rPr lang="en-US" sz="1200" b="1" kern="1200" dirty="0">
                <a:solidFill>
                  <a:schemeClr val="tx1"/>
                </a:solidFill>
                <a:effectLst/>
                <a:latin typeface="+mn-lt"/>
                <a:ea typeface="+mn-ea"/>
                <a:cs typeface="+mn-cs"/>
              </a:rPr>
              <a:t>1910 </a:t>
            </a:r>
            <a:r>
              <a:rPr lang="en-US" sz="1200" kern="1200" dirty="0">
                <a:solidFill>
                  <a:schemeClr val="tx1"/>
                </a:solidFill>
                <a:effectLst/>
                <a:latin typeface="+mn-lt"/>
                <a:ea typeface="+mn-ea"/>
                <a:cs typeface="+mn-cs"/>
              </a:rPr>
              <a:t>(though Methodists still christen babies like they did before they changed their doctrine) (McCord).</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3</a:t>
            </a:fld>
            <a:endParaRPr lang="en-US"/>
          </a:p>
        </p:txBody>
      </p:sp>
    </p:spTree>
    <p:extLst>
      <p:ext uri="{BB962C8B-B14F-4D97-AF65-F5344CB8AC3E}">
        <p14:creationId xmlns:p14="http://schemas.microsoft.com/office/powerpoint/2010/main" val="40720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 Several denominational churches that have adopted Calvinism teach that some souls are born in a lost condition from which they cannot remove themselves even if they want to (and others will be saved and cannot be lost no matter how grievous the sin).</a:t>
            </a:r>
          </a:p>
          <a:p>
            <a:r>
              <a:rPr lang="en-US" sz="1200" kern="1200" dirty="0">
                <a:solidFill>
                  <a:schemeClr val="tx1"/>
                </a:solidFill>
                <a:effectLst/>
                <a:latin typeface="+mn-lt"/>
                <a:ea typeface="+mn-ea"/>
                <a:cs typeface="+mn-cs"/>
              </a:rPr>
              <a:t>      d. Many people believe that sin is inherited.</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4</a:t>
            </a:fld>
            <a:endParaRPr lang="en-US"/>
          </a:p>
        </p:txBody>
      </p:sp>
    </p:spTree>
    <p:extLst>
      <p:ext uri="{BB962C8B-B14F-4D97-AF65-F5344CB8AC3E}">
        <p14:creationId xmlns:p14="http://schemas.microsoft.com/office/powerpoint/2010/main" val="151737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The Bible and denominationalism disagree about who is accountable when for what sins.</a:t>
            </a:r>
          </a:p>
          <a:p>
            <a:r>
              <a:rPr lang="en-US" sz="1200" kern="1200" dirty="0">
                <a:solidFill>
                  <a:schemeClr val="tx1"/>
                </a:solidFill>
                <a:effectLst/>
                <a:latin typeface="+mn-lt"/>
                <a:ea typeface="+mn-ea"/>
                <a:cs typeface="+mn-cs"/>
              </a:rPr>
              <a:t>        a. Much of the world attributes sins to little babies, whereas the Bible does not.</a:t>
            </a:r>
          </a:p>
          <a:p>
            <a:r>
              <a:rPr lang="en-US" sz="1200" kern="1200" dirty="0">
                <a:solidFill>
                  <a:schemeClr val="tx1"/>
                </a:solidFill>
                <a:effectLst/>
                <a:latin typeface="+mn-lt"/>
                <a:ea typeface="+mn-ea"/>
                <a:cs typeface="+mn-cs"/>
              </a:rPr>
              <a:t>        b. The Bible neither attributes sins to babies nor attributes other persons’ sins to babies or other persons.</a:t>
            </a:r>
          </a:p>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3. There is a difference between inheriting someone else’s sin and suffering the consequence of the sins of others.</a:t>
            </a:r>
          </a:p>
          <a:p>
            <a:pPr marL="51435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a. Sin is imputed by God to sinners, but sins are not inherited.</a:t>
            </a:r>
          </a:p>
          <a:p>
            <a:pPr marL="51435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b. Even innocent children may suffer the results of the sins of their parents or others, e.g. cocaine (or other drugs) babies, fetal alcohol syndrome, abuse, neglect, drunk driving, etc.</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5</a:t>
            </a:fld>
            <a:endParaRPr lang="en-US"/>
          </a:p>
        </p:txBody>
      </p:sp>
    </p:spTree>
    <p:extLst>
      <p:ext uri="{BB962C8B-B14F-4D97-AF65-F5344CB8AC3E}">
        <p14:creationId xmlns:p14="http://schemas.microsoft.com/office/powerpoint/2010/main" val="12506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The Bible teaches children </a:t>
            </a:r>
            <a:r>
              <a:rPr lang="en-US" sz="1200" b="1" i="1" u="sng" kern="1200" dirty="0">
                <a:solidFill>
                  <a:schemeClr val="tx1"/>
                </a:solidFill>
                <a:effectLst/>
                <a:latin typeface="+mn-lt"/>
                <a:ea typeface="+mn-ea"/>
                <a:cs typeface="+mn-cs"/>
              </a:rPr>
              <a:t>do not</a:t>
            </a:r>
            <a:r>
              <a:rPr lang="en-US" sz="1200" b="1" kern="1200" dirty="0">
                <a:solidFill>
                  <a:schemeClr val="tx1"/>
                </a:solidFill>
                <a:effectLst/>
                <a:latin typeface="+mn-lt"/>
                <a:ea typeface="+mn-ea"/>
                <a:cs typeface="+mn-cs"/>
              </a:rPr>
              <a:t> bear the sins of their forefathers.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Sin is not inherited, </a:t>
            </a:r>
            <a:r>
              <a:rPr lang="en-US" sz="1200" b="1" kern="1200" dirty="0">
                <a:solidFill>
                  <a:schemeClr val="tx1"/>
                </a:solidFill>
                <a:effectLst/>
                <a:latin typeface="+mn-lt"/>
                <a:ea typeface="+mn-ea"/>
                <a:cs typeface="+mn-cs"/>
              </a:rPr>
              <a:t>Deut. 24:16; Ezek. 18:20</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soul who sins shall die. The son shall not bear the guilt of the father, nor the father bear the guilt of the son. The righteousness of the righteous shall be upon himself, and the wickedness of the wicked shall be upon himself.</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(Ezekiel 18:20)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Children enter the world sinless, perfect, and later (when accountable for themselves) have sin imputed to them, </a:t>
            </a:r>
            <a:r>
              <a:rPr lang="en-US" sz="1200" b="1" kern="1200" dirty="0">
                <a:solidFill>
                  <a:schemeClr val="tx1"/>
                </a:solidFill>
                <a:effectLst/>
                <a:latin typeface="+mn-lt"/>
                <a:ea typeface="+mn-ea"/>
                <a:cs typeface="+mn-cs"/>
              </a:rPr>
              <a:t>Ezek. 28:15.</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You were perfect in your ways from the day you were created, Till iniquity was found in you. </a:t>
            </a:r>
            <a:r>
              <a:rPr lang="en-US" sz="1200" dirty="0">
                <a:latin typeface="Times New Roman" panose="02020603050405020304" pitchFamily="18" charset="0"/>
                <a:cs typeface="Times New Roman" panose="02020603050405020304" pitchFamily="18" charset="0"/>
              </a:rPr>
              <a:t>(</a:t>
            </a:r>
            <a:r>
              <a:rPr lang="en-US" sz="1200" b="1" dirty="0" err="1">
                <a:latin typeface="Times New Roman" panose="02020603050405020304" pitchFamily="18" charset="0"/>
                <a:cs typeface="Times New Roman" panose="02020603050405020304" pitchFamily="18" charset="0"/>
              </a:rPr>
              <a:t>Ezek</a:t>
            </a:r>
            <a:r>
              <a:rPr lang="en-US" sz="1200" b="1" dirty="0">
                <a:latin typeface="Times New Roman" panose="02020603050405020304" pitchFamily="18" charset="0"/>
                <a:cs typeface="Times New Roman" panose="02020603050405020304" pitchFamily="18" charset="0"/>
              </a:rPr>
              <a:t> 28:15</a:t>
            </a:r>
            <a:r>
              <a:rPr lang="en-US"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6</a:t>
            </a:fld>
            <a:endParaRPr lang="en-US"/>
          </a:p>
        </p:txBody>
      </p:sp>
    </p:spTree>
    <p:extLst>
      <p:ext uri="{BB962C8B-B14F-4D97-AF65-F5344CB8AC3E}">
        <p14:creationId xmlns:p14="http://schemas.microsoft.com/office/powerpoint/2010/main" val="393261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A nationwide clamor among homosexual activists resulted in Congress legalizing the immoral same-sex marriage act.</a:t>
            </a:r>
          </a:p>
          <a:p>
            <a:r>
              <a:rPr lang="en-US" sz="1200" kern="1200" dirty="0">
                <a:solidFill>
                  <a:schemeClr val="tx1"/>
                </a:solidFill>
                <a:effectLst/>
                <a:latin typeface="+mn-lt"/>
                <a:ea typeface="+mn-ea"/>
                <a:cs typeface="+mn-cs"/>
              </a:rPr>
              <a:t>      2. At that time many, concerned Americans worried that the debate would open the door for even more egregious perversions to become culturally accepted. </a:t>
            </a:r>
          </a:p>
          <a:p>
            <a:r>
              <a:rPr lang="en-US" sz="1200" kern="1200" dirty="0">
                <a:solidFill>
                  <a:schemeClr val="tx1"/>
                </a:solidFill>
                <a:effectLst/>
                <a:latin typeface="+mn-lt"/>
                <a:ea typeface="+mn-ea"/>
                <a:cs typeface="+mn-cs"/>
              </a:rPr>
              <a:t>      3. While the radical left roundly lambasted such predictions, </a:t>
            </a:r>
            <a:r>
              <a:rPr lang="en-US" sz="1200" u="sng" kern="1200" dirty="0">
                <a:solidFill>
                  <a:schemeClr val="tx1"/>
                </a:solidFill>
                <a:effectLst/>
                <a:latin typeface="+mn-lt"/>
                <a:ea typeface="+mn-ea"/>
                <a:cs typeface="+mn-cs"/>
              </a:rPr>
              <a:t>recent court rulings regarding bigamy</a:t>
            </a:r>
            <a:r>
              <a:rPr lang="en-US" sz="1200" kern="1200" dirty="0">
                <a:solidFill>
                  <a:schemeClr val="tx1"/>
                </a:solidFill>
                <a:effectLst/>
                <a:latin typeface="+mn-lt"/>
                <a:ea typeface="+mn-ea"/>
                <a:cs typeface="+mn-cs"/>
              </a:rPr>
              <a:t> and increased </a:t>
            </a:r>
            <a:r>
              <a:rPr lang="en-US" sz="1200" u="sng" kern="1200" dirty="0">
                <a:solidFill>
                  <a:schemeClr val="tx1"/>
                </a:solidFill>
                <a:effectLst/>
                <a:latin typeface="+mn-lt"/>
                <a:ea typeface="+mn-ea"/>
                <a:cs typeface="+mn-cs"/>
              </a:rPr>
              <a:t>efforts to legitimize the sexual abuse of children</a:t>
            </a:r>
            <a:r>
              <a:rPr lang="en-US" sz="1200" kern="1200" dirty="0">
                <a:solidFill>
                  <a:schemeClr val="tx1"/>
                </a:solidFill>
                <a:effectLst/>
                <a:latin typeface="+mn-lt"/>
                <a:ea typeface="+mn-ea"/>
                <a:cs typeface="+mn-cs"/>
              </a:rPr>
              <a:t>, indicate the concern was well-founded.  </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7</a:t>
            </a:fld>
            <a:endParaRPr lang="en-US"/>
          </a:p>
        </p:txBody>
      </p:sp>
    </p:spTree>
    <p:extLst>
      <p:ext uri="{BB962C8B-B14F-4D97-AF65-F5344CB8AC3E}">
        <p14:creationId xmlns:p14="http://schemas.microsoft.com/office/powerpoint/2010/main" val="118921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a:t>
            </a:r>
            <a:r>
              <a:rPr lang="en-US" sz="1200" b="1" i="1" u="sng" kern="1200" dirty="0">
                <a:solidFill>
                  <a:schemeClr val="tx1"/>
                </a:solidFill>
                <a:effectLst/>
                <a:latin typeface="+mn-lt"/>
                <a:ea typeface="+mn-ea"/>
                <a:cs typeface="+mn-cs"/>
              </a:rPr>
              <a:t>Step 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Saturday, December 14, 2013, Judge Clark </a:t>
            </a:r>
            <a:r>
              <a:rPr lang="en-US" sz="1200" b="1" kern="1200" dirty="0" err="1">
                <a:solidFill>
                  <a:schemeClr val="tx1"/>
                </a:solidFill>
                <a:effectLst/>
                <a:latin typeface="+mn-lt"/>
                <a:ea typeface="+mn-ea"/>
                <a:cs typeface="+mn-cs"/>
              </a:rPr>
              <a:t>Waddoups</a:t>
            </a:r>
            <a:r>
              <a:rPr lang="en-US" sz="1200" kern="1200" dirty="0">
                <a:solidFill>
                  <a:schemeClr val="tx1"/>
                </a:solidFill>
                <a:effectLst/>
                <a:latin typeface="+mn-lt"/>
                <a:ea typeface="+mn-ea"/>
                <a:cs typeface="+mn-cs"/>
              </a:rPr>
              <a:t>’ in a 91-page ruling, issued on Friday, sets a new legal precedent in Utah, effectively decriminalizing polygamy.</a:t>
            </a:r>
          </a:p>
          <a:p>
            <a:r>
              <a:rPr lang="en-US" sz="1200" kern="1200" dirty="0">
                <a:solidFill>
                  <a:schemeClr val="tx1"/>
                </a:solidFill>
                <a:effectLst/>
                <a:latin typeface="+mn-lt"/>
                <a:ea typeface="+mn-ea"/>
                <a:cs typeface="+mn-cs"/>
              </a:rPr>
              <a:t>      b. It is the latest development in a lawsuit filed by the family of Kody Brown and his multiple wives.</a:t>
            </a:r>
          </a:p>
          <a:p>
            <a:r>
              <a:rPr lang="en-US" sz="1200" kern="1200" dirty="0">
                <a:solidFill>
                  <a:schemeClr val="tx1"/>
                </a:solidFill>
                <a:effectLst/>
                <a:latin typeface="+mn-lt"/>
                <a:ea typeface="+mn-ea"/>
                <a:cs typeface="+mn-cs"/>
              </a:rPr>
              <a:t>      c. Additionally, as Judge </a:t>
            </a:r>
            <a:r>
              <a:rPr lang="en-US" sz="1200" kern="1200" dirty="0" err="1">
                <a:solidFill>
                  <a:schemeClr val="tx1"/>
                </a:solidFill>
                <a:effectLst/>
                <a:latin typeface="+mn-lt"/>
                <a:ea typeface="+mn-ea"/>
                <a:cs typeface="+mn-cs"/>
              </a:rPr>
              <a:t>Waddoups</a:t>
            </a:r>
            <a:r>
              <a:rPr lang="en-US" sz="1200" kern="1200" dirty="0">
                <a:solidFill>
                  <a:schemeClr val="tx1"/>
                </a:solidFill>
                <a:effectLst/>
                <a:latin typeface="+mn-lt"/>
                <a:ea typeface="+mn-ea"/>
                <a:cs typeface="+mn-cs"/>
              </a:rPr>
              <a:t> notes, it’s hard to see what the difference really is between the relationship the Browns have with each other and a marriage where both the husband and the wife are, with the knowledge and consent of the other wives, engaging in what might be called adulterous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d. Such relationships may not be common, and many people may not approve of them, but that doesn’t mean that there is a “Constitutional Reason” to justify the state in forbids them from taking place.</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8</a:t>
            </a:fld>
            <a:endParaRPr lang="en-US"/>
          </a:p>
        </p:txBody>
      </p:sp>
    </p:spTree>
    <p:extLst>
      <p:ext uri="{BB962C8B-B14F-4D97-AF65-F5344CB8AC3E}">
        <p14:creationId xmlns:p14="http://schemas.microsoft.com/office/powerpoint/2010/main" val="157407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 Finally, the fact that even where it is a crime; (because of “No Fault Divorces”) adultery is never prosecuted means that </a:t>
            </a:r>
            <a:r>
              <a:rPr lang="en-US" sz="1200" u="dbl" kern="1200" dirty="0">
                <a:solidFill>
                  <a:schemeClr val="tx1"/>
                </a:solidFill>
                <a:effectLst/>
                <a:latin typeface="+mn-lt"/>
                <a:ea typeface="+mn-ea"/>
                <a:cs typeface="+mn-cs"/>
              </a:rPr>
              <a:t>the threat of prosecution remains</a:t>
            </a:r>
            <a:r>
              <a:rPr lang="en-US" sz="1200" kern="1200" dirty="0">
                <a:solidFill>
                  <a:schemeClr val="tx1"/>
                </a:solidFill>
                <a:effectLst/>
                <a:latin typeface="+mn-lt"/>
                <a:ea typeface="+mn-ea"/>
                <a:cs typeface="+mn-cs"/>
              </a:rPr>
              <a:t> in Utah, because the law still forbids the adultery practiced in polygamy.</a:t>
            </a:r>
          </a:p>
          <a:p>
            <a:r>
              <a:rPr lang="en-US" sz="1200" kern="1200" dirty="0">
                <a:solidFill>
                  <a:schemeClr val="tx1"/>
                </a:solidFill>
                <a:effectLst/>
                <a:latin typeface="+mn-lt"/>
                <a:ea typeface="+mn-ea"/>
                <a:cs typeface="+mn-cs"/>
              </a:rPr>
              <a:t>      f. In Utah, residents who live as the Browns do, and hold a religious belief that they are “married” in some sense, will be prosecuted by the state because they have a religious belief that their relationship truly “is a kind of marriage”.</a:t>
            </a:r>
          </a:p>
          <a:p>
            <a:r>
              <a:rPr lang="en-US" sz="1200" kern="1200" dirty="0">
                <a:solidFill>
                  <a:schemeClr val="tx1"/>
                </a:solidFill>
                <a:effectLst/>
                <a:latin typeface="+mn-lt"/>
                <a:ea typeface="+mn-ea"/>
                <a:cs typeface="+mn-cs"/>
              </a:rPr>
              <a:t>      g. </a:t>
            </a:r>
            <a:r>
              <a:rPr lang="en-US" sz="1200" b="1" i="1" u="sng" kern="1200" dirty="0">
                <a:solidFill>
                  <a:schemeClr val="tx1"/>
                </a:solidFill>
                <a:effectLst/>
                <a:latin typeface="+mn-lt"/>
                <a:ea typeface="+mn-ea"/>
                <a:cs typeface="+mn-cs"/>
              </a:rPr>
              <a:t>Step two</a:t>
            </a:r>
            <a:r>
              <a:rPr lang="en-US" sz="1200" kern="1200" dirty="0">
                <a:solidFill>
                  <a:schemeClr val="tx1"/>
                </a:solidFill>
                <a:effectLst/>
                <a:latin typeface="+mn-lt"/>
                <a:ea typeface="+mn-ea"/>
                <a:cs typeface="+mn-cs"/>
              </a:rPr>
              <a:t>; if, whatever you do, you claim is within the bounds of your marriage, you have a constitutional justification for that action.</a:t>
            </a:r>
          </a:p>
        </p:txBody>
      </p:sp>
      <p:sp>
        <p:nvSpPr>
          <p:cNvPr id="4" name="Slide Number Placeholder 3"/>
          <p:cNvSpPr>
            <a:spLocks noGrp="1"/>
          </p:cNvSpPr>
          <p:nvPr>
            <p:ph type="sldNum" sz="quarter" idx="5"/>
          </p:nvPr>
        </p:nvSpPr>
        <p:spPr/>
        <p:txBody>
          <a:bodyPr/>
          <a:lstStyle/>
          <a:p>
            <a:fld id="{0929339F-3D64-45A5-B71A-2D7081D9B37B}" type="slidenum">
              <a:rPr lang="en-US" smtClean="0"/>
              <a:t>9</a:t>
            </a:fld>
            <a:endParaRPr lang="en-US"/>
          </a:p>
        </p:txBody>
      </p:sp>
    </p:spTree>
    <p:extLst>
      <p:ext uri="{BB962C8B-B14F-4D97-AF65-F5344CB8AC3E}">
        <p14:creationId xmlns:p14="http://schemas.microsoft.com/office/powerpoint/2010/main" val="272308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This is the same argument that has been used for decades to rationalize homosexuality. </a:t>
            </a:r>
          </a:p>
          <a:p>
            <a:r>
              <a:rPr lang="en-US" sz="1200" kern="1200" dirty="0">
                <a:solidFill>
                  <a:schemeClr val="tx1"/>
                </a:solidFill>
                <a:effectLst/>
                <a:latin typeface="+mn-lt"/>
                <a:ea typeface="+mn-ea"/>
                <a:cs typeface="+mn-cs"/>
              </a:rPr>
              <a:t>    a. It should come as no surprise Christians and the left – most of which are tolerant of virtually any view short of biblical morality – they are moving toward explaining other reprehensible behavior in the same manner.</a:t>
            </a:r>
          </a:p>
          <a:p>
            <a:r>
              <a:rPr lang="en-US" sz="1200" kern="1200" dirty="0">
                <a:solidFill>
                  <a:schemeClr val="tx1"/>
                </a:solidFill>
                <a:effectLst/>
                <a:latin typeface="+mn-lt"/>
                <a:ea typeface="+mn-ea"/>
                <a:cs typeface="+mn-cs"/>
              </a:rPr>
              <a:t>    b. </a:t>
            </a:r>
            <a:r>
              <a:rPr lang="en-US" sz="1200" b="1" i="1" u="sng" kern="1200" dirty="0">
                <a:solidFill>
                  <a:schemeClr val="tx1"/>
                </a:solidFill>
                <a:effectLst/>
                <a:latin typeface="+mn-lt"/>
                <a:ea typeface="+mn-ea"/>
                <a:cs typeface="+mn-cs"/>
              </a:rPr>
              <a:t>Step Three</a:t>
            </a:r>
            <a:r>
              <a:rPr lang="en-US" sz="1200"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Dr. James Cantor of Toronto’s Centre for Addiction and Mental Health</a:t>
            </a:r>
            <a:r>
              <a:rPr lang="en-US" sz="1200" kern="1200" dirty="0">
                <a:solidFill>
                  <a:schemeClr val="tx1"/>
                </a:solidFill>
                <a:effectLst/>
                <a:latin typeface="+mn-lt"/>
                <a:ea typeface="+mn-ea"/>
                <a:cs typeface="+mn-cs"/>
              </a:rPr>
              <a:t> is at the forefront of this disturbing trend. </a:t>
            </a:r>
          </a:p>
          <a:p>
            <a:r>
              <a:rPr lang="en-US" sz="1200" kern="1200" dirty="0">
                <a:solidFill>
                  <a:schemeClr val="tx1"/>
                </a:solidFill>
                <a:effectLst/>
                <a:latin typeface="+mn-lt"/>
                <a:ea typeface="+mn-ea"/>
                <a:cs typeface="+mn-cs"/>
              </a:rPr>
              <a:t>    c. He recently presented his findings that pedophilia is a </a:t>
            </a:r>
            <a:r>
              <a:rPr lang="en-US" sz="1200" u="sng" kern="1200" dirty="0">
                <a:solidFill>
                  <a:schemeClr val="tx1"/>
                </a:solidFill>
                <a:effectLst/>
                <a:latin typeface="+mn-lt"/>
                <a:ea typeface="+mn-ea"/>
                <a:cs typeface="+mn-cs"/>
              </a:rPr>
              <a:t>genetic predisposition that is as deeply rooted as any other reproductive proclivity</a:t>
            </a:r>
            <a:r>
              <a:rPr lang="en-US" sz="1200" kern="1200" dirty="0">
                <a:solidFill>
                  <a:schemeClr val="tx1"/>
                </a:solidFill>
                <a:effectLst/>
                <a:latin typeface="+mn-lt"/>
                <a:ea typeface="+mn-ea"/>
                <a:cs typeface="+mn-cs"/>
              </a:rPr>
              <a:t>. (The same claim and route that was taken by the homosexual agenda.)</a:t>
            </a:r>
          </a:p>
          <a:p>
            <a:endParaRPr lang="en-US" dirty="0"/>
          </a:p>
        </p:txBody>
      </p:sp>
      <p:sp>
        <p:nvSpPr>
          <p:cNvPr id="4" name="Slide Number Placeholder 3"/>
          <p:cNvSpPr>
            <a:spLocks noGrp="1"/>
          </p:cNvSpPr>
          <p:nvPr>
            <p:ph type="sldNum" sz="quarter" idx="5"/>
          </p:nvPr>
        </p:nvSpPr>
        <p:spPr/>
        <p:txBody>
          <a:bodyPr/>
          <a:lstStyle/>
          <a:p>
            <a:fld id="{0929339F-3D64-45A5-B71A-2D7081D9B37B}" type="slidenum">
              <a:rPr lang="en-US" smtClean="0"/>
              <a:t>10</a:t>
            </a:fld>
            <a:endParaRPr lang="en-US"/>
          </a:p>
        </p:txBody>
      </p:sp>
    </p:spTree>
    <p:extLst>
      <p:ext uri="{BB962C8B-B14F-4D97-AF65-F5344CB8AC3E}">
        <p14:creationId xmlns:p14="http://schemas.microsoft.com/office/powerpoint/2010/main" val="226122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D087-7489-4C51-92DF-FC0651E42F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B7FA7-AB83-4E95-A221-F8A6FE5CB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8A186-F755-424D-BCA8-0970D029D0C1}"/>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66EF5C2B-19E4-43E3-9AF9-229522F34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9D831-B2EE-49B7-9D57-D7CE5D71371B}"/>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208449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0370-51FF-407F-B056-728CB9EFC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4BDD5-CEB7-4039-B33E-27E32E245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9E6E6-AC5B-466C-A789-5E50EF58CEFF}"/>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59E93F95-4320-4782-A2A3-3344A1E6F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035AE-1754-4B9F-9EFA-DBF41EB341E3}"/>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181382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189C5-0487-4E27-A1E0-E8020611FE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3F5556-15F2-4EFA-8EA0-F8E9AECD6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4569C-6839-408E-BEA9-8C1533E55B1B}"/>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FAB983DB-9648-42BA-AEBB-EE783D889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5150A-F9D5-46F0-96A8-23A52ACB2F04}"/>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2266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2CB8-B0C0-46D1-B949-8D52ACECA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3D7AA-020F-453A-8AF8-F1EA47DB2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FAA9-D0FF-428E-B789-F93E85D84B9B}"/>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BDC3160C-FAF7-4334-B5FF-37E2879A0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18E59-5737-4FAB-ADB8-DD4705FA7333}"/>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127555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11D2-5EF1-4C93-85FC-CD05932EF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8ECAD4-5517-4517-BBB7-77830C68F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042E34-5C19-4CB0-BD33-2301B7CEF7A4}"/>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DD429221-1374-40E4-AF00-76759CDEE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EED33-FF64-49E8-AD76-456664432090}"/>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380820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E511-6583-4BE3-BDBA-C68228FC8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C2EA5E-838C-43AE-B7A7-D2692663A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6E4A1-BD13-4D4C-B3FD-176C19528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28410-C099-4E23-AE30-C8D4869D350C}"/>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6" name="Footer Placeholder 5">
            <a:extLst>
              <a:ext uri="{FF2B5EF4-FFF2-40B4-BE49-F238E27FC236}">
                <a16:creationId xmlns:a16="http://schemas.microsoft.com/office/drawing/2014/main" id="{68F8CCFA-8226-44F4-A7FF-49579D86E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9A7C2-4061-4462-84AC-FBD77DFF6E52}"/>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26559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D327-A53B-4EA1-8D46-F22C61949E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2FBF6-F0AE-4875-83B8-2155C1B6A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342395-58D1-4DDB-BD8D-D7D09184D8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9E1316-A38F-4BF4-A7AD-89698AE334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358AC-23E7-47A9-92C9-375A77252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E8E10C-0D54-4CB9-8C24-DCF4082A90DA}"/>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8" name="Footer Placeholder 7">
            <a:extLst>
              <a:ext uri="{FF2B5EF4-FFF2-40B4-BE49-F238E27FC236}">
                <a16:creationId xmlns:a16="http://schemas.microsoft.com/office/drawing/2014/main" id="{5DE98476-DFDA-4F42-AF7C-E56BCC670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6B978A-ACB4-496E-B25B-7CD050CD7E59}"/>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291875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4C06-1F9F-4640-9687-B94F26E319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992F9-74AD-46C5-8162-B8F252C1EC0E}"/>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4" name="Footer Placeholder 3">
            <a:extLst>
              <a:ext uri="{FF2B5EF4-FFF2-40B4-BE49-F238E27FC236}">
                <a16:creationId xmlns:a16="http://schemas.microsoft.com/office/drawing/2014/main" id="{91822EBB-F36F-432F-8DD9-A1AE5DDB0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AC0788-1290-4385-B7D2-3ED2EE5D55ED}"/>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134519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CCB1D-5975-41D0-86BA-77745B9F29E0}"/>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3" name="Footer Placeholder 2">
            <a:extLst>
              <a:ext uri="{FF2B5EF4-FFF2-40B4-BE49-F238E27FC236}">
                <a16:creationId xmlns:a16="http://schemas.microsoft.com/office/drawing/2014/main" id="{1243FE5C-4719-48A5-AFC0-F10CF6905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3EFE4-D1AD-4A4A-9D04-55A736A182F5}"/>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251074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A756-41B1-4F9E-A4FB-419270B44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083283-59C7-4732-84C2-07413F65B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79CC7E-159F-43C1-A993-0EE6AF4B9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79163-EFB7-4C3B-8650-F31BDE4B559B}"/>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6" name="Footer Placeholder 5">
            <a:extLst>
              <a:ext uri="{FF2B5EF4-FFF2-40B4-BE49-F238E27FC236}">
                <a16:creationId xmlns:a16="http://schemas.microsoft.com/office/drawing/2014/main" id="{1F73D7DC-EC37-4D16-92D8-EFE424DF6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F6900-C4EA-4F17-95F6-D19C5A819F01}"/>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381199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1476-9A38-46E2-805E-4E507BB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542BDC-7448-4EC8-9D32-B4C9C8CCB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3DE617-034B-4B14-9BE3-27FA3A934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64292-7B69-4B61-BE90-AA9DCDC83EB1}"/>
              </a:ext>
            </a:extLst>
          </p:cNvPr>
          <p:cNvSpPr>
            <a:spLocks noGrp="1"/>
          </p:cNvSpPr>
          <p:nvPr>
            <p:ph type="dt" sz="half" idx="10"/>
          </p:nvPr>
        </p:nvSpPr>
        <p:spPr/>
        <p:txBody>
          <a:bodyPr/>
          <a:lstStyle/>
          <a:p>
            <a:fld id="{44E21E49-6593-4BB5-A555-7D5680E8B25B}" type="datetimeFigureOut">
              <a:rPr lang="en-US" smtClean="0"/>
              <a:t>8/10/2019</a:t>
            </a:fld>
            <a:endParaRPr lang="en-US"/>
          </a:p>
        </p:txBody>
      </p:sp>
      <p:sp>
        <p:nvSpPr>
          <p:cNvPr id="6" name="Footer Placeholder 5">
            <a:extLst>
              <a:ext uri="{FF2B5EF4-FFF2-40B4-BE49-F238E27FC236}">
                <a16:creationId xmlns:a16="http://schemas.microsoft.com/office/drawing/2014/main" id="{CD290E26-D9F4-4B83-A2F7-52C335BE9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5CB6D-F2DE-4BB2-A87C-E32472B19E9C}"/>
              </a:ext>
            </a:extLst>
          </p:cNvPr>
          <p:cNvSpPr>
            <a:spLocks noGrp="1"/>
          </p:cNvSpPr>
          <p:nvPr>
            <p:ph type="sldNum" sz="quarter" idx="12"/>
          </p:nvPr>
        </p:nvSpPr>
        <p:spPr/>
        <p:txBody>
          <a:bodyPr/>
          <a:lstStyle/>
          <a:p>
            <a:fld id="{C43A53F7-B28E-42F9-959C-FB2366EC66AF}" type="slidenum">
              <a:rPr lang="en-US" smtClean="0"/>
              <a:t>‹#›</a:t>
            </a:fld>
            <a:endParaRPr lang="en-US"/>
          </a:p>
        </p:txBody>
      </p:sp>
    </p:spTree>
    <p:extLst>
      <p:ext uri="{BB962C8B-B14F-4D97-AF65-F5344CB8AC3E}">
        <p14:creationId xmlns:p14="http://schemas.microsoft.com/office/powerpoint/2010/main" val="410236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D2F6D-2AAA-44F1-BCFF-3CCCF106C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B5B4BE-ECF3-478A-BCF0-94D5F84FA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E14C4-2F98-4C71-8042-E560306EB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21E49-6593-4BB5-A555-7D5680E8B25B}" type="datetimeFigureOut">
              <a:rPr lang="en-US" smtClean="0"/>
              <a:t>8/10/2019</a:t>
            </a:fld>
            <a:endParaRPr lang="en-US"/>
          </a:p>
        </p:txBody>
      </p:sp>
      <p:sp>
        <p:nvSpPr>
          <p:cNvPr id="5" name="Footer Placeholder 4">
            <a:extLst>
              <a:ext uri="{FF2B5EF4-FFF2-40B4-BE49-F238E27FC236}">
                <a16:creationId xmlns:a16="http://schemas.microsoft.com/office/drawing/2014/main" id="{35FB82CD-B8E2-498F-B5CA-252878F84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768A7A-6D52-46F6-8895-0232CDB5F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A53F7-B28E-42F9-959C-FB2366EC66AF}" type="slidenum">
              <a:rPr lang="en-US" smtClean="0"/>
              <a:t>‹#›</a:t>
            </a:fld>
            <a:endParaRPr lang="en-US"/>
          </a:p>
        </p:txBody>
      </p:sp>
    </p:spTree>
    <p:extLst>
      <p:ext uri="{BB962C8B-B14F-4D97-AF65-F5344CB8AC3E}">
        <p14:creationId xmlns:p14="http://schemas.microsoft.com/office/powerpoint/2010/main" val="303430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gloriacuillo.blogspot.com/2010/05/those-of-us-who-have-lost-loved-one-to.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nature, outdoor, snow&#10;&#10;Description automatically generated">
            <a:extLst>
              <a:ext uri="{FF2B5EF4-FFF2-40B4-BE49-F238E27FC236}">
                <a16:creationId xmlns:a16="http://schemas.microsoft.com/office/drawing/2014/main" id="{F8BFDCDD-3363-437C-8F1D-3F10DDD3B9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6DB0E29-D2FB-4324-A92F-4E4B56673935}"/>
              </a:ext>
            </a:extLst>
          </p:cNvPr>
          <p:cNvSpPr txBox="1"/>
          <p:nvPr/>
        </p:nvSpPr>
        <p:spPr>
          <a:xfrm>
            <a:off x="6937248" y="1767840"/>
            <a:ext cx="4815840" cy="1323439"/>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All Are Welcome To Worship With Us</a:t>
            </a:r>
          </a:p>
        </p:txBody>
      </p:sp>
      <p:sp>
        <p:nvSpPr>
          <p:cNvPr id="6" name="TextBox 5">
            <a:extLst>
              <a:ext uri="{FF2B5EF4-FFF2-40B4-BE49-F238E27FC236}">
                <a16:creationId xmlns:a16="http://schemas.microsoft.com/office/drawing/2014/main" id="{218338D3-B106-48F2-AE5F-36CDF9369F62}"/>
              </a:ext>
            </a:extLst>
          </p:cNvPr>
          <p:cNvSpPr txBox="1"/>
          <p:nvPr/>
        </p:nvSpPr>
        <p:spPr>
          <a:xfrm>
            <a:off x="365760" y="5218176"/>
            <a:ext cx="2710999" cy="707886"/>
          </a:xfrm>
          <a:prstGeom prst="rect">
            <a:avLst/>
          </a:prstGeom>
          <a:noFill/>
        </p:spPr>
        <p:txBody>
          <a:bodyPr wrap="none" rtlCol="0">
            <a:spAutoFit/>
          </a:bodyPr>
          <a:lstStyle/>
          <a:p>
            <a:r>
              <a:rPr lang="en-US" sz="2000" dirty="0">
                <a:solidFill>
                  <a:schemeClr val="tx1">
                    <a:lumMod val="50000"/>
                    <a:lumOff val="50000"/>
                  </a:schemeClr>
                </a:solidFill>
                <a:latin typeface="Times New Roman" panose="02020603050405020304" pitchFamily="18" charset="0"/>
                <a:cs typeface="Times New Roman" panose="02020603050405020304" pitchFamily="18" charset="0"/>
              </a:rPr>
              <a:t>Ranger Church of Christ</a:t>
            </a:r>
          </a:p>
          <a:p>
            <a:r>
              <a:rPr lang="en-US" sz="2000" dirty="0">
                <a:solidFill>
                  <a:schemeClr val="tx1">
                    <a:lumMod val="50000"/>
                    <a:lumOff val="50000"/>
                  </a:schemeClr>
                </a:solidFill>
                <a:latin typeface="Times New Roman" panose="02020603050405020304" pitchFamily="18" charset="0"/>
                <a:cs typeface="Times New Roman" panose="02020603050405020304" pitchFamily="18" charset="0"/>
              </a:rPr>
              <a:t>Mesquite and Rusk St. </a:t>
            </a:r>
          </a:p>
        </p:txBody>
      </p:sp>
    </p:spTree>
    <p:extLst>
      <p:ext uri="{BB962C8B-B14F-4D97-AF65-F5344CB8AC3E}">
        <p14:creationId xmlns:p14="http://schemas.microsoft.com/office/powerpoint/2010/main" val="296020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5B5D8-198A-4200-AEE0-0BF51C85CEA2}"/>
              </a:ext>
            </a:extLst>
          </p:cNvPr>
          <p:cNvSpPr/>
          <p:nvPr/>
        </p:nvSpPr>
        <p:spPr>
          <a:xfrm>
            <a:off x="404735" y="797510"/>
            <a:ext cx="10957810" cy="5262979"/>
          </a:xfrm>
          <a:prstGeom prst="rect">
            <a:avLst/>
          </a:prstGeom>
        </p:spPr>
        <p:txBody>
          <a:bodyPr wrap="square">
            <a:spAutoFit/>
          </a:bodyPr>
          <a:lstStyle/>
          <a:p>
            <a:pPr marL="344488" marR="0" indent="-344488">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This is the same argument that has been used for decades to rationalize homosexuality.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341313">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It should come as no surprise Christians and the left – most of which are tolerant of virtually any view short of biblical morality – they are moving toward explaining other reprehensible behavior in the same manner.</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8975" marR="0" indent="-346075">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b="1"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Step Three</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Dr. James Cantor of Toronto’s Centre for Addiction and Mental Health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is at the forefront of this disturbing trend.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8975" marR="0" indent="-346075">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 He recently presented his findings that pedophilia is a </a:t>
            </a:r>
            <a:r>
              <a:rPr lang="en-US" sz="2800"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genetic predisposition that is as deeply rooted as any other reproductive proclivity</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same claim and route that was taken by the homosexual agenda.)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4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854E1-7F17-4A45-9CC5-D9EC6C50A239}"/>
              </a:ext>
            </a:extLst>
          </p:cNvPr>
          <p:cNvSpPr/>
          <p:nvPr/>
        </p:nvSpPr>
        <p:spPr>
          <a:xfrm>
            <a:off x="624590" y="1078881"/>
            <a:ext cx="10942820" cy="4832092"/>
          </a:xfrm>
          <a:prstGeom prst="rect">
            <a:avLst/>
          </a:prstGeom>
        </p:spPr>
        <p:txBody>
          <a:bodyPr wrap="square">
            <a:spAutoFit/>
          </a:bodyPr>
          <a:lstStyle/>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i="1"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Step four</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Obtain agreement with your findings.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Dr. Michael </a:t>
            </a:r>
            <a:r>
              <a:rPr lang="en-US" sz="28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Seto</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 former colleague of Cantor</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explained that child molesters are more likely to have been abused; and as such, he still contends the desires should be classified as a normal procreative orientation.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 “In a previous report,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Seto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claimed these monsters “will remain </a:t>
            </a:r>
            <a:r>
              <a:rPr lang="en-US" sz="2800" u="dbl"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hidden if they continue to be hated and feared</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which would impede efforts to better understand this orientation and thereby prevent child exploitation.”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2800" b="1" i="1"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Step five</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Like Nancy Pelosi said: “Let’s pass the law so we see and know what it really is.”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91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FB81F3-FC37-4432-A2F9-B8A66D836F79}"/>
              </a:ext>
            </a:extLst>
          </p:cNvPr>
          <p:cNvSpPr/>
          <p:nvPr/>
        </p:nvSpPr>
        <p:spPr>
          <a:xfrm>
            <a:off x="494675" y="640272"/>
            <a:ext cx="10987790" cy="5693866"/>
          </a:xfrm>
          <a:prstGeom prst="rect">
            <a:avLst/>
          </a:prstGeom>
        </p:spPr>
        <p:txBody>
          <a:bodyPr wrap="square">
            <a:spAutoFit/>
          </a:bodyPr>
          <a:lstStyle/>
          <a:p>
            <a:pPr marL="522288" marR="0" indent="-52228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Jesus characterized children as worthy of imitation for those who would enter the kingdom, which he could not, and would not have done unless children are innocent, </a:t>
            </a:r>
            <a:r>
              <a:rPr lang="en-US" sz="2800" b="1" dirty="0">
                <a:latin typeface="Times New Roman" panose="02020603050405020304" pitchFamily="18" charset="0"/>
                <a:ea typeface="Calibri" panose="020F0502020204030204" pitchFamily="34" charset="0"/>
                <a:cs typeface="Times New Roman" panose="02020603050405020304" pitchFamily="18" charset="0"/>
              </a:rPr>
              <a:t>Matt. 18:3; 19:14.</a:t>
            </a:r>
          </a:p>
          <a:p>
            <a:pPr marL="865188" indent="-342900"/>
            <a:r>
              <a:rPr lang="en-US" sz="2800" dirty="0">
                <a:latin typeface="Times New Roman" panose="02020603050405020304" pitchFamily="18" charset="0"/>
                <a:cs typeface="Times New Roman" panose="02020603050405020304" pitchFamily="18" charset="0"/>
              </a:rPr>
              <a:t>1. Jesus is talking about converted adults becoming as pure and sinless as young children are before they are tainted by sin.</a:t>
            </a:r>
          </a:p>
          <a:p>
            <a:pPr marL="865188" indent="-342900"/>
            <a:r>
              <a:rPr lang="en-US" sz="2800" dirty="0">
                <a:latin typeface="Times New Roman" panose="02020603050405020304" pitchFamily="18" charset="0"/>
                <a:cs typeface="Times New Roman" panose="02020603050405020304" pitchFamily="18" charset="0"/>
              </a:rPr>
              <a:t>2. Unless you are a child or have been made pure as a child, you will not be accepted into heaven.</a:t>
            </a:r>
          </a:p>
          <a:p>
            <a:pPr marL="865188" indent="-342900"/>
            <a:r>
              <a:rPr lang="en-US" sz="2800" dirty="0">
                <a:latin typeface="Times New Roman" panose="02020603050405020304" pitchFamily="18" charset="0"/>
                <a:cs typeface="Times New Roman" panose="02020603050405020304" pitchFamily="18" charset="0"/>
              </a:rPr>
              <a:t>3. The Lord speaks directly to pedophiles and those that would violate a new Christians faith with warnings of destructions.</a:t>
            </a:r>
          </a:p>
          <a:p>
            <a:r>
              <a:rPr lang="en-US" sz="2800" i="1" dirty="0">
                <a:latin typeface="Times New Roman" panose="02020603050405020304" pitchFamily="18" charset="0"/>
                <a:cs typeface="Times New Roman" panose="02020603050405020304" pitchFamily="18" charset="0"/>
              </a:rPr>
              <a:t>"Whoever causes one of these little ones who believe in Me to sin, it would be better for him if a millstone were hung around his neck, and he were drowned in the depth of the sea.</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(Matthew 18:6; Mark 9:43; Luke 17:2)</a:t>
            </a:r>
            <a:endParaRPr lang="en-US" sz="2800" dirty="0">
              <a:latin typeface="Times New Roman" panose="02020603050405020304" pitchFamily="18" charset="0"/>
              <a:cs typeface="Times New Roman" panose="02020603050405020304" pitchFamily="18" charset="0"/>
            </a:endParaRPr>
          </a:p>
          <a:p>
            <a:pPr marL="342900" marR="0" indent="-17145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0D4B9-787D-48EA-A5DB-58265D0CF03B}"/>
              </a:ext>
            </a:extLst>
          </p:cNvPr>
          <p:cNvSpPr/>
          <p:nvPr/>
        </p:nvSpPr>
        <p:spPr>
          <a:xfrm>
            <a:off x="617095" y="2090172"/>
            <a:ext cx="10957810" cy="2677656"/>
          </a:xfrm>
          <a:prstGeom prst="rect">
            <a:avLst/>
          </a:prstGeom>
        </p:spPr>
        <p:txBody>
          <a:bodyPr wrap="square">
            <a:spAutoFit/>
          </a:bodyPr>
          <a:lstStyle/>
          <a:p>
            <a:pPr marL="800100" marR="0" indent="-39211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 The New Testament portrays respondents to the Gospel as men and women, not babies or children, </a:t>
            </a:r>
            <a:r>
              <a:rPr lang="en-US" sz="2800" b="1" dirty="0">
                <a:latin typeface="Times New Roman" panose="02020603050405020304" pitchFamily="18" charset="0"/>
                <a:ea typeface="Calibri" panose="020F0502020204030204" pitchFamily="34" charset="0"/>
                <a:cs typeface="Times New Roman" panose="02020603050405020304" pitchFamily="18" charset="0"/>
              </a:rPr>
              <a:t>Acts 5:14.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latin typeface="Times New Roman" panose="02020603050405020304" pitchFamily="18" charset="0"/>
                <a:ea typeface="Calibri" panose="020F0502020204030204" pitchFamily="34" charset="0"/>
                <a:cs typeface="Times New Roman" panose="02020603050405020304" pitchFamily="18" charset="0"/>
              </a:rPr>
              <a:t>And believers were increasingly added to the Lord, multitudes of both men and women,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5:14)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08088" marR="0" indent="-388938" algn="just">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Children were not born with the “original sin” of Calvinism.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08088" marR="0" indent="-388938" algn="just">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They deserve and need our protection from Pedophiles &amp; such.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3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F4E9D-88D4-48B2-A7F9-A38888842494}"/>
              </a:ext>
            </a:extLst>
          </p:cNvPr>
          <p:cNvSpPr/>
          <p:nvPr/>
        </p:nvSpPr>
        <p:spPr>
          <a:xfrm>
            <a:off x="609600" y="366623"/>
            <a:ext cx="10972800" cy="6124754"/>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II. Every soul is individually accountable for his sins and no others.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9300" marR="0" indent="-45561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Even when groups of people are guilty of sin, the individuals who comprise those groups, are guilty of sin.</a:t>
            </a:r>
          </a:p>
          <a:p>
            <a:pPr marL="1079500" marR="0" indent="-3968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Both Sodom and Gomorrah were comprised of individual sinners, in which cities if only </a:t>
            </a:r>
            <a:r>
              <a:rPr lang="en-US" sz="2800" b="1" dirty="0">
                <a:latin typeface="Times New Roman" panose="02020603050405020304" pitchFamily="18" charset="0"/>
                <a:ea typeface="Calibri" panose="020F0502020204030204" pitchFamily="34" charset="0"/>
                <a:cs typeface="Times New Roman" panose="02020603050405020304" pitchFamily="18" charset="0"/>
              </a:rPr>
              <a:t>10 </a:t>
            </a:r>
            <a:r>
              <a:rPr lang="en-US" sz="2800" dirty="0">
                <a:latin typeface="Times New Roman" panose="02020603050405020304" pitchFamily="18" charset="0"/>
                <a:ea typeface="Calibri" panose="020F0502020204030204" pitchFamily="34" charset="0"/>
                <a:cs typeface="Times New Roman" panose="02020603050405020304" pitchFamily="18" charset="0"/>
              </a:rPr>
              <a:t>righteous souls could have been found, the cities would have been spared destruction by God, </a:t>
            </a:r>
            <a:r>
              <a:rPr lang="en-US" sz="2800" b="1" dirty="0">
                <a:latin typeface="Times New Roman" panose="02020603050405020304" pitchFamily="18" charset="0"/>
                <a:ea typeface="Calibri" panose="020F0502020204030204" pitchFamily="34" charset="0"/>
                <a:cs typeface="Times New Roman" panose="02020603050405020304" pitchFamily="18" charset="0"/>
              </a:rPr>
              <a:t>Gen. 19</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1423988" marR="0" indent="-34448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Some of the Jewish writers say he ended at ten, because he supposed there were ten righteous persons in Lot's family.</a:t>
            </a:r>
          </a:p>
          <a:p>
            <a:pPr marL="1423988" indent="-344488"/>
            <a:r>
              <a:rPr lang="en-US" sz="2800" dirty="0">
                <a:latin typeface="Times New Roman" panose="02020603050405020304" pitchFamily="18" charset="0"/>
                <a:ea typeface="Calibri" panose="020F0502020204030204" pitchFamily="34" charset="0"/>
              </a:rPr>
              <a:t>b. Lot and his wife, and their four daughters, and their four husbands; but they forgot that two of Lot's daughters were unmarried, and how many wives he married is not known</a:t>
            </a:r>
          </a:p>
          <a:p>
            <a:pPr marL="1423988" indent="-344488"/>
            <a:r>
              <a:rPr lang="en-US" sz="2800" dirty="0">
                <a:latin typeface="Times New Roman" panose="02020603050405020304" pitchFamily="18" charset="0"/>
                <a:cs typeface="Times New Roman" panose="02020603050405020304" pitchFamily="18" charset="0"/>
              </a:rPr>
              <a:t>c. Ten they say makes a congregation, and wherever there are ten righteous persons, a synagogue is built, and the town is saved for their sakes. </a:t>
            </a:r>
            <a:endParaRPr lang="en-US" sz="2800" dirty="0"/>
          </a:p>
        </p:txBody>
      </p:sp>
    </p:spTree>
    <p:extLst>
      <p:ext uri="{BB962C8B-B14F-4D97-AF65-F5344CB8AC3E}">
        <p14:creationId xmlns:p14="http://schemas.microsoft.com/office/powerpoint/2010/main" val="26475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CFD2F8-D739-4291-8C73-A930ABACCDD8}"/>
              </a:ext>
            </a:extLst>
          </p:cNvPr>
          <p:cNvSpPr/>
          <p:nvPr/>
        </p:nvSpPr>
        <p:spPr>
          <a:xfrm>
            <a:off x="617095" y="754294"/>
            <a:ext cx="10957810" cy="5262979"/>
          </a:xfrm>
          <a:prstGeom prst="rect">
            <a:avLst/>
          </a:prstGeom>
        </p:spPr>
        <p:txBody>
          <a:bodyPr wrap="square">
            <a:spAutoFit/>
          </a:bodyPr>
          <a:lstStyle/>
          <a:p>
            <a:pPr marL="793750" marR="0" indent="-40481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The world of Noah’s day was comprised of a mass of wicked individual souls who were lost, and we see that there were eight souls on the ark who were saved, </a:t>
            </a:r>
            <a:r>
              <a:rPr lang="en-US" sz="2800" b="1" dirty="0">
                <a:latin typeface="Times New Roman" panose="02020603050405020304" pitchFamily="18" charset="0"/>
                <a:ea typeface="Calibri" panose="020F0502020204030204" pitchFamily="34" charset="0"/>
                <a:cs typeface="Times New Roman" panose="02020603050405020304" pitchFamily="18" charset="0"/>
              </a:rPr>
              <a:t>Gen. 6</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793750" marR="0" indent="-40481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Churches of Christ, that in the first century were condemned by Jesus Christ, yet they had within them some individual Christians who were </a:t>
            </a:r>
            <a:r>
              <a:rPr lang="en-US" sz="2800" u="dbl" dirty="0">
                <a:latin typeface="Times New Roman" panose="02020603050405020304" pitchFamily="18" charset="0"/>
                <a:ea typeface="Calibri" panose="020F0502020204030204" pitchFamily="34" charset="0"/>
                <a:cs typeface="Times New Roman" panose="02020603050405020304" pitchFamily="18" charset="0"/>
              </a:rPr>
              <a:t>not guilty</a:t>
            </a:r>
            <a:r>
              <a:rPr lang="en-US" sz="2800" dirty="0">
                <a:latin typeface="Times New Roman" panose="02020603050405020304" pitchFamily="18" charset="0"/>
                <a:ea typeface="Calibri" panose="020F0502020204030204" pitchFamily="34" charset="0"/>
                <a:cs typeface="Times New Roman" panose="02020603050405020304" pitchFamily="18" charset="0"/>
              </a:rPr>
              <a:t> of the sin for which the congregation was being condemned, </a:t>
            </a:r>
            <a:r>
              <a:rPr lang="en-US" sz="2800" b="1" dirty="0">
                <a:latin typeface="Times New Roman" panose="02020603050405020304" pitchFamily="18" charset="0"/>
                <a:ea typeface="Calibri" panose="020F0502020204030204" pitchFamily="34" charset="0"/>
                <a:cs typeface="Times New Roman" panose="02020603050405020304" pitchFamily="18" charset="0"/>
              </a:rPr>
              <a:t>Rev. 3:3-4.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93750" marR="0" indent="-40481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If you find the subject of this sermon distasteful and unnecessary, how will you watch for Jesus until He returns?</a:t>
            </a:r>
          </a:p>
          <a:p>
            <a:pPr marL="465138" indent="-465138"/>
            <a:r>
              <a:rPr lang="en-US" sz="2800" dirty="0">
                <a:latin typeface="Times New Roman" panose="02020603050405020304" pitchFamily="18" charset="0"/>
                <a:cs typeface="Times New Roman" panose="02020603050405020304" pitchFamily="18" charset="0"/>
              </a:rPr>
              <a:t>B. Each soul will experience an individual Judgment in the last day because each soul is accountable to God, </a:t>
            </a:r>
            <a:r>
              <a:rPr lang="en-US" sz="2800" b="1" dirty="0">
                <a:latin typeface="Times New Roman" panose="02020603050405020304" pitchFamily="18" charset="0"/>
                <a:cs typeface="Times New Roman" panose="02020603050405020304" pitchFamily="18" charset="0"/>
              </a:rPr>
              <a:t>1 Pet. 1:17; 2 Cor. 5:10; Rev. 20:12-15.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1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0A4E09-7237-432E-A405-DD04B396E82A}"/>
              </a:ext>
            </a:extLst>
          </p:cNvPr>
          <p:cNvSpPr/>
          <p:nvPr/>
        </p:nvSpPr>
        <p:spPr>
          <a:xfrm>
            <a:off x="609600" y="366623"/>
            <a:ext cx="10972800" cy="6124754"/>
          </a:xfrm>
          <a:prstGeom prst="rect">
            <a:avLst/>
          </a:prstGeom>
        </p:spPr>
        <p:txBody>
          <a:bodyPr wrap="square">
            <a:spAutoFit/>
          </a:bodyPr>
          <a:lstStyle/>
          <a:p>
            <a:pPr marL="688975" marR="0" indent="-346075">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a:latin typeface="Times New Roman" panose="02020603050405020304" pitchFamily="18" charset="0"/>
                <a:ea typeface="Calibri" panose="020F0502020204030204" pitchFamily="34" charset="0"/>
                <a:cs typeface="Times New Roman" panose="02020603050405020304" pitchFamily="18" charset="0"/>
              </a:rPr>
              <a:t>If I do not preach this subject, how will you watch for pedophiles, or know about them, it until Jesus comes.</a:t>
            </a: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Corinthians 5:10)</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8975" marR="0" indent="-346075" algn="just">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Failure to protect the children around us “is a sin of omission”.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I saw the dead, small and great, standing before God, and books were opened. And another book was opened, which is the Book of Life. </a:t>
            </a:r>
            <a:r>
              <a:rPr lang="en-US" sz="28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the dead were judged according to their works</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by the things which were written in the books. The sea gave up the dead who were in it, and Death and Hades delivered up the dead who were in them. </a:t>
            </a:r>
            <a:r>
              <a:rPr lang="en-US" sz="2800" i="1" u="db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they were judged, each one according to his works</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Then Death and Hades were cast into the lake of fire. This is the second death. And anyone not found written in the Book of Life was cast into the lake of fire.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(Revelation 20:12-15)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9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D4601-D7D1-4E63-AB5B-2F8737739726}"/>
              </a:ext>
            </a:extLst>
          </p:cNvPr>
          <p:cNvSpPr/>
          <p:nvPr/>
        </p:nvSpPr>
        <p:spPr>
          <a:xfrm>
            <a:off x="617095" y="1874728"/>
            <a:ext cx="10957810" cy="3108543"/>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8975"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Children are not born in sin and they must be protected from sin.</a:t>
            </a:r>
          </a:p>
          <a:p>
            <a:pPr marL="688975"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Unaccountable persons have no sin, i.e. babies and adults with the minds of babies.</a:t>
            </a:r>
          </a:p>
          <a:p>
            <a:pPr marL="688975"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Only accountable persons have sin imputed to them.</a:t>
            </a:r>
          </a:p>
          <a:p>
            <a:pPr marL="688975" marR="0" indent="-35083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Each soul that is accountable must give an account for himself at the Judgment Bar of the Judge Jesus Christ. </a:t>
            </a:r>
          </a:p>
        </p:txBody>
      </p:sp>
    </p:spTree>
    <p:extLst>
      <p:ext uri="{BB962C8B-B14F-4D97-AF65-F5344CB8AC3E}">
        <p14:creationId xmlns:p14="http://schemas.microsoft.com/office/powerpoint/2010/main" val="41288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E9AFA-D34D-4AEA-BB4A-6103E5B9F3A5}"/>
              </a:ext>
            </a:extLst>
          </p:cNvPr>
          <p:cNvSpPr/>
          <p:nvPr/>
        </p:nvSpPr>
        <p:spPr>
          <a:xfrm>
            <a:off x="624590" y="1012954"/>
            <a:ext cx="10942820" cy="483209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Invitation: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93750" marR="0" indent="-39846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Not a single lost soul will be able to get by at Final Day of Judgment by blaming someone else for his lost condition.</a:t>
            </a:r>
          </a:p>
          <a:p>
            <a:pPr marL="793750" marR="0" indent="-39846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Many souls will be lost despite plentitude of opportunities to obey the Gospel, </a:t>
            </a:r>
            <a:r>
              <a:rPr lang="en-US" sz="2800" b="1" dirty="0">
                <a:latin typeface="Times New Roman" panose="02020603050405020304" pitchFamily="18" charset="0"/>
                <a:ea typeface="Calibri" panose="020F0502020204030204" pitchFamily="34" charset="0"/>
                <a:cs typeface="Times New Roman" panose="02020603050405020304" pitchFamily="18" charset="0"/>
              </a:rPr>
              <a:t>Heb. 5:8-9; Rom. 6:17.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though He was a Son, yet He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(Jesus Christ)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learned obedience by the things which He suffered. And having been perfected, He became the author of eternal salvation to all who obey Him,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(Hebrews 5:8-9)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000000"/>
                </a:solidFill>
                <a:latin typeface="Times New Roman" panose="02020603050405020304" pitchFamily="18" charset="0"/>
                <a:ea typeface="Calibri" panose="020F0502020204030204" pitchFamily="34" charset="0"/>
              </a:rPr>
              <a:t>But God be thanked that though you were slaves of sin, yet you obeyed from the heart that form of doctrine to which you were delivered.</a:t>
            </a:r>
            <a:r>
              <a:rPr lang="en-US" sz="2800" dirty="0">
                <a:solidFill>
                  <a:srgbClr val="000000"/>
                </a:solidFill>
                <a:latin typeface="Times New Roman" panose="02020603050405020304" pitchFamily="18" charset="0"/>
                <a:ea typeface="Calibri" panose="020F0502020204030204" pitchFamily="34" charset="0"/>
              </a:rPr>
              <a:t> </a:t>
            </a:r>
            <a:r>
              <a:rPr lang="en-US" sz="2800" b="1" dirty="0">
                <a:solidFill>
                  <a:srgbClr val="000000"/>
                </a:solidFill>
                <a:latin typeface="Times New Roman" panose="02020603050405020304" pitchFamily="18" charset="0"/>
                <a:ea typeface="Calibri" panose="020F0502020204030204" pitchFamily="34" charset="0"/>
              </a:rPr>
              <a:t>(Romans 6:17</a:t>
            </a:r>
            <a:endParaRPr lang="en-US" sz="2800" dirty="0"/>
          </a:p>
        </p:txBody>
      </p:sp>
    </p:spTree>
    <p:extLst>
      <p:ext uri="{BB962C8B-B14F-4D97-AF65-F5344CB8AC3E}">
        <p14:creationId xmlns:p14="http://schemas.microsoft.com/office/powerpoint/2010/main" val="33555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C3C953-F8F6-49FA-9CEC-5C11F1201CB6}"/>
              </a:ext>
            </a:extLst>
          </p:cNvPr>
          <p:cNvSpPr/>
          <p:nvPr/>
        </p:nvSpPr>
        <p:spPr>
          <a:xfrm>
            <a:off x="602104" y="1228397"/>
            <a:ext cx="10987791" cy="4401205"/>
          </a:xfrm>
          <a:prstGeom prst="rect">
            <a:avLst/>
          </a:prstGeom>
        </p:spPr>
        <p:txBody>
          <a:bodyPr wrap="square">
            <a:spAutoFit/>
          </a:bodyPr>
          <a:lstStyle/>
          <a:p>
            <a:pPr marL="342900" marR="0" indent="-34290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Many souls will be lost despite having been once saved, because they will have returned to the world and sin, </a:t>
            </a:r>
            <a:r>
              <a:rPr lang="en-US" sz="2800" b="1" dirty="0">
                <a:latin typeface="Times New Roman" panose="02020603050405020304" pitchFamily="18" charset="0"/>
                <a:ea typeface="Calibri" panose="020F0502020204030204" pitchFamily="34" charset="0"/>
                <a:cs typeface="Times New Roman" panose="02020603050405020304" pitchFamily="18" charset="0"/>
              </a:rPr>
              <a:t>2 Pet. 2:20-22.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if, after they have escaped the pollutions of the world through the knowledge of the Lord and Savior Jesus Christ, they are again entangled in them and overcome, the latter end is worse for them than the beginning. For it would have been better for them not to have known the way of righteousness, than having known it, to turn from the holy commandment delivered to them. But it has happened to them according to the true proverb: "A DOG RETURNS TO HIS OWN VOMIT," and, "a sow, having washed, to her wallowing in the mire."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Peter 2:20-22)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6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E68EE9-0CA8-4C59-A5A9-E4878CD89651}"/>
              </a:ext>
            </a:extLst>
          </p:cNvPr>
          <p:cNvGraphicFramePr>
            <a:graphicFrameLocks noGrp="1"/>
          </p:cNvGraphicFramePr>
          <p:nvPr>
            <p:extLst>
              <p:ext uri="{D42A27DB-BD31-4B8C-83A1-F6EECF244321}">
                <p14:modId xmlns:p14="http://schemas.microsoft.com/office/powerpoint/2010/main" val="2082603357"/>
              </p:ext>
            </p:extLst>
          </p:nvPr>
        </p:nvGraphicFramePr>
        <p:xfrm>
          <a:off x="-10887" y="-19520"/>
          <a:ext cx="12192000" cy="6858001"/>
        </p:xfrm>
        <a:graphic>
          <a:graphicData uri="http://schemas.openxmlformats.org/drawingml/2006/table">
            <a:tbl>
              <a:tblPr firstRow="1" bandRow="1">
                <a:tableStyleId>{7DF18680-E054-41AD-8BC1-D1AEF772440D}</a:tableStyleId>
              </a:tblPr>
              <a:tblGrid>
                <a:gridCol w="2677166">
                  <a:extLst>
                    <a:ext uri="{9D8B030D-6E8A-4147-A177-3AD203B41FA5}">
                      <a16:colId xmlns:a16="http://schemas.microsoft.com/office/drawing/2014/main" val="1087921435"/>
                    </a:ext>
                  </a:extLst>
                </a:gridCol>
                <a:gridCol w="1439620">
                  <a:extLst>
                    <a:ext uri="{9D8B030D-6E8A-4147-A177-3AD203B41FA5}">
                      <a16:colId xmlns:a16="http://schemas.microsoft.com/office/drawing/2014/main" val="913890771"/>
                    </a:ext>
                  </a:extLst>
                </a:gridCol>
                <a:gridCol w="8075214">
                  <a:extLst>
                    <a:ext uri="{9D8B030D-6E8A-4147-A177-3AD203B41FA5}">
                      <a16:colId xmlns:a16="http://schemas.microsoft.com/office/drawing/2014/main" val="3322880226"/>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78850188"/>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374417793"/>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683604776"/>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744452130"/>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028682936"/>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25629180"/>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066833838"/>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760381649"/>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58450888"/>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500532885"/>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94227769"/>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390094600"/>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906355736"/>
                  </a:ext>
                </a:extLst>
              </a:tr>
            </a:tbl>
          </a:graphicData>
        </a:graphic>
      </p:graphicFrame>
    </p:spTree>
    <p:extLst>
      <p:ext uri="{BB962C8B-B14F-4D97-AF65-F5344CB8AC3E}">
        <p14:creationId xmlns:p14="http://schemas.microsoft.com/office/powerpoint/2010/main" val="351800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F579D0-79DB-4579-B8F3-05E7EA2A8D78}"/>
              </a:ext>
            </a:extLst>
          </p:cNvPr>
          <p:cNvGraphicFramePr>
            <a:graphicFrameLocks noGrp="1"/>
          </p:cNvGraphicFramePr>
          <p:nvPr>
            <p:extLst>
              <p:ext uri="{D42A27DB-BD31-4B8C-83A1-F6EECF244321}">
                <p14:modId xmlns:p14="http://schemas.microsoft.com/office/powerpoint/2010/main" val="3713713371"/>
              </p:ext>
            </p:extLst>
          </p:nvPr>
        </p:nvGraphicFramePr>
        <p:xfrm>
          <a:off x="0" y="5273715"/>
          <a:ext cx="12192000" cy="1584285"/>
        </p:xfrm>
        <a:graphic>
          <a:graphicData uri="http://schemas.openxmlformats.org/drawingml/2006/table">
            <a:tbl>
              <a:tblPr firstRow="1" bandRow="1">
                <a:tableStyleId>{7DF18680-E054-41AD-8BC1-D1AEF772440D}</a:tableStyleId>
              </a:tblPr>
              <a:tblGrid>
                <a:gridCol w="2677166">
                  <a:extLst>
                    <a:ext uri="{9D8B030D-6E8A-4147-A177-3AD203B41FA5}">
                      <a16:colId xmlns:a16="http://schemas.microsoft.com/office/drawing/2014/main" val="1798753348"/>
                    </a:ext>
                  </a:extLst>
                </a:gridCol>
                <a:gridCol w="1439620">
                  <a:extLst>
                    <a:ext uri="{9D8B030D-6E8A-4147-A177-3AD203B41FA5}">
                      <a16:colId xmlns:a16="http://schemas.microsoft.com/office/drawing/2014/main" val="1782369164"/>
                    </a:ext>
                  </a:extLst>
                </a:gridCol>
                <a:gridCol w="8075214">
                  <a:extLst>
                    <a:ext uri="{9D8B030D-6E8A-4147-A177-3AD203B41FA5}">
                      <a16:colId xmlns:a16="http://schemas.microsoft.com/office/drawing/2014/main" val="4065724211"/>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932134903"/>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223020462"/>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071853804"/>
                  </a:ext>
                </a:extLst>
              </a:tr>
            </a:tbl>
          </a:graphicData>
        </a:graphic>
      </p:graphicFrame>
    </p:spTree>
    <p:extLst>
      <p:ext uri="{BB962C8B-B14F-4D97-AF65-F5344CB8AC3E}">
        <p14:creationId xmlns:p14="http://schemas.microsoft.com/office/powerpoint/2010/main" val="175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3E77AA-B79B-46F9-B104-5E56453228D1}"/>
              </a:ext>
            </a:extLst>
          </p:cNvPr>
          <p:cNvSpPr/>
          <p:nvPr/>
        </p:nvSpPr>
        <p:spPr>
          <a:xfrm>
            <a:off x="609600" y="797510"/>
            <a:ext cx="109728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Introduction:</a:t>
            </a:r>
            <a:endParaRPr lang="en-US" sz="2800" dirty="0">
              <a:latin typeface="Times New Roman" panose="02020603050405020304" pitchFamily="18" charset="0"/>
              <a:cs typeface="Times New Roman" panose="02020603050405020304" pitchFamily="18" charset="0"/>
            </a:endParaRPr>
          </a:p>
          <a:p>
            <a:pPr marL="688975" indent="-344488"/>
            <a:r>
              <a:rPr lang="en-US" sz="2800" dirty="0">
                <a:latin typeface="Times New Roman" panose="02020603050405020304" pitchFamily="18" charset="0"/>
                <a:cs typeface="Times New Roman" panose="02020603050405020304" pitchFamily="18" charset="0"/>
              </a:rPr>
              <a:t>1. Many religious people espouse doctrine that contradicts the “Word of God”. </a:t>
            </a:r>
            <a:r>
              <a:rPr lang="en-US" sz="2800" b="1" dirty="0">
                <a:latin typeface="Times New Roman" panose="02020603050405020304" pitchFamily="18" charset="0"/>
                <a:cs typeface="Times New Roman" panose="02020603050405020304" pitchFamily="18" charset="0"/>
              </a:rPr>
              <a:t>Deut. 24:16</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"Fathers shall not be put to death for their children, nor shall children be put to death for their fathers; a person shall be put to death for his own sin. </a:t>
            </a:r>
            <a:r>
              <a:rPr lang="en-US" sz="2800" b="1" dirty="0">
                <a:latin typeface="Times New Roman" panose="02020603050405020304" pitchFamily="18" charset="0"/>
                <a:cs typeface="Times New Roman" panose="02020603050405020304" pitchFamily="18" charset="0"/>
              </a:rPr>
              <a:t>(Deuteronomy 24:16)</a:t>
            </a:r>
            <a:endParaRPr lang="en-US" sz="2800" dirty="0">
              <a:latin typeface="Times New Roman" panose="02020603050405020304" pitchFamily="18" charset="0"/>
              <a:cs typeface="Times New Roman" panose="02020603050405020304" pitchFamily="18" charset="0"/>
            </a:endParaRPr>
          </a:p>
          <a:p>
            <a:pPr marL="1035050" indent="-346075"/>
            <a:r>
              <a:rPr lang="en-US" sz="2800" dirty="0">
                <a:latin typeface="Times New Roman" panose="02020603050405020304" pitchFamily="18" charset="0"/>
                <a:cs typeface="Times New Roman" panose="02020603050405020304" pitchFamily="18" charset="0"/>
              </a:rPr>
              <a:t>a. The Catholic Church teaches that every newborn baby comes into the world with the “original sin” of Adam on his soul.</a:t>
            </a:r>
          </a:p>
          <a:p>
            <a:pPr marL="1035050" indent="-346075"/>
            <a:r>
              <a:rPr lang="en-US" sz="2800" dirty="0">
                <a:latin typeface="Times New Roman" panose="02020603050405020304" pitchFamily="18" charset="0"/>
                <a:cs typeface="Times New Roman" panose="02020603050405020304" pitchFamily="18" charset="0"/>
              </a:rPr>
              <a:t>b. The Methodist Church formerly taught that babies were born depraved in sin, but they changed their doctrine in </a:t>
            </a:r>
            <a:r>
              <a:rPr lang="en-US" sz="2800" b="1" dirty="0">
                <a:latin typeface="Times New Roman" panose="02020603050405020304" pitchFamily="18" charset="0"/>
                <a:cs typeface="Times New Roman" panose="02020603050405020304" pitchFamily="18" charset="0"/>
              </a:rPr>
              <a:t>1910 </a:t>
            </a:r>
            <a:r>
              <a:rPr lang="en-US" sz="2800" dirty="0">
                <a:latin typeface="Times New Roman" panose="02020603050405020304" pitchFamily="18" charset="0"/>
                <a:cs typeface="Times New Roman" panose="02020603050405020304" pitchFamily="18" charset="0"/>
              </a:rPr>
              <a:t>(though Methodists still christen babies like they did before they changed their doctrine) (McCord).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06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01F5F-BC5F-4962-9522-9E30F9985729}"/>
              </a:ext>
            </a:extLst>
          </p:cNvPr>
          <p:cNvSpPr/>
          <p:nvPr/>
        </p:nvSpPr>
        <p:spPr>
          <a:xfrm>
            <a:off x="624590" y="1832086"/>
            <a:ext cx="10942820" cy="2246769"/>
          </a:xfrm>
          <a:prstGeom prst="rect">
            <a:avLst/>
          </a:prstGeom>
        </p:spPr>
        <p:txBody>
          <a:bodyPr wrap="square">
            <a:spAutoFit/>
          </a:bodyPr>
          <a:lstStyle/>
          <a:p>
            <a:pPr marL="688975" marR="0" indent="-3460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Several denominational churches that have adopted Calvinism teach that some souls are born in a lost condition from which they cannot remove themselves even if they want to (and others will be saved and cannot be lost no matter how grievous the sin).</a:t>
            </a:r>
          </a:p>
          <a:p>
            <a:pPr marL="51435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 Many people believe that sin is inherited.</a:t>
            </a:r>
          </a:p>
        </p:txBody>
      </p:sp>
    </p:spTree>
    <p:extLst>
      <p:ext uri="{BB962C8B-B14F-4D97-AF65-F5344CB8AC3E}">
        <p14:creationId xmlns:p14="http://schemas.microsoft.com/office/powerpoint/2010/main" val="233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33A67-0B1B-4F3D-8BF0-8368CA8F931D}"/>
              </a:ext>
            </a:extLst>
          </p:cNvPr>
          <p:cNvSpPr/>
          <p:nvPr/>
        </p:nvSpPr>
        <p:spPr>
          <a:xfrm>
            <a:off x="602105" y="751344"/>
            <a:ext cx="10987790" cy="5262979"/>
          </a:xfrm>
          <a:prstGeom prst="rect">
            <a:avLst/>
          </a:prstGeom>
        </p:spPr>
        <p:txBody>
          <a:bodyPr wrap="square">
            <a:spAutoFit/>
          </a:bodyPr>
          <a:lstStyle/>
          <a:p>
            <a:pPr marL="344488" marR="0" indent="-34448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The Bible and denominationalism disagree about who is accountable when for what sins.</a:t>
            </a:r>
          </a:p>
          <a:p>
            <a:pPr marL="688975" marR="0" indent="-3460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Much of the world attributes sins to little babies, whereas the Bible does not.</a:t>
            </a:r>
          </a:p>
          <a:p>
            <a:pPr marL="688975" marR="0" indent="-3460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The Bible neither attributes sins to babies nor attributes other persons’ sins to babies or other persons.</a:t>
            </a:r>
          </a:p>
          <a:p>
            <a:pPr marL="344488" marR="0" indent="-344488">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There is a difference between inheriting someone else’s sin and suffering the consequence of the sins of others.</a:t>
            </a:r>
          </a:p>
          <a:p>
            <a:pPr marL="688975" marR="0" indent="-3460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Sin is imputed by God to sinners, but sins are not inherited.</a:t>
            </a:r>
          </a:p>
          <a:p>
            <a:pPr marL="688975" marR="0" indent="-346075">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Even innocent children may suffer the results of the sins of their parents or others, e.g. cocaine (or other drugs) babies, fetal alcohol syndrome, abuse, neglect, drunk driving, etc.</a:t>
            </a:r>
          </a:p>
        </p:txBody>
      </p:sp>
    </p:spTree>
    <p:extLst>
      <p:ext uri="{BB962C8B-B14F-4D97-AF65-F5344CB8AC3E}">
        <p14:creationId xmlns:p14="http://schemas.microsoft.com/office/powerpoint/2010/main" val="341650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6D717-4DDC-4563-8EC7-9526C9F47B95}"/>
              </a:ext>
            </a:extLst>
          </p:cNvPr>
          <p:cNvSpPr/>
          <p:nvPr/>
        </p:nvSpPr>
        <p:spPr>
          <a:xfrm>
            <a:off x="632085" y="1443841"/>
            <a:ext cx="10927829" cy="4401205"/>
          </a:xfrm>
          <a:prstGeom prst="rect">
            <a:avLst/>
          </a:prstGeom>
        </p:spPr>
        <p:txBody>
          <a:bodyPr wrap="square">
            <a:spAutoFit/>
          </a:bodyPr>
          <a:lstStyle/>
          <a:p>
            <a:pPr marL="344488" indent="-344488"/>
            <a:r>
              <a:rPr lang="en-US" sz="2800" b="1" dirty="0">
                <a:latin typeface="Times New Roman" panose="02020603050405020304" pitchFamily="18" charset="0"/>
                <a:ea typeface="Calibri" panose="020F0502020204030204" pitchFamily="34" charset="0"/>
                <a:cs typeface="Times New Roman" panose="02020603050405020304" pitchFamily="18" charset="0"/>
              </a:rPr>
              <a:t>I. The Bible teaches children </a:t>
            </a:r>
            <a:r>
              <a:rPr lang="en-US" sz="2800" b="1" i="1" u="sng" dirty="0">
                <a:latin typeface="Times New Roman" panose="02020603050405020304" pitchFamily="18" charset="0"/>
                <a:ea typeface="Calibri" panose="020F0502020204030204" pitchFamily="34" charset="0"/>
                <a:cs typeface="Times New Roman" panose="02020603050405020304" pitchFamily="18" charset="0"/>
              </a:rPr>
              <a:t>do not</a:t>
            </a:r>
            <a:r>
              <a:rPr lang="en-US" sz="2800" b="1" dirty="0">
                <a:latin typeface="Times New Roman" panose="02020603050405020304" pitchFamily="18" charset="0"/>
                <a:ea typeface="Calibri" panose="020F0502020204030204" pitchFamily="34" charset="0"/>
                <a:cs typeface="Times New Roman" panose="02020603050405020304" pitchFamily="18" charset="0"/>
              </a:rPr>
              <a:t> bear the sins of their forefathers.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52487" marR="0" indent="-514350">
              <a:spcBef>
                <a:spcPts val="0"/>
              </a:spcBef>
              <a:spcAft>
                <a:spcPts val="0"/>
              </a:spcAft>
              <a:buAutoNum type="alphaU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Sin is not inherited, </a:t>
            </a:r>
            <a:r>
              <a:rPr lang="en-US" sz="2800" b="1" dirty="0">
                <a:latin typeface="Times New Roman" panose="02020603050405020304" pitchFamily="18" charset="0"/>
                <a:ea typeface="Calibri" panose="020F0502020204030204" pitchFamily="34" charset="0"/>
                <a:cs typeface="Times New Roman" panose="02020603050405020304" pitchFamily="18" charset="0"/>
              </a:rPr>
              <a:t>Deut. 24:16; Ezek. 18:20</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65088"/>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soul who sins shall die. The son shall not bear the guilt of the father, nor the father bear the guilt of the son. The righteousness of the righteous shall be upon himself, and the wickedness of the wicked shall be upon himself.</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(Ezekiel 18:20)</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9300" marR="0" indent="-411163">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Children enter the world sinless, perfect, and later (when accountable for themselves) have sin imputed to them, </a:t>
            </a:r>
            <a:r>
              <a:rPr lang="en-US" sz="2800" b="1" dirty="0">
                <a:latin typeface="Times New Roman" panose="02020603050405020304" pitchFamily="18" charset="0"/>
                <a:ea typeface="Calibri" panose="020F0502020204030204" pitchFamily="34" charset="0"/>
                <a:cs typeface="Times New Roman" panose="02020603050405020304" pitchFamily="18" charset="0"/>
              </a:rPr>
              <a:t>Ezek. 28:15.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You were perfect in your ways from the day you were created, Till iniquity was found in you. </a:t>
            </a:r>
            <a:r>
              <a:rPr lang="en-US" sz="2800"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Ezek</a:t>
            </a:r>
            <a:r>
              <a:rPr lang="en-US" sz="2800" b="1" dirty="0">
                <a:latin typeface="Times New Roman" panose="02020603050405020304" pitchFamily="18" charset="0"/>
                <a:cs typeface="Times New Roman" panose="02020603050405020304" pitchFamily="18" charset="0"/>
              </a:rPr>
              <a:t> 28:15</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6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F132C-97D4-4FEC-9562-65884400231E}"/>
              </a:ext>
            </a:extLst>
          </p:cNvPr>
          <p:cNvSpPr/>
          <p:nvPr/>
        </p:nvSpPr>
        <p:spPr>
          <a:xfrm>
            <a:off x="639580" y="1659285"/>
            <a:ext cx="10912839" cy="3539430"/>
          </a:xfrm>
          <a:prstGeom prst="rect">
            <a:avLst/>
          </a:prstGeom>
        </p:spPr>
        <p:txBody>
          <a:bodyPr wrap="square">
            <a:spAutoFit/>
          </a:bodyPr>
          <a:lstStyle/>
          <a:p>
            <a:pPr marL="404813" marR="0" indent="-344488">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 nationwide clamor among homosexual activists resulted in Congress legalizing the immoral same-sex marriage act.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04813" marR="0" indent="-344488">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that time many, concerned Americans worried that the debate would open the door for even more egregious perversions to become culturally accepted.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04813" marR="0" indent="-344488">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While the radical left roundly lambasted such predictions, </a:t>
            </a:r>
            <a:r>
              <a:rPr lang="en-US"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recent court rulings regarding bigamy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increased </a:t>
            </a:r>
            <a:r>
              <a:rPr lang="en-US"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efforts to legitimize the sexual abuse of children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indicate the concern was well-founded.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9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5C370-278C-4156-A623-05276915809B}"/>
              </a:ext>
            </a:extLst>
          </p:cNvPr>
          <p:cNvSpPr/>
          <p:nvPr/>
        </p:nvSpPr>
        <p:spPr>
          <a:xfrm>
            <a:off x="602105" y="582067"/>
            <a:ext cx="10987790" cy="5693866"/>
          </a:xfrm>
          <a:prstGeom prst="rect">
            <a:avLst/>
          </a:prstGeom>
        </p:spPr>
        <p:txBody>
          <a:bodyPr wrap="square">
            <a:spAutoFit/>
          </a:bodyPr>
          <a:lstStyle/>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Step One</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Saturday, December 14, 2013, </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Judge Clark </a:t>
            </a:r>
            <a:r>
              <a:rPr lang="en-US" sz="28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Waddoups</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in a </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91</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-page ruling, issued on Friday, sets a new legal precedent in Utah, effectively decriminalizing polygamy.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4488" marR="0" indent="-344488">
              <a:spcBef>
                <a:spcPts val="0"/>
              </a:spcBef>
              <a:spcAft>
                <a:spcPts val="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 It is the latest development in a lawsuit filed by the family of Kody Brown and his multiple wives.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4488" marR="0" indent="-344488">
              <a:spcBef>
                <a:spcPts val="0"/>
              </a:spcBef>
              <a:spcAft>
                <a:spcPts val="0"/>
              </a:spcAft>
            </a:pPr>
            <a:r>
              <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 Additionally, as Judge </a:t>
            </a:r>
            <a:r>
              <a:rPr lang="en-US" sz="28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Waddoups</a:t>
            </a:r>
            <a:r>
              <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notes, it’s hard to see what the difference really is between the relationship the Browns have with each other and a marriage where both the husband and the wife are, with the knowledge and consent of the other wives, engaging in what might be called adulterous relationships.</a:t>
            </a:r>
          </a:p>
          <a:p>
            <a:pPr marL="344488" indent="-344488"/>
            <a:r>
              <a:rPr lang="en-US" sz="2800" dirty="0">
                <a:latin typeface="Times New Roman" panose="02020603050405020304" pitchFamily="18" charset="0"/>
                <a:cs typeface="Times New Roman" panose="02020603050405020304" pitchFamily="18" charset="0"/>
              </a:rPr>
              <a:t>d. Such relationships may not be common, and many people may not approve of them, but that doesn’t mean that there is a “Constitutional Reason” to justify the state in forbids them from taking place.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48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A60CB-8AED-4D2D-BCDD-72659A9E2083}"/>
              </a:ext>
            </a:extLst>
          </p:cNvPr>
          <p:cNvSpPr/>
          <p:nvPr/>
        </p:nvSpPr>
        <p:spPr>
          <a:xfrm>
            <a:off x="609600" y="1277035"/>
            <a:ext cx="10972800" cy="4401205"/>
          </a:xfrm>
          <a:prstGeom prst="rect">
            <a:avLst/>
          </a:prstGeom>
        </p:spPr>
        <p:txBody>
          <a:bodyPr wrap="square">
            <a:spAutoFit/>
          </a:bodyPr>
          <a:lstStyle/>
          <a:p>
            <a:pPr marL="344488" indent="-344488"/>
            <a:r>
              <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e. Finally, the fact that even where it is a crime; (because of “No Fault Divorces”) adultery is never prosecuted; means </a:t>
            </a:r>
            <a:r>
              <a:rPr lang="en-US" sz="2800" dirty="0">
                <a:latin typeface="Times New Roman" panose="02020603050405020304" pitchFamily="18" charset="0"/>
                <a:cs typeface="Times New Roman" panose="02020603050405020304" pitchFamily="18" charset="0"/>
              </a:rPr>
              <a:t>that </a:t>
            </a:r>
            <a:r>
              <a:rPr lang="en-US" sz="2800" u="dbl" dirty="0">
                <a:latin typeface="Times New Roman" panose="02020603050405020304" pitchFamily="18" charset="0"/>
                <a:cs typeface="Times New Roman" panose="02020603050405020304" pitchFamily="18" charset="0"/>
              </a:rPr>
              <a:t>the threat of prosecution remains</a:t>
            </a:r>
            <a:r>
              <a:rPr lang="en-US" sz="2800" dirty="0">
                <a:latin typeface="Times New Roman" panose="02020603050405020304" pitchFamily="18" charset="0"/>
                <a:cs typeface="Times New Roman" panose="02020603050405020304" pitchFamily="18" charset="0"/>
              </a:rPr>
              <a:t> in Utah, because the law still forbids the adultery practiced in polygamy.</a:t>
            </a:r>
          </a:p>
          <a:p>
            <a:pPr marL="344488" indent="-344488"/>
            <a:r>
              <a:rPr lang="en-US" sz="2800" dirty="0">
                <a:latin typeface="Times New Roman" panose="02020603050405020304" pitchFamily="18" charset="0"/>
                <a:cs typeface="Times New Roman" panose="02020603050405020304" pitchFamily="18" charset="0"/>
              </a:rPr>
              <a:t>f. In Utah, residents who live as the Browns do, and hold a religious belief that they are “married” in some sense, will be prosecuted by the state because they have a religious belief that their relationship truly “is a kind of marriage”.</a:t>
            </a:r>
          </a:p>
          <a:p>
            <a:pPr marL="344488" indent="-344488"/>
            <a:r>
              <a:rPr lang="en-US" sz="2800" dirty="0">
                <a:latin typeface="Times New Roman" panose="02020603050405020304" pitchFamily="18" charset="0"/>
                <a:cs typeface="Times New Roman" panose="02020603050405020304" pitchFamily="18" charset="0"/>
              </a:rPr>
              <a:t>g. </a:t>
            </a:r>
            <a:r>
              <a:rPr lang="en-US" sz="2800" b="1" i="1" u="sng" dirty="0">
                <a:latin typeface="Times New Roman" panose="02020603050405020304" pitchFamily="18" charset="0"/>
                <a:cs typeface="Times New Roman" panose="02020603050405020304" pitchFamily="18" charset="0"/>
              </a:rPr>
              <a:t>Step two</a:t>
            </a:r>
            <a:r>
              <a:rPr lang="en-US" sz="2800" dirty="0">
                <a:latin typeface="Times New Roman" panose="02020603050405020304" pitchFamily="18" charset="0"/>
                <a:cs typeface="Times New Roman" panose="02020603050405020304" pitchFamily="18" charset="0"/>
              </a:rPr>
              <a:t>; if, whatever you do, you claim is within the bounds of your marriage, you have a constitutional justification for that action.</a:t>
            </a:r>
            <a:endParaRPr lang="en-US" dirty="0"/>
          </a:p>
        </p:txBody>
      </p:sp>
    </p:spTree>
    <p:extLst>
      <p:ext uri="{BB962C8B-B14F-4D97-AF65-F5344CB8AC3E}">
        <p14:creationId xmlns:p14="http://schemas.microsoft.com/office/powerpoint/2010/main" val="228369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4489</Words>
  <Application>Microsoft Office PowerPoint</Application>
  <PresentationFormat>Widescreen</PresentationFormat>
  <Paragraphs>188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27</cp:revision>
  <dcterms:created xsi:type="dcterms:W3CDTF">2019-08-10T11:46:22Z</dcterms:created>
  <dcterms:modified xsi:type="dcterms:W3CDTF">2019-08-10T20:38:48Z</dcterms:modified>
</cp:coreProperties>
</file>