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2" r:id="rId2"/>
    <p:sldId id="28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0" r:id="rId20"/>
    <p:sldId id="273" r:id="rId21"/>
    <p:sldId id="274" r:id="rId22"/>
    <p:sldId id="275" r:id="rId23"/>
    <p:sldId id="276" r:id="rId24"/>
    <p:sldId id="277" r:id="rId25"/>
    <p:sldId id="278" r:id="rId26"/>
    <p:sldId id="279" r:id="rId27"/>
    <p:sldId id="280" r:id="rId28"/>
    <p:sldId id="281"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176" autoAdjust="0"/>
  </p:normalViewPr>
  <p:slideViewPr>
    <p:cSldViewPr snapToGrid="0">
      <p:cViewPr varScale="1">
        <p:scale>
          <a:sx n="44" d="100"/>
          <a:sy n="44" d="100"/>
        </p:scale>
        <p:origin x="122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660D3-CF1B-4688-B9AA-571DE0C9425E}"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64CA5-EFE5-4ECF-9411-C901D58F5BFF}" type="slidenum">
              <a:rPr lang="en-US" smtClean="0"/>
              <a:t>‹#›</a:t>
            </a:fld>
            <a:endParaRPr lang="en-US"/>
          </a:p>
        </p:txBody>
      </p:sp>
    </p:spTree>
    <p:extLst>
      <p:ext uri="{BB962C8B-B14F-4D97-AF65-F5344CB8AC3E}">
        <p14:creationId xmlns:p14="http://schemas.microsoft.com/office/powerpoint/2010/main" val="323799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a:t>
            </a:fld>
            <a:endParaRPr lang="en-US"/>
          </a:p>
        </p:txBody>
      </p:sp>
    </p:spTree>
    <p:extLst>
      <p:ext uri="{BB962C8B-B14F-4D97-AF65-F5344CB8AC3E}">
        <p14:creationId xmlns:p14="http://schemas.microsoft.com/office/powerpoint/2010/main" val="195132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 Saul, David and Solomon each reigned </a:t>
            </a:r>
            <a:r>
              <a:rPr lang="en-US" sz="1200" b="1" kern="1200" dirty="0">
                <a:solidFill>
                  <a:schemeClr val="tx1"/>
                </a:solidFill>
                <a:effectLst/>
                <a:latin typeface="+mn-lt"/>
                <a:ea typeface="+mn-ea"/>
                <a:cs typeface="+mn-cs"/>
              </a:rPr>
              <a:t>40 years</a:t>
            </a:r>
            <a:r>
              <a:rPr lang="en-US" sz="1200" kern="1200" dirty="0">
                <a:solidFill>
                  <a:schemeClr val="tx1"/>
                </a:solidFill>
                <a:effectLst/>
                <a:latin typeface="+mn-lt"/>
                <a:ea typeface="+mn-ea"/>
                <a:cs typeface="+mn-cs"/>
              </a:rPr>
              <a:t> for a total of </a:t>
            </a:r>
            <a:r>
              <a:rPr lang="en-US" sz="1200" b="1" kern="1200" dirty="0">
                <a:solidFill>
                  <a:schemeClr val="tx1"/>
                </a:solidFill>
                <a:effectLst/>
                <a:latin typeface="+mn-lt"/>
                <a:ea typeface="+mn-ea"/>
                <a:cs typeface="+mn-cs"/>
              </a:rPr>
              <a:t>120 years</a:t>
            </a:r>
            <a:r>
              <a:rPr lang="en-US" sz="1200" kern="1200" dirty="0">
                <a:solidFill>
                  <a:schemeClr val="tx1"/>
                </a:solidFill>
                <a:effectLst/>
                <a:latin typeface="+mn-lt"/>
                <a:ea typeface="+mn-ea"/>
                <a:cs typeface="+mn-cs"/>
              </a:rPr>
              <a:t> before the kingdom split in </a:t>
            </a:r>
            <a:r>
              <a:rPr lang="en-US" sz="1200" b="1" kern="1200" dirty="0">
                <a:solidFill>
                  <a:schemeClr val="tx1"/>
                </a:solidFill>
                <a:effectLst/>
                <a:latin typeface="+mn-lt"/>
                <a:ea typeface="+mn-ea"/>
                <a:cs typeface="+mn-cs"/>
              </a:rPr>
              <a:t>975 B.C.</a:t>
            </a:r>
            <a:r>
              <a:rPr lang="en-US" sz="1200" kern="1200" dirty="0">
                <a:solidFill>
                  <a:schemeClr val="tx1"/>
                </a:solidFill>
                <a:effectLst/>
                <a:latin typeface="+mn-lt"/>
                <a:ea typeface="+mn-ea"/>
                <a:cs typeface="+mn-cs"/>
              </a:rPr>
              <a:t> into Israel in the north and Judah in the south.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e. Because of the northern kingdom’s idolatry, God allowed Assyria to take it into captivity in </a:t>
            </a:r>
            <a:r>
              <a:rPr lang="en-US" sz="1200" b="1" kern="1200" dirty="0">
                <a:solidFill>
                  <a:schemeClr val="tx1"/>
                </a:solidFill>
                <a:effectLst/>
                <a:latin typeface="+mn-lt"/>
                <a:ea typeface="+mn-ea"/>
                <a:cs typeface="+mn-cs"/>
              </a:rPr>
              <a:t>622 B.C. </a:t>
            </a:r>
          </a:p>
          <a:p>
            <a:r>
              <a:rPr lang="en-US" sz="1200" b="1" kern="1200" dirty="0">
                <a:solidFill>
                  <a:schemeClr val="tx1"/>
                </a:solidFill>
                <a:effectLst/>
                <a:latin typeface="+mn-lt"/>
                <a:ea typeface="+mn-ea"/>
                <a:cs typeface="+mn-cs"/>
              </a:rPr>
              <a: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 Later, because of the southern kingdom’s idolatry, God allowed Babylon in </a:t>
            </a:r>
            <a:r>
              <a:rPr lang="en-US" sz="1200" b="1" kern="1200" dirty="0">
                <a:solidFill>
                  <a:schemeClr val="tx1"/>
                </a:solidFill>
                <a:effectLst/>
                <a:latin typeface="+mn-lt"/>
                <a:ea typeface="+mn-ea"/>
                <a:cs typeface="+mn-cs"/>
              </a:rPr>
              <a:t>587 B.C</a:t>
            </a:r>
            <a:r>
              <a:rPr lang="en-US" sz="1200" kern="1200" dirty="0">
                <a:solidFill>
                  <a:schemeClr val="tx1"/>
                </a:solidFill>
                <a:effectLst/>
                <a:latin typeface="+mn-lt"/>
                <a:ea typeface="+mn-ea"/>
                <a:cs typeface="+mn-cs"/>
              </a:rPr>
              <a:t>. to destroy Jerusalem and carry its inhabitants into captivity.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11</a:t>
            </a:fld>
            <a:endParaRPr lang="en-US"/>
          </a:p>
        </p:txBody>
      </p:sp>
    </p:spTree>
    <p:extLst>
      <p:ext uri="{BB962C8B-B14F-4D97-AF65-F5344CB8AC3E}">
        <p14:creationId xmlns:p14="http://schemas.microsoft.com/office/powerpoint/2010/main" val="2304741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g. Persia conquered Babylon in </a:t>
            </a:r>
            <a:r>
              <a:rPr lang="en-US" sz="1200" b="1" kern="1200" dirty="0">
                <a:solidFill>
                  <a:schemeClr val="tx1"/>
                </a:solidFill>
                <a:effectLst/>
                <a:latin typeface="+mn-lt"/>
                <a:ea typeface="+mn-ea"/>
                <a:cs typeface="+mn-cs"/>
              </a:rPr>
              <a:t>538 B.C</a:t>
            </a:r>
            <a:r>
              <a:rPr lang="en-US" sz="1200" kern="1200" dirty="0">
                <a:solidFill>
                  <a:schemeClr val="tx1"/>
                </a:solidFill>
                <a:effectLst/>
                <a:latin typeface="+mn-lt"/>
                <a:ea typeface="+mn-ea"/>
                <a:cs typeface="+mn-cs"/>
              </a:rPr>
              <a:t>. and two years later, the first return of Jews from Babylonian captivity to Jerusalem occurred.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h. Subsequent returns of Jews from Babylonian captivity occurred in </a:t>
            </a:r>
            <a:r>
              <a:rPr lang="en-US" sz="1200" b="1" kern="1200" dirty="0">
                <a:solidFill>
                  <a:schemeClr val="tx1"/>
                </a:solidFill>
                <a:effectLst/>
                <a:latin typeface="+mn-lt"/>
                <a:ea typeface="+mn-ea"/>
                <a:cs typeface="+mn-cs"/>
              </a:rPr>
              <a:t>456 B.C</a:t>
            </a:r>
            <a:r>
              <a:rPr lang="en-US" sz="1200" kern="1200" dirty="0">
                <a:solidFill>
                  <a:schemeClr val="tx1"/>
                </a:solidFill>
                <a:effectLst/>
                <a:latin typeface="+mn-lt"/>
                <a:ea typeface="+mn-ea"/>
                <a:cs typeface="+mn-cs"/>
              </a:rPr>
              <a:t>. led by Ezra and </a:t>
            </a:r>
            <a:r>
              <a:rPr lang="en-US" sz="1200" b="1" kern="1200" dirty="0">
                <a:solidFill>
                  <a:schemeClr val="tx1"/>
                </a:solidFill>
                <a:effectLst/>
                <a:latin typeface="+mn-lt"/>
                <a:ea typeface="+mn-ea"/>
                <a:cs typeface="+mn-cs"/>
              </a:rPr>
              <a:t>444 B.C</a:t>
            </a:r>
            <a:r>
              <a:rPr lang="en-US" sz="1200" kern="1200" dirty="0">
                <a:solidFill>
                  <a:schemeClr val="tx1"/>
                </a:solidFill>
                <a:effectLst/>
                <a:latin typeface="+mn-lt"/>
                <a:ea typeface="+mn-ea"/>
                <a:cs typeface="+mn-cs"/>
              </a:rPr>
              <a:t>. led by Nehemiah.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i. Malachi prophesied about </a:t>
            </a:r>
            <a:r>
              <a:rPr lang="en-US" sz="1200" b="1" kern="1200" dirty="0">
                <a:solidFill>
                  <a:schemeClr val="tx1"/>
                </a:solidFill>
                <a:effectLst/>
                <a:latin typeface="+mn-lt"/>
                <a:ea typeface="+mn-ea"/>
                <a:cs typeface="+mn-cs"/>
              </a:rPr>
              <a:t>400 B.C</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12</a:t>
            </a:fld>
            <a:endParaRPr lang="en-US"/>
          </a:p>
        </p:txBody>
      </p:sp>
    </p:spTree>
    <p:extLst>
      <p:ext uri="{BB962C8B-B14F-4D97-AF65-F5344CB8AC3E}">
        <p14:creationId xmlns:p14="http://schemas.microsoft.com/office/powerpoint/2010/main" val="326947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Malachi prophesied to a rebuilt nation of re-settled Jewish people. </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a. The rebuilt Jewish settlement was less than </a:t>
            </a:r>
            <a:r>
              <a:rPr lang="en-US" sz="1200" b="1" kern="1200" dirty="0">
                <a:solidFill>
                  <a:schemeClr val="tx1"/>
                </a:solidFill>
                <a:effectLst/>
                <a:latin typeface="+mn-lt"/>
                <a:ea typeface="+mn-ea"/>
                <a:cs typeface="+mn-cs"/>
              </a:rPr>
              <a:t>100 years old </a:t>
            </a:r>
            <a:r>
              <a:rPr lang="en-US" sz="1200" kern="1200" dirty="0">
                <a:solidFill>
                  <a:schemeClr val="tx1"/>
                </a:solidFill>
                <a:effectLst/>
                <a:latin typeface="+mn-lt"/>
                <a:ea typeface="+mn-ea"/>
                <a:cs typeface="+mn-cs"/>
              </a:rPr>
              <a:t>when Malachi received his revelation from God. </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b. The Jews were subjects of the Persian Empire. </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c. Old Canaan was highly populated with Gentiles who migrated there during the Jewish captivities. </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d. The Jews had been influenced by Gentiles while in captivity, were being influenced by their Gentile neighbors in Canaan and were politically subject to Gentiles.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13</a:t>
            </a:fld>
            <a:endParaRPr lang="en-US"/>
          </a:p>
        </p:txBody>
      </p:sp>
    </p:spTree>
    <p:extLst>
      <p:ext uri="{BB962C8B-B14F-4D97-AF65-F5344CB8AC3E}">
        <p14:creationId xmlns:p14="http://schemas.microsoft.com/office/powerpoint/2010/main" val="81632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e. Consequently, many Jews turned to idolatry while pretending to honor God.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f. Marriages between the people of God and idolatrous people contributed greatly to idolatry among the Jews.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14</a:t>
            </a:fld>
            <a:endParaRPr lang="en-US"/>
          </a:p>
        </p:txBody>
      </p:sp>
    </p:spTree>
    <p:extLst>
      <p:ext uri="{BB962C8B-B14F-4D97-AF65-F5344CB8AC3E}">
        <p14:creationId xmlns:p14="http://schemas.microsoft.com/office/powerpoint/2010/main" val="27080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God refused to accept the sacrifices and offerings from his people, </a:t>
            </a:r>
            <a:r>
              <a:rPr lang="en-US" sz="1200" b="1" kern="1200" dirty="0">
                <a:solidFill>
                  <a:schemeClr val="tx1"/>
                </a:solidFill>
                <a:effectLst/>
                <a:latin typeface="+mn-lt"/>
                <a:ea typeface="+mn-ea"/>
                <a:cs typeface="+mn-cs"/>
              </a:rPr>
              <a:t>1:10.</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"Who is there even among you who would shut the doors, So that you would not kindle fire on My altar in vain? I have no pleasure in you," Says the LORD of hosts, "</a:t>
            </a:r>
            <a:r>
              <a:rPr lang="en-US" sz="1200" i="1" u="sng" kern="1200" dirty="0">
                <a:solidFill>
                  <a:schemeClr val="tx1"/>
                </a:solidFill>
                <a:effectLst/>
                <a:latin typeface="+mn-lt"/>
                <a:ea typeface="+mn-ea"/>
                <a:cs typeface="+mn-cs"/>
              </a:rPr>
              <a:t>Nor will I accept an offering from your hands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(Malachi 1:10)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However, we know God had demanded sacrifices from his people</a:t>
            </a:r>
          </a:p>
          <a:p>
            <a:r>
              <a:rPr lang="en-US" sz="1200" kern="1200" dirty="0">
                <a:solidFill>
                  <a:schemeClr val="tx1"/>
                </a:solidFill>
                <a:effectLst/>
                <a:latin typeface="+mn-lt"/>
                <a:ea typeface="+mn-ea"/>
                <a:cs typeface="+mn-cs"/>
              </a:rPr>
              <a:t>        1. The Jews were to offer </a:t>
            </a:r>
            <a:r>
              <a:rPr lang="en-US" sz="1200" b="1" kern="1200" dirty="0">
                <a:solidFill>
                  <a:schemeClr val="tx1"/>
                </a:solidFill>
                <a:effectLst/>
                <a:latin typeface="+mn-lt"/>
                <a:ea typeface="+mn-ea"/>
                <a:cs typeface="+mn-cs"/>
              </a:rPr>
              <a:t>peace</a:t>
            </a:r>
            <a:r>
              <a:rPr lang="en-US" sz="1200" kern="1200" dirty="0">
                <a:solidFill>
                  <a:schemeClr val="tx1"/>
                </a:solidFill>
                <a:effectLst/>
                <a:latin typeface="+mn-lt"/>
                <a:ea typeface="+mn-ea"/>
                <a:cs typeface="+mn-cs"/>
              </a:rPr>
              <a:t> offerings, </a:t>
            </a:r>
            <a:r>
              <a:rPr lang="en-US" sz="1200" b="1" kern="1200" dirty="0">
                <a:solidFill>
                  <a:schemeClr val="tx1"/>
                </a:solidFill>
                <a:effectLst/>
                <a:latin typeface="+mn-lt"/>
                <a:ea typeface="+mn-ea"/>
                <a:cs typeface="+mn-cs"/>
              </a:rPr>
              <a:t>Lev. 3:1-7</a:t>
            </a:r>
            <a:r>
              <a:rPr lang="en-US" sz="1200" kern="1200" dirty="0">
                <a:solidFill>
                  <a:schemeClr val="tx1"/>
                </a:solidFill>
                <a:effectLst/>
                <a:latin typeface="+mn-lt"/>
                <a:ea typeface="+mn-ea"/>
                <a:cs typeface="+mn-cs"/>
              </a:rPr>
              <a:t>, i.e. cow or lamb.</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15</a:t>
            </a:fld>
            <a:endParaRPr lang="en-US"/>
          </a:p>
        </p:txBody>
      </p:sp>
    </p:spTree>
    <p:extLst>
      <p:ext uri="{BB962C8B-B14F-4D97-AF65-F5344CB8AC3E}">
        <p14:creationId xmlns:p14="http://schemas.microsoft.com/office/powerpoint/2010/main" val="3236548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    2. The Jews were to offer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burnt</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offerings,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Lev. 1:3-17</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i.e. cow, lamb or goat.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3. The Jews were to offer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meal</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offerings,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Lev. 2:1-16</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i.e. unleavened wafers or new grain.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4. Jews also offered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trespass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offerings,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Lev. 5:14-19</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i.e. ram.</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5. They offered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sin</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offerings,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Lev. 5:1-13; 16:29-34</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i.e. female lamb or goat, or two turtledoves or pigeons, or fine flour cakes or wafers.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6. The Jews offered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daily</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sacrifices, too,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Exod. 29:38-42</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i.e. two lambs.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864CA5-EFE5-4ECF-9411-C901D58F5BFF}" type="slidenum">
              <a:rPr lang="en-US" smtClean="0"/>
              <a:t>16</a:t>
            </a:fld>
            <a:endParaRPr lang="en-US"/>
          </a:p>
        </p:txBody>
      </p:sp>
    </p:spTree>
    <p:extLst>
      <p:ext uri="{BB962C8B-B14F-4D97-AF65-F5344CB8AC3E}">
        <p14:creationId xmlns:p14="http://schemas.microsoft.com/office/powerpoint/2010/main" val="201211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One primary factor regarding each sacrificial animal was that it was to be without blemish, </a:t>
            </a:r>
            <a:r>
              <a:rPr lang="en-US" sz="1200" b="1" kern="1200" dirty="0">
                <a:solidFill>
                  <a:schemeClr val="tx1"/>
                </a:solidFill>
                <a:effectLst/>
                <a:latin typeface="+mn-lt"/>
                <a:ea typeface="+mn-ea"/>
                <a:cs typeface="+mn-cs"/>
              </a:rPr>
              <a:t>Lev. 1:3, 10; 3:1, 6; 5:15 18; Deut. 15:21.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 In addition, sacrifices were to be the first fruits, i.e. God was to have his first, </a:t>
            </a:r>
            <a:r>
              <a:rPr lang="en-US" sz="1200" b="1" kern="1200" dirty="0">
                <a:solidFill>
                  <a:schemeClr val="tx1"/>
                </a:solidFill>
                <a:effectLst/>
                <a:latin typeface="+mn-lt"/>
                <a:ea typeface="+mn-ea"/>
                <a:cs typeface="+mn-cs"/>
              </a:rPr>
              <a:t>Lev. 2:14; Deut. 15:19.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17</a:t>
            </a:fld>
            <a:endParaRPr lang="en-US"/>
          </a:p>
        </p:txBody>
      </p:sp>
    </p:spTree>
    <p:extLst>
      <p:ext uri="{BB962C8B-B14F-4D97-AF65-F5344CB8AC3E}">
        <p14:creationId xmlns:p14="http://schemas.microsoft.com/office/powerpoint/2010/main" val="102844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The sacrifices and offerings of the Jews to whom Malachi wrote were not what God required of them. </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The Jews were in the habit of offering polluted bread on the Lord’s Table, </a:t>
            </a:r>
            <a:r>
              <a:rPr lang="en-US" sz="1200" b="1" kern="1200" dirty="0">
                <a:solidFill>
                  <a:schemeClr val="tx1"/>
                </a:solidFill>
                <a:effectLst/>
                <a:latin typeface="+mn-lt"/>
                <a:ea typeface="+mn-ea"/>
                <a:cs typeface="+mn-cs"/>
              </a:rPr>
              <a:t>Mal. 1:7</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"You offer defiled food on My altar, But say, 'In what way have we defiled You?' By saying, 'The table of the LORD is contemptible.'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(Malachi 1:7)</a:t>
            </a:r>
          </a:p>
          <a:p>
            <a:r>
              <a:rPr lang="en-US" sz="1200" b="1" kern="1200" dirty="0">
                <a:solidFill>
                  <a:schemeClr val="tx1"/>
                </a:solidFill>
                <a:effectLst/>
                <a:latin typeface="+mn-lt"/>
                <a:ea typeface="+mn-ea"/>
                <a:cs typeface="+mn-cs"/>
              </a:rPr>
              <a: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If the Jews did not follow the direction of God regarding the ingredients, e.g. used leaven or made no difference between foodstuffs and sacrificial offerings.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18</a:t>
            </a:fld>
            <a:endParaRPr lang="en-US"/>
          </a:p>
        </p:txBody>
      </p:sp>
    </p:spTree>
    <p:extLst>
      <p:ext uri="{BB962C8B-B14F-4D97-AF65-F5344CB8AC3E}">
        <p14:creationId xmlns:p14="http://schemas.microsoft.com/office/powerpoint/2010/main" val="246746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2. Such an attitude and conduct showed that the Jews despised or did not reverence God.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B. The Jews were in the habit of offering blind, lame or sick animals for sacrifices.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Their sacrifices were not without blemish.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Their sacrifices were not the first fruits.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They did not intend their offerings to be true sacrifices.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4. The Jews were offering God the off casts, refuse or garbage.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19</a:t>
            </a:fld>
            <a:endParaRPr lang="en-US"/>
          </a:p>
        </p:txBody>
      </p:sp>
    </p:spTree>
    <p:extLst>
      <p:ext uri="{BB962C8B-B14F-4D97-AF65-F5344CB8AC3E}">
        <p14:creationId xmlns:p14="http://schemas.microsoft.com/office/powerpoint/2010/main" val="234705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God demands of Christians sacrifices befitting Him.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God deserves the esteem and adoration inherent in sacrifices. </a:t>
            </a:r>
          </a:p>
          <a:p>
            <a:r>
              <a:rPr lang="en-US" sz="1200" kern="1200" dirty="0">
                <a:solidFill>
                  <a:schemeClr val="tx1"/>
                </a:solidFill>
                <a:effectLst/>
                <a:latin typeface="+mn-lt"/>
                <a:ea typeface="+mn-ea"/>
                <a:cs typeface="+mn-cs"/>
              </a:rPr>
              <a:t>        1. As our heavenly Father and Master, God deserves our honor and reverence, </a:t>
            </a:r>
            <a:r>
              <a:rPr lang="en-US" sz="1200" b="1" kern="1200" dirty="0">
                <a:solidFill>
                  <a:schemeClr val="tx1"/>
                </a:solidFill>
                <a:effectLst/>
                <a:latin typeface="+mn-lt"/>
                <a:ea typeface="+mn-ea"/>
                <a:cs typeface="+mn-cs"/>
              </a:rPr>
              <a:t>Mal. 1:6; Matt. 6:9.</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 son honors his father, And a servant his master. If then I am the Father, Where is My honor? And if I am a Master, Where is My reverence? Says the LORD of hosts To you priests who despise My name. Yet you say, 'In what way have we despised Your name?' </a:t>
            </a:r>
            <a:r>
              <a:rPr lang="en-US" sz="1200" b="1" kern="1200" dirty="0">
                <a:solidFill>
                  <a:schemeClr val="tx1"/>
                </a:solidFill>
                <a:effectLst/>
                <a:latin typeface="+mn-lt"/>
                <a:ea typeface="+mn-ea"/>
                <a:cs typeface="+mn-cs"/>
              </a:rPr>
              <a:t>(Malachi 1:6)</a:t>
            </a: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 this manner, therefore, pray: Our Father in heaven, Hallowed be Your name.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(Matthew 6:9)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20</a:t>
            </a:fld>
            <a:endParaRPr lang="en-US"/>
          </a:p>
        </p:txBody>
      </p:sp>
    </p:spTree>
    <p:extLst>
      <p:ext uri="{BB962C8B-B14F-4D97-AF65-F5344CB8AC3E}">
        <p14:creationId xmlns:p14="http://schemas.microsoft.com/office/powerpoint/2010/main" val="49840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(6)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 son honors his father, And a servant his master. If then I am the Father, Where is My honor? And if I am a Master, Where is My reverence? Says the LORD of hosts To you priests who despise My name. Yet you say, 'In what way have we despised Your name?'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(7)  </a:t>
            </a:r>
            <a:r>
              <a:rPr lang="en-US" sz="1200" i="1" kern="1200" dirty="0">
                <a:solidFill>
                  <a:schemeClr val="tx1"/>
                </a:solidFill>
                <a:effectLst/>
                <a:latin typeface="Times New Roman" panose="02020603050405020304" pitchFamily="18" charset="0"/>
                <a:ea typeface="+mn-ea"/>
                <a:cs typeface="Times New Roman" panose="02020603050405020304" pitchFamily="18" charset="0"/>
              </a:rPr>
              <a:t>"You offer defiled food on My altar, But say, 'In what way have we defiled You?' By saying, 'The table of the LORD is contemptible.'</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3</a:t>
            </a:fld>
            <a:endParaRPr lang="en-US"/>
          </a:p>
        </p:txBody>
      </p:sp>
    </p:spTree>
    <p:extLst>
      <p:ext uri="{BB962C8B-B14F-4D97-AF65-F5344CB8AC3E}">
        <p14:creationId xmlns:p14="http://schemas.microsoft.com/office/powerpoint/2010/main" val="143794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2. God is the great King and therefore he demands and deserves his due from his people, </a:t>
            </a:r>
            <a:r>
              <a:rPr lang="en-US" sz="1200" b="1" kern="1200" dirty="0">
                <a:solidFill>
                  <a:schemeClr val="tx1"/>
                </a:solidFill>
                <a:effectLst/>
                <a:latin typeface="+mn-lt"/>
                <a:ea typeface="+mn-ea"/>
                <a:cs typeface="+mn-cs"/>
              </a:rPr>
              <a:t>Mal. 1:14; Matt. 6:10.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cursed be the deceiver Who has in his flock a male, And takes a vow, But sacrifices to the Lord what is blemished-- For I am a great King," Says the LORD of hosts, "And My name is to be feared among the nations.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(Malachi 1:14)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Your kingdom come. Your will be done On earth as it is in heaven. </a:t>
            </a:r>
            <a:r>
              <a:rPr lang="en-US" sz="1200" b="1" kern="1200" dirty="0">
                <a:solidFill>
                  <a:schemeClr val="tx1"/>
                </a:solidFill>
                <a:effectLst/>
                <a:latin typeface="+mn-lt"/>
                <a:ea typeface="+mn-ea"/>
                <a:cs typeface="+mn-cs"/>
              </a:rPr>
              <a:t>(Matthew 6:10)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A kingdom is not a kingdom without a king.</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21</a:t>
            </a:fld>
            <a:endParaRPr lang="en-US"/>
          </a:p>
        </p:txBody>
      </p:sp>
    </p:spTree>
    <p:extLst>
      <p:ext uri="{BB962C8B-B14F-4D97-AF65-F5344CB8AC3E}">
        <p14:creationId xmlns:p14="http://schemas.microsoft.com/office/powerpoint/2010/main" val="1253965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 supreme sacrifice God made of his Son entitles him to receive sacrifices in return from humans, </a:t>
            </a:r>
            <a:r>
              <a:rPr lang="en-US" sz="1200" b="1" kern="1200" dirty="0">
                <a:solidFill>
                  <a:schemeClr val="tx1"/>
                </a:solidFill>
                <a:effectLst/>
                <a:latin typeface="+mn-lt"/>
                <a:ea typeface="+mn-ea"/>
                <a:cs typeface="+mn-cs"/>
              </a:rPr>
              <a:t>2 Cor. 5:14-21.</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For He made Him who knew no sin to be sin for us, that we might become the righteousness of God in Him.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Corinthians 5:21)</a:t>
            </a:r>
          </a:p>
          <a:p>
            <a:r>
              <a:rPr lang="en-US" sz="1200" b="1" kern="1200" dirty="0">
                <a:solidFill>
                  <a:schemeClr val="tx1"/>
                </a:solidFill>
                <a:effectLst/>
                <a:latin typeface="+mn-lt"/>
                <a:ea typeface="+mn-ea"/>
                <a:cs typeface="+mn-cs"/>
              </a:rPr>
              <a:t>&gt;&gt;&gt;&gt;&gt;&gt;&gt;&gt;&gt;&gt;&gt;&gt;&gt;&gt;&gt;&gt;&gt;&gt;&gt;&gt;&gt;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God sacrificed his Son, an offering without blemish, for people of all generations, </a:t>
            </a:r>
            <a:r>
              <a:rPr lang="en-US" sz="1200" b="1" kern="1200" dirty="0">
                <a:solidFill>
                  <a:schemeClr val="tx1"/>
                </a:solidFill>
                <a:effectLst/>
                <a:latin typeface="+mn-lt"/>
                <a:ea typeface="+mn-ea"/>
                <a:cs typeface="+mn-cs"/>
              </a:rPr>
              <a:t>1 Pet. 1:18-20; John 1:29, 36; Rom. 5:8.</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knowing that you were not redeemed with corruptible things, like silver or gold, from your aimless conduct received by tradition from your fathers, but with the precious blood of Christ, as of a lamb without blemish and without spot. He indeed was foreordained before the foundation of the world, but was manifest in these last times for you.   </a:t>
            </a:r>
            <a:r>
              <a:rPr lang="en-US" sz="1200" b="1" kern="1200" dirty="0">
                <a:solidFill>
                  <a:schemeClr val="tx1"/>
                </a:solidFill>
                <a:effectLst/>
                <a:latin typeface="+mn-lt"/>
                <a:ea typeface="+mn-ea"/>
                <a:cs typeface="+mn-cs"/>
              </a:rPr>
              <a:t>(1 Peter 1:18-20)</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22</a:t>
            </a:fld>
            <a:endParaRPr lang="en-US"/>
          </a:p>
        </p:txBody>
      </p:sp>
    </p:spTree>
    <p:extLst>
      <p:ext uri="{BB962C8B-B14F-4D97-AF65-F5344CB8AC3E}">
        <p14:creationId xmlns:p14="http://schemas.microsoft.com/office/powerpoint/2010/main" val="188570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0">
              <a:lnSpc>
                <a:spcPct val="115000"/>
              </a:lnSpc>
              <a:spcBef>
                <a:spcPts val="0"/>
              </a:spcBef>
              <a:spcAft>
                <a:spcPts val="0"/>
              </a:spcAft>
              <a:buFontTx/>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Our God was willing to do for us, more than what he required us to do for Him. </a:t>
            </a:r>
          </a:p>
          <a:p>
            <a:pPr marL="685800" marR="0" lvl="0" indent="0">
              <a:lnSpc>
                <a:spcPct val="115000"/>
              </a:lnSpc>
              <a:spcBef>
                <a:spcPts val="0"/>
              </a:spcBef>
              <a:spcAft>
                <a:spcPts val="0"/>
              </a:spcAft>
              <a:buFontTx/>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a:t>
            </a:r>
          </a:p>
          <a:p>
            <a:pPr marL="685800" marR="0" lvl="0" indent="0">
              <a:lnSpc>
                <a:spcPct val="115000"/>
              </a:lnSpc>
              <a:spcBef>
                <a:spcPts val="0"/>
              </a:spcBef>
              <a:spcAft>
                <a:spcPts val="0"/>
              </a:spcAft>
              <a:buFontTx/>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“Offer a fitting Sacrifice” is all He requires for our sins.</a:t>
            </a:r>
          </a:p>
          <a:p>
            <a:pPr marL="685800" marR="0" lvl="0" indent="0">
              <a:lnSpc>
                <a:spcPct val="115000"/>
              </a:lnSpc>
              <a:spcBef>
                <a:spcPts val="0"/>
              </a:spcBef>
              <a:spcAft>
                <a:spcPts val="0"/>
              </a:spcAft>
              <a:buFontTx/>
              <a:buNone/>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&gt;&gt;&gt;&gt;&gt;&gt;&gt;&gt;&gt;&gt;&gt;&gt;&gt;&gt;&gt;&gt;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0" indent="0">
              <a:lnSpc>
                <a:spcPct val="115000"/>
              </a:lnSpc>
              <a:spcBef>
                <a:spcPts val="0"/>
              </a:spcBef>
              <a:spcAft>
                <a:spcPts val="0"/>
              </a:spcAft>
              <a:buFontTx/>
              <a:buNone/>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He is the one that determines what that sacrifice is to be!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next day John saw Jesus coming toward him, and said, "Behold! The Lamb of God who takes away the sin of the world!</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1:29)</a:t>
            </a:r>
          </a:p>
          <a:p>
            <a:pPr algn="just">
              <a:lnSpc>
                <a:spcPct val="115000"/>
              </a:lnSpc>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looking at Jesus as He walked, he said, "Behold the Lamb of God!"</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1:36)</a:t>
            </a:r>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23</a:t>
            </a:fld>
            <a:endParaRPr lang="en-US"/>
          </a:p>
        </p:txBody>
      </p:sp>
    </p:spTree>
    <p:extLst>
      <p:ext uri="{BB962C8B-B14F-4D97-AF65-F5344CB8AC3E}">
        <p14:creationId xmlns:p14="http://schemas.microsoft.com/office/powerpoint/2010/main" val="304501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His word would have been sufficient, but He gave us His son, something that we would never ever even consider giving Him, our only child.</a:t>
            </a:r>
          </a:p>
          <a:p>
            <a:r>
              <a:rPr lang="en-US" sz="1200" i="1" kern="1200" dirty="0">
                <a:solidFill>
                  <a:schemeClr val="tx1"/>
                </a:solidFill>
                <a:effectLst/>
                <a:latin typeface="+mn-lt"/>
                <a:ea typeface="+mn-ea"/>
                <a:cs typeface="+mn-cs"/>
              </a:rPr>
              <a:t>But God demonstrates His own love toward us, in that while we were still sinners, Christ died for 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5:8)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Jesus Christ is our sacrifice of unleavened bread, </a:t>
            </a:r>
            <a:r>
              <a:rPr lang="en-US" sz="1200" b="1" kern="1200" dirty="0">
                <a:solidFill>
                  <a:schemeClr val="tx1"/>
                </a:solidFill>
                <a:effectLst/>
                <a:latin typeface="+mn-lt"/>
                <a:ea typeface="+mn-ea"/>
                <a:cs typeface="+mn-cs"/>
              </a:rPr>
              <a:t>1 Cor. 5:7</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Therefore purge out the old leaven, that you may be a new lump, since you truly are unleavened. For indeed Christ, our Passover, was sacrificed for 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5:7)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He was pure, sinless, and unblemished. </a:t>
            </a:r>
          </a:p>
          <a:p>
            <a:r>
              <a:rPr lang="en-US" sz="1200" kern="1200" dirty="0">
                <a:solidFill>
                  <a:schemeClr val="tx1"/>
                </a:solidFill>
                <a:effectLst/>
                <a:latin typeface="+mn-lt"/>
                <a:ea typeface="+mn-ea"/>
                <a:cs typeface="+mn-cs"/>
              </a:rPr>
              <a:t>C. The whole Christian life ought to be one of a living sacrifice, </a:t>
            </a:r>
            <a:r>
              <a:rPr lang="en-US" sz="1200" b="1" kern="1200" dirty="0">
                <a:solidFill>
                  <a:schemeClr val="tx1"/>
                </a:solidFill>
                <a:effectLst/>
                <a:latin typeface="+mn-lt"/>
                <a:ea typeface="+mn-ea"/>
                <a:cs typeface="+mn-cs"/>
              </a:rPr>
              <a:t>Rom. 12:1-2; 1 Cor. 6:20; 1 Pet. 2:5</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24</a:t>
            </a:fld>
            <a:endParaRPr lang="en-US"/>
          </a:p>
        </p:txBody>
      </p:sp>
    </p:spTree>
    <p:extLst>
      <p:ext uri="{BB962C8B-B14F-4D97-AF65-F5344CB8AC3E}">
        <p14:creationId xmlns:p14="http://schemas.microsoft.com/office/powerpoint/2010/main" val="415523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God will be adored and served. </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a. Malachi’s prophecy (and prophecies by others) indicates that God would bless the Gentiles, who would adore and serve God, </a:t>
            </a:r>
            <a:r>
              <a:rPr lang="en-US" sz="1200" b="1" kern="1200" dirty="0">
                <a:solidFill>
                  <a:schemeClr val="tx1"/>
                </a:solidFill>
                <a:effectLst/>
                <a:latin typeface="+mn-lt"/>
                <a:ea typeface="+mn-ea"/>
                <a:cs typeface="+mn-cs"/>
              </a:rPr>
              <a:t>Gen. 12:1-3; Isa. 62:2; Mal. 1:11, 14.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Now the LORD had said to Abram: "Get out of your country, From your family And from your father's house, To a land that I will show you. I will make you a great nation; I will bless you And make your name great; And you shall be a blessing. I will bless those who bless you, And I will curse him who curses you; And in you </a:t>
            </a:r>
            <a:r>
              <a:rPr lang="en-US" sz="1200" i="1" u="sng" kern="1200" dirty="0">
                <a:solidFill>
                  <a:schemeClr val="tx1"/>
                </a:solidFill>
                <a:effectLst/>
                <a:latin typeface="+mn-lt"/>
                <a:ea typeface="+mn-ea"/>
                <a:cs typeface="+mn-cs"/>
              </a:rPr>
              <a:t>all the families of the earth shall be blessed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(Genesis 12:1-3)</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As gentiles, we are one of the families of the earth, subject to the blessings of God through obedient faith to Him.</a:t>
            </a:r>
          </a:p>
          <a:p>
            <a:r>
              <a:rPr lang="en-US" sz="1200" i="1" kern="1200" dirty="0">
                <a:solidFill>
                  <a:schemeClr val="tx1"/>
                </a:solidFill>
                <a:effectLst/>
                <a:latin typeface="+mn-lt"/>
                <a:ea typeface="+mn-ea"/>
                <a:cs typeface="+mn-cs"/>
              </a:rPr>
              <a:t>The Gentiles shall see your righteousness, And all kings your glory. You shall be called by a new name, Which the mouth of the LORD will name. </a:t>
            </a:r>
            <a:r>
              <a:rPr lang="en-US" sz="1200" b="1"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Isaiah 62:2)</a:t>
            </a:r>
          </a:p>
          <a:p>
            <a:r>
              <a:rPr lang="en-US" sz="1200" b="1" kern="1200" dirty="0">
                <a:solidFill>
                  <a:schemeClr val="tx1"/>
                </a:solidFill>
                <a:effectLst/>
                <a:latin typeface="+mn-lt"/>
                <a:ea typeface="+mn-ea"/>
                <a:cs typeface="+mn-cs"/>
              </a:rPr>
              <a:t>&gt;&gt;&gt;&gt;&gt;&gt;&gt;&gt;&gt;&gt;&gt;&gt;&gt;&gt;&gt;&gt;&gt;&gt;&gt;&gt;&gt;&gt;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 We have that new name! </a:t>
            </a:r>
            <a:r>
              <a:rPr lang="en-US" sz="1200" b="1" kern="1200" dirty="0">
                <a:solidFill>
                  <a:schemeClr val="tx1"/>
                </a:solidFill>
                <a:effectLst/>
                <a:latin typeface="+mn-lt"/>
                <a:ea typeface="+mn-ea"/>
                <a:cs typeface="+mn-cs"/>
              </a:rPr>
              <a:t>(Acts 11:26 b)</a:t>
            </a:r>
            <a:r>
              <a:rPr lang="en-US" sz="1200" kern="1200" dirty="0">
                <a:solidFill>
                  <a:schemeClr val="tx1"/>
                </a:solidFill>
                <a:effectLst/>
                <a:latin typeface="+mn-lt"/>
                <a:ea typeface="+mn-ea"/>
                <a:cs typeface="+mn-cs"/>
              </a:rPr>
              <a:t> First called Christians</a:t>
            </a:r>
          </a:p>
          <a:p>
            <a:r>
              <a:rPr lang="en-US" sz="1200" i="1" kern="1200" dirty="0">
                <a:solidFill>
                  <a:schemeClr val="tx1"/>
                </a:solidFill>
                <a:effectLst/>
                <a:latin typeface="+mn-lt"/>
                <a:ea typeface="+mn-ea"/>
                <a:cs typeface="+mn-cs"/>
              </a:rPr>
              <a:t>And the disciples were first called Christians in Antioch.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11:26b)</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from the rising of the sun, even to its going down, </a:t>
            </a:r>
            <a:r>
              <a:rPr lang="en-US" sz="1200" i="1" u="sng" kern="1200" dirty="0">
                <a:solidFill>
                  <a:schemeClr val="tx1"/>
                </a:solidFill>
                <a:effectLst/>
                <a:latin typeface="+mn-lt"/>
                <a:ea typeface="+mn-ea"/>
                <a:cs typeface="+mn-cs"/>
              </a:rPr>
              <a:t>My name shall be great among the Gentiles</a:t>
            </a:r>
            <a:r>
              <a:rPr lang="en-US" sz="1200" i="1" kern="1200" dirty="0">
                <a:solidFill>
                  <a:schemeClr val="tx1"/>
                </a:solidFill>
                <a:effectLst/>
                <a:latin typeface="+mn-lt"/>
                <a:ea typeface="+mn-ea"/>
                <a:cs typeface="+mn-cs"/>
              </a:rPr>
              <a:t>; In every place incense shall be offered to My name, And a pure offering; For My name shall be great among the nations," Says the LORD of hosts.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(Malachi 1:11)</a:t>
            </a:r>
          </a:p>
          <a:p>
            <a:r>
              <a:rPr lang="en-US" sz="1200" b="1" kern="1200" dirty="0">
                <a:solidFill>
                  <a:schemeClr val="tx1"/>
                </a:solidFill>
                <a:effectLst/>
                <a:latin typeface="+mn-lt"/>
                <a:ea typeface="+mn-ea"/>
                <a:cs typeface="+mn-cs"/>
              </a:rPr>
              <a:t>&gt;&gt;&gt;&gt;&gt;&gt;&gt;&gt;&gt;&gt;&gt;&gt;&gt;&gt;&gt;&gt;&gt;&gt;&gt;&gt;&gt;&gt;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 Give to the LORD what you purposed and promised.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"But </a:t>
            </a:r>
            <a:r>
              <a:rPr lang="en-US" sz="1200" i="1" u="sng" kern="1200" dirty="0">
                <a:solidFill>
                  <a:schemeClr val="tx1"/>
                </a:solidFill>
                <a:effectLst/>
                <a:latin typeface="+mn-lt"/>
                <a:ea typeface="+mn-ea"/>
                <a:cs typeface="+mn-cs"/>
              </a:rPr>
              <a:t>cursed be the deceiver</a:t>
            </a:r>
            <a:r>
              <a:rPr lang="en-US" sz="1200" i="1" kern="1200" dirty="0">
                <a:solidFill>
                  <a:schemeClr val="tx1"/>
                </a:solidFill>
                <a:effectLst/>
                <a:latin typeface="+mn-lt"/>
                <a:ea typeface="+mn-ea"/>
                <a:cs typeface="+mn-cs"/>
              </a:rPr>
              <a:t> Who has in his flock a male, And takes a vow, But sacrifices to the Lord what is blemished-- For I am a great King," Says the LORD of hosts, "And My name is to be feared among the nations.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(Malachi 1:14)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25</a:t>
            </a:fld>
            <a:endParaRPr lang="en-US"/>
          </a:p>
        </p:txBody>
      </p:sp>
    </p:spTree>
    <p:extLst>
      <p:ext uri="{BB962C8B-B14F-4D97-AF65-F5344CB8AC3E}">
        <p14:creationId xmlns:p14="http://schemas.microsoft.com/office/powerpoint/2010/main" val="2073266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 These prophecies were fulfilled when the Gentiles were “grafted” into God’s kingdom and Gentiles readily received the Gospel, </a:t>
            </a:r>
            <a:r>
              <a:rPr lang="en-US" sz="1200" b="1" kern="1200" dirty="0">
                <a:solidFill>
                  <a:schemeClr val="tx1"/>
                </a:solidFill>
                <a:effectLst/>
                <a:latin typeface="+mn-lt"/>
                <a:ea typeface="+mn-ea"/>
                <a:cs typeface="+mn-cs"/>
              </a:rPr>
              <a:t>Rom. 11:1-24; Acts 13:46</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Then Paul and Barnabas grew bold and said, "It was necessary that the word of God should be spoken to you first; but since you reject it, and judge yourselves unworthy of everlasting life, behold, we turn to the Gentiles.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13:46)</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God will not accept polluted sacrifices; </a:t>
            </a:r>
            <a:r>
              <a:rPr lang="en-US" sz="1200" b="1" kern="1200" dirty="0">
                <a:solidFill>
                  <a:schemeClr val="tx1"/>
                </a:solidFill>
                <a:effectLst/>
                <a:latin typeface="+mn-lt"/>
                <a:ea typeface="+mn-ea"/>
                <a:cs typeface="+mn-cs"/>
              </a:rPr>
              <a:t>Malachi 1:6-14</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God does not want what is worthless to us. </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b. God still desires unblemished, first fruit sacrifices. </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3. In worship and service, God wants the best we have. </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a. God gave us the best he had, Jesus Christ. </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b. God has reserved the very best eternity for us, - heaven.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26</a:t>
            </a:fld>
            <a:endParaRPr lang="en-US"/>
          </a:p>
        </p:txBody>
      </p:sp>
    </p:spTree>
    <p:extLst>
      <p:ext uri="{BB962C8B-B14F-4D97-AF65-F5344CB8AC3E}">
        <p14:creationId xmlns:p14="http://schemas.microsoft.com/office/powerpoint/2010/main" val="2813797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Our lives, or giving, our service, etc. ought to be truly sacrificial offerings to God. </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2. Non-Christians and erring Christians alike need to sacrifice the distractions of this temporal world and give themselves wholly to God, </a:t>
            </a:r>
            <a:r>
              <a:rPr lang="en-US" sz="1200" b="1" kern="1200" dirty="0">
                <a:solidFill>
                  <a:schemeClr val="tx1"/>
                </a:solidFill>
                <a:effectLst/>
                <a:latin typeface="+mn-lt"/>
                <a:ea typeface="+mn-ea"/>
                <a:cs typeface="+mn-cs"/>
              </a:rPr>
              <a:t>Acts 9:6; 22:16; Rev. 2:10.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he, trembling and astonished, said, "Lord, what do You want me to do?" Then the Lord said to him, "Arise and go into the city, and you will be told what you must do."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9:6)</a:t>
            </a:r>
          </a:p>
          <a:p>
            <a:r>
              <a:rPr lang="en-US" sz="1200" b="1" kern="1200" dirty="0">
                <a:solidFill>
                  <a:schemeClr val="tx1"/>
                </a:solidFill>
                <a:effectLst/>
                <a:latin typeface="+mn-lt"/>
                <a:ea typeface="+mn-ea"/>
                <a:cs typeface="+mn-cs"/>
              </a:rPr>
              <a: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We know what He was told, it is recorded in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now why are you waiting? Arise and be baptized, and wash away your sins, calling on the name of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22:16)</a:t>
            </a:r>
          </a:p>
          <a:p>
            <a:r>
              <a:rPr lang="en-US" sz="1200" b="1" kern="1200" dirty="0">
                <a:solidFill>
                  <a:schemeClr val="tx1"/>
                </a:solidFill>
                <a:effectLst/>
                <a:latin typeface="+mn-lt"/>
                <a:ea typeface="+mn-ea"/>
                <a:cs typeface="+mn-cs"/>
              </a:rPr>
              <a: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But it doesn’t stop here does it!</a:t>
            </a:r>
          </a:p>
          <a:p>
            <a:r>
              <a:rPr lang="en-US" sz="1200" i="1" kern="1200" dirty="0">
                <a:solidFill>
                  <a:schemeClr val="tx1"/>
                </a:solidFill>
                <a:effectLst/>
                <a:latin typeface="+mn-lt"/>
                <a:ea typeface="+mn-ea"/>
                <a:cs typeface="+mn-cs"/>
              </a:rPr>
              <a:t>Do not fear any of those things which you are about to suffer. Indeed, the devil is about to throw some of you into prison, that you may be tested, and you will have tribulation ten days. </a:t>
            </a:r>
            <a:r>
              <a:rPr lang="en-US" sz="1200" i="1" u="sng" kern="1200" dirty="0">
                <a:solidFill>
                  <a:schemeClr val="tx1"/>
                </a:solidFill>
                <a:effectLst/>
                <a:latin typeface="+mn-lt"/>
                <a:ea typeface="+mn-ea"/>
                <a:cs typeface="+mn-cs"/>
              </a:rPr>
              <a:t>Be faithful until death, and I will give you the crown of life.</a:t>
            </a:r>
            <a:r>
              <a:rPr lang="en-US" sz="1200"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(Revelation 2:10)</a:t>
            </a:r>
          </a:p>
          <a:p>
            <a:r>
              <a:rPr lang="en-US" sz="1200" b="1" kern="1200" dirty="0">
                <a:solidFill>
                  <a:schemeClr val="tx1"/>
                </a:solidFill>
                <a:effectLst/>
                <a:latin typeface="+mn-lt"/>
                <a:ea typeface="+mn-ea"/>
                <a:cs typeface="+mn-cs"/>
              </a:rPr>
              <a: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 The quest for the “crown of life” requires that you sacrifice your earthly life to Him as “a fitting sacrifice for God”.</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27</a:t>
            </a:fld>
            <a:endParaRPr lang="en-US"/>
          </a:p>
        </p:txBody>
      </p:sp>
    </p:spTree>
    <p:extLst>
      <p:ext uri="{BB962C8B-B14F-4D97-AF65-F5344CB8AC3E}">
        <p14:creationId xmlns:p14="http://schemas.microsoft.com/office/powerpoint/2010/main" val="837716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1025" marR="0" indent="-528638" algn="l">
              <a:lnSpc>
                <a:spcPct val="115000"/>
              </a:lnSpc>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3. Such a sacrifice and our life long journey begins when you believe that Jesus Christ is the Son of God and you are willing to turn from your sinful life having repented of your sins. </a:t>
            </a:r>
            <a:r>
              <a:rPr lang="en-US" sz="1200" b="1" dirty="0">
                <a:latin typeface="Times New Roman" panose="02020603050405020304" pitchFamily="18" charset="0"/>
                <a:ea typeface="Calibri" panose="020F0502020204030204" pitchFamily="34" charset="0"/>
                <a:cs typeface="Times New Roman" panose="02020603050405020304" pitchFamily="18" charset="0"/>
              </a:rPr>
              <a:t>(Luke 13:3)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581025" marR="0" lvl="0" indent="-528638" algn="just" defTabSz="914400" rtl="0" eaLnBrk="1" fontAlgn="auto" latinLnBrk="0" hangingPunct="1">
              <a:lnSpc>
                <a:spcPct val="115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 tell you, no; but unless you repent you will all likewise perish. </a:t>
            </a:r>
            <a:r>
              <a:rPr lang="en-US" sz="1200" b="1" kern="1200" dirty="0">
                <a:solidFill>
                  <a:schemeClr val="tx1"/>
                </a:solidFill>
                <a:effectLst/>
                <a:latin typeface="+mn-lt"/>
                <a:ea typeface="+mn-ea"/>
                <a:cs typeface="+mn-cs"/>
              </a:rPr>
              <a:t>(Luke 13:3)</a:t>
            </a:r>
            <a:endParaRPr lang="en-US" sz="1200" kern="1200" dirty="0">
              <a:solidFill>
                <a:schemeClr val="tx1"/>
              </a:solidFill>
              <a:effectLst/>
              <a:latin typeface="+mn-lt"/>
              <a:ea typeface="+mn-ea"/>
              <a:cs typeface="+mn-cs"/>
            </a:endParaRPr>
          </a:p>
          <a:p>
            <a:pPr marL="581025" marR="0" indent="-528638" algn="just">
              <a:lnSpc>
                <a:spcPct val="115000"/>
              </a:lnSpc>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&gt;&gt;&gt;&gt;&gt;&gt;&gt;&gt;&gt;&gt;&gt;&gt;&gt;&gt;&gt;&gt;&gt;&gt;&gt;&gt;</a:t>
            </a:r>
          </a:p>
          <a:p>
            <a:pPr marL="581025" marR="0" indent="-528638" algn="just">
              <a:lnSpc>
                <a:spcPct val="115000"/>
              </a:lnSpc>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4. You must put the old man of sin to death in the waters of baptism, sacrifice him for your eternal life.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8:13)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581025" marR="0" lvl="0" indent="-528638" algn="just" defTabSz="914400" rtl="0" eaLnBrk="1" fontAlgn="auto" latinLnBrk="0" hangingPunct="1">
              <a:lnSpc>
                <a:spcPct val="115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For if you live according to the flesh you will die; but if by the Spirit you put to death the deeds of the body, you will live.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8:13)</a:t>
            </a:r>
            <a:endParaRPr lang="en-US" sz="1200" kern="1200" dirty="0">
              <a:solidFill>
                <a:schemeClr val="tx1"/>
              </a:solidFill>
              <a:effectLst/>
              <a:latin typeface="+mn-lt"/>
              <a:ea typeface="+mn-ea"/>
              <a:cs typeface="+mn-cs"/>
            </a:endParaRPr>
          </a:p>
          <a:p>
            <a:pPr marL="581025" marR="0" indent="-528638" algn="just">
              <a:lnSpc>
                <a:spcPct val="115000"/>
              </a:lnSpc>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a:t>
            </a:r>
          </a:p>
          <a:p>
            <a:pPr marL="581025" marR="0" indent="-528638" algn="just">
              <a:lnSpc>
                <a:spcPct val="115000"/>
              </a:lnSpc>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How do you sacrifice this old man of sin?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6:3)</a:t>
            </a:r>
          </a:p>
          <a:p>
            <a:pPr marL="581025" marR="0" lvl="0" indent="-528638" algn="just" defTabSz="914400" rtl="0" eaLnBrk="1" fontAlgn="auto" latinLnBrk="0" hangingPunct="1">
              <a:lnSpc>
                <a:spcPct val="115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Or do you not know that as many of us as were baptized into Christ Jesus were baptized into His death?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6:3)</a:t>
            </a:r>
            <a:endPar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81025" marR="0" indent="-528638" algn="just">
              <a:lnSpc>
                <a:spcPct val="115000"/>
              </a:lnSpc>
              <a:spcBef>
                <a:spcPts val="0"/>
              </a:spcBef>
              <a:spcAft>
                <a:spcPts val="0"/>
              </a:spcAft>
            </a:pPr>
            <a:r>
              <a:rPr lang="en-U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&gt;&gt;&gt;&gt;&gt;&gt;&gt;&gt;&gt;&gt;&gt;&gt;&gt;&gt;&gt;&gt;&gt;&gt;&gt;&gt;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581025" marR="0" indent="-528638" algn="just">
              <a:lnSpc>
                <a:spcPct val="115000"/>
              </a:lnSpc>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 Oh YES, baptism is a requirement for the completion of “the plan of salvation” that the Godhead has set forth in the word of God. </a:t>
            </a:r>
            <a:r>
              <a:rPr lang="en-US" sz="1200" b="1" dirty="0">
                <a:latin typeface="Times New Roman" panose="02020603050405020304" pitchFamily="18" charset="0"/>
                <a:ea typeface="Calibri" panose="020F0502020204030204" pitchFamily="34" charset="0"/>
                <a:cs typeface="Times New Roman" panose="02020603050405020304" pitchFamily="18" charset="0"/>
              </a:rPr>
              <a:t>(Mark 16:16)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He who believes and is baptized will be saved; but he who does not believe will be condemned.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(Mark 16:16)</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28</a:t>
            </a:fld>
            <a:endParaRPr lang="en-US"/>
          </a:p>
        </p:txBody>
      </p:sp>
    </p:spTree>
    <p:extLst>
      <p:ext uri="{BB962C8B-B14F-4D97-AF65-F5344CB8AC3E}">
        <p14:creationId xmlns:p14="http://schemas.microsoft.com/office/powerpoint/2010/main" val="205015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when you offer the blind as a sacrifice, Is it not evil? And when you offer the lame and sick, Is it not evil? Offer it then to your governor! Would he be pleased with you? Would he accept you favorably?" Says the LORD of hosts.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now entreat God's favor, That He may be gracious to us. While this is being done by your hands, Will He accept you favorably?" Says the LORD of hosts.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4</a:t>
            </a:fld>
            <a:endParaRPr lang="en-US"/>
          </a:p>
        </p:txBody>
      </p:sp>
    </p:spTree>
    <p:extLst>
      <p:ext uri="{BB962C8B-B14F-4D97-AF65-F5344CB8AC3E}">
        <p14:creationId xmlns:p14="http://schemas.microsoft.com/office/powerpoint/2010/main" val="14729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5000"/>
              </a:lnSpc>
              <a:buAutoNum type="arabicParenBoth" startAt="10"/>
            </a:pP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"Who is there even among you who would shut the doors, So that you would not kindle fire on My altar in vain? I have no pleasure in you," Says the LORD of hosts, "Nor will I accept an offering from your hands.</a:t>
            </a:r>
          </a:p>
          <a:p>
            <a:pPr marL="352425" indent="-352425" algn="just">
              <a:lnSpc>
                <a:spcPct val="115000"/>
              </a:lnSpc>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  </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from the rising of the sun, even to its going down, My name shall be great among the Gentiles; In every place incense shall be offered to My name, And a pure offering; For My name shall be great among the nations," Says the LORD of hosts.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5</a:t>
            </a:fld>
            <a:endParaRPr lang="en-US"/>
          </a:p>
        </p:txBody>
      </p:sp>
    </p:spTree>
    <p:extLst>
      <p:ext uri="{BB962C8B-B14F-4D97-AF65-F5344CB8AC3E}">
        <p14:creationId xmlns:p14="http://schemas.microsoft.com/office/powerpoint/2010/main" val="392543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  </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you profane it, In that you say, 'The table of the LORD is defiled; And its fruit, its food, is contemptible.'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You also say, 'Oh, what a weariness!' And you sneer at it," Says the LORD of hosts. "And you bring the stolen, the lame, and the sick; Thus you bring an offering! Should I accept this from your hand?" Says the LORD.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6</a:t>
            </a:fld>
            <a:endParaRPr lang="en-US"/>
          </a:p>
        </p:txBody>
      </p:sp>
    </p:spTree>
    <p:extLst>
      <p:ext uri="{BB962C8B-B14F-4D97-AF65-F5344CB8AC3E}">
        <p14:creationId xmlns:p14="http://schemas.microsoft.com/office/powerpoint/2010/main" val="170720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  </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cursed be the deceiver Who has in his flock a male, And takes a vow, But sacrifices to the Lord what is blemished-- For I am a great King," Says the LORD of hosts, "And My name is to be feared among the nations.</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7</a:t>
            </a:fld>
            <a:endParaRPr lang="en-US"/>
          </a:p>
        </p:txBody>
      </p:sp>
    </p:spTree>
    <p:extLst>
      <p:ext uri="{BB962C8B-B14F-4D97-AF65-F5344CB8AC3E}">
        <p14:creationId xmlns:p14="http://schemas.microsoft.com/office/powerpoint/2010/main" val="183068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Malachi was an inspired prophet of God.</a:t>
            </a:r>
          </a:p>
          <a:p>
            <a:pPr marL="0" indent="0">
              <a:buNone/>
            </a:pPr>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a. He spoke words delivered to him by God, </a:t>
            </a:r>
            <a:r>
              <a:rPr lang="en-US" sz="1200" b="1" kern="1200" dirty="0">
                <a:solidFill>
                  <a:schemeClr val="tx1"/>
                </a:solidFill>
                <a:effectLst/>
                <a:latin typeface="+mn-lt"/>
                <a:ea typeface="+mn-ea"/>
                <a:cs typeface="+mn-cs"/>
              </a:rPr>
              <a:t>Mal. 1:1; 2 Pet. 1:20-21</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 burden of the </a:t>
            </a:r>
            <a:r>
              <a:rPr lang="en-US" sz="1200" i="1" u="sng" kern="1200" dirty="0">
                <a:solidFill>
                  <a:schemeClr val="tx1"/>
                </a:solidFill>
                <a:effectLst/>
                <a:latin typeface="+mn-lt"/>
                <a:ea typeface="+mn-ea"/>
                <a:cs typeface="+mn-cs"/>
              </a:rPr>
              <a:t>word of the LORD</a:t>
            </a:r>
            <a:r>
              <a:rPr lang="en-US" sz="1200" i="1" kern="1200" dirty="0">
                <a:solidFill>
                  <a:schemeClr val="tx1"/>
                </a:solidFill>
                <a:effectLst/>
                <a:latin typeface="+mn-lt"/>
                <a:ea typeface="+mn-ea"/>
                <a:cs typeface="+mn-cs"/>
              </a:rPr>
              <a:t> to Israel by Malachi.</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(Malachi 1:1)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knowing this first, that no prophecy of Scripture is of any private interpretation, for prophecy never came by the will of man, but holy men of God spoke as they were moved by the Holy Spirit. </a:t>
            </a:r>
            <a:r>
              <a:rPr lang="en-US" sz="1200" b="1" kern="1200" dirty="0">
                <a:solidFill>
                  <a:schemeClr val="tx1"/>
                </a:solidFill>
                <a:effectLst/>
                <a:latin typeface="+mn-lt"/>
                <a:ea typeface="+mn-ea"/>
                <a:cs typeface="+mn-cs"/>
              </a:rPr>
              <a:t>(2 Peter 1:20-21)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8</a:t>
            </a:fld>
            <a:endParaRPr lang="en-US"/>
          </a:p>
        </p:txBody>
      </p:sp>
    </p:spTree>
    <p:extLst>
      <p:ext uri="{BB962C8B-B14F-4D97-AF65-F5344CB8AC3E}">
        <p14:creationId xmlns:p14="http://schemas.microsoft.com/office/powerpoint/2010/main" val="383756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Malachi was contemporary with Ezra and Nehemiah, though he is unknown except for the book bearing his name.</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c. Malachi wrote to Jews who had returned from Babylonian captivity.</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d. He wrote the final inspired revelation of the Old Testament.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e. There were about </a:t>
            </a:r>
            <a:r>
              <a:rPr lang="en-US" sz="1200" b="1" kern="1200" dirty="0">
                <a:solidFill>
                  <a:schemeClr val="tx1"/>
                </a:solidFill>
                <a:effectLst/>
                <a:latin typeface="+mn-lt"/>
                <a:ea typeface="+mn-ea"/>
                <a:cs typeface="+mn-cs"/>
              </a:rPr>
              <a:t>400 years</a:t>
            </a:r>
            <a:r>
              <a:rPr lang="en-US" sz="1200" kern="1200" dirty="0">
                <a:solidFill>
                  <a:schemeClr val="tx1"/>
                </a:solidFill>
                <a:effectLst/>
                <a:latin typeface="+mn-lt"/>
                <a:ea typeface="+mn-ea"/>
                <a:cs typeface="+mn-cs"/>
              </a:rPr>
              <a:t> of no new revelation from God between the Book of Malachi and about the time of the birth of Jesus Christ.</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9</a:t>
            </a:fld>
            <a:endParaRPr lang="en-US"/>
          </a:p>
        </p:txBody>
      </p:sp>
    </p:spTree>
    <p:extLst>
      <p:ext uri="{BB962C8B-B14F-4D97-AF65-F5344CB8AC3E}">
        <p14:creationId xmlns:p14="http://schemas.microsoft.com/office/powerpoint/2010/main" val="416397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2. The history of biblical Israel can be briefly summarized as follows: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 Moses led the Israelites out of Egyptian captivity in about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1490 B.C.</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b. After wandering in the Sinai Peninsula for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40</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years, Joshua led Israel across the Jordan River into Canaan in about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1450 B.C.</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c. Sometime later, God periodically raised judges over the next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350 years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to avenge Israel of its oppressors, until God appointed Saul as the King of Israel in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1095 B.C</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C864CA5-EFE5-4ECF-9411-C901D58F5BFF}" type="slidenum">
              <a:rPr lang="en-US" smtClean="0"/>
              <a:t>10</a:t>
            </a:fld>
            <a:endParaRPr lang="en-US"/>
          </a:p>
        </p:txBody>
      </p:sp>
    </p:spTree>
    <p:extLst>
      <p:ext uri="{BB962C8B-B14F-4D97-AF65-F5344CB8AC3E}">
        <p14:creationId xmlns:p14="http://schemas.microsoft.com/office/powerpoint/2010/main" val="260663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1DCD-C7CE-44F7-875F-75F1927A6D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054987-FEEF-48D4-8333-7D577A98A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6A72E4-E08A-4ADF-9ECD-30EFD96A52DC}"/>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5" name="Footer Placeholder 4">
            <a:extLst>
              <a:ext uri="{FF2B5EF4-FFF2-40B4-BE49-F238E27FC236}">
                <a16:creationId xmlns:a16="http://schemas.microsoft.com/office/drawing/2014/main" id="{A0198ACF-DD05-425E-A3FF-02F7DD919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C1A7F-9E73-404C-98EA-F6AF025E2666}"/>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370168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B669C-AE1D-40C4-9F76-7FDB0C2CAD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D515A5-9BC6-4E6E-B412-E4CE30ABD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890F3-9BF3-4396-8FD6-DFE64DEEFE8D}"/>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5" name="Footer Placeholder 4">
            <a:extLst>
              <a:ext uri="{FF2B5EF4-FFF2-40B4-BE49-F238E27FC236}">
                <a16:creationId xmlns:a16="http://schemas.microsoft.com/office/drawing/2014/main" id="{ECAB7E10-172F-43D7-81AA-7DB07674F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874EA-AFEF-4914-9844-29A93EDC378A}"/>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116876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AA63D-E037-420E-80A2-51DA127A7A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8CC5D-4E6A-4069-8A48-B7865F2AC3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2CD8B-CC4A-42B9-83A8-ACCBC22D16AD}"/>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5" name="Footer Placeholder 4">
            <a:extLst>
              <a:ext uri="{FF2B5EF4-FFF2-40B4-BE49-F238E27FC236}">
                <a16:creationId xmlns:a16="http://schemas.microsoft.com/office/drawing/2014/main" id="{AE13F93D-19FF-4F1F-A39C-7EC509A41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4572B-6E07-4C8B-B399-D9BD48970589}"/>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398123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1549-CEA3-4140-A56B-7569839C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71031-5453-4358-B789-916D8DB20F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EED31-805F-41BD-8A15-E87E12C8A780}"/>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5" name="Footer Placeholder 4">
            <a:extLst>
              <a:ext uri="{FF2B5EF4-FFF2-40B4-BE49-F238E27FC236}">
                <a16:creationId xmlns:a16="http://schemas.microsoft.com/office/drawing/2014/main" id="{09BB5F0B-995B-4DB6-830D-27DE15A78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FD50C-9F16-4A6B-B571-418053E9203E}"/>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121694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28F-E465-411E-83F8-CE9948EC7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C05B9F-32F5-4ACE-87F1-F9010EF28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EC40DC-CD32-4ABA-B2AC-C7F6D33C6052}"/>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5" name="Footer Placeholder 4">
            <a:extLst>
              <a:ext uri="{FF2B5EF4-FFF2-40B4-BE49-F238E27FC236}">
                <a16:creationId xmlns:a16="http://schemas.microsoft.com/office/drawing/2014/main" id="{585C02B9-7D2D-4400-918A-E588D3878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9EA37-896B-42D7-8833-16082F1EA4FA}"/>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205213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5742-F17D-4CD9-9F83-1ADF8066F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675FC-1DA4-4347-B359-96F1DA456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C0387B-ED5F-4C05-B15A-0496AF5F7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D7CE4-597F-4D3C-A604-217C41F71D26}"/>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6" name="Footer Placeholder 5">
            <a:extLst>
              <a:ext uri="{FF2B5EF4-FFF2-40B4-BE49-F238E27FC236}">
                <a16:creationId xmlns:a16="http://schemas.microsoft.com/office/drawing/2014/main" id="{BA732524-E93F-4C23-821D-5165070EF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0799D-F313-4F13-BB7F-BB7E3E208DD4}"/>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358999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9FCB-53CF-47C2-B466-95B66FEE69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81920-0554-4F02-A3A9-4C3C041D7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C88686-E9BB-4CA1-9967-FDD8FACE5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93BFC-5D22-4829-B22A-BE65186EC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332EF9-E981-442F-9D7C-4A02BA1BF6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9DF89A-DCF8-4762-998F-6AD2C1E29505}"/>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8" name="Footer Placeholder 7">
            <a:extLst>
              <a:ext uri="{FF2B5EF4-FFF2-40B4-BE49-F238E27FC236}">
                <a16:creationId xmlns:a16="http://schemas.microsoft.com/office/drawing/2014/main" id="{6F3569FD-8B27-4C9F-8ED3-3C263EB4EE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2448B-AFE8-4FD9-BDFE-572CC11D696F}"/>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141135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29C2-9B2F-46AD-AAF0-E9752AD106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8006A3-0AEE-43FE-923F-C57D4BD0FC4E}"/>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4" name="Footer Placeholder 3">
            <a:extLst>
              <a:ext uri="{FF2B5EF4-FFF2-40B4-BE49-F238E27FC236}">
                <a16:creationId xmlns:a16="http://schemas.microsoft.com/office/drawing/2014/main" id="{9EC60686-5850-4DFA-A3CA-E60F6BC1F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E30D67-2D32-4FF5-957B-18C4E71CD08A}"/>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244487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D66AD-4A17-481B-8067-2A2070116A9E}"/>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3" name="Footer Placeholder 2">
            <a:extLst>
              <a:ext uri="{FF2B5EF4-FFF2-40B4-BE49-F238E27FC236}">
                <a16:creationId xmlns:a16="http://schemas.microsoft.com/office/drawing/2014/main" id="{029A5753-BCF5-4A26-B7B8-4CFD1A5E41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F72BD-686E-4BB8-A48E-125903123F90}"/>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14229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2715-2C0F-42BB-B57D-3985E8F55C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DC5AD2-F998-42A1-B53F-3165CFEE4F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4C518D-7578-4F39-BE24-1399D1822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E5B9F-BE6E-4BD8-AB28-4EE816649935}"/>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6" name="Footer Placeholder 5">
            <a:extLst>
              <a:ext uri="{FF2B5EF4-FFF2-40B4-BE49-F238E27FC236}">
                <a16:creationId xmlns:a16="http://schemas.microsoft.com/office/drawing/2014/main" id="{B81743C8-F996-4CE7-A9B7-A339B092D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900B1-ACDD-4DA9-A299-FCA459D96A5D}"/>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218765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E519-2BBE-44AE-AE57-213D225D7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C8EBF-C9AC-4FAD-8E07-AFF9C15FA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91A283-7CA0-4399-B168-6D034D12C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8CDE4-A726-44FD-8E8F-C848FA560EF2}"/>
              </a:ext>
            </a:extLst>
          </p:cNvPr>
          <p:cNvSpPr>
            <a:spLocks noGrp="1"/>
          </p:cNvSpPr>
          <p:nvPr>
            <p:ph type="dt" sz="half" idx="10"/>
          </p:nvPr>
        </p:nvSpPr>
        <p:spPr/>
        <p:txBody>
          <a:bodyPr/>
          <a:lstStyle/>
          <a:p>
            <a:fld id="{99996BB4-D0A9-4446-A240-F78DC96D87B8}" type="datetimeFigureOut">
              <a:rPr lang="en-US" smtClean="0"/>
              <a:t>6/7/2019</a:t>
            </a:fld>
            <a:endParaRPr lang="en-US"/>
          </a:p>
        </p:txBody>
      </p:sp>
      <p:sp>
        <p:nvSpPr>
          <p:cNvPr id="6" name="Footer Placeholder 5">
            <a:extLst>
              <a:ext uri="{FF2B5EF4-FFF2-40B4-BE49-F238E27FC236}">
                <a16:creationId xmlns:a16="http://schemas.microsoft.com/office/drawing/2014/main" id="{F54218C7-C4EE-4E3E-8A29-A158A3B9D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576E9-ED4E-45AB-B54F-C64E9CF724D4}"/>
              </a:ext>
            </a:extLst>
          </p:cNvPr>
          <p:cNvSpPr>
            <a:spLocks noGrp="1"/>
          </p:cNvSpPr>
          <p:nvPr>
            <p:ph type="sldNum" sz="quarter" idx="12"/>
          </p:nvPr>
        </p:nvSpPr>
        <p:spPr/>
        <p:txBody>
          <a:bodyPr/>
          <a:lstStyle/>
          <a:p>
            <a:fld id="{EA35367A-2250-427C-9366-FC4F5447F16F}" type="slidenum">
              <a:rPr lang="en-US" smtClean="0"/>
              <a:t>‹#›</a:t>
            </a:fld>
            <a:endParaRPr lang="en-US"/>
          </a:p>
        </p:txBody>
      </p:sp>
    </p:spTree>
    <p:extLst>
      <p:ext uri="{BB962C8B-B14F-4D97-AF65-F5344CB8AC3E}">
        <p14:creationId xmlns:p14="http://schemas.microsoft.com/office/powerpoint/2010/main" val="33183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B4FE5-EC0F-49D4-A8C7-A37A6D596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336A1-3671-4085-842E-C7C7D846D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55C04-0405-433E-813C-58DEB3C5C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96BB4-D0A9-4446-A240-F78DC96D87B8}" type="datetimeFigureOut">
              <a:rPr lang="en-US" smtClean="0"/>
              <a:t>6/7/2019</a:t>
            </a:fld>
            <a:endParaRPr lang="en-US"/>
          </a:p>
        </p:txBody>
      </p:sp>
      <p:sp>
        <p:nvSpPr>
          <p:cNvPr id="5" name="Footer Placeholder 4">
            <a:extLst>
              <a:ext uri="{FF2B5EF4-FFF2-40B4-BE49-F238E27FC236}">
                <a16:creationId xmlns:a16="http://schemas.microsoft.com/office/drawing/2014/main" id="{4A6C665E-D71E-4B96-8870-49E3EAF2C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678AA5-12C9-4373-9654-38857B54C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5367A-2250-427C-9366-FC4F5447F16F}" type="slidenum">
              <a:rPr lang="en-US" smtClean="0"/>
              <a:t>‹#›</a:t>
            </a:fld>
            <a:endParaRPr lang="en-US"/>
          </a:p>
        </p:txBody>
      </p:sp>
    </p:spTree>
    <p:extLst>
      <p:ext uri="{BB962C8B-B14F-4D97-AF65-F5344CB8AC3E}">
        <p14:creationId xmlns:p14="http://schemas.microsoft.com/office/powerpoint/2010/main" val="4144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DA6FA-1D05-4238-8CFC-D8F3EDBCC492}"/>
              </a:ext>
            </a:extLst>
          </p:cNvPr>
          <p:cNvSpPr txBox="1"/>
          <p:nvPr/>
        </p:nvSpPr>
        <p:spPr>
          <a:xfrm>
            <a:off x="6096000" y="633046"/>
            <a:ext cx="5525872" cy="1015663"/>
          </a:xfrm>
          <a:prstGeom prst="rect">
            <a:avLst/>
          </a:prstGeom>
          <a:noFill/>
        </p:spPr>
        <p:txBody>
          <a:bodyPr wrap="none" rtlCol="0">
            <a:spAutoFit/>
          </a:bodyPr>
          <a:lstStyle/>
          <a:p>
            <a:r>
              <a:rPr lang="en-US" sz="6000" dirty="0">
                <a:latin typeface="Times New Roman" panose="02020603050405020304" pitchFamily="18" charset="0"/>
                <a:cs typeface="Times New Roman" panose="02020603050405020304" pitchFamily="18" charset="0"/>
              </a:rPr>
              <a:t>Sacrifice for God</a:t>
            </a:r>
          </a:p>
        </p:txBody>
      </p:sp>
      <p:sp>
        <p:nvSpPr>
          <p:cNvPr id="6" name="TextBox 5">
            <a:extLst>
              <a:ext uri="{FF2B5EF4-FFF2-40B4-BE49-F238E27FC236}">
                <a16:creationId xmlns:a16="http://schemas.microsoft.com/office/drawing/2014/main" id="{3082FCEF-4A5B-4A4B-ABE8-3F3F659E3C9A}"/>
              </a:ext>
            </a:extLst>
          </p:cNvPr>
          <p:cNvSpPr txBox="1"/>
          <p:nvPr/>
        </p:nvSpPr>
        <p:spPr>
          <a:xfrm>
            <a:off x="7899378" y="5270847"/>
            <a:ext cx="3722494" cy="954107"/>
          </a:xfrm>
          <a:prstGeom prst="rect">
            <a:avLst/>
          </a:prstGeom>
          <a:noFill/>
        </p:spPr>
        <p:txBody>
          <a:bodyPr wrap="none" rtlCol="0">
            <a:spAutoFit/>
          </a:bodyPr>
          <a:lstStyle/>
          <a:p>
            <a:pPr algn="ctr"/>
            <a:r>
              <a:rPr lang="en-US" sz="2800" dirty="0">
                <a:solidFill>
                  <a:schemeClr val="accent4">
                    <a:lumMod val="75000"/>
                  </a:schemeClr>
                </a:solidFill>
                <a:latin typeface="Times New Roman" panose="02020603050405020304" pitchFamily="18" charset="0"/>
                <a:cs typeface="Times New Roman" panose="02020603050405020304" pitchFamily="18" charset="0"/>
              </a:rPr>
              <a:t>Ranger Church of Christ</a:t>
            </a:r>
          </a:p>
          <a:p>
            <a:pPr algn="ctr"/>
            <a:r>
              <a:rPr lang="en-US" sz="2800" dirty="0">
                <a:solidFill>
                  <a:schemeClr val="accent4">
                    <a:lumMod val="75000"/>
                  </a:schemeClr>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376261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3DF792-6E35-4EFA-8534-F1FC153D70A5}"/>
              </a:ext>
            </a:extLst>
          </p:cNvPr>
          <p:cNvSpPr/>
          <p:nvPr/>
        </p:nvSpPr>
        <p:spPr>
          <a:xfrm>
            <a:off x="633049" y="689320"/>
            <a:ext cx="10972800" cy="5710025"/>
          </a:xfrm>
          <a:prstGeom prst="rect">
            <a:avLst/>
          </a:prstGeom>
        </p:spPr>
        <p:txBody>
          <a:bodyPr wrap="square">
            <a:spAutoFit/>
          </a:bodyPr>
          <a:lstStyle/>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 history of biblical Israel can be briefly summarized as follows: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66788"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Moses led the Israelites out of Egyptian captivity in about </a:t>
            </a:r>
            <a:r>
              <a:rPr lang="en-US" sz="3200" b="1" dirty="0">
                <a:latin typeface="Times New Roman" panose="02020603050405020304" pitchFamily="18" charset="0"/>
                <a:ea typeface="Calibri" panose="020F0502020204030204" pitchFamily="34" charset="0"/>
                <a:cs typeface="Times New Roman" panose="02020603050405020304" pitchFamily="18" charset="0"/>
              </a:rPr>
              <a:t>1490 B.C.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66788"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After wandering in the Sinai Peninsula for </a:t>
            </a:r>
            <a:r>
              <a:rPr lang="en-US" sz="3200" b="1" dirty="0">
                <a:latin typeface="Times New Roman" panose="02020603050405020304" pitchFamily="18" charset="0"/>
                <a:ea typeface="Calibri" panose="020F0502020204030204" pitchFamily="34" charset="0"/>
                <a:cs typeface="Times New Roman" panose="02020603050405020304" pitchFamily="18" charset="0"/>
              </a:rPr>
              <a:t>40</a:t>
            </a:r>
            <a:r>
              <a:rPr lang="en-US" sz="3200" dirty="0">
                <a:latin typeface="Times New Roman" panose="02020603050405020304" pitchFamily="18" charset="0"/>
                <a:ea typeface="Calibri" panose="020F0502020204030204" pitchFamily="34" charset="0"/>
                <a:cs typeface="Times New Roman" panose="02020603050405020304" pitchFamily="18" charset="0"/>
              </a:rPr>
              <a:t> years, Joshua led Israel across the Jordan River into Canaan in about </a:t>
            </a:r>
            <a:r>
              <a:rPr lang="en-US" sz="3200" b="1" dirty="0">
                <a:latin typeface="Times New Roman" panose="02020603050405020304" pitchFamily="18" charset="0"/>
                <a:ea typeface="Calibri" panose="020F0502020204030204" pitchFamily="34" charset="0"/>
                <a:cs typeface="Times New Roman" panose="02020603050405020304" pitchFamily="18" charset="0"/>
              </a:rPr>
              <a:t>1450 B.C.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66788"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Sometime later, God periodically raised judges over the next </a:t>
            </a:r>
            <a:r>
              <a:rPr lang="en-US" sz="3200" b="1" dirty="0">
                <a:latin typeface="Times New Roman" panose="02020603050405020304" pitchFamily="18" charset="0"/>
                <a:ea typeface="Calibri" panose="020F0502020204030204" pitchFamily="34" charset="0"/>
                <a:cs typeface="Times New Roman" panose="02020603050405020304" pitchFamily="18" charset="0"/>
              </a:rPr>
              <a:t>350 years </a:t>
            </a:r>
            <a:r>
              <a:rPr lang="en-US" sz="3200" dirty="0">
                <a:latin typeface="Times New Roman" panose="02020603050405020304" pitchFamily="18" charset="0"/>
                <a:ea typeface="Calibri" panose="020F0502020204030204" pitchFamily="34" charset="0"/>
                <a:cs typeface="Times New Roman" panose="02020603050405020304" pitchFamily="18" charset="0"/>
              </a:rPr>
              <a:t>to avenge Israel of its oppressors, until God appointed Saul as the King of Israel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1095 B.C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42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D9D86-8FFC-4501-ADE1-854E70B8B761}"/>
              </a:ext>
            </a:extLst>
          </p:cNvPr>
          <p:cNvSpPr/>
          <p:nvPr/>
        </p:nvSpPr>
        <p:spPr>
          <a:xfrm>
            <a:off x="662353" y="1140296"/>
            <a:ext cx="10867293" cy="4577407"/>
          </a:xfrm>
          <a:prstGeom prst="rect">
            <a:avLst/>
          </a:prstGeom>
        </p:spPr>
        <p:txBody>
          <a:bodyPr wrap="square">
            <a:spAutoFit/>
          </a:bodyPr>
          <a:lstStyle/>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Saul, David and Solomon each reigned </a:t>
            </a:r>
            <a:r>
              <a:rPr lang="en-US" sz="3200" b="1" dirty="0">
                <a:latin typeface="Times New Roman" panose="02020603050405020304" pitchFamily="18" charset="0"/>
                <a:ea typeface="Calibri" panose="020F0502020204030204" pitchFamily="34" charset="0"/>
                <a:cs typeface="Times New Roman" panose="02020603050405020304" pitchFamily="18" charset="0"/>
              </a:rPr>
              <a:t>40 years</a:t>
            </a:r>
            <a:r>
              <a:rPr lang="en-US" sz="3200" dirty="0">
                <a:latin typeface="Times New Roman" panose="02020603050405020304" pitchFamily="18" charset="0"/>
                <a:ea typeface="Calibri" panose="020F0502020204030204" pitchFamily="34" charset="0"/>
                <a:cs typeface="Times New Roman" panose="02020603050405020304" pitchFamily="18" charset="0"/>
              </a:rPr>
              <a:t> for a total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120 years</a:t>
            </a:r>
            <a:r>
              <a:rPr lang="en-US" sz="3200" dirty="0">
                <a:latin typeface="Times New Roman" panose="02020603050405020304" pitchFamily="18" charset="0"/>
                <a:ea typeface="Calibri" panose="020F0502020204030204" pitchFamily="34" charset="0"/>
                <a:cs typeface="Times New Roman" panose="02020603050405020304" pitchFamily="18" charset="0"/>
              </a:rPr>
              <a:t> before the kingdom split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975 B.C.</a:t>
            </a:r>
            <a:r>
              <a:rPr lang="en-US" sz="3200" dirty="0">
                <a:latin typeface="Times New Roman" panose="02020603050405020304" pitchFamily="18" charset="0"/>
                <a:ea typeface="Calibri" panose="020F0502020204030204" pitchFamily="34" charset="0"/>
                <a:cs typeface="Times New Roman" panose="02020603050405020304" pitchFamily="18" charset="0"/>
              </a:rPr>
              <a:t> into Israel in the north and Judah in the south.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Because of the northern kingdom’s idolatry, God allowed Assyria to take it into captivity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622 B.C.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f. Later, because of the southern kingdom’s idolatry, God allowed Babylon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587 B.C</a:t>
            </a:r>
            <a:r>
              <a:rPr lang="en-US" sz="3200" dirty="0">
                <a:latin typeface="Times New Roman" panose="02020603050405020304" pitchFamily="18" charset="0"/>
                <a:ea typeface="Calibri" panose="020F0502020204030204" pitchFamily="34" charset="0"/>
                <a:cs typeface="Times New Roman" panose="02020603050405020304" pitchFamily="18" charset="0"/>
              </a:rPr>
              <a:t>. to destroy Jerusalem and carry its inhabitants into captivity.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72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52689F-618B-44B4-A2A3-DE651D4670E3}"/>
              </a:ext>
            </a:extLst>
          </p:cNvPr>
          <p:cNvSpPr/>
          <p:nvPr/>
        </p:nvSpPr>
        <p:spPr>
          <a:xfrm>
            <a:off x="597877" y="1416365"/>
            <a:ext cx="10990385" cy="4011098"/>
          </a:xfrm>
          <a:prstGeom prst="rect">
            <a:avLst/>
          </a:prstGeom>
        </p:spPr>
        <p:txBody>
          <a:bodyPr wrap="square">
            <a:spAutoFit/>
          </a:bodyPr>
          <a:lstStyle/>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g. Persia conquered Babylon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538 B.C</a:t>
            </a:r>
            <a:r>
              <a:rPr lang="en-US" sz="3200" dirty="0">
                <a:latin typeface="Times New Roman" panose="02020603050405020304" pitchFamily="18" charset="0"/>
                <a:ea typeface="Calibri" panose="020F0502020204030204" pitchFamily="34" charset="0"/>
                <a:cs typeface="Times New Roman" panose="02020603050405020304" pitchFamily="18" charset="0"/>
              </a:rPr>
              <a:t>. and two years later, the first return of Jews from Babylonian captivity to Jerusalem occurred.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h. Subsequent returns of Jews from Babylonian captivity occurred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456 B.C</a:t>
            </a:r>
            <a:r>
              <a:rPr lang="en-US" sz="3200" dirty="0">
                <a:latin typeface="Times New Roman" panose="02020603050405020304" pitchFamily="18" charset="0"/>
                <a:ea typeface="Calibri" panose="020F0502020204030204" pitchFamily="34" charset="0"/>
                <a:cs typeface="Times New Roman" panose="02020603050405020304" pitchFamily="18" charset="0"/>
              </a:rPr>
              <a:t>. led by Ezra and </a:t>
            </a:r>
            <a:r>
              <a:rPr lang="en-US" sz="3200" b="1" dirty="0">
                <a:latin typeface="Times New Roman" panose="02020603050405020304" pitchFamily="18" charset="0"/>
                <a:ea typeface="Calibri" panose="020F0502020204030204" pitchFamily="34" charset="0"/>
                <a:cs typeface="Times New Roman" panose="02020603050405020304" pitchFamily="18" charset="0"/>
              </a:rPr>
              <a:t>444 B.C</a:t>
            </a:r>
            <a:r>
              <a:rPr lang="en-US" sz="3200" dirty="0">
                <a:latin typeface="Times New Roman" panose="02020603050405020304" pitchFamily="18" charset="0"/>
                <a:ea typeface="Calibri" panose="020F0502020204030204" pitchFamily="34" charset="0"/>
                <a:cs typeface="Times New Roman" panose="02020603050405020304" pitchFamily="18" charset="0"/>
              </a:rPr>
              <a:t>. led by Nehemiah.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i. Malachi prophesied about </a:t>
            </a:r>
            <a:r>
              <a:rPr lang="en-US" sz="3200" b="1" dirty="0">
                <a:latin typeface="Times New Roman" panose="02020603050405020304" pitchFamily="18" charset="0"/>
                <a:ea typeface="Calibri" panose="020F0502020204030204" pitchFamily="34" charset="0"/>
                <a:cs typeface="Times New Roman" panose="02020603050405020304" pitchFamily="18" charset="0"/>
              </a:rPr>
              <a:t>400 B.C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2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725BEA-348F-4B23-AC56-DBC17E290526}"/>
              </a:ext>
            </a:extLst>
          </p:cNvPr>
          <p:cNvSpPr/>
          <p:nvPr/>
        </p:nvSpPr>
        <p:spPr>
          <a:xfrm>
            <a:off x="618392" y="573987"/>
            <a:ext cx="10955216" cy="5710025"/>
          </a:xfrm>
          <a:prstGeom prst="rect">
            <a:avLst/>
          </a:prstGeom>
        </p:spPr>
        <p:txBody>
          <a:bodyPr wrap="square">
            <a:spAutoFit/>
          </a:bodyPr>
          <a:lstStyle/>
          <a:p>
            <a:pPr marL="581025" marR="0" indent="-409575">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Malachi prophesied to a rebuilt nation of re-settled Jewish people.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66788" marR="0" indent="-38576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The rebuilt Jewish settlement was less than </a:t>
            </a:r>
            <a:r>
              <a:rPr lang="en-US" sz="3200" b="1" dirty="0">
                <a:latin typeface="Times New Roman" panose="02020603050405020304" pitchFamily="18" charset="0"/>
                <a:ea typeface="Calibri" panose="020F0502020204030204" pitchFamily="34" charset="0"/>
                <a:cs typeface="Times New Roman" panose="02020603050405020304" pitchFamily="18" charset="0"/>
              </a:rPr>
              <a:t>100 years old </a:t>
            </a:r>
            <a:r>
              <a:rPr lang="en-US" sz="3200" dirty="0">
                <a:latin typeface="Times New Roman" panose="02020603050405020304" pitchFamily="18" charset="0"/>
                <a:ea typeface="Calibri" panose="020F0502020204030204" pitchFamily="34" charset="0"/>
                <a:cs typeface="Times New Roman" panose="02020603050405020304" pitchFamily="18" charset="0"/>
              </a:rPr>
              <a:t>when Malachi received his revelation from God.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66788" marR="0" indent="-38576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The Jews were subjects of the Persian Empire.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66788" marR="0" indent="-38576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Old Canaan was highly populated with Gentiles who migrated there during the Jewish captivities.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66788" marR="0" indent="-38576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The Jews had been influenced by Gentiles while in captivity, were being influenced by their Gentile neighbors in Canaan and were politically subject to Gentiles.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8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FC7F7-9F81-4489-A557-91B51BD9C98D}"/>
              </a:ext>
            </a:extLst>
          </p:cNvPr>
          <p:cNvSpPr/>
          <p:nvPr/>
        </p:nvSpPr>
        <p:spPr>
          <a:xfrm>
            <a:off x="633046" y="2263463"/>
            <a:ext cx="10972800" cy="2312171"/>
          </a:xfrm>
          <a:prstGeom prst="rect">
            <a:avLst/>
          </a:prstGeom>
        </p:spPr>
        <p:txBody>
          <a:bodyPr wrap="square">
            <a:spAutoFit/>
          </a:bodyPr>
          <a:lstStyle/>
          <a:p>
            <a:pPr marL="404813" marR="0" indent="-40481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Consequently, many Jews turned to idolatry while </a:t>
            </a:r>
            <a:r>
              <a:rPr lang="en-US" sz="3200" b="1" dirty="0">
                <a:latin typeface="Times New Roman" panose="02020603050405020304" pitchFamily="18" charset="0"/>
                <a:ea typeface="Calibri" panose="020F0502020204030204" pitchFamily="34" charset="0"/>
                <a:cs typeface="Times New Roman" panose="02020603050405020304" pitchFamily="18" charset="0"/>
              </a:rPr>
              <a:t>pretending</a:t>
            </a:r>
            <a:r>
              <a:rPr lang="en-US" sz="3200" dirty="0">
                <a:latin typeface="Times New Roman" panose="02020603050405020304" pitchFamily="18" charset="0"/>
                <a:ea typeface="Calibri" panose="020F0502020204030204" pitchFamily="34" charset="0"/>
                <a:cs typeface="Times New Roman" panose="02020603050405020304" pitchFamily="18" charset="0"/>
              </a:rPr>
              <a:t> to honor God.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04813" marR="0" indent="-40481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f. Marriages between the people of God and idolatrous people contributed greatly to idolatry among the Jews.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6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E3481-9E62-4EE2-B9C7-A8419AE0FFC1}"/>
              </a:ext>
            </a:extLst>
          </p:cNvPr>
          <p:cNvSpPr/>
          <p:nvPr/>
        </p:nvSpPr>
        <p:spPr>
          <a:xfrm>
            <a:off x="791309" y="573987"/>
            <a:ext cx="10972800" cy="5710025"/>
          </a:xfrm>
          <a:prstGeom prst="rect">
            <a:avLst/>
          </a:prstGeom>
        </p:spPr>
        <p:txBody>
          <a:bodyPr wrap="square">
            <a:spAutoFit/>
          </a:bodyPr>
          <a:lstStyle/>
          <a:p>
            <a:pPr marL="352425" indent="-352425">
              <a:lnSpc>
                <a:spcPct val="115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I. God refused to accept the sacrifices and offerings from his people</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1:10.</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"Who is there even among you who would shut the doors, So that you would not kindle fire on My altar in vain? I have no pleasure in you," Says the LORD of hosts, "Nor will I accept an offering from your hands.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(Malachi 1:10)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However, we know God had demanded sacrifices from his people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1600" marR="0" indent="-40481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 Jews were to offer </a:t>
            </a:r>
            <a:r>
              <a:rPr lang="en-US" sz="3200" b="1" dirty="0">
                <a:latin typeface="Times New Roman" panose="02020603050405020304" pitchFamily="18" charset="0"/>
                <a:ea typeface="Calibri" panose="020F0502020204030204" pitchFamily="34" charset="0"/>
                <a:cs typeface="Times New Roman" panose="02020603050405020304" pitchFamily="18" charset="0"/>
              </a:rPr>
              <a:t>peace offerings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Lev. 3:1-7</a:t>
            </a:r>
            <a:r>
              <a:rPr lang="en-US" sz="3200" dirty="0">
                <a:latin typeface="Times New Roman" panose="02020603050405020304" pitchFamily="18" charset="0"/>
                <a:ea typeface="Calibri" panose="020F0502020204030204" pitchFamily="34" charset="0"/>
                <a:cs typeface="Times New Roman" panose="02020603050405020304" pitchFamily="18" charset="0"/>
              </a:rPr>
              <a:t>, i.e. cow or lamb.</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311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7DE4A8-FF2F-4FF8-9E0E-9C5528E0A91C}"/>
              </a:ext>
            </a:extLst>
          </p:cNvPr>
          <p:cNvSpPr/>
          <p:nvPr/>
        </p:nvSpPr>
        <p:spPr>
          <a:xfrm>
            <a:off x="635977" y="714664"/>
            <a:ext cx="10920046" cy="5710025"/>
          </a:xfrm>
          <a:prstGeom prst="rect">
            <a:avLst/>
          </a:prstGeom>
        </p:spPr>
        <p:txBody>
          <a:bodyPr wrap="square">
            <a:spAutoFit/>
          </a:bodyPr>
          <a:lstStyle/>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 Jews were to offer </a:t>
            </a:r>
            <a:r>
              <a:rPr lang="en-US" sz="3200" b="1" dirty="0">
                <a:latin typeface="Times New Roman" panose="02020603050405020304" pitchFamily="18" charset="0"/>
                <a:ea typeface="Calibri" panose="020F0502020204030204" pitchFamily="34" charset="0"/>
                <a:cs typeface="Times New Roman" panose="02020603050405020304" pitchFamily="18" charset="0"/>
              </a:rPr>
              <a:t>burnt offerings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Lev. 1:3-17</a:t>
            </a:r>
            <a:r>
              <a:rPr lang="en-US" sz="3200" dirty="0">
                <a:latin typeface="Times New Roman" panose="02020603050405020304" pitchFamily="18" charset="0"/>
                <a:ea typeface="Calibri" panose="020F0502020204030204" pitchFamily="34" charset="0"/>
                <a:cs typeface="Times New Roman" panose="02020603050405020304" pitchFamily="18" charset="0"/>
              </a:rPr>
              <a:t>, i.e. cow, lamb or goat.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The Jews were to offer </a:t>
            </a:r>
            <a:r>
              <a:rPr lang="en-US" sz="3200" b="1" dirty="0">
                <a:latin typeface="Times New Roman" panose="02020603050405020304" pitchFamily="18" charset="0"/>
                <a:ea typeface="Calibri" panose="020F0502020204030204" pitchFamily="34" charset="0"/>
                <a:cs typeface="Times New Roman" panose="02020603050405020304" pitchFamily="18" charset="0"/>
              </a:rPr>
              <a:t>meal offerings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Lev. 2:1-16</a:t>
            </a:r>
            <a:r>
              <a:rPr lang="en-US" sz="3200" dirty="0">
                <a:latin typeface="Times New Roman" panose="02020603050405020304" pitchFamily="18" charset="0"/>
                <a:ea typeface="Calibri" panose="020F0502020204030204" pitchFamily="34" charset="0"/>
                <a:cs typeface="Times New Roman" panose="02020603050405020304" pitchFamily="18" charset="0"/>
              </a:rPr>
              <a:t>, i.e. unleavened wafers or new grain.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Jews also offered </a:t>
            </a:r>
            <a:r>
              <a:rPr lang="en-US" sz="3200" b="1" dirty="0">
                <a:latin typeface="Times New Roman" panose="02020603050405020304" pitchFamily="18" charset="0"/>
                <a:ea typeface="Calibri" panose="020F0502020204030204" pitchFamily="34" charset="0"/>
                <a:cs typeface="Times New Roman" panose="02020603050405020304" pitchFamily="18" charset="0"/>
              </a:rPr>
              <a:t>trespass offerings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Lev. 5:14-19</a:t>
            </a:r>
            <a:r>
              <a:rPr lang="en-US" sz="3200" dirty="0">
                <a:latin typeface="Times New Roman" panose="02020603050405020304" pitchFamily="18" charset="0"/>
                <a:ea typeface="Calibri" panose="020F0502020204030204" pitchFamily="34" charset="0"/>
                <a:cs typeface="Times New Roman" panose="02020603050405020304" pitchFamily="18" charset="0"/>
              </a:rPr>
              <a:t>, i.e. ram.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5. They offered </a:t>
            </a:r>
            <a:r>
              <a:rPr lang="en-US" sz="3200" b="1" dirty="0">
                <a:latin typeface="Times New Roman" panose="02020603050405020304" pitchFamily="18" charset="0"/>
                <a:ea typeface="Calibri" panose="020F0502020204030204" pitchFamily="34" charset="0"/>
                <a:cs typeface="Times New Roman" panose="02020603050405020304" pitchFamily="18" charset="0"/>
              </a:rPr>
              <a:t>sin offerings</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latin typeface="Times New Roman" panose="02020603050405020304" pitchFamily="18" charset="0"/>
                <a:ea typeface="Calibri" panose="020F0502020204030204" pitchFamily="34" charset="0"/>
                <a:cs typeface="Times New Roman" panose="02020603050405020304" pitchFamily="18" charset="0"/>
              </a:rPr>
              <a:t>Lev. 5:1-13; 16:29-34</a:t>
            </a:r>
            <a:r>
              <a:rPr lang="en-US" sz="3200" dirty="0">
                <a:latin typeface="Times New Roman" panose="02020603050405020304" pitchFamily="18" charset="0"/>
                <a:ea typeface="Calibri" panose="020F0502020204030204" pitchFamily="34" charset="0"/>
                <a:cs typeface="Times New Roman" panose="02020603050405020304" pitchFamily="18" charset="0"/>
              </a:rPr>
              <a:t>, i.e. female lamb or goat, or two turtledoves or pigeons, or fine flour cakes or wafers.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6. The Jews offered </a:t>
            </a:r>
            <a:r>
              <a:rPr lang="en-US" sz="3200" b="1" dirty="0">
                <a:latin typeface="Times New Roman" panose="02020603050405020304" pitchFamily="18" charset="0"/>
                <a:ea typeface="Calibri" panose="020F0502020204030204" pitchFamily="34" charset="0"/>
                <a:cs typeface="Times New Roman" panose="02020603050405020304" pitchFamily="18" charset="0"/>
              </a:rPr>
              <a:t>daily sacrifices</a:t>
            </a:r>
            <a:r>
              <a:rPr lang="en-US" sz="3200" dirty="0">
                <a:latin typeface="Times New Roman" panose="02020603050405020304" pitchFamily="18" charset="0"/>
                <a:ea typeface="Calibri" panose="020F0502020204030204" pitchFamily="34" charset="0"/>
                <a:cs typeface="Times New Roman" panose="02020603050405020304" pitchFamily="18" charset="0"/>
              </a:rPr>
              <a:t>, too, </a:t>
            </a:r>
            <a:r>
              <a:rPr lang="en-US" sz="3200" b="1" dirty="0">
                <a:latin typeface="Times New Roman" panose="02020603050405020304" pitchFamily="18" charset="0"/>
                <a:ea typeface="Calibri" panose="020F0502020204030204" pitchFamily="34" charset="0"/>
                <a:cs typeface="Times New Roman" panose="02020603050405020304" pitchFamily="18" charset="0"/>
              </a:rPr>
              <a:t>Exod. 29:38-42</a:t>
            </a:r>
            <a:r>
              <a:rPr lang="en-US" sz="3200" dirty="0">
                <a:latin typeface="Times New Roman" panose="02020603050405020304" pitchFamily="18" charset="0"/>
                <a:ea typeface="Calibri" panose="020F0502020204030204" pitchFamily="34" charset="0"/>
                <a:cs typeface="Times New Roman" panose="02020603050405020304" pitchFamily="18" charset="0"/>
              </a:rPr>
              <a:t>, i.e. two lambs.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5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035A41-90CE-4F41-B131-7D3452E61C35}"/>
              </a:ext>
            </a:extLst>
          </p:cNvPr>
          <p:cNvSpPr/>
          <p:nvPr/>
        </p:nvSpPr>
        <p:spPr>
          <a:xfrm>
            <a:off x="609600" y="1989760"/>
            <a:ext cx="10972800" cy="2878480"/>
          </a:xfrm>
          <a:prstGeom prst="rect">
            <a:avLst/>
          </a:prstGeom>
        </p:spPr>
        <p:txBody>
          <a:bodyPr wrap="square">
            <a:spAutoFit/>
          </a:bodyPr>
          <a:lstStyle/>
          <a:p>
            <a:pPr marL="457200" marR="0" indent="-45720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One primary factor regarding each sacrificial animal was that it was to be without blemish, </a:t>
            </a:r>
            <a:r>
              <a:rPr lang="en-US" sz="3200" b="1" dirty="0">
                <a:latin typeface="Times New Roman" panose="02020603050405020304" pitchFamily="18" charset="0"/>
                <a:ea typeface="Calibri" panose="020F0502020204030204" pitchFamily="34" charset="0"/>
                <a:cs typeface="Times New Roman" panose="02020603050405020304" pitchFamily="18" charset="0"/>
              </a:rPr>
              <a:t>Lev. 1:3, 10; 3:1, 6; 5:15 18; Deut. 15:21.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In addition, sacrifices were to be the first fruits, i.e. God was to have his first, </a:t>
            </a:r>
            <a:r>
              <a:rPr lang="en-US" sz="3200" b="1" dirty="0">
                <a:latin typeface="Times New Roman" panose="02020603050405020304" pitchFamily="18" charset="0"/>
                <a:ea typeface="Calibri" panose="020F0502020204030204" pitchFamily="34" charset="0"/>
                <a:cs typeface="Times New Roman" panose="02020603050405020304" pitchFamily="18" charset="0"/>
              </a:rPr>
              <a:t>Lev. 2:14; Deut. 15:19.</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810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0A6A6C-D086-4A61-A069-22061A57CEAB}"/>
              </a:ext>
            </a:extLst>
          </p:cNvPr>
          <p:cNvSpPr/>
          <p:nvPr/>
        </p:nvSpPr>
        <p:spPr>
          <a:xfrm>
            <a:off x="633048" y="578067"/>
            <a:ext cx="10972800" cy="5710025"/>
          </a:xfrm>
          <a:prstGeom prst="rect">
            <a:avLst/>
          </a:prstGeom>
        </p:spPr>
        <p:txBody>
          <a:bodyPr wrap="square">
            <a:spAutoFit/>
          </a:bodyPr>
          <a:lstStyle/>
          <a:p>
            <a:pPr marL="342900" marR="0" indent="-171450">
              <a:lnSpc>
                <a:spcPct val="115000"/>
              </a:lnSpc>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II. The sacrifices and offerings of the Jews to whom Malachi wrote were not what God required of them.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The Jews were in the habit of offering polluted bread on the Lord’s Table, </a:t>
            </a:r>
            <a:r>
              <a:rPr lang="en-US" sz="3200" b="1" dirty="0">
                <a:latin typeface="Times New Roman" panose="02020603050405020304" pitchFamily="18" charset="0"/>
                <a:ea typeface="Calibri" panose="020F0502020204030204" pitchFamily="34" charset="0"/>
                <a:cs typeface="Times New Roman" panose="02020603050405020304" pitchFamily="18" charset="0"/>
              </a:rPr>
              <a:t>Mal. 1:7</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"You offer defiled food on My altar, But say, 'In what way have we defiled You?' By saying, 'The table of the LORD is contemptible.'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(Malachi 1:7)</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If the Jews did not follow the direction of God regarding the ingredients, e.g. used leaven or made no difference between foodstuffs and sacrificial offerings. . . .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42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529D9F-8C68-44AE-A7E6-E36C534CD4F7}"/>
              </a:ext>
            </a:extLst>
          </p:cNvPr>
          <p:cNvSpPr/>
          <p:nvPr/>
        </p:nvSpPr>
        <p:spPr>
          <a:xfrm>
            <a:off x="609600" y="1140296"/>
            <a:ext cx="10972800" cy="4577407"/>
          </a:xfrm>
          <a:prstGeom prst="rect">
            <a:avLst/>
          </a:prstGeom>
        </p:spPr>
        <p:txBody>
          <a:bodyPr wrap="square">
            <a:spAutoFit/>
          </a:bodyPr>
          <a:lstStyle/>
          <a:p>
            <a:pPr marL="914400" marR="0" indent="-4000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Such an attitude and conduct showed that the Jews despised or did not reverence God.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The Jews were in the habit of offering blind, lame or sick animals for sacrifices.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Their sacrifices were not without blemish.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Their sacrifices were not the first fruits.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They did not intend their offerings to be true sacrifices.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The Jews were offering God the off casts, refuse or garbage.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6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righ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1E58F3-D081-4B69-8FD0-6975FD102CE2}"/>
              </a:ext>
            </a:extLst>
          </p:cNvPr>
          <p:cNvGraphicFramePr>
            <a:graphicFrameLocks noGrp="1"/>
          </p:cNvGraphicFramePr>
          <p:nvPr>
            <p:extLst>
              <p:ext uri="{D42A27DB-BD31-4B8C-83A1-F6EECF244321}">
                <p14:modId xmlns:p14="http://schemas.microsoft.com/office/powerpoint/2010/main" val="1530295800"/>
              </p:ext>
            </p:extLst>
          </p:nvPr>
        </p:nvGraphicFramePr>
        <p:xfrm>
          <a:off x="0" y="-1"/>
          <a:ext cx="12192000" cy="6858001"/>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817934957"/>
                    </a:ext>
                  </a:extLst>
                </a:gridCol>
                <a:gridCol w="1439620">
                  <a:extLst>
                    <a:ext uri="{9D8B030D-6E8A-4147-A177-3AD203B41FA5}">
                      <a16:colId xmlns:a16="http://schemas.microsoft.com/office/drawing/2014/main" val="2153277973"/>
                    </a:ext>
                  </a:extLst>
                </a:gridCol>
                <a:gridCol w="8075214">
                  <a:extLst>
                    <a:ext uri="{9D8B030D-6E8A-4147-A177-3AD203B41FA5}">
                      <a16:colId xmlns:a16="http://schemas.microsoft.com/office/drawing/2014/main" val="2792723618"/>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323791702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Worship the King</a:t>
                      </a:r>
                    </a:p>
                  </a:txBody>
                  <a:tcPr>
                    <a:cell3D prstMaterial="dkEdge">
                      <a:bevel prst="artDeco"/>
                      <a:lightRig rig="flood" dir="t"/>
                    </a:cell3D>
                  </a:tcPr>
                </a:tc>
                <a:extLst>
                  <a:ext uri="{0D108BD9-81ED-4DB2-BD59-A6C34878D82A}">
                    <a16:rowId xmlns:a16="http://schemas.microsoft.com/office/drawing/2014/main" val="84395876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Zion’s Glorious Summit</a:t>
                      </a:r>
                    </a:p>
                  </a:txBody>
                  <a:tcPr>
                    <a:cell3D prstMaterial="dkEdge">
                      <a:bevel prst="artDeco"/>
                      <a:lightRig rig="flood" dir="t"/>
                    </a:cell3D>
                  </a:tcPr>
                </a:tc>
                <a:extLst>
                  <a:ext uri="{0D108BD9-81ED-4DB2-BD59-A6C34878D82A}">
                    <a16:rowId xmlns:a16="http://schemas.microsoft.com/office/drawing/2014/main" val="317743458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26077386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Lifted Me</a:t>
                      </a:r>
                    </a:p>
                  </a:txBody>
                  <a:tcPr>
                    <a:cell3D prstMaterial="dkEdge">
                      <a:bevel prst="artDeco"/>
                      <a:lightRig rig="flood" dir="t"/>
                    </a:cell3D>
                  </a:tcPr>
                </a:tc>
                <a:extLst>
                  <a:ext uri="{0D108BD9-81ED-4DB2-BD59-A6C34878D82A}">
                    <a16:rowId xmlns:a16="http://schemas.microsoft.com/office/drawing/2014/main" val="358219491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Gave My Life for Thee</a:t>
                      </a:r>
                    </a:p>
                  </a:txBody>
                  <a:tcPr>
                    <a:cell3D prstMaterial="dkEdge">
                      <a:bevel prst="artDeco"/>
                      <a:lightRig rig="flood" dir="t"/>
                    </a:cell3D>
                  </a:tcPr>
                </a:tc>
                <a:extLst>
                  <a:ext uri="{0D108BD9-81ED-4DB2-BD59-A6C34878D82A}">
                    <a16:rowId xmlns:a16="http://schemas.microsoft.com/office/drawing/2014/main" val="3424147350"/>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54067524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15711924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 On</a:t>
                      </a:r>
                    </a:p>
                  </a:txBody>
                  <a:tcPr>
                    <a:cell3D prstMaterial="dkEdge">
                      <a:bevel prst="artDeco"/>
                      <a:lightRig rig="flood" dir="t"/>
                    </a:cell3D>
                  </a:tcPr>
                </a:tc>
                <a:extLst>
                  <a:ext uri="{0D108BD9-81ED-4DB2-BD59-A6C34878D82A}">
                    <a16:rowId xmlns:a16="http://schemas.microsoft.com/office/drawing/2014/main" val="301736599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16294917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Your Answer Be?</a:t>
                      </a:r>
                    </a:p>
                  </a:txBody>
                  <a:tcPr>
                    <a:cell3D prstMaterial="dkEdge">
                      <a:bevel prst="artDeco"/>
                      <a:lightRig rig="flood" dir="t"/>
                    </a:cell3D>
                  </a:tcPr>
                </a:tc>
                <a:extLst>
                  <a:ext uri="{0D108BD9-81ED-4DB2-BD59-A6C34878D82A}">
                    <a16:rowId xmlns:a16="http://schemas.microsoft.com/office/drawing/2014/main" val="30355987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Blessed Be the Name</a:t>
                      </a:r>
                    </a:p>
                  </a:txBody>
                  <a:tcPr>
                    <a:cell3D prstMaterial="dkEdge">
                      <a:bevel prst="artDeco"/>
                      <a:lightRig rig="flood" dir="t"/>
                    </a:cell3D>
                  </a:tcPr>
                </a:tc>
                <a:extLst>
                  <a:ext uri="{0D108BD9-81ED-4DB2-BD59-A6C34878D82A}">
                    <a16:rowId xmlns:a16="http://schemas.microsoft.com/office/drawing/2014/main" val="338314917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557620568"/>
                  </a:ext>
                </a:extLst>
              </a:tr>
            </a:tbl>
          </a:graphicData>
        </a:graphic>
      </p:graphicFrame>
    </p:spTree>
    <p:extLst>
      <p:ext uri="{BB962C8B-B14F-4D97-AF65-F5344CB8AC3E}">
        <p14:creationId xmlns:p14="http://schemas.microsoft.com/office/powerpoint/2010/main" val="3387066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9D6EF3-3F75-47AB-96EE-2AF21DC311A3}"/>
              </a:ext>
            </a:extLst>
          </p:cNvPr>
          <p:cNvSpPr/>
          <p:nvPr/>
        </p:nvSpPr>
        <p:spPr>
          <a:xfrm>
            <a:off x="600808" y="1989760"/>
            <a:ext cx="10990384" cy="2878480"/>
          </a:xfrm>
          <a:prstGeom prst="rect">
            <a:avLst/>
          </a:prstGeom>
        </p:spPr>
        <p:txBody>
          <a:bodyPr wrap="square">
            <a:spAutoFit/>
          </a:bodyPr>
          <a:lstStyle/>
          <a:p>
            <a:pPr marL="342900" marR="0" indent="-342900">
              <a:lnSpc>
                <a:spcPct val="115000"/>
              </a:lnSpc>
              <a:spcBef>
                <a:spcPts val="0"/>
              </a:spcBef>
              <a:spcAft>
                <a:spcPts val="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III. God demands of Christians sacrifices befitting Him.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452438">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God deserves the esteem and adoration inherent in sacrifices.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319213" marR="0" indent="-40481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As our heavenly Father and Master, God deserves our honor and reverence, </a:t>
            </a:r>
            <a:r>
              <a:rPr lang="en-US" sz="3200" b="1" dirty="0">
                <a:latin typeface="Times New Roman" panose="02020603050405020304" pitchFamily="18" charset="0"/>
                <a:ea typeface="Calibri" panose="020F0502020204030204" pitchFamily="34" charset="0"/>
                <a:cs typeface="Times New Roman" panose="02020603050405020304" pitchFamily="18" charset="0"/>
              </a:rPr>
              <a:t>Mal. 1:6; Matt. 6:9.</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7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3D8E34-1874-48CD-86DE-52C6815E6EB3}"/>
              </a:ext>
            </a:extLst>
          </p:cNvPr>
          <p:cNvSpPr/>
          <p:nvPr/>
        </p:nvSpPr>
        <p:spPr>
          <a:xfrm>
            <a:off x="600808" y="2536721"/>
            <a:ext cx="10990384" cy="1745863"/>
          </a:xfrm>
          <a:prstGeom prst="rect">
            <a:avLst/>
          </a:prstGeom>
        </p:spPr>
        <p:txBody>
          <a:bodyPr wrap="square">
            <a:spAutoFit/>
          </a:bodyPr>
          <a:lstStyle/>
          <a:p>
            <a:pPr marL="509588" marR="0" indent="-45720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God is the great King and therefore he demands and deserves his due from his people, </a:t>
            </a:r>
            <a:r>
              <a:rPr lang="en-US" sz="3200" b="1" dirty="0">
                <a:latin typeface="Times New Roman" panose="02020603050405020304" pitchFamily="18" charset="0"/>
                <a:ea typeface="Calibri" panose="020F0502020204030204" pitchFamily="34" charset="0"/>
                <a:cs typeface="Times New Roman" panose="02020603050405020304" pitchFamily="18" charset="0"/>
              </a:rPr>
              <a:t>Mal. 1:14; Matt. 6:10.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90613" marR="0" indent="-404813" algn="just">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 kingdom is not a kingdom without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05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02FDF3-02EA-408A-BFBD-F5A5C4F79057}"/>
              </a:ext>
            </a:extLst>
          </p:cNvPr>
          <p:cNvSpPr/>
          <p:nvPr/>
        </p:nvSpPr>
        <p:spPr>
          <a:xfrm>
            <a:off x="615462" y="1424843"/>
            <a:ext cx="11025553" cy="4020652"/>
          </a:xfrm>
          <a:prstGeom prst="rect">
            <a:avLst/>
          </a:prstGeom>
        </p:spPr>
        <p:txBody>
          <a:bodyPr wrap="square">
            <a:spAutoFit/>
          </a:bodyPr>
          <a:lstStyle/>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The supreme sacrifice God made of his Son entitles him to receive sacrifices in return from humans, </a:t>
            </a:r>
            <a:r>
              <a:rPr lang="en-US" sz="3200" b="1" dirty="0">
                <a:latin typeface="Times New Roman" panose="02020603050405020304" pitchFamily="18" charset="0"/>
                <a:ea typeface="Calibri" panose="020F0502020204030204" pitchFamily="34" charset="0"/>
                <a:cs typeface="Times New Roman" panose="02020603050405020304" pitchFamily="18" charset="0"/>
              </a:rPr>
              <a:t>2 Cor. 5:14-21.</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He made Him who knew no sin to be sin for us, that we might become the righteousness of God in Him.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Corinthians 5:21)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4000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God sacrificed his Son, an offering without blemish, for people of all generations, </a:t>
            </a:r>
            <a:r>
              <a:rPr lang="en-US" sz="3200" b="1" dirty="0">
                <a:latin typeface="Times New Roman" panose="02020603050405020304" pitchFamily="18" charset="0"/>
                <a:ea typeface="Calibri" panose="020F0502020204030204" pitchFamily="34" charset="0"/>
                <a:cs typeface="Times New Roman" panose="02020603050405020304" pitchFamily="18" charset="0"/>
              </a:rPr>
              <a:t>1 Pet. 1:18-20; John 1:29, 36; Rom. 5:8.</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95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amond(in)">
                                      <p:cBhvr>
                                        <p:cTn id="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68605-FF5A-4A69-9C08-A419E32F6CCA}"/>
              </a:ext>
            </a:extLst>
          </p:cNvPr>
          <p:cNvSpPr/>
          <p:nvPr/>
        </p:nvSpPr>
        <p:spPr>
          <a:xfrm>
            <a:off x="773723" y="857142"/>
            <a:ext cx="10920047" cy="5143716"/>
          </a:xfrm>
          <a:prstGeom prst="rect">
            <a:avLst/>
          </a:prstGeom>
        </p:spPr>
        <p:txBody>
          <a:bodyPr wrap="square">
            <a:spAutoFit/>
          </a:bodyPr>
          <a:lstStyle/>
          <a:p>
            <a:pPr marL="1038225" marR="0" indent="-352425">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Our God was willing to do for us, more than what he required us to do for Him.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38225" marR="0" indent="-352425">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“Offer a fitting Sacrifice” is all He requires for our sins.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38225" marR="0" indent="-352425">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He is the one that determines what that sacrifice is to be!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next day John saw Jesus coming toward him, and said, "Behold! The Lamb of God who takes away the sin of the world!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1:29)</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looking at Jesus as He walked, he said, "Behold the Lamb of God!"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1:36)</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2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8)">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8)">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E55148-2C7F-48CA-AED0-5B4D458245DC}"/>
              </a:ext>
            </a:extLst>
          </p:cNvPr>
          <p:cNvSpPr/>
          <p:nvPr/>
        </p:nvSpPr>
        <p:spPr>
          <a:xfrm>
            <a:off x="597877" y="847585"/>
            <a:ext cx="11007969" cy="5143716"/>
          </a:xfrm>
          <a:prstGeom prst="rect">
            <a:avLst/>
          </a:prstGeom>
        </p:spPr>
        <p:txBody>
          <a:bodyPr wrap="square">
            <a:spAutoFit/>
          </a:bodyPr>
          <a:lstStyle/>
          <a:p>
            <a:pPr marL="857250" marR="0" indent="-171450" algn="just">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His word would have been sufficient, but He gave us His son, something that we would never ever even consider giving Him, our only child.</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God demonstrates His own love toward us, in that while we were still sinners, Christ died for us.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5:8)</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Jesus Christ is our sacrifice of unleavened bread, </a:t>
            </a:r>
            <a:r>
              <a:rPr lang="en-US" sz="3200" b="1" dirty="0">
                <a:latin typeface="Times New Roman" panose="02020603050405020304" pitchFamily="18" charset="0"/>
                <a:ea typeface="Calibri" panose="020F0502020204030204" pitchFamily="34" charset="0"/>
                <a:cs typeface="Times New Roman" panose="02020603050405020304" pitchFamily="18" charset="0"/>
              </a:rPr>
              <a:t>1 Cor. 5:7</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857250" marR="0" indent="-171450">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He was pure, sinless, and unblemished.</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The whole Christian life ought to be one of a living sacrifice,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12:1-2; 1 Cor. 6:20; 1 Pet. 2:5</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74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6B40EF-AD7D-484C-A41B-3D307D069008}"/>
              </a:ext>
            </a:extLst>
          </p:cNvPr>
          <p:cNvSpPr/>
          <p:nvPr/>
        </p:nvSpPr>
        <p:spPr>
          <a:xfrm>
            <a:off x="556845" y="580297"/>
            <a:ext cx="11043139" cy="5710025"/>
          </a:xfrm>
          <a:prstGeom prst="rect">
            <a:avLst/>
          </a:prstGeom>
        </p:spPr>
        <p:txBody>
          <a:bodyPr wrap="square">
            <a:spAutoFit/>
          </a:bodyPr>
          <a:lstStyle/>
          <a:p>
            <a:pPr marL="3429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a:t>
            </a:r>
            <a:r>
              <a:rPr lang="en-US" sz="3200" b="1" dirty="0">
                <a:latin typeface="Times New Roman" panose="02020603050405020304" pitchFamily="18" charset="0"/>
                <a:ea typeface="Calibri" panose="020F0502020204030204" pitchFamily="34" charset="0"/>
                <a:cs typeface="Times New Roman" panose="02020603050405020304" pitchFamily="18" charset="0"/>
              </a:rPr>
              <a:t>God will be adored and served.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862013" marR="0" indent="-352425">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Malachi’s prophecy (and prophecies by others) indicates that God would bless the Gentiles, those who would adore and serve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Gen. 12:1-3; Isa. 62:2; Mal. 1:11, 14.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862013" marR="0" indent="-352425" algn="just">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As gentiles, we are one of the families of the earth, subject to the blessings of God through obedient faith to Him.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Isaiah 62:2</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862013" indent="-352425">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We have that new name!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(Acts 11:26)</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First called Christians</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862013" marR="0" indent="-352425" algn="just">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Give to the LORD what you purposed and promised. </a:t>
            </a:r>
            <a:r>
              <a:rPr lang="en-US" sz="3200" b="1" dirty="0">
                <a:latin typeface="Times New Roman" panose="02020603050405020304" pitchFamily="18" charset="0"/>
                <a:cs typeface="Times New Roman" panose="02020603050405020304" pitchFamily="18" charset="0"/>
              </a:rPr>
              <a:t>Malachi 1:14</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08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1F301-7CEE-479C-9E76-069105895000}"/>
              </a:ext>
            </a:extLst>
          </p:cNvPr>
          <p:cNvSpPr/>
          <p:nvPr/>
        </p:nvSpPr>
        <p:spPr>
          <a:xfrm>
            <a:off x="650631" y="847577"/>
            <a:ext cx="10920046" cy="5143716"/>
          </a:xfrm>
          <a:prstGeom prst="rect">
            <a:avLst/>
          </a:prstGeom>
        </p:spPr>
        <p:txBody>
          <a:bodyPr wrap="square">
            <a:spAutoFit/>
          </a:bodyPr>
          <a:lstStyle/>
          <a:p>
            <a:pPr marL="966788" marR="0" indent="-333375">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These prophecies were fulfilled when the Gentiles were “grafted” into God’s kingdom and Gentiles readily received the Gospel,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11:1-24; Acts 13:46</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2. God will not accept polluted sacrifices;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Malachi 1:6-14</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809625" marR="0" indent="-34766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God does not want what is worthless to us.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809625" marR="0" indent="-34766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God still desires unblemished, first fruit sacrifices. </a:t>
            </a:r>
          </a:p>
          <a:p>
            <a:pPr marL="809625" marR="0" indent="-809625">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In worship and service, God wants the best we have.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33413"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God gave us the best he had, Jesus Christ.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633413"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God has reserved the very best eternity for us, - heaven.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657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C4305F-3502-4F1A-A87B-28B4FC45296C}"/>
              </a:ext>
            </a:extLst>
          </p:cNvPr>
          <p:cNvSpPr/>
          <p:nvPr/>
        </p:nvSpPr>
        <p:spPr>
          <a:xfrm>
            <a:off x="615462" y="841506"/>
            <a:ext cx="10972800" cy="5143716"/>
          </a:xfrm>
          <a:prstGeom prst="rect">
            <a:avLst/>
          </a:prstGeom>
        </p:spPr>
        <p:txBody>
          <a:bodyPr wrap="square">
            <a:spAutoFit/>
          </a:bodyPr>
          <a:lstStyle/>
          <a:p>
            <a:pPr marL="581025" marR="0" indent="-528638">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Our lives, or giving, our service, etc. ought to be truly sacrificial offerings to God.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81025" marR="0" indent="-528638">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2. Non-Christians and erring Christians alike need to sacrifice the distractions of this temporal world and give themselves wholly to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9:6; 22:16; Rev. 2:10.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90613" marR="0" indent="-528638" algn="just">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We know what He was told, it is recorded in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22:16</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90613" marR="0" indent="-528638" algn="just">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But it doesn’t stop here does it!</a:t>
            </a:r>
            <a:r>
              <a:rPr lang="en-US" sz="3200" b="1" dirty="0">
                <a:latin typeface="Times New Roman" panose="02020603050405020304" pitchFamily="18" charset="0"/>
                <a:ea typeface="Calibri" panose="020F0502020204030204" pitchFamily="34" charset="0"/>
                <a:cs typeface="Times New Roman" panose="02020603050405020304" pitchFamily="18" charset="0"/>
              </a:rPr>
              <a:t>(Revelation 2:10)</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90613" marR="0" indent="-528638" algn="just">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The quest for the “crown of life” requires that you sacrifice your earthly life to Him as “a fitting sacrifice for God”.</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99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randombar(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6823E-5D46-4EA0-A9F9-03F4DF9C2A8F}"/>
              </a:ext>
            </a:extLst>
          </p:cNvPr>
          <p:cNvSpPr/>
          <p:nvPr/>
        </p:nvSpPr>
        <p:spPr>
          <a:xfrm>
            <a:off x="609600" y="857142"/>
            <a:ext cx="10972800" cy="5143716"/>
          </a:xfrm>
          <a:prstGeom prst="rect">
            <a:avLst/>
          </a:prstGeom>
        </p:spPr>
        <p:txBody>
          <a:bodyPr wrap="square">
            <a:spAutoFit/>
          </a:bodyPr>
          <a:lstStyle/>
          <a:p>
            <a:pPr marL="457200" marR="0" indent="-404813">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3. Such a sacrifice and life long journey begins when you believe that Jesus Christ is the Son of God and are willing to turn from your sinful life having repented of your sins. </a:t>
            </a:r>
            <a:r>
              <a:rPr lang="en-US" sz="3200" b="1" dirty="0">
                <a:latin typeface="Times New Roman" panose="02020603050405020304" pitchFamily="18" charset="0"/>
                <a:ea typeface="Calibri" panose="020F0502020204030204" pitchFamily="34" charset="0"/>
                <a:cs typeface="Times New Roman" panose="02020603050405020304" pitchFamily="18" charset="0"/>
              </a:rPr>
              <a:t>(Luke 13:3)</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81025" marR="0" indent="-528638" algn="just">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4. You must put the old man of sin to death in the waters of baptism, sacrifice him for your eternal life.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8:13)</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81025" marR="0" indent="-528638" algn="just">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How do you sacrifice this old man of sin?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(Romans 6:3)</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81025" marR="0" indent="-528638" algn="just">
              <a:lnSpc>
                <a:spcPct val="115000"/>
              </a:lnSpc>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Oh YES, baptism is a requirement for the completion of “the plan of salvation” that the Godhead has set forth in the word of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(Mark 16:16)</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759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C2CCC32-5B1C-4EC9-B40B-2CB2131C0D29}"/>
              </a:ext>
            </a:extLst>
          </p:cNvPr>
          <p:cNvGraphicFramePr>
            <a:graphicFrameLocks noGrp="1"/>
          </p:cNvGraphicFramePr>
          <p:nvPr>
            <p:extLst>
              <p:ext uri="{D42A27DB-BD31-4B8C-83A1-F6EECF244321}">
                <p14:modId xmlns:p14="http://schemas.microsoft.com/office/powerpoint/2010/main" val="2385450790"/>
              </p:ext>
            </p:extLst>
          </p:nvPr>
        </p:nvGraphicFramePr>
        <p:xfrm>
          <a:off x="0" y="5273715"/>
          <a:ext cx="12192000" cy="1584285"/>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2453396096"/>
                    </a:ext>
                  </a:extLst>
                </a:gridCol>
                <a:gridCol w="1439620">
                  <a:extLst>
                    <a:ext uri="{9D8B030D-6E8A-4147-A177-3AD203B41FA5}">
                      <a16:colId xmlns:a16="http://schemas.microsoft.com/office/drawing/2014/main" val="133551433"/>
                    </a:ext>
                  </a:extLst>
                </a:gridCol>
                <a:gridCol w="8075214">
                  <a:extLst>
                    <a:ext uri="{9D8B030D-6E8A-4147-A177-3AD203B41FA5}">
                      <a16:colId xmlns:a16="http://schemas.microsoft.com/office/drawing/2014/main" val="1254977854"/>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Your Answer Be?</a:t>
                      </a:r>
                    </a:p>
                  </a:txBody>
                  <a:tcPr>
                    <a:cell3D prstMaterial="dkEdge">
                      <a:bevel prst="artDeco"/>
                      <a:lightRig rig="flood" dir="t"/>
                    </a:cell3D>
                  </a:tcPr>
                </a:tc>
                <a:extLst>
                  <a:ext uri="{0D108BD9-81ED-4DB2-BD59-A6C34878D82A}">
                    <a16:rowId xmlns:a16="http://schemas.microsoft.com/office/drawing/2014/main" val="56711920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Blessed Be the Name</a:t>
                      </a:r>
                    </a:p>
                  </a:txBody>
                  <a:tcPr>
                    <a:cell3D prstMaterial="dkEdge">
                      <a:bevel prst="artDeco"/>
                      <a:lightRig rig="flood" dir="t"/>
                    </a:cell3D>
                  </a:tcPr>
                </a:tc>
                <a:extLst>
                  <a:ext uri="{0D108BD9-81ED-4DB2-BD59-A6C34878D82A}">
                    <a16:rowId xmlns:a16="http://schemas.microsoft.com/office/drawing/2014/main" val="333277845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717890960"/>
                  </a:ext>
                </a:extLst>
              </a:tr>
            </a:tbl>
          </a:graphicData>
        </a:graphic>
      </p:graphicFrame>
    </p:spTree>
    <p:extLst>
      <p:ext uri="{BB962C8B-B14F-4D97-AF65-F5344CB8AC3E}">
        <p14:creationId xmlns:p14="http://schemas.microsoft.com/office/powerpoint/2010/main" val="118516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B639F0-201C-44D1-93A9-6D9F7533A99E}"/>
              </a:ext>
            </a:extLst>
          </p:cNvPr>
          <p:cNvSpPr/>
          <p:nvPr/>
        </p:nvSpPr>
        <p:spPr>
          <a:xfrm>
            <a:off x="609600" y="1140296"/>
            <a:ext cx="10972800" cy="4577407"/>
          </a:xfrm>
          <a:prstGeom prst="rect">
            <a:avLst/>
          </a:prstGeom>
        </p:spPr>
        <p:txBody>
          <a:bodyPr wrap="square">
            <a:spAutoFit/>
          </a:bodyPr>
          <a:lstStyle/>
          <a:p>
            <a:pPr marL="862013" indent="-862013"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son honors his father, And a servant his master. If then I am the Father, Where is My honor? And if I am a Master, Where is My reverence? Says the LORD of hosts To you priests who despise My name. Yet you say, 'In what way have we despised Your name?'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862013" indent="-862013"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"You offer defiled food on My altar, But say, 'In what way have we defiled You?' By saying, 'The table of the LORD is contemptible.'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9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00CAE-F518-4F77-B5C8-27896EB6C9D3}"/>
              </a:ext>
            </a:extLst>
          </p:cNvPr>
          <p:cNvSpPr/>
          <p:nvPr/>
        </p:nvSpPr>
        <p:spPr>
          <a:xfrm>
            <a:off x="609600" y="1455846"/>
            <a:ext cx="11007969" cy="4011098"/>
          </a:xfrm>
          <a:prstGeom prst="rect">
            <a:avLst/>
          </a:prstGeom>
        </p:spPr>
        <p:txBody>
          <a:bodyPr wrap="square">
            <a:spAutoFit/>
          </a:bodyPr>
          <a:lstStyle/>
          <a:p>
            <a:pPr marL="633413" indent="-633413"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when you offer the blind as a sacrifice, Is it not evil? And when you offer the lame and sick, Is it not evil? Offer it then to your governor! Would he be pleased with you? Would he accept you favorably?" Says the LORD of hosts.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33413" indent="-633413"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now entreat God's favor, That He may be gracious to us. While this is being done by your hands, Will He accept you favorably?" Says the LORD of hosts.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8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FAB4C-EA58-4B81-A3B0-E9918E64275F}"/>
              </a:ext>
            </a:extLst>
          </p:cNvPr>
          <p:cNvSpPr/>
          <p:nvPr/>
        </p:nvSpPr>
        <p:spPr>
          <a:xfrm>
            <a:off x="597878" y="844060"/>
            <a:ext cx="11025554" cy="5143716"/>
          </a:xfrm>
          <a:prstGeom prst="rect">
            <a:avLst/>
          </a:prstGeom>
        </p:spPr>
        <p:txBody>
          <a:bodyPr wrap="square">
            <a:spAutoFit/>
          </a:bodyPr>
          <a:lstStyle/>
          <a:p>
            <a:pPr marL="862013" indent="-862013" algn="just">
              <a:lnSpc>
                <a:spcPct val="115000"/>
              </a:lnSpc>
              <a:buAutoNum type="arabicParenBoth" startAt="10"/>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"Who is there even among you who would shut the doors, So that you would not kindle fire on My altar in vain? I have no pleasure in you," Says the LORD of hosts, "Nor will I accept an offering from your hands.</a:t>
            </a:r>
          </a:p>
          <a:p>
            <a:pPr marL="862013" indent="-862013"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from the rising of the sun, even to its going down, My name shall be great among the Gentiles; In every place incense shall be offered to My name, And a pure offering; For My name shall be great among the nations," Says the LORD of hosts.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7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7A6368-E834-4DCC-8606-72C608E18D10}"/>
              </a:ext>
            </a:extLst>
          </p:cNvPr>
          <p:cNvSpPr/>
          <p:nvPr/>
        </p:nvSpPr>
        <p:spPr>
          <a:xfrm>
            <a:off x="609600" y="1704057"/>
            <a:ext cx="10972800" cy="3444789"/>
          </a:xfrm>
          <a:prstGeom prst="rect">
            <a:avLst/>
          </a:prstGeom>
        </p:spPr>
        <p:txBody>
          <a:bodyPr wrap="square">
            <a:spAutoFit/>
          </a:bodyPr>
          <a:lstStyle/>
          <a:p>
            <a:pPr marL="1038225" indent="-1038225"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you profane it, In that you say, 'The table of the LORD is defiled; And its fruit, its food, is contemptible.'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1038225" indent="-1038225"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You also say, 'Oh, what a weariness!' And you sneer at it," Says the LORD of hosts. "And you bring the stolen, the lame, and the sick; Thus you bring an offering! Should I accept this from your hand?" Says the LORD.</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45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1DF62D-E8E8-44DF-9AFA-DFECDDC3F13C}"/>
              </a:ext>
            </a:extLst>
          </p:cNvPr>
          <p:cNvSpPr/>
          <p:nvPr/>
        </p:nvSpPr>
        <p:spPr>
          <a:xfrm>
            <a:off x="650631" y="2283717"/>
            <a:ext cx="10884877" cy="2312171"/>
          </a:xfrm>
          <a:prstGeom prst="rect">
            <a:avLst/>
          </a:prstGeom>
        </p:spPr>
        <p:txBody>
          <a:bodyPr wrap="square">
            <a:spAutoFit/>
          </a:bodyPr>
          <a:lstStyle/>
          <a:p>
            <a:pPr marL="966788" indent="-966788"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 cursed be the deceiver Who has in his flock a male, And takes a vow, But sacrifices to the Lord what is blemished-- For I am a great King," Says the LORD of hosts, "And My name is to be feared among the nations.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84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3A48F-3662-4745-97E8-6A1E80C406E2}"/>
              </a:ext>
            </a:extLst>
          </p:cNvPr>
          <p:cNvSpPr/>
          <p:nvPr/>
        </p:nvSpPr>
        <p:spPr>
          <a:xfrm>
            <a:off x="615458" y="850622"/>
            <a:ext cx="10972800" cy="5143716"/>
          </a:xfrm>
          <a:prstGeom prst="rect">
            <a:avLst/>
          </a:prstGeom>
        </p:spPr>
        <p:txBody>
          <a:bodyPr wrap="square">
            <a:spAutoFit/>
          </a:bodyPr>
          <a:lstStyle/>
          <a:p>
            <a:pPr marL="342900" marR="0" indent="-1714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1. Malachi was an inspired prophet of God.</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04813" marR="0" indent="104775">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 He spoke words delivered to him by God, </a:t>
            </a:r>
            <a:r>
              <a:rPr lang="en-US" sz="3200" b="1" dirty="0">
                <a:latin typeface="Times New Roman" panose="02020603050405020304" pitchFamily="18" charset="0"/>
                <a:ea typeface="Calibri" panose="020F0502020204030204" pitchFamily="34" charset="0"/>
                <a:cs typeface="Times New Roman" panose="02020603050405020304" pitchFamily="18" charset="0"/>
              </a:rPr>
              <a:t>Mal. 1:1; 2 Pet. 1:20-21</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burden of the word of the LORD to Israel by Malachi.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(Malachi 1:1)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knowing this first, that no prophecy of Scripture is of any private interpretation, for prophecy never came by the will of man, but holy men of God spoke as they were moved by the Holy Spirit.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Peter 1:20-21)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54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2EF3D-4159-404D-8A28-ED952F3902E1}"/>
              </a:ext>
            </a:extLst>
          </p:cNvPr>
          <p:cNvSpPr/>
          <p:nvPr/>
        </p:nvSpPr>
        <p:spPr>
          <a:xfrm>
            <a:off x="615463" y="1131977"/>
            <a:ext cx="10972800" cy="4577407"/>
          </a:xfrm>
          <a:prstGeom prst="rect">
            <a:avLst/>
          </a:prstGeom>
        </p:spPr>
        <p:txBody>
          <a:bodyPr wrap="square">
            <a:spAutoFit/>
          </a:bodyPr>
          <a:lstStyle/>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b. Malachi was contemporary with Ezra and Nehemiah, though he is unknown except for the book bearing his name.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 Malachi wrote to Jews who had returned from Babylonian captivity.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d. He wrote the final inspired revelation of the Old Testament.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e. There were about </a:t>
            </a:r>
            <a:r>
              <a:rPr lang="en-US" sz="3200" b="1" dirty="0">
                <a:latin typeface="Times New Roman" panose="02020603050405020304" pitchFamily="18" charset="0"/>
                <a:ea typeface="Calibri" panose="020F0502020204030204" pitchFamily="34" charset="0"/>
                <a:cs typeface="Times New Roman" panose="02020603050405020304" pitchFamily="18" charset="0"/>
              </a:rPr>
              <a:t>400 years</a:t>
            </a:r>
            <a:r>
              <a:rPr lang="en-US" sz="3200" dirty="0">
                <a:latin typeface="Times New Roman" panose="02020603050405020304" pitchFamily="18" charset="0"/>
                <a:ea typeface="Calibri" panose="020F0502020204030204" pitchFamily="34" charset="0"/>
                <a:cs typeface="Times New Roman" panose="02020603050405020304" pitchFamily="18" charset="0"/>
              </a:rPr>
              <a:t> of no new revelation from God between the Book of Malachi and about the time of the birth of Jesus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691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5696</Words>
  <Application>Microsoft Office PowerPoint</Application>
  <PresentationFormat>Widescreen</PresentationFormat>
  <Paragraphs>326</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44</cp:revision>
  <dcterms:created xsi:type="dcterms:W3CDTF">2019-06-07T21:27:57Z</dcterms:created>
  <dcterms:modified xsi:type="dcterms:W3CDTF">2019-06-08T03:17:25Z</dcterms:modified>
</cp:coreProperties>
</file>