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42" r:id="rId2"/>
    <p:sldId id="344" r:id="rId3"/>
    <p:sldId id="343" r:id="rId4"/>
    <p:sldId id="320" r:id="rId5"/>
    <p:sldId id="321" r:id="rId6"/>
    <p:sldId id="337" r:id="rId7"/>
    <p:sldId id="322" r:id="rId8"/>
    <p:sldId id="338" r:id="rId9"/>
    <p:sldId id="339" r:id="rId10"/>
    <p:sldId id="323" r:id="rId11"/>
    <p:sldId id="340" r:id="rId12"/>
    <p:sldId id="324" r:id="rId13"/>
    <p:sldId id="341" r:id="rId14"/>
    <p:sldId id="325" r:id="rId15"/>
    <p:sldId id="326" r:id="rId16"/>
    <p:sldId id="34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809"/>
    <a:srgbClr val="CCECFF"/>
    <a:srgbClr val="000099"/>
    <a:srgbClr val="006600"/>
    <a:srgbClr val="663300"/>
    <a:srgbClr val="CC3300"/>
    <a:srgbClr val="CC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7" autoAdjust="0"/>
    <p:restoredTop sz="75031" autoAdjust="0"/>
  </p:normalViewPr>
  <p:slideViewPr>
    <p:cSldViewPr>
      <p:cViewPr varScale="1">
        <p:scale>
          <a:sx n="61" d="100"/>
          <a:sy n="61" d="100"/>
        </p:scale>
        <p:origin x="653"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BF35694-BE02-4085-8CC3-FF7F8B43F63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8003" name="Rectangle 3">
            <a:extLst>
              <a:ext uri="{FF2B5EF4-FFF2-40B4-BE49-F238E27FC236}">
                <a16:creationId xmlns:a16="http://schemas.microsoft.com/office/drawing/2014/main" id="{C4587082-75BB-472A-A9D1-D6AC36C8841E}"/>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8004" name="Rectangle 4">
            <a:extLst>
              <a:ext uri="{FF2B5EF4-FFF2-40B4-BE49-F238E27FC236}">
                <a16:creationId xmlns:a16="http://schemas.microsoft.com/office/drawing/2014/main" id="{6ED4601F-29F2-4E5F-9EB3-E015839174B9}"/>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id="{42EC43E1-C26B-479D-AB6B-8985C1081F8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8006" name="Rectangle 6">
            <a:extLst>
              <a:ext uri="{FF2B5EF4-FFF2-40B4-BE49-F238E27FC236}">
                <a16:creationId xmlns:a16="http://schemas.microsoft.com/office/drawing/2014/main" id="{3CA11FEE-20F6-4F5A-9072-34329C0C3D7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8007" name="Rectangle 7">
            <a:extLst>
              <a:ext uri="{FF2B5EF4-FFF2-40B4-BE49-F238E27FC236}">
                <a16:creationId xmlns:a16="http://schemas.microsoft.com/office/drawing/2014/main" id="{F8DE1D43-FB79-4503-8FCB-5BD16BCB0C64}"/>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905880-7A9F-4626-BBB7-8C8CDF6DEA3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baseline="0" dirty="0">
                <a:latin typeface="Times New Roman" panose="02020603050405020304" pitchFamily="18" charset="0"/>
              </a:rPr>
              <a:t>Paul, Silvanus, and Timothy, To the church of the Thessalonians in God the Father and the Lord Jesus Christ: Grace to you and peace from God our Father and the Lord Jesus Christ. </a:t>
            </a:r>
          </a:p>
          <a:p>
            <a:pPr rtl="0"/>
            <a:r>
              <a:rPr lang="en-US" sz="1200" b="0" i="1" u="none" strike="noStrike" baseline="0" dirty="0">
                <a:latin typeface="Times New Roman" panose="02020603050405020304" pitchFamily="18" charset="0"/>
              </a:rPr>
              <a:t>We give thanks to God always for you all, making mention of you in our prayers, </a:t>
            </a:r>
          </a:p>
          <a:p>
            <a:pPr rtl="0"/>
            <a:r>
              <a:rPr lang="en-US" sz="1200" b="0" i="1" u="none" strike="noStrike" baseline="0" dirty="0">
                <a:latin typeface="Times New Roman" panose="02020603050405020304" pitchFamily="18" charset="0"/>
              </a:rPr>
              <a:t>remembering without ceasing your </a:t>
            </a:r>
            <a:r>
              <a:rPr lang="en-US" sz="1200" b="1" i="1" u="none" strike="noStrike" baseline="0" dirty="0">
                <a:latin typeface="Times New Roman" panose="02020603050405020304" pitchFamily="18" charset="0"/>
              </a:rPr>
              <a:t>work of faith, labor of love, and patience of hope </a:t>
            </a:r>
            <a:r>
              <a:rPr lang="en-US" sz="1200" b="0" i="1" u="none" strike="noStrike" baseline="0" dirty="0">
                <a:latin typeface="Times New Roman" panose="02020603050405020304" pitchFamily="18" charset="0"/>
              </a:rPr>
              <a:t>in our Lord Jesus Christ in the sight of our God and Father,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Thessalonians 1:1-3</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4</a:t>
            </a:fld>
            <a:endParaRPr lang="en-US" altLang="en-US"/>
          </a:p>
        </p:txBody>
      </p:sp>
    </p:spTree>
    <p:extLst>
      <p:ext uri="{BB962C8B-B14F-4D97-AF65-F5344CB8AC3E}">
        <p14:creationId xmlns:p14="http://schemas.microsoft.com/office/powerpoint/2010/main" val="264980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dirty="0"/>
              <a:t>    1. </a:t>
            </a:r>
            <a:r>
              <a:rPr lang="en-US" altLang="en-US" sz="4000" b="1" kern="1200" dirty="0">
                <a:solidFill>
                  <a:schemeClr val="tx1"/>
                </a:solidFill>
                <a:latin typeface="Times New Roman" panose="02020603050405020304" pitchFamily="18" charset="0"/>
                <a:ea typeface="+mn-ea"/>
                <a:cs typeface="+mn-cs"/>
              </a:rPr>
              <a:t>Is our hope </a:t>
            </a:r>
            <a:r>
              <a:rPr lang="en-US" altLang="en-US" sz="4000" kern="1200" dirty="0">
                <a:solidFill>
                  <a:schemeClr val="tx1"/>
                </a:solidFill>
                <a:latin typeface="Times New Roman" panose="02020603050405020304" pitchFamily="18" charset="0"/>
                <a:ea typeface="+mn-ea"/>
                <a:cs typeface="+mn-cs"/>
              </a:rPr>
              <a:t>focused on our “inheritance” laid up for us in heaven?</a:t>
            </a:r>
          </a:p>
          <a:p>
            <a:pPr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a:t>
            </a:r>
          </a:p>
          <a:p>
            <a:pPr lvl="0" eaLnBrk="1" hangingPunct="1">
              <a:buFontTx/>
              <a:buNone/>
            </a:pPr>
            <a:r>
              <a:rPr lang="en-US" altLang="en-US" sz="4000" b="0" kern="1200" dirty="0">
                <a:solidFill>
                  <a:schemeClr val="tx1"/>
                </a:solidFill>
                <a:latin typeface="Times New Roman" panose="02020603050405020304" pitchFamily="18" charset="0"/>
                <a:ea typeface="+mn-ea"/>
                <a:cs typeface="+mn-cs"/>
              </a:rPr>
              <a:t>    2. </a:t>
            </a:r>
            <a:r>
              <a:rPr lang="en-US" altLang="en-US" sz="4000" b="1" kern="1200" dirty="0">
                <a:solidFill>
                  <a:schemeClr val="tx1"/>
                </a:solidFill>
                <a:latin typeface="Times New Roman" panose="02020603050405020304" pitchFamily="18" charset="0"/>
                <a:ea typeface="+mn-ea"/>
                <a:cs typeface="+mn-cs"/>
              </a:rPr>
              <a:t>Heb. 11:10-16 </a:t>
            </a:r>
            <a:r>
              <a:rPr lang="en-US" altLang="en-US" sz="4000" kern="1200" dirty="0">
                <a:solidFill>
                  <a:schemeClr val="tx1"/>
                </a:solidFill>
                <a:latin typeface="Times New Roman" panose="02020603050405020304" pitchFamily="18" charset="0"/>
                <a:ea typeface="+mn-ea"/>
                <a:cs typeface="+mn-cs"/>
              </a:rPr>
              <a:t>– city whose builder is God</a:t>
            </a:r>
          </a:p>
          <a:p>
            <a:pPr rtl="0"/>
            <a:r>
              <a:rPr lang="en-US" sz="1200" b="0" i="1" u="none" strike="noStrike" baseline="0" dirty="0">
                <a:latin typeface="Times New Roman" panose="02020603050405020304" pitchFamily="18" charset="0"/>
              </a:rPr>
              <a:t>But now they desire a better, that is, a heavenly country. Therefore God is not ashamed to be called their God, for He has prepared a city for them.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11:16</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a:t>
            </a:r>
          </a:p>
          <a:p>
            <a:pPr lvl="0" eaLnBrk="1" hangingPunct="1">
              <a:buFontTx/>
              <a:buNone/>
            </a:pPr>
            <a:r>
              <a:rPr lang="en-US" altLang="en-US" sz="4000" b="0" kern="1200" dirty="0">
                <a:solidFill>
                  <a:schemeClr val="tx1"/>
                </a:solidFill>
                <a:latin typeface="Times New Roman" panose="02020603050405020304" pitchFamily="18" charset="0"/>
                <a:ea typeface="+mn-ea"/>
                <a:cs typeface="+mn-cs"/>
              </a:rPr>
              <a:t>    3. </a:t>
            </a:r>
            <a:r>
              <a:rPr lang="en-US" altLang="en-US" sz="4000" b="1" kern="1200" dirty="0">
                <a:solidFill>
                  <a:schemeClr val="tx1"/>
                </a:solidFill>
                <a:latin typeface="Times New Roman" panose="02020603050405020304" pitchFamily="18" charset="0"/>
                <a:ea typeface="+mn-ea"/>
                <a:cs typeface="+mn-cs"/>
              </a:rPr>
              <a:t>Heb. 13:14 </a:t>
            </a:r>
            <a:r>
              <a:rPr lang="en-US" altLang="en-US" sz="4000" kern="1200" dirty="0">
                <a:solidFill>
                  <a:schemeClr val="tx1"/>
                </a:solidFill>
                <a:latin typeface="Times New Roman" panose="02020603050405020304" pitchFamily="18" charset="0"/>
                <a:ea typeface="+mn-ea"/>
                <a:cs typeface="+mn-cs"/>
              </a:rPr>
              <a:t>– we are looking for a continuing city – </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a. nothing here on earth will last according to Scripture and maybe the global warming conspiracy cult. </a:t>
            </a:r>
          </a:p>
          <a:p>
            <a:pPr rtl="0"/>
            <a:r>
              <a:rPr lang="en-US" sz="1200" b="0" i="1" u="none" strike="noStrike" baseline="0" dirty="0">
                <a:latin typeface="Times New Roman" panose="02020603050405020304" pitchFamily="18" charset="0"/>
              </a:rPr>
              <a:t>For here we have </a:t>
            </a:r>
            <a:r>
              <a:rPr lang="en-US" sz="1200" b="1" i="1" u="none" strike="noStrike" baseline="0" dirty="0">
                <a:latin typeface="Times New Roman" panose="02020603050405020304" pitchFamily="18" charset="0"/>
              </a:rPr>
              <a:t>no continuing city</a:t>
            </a:r>
            <a:r>
              <a:rPr lang="en-US" sz="1200" b="0" i="1" u="none" strike="noStrike" baseline="0" dirty="0">
                <a:latin typeface="Times New Roman" panose="02020603050405020304" pitchFamily="18" charset="0"/>
              </a:rPr>
              <a:t>, but we seek the one to come.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13:14</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a:t>
            </a:r>
          </a:p>
          <a:p>
            <a:pPr lvl="0" eaLnBrk="1" hangingPunct="1">
              <a:buFontTx/>
              <a:buNone/>
            </a:pPr>
            <a:r>
              <a:rPr lang="en-US" altLang="en-US" sz="4000" b="0" kern="1200" dirty="0">
                <a:solidFill>
                  <a:schemeClr val="tx1"/>
                </a:solidFill>
                <a:latin typeface="Times New Roman" panose="02020603050405020304" pitchFamily="18" charset="0"/>
                <a:ea typeface="+mn-ea"/>
                <a:cs typeface="+mn-cs"/>
              </a:rPr>
              <a:t>    4. </a:t>
            </a:r>
            <a:r>
              <a:rPr lang="en-US" altLang="en-US" sz="4000" b="1" kern="1200" dirty="0">
                <a:solidFill>
                  <a:schemeClr val="tx1"/>
                </a:solidFill>
                <a:latin typeface="Times New Roman" panose="02020603050405020304" pitchFamily="18" charset="0"/>
                <a:ea typeface="+mn-ea"/>
                <a:cs typeface="+mn-cs"/>
              </a:rPr>
              <a:t>2 Pet. 3:13 </a:t>
            </a:r>
            <a:r>
              <a:rPr lang="en-US" altLang="en-US" sz="4000" kern="1200" dirty="0">
                <a:solidFill>
                  <a:schemeClr val="tx1"/>
                </a:solidFill>
                <a:latin typeface="Times New Roman" panose="02020603050405020304" pitchFamily="18" charset="0"/>
                <a:ea typeface="+mn-ea"/>
                <a:cs typeface="+mn-cs"/>
              </a:rPr>
              <a:t>– new heavens and a new earth (</a:t>
            </a:r>
            <a:r>
              <a:rPr lang="en-US" altLang="en-US" sz="4000" b="1" kern="1200" dirty="0">
                <a:solidFill>
                  <a:schemeClr val="tx1"/>
                </a:solidFill>
                <a:latin typeface="Times New Roman" panose="02020603050405020304" pitchFamily="18" charset="0"/>
                <a:ea typeface="+mn-ea"/>
                <a:cs typeface="+mn-cs"/>
              </a:rPr>
              <a:t>1 Cor. 15:50-55</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Now this I say, brethren, that flesh and blood cannot inherit the kingdom of God; nor does corruption inherit incorruption.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Corinthians 15:50</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a:t>
            </a:r>
          </a:p>
          <a:p>
            <a:pPr lvl="0" eaLnBrk="1" hangingPunct="1">
              <a:buFontTx/>
              <a:buNone/>
            </a:pPr>
            <a:r>
              <a:rPr lang="en-US" altLang="en-US" sz="4000" b="0" kern="1200" dirty="0">
                <a:solidFill>
                  <a:schemeClr val="tx1"/>
                </a:solidFill>
                <a:latin typeface="Times New Roman" panose="02020603050405020304" pitchFamily="18" charset="0"/>
                <a:ea typeface="+mn-ea"/>
                <a:cs typeface="+mn-cs"/>
              </a:rPr>
              <a:t>    5.</a:t>
            </a:r>
            <a:r>
              <a:rPr lang="en-US" altLang="en-US" sz="4000" b="1" kern="1200" dirty="0">
                <a:solidFill>
                  <a:schemeClr val="tx1"/>
                </a:solidFill>
                <a:latin typeface="Times New Roman" panose="02020603050405020304" pitchFamily="18" charset="0"/>
                <a:ea typeface="+mn-ea"/>
                <a:cs typeface="+mn-cs"/>
              </a:rPr>
              <a:t> Rev. 21:1-7 </a:t>
            </a:r>
            <a:r>
              <a:rPr lang="en-US" altLang="en-US" sz="4000" kern="1200" dirty="0">
                <a:solidFill>
                  <a:schemeClr val="tx1"/>
                </a:solidFill>
                <a:latin typeface="Times New Roman" panose="02020603050405020304" pitchFamily="18" charset="0"/>
                <a:ea typeface="+mn-ea"/>
                <a:cs typeface="+mn-cs"/>
              </a:rPr>
              <a:t>– John figuratively described heaven as the Holy City</a:t>
            </a:r>
          </a:p>
          <a:p>
            <a:pPr rtl="0"/>
            <a:r>
              <a:rPr lang="en-US" sz="1200" b="0" i="1" u="none" strike="noStrike" baseline="0" dirty="0">
                <a:latin typeface="Times New Roman" panose="02020603050405020304" pitchFamily="18" charset="0"/>
              </a:rPr>
              <a:t>Then I, John, saw the holy city, New Jerusalem, coming down out of heaven from God, prepared as a bride adorned for her husband.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Revelation 21:2</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a:t>
            </a:r>
          </a:p>
          <a:p>
            <a:pPr eaLnBrk="1" hangingPunct="1">
              <a:buFontTx/>
              <a:buNone/>
            </a:pPr>
            <a:r>
              <a:rPr lang="en-US" altLang="en-US" sz="4000" kern="1200" dirty="0">
                <a:solidFill>
                  <a:schemeClr val="tx1"/>
                </a:solidFill>
                <a:latin typeface="Times New Roman" panose="02020603050405020304" pitchFamily="18" charset="0"/>
                <a:ea typeface="+mn-ea"/>
                <a:cs typeface="+mn-cs"/>
              </a:rPr>
              <a:t>    6. Is our hope as a helmet? – Our hope is in the “Word of God”.</a:t>
            </a:r>
          </a:p>
          <a:p>
            <a:pPr rtl="0"/>
            <a:r>
              <a:rPr lang="en-US" sz="1200" b="0" i="1" u="none" strike="noStrike" baseline="0" dirty="0">
                <a:latin typeface="Times New Roman" panose="02020603050405020304" pitchFamily="18" charset="0"/>
              </a:rPr>
              <a:t>And take the </a:t>
            </a:r>
            <a:r>
              <a:rPr lang="en-US" sz="1200" b="1" i="1" u="none" strike="noStrike" baseline="0" dirty="0">
                <a:latin typeface="Times New Roman" panose="02020603050405020304" pitchFamily="18" charset="0"/>
              </a:rPr>
              <a:t>helmet of salvation</a:t>
            </a:r>
            <a:r>
              <a:rPr lang="en-US" sz="1200" b="0" i="1" u="none" strike="noStrike" baseline="0" dirty="0">
                <a:latin typeface="Times New Roman" panose="02020603050405020304" pitchFamily="18" charset="0"/>
              </a:rPr>
              <a:t>, and the sword of the Spirit, </a:t>
            </a:r>
            <a:r>
              <a:rPr lang="en-US" sz="1200" b="1" i="1" u="none" strike="noStrike" baseline="0" dirty="0">
                <a:latin typeface="Times New Roman" panose="02020603050405020304" pitchFamily="18" charset="0"/>
              </a:rPr>
              <a:t>which is the word of God</a:t>
            </a:r>
            <a:r>
              <a:rPr lang="en-US" sz="1200" b="0" i="1"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(Ephesians 6:17</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eaLnBrk="1" hangingPunct="1">
              <a:buFontTx/>
              <a:buNone/>
            </a:pPr>
            <a:endParaRPr lang="en-US" altLang="en-US" sz="4000" kern="1200" dirty="0">
              <a:solidFill>
                <a:schemeClr val="tx1"/>
              </a:solidFill>
              <a:latin typeface="Times New Roman" panose="02020603050405020304" pitchFamily="18" charset="0"/>
              <a:ea typeface="+mn-ea"/>
              <a:cs typeface="+mn-cs"/>
            </a:endParaRPr>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13</a:t>
            </a:fld>
            <a:endParaRPr lang="en-US" altLang="en-US"/>
          </a:p>
        </p:txBody>
      </p:sp>
    </p:spTree>
    <p:extLst>
      <p:ext uri="{BB962C8B-B14F-4D97-AF65-F5344CB8AC3E}">
        <p14:creationId xmlns:p14="http://schemas.microsoft.com/office/powerpoint/2010/main" val="364974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kern="1200" dirty="0">
                <a:solidFill>
                  <a:schemeClr val="tx1"/>
                </a:solidFill>
                <a:latin typeface="Times New Roman" panose="02020603050405020304" pitchFamily="18" charset="0"/>
                <a:ea typeface="+mn-ea"/>
                <a:cs typeface="+mn-cs"/>
              </a:rPr>
              <a:t>    1. This triad of faith, love, and hope is mentioned several times in N. T. (</a:t>
            </a:r>
            <a:r>
              <a:rPr lang="en-US" altLang="en-US" sz="4000" b="1" kern="1200" dirty="0">
                <a:solidFill>
                  <a:schemeClr val="tx1"/>
                </a:solidFill>
                <a:latin typeface="Times New Roman" panose="02020603050405020304" pitchFamily="18" charset="0"/>
                <a:ea typeface="+mn-ea"/>
                <a:cs typeface="+mn-cs"/>
              </a:rPr>
              <a:t>Col. 1:4-5</a:t>
            </a:r>
            <a:r>
              <a:rPr lang="en-US" altLang="en-US" sz="4000" kern="1200" dirty="0">
                <a:solidFill>
                  <a:schemeClr val="tx1"/>
                </a:solidFill>
                <a:latin typeface="Times New Roman" panose="02020603050405020304" pitchFamily="18" charset="0"/>
                <a:ea typeface="+mn-ea"/>
                <a:cs typeface="+mn-cs"/>
              </a:rPr>
              <a:t>;</a:t>
            </a:r>
            <a:r>
              <a:rPr lang="en-US" altLang="en-US" sz="4000" b="1" kern="1200" dirty="0">
                <a:solidFill>
                  <a:schemeClr val="tx1"/>
                </a:solidFill>
                <a:latin typeface="Times New Roman" panose="02020603050405020304" pitchFamily="18" charset="0"/>
                <a:ea typeface="+mn-ea"/>
                <a:cs typeface="+mn-cs"/>
              </a:rPr>
              <a:t> 1 Cor. 13:12</a:t>
            </a:r>
            <a:r>
              <a:rPr lang="en-US" altLang="en-US" sz="4000" kern="1200" dirty="0">
                <a:solidFill>
                  <a:schemeClr val="tx1"/>
                </a:solidFill>
                <a:latin typeface="Times New Roman" panose="02020603050405020304" pitchFamily="18" charset="0"/>
                <a:ea typeface="+mn-ea"/>
                <a:cs typeface="+mn-cs"/>
              </a:rPr>
              <a:t>) </a:t>
            </a:r>
          </a:p>
          <a:p>
            <a:pPr eaLnBrk="1" hangingPunct="1">
              <a:buFontTx/>
              <a:buNone/>
            </a:pPr>
            <a:endParaRPr lang="en-US" altLang="en-US" sz="4000" kern="1200" dirty="0">
              <a:solidFill>
                <a:schemeClr val="tx1"/>
              </a:solidFill>
              <a:latin typeface="Times New Roman" panose="02020603050405020304" pitchFamily="18" charset="0"/>
              <a:ea typeface="+mn-ea"/>
              <a:cs typeface="+mn-cs"/>
            </a:endParaRPr>
          </a:p>
          <a:p>
            <a:pPr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&gt;&gt;&gt;&gt;&gt;&gt;&gt;&gt;&gt;&gt;&gt;&gt;&gt;&gt;&gt;&gt;&gt;&gt;&gt;&gt;&gt;&gt;&gt;&gt;</a:t>
            </a:r>
          </a:p>
          <a:p>
            <a:pPr eaLnBrk="1" hangingPunct="1">
              <a:buFontTx/>
              <a:buNone/>
            </a:pPr>
            <a:r>
              <a:rPr lang="en-US" altLang="en-US" sz="4000" kern="1200" dirty="0">
                <a:solidFill>
                  <a:schemeClr val="tx1"/>
                </a:solidFill>
                <a:latin typeface="Times New Roman" panose="02020603050405020304" pitchFamily="18" charset="0"/>
                <a:ea typeface="+mn-ea"/>
                <a:cs typeface="+mn-cs"/>
              </a:rPr>
              <a:t>    2. While they do not constitute all the graces to be found in Christians (cf. </a:t>
            </a:r>
            <a:r>
              <a:rPr lang="en-US" altLang="en-US" sz="4000" b="1" kern="1200" dirty="0">
                <a:solidFill>
                  <a:schemeClr val="tx1"/>
                </a:solidFill>
                <a:latin typeface="Times New Roman" panose="02020603050405020304" pitchFamily="18" charset="0"/>
                <a:ea typeface="+mn-ea"/>
                <a:cs typeface="+mn-cs"/>
              </a:rPr>
              <a:t>Gal. 5:22-23</a:t>
            </a:r>
            <a:r>
              <a:rPr lang="en-US" altLang="en-US" sz="4000" kern="1200" dirty="0">
                <a:solidFill>
                  <a:schemeClr val="tx1"/>
                </a:solidFill>
                <a:latin typeface="Times New Roman" panose="02020603050405020304" pitchFamily="18" charset="0"/>
                <a:ea typeface="+mn-ea"/>
                <a:cs typeface="+mn-cs"/>
              </a:rPr>
              <a:t>; </a:t>
            </a:r>
            <a:r>
              <a:rPr lang="en-US" altLang="en-US" sz="4000" b="1" kern="1200" dirty="0">
                <a:solidFill>
                  <a:schemeClr val="tx1"/>
                </a:solidFill>
                <a:latin typeface="Times New Roman" panose="02020603050405020304" pitchFamily="18" charset="0"/>
                <a:ea typeface="+mn-ea"/>
                <a:cs typeface="+mn-cs"/>
              </a:rPr>
              <a:t>2 Pet. 1:5-7</a:t>
            </a:r>
            <a:r>
              <a:rPr lang="en-US" altLang="en-US" sz="4000" kern="1200" dirty="0">
                <a:solidFill>
                  <a:schemeClr val="tx1"/>
                </a:solidFill>
                <a:latin typeface="Times New Roman" panose="02020603050405020304" pitchFamily="18" charset="0"/>
                <a:ea typeface="+mn-ea"/>
                <a:cs typeface="+mn-cs"/>
              </a:rPr>
              <a:t>)</a:t>
            </a:r>
          </a:p>
          <a:p>
            <a:pPr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&gt;&gt;&gt;&gt;&gt;&gt;&gt;&gt;&gt;&gt;&gt;&gt;&gt;&gt;&gt;&gt;&gt;&gt;&gt;&gt;&gt;&gt;&gt;&gt;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3. They are among the most important (</a:t>
            </a:r>
            <a:r>
              <a:rPr lang="en-US" altLang="en-US" sz="4000" b="1" kern="1200" dirty="0">
                <a:solidFill>
                  <a:schemeClr val="tx1"/>
                </a:solidFill>
                <a:latin typeface="Times New Roman" panose="02020603050405020304" pitchFamily="18" charset="0"/>
                <a:ea typeface="+mn-ea"/>
                <a:cs typeface="+mn-cs"/>
              </a:rPr>
              <a:t>1 Cor. 13:13</a:t>
            </a:r>
            <a:r>
              <a:rPr lang="en-US" altLang="en-US" sz="4000" kern="1200" dirty="0">
                <a:solidFill>
                  <a:schemeClr val="tx1"/>
                </a:solidFill>
                <a:latin typeface="Times New Roman" panose="02020603050405020304" pitchFamily="18" charset="0"/>
                <a:ea typeface="+mn-ea"/>
                <a:cs typeface="+mn-cs"/>
              </a:rPr>
              <a:t>;</a:t>
            </a:r>
            <a:r>
              <a:rPr lang="en-US" altLang="en-US" sz="4000" b="1" kern="1200" dirty="0">
                <a:solidFill>
                  <a:schemeClr val="tx1"/>
                </a:solidFill>
                <a:latin typeface="Times New Roman" panose="02020603050405020304" pitchFamily="18" charset="0"/>
                <a:ea typeface="+mn-ea"/>
                <a:cs typeface="+mn-cs"/>
              </a:rPr>
              <a:t> Col. 3:14</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And now abide faith, hope, love, these three; but the greatest of these is love.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Corinthians 13:13</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&gt;&gt;&gt;&gt;&gt;&gt;&gt;&gt;&gt;&gt;&gt;&gt;&gt;&gt;&gt;&gt;&gt;&gt;&gt;&gt;&gt;&gt;&gt;&gt;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4. The others will likely follow</a:t>
            </a: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14</a:t>
            </a:fld>
            <a:endParaRPr lang="en-US" altLang="en-US"/>
          </a:p>
        </p:txBody>
      </p:sp>
    </p:spTree>
    <p:extLst>
      <p:ext uri="{BB962C8B-B14F-4D97-AF65-F5344CB8AC3E}">
        <p14:creationId xmlns:p14="http://schemas.microsoft.com/office/powerpoint/2010/main" val="255617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rPr>
              <a:t>    In application to our individual souls;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rPr>
              <a:t>&gt;&gt;&gt;&gt;&gt;&gt;&gt;&gt;&gt;&gt;&gt;&gt;&gt;&gt;&gt;&gt;&gt;&gt;&gt;&gt;&gt;&gt;&gt;&gt;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rPr>
              <a:t>    1. May the remarkable </a:t>
            </a:r>
            <a:r>
              <a:rPr lang="en-US" altLang="en-US" sz="1200" b="1" dirty="0">
                <a:solidFill>
                  <a:srgbClr val="FFFFFF"/>
                </a:solidFill>
              </a:rPr>
              <a:t>faith, love and hope</a:t>
            </a:r>
            <a:r>
              <a:rPr lang="en-US" altLang="en-US" sz="1200" dirty="0">
                <a:solidFill>
                  <a:srgbClr val="FFFFFF"/>
                </a:solidFill>
              </a:rPr>
              <a:t> of this body of recent converts, inspire us to grow in our own faith in Christ, in our love for brethren, and hope for eternal life!</a:t>
            </a: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15</a:t>
            </a:fld>
            <a:endParaRPr lang="en-US" altLang="en-US"/>
          </a:p>
        </p:txBody>
      </p:sp>
    </p:spTree>
    <p:extLst>
      <p:ext uri="{BB962C8B-B14F-4D97-AF65-F5344CB8AC3E}">
        <p14:creationId xmlns:p14="http://schemas.microsoft.com/office/powerpoint/2010/main" val="423427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16</a:t>
            </a:fld>
            <a:endParaRPr lang="en-US" altLang="en-US"/>
          </a:p>
        </p:txBody>
      </p:sp>
    </p:spTree>
    <p:extLst>
      <p:ext uri="{BB962C8B-B14F-4D97-AF65-F5344CB8AC3E}">
        <p14:creationId xmlns:p14="http://schemas.microsoft.com/office/powerpoint/2010/main" val="23575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kern="1200" dirty="0">
                <a:solidFill>
                  <a:schemeClr val="tx1"/>
                </a:solidFill>
                <a:latin typeface="Times New Roman" panose="02020603050405020304" pitchFamily="18" charset="0"/>
                <a:ea typeface="+mn-ea"/>
                <a:cs typeface="+mn-cs"/>
              </a:rPr>
              <a:t>    1. The church at Thessalonica is not unique as a new church, but it was planted by evangelism.</a:t>
            </a:r>
          </a:p>
          <a:p>
            <a:pPr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2. It’s beginning was with the preaching of the Apostle Paul on his second missionary journey recorded in (</a:t>
            </a:r>
            <a:r>
              <a:rPr lang="en-US" altLang="en-US" sz="4000" b="1" kern="1200" dirty="0">
                <a:solidFill>
                  <a:schemeClr val="tx1"/>
                </a:solidFill>
                <a:latin typeface="Times New Roman" panose="02020603050405020304" pitchFamily="18" charset="0"/>
                <a:ea typeface="+mn-ea"/>
                <a:cs typeface="+mn-cs"/>
              </a:rPr>
              <a:t>Acts 17</a:t>
            </a:r>
            <a:r>
              <a:rPr lang="en-US" altLang="en-US" sz="4000" kern="1200" dirty="0">
                <a:solidFill>
                  <a:schemeClr val="tx1"/>
                </a:solidFill>
                <a:latin typeface="Times New Roman" panose="02020603050405020304" pitchFamily="18" charset="0"/>
                <a:ea typeface="+mn-ea"/>
                <a:cs typeface="+mn-cs"/>
              </a:rPr>
              <a: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a. Paul began his teaching in the Jewish Synagogue in accordance with his instructions from Christ, to go to the Jews first and then to the Gentiles.</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b. A few Jews and many Gentiles believed, but most Jews did not believe and started riots and dragging Jason into court.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&gt;&gt;&gt;&gt;&gt;&gt;&gt;&gt;&gt;&gt;&gt;&gt;&gt;&gt;&gt;&gt;&gt;&gt;&gt;&gt;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3. These unbelieving Jews forced the Christians to encourage Paul to leave the city and go to Berea.</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a. The Jews at Thessalonica heard that Paul was preaching again in Berea and immediately went to Berea to stir up trouble for Paul hoping to end his evangelism.</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b. But the Christians in Berea sent and accompanied Paul to Athens, for his own safety. </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&gt;&gt;&gt;&gt;&gt;&gt;&gt;&gt;&gt;&gt;&gt;&gt;&gt;&gt;&gt;&gt;&gt;&gt;&gt;</a:t>
            </a:r>
          </a:p>
          <a:p>
            <a:pPr lvl="0" eaLnBrk="1" hangingPunct="1">
              <a:buFontTx/>
              <a:buNone/>
            </a:pPr>
            <a:r>
              <a:rPr lang="en-US" altLang="en-US" sz="4000" kern="1200" dirty="0">
                <a:solidFill>
                  <a:schemeClr val="tx1"/>
                </a:solidFill>
                <a:latin typeface="Times New Roman" panose="02020603050405020304" pitchFamily="18" charset="0"/>
                <a:ea typeface="+mn-ea"/>
                <a:cs typeface="+mn-cs"/>
              </a:rPr>
              <a:t>    4. This Letter to the Thessalonians was written at Corinth (</a:t>
            </a:r>
            <a:r>
              <a:rPr lang="en-US" altLang="en-US" sz="4000" b="1" kern="1200" dirty="0">
                <a:solidFill>
                  <a:schemeClr val="tx1"/>
                </a:solidFill>
                <a:latin typeface="Times New Roman" panose="02020603050405020304" pitchFamily="18" charset="0"/>
                <a:ea typeface="+mn-ea"/>
                <a:cs typeface="+mn-cs"/>
              </a:rPr>
              <a:t>50-52 A.D.</a:t>
            </a:r>
            <a:r>
              <a:rPr lang="en-US" altLang="en-US" sz="4000" kern="1200" dirty="0">
                <a:solidFill>
                  <a:schemeClr val="tx1"/>
                </a:solidFill>
                <a:latin typeface="Times New Roman" panose="02020603050405020304" pitchFamily="18" charset="0"/>
                <a:ea typeface="+mn-ea"/>
                <a:cs typeface="+mn-cs"/>
              </a:rPr>
              <a:t>) while Paul waited for Timothy and Silas to catch up to him.</a:t>
            </a: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5</a:t>
            </a:fld>
            <a:endParaRPr lang="en-US" altLang="en-US"/>
          </a:p>
        </p:txBody>
      </p:sp>
    </p:spTree>
    <p:extLst>
      <p:ext uri="{BB962C8B-B14F-4D97-AF65-F5344CB8AC3E}">
        <p14:creationId xmlns:p14="http://schemas.microsoft.com/office/powerpoint/2010/main" val="266214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latin typeface="Arial Narrow" panose="020B0606020202030204" pitchFamily="34" charset="0"/>
              </a:rPr>
              <a:t>    1. Paul’s concern: was “how is this young congregation, under Jewish persecution, was fairing?”</a:t>
            </a:r>
          </a:p>
          <a:p>
            <a:pPr eaLnBrk="1" hangingPunct="1">
              <a:lnSpc>
                <a:spcPct val="110000"/>
              </a:lnSpc>
              <a:buFontTx/>
              <a:buNone/>
            </a:pPr>
            <a:r>
              <a:rPr lang="en-US" altLang="en-US" sz="4000" dirty="0">
                <a:latin typeface="Arial Narrow" panose="020B0606020202030204" pitchFamily="34" charset="0"/>
              </a:rPr>
              <a:t>&gt;&gt;&gt;&gt;&gt;&gt;&gt;&gt;&gt;&gt;&gt;&gt;&gt;&gt;&gt;&gt;&gt;&gt;</a:t>
            </a:r>
          </a:p>
          <a:p>
            <a:pPr lvl="0" eaLnBrk="1" hangingPunct="1">
              <a:lnSpc>
                <a:spcPct val="110000"/>
              </a:lnSpc>
              <a:buFontTx/>
              <a:buNone/>
            </a:pPr>
            <a:r>
              <a:rPr lang="en-US" altLang="en-US" sz="4000" dirty="0">
                <a:latin typeface="Arial Narrow" panose="020B0606020202030204" pitchFamily="34" charset="0"/>
              </a:rPr>
              <a:t>    2. Timothy brought back good news that was encouraging to Paul (</a:t>
            </a:r>
            <a:r>
              <a:rPr lang="en-US" altLang="en-US" sz="4000" b="1" dirty="0">
                <a:latin typeface="Arial Narrow" panose="020B0606020202030204" pitchFamily="34" charset="0"/>
              </a:rPr>
              <a:t>1 Thes 3:1-6</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For our gospel did not come to you in word only, but also in power, and in the Holy Spirit and in much assurance, as you know what kind of men we were among you for your sake. </a:t>
            </a:r>
          </a:p>
          <a:p>
            <a:pPr rtl="0"/>
            <a:r>
              <a:rPr lang="en-US" sz="1200" b="0" i="1" u="none" strike="noStrike" baseline="0" dirty="0">
                <a:latin typeface="Times New Roman" panose="02020603050405020304" pitchFamily="18" charset="0"/>
              </a:rPr>
              <a:t>And you became </a:t>
            </a:r>
            <a:r>
              <a:rPr lang="en-US" sz="1200" b="1" i="1" u="none" strike="noStrike" baseline="0" dirty="0">
                <a:latin typeface="Times New Roman" panose="02020603050405020304" pitchFamily="18" charset="0"/>
              </a:rPr>
              <a:t>followers of us and of the Lord</a:t>
            </a:r>
            <a:r>
              <a:rPr lang="en-US" sz="1200" b="0" i="1" u="none" strike="noStrike" baseline="0" dirty="0">
                <a:latin typeface="Times New Roman" panose="02020603050405020304" pitchFamily="18" charset="0"/>
              </a:rPr>
              <a:t>, having received the word in much affliction, with joy of the Holy Spirit,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Thessalonians 1:5-6</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a:t>
            </a:r>
          </a:p>
          <a:p>
            <a:pPr eaLnBrk="1" hangingPunct="1">
              <a:lnSpc>
                <a:spcPct val="110000"/>
              </a:lnSpc>
              <a:buFontTx/>
              <a:buNone/>
            </a:pPr>
            <a:r>
              <a:rPr lang="en-US" altLang="en-US" sz="4000" dirty="0">
                <a:latin typeface="Arial Narrow" panose="020B0606020202030204" pitchFamily="34" charset="0"/>
              </a:rPr>
              <a:t>    3. In Paul’s opening remarks of this letter we learn about “</a:t>
            </a:r>
            <a:r>
              <a:rPr lang="en-US" altLang="en-US" sz="4000" b="1" dirty="0">
                <a:latin typeface="Arial Narrow" panose="020B0606020202030204" pitchFamily="34" charset="0"/>
              </a:rPr>
              <a:t>their Faith, Love, and Hope</a:t>
            </a:r>
            <a:r>
              <a:rPr lang="en-US" altLang="en-US" sz="4000" dirty="0">
                <a:latin typeface="Arial Narrow" panose="020B0606020202030204" pitchFamily="34" charset="0"/>
              </a:rPr>
              <a:t>”</a:t>
            </a: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6</a:t>
            </a:fld>
            <a:endParaRPr lang="en-US" altLang="en-US"/>
          </a:p>
        </p:txBody>
      </p:sp>
    </p:spTree>
    <p:extLst>
      <p:ext uri="{BB962C8B-B14F-4D97-AF65-F5344CB8AC3E}">
        <p14:creationId xmlns:p14="http://schemas.microsoft.com/office/powerpoint/2010/main" val="346743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    1. </a:t>
            </a:r>
            <a:r>
              <a:rPr lang="en-US" altLang="en-US" sz="1200" dirty="0">
                <a:solidFill>
                  <a:schemeClr val="hlink"/>
                </a:solidFill>
              </a:rPr>
              <a:t>Their Work of Faith</a:t>
            </a:r>
          </a:p>
          <a:p>
            <a:pPr>
              <a:buFontTx/>
              <a:buNone/>
            </a:pPr>
            <a:r>
              <a:rPr lang="en-US" sz="1200" dirty="0">
                <a:solidFill>
                  <a:schemeClr val="hlink"/>
                </a:solidFill>
              </a:rPr>
              <a:t>&gt;&gt;&gt;&gt;&gt;&gt;&gt;&gt;&gt;&gt;&gt;&gt;&gt;&gt;&gt;&gt;&gt;&gt;&gt;&gt;&gt;&gt;</a:t>
            </a:r>
            <a:endParaRPr lang="en-US" dirty="0"/>
          </a:p>
          <a:p>
            <a:pPr eaLnBrk="1" hangingPunct="1">
              <a:lnSpc>
                <a:spcPct val="110000"/>
              </a:lnSpc>
              <a:buFontTx/>
              <a:buNone/>
            </a:pPr>
            <a:r>
              <a:rPr lang="en-US" altLang="en-US" sz="4000" dirty="0">
                <a:latin typeface="Arial Narrow" panose="020B0606020202030204" pitchFamily="34" charset="0"/>
              </a:rPr>
              <a:t>    2. No one could doubt that they had a working faith </a:t>
            </a:r>
          </a:p>
          <a:p>
            <a:pPr eaLnBrk="1" hangingPunct="1">
              <a:lnSpc>
                <a:spcPct val="110000"/>
              </a:lnSpc>
              <a:buFontTx/>
              <a:buNone/>
            </a:pPr>
            <a:r>
              <a:rPr lang="en-US" altLang="en-US" sz="4000" dirty="0">
                <a:latin typeface="Arial Narrow" panose="020B0606020202030204" pitchFamily="34" charset="0"/>
              </a:rPr>
              <a:t>&gt;&gt;&gt;&gt;&gt;&gt;&gt;&gt;&gt;&gt;&gt;&gt;&gt;&gt;&gt;&gt;&gt;&gt;&gt;&gt;&gt;&gt;</a:t>
            </a:r>
          </a:p>
          <a:p>
            <a:pPr lvl="0" eaLnBrk="1" hangingPunct="1">
              <a:lnSpc>
                <a:spcPct val="110000"/>
              </a:lnSpc>
              <a:buFontTx/>
              <a:buNone/>
            </a:pPr>
            <a:r>
              <a:rPr lang="en-US" altLang="en-US" sz="4000" dirty="0">
                <a:latin typeface="Arial Narrow" panose="020B0606020202030204" pitchFamily="34" charset="0"/>
              </a:rPr>
              <a:t>    3. I.e., It was a faith that was alive (</a:t>
            </a:r>
            <a:r>
              <a:rPr lang="en-US" altLang="en-US" sz="4000" b="1" dirty="0">
                <a:latin typeface="Arial Narrow" panose="020B0606020202030204" pitchFamily="34" charset="0"/>
              </a:rPr>
              <a:t>Jas 2:20, 26</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But do you want to know, O foolish man, that faith without works is dead?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James 2:20</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For as the body without the spirit is dead, so faith without works is dead also.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James 2:26</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&gt;&gt;&gt;&gt;&gt;&gt;&gt;&gt;&gt;&gt;&gt;&gt;&gt;&gt;&gt;&gt;&gt;&gt;&gt;&gt;&gt;&gt;</a:t>
            </a:r>
          </a:p>
          <a:p>
            <a:pPr lvl="0" eaLnBrk="1" hangingPunct="1">
              <a:lnSpc>
                <a:spcPct val="110000"/>
              </a:lnSpc>
              <a:buFontTx/>
              <a:buNone/>
            </a:pPr>
            <a:r>
              <a:rPr lang="en-US" altLang="en-US" sz="4000" dirty="0">
                <a:latin typeface="Arial Narrow" panose="020B0606020202030204" pitchFamily="34" charset="0"/>
              </a:rPr>
              <a:t>    4. They were where they should be, that is centered in the person of Jesus the Christ (</a:t>
            </a:r>
            <a:r>
              <a:rPr lang="en-US" altLang="en-US" sz="4000" b="1" dirty="0">
                <a:latin typeface="Arial Narrow" panose="020B0606020202030204" pitchFamily="34" charset="0"/>
              </a:rPr>
              <a:t>Col. 1:4</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since we heard of your faith in Christ Jesus and of your love for all the saints;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Colossians 1:4</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&gt;&gt;&gt;&gt;&gt;&gt;&gt;&gt;&gt;&gt;&gt;&gt;&gt;&gt;&gt;&gt;&gt;&gt;&gt;&gt;&gt;&gt;</a:t>
            </a:r>
          </a:p>
          <a:p>
            <a:pPr lvl="0" eaLnBrk="1" hangingPunct="1">
              <a:lnSpc>
                <a:spcPct val="110000"/>
              </a:lnSpc>
              <a:buFontTx/>
              <a:buNone/>
            </a:pPr>
            <a:r>
              <a:rPr lang="en-US" altLang="en-US" sz="4000" dirty="0">
                <a:latin typeface="Arial Narrow" panose="020B0606020202030204" pitchFamily="34" charset="0"/>
              </a:rPr>
              <a:t>    5. Their work was prompted by love of the brethren and love for Christ.</a:t>
            </a:r>
          </a:p>
          <a:p>
            <a:pPr lvl="0" eaLnBrk="1" hangingPunct="1">
              <a:lnSpc>
                <a:spcPct val="110000"/>
              </a:lnSpc>
              <a:buFontTx/>
              <a:buNone/>
            </a:pPr>
            <a:r>
              <a:rPr lang="en-US" altLang="en-US" sz="4000" dirty="0">
                <a:latin typeface="Arial Narrow" panose="020B0606020202030204" pitchFamily="34" charset="0"/>
              </a:rPr>
              <a:t>&gt;&gt;&gt;&gt;&gt;&gt;&gt;&gt;&gt;&gt;&gt;&gt;&gt;&gt;&gt;&gt;&gt;&gt;&gt;&gt;&gt;&gt;</a:t>
            </a:r>
          </a:p>
          <a:p>
            <a:pPr lvl="0" eaLnBrk="1" hangingPunct="1">
              <a:lnSpc>
                <a:spcPct val="110000"/>
              </a:lnSpc>
              <a:buFontTx/>
              <a:buNone/>
            </a:pPr>
            <a:r>
              <a:rPr lang="en-US" altLang="en-US" sz="4000" dirty="0">
                <a:latin typeface="Arial Narrow" panose="020B0606020202030204" pitchFamily="34" charset="0"/>
              </a:rPr>
              <a:t>    6. </a:t>
            </a:r>
            <a:r>
              <a:rPr lang="en-US" altLang="en-US" sz="4000" b="1" dirty="0">
                <a:latin typeface="Arial Narrow" panose="020B0606020202030204" pitchFamily="34" charset="0"/>
              </a:rPr>
              <a:t>Gal. 5:6 </a:t>
            </a:r>
            <a:r>
              <a:rPr lang="en-US" altLang="en-US" sz="4000" dirty="0">
                <a:latin typeface="Arial Narrow" panose="020B0606020202030204" pitchFamily="34" charset="0"/>
              </a:rPr>
              <a:t>– faith working through love</a:t>
            </a:r>
          </a:p>
          <a:p>
            <a:pPr rtl="0"/>
            <a:r>
              <a:rPr lang="en-US" sz="1200" b="0" i="1" u="none" strike="noStrike" baseline="0" dirty="0">
                <a:latin typeface="Times New Roman" panose="02020603050405020304" pitchFamily="18" charset="0"/>
              </a:rPr>
              <a:t>For in Christ Jesus neither circumcision nor uncircumcision avails anything, but </a:t>
            </a:r>
            <a:r>
              <a:rPr lang="en-US" sz="1200" b="1" i="1" u="none" strike="noStrike" baseline="0" dirty="0">
                <a:latin typeface="Times New Roman" panose="02020603050405020304" pitchFamily="18" charset="0"/>
              </a:rPr>
              <a:t>faith working through love</a:t>
            </a:r>
            <a:r>
              <a:rPr lang="en-US" sz="1200" b="0" i="1" u="none" strike="noStrike" baseline="0" dirty="0">
                <a:latin typeface="Times New Roman" panose="02020603050405020304" pitchFamily="18" charset="0"/>
              </a:rPr>
              <a:t>.</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Galatians 5:6</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&gt;&gt;&gt;&gt;&gt;&gt;&gt;&gt;&gt;&gt;&gt;&gt;&gt;&gt;&gt;&gt;&gt;&gt;&gt;&gt;&gt;&gt;</a:t>
            </a:r>
          </a:p>
          <a:p>
            <a:pPr lvl="0" eaLnBrk="1" hangingPunct="1">
              <a:lnSpc>
                <a:spcPct val="110000"/>
              </a:lnSpc>
              <a:buFontTx/>
              <a:buNone/>
            </a:pPr>
            <a:r>
              <a:rPr lang="en-US" altLang="en-US" sz="4000" dirty="0">
                <a:latin typeface="Arial Narrow" panose="020B0606020202030204" pitchFamily="34" charset="0"/>
              </a:rPr>
              <a:t>    7. </a:t>
            </a:r>
            <a:r>
              <a:rPr lang="en-US" altLang="en-US" sz="4000" b="1" dirty="0">
                <a:latin typeface="Arial Narrow" panose="020B0606020202030204" pitchFamily="34" charset="0"/>
              </a:rPr>
              <a:t>John 14:15 </a:t>
            </a:r>
            <a:r>
              <a:rPr lang="en-US" altLang="en-US" sz="4000" dirty="0">
                <a:latin typeface="Arial Narrow" panose="020B0606020202030204" pitchFamily="34" charset="0"/>
              </a:rPr>
              <a:t>– If you love me</a:t>
            </a:r>
          </a:p>
          <a:p>
            <a:pPr rtl="0"/>
            <a:r>
              <a:rPr lang="en-US" sz="1200" b="0" i="1" u="none" strike="noStrike" baseline="0" dirty="0">
                <a:latin typeface="Times New Roman" panose="02020603050405020304" pitchFamily="18" charset="0"/>
              </a:rPr>
              <a:t>"If you love Me, keep My commandments.</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John 14:15</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&gt;&gt;&gt;&gt;&gt;&gt;&gt;&gt;&gt;&gt;&gt;&gt;&gt;&gt;&gt;&gt;&gt;&gt;&gt;&gt;&gt;&gt;</a:t>
            </a:r>
          </a:p>
          <a:p>
            <a:pPr lvl="0" eaLnBrk="1" hangingPunct="1">
              <a:lnSpc>
                <a:spcPct val="110000"/>
              </a:lnSpc>
              <a:buFontTx/>
              <a:buNone/>
            </a:pPr>
            <a:r>
              <a:rPr lang="en-US" altLang="en-US" sz="4000" b="0" u="none" dirty="0">
                <a:latin typeface="Arial Narrow" panose="020B0606020202030204" pitchFamily="34" charset="0"/>
              </a:rPr>
              <a:t>    8. </a:t>
            </a:r>
            <a:r>
              <a:rPr lang="en-US" altLang="en-US" sz="4000" b="1" u="none" dirty="0">
                <a:latin typeface="Arial Narrow" panose="020B0606020202030204" pitchFamily="34" charset="0"/>
              </a:rPr>
              <a:t>2 Thes. 1:3 </a:t>
            </a:r>
            <a:r>
              <a:rPr lang="en-US" altLang="en-US" sz="4000" dirty="0">
                <a:latin typeface="Arial Narrow" panose="020B0606020202030204" pitchFamily="34" charset="0"/>
              </a:rPr>
              <a:t>– faith growing with love</a:t>
            </a:r>
          </a:p>
          <a:p>
            <a:pPr rtl="0"/>
            <a:r>
              <a:rPr lang="en-US" sz="1200" b="0" i="1" u="none" strike="noStrike" baseline="0" dirty="0">
                <a:latin typeface="Times New Roman" panose="02020603050405020304" pitchFamily="18" charset="0"/>
              </a:rPr>
              <a:t>We are bound to thank God always for you, brethren, as it is fitting, because your faith grows exceedingly, and the love of every one of you all abounds toward each other,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Thessalonians 1:3</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7</a:t>
            </a:fld>
            <a:endParaRPr lang="en-US" altLang="en-US"/>
          </a:p>
        </p:txBody>
      </p:sp>
    </p:spTree>
    <p:extLst>
      <p:ext uri="{BB962C8B-B14F-4D97-AF65-F5344CB8AC3E}">
        <p14:creationId xmlns:p14="http://schemas.microsoft.com/office/powerpoint/2010/main" val="110231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hlink"/>
                </a:solidFill>
              </a:rPr>
              <a:t>    1. We can read about their Works of Faith, But….</a:t>
            </a:r>
          </a:p>
          <a:p>
            <a:r>
              <a:rPr lang="en-US" altLang="en-US" sz="1200" dirty="0">
                <a:solidFill>
                  <a:schemeClr val="hlink"/>
                </a:solidFill>
              </a:rPr>
              <a:t>&gt;&gt;&gt;&gt;&gt;&gt;&gt;&gt;&gt;&gt;&gt;&gt;&gt;&gt;&gt;&gt;</a:t>
            </a:r>
          </a:p>
          <a:p>
            <a:pPr eaLnBrk="1" hangingPunct="1">
              <a:lnSpc>
                <a:spcPct val="120000"/>
              </a:lnSpc>
              <a:buFontTx/>
              <a:buNone/>
            </a:pPr>
            <a:r>
              <a:rPr lang="en-US" altLang="en-US" sz="4000" dirty="0">
                <a:latin typeface="Arial Narrow" panose="020B0606020202030204" pitchFamily="34" charset="0"/>
              </a:rPr>
              <a:t>    2. What about our faith?</a:t>
            </a:r>
          </a:p>
          <a:p>
            <a:pPr eaLnBrk="1" hangingPunct="1">
              <a:lnSpc>
                <a:spcPct val="120000"/>
              </a:lnSpc>
              <a:buFontTx/>
              <a:buNone/>
            </a:pPr>
            <a:r>
              <a:rPr lang="en-US" altLang="en-US" sz="4000" dirty="0">
                <a:latin typeface="Arial Narrow" panose="020B0606020202030204" pitchFamily="34" charset="0"/>
              </a:rPr>
              <a:t>&gt;&gt;&gt;&gt;&gt;&gt;&gt;&gt;&gt;&gt;&gt;&gt;&gt;&gt;&gt;&gt;</a:t>
            </a:r>
          </a:p>
          <a:p>
            <a:pPr lvl="0" eaLnBrk="1" hangingPunct="1">
              <a:lnSpc>
                <a:spcPct val="120000"/>
              </a:lnSpc>
              <a:buFontTx/>
              <a:buNone/>
            </a:pPr>
            <a:r>
              <a:rPr lang="en-US" altLang="en-US" sz="4000" dirty="0">
                <a:latin typeface="Arial Narrow" panose="020B0606020202030204" pitchFamily="34" charset="0"/>
              </a:rPr>
              <a:t>    3. Is our faith a true and living faith?</a:t>
            </a:r>
          </a:p>
          <a:p>
            <a:pPr lvl="0" eaLnBrk="1" hangingPunct="1">
              <a:lnSpc>
                <a:spcPct val="120000"/>
              </a:lnSpc>
              <a:buFontTx/>
              <a:buNone/>
            </a:pPr>
            <a:r>
              <a:rPr lang="en-US" altLang="en-US" sz="4000" dirty="0">
                <a:latin typeface="Arial Narrow" panose="020B0606020202030204" pitchFamily="34" charset="0"/>
              </a:rPr>
              <a:t>&gt;&gt;&gt;&gt;&gt;&gt;&gt;&gt;&gt;&gt;&gt;&gt;&gt;&gt;&gt;&gt;</a:t>
            </a:r>
          </a:p>
          <a:p>
            <a:pPr lvl="0" eaLnBrk="1" hangingPunct="1">
              <a:lnSpc>
                <a:spcPct val="120000"/>
              </a:lnSpc>
              <a:buFontTx/>
              <a:buNone/>
            </a:pPr>
            <a:r>
              <a:rPr lang="en-US" altLang="en-US" sz="4000" dirty="0">
                <a:latin typeface="Arial Narrow" panose="020B0606020202030204" pitchFamily="34" charset="0"/>
              </a:rPr>
              <a:t>    4. Do we see our faith manifesting itself in obedience to Christ and His commands?</a:t>
            </a:r>
          </a:p>
          <a:p>
            <a:pPr lvl="0" eaLnBrk="1" hangingPunct="1">
              <a:lnSpc>
                <a:spcPct val="120000"/>
              </a:lnSpc>
              <a:buFontTx/>
              <a:buNone/>
            </a:pPr>
            <a:r>
              <a:rPr lang="en-US" altLang="en-US" sz="4000" dirty="0">
                <a:latin typeface="Arial Narrow" panose="020B0606020202030204" pitchFamily="34" charset="0"/>
              </a:rPr>
              <a:t>&gt;&gt;&gt;&gt;&gt;&gt;&gt;&gt;&gt;&gt;&gt;&gt;&gt;&gt;&gt;&gt;</a:t>
            </a:r>
          </a:p>
          <a:p>
            <a:pPr lvl="0" eaLnBrk="1" hangingPunct="1">
              <a:lnSpc>
                <a:spcPct val="120000"/>
              </a:lnSpc>
              <a:buFontTx/>
              <a:buNone/>
            </a:pPr>
            <a:r>
              <a:rPr lang="en-US" altLang="en-US" sz="4000" dirty="0">
                <a:latin typeface="Arial Narrow" panose="020B0606020202030204" pitchFamily="34" charset="0"/>
              </a:rPr>
              <a:t>    5. Or, could it be that we are we like some who believe, but do not obey Jesus?</a:t>
            </a:r>
          </a:p>
          <a:p>
            <a:pPr lvl="0" eaLnBrk="1" hangingPunct="1">
              <a:lnSpc>
                <a:spcPct val="120000"/>
              </a:lnSpc>
              <a:buFontTx/>
              <a:buNone/>
            </a:pPr>
            <a:r>
              <a:rPr lang="en-US" altLang="en-US" sz="4000" dirty="0">
                <a:latin typeface="Arial Narrow" panose="020B0606020202030204" pitchFamily="34" charset="0"/>
              </a:rPr>
              <a:t>&gt;&gt;&gt;&gt;&gt;&gt;&gt;&gt;&gt;&gt;&gt;&gt;&gt;&gt;&gt;&gt;</a:t>
            </a:r>
          </a:p>
          <a:p>
            <a:pPr lvl="0" eaLnBrk="1" hangingPunct="1">
              <a:lnSpc>
                <a:spcPct val="120000"/>
              </a:lnSpc>
              <a:buFontTx/>
              <a:buNone/>
            </a:pPr>
            <a:r>
              <a:rPr lang="en-US" altLang="en-US" sz="4000" dirty="0">
                <a:latin typeface="Arial Narrow" panose="020B0606020202030204" pitchFamily="34" charset="0"/>
              </a:rPr>
              <a:t>    6. </a:t>
            </a:r>
            <a:r>
              <a:rPr lang="en-US" altLang="en-US" sz="4000" b="1" dirty="0">
                <a:latin typeface="Arial Narrow" panose="020B0606020202030204" pitchFamily="34" charset="0"/>
              </a:rPr>
              <a:t>John 12:42-43 </a:t>
            </a:r>
            <a:r>
              <a:rPr lang="en-US" altLang="en-US" sz="4000" dirty="0">
                <a:latin typeface="Arial Narrow" panose="020B0606020202030204" pitchFamily="34" charset="0"/>
              </a:rPr>
              <a:t>– Jewish rulers</a:t>
            </a:r>
          </a:p>
          <a:p>
            <a:pPr rtl="0"/>
            <a:r>
              <a:rPr lang="en-US" sz="1200" b="0" i="1" u="none" strike="noStrike" baseline="0" dirty="0">
                <a:latin typeface="Times New Roman" panose="02020603050405020304" pitchFamily="18" charset="0"/>
              </a:rPr>
              <a:t>Nevertheless even </a:t>
            </a:r>
            <a:r>
              <a:rPr lang="en-US" sz="1200" b="1" i="1" u="none" strike="noStrike" baseline="0" dirty="0">
                <a:latin typeface="Times New Roman" panose="02020603050405020304" pitchFamily="18" charset="0"/>
              </a:rPr>
              <a:t>among the rulers</a:t>
            </a:r>
            <a:r>
              <a:rPr lang="en-US" sz="1200" b="0" i="1" u="none" strike="noStrike" baseline="0" dirty="0">
                <a:latin typeface="Times New Roman" panose="02020603050405020304" pitchFamily="18" charset="0"/>
              </a:rPr>
              <a:t> many </a:t>
            </a:r>
            <a:r>
              <a:rPr lang="en-US" sz="1200" b="1" i="1" u="none" strike="noStrike" baseline="0" dirty="0">
                <a:latin typeface="Times New Roman" panose="02020603050405020304" pitchFamily="18" charset="0"/>
              </a:rPr>
              <a:t>believed</a:t>
            </a:r>
            <a:r>
              <a:rPr lang="en-US" sz="1200" b="0" i="1" u="none" strike="noStrike" baseline="0" dirty="0">
                <a:latin typeface="Times New Roman" panose="02020603050405020304" pitchFamily="18" charset="0"/>
              </a:rPr>
              <a:t> in Him, but because of the Pharisees they </a:t>
            </a:r>
            <a:r>
              <a:rPr lang="en-US" sz="1200" b="1" i="1" u="none" strike="noStrike" baseline="0" dirty="0">
                <a:latin typeface="Times New Roman" panose="02020603050405020304" pitchFamily="18" charset="0"/>
              </a:rPr>
              <a:t>did not confess Him</a:t>
            </a:r>
            <a:r>
              <a:rPr lang="en-US" sz="1200" b="0" i="1" u="none" strike="noStrike" baseline="0" dirty="0">
                <a:latin typeface="Times New Roman" panose="02020603050405020304" pitchFamily="18" charset="0"/>
              </a:rPr>
              <a:t>, lest they should be put out of the synagogue; for they loved the praise of men more than the praise of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John 12:42-43</a:t>
            </a:r>
            <a:r>
              <a:rPr lang="en-US" sz="1200" b="0" i="0" u="none" strike="noStrike" baseline="0" dirty="0">
                <a:latin typeface="Times New Roman" panose="02020603050405020304" pitchFamily="18" charset="0"/>
              </a:rPr>
              <a:t>)</a:t>
            </a:r>
          </a:p>
          <a:p>
            <a:pPr lvl="0" eaLnBrk="1" hangingPunct="1">
              <a:lnSpc>
                <a:spcPct val="120000"/>
              </a:lnSpc>
              <a:buFontTx/>
              <a:buNone/>
            </a:pPr>
            <a:r>
              <a:rPr lang="en-US" altLang="en-US" sz="4000" dirty="0">
                <a:latin typeface="Arial Narrow" panose="020B0606020202030204" pitchFamily="34" charset="0"/>
              </a:rPr>
              <a:t>&gt;&gt;&gt;&gt;&gt;&gt;&gt;&gt;&gt;&gt;&gt;&gt;&gt;&gt;&gt;&gt;</a:t>
            </a:r>
          </a:p>
          <a:p>
            <a:pPr lvl="0" eaLnBrk="1" hangingPunct="1">
              <a:lnSpc>
                <a:spcPct val="120000"/>
              </a:lnSpc>
              <a:buFontTx/>
              <a:buNone/>
            </a:pPr>
            <a:r>
              <a:rPr lang="en-US" altLang="en-US" sz="4000" dirty="0">
                <a:latin typeface="Arial Narrow" panose="020B0606020202030204" pitchFamily="34" charset="0"/>
              </a:rPr>
              <a:t>    7. </a:t>
            </a:r>
            <a:r>
              <a:rPr lang="en-US" altLang="en-US" sz="4000" b="1" dirty="0">
                <a:latin typeface="Arial Narrow" panose="020B0606020202030204" pitchFamily="34" charset="0"/>
              </a:rPr>
              <a:t>Jas. 2:19 </a:t>
            </a:r>
            <a:r>
              <a:rPr lang="en-US" altLang="en-US" sz="4000" dirty="0">
                <a:latin typeface="Arial Narrow" panose="020B0606020202030204" pitchFamily="34" charset="0"/>
              </a:rPr>
              <a:t>– Do we believe like the demons?</a:t>
            </a:r>
          </a:p>
          <a:p>
            <a:pPr rtl="0"/>
            <a:r>
              <a:rPr lang="en-US" sz="1200" b="0" i="1" u="none" strike="noStrike" baseline="0" dirty="0">
                <a:latin typeface="Times New Roman" panose="02020603050405020304" pitchFamily="18" charset="0"/>
              </a:rPr>
              <a:t>You believe that there is one God. You do well. Even the demons believe—and tremble!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James 2:19</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8</a:t>
            </a:fld>
            <a:endParaRPr lang="en-US" altLang="en-US"/>
          </a:p>
        </p:txBody>
      </p:sp>
    </p:spTree>
    <p:extLst>
      <p:ext uri="{BB962C8B-B14F-4D97-AF65-F5344CB8AC3E}">
        <p14:creationId xmlns:p14="http://schemas.microsoft.com/office/powerpoint/2010/main" val="162128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FontTx/>
              <a:buNone/>
            </a:pPr>
            <a:r>
              <a:rPr lang="en-US" altLang="en-US" sz="4000" kern="1200" dirty="0">
                <a:solidFill>
                  <a:schemeClr val="tx1"/>
                </a:solidFill>
                <a:latin typeface="Times New Roman" panose="02020603050405020304" pitchFamily="18" charset="0"/>
                <a:ea typeface="+mn-ea"/>
                <a:cs typeface="+mn-cs"/>
              </a:rPr>
              <a:t>    1. What about our faith?</a:t>
            </a:r>
          </a:p>
          <a:p>
            <a:pPr algn="l"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a:t>
            </a: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    2. Is our faith strongly centered in Christ Jesus?</a:t>
            </a: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a:t>
            </a: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    3. Our faith, true faith produced by the Word (</a:t>
            </a:r>
            <a:r>
              <a:rPr lang="en-US" altLang="en-US" sz="4000" b="1" kern="1200" dirty="0">
                <a:solidFill>
                  <a:schemeClr val="tx1"/>
                </a:solidFill>
                <a:latin typeface="Times New Roman" panose="02020603050405020304" pitchFamily="18" charset="0"/>
                <a:ea typeface="+mn-ea"/>
                <a:cs typeface="+mn-cs"/>
              </a:rPr>
              <a:t>Rom. 10:17</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So then faith comes by hearing, and hearing by the word of God.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10:17</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a:t>
            </a: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    4. It is our faith that leads us to desire a life in Christ? (</a:t>
            </a:r>
            <a:r>
              <a:rPr lang="en-US" altLang="en-US" sz="4000" b="1" kern="1200" dirty="0">
                <a:solidFill>
                  <a:schemeClr val="tx1"/>
                </a:solidFill>
                <a:latin typeface="Times New Roman" panose="02020603050405020304" pitchFamily="18" charset="0"/>
                <a:ea typeface="+mn-ea"/>
                <a:cs typeface="+mn-cs"/>
              </a:rPr>
              <a:t>John 20:30-31</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And truly Jesus did many other signs in the presence of His disciples, which are not written in this book; but these are written </a:t>
            </a:r>
            <a:r>
              <a:rPr lang="en-US" sz="1200" b="1" i="1" u="none" strike="noStrike" baseline="0" dirty="0">
                <a:latin typeface="Times New Roman" panose="02020603050405020304" pitchFamily="18" charset="0"/>
              </a:rPr>
              <a:t>that you may believe that Jesus is the Christ, the Son of God</a:t>
            </a:r>
            <a:r>
              <a:rPr lang="en-US" sz="1200" b="0" i="1" u="none" strike="noStrike" baseline="0" dirty="0">
                <a:latin typeface="Times New Roman" panose="02020603050405020304" pitchFamily="18" charset="0"/>
              </a:rPr>
              <a:t>, and that believing you may have life in His name.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John 20:30-31</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&gt;&gt;&gt;&gt;&gt;&gt;&gt;&gt;&gt;&gt;&gt;&gt;&gt;&gt;&gt;&gt;&gt;&gt;</a:t>
            </a:r>
          </a:p>
          <a:p>
            <a:pPr lvl="0" algn="l" eaLnBrk="1" hangingPunct="1">
              <a:buFontTx/>
              <a:buNone/>
            </a:pPr>
            <a:r>
              <a:rPr lang="en-US" altLang="en-US" sz="4000" kern="1200" dirty="0">
                <a:solidFill>
                  <a:schemeClr val="tx1"/>
                </a:solidFill>
                <a:latin typeface="Times New Roman" panose="02020603050405020304" pitchFamily="18" charset="0"/>
                <a:ea typeface="+mn-ea"/>
                <a:cs typeface="+mn-cs"/>
              </a:rPr>
              <a:t>    5. If so, our faith will also “grow exceedingly” strong with reading and study, and it will be evidenced by service to Christ and others.</a:t>
            </a: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9</a:t>
            </a:fld>
            <a:endParaRPr lang="en-US" altLang="en-US"/>
          </a:p>
        </p:txBody>
      </p:sp>
    </p:spTree>
    <p:extLst>
      <p:ext uri="{BB962C8B-B14F-4D97-AF65-F5344CB8AC3E}">
        <p14:creationId xmlns:p14="http://schemas.microsoft.com/office/powerpoint/2010/main" val="257520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Let’s look at “</a:t>
            </a:r>
            <a:r>
              <a:rPr lang="en-US" altLang="en-US" sz="1200" dirty="0">
                <a:solidFill>
                  <a:srgbClr val="FFFFFF"/>
                </a:solidFill>
              </a:rPr>
              <a:t>Their Labor of Love”.</a:t>
            </a:r>
          </a:p>
          <a:p>
            <a:r>
              <a:rPr lang="en-US" dirty="0"/>
              <a:t>&gt;&gt;&gt;&gt;&gt;&gt;&gt;&gt;&gt;&gt;&gt;&gt;&gt;&gt;&gt;&gt;&gt;&gt;&gt;&gt;&gt;</a:t>
            </a:r>
          </a:p>
          <a:p>
            <a:pPr eaLnBrk="1" hangingPunct="1">
              <a:lnSpc>
                <a:spcPct val="110000"/>
              </a:lnSpc>
              <a:buFontTx/>
              <a:buNone/>
            </a:pPr>
            <a:r>
              <a:rPr lang="en-US" dirty="0"/>
              <a:t>    2. </a:t>
            </a:r>
            <a:r>
              <a:rPr lang="en-US" altLang="en-US" sz="4000" dirty="0">
                <a:latin typeface="Arial Narrow" panose="020B0606020202030204" pitchFamily="34" charset="0"/>
              </a:rPr>
              <a:t>They had a working love, not an idle faith, but a working faith and love.</a:t>
            </a:r>
          </a:p>
          <a:p>
            <a:pPr eaLnBrk="1" hangingPunct="1">
              <a:lnSpc>
                <a:spcPct val="110000"/>
              </a:lnSpc>
              <a:buFontTx/>
              <a:buNone/>
            </a:pPr>
            <a:r>
              <a:rPr lang="en-US" altLang="en-US" sz="4000" dirty="0">
                <a:latin typeface="Arial Narrow" panose="020B0606020202030204" pitchFamily="34" charset="0"/>
              </a:rPr>
              <a:t>&gt;&gt;&gt;&gt;&gt;&gt;&gt;&gt;&gt;&gt;&gt;&gt;&gt;&gt;&gt;&gt;&gt;&gt;&gt;&gt;&gt;</a:t>
            </a:r>
          </a:p>
          <a:p>
            <a:pPr lvl="0" eaLnBrk="1" hangingPunct="1">
              <a:lnSpc>
                <a:spcPct val="110000"/>
              </a:lnSpc>
              <a:buFontTx/>
              <a:buNone/>
            </a:pPr>
            <a:r>
              <a:rPr lang="en-US" altLang="en-US" sz="4000" dirty="0">
                <a:latin typeface="Arial Narrow" panose="020B0606020202030204" pitchFamily="34" charset="0"/>
              </a:rPr>
              <a:t>    3. </a:t>
            </a:r>
            <a:r>
              <a:rPr lang="en-US" altLang="en-US" sz="4000" b="1" dirty="0">
                <a:latin typeface="Arial Narrow" panose="020B0606020202030204" pitchFamily="34" charset="0"/>
              </a:rPr>
              <a:t>1 John 3:18  </a:t>
            </a:r>
            <a:r>
              <a:rPr lang="en-US" altLang="en-US" sz="4000" dirty="0">
                <a:latin typeface="Arial Narrow" panose="020B0606020202030204" pitchFamily="34" charset="0"/>
              </a:rPr>
              <a:t>- John says ”not in word only”.</a:t>
            </a:r>
          </a:p>
          <a:p>
            <a:pPr rtl="0"/>
            <a:r>
              <a:rPr lang="en-US" sz="1200" b="0" i="0" u="none" strike="noStrike" baseline="0" dirty="0">
                <a:latin typeface="Times New Roman" panose="02020603050405020304" pitchFamily="18" charset="0"/>
              </a:rPr>
              <a:t>My little children, let us not love </a:t>
            </a:r>
            <a:r>
              <a:rPr lang="en-US" sz="1200" b="1" i="0" u="none" strike="noStrike" baseline="0" dirty="0">
                <a:latin typeface="Times New Roman" panose="02020603050405020304" pitchFamily="18" charset="0"/>
              </a:rPr>
              <a:t>in</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word </a:t>
            </a:r>
            <a:r>
              <a:rPr lang="en-US" sz="1200" b="0" i="0" u="none" strike="noStrike" baseline="0" dirty="0">
                <a:latin typeface="Times New Roman" panose="02020603050405020304" pitchFamily="18" charset="0"/>
              </a:rPr>
              <a:t>or </a:t>
            </a:r>
            <a:r>
              <a:rPr lang="en-US" sz="1200" b="1" i="0" u="none" strike="noStrike" baseline="0" dirty="0">
                <a:latin typeface="Times New Roman" panose="02020603050405020304" pitchFamily="18" charset="0"/>
              </a:rPr>
              <a:t>in tongue</a:t>
            </a:r>
            <a:r>
              <a:rPr lang="en-US" sz="1200" b="0" i="0" u="none" strike="noStrike" baseline="0" dirty="0">
                <a:latin typeface="Times New Roman" panose="02020603050405020304" pitchFamily="18" charset="0"/>
              </a:rPr>
              <a:t>, but in deed and in truth. (</a:t>
            </a:r>
            <a:r>
              <a:rPr lang="en-US" sz="1200" b="1" i="0" u="none" strike="noStrike" baseline="0" dirty="0">
                <a:latin typeface="Times New Roman" panose="02020603050405020304" pitchFamily="18" charset="0"/>
              </a:rPr>
              <a:t>1 John 3:18</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a:t>
            </a:r>
          </a:p>
          <a:p>
            <a:pPr lvl="0" eaLnBrk="1" hangingPunct="1">
              <a:lnSpc>
                <a:spcPct val="110000"/>
              </a:lnSpc>
              <a:buFontTx/>
              <a:buNone/>
            </a:pPr>
            <a:r>
              <a:rPr lang="en-US" altLang="en-US" sz="4000" dirty="0">
                <a:latin typeface="Arial Narrow" panose="020B0606020202030204" pitchFamily="34" charset="0"/>
              </a:rPr>
              <a:t>    4. </a:t>
            </a:r>
            <a:r>
              <a:rPr lang="en-US" altLang="en-US" sz="4000" b="1" dirty="0">
                <a:latin typeface="Arial Narrow" panose="020B0606020202030204" pitchFamily="34" charset="0"/>
              </a:rPr>
              <a:t>Col. 1:4 </a:t>
            </a:r>
            <a:r>
              <a:rPr lang="en-US" altLang="en-US" sz="4000" dirty="0">
                <a:latin typeface="Arial Narrow" panose="020B0606020202030204" pitchFamily="34" charset="0"/>
              </a:rPr>
              <a:t>– Where do you direct your love, it should be directed toward your brethren in Christ</a:t>
            </a:r>
          </a:p>
          <a:p>
            <a:pPr rtl="0"/>
            <a:r>
              <a:rPr lang="en-US" sz="1200" b="0" i="1" u="none" strike="noStrike" baseline="0" dirty="0">
                <a:latin typeface="Times New Roman" panose="02020603050405020304" pitchFamily="18" charset="0"/>
              </a:rPr>
              <a:t>since we heard of your faith in Christ Jesus and of your love for </a:t>
            </a:r>
            <a:r>
              <a:rPr lang="en-US" sz="1200" b="1" i="1" u="none" strike="noStrike" baseline="0" dirty="0">
                <a:latin typeface="Times New Roman" panose="02020603050405020304" pitchFamily="18" charset="0"/>
              </a:rPr>
              <a:t>all the saints</a:t>
            </a:r>
            <a:r>
              <a:rPr lang="en-US" sz="1200" b="0" i="1" u="none" strike="noStrike" baseline="0" dirty="0">
                <a:latin typeface="Times New Roman" panose="02020603050405020304" pitchFamily="18" charset="0"/>
              </a:rPr>
              <a:t>;</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Colossians 1:4</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a:t>
            </a:r>
          </a:p>
          <a:p>
            <a:pPr lvl="0" eaLnBrk="1" hangingPunct="1">
              <a:lnSpc>
                <a:spcPct val="110000"/>
              </a:lnSpc>
              <a:buFontTx/>
              <a:buNone/>
            </a:pPr>
            <a:r>
              <a:rPr lang="en-US" altLang="en-US" sz="4000" dirty="0">
                <a:latin typeface="Arial Narrow" panose="020B0606020202030204" pitchFamily="34" charset="0"/>
              </a:rPr>
              <a:t>    5. An increase in love toward fellow saints was commanded by Paul  (</a:t>
            </a:r>
            <a:r>
              <a:rPr lang="en-US" altLang="en-US" sz="4000" b="1" dirty="0">
                <a:latin typeface="Arial Narrow" panose="020B0606020202030204" pitchFamily="34" charset="0"/>
              </a:rPr>
              <a:t>1 Thes. 4:9-10</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But concerning brotherly love you have no need that I should write to you, for you yourselves are taught by God to love one another; and indeed you do so toward all the brethren who are in all Macedonia. But we urge you, brethren, that you increase more and more;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Thessalonians 4:9-10</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110000"/>
              </a:lnSpc>
              <a:buFontTx/>
              <a:buNone/>
            </a:pPr>
            <a:r>
              <a:rPr lang="en-US" altLang="en-US" sz="4000" dirty="0">
                <a:latin typeface="Arial Narrow" panose="020B0606020202030204" pitchFamily="34" charset="0"/>
              </a:rPr>
              <a:t>&gt;&gt;&gt;&gt;&gt;&gt;&gt;&gt;&gt;&gt;&gt;&gt;&gt;&gt;&gt;&gt;&gt;&gt;&gt;&gt;&gt;</a:t>
            </a:r>
          </a:p>
          <a:p>
            <a:pPr lvl="0" eaLnBrk="1" hangingPunct="1">
              <a:lnSpc>
                <a:spcPct val="110000"/>
              </a:lnSpc>
              <a:buFontTx/>
              <a:buNone/>
            </a:pPr>
            <a:r>
              <a:rPr lang="en-US" altLang="en-US" sz="4000" dirty="0">
                <a:latin typeface="Arial Narrow" panose="020B0606020202030204" pitchFamily="34" charset="0"/>
              </a:rPr>
              <a:t>    6. Their love continued to abound (</a:t>
            </a:r>
            <a:r>
              <a:rPr lang="en-US" altLang="en-US" sz="4000" b="1" dirty="0">
                <a:latin typeface="Arial Narrow" panose="020B0606020202030204" pitchFamily="34" charset="0"/>
              </a:rPr>
              <a:t>2 Thes. 1:3</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We are bound to thank God always for you, brethren, as it is fitting, because your faith grows exceedingly, and the love of every one of you all abounds toward each other,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2 Thessalonians 1:3</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10</a:t>
            </a:fld>
            <a:endParaRPr lang="en-US" altLang="en-US"/>
          </a:p>
        </p:txBody>
      </p:sp>
    </p:spTree>
    <p:extLst>
      <p:ext uri="{BB962C8B-B14F-4D97-AF65-F5344CB8AC3E}">
        <p14:creationId xmlns:p14="http://schemas.microsoft.com/office/powerpoint/2010/main" val="39120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dirty="0"/>
              <a:t>    1. </a:t>
            </a:r>
            <a:r>
              <a:rPr lang="en-US" altLang="en-US" sz="4000" dirty="0">
                <a:latin typeface="Arial Narrow" panose="020B0606020202030204" pitchFamily="34" charset="0"/>
              </a:rPr>
              <a:t>What about our love?</a:t>
            </a:r>
          </a:p>
          <a:p>
            <a:pPr eaLnBrk="1" hangingPunct="1">
              <a:lnSpc>
                <a:spcPct val="90000"/>
              </a:lnSpc>
              <a:buFontTx/>
              <a:buNone/>
            </a:pPr>
            <a:r>
              <a:rPr lang="en-US" altLang="en-US" sz="4000" dirty="0">
                <a:latin typeface="Arial Narrow" panose="020B0606020202030204" pitchFamily="34" charset="0"/>
              </a:rPr>
              <a:t>&gt;&gt;&gt;&gt;&gt;&gt;&gt;&gt;&gt;&gt;&gt;&gt;&gt;&gt;&gt;&gt;&gt;&gt;&gt;&gt;&gt;&gt;&gt;</a:t>
            </a:r>
          </a:p>
          <a:p>
            <a:pPr lvl="0" eaLnBrk="1" hangingPunct="1">
              <a:lnSpc>
                <a:spcPct val="90000"/>
              </a:lnSpc>
              <a:buFontTx/>
              <a:buNone/>
            </a:pPr>
            <a:r>
              <a:rPr lang="en-US" altLang="en-US" sz="4000" dirty="0">
                <a:latin typeface="Arial Narrow" panose="020B0606020202030204" pitchFamily="34" charset="0"/>
              </a:rPr>
              <a:t>    2. Is our labor and love in word only?</a:t>
            </a:r>
          </a:p>
          <a:p>
            <a:pPr lvl="0" eaLnBrk="1" hangingPunct="1">
              <a:lnSpc>
                <a:spcPct val="90000"/>
              </a:lnSpc>
              <a:buFontTx/>
              <a:buNone/>
            </a:pPr>
            <a:r>
              <a:rPr lang="en-US" altLang="en-US" sz="4000" dirty="0">
                <a:latin typeface="Arial Narrow" panose="020B0606020202030204" pitchFamily="34" charset="0"/>
              </a:rPr>
              <a:t>&gt;&gt;&gt;&gt;&gt;&gt;&gt;&gt;&gt;&gt;&gt;&gt;&gt;&gt;&gt;&gt;&gt;&gt;&gt;&gt;&gt;&gt;&gt;</a:t>
            </a:r>
          </a:p>
          <a:p>
            <a:pPr lvl="0" eaLnBrk="1" hangingPunct="1">
              <a:lnSpc>
                <a:spcPct val="90000"/>
              </a:lnSpc>
              <a:buFontTx/>
              <a:buNone/>
            </a:pPr>
            <a:r>
              <a:rPr lang="en-US" altLang="en-US" sz="4000" dirty="0">
                <a:latin typeface="Arial Narrow" panose="020B0606020202030204" pitchFamily="34" charset="0"/>
              </a:rPr>
              <a:t>    3. Is our love directed toward our brethren and Christ?</a:t>
            </a:r>
          </a:p>
          <a:p>
            <a:pPr lvl="0" eaLnBrk="1" hangingPunct="1">
              <a:lnSpc>
                <a:spcPct val="90000"/>
              </a:lnSpc>
              <a:buFontTx/>
              <a:buNone/>
            </a:pPr>
            <a:r>
              <a:rPr lang="en-US" altLang="en-US" sz="4000" dirty="0">
                <a:latin typeface="Arial Narrow" panose="020B0606020202030204" pitchFamily="34" charset="0"/>
              </a:rPr>
              <a:t>&gt;&gt;&gt;&gt;&gt;&gt;&gt;&gt;&gt;&gt;&gt;&gt;&gt;&gt;&gt;&gt;&gt;&gt;&gt;&gt;&gt;&gt;&gt;</a:t>
            </a:r>
          </a:p>
          <a:p>
            <a:pPr lvl="0" eaLnBrk="1" hangingPunct="1">
              <a:lnSpc>
                <a:spcPct val="90000"/>
              </a:lnSpc>
              <a:buFontTx/>
              <a:buNone/>
            </a:pPr>
            <a:r>
              <a:rPr lang="en-US" altLang="en-US" sz="4000" dirty="0">
                <a:latin typeface="Arial Narrow" panose="020B0606020202030204" pitchFamily="34" charset="0"/>
              </a:rPr>
              <a:t>    4. This labor of love is the mark of true discipleship (</a:t>
            </a:r>
            <a:r>
              <a:rPr lang="en-US" altLang="en-US" sz="4000" b="1" dirty="0">
                <a:latin typeface="Arial Narrow" panose="020B0606020202030204" pitchFamily="34" charset="0"/>
              </a:rPr>
              <a:t>John 13:34-35</a:t>
            </a:r>
            <a:r>
              <a:rPr lang="en-US" altLang="en-US" sz="4000" dirty="0">
                <a:latin typeface="Arial Narrow" panose="020B0606020202030204" pitchFamily="34" charset="0"/>
              </a:rPr>
              <a:t>)</a:t>
            </a:r>
          </a:p>
          <a:p>
            <a:pPr rtl="0"/>
            <a:r>
              <a:rPr lang="en-US" sz="1200" b="0" i="0" u="none" strike="noStrike" baseline="0" dirty="0">
                <a:latin typeface="Times New Roman" panose="02020603050405020304" pitchFamily="18" charset="0"/>
              </a:rPr>
              <a:t>A new commandment I give to you, that you love one another; as I have loved you, that you also love one another. </a:t>
            </a:r>
            <a:r>
              <a:rPr lang="en-US" sz="1200" b="1" i="0" u="none" strike="noStrike" baseline="0" dirty="0">
                <a:latin typeface="Times New Roman" panose="02020603050405020304" pitchFamily="18" charset="0"/>
              </a:rPr>
              <a:t>By this all will know</a:t>
            </a:r>
            <a:r>
              <a:rPr lang="en-US" sz="1200" b="0" i="0" u="none" strike="noStrike" baseline="0" dirty="0">
                <a:latin typeface="Times New Roman" panose="02020603050405020304" pitchFamily="18" charset="0"/>
              </a:rPr>
              <a:t> that you are My disciples, if you have love for one another." (</a:t>
            </a:r>
            <a:r>
              <a:rPr lang="en-US" sz="1200" b="1" i="0" u="none" strike="noStrike" baseline="0" dirty="0">
                <a:latin typeface="Times New Roman" panose="02020603050405020304" pitchFamily="18" charset="0"/>
              </a:rPr>
              <a:t>John 13:34-35</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90000"/>
              </a:lnSpc>
              <a:buFontTx/>
              <a:buNone/>
            </a:pPr>
            <a:r>
              <a:rPr lang="en-US" altLang="en-US" sz="4000" dirty="0">
                <a:latin typeface="Arial Narrow" panose="020B0606020202030204" pitchFamily="34" charset="0"/>
              </a:rPr>
              <a:t>&gt;&gt;&gt;&gt;&gt;&gt;&gt;&gt;&gt;&gt;&gt;&gt;&gt;&gt;&gt;&gt;&gt;&gt;&gt;&gt;&gt;&gt;&gt;</a:t>
            </a:r>
          </a:p>
          <a:p>
            <a:pPr lvl="0" eaLnBrk="1" hangingPunct="1">
              <a:lnSpc>
                <a:spcPct val="90000"/>
              </a:lnSpc>
              <a:buFontTx/>
              <a:buNone/>
            </a:pPr>
            <a:r>
              <a:rPr lang="en-US" altLang="en-US" sz="4000" dirty="0">
                <a:latin typeface="Arial Narrow" panose="020B0606020202030204" pitchFamily="34" charset="0"/>
              </a:rPr>
              <a:t>    5. It is our </a:t>
            </a:r>
            <a:r>
              <a:rPr lang="en-US" altLang="en-US" sz="4000" b="1" dirty="0">
                <a:latin typeface="Arial Narrow" panose="020B0606020202030204" pitchFamily="34" charset="0"/>
              </a:rPr>
              <a:t>first marker</a:t>
            </a:r>
            <a:r>
              <a:rPr lang="en-US" altLang="en-US" sz="4000" dirty="0">
                <a:latin typeface="Arial Narrow" panose="020B0606020202030204" pitchFamily="34" charset="0"/>
              </a:rPr>
              <a:t> and is </a:t>
            </a:r>
            <a:r>
              <a:rPr lang="en-US" altLang="en-US" sz="4000" b="1" dirty="0">
                <a:latin typeface="Arial Narrow" panose="020B0606020202030204" pitchFamily="34" charset="0"/>
              </a:rPr>
              <a:t>Indicative</a:t>
            </a:r>
            <a:r>
              <a:rPr lang="en-US" altLang="en-US" sz="4000" dirty="0">
                <a:latin typeface="Arial Narrow" panose="020B0606020202030204" pitchFamily="34" charset="0"/>
              </a:rPr>
              <a:t> of a spiritual life (</a:t>
            </a:r>
            <a:r>
              <a:rPr lang="en-US" altLang="en-US" sz="4000" b="1" dirty="0">
                <a:latin typeface="Arial Narrow" panose="020B0606020202030204" pitchFamily="34" charset="0"/>
              </a:rPr>
              <a:t>1 John 3:14, 18-19, 23; 1 Pet. 1:22</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We know that </a:t>
            </a:r>
            <a:r>
              <a:rPr lang="en-US" sz="1200" b="1" i="1" u="none" strike="noStrike" baseline="0" dirty="0">
                <a:latin typeface="Times New Roman" panose="02020603050405020304" pitchFamily="18" charset="0"/>
              </a:rPr>
              <a:t>we have passed from death to life</a:t>
            </a:r>
            <a:r>
              <a:rPr lang="en-US" sz="1200" b="0" i="1" u="none" strike="noStrike" baseline="0" dirty="0">
                <a:latin typeface="Times New Roman" panose="02020603050405020304" pitchFamily="18" charset="0"/>
              </a:rPr>
              <a:t>, because we love the brethren. He who does not love his brother abides in death. (</a:t>
            </a:r>
            <a:r>
              <a:rPr lang="en-US" sz="1200" b="1" i="1" u="none" strike="noStrike" baseline="0" dirty="0">
                <a:latin typeface="Times New Roman" panose="02020603050405020304" pitchFamily="18" charset="0"/>
              </a:rPr>
              <a:t>1 John 3:14</a:t>
            </a:r>
            <a:r>
              <a:rPr lang="en-US" sz="1200" b="0" i="1"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And by this we know that we are of the truth, and shall assure our hearts before Him. For </a:t>
            </a:r>
            <a:r>
              <a:rPr lang="en-US" sz="1200" b="1" i="1" u="none" strike="noStrike" baseline="0" dirty="0">
                <a:latin typeface="Times New Roman" panose="02020603050405020304" pitchFamily="18" charset="0"/>
              </a:rPr>
              <a:t>if our heart condemns us, God is greater than our heart</a:t>
            </a:r>
            <a:r>
              <a:rPr lang="en-US" sz="1200" b="0" i="1" u="none" strike="noStrike" baseline="0" dirty="0">
                <a:latin typeface="Times New Roman" panose="02020603050405020304" pitchFamily="18" charset="0"/>
              </a:rPr>
              <a:t>, and knows all things.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John 3:19-20</a:t>
            </a:r>
            <a:r>
              <a:rPr lang="en-US" sz="1200" b="0" i="0" u="none" strike="noStrike" baseline="0" dirty="0">
                <a:latin typeface="Times New Roman" panose="02020603050405020304" pitchFamily="18" charset="0"/>
              </a:rPr>
              <a:t>)</a:t>
            </a:r>
            <a:endParaRPr lang="en-US" altLang="en-US" sz="4000" dirty="0">
              <a:latin typeface="Arial Narrow" panose="020B0606020202030204" pitchFamily="34" charset="0"/>
            </a:endParaRPr>
          </a:p>
          <a:p>
            <a:pPr lvl="0" eaLnBrk="1" hangingPunct="1">
              <a:lnSpc>
                <a:spcPct val="90000"/>
              </a:lnSpc>
              <a:buFontTx/>
              <a:buNone/>
            </a:pPr>
            <a:r>
              <a:rPr lang="en-US" altLang="en-US" sz="4000" dirty="0">
                <a:latin typeface="Arial Narrow" panose="020B0606020202030204" pitchFamily="34" charset="0"/>
              </a:rPr>
              <a:t>&gt;&gt;&gt;&gt;&gt;&gt;&gt;&gt;&gt;&gt;&gt;&gt;&gt;&gt;&gt;&gt;&gt;&gt;&gt;&gt;&gt;&gt;&gt;</a:t>
            </a:r>
          </a:p>
          <a:p>
            <a:pPr lvl="0" eaLnBrk="1" hangingPunct="1">
              <a:lnSpc>
                <a:spcPct val="90000"/>
              </a:lnSpc>
              <a:buFontTx/>
              <a:buNone/>
            </a:pPr>
            <a:r>
              <a:rPr lang="en-US" altLang="en-US" sz="4000" dirty="0">
                <a:latin typeface="Arial Narrow" panose="020B0606020202030204" pitchFamily="34" charset="0"/>
              </a:rPr>
              <a:t>    6. </a:t>
            </a:r>
            <a:r>
              <a:rPr lang="en-US" altLang="en-US" sz="4000" b="1" dirty="0">
                <a:latin typeface="Arial Narrow" panose="020B0606020202030204" pitchFamily="34" charset="0"/>
              </a:rPr>
              <a:t>Is</a:t>
            </a:r>
            <a:r>
              <a:rPr lang="en-US" altLang="en-US" sz="4000" dirty="0">
                <a:latin typeface="Arial Narrow" panose="020B0606020202030204" pitchFamily="34" charset="0"/>
              </a:rPr>
              <a:t> our love abounding, are we growing, as evidenced by serving one another and not our own bellies.  (</a:t>
            </a:r>
            <a:r>
              <a:rPr lang="en-US" altLang="en-US" sz="4000" b="1" dirty="0">
                <a:latin typeface="Arial Narrow" panose="020B0606020202030204" pitchFamily="34" charset="0"/>
              </a:rPr>
              <a:t>Gal. 5:13</a:t>
            </a:r>
            <a:r>
              <a:rPr lang="en-US" altLang="en-US" sz="4000" dirty="0">
                <a:latin typeface="Arial Narrow" panose="020B0606020202030204" pitchFamily="34" charset="0"/>
              </a:rPr>
              <a:t>)</a:t>
            </a:r>
          </a:p>
          <a:p>
            <a:pPr rtl="0"/>
            <a:r>
              <a:rPr lang="en-US" sz="1200" b="0" i="1" u="none" strike="noStrike" baseline="0" dirty="0">
                <a:latin typeface="Times New Roman" panose="02020603050405020304" pitchFamily="18" charset="0"/>
              </a:rPr>
              <a:t>For you, brethren, have been called to liberty; only do not use liberty as an opportunity for the flesh, but </a:t>
            </a:r>
            <a:r>
              <a:rPr lang="en-US" sz="1200" b="1" i="1" u="none" strike="noStrike" baseline="0" dirty="0">
                <a:latin typeface="Times New Roman" panose="02020603050405020304" pitchFamily="18" charset="0"/>
              </a:rPr>
              <a:t>through love serve one another</a:t>
            </a:r>
            <a:r>
              <a:rPr lang="en-US"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Galatians 5:13</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lvl="0" eaLnBrk="1" hangingPunct="1">
              <a:lnSpc>
                <a:spcPct val="90000"/>
              </a:lnSpc>
              <a:buFontTx/>
              <a:buNone/>
            </a:pPr>
            <a:endParaRPr lang="en-US" altLang="en-US" sz="4000" dirty="0">
              <a:latin typeface="Arial Narrow" panose="020B0606020202030204" pitchFamily="34" charset="0"/>
            </a:endParaRPr>
          </a:p>
          <a:p>
            <a:pPr lvl="0" eaLnBrk="1" hangingPunct="1">
              <a:lnSpc>
                <a:spcPct val="90000"/>
              </a:lnSpc>
              <a:buFontTx/>
              <a:buNone/>
            </a:pPr>
            <a:endParaRPr lang="en-US" altLang="en-US" sz="40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11</a:t>
            </a:fld>
            <a:endParaRPr lang="en-US" altLang="en-US"/>
          </a:p>
        </p:txBody>
      </p:sp>
    </p:spTree>
    <p:extLst>
      <p:ext uri="{BB962C8B-B14F-4D97-AF65-F5344CB8AC3E}">
        <p14:creationId xmlns:p14="http://schemas.microsoft.com/office/powerpoint/2010/main" val="103609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What about their patient Hope?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&gt;&gt;&gt;&gt;&gt;&gt;&gt;&gt;&gt;&gt;&gt;&gt;&gt;&gt;&gt;&gt;&gt;&gt;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It was not only Paul but others as well that recognized “</a:t>
            </a:r>
            <a:r>
              <a:rPr lang="en-US" altLang="en-US" sz="1200" dirty="0">
                <a:solidFill>
                  <a:srgbClr val="FFFFFF"/>
                </a:solidFill>
              </a:rPr>
              <a:t>Their Patience of Hope”.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rPr>
              <a:t>&gt;&gt;&gt;&gt;&gt;&gt;&gt;&gt;&gt;&gt;&gt;&gt;&gt;&gt;&gt;&gt;&gt;&gt;</a:t>
            </a:r>
          </a:p>
          <a:p>
            <a:pPr eaLnBrk="1" hangingPunct="1">
              <a:lnSpc>
                <a:spcPct val="90000"/>
              </a:lnSpc>
              <a:buFontTx/>
              <a:buNone/>
            </a:pPr>
            <a:r>
              <a:rPr lang="en-US" dirty="0"/>
              <a:t>    2. </a:t>
            </a:r>
            <a:r>
              <a:rPr lang="en-US" altLang="en-US" sz="4000" kern="1200" dirty="0">
                <a:solidFill>
                  <a:schemeClr val="tx1"/>
                </a:solidFill>
                <a:latin typeface="Times New Roman" panose="02020603050405020304" pitchFamily="18" charset="0"/>
                <a:ea typeface="+mn-ea"/>
                <a:cs typeface="+mn-cs"/>
              </a:rPr>
              <a:t>They had a hope that gave them patience to wait on the Lords will.</a:t>
            </a:r>
          </a:p>
          <a:p>
            <a:pPr eaLnBrk="1" hangingPunct="1">
              <a:lnSpc>
                <a:spcPct val="90000"/>
              </a:lnSpc>
              <a:buFontTx/>
              <a:buNone/>
            </a:pPr>
            <a:r>
              <a:rPr lang="en-US" altLang="en-US" sz="4000" kern="1200" dirty="0">
                <a:solidFill>
                  <a:schemeClr val="tx1"/>
                </a:solidFill>
                <a:latin typeface="Times New Roman" panose="02020603050405020304" pitchFamily="18" charset="0"/>
                <a:ea typeface="+mn-ea"/>
                <a:cs typeface="+mn-cs"/>
              </a:rPr>
              <a:t>&gt;&gt;&gt;&gt;&gt;&gt;&gt;&gt;&gt;&gt;&gt;&gt;&gt;&gt;&gt;&gt;&gt;&gt;</a:t>
            </a:r>
          </a:p>
          <a:p>
            <a:pPr lvl="0" eaLnBrk="1" hangingPunct="1">
              <a:lnSpc>
                <a:spcPct val="90000"/>
              </a:lnSpc>
              <a:buFontTx/>
              <a:buNone/>
            </a:pPr>
            <a:r>
              <a:rPr lang="en-US" altLang="en-US" sz="4000" kern="1200" dirty="0">
                <a:solidFill>
                  <a:schemeClr val="tx1"/>
                </a:solidFill>
                <a:latin typeface="Times New Roman" panose="02020603050405020304" pitchFamily="18" charset="0"/>
                <a:ea typeface="+mn-ea"/>
                <a:cs typeface="+mn-cs"/>
              </a:rPr>
              <a:t>    3. Strong hope gives patience (</a:t>
            </a:r>
            <a:r>
              <a:rPr lang="en-US" altLang="en-US" sz="4000" b="1" kern="1200" dirty="0">
                <a:solidFill>
                  <a:schemeClr val="tx1"/>
                </a:solidFill>
                <a:latin typeface="Times New Roman" panose="02020603050405020304" pitchFamily="18" charset="0"/>
                <a:ea typeface="+mn-ea"/>
                <a:cs typeface="+mn-cs"/>
              </a:rPr>
              <a:t>Rom. 8:25</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But if we hope for what we do not see, we eagerly wait for it with perseverance.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Romans 8:25</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a:t>
            </a:r>
            <a:endParaRPr lang="en-US" altLang="en-US" sz="4000" kern="1200" dirty="0">
              <a:solidFill>
                <a:schemeClr val="tx1"/>
              </a:solidFill>
              <a:latin typeface="Times New Roman" panose="02020603050405020304" pitchFamily="18" charset="0"/>
              <a:ea typeface="+mn-ea"/>
              <a:cs typeface="+mn-cs"/>
            </a:endParaRPr>
          </a:p>
          <a:p>
            <a:pPr lvl="0" eaLnBrk="1" hangingPunct="1">
              <a:lnSpc>
                <a:spcPct val="90000"/>
              </a:lnSpc>
              <a:buFontTx/>
              <a:buNone/>
            </a:pPr>
            <a:r>
              <a:rPr lang="en-US" altLang="en-US" sz="4000" kern="1200" dirty="0">
                <a:solidFill>
                  <a:schemeClr val="tx1"/>
                </a:solidFill>
                <a:latin typeface="Times New Roman" panose="02020603050405020304" pitchFamily="18" charset="0"/>
                <a:ea typeface="+mn-ea"/>
                <a:cs typeface="+mn-cs"/>
              </a:rPr>
              <a:t>    4. Hope focused on what was laid up for them in heaven (</a:t>
            </a:r>
            <a:r>
              <a:rPr lang="en-US" altLang="en-US" sz="4000" b="1" kern="1200" dirty="0">
                <a:solidFill>
                  <a:schemeClr val="tx1"/>
                </a:solidFill>
                <a:latin typeface="Times New Roman" panose="02020603050405020304" pitchFamily="18" charset="0"/>
                <a:ea typeface="+mn-ea"/>
                <a:cs typeface="+mn-cs"/>
              </a:rPr>
              <a:t>Col. 1:5</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because of the hope which is laid up for you in heaven, of which you heard before in the word of the truth of the gospel,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Colossians 1:5</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&gt;&gt;&gt;&gt;&gt;&gt;&gt;&gt;&gt;&gt;&gt;&gt;&gt;&gt;&gt;&gt;&gt;&gt;</a:t>
            </a:r>
            <a:endParaRPr lang="en-US" altLang="en-US" sz="4000" kern="1200" dirty="0">
              <a:solidFill>
                <a:schemeClr val="tx1"/>
              </a:solidFill>
              <a:latin typeface="Times New Roman" panose="02020603050405020304" pitchFamily="18" charset="0"/>
              <a:ea typeface="+mn-ea"/>
              <a:cs typeface="+mn-cs"/>
            </a:endParaRPr>
          </a:p>
          <a:p>
            <a:pPr lvl="0" eaLnBrk="1" hangingPunct="1">
              <a:lnSpc>
                <a:spcPct val="90000"/>
              </a:lnSpc>
              <a:buFontTx/>
              <a:buNone/>
            </a:pPr>
            <a:r>
              <a:rPr lang="en-US" altLang="en-US" sz="4000" kern="1200" dirty="0">
                <a:solidFill>
                  <a:schemeClr val="tx1"/>
                </a:solidFill>
                <a:latin typeface="Times New Roman" panose="02020603050405020304" pitchFamily="18" charset="0"/>
                <a:ea typeface="+mn-ea"/>
                <a:cs typeface="+mn-cs"/>
              </a:rPr>
              <a:t>    5. </a:t>
            </a:r>
            <a:r>
              <a:rPr lang="en-US" altLang="en-US" sz="4000" b="1" kern="1200" dirty="0">
                <a:solidFill>
                  <a:schemeClr val="tx1"/>
                </a:solidFill>
                <a:latin typeface="Times New Roman" panose="02020603050405020304" pitchFamily="18" charset="0"/>
                <a:ea typeface="+mn-ea"/>
                <a:cs typeface="+mn-cs"/>
              </a:rPr>
              <a:t>1 Pet. 1:3-4 </a:t>
            </a:r>
            <a:r>
              <a:rPr lang="en-US" altLang="en-US" sz="4000" kern="1200" dirty="0">
                <a:solidFill>
                  <a:schemeClr val="tx1"/>
                </a:solidFill>
                <a:latin typeface="Times New Roman" panose="02020603050405020304" pitchFamily="18" charset="0"/>
                <a:ea typeface="+mn-ea"/>
                <a:cs typeface="+mn-cs"/>
              </a:rPr>
              <a:t>– incorruptible, undefiled, does not fade away…in heaven</a:t>
            </a:r>
          </a:p>
          <a:p>
            <a:pPr rtl="0"/>
            <a:r>
              <a:rPr lang="en-US" sz="1200" b="0" i="1" u="none" strike="noStrike" baseline="0" dirty="0">
                <a:latin typeface="Times New Roman" panose="02020603050405020304" pitchFamily="18" charset="0"/>
              </a:rPr>
              <a:t>Blessed be the God and Father of our Lord Jesus Christ, who according to His abundant mercy has begotten us again to a living hope through the resurrection of Jesus Christ from the dead, to an </a:t>
            </a:r>
            <a:r>
              <a:rPr lang="en-US" sz="1200" b="1" i="1" u="none" strike="noStrike" baseline="0" dirty="0">
                <a:latin typeface="Times New Roman" panose="02020603050405020304" pitchFamily="18" charset="0"/>
              </a:rPr>
              <a:t>inheritance incorruptible and undefiled and that does not fade away</a:t>
            </a:r>
            <a:r>
              <a:rPr lang="en-US" sz="1200" b="0" i="1" u="none" strike="noStrike" baseline="0" dirty="0">
                <a:latin typeface="Times New Roman" panose="02020603050405020304" pitchFamily="18" charset="0"/>
              </a:rPr>
              <a:t>, reserved in heaven for you,</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1 Peter 1:3-4</a:t>
            </a:r>
            <a:r>
              <a:rPr lang="en-US" sz="1200" b="0" i="0" u="none" strike="noStrike" baseline="0" dirty="0">
                <a:latin typeface="Times New Roman" panose="02020603050405020304" pitchFamily="18" charset="0"/>
              </a:rPr>
              <a:t>)</a:t>
            </a:r>
            <a:endParaRPr lang="en-US" altLang="en-US" sz="4000" kern="1200" dirty="0">
              <a:solidFill>
                <a:schemeClr val="tx1"/>
              </a:solidFill>
              <a:latin typeface="Times New Roman" panose="02020603050405020304" pitchFamily="18" charset="0"/>
              <a:ea typeface="+mn-ea"/>
              <a:cs typeface="+mn-cs"/>
            </a:endParaRPr>
          </a:p>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sz="4000" kern="1200" dirty="0">
                <a:solidFill>
                  <a:schemeClr val="tx1"/>
                </a:solidFill>
                <a:latin typeface="Times New Roman" panose="02020603050405020304" pitchFamily="18" charset="0"/>
                <a:ea typeface="+mn-ea"/>
                <a:cs typeface="+mn-cs"/>
              </a:rPr>
              <a:t>&gt;&gt;&gt;&gt;&gt;&gt;&gt;&gt;&gt;&gt;&gt;&gt;&gt;&gt;&gt;&gt;&gt;&gt;</a:t>
            </a:r>
          </a:p>
          <a:p>
            <a:pPr lvl="0" eaLnBrk="1" hangingPunct="1">
              <a:lnSpc>
                <a:spcPct val="90000"/>
              </a:lnSpc>
              <a:buFontTx/>
              <a:buNone/>
            </a:pPr>
            <a:r>
              <a:rPr lang="en-US" altLang="en-US" sz="4000" kern="1200" dirty="0">
                <a:solidFill>
                  <a:schemeClr val="tx1"/>
                </a:solidFill>
                <a:latin typeface="Times New Roman" panose="02020603050405020304" pitchFamily="18" charset="0"/>
                <a:ea typeface="+mn-ea"/>
                <a:cs typeface="+mn-cs"/>
              </a:rPr>
              <a:t>    6. Encouraged to wear this hope as a helmet (</a:t>
            </a:r>
            <a:r>
              <a:rPr lang="en-US" altLang="en-US" sz="4000" b="1" kern="1200" dirty="0">
                <a:solidFill>
                  <a:schemeClr val="tx1"/>
                </a:solidFill>
                <a:latin typeface="Times New Roman" panose="02020603050405020304" pitchFamily="18" charset="0"/>
                <a:ea typeface="+mn-ea"/>
                <a:cs typeface="+mn-cs"/>
              </a:rPr>
              <a:t>1 Thes. 5:8</a:t>
            </a:r>
            <a:r>
              <a:rPr lang="en-US" altLang="en-US" sz="4000" kern="1200" dirty="0">
                <a:solidFill>
                  <a:schemeClr val="tx1"/>
                </a:solidFill>
                <a:latin typeface="Times New Roman" panose="02020603050405020304" pitchFamily="18" charset="0"/>
                <a:ea typeface="+mn-ea"/>
                <a:cs typeface="+mn-cs"/>
              </a:rPr>
              <a:t>)</a:t>
            </a:r>
          </a:p>
          <a:p>
            <a:pPr rtl="0"/>
            <a:r>
              <a:rPr lang="en-US" sz="1200" b="0" i="1" u="none" strike="noStrike" baseline="0" dirty="0">
                <a:latin typeface="Times New Roman" panose="02020603050405020304" pitchFamily="18" charset="0"/>
              </a:rPr>
              <a:t>But let us who are of the day be sober, putting on the breastplate of faith and love, and as a helmet the hope of salvation.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Thessalonians 5:8</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lvl="0" eaLnBrk="1" hangingPunct="1">
              <a:lnSpc>
                <a:spcPct val="90000"/>
              </a:lnSpc>
              <a:buFontTx/>
              <a:buNone/>
            </a:pPr>
            <a:endParaRPr lang="en-US" altLang="en-US" sz="4000" kern="1200" dirty="0">
              <a:solidFill>
                <a:schemeClr val="tx1"/>
              </a:solidFill>
              <a:latin typeface="Times New Roman" panose="02020603050405020304" pitchFamily="18" charset="0"/>
              <a:ea typeface="+mn-ea"/>
              <a:cs typeface="+mn-cs"/>
            </a:endParaRPr>
          </a:p>
          <a:p>
            <a:pPr lvl="0" eaLnBrk="1" hangingPunct="1">
              <a:lnSpc>
                <a:spcPct val="90000"/>
              </a:lnSpc>
              <a:buFontTx/>
              <a:buNone/>
            </a:pPr>
            <a:endParaRPr lang="en-US" altLang="en-US" sz="4000" kern="1200" dirty="0">
              <a:solidFill>
                <a:schemeClr val="tx1"/>
              </a:solidFill>
              <a:latin typeface="Times New Roman" panose="02020603050405020304" pitchFamily="18" charset="0"/>
              <a:ea typeface="+mn-ea"/>
              <a:cs typeface="+mn-cs"/>
            </a:endParaRPr>
          </a:p>
          <a:p>
            <a:pPr lvl="0" eaLnBrk="1" hangingPunct="1">
              <a:lnSpc>
                <a:spcPct val="90000"/>
              </a:lnSpc>
              <a:buFontTx/>
              <a:buNone/>
            </a:pPr>
            <a:endParaRPr lang="en-US" altLang="en-US" sz="4000" kern="1200" dirty="0">
              <a:solidFill>
                <a:schemeClr val="tx1"/>
              </a:solidFill>
              <a:latin typeface="Times New Roman" panose="020206030504050203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4905880-7A9F-4626-BBB7-8C8CDF6DEA3A}" type="slidenum">
              <a:rPr lang="en-US" altLang="en-US" smtClean="0"/>
              <a:pPr/>
              <a:t>12</a:t>
            </a:fld>
            <a:endParaRPr lang="en-US" altLang="en-US"/>
          </a:p>
        </p:txBody>
      </p:sp>
    </p:spTree>
    <p:extLst>
      <p:ext uri="{BB962C8B-B14F-4D97-AF65-F5344CB8AC3E}">
        <p14:creationId xmlns:p14="http://schemas.microsoft.com/office/powerpoint/2010/main" val="193100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D7C72A7-47E3-4D41-BAD0-0D7845F0CA57}" type="slidenum">
              <a:rPr lang="en-US" altLang="en-US" smtClean="0"/>
              <a:pPr/>
              <a:t>‹#›</a:t>
            </a:fld>
            <a:endParaRPr lang="en-US" altLang="en-US"/>
          </a:p>
        </p:txBody>
      </p:sp>
    </p:spTree>
    <p:extLst>
      <p:ext uri="{BB962C8B-B14F-4D97-AF65-F5344CB8AC3E}">
        <p14:creationId xmlns:p14="http://schemas.microsoft.com/office/powerpoint/2010/main" val="18605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84E46BE-7D04-4F1D-84C1-DC9A7394D724}" type="slidenum">
              <a:rPr lang="en-US" altLang="en-US" smtClean="0"/>
              <a:pPr/>
              <a:t>‹#›</a:t>
            </a:fld>
            <a:endParaRPr lang="en-US" altLang="en-US"/>
          </a:p>
        </p:txBody>
      </p:sp>
    </p:spTree>
    <p:extLst>
      <p:ext uri="{BB962C8B-B14F-4D97-AF65-F5344CB8AC3E}">
        <p14:creationId xmlns:p14="http://schemas.microsoft.com/office/powerpoint/2010/main" val="154396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4ADC08-D2C9-447C-B0B0-2EB657037865}" type="slidenum">
              <a:rPr lang="en-US" altLang="en-US" smtClean="0"/>
              <a:pPr/>
              <a:t>‹#›</a:t>
            </a:fld>
            <a:endParaRPr lang="en-US" altLang="en-US"/>
          </a:p>
        </p:txBody>
      </p:sp>
    </p:spTree>
    <p:extLst>
      <p:ext uri="{BB962C8B-B14F-4D97-AF65-F5344CB8AC3E}">
        <p14:creationId xmlns:p14="http://schemas.microsoft.com/office/powerpoint/2010/main" val="428854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1CDDDAE-D384-4C56-B48B-FB3EC0E6019E}" type="slidenum">
              <a:rPr lang="en-US" altLang="en-US" smtClean="0"/>
              <a:pPr/>
              <a:t>‹#›</a:t>
            </a:fld>
            <a:endParaRPr lang="en-US" altLang="en-US"/>
          </a:p>
        </p:txBody>
      </p:sp>
    </p:spTree>
    <p:extLst>
      <p:ext uri="{BB962C8B-B14F-4D97-AF65-F5344CB8AC3E}">
        <p14:creationId xmlns:p14="http://schemas.microsoft.com/office/powerpoint/2010/main" val="228807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F057689-6637-47A3-87F6-C25BCCCF5A54}" type="slidenum">
              <a:rPr lang="en-US" altLang="en-US" smtClean="0"/>
              <a:pPr/>
              <a:t>‹#›</a:t>
            </a:fld>
            <a:endParaRPr lang="en-US" altLang="en-US"/>
          </a:p>
        </p:txBody>
      </p:sp>
    </p:spTree>
    <p:extLst>
      <p:ext uri="{BB962C8B-B14F-4D97-AF65-F5344CB8AC3E}">
        <p14:creationId xmlns:p14="http://schemas.microsoft.com/office/powerpoint/2010/main" val="26747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6BE991-09C9-489D-A019-F4F5C4678347}" type="slidenum">
              <a:rPr lang="en-US" altLang="en-US" smtClean="0"/>
              <a:pPr/>
              <a:t>‹#›</a:t>
            </a:fld>
            <a:endParaRPr lang="en-US" altLang="en-US"/>
          </a:p>
        </p:txBody>
      </p:sp>
    </p:spTree>
    <p:extLst>
      <p:ext uri="{BB962C8B-B14F-4D97-AF65-F5344CB8AC3E}">
        <p14:creationId xmlns:p14="http://schemas.microsoft.com/office/powerpoint/2010/main" val="50064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CD9D392-179C-460B-ABB7-6CA5C7290F9F}" type="slidenum">
              <a:rPr lang="en-US" altLang="en-US" smtClean="0"/>
              <a:pPr/>
              <a:t>‹#›</a:t>
            </a:fld>
            <a:endParaRPr lang="en-US" altLang="en-US"/>
          </a:p>
        </p:txBody>
      </p:sp>
    </p:spTree>
    <p:extLst>
      <p:ext uri="{BB962C8B-B14F-4D97-AF65-F5344CB8AC3E}">
        <p14:creationId xmlns:p14="http://schemas.microsoft.com/office/powerpoint/2010/main" val="388914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13D596A-CDC0-4D5A-BBBD-B9744EBEAE0F}" type="slidenum">
              <a:rPr lang="en-US" altLang="en-US" smtClean="0"/>
              <a:pPr/>
              <a:t>‹#›</a:t>
            </a:fld>
            <a:endParaRPr lang="en-US" altLang="en-US"/>
          </a:p>
        </p:txBody>
      </p:sp>
    </p:spTree>
    <p:extLst>
      <p:ext uri="{BB962C8B-B14F-4D97-AF65-F5344CB8AC3E}">
        <p14:creationId xmlns:p14="http://schemas.microsoft.com/office/powerpoint/2010/main" val="330830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B956B5A-3E6D-4889-88EC-6AD27EC7EDC7}" type="slidenum">
              <a:rPr lang="en-US" altLang="en-US" smtClean="0"/>
              <a:pPr/>
              <a:t>‹#›</a:t>
            </a:fld>
            <a:endParaRPr lang="en-US" altLang="en-US"/>
          </a:p>
        </p:txBody>
      </p:sp>
    </p:spTree>
    <p:extLst>
      <p:ext uri="{BB962C8B-B14F-4D97-AF65-F5344CB8AC3E}">
        <p14:creationId xmlns:p14="http://schemas.microsoft.com/office/powerpoint/2010/main" val="137767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5AE0C90-B8EB-47D7-80C9-1521B40A1EC7}" type="slidenum">
              <a:rPr lang="en-US" altLang="en-US" smtClean="0"/>
              <a:pPr/>
              <a:t>‹#›</a:t>
            </a:fld>
            <a:endParaRPr lang="en-US" altLang="en-US"/>
          </a:p>
        </p:txBody>
      </p:sp>
    </p:spTree>
    <p:extLst>
      <p:ext uri="{BB962C8B-B14F-4D97-AF65-F5344CB8AC3E}">
        <p14:creationId xmlns:p14="http://schemas.microsoft.com/office/powerpoint/2010/main" val="97897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B66310D-AD14-46EE-8BA7-B0D72C41796D}" type="slidenum">
              <a:rPr lang="en-US" altLang="en-US" smtClean="0"/>
              <a:pPr/>
              <a:t>‹#›</a:t>
            </a:fld>
            <a:endParaRPr lang="en-US" altLang="en-US"/>
          </a:p>
        </p:txBody>
      </p:sp>
    </p:spTree>
    <p:extLst>
      <p:ext uri="{BB962C8B-B14F-4D97-AF65-F5344CB8AC3E}">
        <p14:creationId xmlns:p14="http://schemas.microsoft.com/office/powerpoint/2010/main" val="4294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F3693-98EC-4AA3-97D8-45E6342680E7}" type="slidenum">
              <a:rPr lang="en-US" altLang="en-US" smtClean="0"/>
              <a:pPr/>
              <a:t>‹#›</a:t>
            </a:fld>
            <a:endParaRPr lang="en-US" altLang="en-US"/>
          </a:p>
        </p:txBody>
      </p:sp>
    </p:spTree>
    <p:extLst>
      <p:ext uri="{BB962C8B-B14F-4D97-AF65-F5344CB8AC3E}">
        <p14:creationId xmlns:p14="http://schemas.microsoft.com/office/powerpoint/2010/main" val="1636690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sea-water-sunset-faith-love-hope-206887/"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in the background&#10;&#10;Description automatically generated">
            <a:extLst>
              <a:ext uri="{FF2B5EF4-FFF2-40B4-BE49-F238E27FC236}">
                <a16:creationId xmlns:a16="http://schemas.microsoft.com/office/drawing/2014/main" id="{9D29D5C0-8E51-4BFF-9E3D-E7D2973FD2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ACD8C63-E22F-4CE6-8BC4-20C9D5A4D930}"/>
              </a:ext>
            </a:extLst>
          </p:cNvPr>
          <p:cNvSpPr txBox="1"/>
          <p:nvPr/>
        </p:nvSpPr>
        <p:spPr>
          <a:xfrm>
            <a:off x="609600" y="5334000"/>
            <a:ext cx="3131691" cy="830997"/>
          </a:xfrm>
          <a:prstGeom prst="rect">
            <a:avLst/>
          </a:prstGeom>
          <a:noFill/>
        </p:spPr>
        <p:txBody>
          <a:bodyPr wrap="none" rtlCol="0">
            <a:spAutoFit/>
          </a:bodyPr>
          <a:lstStyle/>
          <a:p>
            <a:r>
              <a:rPr lang="en-US" sz="2400" i="1" dirty="0">
                <a:solidFill>
                  <a:srgbClr val="FF0000"/>
                </a:solidFill>
              </a:rPr>
              <a:t>Ranger Church of Christ</a:t>
            </a:r>
          </a:p>
          <a:p>
            <a:r>
              <a:rPr lang="en-US" sz="2400" i="1" dirty="0">
                <a:solidFill>
                  <a:srgbClr val="FF0000"/>
                </a:solidFill>
              </a:rPr>
              <a:t>Mesquite and Rusk St.</a:t>
            </a:r>
          </a:p>
        </p:txBody>
      </p:sp>
      <p:sp>
        <p:nvSpPr>
          <p:cNvPr id="4" name="TextBox 3">
            <a:extLst>
              <a:ext uri="{FF2B5EF4-FFF2-40B4-BE49-F238E27FC236}">
                <a16:creationId xmlns:a16="http://schemas.microsoft.com/office/drawing/2014/main" id="{4B66EB41-D4DA-4542-B28E-F17DF6401597}"/>
              </a:ext>
            </a:extLst>
          </p:cNvPr>
          <p:cNvSpPr txBox="1"/>
          <p:nvPr/>
        </p:nvSpPr>
        <p:spPr>
          <a:xfrm>
            <a:off x="609600" y="685800"/>
            <a:ext cx="5387309" cy="830997"/>
          </a:xfrm>
          <a:prstGeom prst="rect">
            <a:avLst/>
          </a:prstGeom>
          <a:noFill/>
        </p:spPr>
        <p:txBody>
          <a:bodyPr wrap="none" rtlCol="0">
            <a:spAutoFit/>
          </a:bodyPr>
          <a:lstStyle/>
          <a:p>
            <a:r>
              <a:rPr lang="en-US" sz="4800" dirty="0">
                <a:solidFill>
                  <a:srgbClr val="FFFFFF"/>
                </a:solidFill>
                <a:latin typeface="Times New Roman" panose="02020603050405020304" pitchFamily="18" charset="0"/>
                <a:cs typeface="Times New Roman" panose="02020603050405020304" pitchFamily="18" charset="0"/>
              </a:rPr>
              <a:t>In Spirit and in Truth</a:t>
            </a:r>
          </a:p>
        </p:txBody>
      </p:sp>
    </p:spTree>
    <p:extLst>
      <p:ext uri="{BB962C8B-B14F-4D97-AF65-F5344CB8AC3E}">
        <p14:creationId xmlns:p14="http://schemas.microsoft.com/office/powerpoint/2010/main" val="324675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AutoShape 5">
            <a:extLst>
              <a:ext uri="{FF2B5EF4-FFF2-40B4-BE49-F238E27FC236}">
                <a16:creationId xmlns:a16="http://schemas.microsoft.com/office/drawing/2014/main" id="{71116137-A0F6-4E00-8F35-6E1ED73C947B}"/>
              </a:ext>
            </a:extLst>
          </p:cNvPr>
          <p:cNvSpPr>
            <a:spLocks noChangeArrowheads="1"/>
          </p:cNvSpPr>
          <p:nvPr/>
        </p:nvSpPr>
        <p:spPr bwMode="auto">
          <a:xfrm>
            <a:off x="3581400" y="838200"/>
            <a:ext cx="5029200" cy="6096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62" name="Text Box 2">
            <a:extLst>
              <a:ext uri="{FF2B5EF4-FFF2-40B4-BE49-F238E27FC236}">
                <a16:creationId xmlns:a16="http://schemas.microsoft.com/office/drawing/2014/main" id="{E83729B2-A5CB-4FF4-8980-8D916694F5E3}"/>
              </a:ext>
            </a:extLst>
          </p:cNvPr>
          <p:cNvSpPr txBox="1">
            <a:spLocks noChangeArrowheads="1"/>
          </p:cNvSpPr>
          <p:nvPr/>
        </p:nvSpPr>
        <p:spPr bwMode="auto">
          <a:xfrm>
            <a:off x="3800297" y="754559"/>
            <a:ext cx="4581703"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Their Labor of Love</a:t>
            </a:r>
          </a:p>
        </p:txBody>
      </p:sp>
      <p:sp>
        <p:nvSpPr>
          <p:cNvPr id="424963" name="Text Box 3">
            <a:extLst>
              <a:ext uri="{FF2B5EF4-FFF2-40B4-BE49-F238E27FC236}">
                <a16:creationId xmlns:a16="http://schemas.microsoft.com/office/drawing/2014/main" id="{46209B01-55E3-4613-870A-616B5F461519}"/>
              </a:ext>
            </a:extLst>
          </p:cNvPr>
          <p:cNvSpPr txBox="1">
            <a:spLocks noChangeArrowheads="1"/>
          </p:cNvSpPr>
          <p:nvPr/>
        </p:nvSpPr>
        <p:spPr bwMode="auto">
          <a:xfrm>
            <a:off x="609600" y="1834747"/>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They had a working love</a:t>
            </a:r>
          </a:p>
          <a:p>
            <a:pPr lvl="1" eaLnBrk="1" hangingPunct="1">
              <a:buFont typeface="Arial Narrow" panose="020B0606020202030204" pitchFamily="34" charset="0"/>
              <a:buChar char="–"/>
            </a:pPr>
            <a:r>
              <a:rPr lang="en-US" altLang="en-US" sz="4000" dirty="0">
                <a:latin typeface="+mn-lt"/>
              </a:rPr>
              <a:t>1 John 3:18  - not in word only</a:t>
            </a:r>
          </a:p>
          <a:p>
            <a:pPr lvl="1" eaLnBrk="1" hangingPunct="1">
              <a:buFont typeface="Arial Narrow" panose="020B0606020202030204" pitchFamily="34" charset="0"/>
              <a:buChar char="–"/>
            </a:pPr>
            <a:r>
              <a:rPr lang="en-US" altLang="en-US" sz="4000" dirty="0">
                <a:latin typeface="+mn-lt"/>
              </a:rPr>
              <a:t>Col. 1:4 – directed toward their brethren in Christ</a:t>
            </a:r>
          </a:p>
          <a:p>
            <a:pPr lvl="1" eaLnBrk="1" hangingPunct="1">
              <a:buFont typeface="Arial Narrow" panose="020B0606020202030204" pitchFamily="34" charset="0"/>
              <a:buChar char="–"/>
            </a:pPr>
            <a:r>
              <a:rPr lang="en-US" altLang="en-US" sz="4000" dirty="0">
                <a:latin typeface="+mn-lt"/>
              </a:rPr>
              <a:t>Later commanded by Paul        (</a:t>
            </a:r>
            <a:r>
              <a:rPr lang="en-US" altLang="en-US" sz="4000" b="1" dirty="0">
                <a:latin typeface="+mn-lt"/>
              </a:rPr>
              <a:t>1 Thes. 4:9-10</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Their love continued to abound (</a:t>
            </a:r>
            <a:r>
              <a:rPr lang="en-US" altLang="en-US" sz="4000" b="1" dirty="0">
                <a:latin typeface="+mn-lt"/>
              </a:rPr>
              <a:t>2 Thes. 1:3</a:t>
            </a:r>
            <a:r>
              <a:rPr lang="en-US" altLang="en-US" sz="40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blinds(vertical)">
                                      <p:cBhvr>
                                        <p:cTn id="7" dur="500"/>
                                        <p:tgtEl>
                                          <p:spTgt spid="424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24963">
                                            <p:txEl>
                                              <p:pRg st="1" end="1"/>
                                            </p:txEl>
                                          </p:spTgt>
                                        </p:tgtEl>
                                        <p:attrNameLst>
                                          <p:attrName>style.visibility</p:attrName>
                                        </p:attrNameLst>
                                      </p:cBhvr>
                                      <p:to>
                                        <p:strVal val="visible"/>
                                      </p:to>
                                    </p:set>
                                    <p:animEffect transition="in" filter="blinds(vertical)">
                                      <p:cBhvr>
                                        <p:cTn id="12" dur="500"/>
                                        <p:tgtEl>
                                          <p:spTgt spid="424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24963">
                                            <p:txEl>
                                              <p:pRg st="2" end="2"/>
                                            </p:txEl>
                                          </p:spTgt>
                                        </p:tgtEl>
                                        <p:attrNameLst>
                                          <p:attrName>style.visibility</p:attrName>
                                        </p:attrNameLst>
                                      </p:cBhvr>
                                      <p:to>
                                        <p:strVal val="visible"/>
                                      </p:to>
                                    </p:set>
                                    <p:animEffect transition="in" filter="blinds(vertical)">
                                      <p:cBhvr>
                                        <p:cTn id="17" dur="500"/>
                                        <p:tgtEl>
                                          <p:spTgt spid="424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24963">
                                            <p:txEl>
                                              <p:pRg st="3" end="3"/>
                                            </p:txEl>
                                          </p:spTgt>
                                        </p:tgtEl>
                                        <p:attrNameLst>
                                          <p:attrName>style.visibility</p:attrName>
                                        </p:attrNameLst>
                                      </p:cBhvr>
                                      <p:to>
                                        <p:strVal val="visible"/>
                                      </p:to>
                                    </p:set>
                                    <p:animEffect transition="in" filter="blinds(vertical)">
                                      <p:cBhvr>
                                        <p:cTn id="22" dur="500"/>
                                        <p:tgtEl>
                                          <p:spTgt spid="424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24963">
                                            <p:txEl>
                                              <p:pRg st="4" end="4"/>
                                            </p:txEl>
                                          </p:spTgt>
                                        </p:tgtEl>
                                        <p:attrNameLst>
                                          <p:attrName>style.visibility</p:attrName>
                                        </p:attrNameLst>
                                      </p:cBhvr>
                                      <p:to>
                                        <p:strVal val="visible"/>
                                      </p:to>
                                    </p:set>
                                    <p:animEffect transition="in" filter="blinds(vertical)">
                                      <p:cBhvr>
                                        <p:cTn id="27" dur="500"/>
                                        <p:tgtEl>
                                          <p:spTgt spid="424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3">
            <a:extLst>
              <a:ext uri="{FF2B5EF4-FFF2-40B4-BE49-F238E27FC236}">
                <a16:creationId xmlns:a16="http://schemas.microsoft.com/office/drawing/2014/main" id="{372A31C3-7EC8-49A3-AE76-F78C596493F4}"/>
              </a:ext>
            </a:extLst>
          </p:cNvPr>
          <p:cNvSpPr txBox="1">
            <a:spLocks noChangeArrowheads="1"/>
          </p:cNvSpPr>
          <p:nvPr/>
        </p:nvSpPr>
        <p:spPr bwMode="auto">
          <a:xfrm>
            <a:off x="685800" y="1647885"/>
            <a:ext cx="10896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buFont typeface="Wingdings" panose="05000000000000000000" pitchFamily="2" charset="2"/>
              <a:buChar char="§"/>
            </a:pPr>
            <a:r>
              <a:rPr lang="en-US" altLang="en-US" sz="4000" dirty="0">
                <a:latin typeface="+mn-lt"/>
              </a:rPr>
              <a:t>What about our love?</a:t>
            </a:r>
          </a:p>
          <a:p>
            <a:pPr lvl="1" eaLnBrk="1" hangingPunct="1">
              <a:lnSpc>
                <a:spcPct val="90000"/>
              </a:lnSpc>
              <a:buFont typeface="Arial Narrow" panose="020B0606020202030204" pitchFamily="34" charset="0"/>
              <a:buChar char="–"/>
            </a:pPr>
            <a:r>
              <a:rPr lang="en-US" altLang="en-US" sz="4000" dirty="0">
                <a:latin typeface="+mn-lt"/>
              </a:rPr>
              <a:t>Is our labor and love in word only?</a:t>
            </a:r>
          </a:p>
          <a:p>
            <a:pPr lvl="1" eaLnBrk="1" hangingPunct="1">
              <a:lnSpc>
                <a:spcPct val="90000"/>
              </a:lnSpc>
              <a:buFont typeface="Arial Narrow" panose="020B0606020202030204" pitchFamily="34" charset="0"/>
              <a:buChar char="–"/>
            </a:pPr>
            <a:r>
              <a:rPr lang="en-US" altLang="en-US" sz="4000" dirty="0">
                <a:latin typeface="+mn-lt"/>
              </a:rPr>
              <a:t>Is our love directed toward our brethren?</a:t>
            </a:r>
          </a:p>
          <a:p>
            <a:pPr lvl="2" eaLnBrk="1" hangingPunct="1">
              <a:lnSpc>
                <a:spcPct val="90000"/>
              </a:lnSpc>
              <a:buFontTx/>
              <a:buChar char="•"/>
            </a:pPr>
            <a:r>
              <a:rPr lang="en-US" altLang="en-US" sz="4000" dirty="0">
                <a:latin typeface="+mn-lt"/>
              </a:rPr>
              <a:t>Mark of true discipleship (</a:t>
            </a:r>
            <a:r>
              <a:rPr lang="en-US" altLang="en-US" sz="4000" b="1" dirty="0">
                <a:latin typeface="+mn-lt"/>
              </a:rPr>
              <a:t>John 13:34-35</a:t>
            </a:r>
            <a:r>
              <a:rPr lang="en-US" altLang="en-US" sz="4000" dirty="0">
                <a:latin typeface="+mn-lt"/>
              </a:rPr>
              <a:t>)</a:t>
            </a:r>
          </a:p>
          <a:p>
            <a:pPr lvl="2" eaLnBrk="1" hangingPunct="1">
              <a:lnSpc>
                <a:spcPct val="90000"/>
              </a:lnSpc>
              <a:buFontTx/>
              <a:buChar char="•"/>
            </a:pPr>
            <a:r>
              <a:rPr lang="en-US" altLang="en-US" sz="4000" dirty="0">
                <a:latin typeface="+mn-lt"/>
              </a:rPr>
              <a:t>Indicative of a spiritual life (</a:t>
            </a:r>
            <a:r>
              <a:rPr lang="en-US" altLang="en-US" sz="4000" b="1" dirty="0">
                <a:latin typeface="+mn-lt"/>
              </a:rPr>
              <a:t>1 John 3:14, 18-19, 23; 1 Pet. 1:22</a:t>
            </a:r>
            <a:r>
              <a:rPr lang="en-US" altLang="en-US" sz="4000" dirty="0">
                <a:latin typeface="+mn-lt"/>
              </a:rPr>
              <a:t>)</a:t>
            </a:r>
          </a:p>
          <a:p>
            <a:pPr lvl="1" eaLnBrk="1" hangingPunct="1">
              <a:lnSpc>
                <a:spcPct val="90000"/>
              </a:lnSpc>
              <a:buFont typeface="Arial Narrow" panose="020B0606020202030204" pitchFamily="34" charset="0"/>
              <a:buChar char="–"/>
            </a:pPr>
            <a:r>
              <a:rPr lang="en-US" altLang="en-US" sz="4000" dirty="0">
                <a:latin typeface="+mn-lt"/>
              </a:rPr>
              <a:t>Is our love abounding, evidenced by serving one another (</a:t>
            </a:r>
            <a:r>
              <a:rPr lang="en-US" altLang="en-US" sz="4000" b="1" dirty="0">
                <a:latin typeface="+mn-lt"/>
              </a:rPr>
              <a:t>Gal. 5:13</a:t>
            </a:r>
            <a:r>
              <a:rPr lang="en-US" altLang="en-US" sz="4000" dirty="0">
                <a:latin typeface="+mn-lt"/>
              </a:rPr>
              <a:t>)</a:t>
            </a:r>
          </a:p>
        </p:txBody>
      </p:sp>
      <p:sp>
        <p:nvSpPr>
          <p:cNvPr id="431108" name="AutoShape 4">
            <a:extLst>
              <a:ext uri="{FF2B5EF4-FFF2-40B4-BE49-F238E27FC236}">
                <a16:creationId xmlns:a16="http://schemas.microsoft.com/office/drawing/2014/main" id="{CCF6DDAF-2473-4510-914F-8AD0A0DEAD6B}"/>
              </a:ext>
            </a:extLst>
          </p:cNvPr>
          <p:cNvSpPr>
            <a:spLocks noChangeArrowheads="1"/>
          </p:cNvSpPr>
          <p:nvPr/>
        </p:nvSpPr>
        <p:spPr bwMode="auto">
          <a:xfrm>
            <a:off x="3581400" y="762000"/>
            <a:ext cx="5029200" cy="6096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09" name="Text Box 5">
            <a:extLst>
              <a:ext uri="{FF2B5EF4-FFF2-40B4-BE49-F238E27FC236}">
                <a16:creationId xmlns:a16="http://schemas.microsoft.com/office/drawing/2014/main" id="{B77EA0D8-FCC5-4BE4-AD6D-13DF1FF55C85}"/>
              </a:ext>
            </a:extLst>
          </p:cNvPr>
          <p:cNvSpPr txBox="1">
            <a:spLocks noChangeArrowheads="1"/>
          </p:cNvSpPr>
          <p:nvPr/>
        </p:nvSpPr>
        <p:spPr bwMode="auto">
          <a:xfrm>
            <a:off x="3810000" y="685800"/>
            <a:ext cx="4581703"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Their Labor of Love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blinds(vertical)">
                                      <p:cBhvr>
                                        <p:cTn id="7" dur="500"/>
                                        <p:tgtEl>
                                          <p:spTgt spid="431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31107">
                                            <p:txEl>
                                              <p:pRg st="1" end="1"/>
                                            </p:txEl>
                                          </p:spTgt>
                                        </p:tgtEl>
                                        <p:attrNameLst>
                                          <p:attrName>style.visibility</p:attrName>
                                        </p:attrNameLst>
                                      </p:cBhvr>
                                      <p:to>
                                        <p:strVal val="visible"/>
                                      </p:to>
                                    </p:set>
                                    <p:animEffect transition="in" filter="blinds(vertical)">
                                      <p:cBhvr>
                                        <p:cTn id="12" dur="500"/>
                                        <p:tgtEl>
                                          <p:spTgt spid="431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31107">
                                            <p:txEl>
                                              <p:pRg st="2" end="2"/>
                                            </p:txEl>
                                          </p:spTgt>
                                        </p:tgtEl>
                                        <p:attrNameLst>
                                          <p:attrName>style.visibility</p:attrName>
                                        </p:attrNameLst>
                                      </p:cBhvr>
                                      <p:to>
                                        <p:strVal val="visible"/>
                                      </p:to>
                                    </p:set>
                                    <p:animEffect transition="in" filter="blinds(vertical)">
                                      <p:cBhvr>
                                        <p:cTn id="17" dur="500"/>
                                        <p:tgtEl>
                                          <p:spTgt spid="431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31107">
                                            <p:txEl>
                                              <p:pRg st="3" end="3"/>
                                            </p:txEl>
                                          </p:spTgt>
                                        </p:tgtEl>
                                        <p:attrNameLst>
                                          <p:attrName>style.visibility</p:attrName>
                                        </p:attrNameLst>
                                      </p:cBhvr>
                                      <p:to>
                                        <p:strVal val="visible"/>
                                      </p:to>
                                    </p:set>
                                    <p:animEffect transition="in" filter="blinds(vertical)">
                                      <p:cBhvr>
                                        <p:cTn id="22" dur="500"/>
                                        <p:tgtEl>
                                          <p:spTgt spid="431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31107">
                                            <p:txEl>
                                              <p:pRg st="4" end="4"/>
                                            </p:txEl>
                                          </p:spTgt>
                                        </p:tgtEl>
                                        <p:attrNameLst>
                                          <p:attrName>style.visibility</p:attrName>
                                        </p:attrNameLst>
                                      </p:cBhvr>
                                      <p:to>
                                        <p:strVal val="visible"/>
                                      </p:to>
                                    </p:set>
                                    <p:animEffect transition="in" filter="blinds(vertical)">
                                      <p:cBhvr>
                                        <p:cTn id="27" dur="500"/>
                                        <p:tgtEl>
                                          <p:spTgt spid="431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431107">
                                            <p:txEl>
                                              <p:pRg st="5" end="5"/>
                                            </p:txEl>
                                          </p:spTgt>
                                        </p:tgtEl>
                                        <p:attrNameLst>
                                          <p:attrName>style.visibility</p:attrName>
                                        </p:attrNameLst>
                                      </p:cBhvr>
                                      <p:to>
                                        <p:strVal val="visible"/>
                                      </p:to>
                                    </p:set>
                                    <p:animEffect transition="in" filter="blinds(vertical)">
                                      <p:cBhvr>
                                        <p:cTn id="32" dur="500"/>
                                        <p:tgtEl>
                                          <p:spTgt spid="431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a:extLst>
              <a:ext uri="{FF2B5EF4-FFF2-40B4-BE49-F238E27FC236}">
                <a16:creationId xmlns:a16="http://schemas.microsoft.com/office/drawing/2014/main" id="{DC60952A-7550-4202-B161-55E03532E91F}"/>
              </a:ext>
            </a:extLst>
          </p:cNvPr>
          <p:cNvSpPr>
            <a:spLocks noChangeArrowheads="1"/>
          </p:cNvSpPr>
          <p:nvPr/>
        </p:nvSpPr>
        <p:spPr bwMode="auto">
          <a:xfrm>
            <a:off x="3048000" y="762000"/>
            <a:ext cx="6172200" cy="749300"/>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38" name="Text Box 2">
            <a:extLst>
              <a:ext uri="{FF2B5EF4-FFF2-40B4-BE49-F238E27FC236}">
                <a16:creationId xmlns:a16="http://schemas.microsoft.com/office/drawing/2014/main" id="{2F67542C-CFA9-47DD-8002-C1A7700B11FD}"/>
              </a:ext>
            </a:extLst>
          </p:cNvPr>
          <p:cNvSpPr txBox="1">
            <a:spLocks noChangeArrowheads="1"/>
          </p:cNvSpPr>
          <p:nvPr/>
        </p:nvSpPr>
        <p:spPr bwMode="auto">
          <a:xfrm>
            <a:off x="3433297" y="685800"/>
            <a:ext cx="540590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Their Patience of Hope</a:t>
            </a:r>
          </a:p>
        </p:txBody>
      </p:sp>
      <p:sp>
        <p:nvSpPr>
          <p:cNvPr id="423939" name="Text Box 3">
            <a:extLst>
              <a:ext uri="{FF2B5EF4-FFF2-40B4-BE49-F238E27FC236}">
                <a16:creationId xmlns:a16="http://schemas.microsoft.com/office/drawing/2014/main" id="{80133776-4EBB-4C3E-A664-7EC2149C1A94}"/>
              </a:ext>
            </a:extLst>
          </p:cNvPr>
          <p:cNvSpPr txBox="1">
            <a:spLocks noChangeArrowheads="1"/>
          </p:cNvSpPr>
          <p:nvPr/>
        </p:nvSpPr>
        <p:spPr bwMode="auto">
          <a:xfrm>
            <a:off x="609600" y="1724085"/>
            <a:ext cx="10972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buFont typeface="Wingdings" panose="05000000000000000000" pitchFamily="2" charset="2"/>
              <a:buChar char="§"/>
            </a:pPr>
            <a:r>
              <a:rPr lang="en-US" altLang="en-US" sz="4000" dirty="0">
                <a:latin typeface="+mn-lt"/>
              </a:rPr>
              <a:t>They had a hope that gave them patience</a:t>
            </a:r>
          </a:p>
          <a:p>
            <a:pPr lvl="1" eaLnBrk="1" hangingPunct="1">
              <a:lnSpc>
                <a:spcPct val="90000"/>
              </a:lnSpc>
              <a:buFont typeface="Arial Narrow" panose="020B0606020202030204" pitchFamily="34" charset="0"/>
              <a:buChar char="–"/>
            </a:pPr>
            <a:r>
              <a:rPr lang="en-US" altLang="en-US" sz="4000" dirty="0">
                <a:latin typeface="+mn-lt"/>
              </a:rPr>
              <a:t>Strong hope gives patience (</a:t>
            </a:r>
            <a:r>
              <a:rPr lang="en-US" altLang="en-US" sz="4000" b="1" dirty="0">
                <a:latin typeface="+mn-lt"/>
              </a:rPr>
              <a:t>Rom. 8:25</a:t>
            </a:r>
            <a:r>
              <a:rPr lang="en-US" altLang="en-US" sz="4000" dirty="0">
                <a:latin typeface="+mn-lt"/>
              </a:rPr>
              <a:t>)</a:t>
            </a:r>
          </a:p>
          <a:p>
            <a:pPr lvl="1" eaLnBrk="1" hangingPunct="1">
              <a:lnSpc>
                <a:spcPct val="90000"/>
              </a:lnSpc>
              <a:buFont typeface="Arial Narrow" panose="020B0606020202030204" pitchFamily="34" charset="0"/>
              <a:buChar char="–"/>
            </a:pPr>
            <a:r>
              <a:rPr lang="en-US" altLang="en-US" sz="4000" dirty="0">
                <a:latin typeface="+mn-lt"/>
              </a:rPr>
              <a:t>Hope focused on what was laid up for them in heaven (</a:t>
            </a:r>
            <a:r>
              <a:rPr lang="en-US" altLang="en-US" sz="4000" b="1" dirty="0">
                <a:latin typeface="+mn-lt"/>
              </a:rPr>
              <a:t>Col. 1:5</a:t>
            </a:r>
            <a:r>
              <a:rPr lang="en-US" altLang="en-US" sz="4000" dirty="0">
                <a:latin typeface="+mn-lt"/>
              </a:rPr>
              <a:t>)</a:t>
            </a:r>
          </a:p>
          <a:p>
            <a:pPr lvl="1" eaLnBrk="1" hangingPunct="1">
              <a:lnSpc>
                <a:spcPct val="90000"/>
              </a:lnSpc>
              <a:buFont typeface="Arial Narrow" panose="020B0606020202030204" pitchFamily="34" charset="0"/>
              <a:buChar char="–"/>
            </a:pPr>
            <a:r>
              <a:rPr lang="en-US" altLang="en-US" sz="4000" b="1" dirty="0">
                <a:latin typeface="+mn-lt"/>
              </a:rPr>
              <a:t>1 Pet. 1:3-4 </a:t>
            </a:r>
            <a:r>
              <a:rPr lang="en-US" altLang="en-US" sz="4000" dirty="0">
                <a:latin typeface="+mn-lt"/>
              </a:rPr>
              <a:t>– incorruptible, undefiled, does not fade away…in heaven</a:t>
            </a:r>
          </a:p>
          <a:p>
            <a:pPr lvl="1" eaLnBrk="1" hangingPunct="1">
              <a:lnSpc>
                <a:spcPct val="90000"/>
              </a:lnSpc>
              <a:buFont typeface="Arial Narrow" panose="020B0606020202030204" pitchFamily="34" charset="0"/>
              <a:buChar char="–"/>
            </a:pPr>
            <a:r>
              <a:rPr lang="en-US" altLang="en-US" sz="4000" dirty="0">
                <a:latin typeface="+mn-lt"/>
              </a:rPr>
              <a:t>Encouraged to wear this hope as a helmet (</a:t>
            </a:r>
            <a:r>
              <a:rPr lang="en-US" altLang="en-US" sz="4000" b="1" dirty="0">
                <a:latin typeface="+mn-lt"/>
              </a:rPr>
              <a:t>1 Thes. 5:8</a:t>
            </a:r>
            <a:r>
              <a:rPr lang="en-US" altLang="en-US" sz="40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p:cTn id="7" dur="1000" fill="hold"/>
                                        <p:tgtEl>
                                          <p:spTgt spid="4239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39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39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23939">
                                            <p:txEl>
                                              <p:pRg st="1" end="1"/>
                                            </p:txEl>
                                          </p:spTgt>
                                        </p:tgtEl>
                                        <p:attrNameLst>
                                          <p:attrName>style.visibility</p:attrName>
                                        </p:attrNameLst>
                                      </p:cBhvr>
                                      <p:to>
                                        <p:strVal val="visible"/>
                                      </p:to>
                                    </p:set>
                                    <p:anim calcmode="lin" valueType="num">
                                      <p:cBhvr>
                                        <p:cTn id="14" dur="1000" fill="hold"/>
                                        <p:tgtEl>
                                          <p:spTgt spid="4239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239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239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23939">
                                            <p:txEl>
                                              <p:pRg st="2" end="2"/>
                                            </p:txEl>
                                          </p:spTgt>
                                        </p:tgtEl>
                                        <p:attrNameLst>
                                          <p:attrName>style.visibility</p:attrName>
                                        </p:attrNameLst>
                                      </p:cBhvr>
                                      <p:to>
                                        <p:strVal val="visible"/>
                                      </p:to>
                                    </p:set>
                                    <p:anim calcmode="lin" valueType="num">
                                      <p:cBhvr>
                                        <p:cTn id="21" dur="1000" fill="hold"/>
                                        <p:tgtEl>
                                          <p:spTgt spid="42393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239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239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23939">
                                            <p:txEl>
                                              <p:pRg st="3" end="3"/>
                                            </p:txEl>
                                          </p:spTgt>
                                        </p:tgtEl>
                                        <p:attrNameLst>
                                          <p:attrName>style.visibility</p:attrName>
                                        </p:attrNameLst>
                                      </p:cBhvr>
                                      <p:to>
                                        <p:strVal val="visible"/>
                                      </p:to>
                                    </p:set>
                                    <p:anim calcmode="lin" valueType="num">
                                      <p:cBhvr>
                                        <p:cTn id="28" dur="1000" fill="hold"/>
                                        <p:tgtEl>
                                          <p:spTgt spid="42393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2393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2393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23939">
                                            <p:txEl>
                                              <p:pRg st="4" end="4"/>
                                            </p:txEl>
                                          </p:spTgt>
                                        </p:tgtEl>
                                        <p:attrNameLst>
                                          <p:attrName>style.visibility</p:attrName>
                                        </p:attrNameLst>
                                      </p:cBhvr>
                                      <p:to>
                                        <p:strVal val="visible"/>
                                      </p:to>
                                    </p:set>
                                    <p:anim calcmode="lin" valueType="num">
                                      <p:cBhvr>
                                        <p:cTn id="35" dur="1000" fill="hold"/>
                                        <p:tgtEl>
                                          <p:spTgt spid="42393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2393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23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Text Box 3">
            <a:extLst>
              <a:ext uri="{FF2B5EF4-FFF2-40B4-BE49-F238E27FC236}">
                <a16:creationId xmlns:a16="http://schemas.microsoft.com/office/drawing/2014/main" id="{D177B6F5-604E-4CCD-A0D7-BA081819C539}"/>
              </a:ext>
            </a:extLst>
          </p:cNvPr>
          <p:cNvSpPr txBox="1">
            <a:spLocks noChangeArrowheads="1"/>
          </p:cNvSpPr>
          <p:nvPr/>
        </p:nvSpPr>
        <p:spPr bwMode="auto">
          <a:xfrm>
            <a:off x="609600" y="974726"/>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Is our hope focused on our “inheritance” laid up for us in heaven?</a:t>
            </a:r>
          </a:p>
          <a:p>
            <a:pPr lvl="1" eaLnBrk="1" hangingPunct="1">
              <a:buFont typeface="Arial Narrow" panose="020B0606020202030204" pitchFamily="34" charset="0"/>
              <a:buChar char="–"/>
            </a:pPr>
            <a:r>
              <a:rPr lang="en-US" altLang="en-US" sz="4000" b="1" dirty="0">
                <a:latin typeface="+mn-lt"/>
              </a:rPr>
              <a:t>Heb. 11:10-16 </a:t>
            </a:r>
            <a:r>
              <a:rPr lang="en-US" altLang="en-US" sz="4000" dirty="0">
                <a:latin typeface="+mn-lt"/>
              </a:rPr>
              <a:t>– city whose builder is God</a:t>
            </a:r>
          </a:p>
          <a:p>
            <a:pPr lvl="1" eaLnBrk="1" hangingPunct="1">
              <a:buFont typeface="Arial Narrow" panose="020B0606020202030204" pitchFamily="34" charset="0"/>
              <a:buChar char="–"/>
            </a:pPr>
            <a:r>
              <a:rPr lang="en-US" altLang="en-US" sz="4000" b="1" dirty="0">
                <a:latin typeface="+mn-lt"/>
              </a:rPr>
              <a:t>Heb. 13:14 </a:t>
            </a:r>
            <a:r>
              <a:rPr lang="en-US" altLang="en-US" sz="4000" dirty="0">
                <a:latin typeface="+mn-lt"/>
              </a:rPr>
              <a:t>– continuing city</a:t>
            </a:r>
          </a:p>
          <a:p>
            <a:pPr lvl="1" eaLnBrk="1" hangingPunct="1">
              <a:buFont typeface="Arial Narrow" panose="020B0606020202030204" pitchFamily="34" charset="0"/>
              <a:buChar char="–"/>
            </a:pPr>
            <a:r>
              <a:rPr lang="en-US" altLang="en-US" sz="4000" b="1" dirty="0">
                <a:latin typeface="+mn-lt"/>
              </a:rPr>
              <a:t>2 Pet. 3:13 </a:t>
            </a:r>
            <a:r>
              <a:rPr lang="en-US" altLang="en-US" sz="4000" dirty="0">
                <a:latin typeface="+mn-lt"/>
              </a:rPr>
              <a:t>– new heavens and a new earth (</a:t>
            </a:r>
            <a:r>
              <a:rPr lang="en-US" altLang="en-US" sz="4000" b="1" dirty="0">
                <a:latin typeface="+mn-lt"/>
              </a:rPr>
              <a:t>1 Cor. 15:50-55</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 </a:t>
            </a:r>
            <a:r>
              <a:rPr lang="en-US" altLang="en-US" sz="4000" b="1" dirty="0">
                <a:latin typeface="+mn-lt"/>
              </a:rPr>
              <a:t>Rev. 21:1-7 </a:t>
            </a:r>
            <a:r>
              <a:rPr lang="en-US" altLang="en-US" sz="4000" dirty="0">
                <a:latin typeface="+mn-lt"/>
              </a:rPr>
              <a:t>– figuratively described</a:t>
            </a:r>
          </a:p>
          <a:p>
            <a:pPr eaLnBrk="1" hangingPunct="1">
              <a:buFont typeface="Wingdings" panose="05000000000000000000" pitchFamily="2" charset="2"/>
              <a:buChar char="§"/>
            </a:pPr>
            <a:r>
              <a:rPr lang="en-US" altLang="en-US" sz="4000" dirty="0">
                <a:latin typeface="+mn-lt"/>
              </a:rPr>
              <a:t>Is our hope as a helmet?</a:t>
            </a:r>
          </a:p>
        </p:txBody>
      </p:sp>
      <p:sp>
        <p:nvSpPr>
          <p:cNvPr id="432132" name="Rectangle 4">
            <a:extLst>
              <a:ext uri="{FF2B5EF4-FFF2-40B4-BE49-F238E27FC236}">
                <a16:creationId xmlns:a16="http://schemas.microsoft.com/office/drawing/2014/main" id="{3E37A481-9332-4800-ACE5-16616D848799}"/>
              </a:ext>
            </a:extLst>
          </p:cNvPr>
          <p:cNvSpPr>
            <a:spLocks noChangeArrowheads="1"/>
          </p:cNvSpPr>
          <p:nvPr/>
        </p:nvSpPr>
        <p:spPr bwMode="auto">
          <a:xfrm>
            <a:off x="3048000" y="88900"/>
            <a:ext cx="6172200" cy="749300"/>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3" name="Text Box 5">
            <a:extLst>
              <a:ext uri="{FF2B5EF4-FFF2-40B4-BE49-F238E27FC236}">
                <a16:creationId xmlns:a16="http://schemas.microsoft.com/office/drawing/2014/main" id="{409FCC3E-D3BE-41DD-8761-8DF12F0E3BAD}"/>
              </a:ext>
            </a:extLst>
          </p:cNvPr>
          <p:cNvSpPr txBox="1">
            <a:spLocks noChangeArrowheads="1"/>
          </p:cNvSpPr>
          <p:nvPr/>
        </p:nvSpPr>
        <p:spPr bwMode="auto">
          <a:xfrm>
            <a:off x="3276601" y="60326"/>
            <a:ext cx="5405903" cy="769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FFFF"/>
                </a:solidFill>
              </a:rPr>
              <a:t>Their Patience of Hope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 calcmode="lin" valueType="num">
                                      <p:cBhvr>
                                        <p:cTn id="7" dur="1000" fill="hold"/>
                                        <p:tgtEl>
                                          <p:spTgt spid="4321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21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21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2131">
                                            <p:txEl>
                                              <p:pRg st="1" end="1"/>
                                            </p:txEl>
                                          </p:spTgt>
                                        </p:tgtEl>
                                        <p:attrNameLst>
                                          <p:attrName>style.visibility</p:attrName>
                                        </p:attrNameLst>
                                      </p:cBhvr>
                                      <p:to>
                                        <p:strVal val="visible"/>
                                      </p:to>
                                    </p:set>
                                    <p:anim calcmode="lin" valueType="num">
                                      <p:cBhvr>
                                        <p:cTn id="14" dur="1000" fill="hold"/>
                                        <p:tgtEl>
                                          <p:spTgt spid="43213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3213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321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32131">
                                            <p:txEl>
                                              <p:pRg st="2" end="2"/>
                                            </p:txEl>
                                          </p:spTgt>
                                        </p:tgtEl>
                                        <p:attrNameLst>
                                          <p:attrName>style.visibility</p:attrName>
                                        </p:attrNameLst>
                                      </p:cBhvr>
                                      <p:to>
                                        <p:strVal val="visible"/>
                                      </p:to>
                                    </p:set>
                                    <p:anim calcmode="lin" valueType="num">
                                      <p:cBhvr>
                                        <p:cTn id="21" dur="1000" fill="hold"/>
                                        <p:tgtEl>
                                          <p:spTgt spid="43213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3213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321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32131">
                                            <p:txEl>
                                              <p:pRg st="3" end="3"/>
                                            </p:txEl>
                                          </p:spTgt>
                                        </p:tgtEl>
                                        <p:attrNameLst>
                                          <p:attrName>style.visibility</p:attrName>
                                        </p:attrNameLst>
                                      </p:cBhvr>
                                      <p:to>
                                        <p:strVal val="visible"/>
                                      </p:to>
                                    </p:set>
                                    <p:anim calcmode="lin" valueType="num">
                                      <p:cBhvr>
                                        <p:cTn id="28" dur="1000" fill="hold"/>
                                        <p:tgtEl>
                                          <p:spTgt spid="43213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3213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3213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32131">
                                            <p:txEl>
                                              <p:pRg st="4" end="4"/>
                                            </p:txEl>
                                          </p:spTgt>
                                        </p:tgtEl>
                                        <p:attrNameLst>
                                          <p:attrName>style.visibility</p:attrName>
                                        </p:attrNameLst>
                                      </p:cBhvr>
                                      <p:to>
                                        <p:strVal val="visible"/>
                                      </p:to>
                                    </p:set>
                                    <p:anim calcmode="lin" valueType="num">
                                      <p:cBhvr>
                                        <p:cTn id="35" dur="1000" fill="hold"/>
                                        <p:tgtEl>
                                          <p:spTgt spid="43213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3213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3213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32131">
                                            <p:txEl>
                                              <p:pRg st="5" end="5"/>
                                            </p:txEl>
                                          </p:spTgt>
                                        </p:tgtEl>
                                        <p:attrNameLst>
                                          <p:attrName>style.visibility</p:attrName>
                                        </p:attrNameLst>
                                      </p:cBhvr>
                                      <p:to>
                                        <p:strVal val="visible"/>
                                      </p:to>
                                    </p:set>
                                    <p:anim calcmode="lin" valueType="num">
                                      <p:cBhvr>
                                        <p:cTn id="42" dur="1000" fill="hold"/>
                                        <p:tgtEl>
                                          <p:spTgt spid="43213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3213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3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a:extLst>
              <a:ext uri="{FF2B5EF4-FFF2-40B4-BE49-F238E27FC236}">
                <a16:creationId xmlns:a16="http://schemas.microsoft.com/office/drawing/2014/main" id="{5C981D5C-2849-4CDE-B225-6B8E06681E9D}"/>
              </a:ext>
            </a:extLst>
          </p:cNvPr>
          <p:cNvSpPr txBox="1">
            <a:spLocks noChangeArrowheads="1"/>
          </p:cNvSpPr>
          <p:nvPr/>
        </p:nvSpPr>
        <p:spPr bwMode="auto">
          <a:xfrm>
            <a:off x="4775837" y="685800"/>
            <a:ext cx="2691763"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rPr>
              <a:t>Conclusion</a:t>
            </a:r>
          </a:p>
        </p:txBody>
      </p:sp>
      <p:sp>
        <p:nvSpPr>
          <p:cNvPr id="422915" name="Text Box 3">
            <a:extLst>
              <a:ext uri="{FF2B5EF4-FFF2-40B4-BE49-F238E27FC236}">
                <a16:creationId xmlns:a16="http://schemas.microsoft.com/office/drawing/2014/main" id="{ED92B2C2-BE89-4FF3-B432-9871FCD285E0}"/>
              </a:ext>
            </a:extLst>
          </p:cNvPr>
          <p:cNvSpPr txBox="1">
            <a:spLocks noChangeArrowheads="1"/>
          </p:cNvSpPr>
          <p:nvPr/>
        </p:nvSpPr>
        <p:spPr bwMode="auto">
          <a:xfrm>
            <a:off x="609599" y="1694795"/>
            <a:ext cx="1097280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This triad of faith, love, and hope is mentioned several times in N. T. (</a:t>
            </a:r>
            <a:r>
              <a:rPr lang="en-US" altLang="en-US" sz="4000" b="1" dirty="0">
                <a:latin typeface="+mn-lt"/>
              </a:rPr>
              <a:t>Col. 1:4-5</a:t>
            </a:r>
            <a:r>
              <a:rPr lang="en-US" altLang="en-US" sz="4000" dirty="0">
                <a:latin typeface="+mn-lt"/>
              </a:rPr>
              <a:t>;</a:t>
            </a:r>
            <a:r>
              <a:rPr lang="en-US" altLang="en-US" sz="4000" b="1" dirty="0">
                <a:latin typeface="+mn-lt"/>
              </a:rPr>
              <a:t> 1 Cor. 13:12</a:t>
            </a:r>
            <a:r>
              <a:rPr lang="en-US" altLang="en-US" sz="4000" dirty="0">
                <a:latin typeface="+mn-lt"/>
              </a:rPr>
              <a:t>) </a:t>
            </a:r>
          </a:p>
          <a:p>
            <a:pPr eaLnBrk="1" hangingPunct="1">
              <a:buFont typeface="Wingdings" panose="05000000000000000000" pitchFamily="2" charset="2"/>
              <a:buChar char="§"/>
            </a:pPr>
            <a:r>
              <a:rPr lang="en-US" altLang="en-US" sz="4000" dirty="0">
                <a:latin typeface="+mn-lt"/>
              </a:rPr>
              <a:t>While they do not constitute all the graces to be found in Christians (cf. </a:t>
            </a:r>
            <a:r>
              <a:rPr lang="en-US" altLang="en-US" sz="4000" b="1" dirty="0">
                <a:latin typeface="+mn-lt"/>
              </a:rPr>
              <a:t>Gal. 5:22-23</a:t>
            </a:r>
            <a:r>
              <a:rPr lang="en-US" altLang="en-US" sz="4000" dirty="0">
                <a:latin typeface="+mn-lt"/>
              </a:rPr>
              <a:t>; </a:t>
            </a:r>
            <a:r>
              <a:rPr lang="en-US" altLang="en-US" sz="4000" b="1" dirty="0">
                <a:latin typeface="+mn-lt"/>
              </a:rPr>
              <a:t>2 Pet. 1:5-7</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They are among the most important (</a:t>
            </a:r>
            <a:r>
              <a:rPr lang="en-US" altLang="en-US" sz="4000" b="1" dirty="0">
                <a:latin typeface="+mn-lt"/>
              </a:rPr>
              <a:t>1 Cor. 13:13</a:t>
            </a:r>
            <a:r>
              <a:rPr lang="en-US" altLang="en-US" sz="4000" dirty="0">
                <a:latin typeface="+mn-lt"/>
              </a:rPr>
              <a:t>;</a:t>
            </a:r>
            <a:r>
              <a:rPr lang="en-US" altLang="en-US" sz="4000" b="1" dirty="0">
                <a:latin typeface="+mn-lt"/>
              </a:rPr>
              <a:t> Col. 3:14</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The others will likely follow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AutoShape 4">
            <a:extLst>
              <a:ext uri="{FF2B5EF4-FFF2-40B4-BE49-F238E27FC236}">
                <a16:creationId xmlns:a16="http://schemas.microsoft.com/office/drawing/2014/main" id="{0947E40F-9420-4878-8356-3C42F22C2597}"/>
              </a:ext>
            </a:extLst>
          </p:cNvPr>
          <p:cNvSpPr>
            <a:spLocks noChangeArrowheads="1"/>
          </p:cNvSpPr>
          <p:nvPr/>
        </p:nvSpPr>
        <p:spPr bwMode="auto">
          <a:xfrm>
            <a:off x="609600" y="1910954"/>
            <a:ext cx="10972800" cy="2661046"/>
          </a:xfrm>
          <a:prstGeom prst="foldedCorner">
            <a:avLst>
              <a:gd name="adj" fmla="val 12500"/>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0" name="Text Box 2">
            <a:extLst>
              <a:ext uri="{FF2B5EF4-FFF2-40B4-BE49-F238E27FC236}">
                <a16:creationId xmlns:a16="http://schemas.microsoft.com/office/drawing/2014/main" id="{D1E90023-3A77-4645-8B5D-F9CA8ECF6CF3}"/>
              </a:ext>
            </a:extLst>
          </p:cNvPr>
          <p:cNvSpPr txBox="1">
            <a:spLocks noChangeArrowheads="1"/>
          </p:cNvSpPr>
          <p:nvPr/>
        </p:nvSpPr>
        <p:spPr bwMode="auto">
          <a:xfrm>
            <a:off x="4775837" y="685800"/>
            <a:ext cx="2691763"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CC3300"/>
                </a:solidFill>
              </a:rPr>
              <a:t>Conclusion</a:t>
            </a:r>
          </a:p>
        </p:txBody>
      </p:sp>
      <p:sp>
        <p:nvSpPr>
          <p:cNvPr id="421891" name="Text Box 3">
            <a:extLst>
              <a:ext uri="{FF2B5EF4-FFF2-40B4-BE49-F238E27FC236}">
                <a16:creationId xmlns:a16="http://schemas.microsoft.com/office/drawing/2014/main" id="{3C9EF2A3-9843-4E78-B806-847328229671}"/>
              </a:ext>
            </a:extLst>
          </p:cNvPr>
          <p:cNvSpPr txBox="1">
            <a:spLocks noChangeArrowheads="1"/>
          </p:cNvSpPr>
          <p:nvPr/>
        </p:nvSpPr>
        <p:spPr bwMode="auto">
          <a:xfrm>
            <a:off x="609600" y="2017455"/>
            <a:ext cx="10972800" cy="255454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000" dirty="0">
                <a:solidFill>
                  <a:srgbClr val="FFFFFF"/>
                </a:solidFill>
              </a:rPr>
              <a:t>May the remarkable </a:t>
            </a:r>
            <a:r>
              <a:rPr lang="en-US" altLang="en-US" sz="4000" b="1" dirty="0">
                <a:solidFill>
                  <a:srgbClr val="FFFFFF"/>
                </a:solidFill>
                <a:effectLst>
                  <a:outerShdw blurRad="38100" dist="38100" dir="2700000" algn="tl">
                    <a:srgbClr val="000000">
                      <a:alpha val="43137"/>
                    </a:srgbClr>
                  </a:outerShdw>
                </a:effectLst>
              </a:rPr>
              <a:t>faith, love, and hope</a:t>
            </a:r>
            <a:r>
              <a:rPr lang="en-US" altLang="en-US" sz="4000" dirty="0">
                <a:solidFill>
                  <a:srgbClr val="FFFFFF"/>
                </a:solidFill>
                <a:effectLst>
                  <a:outerShdw blurRad="38100" dist="38100" dir="2700000" algn="tl">
                    <a:srgbClr val="000000">
                      <a:alpha val="43137"/>
                    </a:srgbClr>
                  </a:outerShdw>
                </a:effectLst>
              </a:rPr>
              <a:t> </a:t>
            </a:r>
            <a:r>
              <a:rPr lang="en-US" altLang="en-US" sz="4000" dirty="0">
                <a:solidFill>
                  <a:srgbClr val="FFFFFF"/>
                </a:solidFill>
              </a:rPr>
              <a:t>of this body of recent converts inspire us to grow in our own faith in Christ, love for brethren, and hope for eternal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21891">
                                            <p:txEl>
                                              <p:pRg st="0" end="0"/>
                                            </p:txEl>
                                          </p:spTgt>
                                        </p:tgtEl>
                                        <p:attrNameLst>
                                          <p:attrName>style.visibility</p:attrName>
                                        </p:attrNameLst>
                                      </p:cBhvr>
                                      <p:to>
                                        <p:strVal val="visible"/>
                                      </p:to>
                                    </p:set>
                                    <p:animEffect transition="in" filter="randombar(horizontal)">
                                      <p:cBhvr>
                                        <p:cTn id="11" dur="500"/>
                                        <p:tgtEl>
                                          <p:spTgt spid="421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A8F24A-26B8-4EC1-81E3-CEC5E56A4A49}"/>
              </a:ext>
            </a:extLst>
          </p:cNvPr>
          <p:cNvGraphicFramePr>
            <a:graphicFrameLocks noGrp="1"/>
          </p:cNvGraphicFramePr>
          <p:nvPr>
            <p:extLst>
              <p:ext uri="{D42A27DB-BD31-4B8C-83A1-F6EECF244321}">
                <p14:modId xmlns:p14="http://schemas.microsoft.com/office/powerpoint/2010/main" val="2497601407"/>
              </p:ext>
            </p:extLst>
          </p:nvPr>
        </p:nvGraphicFramePr>
        <p:xfrm>
          <a:off x="-13062" y="5273715"/>
          <a:ext cx="12191999" cy="1584285"/>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4062514393"/>
                    </a:ext>
                  </a:extLst>
                </a:gridCol>
                <a:gridCol w="1394691">
                  <a:extLst>
                    <a:ext uri="{9D8B030D-6E8A-4147-A177-3AD203B41FA5}">
                      <a16:colId xmlns:a16="http://schemas.microsoft.com/office/drawing/2014/main" val="2007575177"/>
                    </a:ext>
                  </a:extLst>
                </a:gridCol>
                <a:gridCol w="7823199">
                  <a:extLst>
                    <a:ext uri="{9D8B030D-6E8A-4147-A177-3AD203B41FA5}">
                      <a16:colId xmlns:a16="http://schemas.microsoft.com/office/drawing/2014/main" val="1833848101"/>
                    </a:ext>
                  </a:extLst>
                </a:gridCol>
              </a:tblGrid>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Died For You And Me</a:t>
                      </a:r>
                    </a:p>
                  </a:txBody>
                  <a:tcPr>
                    <a:cell3D prstMaterial="dkEdge">
                      <a:bevel/>
                      <a:lightRig rig="flood" dir="t"/>
                    </a:cell3D>
                  </a:tcPr>
                </a:tc>
                <a:extLst>
                  <a:ext uri="{0D108BD9-81ED-4DB2-BD59-A6C34878D82A}">
                    <a16:rowId xmlns:a16="http://schemas.microsoft.com/office/drawing/2014/main" val="1583850235"/>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Paid A Debt</a:t>
                      </a:r>
                    </a:p>
                  </a:txBody>
                  <a:tcPr>
                    <a:cell3D prstMaterial="dkEdge">
                      <a:bevel/>
                      <a:lightRig rig="flood" dir="t"/>
                    </a:cell3D>
                  </a:tcPr>
                </a:tc>
                <a:extLst>
                  <a:ext uri="{0D108BD9-81ED-4DB2-BD59-A6C34878D82A}">
                    <a16:rowId xmlns:a16="http://schemas.microsoft.com/office/drawing/2014/main" val="1480760588"/>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40238006"/>
                  </a:ext>
                </a:extLst>
              </a:tr>
            </a:tbl>
          </a:graphicData>
        </a:graphic>
      </p:graphicFrame>
      <p:sp>
        <p:nvSpPr>
          <p:cNvPr id="3" name="TextBox 2">
            <a:extLst>
              <a:ext uri="{FF2B5EF4-FFF2-40B4-BE49-F238E27FC236}">
                <a16:creationId xmlns:a16="http://schemas.microsoft.com/office/drawing/2014/main" id="{87EFD9BE-159D-41F6-BEA7-B09D9E436D86}"/>
              </a:ext>
            </a:extLst>
          </p:cNvPr>
          <p:cNvSpPr txBox="1"/>
          <p:nvPr/>
        </p:nvSpPr>
        <p:spPr>
          <a:xfrm>
            <a:off x="1186354" y="381000"/>
            <a:ext cx="9819291" cy="3724096"/>
          </a:xfrm>
          <a:prstGeom prst="rect">
            <a:avLst/>
          </a:prstGeom>
          <a:noFill/>
        </p:spPr>
        <p:txBody>
          <a:bodyPr wrap="none" rtlCol="0">
            <a:spAutoFit/>
          </a:bodyPr>
          <a:lstStyle/>
          <a:p>
            <a:r>
              <a:rPr lang="en-US" i="1" dirty="0"/>
              <a:t> </a:t>
            </a:r>
            <a:endParaRPr lang="en-US" sz="4000" dirty="0">
              <a:solidFill>
                <a:srgbClr val="FFFFFF"/>
              </a:solidFill>
            </a:endParaRPr>
          </a:p>
          <a:p>
            <a:r>
              <a:rPr lang="en-US" sz="4000" dirty="0">
                <a:solidFill>
                  <a:srgbClr val="C00000"/>
                </a:solidFill>
                <a:effectLst>
                  <a:outerShdw blurRad="38100" dist="38100" dir="2700000" algn="tl">
                    <a:srgbClr val="000000">
                      <a:alpha val="43137"/>
                    </a:srgbClr>
                  </a:outerShdw>
                </a:effectLst>
              </a:rPr>
              <a:t>1. Hearing and faith, </a:t>
            </a:r>
            <a:r>
              <a:rPr lang="en-US" sz="4000" b="1" dirty="0">
                <a:solidFill>
                  <a:srgbClr val="C00000"/>
                </a:solidFill>
                <a:effectLst>
                  <a:outerShdw blurRad="38100" dist="38100" dir="2700000" algn="tl">
                    <a:srgbClr val="000000">
                      <a:alpha val="43137"/>
                    </a:srgbClr>
                  </a:outerShdw>
                </a:effectLst>
              </a:rPr>
              <a:t>Mark 16:16 </a:t>
            </a:r>
            <a:endParaRPr lang="en-US" sz="4000" dirty="0">
              <a:solidFill>
                <a:srgbClr val="C00000"/>
              </a:solidFill>
              <a:effectLst>
                <a:outerShdw blurRad="38100" dist="38100" dir="2700000" algn="tl">
                  <a:srgbClr val="000000">
                    <a:alpha val="43137"/>
                  </a:srgbClr>
                </a:outerShdw>
              </a:effectLst>
            </a:endParaRPr>
          </a:p>
          <a:p>
            <a:r>
              <a:rPr lang="en-US" sz="4000" dirty="0">
                <a:solidFill>
                  <a:srgbClr val="C00000"/>
                </a:solidFill>
                <a:effectLst>
                  <a:outerShdw blurRad="38100" dist="38100" dir="2700000" algn="tl">
                    <a:srgbClr val="000000">
                      <a:alpha val="43137"/>
                    </a:srgbClr>
                  </a:outerShdw>
                </a:effectLst>
              </a:rPr>
              <a:t>2. Repentance, </a:t>
            </a:r>
            <a:r>
              <a:rPr lang="en-US" sz="4000" b="1" dirty="0">
                <a:solidFill>
                  <a:srgbClr val="C00000"/>
                </a:solidFill>
                <a:effectLst>
                  <a:outerShdw blurRad="38100" dist="38100" dir="2700000" algn="tl">
                    <a:srgbClr val="000000">
                      <a:alpha val="43137"/>
                    </a:srgbClr>
                  </a:outerShdw>
                </a:effectLst>
              </a:rPr>
              <a:t>Acts 2:38 </a:t>
            </a:r>
            <a:endParaRPr lang="en-US" sz="4000" dirty="0">
              <a:solidFill>
                <a:srgbClr val="C00000"/>
              </a:solidFill>
              <a:effectLst>
                <a:outerShdw blurRad="38100" dist="38100" dir="2700000" algn="tl">
                  <a:srgbClr val="000000">
                    <a:alpha val="43137"/>
                  </a:srgbClr>
                </a:outerShdw>
              </a:effectLst>
            </a:endParaRPr>
          </a:p>
          <a:p>
            <a:r>
              <a:rPr lang="en-US" sz="4000" dirty="0">
                <a:solidFill>
                  <a:srgbClr val="C00000"/>
                </a:solidFill>
                <a:effectLst>
                  <a:outerShdw blurRad="38100" dist="38100" dir="2700000" algn="tl">
                    <a:srgbClr val="000000">
                      <a:alpha val="43137"/>
                    </a:srgbClr>
                  </a:outerShdw>
                </a:effectLst>
              </a:rPr>
              <a:t>3. Professing Christ, </a:t>
            </a:r>
            <a:r>
              <a:rPr lang="en-US" sz="4000" b="1" dirty="0">
                <a:solidFill>
                  <a:srgbClr val="C00000"/>
                </a:solidFill>
                <a:effectLst>
                  <a:outerShdw blurRad="38100" dist="38100" dir="2700000" algn="tl">
                    <a:srgbClr val="000000">
                      <a:alpha val="43137"/>
                    </a:srgbClr>
                  </a:outerShdw>
                </a:effectLst>
              </a:rPr>
              <a:t>Rom. 10:9-10 </a:t>
            </a:r>
            <a:endParaRPr lang="en-US" sz="4000" dirty="0">
              <a:solidFill>
                <a:srgbClr val="C00000"/>
              </a:solidFill>
              <a:effectLst>
                <a:outerShdw blurRad="38100" dist="38100" dir="2700000" algn="tl">
                  <a:srgbClr val="000000">
                    <a:alpha val="43137"/>
                  </a:srgbClr>
                </a:outerShdw>
              </a:effectLst>
            </a:endParaRPr>
          </a:p>
          <a:p>
            <a:r>
              <a:rPr lang="en-US" sz="4000" dirty="0">
                <a:solidFill>
                  <a:srgbClr val="C00000"/>
                </a:solidFill>
                <a:effectLst>
                  <a:outerShdw blurRad="38100" dist="38100" dir="2700000" algn="tl">
                    <a:srgbClr val="000000">
                      <a:alpha val="43137"/>
                    </a:srgbClr>
                  </a:outerShdw>
                </a:effectLst>
              </a:rPr>
              <a:t>4. Immersion in water, </a:t>
            </a:r>
            <a:r>
              <a:rPr lang="en-US" sz="4000" b="1" dirty="0">
                <a:solidFill>
                  <a:srgbClr val="C00000"/>
                </a:solidFill>
                <a:effectLst>
                  <a:outerShdw blurRad="38100" dist="38100" dir="2700000" algn="tl">
                    <a:srgbClr val="000000">
                      <a:alpha val="43137"/>
                    </a:srgbClr>
                  </a:outerShdw>
                </a:effectLst>
              </a:rPr>
              <a:t>Rom. 6:3-5; Acts 22:16 </a:t>
            </a:r>
            <a:endParaRPr lang="en-US" sz="4000" dirty="0">
              <a:solidFill>
                <a:srgbClr val="C00000"/>
              </a:solidFill>
              <a:effectLst>
                <a:outerShdw blurRad="38100" dist="38100" dir="2700000" algn="tl">
                  <a:srgbClr val="000000">
                    <a:alpha val="43137"/>
                  </a:srgbClr>
                </a:outerShdw>
              </a:effectLst>
            </a:endParaRPr>
          </a:p>
          <a:p>
            <a:r>
              <a:rPr lang="en-US" sz="4000" dirty="0">
                <a:solidFill>
                  <a:srgbClr val="C00000"/>
                </a:solidFill>
                <a:effectLst>
                  <a:outerShdw blurRad="38100" dist="38100" dir="2700000" algn="tl">
                    <a:srgbClr val="000000">
                      <a:alpha val="43137"/>
                    </a:srgbClr>
                  </a:outerShdw>
                </a:effectLst>
              </a:rPr>
              <a:t>5. Faithfulness, </a:t>
            </a:r>
            <a:r>
              <a:rPr lang="en-US" sz="4000" b="1" dirty="0">
                <a:solidFill>
                  <a:srgbClr val="C00000"/>
                </a:solidFill>
                <a:effectLst>
                  <a:outerShdw blurRad="38100" dist="38100" dir="2700000" algn="tl">
                    <a:srgbClr val="000000">
                      <a:alpha val="43137"/>
                    </a:srgbClr>
                  </a:outerShdw>
                </a:effectLst>
              </a:rPr>
              <a:t>Rev. 2:10</a:t>
            </a:r>
            <a:r>
              <a:rPr lang="en-US" sz="4000" dirty="0">
                <a:solidFill>
                  <a:srgbClr val="C00000"/>
                </a:solidFill>
                <a:effectLst>
                  <a:outerShdw blurRad="38100" dist="38100" dir="2700000" algn="tl">
                    <a:srgbClr val="000000">
                      <a:alpha val="43137"/>
                    </a:srgbClr>
                  </a:outerShdw>
                </a:effectLst>
              </a:rPr>
              <a:t> </a:t>
            </a:r>
          </a:p>
          <a:p>
            <a:endParaRPr lang="en-US" dirty="0"/>
          </a:p>
        </p:txBody>
      </p:sp>
    </p:spTree>
    <p:extLst>
      <p:ext uri="{BB962C8B-B14F-4D97-AF65-F5344CB8AC3E}">
        <p14:creationId xmlns:p14="http://schemas.microsoft.com/office/powerpoint/2010/main" val="38454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3)">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F5D335-0E7F-49CD-B9C6-075B8691026E}"/>
              </a:ext>
            </a:extLst>
          </p:cNvPr>
          <p:cNvGraphicFramePr>
            <a:graphicFrameLocks noGrp="1"/>
          </p:cNvGraphicFramePr>
          <p:nvPr>
            <p:extLst>
              <p:ext uri="{D42A27DB-BD31-4B8C-83A1-F6EECF244321}">
                <p14:modId xmlns:p14="http://schemas.microsoft.com/office/powerpoint/2010/main" val="41178894"/>
              </p:ext>
            </p:extLst>
          </p:nvPr>
        </p:nvGraphicFramePr>
        <p:xfrm>
          <a:off x="0" y="-1"/>
          <a:ext cx="12191999" cy="6858001"/>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77444892"/>
                    </a:ext>
                  </a:extLst>
                </a:gridCol>
                <a:gridCol w="1394691">
                  <a:extLst>
                    <a:ext uri="{9D8B030D-6E8A-4147-A177-3AD203B41FA5}">
                      <a16:colId xmlns:a16="http://schemas.microsoft.com/office/drawing/2014/main" val="3402169247"/>
                    </a:ext>
                  </a:extLst>
                </a:gridCol>
                <a:gridCol w="7823199">
                  <a:extLst>
                    <a:ext uri="{9D8B030D-6E8A-4147-A177-3AD203B41FA5}">
                      <a16:colId xmlns:a16="http://schemas.microsoft.com/office/drawing/2014/main" val="350503665"/>
                    </a:ext>
                  </a:extLst>
                </a:gridCol>
              </a:tblGrid>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81907288"/>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542</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Worthy Art Thou</a:t>
                      </a:r>
                    </a:p>
                  </a:txBody>
                  <a:tcPr>
                    <a:cell3D prstMaterial="dkEdge">
                      <a:bevel/>
                      <a:lightRig rig="flood" dir="t"/>
                    </a:cell3D>
                  </a:tcPr>
                </a:tc>
                <a:extLst>
                  <a:ext uri="{0D108BD9-81ED-4DB2-BD59-A6C34878D82A}">
                    <a16:rowId xmlns:a16="http://schemas.microsoft.com/office/drawing/2014/main" val="496578719"/>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338</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Dear Lord and Father of Mankind</a:t>
                      </a:r>
                    </a:p>
                  </a:txBody>
                  <a:tcPr>
                    <a:cell3D prstMaterial="dkEdge">
                      <a:bevel/>
                      <a:lightRig rig="flood" dir="t"/>
                    </a:cell3D>
                  </a:tcPr>
                </a:tc>
                <a:extLst>
                  <a:ext uri="{0D108BD9-81ED-4DB2-BD59-A6C34878D82A}">
                    <a16:rowId xmlns:a16="http://schemas.microsoft.com/office/drawing/2014/main" val="153745552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771894116"/>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621</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 Up, O Men Of God!</a:t>
                      </a:r>
                    </a:p>
                  </a:txBody>
                  <a:tcPr>
                    <a:cell3D prstMaterial="dkEdge">
                      <a:bevel/>
                      <a:lightRig rig="flood" dir="t"/>
                    </a:cell3D>
                  </a:tcPr>
                </a:tc>
                <a:extLst>
                  <a:ext uri="{0D108BD9-81ED-4DB2-BD59-A6C34878D82A}">
                    <a16:rowId xmlns:a16="http://schemas.microsoft.com/office/drawing/2014/main" val="273664206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Christ Redeemed</a:t>
                      </a:r>
                    </a:p>
                  </a:txBody>
                  <a:tcPr>
                    <a:cell3D prstMaterial="dkEdge">
                      <a:bevel/>
                      <a:lightRig rig="flood" dir="t"/>
                    </a:cell3D>
                  </a:tcPr>
                </a:tc>
                <a:extLst>
                  <a:ext uri="{0D108BD9-81ED-4DB2-BD59-A6C34878D82A}">
                    <a16:rowId xmlns:a16="http://schemas.microsoft.com/office/drawing/2014/main" val="2101566057"/>
                  </a:ext>
                </a:extLst>
              </a:tr>
              <a:tr h="520861">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763061099"/>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484016558"/>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Battle Belongs to the Lord</a:t>
                      </a:r>
                    </a:p>
                  </a:txBody>
                  <a:tcPr>
                    <a:cell3D prstMaterial="dkEdge">
                      <a:bevel/>
                      <a:lightRig rig="flood" dir="t"/>
                    </a:cell3D>
                  </a:tcPr>
                </a:tc>
                <a:extLst>
                  <a:ext uri="{0D108BD9-81ED-4DB2-BD59-A6C34878D82A}">
                    <a16:rowId xmlns:a16="http://schemas.microsoft.com/office/drawing/2014/main" val="3643080821"/>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401637995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Died For You And Me</a:t>
                      </a:r>
                    </a:p>
                  </a:txBody>
                  <a:tcPr>
                    <a:cell3D prstMaterial="dkEdge">
                      <a:bevel/>
                      <a:lightRig rig="flood" dir="t"/>
                    </a:cell3D>
                  </a:tcPr>
                </a:tc>
                <a:extLst>
                  <a:ext uri="{0D108BD9-81ED-4DB2-BD59-A6C34878D82A}">
                    <a16:rowId xmlns:a16="http://schemas.microsoft.com/office/drawing/2014/main" val="1519182955"/>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Paid A Debt</a:t>
                      </a:r>
                    </a:p>
                  </a:txBody>
                  <a:tcPr>
                    <a:cell3D prstMaterial="dkEdge">
                      <a:bevel/>
                      <a:lightRig rig="flood" dir="t"/>
                    </a:cell3D>
                  </a:tcPr>
                </a:tc>
                <a:extLst>
                  <a:ext uri="{0D108BD9-81ED-4DB2-BD59-A6C34878D82A}">
                    <a16:rowId xmlns:a16="http://schemas.microsoft.com/office/drawing/2014/main" val="2210110884"/>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217702452"/>
                  </a:ext>
                </a:extLst>
              </a:tr>
            </a:tbl>
          </a:graphicData>
        </a:graphic>
      </p:graphicFrame>
    </p:spTree>
    <p:extLst>
      <p:ext uri="{BB962C8B-B14F-4D97-AF65-F5344CB8AC3E}">
        <p14:creationId xmlns:p14="http://schemas.microsoft.com/office/powerpoint/2010/main" val="7637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5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Text Box 4">
            <a:extLst>
              <a:ext uri="{FF2B5EF4-FFF2-40B4-BE49-F238E27FC236}">
                <a16:creationId xmlns:a16="http://schemas.microsoft.com/office/drawing/2014/main" id="{E33A5288-0FB5-4DEC-9987-5A11F4C1959F}"/>
              </a:ext>
            </a:extLst>
          </p:cNvPr>
          <p:cNvSpPr txBox="1">
            <a:spLocks noChangeArrowheads="1"/>
          </p:cNvSpPr>
          <p:nvPr/>
        </p:nvSpPr>
        <p:spPr bwMode="auto">
          <a:xfrm>
            <a:off x="1524000" y="2133600"/>
            <a:ext cx="9143999" cy="923330"/>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5400" dirty="0">
                <a:effectLst>
                  <a:outerShdw blurRad="38100" dist="38100" dir="2700000" algn="tl">
                    <a:srgbClr val="C0C0C0"/>
                  </a:outerShdw>
                </a:effectLst>
              </a:rPr>
              <a:t>Their Faith, Love and Hope</a:t>
            </a:r>
          </a:p>
        </p:txBody>
      </p:sp>
      <p:sp>
        <p:nvSpPr>
          <p:cNvPr id="410636" name="Text Box 12">
            <a:extLst>
              <a:ext uri="{FF2B5EF4-FFF2-40B4-BE49-F238E27FC236}">
                <a16:creationId xmlns:a16="http://schemas.microsoft.com/office/drawing/2014/main" id="{F3A19C7F-F8C0-45F8-8AB0-34F46CB1E960}"/>
              </a:ext>
            </a:extLst>
          </p:cNvPr>
          <p:cNvSpPr txBox="1">
            <a:spLocks noChangeArrowheads="1"/>
          </p:cNvSpPr>
          <p:nvPr/>
        </p:nvSpPr>
        <p:spPr bwMode="auto">
          <a:xfrm>
            <a:off x="3366726" y="3581400"/>
            <a:ext cx="5458546"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t>(1 Thessalonians 1:1-3)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1" name="Text Box 3">
            <a:extLst>
              <a:ext uri="{FF2B5EF4-FFF2-40B4-BE49-F238E27FC236}">
                <a16:creationId xmlns:a16="http://schemas.microsoft.com/office/drawing/2014/main" id="{D6DD47B6-EE24-4BA2-A02A-30A007D8F8DA}"/>
              </a:ext>
            </a:extLst>
          </p:cNvPr>
          <p:cNvSpPr txBox="1">
            <a:spLocks noChangeArrowheads="1"/>
          </p:cNvSpPr>
          <p:nvPr/>
        </p:nvSpPr>
        <p:spPr bwMode="auto">
          <a:xfrm>
            <a:off x="609600" y="1600200"/>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The church at Thessalonica</a:t>
            </a:r>
          </a:p>
          <a:p>
            <a:pPr lvl="1" eaLnBrk="1" hangingPunct="1">
              <a:buFont typeface="Arial Narrow" panose="020B0606020202030204" pitchFamily="34" charset="0"/>
              <a:buChar char="–"/>
            </a:pPr>
            <a:r>
              <a:rPr lang="en-US" altLang="en-US" sz="4000" dirty="0">
                <a:latin typeface="+mn-lt"/>
              </a:rPr>
              <a:t>Began with preaching of Paul on his second missionary journey (</a:t>
            </a:r>
            <a:r>
              <a:rPr lang="en-US" altLang="en-US" sz="4000" b="1" dirty="0">
                <a:latin typeface="+mn-lt"/>
              </a:rPr>
              <a:t>Acts 17</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Unbelieving Jews force Paul to leave the city</a:t>
            </a:r>
          </a:p>
          <a:p>
            <a:pPr lvl="1" eaLnBrk="1" hangingPunct="1">
              <a:buFont typeface="Arial Narrow" panose="020B0606020202030204" pitchFamily="34" charset="0"/>
              <a:buChar char="–"/>
            </a:pPr>
            <a:r>
              <a:rPr lang="en-US" altLang="en-US" sz="4000" dirty="0">
                <a:latin typeface="+mn-lt"/>
              </a:rPr>
              <a:t>Letter written at Corinth (</a:t>
            </a:r>
            <a:r>
              <a:rPr lang="en-US" altLang="en-US" sz="4000" b="1" dirty="0">
                <a:latin typeface="+mn-lt"/>
              </a:rPr>
              <a:t>50-52 A.D.</a:t>
            </a:r>
            <a:r>
              <a:rPr lang="en-US" altLang="en-US" sz="4000" dirty="0">
                <a:latin typeface="+mn-lt"/>
              </a:rPr>
              <a:t>) while Paul waited for Timothy and Silas to catch up to him</a:t>
            </a:r>
          </a:p>
        </p:txBody>
      </p:sp>
      <p:sp>
        <p:nvSpPr>
          <p:cNvPr id="427012" name="Text Box 4">
            <a:extLst>
              <a:ext uri="{FF2B5EF4-FFF2-40B4-BE49-F238E27FC236}">
                <a16:creationId xmlns:a16="http://schemas.microsoft.com/office/drawing/2014/main" id="{53775186-A9D8-4C6A-ACC2-66D05CDC64FB}"/>
              </a:ext>
            </a:extLst>
          </p:cNvPr>
          <p:cNvSpPr txBox="1">
            <a:spLocks noChangeArrowheads="1"/>
          </p:cNvSpPr>
          <p:nvPr/>
        </p:nvSpPr>
        <p:spPr bwMode="auto">
          <a:xfrm>
            <a:off x="4572000" y="685800"/>
            <a:ext cx="3039678"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Lst>
        </p:spPr>
        <p:txBody>
          <a:bodyPr wrap="none">
            <a:spAutoFit/>
          </a:bodyPr>
          <a:lstStyle/>
          <a:p>
            <a:r>
              <a:rPr lang="en-US" altLang="en-US" sz="4400" dirty="0">
                <a:solidFill>
                  <a:srgbClr val="CC3300"/>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7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a:extLst>
              <a:ext uri="{FF2B5EF4-FFF2-40B4-BE49-F238E27FC236}">
                <a16:creationId xmlns:a16="http://schemas.microsoft.com/office/drawing/2014/main" id="{EF25BE39-7C99-44B0-8BF4-06125F7E40DA}"/>
              </a:ext>
            </a:extLst>
          </p:cNvPr>
          <p:cNvSpPr txBox="1">
            <a:spLocks noChangeArrowheads="1"/>
          </p:cNvSpPr>
          <p:nvPr/>
        </p:nvSpPr>
        <p:spPr bwMode="auto">
          <a:xfrm>
            <a:off x="647700" y="1600200"/>
            <a:ext cx="10896600" cy="410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mn-lt"/>
              </a:rPr>
              <a:t>Paul’s concern: how is this young congregation, under persecution, fairing?</a:t>
            </a:r>
          </a:p>
          <a:p>
            <a:pPr lvl="1" eaLnBrk="1" hangingPunct="1">
              <a:lnSpc>
                <a:spcPct val="110000"/>
              </a:lnSpc>
              <a:buFont typeface="Arial Narrow" panose="020B0606020202030204" pitchFamily="34" charset="0"/>
              <a:buChar char="–"/>
            </a:pPr>
            <a:r>
              <a:rPr lang="en-US" altLang="en-US" sz="4000" dirty="0">
                <a:latin typeface="+mn-lt"/>
              </a:rPr>
              <a:t>Timothy brought back news that was encouraging (</a:t>
            </a:r>
            <a:r>
              <a:rPr lang="en-US" altLang="en-US" sz="4000" b="1" dirty="0">
                <a:latin typeface="+mn-lt"/>
              </a:rPr>
              <a:t>1 Thes 3:1-6</a:t>
            </a:r>
            <a:r>
              <a:rPr lang="en-US" altLang="en-US" sz="4000" dirty="0">
                <a:latin typeface="+mn-lt"/>
              </a:rPr>
              <a:t>)</a:t>
            </a:r>
          </a:p>
          <a:p>
            <a:pPr eaLnBrk="1" hangingPunct="1">
              <a:lnSpc>
                <a:spcPct val="110000"/>
              </a:lnSpc>
              <a:buFont typeface="Wingdings" panose="05000000000000000000" pitchFamily="2" charset="2"/>
              <a:buChar char="§"/>
            </a:pPr>
            <a:r>
              <a:rPr lang="en-US" altLang="en-US" sz="4000" dirty="0">
                <a:latin typeface="+mn-lt"/>
              </a:rPr>
              <a:t>In opening remarks of this letter we learn about “</a:t>
            </a:r>
            <a:r>
              <a:rPr lang="en-US" altLang="en-US" sz="4000" b="1" dirty="0">
                <a:latin typeface="+mn-lt"/>
              </a:rPr>
              <a:t>their Faith, Love, and Hope</a:t>
            </a:r>
            <a:r>
              <a:rPr lang="en-US" altLang="en-US" sz="4000" dirty="0">
                <a:latin typeface="+mn-lt"/>
              </a:rPr>
              <a:t>”</a:t>
            </a:r>
          </a:p>
        </p:txBody>
      </p:sp>
      <p:sp>
        <p:nvSpPr>
          <p:cNvPr id="428035" name="Text Box 3">
            <a:extLst>
              <a:ext uri="{FF2B5EF4-FFF2-40B4-BE49-F238E27FC236}">
                <a16:creationId xmlns:a16="http://schemas.microsoft.com/office/drawing/2014/main" id="{AB40C4B1-667D-432B-A230-B2350319BFA9}"/>
              </a:ext>
            </a:extLst>
          </p:cNvPr>
          <p:cNvSpPr txBox="1">
            <a:spLocks noChangeArrowheads="1"/>
          </p:cNvSpPr>
          <p:nvPr/>
        </p:nvSpPr>
        <p:spPr bwMode="auto">
          <a:xfrm>
            <a:off x="4800600" y="678359"/>
            <a:ext cx="3039678"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Lst>
        </p:spPr>
        <p:txBody>
          <a:bodyPr wrap="none">
            <a:spAutoFit/>
          </a:bodyPr>
          <a:lstStyle/>
          <a:p>
            <a:r>
              <a:rPr lang="en-US" altLang="en-US" sz="4400" dirty="0">
                <a:solidFill>
                  <a:srgbClr val="CC3300"/>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80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80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8" name="Picture 4" descr="dd01077_">
            <a:extLst>
              <a:ext uri="{FF2B5EF4-FFF2-40B4-BE49-F238E27FC236}">
                <a16:creationId xmlns:a16="http://schemas.microsoft.com/office/drawing/2014/main" id="{95DC0294-B5B9-4325-9733-DFFFF1826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944" y="609600"/>
            <a:ext cx="5791200" cy="914400"/>
          </a:xfrm>
          <a:prstGeom prst="rect">
            <a:avLst/>
          </a:prstGeom>
          <a:noFill/>
          <a:extLst>
            <a:ext uri="{909E8E84-426E-40DD-AFC4-6F175D3DCCD1}">
              <a14:hiddenFill xmlns:a14="http://schemas.microsoft.com/office/drawing/2010/main">
                <a:solidFill>
                  <a:srgbClr val="FFFFFF"/>
                </a:solidFill>
              </a14:hiddenFill>
            </a:ext>
          </a:extLst>
        </p:spPr>
      </p:pic>
      <p:sp>
        <p:nvSpPr>
          <p:cNvPr id="425986" name="Text Box 2">
            <a:extLst>
              <a:ext uri="{FF2B5EF4-FFF2-40B4-BE49-F238E27FC236}">
                <a16:creationId xmlns:a16="http://schemas.microsoft.com/office/drawing/2014/main" id="{73FF0048-29A5-42C9-B3A0-C7D5F42C4523}"/>
              </a:ext>
            </a:extLst>
          </p:cNvPr>
          <p:cNvSpPr txBox="1">
            <a:spLocks noChangeArrowheads="1"/>
          </p:cNvSpPr>
          <p:nvPr/>
        </p:nvSpPr>
        <p:spPr bwMode="auto">
          <a:xfrm>
            <a:off x="3802285" y="685800"/>
            <a:ext cx="4579715"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chemeClr val="hlink"/>
                </a:solidFill>
              </a:rPr>
              <a:t>Their Work of Faith</a:t>
            </a:r>
          </a:p>
        </p:txBody>
      </p:sp>
      <p:sp>
        <p:nvSpPr>
          <p:cNvPr id="425987" name="Text Box 3">
            <a:extLst>
              <a:ext uri="{FF2B5EF4-FFF2-40B4-BE49-F238E27FC236}">
                <a16:creationId xmlns:a16="http://schemas.microsoft.com/office/drawing/2014/main" id="{533FE24E-86C7-4F89-BDC1-D3CBA6B78F53}"/>
              </a:ext>
            </a:extLst>
          </p:cNvPr>
          <p:cNvSpPr txBox="1">
            <a:spLocks noChangeArrowheads="1"/>
          </p:cNvSpPr>
          <p:nvPr/>
        </p:nvSpPr>
        <p:spPr bwMode="auto">
          <a:xfrm>
            <a:off x="642144" y="1612642"/>
            <a:ext cx="10972800" cy="5016758"/>
          </a:xfrm>
          <a:prstGeom prst="rect">
            <a:avLst/>
          </a:prstGeom>
          <a:blipFill>
            <a:blip r:embed="rId4">
              <a:alphaModFix amt="10000"/>
            </a:blip>
            <a:stretch>
              <a:fillRect/>
            </a:stretch>
          </a:blipFill>
          <a:ln>
            <a:noFill/>
          </a:ln>
          <a:effec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They had a working faith </a:t>
            </a:r>
          </a:p>
          <a:p>
            <a:pPr lvl="1" eaLnBrk="1" hangingPunct="1">
              <a:buFont typeface="Arial Narrow" panose="020B0606020202030204" pitchFamily="34" charset="0"/>
              <a:buChar char="–"/>
            </a:pPr>
            <a:r>
              <a:rPr lang="en-US" altLang="en-US" sz="4000" dirty="0">
                <a:latin typeface="+mn-lt"/>
              </a:rPr>
              <a:t>I.e., a faith that was alive (</a:t>
            </a:r>
            <a:r>
              <a:rPr lang="en-US" altLang="en-US" sz="4000" b="1" dirty="0">
                <a:latin typeface="+mn-lt"/>
              </a:rPr>
              <a:t>Jas 2:20, 26</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Centered in the person of Jesus the Christ (</a:t>
            </a:r>
            <a:r>
              <a:rPr lang="en-US" altLang="en-US" sz="4000" b="1" dirty="0">
                <a:latin typeface="+mn-lt"/>
              </a:rPr>
              <a:t>Col. 1:4</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Prompted by love</a:t>
            </a:r>
          </a:p>
          <a:p>
            <a:pPr lvl="2" eaLnBrk="1" hangingPunct="1">
              <a:buFontTx/>
              <a:buChar char="•"/>
            </a:pPr>
            <a:r>
              <a:rPr lang="en-US" altLang="en-US" sz="4000" b="1" dirty="0">
                <a:latin typeface="+mn-lt"/>
              </a:rPr>
              <a:t>Gal. 5:6 </a:t>
            </a:r>
            <a:r>
              <a:rPr lang="en-US" altLang="en-US" sz="4000" dirty="0">
                <a:latin typeface="+mn-lt"/>
              </a:rPr>
              <a:t>– faith working through love</a:t>
            </a:r>
          </a:p>
          <a:p>
            <a:pPr lvl="2" eaLnBrk="1" hangingPunct="1">
              <a:buFontTx/>
              <a:buChar char="•"/>
            </a:pPr>
            <a:r>
              <a:rPr lang="en-US" altLang="en-US" sz="4000" b="1" dirty="0">
                <a:latin typeface="+mn-lt"/>
              </a:rPr>
              <a:t>John 14:15 </a:t>
            </a:r>
            <a:r>
              <a:rPr lang="en-US" altLang="en-US" sz="4000" dirty="0">
                <a:latin typeface="+mn-lt"/>
              </a:rPr>
              <a:t>– If you love me</a:t>
            </a:r>
          </a:p>
          <a:p>
            <a:pPr lvl="2" eaLnBrk="1" hangingPunct="1">
              <a:buFontTx/>
              <a:buChar char="•"/>
            </a:pPr>
            <a:r>
              <a:rPr lang="en-US" altLang="en-US" sz="4000" b="1" dirty="0">
                <a:latin typeface="+mn-lt"/>
              </a:rPr>
              <a:t>2 Thes. 1:3 </a:t>
            </a:r>
            <a:r>
              <a:rPr lang="en-US" altLang="en-US" sz="4000" dirty="0">
                <a:latin typeface="+mn-lt"/>
              </a:rPr>
              <a:t>– faith growing with love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5987">
                                            <p:bg/>
                                          </p:spTgt>
                                        </p:tgtEl>
                                        <p:attrNameLst>
                                          <p:attrName>style.visibility</p:attrName>
                                        </p:attrNameLst>
                                      </p:cBhvr>
                                      <p:to>
                                        <p:strVal val="visible"/>
                                      </p:to>
                                    </p:set>
                                    <p:animEffect transition="in" filter="blinds(horizontal)">
                                      <p:cBhvr>
                                        <p:cTn id="7" dur="500"/>
                                        <p:tgtEl>
                                          <p:spTgt spid="42598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5987">
                                            <p:txEl>
                                              <p:pRg st="0" end="0"/>
                                            </p:txEl>
                                          </p:spTgt>
                                        </p:tgtEl>
                                        <p:attrNameLst>
                                          <p:attrName>style.visibility</p:attrName>
                                        </p:attrNameLst>
                                      </p:cBhvr>
                                      <p:to>
                                        <p:strVal val="visible"/>
                                      </p:to>
                                    </p:set>
                                    <p:animEffect transition="in" filter="blinds(horizontal)">
                                      <p:cBhvr>
                                        <p:cTn id="12" dur="500"/>
                                        <p:tgtEl>
                                          <p:spTgt spid="425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5987">
                                            <p:txEl>
                                              <p:pRg st="1" end="1"/>
                                            </p:txEl>
                                          </p:spTgt>
                                        </p:tgtEl>
                                        <p:attrNameLst>
                                          <p:attrName>style.visibility</p:attrName>
                                        </p:attrNameLst>
                                      </p:cBhvr>
                                      <p:to>
                                        <p:strVal val="visible"/>
                                      </p:to>
                                    </p:set>
                                    <p:animEffect transition="in" filter="blinds(horizontal)">
                                      <p:cBhvr>
                                        <p:cTn id="17" dur="500"/>
                                        <p:tgtEl>
                                          <p:spTgt spid="425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5987">
                                            <p:txEl>
                                              <p:pRg st="2" end="2"/>
                                            </p:txEl>
                                          </p:spTgt>
                                        </p:tgtEl>
                                        <p:attrNameLst>
                                          <p:attrName>style.visibility</p:attrName>
                                        </p:attrNameLst>
                                      </p:cBhvr>
                                      <p:to>
                                        <p:strVal val="visible"/>
                                      </p:to>
                                    </p:set>
                                    <p:animEffect transition="in" filter="blinds(horizontal)">
                                      <p:cBhvr>
                                        <p:cTn id="22" dur="500"/>
                                        <p:tgtEl>
                                          <p:spTgt spid="425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5987">
                                            <p:txEl>
                                              <p:pRg st="3" end="3"/>
                                            </p:txEl>
                                          </p:spTgt>
                                        </p:tgtEl>
                                        <p:attrNameLst>
                                          <p:attrName>style.visibility</p:attrName>
                                        </p:attrNameLst>
                                      </p:cBhvr>
                                      <p:to>
                                        <p:strVal val="visible"/>
                                      </p:to>
                                    </p:set>
                                    <p:animEffect transition="in" filter="blinds(horizontal)">
                                      <p:cBhvr>
                                        <p:cTn id="27" dur="500"/>
                                        <p:tgtEl>
                                          <p:spTgt spid="4259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5987">
                                            <p:txEl>
                                              <p:pRg st="4" end="4"/>
                                            </p:txEl>
                                          </p:spTgt>
                                        </p:tgtEl>
                                        <p:attrNameLst>
                                          <p:attrName>style.visibility</p:attrName>
                                        </p:attrNameLst>
                                      </p:cBhvr>
                                      <p:to>
                                        <p:strVal val="visible"/>
                                      </p:to>
                                    </p:set>
                                    <p:animEffect transition="in" filter="blinds(horizontal)">
                                      <p:cBhvr>
                                        <p:cTn id="32" dur="500"/>
                                        <p:tgtEl>
                                          <p:spTgt spid="4259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5987">
                                            <p:txEl>
                                              <p:pRg st="5" end="5"/>
                                            </p:txEl>
                                          </p:spTgt>
                                        </p:tgtEl>
                                        <p:attrNameLst>
                                          <p:attrName>style.visibility</p:attrName>
                                        </p:attrNameLst>
                                      </p:cBhvr>
                                      <p:to>
                                        <p:strVal val="visible"/>
                                      </p:to>
                                    </p:set>
                                    <p:animEffect transition="in" filter="blinds(horizontal)">
                                      <p:cBhvr>
                                        <p:cTn id="37" dur="500"/>
                                        <p:tgtEl>
                                          <p:spTgt spid="4259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5987">
                                            <p:txEl>
                                              <p:pRg st="6" end="6"/>
                                            </p:txEl>
                                          </p:spTgt>
                                        </p:tgtEl>
                                        <p:attrNameLst>
                                          <p:attrName>style.visibility</p:attrName>
                                        </p:attrNameLst>
                                      </p:cBhvr>
                                      <p:to>
                                        <p:strVal val="visible"/>
                                      </p:to>
                                    </p:set>
                                    <p:animEffect transition="in" filter="blinds(horizontal)">
                                      <p:cBhvr>
                                        <p:cTn id="42" dur="500"/>
                                        <p:tgtEl>
                                          <p:spTgt spid="425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uiExpand="1" build="p" bldLvl="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Text Box 3">
            <a:extLst>
              <a:ext uri="{FF2B5EF4-FFF2-40B4-BE49-F238E27FC236}">
                <a16:creationId xmlns:a16="http://schemas.microsoft.com/office/drawing/2014/main" id="{687D23E2-B30D-49C6-84DD-85659FB70AEF}"/>
              </a:ext>
            </a:extLst>
          </p:cNvPr>
          <p:cNvSpPr txBox="1">
            <a:spLocks noChangeArrowheads="1"/>
          </p:cNvSpPr>
          <p:nvPr/>
        </p:nvSpPr>
        <p:spPr bwMode="auto">
          <a:xfrm>
            <a:off x="609600" y="15423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What about our faith?</a:t>
            </a:r>
          </a:p>
          <a:p>
            <a:pPr lvl="1" eaLnBrk="1" hangingPunct="1">
              <a:buFont typeface="Arial Narrow" panose="020B0606020202030204" pitchFamily="34" charset="0"/>
              <a:buChar char="–"/>
            </a:pPr>
            <a:r>
              <a:rPr lang="en-US" altLang="en-US" sz="4000" dirty="0">
                <a:latin typeface="+mn-lt"/>
              </a:rPr>
              <a:t>Is our faith a living faith?</a:t>
            </a:r>
          </a:p>
          <a:p>
            <a:pPr lvl="2" eaLnBrk="1" hangingPunct="1">
              <a:buFont typeface="Wingdings" panose="05000000000000000000" pitchFamily="2" charset="2"/>
              <a:buChar char="s"/>
            </a:pPr>
            <a:r>
              <a:rPr lang="en-US" altLang="en-US" sz="4000" dirty="0">
                <a:latin typeface="+mn-lt"/>
              </a:rPr>
              <a:t>Manifesting itself in obedience?</a:t>
            </a:r>
          </a:p>
          <a:p>
            <a:pPr lvl="2" eaLnBrk="1" hangingPunct="1">
              <a:buFont typeface="Wingdings" panose="05000000000000000000" pitchFamily="2" charset="2"/>
              <a:buChar char="s"/>
            </a:pPr>
            <a:r>
              <a:rPr lang="en-US" altLang="en-US" sz="4000" dirty="0">
                <a:latin typeface="+mn-lt"/>
              </a:rPr>
              <a:t>Or are we like some who believe, but do not obey Jesus?</a:t>
            </a:r>
          </a:p>
          <a:p>
            <a:pPr lvl="3" eaLnBrk="1" hangingPunct="1">
              <a:buFontTx/>
              <a:buChar char="•"/>
            </a:pPr>
            <a:r>
              <a:rPr lang="en-US" altLang="en-US" sz="4000" b="1" dirty="0">
                <a:latin typeface="+mn-lt"/>
              </a:rPr>
              <a:t>John 12:42-43 </a:t>
            </a:r>
            <a:r>
              <a:rPr lang="en-US" altLang="en-US" sz="4000" dirty="0">
                <a:latin typeface="+mn-lt"/>
              </a:rPr>
              <a:t>– Jewish rulers</a:t>
            </a:r>
          </a:p>
          <a:p>
            <a:pPr lvl="3" eaLnBrk="1" hangingPunct="1">
              <a:buFontTx/>
              <a:buChar char="•"/>
            </a:pPr>
            <a:r>
              <a:rPr lang="en-US" altLang="en-US" sz="4000" b="1" dirty="0">
                <a:latin typeface="+mn-lt"/>
              </a:rPr>
              <a:t>Jas. 2:19 </a:t>
            </a:r>
            <a:r>
              <a:rPr lang="en-US" altLang="en-US" sz="4000" dirty="0">
                <a:latin typeface="+mn-lt"/>
              </a:rPr>
              <a:t>– demons</a:t>
            </a:r>
          </a:p>
        </p:txBody>
      </p:sp>
      <p:pic>
        <p:nvPicPr>
          <p:cNvPr id="429061" name="Picture 5" descr="dd01077_">
            <a:extLst>
              <a:ext uri="{FF2B5EF4-FFF2-40B4-BE49-F238E27FC236}">
                <a16:creationId xmlns:a16="http://schemas.microsoft.com/office/drawing/2014/main" id="{7B2FA3B8-A965-4EA2-9FF5-B9D0012B8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7200"/>
            <a:ext cx="5791200" cy="914400"/>
          </a:xfrm>
          <a:prstGeom prst="rect">
            <a:avLst/>
          </a:prstGeom>
          <a:noFill/>
          <a:extLst>
            <a:ext uri="{909E8E84-426E-40DD-AFC4-6F175D3DCCD1}">
              <a14:hiddenFill xmlns:a14="http://schemas.microsoft.com/office/drawing/2010/main">
                <a:solidFill>
                  <a:srgbClr val="FFFFFF"/>
                </a:solidFill>
              </a14:hiddenFill>
            </a:ext>
          </a:extLst>
        </p:spPr>
      </p:pic>
      <p:sp>
        <p:nvSpPr>
          <p:cNvPr id="429060" name="Text Box 4">
            <a:extLst>
              <a:ext uri="{FF2B5EF4-FFF2-40B4-BE49-F238E27FC236}">
                <a16:creationId xmlns:a16="http://schemas.microsoft.com/office/drawing/2014/main" id="{33C9B1C3-5E90-4166-B742-60F998D3958E}"/>
              </a:ext>
            </a:extLst>
          </p:cNvPr>
          <p:cNvSpPr txBox="1">
            <a:spLocks noChangeArrowheads="1"/>
          </p:cNvSpPr>
          <p:nvPr/>
        </p:nvSpPr>
        <p:spPr bwMode="auto">
          <a:xfrm>
            <a:off x="3802285" y="525959"/>
            <a:ext cx="4579715"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chemeClr val="hlink"/>
                </a:solidFill>
              </a:rPr>
              <a:t>Their Work of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linds(horizontal)">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linds(horizontal)">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9059">
                                            <p:txEl>
                                              <p:pRg st="2" end="2"/>
                                            </p:txEl>
                                          </p:spTgt>
                                        </p:tgtEl>
                                        <p:attrNameLst>
                                          <p:attrName>style.visibility</p:attrName>
                                        </p:attrNameLst>
                                      </p:cBhvr>
                                      <p:to>
                                        <p:strVal val="visible"/>
                                      </p:to>
                                    </p:set>
                                    <p:animEffect transition="in" filter="blinds(horizontal)">
                                      <p:cBhvr>
                                        <p:cTn id="17" dur="500"/>
                                        <p:tgtEl>
                                          <p:spTgt spid="429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9059">
                                            <p:txEl>
                                              <p:pRg st="3" end="3"/>
                                            </p:txEl>
                                          </p:spTgt>
                                        </p:tgtEl>
                                        <p:attrNameLst>
                                          <p:attrName>style.visibility</p:attrName>
                                        </p:attrNameLst>
                                      </p:cBhvr>
                                      <p:to>
                                        <p:strVal val="visible"/>
                                      </p:to>
                                    </p:set>
                                    <p:animEffect transition="in" filter="blinds(horizontal)">
                                      <p:cBhvr>
                                        <p:cTn id="22" dur="500"/>
                                        <p:tgtEl>
                                          <p:spTgt spid="429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9059">
                                            <p:txEl>
                                              <p:pRg st="4" end="4"/>
                                            </p:txEl>
                                          </p:spTgt>
                                        </p:tgtEl>
                                        <p:attrNameLst>
                                          <p:attrName>style.visibility</p:attrName>
                                        </p:attrNameLst>
                                      </p:cBhvr>
                                      <p:to>
                                        <p:strVal val="visible"/>
                                      </p:to>
                                    </p:set>
                                    <p:animEffect transition="in" filter="blinds(horizontal)">
                                      <p:cBhvr>
                                        <p:cTn id="27" dur="500"/>
                                        <p:tgtEl>
                                          <p:spTgt spid="4290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9059">
                                            <p:txEl>
                                              <p:pRg st="5" end="5"/>
                                            </p:txEl>
                                          </p:spTgt>
                                        </p:tgtEl>
                                        <p:attrNameLst>
                                          <p:attrName>style.visibility</p:attrName>
                                        </p:attrNameLst>
                                      </p:cBhvr>
                                      <p:to>
                                        <p:strVal val="visible"/>
                                      </p:to>
                                    </p:set>
                                    <p:animEffect transition="in" filter="blinds(horizontal)">
                                      <p:cBhvr>
                                        <p:cTn id="32" dur="500"/>
                                        <p:tgtEl>
                                          <p:spTgt spid="429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Text Box 3">
            <a:extLst>
              <a:ext uri="{FF2B5EF4-FFF2-40B4-BE49-F238E27FC236}">
                <a16:creationId xmlns:a16="http://schemas.microsoft.com/office/drawing/2014/main" id="{5562B3D8-7FEB-4FA1-99AC-16559838F30B}"/>
              </a:ext>
            </a:extLst>
          </p:cNvPr>
          <p:cNvSpPr txBox="1">
            <a:spLocks noChangeArrowheads="1"/>
          </p:cNvSpPr>
          <p:nvPr/>
        </p:nvSpPr>
        <p:spPr bwMode="auto">
          <a:xfrm>
            <a:off x="609600" y="1700748"/>
            <a:ext cx="109727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mn-lt"/>
              </a:rPr>
              <a:t>What about our faith?</a:t>
            </a:r>
          </a:p>
          <a:p>
            <a:pPr lvl="1" eaLnBrk="1" hangingPunct="1">
              <a:buFont typeface="Arial Narrow" panose="020B0606020202030204" pitchFamily="34" charset="0"/>
              <a:buChar char="–"/>
            </a:pPr>
            <a:r>
              <a:rPr lang="en-US" altLang="en-US" sz="4000" dirty="0">
                <a:latin typeface="+mn-lt"/>
              </a:rPr>
              <a:t>Is our faith strongly centered in Christ Jesus?</a:t>
            </a:r>
          </a:p>
          <a:p>
            <a:pPr lvl="2" eaLnBrk="1" hangingPunct="1">
              <a:buFontTx/>
              <a:buChar char="•"/>
            </a:pPr>
            <a:r>
              <a:rPr lang="en-US" altLang="en-US" sz="4000" dirty="0">
                <a:latin typeface="+mn-lt"/>
              </a:rPr>
              <a:t>Faith produced by the Word (</a:t>
            </a:r>
            <a:r>
              <a:rPr lang="en-US" altLang="en-US" sz="4000" b="1" dirty="0">
                <a:latin typeface="+mn-lt"/>
              </a:rPr>
              <a:t>Rom. 10:17</a:t>
            </a:r>
            <a:r>
              <a:rPr lang="en-US" altLang="en-US" sz="4000" dirty="0">
                <a:latin typeface="+mn-lt"/>
              </a:rPr>
              <a:t>)</a:t>
            </a:r>
          </a:p>
          <a:p>
            <a:pPr lvl="2" eaLnBrk="1" hangingPunct="1">
              <a:buFontTx/>
              <a:buChar char="•"/>
            </a:pPr>
            <a:r>
              <a:rPr lang="en-US" altLang="en-US" sz="4000" dirty="0">
                <a:latin typeface="+mn-lt"/>
              </a:rPr>
              <a:t>Faith that leads to life in Christ? (</a:t>
            </a:r>
            <a:r>
              <a:rPr lang="en-US" altLang="en-US" sz="4000" b="1" dirty="0">
                <a:latin typeface="+mn-lt"/>
              </a:rPr>
              <a:t>John 20:30-31</a:t>
            </a:r>
            <a:r>
              <a:rPr lang="en-US" altLang="en-US" sz="4000" dirty="0">
                <a:latin typeface="+mn-lt"/>
              </a:rPr>
              <a:t>)</a:t>
            </a:r>
          </a:p>
          <a:p>
            <a:pPr lvl="1" eaLnBrk="1" hangingPunct="1">
              <a:buFont typeface="Arial Narrow" panose="020B0606020202030204" pitchFamily="34" charset="0"/>
              <a:buChar char="–"/>
            </a:pPr>
            <a:r>
              <a:rPr lang="en-US" altLang="en-US" sz="4000" dirty="0">
                <a:latin typeface="+mn-lt"/>
              </a:rPr>
              <a:t>If so, our faith will also “grow exceedingly”, evidenced by service</a:t>
            </a:r>
          </a:p>
        </p:txBody>
      </p:sp>
      <p:sp>
        <p:nvSpPr>
          <p:cNvPr id="430084" name="Text Box 4">
            <a:extLst>
              <a:ext uri="{FF2B5EF4-FFF2-40B4-BE49-F238E27FC236}">
                <a16:creationId xmlns:a16="http://schemas.microsoft.com/office/drawing/2014/main" id="{F73B2AA5-5930-4D59-916D-3D88F6BD400D}"/>
              </a:ext>
            </a:extLst>
          </p:cNvPr>
          <p:cNvSpPr txBox="1">
            <a:spLocks noChangeArrowheads="1"/>
          </p:cNvSpPr>
          <p:nvPr/>
        </p:nvSpPr>
        <p:spPr bwMode="auto">
          <a:xfrm>
            <a:off x="3802285" y="602159"/>
            <a:ext cx="4579715" cy="7694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chemeClr val="hlink"/>
                </a:solidFill>
              </a:rPr>
              <a:t>Their Work of Faith</a:t>
            </a:r>
          </a:p>
        </p:txBody>
      </p:sp>
      <p:pic>
        <p:nvPicPr>
          <p:cNvPr id="430085" name="Picture 5" descr="dd01077_">
            <a:extLst>
              <a:ext uri="{FF2B5EF4-FFF2-40B4-BE49-F238E27FC236}">
                <a16:creationId xmlns:a16="http://schemas.microsoft.com/office/drawing/2014/main" id="{21DB72C6-9178-4992-86F6-E4FB33E58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09600"/>
            <a:ext cx="57912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083">
                                            <p:txEl>
                                              <p:pRg st="1" end="1"/>
                                            </p:txEl>
                                          </p:spTgt>
                                        </p:tgtEl>
                                        <p:attrNameLst>
                                          <p:attrName>style.visibility</p:attrName>
                                        </p:attrNameLst>
                                      </p:cBhvr>
                                      <p:to>
                                        <p:strVal val="visible"/>
                                      </p:to>
                                    </p:set>
                                    <p:animEffect transition="in" filter="blinds(horizontal)">
                                      <p:cBhvr>
                                        <p:cTn id="7" dur="500"/>
                                        <p:tgtEl>
                                          <p:spTgt spid="430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083">
                                            <p:txEl>
                                              <p:pRg st="2" end="2"/>
                                            </p:txEl>
                                          </p:spTgt>
                                        </p:tgtEl>
                                        <p:attrNameLst>
                                          <p:attrName>style.visibility</p:attrName>
                                        </p:attrNameLst>
                                      </p:cBhvr>
                                      <p:to>
                                        <p:strVal val="visible"/>
                                      </p:to>
                                    </p:set>
                                    <p:animEffect transition="in" filter="blinds(horizontal)">
                                      <p:cBhvr>
                                        <p:cTn id="12" dur="500"/>
                                        <p:tgtEl>
                                          <p:spTgt spid="430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083">
                                            <p:txEl>
                                              <p:pRg st="3" end="3"/>
                                            </p:txEl>
                                          </p:spTgt>
                                        </p:tgtEl>
                                        <p:attrNameLst>
                                          <p:attrName>style.visibility</p:attrName>
                                        </p:attrNameLst>
                                      </p:cBhvr>
                                      <p:to>
                                        <p:strVal val="visible"/>
                                      </p:to>
                                    </p:set>
                                    <p:animEffect transition="in" filter="blinds(horizontal)">
                                      <p:cBhvr>
                                        <p:cTn id="17" dur="500"/>
                                        <p:tgtEl>
                                          <p:spTgt spid="430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083">
                                            <p:txEl>
                                              <p:pRg st="4" end="4"/>
                                            </p:txEl>
                                          </p:spTgt>
                                        </p:tgtEl>
                                        <p:attrNameLst>
                                          <p:attrName>style.visibility</p:attrName>
                                        </p:attrNameLst>
                                      </p:cBhvr>
                                      <p:to>
                                        <p:strVal val="visible"/>
                                      </p:to>
                                    </p:set>
                                    <p:animEffect transition="in" filter="blinds(horizontal)">
                                      <p:cBhvr>
                                        <p:cTn id="22" dur="500"/>
                                        <p:tgtEl>
                                          <p:spTgt spid="430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6971</TotalTime>
  <Words>3029</Words>
  <Application>Microsoft Office PowerPoint</Application>
  <PresentationFormat>Widescreen</PresentationFormat>
  <Paragraphs>273</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Calibri Light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153</cp:revision>
  <dcterms:created xsi:type="dcterms:W3CDTF">1601-01-01T00:00:00Z</dcterms:created>
  <dcterms:modified xsi:type="dcterms:W3CDTF">2018-12-01T20:50:40Z</dcterms:modified>
</cp:coreProperties>
</file>