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541" autoAdjust="0"/>
  </p:normalViewPr>
  <p:slideViewPr>
    <p:cSldViewPr snapToGrid="0">
      <p:cViewPr varScale="1">
        <p:scale>
          <a:sx n="55" d="100"/>
          <a:sy n="55" d="100"/>
        </p:scale>
        <p:origin x="1670"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2623A-ACB2-46E6-A6CA-C6C8D1F198C0}" type="datetimeFigureOut">
              <a:rPr lang="en-US" smtClean="0"/>
              <a:t>4/27/2019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C2EDC-1227-4ABA-B6A3-FA2A80E2D56A}" type="slidenum">
              <a:rPr lang="en-US" smtClean="0"/>
              <a:t>‹#›</a:t>
            </a:fld>
            <a:endParaRPr lang="en-US"/>
          </a:p>
        </p:txBody>
      </p:sp>
    </p:spTree>
    <p:extLst>
      <p:ext uri="{BB962C8B-B14F-4D97-AF65-F5344CB8AC3E}">
        <p14:creationId xmlns:p14="http://schemas.microsoft.com/office/powerpoint/2010/main" val="890625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1</a:t>
            </a:fld>
            <a:endParaRPr lang="en-US"/>
          </a:p>
        </p:txBody>
      </p:sp>
    </p:spTree>
    <p:extLst>
      <p:ext uri="{BB962C8B-B14F-4D97-AF65-F5344CB8AC3E}">
        <p14:creationId xmlns:p14="http://schemas.microsoft.com/office/powerpoint/2010/main" val="2161484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 Churches of Christ fellowship each other </a:t>
            </a:r>
            <a:r>
              <a:rPr lang="en-US" sz="1200" u="dbl" kern="1200" dirty="0">
                <a:solidFill>
                  <a:schemeClr val="tx1"/>
                </a:solidFill>
                <a:effectLst/>
                <a:latin typeface="+mn-lt"/>
                <a:ea typeface="+mn-ea"/>
                <a:cs typeface="+mn-cs"/>
              </a:rPr>
              <a:t>based on their common regard for the authority of the Scriptures</a:t>
            </a:r>
            <a:r>
              <a:rPr lang="en-US" sz="1200" kern="1200" dirty="0">
                <a:solidFill>
                  <a:schemeClr val="tx1"/>
                </a:solidFill>
                <a:effectLst/>
                <a:latin typeface="+mn-lt"/>
                <a:ea typeface="+mn-ea"/>
                <a:cs typeface="+mn-cs"/>
              </a:rPr>
              <a:t>.</a:t>
            </a:r>
          </a:p>
          <a:p>
            <a:pPr marL="0" indent="0">
              <a:buFontTx/>
              <a:buNone/>
            </a:pPr>
            <a:r>
              <a:rPr lang="en-US" sz="1200" kern="1200" dirty="0">
                <a:solidFill>
                  <a:schemeClr val="tx1"/>
                </a:solidFill>
                <a:effectLst/>
                <a:latin typeface="+mn-lt"/>
                <a:ea typeface="+mn-ea"/>
                <a:cs typeface="+mn-cs"/>
              </a:rPr>
              <a:t>    1. True Christian fellowship exists between Christians and God plus between Christians and other Christians (all of whom have fellowship with God), </a:t>
            </a:r>
            <a:r>
              <a:rPr lang="en-US" sz="1200" b="1" kern="1200" dirty="0">
                <a:solidFill>
                  <a:schemeClr val="tx1"/>
                </a:solidFill>
                <a:effectLst/>
                <a:latin typeface="+mn-lt"/>
                <a:ea typeface="+mn-ea"/>
                <a:cs typeface="+mn-cs"/>
              </a:rPr>
              <a:t>1 John 1:3</a:t>
            </a:r>
            <a:r>
              <a:rPr lang="en-US" sz="1200" kern="1200" dirty="0">
                <a:solidFill>
                  <a:schemeClr val="tx1"/>
                </a:solidFill>
                <a:effectLst/>
                <a:latin typeface="+mn-lt"/>
                <a:ea typeface="+mn-ea"/>
                <a:cs typeface="+mn-cs"/>
              </a:rPr>
              <a:t>.</a:t>
            </a:r>
          </a:p>
          <a:p>
            <a:pPr marL="0" indent="0">
              <a:buFontTx/>
              <a:buNone/>
            </a:pPr>
            <a:r>
              <a:rPr lang="en-US" sz="1200" kern="1200" dirty="0">
                <a:solidFill>
                  <a:schemeClr val="tx1"/>
                </a:solidFill>
                <a:effectLst/>
                <a:latin typeface="+mn-lt"/>
                <a:ea typeface="+mn-ea"/>
                <a:cs typeface="+mn-cs"/>
              </a:rPr>
              <a:t>&gt;&gt;&gt;&gt;&gt;&gt;&gt;&gt;&gt;&gt;&gt;&gt;&gt;&gt;&gt;&gt;&gt;&gt;&gt;&gt;&gt;&gt;</a:t>
            </a:r>
          </a:p>
          <a:p>
            <a:pPr>
              <a:buFontTx/>
              <a:buNone/>
            </a:pPr>
            <a:r>
              <a:rPr lang="en-US" sz="1200" i="1" kern="1200" dirty="0">
                <a:solidFill>
                  <a:schemeClr val="tx1"/>
                </a:solidFill>
                <a:effectLst/>
                <a:latin typeface="+mn-lt"/>
                <a:ea typeface="+mn-ea"/>
                <a:cs typeface="+mn-cs"/>
              </a:rPr>
              <a:t>that which we have seen and heard we declare to you, that you also may have fellowship with us; and truly our fellowship is with the Father and with His Son Jesus Christ.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John 1:3)</a:t>
            </a:r>
            <a:endParaRPr lang="en-US" sz="1200" b="0" kern="1200" dirty="0">
              <a:solidFill>
                <a:schemeClr val="tx1"/>
              </a:solidFill>
              <a:effectLst/>
              <a:latin typeface="+mn-lt"/>
              <a:ea typeface="+mn-ea"/>
              <a:cs typeface="+mn-cs"/>
            </a:endParaRPr>
          </a:p>
          <a:p>
            <a:pPr>
              <a:buFontTx/>
              <a:buNone/>
            </a:pPr>
            <a:r>
              <a:rPr lang="en-US" sz="1200" b="0" kern="1200" dirty="0">
                <a:solidFill>
                  <a:schemeClr val="tx1"/>
                </a:solidFill>
                <a:effectLst/>
                <a:latin typeface="+mn-lt"/>
                <a:ea typeface="+mn-ea"/>
                <a:cs typeface="+mn-cs"/>
              </a:rPr>
              <a:t>&gt;&gt;&gt;&gt;&gt;&gt;&gt;&gt;&gt;&gt;&gt;&gt;&gt;&gt;&gt;&gt;&gt;&gt;&gt;&gt;&gt;&gt;&gt;&gt;</a:t>
            </a:r>
            <a:endParaRPr lang="en-US" sz="1200" kern="1200" dirty="0">
              <a:solidFill>
                <a:schemeClr val="tx1"/>
              </a:solidFill>
              <a:effectLst/>
              <a:latin typeface="+mn-lt"/>
              <a:ea typeface="+mn-ea"/>
              <a:cs typeface="+mn-cs"/>
            </a:endParaRPr>
          </a:p>
          <a:p>
            <a:pPr>
              <a:buFontTx/>
              <a:buNone/>
            </a:pPr>
            <a:r>
              <a:rPr lang="en-US" sz="1200" kern="1200" dirty="0">
                <a:solidFill>
                  <a:schemeClr val="tx1"/>
                </a:solidFill>
                <a:effectLst/>
                <a:latin typeface="+mn-lt"/>
                <a:ea typeface="+mn-ea"/>
                <a:cs typeface="+mn-cs"/>
              </a:rPr>
              <a:t>    2. </a:t>
            </a:r>
            <a:r>
              <a:rPr lang="en-US" sz="1200" u="dbl" kern="1200" dirty="0">
                <a:solidFill>
                  <a:schemeClr val="tx1"/>
                </a:solidFill>
                <a:effectLst/>
                <a:latin typeface="+mn-lt"/>
                <a:ea typeface="+mn-ea"/>
                <a:cs typeface="+mn-cs"/>
              </a:rPr>
              <a:t>Lacking the prerequisite of fellowship with God and abiding in the doctrine of Christ</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rPr>
              <a:t>denominations are not suitable candidates for fellowship with the churches of Christ</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10</a:t>
            </a:fld>
            <a:endParaRPr lang="en-US"/>
          </a:p>
        </p:txBody>
      </p:sp>
    </p:spTree>
    <p:extLst>
      <p:ext uri="{BB962C8B-B14F-4D97-AF65-F5344CB8AC3E}">
        <p14:creationId xmlns:p14="http://schemas.microsoft.com/office/powerpoint/2010/main" val="1564050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 Denominations disregard the authority of the Scriptures in a number of ways, </a:t>
            </a:r>
            <a:r>
              <a:rPr lang="en-US" sz="1200" u="sng" kern="1200" dirty="0">
                <a:solidFill>
                  <a:schemeClr val="tx1"/>
                </a:solidFill>
                <a:effectLst/>
                <a:latin typeface="+mn-lt"/>
                <a:ea typeface="+mn-ea"/>
                <a:cs typeface="+mn-cs"/>
              </a:rPr>
              <a:t>which makes it impossible</a:t>
            </a:r>
            <a:r>
              <a:rPr lang="en-US" sz="1200" kern="1200" dirty="0">
                <a:solidFill>
                  <a:schemeClr val="tx1"/>
                </a:solidFill>
                <a:effectLst/>
                <a:latin typeface="+mn-lt"/>
                <a:ea typeface="+mn-ea"/>
                <a:cs typeface="+mn-cs"/>
              </a:rPr>
              <a:t> for the churches of Christ to fellowship them.</a:t>
            </a:r>
          </a:p>
          <a:p>
            <a:r>
              <a:rPr lang="en-US" sz="1200" kern="1200" dirty="0">
                <a:solidFill>
                  <a:schemeClr val="tx1"/>
                </a:solidFill>
                <a:effectLst/>
                <a:latin typeface="+mn-lt"/>
                <a:ea typeface="+mn-ea"/>
                <a:cs typeface="+mn-cs"/>
              </a:rPr>
              <a:t>&gt;&gt;&gt;&gt;&gt;&gt;&gt;&gt;&gt;&gt;&gt;&gt;&gt;&gt;&gt;</a:t>
            </a:r>
          </a:p>
          <a:p>
            <a:r>
              <a:rPr lang="en-US" sz="1200" kern="1200" dirty="0">
                <a:solidFill>
                  <a:schemeClr val="tx1"/>
                </a:solidFill>
                <a:effectLst/>
                <a:latin typeface="+mn-lt"/>
                <a:ea typeface="+mn-ea"/>
                <a:cs typeface="+mn-cs"/>
              </a:rPr>
              <a:t>1. Denominations usually wear religious names different from the descriptive terms applied to the Lord’s church in the New Testament, e.g. Lutherans, Catholics, Baptists, Pentecostals, Latter Day Saints, Adventists, Jehovah’s Witnesses, Methodists, Presbyterians, Christian Church, Disciples of Christ, etc.</a:t>
            </a:r>
          </a:p>
          <a:p>
            <a:r>
              <a:rPr lang="en-US" sz="1200" kern="1200" dirty="0">
                <a:solidFill>
                  <a:schemeClr val="tx1"/>
                </a:solidFill>
                <a:effectLst/>
                <a:latin typeface="+mn-lt"/>
                <a:ea typeface="+mn-ea"/>
                <a:cs typeface="+mn-cs"/>
              </a:rPr>
              <a:t>2. Denominations depart from New Testament worship by adding or subtracting according to their preferences, e.g. instrumental music, candles, incense, deviations respecting the Lord’s Supper, etc.</a:t>
            </a:r>
          </a:p>
          <a:p>
            <a:r>
              <a:rPr lang="en-US" sz="1200" kern="1200" dirty="0">
                <a:solidFill>
                  <a:schemeClr val="tx1"/>
                </a:solidFill>
                <a:effectLst/>
                <a:latin typeface="+mn-lt"/>
                <a:ea typeface="+mn-ea"/>
                <a:cs typeface="+mn-cs"/>
              </a:rPr>
              <a:t>3. Denominations disregard the authority of the Scriptures by altering doctrine, e.g. salvation, leadership and church government, and don’t forget morality, etc.</a:t>
            </a: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11</a:t>
            </a:fld>
            <a:endParaRPr lang="en-US"/>
          </a:p>
        </p:txBody>
      </p:sp>
    </p:spTree>
    <p:extLst>
      <p:ext uri="{BB962C8B-B14F-4D97-AF65-F5344CB8AC3E}">
        <p14:creationId xmlns:p14="http://schemas.microsoft.com/office/powerpoint/2010/main" val="3584395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Conclusion:</a:t>
            </a:r>
            <a:endParaRPr lang="en-US" sz="1200" b="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1. Remember, one must turn </a:t>
            </a:r>
            <a:r>
              <a:rPr lang="en-US" sz="1200" b="1" kern="1200" dirty="0">
                <a:solidFill>
                  <a:schemeClr val="tx1"/>
                </a:solidFill>
                <a:effectLst/>
                <a:latin typeface="+mn-lt"/>
                <a:ea typeface="+mn-ea"/>
                <a:cs typeface="+mn-cs"/>
              </a:rPr>
              <a:t>exclusively </a:t>
            </a:r>
            <a:r>
              <a:rPr lang="en-US" sz="1200" kern="1200" dirty="0">
                <a:solidFill>
                  <a:schemeClr val="tx1"/>
                </a:solidFill>
                <a:effectLst/>
                <a:latin typeface="+mn-lt"/>
                <a:ea typeface="+mn-ea"/>
                <a:cs typeface="+mn-cs"/>
              </a:rPr>
              <a:t>to the New Testament to learn what God has authorized.</a:t>
            </a:r>
          </a:p>
          <a:p>
            <a:pPr marL="0" indent="0">
              <a:buFontTx/>
              <a:buNone/>
            </a:pPr>
            <a:r>
              <a:rPr lang="en-US" sz="1200" kern="1200" dirty="0">
                <a:solidFill>
                  <a:schemeClr val="tx1"/>
                </a:solidFill>
                <a:effectLst/>
                <a:latin typeface="+mn-lt"/>
                <a:ea typeface="+mn-ea"/>
                <a:cs typeface="+mn-cs"/>
              </a:rPr>
              <a:t>&gt;&gt;&gt;&gt;&gt;&gt;&gt;&gt;&gt;&gt;&gt;&gt;&gt;&gt;&gt;&gt;&gt;&gt;&gt;&gt;</a:t>
            </a:r>
          </a:p>
          <a:p>
            <a:pPr>
              <a:buFontTx/>
              <a:buNone/>
            </a:pPr>
            <a:r>
              <a:rPr lang="en-US" sz="1200" kern="1200" dirty="0">
                <a:solidFill>
                  <a:schemeClr val="tx1"/>
                </a:solidFill>
                <a:effectLst/>
                <a:latin typeface="+mn-lt"/>
                <a:ea typeface="+mn-ea"/>
                <a:cs typeface="+mn-cs"/>
              </a:rPr>
              <a:t>    2. Hence, we conclude that Jesus Christ will not be returning to retrieve churches that he did not establish and over which he is not the Head.</a:t>
            </a:r>
          </a:p>
          <a:p>
            <a:pPr>
              <a:buFontTx/>
              <a:buNone/>
            </a:pPr>
            <a:r>
              <a:rPr lang="en-US" sz="1200" kern="1200" dirty="0">
                <a:solidFill>
                  <a:schemeClr val="tx1"/>
                </a:solidFill>
                <a:effectLst/>
                <a:latin typeface="+mn-lt"/>
                <a:ea typeface="+mn-ea"/>
                <a:cs typeface="+mn-cs"/>
              </a:rPr>
              <a:t>&gt;&gt;&gt;&gt;&gt;&gt;&gt;&gt;&gt;&gt;&gt;&gt;&gt;&gt;&gt;&gt;&gt;&gt;&gt;&gt;</a:t>
            </a:r>
          </a:p>
          <a:p>
            <a:pPr>
              <a:buFontTx/>
              <a:buNone/>
            </a:pPr>
            <a:r>
              <a:rPr lang="en-US" sz="1200" kern="1200" dirty="0">
                <a:solidFill>
                  <a:schemeClr val="tx1"/>
                </a:solidFill>
                <a:effectLst/>
                <a:latin typeface="+mn-lt"/>
                <a:ea typeface="+mn-ea"/>
                <a:cs typeface="+mn-cs"/>
              </a:rPr>
              <a:t>    3. Further, Christians cannot fellowship anyone who does not continue in the doctrine of Christ, but rather they are to expose them.</a:t>
            </a:r>
          </a:p>
          <a:p>
            <a:pPr>
              <a:buFontTx/>
              <a:buNone/>
            </a:pPr>
            <a:r>
              <a:rPr lang="en-US" sz="1200" kern="1200" dirty="0">
                <a:solidFill>
                  <a:schemeClr val="tx1"/>
                </a:solidFill>
                <a:effectLst/>
                <a:latin typeface="+mn-lt"/>
                <a:ea typeface="+mn-ea"/>
                <a:cs typeface="+mn-cs"/>
              </a:rPr>
              <a:t>&gt;&gt;&gt;&gt;&gt;&gt;&gt;&gt;&gt;&gt;&gt;&gt;&gt;&gt;&gt;&gt;&gt;&gt;&gt;&gt;</a:t>
            </a:r>
          </a:p>
          <a:p>
            <a:pPr>
              <a:buFontTx/>
              <a:buNone/>
            </a:pPr>
            <a:r>
              <a:rPr lang="en-US" sz="1200" kern="1200" dirty="0">
                <a:solidFill>
                  <a:schemeClr val="tx1"/>
                </a:solidFill>
                <a:effectLst/>
                <a:latin typeface="+mn-lt"/>
                <a:ea typeface="+mn-ea"/>
                <a:cs typeface="+mn-cs"/>
              </a:rPr>
              <a:t>    4. The churches of Christ do not fellowship denominations because they are </a:t>
            </a:r>
            <a:r>
              <a:rPr lang="en-US" sz="1200" b="1" kern="1200" dirty="0">
                <a:solidFill>
                  <a:schemeClr val="tx1"/>
                </a:solidFill>
                <a:effectLst/>
                <a:latin typeface="+mn-lt"/>
                <a:ea typeface="+mn-ea"/>
                <a:cs typeface="+mn-cs"/>
              </a:rPr>
              <a:t>not authorized </a:t>
            </a:r>
            <a:r>
              <a:rPr lang="en-US" sz="1200" kern="1200" dirty="0">
                <a:solidFill>
                  <a:schemeClr val="tx1"/>
                </a:solidFill>
                <a:effectLst/>
                <a:latin typeface="+mn-lt"/>
                <a:ea typeface="+mn-ea"/>
                <a:cs typeface="+mn-cs"/>
              </a:rPr>
              <a:t>to fellowship them.</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12</a:t>
            </a:fld>
            <a:endParaRPr lang="en-US"/>
          </a:p>
        </p:txBody>
      </p:sp>
    </p:spTree>
    <p:extLst>
      <p:ext uri="{BB962C8B-B14F-4D97-AF65-F5344CB8AC3E}">
        <p14:creationId xmlns:p14="http://schemas.microsoft.com/office/powerpoint/2010/main" val="2990046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1" kern="1200" dirty="0">
                <a:solidFill>
                  <a:schemeClr val="tx1"/>
                </a:solidFill>
                <a:effectLst/>
                <a:latin typeface="+mn-lt"/>
                <a:ea typeface="+mn-ea"/>
                <a:cs typeface="+mn-cs"/>
              </a:rPr>
              <a:t>Invitation:</a:t>
            </a: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1. Also concerning salvation, one must turn to the New Testament exclusively to learn what God has authorized.</a:t>
            </a:r>
          </a:p>
          <a:p>
            <a:pPr marL="0" indent="0">
              <a:buFontTx/>
              <a:buNone/>
            </a:pPr>
            <a:r>
              <a:rPr lang="en-US" sz="1200" kern="1200" dirty="0">
                <a:solidFill>
                  <a:schemeClr val="tx1"/>
                </a:solidFill>
                <a:effectLst/>
                <a:latin typeface="+mn-lt"/>
                <a:ea typeface="+mn-ea"/>
                <a:cs typeface="+mn-cs"/>
              </a:rPr>
              <a:t>&gt;&gt;&gt;&gt;&gt;&gt;&gt;&gt;&gt;&gt;&gt;&gt;&gt;&gt;&gt;&gt;&gt;&gt;</a:t>
            </a:r>
          </a:p>
          <a:p>
            <a:pPr marL="0" indent="0">
              <a:buFontTx/>
              <a:buNone/>
            </a:pPr>
            <a:r>
              <a:rPr lang="en-US" sz="1200" kern="1200" dirty="0">
                <a:solidFill>
                  <a:schemeClr val="tx1"/>
                </a:solidFill>
                <a:effectLst/>
                <a:latin typeface="+mn-lt"/>
                <a:ea typeface="+mn-ea"/>
                <a:cs typeface="+mn-cs"/>
              </a:rPr>
              <a:t>    2. Erring Christians must repent and pray, </a:t>
            </a:r>
            <a:r>
              <a:rPr lang="en-US" sz="1200" b="1" kern="1200" dirty="0">
                <a:solidFill>
                  <a:schemeClr val="tx1"/>
                </a:solidFill>
                <a:effectLst/>
                <a:latin typeface="+mn-lt"/>
                <a:ea typeface="+mn-ea"/>
                <a:cs typeface="+mn-cs"/>
              </a:rPr>
              <a:t>Acts 8:22; 1 John 1:9</a:t>
            </a:r>
            <a:r>
              <a:rPr lang="en-US" sz="1200" kern="1200" dirty="0">
                <a:solidFill>
                  <a:schemeClr val="tx1"/>
                </a:solidFill>
                <a:effectLst/>
                <a:latin typeface="+mn-lt"/>
                <a:ea typeface="+mn-ea"/>
                <a:cs typeface="+mn-cs"/>
              </a:rPr>
              <a:t>.</a:t>
            </a:r>
          </a:p>
          <a:p>
            <a:pPr marL="0" indent="0">
              <a:buFontTx/>
              <a:buNone/>
            </a:pPr>
            <a:r>
              <a:rPr lang="en-US" sz="1200" i="1" kern="1200" dirty="0">
                <a:solidFill>
                  <a:schemeClr val="tx1"/>
                </a:solidFill>
                <a:effectLst/>
                <a:latin typeface="+mn-lt"/>
                <a:ea typeface="+mn-ea"/>
                <a:cs typeface="+mn-cs"/>
              </a:rPr>
              <a:t>Repent therefore of this your wickedness, and pray God if perhaps the thought of your heart may be forgiven you.</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(Acts 8:22)</a:t>
            </a:r>
            <a:endParaRPr lang="en-US" sz="1200" kern="1200" dirty="0">
              <a:solidFill>
                <a:schemeClr val="tx1"/>
              </a:solidFill>
              <a:effectLst/>
              <a:latin typeface="+mn-lt"/>
              <a:ea typeface="+mn-ea"/>
              <a:cs typeface="+mn-cs"/>
            </a:endParaRPr>
          </a:p>
          <a:p>
            <a:pPr marL="0" indent="0">
              <a:buFontTx/>
              <a:buNone/>
            </a:pPr>
            <a:r>
              <a:rPr lang="en-US" sz="1200" i="1" kern="1200" dirty="0">
                <a:solidFill>
                  <a:schemeClr val="tx1"/>
                </a:solidFill>
                <a:effectLst/>
                <a:latin typeface="+mn-lt"/>
                <a:ea typeface="+mn-ea"/>
                <a:cs typeface="+mn-cs"/>
              </a:rPr>
              <a:t>If we confess our sins, He is faithful and just to forgive us our sins and to cleanse us from all unrighteousness. </a:t>
            </a:r>
            <a:r>
              <a:rPr lang="en-US" sz="1200" b="1" kern="1200" dirty="0">
                <a:solidFill>
                  <a:schemeClr val="tx1"/>
                </a:solidFill>
                <a:effectLst/>
                <a:latin typeface="+mn-lt"/>
                <a:ea typeface="+mn-ea"/>
                <a:cs typeface="+mn-cs"/>
              </a:rPr>
              <a:t>(1 John 1:9)</a:t>
            </a:r>
          </a:p>
          <a:p>
            <a:pPr marL="0" indent="0">
              <a:buFontTx/>
              <a:buNone/>
            </a:pPr>
            <a:r>
              <a:rPr lang="en-US" sz="1200" b="1" kern="1200" dirty="0">
                <a:solidFill>
                  <a:schemeClr val="tx1"/>
                </a:solidFill>
                <a:effectLst/>
                <a:latin typeface="+mn-lt"/>
                <a:ea typeface="+mn-ea"/>
                <a:cs typeface="+mn-cs"/>
              </a:rPr>
              <a:t>&gt;&gt;&gt;&gt;&gt;&gt;&gt;&gt;&gt;&gt;&gt;&gt;&gt;&gt;&gt;&gt;&gt;</a:t>
            </a:r>
            <a:endParaRPr lang="en-US"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3. Unbaptized believers need to be baptized to be saved, </a:t>
            </a:r>
            <a:r>
              <a:rPr lang="en-US" sz="1200" b="1" kern="1200" dirty="0">
                <a:solidFill>
                  <a:schemeClr val="tx1"/>
                </a:solidFill>
                <a:effectLst/>
                <a:latin typeface="+mn-lt"/>
                <a:ea typeface="+mn-ea"/>
                <a:cs typeface="+mn-cs"/>
              </a:rPr>
              <a:t>1 Pet. 3:21</a:t>
            </a:r>
            <a:r>
              <a:rPr lang="en-US" sz="1200" kern="1200" dirty="0">
                <a:solidFill>
                  <a:schemeClr val="tx1"/>
                </a:solidFill>
                <a:effectLst/>
                <a:latin typeface="+mn-lt"/>
                <a:ea typeface="+mn-ea"/>
                <a:cs typeface="+mn-cs"/>
              </a:rPr>
              <a:t>.</a:t>
            </a:r>
          </a:p>
          <a:p>
            <a:pPr marL="0" indent="0">
              <a:buFontTx/>
              <a:buNone/>
            </a:pPr>
            <a:r>
              <a:rPr lang="en-US" sz="1200" i="1" kern="1200" dirty="0">
                <a:solidFill>
                  <a:schemeClr val="tx1"/>
                </a:solidFill>
                <a:effectLst/>
                <a:latin typeface="+mn-lt"/>
                <a:ea typeface="+mn-ea"/>
                <a:cs typeface="+mn-cs"/>
              </a:rPr>
              <a:t>There is also an antitype which now saves us—baptism (not the removal of the filth of the flesh, but the answer of a good conscience toward God), through the resurrection of Jesus Christ,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Peter 3:21)</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13</a:t>
            </a:fld>
            <a:endParaRPr lang="en-US"/>
          </a:p>
        </p:txBody>
      </p:sp>
    </p:spTree>
    <p:extLst>
      <p:ext uri="{BB962C8B-B14F-4D97-AF65-F5344CB8AC3E}">
        <p14:creationId xmlns:p14="http://schemas.microsoft.com/office/powerpoint/2010/main" val="87163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14</a:t>
            </a:fld>
            <a:endParaRPr lang="en-US"/>
          </a:p>
        </p:txBody>
      </p:sp>
    </p:spTree>
    <p:extLst>
      <p:ext uri="{BB962C8B-B14F-4D97-AF65-F5344CB8AC3E}">
        <p14:creationId xmlns:p14="http://schemas.microsoft.com/office/powerpoint/2010/main" val="138561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1. The churches of Christ belong to Jesus Christ, and consequently, we are obligated to conduct ourselves according to what Jesus </a:t>
            </a:r>
            <a:r>
              <a:rPr lang="en-US" sz="1200" b="1" kern="1200" dirty="0">
                <a:solidFill>
                  <a:schemeClr val="tx1"/>
                </a:solidFill>
                <a:effectLst/>
                <a:latin typeface="+mn-lt"/>
                <a:ea typeface="+mn-ea"/>
                <a:cs typeface="+mn-cs"/>
              </a:rPr>
              <a:t>authorizes</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Rom. 16:16; Col. 3:17</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And </a:t>
            </a:r>
            <a:r>
              <a:rPr lang="en-US" sz="1200" i="1" u="sng" kern="1200" dirty="0">
                <a:solidFill>
                  <a:schemeClr val="tx1"/>
                </a:solidFill>
                <a:effectLst/>
                <a:latin typeface="+mn-lt"/>
                <a:ea typeface="+mn-ea"/>
                <a:cs typeface="+mn-cs"/>
              </a:rPr>
              <a:t>whatever you do in word or deed</a:t>
            </a:r>
            <a:r>
              <a:rPr lang="en-US" sz="1200" i="1" kern="1200" dirty="0">
                <a:solidFill>
                  <a:schemeClr val="tx1"/>
                </a:solidFill>
                <a:effectLst/>
                <a:latin typeface="+mn-lt"/>
                <a:ea typeface="+mn-ea"/>
                <a:cs typeface="+mn-cs"/>
              </a:rPr>
              <a:t>, do all in the name of the Lord Jesus, giving thanks to God the Father through Him.</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(Colossians 3:17)</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were there any exceptions to the things that you do?</a:t>
            </a:r>
          </a:p>
          <a:p>
            <a:r>
              <a:rPr lang="en-US" sz="1200" kern="1200" dirty="0">
                <a:solidFill>
                  <a:schemeClr val="tx1"/>
                </a:solidFill>
                <a:effectLst/>
                <a:latin typeface="+mn-lt"/>
                <a:ea typeface="+mn-ea"/>
                <a:cs typeface="+mn-cs"/>
              </a:rPr>
              <a:t>        b. It is true that all means all, as well as, whatever you do.</a:t>
            </a:r>
          </a:p>
          <a:p>
            <a:r>
              <a:rPr lang="en-US" sz="1200" kern="1200" dirty="0">
                <a:solidFill>
                  <a:schemeClr val="tx1"/>
                </a:solidFill>
                <a:effectLst/>
                <a:latin typeface="+mn-lt"/>
                <a:ea typeface="+mn-ea"/>
                <a:cs typeface="+mn-cs"/>
              </a:rPr>
              <a:t>    2. People living in the Gospel Age must heed the words of Jesus Christ rather than Moses or the Old Testament prophets, </a:t>
            </a:r>
            <a:r>
              <a:rPr lang="en-US" sz="1200" b="1" kern="1200" dirty="0">
                <a:solidFill>
                  <a:schemeClr val="tx1"/>
                </a:solidFill>
                <a:effectLst/>
                <a:latin typeface="+mn-lt"/>
                <a:ea typeface="+mn-ea"/>
                <a:cs typeface="+mn-cs"/>
              </a:rPr>
              <a:t>Matt. 17:1-5; John 12:48</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Now after six days Jesus took Peter, James, and John his brother, led them up on a high mountain by themselves; and He was transfigured before them. His face shone like the sun, and His clothes became as white as the light. And behold, Moses and Elijah appeared to them, talking with Him. Then Peter answered and said to Jesus, "Lord, </a:t>
            </a:r>
            <a:r>
              <a:rPr lang="en-US" sz="1200" i="1" u="sng" kern="1200" dirty="0">
                <a:solidFill>
                  <a:schemeClr val="tx1"/>
                </a:solidFill>
                <a:effectLst/>
                <a:latin typeface="+mn-lt"/>
                <a:ea typeface="+mn-ea"/>
                <a:cs typeface="+mn-cs"/>
              </a:rPr>
              <a:t>it is</a:t>
            </a:r>
            <a:r>
              <a:rPr lang="en-US" sz="1200" i="1" kern="1200" dirty="0">
                <a:solidFill>
                  <a:schemeClr val="tx1"/>
                </a:solidFill>
                <a:effectLst/>
                <a:latin typeface="+mn-lt"/>
                <a:ea typeface="+mn-ea"/>
                <a:cs typeface="+mn-cs"/>
              </a:rPr>
              <a:t> good for us to be here; if You wish, let us make here three tabernacles: one for You, one for Moses, and one for Elijah." While he was still speaking, behold, a bright cloud overshadowed them; and suddenly a voice came out of the cloud, saying, "</a:t>
            </a:r>
            <a:r>
              <a:rPr lang="en-US" sz="1200" i="1" u="sng" kern="1200" dirty="0">
                <a:solidFill>
                  <a:schemeClr val="tx1"/>
                </a:solidFill>
                <a:effectLst/>
                <a:latin typeface="+mn-lt"/>
                <a:ea typeface="+mn-ea"/>
                <a:cs typeface="+mn-cs"/>
              </a:rPr>
              <a:t>This is My beloved Son, in whom I am well pleased. Hear Him</a:t>
            </a:r>
            <a:r>
              <a:rPr lang="en-US" sz="1200" i="1"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(Matthew 17:1-5)</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In his exuberance, Peter wanted to treat Moses, Elijah, and Jesus equally by building a tabernacle for each of them.</a:t>
            </a:r>
          </a:p>
          <a:p>
            <a:r>
              <a:rPr lang="en-US" sz="1200" kern="1200" dirty="0">
                <a:solidFill>
                  <a:schemeClr val="tx1"/>
                </a:solidFill>
                <a:effectLst/>
                <a:latin typeface="+mn-lt"/>
                <a:ea typeface="+mn-ea"/>
                <a:cs typeface="+mn-cs"/>
              </a:rPr>
              <a:t>        b. The situation was cleared up by God Himself, while Peter was still speaking, on the spot, without hesitation.</a:t>
            </a:r>
          </a:p>
          <a:p>
            <a:r>
              <a:rPr lang="en-US" sz="1200" kern="1200" dirty="0">
                <a:solidFill>
                  <a:schemeClr val="tx1"/>
                </a:solidFill>
                <a:effectLst/>
                <a:latin typeface="+mn-lt"/>
                <a:ea typeface="+mn-ea"/>
                <a:cs typeface="+mn-cs"/>
              </a:rPr>
              <a:t>&gt;&gt;&gt;&gt;&gt;&gt;&gt;&gt;&gt;&gt;&gt;&gt;&gt;&gt;&gt;&gt;&gt;&gt;&gt;&gt;&gt;&gt;</a:t>
            </a:r>
          </a:p>
          <a:p>
            <a:r>
              <a:rPr lang="en-US" sz="1200" kern="1200" dirty="0">
                <a:solidFill>
                  <a:schemeClr val="tx1"/>
                </a:solidFill>
                <a:effectLst/>
                <a:latin typeface="+mn-lt"/>
                <a:ea typeface="+mn-ea"/>
                <a:cs typeface="+mn-cs"/>
              </a:rPr>
              <a:t>        c. God made it amply clear that we are listen to the teachings of Jesus, not Moses, Elijah or other man.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He who rejects Me, and does not receive My words, has that which judges him— the word that I have spoken will judge him in the last day.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(John 12:48)</a:t>
            </a:r>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2</a:t>
            </a:fld>
            <a:endParaRPr lang="en-US"/>
          </a:p>
        </p:txBody>
      </p:sp>
    </p:spTree>
    <p:extLst>
      <p:ext uri="{BB962C8B-B14F-4D97-AF65-F5344CB8AC3E}">
        <p14:creationId xmlns:p14="http://schemas.microsoft.com/office/powerpoint/2010/main" val="3957990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2. People living in the Gospel Age must heed the words of Jesus Christ rather than Moses or the Old Testament prophets, </a:t>
            </a:r>
            <a:r>
              <a:rPr lang="en-US" sz="1200" b="1" kern="1200" dirty="0">
                <a:solidFill>
                  <a:schemeClr val="tx1"/>
                </a:solidFill>
                <a:effectLst/>
                <a:latin typeface="+mn-lt"/>
                <a:ea typeface="+mn-ea"/>
                <a:cs typeface="+mn-cs"/>
              </a:rPr>
              <a:t>Matt. 17:1-5; John 12:48</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Now after six days Jesus took Peter, James, and John his brother, led them up on a high mountain by themselves; and He was transfigured before them. His face shone like the sun, and His clothes became as white as the light. And behold, Moses and Elijah appeared to them, talking with Him. Then Peter answered and said to Jesus, "Lord, </a:t>
            </a:r>
            <a:r>
              <a:rPr lang="en-US" sz="1200" i="1" u="sng" kern="1200" dirty="0">
                <a:solidFill>
                  <a:schemeClr val="tx1"/>
                </a:solidFill>
                <a:effectLst/>
                <a:latin typeface="+mn-lt"/>
                <a:ea typeface="+mn-ea"/>
                <a:cs typeface="+mn-cs"/>
              </a:rPr>
              <a:t>it is</a:t>
            </a:r>
            <a:r>
              <a:rPr lang="en-US" sz="1200" i="1" kern="1200" dirty="0">
                <a:solidFill>
                  <a:schemeClr val="tx1"/>
                </a:solidFill>
                <a:effectLst/>
                <a:latin typeface="+mn-lt"/>
                <a:ea typeface="+mn-ea"/>
                <a:cs typeface="+mn-cs"/>
              </a:rPr>
              <a:t> good for us to be here; if You wish, let us make here three tabernacles: one for You, one for Moses, and one for Elijah." While he was still speaking, behold, a bright cloud overshadowed them; and suddenly a voice came out of the cloud, saying, "</a:t>
            </a:r>
            <a:r>
              <a:rPr lang="en-US" sz="1200" i="1" u="sng" kern="1200" dirty="0">
                <a:solidFill>
                  <a:schemeClr val="tx1"/>
                </a:solidFill>
                <a:effectLst/>
                <a:latin typeface="+mn-lt"/>
                <a:ea typeface="+mn-ea"/>
                <a:cs typeface="+mn-cs"/>
              </a:rPr>
              <a:t>This is My beloved Son, in whom I am well pleased. Hear Him</a:t>
            </a:r>
            <a:r>
              <a:rPr lang="en-US" sz="1200" i="1"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(Matthew 17:1-5)</a:t>
            </a: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&gt;&gt;&gt;&gt;&gt;&gt;&gt;&gt;&gt;&gt;&gt;&gt;&gt;&gt;&gt;&gt;&gt;&gt;&gt;&gt;&gt;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In his exuberance, Peter wanted to treat Moses, Elijah, and Jesus equally by building a tabernacle for each of them.</a:t>
            </a:r>
          </a:p>
          <a:p>
            <a:r>
              <a:rPr lang="en-US" sz="1200" kern="1200" dirty="0">
                <a:solidFill>
                  <a:schemeClr val="tx1"/>
                </a:solidFill>
                <a:effectLst/>
                <a:latin typeface="+mn-lt"/>
                <a:ea typeface="+mn-ea"/>
                <a:cs typeface="+mn-cs"/>
              </a:rPr>
              <a:t>&gt;&gt;&gt;&gt;&gt;&gt;&gt;&gt;&gt;&gt;&gt;&gt;&gt;&gt;&gt;&gt;&gt;&gt;&gt;&gt;&gt;</a:t>
            </a:r>
          </a:p>
          <a:p>
            <a:r>
              <a:rPr lang="en-US" sz="1200" kern="1200" dirty="0">
                <a:solidFill>
                  <a:schemeClr val="tx1"/>
                </a:solidFill>
                <a:effectLst/>
                <a:latin typeface="+mn-lt"/>
                <a:ea typeface="+mn-ea"/>
                <a:cs typeface="+mn-cs"/>
              </a:rPr>
              <a:t>        b. The situation was cleared up by God Himself, while Peter was still speaking, on the spot, without hesitation.</a:t>
            </a:r>
          </a:p>
          <a:p>
            <a:r>
              <a:rPr lang="en-US" sz="1200" kern="1200" dirty="0">
                <a:solidFill>
                  <a:schemeClr val="tx1"/>
                </a:solidFill>
                <a:effectLst/>
                <a:latin typeface="+mn-lt"/>
                <a:ea typeface="+mn-ea"/>
                <a:cs typeface="+mn-cs"/>
              </a:rPr>
              <a:t>&gt;&gt;&gt;&gt;&gt;&gt;&gt;&gt;&gt;&gt;&gt;&gt;&gt;&gt;&gt;&gt;&gt;&gt;&gt;&gt;&gt;</a:t>
            </a:r>
          </a:p>
          <a:p>
            <a:r>
              <a:rPr lang="en-US" sz="1200" kern="1200" dirty="0">
                <a:solidFill>
                  <a:schemeClr val="tx1"/>
                </a:solidFill>
                <a:effectLst/>
                <a:latin typeface="+mn-lt"/>
                <a:ea typeface="+mn-ea"/>
                <a:cs typeface="+mn-cs"/>
              </a:rPr>
              <a:t>        c. God made it amply clear that we are listen to the teachings of Jesus, not Moses, Elijah or other man.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He who rejects Me, and does not receive My words, has that which judges him— the word that I have spoken will judge him in the last day.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(John 12:48)</a:t>
            </a:r>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3</a:t>
            </a:fld>
            <a:endParaRPr lang="en-US"/>
          </a:p>
        </p:txBody>
      </p:sp>
    </p:spTree>
    <p:extLst>
      <p:ext uri="{BB962C8B-B14F-4D97-AF65-F5344CB8AC3E}">
        <p14:creationId xmlns:p14="http://schemas.microsoft.com/office/powerpoint/2010/main" val="289728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3. Jesus Christ is the Lawgiver and Mediator of the New Testament, the one to which people living today, must turn to for religious instruction, </a:t>
            </a:r>
            <a:r>
              <a:rPr lang="en-US" sz="1200" b="1" kern="1200" dirty="0">
                <a:solidFill>
                  <a:schemeClr val="tx1"/>
                </a:solidFill>
                <a:effectLst/>
                <a:latin typeface="+mn-lt"/>
                <a:ea typeface="+mn-ea"/>
                <a:cs typeface="+mn-cs"/>
              </a:rPr>
              <a:t>Jam. 4:12; Heb. 9:15</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There is one Lawgiver, who is able to save </a:t>
            </a:r>
            <a:r>
              <a:rPr lang="en-US" sz="1200" i="1" u="dbl" kern="1200" dirty="0">
                <a:solidFill>
                  <a:schemeClr val="tx1"/>
                </a:solidFill>
                <a:effectLst/>
                <a:latin typeface="+mn-lt"/>
                <a:ea typeface="+mn-ea"/>
                <a:cs typeface="+mn-cs"/>
              </a:rPr>
              <a:t>and to destroy</a:t>
            </a:r>
            <a:r>
              <a:rPr lang="en-US" sz="1200" i="1" kern="1200" dirty="0">
                <a:solidFill>
                  <a:schemeClr val="tx1"/>
                </a:solidFill>
                <a:effectLst/>
                <a:latin typeface="+mn-lt"/>
                <a:ea typeface="+mn-ea"/>
                <a:cs typeface="+mn-cs"/>
              </a:rPr>
              <a:t>. Who are you to judge another?</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(James 4:12)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It’s clear God’s word from, from the Mount of Transfiguration, convinced the apostles that Jesus was the only Lawgiver?</a:t>
            </a:r>
          </a:p>
          <a:p>
            <a:r>
              <a:rPr lang="en-US" sz="1200" i="1" kern="1200" dirty="0">
                <a:solidFill>
                  <a:schemeClr val="tx1"/>
                </a:solidFill>
                <a:effectLst/>
                <a:latin typeface="+mn-lt"/>
                <a:ea typeface="+mn-ea"/>
                <a:cs typeface="+mn-cs"/>
              </a:rPr>
              <a:t>And for this reason He is the Mediator of the new covenant, by means of death, for the redemption of the transgressions under the first covenant, that those who are called may receive the promise of the eternal inheritance.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(Hebrews 9:15)</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b. Jesus is the Mediator for the New Covenant, because He died for our sins.</a:t>
            </a:r>
          </a:p>
          <a:p>
            <a:r>
              <a:rPr lang="en-US" sz="1200" kern="1200" dirty="0">
                <a:solidFill>
                  <a:schemeClr val="tx1"/>
                </a:solidFill>
                <a:effectLst/>
                <a:latin typeface="+mn-lt"/>
                <a:ea typeface="+mn-ea"/>
                <a:cs typeface="+mn-cs"/>
              </a:rPr>
              <a:t>        c. Not only ours, but also those under the First Covenant, He died for their sins as well.</a:t>
            </a:r>
          </a:p>
          <a:p>
            <a:r>
              <a:rPr lang="en-US" sz="1200" kern="1200" dirty="0">
                <a:solidFill>
                  <a:schemeClr val="tx1"/>
                </a:solidFill>
                <a:effectLst/>
                <a:latin typeface="+mn-lt"/>
                <a:ea typeface="+mn-ea"/>
                <a:cs typeface="+mn-cs"/>
              </a:rPr>
              <a:t>        d. But, only those who are called by the Gospel, may receive that promise of eternal inheritance.</a:t>
            </a: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4</a:t>
            </a:fld>
            <a:endParaRPr lang="en-US"/>
          </a:p>
        </p:txBody>
      </p:sp>
    </p:spTree>
    <p:extLst>
      <p:ext uri="{BB962C8B-B14F-4D97-AF65-F5344CB8AC3E}">
        <p14:creationId xmlns:p14="http://schemas.microsoft.com/office/powerpoint/2010/main" val="1242504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4. Jesus Christ condemns alteration of the Gospel with “the commandments of men,” and use of false Gospels, and the inclusion of human will, </a:t>
            </a:r>
            <a:r>
              <a:rPr lang="en-US" sz="1200" b="1" kern="1200" dirty="0">
                <a:solidFill>
                  <a:schemeClr val="tx1"/>
                </a:solidFill>
                <a:effectLst/>
                <a:latin typeface="+mn-lt"/>
                <a:ea typeface="+mn-ea"/>
                <a:cs typeface="+mn-cs"/>
              </a:rPr>
              <a:t>Matt. 15:9; Gal. 1:6-9; Col. 2:23</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AND IN VAIN THEY WORSHIP ME, TEACHING AS DOCTRINES THE COMMANDMENTS OF MEN.'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Matthew 15:9)</a:t>
            </a:r>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&gt;&gt;&gt;&gt;&gt;&gt;&gt;&gt;&gt;&gt;&gt;&gt;&gt;&gt;&gt;&gt;&gt;&gt;&gt;&gt;&gt;&gt;&gt;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Any worship that is not from “the doctrine of Christ” is in vain, it is condemned as “Vain Worship”.</a:t>
            </a:r>
          </a:p>
          <a:p>
            <a:r>
              <a:rPr lang="en-US" sz="1200" kern="1200" dirty="0">
                <a:solidFill>
                  <a:schemeClr val="tx1"/>
                </a:solidFill>
                <a:effectLst/>
                <a:latin typeface="+mn-lt"/>
                <a:ea typeface="+mn-ea"/>
                <a:cs typeface="+mn-cs"/>
              </a:rPr>
              <a:t>        b. If you do not know what the Bible says, you may very well be </a:t>
            </a:r>
            <a:r>
              <a:rPr lang="en-US" sz="1200" b="1" kern="1200" dirty="0">
                <a:solidFill>
                  <a:schemeClr val="tx1"/>
                </a:solidFill>
                <a:effectLst/>
                <a:latin typeface="+mn-lt"/>
                <a:ea typeface="+mn-ea"/>
                <a:cs typeface="+mn-cs"/>
              </a:rPr>
              <a:t>following the commandments of men </a:t>
            </a:r>
            <a:r>
              <a:rPr lang="en-US" sz="1200" kern="1200" dirty="0">
                <a:solidFill>
                  <a:schemeClr val="tx1"/>
                </a:solidFill>
                <a:effectLst/>
                <a:latin typeface="+mn-lt"/>
                <a:ea typeface="+mn-ea"/>
                <a:cs typeface="+mn-cs"/>
              </a:rPr>
              <a:t>and not God.</a:t>
            </a:r>
          </a:p>
          <a:p>
            <a:r>
              <a:rPr lang="en-US" sz="1200" i="1" kern="1200" dirty="0">
                <a:solidFill>
                  <a:schemeClr val="tx1"/>
                </a:solidFill>
                <a:effectLst/>
                <a:latin typeface="+mn-lt"/>
                <a:ea typeface="+mn-ea"/>
                <a:cs typeface="+mn-cs"/>
              </a:rPr>
              <a:t>I marvel that you are turning away so soon from Him who called you in the grace of Christ, to a different gospel, </a:t>
            </a:r>
            <a:r>
              <a:rPr lang="en-US" sz="1200" i="1" u="sng" kern="1200" dirty="0">
                <a:solidFill>
                  <a:schemeClr val="tx1"/>
                </a:solidFill>
                <a:effectLst/>
                <a:latin typeface="+mn-lt"/>
                <a:ea typeface="+mn-ea"/>
                <a:cs typeface="+mn-cs"/>
              </a:rPr>
              <a:t>which is not another</a:t>
            </a:r>
            <a:r>
              <a:rPr lang="en-US" sz="1200" i="1" kern="1200" dirty="0">
                <a:solidFill>
                  <a:schemeClr val="tx1"/>
                </a:solidFill>
                <a:effectLst/>
                <a:latin typeface="+mn-lt"/>
                <a:ea typeface="+mn-ea"/>
                <a:cs typeface="+mn-cs"/>
              </a:rPr>
              <a:t>; but there are some who trouble you </a:t>
            </a:r>
            <a:r>
              <a:rPr lang="en-US" sz="1200" i="1" u="sng" kern="1200" dirty="0">
                <a:solidFill>
                  <a:schemeClr val="tx1"/>
                </a:solidFill>
                <a:effectLst/>
                <a:latin typeface="+mn-lt"/>
                <a:ea typeface="+mn-ea"/>
                <a:cs typeface="+mn-cs"/>
              </a:rPr>
              <a:t>and want to pervert the gospel of Christ</a:t>
            </a:r>
            <a:r>
              <a:rPr lang="en-US" sz="1200" i="1" kern="1200" dirty="0">
                <a:solidFill>
                  <a:schemeClr val="tx1"/>
                </a:solidFill>
                <a:effectLst/>
                <a:latin typeface="+mn-lt"/>
                <a:ea typeface="+mn-ea"/>
                <a:cs typeface="+mn-cs"/>
              </a:rPr>
              <a:t>. But even if we, or an angel from heaven, preach any other gospel to you than what we have preached to you, let him be accursed. As we have said before, so now I say again, if anyone preaches any other gospel to you than what you have received, let him be accursed.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(Galatians 1:6-9)</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 Paul marveled at how quickly false teachers could go to work and subvert the conversions that he had just completed.</a:t>
            </a:r>
          </a:p>
          <a:p>
            <a:r>
              <a:rPr lang="en-US" sz="1200" kern="1200" dirty="0">
                <a:solidFill>
                  <a:schemeClr val="tx1"/>
                </a:solidFill>
                <a:effectLst/>
                <a:latin typeface="+mn-lt"/>
                <a:ea typeface="+mn-ea"/>
                <a:cs typeface="+mn-cs"/>
              </a:rPr>
              <a:t>        d. It came not by teaching something radically different, but by perverting the truth, just a little at a time.</a:t>
            </a:r>
          </a:p>
          <a:p>
            <a:r>
              <a:rPr lang="en-US" sz="1200" kern="1200" dirty="0">
                <a:solidFill>
                  <a:schemeClr val="tx1"/>
                </a:solidFill>
                <a:effectLst/>
                <a:latin typeface="+mn-lt"/>
                <a:ea typeface="+mn-ea"/>
                <a:cs typeface="+mn-cs"/>
              </a:rPr>
              <a:t>&gt;&gt;&gt;&gt;&gt;&gt;&gt;&gt;&gt;&gt;&gt;&gt;&gt;&gt;&gt;&gt;&gt;&gt;&gt;&gt;&gt;&gt;&gt;&gt;&gt;</a:t>
            </a:r>
          </a:p>
          <a:p>
            <a:r>
              <a:rPr lang="en-US" sz="1200" kern="1200" dirty="0">
                <a:solidFill>
                  <a:schemeClr val="tx1"/>
                </a:solidFill>
                <a:effectLst/>
                <a:latin typeface="+mn-lt"/>
                <a:ea typeface="+mn-ea"/>
                <a:cs typeface="+mn-cs"/>
              </a:rPr>
              <a:t>        e. His warning is strong and condemning, to anyone teaching another doctrine.</a:t>
            </a:r>
          </a:p>
          <a:p>
            <a:r>
              <a:rPr lang="en-US" sz="1200" i="1" kern="1200" dirty="0">
                <a:solidFill>
                  <a:schemeClr val="tx1"/>
                </a:solidFill>
                <a:effectLst/>
                <a:latin typeface="+mn-lt"/>
                <a:ea typeface="+mn-ea"/>
                <a:cs typeface="+mn-cs"/>
              </a:rPr>
              <a:t>These things indeed have an appearance of wisdom in self-imposed religion, false humility, and neglect of the body, but are of no value against the indulgence of the flesh. </a:t>
            </a:r>
            <a:r>
              <a:rPr lang="en-US" sz="1200" b="1" kern="1200" dirty="0">
                <a:solidFill>
                  <a:schemeClr val="tx1"/>
                </a:solidFill>
                <a:effectLst/>
                <a:latin typeface="+mn-lt"/>
                <a:ea typeface="+mn-ea"/>
                <a:cs typeface="+mn-cs"/>
              </a:rPr>
              <a:t>(Colossians 2:23)</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f. From </a:t>
            </a:r>
            <a:r>
              <a:rPr lang="en-US" sz="1200" b="1" kern="1200" dirty="0">
                <a:solidFill>
                  <a:schemeClr val="tx1"/>
                </a:solidFill>
                <a:effectLst/>
                <a:latin typeface="+mn-lt"/>
                <a:ea typeface="+mn-ea"/>
                <a:cs typeface="+mn-cs"/>
              </a:rPr>
              <a:t>verse 22</a:t>
            </a:r>
            <a:r>
              <a:rPr lang="en-US" sz="1200" kern="1200" dirty="0">
                <a:solidFill>
                  <a:schemeClr val="tx1"/>
                </a:solidFill>
                <a:effectLst/>
                <a:latin typeface="+mn-lt"/>
                <a:ea typeface="+mn-ea"/>
                <a:cs typeface="+mn-cs"/>
              </a:rPr>
              <a:t>, we see that it is “the commandments of men” that dominate this topic.</a:t>
            </a:r>
          </a:p>
          <a:p>
            <a:r>
              <a:rPr lang="en-US" sz="1200" kern="1200" dirty="0">
                <a:solidFill>
                  <a:schemeClr val="tx1"/>
                </a:solidFill>
                <a:effectLst/>
                <a:latin typeface="+mn-lt"/>
                <a:ea typeface="+mn-ea"/>
                <a:cs typeface="+mn-cs"/>
              </a:rPr>
              <a:t>&gt;&gt;&gt;&gt;&gt;&gt;&gt;&gt;&gt;&gt;&gt;&gt;&gt;&gt;&gt;&gt;&gt;&gt;&gt;&gt;&gt;&gt;&gt;&gt;&gt;</a:t>
            </a:r>
          </a:p>
          <a:p>
            <a:r>
              <a:rPr lang="en-US" sz="1200" kern="1200" dirty="0">
                <a:solidFill>
                  <a:schemeClr val="tx1"/>
                </a:solidFill>
                <a:effectLst/>
                <a:latin typeface="+mn-lt"/>
                <a:ea typeface="+mn-ea"/>
                <a:cs typeface="+mn-cs"/>
              </a:rPr>
              <a:t>       g. The “commandments of men” are of no value against “Satan and the sins of this world”.</a:t>
            </a:r>
          </a:p>
          <a:p>
            <a:r>
              <a:rPr lang="en-US" sz="1200" kern="1200" dirty="0">
                <a:solidFill>
                  <a:schemeClr val="tx1"/>
                </a:solidFill>
                <a:effectLst/>
                <a:latin typeface="+mn-lt"/>
                <a:ea typeface="+mn-ea"/>
                <a:cs typeface="+mn-cs"/>
              </a:rPr>
              <a:t>    5. One must turn </a:t>
            </a:r>
            <a:r>
              <a:rPr lang="en-US" sz="1200" b="1" kern="1200" dirty="0">
                <a:solidFill>
                  <a:schemeClr val="tx1"/>
                </a:solidFill>
                <a:effectLst/>
                <a:latin typeface="+mn-lt"/>
                <a:ea typeface="+mn-ea"/>
                <a:cs typeface="+mn-cs"/>
              </a:rPr>
              <a:t>exclusively </a:t>
            </a:r>
            <a:r>
              <a:rPr lang="en-US" sz="1200" kern="1200" dirty="0">
                <a:solidFill>
                  <a:schemeClr val="tx1"/>
                </a:solidFill>
                <a:effectLst/>
                <a:latin typeface="+mn-lt"/>
                <a:ea typeface="+mn-ea"/>
                <a:cs typeface="+mn-cs"/>
              </a:rPr>
              <a:t>to the New Testament to learn what God has authorized respecting Christianity.</a:t>
            </a: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5</a:t>
            </a:fld>
            <a:endParaRPr lang="en-US"/>
          </a:p>
        </p:txBody>
      </p:sp>
    </p:spTree>
    <p:extLst>
      <p:ext uri="{BB962C8B-B14F-4D97-AF65-F5344CB8AC3E}">
        <p14:creationId xmlns:p14="http://schemas.microsoft.com/office/powerpoint/2010/main" val="3986791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 There were no denominations in the first century to which the churches of Christ could have extended fellowship.</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The Catholic and Protestant churches did not appear in history until several hundred years after the establishment of our Lord’s church.</a:t>
            </a:r>
          </a:p>
          <a:p>
            <a:r>
              <a:rPr lang="en-US" sz="1200" kern="1200" dirty="0">
                <a:solidFill>
                  <a:schemeClr val="tx1"/>
                </a:solidFill>
                <a:effectLst/>
                <a:latin typeface="+mn-lt"/>
                <a:ea typeface="+mn-ea"/>
                <a:cs typeface="+mn-cs"/>
              </a:rPr>
              <a:t>        1. Departures from primitive Christianity began in the first century; and we see some of these doctrinal errors appear in the New Testament.</a:t>
            </a:r>
          </a:p>
          <a:p>
            <a:r>
              <a:rPr lang="en-US" sz="1200" kern="1200" dirty="0">
                <a:solidFill>
                  <a:schemeClr val="tx1"/>
                </a:solidFill>
                <a:effectLst/>
                <a:latin typeface="+mn-lt"/>
                <a:ea typeface="+mn-ea"/>
                <a:cs typeface="+mn-cs"/>
              </a:rPr>
              <a:t>        2. The Roman Catholic Church did not have a “universally accepted pope” until </a:t>
            </a:r>
            <a:r>
              <a:rPr lang="en-US" sz="1200" b="1" kern="1200" dirty="0">
                <a:solidFill>
                  <a:schemeClr val="tx1"/>
                </a:solidFill>
                <a:effectLst/>
                <a:latin typeface="+mn-lt"/>
                <a:ea typeface="+mn-ea"/>
                <a:cs typeface="+mn-cs"/>
              </a:rPr>
              <a:t>Boniface III</a:t>
            </a:r>
            <a:r>
              <a:rPr lang="en-US" sz="1200" kern="1200" dirty="0">
                <a:solidFill>
                  <a:schemeClr val="tx1"/>
                </a:solidFill>
                <a:effectLst/>
                <a:latin typeface="+mn-lt"/>
                <a:ea typeface="+mn-ea"/>
                <a:cs typeface="+mn-cs"/>
              </a:rPr>
              <a:t> in </a:t>
            </a:r>
            <a:r>
              <a:rPr lang="en-US" sz="1200" b="1" kern="1200" dirty="0">
                <a:solidFill>
                  <a:schemeClr val="tx1"/>
                </a:solidFill>
                <a:effectLst/>
                <a:latin typeface="+mn-lt"/>
                <a:ea typeface="+mn-ea"/>
                <a:cs typeface="+mn-cs"/>
              </a:rPr>
              <a:t>606AD</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3. The Protestant Reformation Movement began in </a:t>
            </a:r>
            <a:r>
              <a:rPr lang="en-US" sz="1200" b="1" kern="1200" dirty="0">
                <a:solidFill>
                  <a:schemeClr val="tx1"/>
                </a:solidFill>
                <a:effectLst/>
                <a:latin typeface="+mn-lt"/>
                <a:ea typeface="+mn-ea"/>
                <a:cs typeface="+mn-cs"/>
              </a:rPr>
              <a:t>1517</a:t>
            </a:r>
            <a:r>
              <a:rPr lang="en-US" sz="1200" kern="1200" dirty="0">
                <a:solidFill>
                  <a:schemeClr val="tx1"/>
                </a:solidFill>
                <a:effectLst/>
                <a:latin typeface="+mn-lt"/>
                <a:ea typeface="+mn-ea"/>
                <a:cs typeface="+mn-cs"/>
              </a:rPr>
              <a:t> when Martin Luther posted his </a:t>
            </a:r>
            <a:r>
              <a:rPr lang="en-US" sz="1200" b="1" kern="1200" dirty="0">
                <a:solidFill>
                  <a:schemeClr val="tx1"/>
                </a:solidFill>
                <a:effectLst/>
                <a:latin typeface="+mn-lt"/>
                <a:ea typeface="+mn-ea"/>
                <a:cs typeface="+mn-cs"/>
              </a:rPr>
              <a:t>95 point theses</a:t>
            </a:r>
            <a:r>
              <a:rPr lang="en-US" sz="1200" kern="1200" dirty="0">
                <a:solidFill>
                  <a:schemeClr val="tx1"/>
                </a:solidFill>
                <a:effectLst/>
                <a:latin typeface="+mn-lt"/>
                <a:ea typeface="+mn-ea"/>
                <a:cs typeface="+mn-cs"/>
              </a:rPr>
              <a:t> on the church door in Wittenberg, Germany.</a:t>
            </a: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6</a:t>
            </a:fld>
            <a:endParaRPr lang="en-US"/>
          </a:p>
        </p:txBody>
      </p:sp>
    </p:spTree>
    <p:extLst>
      <p:ext uri="{BB962C8B-B14F-4D97-AF65-F5344CB8AC3E}">
        <p14:creationId xmlns:p14="http://schemas.microsoft.com/office/powerpoint/2010/main" val="373598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 Jesus Christ established only one church over which he is the Head, and for which he will return someday.</a:t>
            </a:r>
          </a:p>
          <a:p>
            <a:r>
              <a:rPr lang="en-US" sz="1200" kern="1200" dirty="0">
                <a:solidFill>
                  <a:schemeClr val="tx1"/>
                </a:solidFill>
                <a:effectLst/>
                <a:latin typeface="+mn-lt"/>
                <a:ea typeface="+mn-ea"/>
                <a:cs typeface="+mn-cs"/>
              </a:rPr>
              <a:t>    1. First, Jesus only promised to build one church, which belongs to him, </a:t>
            </a:r>
            <a:r>
              <a:rPr lang="en-US" sz="1200" b="1" kern="1200" dirty="0">
                <a:solidFill>
                  <a:schemeClr val="tx1"/>
                </a:solidFill>
                <a:effectLst/>
                <a:latin typeface="+mn-lt"/>
                <a:ea typeface="+mn-ea"/>
                <a:cs typeface="+mn-cs"/>
              </a:rPr>
              <a:t>Matt. 16:18</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And I also say to you that you are Peter, and on this rock </a:t>
            </a:r>
            <a:r>
              <a:rPr lang="en-US" sz="1200" i="1" u="sng" kern="1200" dirty="0">
                <a:solidFill>
                  <a:schemeClr val="tx1"/>
                </a:solidFill>
                <a:effectLst/>
                <a:latin typeface="+mn-lt"/>
                <a:ea typeface="+mn-ea"/>
                <a:cs typeface="+mn-cs"/>
              </a:rPr>
              <a:t>I will build My church</a:t>
            </a:r>
            <a:r>
              <a:rPr lang="en-US" sz="1200" i="1" kern="1200" dirty="0">
                <a:solidFill>
                  <a:schemeClr val="tx1"/>
                </a:solidFill>
                <a:effectLst/>
                <a:latin typeface="+mn-lt"/>
                <a:ea typeface="+mn-ea"/>
                <a:cs typeface="+mn-cs"/>
              </a:rPr>
              <a:t>, and the gates of Hades shall not prevail against it.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(Matthew 16:18)</a:t>
            </a:r>
          </a:p>
          <a:p>
            <a:r>
              <a:rPr lang="en-US" sz="1200" b="1" kern="1200" dirty="0">
                <a:solidFill>
                  <a:schemeClr val="tx1"/>
                </a:solidFill>
                <a:effectLst/>
                <a:latin typeface="+mn-lt"/>
                <a:ea typeface="+mn-ea"/>
                <a:cs typeface="+mn-cs"/>
              </a:rPr>
              <a:t>&gt;&gt;&gt;&gt;&gt;&gt;&gt;&gt;&gt;&gt;&gt;&gt;&gt;&gt;&gt;&gt;&gt;&gt;&gt;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2. Jesus Christ is the only Head of his church, </a:t>
            </a:r>
            <a:r>
              <a:rPr lang="en-US" sz="1200" b="1" kern="1200" dirty="0">
                <a:solidFill>
                  <a:schemeClr val="tx1"/>
                </a:solidFill>
                <a:effectLst/>
                <a:latin typeface="+mn-lt"/>
                <a:ea typeface="+mn-ea"/>
                <a:cs typeface="+mn-cs"/>
              </a:rPr>
              <a:t>Eph. 1:22; 5:23; Col. 1:18</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And He put all things under His feet, and gave Him to be head over all things to the church,</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(Ephesians 1:22)</a:t>
            </a:r>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&gt;&gt;&gt;&gt;&gt;&gt;&gt;&gt;&gt;&gt;&gt;&gt;&gt;&gt;&gt;&gt;&gt;&gt;&gt;&gt;&gt;&gt;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It took the Catholics over </a:t>
            </a:r>
            <a:r>
              <a:rPr lang="en-US" sz="1200" b="1" kern="1200" dirty="0">
                <a:solidFill>
                  <a:schemeClr val="tx1"/>
                </a:solidFill>
                <a:effectLst/>
                <a:latin typeface="+mn-lt"/>
                <a:ea typeface="+mn-ea"/>
                <a:cs typeface="+mn-cs"/>
              </a:rPr>
              <a:t>600</a:t>
            </a:r>
            <a:r>
              <a:rPr lang="en-US" sz="1200" kern="1200" dirty="0">
                <a:solidFill>
                  <a:schemeClr val="tx1"/>
                </a:solidFill>
                <a:effectLst/>
                <a:latin typeface="+mn-lt"/>
                <a:ea typeface="+mn-ea"/>
                <a:cs typeface="+mn-cs"/>
              </a:rPr>
              <a:t> years to wrest control from the Elders of the established churches of Christ.</a:t>
            </a:r>
          </a:p>
          <a:p>
            <a:r>
              <a:rPr lang="en-US" sz="1200" kern="1200" dirty="0">
                <a:solidFill>
                  <a:schemeClr val="tx1"/>
                </a:solidFill>
                <a:effectLst/>
                <a:latin typeface="+mn-lt"/>
                <a:ea typeface="+mn-ea"/>
                <a:cs typeface="+mn-cs"/>
              </a:rPr>
              <a:t>        b. We know that they were not the first to try to usurp the authority of Christ through false doctrine (Judaizing Jews), will worship, vain worship, emotional worship, and the like.</a:t>
            </a:r>
          </a:p>
          <a:p>
            <a:r>
              <a:rPr lang="en-US" sz="1200" i="1" kern="1200" dirty="0">
                <a:solidFill>
                  <a:schemeClr val="tx1"/>
                </a:solidFill>
                <a:effectLst/>
                <a:latin typeface="+mn-lt"/>
                <a:ea typeface="+mn-ea"/>
                <a:cs typeface="+mn-cs"/>
              </a:rPr>
              <a:t>For the husband is head of the wife, as also Christ is head of the church; and He is the Savior of the body.</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(Ephesians 5:23)</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c. Christ is the only head of the church, not the preacher, not the teacher, not the Elders, not any manmade officer of any church.</a:t>
            </a:r>
          </a:p>
          <a:p>
            <a:r>
              <a:rPr lang="en-US" sz="1200" kern="1200" dirty="0">
                <a:solidFill>
                  <a:schemeClr val="tx1"/>
                </a:solidFill>
                <a:effectLst/>
                <a:latin typeface="+mn-lt"/>
                <a:ea typeface="+mn-ea"/>
                <a:cs typeface="+mn-cs"/>
              </a:rPr>
              <a:t>        d. Not a single man alive can save your soul, only Christ has accomplished that.</a:t>
            </a:r>
          </a:p>
          <a:p>
            <a:r>
              <a:rPr lang="en-US" sz="1200" i="1" kern="1200" dirty="0">
                <a:solidFill>
                  <a:schemeClr val="tx1"/>
                </a:solidFill>
                <a:effectLst/>
                <a:latin typeface="+mn-lt"/>
                <a:ea typeface="+mn-ea"/>
                <a:cs typeface="+mn-cs"/>
              </a:rPr>
              <a:t>And He is the head of the body, the church, who is the beginning, the firstborn from the dead, that in all things He may have the preeminence.</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(Colossians 1:18)</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e. As the first born from the dead, he has the preeminence as the one who established the church; He is the beginning, and our lawgiver.</a:t>
            </a:r>
          </a:p>
          <a:p>
            <a:r>
              <a:rPr lang="en-US" sz="1200" kern="1200" dirty="0">
                <a:solidFill>
                  <a:schemeClr val="tx1"/>
                </a:solidFill>
                <a:effectLst/>
                <a:latin typeface="+mn-lt"/>
                <a:ea typeface="+mn-ea"/>
                <a:cs typeface="+mn-cs"/>
              </a:rPr>
              <a:t>    3. Jesus Christ is coming again to retrieve his church, </a:t>
            </a:r>
            <a:r>
              <a:rPr lang="en-US" sz="1200" b="1" kern="1200" dirty="0">
                <a:solidFill>
                  <a:schemeClr val="tx1"/>
                </a:solidFill>
                <a:effectLst/>
                <a:latin typeface="+mn-lt"/>
                <a:ea typeface="+mn-ea"/>
                <a:cs typeface="+mn-cs"/>
              </a:rPr>
              <a:t>John 14:1-3; 1 Thess. 4:16-17; 2 Thess. 2:1.</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"Let not your heart be troubled; you believe in God, believe also in Me. In My Father's house are many mansions; if it were not so, I would have told you. I go to prepare a place for you. And if I go and prepare a place for you, </a:t>
            </a:r>
            <a:r>
              <a:rPr lang="en-US" sz="1200" i="1" u="sng" kern="1200" dirty="0">
                <a:solidFill>
                  <a:schemeClr val="tx1"/>
                </a:solidFill>
                <a:effectLst/>
                <a:latin typeface="+mn-lt"/>
                <a:ea typeface="+mn-ea"/>
                <a:cs typeface="+mn-cs"/>
              </a:rPr>
              <a:t>I will come again and receive you to Myself</a:t>
            </a:r>
            <a:r>
              <a:rPr lang="en-US" sz="1200" i="1" kern="1200" dirty="0">
                <a:solidFill>
                  <a:schemeClr val="tx1"/>
                </a:solidFill>
                <a:effectLst/>
                <a:latin typeface="+mn-lt"/>
                <a:ea typeface="+mn-ea"/>
                <a:cs typeface="+mn-cs"/>
              </a:rPr>
              <a:t>; that where I am, there you may be also. And where I go you know, </a:t>
            </a:r>
            <a:r>
              <a:rPr lang="en-US" sz="1200" i="1" u="dbl" kern="1200" dirty="0">
                <a:solidFill>
                  <a:schemeClr val="tx1"/>
                </a:solidFill>
                <a:effectLst/>
                <a:latin typeface="+mn-lt"/>
                <a:ea typeface="+mn-ea"/>
                <a:cs typeface="+mn-cs"/>
              </a:rPr>
              <a:t>and the way you know</a:t>
            </a:r>
            <a:r>
              <a:rPr lang="en-US" sz="1200" i="1"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(John 14:1-4)</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For the Lord Himself will descend from heaven with a shout, with the voice of an archangel, and with the trumpet of God. And the dead in Christ will rise first. </a:t>
            </a:r>
            <a:r>
              <a:rPr lang="en-US" sz="1200" i="1" u="sng" kern="1200" dirty="0">
                <a:solidFill>
                  <a:schemeClr val="tx1"/>
                </a:solidFill>
                <a:effectLst/>
                <a:latin typeface="+mn-lt"/>
                <a:ea typeface="+mn-ea"/>
                <a:cs typeface="+mn-cs"/>
              </a:rPr>
              <a:t>Then we who are alive and remain shall be caught up together with them in the clouds to meet the Lord in the air</a:t>
            </a:r>
            <a:r>
              <a:rPr lang="en-US" sz="1200" i="1" kern="1200" dirty="0">
                <a:solidFill>
                  <a:schemeClr val="tx1"/>
                </a:solidFill>
                <a:effectLst/>
                <a:latin typeface="+mn-lt"/>
                <a:ea typeface="+mn-ea"/>
                <a:cs typeface="+mn-cs"/>
              </a:rPr>
              <a:t>. And thus we shall always be with the Lord.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Thessalonians 4:16-17)</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Now, brethren, concerning the coming of our Lord Jesus Christ and our gathering together to Him, </a:t>
            </a:r>
            <a:r>
              <a:rPr lang="en-US" sz="1200" i="1" u="sng" kern="1200" dirty="0">
                <a:solidFill>
                  <a:schemeClr val="tx1"/>
                </a:solidFill>
                <a:effectLst/>
                <a:latin typeface="+mn-lt"/>
                <a:ea typeface="+mn-ea"/>
                <a:cs typeface="+mn-cs"/>
              </a:rPr>
              <a:t>we ask you, not to be soon shaken in mind or troubled</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(2 Thessalonians 2:1-2a)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Don’t abandon the apostolic doctrine for false teaching.</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7</a:t>
            </a:fld>
            <a:endParaRPr lang="en-US"/>
          </a:p>
        </p:txBody>
      </p:sp>
    </p:spTree>
    <p:extLst>
      <p:ext uri="{BB962C8B-B14F-4D97-AF65-F5344CB8AC3E}">
        <p14:creationId xmlns:p14="http://schemas.microsoft.com/office/powerpoint/2010/main" val="3175615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 The churches of Christ (as the church of God, </a:t>
            </a:r>
            <a:r>
              <a:rPr lang="en-US" sz="1200" b="1" kern="1200" dirty="0">
                <a:solidFill>
                  <a:schemeClr val="tx1"/>
                </a:solidFill>
                <a:effectLst/>
                <a:latin typeface="+mn-lt"/>
                <a:ea typeface="+mn-ea"/>
                <a:cs typeface="+mn-cs"/>
              </a:rPr>
              <a:t>1 Cor. 1:2</a:t>
            </a:r>
            <a:r>
              <a:rPr lang="en-US" sz="1200" kern="1200" dirty="0">
                <a:solidFill>
                  <a:schemeClr val="tx1"/>
                </a:solidFill>
                <a:effectLst/>
                <a:latin typeface="+mn-lt"/>
                <a:ea typeface="+mn-ea"/>
                <a:cs typeface="+mn-cs"/>
              </a:rPr>
              <a:t>) are warned not to participate in religious division.</a:t>
            </a:r>
          </a:p>
          <a:p>
            <a:r>
              <a:rPr lang="en-US" sz="1200" i="1" kern="1200" dirty="0">
                <a:solidFill>
                  <a:schemeClr val="tx1"/>
                </a:solidFill>
                <a:effectLst/>
                <a:latin typeface="+mn-lt"/>
                <a:ea typeface="+mn-ea"/>
                <a:cs typeface="+mn-cs"/>
              </a:rPr>
              <a:t>To the church of God which is at Corinth, </a:t>
            </a:r>
            <a:r>
              <a:rPr lang="en-US" sz="1200" i="1" u="sng" kern="1200" dirty="0">
                <a:solidFill>
                  <a:schemeClr val="tx1"/>
                </a:solidFill>
                <a:effectLst/>
                <a:latin typeface="+mn-lt"/>
                <a:ea typeface="+mn-ea"/>
                <a:cs typeface="+mn-cs"/>
              </a:rPr>
              <a:t>to those who are sanctified in Christ Jesus</a:t>
            </a:r>
            <a:r>
              <a:rPr lang="en-US" sz="1200" i="1" kern="1200" dirty="0">
                <a:solidFill>
                  <a:schemeClr val="tx1"/>
                </a:solidFill>
                <a:effectLst/>
                <a:latin typeface="+mn-lt"/>
                <a:ea typeface="+mn-ea"/>
                <a:cs typeface="+mn-cs"/>
              </a:rPr>
              <a:t>, called to be saints, with all who in every place call on the name of Jesus Christ our Lord, both theirs and ours:</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Corinthians 1:2)</a:t>
            </a:r>
          </a:p>
          <a:p>
            <a:r>
              <a:rPr lang="en-US" sz="1200" b="1" kern="1200" dirty="0">
                <a:solidFill>
                  <a:schemeClr val="tx1"/>
                </a:solidFill>
                <a:effectLst/>
                <a:latin typeface="+mn-lt"/>
                <a:ea typeface="+mn-ea"/>
                <a:cs typeface="+mn-cs"/>
              </a:rPr>
              <a:t>&gt;&gt;&gt;&gt;&gt;&gt;&gt;&gt;&gt;&gt;&gt;&gt;&gt;&gt;&gt;&gt;&gt;&gt;&gt;&gt;&gt;&gt;&gt;&gt;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 The apostle Paul this condemned religious division within a congregation, which principle also forbids participation in religious division (denominationalism) outside of a congregation, </a:t>
            </a:r>
            <a:r>
              <a:rPr lang="en-US" sz="1200" b="1" kern="1200" dirty="0">
                <a:solidFill>
                  <a:schemeClr val="tx1"/>
                </a:solidFill>
                <a:effectLst/>
                <a:latin typeface="+mn-lt"/>
                <a:ea typeface="+mn-ea"/>
                <a:cs typeface="+mn-cs"/>
              </a:rPr>
              <a:t>1 Cor. 1:10-13</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Now I plead with you, brethren, by the name of our Lord Jesus Christ, </a:t>
            </a:r>
            <a:r>
              <a:rPr lang="en-US" sz="1200" i="1" u="sng" kern="1200" dirty="0">
                <a:solidFill>
                  <a:schemeClr val="tx1"/>
                </a:solidFill>
                <a:effectLst/>
                <a:latin typeface="+mn-lt"/>
                <a:ea typeface="+mn-ea"/>
                <a:cs typeface="+mn-cs"/>
              </a:rPr>
              <a:t>that you all speak the same thing, and that there be no divisions among you</a:t>
            </a:r>
            <a:r>
              <a:rPr lang="en-US" sz="1200" i="1" kern="1200" dirty="0">
                <a:solidFill>
                  <a:schemeClr val="tx1"/>
                </a:solidFill>
                <a:effectLst/>
                <a:latin typeface="+mn-lt"/>
                <a:ea typeface="+mn-ea"/>
                <a:cs typeface="+mn-cs"/>
              </a:rPr>
              <a:t>, but </a:t>
            </a:r>
            <a:r>
              <a:rPr lang="en-US" sz="1200" i="1" u="sng" kern="1200" dirty="0">
                <a:solidFill>
                  <a:schemeClr val="tx1"/>
                </a:solidFill>
                <a:effectLst/>
                <a:latin typeface="+mn-lt"/>
                <a:ea typeface="+mn-ea"/>
                <a:cs typeface="+mn-cs"/>
              </a:rPr>
              <a:t>that you be perfectly joined together in the same mind and in the same judgment</a:t>
            </a:r>
            <a:r>
              <a:rPr lang="en-US" sz="1200" i="1" kern="1200" dirty="0">
                <a:solidFill>
                  <a:schemeClr val="tx1"/>
                </a:solidFill>
                <a:effectLst/>
                <a:latin typeface="+mn-lt"/>
                <a:ea typeface="+mn-ea"/>
                <a:cs typeface="+mn-cs"/>
              </a:rPr>
              <a:t>. For it has been declared to me concerning you, my brethren, by those of Chloe's household, that there are contentions among you. Now I say this, that each of you says, "I am of Paul," or "I am of Apollos," or "I am of Cephas," or "I am of Christ." </a:t>
            </a:r>
            <a:r>
              <a:rPr lang="en-US" sz="1200" i="1" u="sng" kern="1200" dirty="0">
                <a:solidFill>
                  <a:schemeClr val="tx1"/>
                </a:solidFill>
                <a:effectLst/>
                <a:latin typeface="+mn-lt"/>
                <a:ea typeface="+mn-ea"/>
                <a:cs typeface="+mn-cs"/>
              </a:rPr>
              <a:t>Is Christ divided</a:t>
            </a:r>
            <a:r>
              <a:rPr lang="en-US" sz="1200" i="1" kern="1200" dirty="0">
                <a:solidFill>
                  <a:schemeClr val="tx1"/>
                </a:solidFill>
                <a:effectLst/>
                <a:latin typeface="+mn-lt"/>
                <a:ea typeface="+mn-ea"/>
                <a:cs typeface="+mn-cs"/>
              </a:rPr>
              <a:t>? Was Paul crucified for you? Or were you baptized in the name of Paul?</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(1 Corinthians 1:10-13)</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2. Christians are forbidden to participate with or fellowship anyone who does not continue in the doctrine of Jesus Christ, </a:t>
            </a:r>
            <a:r>
              <a:rPr lang="en-US" sz="1200" b="1" kern="1200" dirty="0">
                <a:solidFill>
                  <a:schemeClr val="tx1"/>
                </a:solidFill>
                <a:effectLst/>
                <a:latin typeface="+mn-lt"/>
                <a:ea typeface="+mn-ea"/>
                <a:cs typeface="+mn-cs"/>
              </a:rPr>
              <a:t>2 John 9-11</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Whoever transgresses and does not abide in the doctrine of Christ does not have God. He who abides in the doctrine of Christ has both the Father and the Son. If anyone comes to you and does not bring this doctrine, do not receive him into your house nor greet him; </a:t>
            </a:r>
            <a:r>
              <a:rPr lang="en-US" sz="1200" i="1" u="sng" kern="1200" dirty="0">
                <a:solidFill>
                  <a:schemeClr val="tx1"/>
                </a:solidFill>
                <a:effectLst/>
                <a:latin typeface="+mn-lt"/>
                <a:ea typeface="+mn-ea"/>
                <a:cs typeface="+mn-cs"/>
              </a:rPr>
              <a:t>for he who greets him shares in his evil deeds</a:t>
            </a:r>
            <a:r>
              <a:rPr lang="en-US" sz="1200" i="1"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(2 John 1:9-11)</a:t>
            </a:r>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&gt;&gt;&gt;&gt;&gt;&gt;&gt;&gt;&gt;&gt;&gt;&gt;&gt;&gt;&gt;&gt;&gt;&gt;&gt;&gt;&gt;&gt;&gt;&gt;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3. Instead of fellowshipping the doctrinally errant, faithful Christians are supposed to expose them, </a:t>
            </a:r>
            <a:r>
              <a:rPr lang="en-US" sz="1200" b="1" kern="1200" dirty="0">
                <a:solidFill>
                  <a:schemeClr val="tx1"/>
                </a:solidFill>
                <a:effectLst/>
                <a:latin typeface="+mn-lt"/>
                <a:ea typeface="+mn-ea"/>
                <a:cs typeface="+mn-cs"/>
              </a:rPr>
              <a:t>Eph. 5:11</a:t>
            </a:r>
            <a:r>
              <a:rPr lang="en-US" sz="1200" kern="1200" dirty="0">
                <a:solidFill>
                  <a:schemeClr val="tx1"/>
                </a:solidFill>
                <a:effectLst/>
                <a:latin typeface="+mn-lt"/>
                <a:ea typeface="+mn-ea"/>
                <a:cs typeface="+mn-cs"/>
              </a:rPr>
              <a:t>.</a:t>
            </a:r>
          </a:p>
          <a:p>
            <a:r>
              <a:rPr lang="en-US" sz="1200" i="1" u="dbl" kern="1200" dirty="0">
                <a:solidFill>
                  <a:schemeClr val="tx1"/>
                </a:solidFill>
                <a:effectLst/>
                <a:latin typeface="+mn-lt"/>
                <a:ea typeface="+mn-ea"/>
                <a:cs typeface="+mn-cs"/>
              </a:rPr>
              <a:t>And have no fellowship with the unfruitful works of darkness</a:t>
            </a:r>
            <a:r>
              <a:rPr lang="en-US" sz="1200" i="1" kern="1200" dirty="0">
                <a:solidFill>
                  <a:schemeClr val="tx1"/>
                </a:solidFill>
                <a:effectLst/>
                <a:latin typeface="+mn-lt"/>
                <a:ea typeface="+mn-ea"/>
                <a:cs typeface="+mn-cs"/>
              </a:rPr>
              <a:t>, but rather expose them. </a:t>
            </a:r>
            <a:r>
              <a:rPr lang="en-US" sz="1200" b="1" kern="1200" dirty="0">
                <a:solidFill>
                  <a:schemeClr val="tx1"/>
                </a:solidFill>
                <a:effectLst/>
                <a:latin typeface="+mn-lt"/>
                <a:ea typeface="+mn-ea"/>
                <a:cs typeface="+mn-cs"/>
              </a:rPr>
              <a:t>(Ephesians 5:11)</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8</a:t>
            </a:fld>
            <a:endParaRPr lang="en-US"/>
          </a:p>
        </p:txBody>
      </p:sp>
    </p:spTree>
    <p:extLst>
      <p:ext uri="{BB962C8B-B14F-4D97-AF65-F5344CB8AC3E}">
        <p14:creationId xmlns:p14="http://schemas.microsoft.com/office/powerpoint/2010/main" val="1422589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II. Each congregation, of the churches of Christ, is an independent entity.</a:t>
            </a:r>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&gt;&gt;&gt;&gt;&gt;&gt;&gt;&gt;&gt;&gt;&gt;&gt;&gt;&gt;&gt;&gt;&gt;&gt;&gt;&gt;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 No denominational headquarters, nor its organizational structure, existed when the church was established in the first century.</a:t>
            </a:r>
          </a:p>
          <a:p>
            <a:r>
              <a:rPr lang="en-US" sz="1200" kern="1200" dirty="0">
                <a:solidFill>
                  <a:schemeClr val="tx1"/>
                </a:solidFill>
                <a:effectLst/>
                <a:latin typeface="+mn-lt"/>
                <a:ea typeface="+mn-ea"/>
                <a:cs typeface="+mn-cs"/>
              </a:rPr>
              <a:t>        1. There was no church government in the first century any larger than each individual congregation.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&gt;&gt;&gt;&gt;&gt;&gt;&gt;&gt;&gt;&gt;&gt;&gt;&gt;&gt;&gt;&gt;&gt;&gt;&gt;&gt;</a:t>
            </a:r>
          </a:p>
          <a:p>
            <a:r>
              <a:rPr lang="en-US" sz="1200" kern="1200" dirty="0">
                <a:solidFill>
                  <a:schemeClr val="tx1"/>
                </a:solidFill>
                <a:effectLst/>
                <a:latin typeface="+mn-lt"/>
                <a:ea typeface="+mn-ea"/>
                <a:cs typeface="+mn-cs"/>
              </a:rPr>
              <a:t>        2. Each fully organized local congregation had its own elders; who guided only the congregation over which they had been appointed, </a:t>
            </a:r>
            <a:r>
              <a:rPr lang="en-US" sz="1200" b="1" kern="1200" dirty="0">
                <a:solidFill>
                  <a:schemeClr val="tx1"/>
                </a:solidFill>
                <a:effectLst/>
                <a:latin typeface="+mn-lt"/>
                <a:ea typeface="+mn-ea"/>
                <a:cs typeface="+mn-cs"/>
              </a:rPr>
              <a:t>Acts 20:28; Phil. 1:1; Titus 1:5; 1 Pet. 5:2</a:t>
            </a:r>
            <a:r>
              <a:rPr lang="en-US" sz="1200" kern="1200" dirty="0">
                <a:solidFill>
                  <a:schemeClr val="tx1"/>
                </a:solidFill>
                <a:effectLst/>
                <a:latin typeface="+mn-lt"/>
                <a:ea typeface="+mn-ea"/>
                <a:cs typeface="+mn-cs"/>
              </a:rPr>
              <a:t>.</a:t>
            </a:r>
          </a:p>
          <a:p>
            <a:r>
              <a:rPr lang="en-US" sz="1200" i="1" kern="1200" dirty="0">
                <a:solidFill>
                  <a:schemeClr val="tx1"/>
                </a:solidFill>
                <a:effectLst/>
                <a:latin typeface="+mn-lt"/>
                <a:ea typeface="+mn-ea"/>
                <a:cs typeface="+mn-cs"/>
              </a:rPr>
              <a:t>Therefore take heed to yourselves and to all the flock, </a:t>
            </a:r>
            <a:r>
              <a:rPr lang="en-US" sz="1200" i="1" u="sng" kern="1200" dirty="0">
                <a:solidFill>
                  <a:schemeClr val="tx1"/>
                </a:solidFill>
                <a:effectLst/>
                <a:latin typeface="+mn-lt"/>
                <a:ea typeface="+mn-ea"/>
                <a:cs typeface="+mn-cs"/>
              </a:rPr>
              <a:t>among which the Holy Spirit has made you overseers</a:t>
            </a:r>
            <a:r>
              <a:rPr lang="en-US" sz="1200" i="1" kern="1200" dirty="0">
                <a:solidFill>
                  <a:schemeClr val="tx1"/>
                </a:solidFill>
                <a:effectLst/>
                <a:latin typeface="+mn-lt"/>
                <a:ea typeface="+mn-ea"/>
                <a:cs typeface="+mn-cs"/>
              </a:rPr>
              <a:t>, to shepherd the church of God which He purchased with His own blood. </a:t>
            </a:r>
            <a:r>
              <a:rPr lang="en-US" sz="1200" b="1" kern="1200" dirty="0">
                <a:solidFill>
                  <a:schemeClr val="tx1"/>
                </a:solidFill>
                <a:effectLst/>
                <a:latin typeface="+mn-lt"/>
                <a:ea typeface="+mn-ea"/>
                <a:cs typeface="+mn-cs"/>
              </a:rPr>
              <a:t>(Acts 20:28)</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Paul and Timothy, bondservants of Jesus Christ, To all </a:t>
            </a:r>
            <a:r>
              <a:rPr lang="en-US" sz="1200" i="1" u="sng" kern="1200" dirty="0">
                <a:solidFill>
                  <a:schemeClr val="tx1"/>
                </a:solidFill>
                <a:effectLst/>
                <a:latin typeface="+mn-lt"/>
                <a:ea typeface="+mn-ea"/>
                <a:cs typeface="+mn-cs"/>
              </a:rPr>
              <a:t>the saints</a:t>
            </a:r>
            <a:r>
              <a:rPr lang="en-US" sz="1200" i="1" kern="1200" dirty="0">
                <a:solidFill>
                  <a:schemeClr val="tx1"/>
                </a:solidFill>
                <a:effectLst/>
                <a:latin typeface="+mn-lt"/>
                <a:ea typeface="+mn-ea"/>
                <a:cs typeface="+mn-cs"/>
              </a:rPr>
              <a:t> in Christ Jesus who are in Philippi, with </a:t>
            </a:r>
            <a:r>
              <a:rPr lang="en-US" sz="1200" i="1" u="sng" kern="1200" dirty="0">
                <a:solidFill>
                  <a:schemeClr val="tx1"/>
                </a:solidFill>
                <a:effectLst/>
                <a:latin typeface="+mn-lt"/>
                <a:ea typeface="+mn-ea"/>
                <a:cs typeface="+mn-cs"/>
              </a:rPr>
              <a:t>the bishops and deacons</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(Philippians 1:1)</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For this reason I left you in Crete, that you should set in order the things that are lacking, and </a:t>
            </a:r>
            <a:r>
              <a:rPr lang="en-US" sz="1200" i="1" u="sng" kern="1200" dirty="0">
                <a:solidFill>
                  <a:schemeClr val="tx1"/>
                </a:solidFill>
                <a:effectLst/>
                <a:latin typeface="+mn-lt"/>
                <a:ea typeface="+mn-ea"/>
                <a:cs typeface="+mn-cs"/>
              </a:rPr>
              <a:t>appoint elders in every city</a:t>
            </a:r>
            <a:r>
              <a:rPr lang="en-US" sz="1200" i="1" kern="1200" dirty="0">
                <a:solidFill>
                  <a:schemeClr val="tx1"/>
                </a:solidFill>
                <a:effectLst/>
                <a:latin typeface="+mn-lt"/>
                <a:ea typeface="+mn-ea"/>
                <a:cs typeface="+mn-cs"/>
              </a:rPr>
              <a:t> as I commanded you</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(Titus 1:5)</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Shepherd the flock of God </a:t>
            </a:r>
            <a:r>
              <a:rPr lang="en-US" sz="1200" i="1" u="sng" kern="1200" dirty="0">
                <a:solidFill>
                  <a:schemeClr val="tx1"/>
                </a:solidFill>
                <a:effectLst/>
                <a:latin typeface="+mn-lt"/>
                <a:ea typeface="+mn-ea"/>
                <a:cs typeface="+mn-cs"/>
              </a:rPr>
              <a:t>which is among you</a:t>
            </a:r>
            <a:r>
              <a:rPr lang="en-US" sz="1200" i="1" kern="1200" dirty="0">
                <a:solidFill>
                  <a:schemeClr val="tx1"/>
                </a:solidFill>
                <a:effectLst/>
                <a:latin typeface="+mn-lt"/>
                <a:ea typeface="+mn-ea"/>
                <a:cs typeface="+mn-cs"/>
              </a:rPr>
              <a:t>, serving as overseers, not by compulsion but willingly, not for dishonest gain but eagerly; </a:t>
            </a:r>
            <a:r>
              <a:rPr lang="en-US" sz="1200" b="1" kern="1200" dirty="0">
                <a:solidFill>
                  <a:schemeClr val="tx1"/>
                </a:solidFill>
                <a:effectLst/>
                <a:latin typeface="+mn-lt"/>
                <a:ea typeface="+mn-ea"/>
                <a:cs typeface="+mn-cs"/>
              </a:rPr>
              <a:t>(1 Peter 5:2)</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51C2EDC-1227-4ABA-B6A3-FA2A80E2D56A}" type="slidenum">
              <a:rPr lang="en-US" smtClean="0"/>
              <a:t>9</a:t>
            </a:fld>
            <a:endParaRPr lang="en-US"/>
          </a:p>
        </p:txBody>
      </p:sp>
    </p:spTree>
    <p:extLst>
      <p:ext uri="{BB962C8B-B14F-4D97-AF65-F5344CB8AC3E}">
        <p14:creationId xmlns:p14="http://schemas.microsoft.com/office/powerpoint/2010/main" val="3417483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C3B1D-C66D-46BF-97B5-A8A6CA0F8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AB23D9-4AAC-4BD4-AAA4-66B0824AE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58A3CD-C17B-42FE-93CB-22600F066879}"/>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5" name="Footer Placeholder 4">
            <a:extLst>
              <a:ext uri="{FF2B5EF4-FFF2-40B4-BE49-F238E27FC236}">
                <a16:creationId xmlns:a16="http://schemas.microsoft.com/office/drawing/2014/main" id="{2CA859FD-F2A5-43EA-9B16-9CA2B489C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DA26D-42A1-40B4-A1FF-23DAF5AA8AA6}"/>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325190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37833-1C92-41A3-82C0-8D50085470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F0E08D-8195-4E86-AE5F-15582983F9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A5832C-F3B4-4ABC-BF26-F286813C582E}"/>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5" name="Footer Placeholder 4">
            <a:extLst>
              <a:ext uri="{FF2B5EF4-FFF2-40B4-BE49-F238E27FC236}">
                <a16:creationId xmlns:a16="http://schemas.microsoft.com/office/drawing/2014/main" id="{CD97D3AB-E24A-4994-A79B-4B7A2CA15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E9C7B-147B-42CB-A808-8409B772F9FD}"/>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3871672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CBD18B-FA6D-4DD6-AACA-99A329654D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0E45A8-1D45-4FF7-B46E-E73DC1A48F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BEA11-4E4D-444E-90DA-9116775EAA8F}"/>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5" name="Footer Placeholder 4">
            <a:extLst>
              <a:ext uri="{FF2B5EF4-FFF2-40B4-BE49-F238E27FC236}">
                <a16:creationId xmlns:a16="http://schemas.microsoft.com/office/drawing/2014/main" id="{641CD227-7021-4C66-BE10-3FF3CC01D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C87E2-A500-4E93-86C8-B0C8E4A343E1}"/>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53860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06716-F8F1-495F-BF5B-943008799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58988D-D46D-4612-8408-22357F704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BC99B-1927-47BE-BB85-C7E77089987F}"/>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5" name="Footer Placeholder 4">
            <a:extLst>
              <a:ext uri="{FF2B5EF4-FFF2-40B4-BE49-F238E27FC236}">
                <a16:creationId xmlns:a16="http://schemas.microsoft.com/office/drawing/2014/main" id="{7251B9FB-9175-4DAF-80A5-8B0962CA59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556AB-8097-4F2F-933E-E612B5779F2A}"/>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166841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854C4-ACE6-40A6-84C3-A027638F09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A3804E-17CA-4EDA-907A-4202F3F152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5E2346-20AC-47B8-9446-2D9716445B8B}"/>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5" name="Footer Placeholder 4">
            <a:extLst>
              <a:ext uri="{FF2B5EF4-FFF2-40B4-BE49-F238E27FC236}">
                <a16:creationId xmlns:a16="http://schemas.microsoft.com/office/drawing/2014/main" id="{AA45142E-0884-487F-8066-C5F861514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13356-5690-4354-8BE4-7805B45ED4C4}"/>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262840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8E6F-74A0-4ACE-90E0-E6DA6A57C1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12E185-9CE0-484F-9B0E-D56BE8286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131BAF-0A2F-4FCB-82DD-23D86456E8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03F6BF-DAB6-433A-A804-12FA3998169C}"/>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6" name="Footer Placeholder 5">
            <a:extLst>
              <a:ext uri="{FF2B5EF4-FFF2-40B4-BE49-F238E27FC236}">
                <a16:creationId xmlns:a16="http://schemas.microsoft.com/office/drawing/2014/main" id="{6394F6DC-DA4F-4E65-82FD-3E20817167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C5241F-7AA1-4EB8-814D-3B9DE9C0B523}"/>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334491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4E304-9190-4FE7-95FF-80E4FD89DB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A96141-DD69-4AAA-84E7-7E5498D957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28CE2E-5F75-4E37-A84C-4793FD6585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65F38A-92AD-4F00-8628-75855FAC86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F5B928-DEFB-41CB-A2C4-589A068222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D5AC3E-42EF-4DD8-BCF1-2913D812BC46}"/>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8" name="Footer Placeholder 7">
            <a:extLst>
              <a:ext uri="{FF2B5EF4-FFF2-40B4-BE49-F238E27FC236}">
                <a16:creationId xmlns:a16="http://schemas.microsoft.com/office/drawing/2014/main" id="{CB67F865-EDE3-48EC-8C0A-7CC24E73E5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9250FC-EFD5-4C27-93E0-196762B9DE99}"/>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421438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D00AE-24C5-48C1-A429-054BAAF064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0F0802-00C5-4D5C-AFD8-6805FCB40E09}"/>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4" name="Footer Placeholder 3">
            <a:extLst>
              <a:ext uri="{FF2B5EF4-FFF2-40B4-BE49-F238E27FC236}">
                <a16:creationId xmlns:a16="http://schemas.microsoft.com/office/drawing/2014/main" id="{95DB093B-5551-4B78-BF1B-0952BD6BA4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A4CE3D-2E70-4AED-BACD-6B3E4B6C1A2C}"/>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361553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F2036F-6A13-497A-AB2D-8C658E94DA77}"/>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3" name="Footer Placeholder 2">
            <a:extLst>
              <a:ext uri="{FF2B5EF4-FFF2-40B4-BE49-F238E27FC236}">
                <a16:creationId xmlns:a16="http://schemas.microsoft.com/office/drawing/2014/main" id="{F77AAFFC-E1B1-47DC-BEA0-56F2F281ED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94A289-B336-4A2B-B133-382B36F7B629}"/>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2722132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48301-A331-411F-8D1C-82ACC2CA78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87C62D-9AA6-4D8D-89E7-FCC2433D30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F8B892-60A2-4376-996D-9425E51A0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728F6-7A6E-485E-8E6C-9129D2B53AC0}"/>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6" name="Footer Placeholder 5">
            <a:extLst>
              <a:ext uri="{FF2B5EF4-FFF2-40B4-BE49-F238E27FC236}">
                <a16:creationId xmlns:a16="http://schemas.microsoft.com/office/drawing/2014/main" id="{0E401328-5576-4735-A8A3-0973DF442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ECEC5D-87D1-41D8-81B3-0BCB768BEFBC}"/>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120576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5895B-33B9-4CD7-8BE1-E28A5499AB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63A4A6-7C69-497D-B55A-B0C813EB9B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268333-0AE8-4D2C-8FD7-0DB602A1C2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18F5E-2617-4256-A47D-99A903EB50D6}"/>
              </a:ext>
            </a:extLst>
          </p:cNvPr>
          <p:cNvSpPr>
            <a:spLocks noGrp="1"/>
          </p:cNvSpPr>
          <p:nvPr>
            <p:ph type="dt" sz="half" idx="10"/>
          </p:nvPr>
        </p:nvSpPr>
        <p:spPr/>
        <p:txBody>
          <a:bodyPr/>
          <a:lstStyle/>
          <a:p>
            <a:fld id="{B06B6EF8-1AE9-40EC-853A-55BB24F2D1A3}" type="datetimeFigureOut">
              <a:rPr lang="en-US" smtClean="0"/>
              <a:t>4/27/2019</a:t>
            </a:fld>
            <a:endParaRPr lang="en-US"/>
          </a:p>
        </p:txBody>
      </p:sp>
      <p:sp>
        <p:nvSpPr>
          <p:cNvPr id="6" name="Footer Placeholder 5">
            <a:extLst>
              <a:ext uri="{FF2B5EF4-FFF2-40B4-BE49-F238E27FC236}">
                <a16:creationId xmlns:a16="http://schemas.microsoft.com/office/drawing/2014/main" id="{9328A7B5-90FF-45C8-89C7-12B3023C2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52660B-1516-49EF-A467-F2EBD232E7F4}"/>
              </a:ext>
            </a:extLst>
          </p:cNvPr>
          <p:cNvSpPr>
            <a:spLocks noGrp="1"/>
          </p:cNvSpPr>
          <p:nvPr>
            <p:ph type="sldNum" sz="quarter" idx="12"/>
          </p:nvPr>
        </p:nvSpPr>
        <p:spPr/>
        <p:txBody>
          <a:bodyPr/>
          <a:lstStyle/>
          <a:p>
            <a:fld id="{F04FB82F-C12B-432C-B99A-0CC7E3C80CBE}" type="slidenum">
              <a:rPr lang="en-US" smtClean="0"/>
              <a:t>‹#›</a:t>
            </a:fld>
            <a:endParaRPr lang="en-US"/>
          </a:p>
        </p:txBody>
      </p:sp>
    </p:spTree>
    <p:extLst>
      <p:ext uri="{BB962C8B-B14F-4D97-AF65-F5344CB8AC3E}">
        <p14:creationId xmlns:p14="http://schemas.microsoft.com/office/powerpoint/2010/main" val="311982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DD81F-7D34-40EC-A78B-B9FE85FE36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FE67B3-0CD1-4F8C-A435-D3ABCF2771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D5D86-A0F6-45C4-B0A9-0C8764AD85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B6EF8-1AE9-40EC-853A-55BB24F2D1A3}" type="datetimeFigureOut">
              <a:rPr lang="en-US" smtClean="0"/>
              <a:t>4/27/2019</a:t>
            </a:fld>
            <a:endParaRPr lang="en-US"/>
          </a:p>
        </p:txBody>
      </p:sp>
      <p:sp>
        <p:nvSpPr>
          <p:cNvPr id="5" name="Footer Placeholder 4">
            <a:extLst>
              <a:ext uri="{FF2B5EF4-FFF2-40B4-BE49-F238E27FC236}">
                <a16:creationId xmlns:a16="http://schemas.microsoft.com/office/drawing/2014/main" id="{D31CEE58-918A-466E-87AF-2848283C3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AA1B5A-DD8D-402E-A74D-D46617DAB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FB82F-C12B-432C-B99A-0CC7E3C80CBE}" type="slidenum">
              <a:rPr lang="en-US" smtClean="0"/>
              <a:t>‹#›</a:t>
            </a:fld>
            <a:endParaRPr lang="en-US"/>
          </a:p>
        </p:txBody>
      </p:sp>
    </p:spTree>
    <p:extLst>
      <p:ext uri="{BB962C8B-B14F-4D97-AF65-F5344CB8AC3E}">
        <p14:creationId xmlns:p14="http://schemas.microsoft.com/office/powerpoint/2010/main" val="421285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flickr.com/photos/seven_of9/6313617054/"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ush green field&#10;&#10;Description automatically generated">
            <a:extLst>
              <a:ext uri="{FF2B5EF4-FFF2-40B4-BE49-F238E27FC236}">
                <a16:creationId xmlns:a16="http://schemas.microsoft.com/office/drawing/2014/main" id="{D458C6A4-853A-4775-9332-51757FA8752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0" y="8930"/>
            <a:ext cx="12192000" cy="6975764"/>
          </a:xfrm>
          <a:prstGeom prst="rect">
            <a:avLst/>
          </a:prstGeom>
        </p:spPr>
      </p:pic>
      <p:sp>
        <p:nvSpPr>
          <p:cNvPr id="2" name="TextBox 1">
            <a:extLst>
              <a:ext uri="{FF2B5EF4-FFF2-40B4-BE49-F238E27FC236}">
                <a16:creationId xmlns:a16="http://schemas.microsoft.com/office/drawing/2014/main" id="{D5FC33D6-D581-4DA3-BB4C-482B4ED88064}"/>
              </a:ext>
            </a:extLst>
          </p:cNvPr>
          <p:cNvSpPr txBox="1"/>
          <p:nvPr/>
        </p:nvSpPr>
        <p:spPr>
          <a:xfrm>
            <a:off x="1745680" y="678873"/>
            <a:ext cx="8670002" cy="923330"/>
          </a:xfrm>
          <a:prstGeom prst="rect">
            <a:avLst/>
          </a:prstGeom>
          <a:noFill/>
        </p:spPr>
        <p:txBody>
          <a:bodyPr wrap="none" rtlCol="0">
            <a:spAutoFit/>
          </a:bodyPr>
          <a:lstStyle/>
          <a:p>
            <a:r>
              <a:rPr lang="en-US" sz="5400" dirty="0">
                <a:solidFill>
                  <a:schemeClr val="bg1"/>
                </a:solidFill>
                <a:latin typeface="Times New Roman" panose="02020603050405020304" pitchFamily="18" charset="0"/>
                <a:cs typeface="Times New Roman" panose="02020603050405020304" pitchFamily="18" charset="0"/>
              </a:rPr>
              <a:t>Welcome to Evening Services </a:t>
            </a:r>
          </a:p>
        </p:txBody>
      </p:sp>
      <p:sp>
        <p:nvSpPr>
          <p:cNvPr id="3" name="TextBox 2">
            <a:extLst>
              <a:ext uri="{FF2B5EF4-FFF2-40B4-BE49-F238E27FC236}">
                <a16:creationId xmlns:a16="http://schemas.microsoft.com/office/drawing/2014/main" id="{CD3FDF3C-9545-4C88-937F-DD77861BBE55}"/>
              </a:ext>
            </a:extLst>
          </p:cNvPr>
          <p:cNvSpPr txBox="1"/>
          <p:nvPr/>
        </p:nvSpPr>
        <p:spPr>
          <a:xfrm>
            <a:off x="8423569" y="5763628"/>
            <a:ext cx="3172691" cy="830997"/>
          </a:xfrm>
          <a:prstGeom prst="rect">
            <a:avLst/>
          </a:prstGeom>
          <a:noFill/>
        </p:spPr>
        <p:txBody>
          <a:bodyPr wrap="square" rtlCol="0">
            <a:spAutoFit/>
          </a:bodyPr>
          <a:lstStyle/>
          <a:p>
            <a:r>
              <a:rPr lang="en-US" sz="2400" dirty="0">
                <a:solidFill>
                  <a:schemeClr val="bg2">
                    <a:lumMod val="50000"/>
                  </a:schemeClr>
                </a:solidFill>
              </a:rPr>
              <a:t>Ranger Church of Christ</a:t>
            </a:r>
          </a:p>
          <a:p>
            <a:r>
              <a:rPr lang="en-US" sz="2400" dirty="0">
                <a:solidFill>
                  <a:schemeClr val="bg2">
                    <a:lumMod val="50000"/>
                  </a:schemeClr>
                </a:solidFill>
              </a:rPr>
              <a:t>Mesquite and Rusk St </a:t>
            </a:r>
          </a:p>
        </p:txBody>
      </p:sp>
    </p:spTree>
    <p:extLst>
      <p:ext uri="{BB962C8B-B14F-4D97-AF65-F5344CB8AC3E}">
        <p14:creationId xmlns:p14="http://schemas.microsoft.com/office/powerpoint/2010/main" val="93469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CC1344-6E1E-4BD6-B487-2C9513364591}"/>
              </a:ext>
            </a:extLst>
          </p:cNvPr>
          <p:cNvSpPr/>
          <p:nvPr/>
        </p:nvSpPr>
        <p:spPr>
          <a:xfrm>
            <a:off x="623449" y="633095"/>
            <a:ext cx="10986655" cy="769441"/>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Churches of Christ fellowship each other </a:t>
            </a:r>
          </a:p>
        </p:txBody>
      </p:sp>
      <p:sp>
        <p:nvSpPr>
          <p:cNvPr id="3" name="Rectangle 2">
            <a:extLst>
              <a:ext uri="{FF2B5EF4-FFF2-40B4-BE49-F238E27FC236}">
                <a16:creationId xmlns:a16="http://schemas.microsoft.com/office/drawing/2014/main" id="{017A7733-DADD-4F20-B134-2106AB20B3F0}"/>
              </a:ext>
            </a:extLst>
          </p:cNvPr>
          <p:cNvSpPr/>
          <p:nvPr/>
        </p:nvSpPr>
        <p:spPr>
          <a:xfrm>
            <a:off x="609604" y="1914344"/>
            <a:ext cx="10986654" cy="1200329"/>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True Christian fellowship exists between Christians and God plus between Christians and other Christians </a:t>
            </a:r>
          </a:p>
        </p:txBody>
      </p:sp>
      <p:sp>
        <p:nvSpPr>
          <p:cNvPr id="4" name="Rectangle 3">
            <a:extLst>
              <a:ext uri="{FF2B5EF4-FFF2-40B4-BE49-F238E27FC236}">
                <a16:creationId xmlns:a16="http://schemas.microsoft.com/office/drawing/2014/main" id="{57343F1B-2B7F-4BFE-B4B5-03E5E597934A}"/>
              </a:ext>
            </a:extLst>
          </p:cNvPr>
          <p:cNvSpPr/>
          <p:nvPr/>
        </p:nvSpPr>
        <p:spPr>
          <a:xfrm>
            <a:off x="623449" y="3429000"/>
            <a:ext cx="10986654" cy="1754326"/>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Lacking the prerequisite of fellowship with God, and their not abiding in the doctrine of Christ, denominations are not suitable for fellowship with the churches of Christ.</a:t>
            </a:r>
          </a:p>
        </p:txBody>
      </p:sp>
    </p:spTree>
    <p:extLst>
      <p:ext uri="{BB962C8B-B14F-4D97-AF65-F5344CB8AC3E}">
        <p14:creationId xmlns:p14="http://schemas.microsoft.com/office/powerpoint/2010/main" val="158265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2699A2-F799-48F2-B9BE-987651D757B1}"/>
              </a:ext>
            </a:extLst>
          </p:cNvPr>
          <p:cNvSpPr/>
          <p:nvPr/>
        </p:nvSpPr>
        <p:spPr>
          <a:xfrm>
            <a:off x="623460" y="695148"/>
            <a:ext cx="10945091" cy="1446550"/>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Denominations disregard the authority of the Scriptures in a number of ways</a:t>
            </a:r>
          </a:p>
        </p:txBody>
      </p:sp>
      <p:sp>
        <p:nvSpPr>
          <p:cNvPr id="3" name="Rectangle 2">
            <a:extLst>
              <a:ext uri="{FF2B5EF4-FFF2-40B4-BE49-F238E27FC236}">
                <a16:creationId xmlns:a16="http://schemas.microsoft.com/office/drawing/2014/main" id="{A096BAFC-2AAB-4A90-ACF4-968E386B7C5A}"/>
              </a:ext>
            </a:extLst>
          </p:cNvPr>
          <p:cNvSpPr/>
          <p:nvPr/>
        </p:nvSpPr>
        <p:spPr>
          <a:xfrm>
            <a:off x="664986" y="2517923"/>
            <a:ext cx="10945091" cy="1200329"/>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Denominations wear religious names different from the Lord’s church  </a:t>
            </a:r>
          </a:p>
        </p:txBody>
      </p:sp>
      <p:sp>
        <p:nvSpPr>
          <p:cNvPr id="4" name="Rectangle 3">
            <a:extLst>
              <a:ext uri="{FF2B5EF4-FFF2-40B4-BE49-F238E27FC236}">
                <a16:creationId xmlns:a16="http://schemas.microsoft.com/office/drawing/2014/main" id="{6DC8C25D-873C-4360-8F91-5C2E28082D88}"/>
              </a:ext>
            </a:extLst>
          </p:cNvPr>
          <p:cNvSpPr/>
          <p:nvPr/>
        </p:nvSpPr>
        <p:spPr>
          <a:xfrm>
            <a:off x="651166" y="3909258"/>
            <a:ext cx="10945091"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Denominations depart from New Testament worship </a:t>
            </a:r>
          </a:p>
        </p:txBody>
      </p:sp>
      <p:sp>
        <p:nvSpPr>
          <p:cNvPr id="5" name="Rectangle 4">
            <a:extLst>
              <a:ext uri="{FF2B5EF4-FFF2-40B4-BE49-F238E27FC236}">
                <a16:creationId xmlns:a16="http://schemas.microsoft.com/office/drawing/2014/main" id="{B87D27E8-3603-42F3-8ADB-1ECAEA0AA392}"/>
              </a:ext>
            </a:extLst>
          </p:cNvPr>
          <p:cNvSpPr/>
          <p:nvPr/>
        </p:nvSpPr>
        <p:spPr>
          <a:xfrm>
            <a:off x="664986" y="4851457"/>
            <a:ext cx="10903565"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Denominations disregard the authority of the Scriptures </a:t>
            </a:r>
          </a:p>
        </p:txBody>
      </p:sp>
    </p:spTree>
    <p:extLst>
      <p:ext uri="{BB962C8B-B14F-4D97-AF65-F5344CB8AC3E}">
        <p14:creationId xmlns:p14="http://schemas.microsoft.com/office/powerpoint/2010/main" val="38917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80">
                                          <p:stCondLst>
                                            <p:cond delay="0"/>
                                          </p:stCondLst>
                                        </p:cTn>
                                        <p:tgtEl>
                                          <p:spTgt spid="4">
                                            <p:txEl>
                                              <p:pRg st="0" end="0"/>
                                            </p:txEl>
                                          </p:spTgt>
                                        </p:tgtEl>
                                      </p:cBhvr>
                                    </p:animEffect>
                                    <p:anim calcmode="lin" valueType="num">
                                      <p:cBhvr>
                                        <p:cTn id="2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0" end="0"/>
                                            </p:txEl>
                                          </p:spTgt>
                                        </p:tgtEl>
                                      </p:cBhvr>
                                      <p:to x="100000" y="60000"/>
                                    </p:animScale>
                                    <p:animScale>
                                      <p:cBhvr>
                                        <p:cTn id="32" dur="166" decel="50000">
                                          <p:stCondLst>
                                            <p:cond delay="676"/>
                                          </p:stCondLst>
                                        </p:cTn>
                                        <p:tgtEl>
                                          <p:spTgt spid="4">
                                            <p:txEl>
                                              <p:pRg st="0" end="0"/>
                                            </p:txEl>
                                          </p:spTgt>
                                        </p:tgtEl>
                                      </p:cBhvr>
                                      <p:to x="100000" y="100000"/>
                                    </p:animScale>
                                    <p:animScale>
                                      <p:cBhvr>
                                        <p:cTn id="33" dur="26">
                                          <p:stCondLst>
                                            <p:cond delay="1312"/>
                                          </p:stCondLst>
                                        </p:cTn>
                                        <p:tgtEl>
                                          <p:spTgt spid="4">
                                            <p:txEl>
                                              <p:pRg st="0" end="0"/>
                                            </p:txEl>
                                          </p:spTgt>
                                        </p:tgtEl>
                                      </p:cBhvr>
                                      <p:to x="100000" y="80000"/>
                                    </p:animScale>
                                    <p:animScale>
                                      <p:cBhvr>
                                        <p:cTn id="34" dur="166" decel="50000">
                                          <p:stCondLst>
                                            <p:cond delay="1338"/>
                                          </p:stCondLst>
                                        </p:cTn>
                                        <p:tgtEl>
                                          <p:spTgt spid="4">
                                            <p:txEl>
                                              <p:pRg st="0" end="0"/>
                                            </p:txEl>
                                          </p:spTgt>
                                        </p:tgtEl>
                                      </p:cBhvr>
                                      <p:to x="100000" y="100000"/>
                                    </p:animScale>
                                    <p:animScale>
                                      <p:cBhvr>
                                        <p:cTn id="35" dur="26">
                                          <p:stCondLst>
                                            <p:cond delay="1642"/>
                                          </p:stCondLst>
                                        </p:cTn>
                                        <p:tgtEl>
                                          <p:spTgt spid="4">
                                            <p:txEl>
                                              <p:pRg st="0" end="0"/>
                                            </p:txEl>
                                          </p:spTgt>
                                        </p:tgtEl>
                                      </p:cBhvr>
                                      <p:to x="100000" y="90000"/>
                                    </p:animScale>
                                    <p:animScale>
                                      <p:cBhvr>
                                        <p:cTn id="36" dur="166" decel="50000">
                                          <p:stCondLst>
                                            <p:cond delay="1668"/>
                                          </p:stCondLst>
                                        </p:cTn>
                                        <p:tgtEl>
                                          <p:spTgt spid="4">
                                            <p:txEl>
                                              <p:pRg st="0" end="0"/>
                                            </p:txEl>
                                          </p:spTgt>
                                        </p:tgtEl>
                                      </p:cBhvr>
                                      <p:to x="100000" y="100000"/>
                                    </p:animScale>
                                    <p:animScale>
                                      <p:cBhvr>
                                        <p:cTn id="37" dur="26">
                                          <p:stCondLst>
                                            <p:cond delay="1808"/>
                                          </p:stCondLst>
                                        </p:cTn>
                                        <p:tgtEl>
                                          <p:spTgt spid="4">
                                            <p:txEl>
                                              <p:pRg st="0" end="0"/>
                                            </p:txEl>
                                          </p:spTgt>
                                        </p:tgtEl>
                                      </p:cBhvr>
                                      <p:to x="100000" y="95000"/>
                                    </p:animScale>
                                    <p:animScale>
                                      <p:cBhvr>
                                        <p:cTn id="38" dur="166" decel="50000">
                                          <p:stCondLst>
                                            <p:cond delay="1834"/>
                                          </p:stCondLst>
                                        </p:cTn>
                                        <p:tgtEl>
                                          <p:spTgt spid="4">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wipe(down)">
                                      <p:cBhvr>
                                        <p:cTn id="43" dur="580">
                                          <p:stCondLst>
                                            <p:cond delay="0"/>
                                          </p:stCondLst>
                                        </p:cTn>
                                        <p:tgtEl>
                                          <p:spTgt spid="5">
                                            <p:txEl>
                                              <p:pRg st="0" end="0"/>
                                            </p:txEl>
                                          </p:spTgt>
                                        </p:tgtEl>
                                      </p:cBhvr>
                                    </p:animEffect>
                                    <p:anim calcmode="lin" valueType="num">
                                      <p:cBhvr>
                                        <p:cTn id="4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0" end="0"/>
                                            </p:txEl>
                                          </p:spTgt>
                                        </p:tgtEl>
                                      </p:cBhvr>
                                      <p:to x="100000" y="60000"/>
                                    </p:animScale>
                                    <p:animScale>
                                      <p:cBhvr>
                                        <p:cTn id="50" dur="166" decel="50000">
                                          <p:stCondLst>
                                            <p:cond delay="676"/>
                                          </p:stCondLst>
                                        </p:cTn>
                                        <p:tgtEl>
                                          <p:spTgt spid="5">
                                            <p:txEl>
                                              <p:pRg st="0" end="0"/>
                                            </p:txEl>
                                          </p:spTgt>
                                        </p:tgtEl>
                                      </p:cBhvr>
                                      <p:to x="100000" y="100000"/>
                                    </p:animScale>
                                    <p:animScale>
                                      <p:cBhvr>
                                        <p:cTn id="51" dur="26">
                                          <p:stCondLst>
                                            <p:cond delay="1312"/>
                                          </p:stCondLst>
                                        </p:cTn>
                                        <p:tgtEl>
                                          <p:spTgt spid="5">
                                            <p:txEl>
                                              <p:pRg st="0" end="0"/>
                                            </p:txEl>
                                          </p:spTgt>
                                        </p:tgtEl>
                                      </p:cBhvr>
                                      <p:to x="100000" y="80000"/>
                                    </p:animScale>
                                    <p:animScale>
                                      <p:cBhvr>
                                        <p:cTn id="52" dur="166" decel="50000">
                                          <p:stCondLst>
                                            <p:cond delay="1338"/>
                                          </p:stCondLst>
                                        </p:cTn>
                                        <p:tgtEl>
                                          <p:spTgt spid="5">
                                            <p:txEl>
                                              <p:pRg st="0" end="0"/>
                                            </p:txEl>
                                          </p:spTgt>
                                        </p:tgtEl>
                                      </p:cBhvr>
                                      <p:to x="100000" y="100000"/>
                                    </p:animScale>
                                    <p:animScale>
                                      <p:cBhvr>
                                        <p:cTn id="53" dur="26">
                                          <p:stCondLst>
                                            <p:cond delay="1642"/>
                                          </p:stCondLst>
                                        </p:cTn>
                                        <p:tgtEl>
                                          <p:spTgt spid="5">
                                            <p:txEl>
                                              <p:pRg st="0" end="0"/>
                                            </p:txEl>
                                          </p:spTgt>
                                        </p:tgtEl>
                                      </p:cBhvr>
                                      <p:to x="100000" y="90000"/>
                                    </p:animScale>
                                    <p:animScale>
                                      <p:cBhvr>
                                        <p:cTn id="54" dur="166" decel="50000">
                                          <p:stCondLst>
                                            <p:cond delay="1668"/>
                                          </p:stCondLst>
                                        </p:cTn>
                                        <p:tgtEl>
                                          <p:spTgt spid="5">
                                            <p:txEl>
                                              <p:pRg st="0" end="0"/>
                                            </p:txEl>
                                          </p:spTgt>
                                        </p:tgtEl>
                                      </p:cBhvr>
                                      <p:to x="100000" y="100000"/>
                                    </p:animScale>
                                    <p:animScale>
                                      <p:cBhvr>
                                        <p:cTn id="55" dur="26">
                                          <p:stCondLst>
                                            <p:cond delay="1808"/>
                                          </p:stCondLst>
                                        </p:cTn>
                                        <p:tgtEl>
                                          <p:spTgt spid="5">
                                            <p:txEl>
                                              <p:pRg st="0" end="0"/>
                                            </p:txEl>
                                          </p:spTgt>
                                        </p:tgtEl>
                                      </p:cBhvr>
                                      <p:to x="100000" y="95000"/>
                                    </p:animScale>
                                    <p:animScale>
                                      <p:cBhvr>
                                        <p:cTn id="56"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DABCF0-07F5-48A6-8FD5-A86CB6D23614}"/>
              </a:ext>
            </a:extLst>
          </p:cNvPr>
          <p:cNvSpPr/>
          <p:nvPr/>
        </p:nvSpPr>
        <p:spPr>
          <a:xfrm>
            <a:off x="623460" y="551291"/>
            <a:ext cx="10958945" cy="5755422"/>
          </a:xfrm>
          <a:prstGeom prst="rect">
            <a:avLst/>
          </a:prstGeom>
        </p:spPr>
        <p:txBody>
          <a:bodyPr wrap="square">
            <a:spAutoFit/>
          </a:bodyPr>
          <a:lstStyle/>
          <a:p>
            <a:pPr algn="ctr"/>
            <a:r>
              <a:rPr lang="en-US" sz="3600" b="1" dirty="0">
                <a:latin typeface="Times New Roman" panose="02020603050405020304" pitchFamily="18" charset="0"/>
                <a:cs typeface="Times New Roman" panose="02020603050405020304" pitchFamily="18" charset="0"/>
              </a:rPr>
              <a:t>Conclusion:</a:t>
            </a:r>
            <a:endParaRPr lang="en-US" sz="3600" dirty="0">
              <a:latin typeface="Times New Roman" panose="02020603050405020304" pitchFamily="18" charset="0"/>
              <a:cs typeface="Times New Roman" panose="02020603050405020304" pitchFamily="18" charset="0"/>
            </a:endParaRPr>
          </a:p>
          <a:p>
            <a:pPr marL="457200" indent="-457200"/>
            <a:r>
              <a:rPr lang="en-US" sz="3200" dirty="0">
                <a:latin typeface="Times New Roman" panose="02020603050405020304" pitchFamily="18" charset="0"/>
                <a:cs typeface="Times New Roman" panose="02020603050405020304" pitchFamily="18" charset="0"/>
              </a:rPr>
              <a:t>1. Remember, one must turn </a:t>
            </a:r>
            <a:r>
              <a:rPr lang="en-US" sz="3200" b="1" dirty="0">
                <a:latin typeface="Times New Roman" panose="02020603050405020304" pitchFamily="18" charset="0"/>
                <a:cs typeface="Times New Roman" panose="02020603050405020304" pitchFamily="18" charset="0"/>
              </a:rPr>
              <a:t>exclusively </a:t>
            </a:r>
            <a:r>
              <a:rPr lang="en-US" sz="3200" dirty="0">
                <a:latin typeface="Times New Roman" panose="02020603050405020304" pitchFamily="18" charset="0"/>
                <a:cs typeface="Times New Roman" panose="02020603050405020304" pitchFamily="18" charset="0"/>
              </a:rPr>
              <a:t>to the New Testament to learn what God has authorized.</a:t>
            </a:r>
          </a:p>
          <a:p>
            <a:pPr marL="457200" indent="-457200"/>
            <a:r>
              <a:rPr lang="en-US" sz="3200" dirty="0">
                <a:latin typeface="Times New Roman" panose="02020603050405020304" pitchFamily="18" charset="0"/>
                <a:cs typeface="Times New Roman" panose="02020603050405020304" pitchFamily="18" charset="0"/>
              </a:rPr>
              <a:t>2. Hence, we conclude that Jesus Christ will not be returning to retrieve churches that he did not establish and over which he is not the Head.</a:t>
            </a:r>
          </a:p>
          <a:p>
            <a:pPr marL="457200" indent="-457200"/>
            <a:r>
              <a:rPr lang="en-US" sz="3200" dirty="0">
                <a:latin typeface="Times New Roman" panose="02020603050405020304" pitchFamily="18" charset="0"/>
                <a:cs typeface="Times New Roman" panose="02020603050405020304" pitchFamily="18" charset="0"/>
              </a:rPr>
              <a:t>3. Further, Christians cannot fellowship anyone who does not continue in the doctrine of Christ, but rather they are to expose them.</a:t>
            </a:r>
          </a:p>
          <a:p>
            <a:pPr marL="457200" indent="-457200"/>
            <a:r>
              <a:rPr lang="en-US" sz="3200" dirty="0">
                <a:latin typeface="Times New Roman" panose="02020603050405020304" pitchFamily="18" charset="0"/>
                <a:cs typeface="Times New Roman" panose="02020603050405020304" pitchFamily="18" charset="0"/>
              </a:rPr>
              <a:t>4. The churches of Christ do not fellowship denominations because they are </a:t>
            </a:r>
            <a:r>
              <a:rPr lang="en-US" sz="3200" b="1" dirty="0">
                <a:latin typeface="Times New Roman" panose="02020603050405020304" pitchFamily="18" charset="0"/>
                <a:cs typeface="Times New Roman" panose="02020603050405020304" pitchFamily="18" charset="0"/>
              </a:rPr>
              <a:t>not authorized </a:t>
            </a:r>
            <a:r>
              <a:rPr lang="en-US" sz="3200" dirty="0">
                <a:latin typeface="Times New Roman" panose="02020603050405020304" pitchFamily="18" charset="0"/>
                <a:cs typeface="Times New Roman" panose="02020603050405020304" pitchFamily="18" charset="0"/>
              </a:rPr>
              <a:t>to fellowship them.</a:t>
            </a:r>
            <a:r>
              <a:rPr lang="en-US" sz="3600" b="1"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75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684CEC-024C-48D8-8126-B2E99B487D14}"/>
              </a:ext>
            </a:extLst>
          </p:cNvPr>
          <p:cNvSpPr/>
          <p:nvPr/>
        </p:nvSpPr>
        <p:spPr>
          <a:xfrm>
            <a:off x="651163" y="626469"/>
            <a:ext cx="10917381" cy="5386090"/>
          </a:xfrm>
          <a:prstGeom prst="rect">
            <a:avLst/>
          </a:prstGeom>
        </p:spPr>
        <p:txBody>
          <a:bodyPr wrap="square">
            <a:spAutoFit/>
          </a:bodyPr>
          <a:lstStyle/>
          <a:p>
            <a:r>
              <a:rPr lang="en-US" sz="3600" b="1" dirty="0"/>
              <a:t>Invitation:</a:t>
            </a:r>
            <a:endParaRPr lang="en-US" sz="3600" dirty="0"/>
          </a:p>
          <a:p>
            <a:pPr marL="401638" indent="-401638"/>
            <a:r>
              <a:rPr lang="en-US" sz="2800" dirty="0">
                <a:latin typeface="Times New Roman" panose="02020603050405020304" pitchFamily="18" charset="0"/>
                <a:cs typeface="Times New Roman" panose="02020603050405020304" pitchFamily="18" charset="0"/>
              </a:rPr>
              <a:t>1. Also concerning salvation, one must turn to the New Testament exclusively to learn what God has authorized.</a:t>
            </a:r>
          </a:p>
          <a:p>
            <a:pPr marL="401638" indent="-401638"/>
            <a:r>
              <a:rPr lang="en-US" sz="2800" dirty="0">
                <a:latin typeface="Times New Roman" panose="02020603050405020304" pitchFamily="18" charset="0"/>
                <a:cs typeface="Times New Roman" panose="02020603050405020304" pitchFamily="18" charset="0"/>
              </a:rPr>
              <a:t>2. Erring Christians must repent and pray, </a:t>
            </a:r>
            <a:r>
              <a:rPr lang="en-US" sz="2800" b="1" dirty="0">
                <a:latin typeface="Times New Roman" panose="02020603050405020304" pitchFamily="18" charset="0"/>
                <a:cs typeface="Times New Roman" panose="02020603050405020304" pitchFamily="18" charset="0"/>
              </a:rPr>
              <a:t>Acts 8:22; 1 John 1:9</a:t>
            </a:r>
            <a:r>
              <a:rPr lang="en-US" sz="2800" dirty="0">
                <a:latin typeface="Times New Roman" panose="02020603050405020304" pitchFamily="18" charset="0"/>
                <a:cs typeface="Times New Roman" panose="02020603050405020304" pitchFamily="18" charset="0"/>
              </a:rPr>
              <a:t>.</a:t>
            </a:r>
          </a:p>
          <a:p>
            <a:pPr marL="401638" indent="-401638"/>
            <a:r>
              <a:rPr lang="en-US" sz="2800" i="1" dirty="0">
                <a:latin typeface="Times New Roman" panose="02020603050405020304" pitchFamily="18" charset="0"/>
                <a:cs typeface="Times New Roman" panose="02020603050405020304" pitchFamily="18" charset="0"/>
              </a:rPr>
              <a:t>Repent therefore of this your wickedness, and pray God if perhaps the thought of your heart may be forgiven you.</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(Acts 8:22)</a:t>
            </a:r>
            <a:endParaRPr lang="en-US" sz="2800" dirty="0">
              <a:latin typeface="Times New Roman" panose="02020603050405020304" pitchFamily="18" charset="0"/>
              <a:cs typeface="Times New Roman" panose="02020603050405020304" pitchFamily="18" charset="0"/>
            </a:endParaRPr>
          </a:p>
          <a:p>
            <a:pPr marL="401638" indent="-401638"/>
            <a:r>
              <a:rPr lang="en-US" sz="2800" i="1" dirty="0">
                <a:latin typeface="Times New Roman" panose="02020603050405020304" pitchFamily="18" charset="0"/>
                <a:cs typeface="Times New Roman" panose="02020603050405020304" pitchFamily="18" charset="0"/>
              </a:rPr>
              <a:t>If we confess our sins, He is faithful and just to forgive us our sins and to cleanse us from all unrighteousness. </a:t>
            </a:r>
            <a:r>
              <a:rPr lang="en-US" sz="2800" b="1" dirty="0">
                <a:latin typeface="Times New Roman" panose="02020603050405020304" pitchFamily="18" charset="0"/>
                <a:cs typeface="Times New Roman" panose="02020603050405020304" pitchFamily="18" charset="0"/>
              </a:rPr>
              <a:t>(1 John 1:9)</a:t>
            </a:r>
            <a:endParaRPr lang="en-US" sz="2800" dirty="0">
              <a:latin typeface="Times New Roman" panose="02020603050405020304" pitchFamily="18" charset="0"/>
              <a:cs typeface="Times New Roman" panose="02020603050405020304" pitchFamily="18" charset="0"/>
            </a:endParaRPr>
          </a:p>
          <a:p>
            <a:pPr marL="401638" indent="-401638"/>
            <a:r>
              <a:rPr lang="en-US" sz="2800" dirty="0">
                <a:latin typeface="Times New Roman" panose="02020603050405020304" pitchFamily="18" charset="0"/>
                <a:cs typeface="Times New Roman" panose="02020603050405020304" pitchFamily="18" charset="0"/>
              </a:rPr>
              <a:t>3. Unbaptized believers need to be baptized to be saved, </a:t>
            </a:r>
            <a:r>
              <a:rPr lang="en-US" sz="2800" b="1" dirty="0">
                <a:latin typeface="Times New Roman" panose="02020603050405020304" pitchFamily="18" charset="0"/>
                <a:cs typeface="Times New Roman" panose="02020603050405020304" pitchFamily="18" charset="0"/>
              </a:rPr>
              <a:t>1 Pet. 3:21</a:t>
            </a:r>
            <a:r>
              <a:rPr lang="en-US" sz="2800" dirty="0">
                <a:latin typeface="Times New Roman" panose="02020603050405020304" pitchFamily="18" charset="0"/>
                <a:cs typeface="Times New Roman" panose="02020603050405020304" pitchFamily="18" charset="0"/>
              </a:rPr>
              <a:t>.</a:t>
            </a:r>
          </a:p>
          <a:p>
            <a:pPr marL="401638" indent="-401638"/>
            <a:r>
              <a:rPr lang="en-US" sz="2800" i="1" dirty="0">
                <a:latin typeface="Times New Roman" panose="02020603050405020304" pitchFamily="18" charset="0"/>
                <a:cs typeface="Times New Roman" panose="02020603050405020304" pitchFamily="18" charset="0"/>
              </a:rPr>
              <a:t>There is also an antitype which now saves us—baptism (not the removal of the filth of the flesh, but the answer of a good conscience toward God), through the resurrection of Jesus Christ,</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(1 Peter 3:21)</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94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left)">
                                      <p:cBhvr>
                                        <p:cTn id="15" dur="500"/>
                                        <p:tgtEl>
                                          <p:spTgt spid="2">
                                            <p:txEl>
                                              <p:pRg st="3" end="3"/>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ipe(left)">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left)">
                                      <p:cBhvr>
                                        <p:cTn id="23" dur="500"/>
                                        <p:tgtEl>
                                          <p:spTgt spid="2">
                                            <p:txEl>
                                              <p:pRg st="5" end="5"/>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wipe(left)">
                                      <p:cBhvr>
                                        <p:cTn id="2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77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47EF92-B132-49A2-901A-A278C8586FD3}"/>
              </a:ext>
            </a:extLst>
          </p:cNvPr>
          <p:cNvSpPr/>
          <p:nvPr/>
        </p:nvSpPr>
        <p:spPr>
          <a:xfrm>
            <a:off x="624590" y="1346612"/>
            <a:ext cx="10942819" cy="2862322"/>
          </a:xfrm>
          <a:prstGeom prst="rect">
            <a:avLst/>
          </a:prstGeom>
          <a:solidFill>
            <a:schemeClr val="bg2"/>
          </a:solidFill>
        </p:spPr>
        <p:txBody>
          <a:bodyPr wrap="square">
            <a:spAutoFit/>
          </a:bodyPr>
          <a:lstStyle/>
          <a:p>
            <a:pPr algn="ctr"/>
            <a:r>
              <a:rPr lang="en-US" sz="4800" b="1" dirty="0">
                <a:latin typeface="Times New Roman" panose="02020603050405020304" pitchFamily="18" charset="0"/>
                <a:ea typeface="Calibri" panose="020F0502020204030204" pitchFamily="34" charset="0"/>
                <a:cs typeface="Times New Roman" panose="02020603050405020304" pitchFamily="18" charset="0"/>
              </a:rPr>
              <a:t>Why Do the Churches of Christ Not Fellowship Denominations?</a:t>
            </a:r>
          </a:p>
          <a:p>
            <a:pPr algn="ct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2 John 9-11</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064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83148C-A79D-423B-9527-8F21F0B5A1C5}"/>
              </a:ext>
            </a:extLst>
          </p:cNvPr>
          <p:cNvSpPr/>
          <p:nvPr/>
        </p:nvSpPr>
        <p:spPr>
          <a:xfrm>
            <a:off x="595745" y="667434"/>
            <a:ext cx="11000509" cy="1446550"/>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People of the Gospel Age must heed the words of Jesus Christ  </a:t>
            </a:r>
            <a:r>
              <a:rPr lang="en-US" sz="3600"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Matt 17:1-5</a:t>
            </a:r>
            <a:r>
              <a:rPr lang="en-US" sz="3600" dirty="0">
                <a:latin typeface="Times New Roman" panose="02020603050405020304" pitchFamily="18" charset="0"/>
                <a:cs typeface="Times New Roman" panose="02020603050405020304" pitchFamily="18" charset="0"/>
              </a:rPr>
              <a:t>)</a:t>
            </a:r>
          </a:p>
        </p:txBody>
      </p:sp>
      <p:sp>
        <p:nvSpPr>
          <p:cNvPr id="3" name="Rectangle 2">
            <a:extLst>
              <a:ext uri="{FF2B5EF4-FFF2-40B4-BE49-F238E27FC236}">
                <a16:creationId xmlns:a16="http://schemas.microsoft.com/office/drawing/2014/main" id="{F6B56B67-A200-4EBA-9F09-8311738CBD8E}"/>
              </a:ext>
            </a:extLst>
          </p:cNvPr>
          <p:cNvSpPr/>
          <p:nvPr/>
        </p:nvSpPr>
        <p:spPr>
          <a:xfrm>
            <a:off x="595744" y="2343788"/>
            <a:ext cx="11000509"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Peter wanted to treat Moses, Elijah, and Jesus equally</a:t>
            </a:r>
          </a:p>
        </p:txBody>
      </p:sp>
      <p:sp>
        <p:nvSpPr>
          <p:cNvPr id="4" name="Rectangle 3">
            <a:extLst>
              <a:ext uri="{FF2B5EF4-FFF2-40B4-BE49-F238E27FC236}">
                <a16:creationId xmlns:a16="http://schemas.microsoft.com/office/drawing/2014/main" id="{6ABD418F-E1C0-43ED-AFCC-64DFC94ABFA3}"/>
              </a:ext>
            </a:extLst>
          </p:cNvPr>
          <p:cNvSpPr/>
          <p:nvPr/>
        </p:nvSpPr>
        <p:spPr>
          <a:xfrm>
            <a:off x="595744" y="3244334"/>
            <a:ext cx="11000509"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The situation was cleared up by God </a:t>
            </a:r>
          </a:p>
        </p:txBody>
      </p:sp>
      <p:sp>
        <p:nvSpPr>
          <p:cNvPr id="5" name="Rectangle 4">
            <a:extLst>
              <a:ext uri="{FF2B5EF4-FFF2-40B4-BE49-F238E27FC236}">
                <a16:creationId xmlns:a16="http://schemas.microsoft.com/office/drawing/2014/main" id="{3AFA46A1-C0EA-4E69-AAC9-22036C29EE06}"/>
              </a:ext>
            </a:extLst>
          </p:cNvPr>
          <p:cNvSpPr/>
          <p:nvPr/>
        </p:nvSpPr>
        <p:spPr>
          <a:xfrm>
            <a:off x="4653475" y="4144880"/>
            <a:ext cx="2890535" cy="646331"/>
          </a:xfrm>
          <a:prstGeom prst="rect">
            <a:avLst/>
          </a:prstGeom>
        </p:spPr>
        <p:txBody>
          <a:bodyPr wrap="none">
            <a:spAutoFit/>
          </a:bodyPr>
          <a:lstStyle/>
          <a:p>
            <a:r>
              <a:rPr lang="en-US" sz="3600" i="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(John 12:48)</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21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C14C89-0F14-4570-9561-7BCC9AE3E52B}"/>
              </a:ext>
            </a:extLst>
          </p:cNvPr>
          <p:cNvSpPr/>
          <p:nvPr/>
        </p:nvSpPr>
        <p:spPr>
          <a:xfrm>
            <a:off x="595750" y="651164"/>
            <a:ext cx="10958945" cy="1446550"/>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Jesus Christ is the Lawgiver and Mediator of the New Testament </a:t>
            </a:r>
            <a:r>
              <a:rPr lang="en-US" sz="4000" b="1" dirty="0"/>
              <a:t>(James 4:12)</a:t>
            </a:r>
            <a:endParaRPr lang="en-US" sz="4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E7BA705-B73F-4F79-BEFD-6CF4A3F4151A}"/>
              </a:ext>
            </a:extLst>
          </p:cNvPr>
          <p:cNvSpPr/>
          <p:nvPr/>
        </p:nvSpPr>
        <p:spPr>
          <a:xfrm>
            <a:off x="734295" y="2228671"/>
            <a:ext cx="10958944" cy="1200329"/>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Jesus is the Mediator for the New Covenant, because He died for our sins. </a:t>
            </a:r>
            <a:r>
              <a:rPr lang="en-US" sz="3600" b="1" dirty="0">
                <a:latin typeface="Times New Roman" panose="02020603050405020304" pitchFamily="18" charset="0"/>
                <a:cs typeface="Times New Roman" panose="02020603050405020304" pitchFamily="18" charset="0"/>
              </a:rPr>
              <a:t>(Hebrews 9:15)</a:t>
            </a:r>
            <a:endParaRPr lang="en-US" dirty="0"/>
          </a:p>
        </p:txBody>
      </p:sp>
      <p:sp>
        <p:nvSpPr>
          <p:cNvPr id="4" name="Rectangle 3">
            <a:extLst>
              <a:ext uri="{FF2B5EF4-FFF2-40B4-BE49-F238E27FC236}">
                <a16:creationId xmlns:a16="http://schemas.microsoft.com/office/drawing/2014/main" id="{1DEEEF5C-B07C-4FBC-B2EF-203258418615}"/>
              </a:ext>
            </a:extLst>
          </p:cNvPr>
          <p:cNvSpPr/>
          <p:nvPr/>
        </p:nvSpPr>
        <p:spPr>
          <a:xfrm>
            <a:off x="595751" y="3812369"/>
            <a:ext cx="10958944"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Only those who are called by the Gospel</a:t>
            </a:r>
          </a:p>
        </p:txBody>
      </p:sp>
    </p:spTree>
    <p:extLst>
      <p:ext uri="{BB962C8B-B14F-4D97-AF65-F5344CB8AC3E}">
        <p14:creationId xmlns:p14="http://schemas.microsoft.com/office/powerpoint/2010/main" val="68090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EDF71D-AC1D-4873-84A9-DABF085D4849}"/>
              </a:ext>
            </a:extLst>
          </p:cNvPr>
          <p:cNvSpPr/>
          <p:nvPr/>
        </p:nvSpPr>
        <p:spPr>
          <a:xfrm>
            <a:off x="443350" y="611970"/>
            <a:ext cx="11305309" cy="769441"/>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Jesus Christ </a:t>
            </a:r>
            <a:r>
              <a:rPr lang="en-US" sz="4400" b="1" dirty="0">
                <a:solidFill>
                  <a:srgbClr val="C00000"/>
                </a:solidFill>
                <a:latin typeface="Times New Roman" panose="02020603050405020304" pitchFamily="18" charset="0"/>
                <a:cs typeface="Times New Roman" panose="02020603050405020304" pitchFamily="18" charset="0"/>
              </a:rPr>
              <a:t>Condemns</a:t>
            </a:r>
            <a:r>
              <a:rPr lang="en-US" sz="4400" b="1" dirty="0">
                <a:latin typeface="Times New Roman" panose="02020603050405020304" pitchFamily="18" charset="0"/>
                <a:cs typeface="Times New Roman" panose="02020603050405020304" pitchFamily="18" charset="0"/>
              </a:rPr>
              <a:t> alteration of Gospel </a:t>
            </a:r>
          </a:p>
        </p:txBody>
      </p:sp>
      <p:sp>
        <p:nvSpPr>
          <p:cNvPr id="3" name="Rectangle 2">
            <a:extLst>
              <a:ext uri="{FF2B5EF4-FFF2-40B4-BE49-F238E27FC236}">
                <a16:creationId xmlns:a16="http://schemas.microsoft.com/office/drawing/2014/main" id="{24135016-8659-4EDB-B772-2C87EC0833D3}"/>
              </a:ext>
            </a:extLst>
          </p:cNvPr>
          <p:cNvSpPr/>
          <p:nvPr/>
        </p:nvSpPr>
        <p:spPr>
          <a:xfrm>
            <a:off x="637309" y="1567980"/>
            <a:ext cx="10986655" cy="1077218"/>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Any worship that is not from “the doctrine of Christ” is in vain, it is condemned as “</a:t>
            </a:r>
            <a:r>
              <a:rPr lang="en-US" sz="3200" b="1" dirty="0">
                <a:latin typeface="Times New Roman" panose="02020603050405020304" pitchFamily="18" charset="0"/>
                <a:cs typeface="Times New Roman" panose="02020603050405020304" pitchFamily="18" charset="0"/>
              </a:rPr>
              <a:t>Vain Worship</a:t>
            </a:r>
            <a:r>
              <a:rPr lang="en-US" sz="3200" dirty="0">
                <a:latin typeface="Times New Roman" panose="02020603050405020304" pitchFamily="18" charset="0"/>
                <a:cs typeface="Times New Roman" panose="02020603050405020304" pitchFamily="18" charset="0"/>
              </a:rPr>
              <a:t>”</a:t>
            </a:r>
          </a:p>
        </p:txBody>
      </p:sp>
      <p:sp>
        <p:nvSpPr>
          <p:cNvPr id="4" name="Rectangle 3">
            <a:extLst>
              <a:ext uri="{FF2B5EF4-FFF2-40B4-BE49-F238E27FC236}">
                <a16:creationId xmlns:a16="http://schemas.microsoft.com/office/drawing/2014/main" id="{F9559CF1-B37E-466E-A934-CA81899D06BA}"/>
              </a:ext>
            </a:extLst>
          </p:cNvPr>
          <p:cNvSpPr/>
          <p:nvPr/>
        </p:nvSpPr>
        <p:spPr>
          <a:xfrm>
            <a:off x="637310" y="2831767"/>
            <a:ext cx="10986654"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“the commandments of men” are </a:t>
            </a:r>
            <a:r>
              <a:rPr lang="en-US" sz="3600" dirty="0">
                <a:solidFill>
                  <a:srgbClr val="C00000"/>
                </a:solidFill>
                <a:latin typeface="Times New Roman" panose="02020603050405020304" pitchFamily="18" charset="0"/>
                <a:cs typeface="Times New Roman" panose="02020603050405020304" pitchFamily="18" charset="0"/>
              </a:rPr>
              <a:t>“condemned “</a:t>
            </a:r>
          </a:p>
        </p:txBody>
      </p:sp>
      <p:sp>
        <p:nvSpPr>
          <p:cNvPr id="5" name="Rectangle 4">
            <a:extLst>
              <a:ext uri="{FF2B5EF4-FFF2-40B4-BE49-F238E27FC236}">
                <a16:creationId xmlns:a16="http://schemas.microsoft.com/office/drawing/2014/main" id="{8B6B09AC-9D34-4BF4-9FDA-F5C328883686}"/>
              </a:ext>
            </a:extLst>
          </p:cNvPr>
          <p:cNvSpPr/>
          <p:nvPr/>
        </p:nvSpPr>
        <p:spPr>
          <a:xfrm>
            <a:off x="637310" y="3664667"/>
            <a:ext cx="10986654"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“by perverting the truth, just a little at a time”</a:t>
            </a:r>
          </a:p>
        </p:txBody>
      </p:sp>
      <p:sp>
        <p:nvSpPr>
          <p:cNvPr id="6" name="Rectangle 5">
            <a:extLst>
              <a:ext uri="{FF2B5EF4-FFF2-40B4-BE49-F238E27FC236}">
                <a16:creationId xmlns:a16="http://schemas.microsoft.com/office/drawing/2014/main" id="{C9424EF7-8A02-4AB4-B58E-400E9D184D4D}"/>
              </a:ext>
            </a:extLst>
          </p:cNvPr>
          <p:cNvSpPr/>
          <p:nvPr/>
        </p:nvSpPr>
        <p:spPr>
          <a:xfrm>
            <a:off x="637309" y="4426523"/>
            <a:ext cx="10986654" cy="1200329"/>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“commandments of men” are of no value against “Satan and the sins of this world”.</a:t>
            </a:r>
          </a:p>
        </p:txBody>
      </p:sp>
    </p:spTree>
    <p:extLst>
      <p:ext uri="{BB962C8B-B14F-4D97-AF65-F5344CB8AC3E}">
        <p14:creationId xmlns:p14="http://schemas.microsoft.com/office/powerpoint/2010/main" val="178040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936D142-A9EC-4349-B987-1A043342CA50}"/>
              </a:ext>
            </a:extLst>
          </p:cNvPr>
          <p:cNvSpPr/>
          <p:nvPr/>
        </p:nvSpPr>
        <p:spPr>
          <a:xfrm>
            <a:off x="644236" y="501181"/>
            <a:ext cx="10903528" cy="1446550"/>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No denominations in the first century for the churches of Christ to extended fellowship</a:t>
            </a:r>
            <a:endParaRPr lang="en-US" sz="44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8362F904-CCAC-4D0E-9745-0101C98EE0C7}"/>
              </a:ext>
            </a:extLst>
          </p:cNvPr>
          <p:cNvSpPr/>
          <p:nvPr/>
        </p:nvSpPr>
        <p:spPr>
          <a:xfrm>
            <a:off x="644236" y="2163726"/>
            <a:ext cx="10903528"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Departures from Christianity began in the first century</a:t>
            </a:r>
          </a:p>
        </p:txBody>
      </p:sp>
      <p:sp>
        <p:nvSpPr>
          <p:cNvPr id="5" name="Rectangle 4">
            <a:extLst>
              <a:ext uri="{FF2B5EF4-FFF2-40B4-BE49-F238E27FC236}">
                <a16:creationId xmlns:a16="http://schemas.microsoft.com/office/drawing/2014/main" id="{B9AE101E-8164-4DAB-B4D5-3C65BF63AADF}"/>
              </a:ext>
            </a:extLst>
          </p:cNvPr>
          <p:cNvSpPr/>
          <p:nvPr/>
        </p:nvSpPr>
        <p:spPr>
          <a:xfrm>
            <a:off x="644235" y="3105835"/>
            <a:ext cx="10903527" cy="1200329"/>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The Roman Catholic Church not  “universally accepted” until </a:t>
            </a:r>
            <a:r>
              <a:rPr lang="en-US" sz="3600" b="1" dirty="0">
                <a:latin typeface="Times New Roman" panose="02020603050405020304" pitchFamily="18" charset="0"/>
                <a:cs typeface="Times New Roman" panose="02020603050405020304" pitchFamily="18" charset="0"/>
              </a:rPr>
              <a:t>Boniface III</a:t>
            </a:r>
            <a:r>
              <a:rPr lang="en-US" sz="3600" dirty="0">
                <a:latin typeface="Times New Roman" panose="02020603050405020304" pitchFamily="18" charset="0"/>
                <a:cs typeface="Times New Roman" panose="02020603050405020304" pitchFamily="18" charset="0"/>
              </a:rPr>
              <a:t> in </a:t>
            </a:r>
            <a:r>
              <a:rPr lang="en-US" sz="3600" b="1" dirty="0">
                <a:latin typeface="Times New Roman" panose="02020603050405020304" pitchFamily="18" charset="0"/>
                <a:cs typeface="Times New Roman" panose="02020603050405020304" pitchFamily="18" charset="0"/>
              </a:rPr>
              <a:t>606AD</a:t>
            </a:r>
            <a:r>
              <a:rPr lang="en-US" dirty="0"/>
              <a:t>.</a:t>
            </a:r>
          </a:p>
        </p:txBody>
      </p:sp>
      <p:sp>
        <p:nvSpPr>
          <p:cNvPr id="6" name="Rectangle 5">
            <a:extLst>
              <a:ext uri="{FF2B5EF4-FFF2-40B4-BE49-F238E27FC236}">
                <a16:creationId xmlns:a16="http://schemas.microsoft.com/office/drawing/2014/main" id="{C26D0CA1-44B0-4EF9-845A-B3C98B34FE02}"/>
              </a:ext>
            </a:extLst>
          </p:cNvPr>
          <p:cNvSpPr/>
          <p:nvPr/>
        </p:nvSpPr>
        <p:spPr>
          <a:xfrm>
            <a:off x="644235" y="4406811"/>
            <a:ext cx="10903527" cy="1200329"/>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The Protestant Reformation Movement began in </a:t>
            </a:r>
            <a:r>
              <a:rPr lang="en-US" sz="3600" b="1" dirty="0">
                <a:latin typeface="Times New Roman" panose="02020603050405020304" pitchFamily="18" charset="0"/>
                <a:cs typeface="Times New Roman" panose="02020603050405020304" pitchFamily="18" charset="0"/>
              </a:rPr>
              <a:t>1517</a:t>
            </a:r>
            <a:r>
              <a:rPr lang="en-US" sz="3600" dirty="0">
                <a:latin typeface="Times New Roman" panose="02020603050405020304" pitchFamily="18" charset="0"/>
                <a:cs typeface="Times New Roman" panose="02020603050405020304" pitchFamily="18" charset="0"/>
              </a:rPr>
              <a:t> with Martin Luther </a:t>
            </a:r>
          </a:p>
        </p:txBody>
      </p:sp>
    </p:spTree>
    <p:extLst>
      <p:ext uri="{BB962C8B-B14F-4D97-AF65-F5344CB8AC3E}">
        <p14:creationId xmlns:p14="http://schemas.microsoft.com/office/powerpoint/2010/main" val="11729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CFC6FE-1DEB-4628-865B-FA4F6E20EB75}"/>
              </a:ext>
            </a:extLst>
          </p:cNvPr>
          <p:cNvSpPr/>
          <p:nvPr/>
        </p:nvSpPr>
        <p:spPr>
          <a:xfrm>
            <a:off x="637305" y="770891"/>
            <a:ext cx="10945091" cy="769441"/>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Jesus Christ established only one Church</a:t>
            </a:r>
          </a:p>
        </p:txBody>
      </p:sp>
      <p:sp>
        <p:nvSpPr>
          <p:cNvPr id="3" name="Rectangle 2">
            <a:extLst>
              <a:ext uri="{FF2B5EF4-FFF2-40B4-BE49-F238E27FC236}">
                <a16:creationId xmlns:a16="http://schemas.microsoft.com/office/drawing/2014/main" id="{7EA28C4B-EF2E-444E-BF28-8DB6036E637E}"/>
              </a:ext>
            </a:extLst>
          </p:cNvPr>
          <p:cNvSpPr/>
          <p:nvPr/>
        </p:nvSpPr>
        <p:spPr>
          <a:xfrm>
            <a:off x="526472" y="1886637"/>
            <a:ext cx="10945091" cy="1200329"/>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It took the Catholics over </a:t>
            </a:r>
            <a:r>
              <a:rPr lang="en-US" sz="3600" b="1" dirty="0">
                <a:latin typeface="Times New Roman" panose="02020603050405020304" pitchFamily="18" charset="0"/>
                <a:cs typeface="Times New Roman" panose="02020603050405020304" pitchFamily="18" charset="0"/>
              </a:rPr>
              <a:t>600</a:t>
            </a:r>
            <a:r>
              <a:rPr lang="en-US" sz="3600" dirty="0">
                <a:latin typeface="Times New Roman" panose="02020603050405020304" pitchFamily="18" charset="0"/>
                <a:cs typeface="Times New Roman" panose="02020603050405020304" pitchFamily="18" charset="0"/>
              </a:rPr>
              <a:t> years to wrest control from the Elders of the established churches of Christ</a:t>
            </a:r>
          </a:p>
        </p:txBody>
      </p:sp>
      <p:sp>
        <p:nvSpPr>
          <p:cNvPr id="4" name="Rectangle 3">
            <a:extLst>
              <a:ext uri="{FF2B5EF4-FFF2-40B4-BE49-F238E27FC236}">
                <a16:creationId xmlns:a16="http://schemas.microsoft.com/office/drawing/2014/main" id="{207B98AD-ED58-4B8D-A9EA-9B12E8F15459}"/>
              </a:ext>
            </a:extLst>
          </p:cNvPr>
          <p:cNvSpPr/>
          <p:nvPr/>
        </p:nvSpPr>
        <p:spPr>
          <a:xfrm>
            <a:off x="637309" y="3380509"/>
            <a:ext cx="10945091" cy="646331"/>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Not the first to try the authority of Christ (Judaizing Jews)</a:t>
            </a:r>
          </a:p>
        </p:txBody>
      </p:sp>
      <p:sp>
        <p:nvSpPr>
          <p:cNvPr id="5" name="Rectangle 4">
            <a:extLst>
              <a:ext uri="{FF2B5EF4-FFF2-40B4-BE49-F238E27FC236}">
                <a16:creationId xmlns:a16="http://schemas.microsoft.com/office/drawing/2014/main" id="{3777FF12-E991-49E6-81F7-BBEEA256C6EC}"/>
              </a:ext>
            </a:extLst>
          </p:cNvPr>
          <p:cNvSpPr/>
          <p:nvPr/>
        </p:nvSpPr>
        <p:spPr>
          <a:xfrm>
            <a:off x="637309" y="4181005"/>
            <a:ext cx="10945091"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He has the preeminence over all Things</a:t>
            </a:r>
          </a:p>
        </p:txBody>
      </p:sp>
      <p:sp>
        <p:nvSpPr>
          <p:cNvPr id="6" name="Rectangle 5">
            <a:extLst>
              <a:ext uri="{FF2B5EF4-FFF2-40B4-BE49-F238E27FC236}">
                <a16:creationId xmlns:a16="http://schemas.microsoft.com/office/drawing/2014/main" id="{CADD64F1-7A2F-4F66-9E6A-C0D417117859}"/>
              </a:ext>
            </a:extLst>
          </p:cNvPr>
          <p:cNvSpPr/>
          <p:nvPr/>
        </p:nvSpPr>
        <p:spPr>
          <a:xfrm>
            <a:off x="657578" y="5027606"/>
            <a:ext cx="10924822"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Don’t abandon the apostolic doctrine for false teaching</a:t>
            </a:r>
          </a:p>
        </p:txBody>
      </p:sp>
    </p:spTree>
    <p:extLst>
      <p:ext uri="{BB962C8B-B14F-4D97-AF65-F5344CB8AC3E}">
        <p14:creationId xmlns:p14="http://schemas.microsoft.com/office/powerpoint/2010/main" val="241438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0689A6-6C30-4E11-85FD-6D1B96585455}"/>
              </a:ext>
            </a:extLst>
          </p:cNvPr>
          <p:cNvSpPr/>
          <p:nvPr/>
        </p:nvSpPr>
        <p:spPr>
          <a:xfrm>
            <a:off x="512618" y="625872"/>
            <a:ext cx="10958946" cy="1446550"/>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Churches of Christ are Warned not to participate in religious division.</a:t>
            </a:r>
          </a:p>
        </p:txBody>
      </p:sp>
      <p:sp>
        <p:nvSpPr>
          <p:cNvPr id="3" name="Rectangle 2">
            <a:extLst>
              <a:ext uri="{FF2B5EF4-FFF2-40B4-BE49-F238E27FC236}">
                <a16:creationId xmlns:a16="http://schemas.microsoft.com/office/drawing/2014/main" id="{17D00E5E-CE49-45DF-940A-182095CF1E44}"/>
              </a:ext>
            </a:extLst>
          </p:cNvPr>
          <p:cNvSpPr/>
          <p:nvPr/>
        </p:nvSpPr>
        <p:spPr>
          <a:xfrm>
            <a:off x="512619" y="4968235"/>
            <a:ext cx="10958946"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Christians are supposed to expose them, </a:t>
            </a:r>
            <a:r>
              <a:rPr lang="en-US" sz="3600" b="1" dirty="0">
                <a:latin typeface="Times New Roman" panose="02020603050405020304" pitchFamily="18" charset="0"/>
                <a:cs typeface="Times New Roman" panose="02020603050405020304" pitchFamily="18" charset="0"/>
              </a:rPr>
              <a:t>Eph. 5:11</a:t>
            </a:r>
            <a:endParaRPr lang="en-US" sz="36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497E0F4A-36B1-45BE-BAC0-A284B649C543}"/>
              </a:ext>
            </a:extLst>
          </p:cNvPr>
          <p:cNvSpPr/>
          <p:nvPr/>
        </p:nvSpPr>
        <p:spPr>
          <a:xfrm>
            <a:off x="352961" y="2290132"/>
            <a:ext cx="10958946" cy="1200329"/>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Paul condemned religious division within a congregation </a:t>
            </a:r>
            <a:r>
              <a:rPr lang="en-US" sz="3600" b="1" dirty="0">
                <a:latin typeface="Times New Roman" panose="02020603050405020304" pitchFamily="18" charset="0"/>
                <a:cs typeface="Times New Roman" panose="02020603050405020304" pitchFamily="18" charset="0"/>
              </a:rPr>
              <a:t>(1 Cor 1:10-13)</a:t>
            </a:r>
            <a:endParaRPr lang="en-US" sz="36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13D42224-E003-4FC0-85B9-86BD1ABDE643}"/>
              </a:ext>
            </a:extLst>
          </p:cNvPr>
          <p:cNvSpPr/>
          <p:nvPr/>
        </p:nvSpPr>
        <p:spPr>
          <a:xfrm>
            <a:off x="616527" y="3530598"/>
            <a:ext cx="10958946" cy="1200329"/>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Christians are forbidden to fellowship anyone who does not </a:t>
            </a:r>
            <a:r>
              <a:rPr lang="en-US" sz="3600" b="1" dirty="0">
                <a:latin typeface="Times New Roman" panose="02020603050405020304" pitchFamily="18" charset="0"/>
                <a:cs typeface="Times New Roman" panose="02020603050405020304" pitchFamily="18" charset="0"/>
              </a:rPr>
              <a:t>continue</a:t>
            </a:r>
            <a:r>
              <a:rPr lang="en-US" sz="3600" dirty="0">
                <a:latin typeface="Times New Roman" panose="02020603050405020304" pitchFamily="18" charset="0"/>
                <a:cs typeface="Times New Roman" panose="02020603050405020304" pitchFamily="18" charset="0"/>
              </a:rPr>
              <a:t> in the doctrine of Jesus Christ, </a:t>
            </a:r>
            <a:r>
              <a:rPr lang="en-US" sz="3600" b="1" dirty="0">
                <a:latin typeface="Times New Roman" panose="02020603050405020304" pitchFamily="18" charset="0"/>
                <a:cs typeface="Times New Roman" panose="02020603050405020304" pitchFamily="18" charset="0"/>
              </a:rPr>
              <a:t>2 John 9-11</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9258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ECA5D1-F660-4FE9-ADC2-644593BFD200}"/>
              </a:ext>
            </a:extLst>
          </p:cNvPr>
          <p:cNvSpPr/>
          <p:nvPr/>
        </p:nvSpPr>
        <p:spPr>
          <a:xfrm>
            <a:off x="602343" y="594863"/>
            <a:ext cx="10987314" cy="1446550"/>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Each congregation, of the churches of Christ, is an independent entity</a:t>
            </a:r>
            <a:endParaRPr lang="en-US" sz="4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EE6274FC-3181-402C-9C71-F72824C051A4}"/>
              </a:ext>
            </a:extLst>
          </p:cNvPr>
          <p:cNvSpPr/>
          <p:nvPr/>
        </p:nvSpPr>
        <p:spPr>
          <a:xfrm>
            <a:off x="602343" y="2288370"/>
            <a:ext cx="10987313" cy="646331"/>
          </a:xfrm>
          <a:prstGeom prst="rect">
            <a:avLst/>
          </a:prstGeom>
        </p:spPr>
        <p:txBody>
          <a:bodyPr wrap="square">
            <a:spAutoFit/>
          </a:bodyPr>
          <a:lstStyle/>
          <a:p>
            <a:pPr algn="ctr"/>
            <a:r>
              <a:rPr lang="en-US" sz="3600" dirty="0">
                <a:latin typeface="Times New Roman" panose="02020603050405020304" pitchFamily="18" charset="0"/>
                <a:cs typeface="Times New Roman" panose="02020603050405020304" pitchFamily="18" charset="0"/>
              </a:rPr>
              <a:t>No denominational headquarters for Government</a:t>
            </a:r>
          </a:p>
        </p:txBody>
      </p:sp>
      <p:sp>
        <p:nvSpPr>
          <p:cNvPr id="4" name="Rectangle 3">
            <a:extLst>
              <a:ext uri="{FF2B5EF4-FFF2-40B4-BE49-F238E27FC236}">
                <a16:creationId xmlns:a16="http://schemas.microsoft.com/office/drawing/2014/main" id="{2F0674ED-D074-4E47-A3B6-5C05252953FF}"/>
              </a:ext>
            </a:extLst>
          </p:cNvPr>
          <p:cNvSpPr/>
          <p:nvPr/>
        </p:nvSpPr>
        <p:spPr>
          <a:xfrm>
            <a:off x="564202" y="3105834"/>
            <a:ext cx="11025454"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Each fully organized local congregation had its own Elders</a:t>
            </a:r>
          </a:p>
        </p:txBody>
      </p:sp>
    </p:spTree>
    <p:extLst>
      <p:ext uri="{BB962C8B-B14F-4D97-AF65-F5344CB8AC3E}">
        <p14:creationId xmlns:p14="http://schemas.microsoft.com/office/powerpoint/2010/main" val="155467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3894</Words>
  <Application>Microsoft Office PowerPoint</Application>
  <PresentationFormat>Widescreen</PresentationFormat>
  <Paragraphs>182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Gary D. Murphy</cp:lastModifiedBy>
  <cp:revision>31</cp:revision>
  <dcterms:created xsi:type="dcterms:W3CDTF">2019-04-27T20:21:02Z</dcterms:created>
  <dcterms:modified xsi:type="dcterms:W3CDTF">2019-04-27T22:42:28Z</dcterms:modified>
</cp:coreProperties>
</file>