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88" r:id="rId2"/>
    <p:sldId id="289" r:id="rId3"/>
    <p:sldId id="256" r:id="rId4"/>
    <p:sldId id="261" r:id="rId5"/>
    <p:sldId id="257" r:id="rId6"/>
    <p:sldId id="279" r:id="rId7"/>
    <p:sldId id="262" r:id="rId8"/>
    <p:sldId id="266" r:id="rId9"/>
    <p:sldId id="267" r:id="rId10"/>
    <p:sldId id="276" r:id="rId11"/>
    <p:sldId id="258" r:id="rId12"/>
    <p:sldId id="277" r:id="rId13"/>
    <p:sldId id="263" r:id="rId14"/>
    <p:sldId id="278" r:id="rId15"/>
    <p:sldId id="264" r:id="rId16"/>
    <p:sldId id="280" r:id="rId17"/>
    <p:sldId id="265" r:id="rId18"/>
    <p:sldId id="281" r:id="rId19"/>
    <p:sldId id="269" r:id="rId20"/>
    <p:sldId id="290" r:id="rId21"/>
    <p:sldId id="291" r:id="rId22"/>
    <p:sldId id="287" r:id="rId23"/>
    <p:sldId id="270" r:id="rId24"/>
    <p:sldId id="271" r:id="rId25"/>
    <p:sldId id="260" r:id="rId26"/>
    <p:sldId id="282" r:id="rId27"/>
    <p:sldId id="272" r:id="rId28"/>
    <p:sldId id="273" r:id="rId29"/>
    <p:sldId id="285" r:id="rId30"/>
    <p:sldId id="274" r:id="rId31"/>
    <p:sldId id="286" r:id="rId32"/>
    <p:sldId id="259" r:id="rId33"/>
    <p:sldId id="284" r:id="rId34"/>
    <p:sldId id="275" r:id="rId35"/>
    <p:sldId id="283" r:id="rId36"/>
    <p:sldId id="292"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4" autoAdjust="0"/>
    <p:restoredTop sz="59398" autoAdjust="0"/>
  </p:normalViewPr>
  <p:slideViewPr>
    <p:cSldViewPr>
      <p:cViewPr varScale="1">
        <p:scale>
          <a:sx n="47" d="100"/>
          <a:sy n="47" d="100"/>
        </p:scale>
        <p:origin x="1085" y="5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446FF1-68C3-44AF-B5F0-9158CCE535DC}" type="datetimeFigureOut">
              <a:rPr lang="en-US" smtClean="0"/>
              <a:t>11/3/2018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A65CE2-4AE7-4DEB-BB62-2347E190194A}" type="slidenum">
              <a:rPr lang="en-US" smtClean="0"/>
              <a:t>‹#›</a:t>
            </a:fld>
            <a:endParaRPr lang="en-US"/>
          </a:p>
        </p:txBody>
      </p:sp>
    </p:spTree>
    <p:extLst>
      <p:ext uri="{BB962C8B-B14F-4D97-AF65-F5344CB8AC3E}">
        <p14:creationId xmlns:p14="http://schemas.microsoft.com/office/powerpoint/2010/main" val="3067764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A65CE2-4AE7-4DEB-BB62-2347E190194A}" type="slidenum">
              <a:rPr lang="en-US" smtClean="0"/>
              <a:t>2</a:t>
            </a:fld>
            <a:endParaRPr lang="en-US"/>
          </a:p>
        </p:txBody>
      </p:sp>
    </p:spTree>
    <p:extLst>
      <p:ext uri="{BB962C8B-B14F-4D97-AF65-F5344CB8AC3E}">
        <p14:creationId xmlns:p14="http://schemas.microsoft.com/office/powerpoint/2010/main" val="2865181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sz="1200" b="0" dirty="0">
                <a:latin typeface="Times New Roman" panose="02020603050405020304" pitchFamily="18" charset="0"/>
                <a:cs typeface="Times New Roman" panose="02020603050405020304" pitchFamily="18" charset="0"/>
              </a:rPr>
              <a:t>    1. STAGE </a:t>
            </a:r>
            <a:r>
              <a:rPr lang="en-US" altLang="en-US" sz="1200" b="0" dirty="0">
                <a:solidFill>
                  <a:srgbClr val="990000"/>
                </a:solidFill>
                <a:latin typeface="Times New Roman" panose="02020603050405020304" pitchFamily="18" charset="0"/>
                <a:cs typeface="Times New Roman" panose="02020603050405020304" pitchFamily="18" charset="0"/>
              </a:rPr>
              <a:t>1</a:t>
            </a:r>
            <a:r>
              <a:rPr lang="en-US" altLang="en-US" sz="1200" b="0" dirty="0">
                <a:latin typeface="Times New Roman" panose="02020603050405020304" pitchFamily="18" charset="0"/>
                <a:cs typeface="Times New Roman" panose="02020603050405020304" pitchFamily="18" charset="0"/>
              </a:rPr>
              <a:t> – </a:t>
            </a:r>
            <a:r>
              <a:rPr lang="en-US" altLang="en-US" sz="1200" b="0" dirty="0">
                <a:solidFill>
                  <a:srgbClr val="990000"/>
                </a:solidFill>
                <a:latin typeface="Times New Roman" panose="02020603050405020304" pitchFamily="18" charset="0"/>
                <a:cs typeface="Times New Roman" panose="02020603050405020304" pitchFamily="18" charset="0"/>
              </a:rPr>
              <a:t>DELIBERATION</a:t>
            </a:r>
          </a:p>
          <a:p>
            <a:r>
              <a:rPr lang="en-US" altLang="en-US" sz="1200" b="0" dirty="0">
                <a:solidFill>
                  <a:srgbClr val="990000"/>
                </a:solidFill>
                <a:latin typeface="Times New Roman" panose="02020603050405020304" pitchFamily="18" charset="0"/>
                <a:cs typeface="Times New Roman" panose="02020603050405020304" pitchFamily="18" charset="0"/>
              </a:rPr>
              <a: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2. Esther first learned that something was wrong in the kingdom when her maids informed her that Mordecai was arrayed in sackcloth (</a:t>
            </a:r>
            <a:r>
              <a:rPr lang="en-US" altLang="en-US" sz="1200" b="1" dirty="0">
                <a:latin typeface="Times New Roman" panose="02020603050405020304" pitchFamily="18" charset="0"/>
                <a:cs typeface="Times New Roman" panose="02020603050405020304" pitchFamily="18" charset="0"/>
              </a:rPr>
              <a:t>Est. 4:1-4</a:t>
            </a:r>
            <a:r>
              <a:rPr lang="en-US" altLang="en-US" sz="1200" dirty="0">
                <a:latin typeface="Times New Roman" panose="02020603050405020304" pitchFamily="18" charset="0"/>
                <a:cs typeface="Times New Roman" panose="02020603050405020304" pitchFamily="18" charset="0"/>
              </a:rPr>
              <a:t>).  </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3. When Mordecai refused “the change of raiment” that she sent, Esther knew that something was </a:t>
            </a:r>
            <a:r>
              <a:rPr lang="en-US" altLang="en-US" sz="1200" b="1" dirty="0">
                <a:solidFill>
                  <a:srgbClr val="990000"/>
                </a:solidFill>
                <a:latin typeface="Times New Roman" panose="02020603050405020304" pitchFamily="18" charset="0"/>
                <a:cs typeface="Times New Roman" panose="02020603050405020304" pitchFamily="18" charset="0"/>
              </a:rPr>
              <a:t>really</a:t>
            </a:r>
            <a:r>
              <a:rPr lang="en-US" altLang="en-US" sz="1200" dirty="0">
                <a:latin typeface="Times New Roman" panose="02020603050405020304" pitchFamily="18" charset="0"/>
                <a:cs typeface="Times New Roman" panose="02020603050405020304" pitchFamily="18" charset="0"/>
              </a:rPr>
              <a:t> wrong (</a:t>
            </a:r>
            <a:r>
              <a:rPr lang="en-US" altLang="en-US" sz="1200" b="1" dirty="0">
                <a:latin typeface="Times New Roman" panose="02020603050405020304" pitchFamily="18" charset="0"/>
                <a:cs typeface="Times New Roman" panose="02020603050405020304" pitchFamily="18" charset="0"/>
              </a:rPr>
              <a:t>Est. 4:4</a:t>
            </a:r>
            <a:r>
              <a:rPr lang="en-US" altLang="en-US" sz="1200" dirty="0">
                <a:latin typeface="Times New Roman" panose="02020603050405020304" pitchFamily="18" charset="0"/>
                <a:cs typeface="Times New Roman" panose="02020603050405020304" pitchFamily="18" charset="0"/>
              </a:rPr>
              <a:t>) and she sent </a:t>
            </a:r>
            <a:r>
              <a:rPr lang="en-US" altLang="en-US" sz="1200" dirty="0" err="1">
                <a:latin typeface="Times New Roman" panose="02020603050405020304" pitchFamily="18" charset="0"/>
                <a:cs typeface="Times New Roman" panose="02020603050405020304" pitchFamily="18" charset="0"/>
              </a:rPr>
              <a:t>Hatach</a:t>
            </a:r>
            <a:r>
              <a:rPr lang="en-US" altLang="en-US" sz="1200" dirty="0">
                <a:latin typeface="Times New Roman" panose="02020603050405020304" pitchFamily="18" charset="0"/>
                <a:cs typeface="Times New Roman" panose="02020603050405020304" pitchFamily="18" charset="0"/>
              </a:rPr>
              <a:t> (</a:t>
            </a:r>
            <a:r>
              <a:rPr lang="en-US" altLang="en-US" sz="1200" b="1" dirty="0" err="1">
                <a:latin typeface="Times New Roman" panose="02020603050405020304" pitchFamily="18" charset="0"/>
                <a:cs typeface="Times New Roman" panose="02020603050405020304" pitchFamily="18" charset="0"/>
              </a:rPr>
              <a:t>Ha’tak</a:t>
            </a:r>
            <a:r>
              <a:rPr lang="en-US" altLang="en-US" sz="1200" dirty="0">
                <a:latin typeface="Times New Roman" panose="02020603050405020304" pitchFamily="18" charset="0"/>
                <a:cs typeface="Times New Roman" panose="02020603050405020304" pitchFamily="18" charset="0"/>
              </a:rPr>
              <a:t>), a trusted servant, to know </a:t>
            </a:r>
            <a:r>
              <a:rPr lang="en-US" altLang="en-US" sz="1200" b="1" dirty="0">
                <a:solidFill>
                  <a:srgbClr val="990000"/>
                </a:solidFill>
                <a:latin typeface="Times New Roman" panose="02020603050405020304" pitchFamily="18" charset="0"/>
                <a:cs typeface="Times New Roman" panose="02020603050405020304" pitchFamily="18" charset="0"/>
              </a:rPr>
              <a:t>“what it was”</a:t>
            </a:r>
            <a:r>
              <a:rPr lang="en-US" altLang="en-US" sz="1200" dirty="0">
                <a:latin typeface="Times New Roman" panose="02020603050405020304" pitchFamily="18" charset="0"/>
                <a:cs typeface="Times New Roman" panose="02020603050405020304" pitchFamily="18" charset="0"/>
              </a:rPr>
              <a:t> and </a:t>
            </a:r>
            <a:r>
              <a:rPr lang="en-US" altLang="en-US" sz="1200" b="1" dirty="0">
                <a:solidFill>
                  <a:srgbClr val="990000"/>
                </a:solidFill>
                <a:latin typeface="Times New Roman" panose="02020603050405020304" pitchFamily="18" charset="0"/>
                <a:cs typeface="Times New Roman" panose="02020603050405020304" pitchFamily="18" charset="0"/>
              </a:rPr>
              <a:t>“why it was”</a:t>
            </a:r>
            <a:r>
              <a:rPr lang="en-US" altLang="en-US" sz="1200" dirty="0">
                <a:latin typeface="Times New Roman" panose="02020603050405020304" pitchFamily="18" charset="0"/>
                <a:cs typeface="Times New Roman" panose="02020603050405020304" pitchFamily="18" charset="0"/>
              </a:rPr>
              <a:t> (</a:t>
            </a:r>
            <a:r>
              <a:rPr lang="en-US" altLang="en-US" sz="1200" b="1" dirty="0">
                <a:latin typeface="Times New Roman" panose="02020603050405020304" pitchFamily="18" charset="0"/>
                <a:cs typeface="Times New Roman" panose="02020603050405020304" pitchFamily="18" charset="0"/>
              </a:rPr>
              <a:t>Est. 4:5-7</a:t>
            </a:r>
            <a:r>
              <a:rPr lang="en-US" altLang="en-US" sz="1200" dirty="0">
                <a:latin typeface="Times New Roman" panose="02020603050405020304" pitchFamily="18" charset="0"/>
                <a:cs typeface="Times New Roman" panose="02020603050405020304" pitchFamily="18" charset="0"/>
              </a:rPr>
              <a:t>). </a:t>
            </a:r>
          </a:p>
          <a:p>
            <a:endParaRPr lang="en-US"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A65CE2-4AE7-4DEB-BB62-2347E190194A}" type="slidenum">
              <a:rPr lang="en-US" smtClean="0"/>
              <a:t>11</a:t>
            </a:fld>
            <a:endParaRPr lang="en-US"/>
          </a:p>
        </p:txBody>
      </p:sp>
    </p:spTree>
    <p:extLst>
      <p:ext uri="{BB962C8B-B14F-4D97-AF65-F5344CB8AC3E}">
        <p14:creationId xmlns:p14="http://schemas.microsoft.com/office/powerpoint/2010/main" val="1480058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80000"/>
              </a:lnSpc>
              <a:buNone/>
            </a:pPr>
            <a:r>
              <a:rPr lang="en-US" altLang="en-US" dirty="0">
                <a:latin typeface="Times New Roman" panose="02020603050405020304" pitchFamily="18" charset="0"/>
                <a:cs typeface="Times New Roman" panose="02020603050405020304" pitchFamily="18" charset="0"/>
              </a:rPr>
              <a:t>    4. When </a:t>
            </a:r>
            <a:r>
              <a:rPr lang="en-US" altLang="en-US" b="1" dirty="0" err="1">
                <a:latin typeface="Times New Roman" panose="02020603050405020304" pitchFamily="18" charset="0"/>
                <a:cs typeface="Times New Roman" panose="02020603050405020304" pitchFamily="18" charset="0"/>
              </a:rPr>
              <a:t>Hatach</a:t>
            </a:r>
            <a:r>
              <a:rPr lang="en-US" altLang="en-US" b="0" dirty="0">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a:t>
            </a:r>
            <a:r>
              <a:rPr lang="en-US" altLang="en-US" dirty="0" err="1">
                <a:latin typeface="Times New Roman" panose="02020603050405020304" pitchFamily="18" charset="0"/>
                <a:cs typeface="Times New Roman" panose="02020603050405020304" pitchFamily="18" charset="0"/>
              </a:rPr>
              <a:t>Ha’Tak</a:t>
            </a:r>
            <a:r>
              <a:rPr lang="en-US" altLang="en-US" dirty="0">
                <a:latin typeface="Times New Roman" panose="02020603050405020304" pitchFamily="18" charset="0"/>
                <a:cs typeface="Times New Roman" panose="02020603050405020304" pitchFamily="18" charset="0"/>
              </a:rPr>
              <a:t>) returned with </a:t>
            </a:r>
            <a:r>
              <a:rPr lang="en-US" altLang="en-US" b="1" dirty="0">
                <a:solidFill>
                  <a:srgbClr val="990000"/>
                </a:solidFill>
                <a:latin typeface="Times New Roman" panose="02020603050405020304" pitchFamily="18" charset="0"/>
                <a:cs typeface="Times New Roman" panose="02020603050405020304" pitchFamily="18" charset="0"/>
              </a:rPr>
              <a:t>“the copy of the writing of the decree”,</a:t>
            </a:r>
            <a:r>
              <a:rPr lang="en-US" altLang="en-US" dirty="0">
                <a:latin typeface="Times New Roman" panose="02020603050405020304" pitchFamily="18" charset="0"/>
                <a:cs typeface="Times New Roman" panose="02020603050405020304" pitchFamily="18" charset="0"/>
              </a:rPr>
              <a:t> Esther knew the reason for Mordecai’s sorrow and learned of the role that he wanted her to play in the salvation of her people (</a:t>
            </a:r>
            <a:r>
              <a:rPr lang="en-US" altLang="en-US" b="1" dirty="0">
                <a:latin typeface="Times New Roman" panose="02020603050405020304" pitchFamily="18" charset="0"/>
                <a:cs typeface="Times New Roman" panose="02020603050405020304" pitchFamily="18" charset="0"/>
              </a:rPr>
              <a:t>Est. 4:8-9</a:t>
            </a:r>
            <a:r>
              <a:rPr lang="en-US" altLang="en-US" dirty="0">
                <a:latin typeface="Times New Roman" panose="02020603050405020304" pitchFamily="18" charset="0"/>
                <a:cs typeface="Times New Roman" panose="02020603050405020304" pitchFamily="18" charset="0"/>
              </a:rPr>
              <a:t>).</a:t>
            </a:r>
          </a:p>
          <a:p>
            <a:pPr rtl="0"/>
            <a:r>
              <a:rPr lang="en-US" sz="1200" b="0" i="0" u="none" strike="noStrike" kern="1200" baseline="0" dirty="0">
                <a:solidFill>
                  <a:schemeClr val="tx1"/>
                </a:solidFill>
                <a:latin typeface="+mn-lt"/>
                <a:ea typeface="+mn-ea"/>
                <a:cs typeface="+mn-cs"/>
              </a:rPr>
              <a:t>He also gave him a copy of the written decree for their destruction, which was given at Shushan, that he might </a:t>
            </a:r>
            <a:r>
              <a:rPr lang="en-US" sz="1200" b="1" i="0" u="none" strike="noStrike" kern="1200" baseline="0" dirty="0">
                <a:solidFill>
                  <a:schemeClr val="tx1"/>
                </a:solidFill>
                <a:latin typeface="+mn-lt"/>
                <a:ea typeface="+mn-ea"/>
                <a:cs typeface="+mn-cs"/>
              </a:rPr>
              <a:t>show it to Esther </a:t>
            </a:r>
            <a:r>
              <a:rPr lang="en-US" sz="1200" b="0" i="0" u="none" strike="noStrike" kern="1200" baseline="0" dirty="0">
                <a:solidFill>
                  <a:schemeClr val="tx1"/>
                </a:solidFill>
                <a:latin typeface="+mn-lt"/>
                <a:ea typeface="+mn-ea"/>
                <a:cs typeface="+mn-cs"/>
              </a:rPr>
              <a:t>and explain it to her, and that </a:t>
            </a:r>
            <a:r>
              <a:rPr lang="en-US" sz="1200" b="1" i="0" u="none" strike="noStrike" kern="1200" baseline="0" dirty="0">
                <a:solidFill>
                  <a:schemeClr val="tx1"/>
                </a:solidFill>
                <a:latin typeface="+mn-lt"/>
                <a:ea typeface="+mn-ea"/>
                <a:cs typeface="+mn-cs"/>
              </a:rPr>
              <a:t>he might command her</a:t>
            </a:r>
            <a:r>
              <a:rPr lang="en-US" sz="1200" b="0" i="0" u="none" strike="noStrike" kern="1200" baseline="0" dirty="0">
                <a:solidFill>
                  <a:schemeClr val="tx1"/>
                </a:solidFill>
                <a:latin typeface="+mn-lt"/>
                <a:ea typeface="+mn-ea"/>
                <a:cs typeface="+mn-cs"/>
              </a:rPr>
              <a:t> to go in to the king to make supplication to him and plead before him for her people. So </a:t>
            </a:r>
            <a:r>
              <a:rPr lang="en-US" sz="1200" b="0" i="0" u="none" strike="noStrike" kern="1200" baseline="0" dirty="0" err="1">
                <a:solidFill>
                  <a:schemeClr val="tx1"/>
                </a:solidFill>
                <a:latin typeface="+mn-lt"/>
                <a:ea typeface="+mn-ea"/>
                <a:cs typeface="+mn-cs"/>
              </a:rPr>
              <a:t>Hathach</a:t>
            </a:r>
            <a:r>
              <a:rPr lang="en-US" sz="1200" b="0" i="0" u="none" strike="noStrike" kern="1200" baseline="0" dirty="0">
                <a:solidFill>
                  <a:schemeClr val="tx1"/>
                </a:solidFill>
                <a:latin typeface="+mn-lt"/>
                <a:ea typeface="+mn-ea"/>
                <a:cs typeface="+mn-cs"/>
              </a:rPr>
              <a:t> returned and told Esther the words of Mordecai. (</a:t>
            </a:r>
            <a:r>
              <a:rPr lang="en-US" sz="1200" b="1" i="0" u="none" strike="noStrike" kern="1200" baseline="0" dirty="0">
                <a:solidFill>
                  <a:schemeClr val="tx1"/>
                </a:solidFill>
                <a:latin typeface="+mn-lt"/>
                <a:ea typeface="+mn-ea"/>
                <a:cs typeface="+mn-cs"/>
              </a:rPr>
              <a:t>Esther 4:8-9</a:t>
            </a:r>
            <a:r>
              <a:rPr lang="en-US" sz="1200" b="0" i="0" u="none" strike="noStrike" kern="1200" baseline="0" dirty="0">
                <a:solidFill>
                  <a:schemeClr val="tx1"/>
                </a:solidFill>
                <a:latin typeface="+mn-lt"/>
                <a:ea typeface="+mn-ea"/>
                <a:cs typeface="+mn-cs"/>
              </a:rPr>
              <a:t>)</a:t>
            </a:r>
            <a:endParaRPr lang="en-US" altLang="en-US" dirty="0">
              <a:latin typeface="Times New Roman" panose="02020603050405020304" pitchFamily="18" charset="0"/>
              <a:cs typeface="Times New Roman" panose="02020603050405020304" pitchFamily="18" charset="0"/>
            </a:endParaRPr>
          </a:p>
          <a:p>
            <a:pPr marL="0" indent="0">
              <a:lnSpc>
                <a:spcPct val="80000"/>
              </a:lnSpc>
              <a:buNone/>
            </a:pPr>
            <a:r>
              <a:rPr lang="en-US" altLang="en-US" dirty="0">
                <a:latin typeface="Times New Roman" panose="02020603050405020304" pitchFamily="18" charset="0"/>
                <a:cs typeface="Times New Roman" panose="02020603050405020304" pitchFamily="18" charset="0"/>
              </a:rPr>
              <a:t>&gt;&gt;&gt;&gt;&gt;&gt;&gt;&gt;&gt;&gt;&gt;&gt;&gt;&gt;&gt;&gt;&gt;</a:t>
            </a:r>
          </a:p>
          <a:p>
            <a:pPr marL="0" indent="0">
              <a:lnSpc>
                <a:spcPct val="80000"/>
              </a:lnSpc>
              <a:buNone/>
            </a:pPr>
            <a:r>
              <a:rPr lang="en-US" altLang="en-US" dirty="0">
                <a:latin typeface="Times New Roman" panose="02020603050405020304" pitchFamily="18" charset="0"/>
                <a:cs typeface="Times New Roman" panose="02020603050405020304" pitchFamily="18" charset="0"/>
              </a:rPr>
              <a:t>    5. It is clear from the text that she gave much thought to what Mordecai was asking.  </a:t>
            </a:r>
          </a:p>
          <a:p>
            <a:pPr marL="0" indent="0">
              <a:lnSpc>
                <a:spcPct val="80000"/>
              </a:lnSpc>
              <a:buNone/>
            </a:pPr>
            <a:r>
              <a:rPr lang="en-US" altLang="en-US" dirty="0">
                <a:latin typeface="Times New Roman" panose="02020603050405020304" pitchFamily="18" charset="0"/>
                <a:cs typeface="Times New Roman" panose="02020603050405020304" pitchFamily="18" charset="0"/>
              </a:rPr>
              <a:t>&gt;&gt;&gt;&gt;&gt;&gt;&gt;&gt;&gt;&gt;&gt;&gt;&gt;&gt;&gt;&gt;&gt;</a:t>
            </a:r>
          </a:p>
          <a:p>
            <a:pPr marL="0" indent="0">
              <a:lnSpc>
                <a:spcPct val="80000"/>
              </a:lnSpc>
              <a:buNone/>
            </a:pPr>
            <a:r>
              <a:rPr lang="en-US" altLang="en-US" dirty="0">
                <a:latin typeface="Times New Roman" panose="02020603050405020304" pitchFamily="18" charset="0"/>
                <a:cs typeface="Times New Roman" panose="02020603050405020304" pitchFamily="18" charset="0"/>
              </a:rPr>
              <a:t>    6. After all, she sent word back to Mordecai about the danger of appearing before the king without being called (</a:t>
            </a:r>
            <a:r>
              <a:rPr lang="en-US" altLang="en-US" b="1" dirty="0">
                <a:latin typeface="Times New Roman" panose="02020603050405020304" pitchFamily="18" charset="0"/>
                <a:cs typeface="Times New Roman" panose="02020603050405020304" pitchFamily="18" charset="0"/>
              </a:rPr>
              <a:t>Est. 4:11</a:t>
            </a:r>
            <a:r>
              <a:rPr lang="en-US" altLang="en-US" dirty="0">
                <a:latin typeface="Times New Roman" panose="02020603050405020304" pitchFamily="18" charset="0"/>
                <a:cs typeface="Times New Roman" panose="02020603050405020304" pitchFamily="18" charset="0"/>
              </a:rPr>
              <a:t>).  </a:t>
            </a:r>
            <a:endParaRPr lang="en-US" altLang="en-US" b="1" dirty="0">
              <a:latin typeface="Times New Roman" panose="02020603050405020304" pitchFamily="18" charset="0"/>
              <a:cs typeface="Times New Roman" panose="02020603050405020304" pitchFamily="18" charset="0"/>
            </a:endParaRPr>
          </a:p>
          <a:p>
            <a:pPr rtl="0"/>
            <a:r>
              <a:rPr lang="en-US" sz="1200" b="0" i="1" u="none" strike="noStrike" kern="1200" baseline="0" dirty="0">
                <a:solidFill>
                  <a:schemeClr val="tx1"/>
                </a:solidFill>
                <a:latin typeface="+mn-lt"/>
                <a:ea typeface="+mn-ea"/>
                <a:cs typeface="+mn-cs"/>
              </a:rPr>
              <a:t>"All the king's servants and the people of the king's provinces know that any man or woman who goes into the inner court to the king, who has not been called, </a:t>
            </a:r>
            <a:r>
              <a:rPr lang="en-US" sz="1200" b="1" i="1" u="none" strike="noStrike" kern="1200" baseline="0" dirty="0">
                <a:solidFill>
                  <a:schemeClr val="tx1"/>
                </a:solidFill>
                <a:latin typeface="+mn-lt"/>
                <a:ea typeface="+mn-ea"/>
                <a:cs typeface="+mn-cs"/>
              </a:rPr>
              <a:t>he has but one law: put all to death</a:t>
            </a:r>
            <a:r>
              <a:rPr lang="en-US" sz="1200" b="0" i="1" u="none" strike="noStrike" kern="1200" baseline="0" dirty="0">
                <a:solidFill>
                  <a:schemeClr val="tx1"/>
                </a:solidFill>
                <a:latin typeface="+mn-lt"/>
                <a:ea typeface="+mn-ea"/>
                <a:cs typeface="+mn-cs"/>
              </a:rPr>
              <a:t>, </a:t>
            </a:r>
            <a:r>
              <a:rPr lang="en-US" sz="1200" b="1" i="1" u="none" strike="noStrike" kern="1200" baseline="0" dirty="0">
                <a:solidFill>
                  <a:schemeClr val="tx1"/>
                </a:solidFill>
                <a:latin typeface="+mn-lt"/>
                <a:ea typeface="+mn-ea"/>
                <a:cs typeface="+mn-cs"/>
              </a:rPr>
              <a:t>except the one to whom the king holds out the golden scepter</a:t>
            </a:r>
            <a:r>
              <a:rPr lang="en-US" sz="1200" b="0" i="1" u="none" strike="noStrike" kern="1200" baseline="0" dirty="0">
                <a:solidFill>
                  <a:schemeClr val="tx1"/>
                </a:solidFill>
                <a:latin typeface="+mn-lt"/>
                <a:ea typeface="+mn-ea"/>
                <a:cs typeface="+mn-cs"/>
              </a:rPr>
              <a:t>, that he may live. Yet I myself have not been called to go in to the king these thirty days."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Esther 4:11</a:t>
            </a:r>
            <a:r>
              <a:rPr lang="en-US" sz="1200" b="0" i="0" u="none" strike="noStrike" kern="1200" baseline="0" dirty="0">
                <a:solidFill>
                  <a:schemeClr val="tx1"/>
                </a:solidFill>
                <a:latin typeface="+mn-lt"/>
                <a:ea typeface="+mn-ea"/>
                <a:cs typeface="+mn-cs"/>
              </a:rPr>
              <a:t>)</a:t>
            </a:r>
          </a:p>
          <a:p>
            <a:pPr rtl="0"/>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EA65CE2-4AE7-4DEB-BB62-2347E190194A}" type="slidenum">
              <a:rPr lang="en-US" smtClean="0"/>
              <a:t>12</a:t>
            </a:fld>
            <a:endParaRPr lang="en-US"/>
          </a:p>
        </p:txBody>
      </p:sp>
    </p:spTree>
    <p:extLst>
      <p:ext uri="{BB962C8B-B14F-4D97-AF65-F5344CB8AC3E}">
        <p14:creationId xmlns:p14="http://schemas.microsoft.com/office/powerpoint/2010/main" val="380200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sz="1200" b="0" dirty="0">
                <a:solidFill>
                  <a:srgbClr val="990000"/>
                </a:solidFill>
                <a:latin typeface="Times New Roman" panose="02020603050405020304" pitchFamily="18" charset="0"/>
                <a:cs typeface="Times New Roman" panose="02020603050405020304" pitchFamily="18" charset="0"/>
              </a:rPr>
              <a:t>DELIBERATION</a:t>
            </a:r>
          </a:p>
          <a:p>
            <a:pPr>
              <a:lnSpc>
                <a:spcPct val="80000"/>
              </a:lnSpc>
            </a:pPr>
            <a:r>
              <a:rPr lang="en-US" altLang="en-US" sz="2400" dirty="0"/>
              <a:t>    1. Many see Esther’s </a:t>
            </a:r>
            <a:r>
              <a:rPr lang="en-US" altLang="en-US" sz="2400" i="1" dirty="0"/>
              <a:t>hesitation</a:t>
            </a:r>
            <a:r>
              <a:rPr lang="en-US" altLang="en-US" sz="2400" dirty="0"/>
              <a:t> as a lack of courage, but I don’t believe that it was. </a:t>
            </a:r>
          </a:p>
          <a:p>
            <a:pPr>
              <a:lnSpc>
                <a:spcPct val="80000"/>
              </a:lnSpc>
            </a:pPr>
            <a:r>
              <a:rPr lang="en-US" altLang="en-US" sz="2400" dirty="0"/>
              <a:t>&gt;&gt;&gt;&gt;&gt;&gt;&gt;&gt;&gt;&gt;&gt;&gt;&gt;&gt;&gt;&gt;</a:t>
            </a:r>
          </a:p>
          <a:p>
            <a:pPr lvl="0">
              <a:lnSpc>
                <a:spcPct val="80000"/>
              </a:lnSpc>
            </a:pPr>
            <a:r>
              <a:rPr lang="en-US" altLang="en-US" sz="2400" b="0" dirty="0"/>
              <a:t>    2. </a:t>
            </a:r>
            <a:r>
              <a:rPr lang="en-US" altLang="en-US" sz="2400" b="1" dirty="0"/>
              <a:t>Courage is not recklessness. </a:t>
            </a:r>
            <a:r>
              <a:rPr lang="en-US" altLang="en-US" sz="2400" b="1" dirty="0">
                <a:solidFill>
                  <a:srgbClr val="990000"/>
                </a:solidFill>
              </a:rPr>
              <a:t> </a:t>
            </a:r>
          </a:p>
          <a:p>
            <a:pPr lvl="0">
              <a:lnSpc>
                <a:spcPct val="80000"/>
              </a:lnSpc>
            </a:pPr>
            <a:r>
              <a:rPr lang="en-US" altLang="en-US" sz="2400" dirty="0"/>
              <a:t>&gt;&gt;&gt;&gt;&gt;&gt;&gt;&gt;&gt;&gt;&gt;&gt;&gt;&gt;&gt;&gt;</a:t>
            </a:r>
          </a:p>
          <a:p>
            <a:pPr lvl="0">
              <a:lnSpc>
                <a:spcPct val="80000"/>
              </a:lnSpc>
            </a:pPr>
            <a:r>
              <a:rPr lang="en-US" altLang="en-US" sz="2400" dirty="0"/>
              <a:t>    3. Courage contemplates what must be done before action is taken.  </a:t>
            </a:r>
          </a:p>
          <a:p>
            <a:pPr lvl="0">
              <a:lnSpc>
                <a:spcPct val="80000"/>
              </a:lnSpc>
            </a:pPr>
            <a:r>
              <a:rPr lang="en-US" altLang="en-US" sz="2400" dirty="0"/>
              <a:t>&gt;&gt;&gt;&gt;&gt;&gt;&gt;&gt;&gt;&gt;&gt;&gt;&gt;&gt;&gt;&gt;</a:t>
            </a:r>
          </a:p>
          <a:p>
            <a:pPr lvl="0">
              <a:lnSpc>
                <a:spcPct val="80000"/>
              </a:lnSpc>
            </a:pPr>
            <a:r>
              <a:rPr lang="en-US" altLang="en-US" sz="2400" dirty="0"/>
              <a:t>    4. Margaret Truman observed, </a:t>
            </a:r>
            <a:r>
              <a:rPr lang="en-US" altLang="en-US" sz="3200" b="1" dirty="0">
                <a:solidFill>
                  <a:srgbClr val="990000"/>
                </a:solidFill>
                <a:latin typeface="Vladimir Script" panose="03050402040407070305" pitchFamily="66" charset="0"/>
              </a:rPr>
              <a:t>“</a:t>
            </a:r>
            <a:r>
              <a:rPr lang="en-US" altLang="en-US" sz="2400" b="1" dirty="0">
                <a:solidFill>
                  <a:srgbClr val="990000"/>
                </a:solidFill>
              </a:rPr>
              <a:t>Courage is rarely reckless or foolish…courage usually involves a highly realistic estimate of the odds that must be faced.”</a:t>
            </a:r>
            <a:r>
              <a:rPr lang="en-US" altLang="en-US" sz="2400" dirty="0"/>
              <a:t> </a:t>
            </a:r>
          </a:p>
          <a:p>
            <a:endParaRPr lang="en-US"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A65CE2-4AE7-4DEB-BB62-2347E190194A}" type="slidenum">
              <a:rPr lang="en-US" smtClean="0"/>
              <a:t>13</a:t>
            </a:fld>
            <a:endParaRPr lang="en-US"/>
          </a:p>
        </p:txBody>
      </p:sp>
    </p:spTree>
    <p:extLst>
      <p:ext uri="{BB962C8B-B14F-4D97-AF65-F5344CB8AC3E}">
        <p14:creationId xmlns:p14="http://schemas.microsoft.com/office/powerpoint/2010/main" val="2130579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80000"/>
              </a:lnSpc>
              <a:buNone/>
            </a:pPr>
            <a:r>
              <a:rPr lang="en-US" altLang="en-US" b="0" dirty="0">
                <a:latin typeface="Times New Roman" panose="02020603050405020304" pitchFamily="18" charset="0"/>
                <a:cs typeface="Times New Roman" panose="02020603050405020304" pitchFamily="18" charset="0"/>
              </a:rPr>
              <a:t>    1. </a:t>
            </a:r>
            <a:r>
              <a:rPr lang="en-US" altLang="en-US" b="1" dirty="0">
                <a:latin typeface="Times New Roman" panose="02020603050405020304" pitchFamily="18" charset="0"/>
                <a:cs typeface="Times New Roman" panose="02020603050405020304" pitchFamily="18" charset="0"/>
              </a:rPr>
              <a:t>Courage is not fearlessness.</a:t>
            </a:r>
            <a:r>
              <a:rPr lang="en-US" altLang="en-US" dirty="0">
                <a:latin typeface="Times New Roman" panose="02020603050405020304" pitchFamily="18" charset="0"/>
                <a:cs typeface="Times New Roman" panose="02020603050405020304" pitchFamily="18" charset="0"/>
              </a:rPr>
              <a:t>    </a:t>
            </a:r>
          </a:p>
          <a:p>
            <a:pPr marL="0" indent="0">
              <a:lnSpc>
                <a:spcPct val="80000"/>
              </a:lnSpc>
              <a:buNone/>
            </a:pPr>
            <a:r>
              <a:rPr lang="en-US" altLang="en-US" dirty="0">
                <a:latin typeface="Times New Roman" panose="02020603050405020304" pitchFamily="18" charset="0"/>
                <a:cs typeface="Times New Roman" panose="02020603050405020304" pitchFamily="18" charset="0"/>
              </a:rPr>
              <a:t>&gt;&gt;&gt;&gt;&gt;&gt;&gt;&gt;&gt;&gt;&gt;&gt;&gt;&gt;&gt;&gt;&gt;&gt;&gt; </a:t>
            </a:r>
          </a:p>
          <a:p>
            <a:pPr marL="0" indent="0">
              <a:lnSpc>
                <a:spcPct val="80000"/>
              </a:lnSpc>
              <a:buNone/>
            </a:pPr>
            <a:r>
              <a:rPr lang="en-US" altLang="en-US" dirty="0">
                <a:latin typeface="Times New Roman" panose="02020603050405020304" pitchFamily="18" charset="0"/>
                <a:cs typeface="Times New Roman" panose="02020603050405020304" pitchFamily="18" charset="0"/>
              </a:rPr>
              <a:t>    2. </a:t>
            </a:r>
            <a:r>
              <a:rPr lang="en-US" altLang="en-US" b="1" dirty="0">
                <a:latin typeface="Times New Roman" panose="02020603050405020304" pitchFamily="18" charset="0"/>
                <a:cs typeface="Times New Roman" panose="02020603050405020304" pitchFamily="18" charset="0"/>
              </a:rPr>
              <a:t>John Wayne </a:t>
            </a:r>
            <a:r>
              <a:rPr lang="en-US" altLang="en-US" dirty="0">
                <a:latin typeface="Times New Roman" panose="02020603050405020304" pitchFamily="18" charset="0"/>
                <a:cs typeface="Times New Roman" panose="02020603050405020304" pitchFamily="18" charset="0"/>
              </a:rPr>
              <a:t>once said, </a:t>
            </a:r>
            <a:r>
              <a:rPr lang="en-US" altLang="en-US" b="1" dirty="0">
                <a:solidFill>
                  <a:srgbClr val="990000"/>
                </a:solidFill>
                <a:latin typeface="Times New Roman" panose="02020603050405020304" pitchFamily="18" charset="0"/>
                <a:cs typeface="Times New Roman" panose="02020603050405020304" pitchFamily="18" charset="0"/>
              </a:rPr>
              <a:t>“</a:t>
            </a:r>
            <a:r>
              <a:rPr lang="en-US" altLang="en-US" b="0" i="1" dirty="0">
                <a:solidFill>
                  <a:srgbClr val="990000"/>
                </a:solidFill>
                <a:latin typeface="Times New Roman" panose="02020603050405020304" pitchFamily="18" charset="0"/>
                <a:cs typeface="Times New Roman" panose="02020603050405020304" pitchFamily="18" charset="0"/>
              </a:rPr>
              <a:t>Courage is being scared to death and saddling up anyway</a:t>
            </a:r>
            <a:r>
              <a:rPr lang="en-US" altLang="en-US" b="0" dirty="0">
                <a:solidFill>
                  <a:srgbClr val="990000"/>
                </a:solidFill>
                <a:latin typeface="Times New Roman" panose="02020603050405020304" pitchFamily="18" charset="0"/>
                <a:cs typeface="Times New Roman" panose="02020603050405020304" pitchFamily="18" charset="0"/>
              </a:rPr>
              <a:t>.”</a:t>
            </a:r>
            <a:r>
              <a:rPr lang="en-US" altLang="en-US" b="0" dirty="0">
                <a:latin typeface="Times New Roman" panose="02020603050405020304" pitchFamily="18" charset="0"/>
                <a:cs typeface="Times New Roman" panose="02020603050405020304" pitchFamily="18" charset="0"/>
              </a:rPr>
              <a:t>  </a:t>
            </a:r>
          </a:p>
          <a:p>
            <a:pPr marL="0" indent="0">
              <a:lnSpc>
                <a:spcPct val="80000"/>
              </a:lnSpc>
              <a:buNone/>
            </a:pPr>
            <a:r>
              <a:rPr lang="en-US" altLang="en-US" b="0" dirty="0">
                <a:latin typeface="Times New Roman" panose="02020603050405020304" pitchFamily="18" charset="0"/>
                <a:cs typeface="Times New Roman" panose="02020603050405020304" pitchFamily="18" charset="0"/>
              </a:rPr>
              <a:t>&gt;&gt;&gt;&gt;&gt;&gt;&gt;&gt;&gt;&gt;&gt;&gt;&gt;&gt;&gt;&gt;&gt;&gt;&gt;</a:t>
            </a:r>
          </a:p>
          <a:p>
            <a:pPr marL="0" marR="0" lvl="0" indent="0" algn="l" defTabSz="914400" rtl="0" eaLnBrk="1" fontAlgn="auto" latinLnBrk="0" hangingPunct="1">
              <a:lnSpc>
                <a:spcPct val="80000"/>
              </a:lnSpc>
              <a:spcBef>
                <a:spcPts val="0"/>
              </a:spcBef>
              <a:spcAft>
                <a:spcPts val="0"/>
              </a:spcAft>
              <a:buClrTx/>
              <a:buSzTx/>
              <a:buFontTx/>
              <a:buNone/>
              <a:tabLst/>
              <a:defRPr/>
            </a:pPr>
            <a:r>
              <a:rPr lang="en-US" altLang="en-US" dirty="0">
                <a:latin typeface="Times New Roman" panose="02020603050405020304" pitchFamily="18" charset="0"/>
                <a:cs typeface="Times New Roman" panose="02020603050405020304" pitchFamily="18" charset="0"/>
              </a:rPr>
              <a:t>    3. In like manner, </a:t>
            </a:r>
            <a:r>
              <a:rPr lang="en-US" altLang="en-US" b="1" dirty="0">
                <a:latin typeface="Times New Roman" panose="02020603050405020304" pitchFamily="18" charset="0"/>
                <a:cs typeface="Times New Roman" panose="02020603050405020304" pitchFamily="18" charset="0"/>
              </a:rPr>
              <a:t>Nelson Mandela </a:t>
            </a:r>
            <a:r>
              <a:rPr lang="en-US" altLang="en-US" dirty="0">
                <a:latin typeface="Times New Roman" panose="02020603050405020304" pitchFamily="18" charset="0"/>
                <a:cs typeface="Times New Roman" panose="02020603050405020304" pitchFamily="18" charset="0"/>
              </a:rPr>
              <a:t>said, </a:t>
            </a:r>
            <a:r>
              <a:rPr lang="en-US" altLang="en-US" b="1" dirty="0">
                <a:solidFill>
                  <a:srgbClr val="990000"/>
                </a:solidFill>
                <a:latin typeface="Times New Roman" panose="02020603050405020304" pitchFamily="18" charset="0"/>
                <a:cs typeface="Times New Roman" panose="02020603050405020304" pitchFamily="18" charset="0"/>
              </a:rPr>
              <a:t>“</a:t>
            </a:r>
            <a:r>
              <a:rPr lang="en-US" altLang="en-US" b="0" i="1" dirty="0">
                <a:solidFill>
                  <a:srgbClr val="990000"/>
                </a:solidFill>
                <a:latin typeface="Times New Roman" panose="02020603050405020304" pitchFamily="18" charset="0"/>
                <a:cs typeface="Times New Roman" panose="02020603050405020304" pitchFamily="18" charset="0"/>
              </a:rPr>
              <a:t>I learned that courage was not the absence of fear, but the triumph over it.  </a:t>
            </a:r>
          </a:p>
          <a:p>
            <a:pPr marL="0" marR="0" lvl="0" indent="0" algn="l" defTabSz="914400" rtl="0" eaLnBrk="1" fontAlgn="auto" latinLnBrk="0" hangingPunct="1">
              <a:lnSpc>
                <a:spcPct val="80000"/>
              </a:lnSpc>
              <a:spcBef>
                <a:spcPts val="0"/>
              </a:spcBef>
              <a:spcAft>
                <a:spcPts val="0"/>
              </a:spcAft>
              <a:buClrTx/>
              <a:buSzTx/>
              <a:buFontTx/>
              <a:buNone/>
              <a:tabLst/>
              <a:defRPr/>
            </a:pPr>
            <a:r>
              <a:rPr lang="en-US" altLang="en-US" b="0" i="1" dirty="0">
                <a:solidFill>
                  <a:srgbClr val="990000"/>
                </a:solidFill>
                <a:latin typeface="Times New Roman" panose="02020603050405020304" pitchFamily="18" charset="0"/>
                <a:cs typeface="Times New Roman" panose="02020603050405020304" pitchFamily="18" charset="0"/>
              </a:rPr>
              <a:t>The brave man is not the man who does not feel afraid, but he who conquers that fear.”</a:t>
            </a:r>
            <a:r>
              <a:rPr lang="en-US" altLang="en-US" b="0" i="1" dirty="0">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80000"/>
              </a:lnSpc>
              <a:spcBef>
                <a:spcPts val="0"/>
              </a:spcBef>
              <a:spcAft>
                <a:spcPts val="0"/>
              </a:spcAft>
              <a:buClrTx/>
              <a:buSzTx/>
              <a:buFontTx/>
              <a:buNone/>
              <a:tabLst/>
              <a:defRPr/>
            </a:pPr>
            <a:r>
              <a:rPr lang="en-US" altLang="en-US" b="0" i="1" dirty="0">
                <a:latin typeface="Times New Roman" panose="02020603050405020304" pitchFamily="18" charset="0"/>
                <a:cs typeface="Times New Roman" panose="02020603050405020304" pitchFamily="18" charset="0"/>
              </a:rPr>
              <a:t>&gt;&gt;&gt;&gt;&gt;&gt;&gt;&gt;&gt;&gt;&gt;&gt;&gt;&gt;&gt;&gt;&gt;&gt;&gt;</a:t>
            </a:r>
          </a:p>
          <a:p>
            <a:pPr marL="0" indent="0">
              <a:lnSpc>
                <a:spcPct val="80000"/>
              </a:lnSpc>
              <a:buNone/>
            </a:pPr>
            <a:r>
              <a:rPr lang="en-US" altLang="en-US" dirty="0">
                <a:latin typeface="Times New Roman" panose="02020603050405020304" pitchFamily="18" charset="0"/>
                <a:cs typeface="Times New Roman" panose="02020603050405020304" pitchFamily="18" charset="0"/>
              </a:rPr>
              <a:t>    4. </a:t>
            </a:r>
            <a:r>
              <a:rPr lang="en-US" altLang="en-US" b="1" dirty="0">
                <a:latin typeface="Times New Roman" panose="02020603050405020304" pitchFamily="18" charset="0"/>
                <a:cs typeface="Times New Roman" panose="02020603050405020304" pitchFamily="18" charset="0"/>
              </a:rPr>
              <a:t>Mark Twain </a:t>
            </a:r>
            <a:r>
              <a:rPr lang="en-US" altLang="en-US" dirty="0">
                <a:latin typeface="Times New Roman" panose="02020603050405020304" pitchFamily="18" charset="0"/>
                <a:cs typeface="Times New Roman" panose="02020603050405020304" pitchFamily="18" charset="0"/>
              </a:rPr>
              <a:t>wrote, </a:t>
            </a:r>
            <a:r>
              <a:rPr lang="en-US" altLang="en-US" b="0" i="1" dirty="0">
                <a:solidFill>
                  <a:srgbClr val="990000"/>
                </a:solidFill>
                <a:latin typeface="Times New Roman" panose="02020603050405020304" pitchFamily="18" charset="0"/>
                <a:cs typeface="Times New Roman" panose="02020603050405020304" pitchFamily="18" charset="0"/>
              </a:rPr>
              <a:t>“Courage is resistance to fear, mastery of fear – not absence of fear.”</a:t>
            </a:r>
            <a:r>
              <a:rPr lang="en-US" altLang="en-US" b="0" i="1" dirty="0">
                <a:latin typeface="Times New Roman" panose="02020603050405020304" pitchFamily="18" charset="0"/>
                <a:cs typeface="Times New Roman" panose="02020603050405020304" pitchFamily="18" charset="0"/>
              </a:rPr>
              <a:t>  </a:t>
            </a:r>
          </a:p>
          <a:p>
            <a:pPr marL="0" indent="0">
              <a:lnSpc>
                <a:spcPct val="80000"/>
              </a:lnSpc>
              <a:buNone/>
            </a:pPr>
            <a:r>
              <a:rPr lang="en-US" altLang="en-US" dirty="0">
                <a:latin typeface="Times New Roman" panose="02020603050405020304" pitchFamily="18" charset="0"/>
                <a:cs typeface="Times New Roman" panose="02020603050405020304" pitchFamily="18" charset="0"/>
              </a:rPr>
              <a:t>&gt;&gt;&gt;&gt;&gt;&gt;&gt;&gt;&gt;&gt;&gt;&gt;&gt;&gt;&gt;&gt;&gt;&gt;</a:t>
            </a:r>
          </a:p>
          <a:p>
            <a:pPr marL="0" indent="0">
              <a:lnSpc>
                <a:spcPct val="80000"/>
              </a:lnSpc>
              <a:buNone/>
            </a:pPr>
            <a:r>
              <a:rPr lang="en-US" altLang="en-US" dirty="0">
                <a:latin typeface="Times New Roman" panose="02020603050405020304" pitchFamily="18" charset="0"/>
                <a:cs typeface="Times New Roman" panose="02020603050405020304" pitchFamily="18" charset="0"/>
              </a:rPr>
              <a:t>    5. Finally, </a:t>
            </a:r>
            <a:r>
              <a:rPr lang="en-US" altLang="en-US" b="1" dirty="0">
                <a:latin typeface="Times New Roman" panose="02020603050405020304" pitchFamily="18" charset="0"/>
                <a:cs typeface="Times New Roman" panose="02020603050405020304" pitchFamily="18" charset="0"/>
              </a:rPr>
              <a:t>Dorothy Bernard</a:t>
            </a:r>
            <a:r>
              <a:rPr lang="en-US" altLang="en-US" dirty="0">
                <a:latin typeface="Times New Roman" panose="02020603050405020304" pitchFamily="18" charset="0"/>
                <a:cs typeface="Times New Roman" panose="02020603050405020304" pitchFamily="18" charset="0"/>
              </a:rPr>
              <a:t> defined courage as </a:t>
            </a:r>
            <a:r>
              <a:rPr lang="en-US" altLang="en-US" b="0" i="1" dirty="0">
                <a:solidFill>
                  <a:srgbClr val="990000"/>
                </a:solidFill>
                <a:latin typeface="Times New Roman" panose="02020603050405020304" pitchFamily="18" charset="0"/>
                <a:cs typeface="Times New Roman" panose="02020603050405020304" pitchFamily="18" charset="0"/>
              </a:rPr>
              <a:t>“fear that has said its prayers.”</a:t>
            </a:r>
          </a:p>
          <a:p>
            <a:endParaRPr lang="en-US" dirty="0"/>
          </a:p>
        </p:txBody>
      </p:sp>
      <p:sp>
        <p:nvSpPr>
          <p:cNvPr id="4" name="Slide Number Placeholder 3"/>
          <p:cNvSpPr>
            <a:spLocks noGrp="1"/>
          </p:cNvSpPr>
          <p:nvPr>
            <p:ph type="sldNum" sz="quarter" idx="5"/>
          </p:nvPr>
        </p:nvSpPr>
        <p:spPr/>
        <p:txBody>
          <a:bodyPr/>
          <a:lstStyle/>
          <a:p>
            <a:fld id="{BEA65CE2-4AE7-4DEB-BB62-2347E190194A}" type="slidenum">
              <a:rPr lang="en-US" smtClean="0"/>
              <a:t>14</a:t>
            </a:fld>
            <a:endParaRPr lang="en-US"/>
          </a:p>
        </p:txBody>
      </p:sp>
    </p:spTree>
    <p:extLst>
      <p:ext uri="{BB962C8B-B14F-4D97-AF65-F5344CB8AC3E}">
        <p14:creationId xmlns:p14="http://schemas.microsoft.com/office/powerpoint/2010/main" val="1494998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sz="1200" b="0" dirty="0">
                <a:solidFill>
                  <a:srgbClr val="990000"/>
                </a:solidFill>
                <a:latin typeface="Times New Roman" panose="02020603050405020304" pitchFamily="18" charset="0"/>
                <a:cs typeface="Times New Roman" panose="02020603050405020304" pitchFamily="18" charset="0"/>
              </a:rPr>
              <a:t>    1. </a:t>
            </a:r>
            <a:r>
              <a:rPr lang="en-US" altLang="en-US" sz="1200" b="1" dirty="0">
                <a:solidFill>
                  <a:srgbClr val="990000"/>
                </a:solidFill>
                <a:latin typeface="Times New Roman" panose="02020603050405020304" pitchFamily="18" charset="0"/>
                <a:cs typeface="Times New Roman" panose="02020603050405020304" pitchFamily="18" charset="0"/>
              </a:rPr>
              <a:t>DELIBERATION</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2. I believe that Esther was simply counting the cost. </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3. She was deliberating over what needed to be done.    </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4. It is important to note that </a:t>
            </a:r>
            <a:r>
              <a:rPr lang="en-US" altLang="en-US" sz="1200" b="1" dirty="0">
                <a:solidFill>
                  <a:srgbClr val="990000"/>
                </a:solidFill>
                <a:latin typeface="Times New Roman" panose="02020603050405020304" pitchFamily="18" charset="0"/>
                <a:cs typeface="Times New Roman" panose="02020603050405020304" pitchFamily="18" charset="0"/>
              </a:rPr>
              <a:t>Esther did not tell Mordecai “NO”.</a:t>
            </a:r>
            <a:r>
              <a:rPr lang="en-US" altLang="en-US" sz="1200" dirty="0">
                <a:latin typeface="Times New Roman" panose="02020603050405020304" pitchFamily="18" charset="0"/>
                <a:cs typeface="Times New Roman" panose="02020603050405020304" pitchFamily="18" charset="0"/>
              </a:rPr>
              <a:t>  </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5. She simply informed him of the difficulty and danger of doing what he was suggesting. </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6. When Esther received Mordecai’s second impassioned plea, she sent word that she would go (</a:t>
            </a:r>
            <a:r>
              <a:rPr lang="en-US" altLang="en-US" sz="1200" b="1" dirty="0">
                <a:latin typeface="Times New Roman" panose="02020603050405020304" pitchFamily="18" charset="0"/>
                <a:cs typeface="Times New Roman" panose="02020603050405020304" pitchFamily="18" charset="0"/>
              </a:rPr>
              <a:t>4:13-16</a:t>
            </a:r>
            <a:r>
              <a:rPr lang="en-US" altLang="en-US" sz="1200" dirty="0">
                <a:latin typeface="Times New Roman" panose="02020603050405020304" pitchFamily="18" charset="0"/>
                <a:cs typeface="Times New Roman" panose="02020603050405020304" pitchFamily="18" charset="0"/>
              </a:rPr>
              <a:t>).  </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7. She had counted the cost, and she was willing, if necessary, to pay the price – </a:t>
            </a:r>
            <a:r>
              <a:rPr lang="en-US" altLang="en-US" b="1" dirty="0">
                <a:solidFill>
                  <a:srgbClr val="990000"/>
                </a:solidFill>
                <a:latin typeface="Times New Roman" panose="02020603050405020304" pitchFamily="18" charset="0"/>
                <a:cs typeface="Times New Roman" panose="02020603050405020304" pitchFamily="18" charset="0"/>
              </a:rPr>
              <a:t>“</a:t>
            </a:r>
            <a:r>
              <a:rPr lang="en-US" altLang="en-US" b="0" i="1" dirty="0">
                <a:solidFill>
                  <a:srgbClr val="990000"/>
                </a:solidFill>
                <a:latin typeface="Times New Roman" panose="02020603050405020304" pitchFamily="18" charset="0"/>
                <a:cs typeface="Times New Roman" panose="02020603050405020304" pitchFamily="18" charset="0"/>
              </a:rPr>
              <a:t>and if I perish, I perish</a:t>
            </a:r>
            <a:r>
              <a:rPr lang="en-US" altLang="en-US" b="1" dirty="0">
                <a:solidFill>
                  <a:srgbClr val="990000"/>
                </a:solidFill>
                <a:latin typeface="Times New Roman" panose="02020603050405020304" pitchFamily="18" charset="0"/>
                <a:cs typeface="Times New Roman" panose="02020603050405020304" pitchFamily="18" charset="0"/>
              </a:rPr>
              <a:t>” </a:t>
            </a:r>
            <a:r>
              <a:rPr lang="en-US" altLang="en-US" sz="1200" dirty="0">
                <a:latin typeface="Times New Roman" panose="02020603050405020304" pitchFamily="18" charset="0"/>
                <a:cs typeface="Times New Roman" panose="02020603050405020304" pitchFamily="18" charset="0"/>
              </a:rPr>
              <a:t>(</a:t>
            </a:r>
            <a:r>
              <a:rPr lang="en-US" altLang="en-US" sz="1200" b="1" dirty="0">
                <a:latin typeface="Times New Roman" panose="02020603050405020304" pitchFamily="18" charset="0"/>
                <a:cs typeface="Times New Roman" panose="02020603050405020304" pitchFamily="18" charset="0"/>
              </a:rPr>
              <a:t>4:16</a:t>
            </a:r>
            <a:r>
              <a:rPr lang="en-US" alt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BEA65CE2-4AE7-4DEB-BB62-2347E190194A}" type="slidenum">
              <a:rPr lang="en-US" smtClean="0"/>
              <a:t>15</a:t>
            </a:fld>
            <a:endParaRPr lang="en-US"/>
          </a:p>
        </p:txBody>
      </p:sp>
    </p:spTree>
    <p:extLst>
      <p:ext uri="{BB962C8B-B14F-4D97-AF65-F5344CB8AC3E}">
        <p14:creationId xmlns:p14="http://schemas.microsoft.com/office/powerpoint/2010/main" val="1373841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sz="1200" dirty="0"/>
              <a:t>    1. From Esther, we learn that </a:t>
            </a:r>
            <a:r>
              <a:rPr lang="en-US" altLang="en-US" sz="1200" b="1" dirty="0">
                <a:solidFill>
                  <a:srgbClr val="990000"/>
                </a:solidFill>
              </a:rPr>
              <a:t>courage, like fear, springs from the heart or mind.</a:t>
            </a:r>
            <a:r>
              <a:rPr lang="en-US" altLang="en-US" sz="1200" dirty="0"/>
              <a:t>  </a:t>
            </a:r>
          </a:p>
          <a:p>
            <a:pPr>
              <a:lnSpc>
                <a:spcPct val="80000"/>
              </a:lnSpc>
            </a:pPr>
            <a:r>
              <a:rPr lang="en-US" altLang="en-US" sz="1200" dirty="0"/>
              <a:t>&gt;&gt;&gt;&gt;&gt;&gt;&gt;&gt;&gt;&gt;&gt;&gt;&gt;&gt;&gt;&gt;&gt;</a:t>
            </a:r>
          </a:p>
          <a:p>
            <a:pPr>
              <a:lnSpc>
                <a:spcPct val="80000"/>
              </a:lnSpc>
            </a:pPr>
            <a:r>
              <a:rPr lang="en-US" altLang="en-US" sz="1200" dirty="0"/>
              <a:t>    2. This should not really be a surprise to us.  </a:t>
            </a:r>
          </a:p>
          <a:p>
            <a:pPr>
              <a:lnSpc>
                <a:spcPct val="80000"/>
              </a:lnSpc>
            </a:pPr>
            <a:r>
              <a:rPr lang="en-US" altLang="en-US" sz="1200" dirty="0"/>
              <a:t>&gt;&gt;&gt;&gt;&gt;&gt;&gt;&gt;&gt;&gt;&gt;&gt;&gt;&gt;&gt;&gt;&gt;</a:t>
            </a:r>
          </a:p>
          <a:p>
            <a:pPr>
              <a:lnSpc>
                <a:spcPct val="80000"/>
              </a:lnSpc>
            </a:pPr>
            <a:r>
              <a:rPr lang="en-US" altLang="en-US" sz="1200" dirty="0"/>
              <a:t>    3. After all, Solomon observed that </a:t>
            </a:r>
            <a:r>
              <a:rPr lang="en-US" altLang="en-US" sz="1200" b="1" dirty="0">
                <a:solidFill>
                  <a:srgbClr val="990000"/>
                </a:solidFill>
              </a:rPr>
              <a:t>as a man “thinketh in his heart, so is he”</a:t>
            </a:r>
            <a:r>
              <a:rPr lang="en-US" altLang="en-US" sz="1200" dirty="0"/>
              <a:t> (</a:t>
            </a:r>
            <a:r>
              <a:rPr lang="en-US" altLang="en-US" sz="1200" b="1" dirty="0"/>
              <a:t>Prov. 23:7; cf. 4:23</a:t>
            </a:r>
            <a:r>
              <a:rPr lang="en-US" altLang="en-US" sz="1200" dirty="0"/>
              <a:t>).   </a:t>
            </a:r>
          </a:p>
          <a:p>
            <a:pPr rtl="0"/>
            <a:r>
              <a:rPr lang="en-US" sz="1200" b="0" i="1" u="none" strike="noStrike" kern="1200" baseline="0" dirty="0">
                <a:solidFill>
                  <a:schemeClr val="tx1"/>
                </a:solidFill>
                <a:latin typeface="+mn-lt"/>
                <a:ea typeface="+mn-ea"/>
                <a:cs typeface="+mn-cs"/>
              </a:rPr>
              <a:t>For as he thinks in his heart, so is he. "Eat and drink!" he says to you, But his heart is not with you.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Proverbs 23:7</a:t>
            </a:r>
            <a:r>
              <a:rPr lang="en-US" sz="1200" b="0" i="0" u="none" strike="noStrike" kern="1200" baseline="0" dirty="0">
                <a:solidFill>
                  <a:schemeClr val="tx1"/>
                </a:solidFill>
                <a:latin typeface="+mn-lt"/>
                <a:ea typeface="+mn-ea"/>
                <a:cs typeface="+mn-cs"/>
              </a:rPr>
              <a:t>)</a:t>
            </a:r>
          </a:p>
          <a:p>
            <a:pPr rtl="0"/>
            <a:r>
              <a:rPr lang="en-US" sz="1200" b="0" i="1" u="none" strike="noStrike" kern="1200" baseline="0" dirty="0">
                <a:solidFill>
                  <a:schemeClr val="tx1"/>
                </a:solidFill>
                <a:latin typeface="+mn-lt"/>
                <a:ea typeface="+mn-ea"/>
                <a:cs typeface="+mn-cs"/>
              </a:rPr>
              <a:t>Keep your heart with all diligence, For out of it spring the issues of life.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Proverbs 4:23</a:t>
            </a:r>
            <a:r>
              <a:rPr lang="en-US" sz="1200" b="0" i="0" u="none" strike="noStrike" kern="1200" baseline="0" dirty="0">
                <a:solidFill>
                  <a:schemeClr val="tx1"/>
                </a:solidFill>
                <a:latin typeface="+mn-lt"/>
                <a:ea typeface="+mn-ea"/>
                <a:cs typeface="+mn-cs"/>
              </a:rPr>
              <a:t>)</a:t>
            </a:r>
            <a:endParaRPr lang="en-US" altLang="en-US" sz="1200" dirty="0"/>
          </a:p>
          <a:p>
            <a:pPr>
              <a:lnSpc>
                <a:spcPct val="80000"/>
              </a:lnSpc>
            </a:pPr>
            <a:r>
              <a:rPr lang="en-US" altLang="en-US" sz="1200" dirty="0"/>
              <a:t>&gt;&gt;&gt;&gt;&gt;&gt;&gt;&gt;&gt;&gt;&gt;&gt;&gt;&gt;&gt;&gt;&gt;</a:t>
            </a:r>
          </a:p>
          <a:p>
            <a:pPr>
              <a:lnSpc>
                <a:spcPct val="80000"/>
              </a:lnSpc>
            </a:pPr>
            <a:r>
              <a:rPr lang="en-US" altLang="en-US" sz="1200" dirty="0"/>
              <a:t>    4. Over the years, Esther had </a:t>
            </a:r>
            <a:r>
              <a:rPr lang="en-US" altLang="en-US" sz="1200" b="1" dirty="0"/>
              <a:t>quietly developed </a:t>
            </a:r>
            <a:r>
              <a:rPr lang="en-US" altLang="en-US" sz="1200" dirty="0"/>
              <a:t>a brave heart.  </a:t>
            </a:r>
          </a:p>
          <a:p>
            <a:pPr>
              <a:lnSpc>
                <a:spcPct val="80000"/>
              </a:lnSpc>
            </a:pPr>
            <a:r>
              <a:rPr lang="en-US" altLang="en-US" sz="1200" dirty="0"/>
              <a:t>&gt;&gt;&gt;&gt;&gt;&gt;&gt;&gt;&gt;&gt;&gt;&gt;&gt;&gt;&gt;&gt;&gt;</a:t>
            </a:r>
          </a:p>
          <a:p>
            <a:pPr>
              <a:lnSpc>
                <a:spcPct val="80000"/>
              </a:lnSpc>
            </a:pPr>
            <a:r>
              <a:rPr lang="en-US" altLang="en-US" sz="1200" dirty="0"/>
              <a:t>    5. Her request for Mordecai and the Jews to fast revealed that </a:t>
            </a:r>
            <a:r>
              <a:rPr lang="en-US" altLang="en-US" sz="1200" b="1" dirty="0"/>
              <a:t>her courage was based on her trust </a:t>
            </a:r>
            <a:r>
              <a:rPr lang="en-US" altLang="en-US" sz="1200" dirty="0"/>
              <a:t>in the providential care of God.</a:t>
            </a:r>
          </a:p>
          <a:p>
            <a:endParaRPr lang="en-US" dirty="0"/>
          </a:p>
        </p:txBody>
      </p:sp>
      <p:sp>
        <p:nvSpPr>
          <p:cNvPr id="4" name="Slide Number Placeholder 3"/>
          <p:cNvSpPr>
            <a:spLocks noGrp="1"/>
          </p:cNvSpPr>
          <p:nvPr>
            <p:ph type="sldNum" sz="quarter" idx="5"/>
          </p:nvPr>
        </p:nvSpPr>
        <p:spPr/>
        <p:txBody>
          <a:bodyPr/>
          <a:lstStyle/>
          <a:p>
            <a:fld id="{BEA65CE2-4AE7-4DEB-BB62-2347E190194A}" type="slidenum">
              <a:rPr lang="en-US" smtClean="0"/>
              <a:t>16</a:t>
            </a:fld>
            <a:endParaRPr lang="en-US"/>
          </a:p>
        </p:txBody>
      </p:sp>
    </p:spTree>
    <p:extLst>
      <p:ext uri="{BB962C8B-B14F-4D97-AF65-F5344CB8AC3E}">
        <p14:creationId xmlns:p14="http://schemas.microsoft.com/office/powerpoint/2010/main" val="808304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sz="1200" b="0" dirty="0">
                <a:solidFill>
                  <a:srgbClr val="990000"/>
                </a:solidFill>
                <a:latin typeface="Times New Roman" panose="02020603050405020304" pitchFamily="18" charset="0"/>
                <a:cs typeface="Times New Roman" panose="02020603050405020304" pitchFamily="18" charset="0"/>
              </a:rPr>
              <a:t>    1. DELIBERATION</a:t>
            </a:r>
            <a:r>
              <a:rPr lang="en-US" altLang="en-US" sz="1200" b="0" dirty="0">
                <a:latin typeface="Times New Roman" panose="02020603050405020304" pitchFamily="18" charset="0"/>
                <a:cs typeface="Times New Roman" panose="02020603050405020304" pitchFamily="18" charset="0"/>
              </a:rPr>
              <a:t> </a:t>
            </a:r>
            <a:r>
              <a:rPr lang="en-US" altLang="en-US" sz="1200" b="0" dirty="0">
                <a:solidFill>
                  <a:srgbClr val="990000"/>
                </a:solidFill>
                <a:latin typeface="Times New Roman" panose="02020603050405020304" pitchFamily="18" charset="0"/>
                <a:cs typeface="Times New Roman" panose="02020603050405020304" pitchFamily="18" charset="0"/>
              </a:rPr>
              <a:t>(4)</a:t>
            </a:r>
          </a:p>
          <a:p>
            <a:pPr>
              <a:lnSpc>
                <a:spcPct val="80000"/>
              </a:lnSpc>
            </a:pPr>
            <a:r>
              <a:rPr lang="en-US" altLang="en-US" sz="1200" dirty="0">
                <a:latin typeface="Times New Roman" panose="02020603050405020304" pitchFamily="18" charset="0"/>
                <a:cs typeface="Times New Roman" panose="02020603050405020304" pitchFamily="18" charset="0"/>
              </a:rPr>
              <a:t>    2. In like manner, if we are going to be clothed with courage as Esther was, then we are going to have to start with our thinking. </a:t>
            </a:r>
          </a:p>
          <a:p>
            <a:pPr>
              <a:lnSpc>
                <a:spcPct val="80000"/>
              </a:lnSpc>
            </a:pPr>
            <a:r>
              <a:rPr lang="en-US" altLang="en-US" sz="1200" dirty="0">
                <a:latin typeface="Times New Roman" panose="02020603050405020304" pitchFamily="18" charset="0"/>
                <a:cs typeface="Times New Roman" panose="02020603050405020304" pitchFamily="18" charset="0"/>
              </a:rPr>
              <a:t>    3. We are going to have to let our heart take courage (</a:t>
            </a:r>
            <a:r>
              <a:rPr lang="en-US" altLang="en-US" sz="1200" b="1" dirty="0">
                <a:latin typeface="Times New Roman" panose="02020603050405020304" pitchFamily="18" charset="0"/>
                <a:cs typeface="Times New Roman" panose="02020603050405020304" pitchFamily="18" charset="0"/>
              </a:rPr>
              <a:t>Psa. 27:14; 31:24</a:t>
            </a:r>
            <a:r>
              <a:rPr lang="en-US" altLang="en-US" sz="1200" dirty="0">
                <a:latin typeface="Times New Roman" panose="02020603050405020304" pitchFamily="18" charset="0"/>
                <a:cs typeface="Times New Roman" panose="02020603050405020304" pitchFamily="18" charset="0"/>
              </a:rPr>
              <a:t>). </a:t>
            </a:r>
          </a:p>
          <a:p>
            <a:pPr>
              <a:lnSpc>
                <a:spcPct val="80000"/>
              </a:lnSpc>
            </a:pPr>
            <a:r>
              <a:rPr lang="en-US" altLang="en-US" sz="1200" dirty="0">
                <a:latin typeface="Times New Roman" panose="02020603050405020304" pitchFamily="18" charset="0"/>
                <a:cs typeface="Times New Roman" panose="02020603050405020304" pitchFamily="18" charset="0"/>
              </a:rPr>
              <a:t>    4. We are going to have to develop the mind of Esther, or </a:t>
            </a:r>
            <a:r>
              <a:rPr lang="en-US" altLang="en-US" sz="1200" b="1" dirty="0">
                <a:solidFill>
                  <a:srgbClr val="990000"/>
                </a:solidFill>
                <a:latin typeface="Times New Roman" panose="02020603050405020304" pitchFamily="18" charset="0"/>
                <a:cs typeface="Times New Roman" panose="02020603050405020304" pitchFamily="18" charset="0"/>
              </a:rPr>
              <a:t>better yet, the mind of Christ (Phil. 2:5).</a:t>
            </a:r>
            <a:r>
              <a:rPr lang="en-US" altLang="en-US" sz="1200" dirty="0">
                <a:latin typeface="Times New Roman" panose="02020603050405020304" pitchFamily="18" charset="0"/>
                <a:cs typeface="Times New Roman" panose="02020603050405020304" pitchFamily="18" charset="0"/>
              </a:rPr>
              <a:t>  </a:t>
            </a:r>
          </a:p>
          <a:p>
            <a:pPr>
              <a:lnSpc>
                <a:spcPct val="80000"/>
              </a:lnSpc>
            </a:pPr>
            <a:r>
              <a:rPr lang="en-US" altLang="en-US" sz="1200" dirty="0">
                <a:latin typeface="Times New Roman" panose="02020603050405020304" pitchFamily="18" charset="0"/>
                <a:cs typeface="Times New Roman" panose="02020603050405020304" pitchFamily="18" charset="0"/>
              </a:rPr>
              <a:t>    5. Esther was willing to go to the king, but </a:t>
            </a:r>
            <a:r>
              <a:rPr lang="en-US" altLang="en-US" sz="1200" b="1" dirty="0">
                <a:solidFill>
                  <a:srgbClr val="990000"/>
                </a:solidFill>
                <a:latin typeface="Times New Roman" panose="02020603050405020304" pitchFamily="18" charset="0"/>
                <a:cs typeface="Times New Roman" panose="02020603050405020304" pitchFamily="18" charset="0"/>
              </a:rPr>
              <a:t>Christ was willing to go to the cross.</a:t>
            </a:r>
            <a:r>
              <a:rPr lang="en-US" altLang="en-US" sz="1200" dirty="0">
                <a:latin typeface="Times New Roman" panose="02020603050405020304" pitchFamily="18" charset="0"/>
                <a:cs typeface="Times New Roman" panose="02020603050405020304" pitchFamily="18" charset="0"/>
              </a:rPr>
              <a:t>  </a:t>
            </a:r>
            <a:endParaRPr lang="en-US"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A65CE2-4AE7-4DEB-BB62-2347E190194A}" type="slidenum">
              <a:rPr lang="en-US" smtClean="0"/>
              <a:t>17</a:t>
            </a:fld>
            <a:endParaRPr lang="en-US"/>
          </a:p>
        </p:txBody>
      </p:sp>
    </p:spTree>
    <p:extLst>
      <p:ext uri="{BB962C8B-B14F-4D97-AF65-F5344CB8AC3E}">
        <p14:creationId xmlns:p14="http://schemas.microsoft.com/office/powerpoint/2010/main" val="3092565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sz="1200" dirty="0"/>
              <a:t>    1. Be assured that Jesus knew exactly what a fearful thing such a death was (</a:t>
            </a:r>
            <a:r>
              <a:rPr lang="en-US" altLang="en-US" sz="1200" b="1" dirty="0"/>
              <a:t>Phil. 2:8; Heb. 5:7</a:t>
            </a:r>
            <a:r>
              <a:rPr lang="en-US" altLang="en-US" sz="1200" dirty="0"/>
              <a:t>).  </a:t>
            </a:r>
          </a:p>
          <a:p>
            <a:pPr rtl="0"/>
            <a:r>
              <a:rPr lang="en-US" sz="1200" b="0" i="1" u="none" strike="noStrike" kern="1200" baseline="0" dirty="0">
                <a:solidFill>
                  <a:schemeClr val="tx1"/>
                </a:solidFill>
                <a:latin typeface="+mn-lt"/>
                <a:ea typeface="+mn-ea"/>
                <a:cs typeface="+mn-cs"/>
              </a:rPr>
              <a:t>And being found in appearance as a man, He humbled Himself and became obedient to the point of death, even the death of the cross.</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Philippians 2:8</a:t>
            </a:r>
            <a:r>
              <a:rPr lang="en-US" sz="1200" b="0" i="0" u="none" strike="noStrike" kern="1200" baseline="0" dirty="0">
                <a:solidFill>
                  <a:schemeClr val="tx1"/>
                </a:solidFill>
                <a:latin typeface="+mn-lt"/>
                <a:ea typeface="+mn-ea"/>
                <a:cs typeface="+mn-cs"/>
              </a:rPr>
              <a:t>)</a:t>
            </a:r>
          </a:p>
          <a:p>
            <a:pPr rtl="0"/>
            <a:r>
              <a:rPr lang="en-US" sz="1200" b="0" i="1" u="none" strike="noStrike" kern="1200" baseline="0" dirty="0">
                <a:solidFill>
                  <a:schemeClr val="tx1"/>
                </a:solidFill>
                <a:latin typeface="+mn-lt"/>
                <a:ea typeface="+mn-ea"/>
                <a:cs typeface="+mn-cs"/>
              </a:rPr>
              <a:t>who, in the days of His flesh, when He had offered up prayers and supplications, with vehement cries and tears to Him who was able to save Him from death, and was heard because of His godly fear,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Hebrews 5:7</a:t>
            </a:r>
            <a:r>
              <a:rPr lang="en-US" sz="1200" b="0" i="0" u="none" strike="noStrike" kern="1200" baseline="0" dirty="0">
                <a:solidFill>
                  <a:schemeClr val="tx1"/>
                </a:solidFill>
                <a:latin typeface="+mn-lt"/>
                <a:ea typeface="+mn-ea"/>
                <a:cs typeface="+mn-cs"/>
              </a:rPr>
              <a:t>)</a:t>
            </a:r>
            <a:endParaRPr lang="en-US" altLang="en-US" sz="1200" dirty="0"/>
          </a:p>
          <a:p>
            <a:pPr>
              <a:lnSpc>
                <a:spcPct val="80000"/>
              </a:lnSpc>
            </a:pPr>
            <a:r>
              <a:rPr lang="en-US" altLang="en-US" sz="1200" dirty="0"/>
              <a:t>&gt;&gt;&gt;&gt;&gt;&gt;&gt;&gt;&gt;&gt;&gt;&gt;&gt;&gt;&gt;&gt;&gt;&gt;&gt;&gt;&gt;</a:t>
            </a:r>
          </a:p>
          <a:p>
            <a:pPr>
              <a:lnSpc>
                <a:spcPct val="80000"/>
              </a:lnSpc>
            </a:pPr>
            <a:r>
              <a:rPr lang="en-US" altLang="en-US" sz="1200" dirty="0"/>
              <a:t>    2. His prayers in Gethsemane for the cup to pass from Him </a:t>
            </a:r>
            <a:r>
              <a:rPr lang="en-US" altLang="en-US" sz="1200" b="1" dirty="0"/>
              <a:t>were not </a:t>
            </a:r>
            <a:r>
              <a:rPr lang="en-US" altLang="en-US" sz="1200" dirty="0"/>
              <a:t>a lack of courage.  </a:t>
            </a:r>
          </a:p>
          <a:p>
            <a:pPr>
              <a:lnSpc>
                <a:spcPct val="80000"/>
              </a:lnSpc>
            </a:pPr>
            <a:r>
              <a:rPr lang="en-US" altLang="en-US" sz="1200" dirty="0"/>
              <a:t>&gt;&gt;&gt;&gt;&gt;&gt;&gt;&gt;&gt;&gt;&gt;&gt;&gt;&gt;&gt;&gt;&gt;&gt;&gt;&gt;&gt;</a:t>
            </a:r>
          </a:p>
          <a:p>
            <a:pPr>
              <a:lnSpc>
                <a:spcPct val="80000"/>
              </a:lnSpc>
            </a:pPr>
            <a:r>
              <a:rPr lang="en-US" altLang="en-US" sz="1200" dirty="0"/>
              <a:t>    3. They were simply the necessary </a:t>
            </a:r>
            <a:r>
              <a:rPr lang="en-US" altLang="en-US" sz="1200" b="1" dirty="0"/>
              <a:t>deliberations</a:t>
            </a:r>
            <a:r>
              <a:rPr lang="en-US" altLang="en-US" sz="1200" dirty="0"/>
              <a:t> that He was making to deliver us from death.  </a:t>
            </a:r>
          </a:p>
          <a:p>
            <a:pPr>
              <a:lnSpc>
                <a:spcPct val="80000"/>
              </a:lnSpc>
            </a:pPr>
            <a:r>
              <a:rPr lang="en-US" altLang="en-US" sz="1200" dirty="0"/>
              <a:t>&gt;&gt;&gt;&gt;&gt;&gt;&gt;&gt;&gt;&gt;&gt;&gt;&gt;&gt;&gt;&gt;&gt;&gt;&gt;&gt;&gt;</a:t>
            </a:r>
          </a:p>
          <a:p>
            <a:pPr>
              <a:lnSpc>
                <a:spcPct val="80000"/>
              </a:lnSpc>
            </a:pPr>
            <a:r>
              <a:rPr lang="en-US" altLang="en-US" sz="1200" dirty="0"/>
              <a:t>    4. He trusted His Father completely and prayed for His will to be done (</a:t>
            </a:r>
            <a:r>
              <a:rPr lang="en-US" altLang="en-US" sz="1200" b="1" dirty="0"/>
              <a:t>Mt. 26:39</a:t>
            </a:r>
            <a:r>
              <a:rPr lang="en-US" altLang="en-US" sz="1200" dirty="0"/>
              <a:t>).</a:t>
            </a:r>
          </a:p>
          <a:p>
            <a:pPr rtl="0"/>
            <a:r>
              <a:rPr lang="en-US" sz="1200" b="0" i="1" u="none" strike="noStrike" kern="1200" baseline="0" dirty="0">
                <a:solidFill>
                  <a:schemeClr val="tx1"/>
                </a:solidFill>
                <a:latin typeface="+mn-lt"/>
                <a:ea typeface="+mn-ea"/>
                <a:cs typeface="+mn-cs"/>
              </a:rPr>
              <a:t>He went a little farther and fell on His face, and prayed, saying, "O My Father, if it is possible, let this cup pass from Me; nevertheless, not as I will, but as You will."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Matthew 26:39</a:t>
            </a:r>
            <a:r>
              <a:rPr lang="en-US" sz="1200" b="0" i="0" u="none" strike="noStrike" kern="1200" baseline="0" dirty="0">
                <a:solidFill>
                  <a:schemeClr val="tx1"/>
                </a:solidFill>
                <a:latin typeface="+mn-lt"/>
                <a:ea typeface="+mn-ea"/>
                <a:cs typeface="+mn-cs"/>
              </a:rPr>
              <a:t>)</a:t>
            </a:r>
          </a:p>
          <a:p>
            <a:pPr rtl="0"/>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EA65CE2-4AE7-4DEB-BB62-2347E190194A}" type="slidenum">
              <a:rPr lang="en-US" smtClean="0"/>
              <a:t>18</a:t>
            </a:fld>
            <a:endParaRPr lang="en-US"/>
          </a:p>
        </p:txBody>
      </p:sp>
    </p:spTree>
    <p:extLst>
      <p:ext uri="{BB962C8B-B14F-4D97-AF65-F5344CB8AC3E}">
        <p14:creationId xmlns:p14="http://schemas.microsoft.com/office/powerpoint/2010/main" val="1688253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sz="1200" b="0" dirty="0">
                <a:solidFill>
                  <a:srgbClr val="990000"/>
                </a:solidFill>
                <a:latin typeface="Times New Roman" panose="02020603050405020304" pitchFamily="18" charset="0"/>
                <a:cs typeface="Times New Roman" panose="02020603050405020304" pitchFamily="18" charset="0"/>
              </a:rPr>
              <a:t>    1. DELIBERATION</a:t>
            </a:r>
            <a:r>
              <a:rPr lang="en-US" altLang="en-US" sz="1200" b="0" dirty="0">
                <a:latin typeface="Times New Roman" panose="02020603050405020304" pitchFamily="18" charset="0"/>
                <a:cs typeface="Times New Roman" panose="02020603050405020304" pitchFamily="18" charset="0"/>
              </a:rPr>
              <a:t> </a:t>
            </a:r>
            <a:r>
              <a:rPr lang="en-US" altLang="en-US" sz="1200" b="0" dirty="0">
                <a:solidFill>
                  <a:srgbClr val="990000"/>
                </a:solidFill>
                <a:latin typeface="Times New Roman" panose="02020603050405020304" pitchFamily="18" charset="0"/>
                <a:cs typeface="Times New Roman" panose="02020603050405020304" pitchFamily="18" charset="0"/>
              </a:rPr>
              <a:t>(5)</a:t>
            </a:r>
          </a:p>
          <a:p>
            <a:r>
              <a:rPr lang="en-US" altLang="en-US" sz="1200" b="0" dirty="0">
                <a:solidFill>
                  <a:srgbClr val="990000"/>
                </a:solidFill>
                <a:latin typeface="Times New Roman" panose="02020603050405020304" pitchFamily="18" charset="0"/>
                <a:cs typeface="Times New Roman" panose="02020603050405020304" pitchFamily="18" charset="0"/>
              </a:rPr>
              <a:t>&gt;&gt;&gt;&gt;&gt;&gt;&gt;&gt;&gt;&gt;&gt;&gt;&gt;&gt;&gt;&gt;&gt;&gt;&gt;&gt;</a:t>
            </a:r>
          </a:p>
          <a:p>
            <a:pPr>
              <a:lnSpc>
                <a:spcPct val="80000"/>
              </a:lnSpc>
            </a:pPr>
            <a:r>
              <a:rPr lang="en-US" altLang="en-US" sz="1200" dirty="0"/>
              <a:t>    2. Today, each of us must develop the courage to take up our cross daily and follow Him (</a:t>
            </a:r>
            <a:r>
              <a:rPr lang="en-US" altLang="en-US" sz="1200" b="1" dirty="0"/>
              <a:t>Lk. 9:23</a:t>
            </a:r>
            <a:r>
              <a:rPr lang="en-US" altLang="en-US" sz="1200" dirty="0"/>
              <a:t>). </a:t>
            </a:r>
          </a:p>
          <a:p>
            <a:pPr rtl="0"/>
            <a:r>
              <a:rPr lang="en-US" sz="1200" b="0" i="1" u="none" strike="noStrike" kern="1200" baseline="0" dirty="0">
                <a:solidFill>
                  <a:schemeClr val="tx1"/>
                </a:solidFill>
                <a:latin typeface="+mn-lt"/>
                <a:ea typeface="+mn-ea"/>
                <a:cs typeface="+mn-cs"/>
              </a:rPr>
              <a:t>Then He said to them all, "If anyone desires to come after Me, let him deny himself, and take up his cross daily, and follow Me.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Luke 9:23</a:t>
            </a:r>
            <a:r>
              <a:rPr lang="en-US" sz="1200" b="0" i="0" u="none" strike="noStrike" kern="1200" baseline="0" dirty="0">
                <a:solidFill>
                  <a:schemeClr val="tx1"/>
                </a:solidFill>
                <a:latin typeface="+mn-lt"/>
                <a:ea typeface="+mn-ea"/>
                <a:cs typeface="+mn-cs"/>
              </a:rPr>
              <a:t>)</a:t>
            </a:r>
            <a:endParaRPr lang="en-US" altLang="en-US" sz="1200" dirty="0"/>
          </a:p>
          <a:p>
            <a:pPr>
              <a:lnSpc>
                <a:spcPct val="80000"/>
              </a:lnSpc>
            </a:pPr>
            <a:r>
              <a:rPr lang="en-US" altLang="en-US" sz="1200" dirty="0"/>
              <a:t>&gt;&gt;&gt;&gt;&gt;&gt;&gt;&gt;&gt;&gt;&gt;&gt;&gt;&gt;&gt;&gt;&gt;&gt;&gt;&gt;</a:t>
            </a:r>
          </a:p>
          <a:p>
            <a:pPr>
              <a:lnSpc>
                <a:spcPct val="80000"/>
              </a:lnSpc>
            </a:pPr>
            <a:r>
              <a:rPr lang="en-US" altLang="en-US" sz="1200" dirty="0"/>
              <a:t>    3. Like our </a:t>
            </a:r>
            <a:r>
              <a:rPr lang="en-US" altLang="en-US" sz="1200" b="1" dirty="0"/>
              <a:t>Lord and Esther</a:t>
            </a:r>
            <a:r>
              <a:rPr lang="en-US" altLang="en-US" sz="1200" dirty="0"/>
              <a:t>, we must count the cost, and </a:t>
            </a:r>
            <a:r>
              <a:rPr lang="en-US" altLang="en-US" sz="1200" b="1" dirty="0"/>
              <a:t>commit to paying </a:t>
            </a:r>
            <a:r>
              <a:rPr lang="en-US" altLang="en-US" sz="1200" dirty="0"/>
              <a:t>the necessary price (</a:t>
            </a:r>
            <a:r>
              <a:rPr lang="en-US" altLang="en-US" sz="1200" b="1" dirty="0"/>
              <a:t>Lk. 14:25-33; Rev. 2:10</a:t>
            </a:r>
            <a:r>
              <a:rPr lang="en-US" altLang="en-US" sz="1200" dirty="0"/>
              <a:t>).  </a:t>
            </a:r>
          </a:p>
          <a:p>
            <a:pPr rtl="0"/>
            <a:r>
              <a:rPr lang="en-US" sz="1200" b="0" i="1" u="none" strike="noStrike" kern="1200" baseline="0" dirty="0">
                <a:solidFill>
                  <a:schemeClr val="tx1"/>
                </a:solidFill>
                <a:latin typeface="+mn-lt"/>
                <a:ea typeface="+mn-ea"/>
                <a:cs typeface="+mn-cs"/>
              </a:rPr>
              <a:t>Be faithful until death, and I will give you the crown of life.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Revelation 2:10b</a:t>
            </a:r>
            <a:r>
              <a:rPr lang="en-US" sz="1200" b="0" i="0" u="none" strike="noStrike" kern="1200" baseline="0" dirty="0">
                <a:solidFill>
                  <a:schemeClr val="tx1"/>
                </a:solidFill>
                <a:latin typeface="+mn-lt"/>
                <a:ea typeface="+mn-ea"/>
                <a:cs typeface="+mn-cs"/>
              </a:rPr>
              <a:t>)</a:t>
            </a:r>
            <a:endParaRPr lang="en-US" altLang="en-US" sz="1200" dirty="0"/>
          </a:p>
          <a:p>
            <a:pPr>
              <a:lnSpc>
                <a:spcPct val="80000"/>
              </a:lnSpc>
            </a:pPr>
            <a:r>
              <a:rPr lang="en-US" altLang="en-US" sz="1200" dirty="0"/>
              <a:t>&gt;&gt;&gt;&gt;&gt;&gt;&gt;&gt;&gt;&gt;&gt;&gt;&gt;&gt;&gt;&gt;&gt;&gt;&gt;&gt;&gt;</a:t>
            </a:r>
          </a:p>
          <a:p>
            <a:pPr>
              <a:lnSpc>
                <a:spcPct val="80000"/>
              </a:lnSpc>
            </a:pPr>
            <a:r>
              <a:rPr lang="en-US" altLang="en-US" sz="1200" dirty="0"/>
              <a:t>    4. We must grow in boldness by learning to trust Him more (</a:t>
            </a:r>
            <a:r>
              <a:rPr lang="en-US" altLang="en-US" sz="1200" b="1" dirty="0"/>
              <a:t>Isa. 35:4; Psa. 23:4; 27:1; 56:4</a:t>
            </a:r>
            <a:r>
              <a:rPr lang="en-US" altLang="en-US" sz="1200" dirty="0"/>
              <a:t>).  </a:t>
            </a:r>
          </a:p>
          <a:p>
            <a:pPr rtl="0"/>
            <a:r>
              <a:rPr lang="en-US" sz="1200" b="0" i="1" u="none" strike="noStrike" kern="1200" baseline="0" dirty="0">
                <a:solidFill>
                  <a:schemeClr val="tx1"/>
                </a:solidFill>
                <a:latin typeface="+mn-lt"/>
                <a:ea typeface="+mn-ea"/>
                <a:cs typeface="+mn-cs"/>
              </a:rPr>
              <a:t>Say to those who are fearful-hearted, "Be strong, do not fear! Behold, your God will come with vengeance, With the recompense of God; He will come and save you."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Isaiah 35:4</a:t>
            </a:r>
            <a:r>
              <a:rPr lang="en-US" sz="1200" b="0" i="0" u="none" strike="noStrike" kern="1200" baseline="0" dirty="0">
                <a:solidFill>
                  <a:schemeClr val="tx1"/>
                </a:solidFill>
                <a:latin typeface="+mn-lt"/>
                <a:ea typeface="+mn-ea"/>
                <a:cs typeface="+mn-cs"/>
              </a:rPr>
              <a:t>)</a:t>
            </a:r>
          </a:p>
          <a:p>
            <a:pPr rtl="0"/>
            <a:r>
              <a:rPr lang="en-US" sz="1200" b="0" i="0" u="none" strike="noStrike" kern="1200" baseline="0" dirty="0">
                <a:solidFill>
                  <a:schemeClr val="tx1"/>
                </a:solidFill>
                <a:latin typeface="+mn-lt"/>
                <a:ea typeface="+mn-ea"/>
                <a:cs typeface="+mn-cs"/>
              </a:rPr>
              <a:t>Yea, though I walk through the valley of the shadow of death, I will fear no evil; For You are with me; Your rod and Your staff, they comfort me. (</a:t>
            </a:r>
            <a:r>
              <a:rPr lang="en-US" sz="1200" b="1" i="0" u="none" strike="noStrike" kern="1200" baseline="0" dirty="0">
                <a:solidFill>
                  <a:schemeClr val="tx1"/>
                </a:solidFill>
                <a:latin typeface="+mn-lt"/>
                <a:ea typeface="+mn-ea"/>
                <a:cs typeface="+mn-cs"/>
              </a:rPr>
              <a:t>Psalms 23:4</a:t>
            </a:r>
            <a:r>
              <a:rPr lang="en-US" sz="1200" b="0" i="0" u="none" strike="noStrike" kern="1200" baseline="0" dirty="0">
                <a:solidFill>
                  <a:schemeClr val="tx1"/>
                </a:solidFill>
                <a:latin typeface="+mn-lt"/>
                <a:ea typeface="+mn-ea"/>
                <a:cs typeface="+mn-cs"/>
              </a:rPr>
              <a:t>)</a:t>
            </a:r>
            <a:endParaRPr lang="en-US" altLang="en-US" sz="1200" dirty="0"/>
          </a:p>
          <a:p>
            <a:pPr>
              <a:lnSpc>
                <a:spcPct val="80000"/>
              </a:lnSpc>
            </a:pPr>
            <a:r>
              <a:rPr lang="en-US" altLang="en-US" sz="1200" dirty="0"/>
              <a:t>&gt;&gt;&gt;&gt;&gt;&gt;&gt;&gt;&gt;&gt;&gt;&gt;&gt;&gt;&gt;&gt;&gt;&gt;&gt;&gt;&gt;</a:t>
            </a:r>
          </a:p>
          <a:p>
            <a:pPr>
              <a:lnSpc>
                <a:spcPct val="80000"/>
              </a:lnSpc>
            </a:pPr>
            <a:r>
              <a:rPr lang="en-US" altLang="en-US" sz="1200" dirty="0"/>
              <a:t>    5. With His help, there is simply no obstacle that we can’t overcome (</a:t>
            </a:r>
            <a:r>
              <a:rPr lang="en-US" altLang="en-US" sz="1200" b="1" dirty="0"/>
              <a:t>Rom. 8:31</a:t>
            </a:r>
            <a:r>
              <a:rPr lang="en-US" altLang="en-US" sz="1200" dirty="0"/>
              <a:t>).     </a:t>
            </a:r>
          </a:p>
          <a:p>
            <a:pPr rtl="0"/>
            <a:r>
              <a:rPr lang="en-US" sz="1200" b="0" i="1" u="none" strike="noStrike" kern="1200" baseline="0" dirty="0">
                <a:solidFill>
                  <a:schemeClr val="tx1"/>
                </a:solidFill>
                <a:latin typeface="+mn-lt"/>
                <a:ea typeface="+mn-ea"/>
                <a:cs typeface="+mn-cs"/>
              </a:rPr>
              <a:t>What then shall we say to these things? If God is for us, who can be against us?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Romans 8:31</a:t>
            </a:r>
            <a:r>
              <a:rPr lang="en-US" sz="1200" b="0" i="0" u="none" strike="noStrike" kern="1200" baseline="0" dirty="0">
                <a:solidFill>
                  <a:schemeClr val="tx1"/>
                </a:solidFill>
                <a:latin typeface="+mn-lt"/>
                <a:ea typeface="+mn-ea"/>
                <a:cs typeface="+mn-cs"/>
              </a:rPr>
              <a:t>)</a:t>
            </a:r>
          </a:p>
          <a:p>
            <a:pPr rtl="0"/>
            <a:endParaRPr lang="en-US" sz="1200" b="0" i="0" u="none" strike="noStrike" kern="1200" baseline="0" dirty="0">
              <a:solidFill>
                <a:schemeClr val="tx1"/>
              </a:solidFill>
              <a:latin typeface="+mn-lt"/>
              <a:ea typeface="+mn-ea"/>
              <a:cs typeface="+mn-cs"/>
            </a:endParaRPr>
          </a:p>
          <a:p>
            <a:endParaRPr lang="en-US"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A65CE2-4AE7-4DEB-BB62-2347E190194A}" type="slidenum">
              <a:rPr lang="en-US" smtClean="0"/>
              <a:t>19</a:t>
            </a:fld>
            <a:endParaRPr lang="en-US"/>
          </a:p>
        </p:txBody>
      </p:sp>
    </p:spTree>
    <p:extLst>
      <p:ext uri="{BB962C8B-B14F-4D97-AF65-F5344CB8AC3E}">
        <p14:creationId xmlns:p14="http://schemas.microsoft.com/office/powerpoint/2010/main" val="2612015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 This evening we will continue to cover the courage of Queen Esther.</a:t>
            </a:r>
          </a:p>
        </p:txBody>
      </p:sp>
      <p:sp>
        <p:nvSpPr>
          <p:cNvPr id="4" name="Slide Number Placeholder 3"/>
          <p:cNvSpPr>
            <a:spLocks noGrp="1"/>
          </p:cNvSpPr>
          <p:nvPr>
            <p:ph type="sldNum" sz="quarter" idx="5"/>
          </p:nvPr>
        </p:nvSpPr>
        <p:spPr/>
        <p:txBody>
          <a:bodyPr/>
          <a:lstStyle/>
          <a:p>
            <a:fld id="{BEA65CE2-4AE7-4DEB-BB62-2347E190194A}" type="slidenum">
              <a:rPr lang="en-US" smtClean="0"/>
              <a:t>22</a:t>
            </a:fld>
            <a:endParaRPr lang="en-US"/>
          </a:p>
        </p:txBody>
      </p:sp>
    </p:spTree>
    <p:extLst>
      <p:ext uri="{BB962C8B-B14F-4D97-AF65-F5344CB8AC3E}">
        <p14:creationId xmlns:p14="http://schemas.microsoft.com/office/powerpoint/2010/main" val="3496503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altLang="en-US" sz="1600" b="0" dirty="0">
                <a:solidFill>
                  <a:srgbClr val="990000"/>
                </a:solidFill>
              </a:rPr>
              <a:t>    1. ESTHER:</a:t>
            </a:r>
            <a:r>
              <a:rPr lang="en-US" altLang="en-US" sz="1600" b="0" dirty="0"/>
              <a:t>  </a:t>
            </a:r>
          </a:p>
          <a:p>
            <a:pPr rtl="0"/>
            <a:r>
              <a:rPr lang="en-US" altLang="en-US" sz="1600" b="0" dirty="0"/>
              <a:t>    2. </a:t>
            </a:r>
            <a:r>
              <a:rPr lang="en-US" altLang="en-US" sz="1200" b="0" dirty="0">
                <a:latin typeface="Vladimir Script" panose="03050402040407070305" pitchFamily="66" charset="0"/>
              </a:rPr>
              <a:t>The Queen Who Was Clothed With Courage</a:t>
            </a:r>
          </a:p>
          <a:p>
            <a:pPr rtl="0"/>
            <a:r>
              <a:rPr lang="en-US" altLang="en-US" sz="1200" b="0" dirty="0">
                <a:latin typeface="Vladimir Script" panose="03050402040407070305" pitchFamily="66" charset="0"/>
              </a:rPr>
              <a:t>&gt;&gt;&gt;&gt;&gt;&gt;&gt;&gt;&gt;&gt;&gt;&gt;&gt;&gt;&gt;</a:t>
            </a:r>
            <a:br>
              <a:rPr lang="en-US" altLang="en-US" sz="1200" b="0" dirty="0">
                <a:latin typeface="Vladimir Script" panose="03050402040407070305" pitchFamily="66" charset="0"/>
              </a:rPr>
            </a:br>
            <a:r>
              <a:rPr lang="en-US" altLang="en-US" sz="1200" b="0" dirty="0">
                <a:latin typeface="Vladimir Script" panose="03050402040407070305" pitchFamily="66" charset="0"/>
              </a:rPr>
              <a:t>    3. </a:t>
            </a:r>
            <a:r>
              <a:rPr lang="en-US" sz="1200" b="0" i="1" u="none" strike="noStrike" kern="1200" baseline="0" dirty="0">
                <a:solidFill>
                  <a:schemeClr val="tx1"/>
                </a:solidFill>
                <a:latin typeface="+mn-lt"/>
                <a:ea typeface="+mn-ea"/>
                <a:cs typeface="+mn-cs"/>
              </a:rPr>
              <a:t>Strength and honor are her clothing; She shall rejoice in time to come.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Proverbs 31:25</a:t>
            </a:r>
            <a:r>
              <a:rPr lang="en-US" sz="1200" b="0" i="0" u="none" strike="noStrike" kern="1200" baseline="0" dirty="0">
                <a:solidFill>
                  <a:schemeClr val="tx1"/>
                </a:solidFill>
                <a:latin typeface="+mn-lt"/>
                <a:ea typeface="+mn-ea"/>
                <a:cs typeface="+mn-cs"/>
              </a:rPr>
              <a:t>)</a:t>
            </a:r>
          </a:p>
          <a:p>
            <a:pPr rtl="0"/>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BEA65CE2-4AE7-4DEB-BB62-2347E190194A}" type="slidenum">
              <a:rPr lang="en-US" smtClean="0"/>
              <a:t>3</a:t>
            </a:fld>
            <a:endParaRPr lang="en-US"/>
          </a:p>
        </p:txBody>
      </p:sp>
    </p:spTree>
    <p:extLst>
      <p:ext uri="{BB962C8B-B14F-4D97-AF65-F5344CB8AC3E}">
        <p14:creationId xmlns:p14="http://schemas.microsoft.com/office/powerpoint/2010/main" val="523922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sz="1200" b="0" dirty="0">
                <a:solidFill>
                  <a:srgbClr val="990000"/>
                </a:solidFill>
                <a:latin typeface="Times New Roman" panose="02020603050405020304" pitchFamily="18" charset="0"/>
                <a:cs typeface="Times New Roman" panose="02020603050405020304" pitchFamily="18" charset="0"/>
              </a:rPr>
              <a:t>    1. </a:t>
            </a:r>
            <a:r>
              <a:rPr lang="en-US" altLang="en-US" sz="1200" b="1" dirty="0">
                <a:solidFill>
                  <a:srgbClr val="990000"/>
                </a:solidFill>
                <a:latin typeface="Times New Roman" panose="02020603050405020304" pitchFamily="18" charset="0"/>
                <a:cs typeface="Times New Roman" panose="02020603050405020304" pitchFamily="18" charset="0"/>
              </a:rPr>
              <a:t>ESTHER:</a:t>
            </a:r>
            <a:r>
              <a:rPr lang="en-US" altLang="en-US" sz="1200" b="0" dirty="0">
                <a:latin typeface="Times New Roman" panose="02020603050405020304" pitchFamily="18" charset="0"/>
                <a:cs typeface="Times New Roman" panose="02020603050405020304" pitchFamily="18" charset="0"/>
              </a:rPr>
              <a:t>  </a:t>
            </a:r>
          </a:p>
          <a:p>
            <a:r>
              <a:rPr lang="en-US" altLang="en-US" sz="1200" b="0" dirty="0">
                <a:latin typeface="Times New Roman" panose="02020603050405020304" pitchFamily="18" charset="0"/>
                <a:cs typeface="Times New Roman" panose="02020603050405020304" pitchFamily="18" charset="0"/>
              </a:rPr>
              <a:t>&gt;&gt;&gt;&gt;&gt;&gt;&gt;&gt;&gt;&gt;&gt;&gt;&gt;&gt;&gt;&gt;&gt;&gt;&gt;</a:t>
            </a:r>
            <a:br>
              <a:rPr lang="en-US" altLang="en-US" sz="1200" b="0" dirty="0">
                <a:latin typeface="Times New Roman" panose="02020603050405020304" pitchFamily="18" charset="0"/>
                <a:cs typeface="Times New Roman" panose="02020603050405020304" pitchFamily="18" charset="0"/>
              </a:rPr>
            </a:br>
            <a:r>
              <a:rPr lang="en-US" altLang="en-US" sz="1200" b="0" dirty="0">
                <a:latin typeface="Times New Roman" panose="02020603050405020304" pitchFamily="18" charset="0"/>
                <a:cs typeface="Times New Roman" panose="02020603050405020304" pitchFamily="18" charset="0"/>
              </a:rPr>
              <a:t>    2. The Queen Who Was Clothed With Courage</a:t>
            </a:r>
          </a:p>
          <a:p>
            <a:r>
              <a:rPr lang="en-US" altLang="en-US" sz="1200" b="0" dirty="0">
                <a:latin typeface="Times New Roman" panose="02020603050405020304" pitchFamily="18" charset="0"/>
                <a:cs typeface="Times New Roman" panose="02020603050405020304" pitchFamily="18" charset="0"/>
              </a:rPr>
              <a:t>&gt;&gt;&gt;&gt;&gt;&gt;&gt;&gt;&gt;&gt;&gt;&gt;&gt;&gt;&gt;&gt;&gt;&gt;&gt;</a:t>
            </a:r>
            <a:br>
              <a:rPr lang="en-US" altLang="en-US" sz="1200" b="0" dirty="0">
                <a:latin typeface="Times New Roman" panose="02020603050405020304" pitchFamily="18" charset="0"/>
                <a:cs typeface="Times New Roman" panose="02020603050405020304" pitchFamily="18" charset="0"/>
              </a:rPr>
            </a:br>
            <a:r>
              <a:rPr lang="en-US" altLang="en-US" sz="1200" b="0" dirty="0">
                <a:latin typeface="Times New Roman" panose="02020603050405020304" pitchFamily="18" charset="0"/>
                <a:cs typeface="Times New Roman" panose="02020603050405020304" pitchFamily="18" charset="0"/>
              </a:rPr>
              <a:t>    3. </a:t>
            </a:r>
            <a:r>
              <a:rPr lang="en-US" sz="1200" b="0" i="1" u="none" strike="noStrike" kern="1200" baseline="0" dirty="0">
                <a:solidFill>
                  <a:schemeClr val="tx1"/>
                </a:solidFill>
                <a:latin typeface="+mn-lt"/>
                <a:ea typeface="+mn-ea"/>
                <a:cs typeface="+mn-cs"/>
              </a:rPr>
              <a:t>Strength and honor are her clothing; She shall rejoice in time to come.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Proverbs 31:25</a:t>
            </a:r>
            <a:r>
              <a:rPr lang="en-US" sz="1200" b="0" i="0" u="none" strike="noStrike" kern="1200" baseline="0" dirty="0">
                <a:solidFill>
                  <a:schemeClr val="tx1"/>
                </a:solidFill>
                <a:latin typeface="+mn-lt"/>
                <a:ea typeface="+mn-ea"/>
                <a:cs typeface="+mn-cs"/>
              </a:rPr>
              <a:t>)</a:t>
            </a:r>
          </a:p>
          <a:p>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A65CE2-4AE7-4DEB-BB62-2347E190194A}" type="slidenum">
              <a:rPr lang="en-US" smtClean="0"/>
              <a:t>23</a:t>
            </a:fld>
            <a:endParaRPr lang="en-US"/>
          </a:p>
        </p:txBody>
      </p:sp>
    </p:spTree>
    <p:extLst>
      <p:ext uri="{BB962C8B-B14F-4D97-AF65-F5344CB8AC3E}">
        <p14:creationId xmlns:p14="http://schemas.microsoft.com/office/powerpoint/2010/main" val="1439677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ltLang="en-US" b="0" dirty="0">
                <a:solidFill>
                  <a:schemeClr val="tx1"/>
                </a:solidFill>
                <a:latin typeface="Times New Roman" panose="02020603050405020304" pitchFamily="18" charset="0"/>
                <a:cs typeface="Times New Roman" panose="02020603050405020304" pitchFamily="18" charset="0"/>
              </a:rPr>
              <a:t>    1. The</a:t>
            </a:r>
            <a:r>
              <a:rPr lang="en-US" altLang="en-US" b="0" dirty="0">
                <a:solidFill>
                  <a:srgbClr val="990000"/>
                </a:solidFill>
                <a:latin typeface="Times New Roman" panose="02020603050405020304" pitchFamily="18" charset="0"/>
                <a:cs typeface="Times New Roman" panose="02020603050405020304" pitchFamily="18" charset="0"/>
              </a:rPr>
              <a:t> </a:t>
            </a:r>
            <a:r>
              <a:rPr lang="en-US" altLang="en-US" sz="1800" b="0" dirty="0">
                <a:solidFill>
                  <a:srgbClr val="990000"/>
                </a:solidFill>
                <a:latin typeface="Times New Roman" panose="02020603050405020304" pitchFamily="18" charset="0"/>
                <a:cs typeface="Times New Roman" panose="02020603050405020304" pitchFamily="18" charset="0"/>
              </a:rPr>
              <a:t>3</a:t>
            </a:r>
            <a:r>
              <a:rPr lang="en-US" altLang="en-US" b="0" dirty="0">
                <a:solidFill>
                  <a:srgbClr val="990000"/>
                </a:solidFill>
                <a:latin typeface="Times New Roman" panose="02020603050405020304" pitchFamily="18" charset="0"/>
                <a:cs typeface="Times New Roman" panose="02020603050405020304" pitchFamily="18" charset="0"/>
              </a:rPr>
              <a:t> </a:t>
            </a:r>
            <a:r>
              <a:rPr lang="en-US" altLang="en-US" b="0" dirty="0">
                <a:solidFill>
                  <a:schemeClr val="tx1"/>
                </a:solidFill>
                <a:latin typeface="Times New Roman" panose="02020603050405020304" pitchFamily="18" charset="0"/>
                <a:cs typeface="Times New Roman" panose="02020603050405020304" pitchFamily="18" charset="0"/>
              </a:rPr>
              <a:t>Stages of Courage</a:t>
            </a:r>
          </a:p>
          <a:p>
            <a:pPr>
              <a:lnSpc>
                <a:spcPct val="90000"/>
              </a:lnSpc>
            </a:pPr>
            <a:r>
              <a:rPr lang="en-US" altLang="en-US" sz="1200" b="0" dirty="0">
                <a:latin typeface="Times New Roman" panose="02020603050405020304" pitchFamily="18" charset="0"/>
                <a:cs typeface="Times New Roman" panose="02020603050405020304" pitchFamily="18" charset="0"/>
              </a:rPr>
              <a:t>    2. STAGE </a:t>
            </a:r>
            <a:r>
              <a:rPr lang="en-US" altLang="en-US" sz="1600" b="0" dirty="0">
                <a:solidFill>
                  <a:srgbClr val="990000"/>
                </a:solidFill>
                <a:latin typeface="Times New Roman" panose="02020603050405020304" pitchFamily="18" charset="0"/>
                <a:cs typeface="Times New Roman" panose="02020603050405020304" pitchFamily="18" charset="0"/>
              </a:rPr>
              <a:t>1 </a:t>
            </a:r>
            <a:r>
              <a:rPr lang="en-US" altLang="en-US" sz="1200" b="0" dirty="0">
                <a:latin typeface="Times New Roman" panose="02020603050405020304" pitchFamily="18" charset="0"/>
                <a:cs typeface="Times New Roman" panose="02020603050405020304" pitchFamily="18" charset="0"/>
              </a:rPr>
              <a:t>– </a:t>
            </a:r>
            <a:r>
              <a:rPr lang="en-US" altLang="en-US" sz="1200" b="0" dirty="0">
                <a:solidFill>
                  <a:srgbClr val="990000"/>
                </a:solidFill>
                <a:latin typeface="Times New Roman" panose="02020603050405020304" pitchFamily="18" charset="0"/>
                <a:cs typeface="Times New Roman" panose="02020603050405020304" pitchFamily="18" charset="0"/>
              </a:rPr>
              <a:t>DELIBERATION</a:t>
            </a:r>
            <a:r>
              <a:rPr lang="en-US" altLang="en-US" sz="1200" b="0" dirty="0">
                <a:latin typeface="Times New Roman" panose="02020603050405020304" pitchFamily="18" charset="0"/>
                <a:cs typeface="Times New Roman" panose="02020603050405020304" pitchFamily="18" charset="0"/>
              </a:rPr>
              <a:t> </a:t>
            </a:r>
          </a:p>
          <a:p>
            <a:pPr>
              <a:lnSpc>
                <a:spcPct val="90000"/>
              </a:lnSpc>
            </a:pPr>
            <a:r>
              <a:rPr lang="en-US" altLang="en-US" sz="1200" b="0" dirty="0">
                <a:latin typeface="Times New Roman" panose="02020603050405020304" pitchFamily="18" charset="0"/>
                <a:cs typeface="Times New Roman" panose="02020603050405020304" pitchFamily="18" charset="0"/>
              </a:rPr>
              <a:t>        a. This morning we talked about developing courage through deliberation and the Mind examining that deliberation. </a:t>
            </a:r>
          </a:p>
          <a:p>
            <a:pPr>
              <a:lnSpc>
                <a:spcPct val="90000"/>
              </a:lnSpc>
            </a:pPr>
            <a:r>
              <a:rPr lang="en-US" altLang="en-US" sz="1200" b="0" dirty="0">
                <a:latin typeface="Times New Roman" panose="02020603050405020304" pitchFamily="18" charset="0"/>
                <a:cs typeface="Times New Roman" panose="02020603050405020304" pitchFamily="18" charset="0"/>
              </a:rPr>
              <a:t>        b. This evening we will continue with the Declaration and Demonstration stages of developing Courage.</a:t>
            </a:r>
          </a:p>
          <a:p>
            <a:pPr>
              <a:lnSpc>
                <a:spcPct val="90000"/>
              </a:lnSpc>
              <a:buFontTx/>
              <a:buNone/>
            </a:pPr>
            <a:r>
              <a:rPr lang="en-US" altLang="en-US" sz="1200" b="0" dirty="0">
                <a:solidFill>
                  <a:srgbClr val="990000"/>
                </a:solidFill>
                <a:latin typeface="Times New Roman" panose="02020603050405020304" pitchFamily="18" charset="0"/>
                <a:cs typeface="Times New Roman" panose="02020603050405020304" pitchFamily="18" charset="0"/>
              </a:rPr>
              <a:t>&gt;&gt;&gt;&gt;&gt;&gt;&gt;&gt;&gt;&gt;&gt;&gt;&gt;&gt;&gt;&gt;&gt;&gt;&gt;	</a:t>
            </a:r>
          </a:p>
          <a:p>
            <a:pPr>
              <a:lnSpc>
                <a:spcPct val="90000"/>
              </a:lnSpc>
            </a:pPr>
            <a:r>
              <a:rPr lang="en-US" altLang="en-US" sz="1200" b="0" dirty="0">
                <a:latin typeface="Times New Roman" panose="02020603050405020304" pitchFamily="18" charset="0"/>
                <a:cs typeface="Times New Roman" panose="02020603050405020304" pitchFamily="18" charset="0"/>
              </a:rPr>
              <a:t>    3. STAGE </a:t>
            </a:r>
            <a:r>
              <a:rPr lang="en-US" altLang="en-US" sz="1600" b="0" dirty="0">
                <a:solidFill>
                  <a:srgbClr val="990000"/>
                </a:solidFill>
                <a:latin typeface="Times New Roman" panose="02020603050405020304" pitchFamily="18" charset="0"/>
                <a:cs typeface="Times New Roman" panose="02020603050405020304" pitchFamily="18" charset="0"/>
              </a:rPr>
              <a:t>2</a:t>
            </a:r>
            <a:r>
              <a:rPr lang="en-US" altLang="en-US" sz="1200" b="0" dirty="0">
                <a:latin typeface="Times New Roman" panose="02020603050405020304" pitchFamily="18" charset="0"/>
                <a:cs typeface="Times New Roman" panose="02020603050405020304" pitchFamily="18" charset="0"/>
              </a:rPr>
              <a:t> – </a:t>
            </a:r>
            <a:r>
              <a:rPr lang="en-US" altLang="en-US" sz="1200" b="0" dirty="0">
                <a:solidFill>
                  <a:srgbClr val="990000"/>
                </a:solidFill>
                <a:latin typeface="Times New Roman" panose="02020603050405020304" pitchFamily="18" charset="0"/>
                <a:cs typeface="Times New Roman" panose="02020603050405020304" pitchFamily="18" charset="0"/>
              </a:rPr>
              <a:t>DECLARATION</a:t>
            </a:r>
            <a:r>
              <a:rPr lang="en-US" altLang="en-US" sz="1200" b="0" dirty="0">
                <a:latin typeface="Times New Roman" panose="02020603050405020304" pitchFamily="18" charset="0"/>
                <a:cs typeface="Times New Roman" panose="02020603050405020304" pitchFamily="18" charset="0"/>
              </a:rPr>
              <a:t> </a:t>
            </a:r>
          </a:p>
          <a:p>
            <a:pPr>
              <a:lnSpc>
                <a:spcPct val="90000"/>
              </a:lnSpc>
              <a:buFontTx/>
              <a:buNone/>
            </a:pPr>
            <a:r>
              <a:rPr lang="en-US" altLang="en-US" sz="1200" b="0" dirty="0">
                <a:solidFill>
                  <a:srgbClr val="990000"/>
                </a:solidFill>
                <a:latin typeface="Times New Roman" panose="02020603050405020304" pitchFamily="18" charset="0"/>
                <a:cs typeface="Times New Roman" panose="02020603050405020304" pitchFamily="18" charset="0"/>
              </a:rPr>
              <a:t>&gt;&gt;&gt;&gt;&gt;&gt;&gt;&gt;&gt;&gt;&gt;&gt;&gt;&gt;&gt;&gt;&gt;&gt;&gt;	</a:t>
            </a:r>
          </a:p>
          <a:p>
            <a:pPr>
              <a:lnSpc>
                <a:spcPct val="90000"/>
              </a:lnSpc>
            </a:pPr>
            <a:r>
              <a:rPr lang="en-US" altLang="en-US" sz="1200" b="0" dirty="0">
                <a:latin typeface="Times New Roman" panose="02020603050405020304" pitchFamily="18" charset="0"/>
                <a:cs typeface="Times New Roman" panose="02020603050405020304" pitchFamily="18" charset="0"/>
              </a:rPr>
              <a:t>    4. STAGE </a:t>
            </a:r>
            <a:r>
              <a:rPr lang="en-US" altLang="en-US" sz="1600" b="0" dirty="0">
                <a:solidFill>
                  <a:srgbClr val="990000"/>
                </a:solidFill>
                <a:latin typeface="Times New Roman" panose="02020603050405020304" pitchFamily="18" charset="0"/>
                <a:cs typeface="Times New Roman" panose="02020603050405020304" pitchFamily="18" charset="0"/>
              </a:rPr>
              <a:t>3</a:t>
            </a:r>
            <a:r>
              <a:rPr lang="en-US" altLang="en-US" sz="1200" b="0" dirty="0">
                <a:latin typeface="Times New Roman" panose="02020603050405020304" pitchFamily="18" charset="0"/>
                <a:cs typeface="Times New Roman" panose="02020603050405020304" pitchFamily="18" charset="0"/>
              </a:rPr>
              <a:t> – </a:t>
            </a:r>
            <a:r>
              <a:rPr lang="en-US" altLang="en-US" sz="1200" b="0" dirty="0">
                <a:solidFill>
                  <a:srgbClr val="990000"/>
                </a:solidFill>
                <a:latin typeface="Times New Roman" panose="02020603050405020304" pitchFamily="18" charset="0"/>
                <a:cs typeface="Times New Roman" panose="02020603050405020304" pitchFamily="18" charset="0"/>
              </a:rPr>
              <a:t>DEMONSTRATION</a:t>
            </a:r>
            <a:r>
              <a:rPr lang="en-US" altLang="en-US" sz="1200" b="0" dirty="0">
                <a:latin typeface="Times New Roman" panose="02020603050405020304" pitchFamily="18" charset="0"/>
                <a:cs typeface="Times New Roman" panose="02020603050405020304" pitchFamily="18" charset="0"/>
              </a:rPr>
              <a:t> </a:t>
            </a:r>
          </a:p>
          <a:p>
            <a:r>
              <a:rPr lang="en-US" b="0" dirty="0">
                <a:solidFill>
                  <a:schemeClr val="tx1"/>
                </a:solidFill>
                <a:latin typeface="Times New Roman" panose="02020603050405020304" pitchFamily="18" charset="0"/>
                <a:cs typeface="Times New Roman" panose="02020603050405020304" pitchFamily="18" charset="0"/>
              </a:rPr>
              <a:t>&gt;&gt;&gt;&gt;&gt;&gt;&gt;&gt;&gt;&gt;&gt;&gt;&gt;&gt;&gt;&gt;&gt;&gt;&gt;</a:t>
            </a:r>
          </a:p>
          <a:p>
            <a:pPr>
              <a:lnSpc>
                <a:spcPct val="90000"/>
              </a:lnSpc>
            </a:pPr>
            <a:r>
              <a:rPr lang="en-US" altLang="en-US" sz="1200" b="0" dirty="0"/>
              <a:t>    5. STAGE </a:t>
            </a:r>
            <a:r>
              <a:rPr lang="en-US" altLang="en-US" sz="1600" b="0" dirty="0">
                <a:solidFill>
                  <a:srgbClr val="990000"/>
                </a:solidFill>
                <a:latin typeface="Vladimir Script" panose="03050402040407070305" pitchFamily="66" charset="0"/>
              </a:rPr>
              <a:t>1 </a:t>
            </a:r>
            <a:r>
              <a:rPr lang="en-US" altLang="en-US" sz="1200" b="0" dirty="0"/>
              <a:t>– </a:t>
            </a:r>
            <a:r>
              <a:rPr lang="en-US" altLang="en-US" sz="1200" b="0" dirty="0">
                <a:solidFill>
                  <a:srgbClr val="990000"/>
                </a:solidFill>
              </a:rPr>
              <a:t>THE MIND</a:t>
            </a:r>
            <a:r>
              <a:rPr lang="en-US" altLang="en-US" sz="1200" b="0" dirty="0"/>
              <a:t> EXAMINES IT</a:t>
            </a:r>
          </a:p>
          <a:p>
            <a:pPr>
              <a:lnSpc>
                <a:spcPct val="90000"/>
              </a:lnSpc>
            </a:pPr>
            <a:r>
              <a:rPr lang="en-US" altLang="en-US" sz="1200" b="0" dirty="0">
                <a:solidFill>
                  <a:srgbClr val="990000"/>
                </a:solidFill>
              </a:rPr>
              <a:t>&gt;&gt;&gt;&gt;&gt;&gt;&gt;&gt;&gt;&gt;&gt;&gt;&gt;&gt;&gt;&gt;&gt;&gt;&gt;</a:t>
            </a:r>
          </a:p>
          <a:p>
            <a:pPr>
              <a:lnSpc>
                <a:spcPct val="90000"/>
              </a:lnSpc>
            </a:pPr>
            <a:r>
              <a:rPr lang="en-US" altLang="en-US" sz="1200" b="0" dirty="0"/>
              <a:t>    6. STAGE </a:t>
            </a:r>
            <a:r>
              <a:rPr lang="en-US" altLang="en-US" sz="1600" b="0" dirty="0">
                <a:solidFill>
                  <a:srgbClr val="990000"/>
                </a:solidFill>
                <a:latin typeface="Vladimir Script" panose="03050402040407070305" pitchFamily="66" charset="0"/>
              </a:rPr>
              <a:t>2</a:t>
            </a:r>
            <a:r>
              <a:rPr lang="en-US" altLang="en-US" sz="1200" b="0" dirty="0"/>
              <a:t> – </a:t>
            </a:r>
            <a:r>
              <a:rPr lang="en-US" altLang="en-US" sz="1200" b="0" dirty="0">
                <a:solidFill>
                  <a:srgbClr val="990000"/>
                </a:solidFill>
              </a:rPr>
              <a:t>THE MOUTH</a:t>
            </a:r>
            <a:r>
              <a:rPr lang="en-US" altLang="en-US" sz="1200" b="0" dirty="0"/>
              <a:t> EXPRESESS IT</a:t>
            </a:r>
          </a:p>
          <a:p>
            <a:pPr>
              <a:lnSpc>
                <a:spcPct val="90000"/>
              </a:lnSpc>
            </a:pPr>
            <a:r>
              <a:rPr lang="en-US" altLang="en-US" sz="1200" b="0" dirty="0"/>
              <a:t>&gt;&gt;&gt;&gt;&gt;&gt;&gt;&gt;&gt;&gt;&gt;&gt;&gt;&gt;&gt;&gt;&gt;&gt;&gt;</a:t>
            </a:r>
          </a:p>
          <a:p>
            <a:pPr>
              <a:lnSpc>
                <a:spcPct val="90000"/>
              </a:lnSpc>
            </a:pPr>
            <a:r>
              <a:rPr lang="en-US" altLang="en-US" sz="1200" b="0" dirty="0"/>
              <a:t>    7. STAGE </a:t>
            </a:r>
            <a:r>
              <a:rPr lang="en-US" altLang="en-US" sz="1600" b="0" dirty="0">
                <a:solidFill>
                  <a:srgbClr val="990000"/>
                </a:solidFill>
                <a:latin typeface="Vladimir Script" panose="03050402040407070305" pitchFamily="66" charset="0"/>
              </a:rPr>
              <a:t>3</a:t>
            </a:r>
            <a:r>
              <a:rPr lang="en-US" altLang="en-US" sz="1200" b="0" dirty="0"/>
              <a:t> – </a:t>
            </a:r>
            <a:r>
              <a:rPr lang="en-US" altLang="en-US" sz="1200" b="0" dirty="0">
                <a:solidFill>
                  <a:srgbClr val="990000"/>
                </a:solidFill>
              </a:rPr>
              <a:t>THE MAN </a:t>
            </a:r>
            <a:r>
              <a:rPr lang="en-US" altLang="en-US" sz="1200" b="0" dirty="0"/>
              <a:t>EXHIBITS IT</a:t>
            </a:r>
          </a:p>
          <a:p>
            <a:endParaRPr lang="en-US"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A65CE2-4AE7-4DEB-BB62-2347E190194A}" type="slidenum">
              <a:rPr lang="en-US" smtClean="0"/>
              <a:t>24</a:t>
            </a:fld>
            <a:endParaRPr lang="en-US"/>
          </a:p>
        </p:txBody>
      </p:sp>
    </p:spTree>
    <p:extLst>
      <p:ext uri="{BB962C8B-B14F-4D97-AF65-F5344CB8AC3E}">
        <p14:creationId xmlns:p14="http://schemas.microsoft.com/office/powerpoint/2010/main" val="3179648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sz="1200" b="0" dirty="0">
                <a:latin typeface="Times New Roman" panose="02020603050405020304" pitchFamily="18" charset="0"/>
                <a:cs typeface="Times New Roman" panose="02020603050405020304" pitchFamily="18" charset="0"/>
              </a:rPr>
              <a:t>    1. Stage </a:t>
            </a:r>
            <a:r>
              <a:rPr lang="en-US" altLang="en-US" sz="1600" b="0" dirty="0">
                <a:solidFill>
                  <a:srgbClr val="990000"/>
                </a:solidFill>
                <a:latin typeface="Times New Roman" panose="02020603050405020304" pitchFamily="18" charset="0"/>
                <a:cs typeface="Times New Roman" panose="02020603050405020304" pitchFamily="18" charset="0"/>
              </a:rPr>
              <a:t>2</a:t>
            </a:r>
            <a:r>
              <a:rPr lang="en-US" altLang="en-US" sz="1200" b="0" dirty="0">
                <a:solidFill>
                  <a:srgbClr val="990000"/>
                </a:solidFill>
                <a:latin typeface="Times New Roman" panose="02020603050405020304" pitchFamily="18" charset="0"/>
                <a:cs typeface="Times New Roman" panose="02020603050405020304" pitchFamily="18" charset="0"/>
              </a:rPr>
              <a:t> </a:t>
            </a:r>
            <a:r>
              <a:rPr lang="en-US" altLang="en-US" sz="1200" b="0" dirty="0">
                <a:latin typeface="Times New Roman" panose="02020603050405020304" pitchFamily="18" charset="0"/>
                <a:cs typeface="Times New Roman" panose="02020603050405020304" pitchFamily="18" charset="0"/>
              </a:rPr>
              <a:t>– </a:t>
            </a:r>
            <a:r>
              <a:rPr lang="en-US" altLang="en-US" sz="1200" b="0" dirty="0">
                <a:solidFill>
                  <a:srgbClr val="990000"/>
                </a:solidFill>
                <a:latin typeface="Times New Roman" panose="02020603050405020304" pitchFamily="18" charset="0"/>
                <a:cs typeface="Times New Roman" panose="02020603050405020304" pitchFamily="18" charset="0"/>
              </a:rPr>
              <a:t>DECLARATION</a:t>
            </a:r>
          </a:p>
          <a:p>
            <a:r>
              <a:rPr lang="en-US" altLang="en-US" sz="1200" b="0" dirty="0">
                <a:solidFill>
                  <a:srgbClr val="990000"/>
                </a:solidFill>
                <a:latin typeface="Times New Roman" panose="02020603050405020304" pitchFamily="18" charset="0"/>
                <a:cs typeface="Times New Roman" panose="02020603050405020304" pitchFamily="18" charset="0"/>
              </a:rPr>
              <a:t>&gt;&gt;&gt;&gt;&gt;&gt;&gt;&gt;&gt;&gt;&gt;&gt;&gt;&gt;&gt;&gt;&gt;&gt;&gt;&gt;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2. Once Esther gave the proper consideration to what needed to be done and counted the cost, her courage moved from her mind to her mouth and from deliberation to declaration.</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3. Notice that Esther sent answer that she would go</a:t>
            </a:r>
            <a:r>
              <a:rPr lang="en-US" altLang="en-US" sz="1200" b="1" dirty="0">
                <a:solidFill>
                  <a:srgbClr val="990000"/>
                </a:solidFill>
                <a:latin typeface="Times New Roman" panose="02020603050405020304" pitchFamily="18" charset="0"/>
                <a:cs typeface="Times New Roman" panose="02020603050405020304" pitchFamily="18" charset="0"/>
              </a:rPr>
              <a:t> “in unto the king” </a:t>
            </a:r>
            <a:r>
              <a:rPr lang="en-US" altLang="en-US" sz="1200" dirty="0">
                <a:latin typeface="Times New Roman" panose="02020603050405020304" pitchFamily="18" charset="0"/>
                <a:cs typeface="Times New Roman" panose="02020603050405020304" pitchFamily="18" charset="0"/>
              </a:rPr>
              <a:t>(</a:t>
            </a:r>
            <a:r>
              <a:rPr lang="en-US" altLang="en-US" sz="1200" b="1" dirty="0">
                <a:latin typeface="Times New Roman" panose="02020603050405020304" pitchFamily="18" charset="0"/>
                <a:cs typeface="Times New Roman" panose="02020603050405020304" pitchFamily="18" charset="0"/>
              </a:rPr>
              <a:t>4:16</a:t>
            </a:r>
            <a:r>
              <a:rPr lang="en-US" altLang="en-US" sz="1200" dirty="0">
                <a:latin typeface="Times New Roman" panose="02020603050405020304" pitchFamily="18" charset="0"/>
                <a:cs typeface="Times New Roman" panose="02020603050405020304" pitchFamily="18" charset="0"/>
              </a:rPr>
              <a:t>).  </a:t>
            </a:r>
          </a:p>
          <a:p>
            <a:pPr rtl="0"/>
            <a:r>
              <a:rPr lang="en-US" sz="1200" b="0" i="1" u="none" strike="noStrike" kern="1200" baseline="0" dirty="0">
                <a:solidFill>
                  <a:schemeClr val="tx1"/>
                </a:solidFill>
                <a:latin typeface="+mn-lt"/>
                <a:ea typeface="+mn-ea"/>
                <a:cs typeface="+mn-cs"/>
              </a:rPr>
              <a:t>"Go, gather all the Jews who are present in Shushan, and fast for me; neither eat nor drink for three days, night or day. My maids and I will fast likewise. </a:t>
            </a:r>
            <a:r>
              <a:rPr lang="en-US" sz="1200" b="1" i="1" u="none" strike="noStrike" kern="1200" baseline="0" dirty="0">
                <a:solidFill>
                  <a:schemeClr val="tx1"/>
                </a:solidFill>
                <a:latin typeface="+mn-lt"/>
                <a:ea typeface="+mn-ea"/>
                <a:cs typeface="+mn-cs"/>
              </a:rPr>
              <a:t>And so I will go to the king</a:t>
            </a:r>
            <a:r>
              <a:rPr lang="en-US" sz="1200" b="0" i="1" u="none" strike="noStrike" kern="1200" baseline="0" dirty="0">
                <a:solidFill>
                  <a:schemeClr val="tx1"/>
                </a:solidFill>
                <a:latin typeface="+mn-lt"/>
                <a:ea typeface="+mn-ea"/>
                <a:cs typeface="+mn-cs"/>
              </a:rPr>
              <a:t>, which is </a:t>
            </a:r>
            <a:r>
              <a:rPr lang="en-US" sz="1200" b="1" i="1" u="none" strike="noStrike" kern="1200" baseline="0" dirty="0">
                <a:solidFill>
                  <a:schemeClr val="tx1"/>
                </a:solidFill>
                <a:latin typeface="+mn-lt"/>
                <a:ea typeface="+mn-ea"/>
                <a:cs typeface="+mn-cs"/>
              </a:rPr>
              <a:t>against the law</a:t>
            </a:r>
            <a:r>
              <a:rPr lang="en-US" sz="1200" b="0" i="1" u="none" strike="noStrike" kern="1200" baseline="0" dirty="0">
                <a:solidFill>
                  <a:schemeClr val="tx1"/>
                </a:solidFill>
                <a:latin typeface="+mn-lt"/>
                <a:ea typeface="+mn-ea"/>
                <a:cs typeface="+mn-cs"/>
              </a:rPr>
              <a:t>; and if I perish, I perish!"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Esther 4:16</a:t>
            </a:r>
            <a:r>
              <a:rPr lang="en-US" sz="1200" b="0" i="0" u="none" strike="noStrike" kern="1200" baseline="0" dirty="0">
                <a:solidFill>
                  <a:schemeClr val="tx1"/>
                </a:solidFill>
                <a:latin typeface="+mn-lt"/>
                <a:ea typeface="+mn-ea"/>
                <a:cs typeface="+mn-cs"/>
              </a:rPr>
              <a:t>)</a:t>
            </a:r>
            <a:endParaRPr lang="en-US" altLang="en-US" sz="1200" dirty="0">
              <a:latin typeface="Times New Roman" panose="02020603050405020304" pitchFamily="18" charset="0"/>
              <a:cs typeface="Times New Roman" panose="02020603050405020304" pitchFamily="18" charset="0"/>
            </a:endParaRP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4. She </a:t>
            </a:r>
            <a:r>
              <a:rPr lang="en-US" altLang="en-US" sz="1200" b="1" dirty="0">
                <a:solidFill>
                  <a:srgbClr val="990000"/>
                </a:solidFill>
                <a:latin typeface="Times New Roman" panose="02020603050405020304" pitchFamily="18" charset="0"/>
                <a:cs typeface="Times New Roman" panose="02020603050405020304" pitchFamily="18" charset="0"/>
              </a:rPr>
              <a:t>did not say</a:t>
            </a:r>
            <a:r>
              <a:rPr lang="en-US" altLang="en-US" sz="1200" dirty="0">
                <a:latin typeface="Times New Roman" panose="02020603050405020304" pitchFamily="18" charset="0"/>
                <a:cs typeface="Times New Roman" panose="02020603050405020304" pitchFamily="18" charset="0"/>
              </a:rPr>
              <a:t> that she would </a:t>
            </a:r>
            <a:r>
              <a:rPr lang="en-US" altLang="en-US" sz="1200" b="1" i="1" dirty="0">
                <a:solidFill>
                  <a:srgbClr val="990000"/>
                </a:solidFill>
                <a:latin typeface="Times New Roman" panose="02020603050405020304" pitchFamily="18" charset="0"/>
                <a:cs typeface="Times New Roman" panose="02020603050405020304" pitchFamily="18" charset="0"/>
              </a:rPr>
              <a:t>make supplication.</a:t>
            </a:r>
            <a:r>
              <a:rPr lang="en-US" altLang="en-US" sz="1200" dirty="0">
                <a:latin typeface="Times New Roman" panose="02020603050405020304" pitchFamily="18" charset="0"/>
                <a:cs typeface="Times New Roman" panose="02020603050405020304" pitchFamily="18" charset="0"/>
              </a:rPr>
              <a:t>  </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5. Although supplication was clearly her purpose in going, she didn’t know if she would get the opportunity to do so.  </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6. She knew that she might be hewn down by the guards before she could do so. </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7. She had already resigned herself to the possibility of perishing.  </a:t>
            </a:r>
          </a:p>
          <a:p>
            <a:endParaRPr lang="en-US"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A65CE2-4AE7-4DEB-BB62-2347E190194A}" type="slidenum">
              <a:rPr lang="en-US" smtClean="0"/>
              <a:t>25</a:t>
            </a:fld>
            <a:endParaRPr lang="en-US"/>
          </a:p>
        </p:txBody>
      </p:sp>
    </p:spTree>
    <p:extLst>
      <p:ext uri="{BB962C8B-B14F-4D97-AF65-F5344CB8AC3E}">
        <p14:creationId xmlns:p14="http://schemas.microsoft.com/office/powerpoint/2010/main" val="1748138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sz="1200" dirty="0">
                <a:latin typeface="Times New Roman" panose="02020603050405020304" pitchFamily="18" charset="0"/>
                <a:cs typeface="Times New Roman" panose="02020603050405020304" pitchFamily="18" charset="0"/>
              </a:rPr>
              <a:t>    8. Notice also that in the text </a:t>
            </a:r>
            <a:r>
              <a:rPr lang="en-US" altLang="en-US" sz="1200" b="1" dirty="0">
                <a:solidFill>
                  <a:srgbClr val="990000"/>
                </a:solidFill>
                <a:latin typeface="Times New Roman" panose="02020603050405020304" pitchFamily="18" charset="0"/>
                <a:cs typeface="Times New Roman" panose="02020603050405020304" pitchFamily="18" charset="0"/>
              </a:rPr>
              <a:t>Esther </a:t>
            </a:r>
            <a:r>
              <a:rPr lang="en-US" altLang="en-US" sz="1200" b="0" dirty="0">
                <a:solidFill>
                  <a:srgbClr val="990000"/>
                </a:solidFill>
                <a:latin typeface="Times New Roman" panose="02020603050405020304" pitchFamily="18" charset="0"/>
                <a:cs typeface="Times New Roman" panose="02020603050405020304" pitchFamily="18" charset="0"/>
              </a:rPr>
              <a:t>went from </a:t>
            </a:r>
            <a:r>
              <a:rPr lang="en-US" altLang="en-US" sz="1200" b="1" dirty="0">
                <a:solidFill>
                  <a:srgbClr val="990000"/>
                </a:solidFill>
                <a:latin typeface="Times New Roman" panose="02020603050405020304" pitchFamily="18" charset="0"/>
                <a:cs typeface="Times New Roman" panose="02020603050405020304" pitchFamily="18" charset="0"/>
              </a:rPr>
              <a:t>being charged</a:t>
            </a:r>
            <a:r>
              <a:rPr lang="en-US" altLang="en-US" sz="1200" dirty="0">
                <a:latin typeface="Times New Roman" panose="02020603050405020304" pitchFamily="18" charset="0"/>
                <a:cs typeface="Times New Roman" panose="02020603050405020304" pitchFamily="18" charset="0"/>
              </a:rPr>
              <a:t> </a:t>
            </a:r>
            <a:r>
              <a:rPr lang="en-US" altLang="en-US" sz="1200" b="1" dirty="0">
                <a:solidFill>
                  <a:srgbClr val="990000"/>
                </a:solidFill>
                <a:latin typeface="Times New Roman" panose="02020603050405020304" pitchFamily="18" charset="0"/>
                <a:cs typeface="Times New Roman" panose="02020603050405020304" pitchFamily="18" charset="0"/>
              </a:rPr>
              <a:t>by Mordecai </a:t>
            </a:r>
            <a:r>
              <a:rPr lang="en-US" altLang="en-US" sz="1200" b="0" dirty="0">
                <a:solidFill>
                  <a:srgbClr val="990000"/>
                </a:solidFill>
                <a:latin typeface="Times New Roman" panose="02020603050405020304" pitchFamily="18" charset="0"/>
                <a:cs typeface="Times New Roman" panose="02020603050405020304" pitchFamily="18" charset="0"/>
              </a:rPr>
              <a:t>to make supplication before the king</a:t>
            </a:r>
            <a:r>
              <a:rPr lang="en-US" altLang="en-US" sz="1200" b="1" dirty="0">
                <a:solidFill>
                  <a:srgbClr val="990000"/>
                </a:solidFill>
                <a:latin typeface="Times New Roman" panose="02020603050405020304" pitchFamily="18" charset="0"/>
                <a:cs typeface="Times New Roman" panose="02020603050405020304" pitchFamily="18" charset="0"/>
              </a:rPr>
              <a:t> to charging Mordecai to make supplication before the Lord</a:t>
            </a:r>
            <a:r>
              <a:rPr lang="en-US" altLang="en-US" sz="1200" dirty="0">
                <a:latin typeface="Times New Roman" panose="02020603050405020304" pitchFamily="18" charset="0"/>
                <a:cs typeface="Times New Roman" panose="02020603050405020304" pitchFamily="18" charset="0"/>
              </a:rPr>
              <a:t> (</a:t>
            </a:r>
            <a:r>
              <a:rPr lang="en-US" altLang="en-US" sz="1200" b="1" dirty="0">
                <a:latin typeface="Times New Roman" panose="02020603050405020304" pitchFamily="18" charset="0"/>
                <a:cs typeface="Times New Roman" panose="02020603050405020304" pitchFamily="18" charset="0"/>
              </a:rPr>
              <a:t>Est. 4:8, 16</a:t>
            </a:r>
            <a:r>
              <a:rPr lang="en-US" altLang="en-US" sz="1200" dirty="0">
                <a:latin typeface="Times New Roman" panose="02020603050405020304" pitchFamily="18" charset="0"/>
                <a:cs typeface="Times New Roman" panose="02020603050405020304" pitchFamily="18" charset="0"/>
              </a:rPr>
              <a:t>).  </a:t>
            </a:r>
          </a:p>
          <a:p>
            <a:pPr rtl="0"/>
            <a:r>
              <a:rPr lang="en-US" sz="1200" b="0" i="1" u="none" strike="noStrike" kern="1200" baseline="0" dirty="0">
                <a:solidFill>
                  <a:schemeClr val="tx1"/>
                </a:solidFill>
                <a:latin typeface="+mn-lt"/>
                <a:ea typeface="+mn-ea"/>
                <a:cs typeface="+mn-cs"/>
              </a:rPr>
              <a:t>He also gave him a copy of the written decree for their destruction, which was given at Shushan, that he might show it to Esther and explain it to her, and that </a:t>
            </a:r>
            <a:r>
              <a:rPr lang="en-US" sz="1200" b="1" i="1" u="none" strike="noStrike" kern="1200" baseline="0" dirty="0">
                <a:solidFill>
                  <a:schemeClr val="tx1"/>
                </a:solidFill>
                <a:latin typeface="+mn-lt"/>
                <a:ea typeface="+mn-ea"/>
                <a:cs typeface="+mn-cs"/>
              </a:rPr>
              <a:t>he might command her </a:t>
            </a:r>
            <a:r>
              <a:rPr lang="en-US" sz="1200" b="0" i="1" u="none" strike="noStrike" kern="1200" baseline="0" dirty="0">
                <a:solidFill>
                  <a:schemeClr val="tx1"/>
                </a:solidFill>
                <a:latin typeface="+mn-lt"/>
                <a:ea typeface="+mn-ea"/>
                <a:cs typeface="+mn-cs"/>
              </a:rPr>
              <a:t>to go in to the king to </a:t>
            </a:r>
            <a:r>
              <a:rPr lang="en-US" sz="1200" b="1" i="1" u="none" strike="noStrike" kern="1200" baseline="0" dirty="0">
                <a:solidFill>
                  <a:schemeClr val="tx1"/>
                </a:solidFill>
                <a:latin typeface="+mn-lt"/>
                <a:ea typeface="+mn-ea"/>
                <a:cs typeface="+mn-cs"/>
              </a:rPr>
              <a:t>make supplication </a:t>
            </a:r>
            <a:r>
              <a:rPr lang="en-US" sz="1200" b="0" i="1" u="none" strike="noStrike" kern="1200" baseline="0" dirty="0">
                <a:solidFill>
                  <a:schemeClr val="tx1"/>
                </a:solidFill>
                <a:latin typeface="+mn-lt"/>
                <a:ea typeface="+mn-ea"/>
                <a:cs typeface="+mn-cs"/>
              </a:rPr>
              <a:t>to him and plead before him for her people.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Esther 4:8</a:t>
            </a:r>
            <a:r>
              <a:rPr lang="en-US" sz="1200" b="0" i="0" u="none" strike="noStrike" kern="1200" baseline="0" dirty="0">
                <a:solidFill>
                  <a:schemeClr val="tx1"/>
                </a:solidFill>
                <a:latin typeface="+mn-lt"/>
                <a:ea typeface="+mn-ea"/>
                <a:cs typeface="+mn-cs"/>
              </a:rPr>
              <a:t>)</a:t>
            </a:r>
          </a:p>
          <a:p>
            <a:pPr rtl="0"/>
            <a:r>
              <a:rPr lang="en-US" sz="1200" b="0" i="1" u="none" strike="noStrike" kern="1200" baseline="0" dirty="0">
                <a:solidFill>
                  <a:schemeClr val="tx1"/>
                </a:solidFill>
                <a:latin typeface="+mn-lt"/>
                <a:ea typeface="+mn-ea"/>
                <a:cs typeface="+mn-cs"/>
              </a:rPr>
              <a:t>"Go, gather all the Jews who are present in Shushan, and </a:t>
            </a:r>
            <a:r>
              <a:rPr lang="en-US" sz="1200" b="1" i="1" u="none" strike="noStrike" kern="1200" baseline="0" dirty="0">
                <a:solidFill>
                  <a:schemeClr val="tx1"/>
                </a:solidFill>
                <a:latin typeface="+mn-lt"/>
                <a:ea typeface="+mn-ea"/>
                <a:cs typeface="+mn-cs"/>
              </a:rPr>
              <a:t>fast for me</a:t>
            </a:r>
            <a:r>
              <a:rPr lang="en-US" sz="1200" b="0" i="1" u="none" strike="noStrike" kern="1200" baseline="0" dirty="0">
                <a:solidFill>
                  <a:schemeClr val="tx1"/>
                </a:solidFill>
                <a:latin typeface="+mn-lt"/>
                <a:ea typeface="+mn-ea"/>
                <a:cs typeface="+mn-cs"/>
              </a:rPr>
              <a:t>; neither eat nor drink for three days, night or day. </a:t>
            </a:r>
            <a:r>
              <a:rPr lang="en-US" sz="1200" b="1" i="1" u="none" strike="noStrike" kern="1200" baseline="0" dirty="0">
                <a:solidFill>
                  <a:schemeClr val="tx1"/>
                </a:solidFill>
                <a:latin typeface="+mn-lt"/>
                <a:ea typeface="+mn-ea"/>
                <a:cs typeface="+mn-cs"/>
              </a:rPr>
              <a:t>My maids and I will fast </a:t>
            </a:r>
            <a:r>
              <a:rPr lang="en-US" sz="1200" b="0" i="1" u="none" strike="noStrike" kern="1200" baseline="0" dirty="0">
                <a:solidFill>
                  <a:schemeClr val="tx1"/>
                </a:solidFill>
                <a:latin typeface="+mn-lt"/>
                <a:ea typeface="+mn-ea"/>
                <a:cs typeface="+mn-cs"/>
              </a:rPr>
              <a:t>likewise. And so I will go to the king, which is against the law; and if I perish, I perish!"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Esther 4:16</a:t>
            </a:r>
            <a:r>
              <a:rPr lang="en-US" sz="1200" b="0" i="0" u="none" strike="noStrike" kern="1200" baseline="0" dirty="0">
                <a:solidFill>
                  <a:schemeClr val="tx1"/>
                </a:solidFill>
                <a:latin typeface="+mn-lt"/>
                <a:ea typeface="+mn-ea"/>
                <a:cs typeface="+mn-cs"/>
              </a:rPr>
              <a:t>)</a:t>
            </a:r>
            <a:endParaRPr lang="en-US" altLang="en-US" sz="1200" dirty="0">
              <a:latin typeface="Times New Roman" panose="02020603050405020304" pitchFamily="18" charset="0"/>
              <a:cs typeface="Times New Roman" panose="02020603050405020304" pitchFamily="18" charset="0"/>
            </a:endParaRP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9. This conclusion that Mordecai was making supplication is based on the conclusion that prayer was connected with the fasting and/or that God’s blessings were being sought.  </a:t>
            </a:r>
          </a:p>
          <a:p>
            <a:endParaRPr lang="en-US" dirty="0"/>
          </a:p>
        </p:txBody>
      </p:sp>
      <p:sp>
        <p:nvSpPr>
          <p:cNvPr id="4" name="Slide Number Placeholder 3"/>
          <p:cNvSpPr>
            <a:spLocks noGrp="1"/>
          </p:cNvSpPr>
          <p:nvPr>
            <p:ph type="sldNum" sz="quarter" idx="5"/>
          </p:nvPr>
        </p:nvSpPr>
        <p:spPr/>
        <p:txBody>
          <a:bodyPr/>
          <a:lstStyle/>
          <a:p>
            <a:fld id="{BEA65CE2-4AE7-4DEB-BB62-2347E190194A}" type="slidenum">
              <a:rPr lang="en-US" smtClean="0"/>
              <a:t>26</a:t>
            </a:fld>
            <a:endParaRPr lang="en-US"/>
          </a:p>
        </p:txBody>
      </p:sp>
    </p:spTree>
    <p:extLst>
      <p:ext uri="{BB962C8B-B14F-4D97-AF65-F5344CB8AC3E}">
        <p14:creationId xmlns:p14="http://schemas.microsoft.com/office/powerpoint/2010/main" val="1970535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sz="1200" b="0" dirty="0">
                <a:latin typeface="Times New Roman" panose="02020603050405020304" pitchFamily="18" charset="0"/>
                <a:cs typeface="Times New Roman" panose="02020603050405020304" pitchFamily="18" charset="0"/>
              </a:rPr>
              <a:t>    1. Stage </a:t>
            </a:r>
            <a:r>
              <a:rPr lang="en-US" altLang="en-US" sz="1600" b="0" dirty="0">
                <a:solidFill>
                  <a:srgbClr val="990000"/>
                </a:solidFill>
                <a:latin typeface="Times New Roman" panose="02020603050405020304" pitchFamily="18" charset="0"/>
                <a:cs typeface="Times New Roman" panose="02020603050405020304" pitchFamily="18" charset="0"/>
              </a:rPr>
              <a:t>2</a:t>
            </a:r>
            <a:r>
              <a:rPr lang="en-US" altLang="en-US" sz="1200" b="0" dirty="0">
                <a:solidFill>
                  <a:srgbClr val="990000"/>
                </a:solidFill>
                <a:latin typeface="Times New Roman" panose="02020603050405020304" pitchFamily="18" charset="0"/>
                <a:cs typeface="Times New Roman" panose="02020603050405020304" pitchFamily="18" charset="0"/>
              </a:rPr>
              <a:t> </a:t>
            </a:r>
            <a:r>
              <a:rPr lang="en-US" altLang="en-US" sz="1200" b="0" dirty="0">
                <a:latin typeface="Times New Roman" panose="02020603050405020304" pitchFamily="18" charset="0"/>
                <a:cs typeface="Times New Roman" panose="02020603050405020304" pitchFamily="18" charset="0"/>
              </a:rPr>
              <a:t>– </a:t>
            </a:r>
            <a:r>
              <a:rPr lang="en-US" altLang="en-US" sz="1200" b="0" dirty="0">
                <a:solidFill>
                  <a:srgbClr val="990000"/>
                </a:solidFill>
                <a:latin typeface="Times New Roman" panose="02020603050405020304" pitchFamily="18" charset="0"/>
                <a:cs typeface="Times New Roman" panose="02020603050405020304" pitchFamily="18" charset="0"/>
              </a:rPr>
              <a:t>DECLARATION</a:t>
            </a:r>
          </a:p>
          <a:p>
            <a:r>
              <a:rPr lang="en-US" altLang="en-US" sz="1200" b="0" dirty="0">
                <a:solidFill>
                  <a:srgbClr val="990000"/>
                </a:solidFill>
                <a:latin typeface="Times New Roman" panose="02020603050405020304" pitchFamily="18" charset="0"/>
                <a:cs typeface="Times New Roman" panose="02020603050405020304" pitchFamily="18" charset="0"/>
              </a:rPr>
              <a:t>&gt;&gt;&gt;&gt;&gt;&gt;&gt;&gt;&gt;&gt;&gt;&gt;&gt;&gt;&gt;&gt;&gt;&gt;&gt;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2. General Norman Schwarzkopf, nicknamed “Stormin’ Norman” for his prowess on the battlefield, once advised, </a:t>
            </a:r>
            <a:r>
              <a:rPr lang="en-US" altLang="en-US" sz="1200" b="1" dirty="0">
                <a:solidFill>
                  <a:srgbClr val="990000"/>
                </a:solidFill>
                <a:latin typeface="Times New Roman" panose="02020603050405020304" pitchFamily="18" charset="0"/>
                <a:cs typeface="Times New Roman" panose="02020603050405020304" pitchFamily="18" charset="0"/>
              </a:rPr>
              <a:t>“When placed in command -- take charge.”</a:t>
            </a:r>
            <a:r>
              <a:rPr lang="en-US" altLang="en-US" sz="1200" dirty="0">
                <a:latin typeface="Times New Roman" panose="02020603050405020304" pitchFamily="18" charset="0"/>
                <a:cs typeface="Times New Roman" panose="02020603050405020304" pitchFamily="18" charset="0"/>
              </a:rPr>
              <a:t> </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3. I believe that you will agree that Esther was taking charge.  Her courage was becoming more and more visible.  </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4. Esther’s statement about perishing </a:t>
            </a:r>
            <a:r>
              <a:rPr lang="en-US" altLang="en-US" sz="1200" b="1" dirty="0">
                <a:latin typeface="Times New Roman" panose="02020603050405020304" pitchFamily="18" charset="0"/>
                <a:cs typeface="Times New Roman" panose="02020603050405020304" pitchFamily="18" charset="0"/>
              </a:rPr>
              <a:t>was not a statement of blind fate but rather a statement of bold faith.</a:t>
            </a:r>
            <a:r>
              <a:rPr lang="en-US" altLang="en-US" sz="1200" dirty="0">
                <a:latin typeface="Times New Roman" panose="02020603050405020304" pitchFamily="18" charset="0"/>
                <a:cs typeface="Times New Roman" panose="02020603050405020304" pitchFamily="18" charset="0"/>
              </a:rPr>
              <a:t>  </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5. She was </a:t>
            </a:r>
            <a:r>
              <a:rPr lang="en-US" altLang="en-US" sz="1200" b="1" dirty="0">
                <a:latin typeface="Times New Roman" panose="02020603050405020304" pitchFamily="18" charset="0"/>
                <a:cs typeface="Times New Roman" panose="02020603050405020304" pitchFamily="18" charset="0"/>
              </a:rPr>
              <a:t>committing her way </a:t>
            </a:r>
            <a:r>
              <a:rPr lang="en-US" altLang="en-US" sz="1200" dirty="0">
                <a:latin typeface="Times New Roman" panose="02020603050405020304" pitchFamily="18" charset="0"/>
                <a:cs typeface="Times New Roman" panose="02020603050405020304" pitchFamily="18" charset="0"/>
              </a:rPr>
              <a:t>unto the Lord that He might bring it to pass. </a:t>
            </a:r>
          </a:p>
          <a:p>
            <a:pPr rtl="0"/>
            <a:r>
              <a:rPr lang="en-US" sz="1200" b="0" i="1" u="none" strike="noStrike" kern="1200" baseline="0" dirty="0">
                <a:solidFill>
                  <a:schemeClr val="tx1"/>
                </a:solidFill>
                <a:latin typeface="+mn-lt"/>
                <a:ea typeface="+mn-ea"/>
                <a:cs typeface="+mn-cs"/>
              </a:rPr>
              <a:t>Commit your way to the LORD, Trust also in Him, And He shall bring it to pass.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Psalms 37:5</a:t>
            </a:r>
            <a:r>
              <a:rPr lang="en-US" sz="1200" b="0" i="0" u="none" strike="noStrike" kern="1200" baseline="0" dirty="0">
                <a:solidFill>
                  <a:schemeClr val="tx1"/>
                </a:solidFill>
                <a:latin typeface="+mn-lt"/>
                <a:ea typeface="+mn-ea"/>
                <a:cs typeface="+mn-cs"/>
              </a:rPr>
              <a:t>)</a:t>
            </a:r>
            <a:endParaRPr lang="en-US" altLang="en-US" sz="1200" dirty="0">
              <a:latin typeface="Times New Roman" panose="02020603050405020304" pitchFamily="18" charset="0"/>
              <a:cs typeface="Times New Roman" panose="02020603050405020304" pitchFamily="18" charset="0"/>
            </a:endParaRP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6. I am reminded of the three Hebrew youths who did the same in Babylon (</a:t>
            </a:r>
            <a:r>
              <a:rPr lang="en-US" altLang="en-US" sz="1200" b="1" dirty="0">
                <a:latin typeface="Times New Roman" panose="02020603050405020304" pitchFamily="18" charset="0"/>
                <a:cs typeface="Times New Roman" panose="02020603050405020304" pitchFamily="18" charset="0"/>
              </a:rPr>
              <a:t>Dan. 3:13-18</a:t>
            </a:r>
            <a:r>
              <a:rPr lang="en-US" altLang="en-US" sz="1200" dirty="0">
                <a:latin typeface="Times New Roman" panose="02020603050405020304" pitchFamily="18" charset="0"/>
                <a:cs typeface="Times New Roman" panose="02020603050405020304" pitchFamily="18" charset="0"/>
              </a:rPr>
              <a:t>).  </a:t>
            </a:r>
          </a:p>
          <a:p>
            <a:pPr rtl="0"/>
            <a:r>
              <a:rPr lang="en-US" sz="1200" b="0" i="1" u="none" strike="noStrike" kern="1200" baseline="0" dirty="0">
                <a:solidFill>
                  <a:schemeClr val="tx1"/>
                </a:solidFill>
                <a:latin typeface="+mn-lt"/>
                <a:ea typeface="+mn-ea"/>
                <a:cs typeface="+mn-cs"/>
              </a:rPr>
              <a:t>Nebuchadnezzar spoke, saying to them, "Is it true, Shadrach, Meshach, and Abed-</a:t>
            </a:r>
            <a:r>
              <a:rPr lang="en-US" sz="1200" b="0" i="1" u="none" strike="noStrike" kern="1200" baseline="0" dirty="0" err="1">
                <a:solidFill>
                  <a:schemeClr val="tx1"/>
                </a:solidFill>
                <a:latin typeface="+mn-lt"/>
                <a:ea typeface="+mn-ea"/>
                <a:cs typeface="+mn-cs"/>
              </a:rPr>
              <a:t>Nego</a:t>
            </a:r>
            <a:r>
              <a:rPr lang="en-US" sz="1200" b="0" i="1" u="none" strike="noStrike" kern="1200" baseline="0" dirty="0">
                <a:solidFill>
                  <a:schemeClr val="tx1"/>
                </a:solidFill>
                <a:latin typeface="+mn-lt"/>
                <a:ea typeface="+mn-ea"/>
                <a:cs typeface="+mn-cs"/>
              </a:rPr>
              <a:t>, that you do not serve my gods or worship the gold image which I have set up?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Daniel 3:14</a:t>
            </a:r>
            <a:r>
              <a:rPr lang="en-US" sz="1200" b="0" i="0" u="none" strike="noStrike" kern="1200" baseline="0" dirty="0">
                <a:solidFill>
                  <a:schemeClr val="tx1"/>
                </a:solidFill>
                <a:latin typeface="+mn-lt"/>
                <a:ea typeface="+mn-ea"/>
                <a:cs typeface="+mn-cs"/>
              </a:rPr>
              <a:t>)</a:t>
            </a:r>
          </a:p>
          <a:p>
            <a:pPr rtl="0"/>
            <a:endParaRPr lang="en-US" sz="1200" b="0" i="0" u="none" strike="noStrike" kern="1200" baseline="0" dirty="0">
              <a:solidFill>
                <a:schemeClr val="tx1"/>
              </a:solidFill>
              <a:latin typeface="+mn-lt"/>
              <a:ea typeface="+mn-ea"/>
              <a:cs typeface="+mn-cs"/>
            </a:endParaRPr>
          </a:p>
          <a:p>
            <a:endParaRPr lang="en-US"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A65CE2-4AE7-4DEB-BB62-2347E190194A}" type="slidenum">
              <a:rPr lang="en-US" smtClean="0"/>
              <a:t>27</a:t>
            </a:fld>
            <a:endParaRPr lang="en-US"/>
          </a:p>
        </p:txBody>
      </p:sp>
    </p:spTree>
    <p:extLst>
      <p:ext uri="{BB962C8B-B14F-4D97-AF65-F5344CB8AC3E}">
        <p14:creationId xmlns:p14="http://schemas.microsoft.com/office/powerpoint/2010/main" val="1999477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sz="1200" b="0" dirty="0">
                <a:latin typeface="Times New Roman" panose="02020603050405020304" pitchFamily="18" charset="0"/>
                <a:cs typeface="Times New Roman" panose="02020603050405020304" pitchFamily="18" charset="0"/>
              </a:rPr>
              <a:t>    1. Stage </a:t>
            </a:r>
            <a:r>
              <a:rPr lang="en-US" altLang="en-US" sz="1600" b="0" dirty="0">
                <a:solidFill>
                  <a:srgbClr val="990000"/>
                </a:solidFill>
                <a:latin typeface="Times New Roman" panose="02020603050405020304" pitchFamily="18" charset="0"/>
                <a:cs typeface="Times New Roman" panose="02020603050405020304" pitchFamily="18" charset="0"/>
              </a:rPr>
              <a:t>2</a:t>
            </a:r>
            <a:r>
              <a:rPr lang="en-US" altLang="en-US" sz="1200" b="0" dirty="0">
                <a:solidFill>
                  <a:srgbClr val="990000"/>
                </a:solidFill>
                <a:latin typeface="Times New Roman" panose="02020603050405020304" pitchFamily="18" charset="0"/>
                <a:cs typeface="Times New Roman" panose="02020603050405020304" pitchFamily="18" charset="0"/>
              </a:rPr>
              <a:t> </a:t>
            </a:r>
            <a:r>
              <a:rPr lang="en-US" altLang="en-US" sz="1200" b="0" dirty="0">
                <a:latin typeface="Times New Roman" panose="02020603050405020304" pitchFamily="18" charset="0"/>
                <a:cs typeface="Times New Roman" panose="02020603050405020304" pitchFamily="18" charset="0"/>
              </a:rPr>
              <a:t>– </a:t>
            </a:r>
            <a:r>
              <a:rPr lang="en-US" altLang="en-US" sz="1200" b="0" dirty="0">
                <a:solidFill>
                  <a:srgbClr val="990000"/>
                </a:solidFill>
                <a:latin typeface="Times New Roman" panose="02020603050405020304" pitchFamily="18" charset="0"/>
                <a:cs typeface="Times New Roman" panose="02020603050405020304" pitchFamily="18" charset="0"/>
              </a:rPr>
              <a:t>DECLARATION</a:t>
            </a:r>
          </a:p>
          <a:p>
            <a:r>
              <a:rPr lang="en-US" altLang="en-US" sz="1200" b="0" dirty="0">
                <a:solidFill>
                  <a:srgbClr val="990000"/>
                </a:solidFill>
                <a:latin typeface="Times New Roman" panose="02020603050405020304" pitchFamily="18" charset="0"/>
                <a:cs typeface="Times New Roman" panose="02020603050405020304" pitchFamily="18" charset="0"/>
              </a:rPr>
              <a: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2. Like Esther, our courage should move from deliberation to declaration and from our mind to our mouth.  </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a:t>
            </a:r>
          </a:p>
          <a:p>
            <a:pPr lvl="0">
              <a:lnSpc>
                <a:spcPct val="80000"/>
              </a:lnSpc>
            </a:pPr>
            <a:r>
              <a:rPr lang="en-US" altLang="en-US" sz="1200" dirty="0">
                <a:latin typeface="Times New Roman" panose="02020603050405020304" pitchFamily="18" charset="0"/>
                <a:cs typeface="Times New Roman" panose="02020603050405020304" pitchFamily="18" charset="0"/>
              </a:rPr>
              <a:t>    3. Like the psalmist, we should say:</a:t>
            </a:r>
          </a:p>
          <a:p>
            <a:pPr rtl="0"/>
            <a:r>
              <a:rPr lang="en-US" sz="1200" b="0" i="1" u="none" strike="noStrike" kern="1200" baseline="0" dirty="0">
                <a:solidFill>
                  <a:schemeClr val="tx1"/>
                </a:solidFill>
                <a:latin typeface="+mn-lt"/>
                <a:ea typeface="+mn-ea"/>
                <a:cs typeface="+mn-cs"/>
              </a:rPr>
              <a:t>I will speak of Your testimonies also before kings, And will not be ashamed</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Psalms 119:46</a:t>
            </a:r>
            <a:r>
              <a:rPr lang="en-US" sz="1200" b="0" i="0" u="none" strike="noStrike" kern="1200" baseline="0" dirty="0">
                <a:solidFill>
                  <a:schemeClr val="tx1"/>
                </a:solidFill>
                <a:latin typeface="+mn-lt"/>
                <a:ea typeface="+mn-ea"/>
                <a:cs typeface="+mn-cs"/>
              </a:rPr>
              <a:t>).</a:t>
            </a:r>
            <a:endParaRPr lang="en-US" altLang="en-US" sz="1200" dirty="0">
              <a:latin typeface="Times New Roman" panose="02020603050405020304" pitchFamily="18" charset="0"/>
              <a:cs typeface="Times New Roman" panose="02020603050405020304" pitchFamily="18" charset="0"/>
            </a:endParaRPr>
          </a:p>
          <a:p>
            <a:pPr lvl="0">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a:t>
            </a:r>
          </a:p>
          <a:p>
            <a:pPr lvl="0">
              <a:lnSpc>
                <a:spcPct val="80000"/>
              </a:lnSpc>
            </a:pPr>
            <a:r>
              <a:rPr lang="en-US" altLang="en-US" sz="1200" dirty="0">
                <a:latin typeface="Times New Roman" panose="02020603050405020304" pitchFamily="18" charset="0"/>
                <a:cs typeface="Times New Roman" panose="02020603050405020304" pitchFamily="18" charset="0"/>
              </a:rPr>
              <a:t>    4. Like Paul, we should say, </a:t>
            </a:r>
          </a:p>
          <a:p>
            <a:pPr lvl="0">
              <a:lnSpc>
                <a:spcPct val="80000"/>
              </a:lnSpc>
            </a:pPr>
            <a:r>
              <a:rPr lang="en-US" altLang="en-US" sz="1200" b="0" i="1" dirty="0">
                <a:solidFill>
                  <a:srgbClr val="990000"/>
                </a:solidFill>
                <a:latin typeface="Times New Roman" panose="02020603050405020304" pitchFamily="18" charset="0"/>
                <a:cs typeface="Times New Roman" panose="02020603050405020304" pitchFamily="18" charset="0"/>
              </a:rPr>
              <a:t>“For I am not ashamed of the gospel of Christ: for it is the power of God unto salvation to every one that believeth; to the Jew first, and also to the Greek”</a:t>
            </a:r>
            <a:r>
              <a:rPr lang="en-US" altLang="en-US" sz="1200" b="0" i="1" dirty="0">
                <a:latin typeface="Times New Roman" panose="02020603050405020304" pitchFamily="18" charset="0"/>
                <a:cs typeface="Times New Roman" panose="02020603050405020304" pitchFamily="18" charset="0"/>
              </a:rPr>
              <a:t> </a:t>
            </a:r>
            <a:r>
              <a:rPr lang="en-US" altLang="en-US" sz="1200" dirty="0">
                <a:latin typeface="Times New Roman" panose="02020603050405020304" pitchFamily="18" charset="0"/>
                <a:cs typeface="Times New Roman" panose="02020603050405020304" pitchFamily="18" charset="0"/>
              </a:rPr>
              <a:t>(</a:t>
            </a:r>
            <a:r>
              <a:rPr lang="en-US" altLang="en-US" sz="1200" b="1" dirty="0">
                <a:latin typeface="Times New Roman" panose="02020603050405020304" pitchFamily="18" charset="0"/>
                <a:cs typeface="Times New Roman" panose="02020603050405020304" pitchFamily="18" charset="0"/>
              </a:rPr>
              <a:t>Rom. 1:16</a:t>
            </a:r>
            <a:r>
              <a:rPr lang="en-US" altLang="en-US" sz="1200" dirty="0">
                <a:latin typeface="Times New Roman" panose="02020603050405020304" pitchFamily="18" charset="0"/>
                <a:cs typeface="Times New Roman" panose="02020603050405020304" pitchFamily="18" charset="0"/>
              </a:rPr>
              <a:t>; cf. </a:t>
            </a:r>
            <a:r>
              <a:rPr lang="en-US" altLang="en-US" sz="1200" b="1" dirty="0">
                <a:latin typeface="Times New Roman" panose="02020603050405020304" pitchFamily="18" charset="0"/>
                <a:cs typeface="Times New Roman" panose="02020603050405020304" pitchFamily="18" charset="0"/>
              </a:rPr>
              <a:t>Phil. 1:20</a:t>
            </a:r>
            <a:r>
              <a:rPr lang="en-US" altLang="en-US" sz="1200" dirty="0">
                <a:latin typeface="Times New Roman" panose="02020603050405020304" pitchFamily="18" charset="0"/>
                <a:cs typeface="Times New Roman" panose="02020603050405020304" pitchFamily="18" charset="0"/>
              </a:rPr>
              <a:t>).</a:t>
            </a:r>
          </a:p>
          <a:p>
            <a:pPr rtl="0"/>
            <a:r>
              <a:rPr lang="en-US" sz="1200" b="0" i="1" u="none" strike="noStrike" kern="1200" baseline="0" dirty="0">
                <a:solidFill>
                  <a:schemeClr val="tx1"/>
                </a:solidFill>
                <a:latin typeface="+mn-lt"/>
                <a:ea typeface="+mn-ea"/>
                <a:cs typeface="+mn-cs"/>
              </a:rPr>
              <a:t>For I am not ashamed of the gospel of Christ, for it is the power of God to salvation for everyone who believes, for the Jew first and also for the Greek. </a:t>
            </a:r>
          </a:p>
          <a:p>
            <a:pPr rtl="0"/>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Romans 1:16</a:t>
            </a:r>
            <a:r>
              <a:rPr lang="en-US" sz="1200" b="0" i="0" u="none" strike="noStrike" kern="1200" baseline="0" dirty="0">
                <a:solidFill>
                  <a:schemeClr val="tx1"/>
                </a:solidFill>
                <a:latin typeface="+mn-lt"/>
                <a:ea typeface="+mn-ea"/>
                <a:cs typeface="+mn-cs"/>
              </a:rPr>
              <a:t>)</a:t>
            </a:r>
            <a:endParaRPr lang="en-US" altLang="en-US" sz="1200" dirty="0">
              <a:latin typeface="Times New Roman" panose="02020603050405020304" pitchFamily="18" charset="0"/>
              <a:cs typeface="Times New Roman" panose="02020603050405020304" pitchFamily="18" charset="0"/>
            </a:endParaRPr>
          </a:p>
          <a:p>
            <a:pPr rtl="0"/>
            <a:r>
              <a:rPr lang="en-US" sz="1200" b="0" i="1" u="none" strike="noStrike" kern="1200" baseline="0" dirty="0">
                <a:solidFill>
                  <a:schemeClr val="tx1"/>
                </a:solidFill>
                <a:latin typeface="+mn-lt"/>
                <a:ea typeface="+mn-ea"/>
                <a:cs typeface="+mn-cs"/>
              </a:rPr>
              <a:t>according to my earnest expectation and hope that </a:t>
            </a:r>
            <a:r>
              <a:rPr lang="en-US" sz="1200" b="1" i="1" u="none" strike="noStrike" kern="1200" baseline="0" dirty="0">
                <a:solidFill>
                  <a:schemeClr val="tx1"/>
                </a:solidFill>
                <a:latin typeface="+mn-lt"/>
                <a:ea typeface="+mn-ea"/>
                <a:cs typeface="+mn-cs"/>
              </a:rPr>
              <a:t>in nothing I shall be ashamed</a:t>
            </a:r>
            <a:r>
              <a:rPr lang="en-US" sz="1200" b="0" i="1" u="none" strike="noStrike" kern="1200" baseline="0" dirty="0">
                <a:solidFill>
                  <a:schemeClr val="tx1"/>
                </a:solidFill>
                <a:latin typeface="+mn-lt"/>
                <a:ea typeface="+mn-ea"/>
                <a:cs typeface="+mn-cs"/>
              </a:rPr>
              <a:t>, but with all boldness, as always, so now also Christ will be magnified in my body, whether by life or by death.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Philippians 1:20</a:t>
            </a:r>
            <a:r>
              <a:rPr lang="en-US" sz="1200" b="0" i="0" u="none" strike="noStrike" kern="1200" baseline="0" dirty="0">
                <a:solidFill>
                  <a:schemeClr val="tx1"/>
                </a:solidFill>
                <a:latin typeface="+mn-lt"/>
                <a:ea typeface="+mn-ea"/>
                <a:cs typeface="+mn-cs"/>
              </a:rPr>
              <a:t>)</a:t>
            </a:r>
          </a:p>
          <a:p>
            <a:pPr lvl="0">
              <a:lnSpc>
                <a:spcPct val="80000"/>
              </a:lnSpc>
            </a:pPr>
            <a:endParaRPr lang="en-US" altLang="en-US" sz="1200" dirty="0">
              <a:latin typeface="Times New Roman" panose="02020603050405020304" pitchFamily="18" charset="0"/>
              <a:cs typeface="Times New Roman" panose="02020603050405020304" pitchFamily="18" charset="0"/>
            </a:endParaRPr>
          </a:p>
          <a:p>
            <a:endParaRPr lang="en-US"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A65CE2-4AE7-4DEB-BB62-2347E190194A}" type="slidenum">
              <a:rPr lang="en-US" smtClean="0"/>
              <a:t>28</a:t>
            </a:fld>
            <a:endParaRPr lang="en-US"/>
          </a:p>
        </p:txBody>
      </p:sp>
    </p:spTree>
    <p:extLst>
      <p:ext uri="{BB962C8B-B14F-4D97-AF65-F5344CB8AC3E}">
        <p14:creationId xmlns:p14="http://schemas.microsoft.com/office/powerpoint/2010/main" val="676322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sz="1200" dirty="0">
                <a:latin typeface="Times New Roman" panose="02020603050405020304" pitchFamily="18" charset="0"/>
                <a:cs typeface="Times New Roman" panose="02020603050405020304" pitchFamily="18" charset="0"/>
              </a:rPr>
              <a:t>    5. We must be willing to confess Christ before men.  </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6. Jesus said: </a:t>
            </a:r>
          </a:p>
          <a:p>
            <a:pPr>
              <a:lnSpc>
                <a:spcPct val="80000"/>
              </a:lnSpc>
            </a:pPr>
            <a:r>
              <a:rPr lang="en-US" altLang="en-US" sz="1200" b="0" i="1" dirty="0">
                <a:solidFill>
                  <a:srgbClr val="990000"/>
                </a:solidFill>
                <a:latin typeface="Times New Roman" panose="02020603050405020304" pitchFamily="18" charset="0"/>
                <a:cs typeface="Times New Roman" panose="02020603050405020304" pitchFamily="18" charset="0"/>
              </a:rPr>
              <a:t>&gt;&gt;&gt;&gt;&gt;&gt;&gt;&gt;&gt;&gt;&gt;&gt;&gt;&gt;&gt;&gt;&gt;&gt;</a:t>
            </a:r>
          </a:p>
          <a:p>
            <a:pPr>
              <a:lnSpc>
                <a:spcPct val="80000"/>
              </a:lnSpc>
            </a:pPr>
            <a:r>
              <a:rPr lang="en-US" altLang="en-US" sz="1200" b="0" i="1" dirty="0">
                <a:solidFill>
                  <a:srgbClr val="990000"/>
                </a:solidFill>
                <a:latin typeface="Times New Roman" panose="02020603050405020304" pitchFamily="18" charset="0"/>
                <a:cs typeface="Times New Roman" panose="02020603050405020304" pitchFamily="18" charset="0"/>
              </a:rPr>
              <a:t>“Whosoever therefore shall confess me before men, him will I confess also before my Father which is in heaven. But whosoever shall deny me before men, him will I also deny before my Father which is in heaven”</a:t>
            </a:r>
            <a:r>
              <a:rPr lang="en-US" altLang="en-US" sz="1200" dirty="0">
                <a:latin typeface="Times New Roman" panose="02020603050405020304" pitchFamily="18" charset="0"/>
                <a:cs typeface="Times New Roman" panose="02020603050405020304" pitchFamily="18" charset="0"/>
              </a:rPr>
              <a:t> (</a:t>
            </a:r>
            <a:r>
              <a:rPr lang="en-US" altLang="en-US" sz="1200" b="1" dirty="0">
                <a:latin typeface="Times New Roman" panose="02020603050405020304" pitchFamily="18" charset="0"/>
                <a:cs typeface="Times New Roman" panose="02020603050405020304" pitchFamily="18" charset="0"/>
              </a:rPr>
              <a:t>Mt. 10:32-33</a:t>
            </a:r>
            <a:r>
              <a:rPr lang="en-US" altLang="en-US" sz="1200" dirty="0">
                <a:latin typeface="Times New Roman" panose="02020603050405020304" pitchFamily="18" charset="0"/>
                <a:cs typeface="Times New Roman" panose="02020603050405020304" pitchFamily="18" charset="0"/>
              </a:rPr>
              <a:t>). </a:t>
            </a:r>
          </a:p>
          <a:p>
            <a:pPr>
              <a:lnSpc>
                <a:spcPct val="80000"/>
              </a:lnSpc>
            </a:pPr>
            <a:endParaRPr lang="en-US" sz="1200" dirty="0">
              <a:latin typeface="Times New Roman" panose="02020603050405020304" pitchFamily="18" charset="0"/>
              <a:cs typeface="Times New Roman" panose="02020603050405020304" pitchFamily="18" charset="0"/>
            </a:endParaRPr>
          </a:p>
          <a:p>
            <a:pPr rtl="0"/>
            <a:r>
              <a:rPr lang="en-US" sz="1200" b="0" i="1" u="none" strike="noStrike" kern="1200" baseline="0" dirty="0">
                <a:solidFill>
                  <a:schemeClr val="tx1"/>
                </a:solidFill>
                <a:latin typeface="+mn-lt"/>
                <a:ea typeface="+mn-ea"/>
                <a:cs typeface="+mn-cs"/>
              </a:rPr>
              <a:t>For whoever is ashamed of Me and My words in this adulterous and sinful generation, of him the Son of Man also will be ashamed when He comes in the glory of His Father with the holy angels."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Mark 8:38</a:t>
            </a:r>
            <a:r>
              <a:rPr lang="en-US" sz="1200" b="0" i="0" u="none" strike="noStrike" kern="1200" baseline="0" dirty="0">
                <a:solidFill>
                  <a:schemeClr val="tx1"/>
                </a:solidFill>
                <a:latin typeface="+mn-lt"/>
                <a:ea typeface="+mn-ea"/>
                <a:cs typeface="+mn-cs"/>
              </a:rPr>
              <a:t>)</a:t>
            </a:r>
          </a:p>
          <a:p>
            <a:pPr rtl="0"/>
            <a:endParaRPr lang="en-US" sz="1200" b="0" i="0" u="none" strike="noStrike" kern="1200" baseline="0" dirty="0">
              <a:solidFill>
                <a:schemeClr val="tx1"/>
              </a:solidFill>
              <a:latin typeface="+mn-lt"/>
              <a:ea typeface="+mn-ea"/>
              <a:cs typeface="+mn-cs"/>
            </a:endParaRPr>
          </a:p>
          <a:p>
            <a:pPr rtl="0"/>
            <a:r>
              <a:rPr lang="en-US" sz="1200" b="0" i="1" u="none" strike="noStrike" kern="1200" baseline="0" dirty="0">
                <a:solidFill>
                  <a:schemeClr val="tx1"/>
                </a:solidFill>
                <a:latin typeface="+mn-lt"/>
                <a:ea typeface="+mn-ea"/>
                <a:cs typeface="+mn-cs"/>
              </a:rPr>
              <a:t>If we endure, We shall also reign with Him. If we deny Him, He also will deny us.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2 Timothy 2:12</a:t>
            </a:r>
            <a:r>
              <a:rPr lang="en-US" sz="1200" b="0" i="0" u="none" strike="noStrike" kern="1200" baseline="0" dirty="0">
                <a:solidFill>
                  <a:schemeClr val="tx1"/>
                </a:solidFill>
                <a:latin typeface="+mn-lt"/>
                <a:ea typeface="+mn-ea"/>
                <a:cs typeface="+mn-cs"/>
              </a:rPr>
              <a:t>)</a:t>
            </a:r>
          </a:p>
          <a:p>
            <a:pPr rtl="0"/>
            <a:endParaRPr lang="en-US" sz="1200" b="0" i="0" u="none" strike="noStrike" kern="1200" baseline="0" dirty="0">
              <a:solidFill>
                <a:schemeClr val="tx1"/>
              </a:solidFill>
              <a:latin typeface="+mn-lt"/>
              <a:ea typeface="+mn-ea"/>
              <a:cs typeface="+mn-cs"/>
            </a:endParaRPr>
          </a:p>
          <a:p>
            <a:pPr rtl="0"/>
            <a:endParaRPr lang="en-US" sz="1200" b="0" i="0" u="none" strike="noStrike" kern="1200" baseline="0" dirty="0">
              <a:solidFill>
                <a:schemeClr val="tx1"/>
              </a:solidFill>
              <a:latin typeface="+mn-lt"/>
              <a:ea typeface="+mn-ea"/>
              <a:cs typeface="+mn-cs"/>
            </a:endParaRPr>
          </a:p>
          <a:p>
            <a:pPr rtl="0"/>
            <a:endParaRPr lang="en-US" sz="1200" b="0" i="0" u="none" strike="noStrike" kern="1200" baseline="0" dirty="0">
              <a:solidFill>
                <a:schemeClr val="tx1"/>
              </a:solidFill>
              <a:latin typeface="+mn-lt"/>
              <a:ea typeface="+mn-ea"/>
              <a:cs typeface="+mn-cs"/>
            </a:endParaRPr>
          </a:p>
          <a:p>
            <a:pPr>
              <a:lnSpc>
                <a:spcPct val="80000"/>
              </a:lnSpc>
            </a:pPr>
            <a:endParaRPr lang="en-US" dirty="0"/>
          </a:p>
        </p:txBody>
      </p:sp>
      <p:sp>
        <p:nvSpPr>
          <p:cNvPr id="4" name="Slide Number Placeholder 3"/>
          <p:cNvSpPr>
            <a:spLocks noGrp="1"/>
          </p:cNvSpPr>
          <p:nvPr>
            <p:ph type="sldNum" sz="quarter" idx="5"/>
          </p:nvPr>
        </p:nvSpPr>
        <p:spPr/>
        <p:txBody>
          <a:bodyPr/>
          <a:lstStyle/>
          <a:p>
            <a:fld id="{BEA65CE2-4AE7-4DEB-BB62-2347E190194A}" type="slidenum">
              <a:rPr lang="en-US" smtClean="0"/>
              <a:t>29</a:t>
            </a:fld>
            <a:endParaRPr lang="en-US"/>
          </a:p>
        </p:txBody>
      </p:sp>
    </p:spTree>
    <p:extLst>
      <p:ext uri="{BB962C8B-B14F-4D97-AF65-F5344CB8AC3E}">
        <p14:creationId xmlns:p14="http://schemas.microsoft.com/office/powerpoint/2010/main" val="1737466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sz="1200" b="0" dirty="0">
                <a:latin typeface="Times New Roman" panose="02020603050405020304" pitchFamily="18" charset="0"/>
                <a:cs typeface="Times New Roman" panose="02020603050405020304" pitchFamily="18" charset="0"/>
              </a:rPr>
              <a:t>    1. Stage </a:t>
            </a:r>
            <a:r>
              <a:rPr lang="en-US" altLang="en-US" sz="1600" b="0" dirty="0">
                <a:solidFill>
                  <a:srgbClr val="990000"/>
                </a:solidFill>
                <a:latin typeface="Times New Roman" panose="02020603050405020304" pitchFamily="18" charset="0"/>
                <a:cs typeface="Times New Roman" panose="02020603050405020304" pitchFamily="18" charset="0"/>
              </a:rPr>
              <a:t>2</a:t>
            </a:r>
            <a:r>
              <a:rPr lang="en-US" altLang="en-US" sz="1200" b="0" dirty="0">
                <a:solidFill>
                  <a:srgbClr val="990000"/>
                </a:solidFill>
                <a:latin typeface="Times New Roman" panose="02020603050405020304" pitchFamily="18" charset="0"/>
                <a:cs typeface="Times New Roman" panose="02020603050405020304" pitchFamily="18" charset="0"/>
              </a:rPr>
              <a:t> </a:t>
            </a:r>
            <a:r>
              <a:rPr lang="en-US" altLang="en-US" sz="1200" b="0" dirty="0">
                <a:latin typeface="Times New Roman" panose="02020603050405020304" pitchFamily="18" charset="0"/>
                <a:cs typeface="Times New Roman" panose="02020603050405020304" pitchFamily="18" charset="0"/>
              </a:rPr>
              <a:t>– </a:t>
            </a:r>
            <a:r>
              <a:rPr lang="en-US" altLang="en-US" sz="1200" b="0" dirty="0">
                <a:solidFill>
                  <a:srgbClr val="990000"/>
                </a:solidFill>
                <a:latin typeface="Times New Roman" panose="02020603050405020304" pitchFamily="18" charset="0"/>
                <a:cs typeface="Times New Roman" panose="02020603050405020304" pitchFamily="18" charset="0"/>
              </a:rPr>
              <a:t>DECLARATION</a:t>
            </a:r>
          </a:p>
          <a:p>
            <a:r>
              <a:rPr lang="en-US" altLang="en-US" sz="1200" b="0" dirty="0">
                <a:solidFill>
                  <a:srgbClr val="990000"/>
                </a:solidFill>
                <a:latin typeface="Times New Roman" panose="02020603050405020304" pitchFamily="18" charset="0"/>
                <a:cs typeface="Times New Roman" panose="02020603050405020304" pitchFamily="18" charset="0"/>
              </a:rPr>
              <a:t>&gt;&gt;&gt;&gt;&gt;&gt;&gt;&gt;&gt;&gt;&gt;&gt;&gt;&gt;&gt;&gt;&gt;&gt;&gt;&gt;</a:t>
            </a:r>
          </a:p>
          <a:p>
            <a:pPr>
              <a:lnSpc>
                <a:spcPct val="80000"/>
              </a:lnSpc>
            </a:pPr>
            <a:r>
              <a:rPr lang="en-US" altLang="en-US" sz="1200" b="0" dirty="0">
                <a:solidFill>
                  <a:srgbClr val="990000"/>
                </a:solidFill>
                <a:latin typeface="Times New Roman" panose="02020603050405020304" pitchFamily="18" charset="0"/>
                <a:cs typeface="Times New Roman" panose="02020603050405020304" pitchFamily="18" charset="0"/>
              </a:rPr>
              <a:t>    2. We must be like the young man healed by Jesus rather than his parents and others who “feared the Jews” and wouldn’t confess Christ lest they be put out of the synagogue </a:t>
            </a:r>
            <a:r>
              <a:rPr lang="en-US" altLang="en-US" sz="1200" b="1" dirty="0">
                <a:solidFill>
                  <a:srgbClr val="990000"/>
                </a:solidFill>
                <a:latin typeface="Times New Roman" panose="02020603050405020304" pitchFamily="18" charset="0"/>
                <a:cs typeface="Times New Roman" panose="02020603050405020304" pitchFamily="18" charset="0"/>
              </a:rPr>
              <a:t>(John 9:22; 12:42).</a:t>
            </a:r>
          </a:p>
          <a:p>
            <a:pPr rtl="0"/>
            <a:r>
              <a:rPr lang="en-US" sz="1200" b="0" i="1" u="none" strike="noStrike" kern="1200" baseline="0" dirty="0">
                <a:solidFill>
                  <a:schemeClr val="tx1"/>
                </a:solidFill>
                <a:latin typeface="Times New Roman" panose="02020603050405020304" pitchFamily="18" charset="0"/>
                <a:ea typeface="+mn-ea"/>
                <a:cs typeface="Times New Roman" panose="02020603050405020304" pitchFamily="18" charset="0"/>
              </a:rPr>
              <a:t>His parents said these things because they feared the Jews, for the Jews had agreed already that if anyone confessed that He was Christ, he would be put out of the synagogue. </a:t>
            </a: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a:t>
            </a:r>
            <a:r>
              <a:rPr lang="en-US" sz="1200" b="1" i="0" u="none" strike="noStrike" kern="1200" baseline="0" dirty="0">
                <a:solidFill>
                  <a:schemeClr val="tx1"/>
                </a:solidFill>
                <a:latin typeface="Times New Roman" panose="02020603050405020304" pitchFamily="18" charset="0"/>
                <a:ea typeface="+mn-ea"/>
                <a:cs typeface="Times New Roman" panose="02020603050405020304" pitchFamily="18" charset="0"/>
              </a:rPr>
              <a:t>John 9:22</a:t>
            </a: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a:t>
            </a:r>
          </a:p>
          <a:p>
            <a:pPr rtl="0"/>
            <a:r>
              <a:rPr lang="en-US" sz="1200" b="0" i="1" u="none" strike="noStrike" kern="1200" baseline="0" dirty="0">
                <a:solidFill>
                  <a:schemeClr val="tx1"/>
                </a:solidFill>
                <a:latin typeface="+mn-lt"/>
                <a:ea typeface="+mn-ea"/>
                <a:cs typeface="+mn-cs"/>
              </a:rPr>
              <a:t>Nevertheless even among the rulers many believed in Him, but because of the Pharisees they did not confess Him, lest they should be put out of the synagogue;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John 12:42</a:t>
            </a:r>
            <a:r>
              <a:rPr lang="en-US" sz="1200" b="0" i="0" u="none" strike="noStrike" kern="1200" baseline="0" dirty="0">
                <a:solidFill>
                  <a:schemeClr val="tx1"/>
                </a:solidFill>
                <a:latin typeface="+mn-lt"/>
                <a:ea typeface="+mn-ea"/>
                <a:cs typeface="+mn-cs"/>
              </a:rPr>
              <a:t>)</a:t>
            </a:r>
            <a:endParaRPr lang="en-US" altLang="en-US" sz="1200" b="1" dirty="0">
              <a:solidFill>
                <a:srgbClr val="990000"/>
              </a:solidFill>
              <a:latin typeface="Times New Roman" panose="02020603050405020304" pitchFamily="18" charset="0"/>
              <a:cs typeface="Times New Roman" panose="02020603050405020304" pitchFamily="18" charset="0"/>
            </a:endParaRPr>
          </a:p>
          <a:p>
            <a:pPr>
              <a:lnSpc>
                <a:spcPct val="80000"/>
              </a:lnSpc>
            </a:pPr>
            <a:r>
              <a:rPr lang="en-US" altLang="en-US" sz="1200" b="1" dirty="0">
                <a:solidFill>
                  <a:srgbClr val="990000"/>
                </a:solidFill>
                <a:latin typeface="Times New Roman" panose="02020603050405020304" pitchFamily="18" charset="0"/>
                <a:cs typeface="Times New Roman" panose="02020603050405020304" pitchFamily="18" charset="0"/>
              </a:rPr>
              <a:t>&gt;&gt;&gt;&gt;&gt;&gt;&gt;&gt;&gt;&gt;&gt;&gt;&gt;&gt;&gt;&gt;&gt;&gt;&gt;</a:t>
            </a:r>
          </a:p>
          <a:p>
            <a:pPr>
              <a:lnSpc>
                <a:spcPct val="80000"/>
              </a:lnSpc>
            </a:pPr>
            <a:r>
              <a:rPr lang="en-US" altLang="en-US" sz="1200" b="0" dirty="0">
                <a:solidFill>
                  <a:srgbClr val="990000"/>
                </a:solidFill>
                <a:latin typeface="Times New Roman" panose="02020603050405020304" pitchFamily="18" charset="0"/>
                <a:cs typeface="Times New Roman" panose="02020603050405020304" pitchFamily="18" charset="0"/>
              </a:rPr>
              <a:t>    3. Like the apostles, we should ask for boldness that we might speak God’s word</a:t>
            </a:r>
            <a:r>
              <a:rPr lang="en-US" altLang="en-US" sz="1200" b="1" dirty="0">
                <a:solidFill>
                  <a:srgbClr val="990000"/>
                </a:solidFill>
                <a:latin typeface="Times New Roman" panose="02020603050405020304" pitchFamily="18" charset="0"/>
                <a:cs typeface="Times New Roman" panose="02020603050405020304" pitchFamily="18" charset="0"/>
              </a:rPr>
              <a:t> (Acts 4:29).</a:t>
            </a:r>
            <a:r>
              <a:rPr lang="en-US" altLang="en-US" sz="1200" dirty="0">
                <a:latin typeface="Times New Roman" panose="02020603050405020304" pitchFamily="18" charset="0"/>
                <a:cs typeface="Times New Roman" panose="02020603050405020304" pitchFamily="18" charset="0"/>
              </a:rPr>
              <a:t>  </a:t>
            </a:r>
          </a:p>
          <a:p>
            <a:pPr rtl="0"/>
            <a:r>
              <a:rPr lang="en-US" sz="1200" b="0" i="1" u="none" strike="noStrike" kern="1200" baseline="0" dirty="0">
                <a:solidFill>
                  <a:schemeClr val="tx1"/>
                </a:solidFill>
                <a:latin typeface="Times New Roman" panose="02020603050405020304" pitchFamily="18" charset="0"/>
                <a:ea typeface="+mn-ea"/>
                <a:cs typeface="Times New Roman" panose="02020603050405020304" pitchFamily="18" charset="0"/>
              </a:rPr>
              <a:t>Now, Lord, look on their threats, and grant to Your servants that with all boldness they may speak Your word, </a:t>
            </a: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a:t>
            </a:r>
            <a:r>
              <a:rPr lang="en-US" sz="1200" b="1" i="0" u="none" strike="noStrike" kern="1200" baseline="0" dirty="0">
                <a:solidFill>
                  <a:schemeClr val="tx1"/>
                </a:solidFill>
                <a:latin typeface="Times New Roman" panose="02020603050405020304" pitchFamily="18" charset="0"/>
                <a:ea typeface="+mn-ea"/>
                <a:cs typeface="Times New Roman" panose="02020603050405020304" pitchFamily="18" charset="0"/>
              </a:rPr>
              <a:t>Acts 4:29</a:t>
            </a: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a:t>
            </a:r>
            <a:endParaRPr lang="en-US" altLang="en-US" sz="1200" dirty="0">
              <a:latin typeface="Times New Roman" panose="02020603050405020304" pitchFamily="18" charset="0"/>
              <a:cs typeface="Times New Roman" panose="02020603050405020304" pitchFamily="18" charset="0"/>
            </a:endParaRP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4. Think of the courage that it took for these men and others to stand before rulers and kings and condemn their actions </a:t>
            </a:r>
            <a:r>
              <a:rPr lang="en-US" altLang="en-US" sz="1200" b="1" dirty="0">
                <a:solidFill>
                  <a:srgbClr val="990000"/>
                </a:solidFill>
                <a:latin typeface="Times New Roman" panose="02020603050405020304" pitchFamily="18" charset="0"/>
                <a:cs typeface="Times New Roman" panose="02020603050405020304" pitchFamily="18" charset="0"/>
              </a:rPr>
              <a:t>(</a:t>
            </a:r>
            <a:r>
              <a:rPr lang="en-US" altLang="en-US" sz="1200" b="0" i="1" dirty="0">
                <a:solidFill>
                  <a:srgbClr val="990000"/>
                </a:solidFill>
                <a:latin typeface="Times New Roman" panose="02020603050405020304" pitchFamily="18" charset="0"/>
                <a:cs typeface="Times New Roman" panose="02020603050405020304" pitchFamily="18" charset="0"/>
              </a:rPr>
              <a:t>Samuel before Saul, Nathan before David, John the Baptist before Herod, Paul before Felix and Agrippa</a:t>
            </a:r>
            <a:r>
              <a:rPr lang="en-US" altLang="en-US" sz="1200" b="1" dirty="0">
                <a:solidFill>
                  <a:srgbClr val="990000"/>
                </a:solidFill>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A65CE2-4AE7-4DEB-BB62-2347E190194A}" type="slidenum">
              <a:rPr lang="en-US" smtClean="0"/>
              <a:t>30</a:t>
            </a:fld>
            <a:endParaRPr lang="en-US"/>
          </a:p>
        </p:txBody>
      </p:sp>
    </p:spTree>
    <p:extLst>
      <p:ext uri="{BB962C8B-B14F-4D97-AF65-F5344CB8AC3E}">
        <p14:creationId xmlns:p14="http://schemas.microsoft.com/office/powerpoint/2010/main" val="3437827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sz="1200" dirty="0">
                <a:latin typeface="Times New Roman" panose="02020603050405020304" pitchFamily="18" charset="0"/>
                <a:cs typeface="Times New Roman" panose="02020603050405020304" pitchFamily="18" charset="0"/>
              </a:rPr>
              <a:t>   5. Although we </a:t>
            </a:r>
            <a:r>
              <a:rPr lang="en-US" altLang="en-US" sz="1200" b="1" dirty="0">
                <a:latin typeface="Times New Roman" panose="02020603050405020304" pitchFamily="18" charset="0"/>
                <a:cs typeface="Times New Roman" panose="02020603050405020304" pitchFamily="18" charset="0"/>
              </a:rPr>
              <a:t>may not </a:t>
            </a:r>
            <a:r>
              <a:rPr lang="en-US" altLang="en-US" sz="1200" dirty="0">
                <a:latin typeface="Times New Roman" panose="02020603050405020304" pitchFamily="18" charset="0"/>
                <a:cs typeface="Times New Roman" panose="02020603050405020304" pitchFamily="18" charset="0"/>
              </a:rPr>
              <a:t>stand before rulers and kings, </a:t>
            </a:r>
            <a:r>
              <a:rPr lang="en-US" altLang="en-US" sz="1200" b="1" dirty="0">
                <a:latin typeface="Times New Roman" panose="02020603050405020304" pitchFamily="18" charset="0"/>
                <a:cs typeface="Times New Roman" panose="02020603050405020304" pitchFamily="18" charset="0"/>
              </a:rPr>
              <a:t>we will </a:t>
            </a:r>
            <a:r>
              <a:rPr lang="en-US" altLang="en-US" sz="1200" dirty="0">
                <a:latin typeface="Times New Roman" panose="02020603050405020304" pitchFamily="18" charset="0"/>
                <a:cs typeface="Times New Roman" panose="02020603050405020304" pitchFamily="18" charset="0"/>
              </a:rPr>
              <a:t>have occasion to stand before others and speak the truth.  </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6. Will we have the courage to say what needs to be said?</a:t>
            </a:r>
            <a:endParaRPr lang="en-US" dirty="0"/>
          </a:p>
        </p:txBody>
      </p:sp>
      <p:sp>
        <p:nvSpPr>
          <p:cNvPr id="4" name="Slide Number Placeholder 3"/>
          <p:cNvSpPr>
            <a:spLocks noGrp="1"/>
          </p:cNvSpPr>
          <p:nvPr>
            <p:ph type="sldNum" sz="quarter" idx="5"/>
          </p:nvPr>
        </p:nvSpPr>
        <p:spPr/>
        <p:txBody>
          <a:bodyPr/>
          <a:lstStyle/>
          <a:p>
            <a:fld id="{BEA65CE2-4AE7-4DEB-BB62-2347E190194A}" type="slidenum">
              <a:rPr lang="en-US" smtClean="0"/>
              <a:t>31</a:t>
            </a:fld>
            <a:endParaRPr lang="en-US"/>
          </a:p>
        </p:txBody>
      </p:sp>
    </p:spTree>
    <p:extLst>
      <p:ext uri="{BB962C8B-B14F-4D97-AF65-F5344CB8AC3E}">
        <p14:creationId xmlns:p14="http://schemas.microsoft.com/office/powerpoint/2010/main" val="1219669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sz="1200" b="0" dirty="0">
                <a:latin typeface="Times New Roman" panose="02020603050405020304" pitchFamily="18" charset="0"/>
                <a:cs typeface="Times New Roman" panose="02020603050405020304" pitchFamily="18" charset="0"/>
              </a:rPr>
              <a:t>    1. Stage </a:t>
            </a:r>
            <a:r>
              <a:rPr lang="en-US" altLang="en-US" sz="1600" b="0" dirty="0">
                <a:solidFill>
                  <a:srgbClr val="990000"/>
                </a:solidFill>
                <a:latin typeface="Times New Roman" panose="02020603050405020304" pitchFamily="18" charset="0"/>
                <a:cs typeface="Times New Roman" panose="02020603050405020304" pitchFamily="18" charset="0"/>
              </a:rPr>
              <a:t>3</a:t>
            </a:r>
            <a:r>
              <a:rPr lang="en-US" altLang="en-US" sz="1200" b="0" dirty="0">
                <a:latin typeface="Times New Roman" panose="02020603050405020304" pitchFamily="18" charset="0"/>
                <a:cs typeface="Times New Roman" panose="02020603050405020304" pitchFamily="18" charset="0"/>
              </a:rPr>
              <a:t> – </a:t>
            </a:r>
            <a:r>
              <a:rPr lang="en-US" altLang="en-US" sz="1200" b="0" dirty="0">
                <a:solidFill>
                  <a:srgbClr val="990000"/>
                </a:solidFill>
                <a:latin typeface="Times New Roman" panose="02020603050405020304" pitchFamily="18" charset="0"/>
                <a:cs typeface="Times New Roman" panose="02020603050405020304" pitchFamily="18" charset="0"/>
              </a:rPr>
              <a:t>DEMONSTRATION</a:t>
            </a:r>
          </a:p>
          <a:p>
            <a:r>
              <a:rPr lang="en-US" altLang="en-US" sz="1200" b="0" dirty="0">
                <a:solidFill>
                  <a:srgbClr val="990000"/>
                </a:solidFill>
                <a:latin typeface="Times New Roman" panose="02020603050405020304" pitchFamily="18" charset="0"/>
                <a:cs typeface="Times New Roman" panose="02020603050405020304" pitchFamily="18" charset="0"/>
              </a:rPr>
              <a: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2. Had Esther’s courage stopped at declaration (had she said and </a:t>
            </a:r>
            <a:r>
              <a:rPr lang="en-US" altLang="en-US" sz="1200" b="1" dirty="0">
                <a:latin typeface="Times New Roman" panose="02020603050405020304" pitchFamily="18" charset="0"/>
                <a:cs typeface="Times New Roman" panose="02020603050405020304" pitchFamily="18" charset="0"/>
              </a:rPr>
              <a:t>not done</a:t>
            </a:r>
            <a:r>
              <a:rPr lang="en-US" altLang="en-US" sz="1200" dirty="0">
                <a:latin typeface="Times New Roman" panose="02020603050405020304" pitchFamily="18" charset="0"/>
                <a:cs typeface="Times New Roman" panose="02020603050405020304" pitchFamily="18" charset="0"/>
              </a:rPr>
              <a:t>), we would </a:t>
            </a:r>
            <a:r>
              <a:rPr lang="en-US" altLang="en-US" sz="1200" b="1" dirty="0">
                <a:latin typeface="Times New Roman" panose="02020603050405020304" pitchFamily="18" charset="0"/>
                <a:cs typeface="Times New Roman" panose="02020603050405020304" pitchFamily="18" charset="0"/>
              </a:rPr>
              <a:t>not </a:t>
            </a:r>
            <a:r>
              <a:rPr lang="en-US" altLang="en-US" sz="1200" dirty="0">
                <a:latin typeface="Times New Roman" panose="02020603050405020304" pitchFamily="18" charset="0"/>
                <a:cs typeface="Times New Roman" panose="02020603050405020304" pitchFamily="18" charset="0"/>
              </a:rPr>
              <a:t>be talking about her today.  </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3. We are still talking about Esther because </a:t>
            </a:r>
            <a:r>
              <a:rPr lang="en-US" altLang="en-US" sz="1200" b="1" dirty="0">
                <a:solidFill>
                  <a:srgbClr val="990000"/>
                </a:solidFill>
                <a:latin typeface="Times New Roman" panose="02020603050405020304" pitchFamily="18" charset="0"/>
                <a:cs typeface="Times New Roman" panose="02020603050405020304" pitchFamily="18" charset="0"/>
              </a:rPr>
              <a:t>she put on her royal garments and stood in the inner court of the king’s house (Est. 5:1).</a:t>
            </a:r>
            <a:r>
              <a:rPr lang="en-US" altLang="en-US" sz="1200" dirty="0">
                <a:latin typeface="Times New Roman" panose="02020603050405020304" pitchFamily="18" charset="0"/>
                <a:cs typeface="Times New Roman" panose="02020603050405020304" pitchFamily="18" charset="0"/>
              </a:rPr>
              <a:t> </a:t>
            </a:r>
          </a:p>
          <a:p>
            <a:pPr rtl="0"/>
            <a:r>
              <a:rPr lang="en-US" sz="1200" b="0" i="1" u="none" strike="noStrike" kern="1200" baseline="0" dirty="0">
                <a:solidFill>
                  <a:schemeClr val="tx1"/>
                </a:solidFill>
                <a:latin typeface="+mn-lt"/>
                <a:ea typeface="+mn-ea"/>
                <a:cs typeface="+mn-cs"/>
              </a:rPr>
              <a:t>Now it happened on the third day that Esther put on her royal robes and stood in the inner court of the king's palace, across from the king's house, while the king sat on his royal throne in the royal house, facing the entrance of the house.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Esther 5:1</a:t>
            </a:r>
            <a:r>
              <a:rPr lang="en-US" sz="1200" b="0" i="0" u="none" strike="noStrike" kern="1200" baseline="0" dirty="0">
                <a:solidFill>
                  <a:schemeClr val="tx1"/>
                </a:solidFill>
                <a:latin typeface="+mn-lt"/>
                <a:ea typeface="+mn-ea"/>
                <a:cs typeface="+mn-cs"/>
              </a:rPr>
              <a:t>)</a:t>
            </a:r>
            <a:endParaRPr lang="en-US" altLang="en-US" sz="1200" dirty="0">
              <a:latin typeface="Times New Roman" panose="02020603050405020304" pitchFamily="18" charset="0"/>
              <a:cs typeface="Times New Roman" panose="02020603050405020304" pitchFamily="18" charset="0"/>
            </a:endParaRP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4. In her life, we see deliberation, declaration, and demonstration.  </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a:t>
            </a:r>
          </a:p>
          <a:p>
            <a:pPr>
              <a:lnSpc>
                <a:spcPct val="80000"/>
              </a:lnSpc>
            </a:pPr>
            <a:r>
              <a:rPr lang="en-US" altLang="en-US" sz="1200" b="0" dirty="0">
                <a:solidFill>
                  <a:srgbClr val="990000"/>
                </a:solidFill>
                <a:latin typeface="Times New Roman" panose="02020603050405020304" pitchFamily="18" charset="0"/>
                <a:cs typeface="Times New Roman" panose="02020603050405020304" pitchFamily="18" charset="0"/>
              </a:rPr>
              <a:t>    5. She was not like those of Rueben who had great </a:t>
            </a:r>
            <a:r>
              <a:rPr lang="en-US" altLang="en-US" sz="1200" b="1" dirty="0">
                <a:solidFill>
                  <a:srgbClr val="990000"/>
                </a:solidFill>
                <a:latin typeface="Times New Roman" panose="02020603050405020304" pitchFamily="18" charset="0"/>
                <a:cs typeface="Times New Roman" panose="02020603050405020304" pitchFamily="18" charset="0"/>
              </a:rPr>
              <a:t>“thoughts of heart” </a:t>
            </a:r>
            <a:r>
              <a:rPr lang="en-US" altLang="en-US" sz="1200" b="0" dirty="0">
                <a:solidFill>
                  <a:srgbClr val="990000"/>
                </a:solidFill>
                <a:latin typeface="Times New Roman" panose="02020603050405020304" pitchFamily="18" charset="0"/>
                <a:cs typeface="Times New Roman" panose="02020603050405020304" pitchFamily="18" charset="0"/>
              </a:rPr>
              <a:t>but didn’t act </a:t>
            </a:r>
            <a:r>
              <a:rPr lang="en-US" altLang="en-US" sz="1200" b="1" dirty="0">
                <a:solidFill>
                  <a:srgbClr val="990000"/>
                </a:solidFill>
                <a:latin typeface="Times New Roman" panose="02020603050405020304" pitchFamily="18" charset="0"/>
                <a:cs typeface="Times New Roman" panose="02020603050405020304" pitchFamily="18" charset="0"/>
              </a:rPr>
              <a:t>(Judg. 5:15-16) </a:t>
            </a:r>
            <a:r>
              <a:rPr lang="en-US" altLang="en-US" sz="1200" b="0" dirty="0">
                <a:solidFill>
                  <a:srgbClr val="990000"/>
                </a:solidFill>
                <a:latin typeface="Times New Roman" panose="02020603050405020304" pitchFamily="18" charset="0"/>
                <a:cs typeface="Times New Roman" panose="02020603050405020304" pitchFamily="18" charset="0"/>
              </a:rPr>
              <a:t>or those among the Jews who said and did not </a:t>
            </a:r>
            <a:r>
              <a:rPr lang="en-US" altLang="en-US" sz="1200" b="1" dirty="0">
                <a:solidFill>
                  <a:srgbClr val="990000"/>
                </a:solidFill>
                <a:latin typeface="Times New Roman" panose="02020603050405020304" pitchFamily="18" charset="0"/>
                <a:cs typeface="Times New Roman" panose="02020603050405020304" pitchFamily="18" charset="0"/>
              </a:rPr>
              <a:t>(Mt. 23:3; cf. 7:21).</a:t>
            </a:r>
            <a:r>
              <a:rPr lang="en-US" altLang="en-US" sz="1200" dirty="0">
                <a:latin typeface="Times New Roman" panose="02020603050405020304" pitchFamily="18" charset="0"/>
                <a:cs typeface="Times New Roman" panose="02020603050405020304" pitchFamily="18" charset="0"/>
              </a:rPr>
              <a:t>  </a:t>
            </a:r>
          </a:p>
          <a:p>
            <a:pPr rtl="0"/>
            <a:r>
              <a:rPr lang="en-US" sz="1200" b="0" i="1" u="none" strike="noStrike" kern="1200" baseline="0" dirty="0">
                <a:solidFill>
                  <a:schemeClr val="tx1"/>
                </a:solidFill>
                <a:latin typeface="+mn-lt"/>
                <a:ea typeface="+mn-ea"/>
                <a:cs typeface="+mn-cs"/>
              </a:rPr>
              <a:t>Therefore whatever they tell you to observe, that observe and do, but do not do according to their works; for they say, and do not do.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Matthew 23:3</a:t>
            </a:r>
            <a:r>
              <a:rPr lang="en-US" sz="1200" b="0" i="0" u="none" strike="noStrike" kern="1200" baseline="0" dirty="0">
                <a:solidFill>
                  <a:schemeClr val="tx1"/>
                </a:solidFill>
                <a:latin typeface="+mn-lt"/>
                <a:ea typeface="+mn-ea"/>
                <a:cs typeface="+mn-cs"/>
              </a:rPr>
              <a:t>)</a:t>
            </a:r>
          </a:p>
          <a:p>
            <a:pPr rtl="0"/>
            <a:r>
              <a:rPr lang="en-US" sz="1200" b="0" i="1" u="none" strike="noStrike" kern="1200" baseline="0" dirty="0">
                <a:solidFill>
                  <a:schemeClr val="tx1"/>
                </a:solidFill>
                <a:latin typeface="+mn-lt"/>
                <a:ea typeface="+mn-ea"/>
                <a:cs typeface="+mn-cs"/>
              </a:rPr>
              <a:t>"Not everyone who says to Me, 'Lord, Lord,' shall enter the kingdom of heaven, but he who does the will of My Father in heaven.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Matthew 7:21</a:t>
            </a:r>
            <a:r>
              <a:rPr lang="en-US" sz="1200" b="0" i="0" u="none" strike="noStrike" kern="1200" baseline="0" dirty="0">
                <a:solidFill>
                  <a:schemeClr val="tx1"/>
                </a:solidFill>
                <a:latin typeface="+mn-lt"/>
                <a:ea typeface="+mn-ea"/>
                <a:cs typeface="+mn-cs"/>
              </a:rPr>
              <a:t>)</a:t>
            </a:r>
          </a:p>
          <a:p>
            <a:pPr rtl="0"/>
            <a:endParaRPr lang="en-US" sz="1200" b="0" i="0" u="none" strike="noStrike" kern="1200" baseline="0" dirty="0">
              <a:solidFill>
                <a:schemeClr val="tx1"/>
              </a:solidFill>
              <a:latin typeface="+mn-lt"/>
              <a:ea typeface="+mn-ea"/>
              <a:cs typeface="+mn-cs"/>
            </a:endParaRPr>
          </a:p>
          <a:p>
            <a:pPr rtl="0"/>
            <a:endParaRPr lang="en-US" sz="1200" b="0" i="0" u="none" strike="noStrike" kern="1200" baseline="0" dirty="0">
              <a:solidFill>
                <a:schemeClr val="tx1"/>
              </a:solidFill>
              <a:latin typeface="+mn-lt"/>
              <a:ea typeface="+mn-ea"/>
              <a:cs typeface="+mn-cs"/>
            </a:endParaRPr>
          </a:p>
          <a:p>
            <a:endParaRPr lang="en-US"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A65CE2-4AE7-4DEB-BB62-2347E190194A}" type="slidenum">
              <a:rPr lang="en-US" smtClean="0"/>
              <a:t>32</a:t>
            </a:fld>
            <a:endParaRPr lang="en-US"/>
          </a:p>
        </p:txBody>
      </p:sp>
    </p:spTree>
    <p:extLst>
      <p:ext uri="{BB962C8B-B14F-4D97-AF65-F5344CB8AC3E}">
        <p14:creationId xmlns:p14="http://schemas.microsoft.com/office/powerpoint/2010/main" val="2147067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sz="1200" b="0" dirty="0">
                <a:solidFill>
                  <a:srgbClr val="990000"/>
                </a:solidFill>
              </a:rPr>
              <a:t>    1. “Great occasions do not make heroes or cowards; they simply unveil them to the eyes.  </a:t>
            </a:r>
          </a:p>
          <a:p>
            <a:r>
              <a:rPr lang="en-US" altLang="en-US" sz="1200" b="0" dirty="0">
                <a:solidFill>
                  <a:srgbClr val="990000"/>
                </a:solidFill>
              </a:rPr>
              <a:t>&gt;&gt;&gt;&gt;&gt;&gt;&gt;&gt;&gt;&gt;&gt;&gt;&gt;&gt;&gt;&gt;&gt;&gt;&gt;&gt;&gt;&gt;</a:t>
            </a:r>
          </a:p>
          <a:p>
            <a:r>
              <a:rPr lang="en-US" altLang="en-US" sz="1200" b="0" dirty="0">
                <a:solidFill>
                  <a:srgbClr val="990000"/>
                </a:solidFill>
              </a:rPr>
              <a:t>    2. </a:t>
            </a:r>
            <a:r>
              <a:rPr lang="en-US" altLang="en-US" sz="1200" b="1" dirty="0">
                <a:solidFill>
                  <a:srgbClr val="990000"/>
                </a:solidFill>
              </a:rPr>
              <a:t>Silently</a:t>
            </a:r>
            <a:r>
              <a:rPr lang="en-US" altLang="en-US" sz="1200" b="0" dirty="0">
                <a:solidFill>
                  <a:srgbClr val="990000"/>
                </a:solidFill>
              </a:rPr>
              <a:t> and </a:t>
            </a:r>
            <a:r>
              <a:rPr lang="en-US" altLang="en-US" sz="1200" b="1" dirty="0">
                <a:solidFill>
                  <a:srgbClr val="990000"/>
                </a:solidFill>
              </a:rPr>
              <a:t>imperceptibly</a:t>
            </a:r>
            <a:r>
              <a:rPr lang="en-US" altLang="en-US" sz="1200" b="0" dirty="0">
                <a:solidFill>
                  <a:srgbClr val="990000"/>
                </a:solidFill>
              </a:rPr>
              <a:t>, as we </a:t>
            </a:r>
            <a:r>
              <a:rPr lang="en-US" altLang="en-US" sz="1200" b="1" dirty="0">
                <a:solidFill>
                  <a:srgbClr val="990000"/>
                </a:solidFill>
              </a:rPr>
              <a:t>wake or sleep</a:t>
            </a:r>
            <a:r>
              <a:rPr lang="en-US" altLang="en-US" sz="1200" b="0" dirty="0">
                <a:solidFill>
                  <a:srgbClr val="990000"/>
                </a:solidFill>
              </a:rPr>
              <a:t>, we </a:t>
            </a:r>
            <a:r>
              <a:rPr lang="en-US" altLang="en-US" sz="1200" b="1" dirty="0">
                <a:solidFill>
                  <a:srgbClr val="990000"/>
                </a:solidFill>
              </a:rPr>
              <a:t>grow strong </a:t>
            </a:r>
            <a:r>
              <a:rPr lang="en-US" altLang="en-US" sz="1200" b="0" dirty="0">
                <a:solidFill>
                  <a:srgbClr val="990000"/>
                </a:solidFill>
              </a:rPr>
              <a:t>or we </a:t>
            </a:r>
            <a:r>
              <a:rPr lang="en-US" altLang="en-US" sz="1200" b="1" dirty="0">
                <a:solidFill>
                  <a:srgbClr val="990000"/>
                </a:solidFill>
              </a:rPr>
              <a:t>grow weak</a:t>
            </a:r>
            <a:r>
              <a:rPr lang="en-US" altLang="en-US" sz="1200" b="0" dirty="0">
                <a:solidFill>
                  <a:srgbClr val="990000"/>
                </a:solidFill>
              </a:rPr>
              <a:t>, and at last </a:t>
            </a:r>
            <a:r>
              <a:rPr lang="en-US" altLang="en-US" sz="1200" b="1" dirty="0">
                <a:solidFill>
                  <a:srgbClr val="990000"/>
                </a:solidFill>
              </a:rPr>
              <a:t>some crisis</a:t>
            </a:r>
            <a:r>
              <a:rPr lang="en-US" altLang="en-US" sz="1200" b="0" dirty="0">
                <a:solidFill>
                  <a:srgbClr val="990000"/>
                </a:solidFill>
              </a:rPr>
              <a:t> shows us what we have become.”</a:t>
            </a:r>
            <a:endParaRPr lang="en-US"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A65CE2-4AE7-4DEB-BB62-2347E190194A}" type="slidenum">
              <a:rPr lang="en-US" smtClean="0"/>
              <a:t>4</a:t>
            </a:fld>
            <a:endParaRPr lang="en-US"/>
          </a:p>
        </p:txBody>
      </p:sp>
    </p:spTree>
    <p:extLst>
      <p:ext uri="{BB962C8B-B14F-4D97-AF65-F5344CB8AC3E}">
        <p14:creationId xmlns:p14="http://schemas.microsoft.com/office/powerpoint/2010/main" val="37373149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sz="1200" dirty="0">
                <a:latin typeface="Times New Roman" panose="02020603050405020304" pitchFamily="18" charset="0"/>
                <a:cs typeface="Times New Roman" panose="02020603050405020304" pitchFamily="18" charset="0"/>
              </a:rPr>
              <a:t>     6. Furthermore, Esther demonstrated her courage by waiting for the right time to identify Haman and his evil plot to the king (</a:t>
            </a:r>
            <a:r>
              <a:rPr lang="en-US" altLang="en-US" sz="1200" b="1" dirty="0">
                <a:latin typeface="Times New Roman" panose="02020603050405020304" pitchFamily="18" charset="0"/>
                <a:cs typeface="Times New Roman" panose="02020603050405020304" pitchFamily="18" charset="0"/>
              </a:rPr>
              <a:t>Est. 7:1-5</a:t>
            </a:r>
            <a:r>
              <a:rPr lang="en-US" altLang="en-US" sz="1200" dirty="0">
                <a:latin typeface="Times New Roman" panose="02020603050405020304" pitchFamily="18" charset="0"/>
                <a:cs typeface="Times New Roman" panose="02020603050405020304" pitchFamily="18" charset="0"/>
              </a:rPr>
              <a:t>). </a:t>
            </a:r>
          </a:p>
          <a:p>
            <a:pPr rtl="0"/>
            <a:r>
              <a:rPr lang="en-US" sz="1200" b="0" i="1" u="none" strike="noStrike" kern="1200" baseline="0" dirty="0">
                <a:solidFill>
                  <a:schemeClr val="tx1"/>
                </a:solidFill>
                <a:latin typeface="+mn-lt"/>
                <a:ea typeface="+mn-ea"/>
                <a:cs typeface="+mn-cs"/>
              </a:rPr>
              <a:t>And Esther said, "The adversary and enemy is this wicked Haman!" So Haman was terrified before the king and queen.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Esther 7:6</a:t>
            </a:r>
            <a:r>
              <a:rPr lang="en-US" sz="1200" b="0" i="0" u="none" strike="noStrike" kern="1200" baseline="0" dirty="0">
                <a:solidFill>
                  <a:schemeClr val="tx1"/>
                </a:solidFill>
                <a:latin typeface="+mn-lt"/>
                <a:ea typeface="+mn-ea"/>
                <a:cs typeface="+mn-cs"/>
              </a:rPr>
              <a:t>)</a:t>
            </a:r>
            <a:endParaRPr lang="en-US" altLang="en-US" sz="1200" dirty="0">
              <a:latin typeface="Times New Roman" panose="02020603050405020304" pitchFamily="18" charset="0"/>
              <a:cs typeface="Times New Roman" panose="02020603050405020304" pitchFamily="18" charset="0"/>
            </a:endParaRP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7. She had the courage to wait; and then, when the time was right, she had the courage to act.  </a:t>
            </a:r>
            <a:endParaRPr lang="en-US" dirty="0"/>
          </a:p>
        </p:txBody>
      </p:sp>
      <p:sp>
        <p:nvSpPr>
          <p:cNvPr id="4" name="Slide Number Placeholder 3"/>
          <p:cNvSpPr>
            <a:spLocks noGrp="1"/>
          </p:cNvSpPr>
          <p:nvPr>
            <p:ph type="sldNum" sz="quarter" idx="5"/>
          </p:nvPr>
        </p:nvSpPr>
        <p:spPr/>
        <p:txBody>
          <a:bodyPr/>
          <a:lstStyle/>
          <a:p>
            <a:fld id="{BEA65CE2-4AE7-4DEB-BB62-2347E190194A}" type="slidenum">
              <a:rPr lang="en-US" smtClean="0"/>
              <a:t>33</a:t>
            </a:fld>
            <a:endParaRPr lang="en-US"/>
          </a:p>
        </p:txBody>
      </p:sp>
    </p:spTree>
    <p:extLst>
      <p:ext uri="{BB962C8B-B14F-4D97-AF65-F5344CB8AC3E}">
        <p14:creationId xmlns:p14="http://schemas.microsoft.com/office/powerpoint/2010/main" val="1121168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sz="1200" b="0" dirty="0">
                <a:latin typeface="Times New Roman" panose="02020603050405020304" pitchFamily="18" charset="0"/>
                <a:cs typeface="Times New Roman" panose="02020603050405020304" pitchFamily="18" charset="0"/>
              </a:rPr>
              <a:t>    1. Stage </a:t>
            </a:r>
            <a:r>
              <a:rPr lang="en-US" altLang="en-US" sz="1600" b="0" dirty="0">
                <a:solidFill>
                  <a:srgbClr val="990000"/>
                </a:solidFill>
                <a:latin typeface="Times New Roman" panose="02020603050405020304" pitchFamily="18" charset="0"/>
                <a:cs typeface="Times New Roman" panose="02020603050405020304" pitchFamily="18" charset="0"/>
              </a:rPr>
              <a:t>3</a:t>
            </a:r>
            <a:r>
              <a:rPr lang="en-US" altLang="en-US" sz="1200" b="0" dirty="0">
                <a:latin typeface="Times New Roman" panose="02020603050405020304" pitchFamily="18" charset="0"/>
                <a:cs typeface="Times New Roman" panose="02020603050405020304" pitchFamily="18" charset="0"/>
              </a:rPr>
              <a:t> – </a:t>
            </a:r>
            <a:r>
              <a:rPr lang="en-US" altLang="en-US" sz="1200" b="0" dirty="0">
                <a:solidFill>
                  <a:srgbClr val="990000"/>
                </a:solidFill>
                <a:latin typeface="Times New Roman" panose="02020603050405020304" pitchFamily="18" charset="0"/>
                <a:cs typeface="Times New Roman" panose="02020603050405020304" pitchFamily="18" charset="0"/>
              </a:rPr>
              <a:t>DEMONSTRATION </a:t>
            </a:r>
          </a:p>
          <a:p>
            <a:r>
              <a:rPr lang="en-US" altLang="en-US" sz="1200" b="0" dirty="0">
                <a:solidFill>
                  <a:srgbClr val="990000"/>
                </a:solidFill>
                <a:latin typeface="Times New Roman" panose="02020603050405020304" pitchFamily="18" charset="0"/>
                <a:cs typeface="Times New Roman" panose="02020603050405020304" pitchFamily="18" charset="0"/>
              </a:rPr>
              <a: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2. Like Esther, our courage must ultimately be demonstrated. </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3. Those around us must be able to see the demonstration of our courage.  </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4. Luke records that the Jewish leaders </a:t>
            </a:r>
            <a:r>
              <a:rPr lang="en-US" altLang="en-US" sz="1200" b="1" dirty="0">
                <a:solidFill>
                  <a:srgbClr val="990000"/>
                </a:solidFill>
                <a:latin typeface="Times New Roman" panose="02020603050405020304" pitchFamily="18" charset="0"/>
                <a:cs typeface="Times New Roman" panose="02020603050405020304" pitchFamily="18" charset="0"/>
              </a:rPr>
              <a:t>“saw” the boldness</a:t>
            </a:r>
            <a:r>
              <a:rPr lang="en-US" altLang="en-US" sz="1200" dirty="0">
                <a:latin typeface="Times New Roman" panose="02020603050405020304" pitchFamily="18" charset="0"/>
                <a:cs typeface="Times New Roman" panose="02020603050405020304" pitchFamily="18" charset="0"/>
              </a:rPr>
              <a:t> of Peter and John (</a:t>
            </a:r>
            <a:r>
              <a:rPr lang="en-US" altLang="en-US" sz="1200" b="1" dirty="0">
                <a:latin typeface="Times New Roman" panose="02020603050405020304" pitchFamily="18" charset="0"/>
                <a:cs typeface="Times New Roman" panose="02020603050405020304" pitchFamily="18" charset="0"/>
              </a:rPr>
              <a:t>Acts 4:13</a:t>
            </a:r>
            <a:r>
              <a:rPr lang="en-US" altLang="en-US" sz="1200" dirty="0">
                <a:latin typeface="Times New Roman" panose="02020603050405020304" pitchFamily="18" charset="0"/>
                <a:cs typeface="Times New Roman" panose="02020603050405020304" pitchFamily="18" charset="0"/>
              </a:rPr>
              <a:t>). </a:t>
            </a:r>
          </a:p>
          <a:p>
            <a:pPr rtl="0"/>
            <a:r>
              <a:rPr lang="en-US" sz="1200" b="0" i="1" u="none" strike="noStrike" kern="1200" baseline="0" dirty="0">
                <a:solidFill>
                  <a:schemeClr val="tx1"/>
                </a:solidFill>
                <a:latin typeface="+mn-lt"/>
                <a:ea typeface="+mn-ea"/>
                <a:cs typeface="+mn-cs"/>
              </a:rPr>
              <a:t>Now when they saw the boldness of Peter and John, and perceived that they were uneducated and untrained men, they marveled. And they realized that they had been with Jesus.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Acts 4:13</a:t>
            </a:r>
            <a:r>
              <a:rPr lang="en-US" sz="1200" b="0" i="0" u="none" strike="noStrike" kern="1200" baseline="0" dirty="0">
                <a:solidFill>
                  <a:schemeClr val="tx1"/>
                </a:solidFill>
                <a:latin typeface="+mn-lt"/>
                <a:ea typeface="+mn-ea"/>
                <a:cs typeface="+mn-cs"/>
              </a:rPr>
              <a:t>)</a:t>
            </a:r>
            <a:endParaRPr lang="en-US" altLang="en-US" sz="1200" dirty="0">
              <a:latin typeface="Times New Roman" panose="02020603050405020304" pitchFamily="18" charset="0"/>
              <a:cs typeface="Times New Roman" panose="02020603050405020304" pitchFamily="18" charset="0"/>
            </a:endParaRP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5. What about us?  </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6. Can the world see our boldness (</a:t>
            </a:r>
            <a:r>
              <a:rPr lang="en-US" altLang="en-US" sz="1200" b="1" dirty="0">
                <a:latin typeface="Times New Roman" panose="02020603050405020304" pitchFamily="18" charset="0"/>
                <a:cs typeface="Times New Roman" panose="02020603050405020304" pitchFamily="18" charset="0"/>
              </a:rPr>
              <a:t>Prov. 28:1</a:t>
            </a:r>
            <a:r>
              <a:rPr lang="en-US" altLang="en-US" sz="1200" dirty="0">
                <a:latin typeface="Times New Roman" panose="02020603050405020304" pitchFamily="18" charset="0"/>
                <a:cs typeface="Times New Roman" panose="02020603050405020304" pitchFamily="18" charset="0"/>
              </a:rPr>
              <a:t>)?  </a:t>
            </a:r>
          </a:p>
          <a:p>
            <a:pPr rtl="0"/>
            <a:r>
              <a:rPr lang="en-US" sz="1200" b="0" i="1" u="none" strike="noStrike" kern="1200" baseline="0" dirty="0">
                <a:solidFill>
                  <a:schemeClr val="tx1"/>
                </a:solidFill>
                <a:latin typeface="+mn-lt"/>
                <a:ea typeface="+mn-ea"/>
                <a:cs typeface="+mn-cs"/>
              </a:rPr>
              <a:t>The wicked flee when no one pursues, But the righteous are bold as a lion.</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Proverbs 28:1</a:t>
            </a:r>
            <a:r>
              <a:rPr lang="en-US" sz="1200" b="0" i="0" u="none" strike="noStrike" kern="1200" baseline="0" dirty="0">
                <a:solidFill>
                  <a:schemeClr val="tx1"/>
                </a:solidFill>
                <a:latin typeface="+mn-lt"/>
                <a:ea typeface="+mn-ea"/>
                <a:cs typeface="+mn-cs"/>
              </a:rPr>
              <a:t>)</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7. Can they see us standing firm as soldiers of Christ (</a:t>
            </a:r>
            <a:r>
              <a:rPr lang="en-US" altLang="en-US" sz="1200" b="1" dirty="0">
                <a:latin typeface="Times New Roman" panose="02020603050405020304" pitchFamily="18" charset="0"/>
                <a:cs typeface="Times New Roman" panose="02020603050405020304" pitchFamily="18" charset="0"/>
              </a:rPr>
              <a:t>1 Cor. 16:13; Eph. 6:10-17</a:t>
            </a:r>
            <a:r>
              <a:rPr lang="en-US" altLang="en-US" sz="1200" dirty="0">
                <a:latin typeface="Times New Roman" panose="02020603050405020304" pitchFamily="18" charset="0"/>
                <a:cs typeface="Times New Roman" panose="02020603050405020304" pitchFamily="18" charset="0"/>
              </a:rPr>
              <a:t>)?  </a:t>
            </a:r>
          </a:p>
          <a:p>
            <a:pPr rtl="0"/>
            <a:r>
              <a:rPr lang="en-US" sz="1200" b="0" i="1" u="none" strike="noStrike" kern="1200" baseline="0" dirty="0">
                <a:solidFill>
                  <a:schemeClr val="tx1"/>
                </a:solidFill>
                <a:latin typeface="+mn-lt"/>
                <a:ea typeface="+mn-ea"/>
                <a:cs typeface="+mn-cs"/>
              </a:rPr>
              <a:t>Watch, stand fast in the faith, be brave, be strong.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1 Corinthians 16:13</a:t>
            </a:r>
            <a:r>
              <a:rPr lang="en-US" sz="1200" b="0" i="0" u="none" strike="noStrike" kern="1200" baseline="0" dirty="0">
                <a:solidFill>
                  <a:schemeClr val="tx1"/>
                </a:solidFill>
                <a:latin typeface="+mn-lt"/>
                <a:ea typeface="+mn-ea"/>
                <a:cs typeface="+mn-cs"/>
              </a:rPr>
              <a:t>)</a:t>
            </a:r>
            <a:endParaRPr lang="en-US" altLang="en-US" sz="1200" dirty="0">
              <a:latin typeface="Times New Roman" panose="02020603050405020304" pitchFamily="18" charset="0"/>
              <a:cs typeface="Times New Roman" panose="02020603050405020304" pitchFamily="18" charset="0"/>
            </a:endParaRP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8. Are we all talk and no walk, or do we </a:t>
            </a:r>
            <a:r>
              <a:rPr lang="en-US" altLang="en-US" sz="1200" b="1" dirty="0">
                <a:latin typeface="Times New Roman" panose="02020603050405020304" pitchFamily="18" charset="0"/>
                <a:cs typeface="Times New Roman" panose="02020603050405020304" pitchFamily="18" charset="0"/>
              </a:rPr>
              <a:t>say</a:t>
            </a:r>
            <a:r>
              <a:rPr lang="en-US" altLang="en-US" sz="1200" dirty="0">
                <a:latin typeface="Times New Roman" panose="02020603050405020304" pitchFamily="18" charset="0"/>
                <a:cs typeface="Times New Roman" panose="02020603050405020304" pitchFamily="18" charset="0"/>
              </a:rPr>
              <a:t> and </a:t>
            </a:r>
            <a:r>
              <a:rPr lang="en-US" altLang="en-US" sz="1200" b="1" dirty="0">
                <a:latin typeface="Times New Roman" panose="02020603050405020304" pitchFamily="18" charset="0"/>
                <a:cs typeface="Times New Roman" panose="02020603050405020304" pitchFamily="18" charset="0"/>
              </a:rPr>
              <a:t>do</a:t>
            </a:r>
            <a:r>
              <a:rPr lang="en-US" altLang="en-US" sz="1200" dirty="0">
                <a:latin typeface="Times New Roman" panose="02020603050405020304" pitchFamily="18" charset="0"/>
                <a:cs typeface="Times New Roman" panose="02020603050405020304" pitchFamily="18" charset="0"/>
              </a:rPr>
              <a:t> (</a:t>
            </a:r>
            <a:r>
              <a:rPr lang="en-US" altLang="en-US" sz="1200" b="1" dirty="0">
                <a:latin typeface="Times New Roman" panose="02020603050405020304" pitchFamily="18" charset="0"/>
                <a:cs typeface="Times New Roman" panose="02020603050405020304" pitchFamily="18" charset="0"/>
              </a:rPr>
              <a:t>Jam. 2:12</a:t>
            </a:r>
            <a:r>
              <a:rPr lang="en-US" altLang="en-US" sz="1200" dirty="0">
                <a:latin typeface="Times New Roman" panose="02020603050405020304" pitchFamily="18" charset="0"/>
                <a:cs typeface="Times New Roman" panose="02020603050405020304" pitchFamily="18" charset="0"/>
              </a:rPr>
              <a:t>)?</a:t>
            </a:r>
          </a:p>
          <a:p>
            <a:pPr rtl="0"/>
            <a:r>
              <a:rPr lang="en-US" sz="1200" b="1" i="1" u="none" strike="noStrike" kern="1200" baseline="0" dirty="0">
                <a:solidFill>
                  <a:schemeClr val="tx1"/>
                </a:solidFill>
                <a:latin typeface="+mn-lt"/>
                <a:ea typeface="+mn-ea"/>
                <a:cs typeface="+mn-cs"/>
              </a:rPr>
              <a:t>So speak </a:t>
            </a:r>
            <a:r>
              <a:rPr lang="en-US" sz="1200" b="0" i="1" u="none" strike="noStrike" kern="1200" baseline="0" dirty="0">
                <a:solidFill>
                  <a:schemeClr val="tx1"/>
                </a:solidFill>
                <a:latin typeface="+mn-lt"/>
                <a:ea typeface="+mn-ea"/>
                <a:cs typeface="+mn-cs"/>
              </a:rPr>
              <a:t>and </a:t>
            </a:r>
            <a:r>
              <a:rPr lang="en-US" sz="1200" b="1" i="1" u="none" strike="noStrike" kern="1200" baseline="0" dirty="0">
                <a:solidFill>
                  <a:schemeClr val="tx1"/>
                </a:solidFill>
                <a:latin typeface="+mn-lt"/>
                <a:ea typeface="+mn-ea"/>
                <a:cs typeface="+mn-cs"/>
              </a:rPr>
              <a:t>so do </a:t>
            </a:r>
            <a:r>
              <a:rPr lang="en-US" sz="1200" b="0" i="1" u="none" strike="noStrike" kern="1200" baseline="0" dirty="0">
                <a:solidFill>
                  <a:schemeClr val="tx1"/>
                </a:solidFill>
                <a:latin typeface="+mn-lt"/>
                <a:ea typeface="+mn-ea"/>
                <a:cs typeface="+mn-cs"/>
              </a:rPr>
              <a:t>as those who will be judged by the law of liberty.</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James 2:12</a:t>
            </a:r>
            <a:r>
              <a:rPr lang="en-US" sz="1200" b="0" i="0" u="none" strike="noStrike" kern="1200" baseline="0" dirty="0">
                <a:solidFill>
                  <a:schemeClr val="tx1"/>
                </a:solidFill>
                <a:latin typeface="+mn-lt"/>
                <a:ea typeface="+mn-ea"/>
                <a:cs typeface="+mn-cs"/>
              </a:rPr>
              <a:t>)</a:t>
            </a:r>
          </a:p>
          <a:p>
            <a:pPr rtl="0"/>
            <a:endParaRPr lang="en-US" sz="1200" b="0" i="0" u="none" strike="noStrike" kern="1200" baseline="0" dirty="0">
              <a:solidFill>
                <a:schemeClr val="tx1"/>
              </a:solidFill>
              <a:latin typeface="+mn-lt"/>
              <a:ea typeface="+mn-ea"/>
              <a:cs typeface="+mn-cs"/>
            </a:endParaRPr>
          </a:p>
          <a:p>
            <a:pPr>
              <a:lnSpc>
                <a:spcPct val="80000"/>
              </a:lnSpc>
            </a:pPr>
            <a:endParaRPr lang="en-US" altLang="en-US" sz="1200" dirty="0">
              <a:latin typeface="Times New Roman" panose="02020603050405020304" pitchFamily="18" charset="0"/>
              <a:cs typeface="Times New Roman" panose="02020603050405020304" pitchFamily="18" charset="0"/>
            </a:endParaRPr>
          </a:p>
          <a:p>
            <a:pPr>
              <a:lnSpc>
                <a:spcPct val="80000"/>
              </a:lnSpc>
            </a:pPr>
            <a:endParaRPr lang="en-US"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A65CE2-4AE7-4DEB-BB62-2347E190194A}" type="slidenum">
              <a:rPr lang="en-US" smtClean="0"/>
              <a:t>34</a:t>
            </a:fld>
            <a:endParaRPr lang="en-US"/>
          </a:p>
        </p:txBody>
      </p:sp>
    </p:spTree>
    <p:extLst>
      <p:ext uri="{BB962C8B-B14F-4D97-AF65-F5344CB8AC3E}">
        <p14:creationId xmlns:p14="http://schemas.microsoft.com/office/powerpoint/2010/main" val="9947429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sz="1200" dirty="0">
                <a:latin typeface="Times New Roman" panose="02020603050405020304" pitchFamily="18" charset="0"/>
                <a:cs typeface="Times New Roman" panose="02020603050405020304" pitchFamily="18" charset="0"/>
              </a:rPr>
              <a:t>    1. The first century world saw the boldness of the early saints as </a:t>
            </a:r>
            <a:r>
              <a:rPr lang="en-US" altLang="en-US" sz="1200" b="1" dirty="0">
                <a:solidFill>
                  <a:srgbClr val="990000"/>
                </a:solidFill>
                <a:latin typeface="Times New Roman" panose="02020603050405020304" pitchFamily="18" charset="0"/>
                <a:cs typeface="Times New Roman" panose="02020603050405020304" pitchFamily="18" charset="0"/>
              </a:rPr>
              <a:t>they loved not their lives to the death (Rev. 12:11).</a:t>
            </a:r>
            <a:r>
              <a:rPr lang="en-US" altLang="en-US" sz="1200" dirty="0">
                <a:latin typeface="Times New Roman" panose="02020603050405020304" pitchFamily="18" charset="0"/>
                <a:cs typeface="Times New Roman" panose="02020603050405020304" pitchFamily="18" charset="0"/>
              </a:rPr>
              <a:t>  </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2. Polycarp, a first century martyr, refused to deny Christ and save his life.  </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&gt;&gt;&gt;&gt;&gt;&gt;&gt;&gt;&gt;&gt;&gt;&gt;&gt;&gt;&gt;&gt;&gt;&gt;&gt;&gt;&gt;&gt;</a:t>
            </a:r>
          </a:p>
          <a:p>
            <a:pPr>
              <a:lnSpc>
                <a:spcPct val="80000"/>
              </a:lnSpc>
            </a:pPr>
            <a:r>
              <a:rPr lang="en-US" altLang="en-US" sz="1200" dirty="0">
                <a:latin typeface="Times New Roman" panose="02020603050405020304" pitchFamily="18" charset="0"/>
                <a:cs typeface="Times New Roman" panose="02020603050405020304" pitchFamily="18" charset="0"/>
              </a:rPr>
              <a:t>    3. He said, </a:t>
            </a:r>
            <a:r>
              <a:rPr lang="en-US" altLang="en-US" sz="1200" b="1" dirty="0">
                <a:solidFill>
                  <a:srgbClr val="990000"/>
                </a:solidFill>
                <a:latin typeface="Times New Roman" panose="02020603050405020304" pitchFamily="18" charset="0"/>
                <a:cs typeface="Times New Roman" panose="02020603050405020304" pitchFamily="18" charset="0"/>
              </a:rPr>
              <a:t>“Eighty and six years have I served him, and he never did me wrong:  how then can I revile my King and my Savior.”</a:t>
            </a:r>
            <a:r>
              <a:rPr lang="en-US" altLang="en-US" sz="1200" dirty="0">
                <a:latin typeface="Times New Roman" panose="02020603050405020304" pitchFamily="18" charset="0"/>
                <a:cs typeface="Times New Roman" panose="02020603050405020304" pitchFamily="18" charset="0"/>
              </a:rPr>
              <a:t> </a:t>
            </a:r>
          </a:p>
          <a:p>
            <a:pPr>
              <a:lnSpc>
                <a:spcPct val="80000"/>
              </a:lnSpc>
            </a:pPr>
            <a:r>
              <a:rPr lang="en-US" altLang="en-US" sz="1200" dirty="0">
                <a:latin typeface="Times New Roman" panose="02020603050405020304" pitchFamily="18" charset="0"/>
                <a:cs typeface="Times New Roman" panose="02020603050405020304" pitchFamily="18" charset="0"/>
              </a:rPr>
              <a:t>&gt;&gt;&gt;&gt;&gt;&gt;&gt;&gt;&gt;&gt;&gt;&gt;&gt;&gt;&gt;&gt;&gt;&gt;&gt;&gt;&gt;&gt;</a:t>
            </a:r>
            <a:endParaRPr lang="en-US" altLang="en-US" sz="1200" b="1" dirty="0">
              <a:solidFill>
                <a:srgbClr val="990000"/>
              </a:solidFill>
              <a:latin typeface="Times New Roman" panose="02020603050405020304" pitchFamily="18" charset="0"/>
              <a:cs typeface="Times New Roman" panose="02020603050405020304" pitchFamily="18" charset="0"/>
            </a:endParaRPr>
          </a:p>
          <a:p>
            <a:pPr>
              <a:lnSpc>
                <a:spcPct val="80000"/>
              </a:lnSpc>
            </a:pPr>
            <a:r>
              <a:rPr lang="en-US" altLang="en-US" sz="1200" dirty="0">
                <a:latin typeface="Times New Roman" panose="02020603050405020304" pitchFamily="18" charset="0"/>
                <a:cs typeface="Times New Roman" panose="02020603050405020304" pitchFamily="18" charset="0"/>
              </a:rPr>
              <a:t>    4. Illustration:  </a:t>
            </a:r>
            <a:r>
              <a:rPr lang="en-US" altLang="en-US" sz="1200" b="1" dirty="0">
                <a:solidFill>
                  <a:srgbClr val="990000"/>
                </a:solidFill>
                <a:latin typeface="Times New Roman" panose="02020603050405020304" pitchFamily="18" charset="0"/>
                <a:cs typeface="Times New Roman" panose="02020603050405020304" pitchFamily="18" charset="0"/>
              </a:rPr>
              <a:t>Tail of the lion</a:t>
            </a:r>
          </a:p>
          <a:p>
            <a:r>
              <a:rPr lang="en-US" sz="1200" b="0" i="0" u="none" strike="noStrike" kern="1200" dirty="0">
                <a:solidFill>
                  <a:schemeClr val="tx1"/>
                </a:solidFill>
                <a:effectLst/>
                <a:latin typeface="+mn-lt"/>
                <a:ea typeface="+mn-ea"/>
                <a:cs typeface="+mn-cs"/>
              </a:rPr>
              <a:t>Adrian Rogers tells about the man who bragged that he had cut off the tail of </a:t>
            </a:r>
            <a:r>
              <a:rPr lang="en-US" sz="1200" b="1" i="0" u="none" strike="noStrike" kern="1200" dirty="0">
                <a:solidFill>
                  <a:schemeClr val="tx1"/>
                </a:solidFill>
                <a:effectLst/>
                <a:latin typeface="+mn-lt"/>
                <a:ea typeface="+mn-ea"/>
                <a:cs typeface="+mn-cs"/>
              </a:rPr>
              <a:t>a man-eating lion - </a:t>
            </a:r>
            <a:r>
              <a:rPr lang="en-US" sz="1200" b="0" i="0" u="none" strike="noStrike" kern="1200" dirty="0">
                <a:solidFill>
                  <a:schemeClr val="tx1"/>
                </a:solidFill>
                <a:effectLst/>
                <a:latin typeface="+mn-lt"/>
                <a:ea typeface="+mn-ea"/>
                <a:cs typeface="+mn-cs"/>
              </a:rPr>
              <a:t>with his pocket knife. </a:t>
            </a:r>
          </a:p>
          <a:p>
            <a:r>
              <a:rPr lang="en-US" sz="1200" b="0" i="0" u="none" strike="noStrike" kern="1200" dirty="0">
                <a:solidFill>
                  <a:schemeClr val="tx1"/>
                </a:solidFill>
                <a:effectLst/>
                <a:latin typeface="+mn-lt"/>
                <a:ea typeface="+mn-ea"/>
                <a:cs typeface="+mn-cs"/>
              </a:rPr>
              <a:t>When he was asked why he hadn’t cut off the lion’s head, the man replied: </a:t>
            </a:r>
          </a:p>
          <a:p>
            <a:r>
              <a:rPr lang="en-US" sz="1200" b="0" i="0" u="none" strike="noStrike" kern="1200" dirty="0">
                <a:solidFill>
                  <a:schemeClr val="tx1"/>
                </a:solidFill>
                <a:effectLst/>
                <a:latin typeface="+mn-lt"/>
                <a:ea typeface="+mn-ea"/>
                <a:cs typeface="+mn-cs"/>
              </a:rPr>
              <a:t>“Someone had already done that.”</a:t>
            </a:r>
            <a:endParaRPr lang="en-US" b="0" dirty="0">
              <a:latin typeface="Times New Roman" panose="02020603050405020304" pitchFamily="18" charset="0"/>
              <a:cs typeface="Times New Roman" panose="02020603050405020304" pitchFamily="18" charset="0"/>
            </a:endParaRPr>
          </a:p>
          <a:p>
            <a:pPr>
              <a:lnSpc>
                <a:spcPct val="80000"/>
              </a:lnSpc>
            </a:pPr>
            <a:endParaRPr lang="en-US" dirty="0"/>
          </a:p>
        </p:txBody>
      </p:sp>
      <p:sp>
        <p:nvSpPr>
          <p:cNvPr id="4" name="Slide Number Placeholder 3"/>
          <p:cNvSpPr>
            <a:spLocks noGrp="1"/>
          </p:cNvSpPr>
          <p:nvPr>
            <p:ph type="sldNum" sz="quarter" idx="5"/>
          </p:nvPr>
        </p:nvSpPr>
        <p:spPr/>
        <p:txBody>
          <a:bodyPr/>
          <a:lstStyle/>
          <a:p>
            <a:fld id="{BEA65CE2-4AE7-4DEB-BB62-2347E190194A}" type="slidenum">
              <a:rPr lang="en-US" smtClean="0"/>
              <a:t>35</a:t>
            </a:fld>
            <a:endParaRPr lang="en-US"/>
          </a:p>
        </p:txBody>
      </p:sp>
    </p:spTree>
    <p:extLst>
      <p:ext uri="{BB962C8B-B14F-4D97-AF65-F5344CB8AC3E}">
        <p14:creationId xmlns:p14="http://schemas.microsoft.com/office/powerpoint/2010/main" val="3020063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990000"/>
                </a:solidFill>
              </a:rPr>
              <a:t>Introduction</a:t>
            </a:r>
          </a:p>
          <a:p>
            <a:pPr>
              <a:lnSpc>
                <a:spcPct val="90000"/>
              </a:lnSpc>
            </a:pPr>
            <a:r>
              <a:rPr lang="en-US" altLang="en-US" sz="1200" dirty="0"/>
              <a:t>    1. I believe that you will agree that the book of Esther </a:t>
            </a:r>
            <a:r>
              <a:rPr lang="en-US" altLang="en-US" sz="1200" b="1" dirty="0">
                <a:solidFill>
                  <a:srgbClr val="990000"/>
                </a:solidFill>
              </a:rPr>
              <a:t>unveils the queen</a:t>
            </a:r>
            <a:r>
              <a:rPr lang="en-US" altLang="en-US" sz="1200" dirty="0"/>
              <a:t> for which it is named </a:t>
            </a:r>
            <a:r>
              <a:rPr lang="en-US" altLang="en-US" sz="1200" b="1" dirty="0">
                <a:solidFill>
                  <a:srgbClr val="990000"/>
                </a:solidFill>
              </a:rPr>
              <a:t>as a character of courage.</a:t>
            </a:r>
            <a:r>
              <a:rPr lang="en-US" altLang="en-US" sz="1200" dirty="0"/>
              <a:t>  </a:t>
            </a:r>
          </a:p>
          <a:p>
            <a:pPr>
              <a:lnSpc>
                <a:spcPct val="90000"/>
              </a:lnSpc>
            </a:pPr>
            <a:r>
              <a:rPr lang="en-US" altLang="en-US" sz="1200" dirty="0"/>
              <a:t>&gt;&gt;&gt;&gt;&gt;&gt;&gt;&gt;&gt;&gt;&gt;&gt;&gt;&gt;&gt;&gt;&gt;&gt;&gt;</a:t>
            </a:r>
          </a:p>
          <a:p>
            <a:pPr>
              <a:lnSpc>
                <a:spcPct val="90000"/>
              </a:lnSpc>
            </a:pPr>
            <a:r>
              <a:rPr lang="en-US" altLang="en-US" sz="1200" dirty="0"/>
              <a:t>    2. Although inspiration records little about it, </a:t>
            </a:r>
            <a:r>
              <a:rPr lang="en-US" altLang="en-US" sz="1200" b="1" dirty="0">
                <a:solidFill>
                  <a:srgbClr val="990000"/>
                </a:solidFill>
                <a:latin typeface="Arial Unicode MS" pitchFamily="34" charset="-128"/>
              </a:rPr>
              <a:t>Esther had been quietly growing strong for just such a time (Est. 4:14)</a:t>
            </a:r>
          </a:p>
          <a:p>
            <a:pPr rtl="0"/>
            <a:r>
              <a:rPr lang="en-US" sz="1200" b="0" i="1" u="none" strike="noStrike" kern="1200" baseline="0" dirty="0">
                <a:solidFill>
                  <a:schemeClr val="tx1"/>
                </a:solidFill>
                <a:latin typeface="+mn-lt"/>
                <a:ea typeface="+mn-ea"/>
                <a:cs typeface="+mn-cs"/>
              </a:rPr>
              <a:t>For if you remain completely silent at this time, relief and deliverance will arise for the Jews from another place, but you and your father's house will perish. Yet who knows whether you have come to the kingdom for such a time as this?"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Esther 4:14</a:t>
            </a:r>
            <a:r>
              <a:rPr lang="en-US" sz="1200" b="0" i="0" u="none" strike="noStrike" kern="1200" baseline="0" dirty="0">
                <a:solidFill>
                  <a:schemeClr val="tx1"/>
                </a:solidFill>
                <a:latin typeface="+mn-lt"/>
                <a:ea typeface="+mn-ea"/>
                <a:cs typeface="+mn-cs"/>
              </a:rPr>
              <a:t>)</a:t>
            </a:r>
            <a:endParaRPr lang="en-US" altLang="en-US" sz="1200" dirty="0">
              <a:latin typeface="Arial Unicode MS" pitchFamily="34" charset="-128"/>
            </a:endParaRPr>
          </a:p>
          <a:p>
            <a:pPr>
              <a:lnSpc>
                <a:spcPct val="90000"/>
              </a:lnSpc>
            </a:pPr>
            <a:r>
              <a:rPr lang="en-US" altLang="en-US" sz="1200" dirty="0">
                <a:latin typeface="Arial Unicode MS" pitchFamily="34" charset="-128"/>
              </a:rPr>
              <a:t>&gt;&gt;&gt;&gt;&gt;&gt;&gt;&gt;&gt;&gt;&gt;&gt;&gt;&gt;&gt;&gt;&gt;&gt;&gt;</a:t>
            </a:r>
          </a:p>
          <a:p>
            <a:pPr>
              <a:lnSpc>
                <a:spcPct val="90000"/>
              </a:lnSpc>
            </a:pPr>
            <a:r>
              <a:rPr lang="en-US" altLang="en-US" sz="1200" b="0" dirty="0">
                <a:solidFill>
                  <a:srgbClr val="990000"/>
                </a:solidFill>
              </a:rPr>
              <a:t>    3. What about us?  </a:t>
            </a:r>
          </a:p>
          <a:p>
            <a:pPr>
              <a:lnSpc>
                <a:spcPct val="90000"/>
              </a:lnSpc>
            </a:pPr>
            <a:r>
              <a:rPr lang="en-US" altLang="en-US" sz="1200" b="0" dirty="0">
                <a:solidFill>
                  <a:srgbClr val="990000"/>
                </a:solidFill>
              </a:rPr>
              <a:t>&gt;&gt;&gt;&gt;&gt;&gt;&gt;&gt;&gt;&gt;&gt;&gt;&gt;&gt;&gt;&gt;&gt;&gt;&gt;</a:t>
            </a:r>
          </a:p>
          <a:p>
            <a:pPr>
              <a:lnSpc>
                <a:spcPct val="90000"/>
              </a:lnSpc>
            </a:pPr>
            <a:r>
              <a:rPr lang="en-US" altLang="en-US" sz="1200" b="0" dirty="0">
                <a:solidFill>
                  <a:srgbClr val="990000"/>
                </a:solidFill>
              </a:rPr>
              <a:t>    4. </a:t>
            </a:r>
            <a:r>
              <a:rPr lang="en-US" altLang="en-US" sz="1200" b="1" dirty="0">
                <a:solidFill>
                  <a:srgbClr val="990000"/>
                </a:solidFill>
              </a:rPr>
              <a:t>What will the trials of life reveal about us?  </a:t>
            </a:r>
          </a:p>
          <a:p>
            <a:pPr>
              <a:lnSpc>
                <a:spcPct val="90000"/>
              </a:lnSpc>
            </a:pPr>
            <a:r>
              <a:rPr lang="en-US" altLang="en-US" sz="1200" b="1" dirty="0">
                <a:solidFill>
                  <a:srgbClr val="990000"/>
                </a:solidFill>
              </a:rPr>
              <a:t>&gt;&gt;&gt;&gt;&gt;&gt;&gt;&gt;&gt;&gt;&gt;&gt;&gt;&gt;&gt;&gt;&gt;&gt;&gt;</a:t>
            </a:r>
          </a:p>
          <a:p>
            <a:pPr>
              <a:lnSpc>
                <a:spcPct val="90000"/>
              </a:lnSpc>
            </a:pPr>
            <a:r>
              <a:rPr lang="en-US" altLang="en-US" sz="1200" b="0" dirty="0">
                <a:solidFill>
                  <a:srgbClr val="990000"/>
                </a:solidFill>
              </a:rPr>
              <a:t>    </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A65CE2-4AE7-4DEB-BB62-2347E190194A}" type="slidenum">
              <a:rPr lang="en-US" smtClean="0"/>
              <a:t>5</a:t>
            </a:fld>
            <a:endParaRPr lang="en-US"/>
          </a:p>
        </p:txBody>
      </p:sp>
    </p:spTree>
    <p:extLst>
      <p:ext uri="{BB962C8B-B14F-4D97-AF65-F5344CB8AC3E}">
        <p14:creationId xmlns:p14="http://schemas.microsoft.com/office/powerpoint/2010/main" val="410298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200" b="0" dirty="0">
                <a:solidFill>
                  <a:srgbClr val="990000"/>
                </a:solidFill>
              </a:rPr>
              <a:t>    5. </a:t>
            </a:r>
            <a:r>
              <a:rPr lang="en-US" altLang="en-US" sz="1200" b="1" dirty="0">
                <a:solidFill>
                  <a:srgbClr val="990000"/>
                </a:solidFill>
              </a:rPr>
              <a:t>Will they reveal that we have been growing stronger or weaker day by day?</a:t>
            </a:r>
            <a:r>
              <a:rPr lang="en-US" altLang="en-US" sz="1200" dirty="0"/>
              <a:t> </a:t>
            </a:r>
          </a:p>
          <a:p>
            <a:pPr>
              <a:lnSpc>
                <a:spcPct val="90000"/>
              </a:lnSpc>
            </a:pPr>
            <a:r>
              <a:rPr lang="en-US" altLang="en-US" sz="1200" dirty="0"/>
              <a:t>&gt;&gt;&gt;&gt;&gt;&gt;&gt;&gt;&gt;&gt;&gt;&gt;&gt;&gt;&gt;&gt;&gt;&gt;&gt;&gt;</a:t>
            </a:r>
          </a:p>
          <a:p>
            <a:pPr>
              <a:lnSpc>
                <a:spcPct val="90000"/>
              </a:lnSpc>
            </a:pPr>
            <a:r>
              <a:rPr lang="en-US" altLang="en-US" sz="1200" dirty="0"/>
              <a:t>    6. In this lesson, we are going to examine the courage of Esther so that we might develop the same characteristic in our own lives </a:t>
            </a:r>
            <a:r>
              <a:rPr lang="en-US" altLang="en-US" sz="1200" b="1" dirty="0">
                <a:solidFill>
                  <a:srgbClr val="990000"/>
                </a:solidFill>
              </a:rPr>
              <a:t>(Rom. 15:4).</a:t>
            </a:r>
            <a:r>
              <a:rPr lang="en-US" altLang="en-US" sz="1200" dirty="0"/>
              <a:t>  </a:t>
            </a:r>
          </a:p>
          <a:p>
            <a:pPr rtl="0"/>
            <a:r>
              <a:rPr lang="en-US" sz="1200" b="0" i="1" u="none" strike="noStrike" kern="1200" baseline="0" dirty="0">
                <a:solidFill>
                  <a:schemeClr val="tx1"/>
                </a:solidFill>
                <a:latin typeface="+mn-lt"/>
                <a:ea typeface="+mn-ea"/>
                <a:cs typeface="+mn-cs"/>
              </a:rPr>
              <a:t>For whatever things were written before were written for our learning, that we through the patience and comfort of the Scriptures might have hope.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Romans 15:4</a:t>
            </a:r>
            <a:r>
              <a:rPr lang="en-US" sz="1200" b="0" i="0" u="none" strike="noStrike" kern="1200" baseline="0" dirty="0">
                <a:solidFill>
                  <a:schemeClr val="tx1"/>
                </a:solidFill>
                <a:latin typeface="+mn-lt"/>
                <a:ea typeface="+mn-ea"/>
                <a:cs typeface="+mn-cs"/>
              </a:rPr>
              <a:t>)</a:t>
            </a:r>
          </a:p>
          <a:p>
            <a:pPr>
              <a:lnSpc>
                <a:spcPct val="90000"/>
              </a:lnSpc>
            </a:pPr>
            <a:r>
              <a:rPr lang="en-US" altLang="en-US" sz="1200" dirty="0"/>
              <a:t>&gt;&gt;&gt;&gt;&gt;&gt;&gt;&gt;&gt;&gt;&gt;&gt;&gt;&gt;&gt;&gt;&gt;&gt;&gt;&gt;</a:t>
            </a:r>
          </a:p>
          <a:p>
            <a:pPr>
              <a:lnSpc>
                <a:spcPct val="90000"/>
              </a:lnSpc>
            </a:pPr>
            <a:r>
              <a:rPr lang="en-US" altLang="en-US" sz="1200" dirty="0"/>
              <a:t>    7. Like Esther and many others, they may be depending upon our being clothed with courage.</a:t>
            </a:r>
          </a:p>
          <a:p>
            <a:endParaRPr lang="en-US" dirty="0"/>
          </a:p>
        </p:txBody>
      </p:sp>
      <p:sp>
        <p:nvSpPr>
          <p:cNvPr id="4" name="Slide Number Placeholder 3"/>
          <p:cNvSpPr>
            <a:spLocks noGrp="1"/>
          </p:cNvSpPr>
          <p:nvPr>
            <p:ph type="sldNum" sz="quarter" idx="5"/>
          </p:nvPr>
        </p:nvSpPr>
        <p:spPr/>
        <p:txBody>
          <a:bodyPr/>
          <a:lstStyle/>
          <a:p>
            <a:fld id="{BEA65CE2-4AE7-4DEB-BB62-2347E190194A}" type="slidenum">
              <a:rPr lang="en-US" smtClean="0"/>
              <a:t>6</a:t>
            </a:fld>
            <a:endParaRPr lang="en-US"/>
          </a:p>
        </p:txBody>
      </p:sp>
    </p:spTree>
    <p:extLst>
      <p:ext uri="{BB962C8B-B14F-4D97-AF65-F5344CB8AC3E}">
        <p14:creationId xmlns:p14="http://schemas.microsoft.com/office/powerpoint/2010/main" val="4068418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0" dirty="0">
                <a:solidFill>
                  <a:schemeClr val="tx1"/>
                </a:solidFill>
                <a:latin typeface="Times New Roman" panose="02020603050405020304" pitchFamily="18" charset="0"/>
                <a:cs typeface="Times New Roman" panose="02020603050405020304" pitchFamily="18" charset="0"/>
              </a:rPr>
              <a:t>    1. The</a:t>
            </a:r>
            <a:r>
              <a:rPr lang="en-US" altLang="en-US" b="0" dirty="0">
                <a:solidFill>
                  <a:srgbClr val="990000"/>
                </a:solidFill>
                <a:latin typeface="Times New Roman" panose="02020603050405020304" pitchFamily="18" charset="0"/>
                <a:cs typeface="Times New Roman" panose="02020603050405020304" pitchFamily="18" charset="0"/>
              </a:rPr>
              <a:t> </a:t>
            </a:r>
            <a:r>
              <a:rPr lang="en-US" altLang="en-US" sz="1800" b="0" dirty="0">
                <a:solidFill>
                  <a:srgbClr val="990000"/>
                </a:solidFill>
                <a:latin typeface="Times New Roman" panose="02020603050405020304" pitchFamily="18" charset="0"/>
                <a:cs typeface="Times New Roman" panose="02020603050405020304" pitchFamily="18" charset="0"/>
              </a:rPr>
              <a:t>3</a:t>
            </a:r>
            <a:r>
              <a:rPr lang="en-US" altLang="en-US" b="0" dirty="0">
                <a:solidFill>
                  <a:srgbClr val="990000"/>
                </a:solidFill>
                <a:latin typeface="Times New Roman" panose="02020603050405020304" pitchFamily="18" charset="0"/>
                <a:cs typeface="Times New Roman" panose="02020603050405020304" pitchFamily="18" charset="0"/>
              </a:rPr>
              <a:t> </a:t>
            </a:r>
            <a:r>
              <a:rPr lang="en-US" altLang="en-US" b="0" dirty="0">
                <a:solidFill>
                  <a:schemeClr val="tx1"/>
                </a:solidFill>
                <a:latin typeface="Times New Roman" panose="02020603050405020304" pitchFamily="18" charset="0"/>
                <a:cs typeface="Times New Roman" panose="02020603050405020304" pitchFamily="18" charset="0"/>
              </a:rPr>
              <a:t>Stages of Courage</a:t>
            </a:r>
          </a:p>
          <a:p>
            <a:r>
              <a:rPr lang="en-US" altLang="en-US" b="0" dirty="0">
                <a:solidFill>
                  <a:schemeClr val="tx1"/>
                </a:solidFill>
                <a:latin typeface="Times New Roman" panose="02020603050405020304" pitchFamily="18" charset="0"/>
                <a:cs typeface="Times New Roman" panose="02020603050405020304" pitchFamily="18" charset="0"/>
              </a:rPr>
              <a:t>&gt;&gt;&gt;&gt;&gt;&gt;&gt;&gt;&gt;&gt;&gt;&gt;&gt;&gt;&gt;&gt;&gt;&gt;&gt;&gt;&gt;</a:t>
            </a:r>
          </a:p>
          <a:p>
            <a:pPr>
              <a:lnSpc>
                <a:spcPct val="90000"/>
              </a:lnSpc>
            </a:pPr>
            <a:r>
              <a:rPr lang="en-US" altLang="en-US" sz="1200" b="0" dirty="0">
                <a:latin typeface="Times New Roman" panose="02020603050405020304" pitchFamily="18" charset="0"/>
                <a:cs typeface="Times New Roman" panose="02020603050405020304" pitchFamily="18" charset="0"/>
              </a:rPr>
              <a:t>    2. STAGE </a:t>
            </a:r>
            <a:r>
              <a:rPr lang="en-US" altLang="en-US" sz="1600" b="0" dirty="0">
                <a:solidFill>
                  <a:srgbClr val="990000"/>
                </a:solidFill>
                <a:latin typeface="Times New Roman" panose="02020603050405020304" pitchFamily="18" charset="0"/>
                <a:cs typeface="Times New Roman" panose="02020603050405020304" pitchFamily="18" charset="0"/>
              </a:rPr>
              <a:t>1 </a:t>
            </a:r>
            <a:r>
              <a:rPr lang="en-US" altLang="en-US" sz="1200" b="0" dirty="0">
                <a:latin typeface="Times New Roman" panose="02020603050405020304" pitchFamily="18" charset="0"/>
                <a:cs typeface="Times New Roman" panose="02020603050405020304" pitchFamily="18" charset="0"/>
              </a:rPr>
              <a:t>– </a:t>
            </a:r>
            <a:r>
              <a:rPr lang="en-US" altLang="en-US" sz="1200" b="0" dirty="0">
                <a:solidFill>
                  <a:srgbClr val="990000"/>
                </a:solidFill>
                <a:latin typeface="Times New Roman" panose="02020603050405020304" pitchFamily="18" charset="0"/>
                <a:cs typeface="Times New Roman" panose="02020603050405020304" pitchFamily="18" charset="0"/>
              </a:rPr>
              <a:t>DELIBERATION</a:t>
            </a:r>
            <a:r>
              <a:rPr lang="en-US" altLang="en-US" sz="1200" b="0" dirty="0">
                <a:latin typeface="Times New Roman" panose="02020603050405020304" pitchFamily="18" charset="0"/>
                <a:cs typeface="Times New Roman" panose="02020603050405020304" pitchFamily="18" charset="0"/>
              </a:rPr>
              <a:t> </a:t>
            </a:r>
          </a:p>
          <a:p>
            <a:pPr>
              <a:lnSpc>
                <a:spcPct val="90000"/>
              </a:lnSpc>
              <a:buFontTx/>
              <a:buNone/>
            </a:pPr>
            <a:r>
              <a:rPr lang="en-US" altLang="en-US" sz="1200" b="0" dirty="0">
                <a:solidFill>
                  <a:srgbClr val="990000"/>
                </a:solidFill>
                <a:latin typeface="Times New Roman" panose="02020603050405020304" pitchFamily="18" charset="0"/>
                <a:cs typeface="Times New Roman" panose="02020603050405020304" pitchFamily="18" charset="0"/>
              </a:rPr>
              <a:t>&gt;&gt;&gt;&gt;&gt;&gt;&gt;&gt;&gt;&gt;&gt;&gt;&gt;&gt;&gt;&gt;&gt;&gt;&gt;&gt;&gt;	</a:t>
            </a:r>
          </a:p>
          <a:p>
            <a:pPr>
              <a:lnSpc>
                <a:spcPct val="90000"/>
              </a:lnSpc>
            </a:pPr>
            <a:r>
              <a:rPr lang="en-US" altLang="en-US" sz="1200" b="0" dirty="0">
                <a:latin typeface="Times New Roman" panose="02020603050405020304" pitchFamily="18" charset="0"/>
                <a:cs typeface="Times New Roman" panose="02020603050405020304" pitchFamily="18" charset="0"/>
              </a:rPr>
              <a:t>    3. STAGE </a:t>
            </a:r>
            <a:r>
              <a:rPr lang="en-US" altLang="en-US" sz="1600" b="0" dirty="0">
                <a:solidFill>
                  <a:srgbClr val="990000"/>
                </a:solidFill>
                <a:latin typeface="Times New Roman" panose="02020603050405020304" pitchFamily="18" charset="0"/>
                <a:cs typeface="Times New Roman" panose="02020603050405020304" pitchFamily="18" charset="0"/>
              </a:rPr>
              <a:t>2</a:t>
            </a:r>
            <a:r>
              <a:rPr lang="en-US" altLang="en-US" sz="1200" b="0" dirty="0">
                <a:latin typeface="Times New Roman" panose="02020603050405020304" pitchFamily="18" charset="0"/>
                <a:cs typeface="Times New Roman" panose="02020603050405020304" pitchFamily="18" charset="0"/>
              </a:rPr>
              <a:t> – </a:t>
            </a:r>
            <a:r>
              <a:rPr lang="en-US" altLang="en-US" sz="1200" b="0" dirty="0">
                <a:solidFill>
                  <a:srgbClr val="990000"/>
                </a:solidFill>
                <a:latin typeface="Times New Roman" panose="02020603050405020304" pitchFamily="18" charset="0"/>
                <a:cs typeface="Times New Roman" panose="02020603050405020304" pitchFamily="18" charset="0"/>
              </a:rPr>
              <a:t>DECLARATION</a:t>
            </a:r>
            <a:r>
              <a:rPr lang="en-US" altLang="en-US" sz="1200" b="0" dirty="0">
                <a:latin typeface="Times New Roman" panose="02020603050405020304" pitchFamily="18" charset="0"/>
                <a:cs typeface="Times New Roman" panose="02020603050405020304" pitchFamily="18" charset="0"/>
              </a:rPr>
              <a:t> </a:t>
            </a:r>
          </a:p>
          <a:p>
            <a:pPr>
              <a:lnSpc>
                <a:spcPct val="90000"/>
              </a:lnSpc>
              <a:buFontTx/>
              <a:buNone/>
            </a:pPr>
            <a:r>
              <a:rPr lang="en-US" altLang="en-US" sz="1200" b="0" dirty="0">
                <a:solidFill>
                  <a:srgbClr val="990000"/>
                </a:solidFill>
                <a:latin typeface="Times New Roman" panose="02020603050405020304" pitchFamily="18" charset="0"/>
                <a:cs typeface="Times New Roman" panose="02020603050405020304" pitchFamily="18" charset="0"/>
              </a:rPr>
              <a:t>&gt;&gt;&gt;&gt;&gt;&gt;&gt;&gt;&gt;&gt;&gt;&gt;&gt;&gt;&gt;&gt;&gt;&gt;&gt;&gt;&gt;	</a:t>
            </a:r>
          </a:p>
          <a:p>
            <a:pPr>
              <a:lnSpc>
                <a:spcPct val="90000"/>
              </a:lnSpc>
            </a:pPr>
            <a:r>
              <a:rPr lang="en-US" altLang="en-US" sz="1200" b="0" dirty="0">
                <a:latin typeface="Times New Roman" panose="02020603050405020304" pitchFamily="18" charset="0"/>
                <a:cs typeface="Times New Roman" panose="02020603050405020304" pitchFamily="18" charset="0"/>
              </a:rPr>
              <a:t>    4. STAGE </a:t>
            </a:r>
            <a:r>
              <a:rPr lang="en-US" altLang="en-US" sz="1600" b="0" dirty="0">
                <a:solidFill>
                  <a:srgbClr val="990000"/>
                </a:solidFill>
                <a:latin typeface="Times New Roman" panose="02020603050405020304" pitchFamily="18" charset="0"/>
                <a:cs typeface="Times New Roman" panose="02020603050405020304" pitchFamily="18" charset="0"/>
              </a:rPr>
              <a:t>3</a:t>
            </a:r>
            <a:r>
              <a:rPr lang="en-US" altLang="en-US" sz="1200" b="0" dirty="0">
                <a:latin typeface="Times New Roman" panose="02020603050405020304" pitchFamily="18" charset="0"/>
                <a:cs typeface="Times New Roman" panose="02020603050405020304" pitchFamily="18" charset="0"/>
              </a:rPr>
              <a:t> – </a:t>
            </a:r>
            <a:r>
              <a:rPr lang="en-US" altLang="en-US" sz="1200" b="0" dirty="0">
                <a:solidFill>
                  <a:srgbClr val="990000"/>
                </a:solidFill>
                <a:latin typeface="Times New Roman" panose="02020603050405020304" pitchFamily="18" charset="0"/>
                <a:cs typeface="Times New Roman" panose="02020603050405020304" pitchFamily="18" charset="0"/>
              </a:rPr>
              <a:t>DEMONSTRATION</a:t>
            </a:r>
            <a:r>
              <a:rPr lang="en-US" altLang="en-US" sz="1200" b="0" dirty="0">
                <a:latin typeface="Times New Roman" panose="02020603050405020304" pitchFamily="18" charset="0"/>
                <a:cs typeface="Times New Roman" panose="02020603050405020304" pitchFamily="18" charset="0"/>
              </a:rPr>
              <a:t> </a:t>
            </a:r>
          </a:p>
          <a:p>
            <a:pPr>
              <a:lnSpc>
                <a:spcPct val="90000"/>
              </a:lnSpc>
            </a:pPr>
            <a:r>
              <a:rPr lang="en-US" altLang="en-US" sz="1200" b="0" dirty="0">
                <a:latin typeface="Times New Roman" panose="02020603050405020304" pitchFamily="18" charset="0"/>
                <a:cs typeface="Times New Roman" panose="02020603050405020304" pitchFamily="18" charset="0"/>
              </a:rPr>
              <a:t>        a. With each of these </a:t>
            </a:r>
            <a:r>
              <a:rPr lang="en-US" altLang="en-US" sz="1200" b="1" dirty="0">
                <a:latin typeface="Times New Roman" panose="02020603050405020304" pitchFamily="18" charset="0"/>
                <a:cs typeface="Times New Roman" panose="02020603050405020304" pitchFamily="18" charset="0"/>
              </a:rPr>
              <a:t>stages of courage development</a:t>
            </a:r>
            <a:r>
              <a:rPr lang="en-US" altLang="en-US" sz="1200" b="0" dirty="0">
                <a:latin typeface="Times New Roman" panose="02020603050405020304" pitchFamily="18" charset="0"/>
                <a:cs typeface="Times New Roman" panose="02020603050405020304" pitchFamily="18" charset="0"/>
              </a:rPr>
              <a:t>, there are three </a:t>
            </a:r>
            <a:r>
              <a:rPr lang="en-US" altLang="en-US" sz="1200" b="1" dirty="0">
                <a:latin typeface="Times New Roman" panose="02020603050405020304" pitchFamily="18" charset="0"/>
                <a:cs typeface="Times New Roman" panose="02020603050405020304" pitchFamily="18" charset="0"/>
              </a:rPr>
              <a:t>stages of action</a:t>
            </a:r>
            <a:r>
              <a:rPr lang="en-US" altLang="en-US" sz="1200" b="0" dirty="0">
                <a:latin typeface="Times New Roman" panose="02020603050405020304" pitchFamily="18" charset="0"/>
                <a:cs typeface="Times New Roman" panose="02020603050405020304" pitchFamily="18" charset="0"/>
              </a:rPr>
              <a:t> that culminate in courage being formed. </a:t>
            </a:r>
          </a:p>
          <a:p>
            <a:pPr>
              <a:lnSpc>
                <a:spcPct val="90000"/>
              </a:lnSpc>
            </a:pPr>
            <a:r>
              <a:rPr lang="en-US" altLang="en-US" sz="1200" b="0" dirty="0">
                <a:latin typeface="Times New Roman" panose="02020603050405020304" pitchFamily="18" charset="0"/>
                <a:cs typeface="Times New Roman" panose="02020603050405020304" pitchFamily="18" charset="0"/>
              </a:rPr>
              <a:t>        b. This first session this morning, we will examine the DELIBERATION stage and the MIND Examination of it.</a:t>
            </a:r>
          </a:p>
          <a:p>
            <a:pPr>
              <a:lnSpc>
                <a:spcPct val="90000"/>
              </a:lnSpc>
            </a:pPr>
            <a:r>
              <a:rPr lang="en-US" altLang="en-US" sz="1200" b="0" dirty="0">
                <a:latin typeface="Times New Roman" panose="02020603050405020304" pitchFamily="18" charset="0"/>
                <a:cs typeface="Times New Roman" panose="02020603050405020304" pitchFamily="18" charset="0"/>
              </a:rPr>
              <a:t>        c.  In the second session this evening, we will look at the DECLARATION AND DEMONSTRATION stages, the expression and the exhibition of courage. </a:t>
            </a:r>
          </a:p>
          <a:p>
            <a:pPr>
              <a:lnSpc>
                <a:spcPct val="90000"/>
              </a:lnSpc>
            </a:pPr>
            <a:r>
              <a:rPr lang="en-US" altLang="en-US" sz="1200" b="0" dirty="0">
                <a:latin typeface="Times New Roman" panose="02020603050405020304" pitchFamily="18" charset="0"/>
                <a:cs typeface="Times New Roman" panose="02020603050405020304" pitchFamily="18" charset="0"/>
              </a:rPr>
              <a:t>&gt;&gt;&gt;&gt;&gt;&gt;&gt;&gt;&gt;&gt;&gt;&gt;&gt;&gt;&gt;&gt;&gt;&gt;&gt;&gt;&gt;</a:t>
            </a:r>
          </a:p>
          <a:p>
            <a:pPr>
              <a:lnSpc>
                <a:spcPct val="90000"/>
              </a:lnSpc>
            </a:pPr>
            <a:r>
              <a:rPr lang="en-US" altLang="en-US" sz="1200" b="0" dirty="0">
                <a:latin typeface="Times New Roman" panose="02020603050405020304" pitchFamily="18" charset="0"/>
                <a:cs typeface="Times New Roman" panose="02020603050405020304" pitchFamily="18" charset="0"/>
              </a:rPr>
              <a:t>    5. STAGE </a:t>
            </a:r>
            <a:r>
              <a:rPr lang="en-US" altLang="en-US" sz="1600" b="0" dirty="0">
                <a:solidFill>
                  <a:srgbClr val="990000"/>
                </a:solidFill>
                <a:latin typeface="Times New Roman" panose="02020603050405020304" pitchFamily="18" charset="0"/>
                <a:cs typeface="Times New Roman" panose="02020603050405020304" pitchFamily="18" charset="0"/>
              </a:rPr>
              <a:t>1 </a:t>
            </a:r>
            <a:r>
              <a:rPr lang="en-US" altLang="en-US" sz="1200" b="0" dirty="0">
                <a:latin typeface="Times New Roman" panose="02020603050405020304" pitchFamily="18" charset="0"/>
                <a:cs typeface="Times New Roman" panose="02020603050405020304" pitchFamily="18" charset="0"/>
              </a:rPr>
              <a:t>– </a:t>
            </a:r>
            <a:r>
              <a:rPr lang="en-US" altLang="en-US" sz="1200" b="0" dirty="0">
                <a:solidFill>
                  <a:srgbClr val="990000"/>
                </a:solidFill>
                <a:latin typeface="Times New Roman" panose="02020603050405020304" pitchFamily="18" charset="0"/>
                <a:cs typeface="Times New Roman" panose="02020603050405020304" pitchFamily="18" charset="0"/>
              </a:rPr>
              <a:t>THE MIND</a:t>
            </a:r>
            <a:r>
              <a:rPr lang="en-US" altLang="en-US" sz="1200" b="0" dirty="0">
                <a:latin typeface="Times New Roman" panose="02020603050405020304" pitchFamily="18" charset="0"/>
                <a:cs typeface="Times New Roman" panose="02020603050405020304" pitchFamily="18" charset="0"/>
              </a:rPr>
              <a:t> EXAMINES IT</a:t>
            </a:r>
          </a:p>
          <a:p>
            <a:pPr>
              <a:lnSpc>
                <a:spcPct val="90000"/>
              </a:lnSpc>
            </a:pPr>
            <a:r>
              <a:rPr lang="en-US" altLang="en-US" sz="1200" b="0" dirty="0">
                <a:solidFill>
                  <a:srgbClr val="990000"/>
                </a:solidFill>
                <a:latin typeface="Times New Roman" panose="02020603050405020304" pitchFamily="18" charset="0"/>
                <a:cs typeface="Times New Roman" panose="02020603050405020304" pitchFamily="18" charset="0"/>
              </a:rPr>
              <a:t>&gt;&gt;&gt;&gt;&gt;&gt;&gt;&gt;&gt;&gt;&gt;&gt;&gt;&gt;&gt;&gt;&gt;&gt;&gt;&gt;&gt;</a:t>
            </a:r>
          </a:p>
          <a:p>
            <a:pPr>
              <a:lnSpc>
                <a:spcPct val="90000"/>
              </a:lnSpc>
            </a:pPr>
            <a:r>
              <a:rPr lang="en-US" altLang="en-US" sz="1200" b="0" dirty="0">
                <a:latin typeface="Times New Roman" panose="02020603050405020304" pitchFamily="18" charset="0"/>
                <a:cs typeface="Times New Roman" panose="02020603050405020304" pitchFamily="18" charset="0"/>
              </a:rPr>
              <a:t>    6. STAGE </a:t>
            </a:r>
            <a:r>
              <a:rPr lang="en-US" altLang="en-US" sz="1600" b="0" dirty="0">
                <a:solidFill>
                  <a:srgbClr val="990000"/>
                </a:solidFill>
                <a:latin typeface="Times New Roman" panose="02020603050405020304" pitchFamily="18" charset="0"/>
                <a:cs typeface="Times New Roman" panose="02020603050405020304" pitchFamily="18" charset="0"/>
              </a:rPr>
              <a:t>2</a:t>
            </a:r>
            <a:r>
              <a:rPr lang="en-US" altLang="en-US" sz="1200" b="0" dirty="0">
                <a:latin typeface="Times New Roman" panose="02020603050405020304" pitchFamily="18" charset="0"/>
                <a:cs typeface="Times New Roman" panose="02020603050405020304" pitchFamily="18" charset="0"/>
              </a:rPr>
              <a:t> – </a:t>
            </a:r>
            <a:r>
              <a:rPr lang="en-US" altLang="en-US" sz="1200" b="0" dirty="0">
                <a:solidFill>
                  <a:srgbClr val="990000"/>
                </a:solidFill>
                <a:latin typeface="Times New Roman" panose="02020603050405020304" pitchFamily="18" charset="0"/>
                <a:cs typeface="Times New Roman" panose="02020603050405020304" pitchFamily="18" charset="0"/>
              </a:rPr>
              <a:t>THE MOUTH</a:t>
            </a:r>
            <a:r>
              <a:rPr lang="en-US" altLang="en-US" sz="1200" b="0" dirty="0">
                <a:latin typeface="Times New Roman" panose="02020603050405020304" pitchFamily="18" charset="0"/>
                <a:cs typeface="Times New Roman" panose="02020603050405020304" pitchFamily="18" charset="0"/>
              </a:rPr>
              <a:t> EXPRESESS IT</a:t>
            </a:r>
          </a:p>
          <a:p>
            <a:pPr>
              <a:lnSpc>
                <a:spcPct val="90000"/>
              </a:lnSpc>
            </a:pPr>
            <a:r>
              <a:rPr lang="en-US" altLang="en-US" sz="1200" b="0" dirty="0">
                <a:latin typeface="Times New Roman" panose="02020603050405020304" pitchFamily="18" charset="0"/>
                <a:cs typeface="Times New Roman" panose="02020603050405020304" pitchFamily="18" charset="0"/>
              </a:rPr>
              <a:t>&gt;&gt;&gt;&gt;&gt;&gt;&gt;&gt;&gt;&gt;&gt;&gt;&gt;&gt;&gt;&gt;&gt;&gt;&gt;&gt;&gt;</a:t>
            </a:r>
          </a:p>
          <a:p>
            <a:pPr>
              <a:lnSpc>
                <a:spcPct val="90000"/>
              </a:lnSpc>
            </a:pPr>
            <a:r>
              <a:rPr lang="en-US" altLang="en-US" sz="1200" b="0" dirty="0">
                <a:latin typeface="Times New Roman" panose="02020603050405020304" pitchFamily="18" charset="0"/>
                <a:cs typeface="Times New Roman" panose="02020603050405020304" pitchFamily="18" charset="0"/>
              </a:rPr>
              <a:t>    7. STAGE </a:t>
            </a:r>
            <a:r>
              <a:rPr lang="en-US" altLang="en-US" sz="1600" b="0" dirty="0">
                <a:solidFill>
                  <a:srgbClr val="990000"/>
                </a:solidFill>
                <a:latin typeface="Times New Roman" panose="02020603050405020304" pitchFamily="18" charset="0"/>
                <a:cs typeface="Times New Roman" panose="02020603050405020304" pitchFamily="18" charset="0"/>
              </a:rPr>
              <a:t>3</a:t>
            </a:r>
            <a:r>
              <a:rPr lang="en-US" altLang="en-US" sz="1200" b="0" dirty="0">
                <a:latin typeface="Times New Roman" panose="02020603050405020304" pitchFamily="18" charset="0"/>
                <a:cs typeface="Times New Roman" panose="02020603050405020304" pitchFamily="18" charset="0"/>
              </a:rPr>
              <a:t> – </a:t>
            </a:r>
            <a:r>
              <a:rPr lang="en-US" altLang="en-US" sz="1200" b="0" dirty="0">
                <a:solidFill>
                  <a:srgbClr val="990000"/>
                </a:solidFill>
                <a:latin typeface="Times New Roman" panose="02020603050405020304" pitchFamily="18" charset="0"/>
                <a:cs typeface="Times New Roman" panose="02020603050405020304" pitchFamily="18" charset="0"/>
              </a:rPr>
              <a:t>THE MAN </a:t>
            </a:r>
            <a:r>
              <a:rPr lang="en-US" altLang="en-US" sz="1200" b="0" dirty="0">
                <a:latin typeface="Times New Roman" panose="02020603050405020304" pitchFamily="18" charset="0"/>
                <a:cs typeface="Times New Roman" panose="02020603050405020304" pitchFamily="18" charset="0"/>
              </a:rPr>
              <a:t>EXHIBITS IT</a:t>
            </a:r>
          </a:p>
          <a:p>
            <a:endParaRPr lang="en-US" b="0" dirty="0">
              <a:latin typeface="Times New Roman" panose="02020603050405020304" pitchFamily="18" charset="0"/>
              <a:cs typeface="Times New Roman" panose="02020603050405020304" pitchFamily="18" charset="0"/>
            </a:endParaRPr>
          </a:p>
          <a:p>
            <a:endParaRPr lang="en-US"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A65CE2-4AE7-4DEB-BB62-2347E190194A}" type="slidenum">
              <a:rPr lang="en-US" smtClean="0"/>
              <a:t>7</a:t>
            </a:fld>
            <a:endParaRPr lang="en-US"/>
          </a:p>
        </p:txBody>
      </p:sp>
    </p:spTree>
    <p:extLst>
      <p:ext uri="{BB962C8B-B14F-4D97-AF65-F5344CB8AC3E}">
        <p14:creationId xmlns:p14="http://schemas.microsoft.com/office/powerpoint/2010/main" val="1808904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sz="1200" b="0" dirty="0">
                <a:solidFill>
                  <a:srgbClr val="990000"/>
                </a:solidFill>
                <a:latin typeface="Times New Roman" panose="02020603050405020304" pitchFamily="18" charset="0"/>
                <a:cs typeface="Times New Roman" panose="02020603050405020304" pitchFamily="18" charset="0"/>
              </a:rPr>
              <a:t>    1. The 3 Stages of Courage In The Life of Esther</a:t>
            </a:r>
          </a:p>
          <a:p>
            <a:r>
              <a:rPr lang="en-US" altLang="en-US" sz="1200" b="0" dirty="0">
                <a:solidFill>
                  <a:srgbClr val="990000"/>
                </a:solidFill>
                <a:latin typeface="Times New Roman" panose="02020603050405020304" pitchFamily="18" charset="0"/>
                <a:cs typeface="Times New Roman" panose="02020603050405020304" pitchFamily="18" charset="0"/>
              </a:rPr>
              <a:t>&gt;&gt;&gt;&gt;&gt;&gt;&gt;&gt;&gt;&gt;&gt;&gt;&gt;&gt;&gt;&gt;&gt;&gt;&gt;&gt;</a:t>
            </a:r>
          </a:p>
          <a:p>
            <a:pPr>
              <a:lnSpc>
                <a:spcPct val="90000"/>
              </a:lnSpc>
            </a:pPr>
            <a:r>
              <a:rPr lang="en-US" altLang="en-US" sz="1200" b="0" dirty="0">
                <a:solidFill>
                  <a:srgbClr val="990000"/>
                </a:solidFill>
                <a:latin typeface="Times New Roman" panose="02020603050405020304" pitchFamily="18" charset="0"/>
                <a:cs typeface="Times New Roman" panose="02020603050405020304" pitchFamily="18" charset="0"/>
              </a:rPr>
              <a:t>    2. </a:t>
            </a:r>
            <a:r>
              <a:rPr lang="en-US" altLang="en-US" sz="1200" b="1" dirty="0">
                <a:solidFill>
                  <a:srgbClr val="990000"/>
                </a:solidFill>
                <a:latin typeface="Times New Roman" panose="02020603050405020304" pitchFamily="18" charset="0"/>
                <a:cs typeface="Times New Roman" panose="02020603050405020304" pitchFamily="18" charset="0"/>
              </a:rPr>
              <a:t>Deliberation</a:t>
            </a:r>
            <a:r>
              <a:rPr lang="en-US" altLang="en-US" sz="1200" b="0" dirty="0">
                <a:latin typeface="Times New Roman" panose="02020603050405020304" pitchFamily="18" charset="0"/>
                <a:cs typeface="Times New Roman" panose="02020603050405020304" pitchFamily="18" charset="0"/>
              </a:rPr>
              <a:t> – She gave much consideration to Haman’s plot to destroy the Jews and to Mordecai’s plan to deliver them (</a:t>
            </a:r>
            <a:r>
              <a:rPr lang="en-US" altLang="en-US" sz="1200" b="1" dirty="0">
                <a:latin typeface="Times New Roman" panose="02020603050405020304" pitchFamily="18" charset="0"/>
                <a:cs typeface="Times New Roman" panose="02020603050405020304" pitchFamily="18" charset="0"/>
              </a:rPr>
              <a:t>Est. 4:1-14</a:t>
            </a:r>
            <a:r>
              <a:rPr lang="en-US" altLang="en-US" sz="1200" b="0" dirty="0">
                <a:latin typeface="Times New Roman" panose="02020603050405020304" pitchFamily="18" charset="0"/>
                <a:cs typeface="Times New Roman" panose="02020603050405020304" pitchFamily="18" charset="0"/>
              </a:rPr>
              <a:t>).</a:t>
            </a:r>
          </a:p>
          <a:p>
            <a:pPr>
              <a:lnSpc>
                <a:spcPct val="90000"/>
              </a:lnSpc>
            </a:pPr>
            <a:r>
              <a:rPr lang="en-US" altLang="en-US" sz="1200" b="0" dirty="0">
                <a:latin typeface="Times New Roman" panose="02020603050405020304" pitchFamily="18" charset="0"/>
                <a:cs typeface="Times New Roman" panose="02020603050405020304" pitchFamily="18" charset="0"/>
              </a:rPr>
              <a:t>&gt;&gt;&gt;&gt;&gt;&gt;&gt;&gt;&gt;&gt;&gt;&gt;&gt;&gt;&gt;&gt;&gt;&gt;&gt;&gt;</a:t>
            </a:r>
          </a:p>
          <a:p>
            <a:pPr>
              <a:lnSpc>
                <a:spcPct val="90000"/>
              </a:lnSpc>
            </a:pPr>
            <a:r>
              <a:rPr lang="en-US" altLang="en-US" sz="1200" b="0" dirty="0">
                <a:solidFill>
                  <a:srgbClr val="990000"/>
                </a:solidFill>
                <a:latin typeface="Times New Roman" panose="02020603050405020304" pitchFamily="18" charset="0"/>
                <a:cs typeface="Times New Roman" panose="02020603050405020304" pitchFamily="18" charset="0"/>
              </a:rPr>
              <a:t>    3. </a:t>
            </a:r>
            <a:r>
              <a:rPr lang="en-US" altLang="en-US" sz="1200" b="1" dirty="0">
                <a:solidFill>
                  <a:srgbClr val="990000"/>
                </a:solidFill>
                <a:latin typeface="Times New Roman" panose="02020603050405020304" pitchFamily="18" charset="0"/>
                <a:cs typeface="Times New Roman" panose="02020603050405020304" pitchFamily="18" charset="0"/>
              </a:rPr>
              <a:t>Declaration</a:t>
            </a:r>
            <a:r>
              <a:rPr lang="en-US" altLang="en-US" sz="1200" b="0" dirty="0">
                <a:latin typeface="Times New Roman" panose="02020603050405020304" pitchFamily="18" charset="0"/>
                <a:cs typeface="Times New Roman" panose="02020603050405020304" pitchFamily="18" charset="0"/>
              </a:rPr>
              <a:t> – She declared that she would go in unto the king even if she perished doing it (</a:t>
            </a:r>
            <a:r>
              <a:rPr lang="en-US" altLang="en-US" sz="1200" b="1" dirty="0">
                <a:latin typeface="Times New Roman" panose="02020603050405020304" pitchFamily="18" charset="0"/>
                <a:cs typeface="Times New Roman" panose="02020603050405020304" pitchFamily="18" charset="0"/>
              </a:rPr>
              <a:t>Est. 4:15-16</a:t>
            </a:r>
            <a:r>
              <a:rPr lang="en-US" altLang="en-US" sz="1200" b="0" dirty="0">
                <a:latin typeface="Times New Roman" panose="02020603050405020304" pitchFamily="18" charset="0"/>
                <a:cs typeface="Times New Roman" panose="02020603050405020304" pitchFamily="18" charset="0"/>
              </a:rPr>
              <a:t>). </a:t>
            </a:r>
          </a:p>
          <a:p>
            <a:pPr>
              <a:lnSpc>
                <a:spcPct val="90000"/>
              </a:lnSpc>
            </a:pPr>
            <a:r>
              <a:rPr lang="en-US" altLang="en-US" sz="1200" b="0" dirty="0">
                <a:latin typeface="Times New Roman" panose="02020603050405020304" pitchFamily="18" charset="0"/>
                <a:cs typeface="Times New Roman" panose="02020603050405020304" pitchFamily="18" charset="0"/>
              </a:rPr>
              <a:t>&gt;&gt;&gt;&gt;&gt;&gt;&gt;&gt;&gt;&gt;&gt;&gt;&gt;&gt;&gt;&gt;&gt;&gt;&gt;&gt;</a:t>
            </a:r>
          </a:p>
          <a:p>
            <a:pPr>
              <a:lnSpc>
                <a:spcPct val="90000"/>
              </a:lnSpc>
            </a:pPr>
            <a:r>
              <a:rPr lang="en-US" altLang="en-US" sz="1200" b="0" dirty="0">
                <a:solidFill>
                  <a:srgbClr val="990000"/>
                </a:solidFill>
                <a:latin typeface="Times New Roman" panose="02020603050405020304" pitchFamily="18" charset="0"/>
                <a:cs typeface="Times New Roman" panose="02020603050405020304" pitchFamily="18" charset="0"/>
              </a:rPr>
              <a:t>    4. </a:t>
            </a:r>
            <a:r>
              <a:rPr lang="en-US" altLang="en-US" sz="1200" b="1" dirty="0">
                <a:solidFill>
                  <a:srgbClr val="990000"/>
                </a:solidFill>
                <a:latin typeface="Times New Roman" panose="02020603050405020304" pitchFamily="18" charset="0"/>
                <a:cs typeface="Times New Roman" panose="02020603050405020304" pitchFamily="18" charset="0"/>
              </a:rPr>
              <a:t>Demonstration</a:t>
            </a:r>
            <a:r>
              <a:rPr lang="en-US" altLang="en-US" sz="1200" b="0" dirty="0">
                <a:latin typeface="Times New Roman" panose="02020603050405020304" pitchFamily="18" charset="0"/>
                <a:cs typeface="Times New Roman" panose="02020603050405020304" pitchFamily="18" charset="0"/>
              </a:rPr>
              <a:t> – She did </a:t>
            </a:r>
            <a:r>
              <a:rPr lang="en-US" altLang="en-US" sz="1200" b="1" dirty="0">
                <a:latin typeface="Times New Roman" panose="02020603050405020304" pitchFamily="18" charset="0"/>
                <a:cs typeface="Times New Roman" panose="02020603050405020304" pitchFamily="18" charset="0"/>
              </a:rPr>
              <a:t>what she said </a:t>
            </a:r>
            <a:r>
              <a:rPr lang="en-US" altLang="en-US" sz="1200" b="0" dirty="0">
                <a:latin typeface="Times New Roman" panose="02020603050405020304" pitchFamily="18" charset="0"/>
                <a:cs typeface="Times New Roman" panose="02020603050405020304" pitchFamily="18" charset="0"/>
              </a:rPr>
              <a:t>she would do.  </a:t>
            </a:r>
          </a:p>
          <a:p>
            <a:pPr>
              <a:lnSpc>
                <a:spcPct val="90000"/>
              </a:lnSpc>
            </a:pPr>
            <a:r>
              <a:rPr lang="en-US" altLang="en-US" sz="1200" b="0" dirty="0">
                <a:latin typeface="Times New Roman" panose="02020603050405020304" pitchFamily="18" charset="0"/>
                <a:cs typeface="Times New Roman" panose="02020603050405020304" pitchFamily="18" charset="0"/>
              </a:rPr>
              <a:t>&gt;&gt;&gt;&gt;&gt;&gt;&gt;&gt;&gt;&gt;&gt;&gt;&gt;&gt;&gt;&gt;&gt;&gt;&gt;&gt;</a:t>
            </a:r>
          </a:p>
          <a:p>
            <a:pPr>
              <a:lnSpc>
                <a:spcPct val="90000"/>
              </a:lnSpc>
            </a:pPr>
            <a:r>
              <a:rPr lang="en-US" altLang="en-US" sz="1200" b="0" dirty="0">
                <a:latin typeface="Times New Roman" panose="02020603050405020304" pitchFamily="18" charset="0"/>
                <a:cs typeface="Times New Roman" panose="02020603050405020304" pitchFamily="18" charset="0"/>
              </a:rPr>
              <a:t>    5. She put on her royal garments, stood in the inner court, and waited for an audience with the king (</a:t>
            </a:r>
            <a:r>
              <a:rPr lang="en-US" altLang="en-US" sz="1200" b="1" dirty="0">
                <a:latin typeface="Times New Roman" panose="02020603050405020304" pitchFamily="18" charset="0"/>
                <a:cs typeface="Times New Roman" panose="02020603050405020304" pitchFamily="18" charset="0"/>
              </a:rPr>
              <a:t>Est. 5:1-2</a:t>
            </a:r>
            <a:r>
              <a:rPr lang="en-US" altLang="en-US" sz="1200" b="0" dirty="0">
                <a:latin typeface="Times New Roman" panose="02020603050405020304" pitchFamily="18" charset="0"/>
                <a:cs typeface="Times New Roman" panose="02020603050405020304" pitchFamily="18" charset="0"/>
              </a:rPr>
              <a:t>).</a:t>
            </a:r>
          </a:p>
          <a:p>
            <a:endParaRPr lang="en-US"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A65CE2-4AE7-4DEB-BB62-2347E190194A}" type="slidenum">
              <a:rPr lang="en-US" smtClean="0"/>
              <a:t>8</a:t>
            </a:fld>
            <a:endParaRPr lang="en-US"/>
          </a:p>
        </p:txBody>
      </p:sp>
    </p:spTree>
    <p:extLst>
      <p:ext uri="{BB962C8B-B14F-4D97-AF65-F5344CB8AC3E}">
        <p14:creationId xmlns:p14="http://schemas.microsoft.com/office/powerpoint/2010/main" val="3638278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sz="1200" b="0" dirty="0">
                <a:solidFill>
                  <a:srgbClr val="990000"/>
                </a:solidFill>
              </a:rPr>
              <a:t>    1. The 3 Stages of Courage In The Lives of Other Biblical Greats</a:t>
            </a:r>
          </a:p>
          <a:p>
            <a:r>
              <a:rPr lang="en-US" altLang="en-US" sz="1200" b="0" dirty="0">
                <a:solidFill>
                  <a:srgbClr val="990000"/>
                </a:solidFill>
              </a:rPr>
              <a:t>&gt;&gt;&gt;&gt;&gt;&gt;&gt;&gt;&gt;&gt;&gt;&gt;&gt;&gt;&gt;&gt;&gt;&gt;&gt;&gt;&gt;&gt;</a:t>
            </a:r>
          </a:p>
          <a:p>
            <a:pPr>
              <a:lnSpc>
                <a:spcPct val="90000"/>
              </a:lnSpc>
            </a:pPr>
            <a:r>
              <a:rPr lang="en-US" altLang="en-US" sz="2400" b="0" dirty="0">
                <a:latin typeface="Times New Roman" panose="02020603050405020304" pitchFamily="18" charset="0"/>
                <a:cs typeface="Times New Roman" panose="02020603050405020304" pitchFamily="18" charset="0"/>
              </a:rPr>
              <a:t>    2. </a:t>
            </a:r>
            <a:r>
              <a:rPr lang="en-US" altLang="en-US" sz="2400" b="1" dirty="0">
                <a:latin typeface="Times New Roman" panose="02020603050405020304" pitchFamily="18" charset="0"/>
                <a:cs typeface="Times New Roman" panose="02020603050405020304" pitchFamily="18" charset="0"/>
              </a:rPr>
              <a:t>David</a:t>
            </a: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 1 Sam. 17</a:t>
            </a:r>
            <a:endParaRPr lang="en-US" altLang="en-US" sz="2400" b="0" dirty="0">
              <a:latin typeface="Times New Roman" panose="02020603050405020304" pitchFamily="18" charset="0"/>
              <a:cs typeface="Times New Roman" panose="02020603050405020304" pitchFamily="18" charset="0"/>
            </a:endParaRPr>
          </a:p>
          <a:p>
            <a:pPr>
              <a:lnSpc>
                <a:spcPct val="90000"/>
              </a:lnSpc>
            </a:pPr>
            <a:r>
              <a:rPr lang="en-US" altLang="en-US" sz="2400" b="0" dirty="0">
                <a:latin typeface="Times New Roman" panose="02020603050405020304" pitchFamily="18" charset="0"/>
                <a:cs typeface="Times New Roman" panose="02020603050405020304" pitchFamily="18" charset="0"/>
              </a:rPr>
              <a:t>&gt;&gt;&gt;&gt;&gt;&gt;&gt;&gt;&gt;&gt;&gt;&gt;&gt;&gt;&gt;&gt;&gt;&gt;&gt;&gt;&gt;&gt;</a:t>
            </a:r>
            <a:endParaRPr lang="en-US" altLang="en-US" sz="2400" b="1" dirty="0">
              <a:latin typeface="Times New Roman" panose="02020603050405020304" pitchFamily="18" charset="0"/>
              <a:cs typeface="Times New Roman" panose="02020603050405020304" pitchFamily="18" charset="0"/>
            </a:endParaRPr>
          </a:p>
          <a:p>
            <a:pPr lvl="0">
              <a:lnSpc>
                <a:spcPct val="90000"/>
              </a:lnSpc>
            </a:pPr>
            <a:r>
              <a:rPr lang="en-US" altLang="en-US" sz="2400" b="0" dirty="0">
                <a:solidFill>
                  <a:srgbClr val="990000"/>
                </a:solidFill>
                <a:latin typeface="Times New Roman" panose="02020603050405020304" pitchFamily="18" charset="0"/>
                <a:cs typeface="Times New Roman" panose="02020603050405020304" pitchFamily="18" charset="0"/>
              </a:rPr>
              <a:t>    3. </a:t>
            </a:r>
            <a:r>
              <a:rPr lang="en-US" altLang="en-US" sz="2400" b="1" dirty="0">
                <a:solidFill>
                  <a:srgbClr val="990000"/>
                </a:solidFill>
                <a:latin typeface="Times New Roman" panose="02020603050405020304" pitchFamily="18" charset="0"/>
                <a:cs typeface="Times New Roman" panose="02020603050405020304" pitchFamily="18" charset="0"/>
              </a:rPr>
              <a:t>Deliberation</a:t>
            </a:r>
            <a:r>
              <a:rPr lang="en-US" altLang="en-US" sz="2400" dirty="0">
                <a:latin typeface="Times New Roman" panose="02020603050405020304" pitchFamily="18" charset="0"/>
                <a:cs typeface="Times New Roman" panose="02020603050405020304" pitchFamily="18" charset="0"/>
              </a:rPr>
              <a:t> - He heard Goliath’s challenge and Saul’s offer.  Rather than rushing right down to fight the giant, he digested the matter  (</a:t>
            </a:r>
            <a:r>
              <a:rPr lang="en-US" altLang="en-US" sz="2400" b="1" dirty="0">
                <a:latin typeface="Times New Roman" panose="02020603050405020304" pitchFamily="18" charset="0"/>
                <a:cs typeface="Times New Roman" panose="02020603050405020304" pitchFamily="18" charset="0"/>
              </a:rPr>
              <a:t>17:20-27</a:t>
            </a:r>
            <a:r>
              <a:rPr lang="en-US" altLang="en-US" sz="2400" dirty="0">
                <a:latin typeface="Times New Roman" panose="02020603050405020304" pitchFamily="18" charset="0"/>
                <a:cs typeface="Times New Roman" panose="02020603050405020304" pitchFamily="18" charset="0"/>
              </a:rPr>
              <a:t>).   </a:t>
            </a:r>
          </a:p>
          <a:p>
            <a:pPr lvl="0">
              <a:lnSpc>
                <a:spcPct val="90000"/>
              </a:lnSpc>
            </a:pPr>
            <a:endParaRPr lang="en-US" altLang="en-US" sz="2400" dirty="0">
              <a:latin typeface="Times New Roman" panose="02020603050405020304" pitchFamily="18" charset="0"/>
              <a:cs typeface="Times New Roman" panose="02020603050405020304" pitchFamily="18" charset="0"/>
            </a:endParaRPr>
          </a:p>
          <a:p>
            <a:pPr lvl="0">
              <a:lnSpc>
                <a:spcPct val="90000"/>
              </a:lnSpc>
            </a:pPr>
            <a:r>
              <a:rPr lang="en-US" altLang="en-US" sz="2400" b="0" dirty="0">
                <a:solidFill>
                  <a:srgbClr val="990000"/>
                </a:solidFill>
                <a:latin typeface="Times New Roman" panose="02020603050405020304" pitchFamily="18" charset="0"/>
                <a:cs typeface="Times New Roman" panose="02020603050405020304" pitchFamily="18" charset="0"/>
              </a:rPr>
              <a:t>    4. </a:t>
            </a:r>
            <a:r>
              <a:rPr lang="en-US" altLang="en-US" sz="2400" b="1" dirty="0">
                <a:solidFill>
                  <a:srgbClr val="990000"/>
                </a:solidFill>
                <a:latin typeface="Times New Roman" panose="02020603050405020304" pitchFamily="18" charset="0"/>
                <a:cs typeface="Times New Roman" panose="02020603050405020304" pitchFamily="18" charset="0"/>
              </a:rPr>
              <a:t>Declaration</a:t>
            </a:r>
            <a:r>
              <a:rPr lang="en-US" altLang="en-US" sz="2400" dirty="0">
                <a:latin typeface="Times New Roman" panose="02020603050405020304" pitchFamily="18" charset="0"/>
                <a:cs typeface="Times New Roman" panose="02020603050405020304" pitchFamily="18" charset="0"/>
              </a:rPr>
              <a:t> – He declared his willingness to fight the giant (</a:t>
            </a:r>
            <a:r>
              <a:rPr lang="en-US" altLang="en-US" sz="2400" b="1" dirty="0">
                <a:latin typeface="Times New Roman" panose="02020603050405020304" pitchFamily="18" charset="0"/>
                <a:cs typeface="Times New Roman" panose="02020603050405020304" pitchFamily="18" charset="0"/>
              </a:rPr>
              <a:t>17:31-32</a:t>
            </a:r>
            <a:r>
              <a:rPr lang="en-US" altLang="en-US" sz="2400" dirty="0">
                <a:latin typeface="Times New Roman" panose="02020603050405020304" pitchFamily="18" charset="0"/>
                <a:cs typeface="Times New Roman" panose="02020603050405020304" pitchFamily="18" charset="0"/>
              </a:rPr>
              <a:t>).</a:t>
            </a:r>
          </a:p>
          <a:p>
            <a:pPr lvl="0">
              <a:lnSpc>
                <a:spcPct val="90000"/>
              </a:lnSpc>
            </a:pPr>
            <a:endParaRPr lang="en-US" altLang="en-US" sz="2400" dirty="0">
              <a:latin typeface="Times New Roman" panose="02020603050405020304" pitchFamily="18" charset="0"/>
              <a:cs typeface="Times New Roman" panose="02020603050405020304" pitchFamily="18" charset="0"/>
            </a:endParaRPr>
          </a:p>
          <a:p>
            <a:pPr lvl="0">
              <a:lnSpc>
                <a:spcPct val="90000"/>
              </a:lnSpc>
            </a:pPr>
            <a:r>
              <a:rPr lang="en-US" altLang="en-US" sz="2400" b="0" dirty="0">
                <a:solidFill>
                  <a:srgbClr val="990000"/>
                </a:solidFill>
                <a:latin typeface="Times New Roman" panose="02020603050405020304" pitchFamily="18" charset="0"/>
                <a:cs typeface="Times New Roman" panose="02020603050405020304" pitchFamily="18" charset="0"/>
              </a:rPr>
              <a:t>    5. </a:t>
            </a:r>
            <a:r>
              <a:rPr lang="en-US" altLang="en-US" sz="2400" b="1" dirty="0">
                <a:solidFill>
                  <a:srgbClr val="990000"/>
                </a:solidFill>
                <a:latin typeface="Times New Roman" panose="02020603050405020304" pitchFamily="18" charset="0"/>
                <a:cs typeface="Times New Roman" panose="02020603050405020304" pitchFamily="18" charset="0"/>
              </a:rPr>
              <a:t>Demonstration</a:t>
            </a:r>
            <a:r>
              <a:rPr lang="en-US" altLang="en-US" sz="2400" dirty="0">
                <a:latin typeface="Times New Roman" panose="02020603050405020304" pitchFamily="18" charset="0"/>
                <a:cs typeface="Times New Roman" panose="02020603050405020304" pitchFamily="18" charset="0"/>
              </a:rPr>
              <a:t> – He faced the Philistine (</a:t>
            </a:r>
            <a:r>
              <a:rPr lang="en-US" altLang="en-US" sz="2400" b="1" dirty="0">
                <a:latin typeface="Times New Roman" panose="02020603050405020304" pitchFamily="18" charset="0"/>
                <a:cs typeface="Times New Roman" panose="02020603050405020304" pitchFamily="18" charset="0"/>
              </a:rPr>
              <a:t>17:40</a:t>
            </a:r>
            <a:r>
              <a:rPr lang="en-US" altLang="en-US" sz="2400" dirty="0">
                <a:latin typeface="Times New Roman" panose="02020603050405020304" pitchFamily="18" charset="0"/>
                <a:cs typeface="Times New Roman" panose="02020603050405020304" pitchFamily="18" charset="0"/>
              </a:rPr>
              <a:t>).</a:t>
            </a:r>
          </a:p>
          <a:p>
            <a:pPr rtl="0"/>
            <a:r>
              <a:rPr lang="en-US" sz="1200" b="0" i="0" u="none" strike="noStrike" kern="1200" baseline="0" dirty="0">
                <a:solidFill>
                  <a:schemeClr val="tx1"/>
                </a:solidFill>
                <a:latin typeface="+mn-lt"/>
                <a:ea typeface="+mn-ea"/>
                <a:cs typeface="+mn-cs"/>
              </a:rPr>
              <a:t>Then he took his staff in his hand; and he chose for himself five smooth stones from the brook, and put them in a shepherd's bag, in a pouch which he had, and his sling was in his hand. And he drew near to the Philistine. (</a:t>
            </a:r>
            <a:r>
              <a:rPr lang="en-US" sz="1200" b="1" i="0" u="none" strike="noStrike" kern="1200" baseline="0" dirty="0">
                <a:solidFill>
                  <a:schemeClr val="tx1"/>
                </a:solidFill>
                <a:latin typeface="+mn-lt"/>
                <a:ea typeface="+mn-ea"/>
                <a:cs typeface="+mn-cs"/>
              </a:rPr>
              <a:t>1 Samuel 17:40</a:t>
            </a:r>
            <a:r>
              <a:rPr lang="en-US" sz="1200" b="0" i="0" u="none" strike="noStrike" kern="1200" baseline="0" dirty="0">
                <a:solidFill>
                  <a:schemeClr val="tx1"/>
                </a:solidFill>
                <a:latin typeface="+mn-lt"/>
                <a:ea typeface="+mn-ea"/>
                <a:cs typeface="+mn-cs"/>
              </a:rPr>
              <a:t>)</a:t>
            </a:r>
          </a:p>
          <a:p>
            <a:pPr rtl="0"/>
            <a:endParaRPr lang="en-US" sz="1200" b="0" i="0" u="none" strike="noStrike" kern="1200" baseline="0" dirty="0">
              <a:solidFill>
                <a:schemeClr val="tx1"/>
              </a:solidFill>
              <a:latin typeface="+mn-lt"/>
              <a:ea typeface="+mn-ea"/>
              <a:cs typeface="+mn-cs"/>
            </a:endParaRPr>
          </a:p>
          <a:p>
            <a:endParaRPr lang="en-US"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A65CE2-4AE7-4DEB-BB62-2347E190194A}" type="slidenum">
              <a:rPr lang="en-US" smtClean="0"/>
              <a:t>9</a:t>
            </a:fld>
            <a:endParaRPr lang="en-US"/>
          </a:p>
        </p:txBody>
      </p:sp>
    </p:spTree>
    <p:extLst>
      <p:ext uri="{BB962C8B-B14F-4D97-AF65-F5344CB8AC3E}">
        <p14:creationId xmlns:p14="http://schemas.microsoft.com/office/powerpoint/2010/main" val="2073043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3600" b="0" dirty="0">
                <a:latin typeface="Times New Roman" panose="02020603050405020304" pitchFamily="18" charset="0"/>
                <a:cs typeface="Times New Roman" panose="02020603050405020304" pitchFamily="18" charset="0"/>
              </a:rPr>
              <a:t>    1. </a:t>
            </a:r>
            <a:r>
              <a:rPr lang="en-US" altLang="en-US" sz="3600" b="1" dirty="0">
                <a:latin typeface="Times New Roman" panose="02020603050405020304" pitchFamily="18" charset="0"/>
                <a:cs typeface="Times New Roman" panose="02020603050405020304" pitchFamily="18" charset="0"/>
              </a:rPr>
              <a:t>Daniel – Dan. 1</a:t>
            </a:r>
          </a:p>
          <a:p>
            <a:pPr lvl="0">
              <a:lnSpc>
                <a:spcPct val="90000"/>
              </a:lnSpc>
            </a:pPr>
            <a:r>
              <a:rPr lang="en-US" altLang="en-US" sz="3600" b="0" dirty="0">
                <a:solidFill>
                  <a:srgbClr val="990000"/>
                </a:solidFill>
                <a:latin typeface="Times New Roman" panose="02020603050405020304" pitchFamily="18" charset="0"/>
                <a:cs typeface="Times New Roman" panose="02020603050405020304" pitchFamily="18" charset="0"/>
              </a:rPr>
              <a:t>&gt;&gt;&gt;&gt;&gt;&gt;&gt;&gt;&gt;&gt;&gt;&gt;&gt;&gt;&gt;&gt;&gt;&gt;&gt;&gt;</a:t>
            </a:r>
          </a:p>
          <a:p>
            <a:pPr lvl="0">
              <a:lnSpc>
                <a:spcPct val="90000"/>
              </a:lnSpc>
            </a:pPr>
            <a:r>
              <a:rPr lang="en-US" altLang="en-US" sz="3600" b="0" dirty="0">
                <a:solidFill>
                  <a:srgbClr val="990000"/>
                </a:solidFill>
                <a:latin typeface="Times New Roman" panose="02020603050405020304" pitchFamily="18" charset="0"/>
                <a:cs typeface="Times New Roman" panose="02020603050405020304" pitchFamily="18" charset="0"/>
              </a:rPr>
              <a:t>    2. </a:t>
            </a:r>
            <a:r>
              <a:rPr lang="en-US" altLang="en-US" sz="3600" b="1" dirty="0">
                <a:solidFill>
                  <a:srgbClr val="990000"/>
                </a:solidFill>
                <a:latin typeface="Times New Roman" panose="02020603050405020304" pitchFamily="18" charset="0"/>
                <a:cs typeface="Times New Roman" panose="02020603050405020304" pitchFamily="18" charset="0"/>
              </a:rPr>
              <a:t>Deliberation</a:t>
            </a:r>
            <a:r>
              <a:rPr lang="en-US" altLang="en-US" sz="3600" dirty="0">
                <a:latin typeface="Times New Roman" panose="02020603050405020304" pitchFamily="18" charset="0"/>
                <a:cs typeface="Times New Roman" panose="02020603050405020304" pitchFamily="18" charset="0"/>
              </a:rPr>
              <a:t> – He purposed in his heart </a:t>
            </a:r>
            <a:r>
              <a:rPr lang="en-US" altLang="en-US" sz="3600" b="1" dirty="0">
                <a:latin typeface="Times New Roman" panose="02020603050405020304" pitchFamily="18" charset="0"/>
                <a:cs typeface="Times New Roman" panose="02020603050405020304" pitchFamily="18" charset="0"/>
              </a:rPr>
              <a:t>not to defile </a:t>
            </a:r>
            <a:r>
              <a:rPr lang="en-US" altLang="en-US" sz="3600" dirty="0">
                <a:latin typeface="Times New Roman" panose="02020603050405020304" pitchFamily="18" charset="0"/>
                <a:cs typeface="Times New Roman" panose="02020603050405020304" pitchFamily="18" charset="0"/>
              </a:rPr>
              <a:t>himself with the king’s wine &amp; meat (</a:t>
            </a:r>
            <a:r>
              <a:rPr lang="en-US" altLang="en-US" sz="3600" b="1" dirty="0">
                <a:latin typeface="Times New Roman" panose="02020603050405020304" pitchFamily="18" charset="0"/>
                <a:cs typeface="Times New Roman" panose="02020603050405020304" pitchFamily="18" charset="0"/>
              </a:rPr>
              <a:t>1:8</a:t>
            </a:r>
            <a:r>
              <a:rPr lang="en-US" altLang="en-US" sz="3600" dirty="0">
                <a:latin typeface="Times New Roman" panose="02020603050405020304" pitchFamily="18" charset="0"/>
                <a:cs typeface="Times New Roman" panose="02020603050405020304" pitchFamily="18" charset="0"/>
              </a:rPr>
              <a:t>).</a:t>
            </a:r>
          </a:p>
          <a:p>
            <a:pPr rtl="0"/>
            <a:r>
              <a:rPr lang="en-US" sz="1200" b="0" i="1" u="none" strike="noStrike" kern="1200" baseline="0" dirty="0">
                <a:solidFill>
                  <a:schemeClr val="tx1"/>
                </a:solidFill>
                <a:latin typeface="+mn-lt"/>
                <a:ea typeface="+mn-ea"/>
                <a:cs typeface="+mn-cs"/>
              </a:rPr>
              <a:t>But Daniel purposed in his heart that he would not defile himself with the portion of the king's delicacies, nor with the wine which he drank; therefore he requested of the chief of the eunuchs that he might not defile himself.</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Daniel 1:8</a:t>
            </a:r>
            <a:r>
              <a:rPr lang="en-US" sz="1200" b="0" i="0" u="none" strike="noStrike" kern="1200" baseline="0" dirty="0">
                <a:solidFill>
                  <a:schemeClr val="tx1"/>
                </a:solidFill>
                <a:latin typeface="+mn-lt"/>
                <a:ea typeface="+mn-ea"/>
                <a:cs typeface="+mn-cs"/>
              </a:rPr>
              <a:t>)</a:t>
            </a:r>
            <a:endParaRPr lang="en-US" altLang="en-US" sz="3600" dirty="0">
              <a:latin typeface="Times New Roman" panose="02020603050405020304" pitchFamily="18" charset="0"/>
              <a:cs typeface="Times New Roman" panose="02020603050405020304" pitchFamily="18" charset="0"/>
            </a:endParaRPr>
          </a:p>
          <a:p>
            <a:pPr lvl="0">
              <a:lnSpc>
                <a:spcPct val="90000"/>
              </a:lnSpc>
            </a:pPr>
            <a:r>
              <a:rPr lang="en-US" altLang="en-US" sz="3600" dirty="0">
                <a:latin typeface="Times New Roman" panose="02020603050405020304" pitchFamily="18" charset="0"/>
                <a:cs typeface="Times New Roman" panose="02020603050405020304" pitchFamily="18" charset="0"/>
              </a:rPr>
              <a:t>&gt;&gt;&gt;&gt;&gt;&gt;&gt;&gt;&gt;&gt;&gt;&gt;&gt;&gt;&gt;&gt;&gt;&gt;&gt;&gt;</a:t>
            </a:r>
          </a:p>
          <a:p>
            <a:pPr lvl="0">
              <a:lnSpc>
                <a:spcPct val="90000"/>
              </a:lnSpc>
            </a:pPr>
            <a:r>
              <a:rPr lang="en-US" altLang="en-US" sz="3600" b="0" dirty="0">
                <a:solidFill>
                  <a:srgbClr val="990000"/>
                </a:solidFill>
                <a:latin typeface="Times New Roman" panose="02020603050405020304" pitchFamily="18" charset="0"/>
                <a:cs typeface="Times New Roman" panose="02020603050405020304" pitchFamily="18" charset="0"/>
              </a:rPr>
              <a:t>    3. </a:t>
            </a:r>
            <a:r>
              <a:rPr lang="en-US" altLang="en-US" sz="3600" b="1" dirty="0">
                <a:solidFill>
                  <a:srgbClr val="990000"/>
                </a:solidFill>
                <a:latin typeface="Times New Roman" panose="02020603050405020304" pitchFamily="18" charset="0"/>
                <a:cs typeface="Times New Roman" panose="02020603050405020304" pitchFamily="18" charset="0"/>
              </a:rPr>
              <a:t>Declaration</a:t>
            </a:r>
            <a:r>
              <a:rPr lang="en-US" altLang="en-US" sz="3600" dirty="0">
                <a:latin typeface="Times New Roman" panose="02020603050405020304" pitchFamily="18" charset="0"/>
                <a:cs typeface="Times New Roman" panose="02020603050405020304" pitchFamily="18" charset="0"/>
              </a:rPr>
              <a:t> – He requested only pulse from the prince assigned to oversee him (</a:t>
            </a:r>
            <a:r>
              <a:rPr lang="en-US" altLang="en-US" sz="3600" b="1" dirty="0">
                <a:latin typeface="Times New Roman" panose="02020603050405020304" pitchFamily="18" charset="0"/>
                <a:cs typeface="Times New Roman" panose="02020603050405020304" pitchFamily="18" charset="0"/>
              </a:rPr>
              <a:t>1:8-16</a:t>
            </a:r>
            <a:r>
              <a:rPr lang="en-US" altLang="en-US" sz="3600" dirty="0">
                <a:latin typeface="Times New Roman" panose="02020603050405020304" pitchFamily="18" charset="0"/>
                <a:cs typeface="Times New Roman" panose="02020603050405020304" pitchFamily="18" charset="0"/>
              </a:rPr>
              <a:t>).</a:t>
            </a:r>
          </a:p>
          <a:p>
            <a:pPr lvl="0">
              <a:lnSpc>
                <a:spcPct val="90000"/>
              </a:lnSpc>
            </a:pPr>
            <a:r>
              <a:rPr lang="en-US" altLang="en-US" sz="3600" dirty="0">
                <a:latin typeface="Times New Roman" panose="02020603050405020304" pitchFamily="18" charset="0"/>
                <a:cs typeface="Times New Roman" panose="02020603050405020304" pitchFamily="18" charset="0"/>
              </a:rPr>
              <a:t>&gt;&gt;&gt;&gt;&gt;&gt;&gt;&gt;&gt;&gt;&gt;&gt;&gt;&gt;&gt;&gt;&gt;&gt;&gt;&gt;</a:t>
            </a:r>
          </a:p>
          <a:p>
            <a:pPr lvl="0">
              <a:lnSpc>
                <a:spcPct val="90000"/>
              </a:lnSpc>
            </a:pPr>
            <a:r>
              <a:rPr lang="en-US" altLang="en-US" sz="3600" b="0" dirty="0">
                <a:solidFill>
                  <a:srgbClr val="990000"/>
                </a:solidFill>
                <a:latin typeface="Times New Roman" panose="02020603050405020304" pitchFamily="18" charset="0"/>
                <a:cs typeface="Times New Roman" panose="02020603050405020304" pitchFamily="18" charset="0"/>
              </a:rPr>
              <a:t>    4. </a:t>
            </a:r>
            <a:r>
              <a:rPr lang="en-US" altLang="en-US" sz="3600" b="1" dirty="0">
                <a:solidFill>
                  <a:srgbClr val="990000"/>
                </a:solidFill>
                <a:latin typeface="Times New Roman" panose="02020603050405020304" pitchFamily="18" charset="0"/>
                <a:cs typeface="Times New Roman" panose="02020603050405020304" pitchFamily="18" charset="0"/>
              </a:rPr>
              <a:t>Demonstration</a:t>
            </a:r>
            <a:r>
              <a:rPr lang="en-US" altLang="en-US" sz="3600" dirty="0">
                <a:latin typeface="Times New Roman" panose="02020603050405020304" pitchFamily="18" charset="0"/>
                <a:cs typeface="Times New Roman" panose="02020603050405020304" pitchFamily="18" charset="0"/>
              </a:rPr>
              <a:t> – He ate only pulse and appeared before the king for examination at the appointed time (</a:t>
            </a:r>
            <a:r>
              <a:rPr lang="en-US" altLang="en-US" sz="3600" b="1" dirty="0">
                <a:latin typeface="Times New Roman" panose="02020603050405020304" pitchFamily="18" charset="0"/>
                <a:cs typeface="Times New Roman" panose="02020603050405020304" pitchFamily="18" charset="0"/>
              </a:rPr>
              <a:t>1:17-21</a:t>
            </a:r>
            <a:r>
              <a:rPr lang="en-US" altLang="en-US" sz="3600" dirty="0">
                <a:latin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BEA65CE2-4AE7-4DEB-BB62-2347E190194A}" type="slidenum">
              <a:rPr lang="en-US" smtClean="0"/>
              <a:t>10</a:t>
            </a:fld>
            <a:endParaRPr lang="en-US"/>
          </a:p>
        </p:txBody>
      </p:sp>
    </p:spTree>
    <p:extLst>
      <p:ext uri="{BB962C8B-B14F-4D97-AF65-F5344CB8AC3E}">
        <p14:creationId xmlns:p14="http://schemas.microsoft.com/office/powerpoint/2010/main" val="2529431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E0A6D65-B692-4F6E-8CD2-696170BC2655}" type="slidenum">
              <a:rPr lang="en-US" altLang="en-US" smtClean="0"/>
              <a:pPr/>
              <a:t>‹#›</a:t>
            </a:fld>
            <a:endParaRPr lang="en-US" altLang="en-US"/>
          </a:p>
        </p:txBody>
      </p:sp>
    </p:spTree>
    <p:extLst>
      <p:ext uri="{BB962C8B-B14F-4D97-AF65-F5344CB8AC3E}">
        <p14:creationId xmlns:p14="http://schemas.microsoft.com/office/powerpoint/2010/main" val="1527675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7AA7CED-9860-406A-9392-5202DAB7C92E}" type="slidenum">
              <a:rPr lang="en-US" altLang="en-US" smtClean="0"/>
              <a:pPr/>
              <a:t>‹#›</a:t>
            </a:fld>
            <a:endParaRPr lang="en-US" altLang="en-US"/>
          </a:p>
        </p:txBody>
      </p:sp>
    </p:spTree>
    <p:extLst>
      <p:ext uri="{BB962C8B-B14F-4D97-AF65-F5344CB8AC3E}">
        <p14:creationId xmlns:p14="http://schemas.microsoft.com/office/powerpoint/2010/main" val="306275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F4C21D9-0EAF-434A-AF0F-E73F2DA0AB75}" type="slidenum">
              <a:rPr lang="en-US" altLang="en-US" smtClean="0"/>
              <a:pPr/>
              <a:t>‹#›</a:t>
            </a:fld>
            <a:endParaRPr lang="en-US" altLang="en-US"/>
          </a:p>
        </p:txBody>
      </p:sp>
    </p:spTree>
    <p:extLst>
      <p:ext uri="{BB962C8B-B14F-4D97-AF65-F5344CB8AC3E}">
        <p14:creationId xmlns:p14="http://schemas.microsoft.com/office/powerpoint/2010/main" val="1647056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FFDD627-D23A-4799-AF18-6084AC708A99}" type="slidenum">
              <a:rPr lang="en-US" altLang="en-US" smtClean="0"/>
              <a:pPr/>
              <a:t>‹#›</a:t>
            </a:fld>
            <a:endParaRPr lang="en-US" altLang="en-US"/>
          </a:p>
        </p:txBody>
      </p:sp>
    </p:spTree>
    <p:extLst>
      <p:ext uri="{BB962C8B-B14F-4D97-AF65-F5344CB8AC3E}">
        <p14:creationId xmlns:p14="http://schemas.microsoft.com/office/powerpoint/2010/main" val="396797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2B3A5DA-F667-4DE9-9DDD-C5099DF34044}" type="slidenum">
              <a:rPr lang="en-US" altLang="en-US" smtClean="0"/>
              <a:pPr/>
              <a:t>‹#›</a:t>
            </a:fld>
            <a:endParaRPr lang="en-US" altLang="en-US"/>
          </a:p>
        </p:txBody>
      </p:sp>
    </p:spTree>
    <p:extLst>
      <p:ext uri="{BB962C8B-B14F-4D97-AF65-F5344CB8AC3E}">
        <p14:creationId xmlns:p14="http://schemas.microsoft.com/office/powerpoint/2010/main" val="331618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98AB693-1DD5-4FA9-B33E-096A82D213F6}" type="slidenum">
              <a:rPr lang="en-US" altLang="en-US" smtClean="0"/>
              <a:pPr/>
              <a:t>‹#›</a:t>
            </a:fld>
            <a:endParaRPr lang="en-US" altLang="en-US"/>
          </a:p>
        </p:txBody>
      </p:sp>
    </p:spTree>
    <p:extLst>
      <p:ext uri="{BB962C8B-B14F-4D97-AF65-F5344CB8AC3E}">
        <p14:creationId xmlns:p14="http://schemas.microsoft.com/office/powerpoint/2010/main" val="4074046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461B1238-4C5B-4DE4-9D22-5C2B60628C9A}" type="slidenum">
              <a:rPr lang="en-US" altLang="en-US" smtClean="0"/>
              <a:pPr/>
              <a:t>‹#›</a:t>
            </a:fld>
            <a:endParaRPr lang="en-US" altLang="en-US"/>
          </a:p>
        </p:txBody>
      </p:sp>
    </p:spTree>
    <p:extLst>
      <p:ext uri="{BB962C8B-B14F-4D97-AF65-F5344CB8AC3E}">
        <p14:creationId xmlns:p14="http://schemas.microsoft.com/office/powerpoint/2010/main" val="819855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D7E18E75-CE19-4770-86C8-1890D9FE775F}" type="slidenum">
              <a:rPr lang="en-US" altLang="en-US" smtClean="0"/>
              <a:pPr/>
              <a:t>‹#›</a:t>
            </a:fld>
            <a:endParaRPr lang="en-US" altLang="en-US"/>
          </a:p>
        </p:txBody>
      </p:sp>
    </p:spTree>
    <p:extLst>
      <p:ext uri="{BB962C8B-B14F-4D97-AF65-F5344CB8AC3E}">
        <p14:creationId xmlns:p14="http://schemas.microsoft.com/office/powerpoint/2010/main" val="3565507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ABB9A7B9-0C12-4CA3-9C1E-8659F2DDE812}" type="slidenum">
              <a:rPr lang="en-US" altLang="en-US" smtClean="0"/>
              <a:pPr/>
              <a:t>‹#›</a:t>
            </a:fld>
            <a:endParaRPr lang="en-US" altLang="en-US"/>
          </a:p>
        </p:txBody>
      </p:sp>
    </p:spTree>
    <p:extLst>
      <p:ext uri="{BB962C8B-B14F-4D97-AF65-F5344CB8AC3E}">
        <p14:creationId xmlns:p14="http://schemas.microsoft.com/office/powerpoint/2010/main" val="2776156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49F5145A-6B7A-4C10-A908-74D229AA381C}" type="slidenum">
              <a:rPr lang="en-US" altLang="en-US" smtClean="0"/>
              <a:pPr/>
              <a:t>‹#›</a:t>
            </a:fld>
            <a:endParaRPr lang="en-US" altLang="en-US"/>
          </a:p>
        </p:txBody>
      </p:sp>
    </p:spTree>
    <p:extLst>
      <p:ext uri="{BB962C8B-B14F-4D97-AF65-F5344CB8AC3E}">
        <p14:creationId xmlns:p14="http://schemas.microsoft.com/office/powerpoint/2010/main" val="3335077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62B047A-3AB2-4ED5-9234-E62776DEA76A}" type="slidenum">
              <a:rPr lang="en-US" altLang="en-US" smtClean="0"/>
              <a:pPr/>
              <a:t>‹#›</a:t>
            </a:fld>
            <a:endParaRPr lang="en-US" altLang="en-US"/>
          </a:p>
        </p:txBody>
      </p:sp>
    </p:spTree>
    <p:extLst>
      <p:ext uri="{BB962C8B-B14F-4D97-AF65-F5344CB8AC3E}">
        <p14:creationId xmlns:p14="http://schemas.microsoft.com/office/powerpoint/2010/main" val="1708681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9BCB5B-F229-415A-904B-36609AAB2F09}" type="slidenum">
              <a:rPr lang="en-US" altLang="en-US" smtClean="0"/>
              <a:pPr/>
              <a:t>‹#›</a:t>
            </a:fld>
            <a:endParaRPr lang="en-US" altLang="en-US"/>
          </a:p>
        </p:txBody>
      </p:sp>
    </p:spTree>
    <p:extLst>
      <p:ext uri="{BB962C8B-B14F-4D97-AF65-F5344CB8AC3E}">
        <p14:creationId xmlns:p14="http://schemas.microsoft.com/office/powerpoint/2010/main" val="9318564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blogs.warwick.ac.uk/guglielmomeardi/gallerydetail/warsaw_october_2011/?imageNum=14"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commons.wikimedia.org/wiki/File:Tall_trees.jpg"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nelsonsamosir.blogspot.com/2007/09/puasa.html"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tree in a forest&#10;&#10;Description automatically generated">
            <a:extLst>
              <a:ext uri="{FF2B5EF4-FFF2-40B4-BE49-F238E27FC236}">
                <a16:creationId xmlns:a16="http://schemas.microsoft.com/office/drawing/2014/main" id="{C620F49B-1A3C-4AD6-B301-795143A1066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6829"/>
          <a:stretch/>
        </p:blipFill>
        <p:spPr>
          <a:xfrm>
            <a:off x="0" y="0"/>
            <a:ext cx="12192000" cy="6858000"/>
          </a:xfrm>
          <a:prstGeom prst="rect">
            <a:avLst/>
          </a:prstGeom>
        </p:spPr>
      </p:pic>
      <p:sp>
        <p:nvSpPr>
          <p:cNvPr id="11" name="TextBox 10">
            <a:extLst>
              <a:ext uri="{FF2B5EF4-FFF2-40B4-BE49-F238E27FC236}">
                <a16:creationId xmlns:a16="http://schemas.microsoft.com/office/drawing/2014/main" id="{6256079F-4809-4AF6-828A-9805C047E3CD}"/>
              </a:ext>
            </a:extLst>
          </p:cNvPr>
          <p:cNvSpPr txBox="1"/>
          <p:nvPr/>
        </p:nvSpPr>
        <p:spPr>
          <a:xfrm>
            <a:off x="2667000" y="533400"/>
            <a:ext cx="7568995" cy="830997"/>
          </a:xfrm>
          <a:prstGeom prst="rect">
            <a:avLst/>
          </a:prstGeom>
          <a:noFill/>
        </p:spPr>
        <p:txBody>
          <a:bodyPr wrap="none" rtlCol="0">
            <a:spAutoFit/>
          </a:bodyPr>
          <a:lstStyle/>
          <a:p>
            <a:r>
              <a:rPr lang="en-US" sz="4800"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Worship in Spirit and in Truth</a:t>
            </a:r>
          </a:p>
        </p:txBody>
      </p:sp>
      <p:sp>
        <p:nvSpPr>
          <p:cNvPr id="12" name="TextBox 11">
            <a:extLst>
              <a:ext uri="{FF2B5EF4-FFF2-40B4-BE49-F238E27FC236}">
                <a16:creationId xmlns:a16="http://schemas.microsoft.com/office/drawing/2014/main" id="{08B59F71-5FF4-4969-9623-F490E0C3EB40}"/>
              </a:ext>
            </a:extLst>
          </p:cNvPr>
          <p:cNvSpPr txBox="1"/>
          <p:nvPr/>
        </p:nvSpPr>
        <p:spPr>
          <a:xfrm>
            <a:off x="8153400" y="5562600"/>
            <a:ext cx="3827523" cy="954107"/>
          </a:xfrm>
          <a:prstGeom prst="rect">
            <a:avLst/>
          </a:prstGeom>
          <a:noFill/>
        </p:spPr>
        <p:txBody>
          <a:bodyPr wrap="none" rtlCol="0">
            <a:spAutoFit/>
          </a:bodyPr>
          <a:lstStyle/>
          <a:p>
            <a:r>
              <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Ranger Church of Christ </a:t>
            </a:r>
          </a:p>
          <a:p>
            <a:r>
              <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Mesquite and Rusk St</a:t>
            </a:r>
          </a:p>
        </p:txBody>
      </p:sp>
    </p:spTree>
    <p:extLst>
      <p:ext uri="{BB962C8B-B14F-4D97-AF65-F5344CB8AC3E}">
        <p14:creationId xmlns:p14="http://schemas.microsoft.com/office/powerpoint/2010/main" val="1144348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443F7E-5DC4-450F-872B-ACE0DF02A122}"/>
              </a:ext>
            </a:extLst>
          </p:cNvPr>
          <p:cNvSpPr txBox="1"/>
          <p:nvPr/>
        </p:nvSpPr>
        <p:spPr>
          <a:xfrm>
            <a:off x="609600" y="1066800"/>
            <a:ext cx="10972801" cy="5410712"/>
          </a:xfrm>
          <a:prstGeom prst="rect">
            <a:avLst/>
          </a:prstGeom>
          <a:noFill/>
        </p:spPr>
        <p:txBody>
          <a:bodyPr wrap="square" rtlCol="0">
            <a:spAutoFit/>
          </a:bodyPr>
          <a:lstStyle/>
          <a:p>
            <a:pPr>
              <a:lnSpc>
                <a:spcPct val="90000"/>
              </a:lnSpc>
            </a:pPr>
            <a:r>
              <a:rPr lang="en-US" altLang="en-US" sz="3200" b="1" dirty="0">
                <a:latin typeface="Times New Roman" panose="02020603050405020304" pitchFamily="18" charset="0"/>
                <a:cs typeface="Times New Roman" panose="02020603050405020304" pitchFamily="18" charset="0"/>
              </a:rPr>
              <a:t>Daniel – Dan. 1</a:t>
            </a:r>
          </a:p>
          <a:p>
            <a:pPr>
              <a:lnSpc>
                <a:spcPct val="90000"/>
              </a:lnSpc>
            </a:pPr>
            <a:r>
              <a:rPr lang="en-US" altLang="en-US" sz="3200" b="1" dirty="0">
                <a:solidFill>
                  <a:srgbClr val="990000"/>
                </a:solidFill>
                <a:latin typeface="Times New Roman" panose="02020603050405020304" pitchFamily="18" charset="0"/>
                <a:cs typeface="Times New Roman" panose="02020603050405020304" pitchFamily="18" charset="0"/>
              </a:rPr>
              <a:t>Deliberation</a:t>
            </a:r>
            <a:r>
              <a:rPr lang="en-US" altLang="en-US" sz="3200" dirty="0">
                <a:latin typeface="Times New Roman" panose="02020603050405020304" pitchFamily="18" charset="0"/>
                <a:cs typeface="Times New Roman" panose="02020603050405020304" pitchFamily="18" charset="0"/>
              </a:rPr>
              <a:t> – </a:t>
            </a:r>
          </a:p>
          <a:p>
            <a:pPr>
              <a:lnSpc>
                <a:spcPct val="90000"/>
              </a:lnSpc>
            </a:pPr>
            <a:r>
              <a:rPr lang="en-US" altLang="en-US" sz="3200" dirty="0">
                <a:latin typeface="Times New Roman" panose="02020603050405020304" pitchFamily="18" charset="0"/>
                <a:cs typeface="Times New Roman" panose="02020603050405020304" pitchFamily="18" charset="0"/>
              </a:rPr>
              <a:t>He purposed in his heart not to defile himself with the king’s wine &amp; meat (</a:t>
            </a:r>
            <a:r>
              <a:rPr lang="en-US" altLang="en-US" sz="3200" b="1" dirty="0">
                <a:latin typeface="Times New Roman" panose="02020603050405020304" pitchFamily="18" charset="0"/>
                <a:cs typeface="Times New Roman" panose="02020603050405020304" pitchFamily="18" charset="0"/>
              </a:rPr>
              <a:t>1:8</a:t>
            </a:r>
            <a:r>
              <a:rPr lang="en-US" altLang="en-US" sz="3200" dirty="0">
                <a:latin typeface="Times New Roman" panose="02020603050405020304" pitchFamily="18" charset="0"/>
                <a:cs typeface="Times New Roman" panose="02020603050405020304" pitchFamily="18" charset="0"/>
              </a:rPr>
              <a:t>).</a:t>
            </a:r>
          </a:p>
          <a:p>
            <a:pPr>
              <a:lnSpc>
                <a:spcPct val="90000"/>
              </a:lnSpc>
            </a:pPr>
            <a:endParaRPr lang="en-US" altLang="en-US" sz="3200" dirty="0">
              <a:latin typeface="Times New Roman" panose="02020603050405020304" pitchFamily="18" charset="0"/>
              <a:cs typeface="Times New Roman" panose="02020603050405020304" pitchFamily="18" charset="0"/>
            </a:endParaRPr>
          </a:p>
          <a:p>
            <a:pPr>
              <a:lnSpc>
                <a:spcPct val="90000"/>
              </a:lnSpc>
            </a:pPr>
            <a:r>
              <a:rPr lang="en-US" altLang="en-US" sz="3200" b="1" dirty="0">
                <a:solidFill>
                  <a:srgbClr val="990000"/>
                </a:solidFill>
                <a:latin typeface="Times New Roman" panose="02020603050405020304" pitchFamily="18" charset="0"/>
                <a:cs typeface="Times New Roman" panose="02020603050405020304" pitchFamily="18" charset="0"/>
              </a:rPr>
              <a:t>Declaration</a:t>
            </a:r>
            <a:r>
              <a:rPr lang="en-US" altLang="en-US" sz="3200" dirty="0">
                <a:latin typeface="Times New Roman" panose="02020603050405020304" pitchFamily="18" charset="0"/>
                <a:cs typeface="Times New Roman" panose="02020603050405020304" pitchFamily="18" charset="0"/>
              </a:rPr>
              <a:t> – </a:t>
            </a:r>
          </a:p>
          <a:p>
            <a:pPr>
              <a:lnSpc>
                <a:spcPct val="90000"/>
              </a:lnSpc>
            </a:pPr>
            <a:r>
              <a:rPr lang="en-US" altLang="en-US" sz="3200" dirty="0">
                <a:latin typeface="Times New Roman" panose="02020603050405020304" pitchFamily="18" charset="0"/>
                <a:cs typeface="Times New Roman" panose="02020603050405020304" pitchFamily="18" charset="0"/>
              </a:rPr>
              <a:t>He requested only pulse from the prince assigned to oversee him (</a:t>
            </a:r>
            <a:r>
              <a:rPr lang="en-US" altLang="en-US" sz="3200" b="1" dirty="0">
                <a:latin typeface="Times New Roman" panose="02020603050405020304" pitchFamily="18" charset="0"/>
                <a:cs typeface="Times New Roman" panose="02020603050405020304" pitchFamily="18" charset="0"/>
              </a:rPr>
              <a:t>1:8-16</a:t>
            </a:r>
            <a:r>
              <a:rPr lang="en-US" altLang="en-US" sz="3200" dirty="0">
                <a:latin typeface="Times New Roman" panose="02020603050405020304" pitchFamily="18" charset="0"/>
                <a:cs typeface="Times New Roman" panose="02020603050405020304" pitchFamily="18" charset="0"/>
              </a:rPr>
              <a:t>).</a:t>
            </a:r>
          </a:p>
          <a:p>
            <a:pPr>
              <a:lnSpc>
                <a:spcPct val="90000"/>
              </a:lnSpc>
            </a:pPr>
            <a:endParaRPr lang="en-US" altLang="en-US" sz="3200" dirty="0">
              <a:latin typeface="Times New Roman" panose="02020603050405020304" pitchFamily="18" charset="0"/>
              <a:cs typeface="Times New Roman" panose="02020603050405020304" pitchFamily="18" charset="0"/>
            </a:endParaRPr>
          </a:p>
          <a:p>
            <a:pPr>
              <a:lnSpc>
                <a:spcPct val="90000"/>
              </a:lnSpc>
            </a:pPr>
            <a:r>
              <a:rPr lang="en-US" altLang="en-US" sz="3200" b="1" dirty="0">
                <a:solidFill>
                  <a:srgbClr val="990000"/>
                </a:solidFill>
                <a:latin typeface="Times New Roman" panose="02020603050405020304" pitchFamily="18" charset="0"/>
                <a:cs typeface="Times New Roman" panose="02020603050405020304" pitchFamily="18" charset="0"/>
              </a:rPr>
              <a:t>Demonstration</a:t>
            </a:r>
            <a:r>
              <a:rPr lang="en-US" altLang="en-US" sz="3200" dirty="0">
                <a:latin typeface="Times New Roman" panose="02020603050405020304" pitchFamily="18" charset="0"/>
                <a:cs typeface="Times New Roman" panose="02020603050405020304" pitchFamily="18" charset="0"/>
              </a:rPr>
              <a:t> – </a:t>
            </a:r>
          </a:p>
          <a:p>
            <a:pPr>
              <a:lnSpc>
                <a:spcPct val="90000"/>
              </a:lnSpc>
            </a:pPr>
            <a:r>
              <a:rPr lang="en-US" altLang="en-US" sz="3200" dirty="0">
                <a:latin typeface="Times New Roman" panose="02020603050405020304" pitchFamily="18" charset="0"/>
                <a:cs typeface="Times New Roman" panose="02020603050405020304" pitchFamily="18" charset="0"/>
              </a:rPr>
              <a:t>He ate only pulse and appeared before the king for examination at the appointed time (</a:t>
            </a:r>
            <a:r>
              <a:rPr lang="en-US" altLang="en-US" sz="3200" b="1" dirty="0">
                <a:latin typeface="Times New Roman" panose="02020603050405020304" pitchFamily="18" charset="0"/>
                <a:cs typeface="Times New Roman" panose="02020603050405020304" pitchFamily="18" charset="0"/>
              </a:rPr>
              <a:t>1:17-21</a:t>
            </a:r>
            <a:r>
              <a:rPr lang="en-US" altLang="en-US" sz="3200" dirty="0">
                <a:latin typeface="Times New Roman" panose="02020603050405020304" pitchFamily="18" charset="0"/>
                <a:cs typeface="Times New Roman" panose="02020603050405020304" pitchFamily="18" charset="0"/>
              </a:rPr>
              <a:t>). </a:t>
            </a:r>
            <a:endParaRPr lang="en-US" dirty="0"/>
          </a:p>
        </p:txBody>
      </p:sp>
      <p:sp>
        <p:nvSpPr>
          <p:cNvPr id="3" name="TextBox 2">
            <a:extLst>
              <a:ext uri="{FF2B5EF4-FFF2-40B4-BE49-F238E27FC236}">
                <a16:creationId xmlns:a16="http://schemas.microsoft.com/office/drawing/2014/main" id="{CC933768-5F0D-4175-A284-3213137A8A35}"/>
              </a:ext>
            </a:extLst>
          </p:cNvPr>
          <p:cNvSpPr txBox="1"/>
          <p:nvPr/>
        </p:nvSpPr>
        <p:spPr>
          <a:xfrm>
            <a:off x="609600" y="381000"/>
            <a:ext cx="11073994" cy="584775"/>
          </a:xfrm>
          <a:prstGeom prst="rect">
            <a:avLst/>
          </a:prstGeom>
          <a:noFill/>
        </p:spPr>
        <p:txBody>
          <a:bodyPr wrap="none" rtlCol="0">
            <a:spAutoFit/>
          </a:bodyPr>
          <a:lstStyle/>
          <a:p>
            <a:r>
              <a:rPr lang="en-US" altLang="en-US" sz="3200" b="1" dirty="0">
                <a:solidFill>
                  <a:srgbClr val="990000"/>
                </a:solidFill>
                <a:latin typeface="Times New Roman" panose="02020603050405020304" pitchFamily="18" charset="0"/>
                <a:cs typeface="Times New Roman" panose="02020603050405020304" pitchFamily="18" charset="0"/>
              </a:rPr>
              <a:t>The 3 Stages of Courage In The Lives of Other Biblical Greats</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64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circle(in)">
                                      <p:cBhvr>
                                        <p:cTn id="15" dur="20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circle(in)">
                                      <p:cBhvr>
                                        <p:cTn id="20" dur="2000"/>
                                        <p:tgtEl>
                                          <p:spTgt spid="2">
                                            <p:txEl>
                                              <p:pRg st="4" end="4"/>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circle(in)">
                                      <p:cBhvr>
                                        <p:cTn id="23" dur="2000"/>
                                        <p:tgtEl>
                                          <p:spTgt spid="2">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circle(in)">
                                      <p:cBhvr>
                                        <p:cTn id="28" dur="2000"/>
                                        <p:tgtEl>
                                          <p:spTgt spid="2">
                                            <p:txEl>
                                              <p:pRg st="7" end="7"/>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circle(in)">
                                      <p:cBhvr>
                                        <p:cTn id="31"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A9524064-1C99-486E-89E0-77E696E8EDEE}"/>
              </a:ext>
            </a:extLst>
          </p:cNvPr>
          <p:cNvSpPr>
            <a:spLocks noGrp="1" noChangeArrowheads="1"/>
          </p:cNvSpPr>
          <p:nvPr>
            <p:ph type="title"/>
          </p:nvPr>
        </p:nvSpPr>
        <p:spPr>
          <a:xfrm>
            <a:off x="609600" y="746125"/>
            <a:ext cx="10972800" cy="625475"/>
          </a:xfrm>
        </p:spPr>
        <p:txBody>
          <a:bodyPr>
            <a:normAutofit/>
          </a:bodyPr>
          <a:lstStyle/>
          <a:p>
            <a:pPr algn="ctr"/>
            <a:r>
              <a:rPr lang="en-US" altLang="en-US" sz="3600" b="1" dirty="0">
                <a:latin typeface="Times New Roman" panose="02020603050405020304" pitchFamily="18" charset="0"/>
                <a:cs typeface="Times New Roman" panose="02020603050405020304" pitchFamily="18" charset="0"/>
              </a:rPr>
              <a:t>STAGE </a:t>
            </a:r>
            <a:r>
              <a:rPr lang="en-US" altLang="en-US" sz="3600" b="1" dirty="0">
                <a:solidFill>
                  <a:srgbClr val="990000"/>
                </a:solidFill>
                <a:latin typeface="Times New Roman" panose="02020603050405020304" pitchFamily="18" charset="0"/>
                <a:cs typeface="Times New Roman" panose="02020603050405020304" pitchFamily="18" charset="0"/>
              </a:rPr>
              <a:t>1</a:t>
            </a:r>
            <a:r>
              <a:rPr lang="en-US" altLang="en-US" sz="3600" b="1" dirty="0">
                <a:latin typeface="Times New Roman" panose="02020603050405020304" pitchFamily="18" charset="0"/>
                <a:cs typeface="Times New Roman" panose="02020603050405020304" pitchFamily="18" charset="0"/>
              </a:rPr>
              <a:t> – </a:t>
            </a:r>
            <a:r>
              <a:rPr lang="en-US" altLang="en-US" sz="3600" b="1" dirty="0">
                <a:solidFill>
                  <a:srgbClr val="990000"/>
                </a:solidFill>
                <a:latin typeface="Times New Roman" panose="02020603050405020304" pitchFamily="18" charset="0"/>
                <a:cs typeface="Times New Roman" panose="02020603050405020304" pitchFamily="18" charset="0"/>
              </a:rPr>
              <a:t>DELIBERATION</a:t>
            </a:r>
          </a:p>
        </p:txBody>
      </p:sp>
      <p:sp>
        <p:nvSpPr>
          <p:cNvPr id="5123" name="Rectangle 3">
            <a:extLst>
              <a:ext uri="{FF2B5EF4-FFF2-40B4-BE49-F238E27FC236}">
                <a16:creationId xmlns:a16="http://schemas.microsoft.com/office/drawing/2014/main" id="{8F8F27BE-41F9-434B-ABD3-46D481651565}"/>
              </a:ext>
            </a:extLst>
          </p:cNvPr>
          <p:cNvSpPr>
            <a:spLocks noGrp="1" noChangeArrowheads="1"/>
          </p:cNvSpPr>
          <p:nvPr>
            <p:ph idx="1"/>
          </p:nvPr>
        </p:nvSpPr>
        <p:spPr>
          <a:xfrm>
            <a:off x="609600" y="1828800"/>
            <a:ext cx="10972800" cy="3962400"/>
          </a:xfrm>
        </p:spPr>
        <p:txBody>
          <a:bodyPr>
            <a:noAutofit/>
          </a:bodyPr>
          <a:lstStyle/>
          <a:p>
            <a:pPr>
              <a:lnSpc>
                <a:spcPct val="80000"/>
              </a:lnSpc>
              <a:buFont typeface="Wingdings" panose="05000000000000000000" pitchFamily="2" charset="2"/>
              <a:buChar char="ü"/>
            </a:pPr>
            <a:r>
              <a:rPr lang="en-US" altLang="en-US" sz="3600" dirty="0">
                <a:latin typeface="Times New Roman" panose="02020603050405020304" pitchFamily="18" charset="0"/>
                <a:cs typeface="Times New Roman" panose="02020603050405020304" pitchFamily="18" charset="0"/>
              </a:rPr>
              <a:t>Esther first learned that something was wrong in the kingdom when her maids informed her that Mordecai was arrayed in sackcloth (</a:t>
            </a:r>
            <a:r>
              <a:rPr lang="en-US" altLang="en-US" sz="3600" b="1" dirty="0">
                <a:latin typeface="Times New Roman" panose="02020603050405020304" pitchFamily="18" charset="0"/>
                <a:cs typeface="Times New Roman" panose="02020603050405020304" pitchFamily="18" charset="0"/>
              </a:rPr>
              <a:t>Est. 4:1-4</a:t>
            </a:r>
            <a:r>
              <a:rPr lang="en-US" altLang="en-US" sz="3600" dirty="0">
                <a:latin typeface="Times New Roman" panose="02020603050405020304" pitchFamily="18" charset="0"/>
                <a:cs typeface="Times New Roman" panose="02020603050405020304" pitchFamily="18" charset="0"/>
              </a:rPr>
              <a:t>).  </a:t>
            </a:r>
          </a:p>
          <a:p>
            <a:pPr>
              <a:lnSpc>
                <a:spcPct val="80000"/>
              </a:lnSpc>
              <a:buFont typeface="Wingdings" panose="05000000000000000000" pitchFamily="2" charset="2"/>
              <a:buChar char="ü"/>
            </a:pPr>
            <a:endParaRPr lang="en-US" altLang="en-US" sz="3600" dirty="0">
              <a:latin typeface="Times New Roman" panose="02020603050405020304" pitchFamily="18" charset="0"/>
              <a:cs typeface="Times New Roman" panose="02020603050405020304" pitchFamily="18" charset="0"/>
            </a:endParaRPr>
          </a:p>
          <a:p>
            <a:pPr>
              <a:lnSpc>
                <a:spcPct val="80000"/>
              </a:lnSpc>
              <a:buFont typeface="Wingdings" panose="05000000000000000000" pitchFamily="2" charset="2"/>
              <a:buChar char="ü"/>
            </a:pPr>
            <a:r>
              <a:rPr lang="en-US" altLang="en-US" sz="3600" dirty="0">
                <a:latin typeface="Times New Roman" panose="02020603050405020304" pitchFamily="18" charset="0"/>
                <a:cs typeface="Times New Roman" panose="02020603050405020304" pitchFamily="18" charset="0"/>
              </a:rPr>
              <a:t>When Mordecai refused the change of raiment that she sent, Esther knew that something was </a:t>
            </a:r>
            <a:r>
              <a:rPr lang="en-US" altLang="en-US" sz="3600" b="1" dirty="0">
                <a:solidFill>
                  <a:srgbClr val="990000"/>
                </a:solidFill>
                <a:latin typeface="Times New Roman" panose="02020603050405020304" pitchFamily="18" charset="0"/>
                <a:cs typeface="Times New Roman" panose="02020603050405020304" pitchFamily="18" charset="0"/>
              </a:rPr>
              <a:t>really</a:t>
            </a:r>
            <a:r>
              <a:rPr lang="en-US" altLang="en-US" sz="3600" dirty="0">
                <a:latin typeface="Times New Roman" panose="02020603050405020304" pitchFamily="18" charset="0"/>
                <a:cs typeface="Times New Roman" panose="02020603050405020304" pitchFamily="18" charset="0"/>
              </a:rPr>
              <a:t> wrong (</a:t>
            </a:r>
            <a:r>
              <a:rPr lang="en-US" altLang="en-US" sz="3600" b="1" dirty="0">
                <a:latin typeface="Times New Roman" panose="02020603050405020304" pitchFamily="18" charset="0"/>
                <a:cs typeface="Times New Roman" panose="02020603050405020304" pitchFamily="18" charset="0"/>
              </a:rPr>
              <a:t>Est. 4:4</a:t>
            </a:r>
            <a:r>
              <a:rPr lang="en-US" altLang="en-US" sz="3600" dirty="0">
                <a:latin typeface="Times New Roman" panose="02020603050405020304" pitchFamily="18" charset="0"/>
                <a:cs typeface="Times New Roman" panose="02020603050405020304" pitchFamily="18" charset="0"/>
              </a:rPr>
              <a:t>) and sent </a:t>
            </a:r>
            <a:r>
              <a:rPr lang="en-US" altLang="en-US" sz="3600" dirty="0" err="1">
                <a:latin typeface="Times New Roman" panose="02020603050405020304" pitchFamily="18" charset="0"/>
                <a:cs typeface="Times New Roman" panose="02020603050405020304" pitchFamily="18" charset="0"/>
              </a:rPr>
              <a:t>Hatach</a:t>
            </a:r>
            <a:r>
              <a:rPr lang="en-US" altLang="en-US" sz="3600" dirty="0">
                <a:latin typeface="Times New Roman" panose="02020603050405020304" pitchFamily="18" charset="0"/>
                <a:cs typeface="Times New Roman" panose="02020603050405020304" pitchFamily="18" charset="0"/>
              </a:rPr>
              <a:t>, a trusted servant, to know </a:t>
            </a:r>
            <a:r>
              <a:rPr lang="en-US" altLang="en-US" sz="3600" b="1" dirty="0">
                <a:solidFill>
                  <a:srgbClr val="990000"/>
                </a:solidFill>
                <a:latin typeface="Times New Roman" panose="02020603050405020304" pitchFamily="18" charset="0"/>
                <a:cs typeface="Times New Roman" panose="02020603050405020304" pitchFamily="18" charset="0"/>
              </a:rPr>
              <a:t>“what it was”</a:t>
            </a:r>
            <a:r>
              <a:rPr lang="en-US" altLang="en-US" sz="3600" dirty="0">
                <a:latin typeface="Times New Roman" panose="02020603050405020304" pitchFamily="18" charset="0"/>
                <a:cs typeface="Times New Roman" panose="02020603050405020304" pitchFamily="18" charset="0"/>
              </a:rPr>
              <a:t> and </a:t>
            </a:r>
            <a:r>
              <a:rPr lang="en-US" altLang="en-US" sz="3600" b="1" dirty="0">
                <a:solidFill>
                  <a:srgbClr val="990000"/>
                </a:solidFill>
                <a:latin typeface="Times New Roman" panose="02020603050405020304" pitchFamily="18" charset="0"/>
                <a:cs typeface="Times New Roman" panose="02020603050405020304" pitchFamily="18" charset="0"/>
              </a:rPr>
              <a:t>“why it was”</a:t>
            </a:r>
            <a:r>
              <a:rPr lang="en-US" altLang="en-US" sz="3600" dirty="0">
                <a:latin typeface="Times New Roman" panose="02020603050405020304" pitchFamily="18" charset="0"/>
                <a:cs typeface="Times New Roman" panose="02020603050405020304" pitchFamily="18" charset="0"/>
              </a:rPr>
              <a:t> (</a:t>
            </a:r>
            <a:r>
              <a:rPr lang="en-US" altLang="en-US" sz="3600" b="1" dirty="0">
                <a:latin typeface="Times New Roman" panose="02020603050405020304" pitchFamily="18" charset="0"/>
                <a:cs typeface="Times New Roman" panose="02020603050405020304" pitchFamily="18" charset="0"/>
              </a:rPr>
              <a:t>Est. 4:5-7</a:t>
            </a:r>
            <a:r>
              <a:rPr lang="en-US" altLang="en-US" sz="3600" dirty="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arn(outHorizontal)">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5123">
                                            <p:txEl>
                                              <p:pRg st="2" end="2"/>
                                            </p:txEl>
                                          </p:spTgt>
                                        </p:tgtEl>
                                        <p:attrNameLst>
                                          <p:attrName>style.visibility</p:attrName>
                                        </p:attrNameLst>
                                      </p:cBhvr>
                                      <p:to>
                                        <p:strVal val="visible"/>
                                      </p:to>
                                    </p:set>
                                    <p:animEffect transition="in" filter="barn(outHorizontal)">
                                      <p:cBhvr>
                                        <p:cTn id="12" dur="5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4CD79-A04D-4817-BBFD-79FA07303E93}"/>
              </a:ext>
            </a:extLst>
          </p:cNvPr>
          <p:cNvSpPr txBox="1"/>
          <p:nvPr/>
        </p:nvSpPr>
        <p:spPr>
          <a:xfrm>
            <a:off x="609600" y="967943"/>
            <a:ext cx="10972800" cy="4975657"/>
          </a:xfrm>
          <a:prstGeom prst="rect">
            <a:avLst/>
          </a:prstGeom>
          <a:noFill/>
        </p:spPr>
        <p:txBody>
          <a:bodyPr wrap="square" rtlCol="0">
            <a:spAutoFit/>
          </a:bodyPr>
          <a:lstStyle/>
          <a:p>
            <a:pPr marL="571500" indent="-571500">
              <a:lnSpc>
                <a:spcPct val="80000"/>
              </a:lnSpc>
              <a:buFont typeface="Wingdings" panose="05000000000000000000" pitchFamily="2" charset="2"/>
              <a:buChar char="ü"/>
            </a:pPr>
            <a:r>
              <a:rPr lang="en-US" altLang="en-US" sz="3600" dirty="0">
                <a:latin typeface="Times New Roman" panose="02020603050405020304" pitchFamily="18" charset="0"/>
                <a:cs typeface="Times New Roman" panose="02020603050405020304" pitchFamily="18" charset="0"/>
              </a:rPr>
              <a:t>When </a:t>
            </a:r>
            <a:r>
              <a:rPr lang="en-US" altLang="en-US" sz="3600" dirty="0" err="1">
                <a:latin typeface="Times New Roman" panose="02020603050405020304" pitchFamily="18" charset="0"/>
                <a:cs typeface="Times New Roman" panose="02020603050405020304" pitchFamily="18" charset="0"/>
              </a:rPr>
              <a:t>Hatach</a:t>
            </a:r>
            <a:r>
              <a:rPr lang="en-US" altLang="en-US" sz="3600" dirty="0">
                <a:latin typeface="Times New Roman" panose="02020603050405020304" pitchFamily="18" charset="0"/>
                <a:cs typeface="Times New Roman" panose="02020603050405020304" pitchFamily="18" charset="0"/>
              </a:rPr>
              <a:t> returned with </a:t>
            </a:r>
            <a:r>
              <a:rPr lang="en-US" altLang="en-US" sz="3600" b="1" dirty="0">
                <a:solidFill>
                  <a:srgbClr val="990000"/>
                </a:solidFill>
                <a:latin typeface="Times New Roman" panose="02020603050405020304" pitchFamily="18" charset="0"/>
                <a:cs typeface="Times New Roman" panose="02020603050405020304" pitchFamily="18" charset="0"/>
              </a:rPr>
              <a:t>“the copy of the writing of the decree”,</a:t>
            </a:r>
            <a:r>
              <a:rPr lang="en-US" altLang="en-US" sz="3600" dirty="0">
                <a:latin typeface="Times New Roman" panose="02020603050405020304" pitchFamily="18" charset="0"/>
                <a:cs typeface="Times New Roman" panose="02020603050405020304" pitchFamily="18" charset="0"/>
              </a:rPr>
              <a:t> Esther knew the reason for Mordecai’s sorrow and learned of the role that he wanted her to play in the salvation of her people (</a:t>
            </a:r>
            <a:r>
              <a:rPr lang="en-US" altLang="en-US" sz="3600" b="1" dirty="0">
                <a:latin typeface="Times New Roman" panose="02020603050405020304" pitchFamily="18" charset="0"/>
                <a:cs typeface="Times New Roman" panose="02020603050405020304" pitchFamily="18" charset="0"/>
              </a:rPr>
              <a:t>Est. 4:8-9</a:t>
            </a:r>
            <a:r>
              <a:rPr lang="en-US" altLang="en-US" sz="3600" dirty="0">
                <a:latin typeface="Times New Roman" panose="02020603050405020304" pitchFamily="18" charset="0"/>
                <a:cs typeface="Times New Roman" panose="02020603050405020304" pitchFamily="18" charset="0"/>
              </a:rPr>
              <a:t>).</a:t>
            </a:r>
          </a:p>
          <a:p>
            <a:pPr marL="571500" indent="-571500">
              <a:lnSpc>
                <a:spcPct val="80000"/>
              </a:lnSpc>
              <a:buFont typeface="Wingdings" panose="05000000000000000000" pitchFamily="2" charset="2"/>
              <a:buChar char="ü"/>
            </a:pPr>
            <a:endParaRPr lang="en-US" altLang="en-US" sz="3600" dirty="0">
              <a:latin typeface="Times New Roman" panose="02020603050405020304" pitchFamily="18" charset="0"/>
              <a:cs typeface="Times New Roman" panose="02020603050405020304" pitchFamily="18" charset="0"/>
            </a:endParaRPr>
          </a:p>
          <a:p>
            <a:pPr marL="571500" indent="-571500">
              <a:lnSpc>
                <a:spcPct val="80000"/>
              </a:lnSpc>
              <a:buFont typeface="Wingdings" panose="05000000000000000000" pitchFamily="2" charset="2"/>
              <a:buChar char="ü"/>
            </a:pPr>
            <a:r>
              <a:rPr lang="en-US" altLang="en-US" sz="3600" dirty="0">
                <a:latin typeface="Times New Roman" panose="02020603050405020304" pitchFamily="18" charset="0"/>
                <a:cs typeface="Times New Roman" panose="02020603050405020304" pitchFamily="18" charset="0"/>
              </a:rPr>
              <a:t>It is clear from the text that she gave much thought to what Mordecai was asking.  </a:t>
            </a:r>
          </a:p>
          <a:p>
            <a:pPr marL="571500" indent="-571500">
              <a:lnSpc>
                <a:spcPct val="80000"/>
              </a:lnSpc>
              <a:buFont typeface="Wingdings" panose="05000000000000000000" pitchFamily="2" charset="2"/>
              <a:buChar char="ü"/>
            </a:pPr>
            <a:endParaRPr lang="en-US" altLang="en-US" sz="3600" dirty="0">
              <a:latin typeface="Times New Roman" panose="02020603050405020304" pitchFamily="18" charset="0"/>
              <a:cs typeface="Times New Roman" panose="02020603050405020304" pitchFamily="18" charset="0"/>
            </a:endParaRPr>
          </a:p>
          <a:p>
            <a:pPr marL="571500" indent="-571500">
              <a:lnSpc>
                <a:spcPct val="80000"/>
              </a:lnSpc>
              <a:buFont typeface="Wingdings" panose="05000000000000000000" pitchFamily="2" charset="2"/>
              <a:buChar char="ü"/>
            </a:pPr>
            <a:r>
              <a:rPr lang="en-US" altLang="en-US" sz="3600" dirty="0">
                <a:latin typeface="Times New Roman" panose="02020603050405020304" pitchFamily="18" charset="0"/>
                <a:cs typeface="Times New Roman" panose="02020603050405020304" pitchFamily="18" charset="0"/>
              </a:rPr>
              <a:t>After all, she sent word back to Mordecai about the danger of appearing before the king without being called (</a:t>
            </a:r>
            <a:r>
              <a:rPr lang="en-US" altLang="en-US" sz="3600" b="1" dirty="0">
                <a:latin typeface="Times New Roman" panose="02020603050405020304" pitchFamily="18" charset="0"/>
                <a:cs typeface="Times New Roman" panose="02020603050405020304" pitchFamily="18" charset="0"/>
              </a:rPr>
              <a:t>Est. 4:11</a:t>
            </a:r>
            <a:r>
              <a:rPr lang="en-US" altLang="en-US" sz="3600" dirty="0">
                <a:latin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245199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out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out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barn(outHorizontal)">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963FBAB-0F22-4370-926D-3DD6A3188DAE}"/>
              </a:ext>
            </a:extLst>
          </p:cNvPr>
          <p:cNvSpPr>
            <a:spLocks noGrp="1" noChangeArrowheads="1"/>
          </p:cNvSpPr>
          <p:nvPr>
            <p:ph type="title"/>
          </p:nvPr>
        </p:nvSpPr>
        <p:spPr>
          <a:xfrm>
            <a:off x="609600" y="381000"/>
            <a:ext cx="10972800" cy="609600"/>
          </a:xfrm>
        </p:spPr>
        <p:txBody>
          <a:bodyPr>
            <a:normAutofit/>
          </a:bodyPr>
          <a:lstStyle/>
          <a:p>
            <a:pPr algn="ctr"/>
            <a:r>
              <a:rPr lang="en-US" altLang="en-US" sz="3600" b="1" dirty="0">
                <a:solidFill>
                  <a:srgbClr val="990000"/>
                </a:solidFill>
                <a:latin typeface="Times New Roman" panose="02020603050405020304" pitchFamily="18" charset="0"/>
                <a:cs typeface="Times New Roman" panose="02020603050405020304" pitchFamily="18" charset="0"/>
              </a:rPr>
              <a:t>DELIBERATION</a:t>
            </a:r>
          </a:p>
        </p:txBody>
      </p:sp>
      <p:sp>
        <p:nvSpPr>
          <p:cNvPr id="11267" name="Rectangle 3">
            <a:extLst>
              <a:ext uri="{FF2B5EF4-FFF2-40B4-BE49-F238E27FC236}">
                <a16:creationId xmlns:a16="http://schemas.microsoft.com/office/drawing/2014/main" id="{80B9D3E1-5A14-4EEA-812E-2BF0C257AB95}"/>
              </a:ext>
            </a:extLst>
          </p:cNvPr>
          <p:cNvSpPr>
            <a:spLocks noGrp="1" noChangeArrowheads="1"/>
          </p:cNvSpPr>
          <p:nvPr>
            <p:ph idx="1"/>
          </p:nvPr>
        </p:nvSpPr>
        <p:spPr>
          <a:xfrm>
            <a:off x="609600" y="1143000"/>
            <a:ext cx="11201400" cy="4495800"/>
          </a:xfrm>
        </p:spPr>
        <p:txBody>
          <a:bodyPr>
            <a:normAutofit/>
          </a:bodyPr>
          <a:lstStyle/>
          <a:p>
            <a:pPr>
              <a:lnSpc>
                <a:spcPct val="80000"/>
              </a:lnSpc>
              <a:buFont typeface="Wingdings" panose="05000000000000000000" pitchFamily="2" charset="2"/>
              <a:buChar char="ü"/>
            </a:pPr>
            <a:r>
              <a:rPr lang="en-US" altLang="en-US" sz="3200" dirty="0">
                <a:latin typeface="Times New Roman" panose="02020603050405020304" pitchFamily="18" charset="0"/>
                <a:cs typeface="Times New Roman" panose="02020603050405020304" pitchFamily="18" charset="0"/>
              </a:rPr>
              <a:t>Many see Esther’s </a:t>
            </a:r>
            <a:r>
              <a:rPr lang="en-US" altLang="en-US" sz="3200" i="1" dirty="0">
                <a:latin typeface="Times New Roman" panose="02020603050405020304" pitchFamily="18" charset="0"/>
                <a:cs typeface="Times New Roman" panose="02020603050405020304" pitchFamily="18" charset="0"/>
              </a:rPr>
              <a:t>hesitation</a:t>
            </a:r>
            <a:r>
              <a:rPr lang="en-US" altLang="en-US" sz="3200" dirty="0">
                <a:latin typeface="Times New Roman" panose="02020603050405020304" pitchFamily="18" charset="0"/>
                <a:cs typeface="Times New Roman" panose="02020603050405020304" pitchFamily="18" charset="0"/>
              </a:rPr>
              <a:t> as a lack of courage, but I don’t. </a:t>
            </a:r>
          </a:p>
          <a:p>
            <a:pPr>
              <a:lnSpc>
                <a:spcPct val="80000"/>
              </a:lnSpc>
              <a:buFont typeface="Wingdings" panose="05000000000000000000" pitchFamily="2" charset="2"/>
              <a:buChar char="ü"/>
            </a:pPr>
            <a:endParaRPr lang="en-US" altLang="en-US" sz="3200" dirty="0">
              <a:latin typeface="Times New Roman" panose="02020603050405020304" pitchFamily="18" charset="0"/>
              <a:cs typeface="Times New Roman" panose="02020603050405020304" pitchFamily="18" charset="0"/>
            </a:endParaRPr>
          </a:p>
          <a:p>
            <a:pPr>
              <a:lnSpc>
                <a:spcPct val="80000"/>
              </a:lnSpc>
              <a:buFont typeface="Wingdings" panose="05000000000000000000" pitchFamily="2" charset="2"/>
              <a:buChar char="ü"/>
            </a:pPr>
            <a:r>
              <a:rPr lang="en-US" altLang="en-US" sz="3200" b="1" dirty="0">
                <a:latin typeface="Times New Roman" panose="02020603050405020304" pitchFamily="18" charset="0"/>
                <a:cs typeface="Times New Roman" panose="02020603050405020304" pitchFamily="18" charset="0"/>
              </a:rPr>
              <a:t>Courage is not recklessness. </a:t>
            </a:r>
            <a:r>
              <a:rPr lang="en-US" altLang="en-US" sz="3200" b="1" dirty="0">
                <a:solidFill>
                  <a:srgbClr val="990000"/>
                </a:solidFill>
                <a:latin typeface="Times New Roman" panose="02020603050405020304" pitchFamily="18" charset="0"/>
                <a:cs typeface="Times New Roman" panose="02020603050405020304" pitchFamily="18" charset="0"/>
              </a:rPr>
              <a:t> </a:t>
            </a:r>
          </a:p>
          <a:p>
            <a:pPr>
              <a:lnSpc>
                <a:spcPct val="80000"/>
              </a:lnSpc>
              <a:buFont typeface="Wingdings" panose="05000000000000000000" pitchFamily="2" charset="2"/>
              <a:buChar char="ü"/>
            </a:pPr>
            <a:endParaRPr lang="en-US" altLang="en-US" sz="3200" b="1" dirty="0">
              <a:solidFill>
                <a:srgbClr val="990000"/>
              </a:solidFill>
              <a:latin typeface="Times New Roman" panose="02020603050405020304" pitchFamily="18" charset="0"/>
              <a:cs typeface="Times New Roman" panose="02020603050405020304" pitchFamily="18" charset="0"/>
            </a:endParaRPr>
          </a:p>
          <a:p>
            <a:pPr>
              <a:lnSpc>
                <a:spcPct val="80000"/>
              </a:lnSpc>
              <a:buFont typeface="Wingdings" panose="05000000000000000000" pitchFamily="2" charset="2"/>
              <a:buChar char="ü"/>
            </a:pPr>
            <a:r>
              <a:rPr lang="en-US" altLang="en-US" sz="3200" dirty="0">
                <a:latin typeface="Times New Roman" panose="02020603050405020304" pitchFamily="18" charset="0"/>
                <a:cs typeface="Times New Roman" panose="02020603050405020304" pitchFamily="18" charset="0"/>
              </a:rPr>
              <a:t>Courage contemplates what must be done before action is taken.</a:t>
            </a:r>
          </a:p>
          <a:p>
            <a:pPr>
              <a:lnSpc>
                <a:spcPct val="80000"/>
              </a:lnSpc>
              <a:buFont typeface="Wingdings" panose="05000000000000000000" pitchFamily="2" charset="2"/>
              <a:buChar char="ü"/>
            </a:pPr>
            <a:endParaRPr lang="en-US" altLang="en-US" sz="3200" dirty="0">
              <a:latin typeface="Times New Roman" panose="02020603050405020304" pitchFamily="18" charset="0"/>
              <a:cs typeface="Times New Roman" panose="02020603050405020304" pitchFamily="18" charset="0"/>
            </a:endParaRPr>
          </a:p>
          <a:p>
            <a:pPr marL="293688" indent="-293688">
              <a:lnSpc>
                <a:spcPct val="80000"/>
              </a:lnSpc>
              <a:buFont typeface="Wingdings" panose="05000000000000000000" pitchFamily="2" charset="2"/>
              <a:buChar char="ü"/>
            </a:pPr>
            <a:r>
              <a:rPr lang="en-US" altLang="en-US" sz="3200" dirty="0">
                <a:latin typeface="Times New Roman" panose="02020603050405020304" pitchFamily="18" charset="0"/>
                <a:cs typeface="Times New Roman" panose="02020603050405020304" pitchFamily="18" charset="0"/>
              </a:rPr>
              <a:t>  Margaret Truman observed, </a:t>
            </a:r>
            <a:r>
              <a:rPr lang="en-US" altLang="en-US" sz="3200" b="1" dirty="0">
                <a:solidFill>
                  <a:srgbClr val="990000"/>
                </a:solidFill>
                <a:latin typeface="Times New Roman" panose="02020603050405020304" pitchFamily="18" charset="0"/>
                <a:cs typeface="Times New Roman" panose="02020603050405020304" pitchFamily="18" charset="0"/>
              </a:rPr>
              <a:t>“Courage is rarely reckless or foolish…courage usually involves a highly realistic estimate of the odds that must be faced.”</a:t>
            </a:r>
            <a:r>
              <a:rPr lang="en-US" altLang="en-US" sz="3200" dirty="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1000"/>
                                        <p:tgtEl>
                                          <p:spTgt spid="11267">
                                            <p:txEl>
                                              <p:pRg st="0" end="0"/>
                                            </p:txEl>
                                          </p:spTgt>
                                        </p:tgtEl>
                                      </p:cBhvr>
                                    </p:animEffect>
                                    <p:anim calcmode="lin" valueType="num">
                                      <p:cBhvr>
                                        <p:cTn id="8" dur="10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2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267">
                                            <p:txEl>
                                              <p:pRg st="2" end="2"/>
                                            </p:txEl>
                                          </p:spTgt>
                                        </p:tgtEl>
                                        <p:attrNameLst>
                                          <p:attrName>style.visibility</p:attrName>
                                        </p:attrNameLst>
                                      </p:cBhvr>
                                      <p:to>
                                        <p:strVal val="visible"/>
                                      </p:to>
                                    </p:set>
                                    <p:animEffect transition="in" filter="fade">
                                      <p:cBhvr>
                                        <p:cTn id="14" dur="1000"/>
                                        <p:tgtEl>
                                          <p:spTgt spid="11267">
                                            <p:txEl>
                                              <p:pRg st="2" end="2"/>
                                            </p:txEl>
                                          </p:spTgt>
                                        </p:tgtEl>
                                      </p:cBhvr>
                                    </p:animEffect>
                                    <p:anim calcmode="lin" valueType="num">
                                      <p:cBhvr>
                                        <p:cTn id="15"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26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267">
                                            <p:txEl>
                                              <p:pRg st="4" end="4"/>
                                            </p:txEl>
                                          </p:spTgt>
                                        </p:tgtEl>
                                        <p:attrNameLst>
                                          <p:attrName>style.visibility</p:attrName>
                                        </p:attrNameLst>
                                      </p:cBhvr>
                                      <p:to>
                                        <p:strVal val="visible"/>
                                      </p:to>
                                    </p:set>
                                    <p:animEffect transition="in" filter="fade">
                                      <p:cBhvr>
                                        <p:cTn id="21" dur="1000"/>
                                        <p:tgtEl>
                                          <p:spTgt spid="11267">
                                            <p:txEl>
                                              <p:pRg st="4" end="4"/>
                                            </p:txEl>
                                          </p:spTgt>
                                        </p:tgtEl>
                                      </p:cBhvr>
                                    </p:animEffect>
                                    <p:anim calcmode="lin" valueType="num">
                                      <p:cBhvr>
                                        <p:cTn id="22"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26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267">
                                            <p:txEl>
                                              <p:pRg st="6" end="6"/>
                                            </p:txEl>
                                          </p:spTgt>
                                        </p:tgtEl>
                                        <p:attrNameLst>
                                          <p:attrName>style.visibility</p:attrName>
                                        </p:attrNameLst>
                                      </p:cBhvr>
                                      <p:to>
                                        <p:strVal val="visible"/>
                                      </p:to>
                                    </p:set>
                                    <p:animEffect transition="in" filter="fade">
                                      <p:cBhvr>
                                        <p:cTn id="28" dur="1000"/>
                                        <p:tgtEl>
                                          <p:spTgt spid="11267">
                                            <p:txEl>
                                              <p:pRg st="6" end="6"/>
                                            </p:txEl>
                                          </p:spTgt>
                                        </p:tgtEl>
                                      </p:cBhvr>
                                    </p:animEffect>
                                    <p:anim calcmode="lin" valueType="num">
                                      <p:cBhvr>
                                        <p:cTn id="29"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26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B52B97-4882-4978-8DAC-739FE896B8FF}"/>
              </a:ext>
            </a:extLst>
          </p:cNvPr>
          <p:cNvSpPr txBox="1"/>
          <p:nvPr/>
        </p:nvSpPr>
        <p:spPr>
          <a:xfrm>
            <a:off x="609600" y="289679"/>
            <a:ext cx="10972800" cy="6278642"/>
          </a:xfrm>
          <a:prstGeom prst="rect">
            <a:avLst/>
          </a:prstGeom>
          <a:noFill/>
        </p:spPr>
        <p:txBody>
          <a:bodyPr wrap="square" rtlCol="0">
            <a:spAutoFit/>
          </a:bodyPr>
          <a:lstStyle/>
          <a:p>
            <a:pPr>
              <a:lnSpc>
                <a:spcPct val="80000"/>
              </a:lnSpc>
            </a:pPr>
            <a:r>
              <a:rPr lang="en-US" altLang="en-US" sz="3200" b="1" dirty="0">
                <a:latin typeface="Times New Roman" panose="02020603050405020304" pitchFamily="18" charset="0"/>
                <a:cs typeface="Times New Roman" panose="02020603050405020304" pitchFamily="18" charset="0"/>
              </a:rPr>
              <a:t>Courage is not fearlessness.</a:t>
            </a:r>
            <a:r>
              <a:rPr lang="en-US" altLang="en-US" sz="3200" dirty="0">
                <a:latin typeface="Times New Roman" panose="02020603050405020304" pitchFamily="18" charset="0"/>
                <a:cs typeface="Times New Roman" panose="02020603050405020304" pitchFamily="18" charset="0"/>
              </a:rPr>
              <a:t> </a:t>
            </a:r>
          </a:p>
          <a:p>
            <a:pPr>
              <a:lnSpc>
                <a:spcPct val="80000"/>
              </a:lnSpc>
            </a:pPr>
            <a:r>
              <a:rPr lang="en-US" altLang="en-US" sz="3200" dirty="0">
                <a:latin typeface="Times New Roman" panose="02020603050405020304" pitchFamily="18" charset="0"/>
                <a:cs typeface="Times New Roman" panose="02020603050405020304" pitchFamily="18" charset="0"/>
              </a:rPr>
              <a:t>    </a:t>
            </a:r>
          </a:p>
          <a:p>
            <a:pPr marL="457200" indent="-457200">
              <a:lnSpc>
                <a:spcPct val="80000"/>
              </a:lnSpc>
              <a:buFont typeface="Wingdings" panose="05000000000000000000" pitchFamily="2" charset="2"/>
              <a:buChar char="§"/>
            </a:pPr>
            <a:r>
              <a:rPr lang="en-US" altLang="en-US" sz="3200" dirty="0">
                <a:latin typeface="Times New Roman" panose="02020603050405020304" pitchFamily="18" charset="0"/>
                <a:cs typeface="Times New Roman" panose="02020603050405020304" pitchFamily="18" charset="0"/>
              </a:rPr>
              <a:t>John Wayne once said, </a:t>
            </a:r>
            <a:r>
              <a:rPr lang="en-US" altLang="en-US" sz="3200" b="1" dirty="0">
                <a:solidFill>
                  <a:srgbClr val="990000"/>
                </a:solidFill>
                <a:latin typeface="Times New Roman" panose="02020603050405020304" pitchFamily="18" charset="0"/>
                <a:cs typeface="Times New Roman" panose="02020603050405020304" pitchFamily="18" charset="0"/>
              </a:rPr>
              <a:t>“Courage is being scared to death and saddling up anyway.”</a:t>
            </a:r>
            <a:r>
              <a:rPr lang="en-US" altLang="en-US" sz="3200" dirty="0">
                <a:latin typeface="Times New Roman" panose="02020603050405020304" pitchFamily="18" charset="0"/>
                <a:cs typeface="Times New Roman" panose="02020603050405020304" pitchFamily="18" charset="0"/>
              </a:rPr>
              <a:t>  </a:t>
            </a:r>
          </a:p>
          <a:p>
            <a:pPr marL="457200" indent="-457200">
              <a:lnSpc>
                <a:spcPct val="80000"/>
              </a:lnSpc>
              <a:buFont typeface="Wingdings" panose="05000000000000000000" pitchFamily="2" charset="2"/>
              <a:buChar char="§"/>
            </a:pPr>
            <a:endParaRPr lang="en-US" altLang="en-US" sz="3200" dirty="0">
              <a:latin typeface="Times New Roman" panose="02020603050405020304" pitchFamily="18" charset="0"/>
              <a:cs typeface="Times New Roman" panose="02020603050405020304" pitchFamily="18" charset="0"/>
            </a:endParaRPr>
          </a:p>
          <a:p>
            <a:pPr marL="457200" indent="-457200">
              <a:lnSpc>
                <a:spcPct val="80000"/>
              </a:lnSpc>
              <a:buFont typeface="Wingdings" panose="05000000000000000000" pitchFamily="2" charset="2"/>
              <a:buChar char="§"/>
            </a:pPr>
            <a:r>
              <a:rPr lang="en-US" altLang="en-US" sz="3200" dirty="0">
                <a:latin typeface="Times New Roman" panose="02020603050405020304" pitchFamily="18" charset="0"/>
                <a:cs typeface="Times New Roman" panose="02020603050405020304" pitchFamily="18" charset="0"/>
              </a:rPr>
              <a:t>In like manner, Nelson Mandela said, </a:t>
            </a:r>
            <a:r>
              <a:rPr lang="en-US" altLang="en-US" sz="3200" b="1" dirty="0">
                <a:solidFill>
                  <a:srgbClr val="990000"/>
                </a:solidFill>
                <a:latin typeface="Times New Roman" panose="02020603050405020304" pitchFamily="18" charset="0"/>
                <a:cs typeface="Times New Roman" panose="02020603050405020304" pitchFamily="18" charset="0"/>
              </a:rPr>
              <a:t>“I learned that courage was not the absence of fear, but the triumph over it.  The brave man is not the man who does not feel afraid, but he who conquers that fear.”</a:t>
            </a:r>
            <a:r>
              <a:rPr lang="en-US" altLang="en-US" sz="3200" dirty="0">
                <a:latin typeface="Times New Roman" panose="02020603050405020304" pitchFamily="18" charset="0"/>
                <a:cs typeface="Times New Roman" panose="02020603050405020304" pitchFamily="18" charset="0"/>
              </a:rPr>
              <a:t>  </a:t>
            </a:r>
          </a:p>
          <a:p>
            <a:pPr marL="457200" indent="-457200">
              <a:lnSpc>
                <a:spcPct val="80000"/>
              </a:lnSpc>
              <a:buFont typeface="Wingdings" panose="05000000000000000000" pitchFamily="2" charset="2"/>
              <a:buChar char="§"/>
            </a:pPr>
            <a:endParaRPr lang="en-US" altLang="en-US" sz="3200" dirty="0">
              <a:latin typeface="Times New Roman" panose="02020603050405020304" pitchFamily="18" charset="0"/>
              <a:cs typeface="Times New Roman" panose="02020603050405020304" pitchFamily="18" charset="0"/>
            </a:endParaRPr>
          </a:p>
          <a:p>
            <a:pPr marL="457200" indent="-457200">
              <a:lnSpc>
                <a:spcPct val="80000"/>
              </a:lnSpc>
              <a:buFont typeface="Wingdings" panose="05000000000000000000" pitchFamily="2" charset="2"/>
              <a:buChar char="§"/>
            </a:pPr>
            <a:r>
              <a:rPr lang="en-US" altLang="en-US" sz="3200" dirty="0">
                <a:latin typeface="Times New Roman" panose="02020603050405020304" pitchFamily="18" charset="0"/>
                <a:cs typeface="Times New Roman" panose="02020603050405020304" pitchFamily="18" charset="0"/>
              </a:rPr>
              <a:t>Mark Twain wrote, </a:t>
            </a:r>
            <a:r>
              <a:rPr lang="en-US" altLang="en-US" sz="3200" b="1" dirty="0">
                <a:solidFill>
                  <a:srgbClr val="990000"/>
                </a:solidFill>
                <a:latin typeface="Times New Roman" panose="02020603050405020304" pitchFamily="18" charset="0"/>
                <a:cs typeface="Times New Roman" panose="02020603050405020304" pitchFamily="18" charset="0"/>
              </a:rPr>
              <a:t>“Courage is resistance to fear, mastery of fear – not absence of fear.”</a:t>
            </a:r>
            <a:r>
              <a:rPr lang="en-US" altLang="en-US" sz="3200" dirty="0">
                <a:latin typeface="Times New Roman" panose="02020603050405020304" pitchFamily="18" charset="0"/>
                <a:cs typeface="Times New Roman" panose="02020603050405020304" pitchFamily="18" charset="0"/>
              </a:rPr>
              <a:t>  </a:t>
            </a:r>
          </a:p>
          <a:p>
            <a:pPr marL="457200" indent="-457200">
              <a:lnSpc>
                <a:spcPct val="80000"/>
              </a:lnSpc>
              <a:buFont typeface="Wingdings" panose="05000000000000000000" pitchFamily="2" charset="2"/>
              <a:buChar char="§"/>
            </a:pPr>
            <a:endParaRPr lang="en-US" altLang="en-US" sz="3200" dirty="0">
              <a:latin typeface="Times New Roman" panose="02020603050405020304" pitchFamily="18" charset="0"/>
              <a:cs typeface="Times New Roman" panose="02020603050405020304" pitchFamily="18" charset="0"/>
            </a:endParaRPr>
          </a:p>
          <a:p>
            <a:pPr marL="457200" indent="-457200">
              <a:lnSpc>
                <a:spcPct val="80000"/>
              </a:lnSpc>
              <a:buFont typeface="Wingdings" panose="05000000000000000000" pitchFamily="2" charset="2"/>
              <a:buChar char="§"/>
            </a:pPr>
            <a:r>
              <a:rPr lang="en-US" altLang="en-US" sz="3200" dirty="0">
                <a:latin typeface="Times New Roman" panose="02020603050405020304" pitchFamily="18" charset="0"/>
                <a:cs typeface="Times New Roman" panose="02020603050405020304" pitchFamily="18" charset="0"/>
              </a:rPr>
              <a:t>Finally, Dorothy Bernard defined courage as </a:t>
            </a:r>
            <a:r>
              <a:rPr lang="en-US" altLang="en-US" sz="3200" b="1" dirty="0">
                <a:solidFill>
                  <a:srgbClr val="990000"/>
                </a:solidFill>
                <a:latin typeface="Times New Roman" panose="02020603050405020304" pitchFamily="18" charset="0"/>
                <a:cs typeface="Times New Roman" panose="02020603050405020304" pitchFamily="18" charset="0"/>
              </a:rPr>
              <a:t>“fear that has said its prayers.”</a:t>
            </a:r>
          </a:p>
          <a:p>
            <a:endParaRPr lang="en-US" dirty="0"/>
          </a:p>
        </p:txBody>
      </p:sp>
    </p:spTree>
    <p:extLst>
      <p:ext uri="{BB962C8B-B14F-4D97-AF65-F5344CB8AC3E}">
        <p14:creationId xmlns:p14="http://schemas.microsoft.com/office/powerpoint/2010/main" val="286445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fade">
                                      <p:cBhvr>
                                        <p:cTn id="21" dur="1000"/>
                                        <p:tgtEl>
                                          <p:spTgt spid="2">
                                            <p:txEl>
                                              <p:pRg st="6" end="6"/>
                                            </p:txEl>
                                          </p:spTgt>
                                        </p:tgtEl>
                                      </p:cBhvr>
                                    </p:animEffect>
                                    <p:anim calcmode="lin" valueType="num">
                                      <p:cBhvr>
                                        <p:cTn id="2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1000"/>
                                        <p:tgtEl>
                                          <p:spTgt spid="2">
                                            <p:txEl>
                                              <p:pRg st="8" end="8"/>
                                            </p:txEl>
                                          </p:spTgt>
                                        </p:tgtEl>
                                      </p:cBhvr>
                                    </p:animEffect>
                                    <p:anim calcmode="lin" valueType="num">
                                      <p:cBhvr>
                                        <p:cTn id="29"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F86E4A4-08B3-4836-AC72-BED8FECC690A}"/>
              </a:ext>
            </a:extLst>
          </p:cNvPr>
          <p:cNvSpPr>
            <a:spLocks noGrp="1" noChangeArrowheads="1"/>
          </p:cNvSpPr>
          <p:nvPr>
            <p:ph type="title"/>
          </p:nvPr>
        </p:nvSpPr>
        <p:spPr>
          <a:xfrm>
            <a:off x="609600" y="381000"/>
            <a:ext cx="10972800" cy="609600"/>
          </a:xfrm>
        </p:spPr>
        <p:txBody>
          <a:bodyPr/>
          <a:lstStyle/>
          <a:p>
            <a:pPr algn="ctr"/>
            <a:r>
              <a:rPr lang="en-US" altLang="en-US" sz="3600" b="1" dirty="0">
                <a:solidFill>
                  <a:srgbClr val="990000"/>
                </a:solidFill>
              </a:rPr>
              <a:t>DELIBERATION</a:t>
            </a:r>
          </a:p>
        </p:txBody>
      </p:sp>
      <p:sp>
        <p:nvSpPr>
          <p:cNvPr id="12291" name="Rectangle 3">
            <a:extLst>
              <a:ext uri="{FF2B5EF4-FFF2-40B4-BE49-F238E27FC236}">
                <a16:creationId xmlns:a16="http://schemas.microsoft.com/office/drawing/2014/main" id="{2BD316FF-F666-4536-88CD-120A5B8DB02B}"/>
              </a:ext>
            </a:extLst>
          </p:cNvPr>
          <p:cNvSpPr>
            <a:spLocks noGrp="1" noChangeArrowheads="1"/>
          </p:cNvSpPr>
          <p:nvPr>
            <p:ph idx="1"/>
          </p:nvPr>
        </p:nvSpPr>
        <p:spPr>
          <a:xfrm>
            <a:off x="609600" y="1219200"/>
            <a:ext cx="10972800" cy="4495800"/>
          </a:xfrm>
        </p:spPr>
        <p:txBody>
          <a:bodyPr>
            <a:noAutofit/>
          </a:bodyPr>
          <a:lstStyle/>
          <a:p>
            <a:pPr>
              <a:lnSpc>
                <a:spcPct val="80000"/>
              </a:lnSpc>
            </a:pPr>
            <a:r>
              <a:rPr lang="en-US" altLang="en-US" sz="3200" dirty="0">
                <a:latin typeface="Times New Roman" panose="02020603050405020304" pitchFamily="18" charset="0"/>
                <a:cs typeface="Times New Roman" panose="02020603050405020304" pitchFamily="18" charset="0"/>
              </a:rPr>
              <a:t>I believe that Esther was simply counting the cost.  </a:t>
            </a:r>
          </a:p>
          <a:p>
            <a:pPr>
              <a:lnSpc>
                <a:spcPct val="80000"/>
              </a:lnSpc>
            </a:pPr>
            <a:r>
              <a:rPr lang="en-US" altLang="en-US" sz="3200" dirty="0">
                <a:latin typeface="Times New Roman" panose="02020603050405020304" pitchFamily="18" charset="0"/>
                <a:cs typeface="Times New Roman" panose="02020603050405020304" pitchFamily="18" charset="0"/>
              </a:rPr>
              <a:t>She was deliberating over what needed to be done.    </a:t>
            </a:r>
          </a:p>
          <a:p>
            <a:pPr>
              <a:lnSpc>
                <a:spcPct val="80000"/>
              </a:lnSpc>
            </a:pPr>
            <a:r>
              <a:rPr lang="en-US" altLang="en-US" sz="3200" dirty="0">
                <a:latin typeface="Times New Roman" panose="02020603050405020304" pitchFamily="18" charset="0"/>
                <a:cs typeface="Times New Roman" panose="02020603050405020304" pitchFamily="18" charset="0"/>
              </a:rPr>
              <a:t>It is important to note that </a:t>
            </a:r>
            <a:r>
              <a:rPr lang="en-US" altLang="en-US" sz="3200" b="1" dirty="0">
                <a:solidFill>
                  <a:srgbClr val="990000"/>
                </a:solidFill>
                <a:latin typeface="Times New Roman" panose="02020603050405020304" pitchFamily="18" charset="0"/>
                <a:cs typeface="Times New Roman" panose="02020603050405020304" pitchFamily="18" charset="0"/>
              </a:rPr>
              <a:t>Esther did not tell Mordecai “NO”.</a:t>
            </a:r>
            <a:r>
              <a:rPr lang="en-US" altLang="en-US" sz="3200" dirty="0">
                <a:latin typeface="Times New Roman" panose="02020603050405020304" pitchFamily="18" charset="0"/>
                <a:cs typeface="Times New Roman" panose="02020603050405020304" pitchFamily="18" charset="0"/>
              </a:rPr>
              <a:t> </a:t>
            </a:r>
          </a:p>
          <a:p>
            <a:pPr>
              <a:lnSpc>
                <a:spcPct val="80000"/>
              </a:lnSpc>
            </a:pPr>
            <a:r>
              <a:rPr lang="en-US" altLang="en-US" sz="3200" dirty="0">
                <a:latin typeface="Times New Roman" panose="02020603050405020304" pitchFamily="18" charset="0"/>
                <a:cs typeface="Times New Roman" panose="02020603050405020304" pitchFamily="18" charset="0"/>
              </a:rPr>
              <a:t>She simply informed him of the difficulty and danger of doing what he was suggesting. </a:t>
            </a:r>
          </a:p>
          <a:p>
            <a:pPr>
              <a:lnSpc>
                <a:spcPct val="80000"/>
              </a:lnSpc>
            </a:pPr>
            <a:r>
              <a:rPr lang="en-US" altLang="en-US" sz="3200" dirty="0">
                <a:latin typeface="Times New Roman" panose="02020603050405020304" pitchFamily="18" charset="0"/>
                <a:cs typeface="Times New Roman" panose="02020603050405020304" pitchFamily="18" charset="0"/>
              </a:rPr>
              <a:t>When Esther received Mordecai’s second impassioned plea, she sent word that she would go (</a:t>
            </a:r>
            <a:r>
              <a:rPr lang="en-US" altLang="en-US" sz="3200" b="1" dirty="0">
                <a:latin typeface="Times New Roman" panose="02020603050405020304" pitchFamily="18" charset="0"/>
                <a:cs typeface="Times New Roman" panose="02020603050405020304" pitchFamily="18" charset="0"/>
              </a:rPr>
              <a:t>4:13-16</a:t>
            </a:r>
            <a:r>
              <a:rPr lang="en-US" altLang="en-US" sz="3200" dirty="0">
                <a:latin typeface="Times New Roman" panose="02020603050405020304" pitchFamily="18" charset="0"/>
                <a:cs typeface="Times New Roman" panose="02020603050405020304" pitchFamily="18" charset="0"/>
              </a:rPr>
              <a:t>).  </a:t>
            </a:r>
          </a:p>
          <a:p>
            <a:pPr>
              <a:lnSpc>
                <a:spcPct val="80000"/>
              </a:lnSpc>
            </a:pPr>
            <a:r>
              <a:rPr lang="en-US" altLang="en-US" sz="3200" dirty="0">
                <a:latin typeface="Times New Roman" panose="02020603050405020304" pitchFamily="18" charset="0"/>
                <a:cs typeface="Times New Roman" panose="02020603050405020304" pitchFamily="18" charset="0"/>
              </a:rPr>
              <a:t>She had counted the cost, and she was willing, if necessary, to pay the price – </a:t>
            </a:r>
            <a:r>
              <a:rPr lang="en-US" altLang="en-US" sz="3200" b="1" dirty="0">
                <a:solidFill>
                  <a:srgbClr val="990000"/>
                </a:solidFill>
                <a:latin typeface="Times New Roman" panose="02020603050405020304" pitchFamily="18" charset="0"/>
                <a:cs typeface="Times New Roman" panose="02020603050405020304" pitchFamily="18" charset="0"/>
              </a:rPr>
              <a:t>“and if I perish, I perish” </a:t>
            </a:r>
            <a:r>
              <a:rPr lang="en-US" altLang="en-US" sz="3200" dirty="0">
                <a:latin typeface="Times New Roman" panose="02020603050405020304" pitchFamily="18" charset="0"/>
                <a:cs typeface="Times New Roman" panose="02020603050405020304" pitchFamily="18" charset="0"/>
              </a:rPr>
              <a:t>(</a:t>
            </a:r>
            <a:r>
              <a:rPr lang="en-US" altLang="en-US" sz="3200" b="1" dirty="0">
                <a:latin typeface="Times New Roman" panose="02020603050405020304" pitchFamily="18" charset="0"/>
                <a:cs typeface="Times New Roman" panose="02020603050405020304" pitchFamily="18" charset="0"/>
              </a:rPr>
              <a:t>4:16</a:t>
            </a:r>
            <a:r>
              <a:rPr lang="en-US" altLang="en-US" sz="32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1000" fill="hold"/>
                                        <p:tgtEl>
                                          <p:spTgt spid="1229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29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291">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229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2291">
                                            <p:txEl>
                                              <p:pRg st="1" end="1"/>
                                            </p:txEl>
                                          </p:spTgt>
                                        </p:tgtEl>
                                        <p:attrNameLst>
                                          <p:attrName>style.visibility</p:attrName>
                                        </p:attrNameLst>
                                      </p:cBhvr>
                                      <p:to>
                                        <p:strVal val="visible"/>
                                      </p:to>
                                    </p:set>
                                    <p:anim calcmode="lin" valueType="num">
                                      <p:cBhvr>
                                        <p:cTn id="15" dur="1000" fill="hold"/>
                                        <p:tgtEl>
                                          <p:spTgt spid="1229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29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291">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229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2291">
                                            <p:txEl>
                                              <p:pRg st="2" end="2"/>
                                            </p:txEl>
                                          </p:spTgt>
                                        </p:tgtEl>
                                        <p:attrNameLst>
                                          <p:attrName>style.visibility</p:attrName>
                                        </p:attrNameLst>
                                      </p:cBhvr>
                                      <p:to>
                                        <p:strVal val="visible"/>
                                      </p:to>
                                    </p:set>
                                    <p:anim calcmode="lin" valueType="num">
                                      <p:cBhvr>
                                        <p:cTn id="23" dur="1000" fill="hold"/>
                                        <p:tgtEl>
                                          <p:spTgt spid="1229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29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291">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2291">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2291">
                                            <p:txEl>
                                              <p:pRg st="3" end="3"/>
                                            </p:txEl>
                                          </p:spTgt>
                                        </p:tgtEl>
                                        <p:attrNameLst>
                                          <p:attrName>style.visibility</p:attrName>
                                        </p:attrNameLst>
                                      </p:cBhvr>
                                      <p:to>
                                        <p:strVal val="visible"/>
                                      </p:to>
                                    </p:set>
                                    <p:anim calcmode="lin" valueType="num">
                                      <p:cBhvr>
                                        <p:cTn id="31" dur="1000" fill="hold"/>
                                        <p:tgtEl>
                                          <p:spTgt spid="1229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29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291">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12291">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2291">
                                            <p:txEl>
                                              <p:pRg st="4" end="4"/>
                                            </p:txEl>
                                          </p:spTgt>
                                        </p:tgtEl>
                                        <p:attrNameLst>
                                          <p:attrName>style.visibility</p:attrName>
                                        </p:attrNameLst>
                                      </p:cBhvr>
                                      <p:to>
                                        <p:strVal val="visible"/>
                                      </p:to>
                                    </p:set>
                                    <p:anim calcmode="lin" valueType="num">
                                      <p:cBhvr>
                                        <p:cTn id="39" dur="1000" fill="hold"/>
                                        <p:tgtEl>
                                          <p:spTgt spid="1229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29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291">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12291">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2291">
                                            <p:txEl>
                                              <p:pRg st="5" end="5"/>
                                            </p:txEl>
                                          </p:spTgt>
                                        </p:tgtEl>
                                        <p:attrNameLst>
                                          <p:attrName>style.visibility</p:attrName>
                                        </p:attrNameLst>
                                      </p:cBhvr>
                                      <p:to>
                                        <p:strVal val="visible"/>
                                      </p:to>
                                    </p:set>
                                    <p:anim calcmode="lin" valueType="num">
                                      <p:cBhvr>
                                        <p:cTn id="47" dur="1000" fill="hold"/>
                                        <p:tgtEl>
                                          <p:spTgt spid="12291">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2291">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2291">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122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63454C-3936-489F-85AC-A0E5E21EFAA1}"/>
              </a:ext>
            </a:extLst>
          </p:cNvPr>
          <p:cNvSpPr txBox="1"/>
          <p:nvPr/>
        </p:nvSpPr>
        <p:spPr>
          <a:xfrm>
            <a:off x="609600" y="685800"/>
            <a:ext cx="10972801" cy="5096780"/>
          </a:xfrm>
          <a:prstGeom prst="rect">
            <a:avLst/>
          </a:prstGeom>
          <a:noFill/>
        </p:spPr>
        <p:txBody>
          <a:bodyPr wrap="square" rtlCol="0">
            <a:spAutoFit/>
          </a:bodyPr>
          <a:lstStyle/>
          <a:p>
            <a:pPr marL="457200" indent="-457200">
              <a:lnSpc>
                <a:spcPct val="80000"/>
              </a:lnSpc>
              <a:buFont typeface="Arial" panose="020B0604020202020204" pitchFamily="34" charset="0"/>
              <a:buChar char="•"/>
            </a:pPr>
            <a:r>
              <a:rPr lang="en-US" altLang="en-US" sz="3200" dirty="0">
                <a:latin typeface="Times New Roman" panose="02020603050405020304" pitchFamily="18" charset="0"/>
                <a:cs typeface="Times New Roman" panose="02020603050405020304" pitchFamily="18" charset="0"/>
              </a:rPr>
              <a:t>From Esther, we learn that </a:t>
            </a:r>
            <a:r>
              <a:rPr lang="en-US" altLang="en-US" sz="3200" b="1" dirty="0">
                <a:solidFill>
                  <a:srgbClr val="990000"/>
                </a:solidFill>
                <a:latin typeface="Times New Roman" panose="02020603050405020304" pitchFamily="18" charset="0"/>
                <a:cs typeface="Times New Roman" panose="02020603050405020304" pitchFamily="18" charset="0"/>
              </a:rPr>
              <a:t>courage, like fear, springs from the heart or mind.</a:t>
            </a:r>
            <a:r>
              <a:rPr lang="en-US" altLang="en-US" sz="3200" dirty="0">
                <a:latin typeface="Times New Roman" panose="02020603050405020304" pitchFamily="18" charset="0"/>
                <a:cs typeface="Times New Roman" panose="02020603050405020304" pitchFamily="18" charset="0"/>
              </a:rPr>
              <a:t>  </a:t>
            </a:r>
          </a:p>
          <a:p>
            <a:pPr>
              <a:lnSpc>
                <a:spcPct val="80000"/>
              </a:lnSpc>
            </a:pPr>
            <a:endParaRPr lang="en-US" altLang="en-US" sz="3200" dirty="0">
              <a:latin typeface="Times New Roman" panose="02020603050405020304" pitchFamily="18" charset="0"/>
              <a:cs typeface="Times New Roman" panose="02020603050405020304" pitchFamily="18" charset="0"/>
            </a:endParaRPr>
          </a:p>
          <a:p>
            <a:pPr marL="457200" indent="-457200">
              <a:lnSpc>
                <a:spcPct val="80000"/>
              </a:lnSpc>
              <a:buFont typeface="Arial" panose="020B0604020202020204" pitchFamily="34" charset="0"/>
              <a:buChar char="•"/>
            </a:pPr>
            <a:r>
              <a:rPr lang="en-US" altLang="en-US" sz="3200" dirty="0">
                <a:latin typeface="Times New Roman" panose="02020603050405020304" pitchFamily="18" charset="0"/>
                <a:cs typeface="Times New Roman" panose="02020603050405020304" pitchFamily="18" charset="0"/>
              </a:rPr>
              <a:t>This should not really be a surprise to us. </a:t>
            </a:r>
          </a:p>
          <a:p>
            <a:pPr>
              <a:lnSpc>
                <a:spcPct val="80000"/>
              </a:lnSpc>
            </a:pPr>
            <a:endParaRPr lang="en-US" altLang="en-US" sz="3200" dirty="0">
              <a:latin typeface="Times New Roman" panose="02020603050405020304" pitchFamily="18" charset="0"/>
              <a:cs typeface="Times New Roman" panose="02020603050405020304" pitchFamily="18" charset="0"/>
            </a:endParaRPr>
          </a:p>
          <a:p>
            <a:pPr marL="457200" indent="-457200">
              <a:lnSpc>
                <a:spcPct val="80000"/>
              </a:lnSpc>
              <a:buFont typeface="Arial" panose="020B0604020202020204" pitchFamily="34" charset="0"/>
              <a:buChar char="•"/>
            </a:pPr>
            <a:r>
              <a:rPr lang="en-US" altLang="en-US" sz="3200" dirty="0">
                <a:latin typeface="Times New Roman" panose="02020603050405020304" pitchFamily="18" charset="0"/>
                <a:cs typeface="Times New Roman" panose="02020603050405020304" pitchFamily="18" charset="0"/>
              </a:rPr>
              <a:t>After all, Solomon observed that </a:t>
            </a:r>
            <a:r>
              <a:rPr lang="en-US" altLang="en-US" sz="3200" b="1" dirty="0">
                <a:solidFill>
                  <a:srgbClr val="990000"/>
                </a:solidFill>
                <a:latin typeface="Times New Roman" panose="02020603050405020304" pitchFamily="18" charset="0"/>
                <a:cs typeface="Times New Roman" panose="02020603050405020304" pitchFamily="18" charset="0"/>
              </a:rPr>
              <a:t>as a man “thinketh in his heart, so is he”</a:t>
            </a:r>
            <a:r>
              <a:rPr lang="en-US" altLang="en-US" sz="3200" dirty="0">
                <a:latin typeface="Times New Roman" panose="02020603050405020304" pitchFamily="18" charset="0"/>
                <a:cs typeface="Times New Roman" panose="02020603050405020304" pitchFamily="18" charset="0"/>
              </a:rPr>
              <a:t> (</a:t>
            </a:r>
            <a:r>
              <a:rPr lang="en-US" altLang="en-US" sz="3200" b="1" dirty="0">
                <a:latin typeface="Times New Roman" panose="02020603050405020304" pitchFamily="18" charset="0"/>
                <a:cs typeface="Times New Roman" panose="02020603050405020304" pitchFamily="18" charset="0"/>
              </a:rPr>
              <a:t>Prov. 23:7; cf. 4:23</a:t>
            </a:r>
            <a:r>
              <a:rPr lang="en-US" altLang="en-US" sz="3200" dirty="0">
                <a:latin typeface="Times New Roman" panose="02020603050405020304" pitchFamily="18" charset="0"/>
                <a:cs typeface="Times New Roman" panose="02020603050405020304" pitchFamily="18" charset="0"/>
              </a:rPr>
              <a:t>).   </a:t>
            </a:r>
          </a:p>
          <a:p>
            <a:pPr>
              <a:lnSpc>
                <a:spcPct val="80000"/>
              </a:lnSpc>
            </a:pPr>
            <a:endParaRPr lang="en-US" altLang="en-US" sz="3200" dirty="0">
              <a:latin typeface="Times New Roman" panose="02020603050405020304" pitchFamily="18" charset="0"/>
              <a:cs typeface="Times New Roman" panose="02020603050405020304" pitchFamily="18" charset="0"/>
            </a:endParaRPr>
          </a:p>
          <a:p>
            <a:pPr marL="457200" indent="-457200">
              <a:lnSpc>
                <a:spcPct val="80000"/>
              </a:lnSpc>
              <a:buFont typeface="Arial" panose="020B0604020202020204" pitchFamily="34" charset="0"/>
              <a:buChar char="•"/>
            </a:pPr>
            <a:r>
              <a:rPr lang="en-US" altLang="en-US" sz="3200" dirty="0">
                <a:latin typeface="Times New Roman" panose="02020603050405020304" pitchFamily="18" charset="0"/>
                <a:cs typeface="Times New Roman" panose="02020603050405020304" pitchFamily="18" charset="0"/>
              </a:rPr>
              <a:t>Over the years, Esther had quietly developed a brave heart. </a:t>
            </a:r>
          </a:p>
          <a:p>
            <a:pPr marL="457200" indent="-457200">
              <a:lnSpc>
                <a:spcPct val="80000"/>
              </a:lnSpc>
              <a:buFont typeface="Arial" panose="020B0604020202020204" pitchFamily="34" charset="0"/>
              <a:buChar char="•"/>
            </a:pPr>
            <a:endParaRPr lang="en-US" altLang="en-US" sz="3200" dirty="0">
              <a:latin typeface="Times New Roman" panose="02020603050405020304" pitchFamily="18" charset="0"/>
              <a:cs typeface="Times New Roman" panose="02020603050405020304" pitchFamily="18" charset="0"/>
            </a:endParaRPr>
          </a:p>
          <a:p>
            <a:pPr marL="457200" indent="-457200">
              <a:lnSpc>
                <a:spcPct val="80000"/>
              </a:lnSpc>
              <a:buFont typeface="Arial" panose="020B0604020202020204" pitchFamily="34" charset="0"/>
              <a:buChar char="•"/>
            </a:pPr>
            <a:r>
              <a:rPr lang="en-US" altLang="en-US" sz="3200" dirty="0">
                <a:latin typeface="Times New Roman" panose="02020603050405020304" pitchFamily="18" charset="0"/>
                <a:cs typeface="Times New Roman" panose="02020603050405020304" pitchFamily="18" charset="0"/>
              </a:rPr>
              <a:t>Her request for Mordecai and the Jews to fast revealed that her courage was based on her trust in the providential care of God.</a:t>
            </a:r>
          </a:p>
          <a:p>
            <a:endParaRPr lang="en-US" dirty="0"/>
          </a:p>
        </p:txBody>
      </p:sp>
    </p:spTree>
    <p:extLst>
      <p:ext uri="{BB962C8B-B14F-4D97-AF65-F5344CB8AC3E}">
        <p14:creationId xmlns:p14="http://schemas.microsoft.com/office/powerpoint/2010/main" val="76548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F57ED04-DB1C-4A44-8545-AD282CDA7ACB}"/>
              </a:ext>
            </a:extLst>
          </p:cNvPr>
          <p:cNvSpPr>
            <a:spLocks noGrp="1" noChangeArrowheads="1"/>
          </p:cNvSpPr>
          <p:nvPr>
            <p:ph type="title"/>
          </p:nvPr>
        </p:nvSpPr>
        <p:spPr>
          <a:xfrm>
            <a:off x="609600" y="381000"/>
            <a:ext cx="10972800" cy="609600"/>
          </a:xfrm>
        </p:spPr>
        <p:txBody>
          <a:bodyPr/>
          <a:lstStyle/>
          <a:p>
            <a:pPr algn="ctr"/>
            <a:r>
              <a:rPr lang="en-US" altLang="en-US" sz="3600" b="1" dirty="0">
                <a:solidFill>
                  <a:srgbClr val="990000"/>
                </a:solidFill>
              </a:rPr>
              <a:t>DELIBERATION</a:t>
            </a:r>
          </a:p>
        </p:txBody>
      </p:sp>
      <p:sp>
        <p:nvSpPr>
          <p:cNvPr id="13315" name="Rectangle 3">
            <a:extLst>
              <a:ext uri="{FF2B5EF4-FFF2-40B4-BE49-F238E27FC236}">
                <a16:creationId xmlns:a16="http://schemas.microsoft.com/office/drawing/2014/main" id="{C1A04318-B23D-4C83-857A-2D12F08C0047}"/>
              </a:ext>
            </a:extLst>
          </p:cNvPr>
          <p:cNvSpPr>
            <a:spLocks noGrp="1" noChangeArrowheads="1"/>
          </p:cNvSpPr>
          <p:nvPr>
            <p:ph idx="1"/>
          </p:nvPr>
        </p:nvSpPr>
        <p:spPr>
          <a:xfrm>
            <a:off x="457200" y="1137557"/>
            <a:ext cx="10972800" cy="5562600"/>
          </a:xfrm>
        </p:spPr>
        <p:txBody>
          <a:bodyPr>
            <a:normAutofit/>
          </a:bodyPr>
          <a:lstStyle/>
          <a:p>
            <a:pPr>
              <a:lnSpc>
                <a:spcPct val="80000"/>
              </a:lnSpc>
              <a:buFont typeface="Wingdings" panose="05000000000000000000" pitchFamily="2" charset="2"/>
              <a:buChar char="§"/>
            </a:pPr>
            <a:r>
              <a:rPr lang="en-US" altLang="en-US" sz="3200" dirty="0">
                <a:latin typeface="Times New Roman" panose="02020603050405020304" pitchFamily="18" charset="0"/>
                <a:cs typeface="Times New Roman" panose="02020603050405020304" pitchFamily="18" charset="0"/>
              </a:rPr>
              <a:t>In like manner, if we are going to be clothed with courage as Esther was, then we are going to have to start with our thinking. </a:t>
            </a:r>
          </a:p>
          <a:p>
            <a:pPr>
              <a:lnSpc>
                <a:spcPct val="80000"/>
              </a:lnSpc>
              <a:buFont typeface="Wingdings" panose="05000000000000000000" pitchFamily="2" charset="2"/>
              <a:buChar char="§"/>
            </a:pPr>
            <a:endParaRPr lang="en-US" altLang="en-US" sz="3200" dirty="0">
              <a:latin typeface="Times New Roman" panose="02020603050405020304" pitchFamily="18" charset="0"/>
              <a:cs typeface="Times New Roman" panose="02020603050405020304" pitchFamily="18" charset="0"/>
            </a:endParaRPr>
          </a:p>
          <a:p>
            <a:pPr>
              <a:lnSpc>
                <a:spcPct val="80000"/>
              </a:lnSpc>
              <a:buFont typeface="Wingdings" panose="05000000000000000000" pitchFamily="2" charset="2"/>
              <a:buChar char="§"/>
            </a:pPr>
            <a:r>
              <a:rPr lang="en-US" altLang="en-US" sz="3200" dirty="0">
                <a:latin typeface="Times New Roman" panose="02020603050405020304" pitchFamily="18" charset="0"/>
                <a:cs typeface="Times New Roman" panose="02020603050405020304" pitchFamily="18" charset="0"/>
              </a:rPr>
              <a:t>We are going to have to let our heart take courage (</a:t>
            </a:r>
            <a:r>
              <a:rPr lang="en-US" altLang="en-US" sz="3200" b="1" dirty="0">
                <a:latin typeface="Times New Roman" panose="02020603050405020304" pitchFamily="18" charset="0"/>
                <a:cs typeface="Times New Roman" panose="02020603050405020304" pitchFamily="18" charset="0"/>
              </a:rPr>
              <a:t>Psa. 27:14; 31:24</a:t>
            </a:r>
            <a:r>
              <a:rPr lang="en-US" altLang="en-US" sz="3200" dirty="0">
                <a:latin typeface="Times New Roman" panose="02020603050405020304" pitchFamily="18" charset="0"/>
                <a:cs typeface="Times New Roman" panose="02020603050405020304" pitchFamily="18" charset="0"/>
              </a:rPr>
              <a:t>). </a:t>
            </a:r>
          </a:p>
          <a:p>
            <a:pPr>
              <a:lnSpc>
                <a:spcPct val="80000"/>
              </a:lnSpc>
              <a:buFont typeface="Wingdings" panose="05000000000000000000" pitchFamily="2" charset="2"/>
              <a:buChar char="§"/>
            </a:pPr>
            <a:endParaRPr lang="en-US" altLang="en-US" sz="3200" dirty="0">
              <a:latin typeface="Times New Roman" panose="02020603050405020304" pitchFamily="18" charset="0"/>
              <a:cs typeface="Times New Roman" panose="02020603050405020304" pitchFamily="18" charset="0"/>
            </a:endParaRPr>
          </a:p>
          <a:p>
            <a:pPr>
              <a:lnSpc>
                <a:spcPct val="80000"/>
              </a:lnSpc>
              <a:buFont typeface="Wingdings" panose="05000000000000000000" pitchFamily="2" charset="2"/>
              <a:buChar char="§"/>
            </a:pPr>
            <a:r>
              <a:rPr lang="en-US" altLang="en-US" sz="3200" dirty="0">
                <a:latin typeface="Times New Roman" panose="02020603050405020304" pitchFamily="18" charset="0"/>
                <a:cs typeface="Times New Roman" panose="02020603050405020304" pitchFamily="18" charset="0"/>
              </a:rPr>
              <a:t>We are going to have to develop the mind of Esther, or </a:t>
            </a:r>
            <a:r>
              <a:rPr lang="en-US" altLang="en-US" sz="3200" b="1" dirty="0">
                <a:solidFill>
                  <a:srgbClr val="990000"/>
                </a:solidFill>
                <a:latin typeface="Times New Roman" panose="02020603050405020304" pitchFamily="18" charset="0"/>
                <a:cs typeface="Times New Roman" panose="02020603050405020304" pitchFamily="18" charset="0"/>
              </a:rPr>
              <a:t>better yet, the mind of Christ (Phil. 2:5).</a:t>
            </a:r>
            <a:r>
              <a:rPr lang="en-US" altLang="en-US" sz="3200" dirty="0">
                <a:latin typeface="Times New Roman" panose="02020603050405020304" pitchFamily="18" charset="0"/>
                <a:cs typeface="Times New Roman" panose="02020603050405020304" pitchFamily="18" charset="0"/>
              </a:rPr>
              <a:t> </a:t>
            </a:r>
          </a:p>
          <a:p>
            <a:pPr>
              <a:lnSpc>
                <a:spcPct val="80000"/>
              </a:lnSpc>
              <a:buFont typeface="Wingdings" panose="05000000000000000000" pitchFamily="2" charset="2"/>
              <a:buChar char="§"/>
            </a:pPr>
            <a:endParaRPr lang="en-US" altLang="en-US" sz="3200" dirty="0">
              <a:latin typeface="Times New Roman" panose="02020603050405020304" pitchFamily="18" charset="0"/>
              <a:cs typeface="Times New Roman" panose="02020603050405020304" pitchFamily="18" charset="0"/>
            </a:endParaRPr>
          </a:p>
          <a:p>
            <a:pPr>
              <a:lnSpc>
                <a:spcPct val="80000"/>
              </a:lnSpc>
              <a:buFont typeface="Wingdings" panose="05000000000000000000" pitchFamily="2" charset="2"/>
              <a:buChar char="§"/>
            </a:pPr>
            <a:r>
              <a:rPr lang="en-US" altLang="en-US" sz="3200" dirty="0">
                <a:latin typeface="Times New Roman" panose="02020603050405020304" pitchFamily="18" charset="0"/>
                <a:cs typeface="Times New Roman" panose="02020603050405020304" pitchFamily="18" charset="0"/>
              </a:rPr>
              <a:t>Esther was willing to go to the king, but </a:t>
            </a:r>
            <a:r>
              <a:rPr lang="en-US" altLang="en-US" sz="3200" b="1" dirty="0">
                <a:solidFill>
                  <a:srgbClr val="990000"/>
                </a:solidFill>
                <a:latin typeface="Times New Roman" panose="02020603050405020304" pitchFamily="18" charset="0"/>
                <a:cs typeface="Times New Roman" panose="02020603050405020304" pitchFamily="18" charset="0"/>
              </a:rPr>
              <a:t>Christ was willing to go to the cross.</a:t>
            </a:r>
            <a:r>
              <a:rPr lang="en-US" altLang="en-US" sz="3200" dirty="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5">
                                            <p:txEl>
                                              <p:pRg st="2" end="2"/>
                                            </p:txEl>
                                          </p:spTgt>
                                        </p:tgtEl>
                                        <p:attrNameLst>
                                          <p:attrName>style.visibility</p:attrName>
                                        </p:attrNameLst>
                                      </p:cBhvr>
                                      <p:to>
                                        <p:strVal val="visible"/>
                                      </p:to>
                                    </p:set>
                                    <p:animEffect transition="in" filter="fade">
                                      <p:cBhvr>
                                        <p:cTn id="12" dur="500"/>
                                        <p:tgtEl>
                                          <p:spTgt spid="133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15">
                                            <p:txEl>
                                              <p:pRg st="4" end="4"/>
                                            </p:txEl>
                                          </p:spTgt>
                                        </p:tgtEl>
                                        <p:attrNameLst>
                                          <p:attrName>style.visibility</p:attrName>
                                        </p:attrNameLst>
                                      </p:cBhvr>
                                      <p:to>
                                        <p:strVal val="visible"/>
                                      </p:to>
                                    </p:set>
                                    <p:animEffect transition="in" filter="fade">
                                      <p:cBhvr>
                                        <p:cTn id="17" dur="500"/>
                                        <p:tgtEl>
                                          <p:spTgt spid="133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15">
                                            <p:txEl>
                                              <p:pRg st="6" end="6"/>
                                            </p:txEl>
                                          </p:spTgt>
                                        </p:tgtEl>
                                        <p:attrNameLst>
                                          <p:attrName>style.visibility</p:attrName>
                                        </p:attrNameLst>
                                      </p:cBhvr>
                                      <p:to>
                                        <p:strVal val="visible"/>
                                      </p:to>
                                    </p:set>
                                    <p:animEffect transition="in" filter="fade">
                                      <p:cBhvr>
                                        <p:cTn id="22" dur="500"/>
                                        <p:tgtEl>
                                          <p:spTgt spid="133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381045-CEEA-494A-97FF-83B1905E21C9}"/>
              </a:ext>
            </a:extLst>
          </p:cNvPr>
          <p:cNvSpPr txBox="1"/>
          <p:nvPr/>
        </p:nvSpPr>
        <p:spPr>
          <a:xfrm>
            <a:off x="609600" y="914400"/>
            <a:ext cx="10972800" cy="5244513"/>
          </a:xfrm>
          <a:prstGeom prst="rect">
            <a:avLst/>
          </a:prstGeom>
          <a:noFill/>
        </p:spPr>
        <p:txBody>
          <a:bodyPr wrap="square" rtlCol="0">
            <a:spAutoFit/>
          </a:bodyPr>
          <a:lstStyle/>
          <a:p>
            <a:pPr marL="285750" indent="-285750">
              <a:lnSpc>
                <a:spcPct val="80000"/>
              </a:lnSpc>
              <a:buFont typeface="Wingdings" panose="05000000000000000000" pitchFamily="2" charset="2"/>
              <a:buChar char="§"/>
            </a:pPr>
            <a:r>
              <a:rPr lang="en-US" altLang="en-US" sz="3600" dirty="0">
                <a:latin typeface="Times New Roman" panose="02020603050405020304" pitchFamily="18" charset="0"/>
                <a:cs typeface="Times New Roman" panose="02020603050405020304" pitchFamily="18" charset="0"/>
              </a:rPr>
              <a:t>Be assured that Jesus knew exactly what a fearful thing such a death was (</a:t>
            </a:r>
            <a:r>
              <a:rPr lang="en-US" altLang="en-US" sz="3600" b="1" dirty="0">
                <a:latin typeface="Times New Roman" panose="02020603050405020304" pitchFamily="18" charset="0"/>
                <a:cs typeface="Times New Roman" panose="02020603050405020304" pitchFamily="18" charset="0"/>
              </a:rPr>
              <a:t>Phil. 2:8; Heb. 5:7</a:t>
            </a:r>
            <a:r>
              <a:rPr lang="en-US" altLang="en-US" sz="3600" dirty="0">
                <a:latin typeface="Times New Roman" panose="02020603050405020304" pitchFamily="18" charset="0"/>
                <a:cs typeface="Times New Roman" panose="02020603050405020304" pitchFamily="18" charset="0"/>
              </a:rPr>
              <a:t>). </a:t>
            </a:r>
          </a:p>
          <a:p>
            <a:pPr>
              <a:lnSpc>
                <a:spcPct val="80000"/>
              </a:lnSpc>
            </a:pPr>
            <a:r>
              <a:rPr lang="en-US" altLang="en-US" sz="3600" dirty="0">
                <a:latin typeface="Times New Roman" panose="02020603050405020304" pitchFamily="18" charset="0"/>
                <a:cs typeface="Times New Roman" panose="02020603050405020304" pitchFamily="18" charset="0"/>
              </a:rPr>
              <a:t> </a:t>
            </a:r>
          </a:p>
          <a:p>
            <a:pPr marL="285750" indent="-285750">
              <a:lnSpc>
                <a:spcPct val="80000"/>
              </a:lnSpc>
              <a:buFont typeface="Wingdings" panose="05000000000000000000" pitchFamily="2" charset="2"/>
              <a:buChar char="§"/>
            </a:pPr>
            <a:r>
              <a:rPr lang="en-US" altLang="en-US" sz="3600" dirty="0">
                <a:latin typeface="Times New Roman" panose="02020603050405020304" pitchFamily="18" charset="0"/>
                <a:cs typeface="Times New Roman" panose="02020603050405020304" pitchFamily="18" charset="0"/>
              </a:rPr>
              <a:t>His prayers in Gethsemane for the cup to pass from Him were not a lack of courage. </a:t>
            </a:r>
          </a:p>
          <a:p>
            <a:pPr>
              <a:lnSpc>
                <a:spcPct val="80000"/>
              </a:lnSpc>
            </a:pPr>
            <a:r>
              <a:rPr lang="en-US" altLang="en-US" sz="3600" dirty="0">
                <a:latin typeface="Times New Roman" panose="02020603050405020304" pitchFamily="18" charset="0"/>
                <a:cs typeface="Times New Roman" panose="02020603050405020304" pitchFamily="18" charset="0"/>
              </a:rPr>
              <a:t> </a:t>
            </a:r>
          </a:p>
          <a:p>
            <a:pPr marL="285750" indent="-285750">
              <a:lnSpc>
                <a:spcPct val="80000"/>
              </a:lnSpc>
              <a:buFont typeface="Wingdings" panose="05000000000000000000" pitchFamily="2" charset="2"/>
              <a:buChar char="§"/>
            </a:pPr>
            <a:r>
              <a:rPr lang="en-US" altLang="en-US" sz="3600" dirty="0">
                <a:latin typeface="Times New Roman" panose="02020603050405020304" pitchFamily="18" charset="0"/>
                <a:cs typeface="Times New Roman" panose="02020603050405020304" pitchFamily="18" charset="0"/>
              </a:rPr>
              <a:t>They were simply the necessary </a:t>
            </a:r>
            <a:r>
              <a:rPr lang="en-US" altLang="en-US" sz="3600" b="1" dirty="0">
                <a:latin typeface="Times New Roman" panose="02020603050405020304" pitchFamily="18" charset="0"/>
                <a:cs typeface="Times New Roman" panose="02020603050405020304" pitchFamily="18" charset="0"/>
              </a:rPr>
              <a:t>deliberations</a:t>
            </a:r>
            <a:r>
              <a:rPr lang="en-US" altLang="en-US" sz="3600" dirty="0">
                <a:latin typeface="Times New Roman" panose="02020603050405020304" pitchFamily="18" charset="0"/>
                <a:cs typeface="Times New Roman" panose="02020603050405020304" pitchFamily="18" charset="0"/>
              </a:rPr>
              <a:t> that He was making to deliver us from death.  </a:t>
            </a:r>
          </a:p>
          <a:p>
            <a:pPr>
              <a:lnSpc>
                <a:spcPct val="80000"/>
              </a:lnSpc>
            </a:pPr>
            <a:endParaRPr lang="en-US" altLang="en-US" sz="3600" dirty="0">
              <a:latin typeface="Times New Roman" panose="02020603050405020304" pitchFamily="18" charset="0"/>
              <a:cs typeface="Times New Roman" panose="02020603050405020304" pitchFamily="18" charset="0"/>
            </a:endParaRPr>
          </a:p>
          <a:p>
            <a:pPr marL="285750" indent="-285750">
              <a:lnSpc>
                <a:spcPct val="80000"/>
              </a:lnSpc>
              <a:buFont typeface="Wingdings" panose="05000000000000000000" pitchFamily="2" charset="2"/>
              <a:buChar char="§"/>
            </a:pPr>
            <a:r>
              <a:rPr lang="en-US" altLang="en-US" sz="3600" dirty="0">
                <a:latin typeface="Times New Roman" panose="02020603050405020304" pitchFamily="18" charset="0"/>
                <a:cs typeface="Times New Roman" panose="02020603050405020304" pitchFamily="18" charset="0"/>
              </a:rPr>
              <a:t>He trusted His Father completely and prayed for His will to be done (</a:t>
            </a:r>
            <a:r>
              <a:rPr lang="en-US" altLang="en-US" sz="3600" b="1" dirty="0">
                <a:latin typeface="Times New Roman" panose="02020603050405020304" pitchFamily="18" charset="0"/>
                <a:cs typeface="Times New Roman" panose="02020603050405020304" pitchFamily="18" charset="0"/>
              </a:rPr>
              <a:t>Mt. 26:39</a:t>
            </a:r>
            <a:r>
              <a:rPr lang="en-US" altLang="en-US" sz="3600"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07988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2" end="2"/>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 calcmode="lin" valueType="num">
                                      <p:cBhvr>
                                        <p:cTn id="26"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7"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8" dur="1000"/>
                                        <p:tgtEl>
                                          <p:spTgt spid="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p:cTn id="33"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4"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5" dur="1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CFDA1272-6AC4-46C6-A194-09FA93517B22}"/>
              </a:ext>
            </a:extLst>
          </p:cNvPr>
          <p:cNvSpPr>
            <a:spLocks noGrp="1" noChangeArrowheads="1"/>
          </p:cNvSpPr>
          <p:nvPr>
            <p:ph type="title"/>
          </p:nvPr>
        </p:nvSpPr>
        <p:spPr>
          <a:xfrm>
            <a:off x="609600" y="381000"/>
            <a:ext cx="10972800" cy="609600"/>
          </a:xfrm>
        </p:spPr>
        <p:txBody>
          <a:bodyPr/>
          <a:lstStyle/>
          <a:p>
            <a:pPr algn="ctr"/>
            <a:r>
              <a:rPr lang="en-US" altLang="en-US" sz="3600" b="1" dirty="0">
                <a:solidFill>
                  <a:srgbClr val="990000"/>
                </a:solidFill>
              </a:rPr>
              <a:t>DELIBERATION</a:t>
            </a:r>
          </a:p>
        </p:txBody>
      </p:sp>
      <p:sp>
        <p:nvSpPr>
          <p:cNvPr id="22531" name="Rectangle 3">
            <a:extLst>
              <a:ext uri="{FF2B5EF4-FFF2-40B4-BE49-F238E27FC236}">
                <a16:creationId xmlns:a16="http://schemas.microsoft.com/office/drawing/2014/main" id="{9B49013E-6B4B-48C7-8D01-17D22357E004}"/>
              </a:ext>
            </a:extLst>
          </p:cNvPr>
          <p:cNvSpPr>
            <a:spLocks noGrp="1" noChangeArrowheads="1"/>
          </p:cNvSpPr>
          <p:nvPr>
            <p:ph idx="1"/>
          </p:nvPr>
        </p:nvSpPr>
        <p:spPr>
          <a:xfrm>
            <a:off x="609600" y="1066800"/>
            <a:ext cx="10972800" cy="5181600"/>
          </a:xfrm>
        </p:spPr>
        <p:txBody>
          <a:bodyPr>
            <a:normAutofit/>
          </a:bodyPr>
          <a:lstStyle/>
          <a:p>
            <a:pPr>
              <a:lnSpc>
                <a:spcPct val="80000"/>
              </a:lnSpc>
            </a:pPr>
            <a:r>
              <a:rPr lang="en-US" altLang="en-US" sz="3200" dirty="0">
                <a:latin typeface="Times New Roman" panose="02020603050405020304" pitchFamily="18" charset="0"/>
                <a:cs typeface="Times New Roman" panose="02020603050405020304" pitchFamily="18" charset="0"/>
              </a:rPr>
              <a:t>Today, each of us must develop the courage to take up our cross daily and follow Him (</a:t>
            </a:r>
            <a:r>
              <a:rPr lang="en-US" altLang="en-US" sz="3200" b="1" dirty="0">
                <a:latin typeface="Times New Roman" panose="02020603050405020304" pitchFamily="18" charset="0"/>
                <a:cs typeface="Times New Roman" panose="02020603050405020304" pitchFamily="18" charset="0"/>
              </a:rPr>
              <a:t>Lk. 9:23</a:t>
            </a:r>
            <a:r>
              <a:rPr lang="en-US" altLang="en-US" sz="3200" dirty="0">
                <a:latin typeface="Times New Roman" panose="02020603050405020304" pitchFamily="18" charset="0"/>
                <a:cs typeface="Times New Roman" panose="02020603050405020304" pitchFamily="18" charset="0"/>
              </a:rPr>
              <a:t>).  </a:t>
            </a:r>
          </a:p>
          <a:p>
            <a:pPr marL="0" indent="0">
              <a:lnSpc>
                <a:spcPct val="80000"/>
              </a:lnSpc>
              <a:buNone/>
            </a:pPr>
            <a:endParaRPr lang="en-US" altLang="en-US" sz="3200" dirty="0">
              <a:latin typeface="Times New Roman" panose="02020603050405020304" pitchFamily="18" charset="0"/>
              <a:cs typeface="Times New Roman" panose="02020603050405020304" pitchFamily="18" charset="0"/>
            </a:endParaRPr>
          </a:p>
          <a:p>
            <a:pPr>
              <a:lnSpc>
                <a:spcPct val="80000"/>
              </a:lnSpc>
            </a:pPr>
            <a:r>
              <a:rPr lang="en-US" altLang="en-US" sz="3200" dirty="0">
                <a:latin typeface="Times New Roman" panose="02020603050405020304" pitchFamily="18" charset="0"/>
                <a:cs typeface="Times New Roman" panose="02020603050405020304" pitchFamily="18" charset="0"/>
              </a:rPr>
              <a:t>Like our Lord and Esther, we must count the cost, and commit to paying the necessary price (</a:t>
            </a:r>
            <a:r>
              <a:rPr lang="en-US" altLang="en-US" sz="3200" b="1" dirty="0">
                <a:latin typeface="Times New Roman" panose="02020603050405020304" pitchFamily="18" charset="0"/>
                <a:cs typeface="Times New Roman" panose="02020603050405020304" pitchFamily="18" charset="0"/>
              </a:rPr>
              <a:t>Lk. 14:25-33; Rev. 2:10</a:t>
            </a:r>
            <a:r>
              <a:rPr lang="en-US" altLang="en-US" sz="3200" dirty="0">
                <a:latin typeface="Times New Roman" panose="02020603050405020304" pitchFamily="18" charset="0"/>
                <a:cs typeface="Times New Roman" panose="02020603050405020304" pitchFamily="18" charset="0"/>
              </a:rPr>
              <a:t>). </a:t>
            </a:r>
          </a:p>
          <a:p>
            <a:pPr marL="0" indent="0">
              <a:lnSpc>
                <a:spcPct val="80000"/>
              </a:lnSpc>
              <a:buNone/>
            </a:pPr>
            <a:r>
              <a:rPr lang="en-US" altLang="en-US" sz="3200" dirty="0">
                <a:latin typeface="Times New Roman" panose="02020603050405020304" pitchFamily="18" charset="0"/>
                <a:cs typeface="Times New Roman" panose="02020603050405020304" pitchFamily="18" charset="0"/>
              </a:rPr>
              <a:t> </a:t>
            </a:r>
          </a:p>
          <a:p>
            <a:pPr>
              <a:lnSpc>
                <a:spcPct val="80000"/>
              </a:lnSpc>
            </a:pPr>
            <a:r>
              <a:rPr lang="en-US" altLang="en-US" sz="3200" dirty="0">
                <a:latin typeface="Times New Roman" panose="02020603050405020304" pitchFamily="18" charset="0"/>
                <a:cs typeface="Times New Roman" panose="02020603050405020304" pitchFamily="18" charset="0"/>
              </a:rPr>
              <a:t>We must grow in boldness by learning to trust Him more (</a:t>
            </a:r>
            <a:r>
              <a:rPr lang="en-US" altLang="en-US" sz="3200" b="1" dirty="0">
                <a:latin typeface="Times New Roman" panose="02020603050405020304" pitchFamily="18" charset="0"/>
                <a:cs typeface="Times New Roman" panose="02020603050405020304" pitchFamily="18" charset="0"/>
              </a:rPr>
              <a:t>Isa. 35:4; Psa. 23:4; 27:1; 56:4</a:t>
            </a:r>
            <a:r>
              <a:rPr lang="en-US" altLang="en-US" sz="3200" dirty="0">
                <a:latin typeface="Times New Roman" panose="02020603050405020304" pitchFamily="18" charset="0"/>
                <a:cs typeface="Times New Roman" panose="02020603050405020304" pitchFamily="18" charset="0"/>
              </a:rPr>
              <a:t>).  </a:t>
            </a:r>
          </a:p>
          <a:p>
            <a:pPr marL="0" indent="0">
              <a:lnSpc>
                <a:spcPct val="80000"/>
              </a:lnSpc>
              <a:buNone/>
            </a:pPr>
            <a:endParaRPr lang="en-US" altLang="en-US" sz="3200" dirty="0">
              <a:latin typeface="Times New Roman" panose="02020603050405020304" pitchFamily="18" charset="0"/>
              <a:cs typeface="Times New Roman" panose="02020603050405020304" pitchFamily="18" charset="0"/>
            </a:endParaRPr>
          </a:p>
          <a:p>
            <a:pPr>
              <a:lnSpc>
                <a:spcPct val="80000"/>
              </a:lnSpc>
            </a:pPr>
            <a:r>
              <a:rPr lang="en-US" altLang="en-US" sz="3200" dirty="0">
                <a:latin typeface="Times New Roman" panose="02020603050405020304" pitchFamily="18" charset="0"/>
                <a:cs typeface="Times New Roman" panose="02020603050405020304" pitchFamily="18" charset="0"/>
              </a:rPr>
              <a:t>With His help, there is simply no obstacle that we can’t overcome (</a:t>
            </a:r>
            <a:r>
              <a:rPr lang="en-US" altLang="en-US" sz="3200" b="1" dirty="0">
                <a:latin typeface="Times New Roman" panose="02020603050405020304" pitchFamily="18" charset="0"/>
                <a:cs typeface="Times New Roman" panose="02020603050405020304" pitchFamily="18" charset="0"/>
              </a:rPr>
              <a:t>Rom. 8:31</a:t>
            </a:r>
            <a:r>
              <a:rPr lang="en-US" altLang="en-US" sz="3200" dirty="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p:cTn id="7" dur="500" fill="hold"/>
                                        <p:tgtEl>
                                          <p:spTgt spid="225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53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253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531">
                                            <p:txEl>
                                              <p:pRg st="2" end="2"/>
                                            </p:txEl>
                                          </p:spTgt>
                                        </p:tgtEl>
                                        <p:attrNameLst>
                                          <p:attrName>style.visibility</p:attrName>
                                        </p:attrNameLst>
                                      </p:cBhvr>
                                      <p:to>
                                        <p:strVal val="visible"/>
                                      </p:to>
                                    </p:set>
                                    <p:anim calcmode="lin" valueType="num">
                                      <p:cBhvr>
                                        <p:cTn id="14" dur="500" fill="hold"/>
                                        <p:tgtEl>
                                          <p:spTgt spid="22531">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2531">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253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2531">
                                            <p:txEl>
                                              <p:pRg st="4" end="4"/>
                                            </p:txEl>
                                          </p:spTgt>
                                        </p:tgtEl>
                                        <p:attrNameLst>
                                          <p:attrName>style.visibility</p:attrName>
                                        </p:attrNameLst>
                                      </p:cBhvr>
                                      <p:to>
                                        <p:strVal val="visible"/>
                                      </p:to>
                                    </p:set>
                                    <p:anim calcmode="lin" valueType="num">
                                      <p:cBhvr>
                                        <p:cTn id="21" dur="500" fill="hold"/>
                                        <p:tgtEl>
                                          <p:spTgt spid="22531">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22531">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22531">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2531">
                                            <p:txEl>
                                              <p:pRg st="6" end="6"/>
                                            </p:txEl>
                                          </p:spTgt>
                                        </p:tgtEl>
                                        <p:attrNameLst>
                                          <p:attrName>style.visibility</p:attrName>
                                        </p:attrNameLst>
                                      </p:cBhvr>
                                      <p:to>
                                        <p:strVal val="visible"/>
                                      </p:to>
                                    </p:set>
                                    <p:anim calcmode="lin" valueType="num">
                                      <p:cBhvr>
                                        <p:cTn id="28" dur="500" fill="hold"/>
                                        <p:tgtEl>
                                          <p:spTgt spid="22531">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22531">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225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436C6C5-CB20-4B75-B252-EA7AFF4BE06B}"/>
              </a:ext>
            </a:extLst>
          </p:cNvPr>
          <p:cNvGraphicFramePr>
            <a:graphicFrameLocks noGrp="1"/>
          </p:cNvGraphicFramePr>
          <p:nvPr>
            <p:extLst>
              <p:ext uri="{D42A27DB-BD31-4B8C-83A1-F6EECF244321}">
                <p14:modId xmlns:p14="http://schemas.microsoft.com/office/powerpoint/2010/main" val="1121682139"/>
              </p:ext>
            </p:extLst>
          </p:nvPr>
        </p:nvGraphicFramePr>
        <p:xfrm>
          <a:off x="1" y="-1"/>
          <a:ext cx="12191999" cy="6858001"/>
        </p:xfrm>
        <a:graphic>
          <a:graphicData uri="http://schemas.openxmlformats.org/drawingml/2006/table">
            <a:tbl>
              <a:tblPr firstRow="1" bandRow="1">
                <a:tableStyleId>{93296810-A885-4BE3-A3E7-6D5BEEA58F35}</a:tableStyleId>
              </a:tblPr>
              <a:tblGrid>
                <a:gridCol w="2974109">
                  <a:extLst>
                    <a:ext uri="{9D8B030D-6E8A-4147-A177-3AD203B41FA5}">
                      <a16:colId xmlns:a16="http://schemas.microsoft.com/office/drawing/2014/main" val="3926679079"/>
                    </a:ext>
                  </a:extLst>
                </a:gridCol>
                <a:gridCol w="1394691">
                  <a:extLst>
                    <a:ext uri="{9D8B030D-6E8A-4147-A177-3AD203B41FA5}">
                      <a16:colId xmlns:a16="http://schemas.microsoft.com/office/drawing/2014/main" val="2175304726"/>
                    </a:ext>
                  </a:extLst>
                </a:gridCol>
                <a:gridCol w="7823199">
                  <a:extLst>
                    <a:ext uri="{9D8B030D-6E8A-4147-A177-3AD203B41FA5}">
                      <a16:colId xmlns:a16="http://schemas.microsoft.com/office/drawing/2014/main" val="37553582"/>
                    </a:ext>
                  </a:extLst>
                </a:gridCol>
              </a:tblGrid>
              <a:tr h="528095">
                <a:tc>
                  <a:txBody>
                    <a:bodyPr/>
                    <a:lstStyle/>
                    <a:p>
                      <a:pPr algn="ctr"/>
                      <a:r>
                        <a:rPr lang="en-US" sz="280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Announcements</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en-US" sz="2800"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Songs</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en-US" sz="2800"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Title</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23064723"/>
                  </a:ext>
                </a:extLst>
              </a:tr>
              <a:tr h="528095">
                <a:tc>
                  <a:txBody>
                    <a:bodyPr/>
                    <a:lstStyle/>
                    <a:p>
                      <a:pPr algn="ctr"/>
                      <a:r>
                        <a:rPr lang="en-US" sz="280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2800" i="0"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a:t>
                      </a:r>
                      <a:r>
                        <a:rPr lang="en-US" sz="280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Song</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tc>
                <a:tc>
                  <a:txBody>
                    <a:bodyPr/>
                    <a:lstStyle/>
                    <a:p>
                      <a:pPr algn="ctr"/>
                      <a:r>
                        <a:rPr lang="en-US" sz="2800"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59</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en-US" sz="2800"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 is Love</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0757081"/>
                  </a:ext>
                </a:extLst>
              </a:tr>
              <a:tr h="528095">
                <a:tc>
                  <a:txBody>
                    <a:bodyPr/>
                    <a:lstStyle/>
                    <a:p>
                      <a:pPr algn="ctr"/>
                      <a:r>
                        <a:rPr lang="en-US" sz="280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en-US" sz="2800" i="0"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nd</a:t>
                      </a:r>
                      <a:r>
                        <a:rPr lang="en-US" sz="280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Song</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tc>
                <a:tc>
                  <a:txBody>
                    <a:bodyPr/>
                    <a:lstStyle/>
                    <a:p>
                      <a:pPr algn="ctr"/>
                      <a:r>
                        <a:rPr lang="en-US" sz="280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263</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en-US" sz="2800"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Wonderful Words of Life</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21381888"/>
                  </a:ext>
                </a:extLst>
              </a:tr>
              <a:tr h="528095">
                <a:tc>
                  <a:txBody>
                    <a:bodyPr/>
                    <a:lstStyle/>
                    <a:p>
                      <a:pPr algn="ctr"/>
                      <a:r>
                        <a:rPr lang="en-US" sz="280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Opening Prayer</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tc>
                <a:tc>
                  <a:txBody>
                    <a:bodyPr/>
                    <a:lstStyle/>
                    <a:p>
                      <a:pPr algn="ct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70994148"/>
                  </a:ext>
                </a:extLst>
              </a:tr>
              <a:tr h="528095">
                <a:tc>
                  <a:txBody>
                    <a:bodyPr/>
                    <a:lstStyle/>
                    <a:p>
                      <a:pPr algn="ctr"/>
                      <a:r>
                        <a:rPr lang="en-US" sz="2800"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en-US" sz="2800" i="0" baseline="30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rd</a:t>
                      </a:r>
                      <a:r>
                        <a:rPr lang="en-US" sz="2800"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Song</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tc>
                <a:tc>
                  <a:txBody>
                    <a:bodyPr/>
                    <a:lstStyle/>
                    <a:p>
                      <a:pPr algn="ctr"/>
                      <a:r>
                        <a:rPr lang="en-US" sz="2800"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245</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en-US" sz="280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Christian’s Welcome Home</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56846272"/>
                  </a:ext>
                </a:extLst>
              </a:tr>
              <a:tr h="528095">
                <a:tc>
                  <a:txBody>
                    <a:bodyPr/>
                    <a:lstStyle/>
                    <a:p>
                      <a:pPr algn="ctr"/>
                      <a:r>
                        <a:rPr lang="en-US" sz="2800"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en-US" sz="2800" i="0" baseline="30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a:r>
                      <a:r>
                        <a:rPr lang="en-US" sz="2800"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Song</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tc>
                <a:tc>
                  <a:txBody>
                    <a:bodyPr/>
                    <a:lstStyle/>
                    <a:p>
                      <a:pPr algn="ctr"/>
                      <a:r>
                        <a:rPr lang="en-US" sz="280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86</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en-US" sz="280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Gave My Life for Thee</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04461372"/>
                  </a:ext>
                </a:extLst>
              </a:tr>
              <a:tr h="520861">
                <a:tc>
                  <a:txBody>
                    <a:bodyPr/>
                    <a:lstStyle/>
                    <a:p>
                      <a:pPr algn="ctr"/>
                      <a:r>
                        <a:rPr lang="en-US" sz="2800"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Lords</a:t>
                      </a:r>
                      <a:r>
                        <a:rPr lang="en-US" sz="2800" i="0"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Supper</a:t>
                      </a:r>
                      <a:endParaRPr lang="en-US" sz="2800" b="0" i="0" baseline="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tc>
                <a:tc>
                  <a:txBody>
                    <a:bodyPr/>
                    <a:lstStyle/>
                    <a:p>
                      <a:pPr algn="ct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06647527"/>
                  </a:ext>
                </a:extLst>
              </a:tr>
              <a:tr h="528095">
                <a:tc>
                  <a:txBody>
                    <a:bodyPr/>
                    <a:lstStyle/>
                    <a:p>
                      <a:pPr algn="ctr"/>
                      <a:r>
                        <a:rPr lang="en-US" sz="2800"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Offering</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tc>
                <a:tc>
                  <a:txBody>
                    <a:bodyPr/>
                    <a:lstStyle/>
                    <a:p>
                      <a:pPr algn="ct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68684599"/>
                  </a:ext>
                </a:extLst>
              </a:tr>
              <a:tr h="528095">
                <a:tc>
                  <a:txBody>
                    <a:bodyPr/>
                    <a:lstStyle/>
                    <a:p>
                      <a:pPr algn="ctr"/>
                      <a:r>
                        <a:rPr lang="en-US" sz="2800"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lang="en-US" sz="2800" i="0" baseline="30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a:r>
                      <a:r>
                        <a:rPr lang="en-US" sz="2800"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Song</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tc>
                <a:tc>
                  <a:txBody>
                    <a:bodyPr/>
                    <a:lstStyle/>
                    <a:p>
                      <a:pPr algn="ctr"/>
                      <a:r>
                        <a:rPr lang="en-US" sz="2800"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258</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en-US" sz="280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When We All Get to Heaven</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85063270"/>
                  </a:ext>
                </a:extLst>
              </a:tr>
              <a:tr h="528095">
                <a:tc>
                  <a:txBody>
                    <a:bodyPr/>
                    <a:lstStyle/>
                    <a:p>
                      <a:pPr algn="ctr"/>
                      <a:r>
                        <a:rPr lang="en-US" sz="2800"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Sermon</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tc>
                <a:tc>
                  <a:txBody>
                    <a:bodyPr/>
                    <a:lstStyle/>
                    <a:p>
                      <a:pPr algn="ct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58044865"/>
                  </a:ext>
                </a:extLst>
              </a:tr>
              <a:tr h="528095">
                <a:tc>
                  <a:txBody>
                    <a:bodyPr/>
                    <a:lstStyle/>
                    <a:p>
                      <a:pPr algn="ctr"/>
                      <a:r>
                        <a:rPr lang="en-US" sz="280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Invitation Song</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tc>
                <a:tc>
                  <a:txBody>
                    <a:bodyPr/>
                    <a:lstStyle/>
                    <a:p>
                      <a:pPr algn="ctr"/>
                      <a:r>
                        <a:rPr lang="en-US" sz="2800"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en-US" sz="280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Are You Washed In The Blood?</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18699288"/>
                  </a:ext>
                </a:extLst>
              </a:tr>
              <a:tr h="528095">
                <a:tc>
                  <a:txBody>
                    <a:bodyPr/>
                    <a:lstStyle/>
                    <a:p>
                      <a:pPr algn="ctr"/>
                      <a:r>
                        <a:rPr lang="en-US" sz="2800"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Closing Song</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tc>
                <a:tc>
                  <a:txBody>
                    <a:bodyPr/>
                    <a:lstStyle/>
                    <a:p>
                      <a:pPr algn="ctr"/>
                      <a:r>
                        <a:rPr lang="en-US" sz="280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674</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en-US" sz="280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 Praise the Lord</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90697950"/>
                  </a:ext>
                </a:extLst>
              </a:tr>
              <a:tr h="528095">
                <a:tc>
                  <a:txBody>
                    <a:bodyPr/>
                    <a:lstStyle/>
                    <a:p>
                      <a:pPr algn="ctr"/>
                      <a:r>
                        <a:rPr lang="en-US" sz="2800"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Closing Prayer</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tc>
                <a:tc>
                  <a:txBody>
                    <a:bodyPr/>
                    <a:lstStyle/>
                    <a:p>
                      <a:pPr algn="ct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30422183"/>
                  </a:ext>
                </a:extLst>
              </a:tr>
            </a:tbl>
          </a:graphicData>
        </a:graphic>
      </p:graphicFrame>
    </p:spTree>
    <p:extLst>
      <p:ext uri="{BB962C8B-B14F-4D97-AF65-F5344CB8AC3E}">
        <p14:creationId xmlns:p14="http://schemas.microsoft.com/office/powerpoint/2010/main" val="2271348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2F0B746-2E07-4C7B-BC0D-913CB81BF0EA}"/>
              </a:ext>
            </a:extLst>
          </p:cNvPr>
          <p:cNvGraphicFramePr>
            <a:graphicFrameLocks noGrp="1"/>
          </p:cNvGraphicFramePr>
          <p:nvPr>
            <p:extLst>
              <p:ext uri="{D42A27DB-BD31-4B8C-83A1-F6EECF244321}">
                <p14:modId xmlns:p14="http://schemas.microsoft.com/office/powerpoint/2010/main" val="523896818"/>
              </p:ext>
            </p:extLst>
          </p:nvPr>
        </p:nvGraphicFramePr>
        <p:xfrm>
          <a:off x="1" y="5273715"/>
          <a:ext cx="12191999" cy="1584285"/>
        </p:xfrm>
        <a:graphic>
          <a:graphicData uri="http://schemas.openxmlformats.org/drawingml/2006/table">
            <a:tbl>
              <a:tblPr firstRow="1" bandRow="1">
                <a:tableStyleId>{93296810-A885-4BE3-A3E7-6D5BEEA58F35}</a:tableStyleId>
              </a:tblPr>
              <a:tblGrid>
                <a:gridCol w="2974109">
                  <a:extLst>
                    <a:ext uri="{9D8B030D-6E8A-4147-A177-3AD203B41FA5}">
                      <a16:colId xmlns:a16="http://schemas.microsoft.com/office/drawing/2014/main" val="903539937"/>
                    </a:ext>
                  </a:extLst>
                </a:gridCol>
                <a:gridCol w="1394691">
                  <a:extLst>
                    <a:ext uri="{9D8B030D-6E8A-4147-A177-3AD203B41FA5}">
                      <a16:colId xmlns:a16="http://schemas.microsoft.com/office/drawing/2014/main" val="280502511"/>
                    </a:ext>
                  </a:extLst>
                </a:gridCol>
                <a:gridCol w="7823199">
                  <a:extLst>
                    <a:ext uri="{9D8B030D-6E8A-4147-A177-3AD203B41FA5}">
                      <a16:colId xmlns:a16="http://schemas.microsoft.com/office/drawing/2014/main" val="2732095091"/>
                    </a:ext>
                  </a:extLst>
                </a:gridCol>
              </a:tblGrid>
              <a:tr h="528095">
                <a:tc>
                  <a:txBody>
                    <a:bodyPr/>
                    <a:lstStyle/>
                    <a:p>
                      <a:pPr algn="ctr"/>
                      <a:r>
                        <a:rPr lang="en-US" sz="280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Invitation Song</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tc>
                <a:tc>
                  <a:txBody>
                    <a:bodyPr/>
                    <a:lstStyle/>
                    <a:p>
                      <a:pPr algn="ctr"/>
                      <a:r>
                        <a:rPr lang="en-US" sz="2800"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en-US" sz="280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Are You Washed In The Blood?</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41929574"/>
                  </a:ext>
                </a:extLst>
              </a:tr>
              <a:tr h="528095">
                <a:tc>
                  <a:txBody>
                    <a:bodyPr/>
                    <a:lstStyle/>
                    <a:p>
                      <a:pPr algn="ctr"/>
                      <a:r>
                        <a:rPr lang="en-US" sz="2800"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Closing Song</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tc>
                <a:tc>
                  <a:txBody>
                    <a:bodyPr/>
                    <a:lstStyle/>
                    <a:p>
                      <a:pPr algn="ctr"/>
                      <a:r>
                        <a:rPr lang="en-US" sz="280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674</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en-US" sz="280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 Praise the Lord</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35578635"/>
                  </a:ext>
                </a:extLst>
              </a:tr>
              <a:tr h="528095">
                <a:tc>
                  <a:txBody>
                    <a:bodyPr/>
                    <a:lstStyle/>
                    <a:p>
                      <a:pPr algn="ctr"/>
                      <a:r>
                        <a:rPr lang="en-US" sz="2800"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Closing Prayer</a:t>
                      </a: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tc>
                <a:tc>
                  <a:txBody>
                    <a:bodyPr/>
                    <a:lstStyle/>
                    <a:p>
                      <a:pPr algn="ct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endParaRPr lang="en-US" sz="2800" b="0"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25992131"/>
                  </a:ext>
                </a:extLst>
              </a:tr>
            </a:tbl>
          </a:graphicData>
        </a:graphic>
      </p:graphicFrame>
      <p:sp>
        <p:nvSpPr>
          <p:cNvPr id="3" name="TextBox 2">
            <a:extLst>
              <a:ext uri="{FF2B5EF4-FFF2-40B4-BE49-F238E27FC236}">
                <a16:creationId xmlns:a16="http://schemas.microsoft.com/office/drawing/2014/main" id="{96E7FBAA-4FAA-42AB-89FB-6795A5119537}"/>
              </a:ext>
            </a:extLst>
          </p:cNvPr>
          <p:cNvSpPr txBox="1"/>
          <p:nvPr/>
        </p:nvSpPr>
        <p:spPr>
          <a:xfrm>
            <a:off x="2667000" y="1143000"/>
            <a:ext cx="6934200" cy="2862322"/>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1. Hearing and faith, </a:t>
            </a:r>
            <a:r>
              <a:rPr lang="en-US" sz="3600" b="1" dirty="0">
                <a:latin typeface="Times New Roman" panose="02020603050405020304" pitchFamily="18" charset="0"/>
                <a:cs typeface="Times New Roman" panose="02020603050405020304" pitchFamily="18" charset="0"/>
              </a:rPr>
              <a:t>Rom. 10:17</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2. Repentance, </a:t>
            </a:r>
            <a:r>
              <a:rPr lang="en-US" sz="3600" b="1" dirty="0">
                <a:latin typeface="Times New Roman" panose="02020603050405020304" pitchFamily="18" charset="0"/>
                <a:cs typeface="Times New Roman" panose="02020603050405020304" pitchFamily="18" charset="0"/>
              </a:rPr>
              <a:t>Acts 2:38 </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3. Professing Christ, </a:t>
            </a:r>
            <a:r>
              <a:rPr lang="en-US" sz="3600" b="1" dirty="0">
                <a:latin typeface="Times New Roman" panose="02020603050405020304" pitchFamily="18" charset="0"/>
                <a:cs typeface="Times New Roman" panose="02020603050405020304" pitchFamily="18" charset="0"/>
              </a:rPr>
              <a:t>Rom. 10:9-10 </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4. Immersion in water, </a:t>
            </a:r>
            <a:r>
              <a:rPr lang="en-US" sz="3600" b="1" dirty="0">
                <a:latin typeface="Times New Roman" panose="02020603050405020304" pitchFamily="18" charset="0"/>
                <a:cs typeface="Times New Roman" panose="02020603050405020304" pitchFamily="18" charset="0"/>
              </a:rPr>
              <a:t>Acts 22:16 </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5. Faithfulness, </a:t>
            </a:r>
            <a:r>
              <a:rPr lang="en-US" sz="3600" b="1" dirty="0">
                <a:latin typeface="Times New Roman" panose="02020603050405020304" pitchFamily="18" charset="0"/>
                <a:cs typeface="Times New Roman" panose="02020603050405020304" pitchFamily="18" charset="0"/>
              </a:rPr>
              <a:t>Rev. 2:10</a:t>
            </a:r>
            <a:r>
              <a:rPr lang="en-US" sz="3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6619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tree in a forest&#10;&#10;Description automatically generated">
            <a:extLst>
              <a:ext uri="{FF2B5EF4-FFF2-40B4-BE49-F238E27FC236}">
                <a16:creationId xmlns:a16="http://schemas.microsoft.com/office/drawing/2014/main" id="{AC3AA948-FD0B-4098-915F-70DAB704348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82" r="1" b="3097"/>
          <a:stretch/>
        </p:blipFill>
        <p:spPr>
          <a:xfrm>
            <a:off x="3" y="10"/>
            <a:ext cx="10655455"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p:spPr>
      </p:pic>
      <p:sp>
        <p:nvSpPr>
          <p:cNvPr id="5" name="TextBox 4">
            <a:extLst>
              <a:ext uri="{FF2B5EF4-FFF2-40B4-BE49-F238E27FC236}">
                <a16:creationId xmlns:a16="http://schemas.microsoft.com/office/drawing/2014/main" id="{638FD72C-16BE-49DA-92C6-0EAB5E4B0C7F}"/>
              </a:ext>
            </a:extLst>
          </p:cNvPr>
          <p:cNvSpPr txBox="1"/>
          <p:nvPr/>
        </p:nvSpPr>
        <p:spPr>
          <a:xfrm>
            <a:off x="7835065" y="152400"/>
            <a:ext cx="4052135"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Welcome to Worship</a:t>
            </a:r>
          </a:p>
        </p:txBody>
      </p:sp>
      <p:sp>
        <p:nvSpPr>
          <p:cNvPr id="6" name="TextBox 5">
            <a:extLst>
              <a:ext uri="{FF2B5EF4-FFF2-40B4-BE49-F238E27FC236}">
                <a16:creationId xmlns:a16="http://schemas.microsoft.com/office/drawing/2014/main" id="{C37BE2D7-ED03-452B-BCB6-AA0B83E712D7}"/>
              </a:ext>
            </a:extLst>
          </p:cNvPr>
          <p:cNvSpPr txBox="1"/>
          <p:nvPr/>
        </p:nvSpPr>
        <p:spPr>
          <a:xfrm>
            <a:off x="9290438" y="3694093"/>
            <a:ext cx="2520562" cy="954107"/>
          </a:xfrm>
          <a:prstGeom prst="rect">
            <a:avLst/>
          </a:prstGeom>
          <a:noFill/>
        </p:spPr>
        <p:txBody>
          <a:bodyPr wrap="none" rtlCol="0">
            <a:spAutoFit/>
          </a:bodyPr>
          <a:lstStyle/>
          <a:p>
            <a:pPr algn="ctr"/>
            <a:r>
              <a:rPr lang="en-US" sz="2800" i="1" dirty="0"/>
              <a:t>Ranger </a:t>
            </a:r>
          </a:p>
          <a:p>
            <a:r>
              <a:rPr lang="en-US" sz="2800" i="1" dirty="0"/>
              <a:t>Church of Christ</a:t>
            </a:r>
          </a:p>
        </p:txBody>
      </p:sp>
      <p:sp>
        <p:nvSpPr>
          <p:cNvPr id="7" name="TextBox 6">
            <a:extLst>
              <a:ext uri="{FF2B5EF4-FFF2-40B4-BE49-F238E27FC236}">
                <a16:creationId xmlns:a16="http://schemas.microsoft.com/office/drawing/2014/main" id="{925DD632-B413-4FE1-AEF4-FE6388274A75}"/>
              </a:ext>
            </a:extLst>
          </p:cNvPr>
          <p:cNvSpPr txBox="1"/>
          <p:nvPr/>
        </p:nvSpPr>
        <p:spPr>
          <a:xfrm>
            <a:off x="8839200" y="990600"/>
            <a:ext cx="2715230" cy="646331"/>
          </a:xfrm>
          <a:prstGeom prst="rect">
            <a:avLst/>
          </a:prstGeom>
          <a:noFill/>
        </p:spPr>
        <p:txBody>
          <a:bodyPr wrap="none" rtlCol="0">
            <a:spAutoFit/>
          </a:bodyPr>
          <a:lstStyle/>
          <a:p>
            <a:r>
              <a:rPr lang="en-US" sz="3600" i="1" dirty="0">
                <a:latin typeface="Times New Roman" panose="02020603050405020304" pitchFamily="18" charset="0"/>
                <a:cs typeface="Times New Roman" panose="02020603050405020304" pitchFamily="18" charset="0"/>
              </a:rPr>
              <a:t>Stay and Visit</a:t>
            </a:r>
          </a:p>
        </p:txBody>
      </p:sp>
    </p:spTree>
    <p:extLst>
      <p:ext uri="{BB962C8B-B14F-4D97-AF65-F5344CB8AC3E}">
        <p14:creationId xmlns:p14="http://schemas.microsoft.com/office/powerpoint/2010/main" val="1968791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ndoor&#10;&#10;Description automatically generated">
            <a:extLst>
              <a:ext uri="{FF2B5EF4-FFF2-40B4-BE49-F238E27FC236}">
                <a16:creationId xmlns:a16="http://schemas.microsoft.com/office/drawing/2014/main" id="{126F8556-B2E2-4EA6-B167-725A3E64046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294" t="16420" r="7647" b="20260"/>
          <a:stretch/>
        </p:blipFill>
        <p:spPr>
          <a:xfrm>
            <a:off x="0" y="0"/>
            <a:ext cx="12192000" cy="6858000"/>
          </a:xfrm>
          <a:prstGeom prst="rect">
            <a:avLst/>
          </a:prstGeom>
        </p:spPr>
      </p:pic>
    </p:spTree>
    <p:extLst>
      <p:ext uri="{BB962C8B-B14F-4D97-AF65-F5344CB8AC3E}">
        <p14:creationId xmlns:p14="http://schemas.microsoft.com/office/powerpoint/2010/main" val="1491476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E52416F-0528-45C3-8819-C9F1B556B57E}"/>
              </a:ext>
            </a:extLst>
          </p:cNvPr>
          <p:cNvSpPr>
            <a:spLocks noGrp="1" noChangeArrowheads="1"/>
          </p:cNvSpPr>
          <p:nvPr>
            <p:ph type="title"/>
          </p:nvPr>
        </p:nvSpPr>
        <p:spPr>
          <a:xfrm>
            <a:off x="609600" y="1600200"/>
            <a:ext cx="10972800" cy="1905000"/>
          </a:xfrm>
        </p:spPr>
        <p:txBody>
          <a:bodyPr>
            <a:noAutofit/>
          </a:bodyPr>
          <a:lstStyle/>
          <a:p>
            <a:pPr algn="ctr"/>
            <a:r>
              <a:rPr lang="en-US" altLang="en-US" b="1" dirty="0">
                <a:solidFill>
                  <a:srgbClr val="990000"/>
                </a:solidFill>
                <a:latin typeface="Times New Roman" panose="02020603050405020304" pitchFamily="18" charset="0"/>
                <a:cs typeface="Times New Roman" panose="02020603050405020304" pitchFamily="18" charset="0"/>
              </a:rPr>
              <a:t>ESTHER:</a:t>
            </a:r>
            <a:r>
              <a:rPr lang="en-US" altLang="en-US" dirty="0">
                <a:latin typeface="Times New Roman" panose="02020603050405020304" pitchFamily="18" charset="0"/>
                <a:cs typeface="Times New Roman" panose="02020603050405020304" pitchFamily="18" charset="0"/>
              </a:rPr>
              <a:t>  </a:t>
            </a:r>
            <a:br>
              <a:rPr lang="en-US" altLang="en-US" dirty="0">
                <a:latin typeface="Times New Roman" panose="02020603050405020304" pitchFamily="18" charset="0"/>
                <a:cs typeface="Times New Roman" panose="02020603050405020304" pitchFamily="18" charset="0"/>
              </a:rPr>
            </a:br>
            <a:r>
              <a:rPr lang="en-US" altLang="en-US" b="1" i="1" dirty="0">
                <a:latin typeface="Times New Roman" panose="02020603050405020304" pitchFamily="18" charset="0"/>
                <a:cs typeface="Times New Roman" panose="02020603050405020304" pitchFamily="18" charset="0"/>
              </a:rPr>
              <a:t>The Queen Who Was Clothed With Courage</a:t>
            </a:r>
            <a:br>
              <a:rPr lang="en-US" altLang="en-US" b="1" i="1" dirty="0">
                <a:latin typeface="Times New Roman" panose="02020603050405020304" pitchFamily="18" charset="0"/>
                <a:cs typeface="Times New Roman" panose="02020603050405020304" pitchFamily="18" charset="0"/>
              </a:rPr>
            </a:br>
            <a:r>
              <a:rPr lang="en-US" altLang="en-US" b="1" dirty="0">
                <a:solidFill>
                  <a:srgbClr val="990000"/>
                </a:solidFill>
                <a:latin typeface="Times New Roman" panose="02020603050405020304" pitchFamily="18" charset="0"/>
                <a:cs typeface="Times New Roman" panose="02020603050405020304" pitchFamily="18" charset="0"/>
              </a:rPr>
              <a:t>Prov. 31:25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2E347B9-B7FD-4911-B313-9374433021CF}"/>
              </a:ext>
            </a:extLst>
          </p:cNvPr>
          <p:cNvSpPr>
            <a:spLocks noGrp="1" noChangeArrowheads="1"/>
          </p:cNvSpPr>
          <p:nvPr>
            <p:ph type="title"/>
          </p:nvPr>
        </p:nvSpPr>
        <p:spPr>
          <a:xfrm>
            <a:off x="838200" y="609600"/>
            <a:ext cx="10515600" cy="1081088"/>
          </a:xfrm>
        </p:spPr>
        <p:txBody>
          <a:bodyPr/>
          <a:lstStyle/>
          <a:p>
            <a:pPr algn="ctr"/>
            <a:r>
              <a:rPr lang="en-US" altLang="en-US" b="1" dirty="0">
                <a:solidFill>
                  <a:schemeClr val="tx1"/>
                </a:solidFill>
                <a:latin typeface="Times New Roman" panose="02020603050405020304" pitchFamily="18" charset="0"/>
                <a:cs typeface="Times New Roman" panose="02020603050405020304" pitchFamily="18" charset="0"/>
              </a:rPr>
              <a:t>The</a:t>
            </a:r>
            <a:r>
              <a:rPr lang="en-US" altLang="en-US" b="1" dirty="0">
                <a:solidFill>
                  <a:srgbClr val="990000"/>
                </a:solidFill>
                <a:latin typeface="Times New Roman" panose="02020603050405020304" pitchFamily="18" charset="0"/>
                <a:cs typeface="Times New Roman" panose="02020603050405020304" pitchFamily="18" charset="0"/>
              </a:rPr>
              <a:t> </a:t>
            </a:r>
            <a:r>
              <a:rPr lang="en-US" altLang="en-US" sz="6000" b="1" dirty="0">
                <a:solidFill>
                  <a:srgbClr val="990000"/>
                </a:solidFill>
                <a:latin typeface="Times New Roman" panose="02020603050405020304" pitchFamily="18" charset="0"/>
                <a:cs typeface="Times New Roman" panose="02020603050405020304" pitchFamily="18" charset="0"/>
              </a:rPr>
              <a:t>3</a:t>
            </a:r>
            <a:r>
              <a:rPr lang="en-US" altLang="en-US" b="1" dirty="0">
                <a:solidFill>
                  <a:srgbClr val="990000"/>
                </a:solidFill>
                <a:latin typeface="Times New Roman" panose="02020603050405020304" pitchFamily="18" charset="0"/>
                <a:cs typeface="Times New Roman" panose="02020603050405020304" pitchFamily="18" charset="0"/>
              </a:rPr>
              <a:t> </a:t>
            </a:r>
            <a:r>
              <a:rPr lang="en-US" altLang="en-US" b="1" dirty="0">
                <a:solidFill>
                  <a:schemeClr val="tx1"/>
                </a:solidFill>
                <a:latin typeface="Times New Roman" panose="02020603050405020304" pitchFamily="18" charset="0"/>
                <a:cs typeface="Times New Roman" panose="02020603050405020304" pitchFamily="18" charset="0"/>
              </a:rPr>
              <a:t>Stages of Courage</a:t>
            </a:r>
          </a:p>
        </p:txBody>
      </p:sp>
      <p:sp>
        <p:nvSpPr>
          <p:cNvPr id="25603" name="Rectangle 3">
            <a:extLst>
              <a:ext uri="{FF2B5EF4-FFF2-40B4-BE49-F238E27FC236}">
                <a16:creationId xmlns:a16="http://schemas.microsoft.com/office/drawing/2014/main" id="{E03D6097-FAD8-45C4-A777-C14E336EFD13}"/>
              </a:ext>
            </a:extLst>
          </p:cNvPr>
          <p:cNvSpPr>
            <a:spLocks noGrp="1" noChangeArrowheads="1"/>
          </p:cNvSpPr>
          <p:nvPr>
            <p:ph sz="half" idx="1"/>
          </p:nvPr>
        </p:nvSpPr>
        <p:spPr>
          <a:xfrm>
            <a:off x="2819400" y="1828801"/>
            <a:ext cx="6629400" cy="1828799"/>
          </a:xfrm>
        </p:spPr>
        <p:txBody>
          <a:bodyPr>
            <a:normAutofit fontScale="92500"/>
          </a:bodyPr>
          <a:lstStyle/>
          <a:p>
            <a:pPr>
              <a:lnSpc>
                <a:spcPct val="90000"/>
              </a:lnSpc>
            </a:pPr>
            <a:r>
              <a:rPr lang="en-US" altLang="en-US" sz="3600" b="1" dirty="0">
                <a:latin typeface="Times New Roman" panose="02020603050405020304" pitchFamily="18" charset="0"/>
                <a:cs typeface="Times New Roman" panose="02020603050405020304" pitchFamily="18" charset="0"/>
              </a:rPr>
              <a:t>STAGE </a:t>
            </a:r>
            <a:r>
              <a:rPr lang="en-US" altLang="en-US" sz="3600" b="1" dirty="0">
                <a:solidFill>
                  <a:srgbClr val="990000"/>
                </a:solidFill>
                <a:latin typeface="Times New Roman" panose="02020603050405020304" pitchFamily="18" charset="0"/>
                <a:cs typeface="Times New Roman" panose="02020603050405020304" pitchFamily="18" charset="0"/>
              </a:rPr>
              <a:t>1 </a:t>
            </a:r>
            <a:r>
              <a:rPr lang="en-US" altLang="en-US" sz="3600" b="1" dirty="0">
                <a:latin typeface="Times New Roman" panose="02020603050405020304" pitchFamily="18" charset="0"/>
                <a:cs typeface="Times New Roman" panose="02020603050405020304" pitchFamily="18" charset="0"/>
              </a:rPr>
              <a:t>– </a:t>
            </a:r>
            <a:r>
              <a:rPr lang="en-US" altLang="en-US" sz="3600" b="1" dirty="0">
                <a:solidFill>
                  <a:srgbClr val="990000"/>
                </a:solidFill>
                <a:latin typeface="Times New Roman" panose="02020603050405020304" pitchFamily="18" charset="0"/>
                <a:cs typeface="Times New Roman" panose="02020603050405020304" pitchFamily="18" charset="0"/>
              </a:rPr>
              <a:t>DELIBERATION</a:t>
            </a:r>
            <a:r>
              <a:rPr lang="en-US" altLang="en-US" sz="3600" b="1" dirty="0">
                <a:latin typeface="Times New Roman" panose="02020603050405020304" pitchFamily="18" charset="0"/>
                <a:cs typeface="Times New Roman" panose="02020603050405020304" pitchFamily="18" charset="0"/>
              </a:rPr>
              <a:t> </a:t>
            </a:r>
          </a:p>
          <a:p>
            <a:pPr>
              <a:lnSpc>
                <a:spcPct val="90000"/>
              </a:lnSpc>
            </a:pPr>
            <a:r>
              <a:rPr lang="en-US" altLang="en-US" sz="3600" b="1" dirty="0">
                <a:latin typeface="Times New Roman" panose="02020603050405020304" pitchFamily="18" charset="0"/>
                <a:cs typeface="Times New Roman" panose="02020603050405020304" pitchFamily="18" charset="0"/>
              </a:rPr>
              <a:t>STAGE </a:t>
            </a:r>
            <a:r>
              <a:rPr lang="en-US" altLang="en-US" sz="3600" b="1" dirty="0">
                <a:solidFill>
                  <a:srgbClr val="990000"/>
                </a:solidFill>
                <a:latin typeface="Times New Roman" panose="02020603050405020304" pitchFamily="18" charset="0"/>
                <a:cs typeface="Times New Roman" panose="02020603050405020304" pitchFamily="18" charset="0"/>
              </a:rPr>
              <a:t>2</a:t>
            </a:r>
            <a:r>
              <a:rPr lang="en-US" altLang="en-US" sz="3600" b="1" dirty="0">
                <a:latin typeface="Times New Roman" panose="02020603050405020304" pitchFamily="18" charset="0"/>
                <a:cs typeface="Times New Roman" panose="02020603050405020304" pitchFamily="18" charset="0"/>
              </a:rPr>
              <a:t> – </a:t>
            </a:r>
            <a:r>
              <a:rPr lang="en-US" altLang="en-US" sz="3600" b="1" dirty="0">
                <a:solidFill>
                  <a:srgbClr val="990000"/>
                </a:solidFill>
                <a:latin typeface="Times New Roman" panose="02020603050405020304" pitchFamily="18" charset="0"/>
                <a:cs typeface="Times New Roman" panose="02020603050405020304" pitchFamily="18" charset="0"/>
              </a:rPr>
              <a:t>DECLARATION</a:t>
            </a:r>
            <a:r>
              <a:rPr lang="en-US" altLang="en-US" sz="3600" b="1" dirty="0">
                <a:latin typeface="Times New Roman" panose="02020603050405020304" pitchFamily="18" charset="0"/>
                <a:cs typeface="Times New Roman" panose="02020603050405020304" pitchFamily="18" charset="0"/>
              </a:rPr>
              <a:t> </a:t>
            </a:r>
          </a:p>
          <a:p>
            <a:pPr>
              <a:lnSpc>
                <a:spcPct val="90000"/>
              </a:lnSpc>
            </a:pPr>
            <a:r>
              <a:rPr lang="en-US" altLang="en-US" sz="3600" b="1" dirty="0">
                <a:latin typeface="Times New Roman" panose="02020603050405020304" pitchFamily="18" charset="0"/>
                <a:cs typeface="Times New Roman" panose="02020603050405020304" pitchFamily="18" charset="0"/>
              </a:rPr>
              <a:t>STAGE </a:t>
            </a:r>
            <a:r>
              <a:rPr lang="en-US" altLang="en-US" sz="3600" b="1" dirty="0">
                <a:solidFill>
                  <a:srgbClr val="990000"/>
                </a:solidFill>
                <a:latin typeface="Times New Roman" panose="02020603050405020304" pitchFamily="18" charset="0"/>
                <a:cs typeface="Times New Roman" panose="02020603050405020304" pitchFamily="18" charset="0"/>
              </a:rPr>
              <a:t>3</a:t>
            </a:r>
            <a:r>
              <a:rPr lang="en-US" altLang="en-US" sz="3600" b="1" dirty="0">
                <a:latin typeface="Times New Roman" panose="02020603050405020304" pitchFamily="18" charset="0"/>
                <a:cs typeface="Times New Roman" panose="02020603050405020304" pitchFamily="18" charset="0"/>
              </a:rPr>
              <a:t> – </a:t>
            </a:r>
            <a:r>
              <a:rPr lang="en-US" altLang="en-US" sz="3600" b="1" dirty="0">
                <a:solidFill>
                  <a:srgbClr val="990000"/>
                </a:solidFill>
                <a:latin typeface="Times New Roman" panose="02020603050405020304" pitchFamily="18" charset="0"/>
                <a:cs typeface="Times New Roman" panose="02020603050405020304" pitchFamily="18" charset="0"/>
              </a:rPr>
              <a:t>DEMONSTRATION</a:t>
            </a:r>
            <a:r>
              <a:rPr lang="en-US" altLang="en-US" sz="3600" b="1" dirty="0">
                <a:latin typeface="Times New Roman" panose="02020603050405020304" pitchFamily="18" charset="0"/>
                <a:cs typeface="Times New Roman" panose="02020603050405020304" pitchFamily="18" charset="0"/>
              </a:rPr>
              <a:t> </a:t>
            </a:r>
          </a:p>
        </p:txBody>
      </p:sp>
      <p:sp>
        <p:nvSpPr>
          <p:cNvPr id="25604" name="Rectangle 4">
            <a:extLst>
              <a:ext uri="{FF2B5EF4-FFF2-40B4-BE49-F238E27FC236}">
                <a16:creationId xmlns:a16="http://schemas.microsoft.com/office/drawing/2014/main" id="{B8802E40-5C07-427D-8ADC-7F4F109954D9}"/>
              </a:ext>
            </a:extLst>
          </p:cNvPr>
          <p:cNvSpPr>
            <a:spLocks noGrp="1" noChangeArrowheads="1"/>
          </p:cNvSpPr>
          <p:nvPr>
            <p:ph sz="half" idx="2"/>
          </p:nvPr>
        </p:nvSpPr>
        <p:spPr>
          <a:xfrm>
            <a:off x="1828800" y="3962400"/>
            <a:ext cx="8458200" cy="2057399"/>
          </a:xfrm>
        </p:spPr>
        <p:txBody>
          <a:bodyPr>
            <a:normAutofit fontScale="92500"/>
          </a:bodyPr>
          <a:lstStyle/>
          <a:p>
            <a:pPr>
              <a:lnSpc>
                <a:spcPct val="90000"/>
              </a:lnSpc>
            </a:pPr>
            <a:r>
              <a:rPr lang="en-US" altLang="en-US" sz="3600" b="1" dirty="0">
                <a:latin typeface="Times New Roman" panose="02020603050405020304" pitchFamily="18" charset="0"/>
                <a:cs typeface="Times New Roman" panose="02020603050405020304" pitchFamily="18" charset="0"/>
              </a:rPr>
              <a:t>STAGE </a:t>
            </a:r>
            <a:r>
              <a:rPr lang="en-US" altLang="en-US" sz="3600" b="1" dirty="0">
                <a:solidFill>
                  <a:srgbClr val="990000"/>
                </a:solidFill>
                <a:latin typeface="Times New Roman" panose="02020603050405020304" pitchFamily="18" charset="0"/>
                <a:cs typeface="Times New Roman" panose="02020603050405020304" pitchFamily="18" charset="0"/>
              </a:rPr>
              <a:t>1 </a:t>
            </a:r>
            <a:r>
              <a:rPr lang="en-US" altLang="en-US" sz="3600" b="1" dirty="0">
                <a:latin typeface="Times New Roman" panose="02020603050405020304" pitchFamily="18" charset="0"/>
                <a:cs typeface="Times New Roman" panose="02020603050405020304" pitchFamily="18" charset="0"/>
              </a:rPr>
              <a:t>–  </a:t>
            </a:r>
            <a:r>
              <a:rPr lang="en-US" altLang="en-US" sz="3600" b="1" dirty="0">
                <a:solidFill>
                  <a:srgbClr val="990000"/>
                </a:solidFill>
                <a:latin typeface="Times New Roman" panose="02020603050405020304" pitchFamily="18" charset="0"/>
                <a:cs typeface="Times New Roman" panose="02020603050405020304" pitchFamily="18" charset="0"/>
              </a:rPr>
              <a:t>THE MIND</a:t>
            </a:r>
            <a:r>
              <a:rPr lang="en-US" altLang="en-US" sz="3600" b="1" dirty="0">
                <a:latin typeface="Times New Roman" panose="02020603050405020304" pitchFamily="18" charset="0"/>
                <a:cs typeface="Times New Roman" panose="02020603050405020304" pitchFamily="18" charset="0"/>
              </a:rPr>
              <a:t> EXAMINES IT</a:t>
            </a:r>
            <a:endParaRPr lang="en-US" altLang="en-US" sz="3600" b="1" dirty="0">
              <a:solidFill>
                <a:srgbClr val="990000"/>
              </a:solidFill>
              <a:latin typeface="Times New Roman" panose="02020603050405020304" pitchFamily="18" charset="0"/>
              <a:cs typeface="Times New Roman" panose="02020603050405020304" pitchFamily="18" charset="0"/>
            </a:endParaRPr>
          </a:p>
          <a:p>
            <a:pPr>
              <a:lnSpc>
                <a:spcPct val="90000"/>
              </a:lnSpc>
            </a:pPr>
            <a:r>
              <a:rPr lang="en-US" altLang="en-US" sz="3600" b="1" dirty="0">
                <a:latin typeface="Times New Roman" panose="02020603050405020304" pitchFamily="18" charset="0"/>
                <a:cs typeface="Times New Roman" panose="02020603050405020304" pitchFamily="18" charset="0"/>
              </a:rPr>
              <a:t>STAGE </a:t>
            </a:r>
            <a:r>
              <a:rPr lang="en-US" altLang="en-US" sz="3600" b="1" dirty="0">
                <a:solidFill>
                  <a:srgbClr val="990000"/>
                </a:solidFill>
                <a:latin typeface="Times New Roman" panose="02020603050405020304" pitchFamily="18" charset="0"/>
                <a:cs typeface="Times New Roman" panose="02020603050405020304" pitchFamily="18" charset="0"/>
              </a:rPr>
              <a:t>2</a:t>
            </a:r>
            <a:r>
              <a:rPr lang="en-US" altLang="en-US" sz="3600" b="1" dirty="0">
                <a:latin typeface="Times New Roman" panose="02020603050405020304" pitchFamily="18" charset="0"/>
                <a:cs typeface="Times New Roman" panose="02020603050405020304" pitchFamily="18" charset="0"/>
              </a:rPr>
              <a:t> –  </a:t>
            </a:r>
            <a:r>
              <a:rPr lang="en-US" altLang="en-US" sz="3600" b="1" dirty="0">
                <a:solidFill>
                  <a:srgbClr val="990000"/>
                </a:solidFill>
                <a:latin typeface="Times New Roman" panose="02020603050405020304" pitchFamily="18" charset="0"/>
                <a:cs typeface="Times New Roman" panose="02020603050405020304" pitchFamily="18" charset="0"/>
              </a:rPr>
              <a:t>THE MOUTH</a:t>
            </a:r>
            <a:r>
              <a:rPr lang="en-US" altLang="en-US" sz="3600" b="1" dirty="0">
                <a:latin typeface="Times New Roman" panose="02020603050405020304" pitchFamily="18" charset="0"/>
                <a:cs typeface="Times New Roman" panose="02020603050405020304" pitchFamily="18" charset="0"/>
              </a:rPr>
              <a:t> EXPRESESS IT</a:t>
            </a:r>
          </a:p>
          <a:p>
            <a:pPr>
              <a:lnSpc>
                <a:spcPct val="90000"/>
              </a:lnSpc>
            </a:pPr>
            <a:r>
              <a:rPr lang="en-US" altLang="en-US" sz="3600" b="1" dirty="0">
                <a:latin typeface="Times New Roman" panose="02020603050405020304" pitchFamily="18" charset="0"/>
                <a:cs typeface="Times New Roman" panose="02020603050405020304" pitchFamily="18" charset="0"/>
              </a:rPr>
              <a:t>STAGE </a:t>
            </a:r>
            <a:r>
              <a:rPr lang="en-US" altLang="en-US" sz="3600" b="1" dirty="0">
                <a:solidFill>
                  <a:srgbClr val="990000"/>
                </a:solidFill>
                <a:latin typeface="Times New Roman" panose="02020603050405020304" pitchFamily="18" charset="0"/>
                <a:cs typeface="Times New Roman" panose="02020603050405020304" pitchFamily="18" charset="0"/>
              </a:rPr>
              <a:t>3</a:t>
            </a:r>
            <a:r>
              <a:rPr lang="en-US" altLang="en-US" sz="3600" b="1" dirty="0">
                <a:latin typeface="Times New Roman" panose="02020603050405020304" pitchFamily="18" charset="0"/>
                <a:cs typeface="Times New Roman" panose="02020603050405020304" pitchFamily="18" charset="0"/>
              </a:rPr>
              <a:t> –  </a:t>
            </a:r>
            <a:r>
              <a:rPr lang="en-US" altLang="en-US" sz="3600" b="1" dirty="0">
                <a:solidFill>
                  <a:srgbClr val="990000"/>
                </a:solidFill>
                <a:latin typeface="Times New Roman" panose="02020603050405020304" pitchFamily="18" charset="0"/>
                <a:cs typeface="Times New Roman" panose="02020603050405020304" pitchFamily="18" charset="0"/>
              </a:rPr>
              <a:t>THE MAN </a:t>
            </a:r>
            <a:r>
              <a:rPr lang="en-US" altLang="en-US" sz="3600" b="1" dirty="0">
                <a:latin typeface="Times New Roman" panose="02020603050405020304" pitchFamily="18" charset="0"/>
                <a:cs typeface="Times New Roman" panose="02020603050405020304" pitchFamily="18" charset="0"/>
              </a:rPr>
              <a:t>EXHIBITS IT</a:t>
            </a:r>
            <a:endParaRPr lang="en-US" altLang="en-US" sz="3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603">
                                            <p:txEl>
                                              <p:pRg st="1" end="1"/>
                                            </p:txEl>
                                          </p:spTgt>
                                        </p:tgtEl>
                                        <p:attrNameLst>
                                          <p:attrName>style.visibility</p:attrName>
                                        </p:attrNameLst>
                                      </p:cBhvr>
                                      <p:to>
                                        <p:strVal val="visible"/>
                                      </p:to>
                                    </p:set>
                                    <p:animEffect transition="in" filter="randombar(horizontal)">
                                      <p:cBhvr>
                                        <p:cTn id="7" dur="500"/>
                                        <p:tgtEl>
                                          <p:spTgt spid="256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603">
                                            <p:txEl>
                                              <p:pRg st="2" end="2"/>
                                            </p:txEl>
                                          </p:spTgt>
                                        </p:tgtEl>
                                        <p:attrNameLst>
                                          <p:attrName>style.visibility</p:attrName>
                                        </p:attrNameLst>
                                      </p:cBhvr>
                                      <p:to>
                                        <p:strVal val="visible"/>
                                      </p:to>
                                    </p:set>
                                    <p:animEffect transition="in" filter="randombar(horizontal)">
                                      <p:cBhvr>
                                        <p:cTn id="12" dur="500"/>
                                        <p:tgtEl>
                                          <p:spTgt spid="2560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5604">
                                            <p:txEl>
                                              <p:pRg st="1" end="1"/>
                                            </p:txEl>
                                          </p:spTgt>
                                        </p:tgtEl>
                                        <p:attrNameLst>
                                          <p:attrName>style.visibility</p:attrName>
                                        </p:attrNameLst>
                                      </p:cBhvr>
                                      <p:to>
                                        <p:strVal val="visible"/>
                                      </p:to>
                                    </p:set>
                                    <p:animEffect transition="in" filter="randombar(horizontal)">
                                      <p:cBhvr>
                                        <p:cTn id="17" dur="500"/>
                                        <p:tgtEl>
                                          <p:spTgt spid="2560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5604">
                                            <p:txEl>
                                              <p:pRg st="2" end="2"/>
                                            </p:txEl>
                                          </p:spTgt>
                                        </p:tgtEl>
                                        <p:attrNameLst>
                                          <p:attrName>style.visibility</p:attrName>
                                        </p:attrNameLst>
                                      </p:cBhvr>
                                      <p:to>
                                        <p:strVal val="visible"/>
                                      </p:to>
                                    </p:set>
                                    <p:animEffect transition="in" filter="randombar(horizontal)">
                                      <p:cBhvr>
                                        <p:cTn id="22" dur="500"/>
                                        <p:tgtEl>
                                          <p:spTgt spid="256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0BEBA1B-07F7-411D-8CB3-36F77DBC70ED}"/>
              </a:ext>
            </a:extLst>
          </p:cNvPr>
          <p:cNvSpPr>
            <a:spLocks noGrp="1" noChangeArrowheads="1"/>
          </p:cNvSpPr>
          <p:nvPr>
            <p:ph type="title"/>
          </p:nvPr>
        </p:nvSpPr>
        <p:spPr>
          <a:xfrm>
            <a:off x="685800" y="457200"/>
            <a:ext cx="10972800" cy="533400"/>
          </a:xfrm>
        </p:spPr>
        <p:txBody>
          <a:bodyPr>
            <a:normAutofit fontScale="90000"/>
          </a:bodyPr>
          <a:lstStyle/>
          <a:p>
            <a:pPr algn="ctr"/>
            <a:r>
              <a:rPr lang="en-US" altLang="en-US" sz="4000" b="1" dirty="0"/>
              <a:t>Stage </a:t>
            </a:r>
            <a:r>
              <a:rPr lang="en-US" altLang="en-US" sz="4800" b="1" dirty="0">
                <a:solidFill>
                  <a:srgbClr val="990000"/>
                </a:solidFill>
                <a:latin typeface="Vladimir Script" panose="03050402040407070305" pitchFamily="66" charset="0"/>
              </a:rPr>
              <a:t>2</a:t>
            </a:r>
            <a:r>
              <a:rPr lang="en-US" altLang="en-US" sz="4000" b="1" dirty="0">
                <a:solidFill>
                  <a:srgbClr val="990000"/>
                </a:solidFill>
              </a:rPr>
              <a:t> </a:t>
            </a:r>
            <a:r>
              <a:rPr lang="en-US" altLang="en-US" sz="4000" b="1" dirty="0"/>
              <a:t>– </a:t>
            </a:r>
            <a:r>
              <a:rPr lang="en-US" altLang="en-US" sz="4000" b="1" dirty="0">
                <a:solidFill>
                  <a:srgbClr val="990000"/>
                </a:solidFill>
              </a:rPr>
              <a:t>DECLARATION</a:t>
            </a:r>
          </a:p>
        </p:txBody>
      </p:sp>
      <p:sp>
        <p:nvSpPr>
          <p:cNvPr id="7171" name="Rectangle 3">
            <a:extLst>
              <a:ext uri="{FF2B5EF4-FFF2-40B4-BE49-F238E27FC236}">
                <a16:creationId xmlns:a16="http://schemas.microsoft.com/office/drawing/2014/main" id="{B8FFBDF9-FE78-43BC-BA5F-C3CEA8072AFA}"/>
              </a:ext>
            </a:extLst>
          </p:cNvPr>
          <p:cNvSpPr>
            <a:spLocks noGrp="1" noChangeArrowheads="1"/>
          </p:cNvSpPr>
          <p:nvPr>
            <p:ph idx="1"/>
          </p:nvPr>
        </p:nvSpPr>
        <p:spPr>
          <a:xfrm>
            <a:off x="691243" y="1191986"/>
            <a:ext cx="10972800" cy="5132614"/>
          </a:xfrm>
        </p:spPr>
        <p:txBody>
          <a:bodyPr>
            <a:noAutofit/>
          </a:bodyPr>
          <a:lstStyle/>
          <a:p>
            <a:pPr>
              <a:lnSpc>
                <a:spcPct val="80000"/>
              </a:lnSpc>
            </a:pPr>
            <a:r>
              <a:rPr lang="en-US" altLang="en-US" sz="3200" dirty="0">
                <a:latin typeface="Times New Roman" panose="02020603050405020304" pitchFamily="18" charset="0"/>
                <a:cs typeface="Times New Roman" panose="02020603050405020304" pitchFamily="18" charset="0"/>
              </a:rPr>
              <a:t>Once Esther gave the proper consideration to what needed to be done and counted the cost, her courage moved from her mind to her mouth and from deliberation to declaration.</a:t>
            </a:r>
          </a:p>
          <a:p>
            <a:pPr>
              <a:lnSpc>
                <a:spcPct val="80000"/>
              </a:lnSpc>
            </a:pPr>
            <a:r>
              <a:rPr lang="en-US" altLang="en-US" sz="3200" dirty="0">
                <a:latin typeface="Times New Roman" panose="02020603050405020304" pitchFamily="18" charset="0"/>
                <a:cs typeface="Times New Roman" panose="02020603050405020304" pitchFamily="18" charset="0"/>
              </a:rPr>
              <a:t>Notice that Esther sent answer that she would go</a:t>
            </a:r>
            <a:r>
              <a:rPr lang="en-US" altLang="en-US" sz="3200" b="1" dirty="0">
                <a:solidFill>
                  <a:srgbClr val="990000"/>
                </a:solidFill>
                <a:latin typeface="Times New Roman" panose="02020603050405020304" pitchFamily="18" charset="0"/>
                <a:cs typeface="Times New Roman" panose="02020603050405020304" pitchFamily="18" charset="0"/>
              </a:rPr>
              <a:t> “in unto the king” </a:t>
            </a:r>
            <a:r>
              <a:rPr lang="en-US" altLang="en-US" sz="3200" dirty="0">
                <a:latin typeface="Times New Roman" panose="02020603050405020304" pitchFamily="18" charset="0"/>
                <a:cs typeface="Times New Roman" panose="02020603050405020304" pitchFamily="18" charset="0"/>
              </a:rPr>
              <a:t>(</a:t>
            </a:r>
            <a:r>
              <a:rPr lang="en-US" altLang="en-US" sz="3200" b="1" dirty="0">
                <a:latin typeface="Times New Roman" panose="02020603050405020304" pitchFamily="18" charset="0"/>
                <a:cs typeface="Times New Roman" panose="02020603050405020304" pitchFamily="18" charset="0"/>
              </a:rPr>
              <a:t>4:16</a:t>
            </a:r>
            <a:r>
              <a:rPr lang="en-US" altLang="en-US" sz="3200" dirty="0">
                <a:latin typeface="Times New Roman" panose="02020603050405020304" pitchFamily="18" charset="0"/>
                <a:cs typeface="Times New Roman" panose="02020603050405020304" pitchFamily="18" charset="0"/>
              </a:rPr>
              <a:t>).  </a:t>
            </a:r>
          </a:p>
          <a:p>
            <a:pPr>
              <a:lnSpc>
                <a:spcPct val="80000"/>
              </a:lnSpc>
            </a:pPr>
            <a:r>
              <a:rPr lang="en-US" altLang="en-US" sz="3200" dirty="0">
                <a:latin typeface="Times New Roman" panose="02020603050405020304" pitchFamily="18" charset="0"/>
                <a:cs typeface="Times New Roman" panose="02020603050405020304" pitchFamily="18" charset="0"/>
              </a:rPr>
              <a:t>She </a:t>
            </a:r>
            <a:r>
              <a:rPr lang="en-US" altLang="en-US" sz="3200" b="1" dirty="0">
                <a:solidFill>
                  <a:srgbClr val="990000"/>
                </a:solidFill>
                <a:latin typeface="Times New Roman" panose="02020603050405020304" pitchFamily="18" charset="0"/>
                <a:cs typeface="Times New Roman" panose="02020603050405020304" pitchFamily="18" charset="0"/>
              </a:rPr>
              <a:t>did not say</a:t>
            </a:r>
            <a:r>
              <a:rPr lang="en-US" altLang="en-US" sz="3200" dirty="0">
                <a:latin typeface="Times New Roman" panose="02020603050405020304" pitchFamily="18" charset="0"/>
                <a:cs typeface="Times New Roman" panose="02020603050405020304" pitchFamily="18" charset="0"/>
              </a:rPr>
              <a:t> that she would </a:t>
            </a:r>
            <a:r>
              <a:rPr lang="en-US" altLang="en-US" sz="3200" b="1" i="1" dirty="0">
                <a:solidFill>
                  <a:srgbClr val="990000"/>
                </a:solidFill>
                <a:latin typeface="Times New Roman" panose="02020603050405020304" pitchFamily="18" charset="0"/>
                <a:cs typeface="Times New Roman" panose="02020603050405020304" pitchFamily="18" charset="0"/>
              </a:rPr>
              <a:t>make supplication.</a:t>
            </a:r>
            <a:r>
              <a:rPr lang="en-US" altLang="en-US" sz="3200" dirty="0">
                <a:latin typeface="Times New Roman" panose="02020603050405020304" pitchFamily="18" charset="0"/>
                <a:cs typeface="Times New Roman" panose="02020603050405020304" pitchFamily="18" charset="0"/>
              </a:rPr>
              <a:t>  </a:t>
            </a:r>
          </a:p>
          <a:p>
            <a:pPr>
              <a:lnSpc>
                <a:spcPct val="80000"/>
              </a:lnSpc>
            </a:pPr>
            <a:r>
              <a:rPr lang="en-US" altLang="en-US" sz="3200" dirty="0">
                <a:latin typeface="Times New Roman" panose="02020603050405020304" pitchFamily="18" charset="0"/>
                <a:cs typeface="Times New Roman" panose="02020603050405020304" pitchFamily="18" charset="0"/>
              </a:rPr>
              <a:t>Although supplication was clearly her purpose in going, she didn’t know if she would get the opportunity to do so.  </a:t>
            </a:r>
          </a:p>
          <a:p>
            <a:pPr>
              <a:lnSpc>
                <a:spcPct val="80000"/>
              </a:lnSpc>
            </a:pPr>
            <a:r>
              <a:rPr lang="en-US" altLang="en-US" sz="3200" dirty="0">
                <a:latin typeface="Times New Roman" panose="02020603050405020304" pitchFamily="18" charset="0"/>
                <a:cs typeface="Times New Roman" panose="02020603050405020304" pitchFamily="18" charset="0"/>
              </a:rPr>
              <a:t>She knew that she might be hewn down by the guards before she could do so. </a:t>
            </a:r>
          </a:p>
          <a:p>
            <a:pPr>
              <a:lnSpc>
                <a:spcPct val="80000"/>
              </a:lnSpc>
            </a:pPr>
            <a:r>
              <a:rPr lang="en-US" altLang="en-US" sz="3200" dirty="0">
                <a:latin typeface="Times New Roman" panose="02020603050405020304" pitchFamily="18" charset="0"/>
                <a:cs typeface="Times New Roman" panose="02020603050405020304" pitchFamily="18" charset="0"/>
              </a:rPr>
              <a:t>She had already resigned herself to the possibility of perishing.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wheel(2)">
                                      <p:cBhvr>
                                        <p:cTn id="7" dur="20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wheel(2)">
                                      <p:cBhvr>
                                        <p:cTn id="12" dur="20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2"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wheel(2)">
                                      <p:cBhvr>
                                        <p:cTn id="17" dur="20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2"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wheel(2)">
                                      <p:cBhvr>
                                        <p:cTn id="22" dur="20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2"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wheel(2)">
                                      <p:cBhvr>
                                        <p:cTn id="27" dur="20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2"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wheel(2)">
                                      <p:cBhvr>
                                        <p:cTn id="32" dur="20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5A2A7-1379-4DE1-8B68-73ECADA9B878}"/>
              </a:ext>
            </a:extLst>
          </p:cNvPr>
          <p:cNvSpPr txBox="1"/>
          <p:nvPr/>
        </p:nvSpPr>
        <p:spPr>
          <a:xfrm>
            <a:off x="609600" y="1828800"/>
            <a:ext cx="10972800" cy="3520964"/>
          </a:xfrm>
          <a:prstGeom prst="rect">
            <a:avLst/>
          </a:prstGeom>
          <a:noFill/>
        </p:spPr>
        <p:txBody>
          <a:bodyPr wrap="square" rtlCol="0">
            <a:spAutoFit/>
          </a:bodyPr>
          <a:lstStyle/>
          <a:p>
            <a:pPr marL="457200" indent="-457200">
              <a:lnSpc>
                <a:spcPct val="80000"/>
              </a:lnSpc>
              <a:buFont typeface="Arial" panose="020B0604020202020204" pitchFamily="34" charset="0"/>
              <a:buChar char="•"/>
            </a:pPr>
            <a:r>
              <a:rPr lang="en-US" altLang="en-US" sz="3200" dirty="0">
                <a:latin typeface="Times New Roman" panose="02020603050405020304" pitchFamily="18" charset="0"/>
                <a:cs typeface="Times New Roman" panose="02020603050405020304" pitchFamily="18" charset="0"/>
              </a:rPr>
              <a:t>Notice also that in the text </a:t>
            </a:r>
            <a:r>
              <a:rPr lang="en-US" altLang="en-US" sz="3200" b="1" dirty="0">
                <a:solidFill>
                  <a:srgbClr val="990000"/>
                </a:solidFill>
                <a:latin typeface="Times New Roman" panose="02020603050405020304" pitchFamily="18" charset="0"/>
                <a:cs typeface="Times New Roman" panose="02020603050405020304" pitchFamily="18" charset="0"/>
              </a:rPr>
              <a:t>Esther went from being charged</a:t>
            </a:r>
            <a:r>
              <a:rPr lang="en-US" altLang="en-US" sz="3200" dirty="0">
                <a:latin typeface="Times New Roman" panose="02020603050405020304" pitchFamily="18" charset="0"/>
                <a:cs typeface="Times New Roman" panose="02020603050405020304" pitchFamily="18" charset="0"/>
              </a:rPr>
              <a:t> </a:t>
            </a:r>
            <a:r>
              <a:rPr lang="en-US" altLang="en-US" sz="3200" b="1" dirty="0">
                <a:solidFill>
                  <a:srgbClr val="990000"/>
                </a:solidFill>
                <a:latin typeface="Times New Roman" panose="02020603050405020304" pitchFamily="18" charset="0"/>
                <a:cs typeface="Times New Roman" panose="02020603050405020304" pitchFamily="18" charset="0"/>
              </a:rPr>
              <a:t>by Mordecai to make supplication before the king to charging Mordecai to make supplication before the Lord</a:t>
            </a:r>
            <a:r>
              <a:rPr lang="en-US" altLang="en-US" sz="3200" dirty="0">
                <a:latin typeface="Times New Roman" panose="02020603050405020304" pitchFamily="18" charset="0"/>
                <a:cs typeface="Times New Roman" panose="02020603050405020304" pitchFamily="18" charset="0"/>
              </a:rPr>
              <a:t> (</a:t>
            </a:r>
            <a:r>
              <a:rPr lang="en-US" altLang="en-US" sz="3200" b="1" dirty="0">
                <a:latin typeface="Times New Roman" panose="02020603050405020304" pitchFamily="18" charset="0"/>
                <a:cs typeface="Times New Roman" panose="02020603050405020304" pitchFamily="18" charset="0"/>
              </a:rPr>
              <a:t>Est. 4:8, 16</a:t>
            </a:r>
            <a:r>
              <a:rPr lang="en-US" altLang="en-US" sz="3200" dirty="0">
                <a:latin typeface="Times New Roman" panose="02020603050405020304" pitchFamily="18" charset="0"/>
                <a:cs typeface="Times New Roman" panose="02020603050405020304" pitchFamily="18" charset="0"/>
              </a:rPr>
              <a:t>). </a:t>
            </a:r>
          </a:p>
          <a:p>
            <a:pPr>
              <a:lnSpc>
                <a:spcPct val="80000"/>
              </a:lnSpc>
            </a:pPr>
            <a:endParaRPr lang="en-US" altLang="en-US" sz="3200" dirty="0">
              <a:latin typeface="Times New Roman" panose="02020603050405020304" pitchFamily="18" charset="0"/>
              <a:cs typeface="Times New Roman" panose="02020603050405020304" pitchFamily="18" charset="0"/>
            </a:endParaRPr>
          </a:p>
          <a:p>
            <a:pPr marL="457200" indent="-457200">
              <a:lnSpc>
                <a:spcPct val="80000"/>
              </a:lnSpc>
              <a:buFont typeface="Arial" panose="020B0604020202020204" pitchFamily="34" charset="0"/>
              <a:buChar char="•"/>
            </a:pPr>
            <a:r>
              <a:rPr lang="en-US" altLang="en-US" sz="3200" dirty="0">
                <a:latin typeface="Times New Roman" panose="02020603050405020304" pitchFamily="18" charset="0"/>
                <a:cs typeface="Times New Roman" panose="02020603050405020304" pitchFamily="18" charset="0"/>
              </a:rPr>
              <a:t>This conclusion that Mordecai was making supplication is based on the conclusion that prayer was connected with the fasting and/or that God’s blessings were being sought.  </a:t>
            </a:r>
          </a:p>
          <a:p>
            <a:endParaRPr lang="en-US" dirty="0"/>
          </a:p>
        </p:txBody>
      </p:sp>
    </p:spTree>
    <p:extLst>
      <p:ext uri="{BB962C8B-B14F-4D97-AF65-F5344CB8AC3E}">
        <p14:creationId xmlns:p14="http://schemas.microsoft.com/office/powerpoint/2010/main" val="343368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circle(in)">
                                      <p:cBhvr>
                                        <p:cTn id="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DE0F798-99FA-4F8D-92AC-D31436322CC8}"/>
              </a:ext>
            </a:extLst>
          </p:cNvPr>
          <p:cNvSpPr>
            <a:spLocks noGrp="1" noChangeArrowheads="1"/>
          </p:cNvSpPr>
          <p:nvPr>
            <p:ph type="title"/>
          </p:nvPr>
        </p:nvSpPr>
        <p:spPr>
          <a:xfrm>
            <a:off x="609600" y="0"/>
            <a:ext cx="10896600" cy="1143000"/>
          </a:xfrm>
        </p:spPr>
        <p:txBody>
          <a:bodyPr/>
          <a:lstStyle/>
          <a:p>
            <a:pPr algn="ctr"/>
            <a:r>
              <a:rPr lang="en-US" altLang="en-US" sz="4000" b="1" dirty="0"/>
              <a:t>Stage </a:t>
            </a:r>
            <a:r>
              <a:rPr lang="en-US" altLang="en-US" sz="4800" b="1" dirty="0">
                <a:solidFill>
                  <a:srgbClr val="990000"/>
                </a:solidFill>
                <a:latin typeface="Vladimir Script" panose="03050402040407070305" pitchFamily="66" charset="0"/>
              </a:rPr>
              <a:t>2</a:t>
            </a:r>
            <a:r>
              <a:rPr lang="en-US" altLang="en-US" sz="4000" b="1" dirty="0">
                <a:solidFill>
                  <a:srgbClr val="990000"/>
                </a:solidFill>
              </a:rPr>
              <a:t> </a:t>
            </a:r>
            <a:r>
              <a:rPr lang="en-US" altLang="en-US" sz="4000" b="1" dirty="0"/>
              <a:t>– </a:t>
            </a:r>
            <a:r>
              <a:rPr lang="en-US" altLang="en-US" sz="4000" b="1" dirty="0">
                <a:solidFill>
                  <a:srgbClr val="990000"/>
                </a:solidFill>
              </a:rPr>
              <a:t>DECLARATION</a:t>
            </a:r>
          </a:p>
        </p:txBody>
      </p:sp>
      <p:sp>
        <p:nvSpPr>
          <p:cNvPr id="26627" name="Rectangle 3">
            <a:extLst>
              <a:ext uri="{FF2B5EF4-FFF2-40B4-BE49-F238E27FC236}">
                <a16:creationId xmlns:a16="http://schemas.microsoft.com/office/drawing/2014/main" id="{DE344BE1-B98E-4D40-AFD6-88F4CC073843}"/>
              </a:ext>
            </a:extLst>
          </p:cNvPr>
          <p:cNvSpPr>
            <a:spLocks noGrp="1" noChangeArrowheads="1"/>
          </p:cNvSpPr>
          <p:nvPr>
            <p:ph idx="1"/>
          </p:nvPr>
        </p:nvSpPr>
        <p:spPr>
          <a:xfrm>
            <a:off x="762000" y="1371600"/>
            <a:ext cx="10896600" cy="2819400"/>
          </a:xfrm>
        </p:spPr>
        <p:txBody>
          <a:bodyPr>
            <a:noAutofit/>
          </a:bodyPr>
          <a:lstStyle/>
          <a:p>
            <a:pPr>
              <a:lnSpc>
                <a:spcPct val="80000"/>
              </a:lnSpc>
            </a:pPr>
            <a:r>
              <a:rPr lang="en-US" altLang="en-US" sz="3200" dirty="0">
                <a:latin typeface="Times New Roman" panose="02020603050405020304" pitchFamily="18" charset="0"/>
                <a:cs typeface="Times New Roman" panose="02020603050405020304" pitchFamily="18" charset="0"/>
              </a:rPr>
              <a:t>General Norman Schwarzkopf, nicknamed “Stormin’ Norman” for his prowess on the battlefield, once advised, </a:t>
            </a:r>
            <a:r>
              <a:rPr lang="en-US" altLang="en-US" sz="3200" b="1" dirty="0">
                <a:solidFill>
                  <a:srgbClr val="990000"/>
                </a:solidFill>
                <a:latin typeface="Times New Roman" panose="02020603050405020304" pitchFamily="18" charset="0"/>
                <a:cs typeface="Times New Roman" panose="02020603050405020304" pitchFamily="18" charset="0"/>
              </a:rPr>
              <a:t>“When placed in command -- take charge.”</a:t>
            </a:r>
            <a:r>
              <a:rPr lang="en-US" altLang="en-US" sz="3200" dirty="0">
                <a:latin typeface="Times New Roman" panose="02020603050405020304" pitchFamily="18" charset="0"/>
                <a:cs typeface="Times New Roman" panose="02020603050405020304" pitchFamily="18" charset="0"/>
              </a:rPr>
              <a:t> </a:t>
            </a:r>
          </a:p>
          <a:p>
            <a:pPr>
              <a:lnSpc>
                <a:spcPct val="80000"/>
              </a:lnSpc>
            </a:pPr>
            <a:r>
              <a:rPr lang="en-US" altLang="en-US" sz="3200" dirty="0">
                <a:latin typeface="Times New Roman" panose="02020603050405020304" pitchFamily="18" charset="0"/>
                <a:cs typeface="Times New Roman" panose="02020603050405020304" pitchFamily="18" charset="0"/>
              </a:rPr>
              <a:t>I believe that you will agree that Esther was taking charge.  Her courage was becoming more and more visible.  </a:t>
            </a:r>
          </a:p>
          <a:p>
            <a:pPr>
              <a:lnSpc>
                <a:spcPct val="80000"/>
              </a:lnSpc>
            </a:pPr>
            <a:r>
              <a:rPr lang="en-US" altLang="en-US" sz="3200" dirty="0">
                <a:latin typeface="Times New Roman" panose="02020603050405020304" pitchFamily="18" charset="0"/>
                <a:cs typeface="Times New Roman" panose="02020603050405020304" pitchFamily="18" charset="0"/>
              </a:rPr>
              <a:t>Esther’s statement about perishing </a:t>
            </a:r>
            <a:r>
              <a:rPr lang="en-US" altLang="en-US" sz="3200" b="1" dirty="0">
                <a:latin typeface="Times New Roman" panose="02020603050405020304" pitchFamily="18" charset="0"/>
                <a:cs typeface="Times New Roman" panose="02020603050405020304" pitchFamily="18" charset="0"/>
              </a:rPr>
              <a:t>was not a statement of blind fate but rather a statement of bold faith.</a:t>
            </a:r>
            <a:r>
              <a:rPr lang="en-US" altLang="en-US" sz="3200" dirty="0">
                <a:latin typeface="Times New Roman" panose="02020603050405020304" pitchFamily="18" charset="0"/>
                <a:cs typeface="Times New Roman" panose="02020603050405020304" pitchFamily="18" charset="0"/>
              </a:rPr>
              <a:t>  </a:t>
            </a:r>
          </a:p>
          <a:p>
            <a:pPr>
              <a:lnSpc>
                <a:spcPct val="80000"/>
              </a:lnSpc>
            </a:pPr>
            <a:r>
              <a:rPr lang="en-US" altLang="en-US" sz="3200" dirty="0">
                <a:latin typeface="Times New Roman" panose="02020603050405020304" pitchFamily="18" charset="0"/>
                <a:cs typeface="Times New Roman" panose="02020603050405020304" pitchFamily="18" charset="0"/>
              </a:rPr>
              <a:t>She was committing her way unto the Lord that He might bring it to pass (</a:t>
            </a:r>
            <a:r>
              <a:rPr lang="en-US" altLang="en-US" sz="3200" b="1" dirty="0">
                <a:latin typeface="Times New Roman" panose="02020603050405020304" pitchFamily="18" charset="0"/>
                <a:cs typeface="Times New Roman" panose="02020603050405020304" pitchFamily="18" charset="0"/>
              </a:rPr>
              <a:t>Psa. 37:5</a:t>
            </a:r>
            <a:r>
              <a:rPr lang="en-US" altLang="en-US" sz="3200" dirty="0">
                <a:latin typeface="Times New Roman" panose="02020603050405020304" pitchFamily="18" charset="0"/>
                <a:cs typeface="Times New Roman" panose="02020603050405020304" pitchFamily="18" charset="0"/>
              </a:rPr>
              <a:t>).  </a:t>
            </a:r>
          </a:p>
          <a:p>
            <a:pPr>
              <a:lnSpc>
                <a:spcPct val="80000"/>
              </a:lnSpc>
            </a:pPr>
            <a:r>
              <a:rPr lang="en-US" altLang="en-US" sz="3200" dirty="0">
                <a:latin typeface="Times New Roman" panose="02020603050405020304" pitchFamily="18" charset="0"/>
                <a:cs typeface="Times New Roman" panose="02020603050405020304" pitchFamily="18" charset="0"/>
              </a:rPr>
              <a:t>I am reminded of the three Hebrew youths who did the same in Babylon (</a:t>
            </a:r>
            <a:r>
              <a:rPr lang="en-US" altLang="en-US" sz="3200" b="1" dirty="0">
                <a:latin typeface="Times New Roman" panose="02020603050405020304" pitchFamily="18" charset="0"/>
                <a:cs typeface="Times New Roman" panose="02020603050405020304" pitchFamily="18" charset="0"/>
              </a:rPr>
              <a:t>Dan. 3:13-18</a:t>
            </a:r>
            <a:r>
              <a:rPr lang="en-US" altLang="en-US" sz="3200" dirty="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wipe(left)">
                                      <p:cBhvr>
                                        <p:cTn id="7" dur="5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wipe(left)">
                                      <p:cBhvr>
                                        <p:cTn id="12" dur="500"/>
                                        <p:tgtEl>
                                          <p:spTgt spid="266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wipe(left)">
                                      <p:cBhvr>
                                        <p:cTn id="17" dur="500"/>
                                        <p:tgtEl>
                                          <p:spTgt spid="266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627">
                                            <p:txEl>
                                              <p:pRg st="3" end="3"/>
                                            </p:txEl>
                                          </p:spTgt>
                                        </p:tgtEl>
                                        <p:attrNameLst>
                                          <p:attrName>style.visibility</p:attrName>
                                        </p:attrNameLst>
                                      </p:cBhvr>
                                      <p:to>
                                        <p:strVal val="visible"/>
                                      </p:to>
                                    </p:set>
                                    <p:animEffect transition="in" filter="wipe(left)">
                                      <p:cBhvr>
                                        <p:cTn id="22" dur="500"/>
                                        <p:tgtEl>
                                          <p:spTgt spid="266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6627">
                                            <p:txEl>
                                              <p:pRg st="4" end="4"/>
                                            </p:txEl>
                                          </p:spTgt>
                                        </p:tgtEl>
                                        <p:attrNameLst>
                                          <p:attrName>style.visibility</p:attrName>
                                        </p:attrNameLst>
                                      </p:cBhvr>
                                      <p:to>
                                        <p:strVal val="visible"/>
                                      </p:to>
                                    </p:set>
                                    <p:animEffect transition="in" filter="wipe(left)">
                                      <p:cBhvr>
                                        <p:cTn id="27" dur="500"/>
                                        <p:tgtEl>
                                          <p:spTgt spid="266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0884CF40-15C7-491D-9901-523B9803E8F7}"/>
              </a:ext>
            </a:extLst>
          </p:cNvPr>
          <p:cNvSpPr>
            <a:spLocks noGrp="1" noChangeArrowheads="1"/>
          </p:cNvSpPr>
          <p:nvPr>
            <p:ph type="title"/>
          </p:nvPr>
        </p:nvSpPr>
        <p:spPr>
          <a:xfrm>
            <a:off x="685800" y="304800"/>
            <a:ext cx="10820400" cy="762000"/>
          </a:xfrm>
        </p:spPr>
        <p:txBody>
          <a:bodyPr/>
          <a:lstStyle/>
          <a:p>
            <a:pPr algn="ctr"/>
            <a:r>
              <a:rPr lang="en-US" altLang="en-US" sz="4000" b="1" i="1" dirty="0">
                <a:latin typeface="Times New Roman" panose="02020603050405020304" pitchFamily="18" charset="0"/>
                <a:cs typeface="Times New Roman" panose="02020603050405020304" pitchFamily="18" charset="0"/>
              </a:rPr>
              <a:t>Stage </a:t>
            </a:r>
            <a:r>
              <a:rPr lang="en-US" altLang="en-US" sz="4800" b="1" i="1" dirty="0">
                <a:solidFill>
                  <a:srgbClr val="990000"/>
                </a:solidFill>
                <a:latin typeface="Times New Roman" panose="02020603050405020304" pitchFamily="18" charset="0"/>
                <a:cs typeface="Times New Roman" panose="02020603050405020304" pitchFamily="18" charset="0"/>
              </a:rPr>
              <a:t>2</a:t>
            </a:r>
            <a:r>
              <a:rPr lang="en-US" altLang="en-US" sz="4000" b="1" i="1" dirty="0">
                <a:solidFill>
                  <a:srgbClr val="990000"/>
                </a:solidFill>
                <a:latin typeface="Times New Roman" panose="02020603050405020304" pitchFamily="18" charset="0"/>
                <a:cs typeface="Times New Roman" panose="02020603050405020304" pitchFamily="18" charset="0"/>
              </a:rPr>
              <a:t> </a:t>
            </a:r>
            <a:r>
              <a:rPr lang="en-US" altLang="en-US" sz="4000" b="1" i="1" dirty="0">
                <a:latin typeface="Times New Roman" panose="02020603050405020304" pitchFamily="18" charset="0"/>
                <a:cs typeface="Times New Roman" panose="02020603050405020304" pitchFamily="18" charset="0"/>
              </a:rPr>
              <a:t>– </a:t>
            </a:r>
            <a:r>
              <a:rPr lang="en-US" altLang="en-US" sz="4000" b="1" i="1" dirty="0">
                <a:solidFill>
                  <a:srgbClr val="990000"/>
                </a:solidFill>
                <a:latin typeface="Times New Roman" panose="02020603050405020304" pitchFamily="18" charset="0"/>
                <a:cs typeface="Times New Roman" panose="02020603050405020304" pitchFamily="18" charset="0"/>
              </a:rPr>
              <a:t>DECLARATION</a:t>
            </a:r>
          </a:p>
        </p:txBody>
      </p:sp>
      <p:sp>
        <p:nvSpPr>
          <p:cNvPr id="27651" name="Rectangle 3">
            <a:extLst>
              <a:ext uri="{FF2B5EF4-FFF2-40B4-BE49-F238E27FC236}">
                <a16:creationId xmlns:a16="http://schemas.microsoft.com/office/drawing/2014/main" id="{46A56DC1-DD97-498B-BC1D-8A3B82B6D591}"/>
              </a:ext>
            </a:extLst>
          </p:cNvPr>
          <p:cNvSpPr>
            <a:spLocks noGrp="1" noChangeArrowheads="1"/>
          </p:cNvSpPr>
          <p:nvPr>
            <p:ph idx="1"/>
          </p:nvPr>
        </p:nvSpPr>
        <p:spPr>
          <a:xfrm>
            <a:off x="647700" y="1066800"/>
            <a:ext cx="10896600" cy="5334000"/>
          </a:xfrm>
        </p:spPr>
        <p:txBody>
          <a:bodyPr>
            <a:noAutofit/>
          </a:bodyPr>
          <a:lstStyle/>
          <a:p>
            <a:pPr>
              <a:lnSpc>
                <a:spcPct val="80000"/>
              </a:lnSpc>
            </a:pPr>
            <a:r>
              <a:rPr lang="en-US" altLang="en-US" sz="3200" dirty="0">
                <a:latin typeface="Times New Roman" panose="02020603050405020304" pitchFamily="18" charset="0"/>
                <a:cs typeface="Times New Roman" panose="02020603050405020304" pitchFamily="18" charset="0"/>
              </a:rPr>
              <a:t>Like Esther, our courage should move from deliberation to declaration and from our mind to our mouth. </a:t>
            </a:r>
          </a:p>
          <a:p>
            <a:pPr marL="0" indent="0">
              <a:lnSpc>
                <a:spcPct val="80000"/>
              </a:lnSpc>
              <a:buNone/>
            </a:pPr>
            <a:r>
              <a:rPr lang="en-US" altLang="en-US" sz="3200" dirty="0">
                <a:latin typeface="Times New Roman" panose="02020603050405020304" pitchFamily="18" charset="0"/>
                <a:cs typeface="Times New Roman" panose="02020603050405020304" pitchFamily="18" charset="0"/>
              </a:rPr>
              <a:t> </a:t>
            </a:r>
          </a:p>
          <a:p>
            <a:pPr>
              <a:lnSpc>
                <a:spcPct val="80000"/>
              </a:lnSpc>
            </a:pPr>
            <a:r>
              <a:rPr lang="en-US" altLang="en-US" sz="3600" dirty="0">
                <a:latin typeface="Times New Roman" panose="02020603050405020304" pitchFamily="18" charset="0"/>
                <a:cs typeface="Times New Roman" panose="02020603050405020304" pitchFamily="18" charset="0"/>
              </a:rPr>
              <a:t>Like the psalmist, we should say, </a:t>
            </a:r>
            <a:r>
              <a:rPr lang="en-US" altLang="en-US" sz="3600" b="1" dirty="0">
                <a:solidFill>
                  <a:srgbClr val="990000"/>
                </a:solidFill>
                <a:latin typeface="Times New Roman" panose="02020603050405020304" pitchFamily="18" charset="0"/>
                <a:cs typeface="Times New Roman" panose="02020603050405020304" pitchFamily="18" charset="0"/>
              </a:rPr>
              <a:t>“I will speak of thy testimonies also before kings, and will not be ashamed”</a:t>
            </a:r>
            <a:r>
              <a:rPr lang="en-US" altLang="en-US" sz="3600" dirty="0">
                <a:latin typeface="Times New Roman" panose="02020603050405020304" pitchFamily="18" charset="0"/>
                <a:cs typeface="Times New Roman" panose="02020603050405020304" pitchFamily="18" charset="0"/>
              </a:rPr>
              <a:t> (</a:t>
            </a:r>
            <a:r>
              <a:rPr lang="en-US" altLang="en-US" sz="3600" b="1" dirty="0">
                <a:latin typeface="Times New Roman" panose="02020603050405020304" pitchFamily="18" charset="0"/>
                <a:cs typeface="Times New Roman" panose="02020603050405020304" pitchFamily="18" charset="0"/>
              </a:rPr>
              <a:t>Psa. 119:46</a:t>
            </a:r>
            <a:r>
              <a:rPr lang="en-US" altLang="en-US" sz="3600" dirty="0">
                <a:latin typeface="Times New Roman" panose="02020603050405020304" pitchFamily="18" charset="0"/>
                <a:cs typeface="Times New Roman" panose="02020603050405020304" pitchFamily="18" charset="0"/>
              </a:rPr>
              <a:t>).</a:t>
            </a:r>
          </a:p>
          <a:p>
            <a:pPr marL="0" indent="0">
              <a:lnSpc>
                <a:spcPct val="80000"/>
              </a:lnSpc>
              <a:buNone/>
            </a:pPr>
            <a:endParaRPr lang="en-US" altLang="en-US" sz="3600" dirty="0">
              <a:latin typeface="Times New Roman" panose="02020603050405020304" pitchFamily="18" charset="0"/>
              <a:cs typeface="Times New Roman" panose="02020603050405020304" pitchFamily="18" charset="0"/>
            </a:endParaRPr>
          </a:p>
          <a:p>
            <a:pPr>
              <a:lnSpc>
                <a:spcPct val="80000"/>
              </a:lnSpc>
            </a:pPr>
            <a:r>
              <a:rPr lang="en-US" altLang="en-US" sz="3600" dirty="0">
                <a:latin typeface="Times New Roman" panose="02020603050405020304" pitchFamily="18" charset="0"/>
                <a:cs typeface="Times New Roman" panose="02020603050405020304" pitchFamily="18" charset="0"/>
              </a:rPr>
              <a:t>Like Paul, we should say, </a:t>
            </a:r>
            <a:r>
              <a:rPr lang="en-US" altLang="en-US" sz="3600" b="1" dirty="0">
                <a:solidFill>
                  <a:srgbClr val="990000"/>
                </a:solidFill>
                <a:latin typeface="Times New Roman" panose="02020603050405020304" pitchFamily="18" charset="0"/>
                <a:cs typeface="Times New Roman" panose="02020603050405020304" pitchFamily="18" charset="0"/>
              </a:rPr>
              <a:t>“For I am not ashamed of the gospel of Christ: for it is the power of God unto salvation to every one that believeth; to the Jew first, and also to the Greek”</a:t>
            </a:r>
            <a:r>
              <a:rPr lang="en-US" altLang="en-US" sz="3600" dirty="0">
                <a:latin typeface="Times New Roman" panose="02020603050405020304" pitchFamily="18" charset="0"/>
                <a:cs typeface="Times New Roman" panose="02020603050405020304" pitchFamily="18" charset="0"/>
              </a:rPr>
              <a:t> (</a:t>
            </a:r>
            <a:r>
              <a:rPr lang="en-US" altLang="en-US" sz="3600" b="1" dirty="0">
                <a:latin typeface="Times New Roman" panose="02020603050405020304" pitchFamily="18" charset="0"/>
                <a:cs typeface="Times New Roman" panose="02020603050405020304" pitchFamily="18" charset="0"/>
              </a:rPr>
              <a:t>Rom. 1:16; cf. Phil. 1:20</a:t>
            </a:r>
            <a:r>
              <a:rPr lang="en-US" altLang="en-US" sz="36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wipe(right)">
                                      <p:cBhvr>
                                        <p:cTn id="7" dur="500"/>
                                        <p:tgtEl>
                                          <p:spTgt spid="276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7651">
                                            <p:txEl>
                                              <p:pRg st="2" end="2"/>
                                            </p:txEl>
                                          </p:spTgt>
                                        </p:tgtEl>
                                        <p:attrNameLst>
                                          <p:attrName>style.visibility</p:attrName>
                                        </p:attrNameLst>
                                      </p:cBhvr>
                                      <p:to>
                                        <p:strVal val="visible"/>
                                      </p:to>
                                    </p:set>
                                    <p:animEffect transition="in" filter="wipe(right)">
                                      <p:cBhvr>
                                        <p:cTn id="12" dur="500"/>
                                        <p:tgtEl>
                                          <p:spTgt spid="276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7651">
                                            <p:txEl>
                                              <p:pRg st="4" end="4"/>
                                            </p:txEl>
                                          </p:spTgt>
                                        </p:tgtEl>
                                        <p:attrNameLst>
                                          <p:attrName>style.visibility</p:attrName>
                                        </p:attrNameLst>
                                      </p:cBhvr>
                                      <p:to>
                                        <p:strVal val="visible"/>
                                      </p:to>
                                    </p:set>
                                    <p:animEffect transition="in" filter="wipe(right)">
                                      <p:cBhvr>
                                        <p:cTn id="17" dur="500"/>
                                        <p:tgtEl>
                                          <p:spTgt spid="276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1E0D0F-F847-4E5C-86B3-F06C08F8CF36}"/>
              </a:ext>
            </a:extLst>
          </p:cNvPr>
          <p:cNvSpPr/>
          <p:nvPr/>
        </p:nvSpPr>
        <p:spPr>
          <a:xfrm>
            <a:off x="609600" y="685800"/>
            <a:ext cx="10972800" cy="3637919"/>
          </a:xfrm>
          <a:prstGeom prst="rect">
            <a:avLst/>
          </a:prstGeom>
        </p:spPr>
        <p:txBody>
          <a:bodyPr wrap="square">
            <a:spAutoFit/>
          </a:bodyPr>
          <a:lstStyle/>
          <a:p>
            <a:pPr marL="457200" indent="-457200">
              <a:lnSpc>
                <a:spcPct val="80000"/>
              </a:lnSpc>
              <a:buFont typeface="Arial" panose="020B0604020202020204" pitchFamily="34" charset="0"/>
              <a:buChar char="•"/>
            </a:pPr>
            <a:r>
              <a:rPr lang="en-US" altLang="en-US" sz="3200" dirty="0">
                <a:latin typeface="Times New Roman" panose="02020603050405020304" pitchFamily="18" charset="0"/>
                <a:cs typeface="Times New Roman" panose="02020603050405020304" pitchFamily="18" charset="0"/>
              </a:rPr>
              <a:t>We must be willing to confess Christ before men. </a:t>
            </a:r>
          </a:p>
          <a:p>
            <a:pPr marL="457200" indent="-457200">
              <a:lnSpc>
                <a:spcPct val="80000"/>
              </a:lnSpc>
              <a:buFont typeface="Arial" panose="020B0604020202020204" pitchFamily="34" charset="0"/>
              <a:buChar char="•"/>
            </a:pPr>
            <a:endParaRPr lang="en-US" altLang="en-US" sz="3200" dirty="0">
              <a:latin typeface="Times New Roman" panose="02020603050405020304" pitchFamily="18" charset="0"/>
              <a:cs typeface="Times New Roman" panose="02020603050405020304" pitchFamily="18" charset="0"/>
            </a:endParaRPr>
          </a:p>
          <a:p>
            <a:pPr marL="457200" indent="-457200">
              <a:lnSpc>
                <a:spcPct val="80000"/>
              </a:lnSpc>
              <a:buFont typeface="Arial" panose="020B0604020202020204" pitchFamily="34" charset="0"/>
              <a:buChar char="•"/>
            </a:pPr>
            <a:r>
              <a:rPr lang="en-US" altLang="en-US" sz="3200" dirty="0">
                <a:latin typeface="Times New Roman" panose="02020603050405020304" pitchFamily="18" charset="0"/>
                <a:cs typeface="Times New Roman" panose="02020603050405020304" pitchFamily="18" charset="0"/>
              </a:rPr>
              <a:t> Jesus said: </a:t>
            </a:r>
          </a:p>
          <a:p>
            <a:pPr>
              <a:lnSpc>
                <a:spcPct val="80000"/>
              </a:lnSpc>
            </a:pPr>
            <a:endParaRPr lang="en-US" altLang="en-US" sz="3200" dirty="0">
              <a:latin typeface="Times New Roman" panose="02020603050405020304" pitchFamily="18" charset="0"/>
              <a:cs typeface="Times New Roman" panose="02020603050405020304" pitchFamily="18" charset="0"/>
            </a:endParaRPr>
          </a:p>
          <a:p>
            <a:pPr marL="457200" indent="-457200">
              <a:lnSpc>
                <a:spcPct val="80000"/>
              </a:lnSpc>
              <a:buFont typeface="Arial" panose="020B0604020202020204" pitchFamily="34" charset="0"/>
              <a:buChar char="•"/>
            </a:pPr>
            <a:r>
              <a:rPr lang="en-US" altLang="en-US" sz="3200" b="1" i="1" dirty="0">
                <a:solidFill>
                  <a:srgbClr val="990000"/>
                </a:solidFill>
                <a:latin typeface="Times New Roman" panose="02020603050405020304" pitchFamily="18" charset="0"/>
                <a:cs typeface="Times New Roman" panose="02020603050405020304" pitchFamily="18" charset="0"/>
              </a:rPr>
              <a:t>“Whosoever therefore shall confess me before men, him will I confess also before my Father which is in heaven. But whosoever shall deny me before men, him will I also deny before my Father which is in heaven”</a:t>
            </a:r>
            <a:r>
              <a:rPr lang="en-US" altLang="en-US" sz="3200" i="1" dirty="0">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a:t>
            </a:r>
            <a:r>
              <a:rPr lang="en-US" altLang="en-US" sz="3200" b="1" dirty="0">
                <a:latin typeface="Times New Roman" panose="02020603050405020304" pitchFamily="18" charset="0"/>
                <a:cs typeface="Times New Roman" panose="02020603050405020304" pitchFamily="18" charset="0"/>
              </a:rPr>
              <a:t>Mt. 10:32-33; cf. Mk. 8:38; 2 Tim. 2:12</a:t>
            </a:r>
            <a:r>
              <a:rPr lang="en-US" alt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1019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barn(inVertical)">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78A65E7A-AE34-40B9-B2EA-6043B74CD1CC}"/>
              </a:ext>
            </a:extLst>
          </p:cNvPr>
          <p:cNvSpPr>
            <a:spLocks noGrp="1" noChangeArrowheads="1"/>
          </p:cNvSpPr>
          <p:nvPr>
            <p:ph type="title"/>
          </p:nvPr>
        </p:nvSpPr>
        <p:spPr>
          <a:xfrm>
            <a:off x="3581400" y="533400"/>
            <a:ext cx="5029200" cy="3276600"/>
          </a:xfrm>
          <a:solidFill>
            <a:schemeClr val="accent4">
              <a:lumMod val="20000"/>
              <a:lumOff val="80000"/>
            </a:schemeClr>
          </a:solidFill>
        </p:spPr>
        <p:txBody>
          <a:bodyPr>
            <a:noAutofit/>
          </a:bodyPr>
          <a:lstStyle/>
          <a:p>
            <a:pPr algn="ctr"/>
            <a:r>
              <a:rPr lang="en-US" altLang="en-US" b="1" dirty="0">
                <a:solidFill>
                  <a:srgbClr val="C00000"/>
                </a:solidFill>
                <a:latin typeface="Times New Roman" panose="02020603050405020304" pitchFamily="18" charset="0"/>
                <a:cs typeface="Times New Roman" panose="02020603050405020304" pitchFamily="18" charset="0"/>
              </a:rPr>
              <a:t>ESTHER:  </a:t>
            </a:r>
            <a:br>
              <a:rPr lang="en-US" altLang="en-US" dirty="0">
                <a:solidFill>
                  <a:schemeClr val="accent4">
                    <a:lumMod val="50000"/>
                  </a:schemeClr>
                </a:solidFill>
                <a:latin typeface="Times New Roman" panose="02020603050405020304" pitchFamily="18" charset="0"/>
                <a:cs typeface="Times New Roman" panose="02020603050405020304" pitchFamily="18" charset="0"/>
              </a:rPr>
            </a:br>
            <a:r>
              <a:rPr lang="en-US" altLang="en-US" b="1" i="1" dirty="0">
                <a:ln>
                  <a:solidFill>
                    <a:schemeClr val="tx1"/>
                  </a:solidFill>
                </a:ln>
                <a:solidFill>
                  <a:schemeClr val="accent4">
                    <a:lumMod val="75000"/>
                  </a:schemeClr>
                </a:solidFill>
                <a:latin typeface="Times New Roman" panose="02020603050405020304" pitchFamily="18" charset="0"/>
                <a:cs typeface="Times New Roman" panose="02020603050405020304" pitchFamily="18" charset="0"/>
              </a:rPr>
              <a:t>The Queen </a:t>
            </a:r>
            <a:br>
              <a:rPr lang="en-US" altLang="en-US" b="1" i="1" dirty="0">
                <a:ln>
                  <a:solidFill>
                    <a:schemeClr val="tx1"/>
                  </a:solidFill>
                </a:ln>
                <a:solidFill>
                  <a:schemeClr val="accent4">
                    <a:lumMod val="75000"/>
                  </a:schemeClr>
                </a:solidFill>
                <a:latin typeface="Times New Roman" panose="02020603050405020304" pitchFamily="18" charset="0"/>
                <a:cs typeface="Times New Roman" panose="02020603050405020304" pitchFamily="18" charset="0"/>
              </a:rPr>
            </a:br>
            <a:r>
              <a:rPr lang="en-US" altLang="en-US" b="1" i="1" dirty="0">
                <a:ln>
                  <a:solidFill>
                    <a:schemeClr val="tx1"/>
                  </a:solidFill>
                </a:ln>
                <a:solidFill>
                  <a:schemeClr val="accent4">
                    <a:lumMod val="75000"/>
                  </a:schemeClr>
                </a:solidFill>
                <a:latin typeface="Times New Roman" panose="02020603050405020304" pitchFamily="18" charset="0"/>
                <a:cs typeface="Times New Roman" panose="02020603050405020304" pitchFamily="18" charset="0"/>
              </a:rPr>
              <a:t>Who Was Clothed </a:t>
            </a:r>
            <a:br>
              <a:rPr lang="en-US" altLang="en-US" b="1" i="1" dirty="0">
                <a:ln>
                  <a:solidFill>
                    <a:schemeClr val="tx1"/>
                  </a:solidFill>
                </a:ln>
                <a:solidFill>
                  <a:schemeClr val="accent4">
                    <a:lumMod val="75000"/>
                  </a:schemeClr>
                </a:solidFill>
                <a:latin typeface="Times New Roman" panose="02020603050405020304" pitchFamily="18" charset="0"/>
                <a:cs typeface="Times New Roman" panose="02020603050405020304" pitchFamily="18" charset="0"/>
              </a:rPr>
            </a:br>
            <a:r>
              <a:rPr lang="en-US" altLang="en-US" b="1" i="1" dirty="0">
                <a:ln>
                  <a:solidFill>
                    <a:schemeClr val="tx1"/>
                  </a:solidFill>
                </a:ln>
                <a:solidFill>
                  <a:schemeClr val="accent4">
                    <a:lumMod val="75000"/>
                  </a:schemeClr>
                </a:solidFill>
                <a:latin typeface="Times New Roman" panose="02020603050405020304" pitchFamily="18" charset="0"/>
                <a:cs typeface="Times New Roman" panose="02020603050405020304" pitchFamily="18" charset="0"/>
              </a:rPr>
              <a:t>With Courage</a:t>
            </a:r>
            <a:br>
              <a:rPr lang="en-US" altLang="en-US" b="1" dirty="0">
                <a:solidFill>
                  <a:schemeClr val="accent4">
                    <a:lumMod val="50000"/>
                  </a:schemeClr>
                </a:solidFill>
                <a:latin typeface="Times New Roman" panose="02020603050405020304" pitchFamily="18" charset="0"/>
                <a:cs typeface="Times New Roman" panose="02020603050405020304" pitchFamily="18" charset="0"/>
              </a:rPr>
            </a:br>
            <a:r>
              <a:rPr lang="en-US" altLang="en-US"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Prov. 31:25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DEC9F1A4-CD1B-403C-A836-BD2277C6389A}"/>
              </a:ext>
            </a:extLst>
          </p:cNvPr>
          <p:cNvSpPr>
            <a:spLocks noGrp="1" noChangeArrowheads="1"/>
          </p:cNvSpPr>
          <p:nvPr>
            <p:ph type="title"/>
          </p:nvPr>
        </p:nvSpPr>
        <p:spPr>
          <a:xfrm>
            <a:off x="647700" y="381000"/>
            <a:ext cx="10896600" cy="609600"/>
          </a:xfrm>
        </p:spPr>
        <p:txBody>
          <a:bodyPr>
            <a:normAutofit fontScale="90000"/>
          </a:bodyPr>
          <a:lstStyle/>
          <a:p>
            <a:pPr algn="ctr"/>
            <a:r>
              <a:rPr lang="en-US" altLang="en-US" sz="4000" b="1" i="1" dirty="0">
                <a:latin typeface="Times New Roman" panose="02020603050405020304" pitchFamily="18" charset="0"/>
                <a:cs typeface="Times New Roman" panose="02020603050405020304" pitchFamily="18" charset="0"/>
              </a:rPr>
              <a:t>Stage </a:t>
            </a:r>
            <a:r>
              <a:rPr lang="en-US" altLang="en-US" sz="4800" b="1" i="1" dirty="0">
                <a:solidFill>
                  <a:srgbClr val="990000"/>
                </a:solidFill>
                <a:latin typeface="Times New Roman" panose="02020603050405020304" pitchFamily="18" charset="0"/>
                <a:cs typeface="Times New Roman" panose="02020603050405020304" pitchFamily="18" charset="0"/>
              </a:rPr>
              <a:t>2</a:t>
            </a:r>
            <a:r>
              <a:rPr lang="en-US" altLang="en-US" sz="4000" b="1" i="1" dirty="0">
                <a:solidFill>
                  <a:srgbClr val="990000"/>
                </a:solidFill>
                <a:latin typeface="Times New Roman" panose="02020603050405020304" pitchFamily="18" charset="0"/>
                <a:cs typeface="Times New Roman" panose="02020603050405020304" pitchFamily="18" charset="0"/>
              </a:rPr>
              <a:t> </a:t>
            </a:r>
            <a:r>
              <a:rPr lang="en-US" altLang="en-US" sz="4000" b="1" i="1" dirty="0">
                <a:latin typeface="Times New Roman" panose="02020603050405020304" pitchFamily="18" charset="0"/>
                <a:cs typeface="Times New Roman" panose="02020603050405020304" pitchFamily="18" charset="0"/>
              </a:rPr>
              <a:t>– </a:t>
            </a:r>
            <a:r>
              <a:rPr lang="en-US" altLang="en-US" sz="4000" b="1" i="1" dirty="0">
                <a:solidFill>
                  <a:srgbClr val="990000"/>
                </a:solidFill>
                <a:latin typeface="Times New Roman" panose="02020603050405020304" pitchFamily="18" charset="0"/>
                <a:cs typeface="Times New Roman" panose="02020603050405020304" pitchFamily="18" charset="0"/>
              </a:rPr>
              <a:t>DECLARATION</a:t>
            </a:r>
          </a:p>
        </p:txBody>
      </p:sp>
      <p:sp>
        <p:nvSpPr>
          <p:cNvPr id="28675" name="Rectangle 3">
            <a:extLst>
              <a:ext uri="{FF2B5EF4-FFF2-40B4-BE49-F238E27FC236}">
                <a16:creationId xmlns:a16="http://schemas.microsoft.com/office/drawing/2014/main" id="{C05479BF-C4DE-458C-8821-996A0EEAA405}"/>
              </a:ext>
            </a:extLst>
          </p:cNvPr>
          <p:cNvSpPr>
            <a:spLocks noGrp="1" noChangeArrowheads="1"/>
          </p:cNvSpPr>
          <p:nvPr>
            <p:ph idx="1"/>
          </p:nvPr>
        </p:nvSpPr>
        <p:spPr>
          <a:xfrm>
            <a:off x="533400" y="1066800"/>
            <a:ext cx="10896600" cy="5257800"/>
          </a:xfrm>
        </p:spPr>
        <p:txBody>
          <a:bodyPr>
            <a:noAutofit/>
          </a:bodyPr>
          <a:lstStyle/>
          <a:p>
            <a:pPr>
              <a:lnSpc>
                <a:spcPct val="80000"/>
              </a:lnSpc>
            </a:pPr>
            <a:r>
              <a:rPr lang="en-US" altLang="en-US" sz="3200" dirty="0">
                <a:solidFill>
                  <a:srgbClr val="990000"/>
                </a:solidFill>
                <a:latin typeface="Times New Roman" panose="02020603050405020304" pitchFamily="18" charset="0"/>
                <a:cs typeface="Times New Roman" panose="02020603050405020304" pitchFamily="18" charset="0"/>
              </a:rPr>
              <a:t>We must be like the young man healed by Jesus rather than his parents and others who “feared the Jews” and wouldn’t confess Christ lest they be put out of the synagogue. </a:t>
            </a:r>
            <a:r>
              <a:rPr lang="en-US" altLang="en-US" sz="3200" b="1" dirty="0">
                <a:solidFill>
                  <a:srgbClr val="990000"/>
                </a:solidFill>
                <a:latin typeface="Times New Roman" panose="02020603050405020304" pitchFamily="18" charset="0"/>
                <a:cs typeface="Times New Roman" panose="02020603050405020304" pitchFamily="18" charset="0"/>
              </a:rPr>
              <a:t>(John 9:22; 12:42)</a:t>
            </a:r>
          </a:p>
          <a:p>
            <a:pPr marL="0" indent="0">
              <a:lnSpc>
                <a:spcPct val="80000"/>
              </a:lnSpc>
              <a:buNone/>
            </a:pPr>
            <a:endParaRPr lang="en-US" altLang="en-US" sz="3200" b="1" dirty="0">
              <a:solidFill>
                <a:srgbClr val="990000"/>
              </a:solidFill>
              <a:latin typeface="Times New Roman" panose="02020603050405020304" pitchFamily="18" charset="0"/>
              <a:cs typeface="Times New Roman" panose="02020603050405020304" pitchFamily="18" charset="0"/>
            </a:endParaRPr>
          </a:p>
          <a:p>
            <a:pPr>
              <a:lnSpc>
                <a:spcPct val="80000"/>
              </a:lnSpc>
            </a:pPr>
            <a:r>
              <a:rPr lang="en-US" altLang="en-US" sz="3200" dirty="0">
                <a:solidFill>
                  <a:srgbClr val="990000"/>
                </a:solidFill>
                <a:latin typeface="Times New Roman" panose="02020603050405020304" pitchFamily="18" charset="0"/>
                <a:cs typeface="Times New Roman" panose="02020603050405020304" pitchFamily="18" charset="0"/>
              </a:rPr>
              <a:t>Like the apostles, we should ask for boldness that we might speak God’s word </a:t>
            </a:r>
            <a:r>
              <a:rPr lang="en-US" altLang="en-US" sz="3200" b="1" dirty="0">
                <a:solidFill>
                  <a:srgbClr val="990000"/>
                </a:solidFill>
                <a:latin typeface="Times New Roman" panose="02020603050405020304" pitchFamily="18" charset="0"/>
                <a:cs typeface="Times New Roman" panose="02020603050405020304" pitchFamily="18" charset="0"/>
              </a:rPr>
              <a:t>(Acts 4:29).</a:t>
            </a:r>
            <a:r>
              <a:rPr lang="en-US" altLang="en-US" sz="3200" dirty="0">
                <a:latin typeface="Times New Roman" panose="02020603050405020304" pitchFamily="18" charset="0"/>
                <a:cs typeface="Times New Roman" panose="02020603050405020304" pitchFamily="18" charset="0"/>
              </a:rPr>
              <a:t>  </a:t>
            </a:r>
          </a:p>
          <a:p>
            <a:pPr marL="0" indent="0">
              <a:lnSpc>
                <a:spcPct val="80000"/>
              </a:lnSpc>
              <a:buNone/>
            </a:pPr>
            <a:endParaRPr lang="en-US" altLang="en-US" sz="3200" dirty="0">
              <a:latin typeface="Times New Roman" panose="02020603050405020304" pitchFamily="18" charset="0"/>
              <a:cs typeface="Times New Roman" panose="02020603050405020304" pitchFamily="18" charset="0"/>
            </a:endParaRPr>
          </a:p>
          <a:p>
            <a:pPr>
              <a:lnSpc>
                <a:spcPct val="80000"/>
              </a:lnSpc>
            </a:pPr>
            <a:r>
              <a:rPr lang="en-US" altLang="en-US" sz="3200" dirty="0">
                <a:latin typeface="Times New Roman" panose="02020603050405020304" pitchFamily="18" charset="0"/>
                <a:cs typeface="Times New Roman" panose="02020603050405020304" pitchFamily="18" charset="0"/>
              </a:rPr>
              <a:t>Think of the courage that it took for these men and others to stand before rulers and kings and condemn their actions </a:t>
            </a:r>
            <a:r>
              <a:rPr lang="en-US" altLang="en-US" sz="3200" dirty="0">
                <a:solidFill>
                  <a:srgbClr val="990000"/>
                </a:solidFill>
                <a:latin typeface="Times New Roman" panose="02020603050405020304" pitchFamily="18" charset="0"/>
                <a:cs typeface="Times New Roman" panose="02020603050405020304" pitchFamily="18" charset="0"/>
              </a:rPr>
              <a:t>(Samuel before Saul, Nathan before David, John the Baptist before Herod, Paul before Felix and Agrippa).  </a:t>
            </a:r>
            <a:endParaRPr lang="en-US" alt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barn(outVertical)">
                                      <p:cBhvr>
                                        <p:cTn id="7" dur="5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8675">
                                            <p:txEl>
                                              <p:pRg st="2" end="2"/>
                                            </p:txEl>
                                          </p:spTgt>
                                        </p:tgtEl>
                                        <p:attrNameLst>
                                          <p:attrName>style.visibility</p:attrName>
                                        </p:attrNameLst>
                                      </p:cBhvr>
                                      <p:to>
                                        <p:strVal val="visible"/>
                                      </p:to>
                                    </p:set>
                                    <p:animEffect transition="in" filter="barn(outVertical)">
                                      <p:cBhvr>
                                        <p:cTn id="12" dur="500"/>
                                        <p:tgtEl>
                                          <p:spTgt spid="286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8675">
                                            <p:txEl>
                                              <p:pRg st="4" end="4"/>
                                            </p:txEl>
                                          </p:spTgt>
                                        </p:tgtEl>
                                        <p:attrNameLst>
                                          <p:attrName>style.visibility</p:attrName>
                                        </p:attrNameLst>
                                      </p:cBhvr>
                                      <p:to>
                                        <p:strVal val="visible"/>
                                      </p:to>
                                    </p:set>
                                    <p:animEffect transition="in" filter="barn(outVertical)">
                                      <p:cBhvr>
                                        <p:cTn id="17" dur="500"/>
                                        <p:tgtEl>
                                          <p:spTgt spid="286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5F5A58-A4DC-424E-AB4B-C60B7188BE51}"/>
              </a:ext>
            </a:extLst>
          </p:cNvPr>
          <p:cNvSpPr/>
          <p:nvPr/>
        </p:nvSpPr>
        <p:spPr>
          <a:xfrm>
            <a:off x="533400" y="1143000"/>
            <a:ext cx="10972800" cy="1668149"/>
          </a:xfrm>
          <a:prstGeom prst="rect">
            <a:avLst/>
          </a:prstGeom>
        </p:spPr>
        <p:txBody>
          <a:bodyPr wrap="square">
            <a:spAutoFit/>
          </a:bodyPr>
          <a:lstStyle/>
          <a:p>
            <a:pPr marL="457200" indent="-457200">
              <a:lnSpc>
                <a:spcPct val="80000"/>
              </a:lnSpc>
              <a:buFont typeface="Arial" panose="020B0604020202020204" pitchFamily="34" charset="0"/>
              <a:buChar char="•"/>
            </a:pPr>
            <a:r>
              <a:rPr lang="en-US" altLang="en-US" sz="3200" dirty="0">
                <a:latin typeface="Times New Roman" panose="02020603050405020304" pitchFamily="18" charset="0"/>
                <a:cs typeface="Times New Roman" panose="02020603050405020304" pitchFamily="18" charset="0"/>
              </a:rPr>
              <a:t>Although we may not stand before rulers and kings, we will have occasion to stand before others and speak the truth. </a:t>
            </a:r>
          </a:p>
          <a:p>
            <a:pPr>
              <a:lnSpc>
                <a:spcPct val="80000"/>
              </a:lnSpc>
            </a:pPr>
            <a:r>
              <a:rPr lang="en-US" altLang="en-US" sz="3200" dirty="0">
                <a:latin typeface="Times New Roman" panose="02020603050405020304" pitchFamily="18" charset="0"/>
                <a:cs typeface="Times New Roman" panose="02020603050405020304" pitchFamily="18" charset="0"/>
              </a:rPr>
              <a:t> </a:t>
            </a:r>
          </a:p>
          <a:p>
            <a:pPr marL="457200" indent="-457200">
              <a:lnSpc>
                <a:spcPct val="80000"/>
              </a:lnSpc>
              <a:buFont typeface="Arial" panose="020B0604020202020204" pitchFamily="34" charset="0"/>
              <a:buChar char="•"/>
            </a:pPr>
            <a:r>
              <a:rPr lang="en-US" altLang="en-US" sz="3200" dirty="0">
                <a:solidFill>
                  <a:srgbClr val="99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Will we have the courage to say what needs to be said?</a:t>
            </a:r>
          </a:p>
        </p:txBody>
      </p:sp>
    </p:spTree>
    <p:extLst>
      <p:ext uri="{BB962C8B-B14F-4D97-AF65-F5344CB8AC3E}">
        <p14:creationId xmlns:p14="http://schemas.microsoft.com/office/powerpoint/2010/main" val="392835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7CE2972-FEB7-41F2-A665-50F7E3A35EC0}"/>
              </a:ext>
            </a:extLst>
          </p:cNvPr>
          <p:cNvSpPr>
            <a:spLocks noGrp="1" noChangeArrowheads="1"/>
          </p:cNvSpPr>
          <p:nvPr>
            <p:ph type="title"/>
          </p:nvPr>
        </p:nvSpPr>
        <p:spPr>
          <a:xfrm>
            <a:off x="685800" y="0"/>
            <a:ext cx="10896600" cy="1143000"/>
          </a:xfrm>
        </p:spPr>
        <p:txBody>
          <a:bodyPr/>
          <a:lstStyle/>
          <a:p>
            <a:pPr algn="ctr"/>
            <a:r>
              <a:rPr lang="en-US" altLang="en-US" sz="4000" b="1" i="1" dirty="0">
                <a:latin typeface="Times New Roman" panose="02020603050405020304" pitchFamily="18" charset="0"/>
                <a:cs typeface="Times New Roman" panose="02020603050405020304" pitchFamily="18" charset="0"/>
              </a:rPr>
              <a:t>Stage </a:t>
            </a:r>
            <a:r>
              <a:rPr lang="en-US" altLang="en-US" sz="4800" b="1" i="1" dirty="0">
                <a:solidFill>
                  <a:srgbClr val="990000"/>
                </a:solidFill>
                <a:latin typeface="Times New Roman" panose="02020603050405020304" pitchFamily="18" charset="0"/>
                <a:cs typeface="Times New Roman" panose="02020603050405020304" pitchFamily="18" charset="0"/>
              </a:rPr>
              <a:t>3</a:t>
            </a:r>
            <a:r>
              <a:rPr lang="en-US" altLang="en-US" sz="4000" b="1" i="1" dirty="0">
                <a:latin typeface="Times New Roman" panose="02020603050405020304" pitchFamily="18" charset="0"/>
                <a:cs typeface="Times New Roman" panose="02020603050405020304" pitchFamily="18" charset="0"/>
              </a:rPr>
              <a:t> – </a:t>
            </a:r>
            <a:r>
              <a:rPr lang="en-US" altLang="en-US" sz="4000" b="1" i="1" dirty="0">
                <a:solidFill>
                  <a:srgbClr val="990000"/>
                </a:solidFill>
                <a:latin typeface="Times New Roman" panose="02020603050405020304" pitchFamily="18" charset="0"/>
                <a:cs typeface="Times New Roman" panose="02020603050405020304" pitchFamily="18" charset="0"/>
              </a:rPr>
              <a:t>DEMONSTRATION</a:t>
            </a:r>
          </a:p>
        </p:txBody>
      </p:sp>
      <p:sp>
        <p:nvSpPr>
          <p:cNvPr id="6147" name="Rectangle 3">
            <a:extLst>
              <a:ext uri="{FF2B5EF4-FFF2-40B4-BE49-F238E27FC236}">
                <a16:creationId xmlns:a16="http://schemas.microsoft.com/office/drawing/2014/main" id="{5611CAAB-CA09-413F-B121-E2B768980633}"/>
              </a:ext>
            </a:extLst>
          </p:cNvPr>
          <p:cNvSpPr>
            <a:spLocks noGrp="1" noChangeArrowheads="1"/>
          </p:cNvSpPr>
          <p:nvPr>
            <p:ph idx="1"/>
          </p:nvPr>
        </p:nvSpPr>
        <p:spPr>
          <a:xfrm>
            <a:off x="647700" y="990600"/>
            <a:ext cx="10896600" cy="5791200"/>
          </a:xfrm>
        </p:spPr>
        <p:txBody>
          <a:bodyPr>
            <a:noAutofit/>
          </a:bodyPr>
          <a:lstStyle/>
          <a:p>
            <a:pPr>
              <a:lnSpc>
                <a:spcPct val="80000"/>
              </a:lnSpc>
            </a:pPr>
            <a:r>
              <a:rPr lang="en-US" altLang="en-US" sz="3200" dirty="0">
                <a:latin typeface="Times New Roman" panose="02020603050405020304" pitchFamily="18" charset="0"/>
                <a:cs typeface="Times New Roman" panose="02020603050405020304" pitchFamily="18" charset="0"/>
              </a:rPr>
              <a:t>Had Esther’s courage stopped at declaration (had she said and not done), we would not be talking about her today. </a:t>
            </a:r>
          </a:p>
          <a:p>
            <a:pPr marL="0" indent="0">
              <a:lnSpc>
                <a:spcPct val="80000"/>
              </a:lnSpc>
              <a:buNone/>
            </a:pPr>
            <a:r>
              <a:rPr lang="en-US" altLang="en-US" sz="3200" dirty="0">
                <a:latin typeface="Times New Roman" panose="02020603050405020304" pitchFamily="18" charset="0"/>
                <a:cs typeface="Times New Roman" panose="02020603050405020304" pitchFamily="18" charset="0"/>
              </a:rPr>
              <a:t> </a:t>
            </a:r>
          </a:p>
          <a:p>
            <a:pPr>
              <a:lnSpc>
                <a:spcPct val="80000"/>
              </a:lnSpc>
            </a:pPr>
            <a:r>
              <a:rPr lang="en-US" altLang="en-US" sz="3200" dirty="0">
                <a:latin typeface="Times New Roman" panose="02020603050405020304" pitchFamily="18" charset="0"/>
                <a:cs typeface="Times New Roman" panose="02020603050405020304" pitchFamily="18" charset="0"/>
              </a:rPr>
              <a:t>We are still talking about Esther because </a:t>
            </a:r>
            <a:r>
              <a:rPr lang="en-US" altLang="en-US" sz="3200" b="1" dirty="0">
                <a:solidFill>
                  <a:srgbClr val="990000"/>
                </a:solidFill>
                <a:latin typeface="Times New Roman" panose="02020603050405020304" pitchFamily="18" charset="0"/>
                <a:cs typeface="Times New Roman" panose="02020603050405020304" pitchFamily="18" charset="0"/>
              </a:rPr>
              <a:t>she put on her royal garments and stood in the inner court of the king’s house (Est. 5:1).</a:t>
            </a:r>
            <a:r>
              <a:rPr lang="en-US" altLang="en-US" sz="3200" dirty="0">
                <a:latin typeface="Times New Roman" panose="02020603050405020304" pitchFamily="18" charset="0"/>
                <a:cs typeface="Times New Roman" panose="02020603050405020304" pitchFamily="18" charset="0"/>
              </a:rPr>
              <a:t> </a:t>
            </a:r>
          </a:p>
          <a:p>
            <a:pPr marL="0" indent="0">
              <a:lnSpc>
                <a:spcPct val="80000"/>
              </a:lnSpc>
              <a:buNone/>
            </a:pPr>
            <a:endParaRPr lang="en-US" altLang="en-US" sz="3200" dirty="0">
              <a:latin typeface="Times New Roman" panose="02020603050405020304" pitchFamily="18" charset="0"/>
              <a:cs typeface="Times New Roman" panose="02020603050405020304" pitchFamily="18" charset="0"/>
            </a:endParaRPr>
          </a:p>
          <a:p>
            <a:pPr>
              <a:lnSpc>
                <a:spcPct val="80000"/>
              </a:lnSpc>
            </a:pPr>
            <a:r>
              <a:rPr lang="en-US" altLang="en-US" sz="3200" dirty="0">
                <a:latin typeface="Times New Roman" panose="02020603050405020304" pitchFamily="18" charset="0"/>
                <a:cs typeface="Times New Roman" panose="02020603050405020304" pitchFamily="18" charset="0"/>
              </a:rPr>
              <a:t>In her life, we see deliberation, declaration, and demonstration.</a:t>
            </a:r>
          </a:p>
          <a:p>
            <a:pPr marL="0" indent="0">
              <a:lnSpc>
                <a:spcPct val="80000"/>
              </a:lnSpc>
              <a:buNone/>
            </a:pPr>
            <a:r>
              <a:rPr lang="en-US" altLang="en-US" sz="3200" dirty="0">
                <a:latin typeface="Times New Roman" panose="02020603050405020304" pitchFamily="18" charset="0"/>
                <a:cs typeface="Times New Roman" panose="02020603050405020304" pitchFamily="18" charset="0"/>
              </a:rPr>
              <a:t>  </a:t>
            </a:r>
          </a:p>
          <a:p>
            <a:pPr>
              <a:lnSpc>
                <a:spcPct val="80000"/>
              </a:lnSpc>
            </a:pPr>
            <a:r>
              <a:rPr lang="en-US" altLang="en-US" sz="3200" b="1" dirty="0">
                <a:solidFill>
                  <a:srgbClr val="990000"/>
                </a:solidFill>
                <a:latin typeface="Times New Roman" panose="02020603050405020304" pitchFamily="18" charset="0"/>
                <a:cs typeface="Times New Roman" panose="02020603050405020304" pitchFamily="18" charset="0"/>
              </a:rPr>
              <a:t>She was not like those of Rueben who had great “thoughts of heart” but didn’t act (Judg. 5:15-16) or those among the Jews who said and did not (Mt. 23:3; cf. 7:21).</a:t>
            </a:r>
            <a:r>
              <a:rPr lang="en-US" altLang="en-US" sz="3200" dirty="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6147">
                                            <p:txEl>
                                              <p:pRg st="2" end="2"/>
                                            </p:txEl>
                                          </p:spTgt>
                                        </p:tgtEl>
                                        <p:attrNameLst>
                                          <p:attrName>style.visibility</p:attrName>
                                        </p:attrNameLst>
                                      </p:cBhvr>
                                      <p:to>
                                        <p:strVal val="visible"/>
                                      </p:to>
                                    </p:set>
                                    <p:anim calcmode="lin" valueType="num">
                                      <p:cBhvr additive="base">
                                        <p:cTn id="13" dur="500" fill="hold"/>
                                        <p:tgtEl>
                                          <p:spTgt spid="614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6147">
                                            <p:txEl>
                                              <p:pRg st="4" end="4"/>
                                            </p:txEl>
                                          </p:spTgt>
                                        </p:tgtEl>
                                        <p:attrNameLst>
                                          <p:attrName>style.visibility</p:attrName>
                                        </p:attrNameLst>
                                      </p:cBhvr>
                                      <p:to>
                                        <p:strVal val="visible"/>
                                      </p:to>
                                    </p:set>
                                    <p:anim calcmode="lin" valueType="num">
                                      <p:cBhvr additive="base">
                                        <p:cTn id="19" dur="500" fill="hold"/>
                                        <p:tgtEl>
                                          <p:spTgt spid="614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6147">
                                            <p:txEl>
                                              <p:pRg st="6" end="6"/>
                                            </p:txEl>
                                          </p:spTgt>
                                        </p:tgtEl>
                                        <p:attrNameLst>
                                          <p:attrName>style.visibility</p:attrName>
                                        </p:attrNameLst>
                                      </p:cBhvr>
                                      <p:to>
                                        <p:strVal val="visible"/>
                                      </p:to>
                                    </p:set>
                                    <p:anim calcmode="lin" valueType="num">
                                      <p:cBhvr additive="base">
                                        <p:cTn id="25" dur="500" fill="hold"/>
                                        <p:tgtEl>
                                          <p:spTgt spid="6147">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D93CD-6DDB-4191-B53E-6C046523AA91}"/>
              </a:ext>
            </a:extLst>
          </p:cNvPr>
          <p:cNvSpPr txBox="1"/>
          <p:nvPr/>
        </p:nvSpPr>
        <p:spPr>
          <a:xfrm>
            <a:off x="685800" y="1560255"/>
            <a:ext cx="10896601" cy="2948499"/>
          </a:xfrm>
          <a:prstGeom prst="rect">
            <a:avLst/>
          </a:prstGeom>
          <a:noFill/>
        </p:spPr>
        <p:txBody>
          <a:bodyPr wrap="square" rtlCol="0">
            <a:spAutoFit/>
          </a:bodyPr>
          <a:lstStyle/>
          <a:p>
            <a:pPr marL="293688" indent="-293688">
              <a:lnSpc>
                <a:spcPct val="80000"/>
              </a:lnSpc>
              <a:buFont typeface="Arial" panose="020B0604020202020204" pitchFamily="34" charset="0"/>
              <a:buChar char="•"/>
            </a:pPr>
            <a:r>
              <a:rPr lang="en-US" altLang="en-US" sz="3200" dirty="0">
                <a:latin typeface="Times New Roman" panose="02020603050405020304" pitchFamily="18" charset="0"/>
                <a:cs typeface="Times New Roman" panose="02020603050405020304" pitchFamily="18" charset="0"/>
              </a:rPr>
              <a:t>Furthermore, Esther demonstrated her courage by waiting for the right time to identify Haman and his evil plot to the king (</a:t>
            </a:r>
            <a:r>
              <a:rPr lang="en-US" altLang="en-US" sz="3200" b="1" dirty="0">
                <a:latin typeface="Times New Roman" panose="02020603050405020304" pitchFamily="18" charset="0"/>
                <a:cs typeface="Times New Roman" panose="02020603050405020304" pitchFamily="18" charset="0"/>
              </a:rPr>
              <a:t>Est. 7:1-5</a:t>
            </a:r>
            <a:r>
              <a:rPr lang="en-US" altLang="en-US" sz="3200" dirty="0">
                <a:latin typeface="Times New Roman" panose="02020603050405020304" pitchFamily="18" charset="0"/>
                <a:cs typeface="Times New Roman" panose="02020603050405020304" pitchFamily="18" charset="0"/>
              </a:rPr>
              <a:t>). </a:t>
            </a:r>
          </a:p>
          <a:p>
            <a:pPr>
              <a:lnSpc>
                <a:spcPct val="80000"/>
              </a:lnSpc>
            </a:pPr>
            <a:endParaRPr lang="en-US" altLang="en-US" sz="3200" dirty="0">
              <a:latin typeface="Times New Roman" panose="02020603050405020304" pitchFamily="18" charset="0"/>
              <a:cs typeface="Times New Roman" panose="02020603050405020304" pitchFamily="18" charset="0"/>
            </a:endParaRPr>
          </a:p>
          <a:p>
            <a:pPr marL="293688" indent="-293688">
              <a:lnSpc>
                <a:spcPct val="80000"/>
              </a:lnSpc>
              <a:buFont typeface="Arial" panose="020B0604020202020204" pitchFamily="34" charset="0"/>
              <a:buChar char="•"/>
            </a:pPr>
            <a:r>
              <a:rPr lang="en-US" altLang="en-US" sz="3200" dirty="0">
                <a:latin typeface="Times New Roman" panose="02020603050405020304" pitchFamily="18" charset="0"/>
                <a:cs typeface="Times New Roman" panose="02020603050405020304" pitchFamily="18" charset="0"/>
              </a:rPr>
              <a:t>She had the courage to wait;  and then, when the time was right, she had the courage to act.  </a:t>
            </a:r>
          </a:p>
          <a:p>
            <a:endParaRPr lang="en-US" sz="3200" dirty="0"/>
          </a:p>
        </p:txBody>
      </p:sp>
    </p:spTree>
    <p:extLst>
      <p:ext uri="{BB962C8B-B14F-4D97-AF65-F5344CB8AC3E}">
        <p14:creationId xmlns:p14="http://schemas.microsoft.com/office/powerpoint/2010/main" val="162758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A33392E5-B386-4C0B-8039-B01ED4962C6B}"/>
              </a:ext>
            </a:extLst>
          </p:cNvPr>
          <p:cNvSpPr>
            <a:spLocks noGrp="1" noChangeArrowheads="1"/>
          </p:cNvSpPr>
          <p:nvPr>
            <p:ph type="title"/>
          </p:nvPr>
        </p:nvSpPr>
        <p:spPr>
          <a:xfrm>
            <a:off x="609600" y="381000"/>
            <a:ext cx="11010900" cy="533400"/>
          </a:xfrm>
        </p:spPr>
        <p:txBody>
          <a:bodyPr>
            <a:normAutofit fontScale="90000"/>
          </a:bodyPr>
          <a:lstStyle/>
          <a:p>
            <a:pPr algn="ctr"/>
            <a:r>
              <a:rPr lang="en-US" altLang="en-US" sz="4000" b="1" dirty="0">
                <a:latin typeface="Times New Roman" panose="02020603050405020304" pitchFamily="18" charset="0"/>
                <a:cs typeface="Times New Roman" panose="02020603050405020304" pitchFamily="18" charset="0"/>
              </a:rPr>
              <a:t>Stage </a:t>
            </a:r>
            <a:r>
              <a:rPr lang="en-US" altLang="en-US" sz="4800" b="1" dirty="0">
                <a:solidFill>
                  <a:srgbClr val="990000"/>
                </a:solidFill>
                <a:latin typeface="Times New Roman" panose="02020603050405020304" pitchFamily="18" charset="0"/>
                <a:cs typeface="Times New Roman" panose="02020603050405020304" pitchFamily="18" charset="0"/>
              </a:rPr>
              <a:t>3</a:t>
            </a:r>
            <a:r>
              <a:rPr lang="en-US" altLang="en-US" sz="4000" b="1" dirty="0">
                <a:latin typeface="Times New Roman" panose="02020603050405020304" pitchFamily="18" charset="0"/>
                <a:cs typeface="Times New Roman" panose="02020603050405020304" pitchFamily="18" charset="0"/>
              </a:rPr>
              <a:t> – </a:t>
            </a:r>
            <a:r>
              <a:rPr lang="en-US" altLang="en-US" sz="4000" b="1" dirty="0">
                <a:solidFill>
                  <a:srgbClr val="990000"/>
                </a:solidFill>
                <a:latin typeface="Times New Roman" panose="02020603050405020304" pitchFamily="18" charset="0"/>
                <a:cs typeface="Times New Roman" panose="02020603050405020304" pitchFamily="18" charset="0"/>
              </a:rPr>
              <a:t>DEMONSTRATION (2)</a:t>
            </a:r>
          </a:p>
        </p:txBody>
      </p:sp>
      <p:sp>
        <p:nvSpPr>
          <p:cNvPr id="29699" name="Rectangle 3">
            <a:extLst>
              <a:ext uri="{FF2B5EF4-FFF2-40B4-BE49-F238E27FC236}">
                <a16:creationId xmlns:a16="http://schemas.microsoft.com/office/drawing/2014/main" id="{6A515993-944B-4961-B074-C1BF2203E885}"/>
              </a:ext>
            </a:extLst>
          </p:cNvPr>
          <p:cNvSpPr>
            <a:spLocks noGrp="1" noChangeArrowheads="1"/>
          </p:cNvSpPr>
          <p:nvPr>
            <p:ph idx="1"/>
          </p:nvPr>
        </p:nvSpPr>
        <p:spPr>
          <a:xfrm>
            <a:off x="571500" y="1257300"/>
            <a:ext cx="11049000" cy="4457700"/>
          </a:xfrm>
        </p:spPr>
        <p:txBody>
          <a:bodyPr>
            <a:noAutofit/>
          </a:bodyPr>
          <a:lstStyle/>
          <a:p>
            <a:pPr>
              <a:lnSpc>
                <a:spcPct val="80000"/>
              </a:lnSpc>
            </a:pPr>
            <a:r>
              <a:rPr lang="en-US" altLang="en-US" sz="3200" dirty="0">
                <a:latin typeface="Times New Roman" panose="02020603050405020304" pitchFamily="18" charset="0"/>
                <a:cs typeface="Times New Roman" panose="02020603050405020304" pitchFamily="18" charset="0"/>
              </a:rPr>
              <a:t>Like Esther, our courage must ultimately be demonstrated. </a:t>
            </a:r>
          </a:p>
          <a:p>
            <a:pPr>
              <a:lnSpc>
                <a:spcPct val="80000"/>
              </a:lnSpc>
            </a:pPr>
            <a:r>
              <a:rPr lang="en-US" altLang="en-US" sz="3200" dirty="0">
                <a:latin typeface="Times New Roman" panose="02020603050405020304" pitchFamily="18" charset="0"/>
                <a:cs typeface="Times New Roman" panose="02020603050405020304" pitchFamily="18" charset="0"/>
              </a:rPr>
              <a:t>Those around us must be able to see it.  </a:t>
            </a:r>
          </a:p>
          <a:p>
            <a:pPr>
              <a:lnSpc>
                <a:spcPct val="80000"/>
              </a:lnSpc>
            </a:pPr>
            <a:r>
              <a:rPr lang="en-US" altLang="en-US" sz="3200" dirty="0">
                <a:latin typeface="Times New Roman" panose="02020603050405020304" pitchFamily="18" charset="0"/>
                <a:cs typeface="Times New Roman" panose="02020603050405020304" pitchFamily="18" charset="0"/>
              </a:rPr>
              <a:t>Luke records that the Jewish leaders </a:t>
            </a:r>
            <a:r>
              <a:rPr lang="en-US" altLang="en-US" sz="3200" b="1" dirty="0">
                <a:solidFill>
                  <a:srgbClr val="990000"/>
                </a:solidFill>
                <a:latin typeface="Times New Roman" panose="02020603050405020304" pitchFamily="18" charset="0"/>
                <a:cs typeface="Times New Roman" panose="02020603050405020304" pitchFamily="18" charset="0"/>
              </a:rPr>
              <a:t>“saw” the boldness</a:t>
            </a:r>
            <a:r>
              <a:rPr lang="en-US" altLang="en-US" sz="3200" dirty="0">
                <a:latin typeface="Times New Roman" panose="02020603050405020304" pitchFamily="18" charset="0"/>
                <a:cs typeface="Times New Roman" panose="02020603050405020304" pitchFamily="18" charset="0"/>
              </a:rPr>
              <a:t> of Peter and John (</a:t>
            </a:r>
            <a:r>
              <a:rPr lang="en-US" altLang="en-US" sz="3200" b="1" dirty="0">
                <a:latin typeface="Times New Roman" panose="02020603050405020304" pitchFamily="18" charset="0"/>
                <a:cs typeface="Times New Roman" panose="02020603050405020304" pitchFamily="18" charset="0"/>
              </a:rPr>
              <a:t>Acts 4:13</a:t>
            </a:r>
            <a:r>
              <a:rPr lang="en-US" altLang="en-US" sz="3200" dirty="0">
                <a:latin typeface="Times New Roman" panose="02020603050405020304" pitchFamily="18" charset="0"/>
                <a:cs typeface="Times New Roman" panose="02020603050405020304" pitchFamily="18" charset="0"/>
              </a:rPr>
              <a:t>). </a:t>
            </a:r>
          </a:p>
          <a:p>
            <a:pPr>
              <a:lnSpc>
                <a:spcPct val="80000"/>
              </a:lnSpc>
            </a:pPr>
            <a:r>
              <a:rPr lang="en-US" altLang="en-US" sz="3200" dirty="0">
                <a:solidFill>
                  <a:srgbClr val="99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about us?  </a:t>
            </a:r>
          </a:p>
          <a:p>
            <a:pPr>
              <a:lnSpc>
                <a:spcPct val="80000"/>
              </a:lnSpc>
            </a:pPr>
            <a:r>
              <a:rPr lang="en-US" altLang="en-US" sz="3200" dirty="0">
                <a:latin typeface="Times New Roman" panose="02020603050405020304" pitchFamily="18" charset="0"/>
                <a:cs typeface="Times New Roman" panose="02020603050405020304" pitchFamily="18" charset="0"/>
              </a:rPr>
              <a:t>Can the world see our boldness (</a:t>
            </a:r>
            <a:r>
              <a:rPr lang="en-US" altLang="en-US" sz="3200" b="1" dirty="0">
                <a:latin typeface="Times New Roman" panose="02020603050405020304" pitchFamily="18" charset="0"/>
                <a:cs typeface="Times New Roman" panose="02020603050405020304" pitchFamily="18" charset="0"/>
              </a:rPr>
              <a:t>Prov. 28:1</a:t>
            </a:r>
            <a:r>
              <a:rPr lang="en-US" altLang="en-US" sz="3200" dirty="0">
                <a:latin typeface="Times New Roman" panose="02020603050405020304" pitchFamily="18" charset="0"/>
                <a:cs typeface="Times New Roman" panose="02020603050405020304" pitchFamily="18" charset="0"/>
              </a:rPr>
              <a:t>)?  </a:t>
            </a:r>
          </a:p>
          <a:p>
            <a:pPr>
              <a:lnSpc>
                <a:spcPct val="80000"/>
              </a:lnSpc>
            </a:pPr>
            <a:r>
              <a:rPr lang="en-US" altLang="en-US" sz="3200" dirty="0">
                <a:latin typeface="Times New Roman" panose="02020603050405020304" pitchFamily="18" charset="0"/>
                <a:cs typeface="Times New Roman" panose="02020603050405020304" pitchFamily="18" charset="0"/>
              </a:rPr>
              <a:t>Can they see us standing firm as soldiers of Christ (</a:t>
            </a:r>
            <a:r>
              <a:rPr lang="en-US" altLang="en-US" sz="3200" b="1" dirty="0">
                <a:latin typeface="Times New Roman" panose="02020603050405020304" pitchFamily="18" charset="0"/>
                <a:cs typeface="Times New Roman" panose="02020603050405020304" pitchFamily="18" charset="0"/>
              </a:rPr>
              <a:t>1 Cor. 16:13; Eph. 6:10-17</a:t>
            </a:r>
            <a:r>
              <a:rPr lang="en-US" altLang="en-US" sz="3200" dirty="0">
                <a:latin typeface="Times New Roman" panose="02020603050405020304" pitchFamily="18" charset="0"/>
                <a:cs typeface="Times New Roman" panose="02020603050405020304" pitchFamily="18" charset="0"/>
              </a:rPr>
              <a:t>)?  </a:t>
            </a:r>
          </a:p>
          <a:p>
            <a:pPr>
              <a:lnSpc>
                <a:spcPct val="80000"/>
              </a:lnSpc>
            </a:pPr>
            <a:r>
              <a:rPr lang="en-US" altLang="en-US" sz="3200" dirty="0">
                <a:latin typeface="Times New Roman" panose="02020603050405020304" pitchFamily="18" charset="0"/>
                <a:cs typeface="Times New Roman" panose="02020603050405020304" pitchFamily="18" charset="0"/>
              </a:rPr>
              <a:t>Are we all talk or do we say and do (</a:t>
            </a:r>
            <a:r>
              <a:rPr lang="en-US" altLang="en-US" sz="3200" b="1" dirty="0">
                <a:latin typeface="Times New Roman" panose="02020603050405020304" pitchFamily="18" charset="0"/>
                <a:cs typeface="Times New Roman" panose="02020603050405020304" pitchFamily="18" charset="0"/>
              </a:rPr>
              <a:t>Jam. 2:12</a:t>
            </a:r>
            <a:r>
              <a:rPr lang="en-US" altLang="en-US" sz="32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fade">
                                      <p:cBhvr>
                                        <p:cTn id="12" dur="500"/>
                                        <p:tgtEl>
                                          <p:spTgt spid="296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fade">
                                      <p:cBhvr>
                                        <p:cTn id="17" dur="500"/>
                                        <p:tgtEl>
                                          <p:spTgt spid="296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699">
                                            <p:txEl>
                                              <p:pRg st="3" end="3"/>
                                            </p:txEl>
                                          </p:spTgt>
                                        </p:tgtEl>
                                        <p:attrNameLst>
                                          <p:attrName>style.visibility</p:attrName>
                                        </p:attrNameLst>
                                      </p:cBhvr>
                                      <p:to>
                                        <p:strVal val="visible"/>
                                      </p:to>
                                    </p:set>
                                    <p:animEffect transition="in" filter="fade">
                                      <p:cBhvr>
                                        <p:cTn id="22" dur="500"/>
                                        <p:tgtEl>
                                          <p:spTgt spid="296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699">
                                            <p:txEl>
                                              <p:pRg st="4" end="4"/>
                                            </p:txEl>
                                          </p:spTgt>
                                        </p:tgtEl>
                                        <p:attrNameLst>
                                          <p:attrName>style.visibility</p:attrName>
                                        </p:attrNameLst>
                                      </p:cBhvr>
                                      <p:to>
                                        <p:strVal val="visible"/>
                                      </p:to>
                                    </p:set>
                                    <p:animEffect transition="in" filter="fade">
                                      <p:cBhvr>
                                        <p:cTn id="27" dur="500"/>
                                        <p:tgtEl>
                                          <p:spTgt spid="296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699">
                                            <p:txEl>
                                              <p:pRg st="5" end="5"/>
                                            </p:txEl>
                                          </p:spTgt>
                                        </p:tgtEl>
                                        <p:attrNameLst>
                                          <p:attrName>style.visibility</p:attrName>
                                        </p:attrNameLst>
                                      </p:cBhvr>
                                      <p:to>
                                        <p:strVal val="visible"/>
                                      </p:to>
                                    </p:set>
                                    <p:animEffect transition="in" filter="fade">
                                      <p:cBhvr>
                                        <p:cTn id="32" dur="500"/>
                                        <p:tgtEl>
                                          <p:spTgt spid="2969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699">
                                            <p:txEl>
                                              <p:pRg st="6" end="6"/>
                                            </p:txEl>
                                          </p:spTgt>
                                        </p:tgtEl>
                                        <p:attrNameLst>
                                          <p:attrName>style.visibility</p:attrName>
                                        </p:attrNameLst>
                                      </p:cBhvr>
                                      <p:to>
                                        <p:strVal val="visible"/>
                                      </p:to>
                                    </p:set>
                                    <p:animEffect transition="in" filter="fade">
                                      <p:cBhvr>
                                        <p:cTn id="37" dur="500"/>
                                        <p:tgtEl>
                                          <p:spTgt spid="296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72707E-A95C-48F6-A92C-270514ACDE23}"/>
              </a:ext>
            </a:extLst>
          </p:cNvPr>
          <p:cNvSpPr/>
          <p:nvPr/>
        </p:nvSpPr>
        <p:spPr>
          <a:xfrm>
            <a:off x="609600" y="977127"/>
            <a:ext cx="10972800" cy="4433073"/>
          </a:xfrm>
          <a:prstGeom prst="rect">
            <a:avLst/>
          </a:prstGeom>
        </p:spPr>
        <p:txBody>
          <a:bodyPr wrap="square">
            <a:spAutoFit/>
          </a:bodyPr>
          <a:lstStyle/>
          <a:p>
            <a:pPr marL="457200" indent="-457200">
              <a:lnSpc>
                <a:spcPct val="80000"/>
              </a:lnSpc>
              <a:buFont typeface="Wingdings" panose="05000000000000000000" pitchFamily="2" charset="2"/>
              <a:buChar char="Ø"/>
            </a:pPr>
            <a:r>
              <a:rPr lang="en-US" altLang="en-US" sz="3200" dirty="0">
                <a:latin typeface="Times New Roman" panose="02020603050405020304" pitchFamily="18" charset="0"/>
                <a:cs typeface="Times New Roman" panose="02020603050405020304" pitchFamily="18" charset="0"/>
              </a:rPr>
              <a:t>The first century world saw the boldness of the early saints as </a:t>
            </a:r>
            <a:r>
              <a:rPr lang="en-US" altLang="en-US" sz="3200" b="1" dirty="0">
                <a:solidFill>
                  <a:srgbClr val="990000"/>
                </a:solidFill>
                <a:latin typeface="Times New Roman" panose="02020603050405020304" pitchFamily="18" charset="0"/>
                <a:cs typeface="Times New Roman" panose="02020603050405020304" pitchFamily="18" charset="0"/>
              </a:rPr>
              <a:t>they loved not their lives to the death (Rev. 12:11).</a:t>
            </a:r>
            <a:r>
              <a:rPr lang="en-US" altLang="en-US" sz="3200" dirty="0">
                <a:latin typeface="Times New Roman" panose="02020603050405020304" pitchFamily="18" charset="0"/>
                <a:cs typeface="Times New Roman" panose="02020603050405020304" pitchFamily="18" charset="0"/>
              </a:rPr>
              <a:t>  </a:t>
            </a:r>
          </a:p>
          <a:p>
            <a:pPr marL="457200" indent="-457200">
              <a:lnSpc>
                <a:spcPct val="80000"/>
              </a:lnSpc>
              <a:buFont typeface="Wingdings" panose="05000000000000000000" pitchFamily="2" charset="2"/>
              <a:buChar char="Ø"/>
            </a:pPr>
            <a:endParaRPr lang="en-US" altLang="en-US" sz="3200" dirty="0">
              <a:latin typeface="Times New Roman" panose="02020603050405020304" pitchFamily="18" charset="0"/>
              <a:cs typeface="Times New Roman" panose="02020603050405020304" pitchFamily="18" charset="0"/>
            </a:endParaRPr>
          </a:p>
          <a:p>
            <a:pPr marL="457200" indent="-457200">
              <a:lnSpc>
                <a:spcPct val="80000"/>
              </a:lnSpc>
              <a:buFont typeface="Wingdings" panose="05000000000000000000" pitchFamily="2" charset="2"/>
              <a:buChar char="Ø"/>
            </a:pPr>
            <a:r>
              <a:rPr lang="en-US" altLang="en-US" sz="3200" dirty="0">
                <a:latin typeface="Times New Roman" panose="02020603050405020304" pitchFamily="18" charset="0"/>
                <a:cs typeface="Times New Roman" panose="02020603050405020304" pitchFamily="18" charset="0"/>
              </a:rPr>
              <a:t>Polycarp, a first century martyr, refused to deny Christ and save his life.  </a:t>
            </a:r>
          </a:p>
          <a:p>
            <a:pPr marL="457200" indent="-457200">
              <a:lnSpc>
                <a:spcPct val="80000"/>
              </a:lnSpc>
              <a:buFont typeface="Wingdings" panose="05000000000000000000" pitchFamily="2" charset="2"/>
              <a:buChar char="Ø"/>
            </a:pPr>
            <a:endParaRPr lang="en-US" altLang="en-US" sz="3200" dirty="0">
              <a:latin typeface="Times New Roman" panose="02020603050405020304" pitchFamily="18" charset="0"/>
              <a:cs typeface="Times New Roman" panose="02020603050405020304" pitchFamily="18" charset="0"/>
            </a:endParaRPr>
          </a:p>
          <a:p>
            <a:pPr marL="457200" indent="-457200">
              <a:lnSpc>
                <a:spcPct val="80000"/>
              </a:lnSpc>
              <a:buFont typeface="Wingdings" panose="05000000000000000000" pitchFamily="2" charset="2"/>
              <a:buChar char="Ø"/>
            </a:pPr>
            <a:r>
              <a:rPr lang="en-US" altLang="en-US" sz="3200" dirty="0">
                <a:latin typeface="Times New Roman" panose="02020603050405020304" pitchFamily="18" charset="0"/>
                <a:cs typeface="Times New Roman" panose="02020603050405020304" pitchFamily="18" charset="0"/>
              </a:rPr>
              <a:t>He said, </a:t>
            </a:r>
            <a:r>
              <a:rPr lang="en-US" altLang="en-US" sz="3200" b="1" dirty="0">
                <a:solidFill>
                  <a:srgbClr val="990000"/>
                </a:solidFill>
                <a:latin typeface="Times New Roman" panose="02020603050405020304" pitchFamily="18" charset="0"/>
                <a:cs typeface="Times New Roman" panose="02020603050405020304" pitchFamily="18" charset="0"/>
              </a:rPr>
              <a:t>“Eighty and six years have I served him, and he never did me wrong:  how then can I revile my King and my Savior.”</a:t>
            </a:r>
            <a:r>
              <a:rPr lang="en-US" altLang="en-US" sz="3200" dirty="0">
                <a:latin typeface="Times New Roman" panose="02020603050405020304" pitchFamily="18" charset="0"/>
                <a:cs typeface="Times New Roman" panose="02020603050405020304" pitchFamily="18" charset="0"/>
              </a:rPr>
              <a:t> </a:t>
            </a:r>
          </a:p>
          <a:p>
            <a:pPr marL="457200" indent="-457200">
              <a:lnSpc>
                <a:spcPct val="80000"/>
              </a:lnSpc>
              <a:buFont typeface="Wingdings" panose="05000000000000000000" pitchFamily="2" charset="2"/>
              <a:buChar char="Ø"/>
            </a:pPr>
            <a:endParaRPr lang="en-US" altLang="en-US" sz="3200" dirty="0">
              <a:latin typeface="Times New Roman" panose="02020603050405020304" pitchFamily="18" charset="0"/>
              <a:cs typeface="Times New Roman" panose="02020603050405020304" pitchFamily="18" charset="0"/>
            </a:endParaRPr>
          </a:p>
          <a:p>
            <a:pPr marL="457200" indent="-457200">
              <a:lnSpc>
                <a:spcPct val="80000"/>
              </a:lnSpc>
              <a:buFont typeface="Wingdings" panose="05000000000000000000" pitchFamily="2" charset="2"/>
              <a:buChar char="Ø"/>
            </a:pPr>
            <a:r>
              <a:rPr lang="en-US" altLang="en-US" sz="3200" dirty="0">
                <a:latin typeface="Times New Roman" panose="02020603050405020304" pitchFamily="18" charset="0"/>
                <a:cs typeface="Times New Roman" panose="02020603050405020304" pitchFamily="18" charset="0"/>
              </a:rPr>
              <a:t>Illustration:  </a:t>
            </a:r>
            <a:r>
              <a:rPr lang="en-US" altLang="en-US" sz="3200" b="1" dirty="0">
                <a:solidFill>
                  <a:srgbClr val="990000"/>
                </a:solidFill>
                <a:latin typeface="Times New Roman" panose="02020603050405020304" pitchFamily="18" charset="0"/>
                <a:cs typeface="Times New Roman" panose="02020603050405020304" pitchFamily="18" charset="0"/>
              </a:rPr>
              <a:t>Tail of the lion</a:t>
            </a:r>
            <a:endParaRPr lang="en-US" sz="3200" dirty="0"/>
          </a:p>
        </p:txBody>
      </p:sp>
    </p:spTree>
    <p:extLst>
      <p:ext uri="{BB962C8B-B14F-4D97-AF65-F5344CB8AC3E}">
        <p14:creationId xmlns:p14="http://schemas.microsoft.com/office/powerpoint/2010/main" val="203741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p:cTn id="15"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p:cTn id="23"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p:cTn id="31" dur="1000" fill="hold"/>
                                        <p:tgtEl>
                                          <p:spTgt spid="2">
                                            <p:txEl>
                                              <p:pRg st="6" end="6"/>
                                            </p:txEl>
                                          </p:spTgt>
                                        </p:tgtEl>
                                        <p:attrNameLst>
                                          <p:attrName>ppt_w</p:attrName>
                                        </p:attrNameLst>
                                      </p:cBhvr>
                                      <p:tavLst>
                                        <p:tav tm="0">
                                          <p:val>
                                            <p:fltVal val="0"/>
                                          </p:val>
                                        </p:tav>
                                        <p:tav tm="100000">
                                          <p:val>
                                            <p:strVal val="#ppt_w"/>
                                          </p:val>
                                        </p:tav>
                                      </p:tavLst>
                                    </p:anim>
                                    <p:anim calcmode="lin" valueType="num">
                                      <p:cBhvr>
                                        <p:cTn id="32" dur="1000" fill="hold"/>
                                        <p:tgtEl>
                                          <p:spTgt spid="2">
                                            <p:txEl>
                                              <p:pRg st="6" end="6"/>
                                            </p:txEl>
                                          </p:spTgt>
                                        </p:tgtEl>
                                        <p:attrNameLst>
                                          <p:attrName>ppt_h</p:attrName>
                                        </p:attrNameLst>
                                      </p:cBhvr>
                                      <p:tavLst>
                                        <p:tav tm="0">
                                          <p:val>
                                            <p:fltVal val="0"/>
                                          </p:val>
                                        </p:tav>
                                        <p:tav tm="100000">
                                          <p:val>
                                            <p:strVal val="#ppt_h"/>
                                          </p:val>
                                        </p:tav>
                                      </p:tavLst>
                                    </p:anim>
                                    <p:anim calcmode="lin" valueType="num">
                                      <p:cBhvr>
                                        <p:cTn id="33" dur="1000" fill="hold"/>
                                        <p:tgtEl>
                                          <p:spTgt spid="2">
                                            <p:txEl>
                                              <p:pRg st="6" end="6"/>
                                            </p:txEl>
                                          </p:spTgt>
                                        </p:tgtEl>
                                        <p:attrNameLst>
                                          <p:attrName>style.rotation</p:attrName>
                                        </p:attrNameLst>
                                      </p:cBhvr>
                                      <p:tavLst>
                                        <p:tav tm="0">
                                          <p:val>
                                            <p:fltVal val="90"/>
                                          </p:val>
                                        </p:tav>
                                        <p:tav tm="100000">
                                          <p:val>
                                            <p:fltVal val="0"/>
                                          </p:val>
                                        </p:tav>
                                      </p:tavLst>
                                    </p:anim>
                                    <p:animEffect transition="in" filter="fade">
                                      <p:cBhvr>
                                        <p:cTn id="34" dur="1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67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a:extLst>
              <a:ext uri="{FF2B5EF4-FFF2-40B4-BE49-F238E27FC236}">
                <a16:creationId xmlns:a16="http://schemas.microsoft.com/office/drawing/2014/main" id="{31C69BB9-058B-41D7-9773-BF272F840C00}"/>
              </a:ext>
            </a:extLst>
          </p:cNvPr>
          <p:cNvSpPr>
            <a:spLocks noGrp="1" noChangeArrowheads="1"/>
          </p:cNvSpPr>
          <p:nvPr>
            <p:ph type="ctrTitle"/>
          </p:nvPr>
        </p:nvSpPr>
        <p:spPr>
          <a:xfrm>
            <a:off x="609600" y="1447800"/>
            <a:ext cx="11049000" cy="1524000"/>
          </a:xfrm>
        </p:spPr>
        <p:txBody>
          <a:bodyPr anchor="ctr">
            <a:normAutofit/>
          </a:bodyPr>
          <a:lstStyle/>
          <a:p>
            <a:r>
              <a:rPr lang="en-US" altLang="en-US" sz="4400" b="1" dirty="0">
                <a:solidFill>
                  <a:srgbClr val="990000"/>
                </a:solidFill>
                <a:latin typeface="Times New Roman" panose="02020603050405020304" pitchFamily="18" charset="0"/>
                <a:cs typeface="Times New Roman" panose="02020603050405020304" pitchFamily="18" charset="0"/>
              </a:rPr>
              <a:t>“Great occasions do not make heroes or cowards; they simply unveil them to the eyes. </a:t>
            </a:r>
          </a:p>
        </p:txBody>
      </p:sp>
      <p:sp>
        <p:nvSpPr>
          <p:cNvPr id="2" name="TextBox 1">
            <a:extLst>
              <a:ext uri="{FF2B5EF4-FFF2-40B4-BE49-F238E27FC236}">
                <a16:creationId xmlns:a16="http://schemas.microsoft.com/office/drawing/2014/main" id="{F04E2AEE-EBC6-4B6F-8AF8-E7184D0BD63F}"/>
              </a:ext>
            </a:extLst>
          </p:cNvPr>
          <p:cNvSpPr txBox="1"/>
          <p:nvPr/>
        </p:nvSpPr>
        <p:spPr>
          <a:xfrm>
            <a:off x="609600" y="2914233"/>
            <a:ext cx="10972800" cy="2800767"/>
          </a:xfrm>
          <a:prstGeom prst="rect">
            <a:avLst/>
          </a:prstGeom>
          <a:noFill/>
        </p:spPr>
        <p:txBody>
          <a:bodyPr wrap="square" rtlCol="0">
            <a:spAutoFit/>
          </a:bodyPr>
          <a:lstStyle/>
          <a:p>
            <a:pPr algn="ctr"/>
            <a:r>
              <a:rPr lang="en-US" altLang="en-US" sz="4400" b="1" dirty="0">
                <a:solidFill>
                  <a:srgbClr val="990000"/>
                </a:solidFill>
                <a:latin typeface="Times New Roman" panose="02020603050405020304" pitchFamily="18" charset="0"/>
                <a:cs typeface="Times New Roman" panose="02020603050405020304" pitchFamily="18" charset="0"/>
              </a:rPr>
              <a:t>Silently and imperceptibly, as we wake or sleep, we grow strong or we grow weak, and at last some crisis shows us what we have become.”</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196"/>
                                        </p:tgtEl>
                                        <p:attrNameLst>
                                          <p:attrName>ppt_y</p:attrName>
                                        </p:attrNameLst>
                                      </p:cBhvr>
                                      <p:tavLst>
                                        <p:tav tm="0">
                                          <p:val>
                                            <p:strVal val="#ppt_y"/>
                                          </p:val>
                                        </p:tav>
                                        <p:tav tm="100000">
                                          <p:val>
                                            <p:strVal val="#ppt_y"/>
                                          </p:val>
                                        </p:tav>
                                      </p:tavLst>
                                    </p:anim>
                                    <p:anim calcmode="lin" valueType="num">
                                      <p:cBhvr>
                                        <p:cTn id="9" dur="500" fill="hold"/>
                                        <p:tgtEl>
                                          <p:spTgt spid="819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19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196"/>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E4D9E5F-2065-4FE8-8515-B6E51B2CE2BE}"/>
              </a:ext>
            </a:extLst>
          </p:cNvPr>
          <p:cNvSpPr>
            <a:spLocks noGrp="1" noChangeArrowheads="1"/>
          </p:cNvSpPr>
          <p:nvPr>
            <p:ph type="title"/>
          </p:nvPr>
        </p:nvSpPr>
        <p:spPr>
          <a:xfrm>
            <a:off x="609600" y="304800"/>
            <a:ext cx="10972800" cy="777875"/>
          </a:xfrm>
        </p:spPr>
        <p:txBody>
          <a:bodyPr/>
          <a:lstStyle/>
          <a:p>
            <a:pPr algn="ctr"/>
            <a:r>
              <a:rPr lang="en-US" altLang="en-US" b="1" dirty="0">
                <a:solidFill>
                  <a:srgbClr val="990000"/>
                </a:solidFill>
                <a:latin typeface="Times New Roman" panose="02020603050405020304" pitchFamily="18" charset="0"/>
                <a:cs typeface="Times New Roman" panose="02020603050405020304" pitchFamily="18" charset="0"/>
              </a:rPr>
              <a:t>Introduction</a:t>
            </a:r>
          </a:p>
        </p:txBody>
      </p:sp>
      <p:sp>
        <p:nvSpPr>
          <p:cNvPr id="4099" name="Rectangle 3">
            <a:extLst>
              <a:ext uri="{FF2B5EF4-FFF2-40B4-BE49-F238E27FC236}">
                <a16:creationId xmlns:a16="http://schemas.microsoft.com/office/drawing/2014/main" id="{13CFBB6E-4362-4D2D-81C6-62D50FD0B3BF}"/>
              </a:ext>
            </a:extLst>
          </p:cNvPr>
          <p:cNvSpPr>
            <a:spLocks noGrp="1" noChangeArrowheads="1"/>
          </p:cNvSpPr>
          <p:nvPr>
            <p:ph idx="1"/>
          </p:nvPr>
        </p:nvSpPr>
        <p:spPr>
          <a:xfrm>
            <a:off x="609600" y="1116012"/>
            <a:ext cx="10972800" cy="5132388"/>
          </a:xfrm>
        </p:spPr>
        <p:txBody>
          <a:bodyPr>
            <a:noAutofit/>
          </a:bodyPr>
          <a:lstStyle/>
          <a:p>
            <a:pPr>
              <a:lnSpc>
                <a:spcPct val="90000"/>
              </a:lnSpc>
            </a:pPr>
            <a:r>
              <a:rPr lang="en-US" altLang="en-US" sz="3600" dirty="0">
                <a:latin typeface="Times New Roman" panose="02020603050405020304" pitchFamily="18" charset="0"/>
                <a:cs typeface="Times New Roman" panose="02020603050405020304" pitchFamily="18" charset="0"/>
              </a:rPr>
              <a:t>I believe that you will agree that the book of Esther </a:t>
            </a:r>
            <a:r>
              <a:rPr lang="en-US" altLang="en-US" sz="3600" b="1" dirty="0">
                <a:solidFill>
                  <a:srgbClr val="990000"/>
                </a:solidFill>
                <a:latin typeface="Times New Roman" panose="02020603050405020304" pitchFamily="18" charset="0"/>
                <a:cs typeface="Times New Roman" panose="02020603050405020304" pitchFamily="18" charset="0"/>
              </a:rPr>
              <a:t>unveils the queen</a:t>
            </a:r>
            <a:r>
              <a:rPr lang="en-US" altLang="en-US" sz="3600" dirty="0">
                <a:latin typeface="Times New Roman" panose="02020603050405020304" pitchFamily="18" charset="0"/>
                <a:cs typeface="Times New Roman" panose="02020603050405020304" pitchFamily="18" charset="0"/>
              </a:rPr>
              <a:t> for which it is named </a:t>
            </a:r>
            <a:r>
              <a:rPr lang="en-US" altLang="en-US" sz="3600" b="1" dirty="0">
                <a:solidFill>
                  <a:srgbClr val="990000"/>
                </a:solidFill>
                <a:latin typeface="Times New Roman" panose="02020603050405020304" pitchFamily="18" charset="0"/>
                <a:cs typeface="Times New Roman" panose="02020603050405020304" pitchFamily="18" charset="0"/>
              </a:rPr>
              <a:t>as a character of courage.</a:t>
            </a:r>
            <a:r>
              <a:rPr lang="en-US" altLang="en-US" sz="3600" dirty="0">
                <a:latin typeface="Times New Roman" panose="02020603050405020304" pitchFamily="18" charset="0"/>
                <a:cs typeface="Times New Roman" panose="02020603050405020304" pitchFamily="18" charset="0"/>
              </a:rPr>
              <a:t> </a:t>
            </a:r>
          </a:p>
          <a:p>
            <a:pPr>
              <a:lnSpc>
                <a:spcPct val="90000"/>
              </a:lnSpc>
            </a:pPr>
            <a:r>
              <a:rPr lang="en-US" altLang="en-US" sz="3600" dirty="0">
                <a:latin typeface="Times New Roman" panose="02020603050405020304" pitchFamily="18" charset="0"/>
                <a:cs typeface="Times New Roman" panose="02020603050405020304" pitchFamily="18" charset="0"/>
              </a:rPr>
              <a:t> Although inspiration records little about it, </a:t>
            </a:r>
            <a:r>
              <a:rPr lang="en-US" altLang="en-US" sz="3600" b="1" dirty="0">
                <a:solidFill>
                  <a:srgbClr val="990000"/>
                </a:solidFill>
                <a:latin typeface="Times New Roman" panose="02020603050405020304" pitchFamily="18" charset="0"/>
                <a:cs typeface="Times New Roman" panose="02020603050405020304" pitchFamily="18" charset="0"/>
              </a:rPr>
              <a:t>Esther had been quietly growing strong for just such a time (Est. 4:14)</a:t>
            </a:r>
            <a:endParaRPr lang="en-US" altLang="en-US" sz="3600" dirty="0">
              <a:latin typeface="Times New Roman" panose="02020603050405020304" pitchFamily="18" charset="0"/>
              <a:cs typeface="Times New Roman" panose="02020603050405020304" pitchFamily="18" charset="0"/>
            </a:endParaRPr>
          </a:p>
          <a:p>
            <a:pPr>
              <a:lnSpc>
                <a:spcPct val="90000"/>
              </a:lnSpc>
            </a:pPr>
            <a:r>
              <a:rPr lang="en-US" altLang="en-US" sz="3600" b="1" dirty="0">
                <a:solidFill>
                  <a:srgbClr val="990000"/>
                </a:solidFill>
                <a:latin typeface="Times New Roman" panose="02020603050405020304" pitchFamily="18" charset="0"/>
                <a:cs typeface="Times New Roman" panose="02020603050405020304" pitchFamily="18" charset="0"/>
              </a:rPr>
              <a:t>What about us?  </a:t>
            </a:r>
          </a:p>
          <a:p>
            <a:pPr>
              <a:lnSpc>
                <a:spcPct val="90000"/>
              </a:lnSpc>
            </a:pPr>
            <a:r>
              <a:rPr lang="en-US" altLang="en-US" sz="3600" b="1" dirty="0">
                <a:solidFill>
                  <a:srgbClr val="990000"/>
                </a:solidFill>
                <a:latin typeface="Times New Roman" panose="02020603050405020304" pitchFamily="18" charset="0"/>
                <a:cs typeface="Times New Roman" panose="02020603050405020304" pitchFamily="18" charset="0"/>
              </a:rPr>
              <a:t>What will the trials of life reveal about us?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4CD02D-9548-467C-B39C-FB6E50745A0B}"/>
              </a:ext>
            </a:extLst>
          </p:cNvPr>
          <p:cNvSpPr txBox="1"/>
          <p:nvPr/>
        </p:nvSpPr>
        <p:spPr>
          <a:xfrm>
            <a:off x="609600" y="1219200"/>
            <a:ext cx="10972800" cy="4247317"/>
          </a:xfrm>
          <a:prstGeom prst="rect">
            <a:avLst/>
          </a:prstGeom>
          <a:noFill/>
        </p:spPr>
        <p:txBody>
          <a:bodyPr wrap="square" rtlCol="0">
            <a:spAutoFit/>
          </a:bodyPr>
          <a:lstStyle/>
          <a:p>
            <a:pPr marL="571500" indent="-571500">
              <a:buFont typeface="Wingdings" panose="05000000000000000000" pitchFamily="2" charset="2"/>
              <a:buChar char="v"/>
            </a:pPr>
            <a:r>
              <a:rPr lang="en-US" altLang="en-US" sz="3600" b="1" dirty="0">
                <a:solidFill>
                  <a:srgbClr val="990000"/>
                </a:solidFill>
                <a:latin typeface="Times New Roman" panose="02020603050405020304" pitchFamily="18" charset="0"/>
                <a:cs typeface="Times New Roman" panose="02020603050405020304" pitchFamily="18" charset="0"/>
              </a:rPr>
              <a:t>Will they reveal that we have been growing stronger or weaker day by day?</a:t>
            </a:r>
            <a:r>
              <a:rPr lang="en-US" altLang="en-US" sz="3600" dirty="0">
                <a:latin typeface="Times New Roman" panose="02020603050405020304" pitchFamily="18" charset="0"/>
                <a:cs typeface="Times New Roman" panose="02020603050405020304" pitchFamily="18" charset="0"/>
              </a:rPr>
              <a:t> </a:t>
            </a:r>
          </a:p>
          <a:p>
            <a:pPr marL="571500" indent="-571500">
              <a:buFont typeface="Wingdings" panose="05000000000000000000" pitchFamily="2" charset="2"/>
              <a:buChar char="v"/>
            </a:pPr>
            <a:r>
              <a:rPr lang="en-US" altLang="en-US" sz="3600" dirty="0">
                <a:latin typeface="Times New Roman" panose="02020603050405020304" pitchFamily="18" charset="0"/>
                <a:cs typeface="Times New Roman" panose="02020603050405020304" pitchFamily="18" charset="0"/>
              </a:rPr>
              <a:t>In this lesson, we are going to examine the courage of Esther so that we might develop the same characteristic in our own lives </a:t>
            </a:r>
            <a:r>
              <a:rPr lang="en-US" altLang="en-US" sz="3600" b="1" dirty="0">
                <a:solidFill>
                  <a:srgbClr val="990000"/>
                </a:solidFill>
                <a:latin typeface="Times New Roman" panose="02020603050405020304" pitchFamily="18" charset="0"/>
                <a:cs typeface="Times New Roman" panose="02020603050405020304" pitchFamily="18" charset="0"/>
              </a:rPr>
              <a:t>(Rom. 15:4).</a:t>
            </a:r>
            <a:r>
              <a:rPr lang="en-US" altLang="en-US" sz="3600" dirty="0">
                <a:latin typeface="Times New Roman" panose="02020603050405020304" pitchFamily="18" charset="0"/>
                <a:cs typeface="Times New Roman" panose="02020603050405020304" pitchFamily="18" charset="0"/>
              </a:rPr>
              <a:t>  </a:t>
            </a:r>
          </a:p>
          <a:p>
            <a:pPr marL="571500" indent="-571500">
              <a:buFont typeface="Wingdings" panose="05000000000000000000" pitchFamily="2" charset="2"/>
              <a:buChar char="v"/>
            </a:pPr>
            <a:r>
              <a:rPr lang="en-US" altLang="en-US" sz="3600" dirty="0">
                <a:latin typeface="Times New Roman" panose="02020603050405020304" pitchFamily="18" charset="0"/>
                <a:cs typeface="Times New Roman" panose="02020603050405020304" pitchFamily="18" charset="0"/>
              </a:rPr>
              <a:t>Like Esther, many others may be depending upon our being clothed with courage.</a:t>
            </a:r>
          </a:p>
          <a:p>
            <a:endParaRPr lang="en-US" dirty="0"/>
          </a:p>
        </p:txBody>
      </p:sp>
    </p:spTree>
    <p:extLst>
      <p:ext uri="{BB962C8B-B14F-4D97-AF65-F5344CB8AC3E}">
        <p14:creationId xmlns:p14="http://schemas.microsoft.com/office/powerpoint/2010/main" val="267445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BE73F1C-6738-4F54-BBAB-D0C17F8654FD}"/>
              </a:ext>
            </a:extLst>
          </p:cNvPr>
          <p:cNvSpPr>
            <a:spLocks noGrp="1" noChangeArrowheads="1"/>
          </p:cNvSpPr>
          <p:nvPr>
            <p:ph type="title"/>
          </p:nvPr>
        </p:nvSpPr>
        <p:spPr/>
        <p:txBody>
          <a:bodyPr/>
          <a:lstStyle/>
          <a:p>
            <a:pPr algn="ctr"/>
            <a:r>
              <a:rPr lang="en-US" altLang="en-US" b="1" i="1" dirty="0">
                <a:solidFill>
                  <a:schemeClr val="tx1"/>
                </a:solidFill>
                <a:latin typeface="Times New Roman" panose="02020603050405020304" pitchFamily="18" charset="0"/>
                <a:cs typeface="Times New Roman" panose="02020603050405020304" pitchFamily="18" charset="0"/>
              </a:rPr>
              <a:t>The</a:t>
            </a:r>
            <a:r>
              <a:rPr lang="en-US" altLang="en-US" b="1" i="1" dirty="0">
                <a:solidFill>
                  <a:srgbClr val="990000"/>
                </a:solidFill>
                <a:latin typeface="Times New Roman" panose="02020603050405020304" pitchFamily="18" charset="0"/>
                <a:cs typeface="Times New Roman" panose="02020603050405020304" pitchFamily="18" charset="0"/>
              </a:rPr>
              <a:t> </a:t>
            </a:r>
            <a:r>
              <a:rPr lang="en-US" altLang="en-US" sz="6000" b="1" i="1" dirty="0">
                <a:solidFill>
                  <a:srgbClr val="990000"/>
                </a:solidFill>
                <a:latin typeface="Times New Roman" panose="02020603050405020304" pitchFamily="18" charset="0"/>
                <a:cs typeface="Times New Roman" panose="02020603050405020304" pitchFamily="18" charset="0"/>
              </a:rPr>
              <a:t>3</a:t>
            </a:r>
            <a:r>
              <a:rPr lang="en-US" altLang="en-US" b="1" i="1" dirty="0">
                <a:solidFill>
                  <a:srgbClr val="990000"/>
                </a:solidFill>
                <a:latin typeface="Times New Roman" panose="02020603050405020304" pitchFamily="18" charset="0"/>
                <a:cs typeface="Times New Roman" panose="02020603050405020304" pitchFamily="18" charset="0"/>
              </a:rPr>
              <a:t> </a:t>
            </a:r>
            <a:r>
              <a:rPr lang="en-US" altLang="en-US" b="1" i="1" dirty="0">
                <a:solidFill>
                  <a:schemeClr val="tx1"/>
                </a:solidFill>
                <a:latin typeface="Times New Roman" panose="02020603050405020304" pitchFamily="18" charset="0"/>
                <a:cs typeface="Times New Roman" panose="02020603050405020304" pitchFamily="18" charset="0"/>
              </a:rPr>
              <a:t>Stages of Courage</a:t>
            </a:r>
          </a:p>
        </p:txBody>
      </p:sp>
      <p:sp>
        <p:nvSpPr>
          <p:cNvPr id="10243" name="Rectangle 3">
            <a:extLst>
              <a:ext uri="{FF2B5EF4-FFF2-40B4-BE49-F238E27FC236}">
                <a16:creationId xmlns:a16="http://schemas.microsoft.com/office/drawing/2014/main" id="{AD000906-E990-4D4B-9053-E110F4D410E5}"/>
              </a:ext>
            </a:extLst>
          </p:cNvPr>
          <p:cNvSpPr>
            <a:spLocks noGrp="1" noChangeArrowheads="1"/>
          </p:cNvSpPr>
          <p:nvPr>
            <p:ph sz="half" idx="1"/>
          </p:nvPr>
        </p:nvSpPr>
        <p:spPr>
          <a:xfrm>
            <a:off x="2514600" y="1676400"/>
            <a:ext cx="7239000" cy="1912938"/>
          </a:xfrm>
        </p:spPr>
        <p:txBody>
          <a:bodyPr>
            <a:normAutofit/>
          </a:bodyPr>
          <a:lstStyle/>
          <a:p>
            <a:pPr>
              <a:lnSpc>
                <a:spcPct val="90000"/>
              </a:lnSpc>
            </a:pPr>
            <a:r>
              <a:rPr lang="en-US" altLang="en-US" sz="3600" b="1" dirty="0">
                <a:latin typeface="Times New Roman" panose="02020603050405020304" pitchFamily="18" charset="0"/>
                <a:cs typeface="Times New Roman" panose="02020603050405020304" pitchFamily="18" charset="0"/>
              </a:rPr>
              <a:t>STAGE </a:t>
            </a:r>
            <a:r>
              <a:rPr lang="en-US" altLang="en-US" sz="3600" b="1" dirty="0">
                <a:solidFill>
                  <a:srgbClr val="990000"/>
                </a:solidFill>
                <a:latin typeface="Times New Roman" panose="02020603050405020304" pitchFamily="18" charset="0"/>
                <a:cs typeface="Times New Roman" panose="02020603050405020304" pitchFamily="18" charset="0"/>
              </a:rPr>
              <a:t>1 </a:t>
            </a:r>
            <a:r>
              <a:rPr lang="en-US" altLang="en-US" sz="3600" b="1" dirty="0">
                <a:latin typeface="Times New Roman" panose="02020603050405020304" pitchFamily="18" charset="0"/>
                <a:cs typeface="Times New Roman" panose="02020603050405020304" pitchFamily="18" charset="0"/>
              </a:rPr>
              <a:t>– </a:t>
            </a:r>
            <a:r>
              <a:rPr lang="en-US" altLang="en-US" sz="3600" b="1" dirty="0">
                <a:solidFill>
                  <a:srgbClr val="990000"/>
                </a:solidFill>
                <a:latin typeface="Times New Roman" panose="02020603050405020304" pitchFamily="18" charset="0"/>
                <a:cs typeface="Times New Roman" panose="02020603050405020304" pitchFamily="18" charset="0"/>
              </a:rPr>
              <a:t>DELIBERATION</a:t>
            </a:r>
            <a:r>
              <a:rPr lang="en-US" altLang="en-US" sz="3600" b="1" dirty="0">
                <a:latin typeface="Times New Roman" panose="02020603050405020304" pitchFamily="18" charset="0"/>
                <a:cs typeface="Times New Roman" panose="02020603050405020304" pitchFamily="18" charset="0"/>
              </a:rPr>
              <a:t> </a:t>
            </a:r>
          </a:p>
          <a:p>
            <a:pPr>
              <a:lnSpc>
                <a:spcPct val="90000"/>
              </a:lnSpc>
            </a:pPr>
            <a:r>
              <a:rPr lang="en-US" altLang="en-US" sz="3600" b="1" dirty="0">
                <a:latin typeface="Times New Roman" panose="02020603050405020304" pitchFamily="18" charset="0"/>
                <a:cs typeface="Times New Roman" panose="02020603050405020304" pitchFamily="18" charset="0"/>
              </a:rPr>
              <a:t>STAGE </a:t>
            </a:r>
            <a:r>
              <a:rPr lang="en-US" altLang="en-US" sz="3600" b="1" dirty="0">
                <a:solidFill>
                  <a:srgbClr val="990000"/>
                </a:solidFill>
                <a:latin typeface="Times New Roman" panose="02020603050405020304" pitchFamily="18" charset="0"/>
                <a:cs typeface="Times New Roman" panose="02020603050405020304" pitchFamily="18" charset="0"/>
              </a:rPr>
              <a:t>2</a:t>
            </a:r>
            <a:r>
              <a:rPr lang="en-US" altLang="en-US" sz="3600" b="1" dirty="0">
                <a:latin typeface="Times New Roman" panose="02020603050405020304" pitchFamily="18" charset="0"/>
                <a:cs typeface="Times New Roman" panose="02020603050405020304" pitchFamily="18" charset="0"/>
              </a:rPr>
              <a:t> – </a:t>
            </a:r>
            <a:r>
              <a:rPr lang="en-US" altLang="en-US" sz="3600" b="1" dirty="0">
                <a:solidFill>
                  <a:srgbClr val="990000"/>
                </a:solidFill>
                <a:latin typeface="Times New Roman" panose="02020603050405020304" pitchFamily="18" charset="0"/>
                <a:cs typeface="Times New Roman" panose="02020603050405020304" pitchFamily="18" charset="0"/>
              </a:rPr>
              <a:t>DECLARATION</a:t>
            </a:r>
            <a:r>
              <a:rPr lang="en-US" altLang="en-US" sz="3600" b="1" dirty="0">
                <a:latin typeface="Times New Roman" panose="02020603050405020304" pitchFamily="18" charset="0"/>
                <a:cs typeface="Times New Roman" panose="02020603050405020304" pitchFamily="18" charset="0"/>
              </a:rPr>
              <a:t> </a:t>
            </a:r>
          </a:p>
          <a:p>
            <a:pPr>
              <a:lnSpc>
                <a:spcPct val="90000"/>
              </a:lnSpc>
            </a:pPr>
            <a:r>
              <a:rPr lang="en-US" altLang="en-US" sz="3600" b="1" dirty="0">
                <a:latin typeface="Times New Roman" panose="02020603050405020304" pitchFamily="18" charset="0"/>
                <a:cs typeface="Times New Roman" panose="02020603050405020304" pitchFamily="18" charset="0"/>
              </a:rPr>
              <a:t>STAGE </a:t>
            </a:r>
            <a:r>
              <a:rPr lang="en-US" altLang="en-US" sz="3600" b="1" dirty="0">
                <a:solidFill>
                  <a:srgbClr val="990000"/>
                </a:solidFill>
                <a:latin typeface="Times New Roman" panose="02020603050405020304" pitchFamily="18" charset="0"/>
                <a:cs typeface="Times New Roman" panose="02020603050405020304" pitchFamily="18" charset="0"/>
              </a:rPr>
              <a:t>3</a:t>
            </a:r>
            <a:r>
              <a:rPr lang="en-US" altLang="en-US" sz="3600" b="1" dirty="0">
                <a:latin typeface="Times New Roman" panose="02020603050405020304" pitchFamily="18" charset="0"/>
                <a:cs typeface="Times New Roman" panose="02020603050405020304" pitchFamily="18" charset="0"/>
              </a:rPr>
              <a:t> – </a:t>
            </a:r>
            <a:r>
              <a:rPr lang="en-US" altLang="en-US" sz="3600" b="1" dirty="0">
                <a:solidFill>
                  <a:srgbClr val="990000"/>
                </a:solidFill>
                <a:latin typeface="Times New Roman" panose="02020603050405020304" pitchFamily="18" charset="0"/>
                <a:cs typeface="Times New Roman" panose="02020603050405020304" pitchFamily="18" charset="0"/>
              </a:rPr>
              <a:t>DEMONSTRATION</a:t>
            </a:r>
            <a:r>
              <a:rPr lang="en-US" altLang="en-US" sz="3600" b="1" dirty="0">
                <a:latin typeface="Times New Roman" panose="02020603050405020304" pitchFamily="18" charset="0"/>
                <a:cs typeface="Times New Roman" panose="02020603050405020304" pitchFamily="18" charset="0"/>
              </a:rPr>
              <a:t> </a:t>
            </a:r>
          </a:p>
        </p:txBody>
      </p:sp>
      <p:sp>
        <p:nvSpPr>
          <p:cNvPr id="10244" name="Rectangle 4">
            <a:extLst>
              <a:ext uri="{FF2B5EF4-FFF2-40B4-BE49-F238E27FC236}">
                <a16:creationId xmlns:a16="http://schemas.microsoft.com/office/drawing/2014/main" id="{3A743CFF-3810-4774-9A64-168BD2AC204B}"/>
              </a:ext>
            </a:extLst>
          </p:cNvPr>
          <p:cNvSpPr>
            <a:spLocks noGrp="1" noChangeArrowheads="1"/>
          </p:cNvSpPr>
          <p:nvPr>
            <p:ph sz="half" idx="2"/>
          </p:nvPr>
        </p:nvSpPr>
        <p:spPr>
          <a:xfrm>
            <a:off x="1752600" y="4031456"/>
            <a:ext cx="8991600" cy="1912939"/>
          </a:xfrm>
        </p:spPr>
        <p:txBody>
          <a:bodyPr>
            <a:noAutofit/>
          </a:bodyPr>
          <a:lstStyle/>
          <a:p>
            <a:pPr>
              <a:lnSpc>
                <a:spcPct val="90000"/>
              </a:lnSpc>
              <a:buFont typeface="Wingdings" panose="05000000000000000000" pitchFamily="2" charset="2"/>
              <a:buChar char="§"/>
            </a:pPr>
            <a:r>
              <a:rPr lang="en-US" altLang="en-US" sz="3600" b="1" dirty="0">
                <a:latin typeface="Times New Roman" panose="02020603050405020304" pitchFamily="18" charset="0"/>
                <a:cs typeface="Times New Roman" panose="02020603050405020304" pitchFamily="18" charset="0"/>
              </a:rPr>
              <a:t>STAGE </a:t>
            </a:r>
            <a:r>
              <a:rPr lang="en-US" altLang="en-US" sz="3600" b="1" dirty="0">
                <a:solidFill>
                  <a:srgbClr val="990000"/>
                </a:solidFill>
                <a:latin typeface="Times New Roman" panose="02020603050405020304" pitchFamily="18" charset="0"/>
                <a:cs typeface="Times New Roman" panose="02020603050405020304" pitchFamily="18" charset="0"/>
              </a:rPr>
              <a:t>1 </a:t>
            </a:r>
            <a:r>
              <a:rPr lang="en-US" altLang="en-US" sz="3600" b="1" dirty="0">
                <a:latin typeface="Times New Roman" panose="02020603050405020304" pitchFamily="18" charset="0"/>
                <a:cs typeface="Times New Roman" panose="02020603050405020304" pitchFamily="18" charset="0"/>
              </a:rPr>
              <a:t>– </a:t>
            </a:r>
            <a:r>
              <a:rPr lang="en-US" altLang="en-US" sz="3600" b="1" dirty="0">
                <a:solidFill>
                  <a:srgbClr val="990000"/>
                </a:solidFill>
                <a:latin typeface="Times New Roman" panose="02020603050405020304" pitchFamily="18" charset="0"/>
                <a:cs typeface="Times New Roman" panose="02020603050405020304" pitchFamily="18" charset="0"/>
              </a:rPr>
              <a:t>THE MIND</a:t>
            </a:r>
            <a:r>
              <a:rPr lang="en-US" altLang="en-US" sz="3600" b="1" dirty="0">
                <a:latin typeface="Times New Roman" panose="02020603050405020304" pitchFamily="18" charset="0"/>
                <a:cs typeface="Times New Roman" panose="02020603050405020304" pitchFamily="18" charset="0"/>
              </a:rPr>
              <a:t> EXAMINES IT</a:t>
            </a:r>
            <a:endParaRPr lang="en-US" altLang="en-US" sz="3600" b="1" dirty="0">
              <a:solidFill>
                <a:srgbClr val="990000"/>
              </a:solidFill>
              <a:latin typeface="Times New Roman" panose="02020603050405020304" pitchFamily="18" charset="0"/>
              <a:cs typeface="Times New Roman" panose="02020603050405020304" pitchFamily="18" charset="0"/>
            </a:endParaRPr>
          </a:p>
          <a:p>
            <a:pPr>
              <a:lnSpc>
                <a:spcPct val="90000"/>
              </a:lnSpc>
              <a:buFont typeface="Wingdings" panose="05000000000000000000" pitchFamily="2" charset="2"/>
              <a:buChar char="§"/>
            </a:pPr>
            <a:r>
              <a:rPr lang="en-US" altLang="en-US" sz="3600" b="1" dirty="0">
                <a:latin typeface="Times New Roman" panose="02020603050405020304" pitchFamily="18" charset="0"/>
                <a:cs typeface="Times New Roman" panose="02020603050405020304" pitchFamily="18" charset="0"/>
              </a:rPr>
              <a:t>STAGE </a:t>
            </a:r>
            <a:r>
              <a:rPr lang="en-US" altLang="en-US" sz="3600" b="1" dirty="0">
                <a:solidFill>
                  <a:srgbClr val="990000"/>
                </a:solidFill>
                <a:latin typeface="Times New Roman" panose="02020603050405020304" pitchFamily="18" charset="0"/>
                <a:cs typeface="Times New Roman" panose="02020603050405020304" pitchFamily="18" charset="0"/>
              </a:rPr>
              <a:t>2</a:t>
            </a:r>
            <a:r>
              <a:rPr lang="en-US" altLang="en-US" sz="3600" b="1" dirty="0">
                <a:latin typeface="Times New Roman" panose="02020603050405020304" pitchFamily="18" charset="0"/>
                <a:cs typeface="Times New Roman" panose="02020603050405020304" pitchFamily="18" charset="0"/>
              </a:rPr>
              <a:t> – </a:t>
            </a:r>
            <a:r>
              <a:rPr lang="en-US" altLang="en-US" sz="3600" b="1" dirty="0">
                <a:solidFill>
                  <a:srgbClr val="990000"/>
                </a:solidFill>
                <a:latin typeface="Times New Roman" panose="02020603050405020304" pitchFamily="18" charset="0"/>
                <a:cs typeface="Times New Roman" panose="02020603050405020304" pitchFamily="18" charset="0"/>
              </a:rPr>
              <a:t>THE MOUTH</a:t>
            </a:r>
            <a:r>
              <a:rPr lang="en-US" altLang="en-US" sz="3600" b="1" dirty="0">
                <a:latin typeface="Times New Roman" panose="02020603050405020304" pitchFamily="18" charset="0"/>
                <a:cs typeface="Times New Roman" panose="02020603050405020304" pitchFamily="18" charset="0"/>
              </a:rPr>
              <a:t> EXPRESESS IT</a:t>
            </a:r>
          </a:p>
          <a:p>
            <a:pPr>
              <a:lnSpc>
                <a:spcPct val="90000"/>
              </a:lnSpc>
              <a:buFont typeface="Wingdings" panose="05000000000000000000" pitchFamily="2" charset="2"/>
              <a:buChar char="§"/>
            </a:pPr>
            <a:r>
              <a:rPr lang="en-US" altLang="en-US" sz="3600" b="1" dirty="0">
                <a:latin typeface="Times New Roman" panose="02020603050405020304" pitchFamily="18" charset="0"/>
                <a:cs typeface="Times New Roman" panose="02020603050405020304" pitchFamily="18" charset="0"/>
              </a:rPr>
              <a:t>STAGE </a:t>
            </a:r>
            <a:r>
              <a:rPr lang="en-US" altLang="en-US" sz="3600" b="1" dirty="0">
                <a:solidFill>
                  <a:srgbClr val="990000"/>
                </a:solidFill>
                <a:latin typeface="Times New Roman" panose="02020603050405020304" pitchFamily="18" charset="0"/>
                <a:cs typeface="Times New Roman" panose="02020603050405020304" pitchFamily="18" charset="0"/>
              </a:rPr>
              <a:t>3</a:t>
            </a:r>
            <a:r>
              <a:rPr lang="en-US" altLang="en-US" sz="3600" b="1" dirty="0">
                <a:latin typeface="Times New Roman" panose="02020603050405020304" pitchFamily="18" charset="0"/>
                <a:cs typeface="Times New Roman" panose="02020603050405020304" pitchFamily="18" charset="0"/>
              </a:rPr>
              <a:t> – </a:t>
            </a:r>
            <a:r>
              <a:rPr lang="en-US" altLang="en-US" sz="3600" b="1" dirty="0">
                <a:solidFill>
                  <a:srgbClr val="990000"/>
                </a:solidFill>
                <a:latin typeface="Times New Roman" panose="02020603050405020304" pitchFamily="18" charset="0"/>
                <a:cs typeface="Times New Roman" panose="02020603050405020304" pitchFamily="18" charset="0"/>
              </a:rPr>
              <a:t>THE MAN </a:t>
            </a:r>
            <a:r>
              <a:rPr lang="en-US" altLang="en-US" sz="3600" b="1" dirty="0">
                <a:latin typeface="Times New Roman" panose="02020603050405020304" pitchFamily="18" charset="0"/>
                <a:cs typeface="Times New Roman" panose="02020603050405020304" pitchFamily="18" charset="0"/>
              </a:rPr>
              <a:t>EXHIBITS IT</a:t>
            </a:r>
            <a:endParaRPr lang="en-US" altLang="en-US" sz="3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wipe(left)">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wipe(left)">
                                      <p:cBhvr>
                                        <p:cTn id="12" dur="500"/>
                                        <p:tgtEl>
                                          <p:spTgt spid="10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wipe(left)">
                                      <p:cBhvr>
                                        <p:cTn id="17" dur="500"/>
                                        <p:tgtEl>
                                          <p:spTgt spid="102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244">
                                            <p:txEl>
                                              <p:pRg st="0" end="0"/>
                                            </p:txEl>
                                          </p:spTgt>
                                        </p:tgtEl>
                                        <p:attrNameLst>
                                          <p:attrName>style.visibility</p:attrName>
                                        </p:attrNameLst>
                                      </p:cBhvr>
                                      <p:to>
                                        <p:strVal val="visible"/>
                                      </p:to>
                                    </p:set>
                                    <p:animEffect transition="in" filter="wipe(right)">
                                      <p:cBhvr>
                                        <p:cTn id="22" dur="500"/>
                                        <p:tgtEl>
                                          <p:spTgt spid="1024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0244">
                                            <p:txEl>
                                              <p:pRg st="1" end="1"/>
                                            </p:txEl>
                                          </p:spTgt>
                                        </p:tgtEl>
                                        <p:attrNameLst>
                                          <p:attrName>style.visibility</p:attrName>
                                        </p:attrNameLst>
                                      </p:cBhvr>
                                      <p:to>
                                        <p:strVal val="visible"/>
                                      </p:to>
                                    </p:set>
                                    <p:animEffect transition="in" filter="wipe(right)">
                                      <p:cBhvr>
                                        <p:cTn id="27" dur="500"/>
                                        <p:tgtEl>
                                          <p:spTgt spid="1024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0244">
                                            <p:txEl>
                                              <p:pRg st="2" end="2"/>
                                            </p:txEl>
                                          </p:spTgt>
                                        </p:tgtEl>
                                        <p:attrNameLst>
                                          <p:attrName>style.visibility</p:attrName>
                                        </p:attrNameLst>
                                      </p:cBhvr>
                                      <p:to>
                                        <p:strVal val="visible"/>
                                      </p:to>
                                    </p:set>
                                    <p:animEffect transition="in" filter="wipe(right)">
                                      <p:cBhvr>
                                        <p:cTn id="32" dur="500"/>
                                        <p:tgtEl>
                                          <p:spTgt spid="102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63BD673-117C-4779-B7B5-75AB51B4A593}"/>
              </a:ext>
            </a:extLst>
          </p:cNvPr>
          <p:cNvSpPr>
            <a:spLocks noGrp="1" noChangeArrowheads="1"/>
          </p:cNvSpPr>
          <p:nvPr>
            <p:ph type="title"/>
          </p:nvPr>
        </p:nvSpPr>
        <p:spPr>
          <a:xfrm>
            <a:off x="609600" y="228600"/>
            <a:ext cx="10972800" cy="914400"/>
          </a:xfrm>
        </p:spPr>
        <p:txBody>
          <a:bodyPr>
            <a:noAutofit/>
          </a:bodyPr>
          <a:lstStyle/>
          <a:p>
            <a:r>
              <a:rPr lang="en-US" altLang="en-US" sz="4000" b="1" dirty="0">
                <a:solidFill>
                  <a:srgbClr val="990000"/>
                </a:solidFill>
                <a:latin typeface="Times New Roman" panose="02020603050405020304" pitchFamily="18" charset="0"/>
                <a:cs typeface="Times New Roman" panose="02020603050405020304" pitchFamily="18" charset="0"/>
              </a:rPr>
              <a:t>The 3 Stages of Courage In The Life of Esther</a:t>
            </a:r>
          </a:p>
        </p:txBody>
      </p:sp>
      <p:sp>
        <p:nvSpPr>
          <p:cNvPr id="15363" name="Rectangle 3">
            <a:extLst>
              <a:ext uri="{FF2B5EF4-FFF2-40B4-BE49-F238E27FC236}">
                <a16:creationId xmlns:a16="http://schemas.microsoft.com/office/drawing/2014/main" id="{9A142B22-2BCF-4F36-9ACF-6026E73638CD}"/>
              </a:ext>
            </a:extLst>
          </p:cNvPr>
          <p:cNvSpPr>
            <a:spLocks noGrp="1" noChangeArrowheads="1"/>
          </p:cNvSpPr>
          <p:nvPr>
            <p:ph idx="1"/>
          </p:nvPr>
        </p:nvSpPr>
        <p:spPr>
          <a:xfrm>
            <a:off x="609600" y="1066800"/>
            <a:ext cx="10972800" cy="5562600"/>
          </a:xfrm>
        </p:spPr>
        <p:txBody>
          <a:bodyPr>
            <a:noAutofit/>
          </a:bodyPr>
          <a:lstStyle/>
          <a:p>
            <a:pPr marL="0" indent="0">
              <a:lnSpc>
                <a:spcPct val="90000"/>
              </a:lnSpc>
              <a:buNone/>
            </a:pPr>
            <a:r>
              <a:rPr lang="en-US" altLang="en-US" sz="3200" b="1" dirty="0">
                <a:solidFill>
                  <a:srgbClr val="990000"/>
                </a:solidFill>
                <a:latin typeface="Times New Roman" panose="02020603050405020304" pitchFamily="18" charset="0"/>
                <a:cs typeface="Times New Roman" panose="02020603050405020304" pitchFamily="18" charset="0"/>
              </a:rPr>
              <a:t>Deliberation</a:t>
            </a:r>
            <a:r>
              <a:rPr lang="en-US" altLang="en-US" sz="3200" dirty="0">
                <a:latin typeface="Times New Roman" panose="02020603050405020304" pitchFamily="18" charset="0"/>
                <a:cs typeface="Times New Roman" panose="02020603050405020304" pitchFamily="18" charset="0"/>
              </a:rPr>
              <a:t> – </a:t>
            </a:r>
          </a:p>
          <a:p>
            <a:pPr marL="0" indent="0">
              <a:lnSpc>
                <a:spcPct val="90000"/>
              </a:lnSpc>
              <a:buNone/>
            </a:pPr>
            <a:r>
              <a:rPr lang="en-US" altLang="en-US" sz="3200" dirty="0">
                <a:latin typeface="Times New Roman" panose="02020603050405020304" pitchFamily="18" charset="0"/>
                <a:cs typeface="Times New Roman" panose="02020603050405020304" pitchFamily="18" charset="0"/>
              </a:rPr>
              <a:t>She gave much consideration to Haman’s plot to destroy the Jews and Mordecai’s plan to deliver them (</a:t>
            </a:r>
            <a:r>
              <a:rPr lang="en-US" altLang="en-US" sz="3200" b="1" dirty="0">
                <a:latin typeface="Times New Roman" panose="02020603050405020304" pitchFamily="18" charset="0"/>
                <a:cs typeface="Times New Roman" panose="02020603050405020304" pitchFamily="18" charset="0"/>
              </a:rPr>
              <a:t>Est. 4:1-14</a:t>
            </a:r>
            <a:r>
              <a:rPr lang="en-US" altLang="en-US" sz="3200" dirty="0">
                <a:latin typeface="Times New Roman" panose="02020603050405020304" pitchFamily="18" charset="0"/>
                <a:cs typeface="Times New Roman" panose="02020603050405020304" pitchFamily="18" charset="0"/>
              </a:rPr>
              <a:t>).</a:t>
            </a:r>
          </a:p>
          <a:p>
            <a:pPr marL="0" indent="0">
              <a:lnSpc>
                <a:spcPct val="90000"/>
              </a:lnSpc>
              <a:buNone/>
            </a:pPr>
            <a:r>
              <a:rPr lang="en-US" altLang="en-US" sz="3200" b="1" dirty="0">
                <a:solidFill>
                  <a:srgbClr val="990000"/>
                </a:solidFill>
                <a:latin typeface="Times New Roman" panose="02020603050405020304" pitchFamily="18" charset="0"/>
                <a:cs typeface="Times New Roman" panose="02020603050405020304" pitchFamily="18" charset="0"/>
              </a:rPr>
              <a:t>Declaration</a:t>
            </a:r>
            <a:r>
              <a:rPr lang="en-US" altLang="en-US" sz="3200" dirty="0">
                <a:latin typeface="Times New Roman" panose="02020603050405020304" pitchFamily="18" charset="0"/>
                <a:cs typeface="Times New Roman" panose="02020603050405020304" pitchFamily="18" charset="0"/>
              </a:rPr>
              <a:t> – </a:t>
            </a:r>
          </a:p>
          <a:p>
            <a:pPr marL="0" indent="0">
              <a:lnSpc>
                <a:spcPct val="90000"/>
              </a:lnSpc>
              <a:buNone/>
            </a:pPr>
            <a:r>
              <a:rPr lang="en-US" altLang="en-US" sz="3200" dirty="0">
                <a:latin typeface="Times New Roman" panose="02020603050405020304" pitchFamily="18" charset="0"/>
                <a:cs typeface="Times New Roman" panose="02020603050405020304" pitchFamily="18" charset="0"/>
              </a:rPr>
              <a:t>She declared that she would go in unto the king even if she perished doing it (</a:t>
            </a:r>
            <a:r>
              <a:rPr lang="en-US" altLang="en-US" sz="3200" b="1" dirty="0">
                <a:latin typeface="Times New Roman" panose="02020603050405020304" pitchFamily="18" charset="0"/>
                <a:cs typeface="Times New Roman" panose="02020603050405020304" pitchFamily="18" charset="0"/>
              </a:rPr>
              <a:t>Est. 4:15-16</a:t>
            </a:r>
            <a:r>
              <a:rPr lang="en-US" altLang="en-US" sz="3200" dirty="0">
                <a:latin typeface="Times New Roman" panose="02020603050405020304" pitchFamily="18" charset="0"/>
                <a:cs typeface="Times New Roman" panose="02020603050405020304" pitchFamily="18" charset="0"/>
              </a:rPr>
              <a:t>). </a:t>
            </a:r>
          </a:p>
          <a:p>
            <a:pPr marL="0" indent="0">
              <a:lnSpc>
                <a:spcPct val="90000"/>
              </a:lnSpc>
              <a:buNone/>
            </a:pPr>
            <a:r>
              <a:rPr lang="en-US" altLang="en-US" sz="3200" b="1" dirty="0">
                <a:solidFill>
                  <a:srgbClr val="990000"/>
                </a:solidFill>
                <a:latin typeface="Times New Roman" panose="02020603050405020304" pitchFamily="18" charset="0"/>
                <a:cs typeface="Times New Roman" panose="02020603050405020304" pitchFamily="18" charset="0"/>
              </a:rPr>
              <a:t>Demonstration</a:t>
            </a:r>
            <a:r>
              <a:rPr lang="en-US" altLang="en-US" sz="3200" dirty="0">
                <a:latin typeface="Times New Roman" panose="02020603050405020304" pitchFamily="18" charset="0"/>
                <a:cs typeface="Times New Roman" panose="02020603050405020304" pitchFamily="18" charset="0"/>
              </a:rPr>
              <a:t> – </a:t>
            </a:r>
          </a:p>
          <a:p>
            <a:pPr marL="0" indent="0">
              <a:lnSpc>
                <a:spcPct val="90000"/>
              </a:lnSpc>
              <a:buNone/>
            </a:pPr>
            <a:r>
              <a:rPr lang="en-US" altLang="en-US" sz="3200" dirty="0">
                <a:latin typeface="Times New Roman" panose="02020603050405020304" pitchFamily="18" charset="0"/>
                <a:cs typeface="Times New Roman" panose="02020603050405020304" pitchFamily="18" charset="0"/>
              </a:rPr>
              <a:t>She did what she said she would do.  </a:t>
            </a:r>
          </a:p>
          <a:p>
            <a:pPr marL="0" indent="0">
              <a:lnSpc>
                <a:spcPct val="90000"/>
              </a:lnSpc>
              <a:buNone/>
            </a:pPr>
            <a:r>
              <a:rPr lang="en-US" altLang="en-US" sz="3200" dirty="0">
                <a:latin typeface="Times New Roman" panose="02020603050405020304" pitchFamily="18" charset="0"/>
                <a:cs typeface="Times New Roman" panose="02020603050405020304" pitchFamily="18" charset="0"/>
              </a:rPr>
              <a:t>She put on her royal garments, stood in the inner court, and waited for an audience with the king (</a:t>
            </a:r>
            <a:r>
              <a:rPr lang="en-US" altLang="en-US" sz="3200" b="1" dirty="0">
                <a:latin typeface="Times New Roman" panose="02020603050405020304" pitchFamily="18" charset="0"/>
                <a:cs typeface="Times New Roman" panose="02020603050405020304" pitchFamily="18" charset="0"/>
              </a:rPr>
              <a:t>Est. 5:1-2</a:t>
            </a:r>
            <a:r>
              <a:rPr lang="en-US" altLang="en-US" sz="32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randombar(vertical)">
                                      <p:cBhvr>
                                        <p:cTn id="7" dur="500"/>
                                        <p:tgtEl>
                                          <p:spTgt spid="15363">
                                            <p:txEl>
                                              <p:pRg st="0" end="0"/>
                                            </p:txEl>
                                          </p:spTgt>
                                        </p:tgtEl>
                                      </p:cBhvr>
                                    </p:animEffect>
                                  </p:childTnLst>
                                </p:cTn>
                              </p:par>
                              <p:par>
                                <p:cTn id="8" presetID="14" presetClass="entr" presetSubtype="5" fill="hold" nodeType="withEffect">
                                  <p:stCondLst>
                                    <p:cond delay="0"/>
                                  </p:stCondLst>
                                  <p:childTnLst>
                                    <p:set>
                                      <p:cBhvr>
                                        <p:cTn id="9" dur="1" fill="hold">
                                          <p:stCondLst>
                                            <p:cond delay="0"/>
                                          </p:stCondLst>
                                        </p:cTn>
                                        <p:tgtEl>
                                          <p:spTgt spid="15363">
                                            <p:txEl>
                                              <p:pRg st="1" end="1"/>
                                            </p:txEl>
                                          </p:spTgt>
                                        </p:tgtEl>
                                        <p:attrNameLst>
                                          <p:attrName>style.visibility</p:attrName>
                                        </p:attrNameLst>
                                      </p:cBhvr>
                                      <p:to>
                                        <p:strVal val="visible"/>
                                      </p:to>
                                    </p:set>
                                    <p:animEffect transition="in" filter="randombar(vertical)">
                                      <p:cBhvr>
                                        <p:cTn id="10" dur="500"/>
                                        <p:tgtEl>
                                          <p:spTgt spid="1536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5" fill="hold" nodeType="click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animEffect transition="in" filter="randombar(vertical)">
                                      <p:cBhvr>
                                        <p:cTn id="15" dur="500"/>
                                        <p:tgtEl>
                                          <p:spTgt spid="15363">
                                            <p:txEl>
                                              <p:pRg st="2" end="2"/>
                                            </p:txEl>
                                          </p:spTgt>
                                        </p:tgtEl>
                                      </p:cBhvr>
                                    </p:animEffect>
                                  </p:childTnLst>
                                </p:cTn>
                              </p:par>
                              <p:par>
                                <p:cTn id="16" presetID="14" presetClass="entr" presetSubtype="5" fill="hold" nodeType="withEffect">
                                  <p:stCondLst>
                                    <p:cond delay="0"/>
                                  </p:stCondLst>
                                  <p:childTnLst>
                                    <p:set>
                                      <p:cBhvr>
                                        <p:cTn id="17" dur="1" fill="hold">
                                          <p:stCondLst>
                                            <p:cond delay="0"/>
                                          </p:stCondLst>
                                        </p:cTn>
                                        <p:tgtEl>
                                          <p:spTgt spid="15363">
                                            <p:txEl>
                                              <p:pRg st="3" end="3"/>
                                            </p:txEl>
                                          </p:spTgt>
                                        </p:tgtEl>
                                        <p:attrNameLst>
                                          <p:attrName>style.visibility</p:attrName>
                                        </p:attrNameLst>
                                      </p:cBhvr>
                                      <p:to>
                                        <p:strVal val="visible"/>
                                      </p:to>
                                    </p:set>
                                    <p:animEffect transition="in" filter="randombar(vertical)">
                                      <p:cBhvr>
                                        <p:cTn id="18" dur="500"/>
                                        <p:tgtEl>
                                          <p:spTgt spid="1536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5" fill="hold" nodeType="clickEffect">
                                  <p:stCondLst>
                                    <p:cond delay="0"/>
                                  </p:stCondLst>
                                  <p:childTnLst>
                                    <p:set>
                                      <p:cBhvr>
                                        <p:cTn id="22" dur="1" fill="hold">
                                          <p:stCondLst>
                                            <p:cond delay="0"/>
                                          </p:stCondLst>
                                        </p:cTn>
                                        <p:tgtEl>
                                          <p:spTgt spid="15363">
                                            <p:txEl>
                                              <p:pRg st="4" end="4"/>
                                            </p:txEl>
                                          </p:spTgt>
                                        </p:tgtEl>
                                        <p:attrNameLst>
                                          <p:attrName>style.visibility</p:attrName>
                                        </p:attrNameLst>
                                      </p:cBhvr>
                                      <p:to>
                                        <p:strVal val="visible"/>
                                      </p:to>
                                    </p:set>
                                    <p:animEffect transition="in" filter="randombar(vertical)">
                                      <p:cBhvr>
                                        <p:cTn id="23" dur="500"/>
                                        <p:tgtEl>
                                          <p:spTgt spid="15363">
                                            <p:txEl>
                                              <p:pRg st="4" end="4"/>
                                            </p:txEl>
                                          </p:spTgt>
                                        </p:tgtEl>
                                      </p:cBhvr>
                                    </p:animEffect>
                                  </p:childTnLst>
                                </p:cTn>
                              </p:par>
                              <p:par>
                                <p:cTn id="24" presetID="14" presetClass="entr" presetSubtype="5" fill="hold" nodeType="withEffect">
                                  <p:stCondLst>
                                    <p:cond delay="0"/>
                                  </p:stCondLst>
                                  <p:childTnLst>
                                    <p:set>
                                      <p:cBhvr>
                                        <p:cTn id="25" dur="1" fill="hold">
                                          <p:stCondLst>
                                            <p:cond delay="0"/>
                                          </p:stCondLst>
                                        </p:cTn>
                                        <p:tgtEl>
                                          <p:spTgt spid="15363">
                                            <p:txEl>
                                              <p:pRg st="5" end="5"/>
                                            </p:txEl>
                                          </p:spTgt>
                                        </p:tgtEl>
                                        <p:attrNameLst>
                                          <p:attrName>style.visibility</p:attrName>
                                        </p:attrNameLst>
                                      </p:cBhvr>
                                      <p:to>
                                        <p:strVal val="visible"/>
                                      </p:to>
                                    </p:set>
                                    <p:animEffect transition="in" filter="randombar(vertical)">
                                      <p:cBhvr>
                                        <p:cTn id="26" dur="500"/>
                                        <p:tgtEl>
                                          <p:spTgt spid="15363">
                                            <p:txEl>
                                              <p:pRg st="5" end="5"/>
                                            </p:txEl>
                                          </p:spTgt>
                                        </p:tgtEl>
                                      </p:cBhvr>
                                    </p:animEffect>
                                  </p:childTnLst>
                                </p:cTn>
                              </p:par>
                              <p:par>
                                <p:cTn id="27" presetID="14" presetClass="entr" presetSubtype="5" fill="hold" nodeType="withEffect">
                                  <p:stCondLst>
                                    <p:cond delay="0"/>
                                  </p:stCondLst>
                                  <p:childTnLst>
                                    <p:set>
                                      <p:cBhvr>
                                        <p:cTn id="28" dur="1" fill="hold">
                                          <p:stCondLst>
                                            <p:cond delay="0"/>
                                          </p:stCondLst>
                                        </p:cTn>
                                        <p:tgtEl>
                                          <p:spTgt spid="15363">
                                            <p:txEl>
                                              <p:pRg st="6" end="6"/>
                                            </p:txEl>
                                          </p:spTgt>
                                        </p:tgtEl>
                                        <p:attrNameLst>
                                          <p:attrName>style.visibility</p:attrName>
                                        </p:attrNameLst>
                                      </p:cBhvr>
                                      <p:to>
                                        <p:strVal val="visible"/>
                                      </p:to>
                                    </p:set>
                                    <p:animEffect transition="in" filter="randombar(vertical)">
                                      <p:cBhvr>
                                        <p:cTn id="29" dur="500"/>
                                        <p:tgtEl>
                                          <p:spTgt spid="153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805B7D6-A2B5-4CCF-B9A2-7B11AC1F6C94}"/>
              </a:ext>
            </a:extLst>
          </p:cNvPr>
          <p:cNvSpPr>
            <a:spLocks noGrp="1" noChangeArrowheads="1"/>
          </p:cNvSpPr>
          <p:nvPr>
            <p:ph type="title"/>
          </p:nvPr>
        </p:nvSpPr>
        <p:spPr>
          <a:xfrm>
            <a:off x="609600" y="685800"/>
            <a:ext cx="10972800" cy="685800"/>
          </a:xfrm>
        </p:spPr>
        <p:txBody>
          <a:bodyPr>
            <a:normAutofit/>
          </a:bodyPr>
          <a:lstStyle/>
          <a:p>
            <a:r>
              <a:rPr lang="en-US" altLang="en-US" sz="3200" b="1" dirty="0">
                <a:solidFill>
                  <a:srgbClr val="990000"/>
                </a:solidFill>
                <a:latin typeface="Times New Roman" panose="02020603050405020304" pitchFamily="18" charset="0"/>
                <a:cs typeface="Times New Roman" panose="02020603050405020304" pitchFamily="18" charset="0"/>
              </a:rPr>
              <a:t>The 3 Stages of Courage In The Lives of Other Biblical Greats</a:t>
            </a:r>
          </a:p>
        </p:txBody>
      </p:sp>
      <p:sp>
        <p:nvSpPr>
          <p:cNvPr id="19459" name="Rectangle 3">
            <a:extLst>
              <a:ext uri="{FF2B5EF4-FFF2-40B4-BE49-F238E27FC236}">
                <a16:creationId xmlns:a16="http://schemas.microsoft.com/office/drawing/2014/main" id="{E94EC5B0-BE8C-4BA8-8EEB-E5E84097F8C8}"/>
              </a:ext>
            </a:extLst>
          </p:cNvPr>
          <p:cNvSpPr>
            <a:spLocks noGrp="1" noChangeArrowheads="1"/>
          </p:cNvSpPr>
          <p:nvPr>
            <p:ph idx="1"/>
          </p:nvPr>
        </p:nvSpPr>
        <p:spPr>
          <a:xfrm>
            <a:off x="609600" y="1371600"/>
            <a:ext cx="10972800" cy="3581400"/>
          </a:xfrm>
        </p:spPr>
        <p:txBody>
          <a:bodyPr>
            <a:noAutofit/>
          </a:bodyPr>
          <a:lstStyle/>
          <a:p>
            <a:pPr marL="0" indent="0">
              <a:lnSpc>
                <a:spcPct val="90000"/>
              </a:lnSpc>
              <a:buNone/>
            </a:pPr>
            <a:r>
              <a:rPr lang="en-US" altLang="en-US" sz="3200" b="1" dirty="0">
                <a:latin typeface="Times New Roman" panose="02020603050405020304" pitchFamily="18" charset="0"/>
                <a:cs typeface="Times New Roman" panose="02020603050405020304" pitchFamily="18" charset="0"/>
              </a:rPr>
              <a:t>David</a:t>
            </a:r>
            <a:r>
              <a:rPr lang="en-US" altLang="en-US" sz="3200" dirty="0">
                <a:latin typeface="Times New Roman" panose="02020603050405020304" pitchFamily="18" charset="0"/>
                <a:cs typeface="Times New Roman" panose="02020603050405020304" pitchFamily="18" charset="0"/>
              </a:rPr>
              <a:t> </a:t>
            </a:r>
            <a:r>
              <a:rPr lang="en-US" altLang="en-US" sz="3200" b="1" dirty="0">
                <a:latin typeface="Times New Roman" panose="02020603050405020304" pitchFamily="18" charset="0"/>
                <a:cs typeface="Times New Roman" panose="02020603050405020304" pitchFamily="18" charset="0"/>
              </a:rPr>
              <a:t>– 1 Sam. 17</a:t>
            </a:r>
          </a:p>
          <a:p>
            <a:pPr marL="0" indent="0">
              <a:buNone/>
            </a:pPr>
            <a:r>
              <a:rPr lang="en-US" altLang="en-US" sz="3200" b="1" dirty="0">
                <a:solidFill>
                  <a:srgbClr val="990000"/>
                </a:solidFill>
                <a:latin typeface="Times New Roman" panose="02020603050405020304" pitchFamily="18" charset="0"/>
                <a:cs typeface="Times New Roman" panose="02020603050405020304" pitchFamily="18" charset="0"/>
              </a:rPr>
              <a:t>Deliberation</a:t>
            </a:r>
            <a:r>
              <a:rPr lang="en-US" altLang="en-US" sz="3200" dirty="0">
                <a:latin typeface="Times New Roman" panose="02020603050405020304" pitchFamily="18" charset="0"/>
                <a:cs typeface="Times New Roman" panose="02020603050405020304" pitchFamily="18" charset="0"/>
              </a:rPr>
              <a:t> – </a:t>
            </a:r>
          </a:p>
          <a:p>
            <a:pPr marL="0" indent="0">
              <a:buNone/>
            </a:pPr>
            <a:r>
              <a:rPr lang="en-US" altLang="en-US" sz="3200" dirty="0">
                <a:latin typeface="Times New Roman" panose="02020603050405020304" pitchFamily="18" charset="0"/>
                <a:cs typeface="Times New Roman" panose="02020603050405020304" pitchFamily="18" charset="0"/>
              </a:rPr>
              <a:t>He heard Goliath’s challenge and Saul’s offer.  Rather than rushing right down to fight the giant, he digested the matter  (</a:t>
            </a:r>
            <a:r>
              <a:rPr lang="en-US" altLang="en-US" sz="3200" b="1" dirty="0">
                <a:latin typeface="Times New Roman" panose="02020603050405020304" pitchFamily="18" charset="0"/>
                <a:cs typeface="Times New Roman" panose="02020603050405020304" pitchFamily="18" charset="0"/>
              </a:rPr>
              <a:t>17:20-27</a:t>
            </a:r>
            <a:r>
              <a:rPr lang="en-US" altLang="en-US" sz="3200" dirty="0">
                <a:latin typeface="Times New Roman" panose="02020603050405020304" pitchFamily="18" charset="0"/>
                <a:cs typeface="Times New Roman" panose="02020603050405020304" pitchFamily="18" charset="0"/>
              </a:rPr>
              <a:t>).   </a:t>
            </a:r>
          </a:p>
          <a:p>
            <a:pPr marL="0" indent="0">
              <a:buNone/>
            </a:pPr>
            <a:r>
              <a:rPr lang="en-US" altLang="en-US" sz="3200" b="1" dirty="0">
                <a:solidFill>
                  <a:srgbClr val="990000"/>
                </a:solidFill>
                <a:latin typeface="Times New Roman" panose="02020603050405020304" pitchFamily="18" charset="0"/>
                <a:cs typeface="Times New Roman" panose="02020603050405020304" pitchFamily="18" charset="0"/>
              </a:rPr>
              <a:t>Declaration</a:t>
            </a:r>
            <a:r>
              <a:rPr lang="en-US" altLang="en-US" sz="3200" dirty="0">
                <a:latin typeface="Times New Roman" panose="02020603050405020304" pitchFamily="18" charset="0"/>
                <a:cs typeface="Times New Roman" panose="02020603050405020304" pitchFamily="18" charset="0"/>
              </a:rPr>
              <a:t> – </a:t>
            </a:r>
          </a:p>
          <a:p>
            <a:pPr marL="0" indent="0">
              <a:buNone/>
            </a:pPr>
            <a:r>
              <a:rPr lang="en-US" altLang="en-US" sz="3200" dirty="0">
                <a:latin typeface="Times New Roman" panose="02020603050405020304" pitchFamily="18" charset="0"/>
                <a:cs typeface="Times New Roman" panose="02020603050405020304" pitchFamily="18" charset="0"/>
              </a:rPr>
              <a:t>He declared his willingness to fight the giant (</a:t>
            </a:r>
            <a:r>
              <a:rPr lang="en-US" altLang="en-US" sz="3200" b="1" dirty="0">
                <a:latin typeface="Times New Roman" panose="02020603050405020304" pitchFamily="18" charset="0"/>
                <a:cs typeface="Times New Roman" panose="02020603050405020304" pitchFamily="18" charset="0"/>
              </a:rPr>
              <a:t>17:31-32</a:t>
            </a:r>
            <a:r>
              <a:rPr lang="en-US" altLang="en-US" sz="3200" dirty="0">
                <a:latin typeface="Times New Roman" panose="02020603050405020304" pitchFamily="18" charset="0"/>
                <a:cs typeface="Times New Roman" panose="02020603050405020304" pitchFamily="18" charset="0"/>
              </a:rPr>
              <a:t>).</a:t>
            </a:r>
          </a:p>
          <a:p>
            <a:pPr marL="0" indent="0">
              <a:buNone/>
            </a:pPr>
            <a:r>
              <a:rPr lang="en-US" altLang="en-US" sz="3200" b="1" dirty="0">
                <a:solidFill>
                  <a:srgbClr val="990000"/>
                </a:solidFill>
                <a:latin typeface="Times New Roman" panose="02020603050405020304" pitchFamily="18" charset="0"/>
                <a:cs typeface="Times New Roman" panose="02020603050405020304" pitchFamily="18" charset="0"/>
              </a:rPr>
              <a:t>Demonstration</a:t>
            </a:r>
            <a:r>
              <a:rPr lang="en-US" altLang="en-US" sz="3200" dirty="0">
                <a:latin typeface="Times New Roman" panose="02020603050405020304" pitchFamily="18" charset="0"/>
                <a:cs typeface="Times New Roman" panose="02020603050405020304" pitchFamily="18" charset="0"/>
              </a:rPr>
              <a:t> – </a:t>
            </a:r>
          </a:p>
          <a:p>
            <a:pPr marL="0" indent="0">
              <a:buNone/>
            </a:pPr>
            <a:r>
              <a:rPr lang="en-US" altLang="en-US" sz="3200" dirty="0">
                <a:latin typeface="Times New Roman" panose="02020603050405020304" pitchFamily="18" charset="0"/>
                <a:cs typeface="Times New Roman" panose="02020603050405020304" pitchFamily="18" charset="0"/>
              </a:rPr>
              <a:t>He faced the Philistine (</a:t>
            </a:r>
            <a:r>
              <a:rPr lang="en-US" altLang="en-US" sz="3200" b="1" dirty="0">
                <a:latin typeface="Times New Roman" panose="02020603050405020304" pitchFamily="18" charset="0"/>
                <a:cs typeface="Times New Roman" panose="02020603050405020304" pitchFamily="18" charset="0"/>
              </a:rPr>
              <a:t>17:40</a:t>
            </a:r>
            <a:r>
              <a:rPr lang="en-US" altLang="en-US" sz="32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wheel(1)">
                                      <p:cBhvr>
                                        <p:cTn id="7" dur="20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wheel(1)">
                                      <p:cBhvr>
                                        <p:cTn id="12" dur="2000"/>
                                        <p:tgtEl>
                                          <p:spTgt spid="19459">
                                            <p:txEl>
                                              <p:pRg st="1" end="1"/>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animEffect transition="in" filter="wheel(1)">
                                      <p:cBhvr>
                                        <p:cTn id="15" dur="2000"/>
                                        <p:tgtEl>
                                          <p:spTgt spid="1945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9459">
                                            <p:txEl>
                                              <p:pRg st="3" end="3"/>
                                            </p:txEl>
                                          </p:spTgt>
                                        </p:tgtEl>
                                        <p:attrNameLst>
                                          <p:attrName>style.visibility</p:attrName>
                                        </p:attrNameLst>
                                      </p:cBhvr>
                                      <p:to>
                                        <p:strVal val="visible"/>
                                      </p:to>
                                    </p:set>
                                    <p:animEffect transition="in" filter="wheel(1)">
                                      <p:cBhvr>
                                        <p:cTn id="20" dur="2000"/>
                                        <p:tgtEl>
                                          <p:spTgt spid="19459">
                                            <p:txEl>
                                              <p:pRg st="3" end="3"/>
                                            </p:txEl>
                                          </p:spTgt>
                                        </p:tgtEl>
                                      </p:cBhvr>
                                    </p:animEffect>
                                  </p:childTnLst>
                                </p:cTn>
                              </p:par>
                              <p:par>
                                <p:cTn id="21" presetID="21" presetClass="entr" presetSubtype="1" fill="hold" nodeType="withEffect">
                                  <p:stCondLst>
                                    <p:cond delay="0"/>
                                  </p:stCondLst>
                                  <p:childTnLst>
                                    <p:set>
                                      <p:cBhvr>
                                        <p:cTn id="22" dur="1" fill="hold">
                                          <p:stCondLst>
                                            <p:cond delay="0"/>
                                          </p:stCondLst>
                                        </p:cTn>
                                        <p:tgtEl>
                                          <p:spTgt spid="19459">
                                            <p:txEl>
                                              <p:pRg st="4" end="4"/>
                                            </p:txEl>
                                          </p:spTgt>
                                        </p:tgtEl>
                                        <p:attrNameLst>
                                          <p:attrName>style.visibility</p:attrName>
                                        </p:attrNameLst>
                                      </p:cBhvr>
                                      <p:to>
                                        <p:strVal val="visible"/>
                                      </p:to>
                                    </p:set>
                                    <p:animEffect transition="in" filter="wheel(1)">
                                      <p:cBhvr>
                                        <p:cTn id="23" dur="2000"/>
                                        <p:tgtEl>
                                          <p:spTgt spid="19459">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9459">
                                            <p:txEl>
                                              <p:pRg st="5" end="5"/>
                                            </p:txEl>
                                          </p:spTgt>
                                        </p:tgtEl>
                                        <p:attrNameLst>
                                          <p:attrName>style.visibility</p:attrName>
                                        </p:attrNameLst>
                                      </p:cBhvr>
                                      <p:to>
                                        <p:strVal val="visible"/>
                                      </p:to>
                                    </p:set>
                                    <p:animEffect transition="in" filter="wheel(1)">
                                      <p:cBhvr>
                                        <p:cTn id="28" dur="2000"/>
                                        <p:tgtEl>
                                          <p:spTgt spid="19459">
                                            <p:txEl>
                                              <p:pRg st="5" end="5"/>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19459">
                                            <p:txEl>
                                              <p:pRg st="6" end="6"/>
                                            </p:txEl>
                                          </p:spTgt>
                                        </p:tgtEl>
                                        <p:attrNameLst>
                                          <p:attrName>style.visibility</p:attrName>
                                        </p:attrNameLst>
                                      </p:cBhvr>
                                      <p:to>
                                        <p:strVal val="visible"/>
                                      </p:to>
                                    </p:set>
                                    <p:animEffect transition="in" filter="wheel(1)">
                                      <p:cBhvr>
                                        <p:cTn id="31" dur="2000"/>
                                        <p:tgtEl>
                                          <p:spTgt spid="194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6317</Words>
  <Application>Microsoft Office PowerPoint</Application>
  <PresentationFormat>Widescreen</PresentationFormat>
  <Paragraphs>541</Paragraphs>
  <Slides>36</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Arial Unicode MS</vt:lpstr>
      <vt:lpstr>Calibri</vt:lpstr>
      <vt:lpstr>Calibri Light</vt:lpstr>
      <vt:lpstr>Times New Roman</vt:lpstr>
      <vt:lpstr>Vladimir Script</vt:lpstr>
      <vt:lpstr>Wingdings</vt:lpstr>
      <vt:lpstr>Default Design</vt:lpstr>
      <vt:lpstr>PowerPoint Presentation</vt:lpstr>
      <vt:lpstr>PowerPoint Presentation</vt:lpstr>
      <vt:lpstr>ESTHER:   The Queen  Who Was Clothed  With Courage Prov. 31:25</vt:lpstr>
      <vt:lpstr>“Great occasions do not make heroes or cowards; they simply unveil them to the eyes. </vt:lpstr>
      <vt:lpstr>Introduction</vt:lpstr>
      <vt:lpstr>PowerPoint Presentation</vt:lpstr>
      <vt:lpstr>The 3 Stages of Courage</vt:lpstr>
      <vt:lpstr>The 3 Stages of Courage In The Life of Esther</vt:lpstr>
      <vt:lpstr>The 3 Stages of Courage In The Lives of Other Biblical Greats</vt:lpstr>
      <vt:lpstr>PowerPoint Presentation</vt:lpstr>
      <vt:lpstr>STAGE 1 – DELIBERATION</vt:lpstr>
      <vt:lpstr>PowerPoint Presentation</vt:lpstr>
      <vt:lpstr>DELIBERATION</vt:lpstr>
      <vt:lpstr>PowerPoint Presentation</vt:lpstr>
      <vt:lpstr>DELIBERATION</vt:lpstr>
      <vt:lpstr>PowerPoint Presentation</vt:lpstr>
      <vt:lpstr>DELIBERATION</vt:lpstr>
      <vt:lpstr>PowerPoint Presentation</vt:lpstr>
      <vt:lpstr>DELIBERATION</vt:lpstr>
      <vt:lpstr>PowerPoint Presentation</vt:lpstr>
      <vt:lpstr>PowerPoint Presentation</vt:lpstr>
      <vt:lpstr>PowerPoint Presentation</vt:lpstr>
      <vt:lpstr>ESTHER:   The Queen Who Was Clothed With Courage Prov. 31:25</vt:lpstr>
      <vt:lpstr>The 3 Stages of Courage</vt:lpstr>
      <vt:lpstr>Stage 2 – DECLARATION</vt:lpstr>
      <vt:lpstr>PowerPoint Presentation</vt:lpstr>
      <vt:lpstr>Stage 2 – DECLARATION</vt:lpstr>
      <vt:lpstr>Stage 2 – DECLARATION</vt:lpstr>
      <vt:lpstr>PowerPoint Presentation</vt:lpstr>
      <vt:lpstr>Stage 2 – DECLARATION</vt:lpstr>
      <vt:lpstr>PowerPoint Presentation</vt:lpstr>
      <vt:lpstr>Stage 3 – DEMONSTRATION</vt:lpstr>
      <vt:lpstr>PowerPoint Presentation</vt:lpstr>
      <vt:lpstr>Stage 3 – DEMONSTRATION (2)</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D. Murphy</dc:creator>
  <cp:lastModifiedBy>Gary D. Murphy</cp:lastModifiedBy>
  <cp:revision>20</cp:revision>
  <dcterms:created xsi:type="dcterms:W3CDTF">2018-11-04T00:14:49Z</dcterms:created>
  <dcterms:modified xsi:type="dcterms:W3CDTF">2018-11-04T01:45:40Z</dcterms:modified>
</cp:coreProperties>
</file>