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74" autoAdjust="0"/>
    <p:restoredTop sz="67503" autoAdjust="0"/>
  </p:normalViewPr>
  <p:slideViewPr>
    <p:cSldViewPr>
      <p:cViewPr varScale="1">
        <p:scale>
          <a:sx n="54" d="100"/>
          <a:sy n="54" d="100"/>
        </p:scale>
        <p:origin x="542" y="6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BAD97-5948-4F82-AC2F-DFA48A4051F3}" type="datetimeFigureOut">
              <a:rPr lang="en-US" smtClean="0"/>
              <a:t>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441A3-B3C8-429E-99EB-A41473B269A3}" type="slidenum">
              <a:rPr lang="en-US" smtClean="0"/>
              <a:t>‹#›</a:t>
            </a:fld>
            <a:endParaRPr lang="en-US"/>
          </a:p>
        </p:txBody>
      </p:sp>
    </p:spTree>
    <p:extLst>
      <p:ext uri="{BB962C8B-B14F-4D97-AF65-F5344CB8AC3E}">
        <p14:creationId xmlns:p14="http://schemas.microsoft.com/office/powerpoint/2010/main" val="316041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0" dirty="0"/>
              <a:t>    1. There is always some scavengers looking for something to get sick or die.</a:t>
            </a:r>
          </a:p>
          <a:p>
            <a:r>
              <a:rPr lang="en-US" altLang="en-US" i="0" dirty="0"/>
              <a:t>        a. Sea Gulls, Vultures, Hyaenas, False Teachers, Satan.</a:t>
            </a:r>
          </a:p>
          <a:p>
            <a:r>
              <a:rPr lang="en-US" altLang="en-US" i="0" dirty="0"/>
              <a:t>&gt;&gt;&gt;&gt;&gt;&gt;&gt;&gt;&gt;&gt;&gt;&gt;&gt;&gt;&gt;&gt;&gt;&gt;</a:t>
            </a:r>
          </a:p>
          <a:p>
            <a:r>
              <a:rPr lang="en-US" altLang="en-US" i="0" dirty="0"/>
              <a:t>    2. How Did the Work of Elders Begin?</a:t>
            </a:r>
          </a:p>
          <a:p>
            <a:r>
              <a:rPr lang="en-US" i="0" dirty="0"/>
              <a:t>    3. Where is their authority, that is, from whom? </a:t>
            </a:r>
          </a:p>
          <a:p>
            <a:r>
              <a:rPr lang="en-US" i="0" dirty="0"/>
              <a:t>    4. Must I submit to them?</a:t>
            </a:r>
          </a:p>
        </p:txBody>
      </p:sp>
      <p:sp>
        <p:nvSpPr>
          <p:cNvPr id="4" name="Slide Number Placeholder 3"/>
          <p:cNvSpPr>
            <a:spLocks noGrp="1"/>
          </p:cNvSpPr>
          <p:nvPr>
            <p:ph type="sldNum" sz="quarter" idx="5"/>
          </p:nvPr>
        </p:nvSpPr>
        <p:spPr/>
        <p:txBody>
          <a:bodyPr/>
          <a:lstStyle/>
          <a:p>
            <a:fld id="{BBA441A3-B3C8-429E-99EB-A41473B269A3}" type="slidenum">
              <a:rPr lang="en-US" smtClean="0"/>
              <a:t>2</a:t>
            </a:fld>
            <a:endParaRPr lang="en-US"/>
          </a:p>
        </p:txBody>
      </p:sp>
    </p:spTree>
    <p:extLst>
      <p:ext uri="{BB962C8B-B14F-4D97-AF65-F5344CB8AC3E}">
        <p14:creationId xmlns:p14="http://schemas.microsoft.com/office/powerpoint/2010/main" val="2065974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1. The Bible’s way to Salvation!</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2. Hear the word – </a:t>
            </a:r>
            <a:r>
              <a:rPr lang="en-US" sz="1200" b="1" kern="1200" dirty="0">
                <a:solidFill>
                  <a:schemeClr val="tx1"/>
                </a:solidFill>
                <a:effectLst/>
                <a:latin typeface="+mn-lt"/>
                <a:ea typeface="+mn-ea"/>
                <a:cs typeface="+mn-cs"/>
              </a:rPr>
              <a:t>Romans 10: 17</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 then faith comes by hearing, and hearing by the word of God.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Romans 10:17</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3. Believe it – </a:t>
            </a:r>
            <a:r>
              <a:rPr lang="en-US" sz="1200" b="1" kern="1200" dirty="0">
                <a:solidFill>
                  <a:schemeClr val="tx1"/>
                </a:solidFill>
                <a:effectLst/>
                <a:latin typeface="+mn-lt"/>
                <a:ea typeface="+mn-ea"/>
                <a:cs typeface="+mn-cs"/>
              </a:rPr>
              <a:t>John 8:24</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Therefore I said to you that you will die in your sins; for if you do not believe that I am He, you will die in your sins."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John 8:24</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4. Repent of Sins – </a:t>
            </a:r>
            <a:r>
              <a:rPr lang="en-US" sz="1200" b="1" kern="1200" dirty="0">
                <a:solidFill>
                  <a:schemeClr val="tx1"/>
                </a:solidFill>
                <a:effectLst/>
                <a:latin typeface="+mn-lt"/>
                <a:ea typeface="+mn-ea"/>
                <a:cs typeface="+mn-cs"/>
              </a:rPr>
              <a:t>Acts 2:38 &amp; Acts 17:30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Truly, these times of ignorance God overlooked, but now commands all men everywhere to repent,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Acts 17:30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5. Confess Jesus – </a:t>
            </a:r>
            <a:r>
              <a:rPr lang="en-US" sz="1200" b="1" kern="1200" dirty="0">
                <a:solidFill>
                  <a:schemeClr val="tx1"/>
                </a:solidFill>
                <a:effectLst/>
                <a:latin typeface="+mn-lt"/>
                <a:ea typeface="+mn-ea"/>
                <a:cs typeface="+mn-cs"/>
              </a:rPr>
              <a:t>Romans 10: 9,10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that if you confess with your mouth the Lord Jesus and believe in your heart that God has raised Him from the dead, you will be saved. For with the heart one believes unto righteousness, and with the mouth confession is made unto salvation.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Romans 10:9-10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6. Baptized for Forgiveness of sins – </a:t>
            </a:r>
            <a:r>
              <a:rPr lang="en-US" sz="1200" b="1" kern="1200" dirty="0">
                <a:solidFill>
                  <a:schemeClr val="tx1"/>
                </a:solidFill>
                <a:effectLst/>
                <a:latin typeface="+mn-lt"/>
                <a:ea typeface="+mn-ea"/>
                <a:cs typeface="+mn-cs"/>
              </a:rPr>
              <a:t>Acts 2:38 &amp; Acts 22:16</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now why are you waiting? Arise and be baptized, and wash away your sins, calling on the name of the Lord.' (</a:t>
            </a:r>
            <a:r>
              <a:rPr lang="en-US" sz="1200" b="1" kern="1200" dirty="0">
                <a:solidFill>
                  <a:schemeClr val="tx1"/>
                </a:solidFill>
                <a:effectLst/>
                <a:latin typeface="+mn-lt"/>
                <a:ea typeface="+mn-ea"/>
                <a:cs typeface="+mn-cs"/>
              </a:rPr>
              <a:t>Acts 22:16</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11</a:t>
            </a:fld>
            <a:endParaRPr lang="en-US"/>
          </a:p>
        </p:txBody>
      </p:sp>
    </p:spTree>
    <p:extLst>
      <p:ext uri="{BB962C8B-B14F-4D97-AF65-F5344CB8AC3E}">
        <p14:creationId xmlns:p14="http://schemas.microsoft.com/office/powerpoint/2010/main" val="363024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2000" dirty="0"/>
              <a:t>    1. God - </a:t>
            </a:r>
            <a:r>
              <a:rPr lang="en-US" altLang="en-US" dirty="0"/>
              <a:t>(</a:t>
            </a:r>
            <a:r>
              <a:rPr lang="en-US" altLang="en-US" b="1" dirty="0"/>
              <a:t>Psa. 101:1; Matt. 11:27; John 3:35</a:t>
            </a:r>
            <a:r>
              <a:rPr lang="en-US" altLang="en-US" dirty="0"/>
              <a:t>)</a:t>
            </a:r>
          </a:p>
          <a:p>
            <a:r>
              <a:rPr lang="en-US" altLang="en-US" dirty="0"/>
              <a:t>        a. A being powerful enough to create the universe, is worthy of our worship.</a:t>
            </a:r>
          </a:p>
          <a:p>
            <a:r>
              <a:rPr lang="en-US" altLang="en-US" dirty="0"/>
              <a:t>        b. King David knew this. </a:t>
            </a:r>
          </a:p>
          <a:p>
            <a:pPr rtl="0"/>
            <a:r>
              <a:rPr lang="en-US" sz="1200" b="0" i="1" u="none" strike="noStrike" kern="1200" baseline="0" dirty="0">
                <a:solidFill>
                  <a:schemeClr val="tx1"/>
                </a:solidFill>
                <a:latin typeface="+mn-lt"/>
                <a:ea typeface="+mn-ea"/>
                <a:cs typeface="+mn-cs"/>
              </a:rPr>
              <a:t>A Psalm of David. I will sing of mercy and justice; To You, O LORD, I will sing praises.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Psalms 101:1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All things have been delivered to Me by My Father, and no one knows the Son except the Father. Nor does anyone know the Father except the Son, and the one to whom the Son wills to reveal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11:27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The Father loves the Son, and has given all things into His hand.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3:35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a:t>
            </a:r>
          </a:p>
          <a:p>
            <a:r>
              <a:rPr lang="en-US" altLang="en-US" sz="2000" dirty="0"/>
              <a:t>    2. God gave Jesus the authority over all things! - </a:t>
            </a:r>
            <a:r>
              <a:rPr lang="en-US" altLang="en-US" dirty="0"/>
              <a:t>(</a:t>
            </a:r>
            <a:r>
              <a:rPr lang="en-US" altLang="en-US" b="1" dirty="0"/>
              <a:t>Matt. 28:18</a:t>
            </a:r>
            <a:r>
              <a:rPr lang="en-US" altLang="en-US" dirty="0"/>
              <a:t>)</a:t>
            </a:r>
          </a:p>
          <a:p>
            <a:pPr rtl="0"/>
            <a:r>
              <a:rPr lang="en-US" sz="1200" b="0" i="1" u="none" strike="noStrike" kern="1200" baseline="0" dirty="0">
                <a:solidFill>
                  <a:schemeClr val="tx1"/>
                </a:solidFill>
                <a:latin typeface="+mn-lt"/>
                <a:ea typeface="+mn-ea"/>
                <a:cs typeface="+mn-cs"/>
              </a:rPr>
              <a:t>And Jesus came and spoke to them, saying, "</a:t>
            </a:r>
            <a:r>
              <a:rPr lang="en-US" sz="1200" b="1" i="1" u="none" strike="noStrike" kern="1200" baseline="0" dirty="0">
                <a:solidFill>
                  <a:schemeClr val="tx1"/>
                </a:solidFill>
                <a:latin typeface="+mn-lt"/>
                <a:ea typeface="+mn-ea"/>
                <a:cs typeface="+mn-cs"/>
              </a:rPr>
              <a:t>All authority </a:t>
            </a:r>
            <a:r>
              <a:rPr lang="en-US" sz="1200" b="0" i="1" u="none" strike="noStrike" kern="1200" baseline="0" dirty="0">
                <a:solidFill>
                  <a:schemeClr val="tx1"/>
                </a:solidFill>
                <a:latin typeface="+mn-lt"/>
                <a:ea typeface="+mn-ea"/>
                <a:cs typeface="+mn-cs"/>
              </a:rPr>
              <a:t>has been given to Me in heaven and on earth</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Matthew 28:18</a:t>
            </a:r>
            <a:r>
              <a:rPr lang="en-US" sz="1200" b="0" i="0" u="none" strike="noStrike" kern="1200" baseline="0" dirty="0">
                <a:solidFill>
                  <a:schemeClr val="tx1"/>
                </a:solidFill>
                <a:latin typeface="+mn-lt"/>
                <a:ea typeface="+mn-ea"/>
                <a:cs typeface="+mn-cs"/>
              </a:rPr>
              <a:t>)</a:t>
            </a:r>
            <a:endParaRPr lang="en-US" altLang="en-US" dirty="0"/>
          </a:p>
          <a:p>
            <a:r>
              <a:rPr lang="en-US" altLang="en-US" dirty="0"/>
              <a: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    3. So why do I have to listen to the Apostles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        a. Why can’t I just read the red letter verses and not worry about what the Apostles said?</a:t>
            </a:r>
          </a:p>
          <a:p>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3</a:t>
            </a:fld>
            <a:endParaRPr lang="en-US"/>
          </a:p>
        </p:txBody>
      </p:sp>
    </p:spTree>
    <p:extLst>
      <p:ext uri="{BB962C8B-B14F-4D97-AF65-F5344CB8AC3E}">
        <p14:creationId xmlns:p14="http://schemas.microsoft.com/office/powerpoint/2010/main" val="3533728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1. Inspired (</a:t>
            </a:r>
            <a:r>
              <a:rPr lang="en-US" altLang="en-US" b="1" dirty="0"/>
              <a:t>John 14:26; 15:26; 16:13</a:t>
            </a:r>
            <a:r>
              <a:rPr lang="en-US" altLang="en-US" dirty="0"/>
              <a:t>).</a:t>
            </a:r>
          </a:p>
          <a:p>
            <a:r>
              <a:rPr lang="en-US" altLang="en-US" dirty="0"/>
              <a:t>        a. In these three Scriptures, we can see that the Apostles were inspired by the Holy Spirit.</a:t>
            </a:r>
          </a:p>
          <a:p>
            <a:r>
              <a:rPr lang="en-US" altLang="en-US" dirty="0"/>
              <a:t>        b. He is referred to as the comforter who will bring all things to your remembrance. </a:t>
            </a:r>
          </a:p>
          <a:p>
            <a:pPr rtl="0"/>
            <a:r>
              <a:rPr lang="en-US" sz="1200" b="0" i="1" u="none" strike="noStrike" kern="1200" baseline="0" dirty="0">
                <a:solidFill>
                  <a:schemeClr val="tx1"/>
                </a:solidFill>
                <a:latin typeface="+mn-lt"/>
                <a:ea typeface="+mn-ea"/>
                <a:cs typeface="+mn-cs"/>
              </a:rPr>
              <a:t>But the Helper, the Holy Spirit, whom the Father will send in My name, He will teach you all things, and bring to your remembrance all things that I said to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14:26</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"But when the Helper comes, whom I shall send to you from the Father, the Spirit of truth who proceeds from the Father, He will testify of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15:26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However, when He, the Spirit of truth, has come, He will guide you into all truth; for He will not speak on His own authority, but whatever He hears He will speak; and He will tell you things to come.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16:13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&gt;&gt;&gt;&gt;&gt;&gt;&gt;&gt;&gt;&gt;&gt;&gt;&gt;&gt;&gt;&gt;&gt;&gt;&gt;&gt;&gt;&gt;&gt;&gt;&gt;</a:t>
            </a:r>
            <a:endParaRPr lang="en-US" altLang="en-US" dirty="0"/>
          </a:p>
          <a:p>
            <a:r>
              <a:rPr lang="en-US" altLang="en-US" dirty="0"/>
              <a:t>    2. Legislative authority (</a:t>
            </a:r>
            <a:r>
              <a:rPr lang="en-US" altLang="en-US" b="1" dirty="0"/>
              <a:t>Matt. 16:18,19; 1 Cor. 14:37</a:t>
            </a:r>
            <a:r>
              <a:rPr lang="en-US" altLang="en-US" dirty="0"/>
              <a:t>).</a:t>
            </a:r>
          </a:p>
          <a:p>
            <a:r>
              <a:rPr lang="en-US" altLang="en-US" dirty="0"/>
              <a:t>        a. Jesus gave the Apostles legislative authority while here on earth.</a:t>
            </a:r>
          </a:p>
          <a:p>
            <a:pPr rtl="0"/>
            <a:r>
              <a:rPr lang="en-US" sz="1200" b="0" i="0" u="none" strike="noStrike" kern="1200" baseline="0" dirty="0">
                <a:solidFill>
                  <a:schemeClr val="tx1"/>
                </a:solidFill>
                <a:latin typeface="+mn-lt"/>
                <a:ea typeface="+mn-ea"/>
                <a:cs typeface="+mn-cs"/>
              </a:rPr>
              <a:t>And I also say to you that you are Peter, and on this rock I will build My church, and the gates of Hades shall not prevail against it. And I will give you the keys of the kingdom of heaven, and </a:t>
            </a:r>
            <a:r>
              <a:rPr lang="en-US" sz="1200" b="1" i="0" u="none" strike="noStrike" kern="1200" baseline="0" dirty="0">
                <a:solidFill>
                  <a:schemeClr val="tx1"/>
                </a:solidFill>
                <a:latin typeface="+mn-lt"/>
                <a:ea typeface="+mn-ea"/>
                <a:cs typeface="+mn-cs"/>
              </a:rPr>
              <a:t>whatever you bind on earth</a:t>
            </a:r>
            <a:r>
              <a:rPr lang="en-US" sz="1200" b="0" i="0" u="none" strike="noStrike" kern="1200" baseline="0" dirty="0">
                <a:solidFill>
                  <a:schemeClr val="tx1"/>
                </a:solidFill>
                <a:latin typeface="+mn-lt"/>
                <a:ea typeface="+mn-ea"/>
                <a:cs typeface="+mn-cs"/>
              </a:rPr>
              <a:t> will be bound in heaven, and </a:t>
            </a:r>
            <a:r>
              <a:rPr lang="en-US" sz="1200" b="1" i="0" u="none" strike="noStrike" kern="1200" baseline="0" dirty="0">
                <a:solidFill>
                  <a:schemeClr val="tx1"/>
                </a:solidFill>
                <a:latin typeface="+mn-lt"/>
                <a:ea typeface="+mn-ea"/>
                <a:cs typeface="+mn-cs"/>
              </a:rPr>
              <a:t>whatever you loose </a:t>
            </a:r>
            <a:r>
              <a:rPr lang="en-US" sz="1200" b="0" i="0" u="none" strike="noStrike" kern="1200" baseline="0" dirty="0">
                <a:solidFill>
                  <a:schemeClr val="tx1"/>
                </a:solidFill>
                <a:latin typeface="+mn-lt"/>
                <a:ea typeface="+mn-ea"/>
                <a:cs typeface="+mn-cs"/>
              </a:rPr>
              <a:t>on earth will be loosed in heaven." (</a:t>
            </a:r>
            <a:r>
              <a:rPr lang="en-US" sz="1200" b="1" i="0" u="none" strike="noStrike" kern="1200" baseline="0" dirty="0">
                <a:solidFill>
                  <a:schemeClr val="tx1"/>
                </a:solidFill>
                <a:latin typeface="+mn-lt"/>
                <a:ea typeface="+mn-ea"/>
                <a:cs typeface="+mn-cs"/>
              </a:rPr>
              <a:t>Matthew 16:18-19</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If anyone thinks himself to be a prophet or spiritual, let him acknowledge that the things which I write to you </a:t>
            </a:r>
            <a:r>
              <a:rPr lang="en-US" sz="1200" b="1" i="1" u="none" strike="noStrike" kern="1200" baseline="0" dirty="0">
                <a:solidFill>
                  <a:schemeClr val="tx1"/>
                </a:solidFill>
                <a:latin typeface="+mn-lt"/>
                <a:ea typeface="+mn-ea"/>
                <a:cs typeface="+mn-cs"/>
              </a:rPr>
              <a:t>are the commandments of the Lord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14:37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To reject the Apostles teachings is to reject the Lord Himself.</a:t>
            </a:r>
          </a:p>
          <a:p>
            <a:r>
              <a:rPr lang="en-US" altLang="en-US" dirty="0"/>
              <a:t>&gt;&gt;&gt;&gt;&gt;&gt;&gt;&gt;&gt;&gt;&gt;&gt;&gt;&gt;&gt;&gt;&gt;&gt;&gt;&gt;&gt;&gt;&gt;&gt;&gt;&gt;&gt;&gt;&gt;&gt;&gt;&gt;</a:t>
            </a:r>
          </a:p>
          <a:p>
            <a:r>
              <a:rPr lang="en-US" altLang="en-US" dirty="0"/>
              <a:t>    3. Sole source of leadership at first (</a:t>
            </a:r>
            <a:r>
              <a:rPr lang="en-US" altLang="en-US" b="1" dirty="0"/>
              <a:t>Acts 2:42; 4:13; 5:32</a:t>
            </a:r>
            <a:r>
              <a:rPr lang="en-US" altLang="en-US" dirty="0"/>
              <a:t>).</a:t>
            </a:r>
          </a:p>
          <a:p>
            <a:r>
              <a:rPr lang="en-US" altLang="en-US" dirty="0"/>
              <a:t>        a. The early Christians knew the source of teaching and leadership, the words of Jesus and Holy Spirit.</a:t>
            </a:r>
          </a:p>
          <a:p>
            <a:pPr rtl="0"/>
            <a:r>
              <a:rPr lang="en-US" sz="1200" b="0" i="0" u="none" strike="noStrike" kern="1200" baseline="0" dirty="0">
                <a:solidFill>
                  <a:schemeClr val="tx1"/>
                </a:solidFill>
                <a:latin typeface="+mn-lt"/>
                <a:ea typeface="+mn-ea"/>
                <a:cs typeface="+mn-cs"/>
              </a:rPr>
              <a:t>And they continued steadfastly </a:t>
            </a:r>
            <a:r>
              <a:rPr lang="en-US" sz="1200" b="1" i="0" u="none" strike="noStrike" kern="1200" baseline="0" dirty="0">
                <a:solidFill>
                  <a:schemeClr val="tx1"/>
                </a:solidFill>
                <a:latin typeface="+mn-lt"/>
                <a:ea typeface="+mn-ea"/>
                <a:cs typeface="+mn-cs"/>
              </a:rPr>
              <a:t>in the apostles' doctrine </a:t>
            </a:r>
            <a:r>
              <a:rPr lang="en-US" sz="1200" b="0" i="0" u="none" strike="noStrike" kern="1200" baseline="0" dirty="0">
                <a:solidFill>
                  <a:schemeClr val="tx1"/>
                </a:solidFill>
                <a:latin typeface="+mn-lt"/>
                <a:ea typeface="+mn-ea"/>
                <a:cs typeface="+mn-cs"/>
              </a:rPr>
              <a:t>and fellowship, in the breaking of bread, and in prayers. (</a:t>
            </a:r>
            <a:r>
              <a:rPr lang="en-US" sz="1200" b="1" i="0" u="none" strike="noStrike" kern="1200" baseline="0" dirty="0">
                <a:solidFill>
                  <a:schemeClr val="tx1"/>
                </a:solidFill>
                <a:latin typeface="+mn-lt"/>
                <a:ea typeface="+mn-ea"/>
                <a:cs typeface="+mn-cs"/>
              </a:rPr>
              <a:t>Acts 2:42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Now when they saw the boldness of Peter and John, and perceived that they were uneducated and untrained men, they marveled. And </a:t>
            </a:r>
            <a:r>
              <a:rPr lang="en-US" sz="1200" b="1" i="0" u="none" strike="noStrike" kern="1200" baseline="0" dirty="0">
                <a:solidFill>
                  <a:schemeClr val="tx1"/>
                </a:solidFill>
                <a:latin typeface="+mn-lt"/>
                <a:ea typeface="+mn-ea"/>
                <a:cs typeface="+mn-cs"/>
              </a:rPr>
              <a:t>they realized </a:t>
            </a:r>
            <a:r>
              <a:rPr lang="en-US" sz="1200" b="0" i="0" u="none" strike="noStrike" kern="1200" baseline="0" dirty="0">
                <a:solidFill>
                  <a:schemeClr val="tx1"/>
                </a:solidFill>
                <a:latin typeface="+mn-lt"/>
                <a:ea typeface="+mn-ea"/>
                <a:cs typeface="+mn-cs"/>
              </a:rPr>
              <a:t>that they had been with Jesus. (</a:t>
            </a:r>
            <a:r>
              <a:rPr lang="en-US" sz="1200" b="1" i="0" u="none" strike="noStrike" kern="1200" baseline="0" dirty="0">
                <a:solidFill>
                  <a:schemeClr val="tx1"/>
                </a:solidFill>
                <a:latin typeface="+mn-lt"/>
                <a:ea typeface="+mn-ea"/>
                <a:cs typeface="+mn-cs"/>
              </a:rPr>
              <a:t>Acts 4:13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It was instant recognition of the source of their authority.</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a:t>
            </a:r>
            <a:r>
              <a:rPr lang="en-US" sz="1200" b="1" i="1" u="none" strike="noStrike" kern="1200" baseline="0" dirty="0">
                <a:solidFill>
                  <a:schemeClr val="tx1"/>
                </a:solidFill>
                <a:latin typeface="+mn-lt"/>
                <a:ea typeface="+mn-ea"/>
                <a:cs typeface="+mn-cs"/>
              </a:rPr>
              <a:t>we are </a:t>
            </a:r>
            <a:r>
              <a:rPr lang="en-US" sz="1200" b="0" i="1" u="none" strike="noStrike" kern="1200" baseline="0" dirty="0">
                <a:solidFill>
                  <a:schemeClr val="tx1"/>
                </a:solidFill>
                <a:latin typeface="+mn-lt"/>
                <a:ea typeface="+mn-ea"/>
                <a:cs typeface="+mn-cs"/>
              </a:rPr>
              <a:t>His witnesses to these things, </a:t>
            </a:r>
            <a:r>
              <a:rPr lang="en-US" sz="1200" b="1" i="1" u="none" strike="noStrike" kern="1200" baseline="0" dirty="0">
                <a:solidFill>
                  <a:schemeClr val="tx1"/>
                </a:solidFill>
                <a:latin typeface="+mn-lt"/>
                <a:ea typeface="+mn-ea"/>
                <a:cs typeface="+mn-cs"/>
              </a:rPr>
              <a:t>and so also is the Holy Spirit</a:t>
            </a:r>
            <a:r>
              <a:rPr lang="en-US" sz="1200" b="0" i="1" u="none" strike="noStrike" kern="1200" baseline="0" dirty="0">
                <a:solidFill>
                  <a:schemeClr val="tx1"/>
                </a:solidFill>
                <a:latin typeface="+mn-lt"/>
                <a:ea typeface="+mn-ea"/>
                <a:cs typeface="+mn-cs"/>
              </a:rPr>
              <a:t> whom God has given to those who obey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5:32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&gt;&gt;&gt;&gt;&gt;&gt;&gt;&gt;&gt;&gt;&gt;&gt;&gt;&gt;&gt;&gt;&gt;&gt;&gt;&gt;&gt;&gt;&gt;&gt;&gt;&gt;&gt;&gt;&gt;</a:t>
            </a:r>
            <a:endParaRPr lang="en-US" altLang="en-US" dirty="0"/>
          </a:p>
          <a:p>
            <a:r>
              <a:rPr lang="en-US" altLang="en-US" dirty="0"/>
              <a:t>    4. Later, this became impossible for the 12 apostles to keep track of everything and all teachings. (</a:t>
            </a:r>
            <a:r>
              <a:rPr lang="en-US" altLang="en-US" b="1" dirty="0"/>
              <a:t>Acts 8:4</a:t>
            </a:r>
            <a:r>
              <a:rPr lang="en-US" altLang="en-US" dirty="0"/>
              <a:t>).</a:t>
            </a:r>
          </a:p>
          <a:p>
            <a:pPr rtl="0"/>
            <a:r>
              <a:rPr lang="en-US" sz="1200" b="0" i="1" u="none" strike="noStrike" kern="1200" baseline="0" dirty="0">
                <a:solidFill>
                  <a:schemeClr val="tx1"/>
                </a:solidFill>
                <a:latin typeface="+mn-lt"/>
                <a:ea typeface="+mn-ea"/>
                <a:cs typeface="+mn-cs"/>
              </a:rPr>
              <a:t>Therefore those who were scattered went everywhere preaching the word.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8:4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4</a:t>
            </a:fld>
            <a:endParaRPr lang="en-US"/>
          </a:p>
        </p:txBody>
      </p:sp>
    </p:spTree>
    <p:extLst>
      <p:ext uri="{BB962C8B-B14F-4D97-AF65-F5344CB8AC3E}">
        <p14:creationId xmlns:p14="http://schemas.microsoft.com/office/powerpoint/2010/main" val="420541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1. First mention of elders (</a:t>
            </a:r>
            <a:r>
              <a:rPr lang="en-US" altLang="en-US" b="1" dirty="0"/>
              <a:t>Acts 11:27-30</a:t>
            </a:r>
            <a:r>
              <a:rPr lang="en-US" altLang="en-US" dirty="0"/>
              <a:t>).</a:t>
            </a:r>
          </a:p>
          <a:p>
            <a:pPr rtl="0"/>
            <a:r>
              <a:rPr lang="en-US" sz="1200" b="0" i="1" u="none" strike="noStrike" kern="1200" baseline="0" dirty="0">
                <a:solidFill>
                  <a:schemeClr val="tx1"/>
                </a:solidFill>
                <a:latin typeface="+mn-lt"/>
                <a:ea typeface="+mn-ea"/>
                <a:cs typeface="+mn-cs"/>
              </a:rPr>
              <a:t>And in these days prophets came </a:t>
            </a:r>
            <a:r>
              <a:rPr lang="en-US" sz="1200" b="1" i="1" u="none" strike="noStrike" kern="1200" baseline="0" dirty="0">
                <a:solidFill>
                  <a:schemeClr val="tx1"/>
                </a:solidFill>
                <a:latin typeface="+mn-lt"/>
                <a:ea typeface="+mn-ea"/>
                <a:cs typeface="+mn-cs"/>
              </a:rPr>
              <a:t>from Jerusalem</a:t>
            </a:r>
            <a:r>
              <a:rPr lang="en-US" sz="1200" b="0" i="1" u="none" strike="noStrike" kern="1200" baseline="0" dirty="0">
                <a:solidFill>
                  <a:schemeClr val="tx1"/>
                </a:solidFill>
                <a:latin typeface="+mn-lt"/>
                <a:ea typeface="+mn-ea"/>
                <a:cs typeface="+mn-cs"/>
              </a:rPr>
              <a:t> to Antioch. Then one of them, named Agabus, stood up and showed by the Spirit that there was going to be a great famine throughout all the world, which also happened in the days of Claudius Caesar. Then the disciples, each according to his ability, determined to send relief to the brethren dwelling in Judea. This they also did, and </a:t>
            </a:r>
            <a:r>
              <a:rPr lang="en-US" sz="1200" b="1" i="1" u="none" strike="noStrike" kern="1200" baseline="0" dirty="0">
                <a:solidFill>
                  <a:schemeClr val="tx1"/>
                </a:solidFill>
                <a:latin typeface="+mn-lt"/>
                <a:ea typeface="+mn-ea"/>
                <a:cs typeface="+mn-cs"/>
              </a:rPr>
              <a:t>sent it to the elders</a:t>
            </a:r>
            <a:r>
              <a:rPr lang="en-US" sz="1200" b="0" i="1" u="none" strike="noStrike" kern="1200" baseline="0" dirty="0">
                <a:solidFill>
                  <a:schemeClr val="tx1"/>
                </a:solidFill>
                <a:latin typeface="+mn-lt"/>
                <a:ea typeface="+mn-ea"/>
                <a:cs typeface="+mn-cs"/>
              </a:rPr>
              <a:t> by the hands of Barnabas and Saul.</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11:27-30</a:t>
            </a:r>
            <a:r>
              <a:rPr lang="en-US" sz="1200" b="0" i="0" u="none" strike="noStrike" kern="1200" baseline="0" dirty="0">
                <a:solidFill>
                  <a:schemeClr val="tx1"/>
                </a:solidFill>
                <a:latin typeface="+mn-lt"/>
                <a:ea typeface="+mn-ea"/>
                <a:cs typeface="+mn-cs"/>
              </a:rPr>
              <a:t>)</a:t>
            </a:r>
            <a:endParaRPr lang="en-US" altLang="en-US" dirty="0"/>
          </a:p>
          <a:p>
            <a:r>
              <a:rPr lang="en-US" altLang="en-US" dirty="0"/>
              <a:t>&gt;&gt;&gt;&gt;&gt;&gt;&gt;&gt;&gt;&gt;&gt;&gt;&gt;&gt;&gt;&gt;&gt;&gt;</a:t>
            </a:r>
          </a:p>
          <a:p>
            <a:r>
              <a:rPr lang="en-US" altLang="en-US" dirty="0"/>
              <a:t>    2. From this point forward, you begin to see matters handled by the apostles </a:t>
            </a:r>
            <a:r>
              <a:rPr lang="en-US" altLang="en-US" b="1" dirty="0"/>
              <a:t>AND</a:t>
            </a:r>
            <a:r>
              <a:rPr lang="en-US" altLang="en-US" dirty="0"/>
              <a:t> the elders (</a:t>
            </a:r>
            <a:r>
              <a:rPr lang="en-US" altLang="en-US" b="1" dirty="0"/>
              <a:t>Acts 15:2,4,6,22,23; Eph. 4:11</a:t>
            </a:r>
            <a:r>
              <a:rPr lang="en-US" altLang="en-US" dirty="0"/>
              <a:t>).</a:t>
            </a:r>
          </a:p>
          <a:p>
            <a:pPr rtl="0"/>
            <a:r>
              <a:rPr lang="en-US" sz="1200" b="0" i="1" u="none" strike="noStrike" kern="1200" baseline="0" dirty="0">
                <a:solidFill>
                  <a:schemeClr val="tx1"/>
                </a:solidFill>
                <a:latin typeface="+mn-lt"/>
                <a:ea typeface="+mn-ea"/>
                <a:cs typeface="+mn-cs"/>
              </a:rPr>
              <a:t>Therefore, when Paul and Barnabas had no small dissension and dispute with them, they determined that Paul and Barnabas and certain others of them should go up to Jerusalem, to the apostles and elders, about this question.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15:2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when they had come to Jerusalem, they were received by the church and the apostles and the elders; and they reported all things that God had done with them.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15:4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Now the </a:t>
            </a:r>
            <a:r>
              <a:rPr lang="en-US" sz="1200" b="1" i="1" u="none" strike="noStrike" kern="1200" baseline="0" dirty="0">
                <a:solidFill>
                  <a:schemeClr val="tx1"/>
                </a:solidFill>
                <a:latin typeface="+mn-lt"/>
                <a:ea typeface="+mn-ea"/>
                <a:cs typeface="+mn-cs"/>
              </a:rPr>
              <a:t>apostles and elders </a:t>
            </a:r>
            <a:r>
              <a:rPr lang="en-US" sz="1200" b="0" i="1" u="none" strike="noStrike" kern="1200" baseline="0" dirty="0">
                <a:solidFill>
                  <a:schemeClr val="tx1"/>
                </a:solidFill>
                <a:latin typeface="+mn-lt"/>
                <a:ea typeface="+mn-ea"/>
                <a:cs typeface="+mn-cs"/>
              </a:rPr>
              <a:t>came together to consider this matter.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15:6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Then it pleased </a:t>
            </a:r>
            <a:r>
              <a:rPr lang="en-US" sz="1200" b="1" i="1" u="none" strike="noStrike" kern="1200" baseline="0" dirty="0">
                <a:solidFill>
                  <a:schemeClr val="tx1"/>
                </a:solidFill>
                <a:latin typeface="+mn-lt"/>
                <a:ea typeface="+mn-ea"/>
                <a:cs typeface="+mn-cs"/>
              </a:rPr>
              <a:t>the apostles and elders</a:t>
            </a:r>
            <a:r>
              <a:rPr lang="en-US" sz="1200" b="0" i="1" u="none" strike="noStrike" kern="1200" baseline="0" dirty="0">
                <a:solidFill>
                  <a:schemeClr val="tx1"/>
                </a:solidFill>
                <a:latin typeface="+mn-lt"/>
                <a:ea typeface="+mn-ea"/>
                <a:cs typeface="+mn-cs"/>
              </a:rPr>
              <a:t>, with the whole church, to send chosen men of their own company to Antioch with Paul and Barnabas, namely, Judas who was also named Barsabas, and Silas, leading men among the brethren.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15:22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They wrote this letter by them: </a:t>
            </a:r>
            <a:r>
              <a:rPr lang="en-US" sz="1200" b="1" i="1" u="none" strike="noStrike" kern="1200" baseline="0" dirty="0">
                <a:solidFill>
                  <a:schemeClr val="tx1"/>
                </a:solidFill>
                <a:latin typeface="+mn-lt"/>
                <a:ea typeface="+mn-ea"/>
                <a:cs typeface="+mn-cs"/>
              </a:rPr>
              <a:t>The apostles, the elders</a:t>
            </a:r>
            <a:r>
              <a:rPr lang="en-US" sz="1200" b="0" i="1" u="none" strike="noStrike" kern="1200" baseline="0" dirty="0">
                <a:solidFill>
                  <a:schemeClr val="tx1"/>
                </a:solidFill>
                <a:latin typeface="+mn-lt"/>
                <a:ea typeface="+mn-ea"/>
                <a:cs typeface="+mn-cs"/>
              </a:rPr>
              <a:t>, and the brethren, To the brethren who are of the Gentiles in Antioch, Syria, and Cilicia: Greetings.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15:23</a:t>
            </a:r>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He Himself </a:t>
            </a:r>
            <a:r>
              <a:rPr lang="en-US" sz="1200" b="0" i="0" u="none" strike="noStrike" kern="1200" baseline="0" dirty="0">
                <a:solidFill>
                  <a:schemeClr val="tx1"/>
                </a:solidFill>
                <a:latin typeface="+mn-lt"/>
                <a:ea typeface="+mn-ea"/>
                <a:cs typeface="+mn-cs"/>
              </a:rPr>
              <a:t>(Christ) </a:t>
            </a:r>
            <a:r>
              <a:rPr lang="en-US" sz="1200" b="0" i="1" u="none" strike="noStrike" kern="1200" baseline="0" dirty="0">
                <a:solidFill>
                  <a:schemeClr val="tx1"/>
                </a:solidFill>
                <a:latin typeface="+mn-lt"/>
                <a:ea typeface="+mn-ea"/>
                <a:cs typeface="+mn-cs"/>
              </a:rPr>
              <a:t>gave some to be apostles, some prophets, some evangelists, and some pastors and teachers,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4:11</a:t>
            </a:r>
            <a:r>
              <a:rPr lang="en-US" sz="1200" b="0" i="0" u="none" strike="noStrike" kern="1200" baseline="0" dirty="0">
                <a:solidFill>
                  <a:schemeClr val="tx1"/>
                </a:solidFill>
                <a:latin typeface="+mn-lt"/>
                <a:ea typeface="+mn-ea"/>
                <a:cs typeface="+mn-cs"/>
              </a:rPr>
              <a:t>)</a:t>
            </a:r>
            <a:endParaRPr lang="en-US" altLang="en-US" dirty="0"/>
          </a:p>
          <a:p>
            <a:r>
              <a:rPr lang="en-US" altLang="en-US" dirty="0"/>
              <a:t>&gt;&gt;&gt;&gt;&gt;&gt;&gt;&gt;&gt;&gt;&gt;&gt;&gt;&gt;&gt;&gt;&gt;&gt;</a:t>
            </a:r>
          </a:p>
          <a:p>
            <a:r>
              <a:rPr lang="en-US" altLang="en-US" dirty="0"/>
              <a:t>    3. However, elders </a:t>
            </a:r>
            <a:r>
              <a:rPr lang="en-US" altLang="en-US" b="1" dirty="0"/>
              <a:t>did not have </a:t>
            </a:r>
            <a:r>
              <a:rPr lang="en-US" altLang="en-US" dirty="0"/>
              <a:t>legislative authority (</a:t>
            </a:r>
            <a:r>
              <a:rPr lang="en-US" altLang="en-US" b="1" dirty="0"/>
              <a:t>15:22,23</a:t>
            </a:r>
            <a:r>
              <a:rPr lang="en-US" altLang="en-US" dirty="0"/>
              <a:t>).</a:t>
            </a:r>
          </a:p>
          <a:p>
            <a:pPr algn="l" rtl="0"/>
            <a:r>
              <a:rPr lang="en-US" sz="1200" b="0" i="1" u="none" strike="noStrike" kern="1200" baseline="0" dirty="0">
                <a:solidFill>
                  <a:schemeClr val="tx1"/>
                </a:solidFill>
                <a:latin typeface="+mn-lt"/>
                <a:ea typeface="+mn-ea"/>
                <a:cs typeface="+mn-cs"/>
              </a:rPr>
              <a:t>Then it pleased the apostles and elders</a:t>
            </a:r>
            <a:r>
              <a:rPr lang="en-US" sz="1200" b="1" i="1" u="none" strike="noStrike" kern="1200" baseline="0" dirty="0">
                <a:solidFill>
                  <a:schemeClr val="tx1"/>
                </a:solidFill>
                <a:latin typeface="+mn-lt"/>
                <a:ea typeface="+mn-ea"/>
                <a:cs typeface="+mn-cs"/>
              </a:rPr>
              <a:t>, with the whole church</a:t>
            </a:r>
            <a:r>
              <a:rPr lang="en-US" sz="1200" b="0" i="1" u="none" strike="noStrike" kern="1200" baseline="0" dirty="0">
                <a:solidFill>
                  <a:schemeClr val="tx1"/>
                </a:solidFill>
                <a:latin typeface="+mn-lt"/>
                <a:ea typeface="+mn-ea"/>
                <a:cs typeface="+mn-cs"/>
              </a:rPr>
              <a:t>, to send chosen men of their own company to Antioch with Paul and Barnabas, namely, </a:t>
            </a:r>
            <a:r>
              <a:rPr lang="en-US" sz="1200" b="0" i="1" u="sng" strike="noStrike" kern="1200" baseline="0" dirty="0">
                <a:solidFill>
                  <a:schemeClr val="tx1"/>
                </a:solidFill>
                <a:latin typeface="+mn-lt"/>
                <a:ea typeface="+mn-ea"/>
                <a:cs typeface="+mn-cs"/>
              </a:rPr>
              <a:t>Judas who was also named Barsabas, and Silas</a:t>
            </a:r>
            <a:r>
              <a:rPr lang="en-US" sz="1200" b="0" i="1" u="none" strike="noStrike" kern="1200" baseline="0" dirty="0">
                <a:solidFill>
                  <a:schemeClr val="tx1"/>
                </a:solidFill>
                <a:latin typeface="+mn-lt"/>
                <a:ea typeface="+mn-ea"/>
                <a:cs typeface="+mn-cs"/>
              </a:rPr>
              <a:t>, leading men among the brethren. They wrote this letter by them: The apostles, the elders, and the brethren, To the brethren who are of the Gentiles in Antioch, Syria, and Cilicia: Greetings.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15:22-23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The Elders were not allowed to legislate and the whole church came to an agreement on what to do and who to send.</a:t>
            </a:r>
          </a:p>
          <a:p>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5</a:t>
            </a:fld>
            <a:endParaRPr lang="en-US"/>
          </a:p>
        </p:txBody>
      </p:sp>
    </p:spTree>
    <p:extLst>
      <p:ext uri="{BB962C8B-B14F-4D97-AF65-F5344CB8AC3E}">
        <p14:creationId xmlns:p14="http://schemas.microsoft.com/office/powerpoint/2010/main" val="3372969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Did the Apostles give authority and leadership to the Elders of the church?</a:t>
            </a:r>
          </a:p>
        </p:txBody>
      </p:sp>
      <p:sp>
        <p:nvSpPr>
          <p:cNvPr id="4" name="Slide Number Placeholder 3"/>
          <p:cNvSpPr>
            <a:spLocks noGrp="1"/>
          </p:cNvSpPr>
          <p:nvPr>
            <p:ph type="sldNum" sz="quarter" idx="5"/>
          </p:nvPr>
        </p:nvSpPr>
        <p:spPr/>
        <p:txBody>
          <a:bodyPr/>
          <a:lstStyle/>
          <a:p>
            <a:fld id="{BBA441A3-B3C8-429E-99EB-A41473B269A3}" type="slidenum">
              <a:rPr lang="en-US" smtClean="0"/>
              <a:t>6</a:t>
            </a:fld>
            <a:endParaRPr lang="en-US"/>
          </a:p>
        </p:txBody>
      </p:sp>
    </p:spTree>
    <p:extLst>
      <p:ext uri="{BB962C8B-B14F-4D97-AF65-F5344CB8AC3E}">
        <p14:creationId xmlns:p14="http://schemas.microsoft.com/office/powerpoint/2010/main" val="221323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1. After this start up period of time, one begins to see the role of the eldership becoming </a:t>
            </a:r>
            <a:r>
              <a:rPr lang="en-US" altLang="en-US" b="1" dirty="0"/>
              <a:t>the sole means of leadership</a:t>
            </a:r>
            <a:r>
              <a:rPr lang="en-US" altLang="en-US" dirty="0"/>
              <a:t> in the church.</a:t>
            </a:r>
          </a:p>
          <a:p>
            <a:r>
              <a:rPr lang="en-US" altLang="en-US" dirty="0"/>
              <a:t>&gt;&gt;&gt;&gt;&gt;&gt;&gt;&gt;&gt;&gt;&gt;&gt;&gt;&gt;&gt;&gt;&gt;&gt;&gt;&gt;</a:t>
            </a:r>
          </a:p>
          <a:p>
            <a:r>
              <a:rPr lang="en-US" altLang="en-US" dirty="0"/>
              <a:t>    2. </a:t>
            </a:r>
            <a:r>
              <a:rPr lang="en-US" altLang="en-US" b="1" dirty="0"/>
              <a:t>Phil. 1:1; 1 Tim. 3:1; Titus 1:5; 1 Pet. 5:1; Jam. 5:14</a:t>
            </a:r>
          </a:p>
          <a:p>
            <a:pPr rtl="0"/>
            <a:r>
              <a:rPr lang="en-US" sz="1200" b="0" i="1" u="none" strike="noStrike" kern="1200" baseline="0" dirty="0">
                <a:solidFill>
                  <a:schemeClr val="tx1"/>
                </a:solidFill>
                <a:latin typeface="+mn-lt"/>
                <a:ea typeface="+mn-ea"/>
                <a:cs typeface="+mn-cs"/>
              </a:rPr>
              <a:t>Paul and Timothy, bondservants of Jesus Christ, To all the saints in Christ Jesus who are in Philippi, </a:t>
            </a:r>
            <a:r>
              <a:rPr lang="en-US" sz="1200" b="1" i="1" u="none" strike="noStrike" kern="1200" baseline="0" dirty="0">
                <a:solidFill>
                  <a:schemeClr val="tx1"/>
                </a:solidFill>
                <a:latin typeface="+mn-lt"/>
                <a:ea typeface="+mn-ea"/>
                <a:cs typeface="+mn-cs"/>
              </a:rPr>
              <a:t>with the bishops and deacons</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1:1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As the Apostles and those with spiritual gifts are dying out, who is going to have authority in the church.</a:t>
            </a:r>
          </a:p>
          <a:p>
            <a:pPr rtl="0"/>
            <a:r>
              <a:rPr lang="en-US" sz="1200" b="0" i="0" u="none" strike="noStrike" kern="1200" baseline="0" dirty="0">
                <a:solidFill>
                  <a:schemeClr val="tx1"/>
                </a:solidFill>
                <a:latin typeface="+mn-lt"/>
                <a:ea typeface="+mn-ea"/>
                <a:cs typeface="+mn-cs"/>
              </a:rPr>
              <a:t>        b. Note that elders and deacons are being brought to the fore front of the church.</a:t>
            </a:r>
          </a:p>
          <a:p>
            <a:pPr rtl="0"/>
            <a:r>
              <a:rPr lang="en-US" sz="1200" b="0" i="1" u="none" strike="noStrike" kern="1200" baseline="0" dirty="0">
                <a:solidFill>
                  <a:schemeClr val="tx1"/>
                </a:solidFill>
                <a:latin typeface="+mn-lt"/>
                <a:ea typeface="+mn-ea"/>
                <a:cs typeface="+mn-cs"/>
              </a:rPr>
              <a:t>This is a faithful saying: If a man desires the position of a bishop, he desires a good work</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1 Timothy 3:1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For this reason I left you in Crete, that you should </a:t>
            </a:r>
            <a:r>
              <a:rPr lang="en-US" sz="1200" b="1" i="1" u="none" strike="noStrike" kern="1200" baseline="0" dirty="0">
                <a:solidFill>
                  <a:schemeClr val="tx1"/>
                </a:solidFill>
                <a:latin typeface="+mn-lt"/>
                <a:ea typeface="+mn-ea"/>
                <a:cs typeface="+mn-cs"/>
              </a:rPr>
              <a:t>set in order </a:t>
            </a:r>
            <a:r>
              <a:rPr lang="en-US" sz="1200" b="0" i="1" u="none" strike="noStrike" kern="1200" baseline="0" dirty="0">
                <a:solidFill>
                  <a:schemeClr val="tx1"/>
                </a:solidFill>
                <a:latin typeface="+mn-lt"/>
                <a:ea typeface="+mn-ea"/>
                <a:cs typeface="+mn-cs"/>
              </a:rPr>
              <a:t>the things that are lacking, and </a:t>
            </a:r>
            <a:r>
              <a:rPr lang="en-US" sz="1200" b="1" i="1" u="none" strike="noStrike" kern="1200" baseline="0" dirty="0">
                <a:solidFill>
                  <a:schemeClr val="tx1"/>
                </a:solidFill>
                <a:latin typeface="+mn-lt"/>
                <a:ea typeface="+mn-ea"/>
                <a:cs typeface="+mn-cs"/>
              </a:rPr>
              <a:t>appoint elders in every city </a:t>
            </a:r>
            <a:r>
              <a:rPr lang="en-US" sz="1200" b="0" i="1" u="none" strike="noStrike" kern="1200" baseline="0" dirty="0">
                <a:solidFill>
                  <a:schemeClr val="tx1"/>
                </a:solidFill>
                <a:latin typeface="+mn-lt"/>
                <a:ea typeface="+mn-ea"/>
                <a:cs typeface="+mn-cs"/>
              </a:rPr>
              <a:t>as I commanded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Titus 1:5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plural elders, not singular!</a:t>
            </a:r>
          </a:p>
          <a:p>
            <a:r>
              <a:rPr lang="en-US" altLang="en-US" dirty="0"/>
              <a:t>----------------------------------</a:t>
            </a:r>
          </a:p>
          <a:p>
            <a:pPr rtl="0"/>
            <a:r>
              <a:rPr lang="en-US" sz="1200" b="0" i="1" u="none" strike="noStrike" kern="1200" baseline="0" dirty="0">
                <a:solidFill>
                  <a:schemeClr val="tx1"/>
                </a:solidFill>
                <a:latin typeface="+mn-lt"/>
                <a:ea typeface="+mn-ea"/>
                <a:cs typeface="+mn-cs"/>
              </a:rPr>
              <a:t>The elders who are among you I exhort, I who am a fellow elder and a witness of the sufferings of Christ, and also a partaker of the glory that will be revealed: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5:1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________________________________</a:t>
            </a:r>
          </a:p>
          <a:p>
            <a:pPr rtl="0"/>
            <a:r>
              <a:rPr lang="en-US" sz="1200" b="0" i="1" u="none" strike="noStrike" kern="1200" baseline="0" dirty="0">
                <a:solidFill>
                  <a:schemeClr val="tx1"/>
                </a:solidFill>
                <a:latin typeface="+mn-lt"/>
                <a:ea typeface="+mn-ea"/>
                <a:cs typeface="+mn-cs"/>
              </a:rPr>
              <a:t>Is anyone among you sick? Let him call for the elders of the church, and let them pray over him, anointing him with oil in the name of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James 5:14</a:t>
            </a:r>
            <a:r>
              <a:rPr lang="en-US" sz="1200" b="0" i="0" u="none" strike="noStrike" kern="1200" baseline="0" dirty="0">
                <a:solidFill>
                  <a:schemeClr val="tx1"/>
                </a:solidFill>
                <a:latin typeface="+mn-lt"/>
                <a:ea typeface="+mn-ea"/>
                <a:cs typeface="+mn-cs"/>
              </a:rPr>
              <a:t>)</a:t>
            </a:r>
            <a:endParaRPr lang="en-US" altLang="en-US" dirty="0"/>
          </a:p>
          <a:p>
            <a:r>
              <a:rPr lang="en-US" altLang="en-US" dirty="0"/>
              <a:t>&gt;&gt;&gt;&gt;&gt;&gt;&gt;&gt;&gt;&gt;&gt;&gt;&gt;&gt;&gt;&gt;&gt;&gt;&gt;&gt;</a:t>
            </a:r>
          </a:p>
          <a:p>
            <a:r>
              <a:rPr lang="en-US" altLang="en-US" dirty="0"/>
              <a:t>    3. Elders do possess authority (</a:t>
            </a:r>
            <a:r>
              <a:rPr lang="en-US" altLang="en-US" b="1" dirty="0"/>
              <a:t>Heb. 13:17</a:t>
            </a:r>
            <a:r>
              <a:rPr lang="en-US" altLang="en-US" dirty="0"/>
              <a:t>).</a:t>
            </a:r>
          </a:p>
          <a:p>
            <a:pPr rtl="0"/>
            <a:r>
              <a:rPr lang="en-US" sz="1200" b="1" i="1" u="none" strike="noStrike" kern="1200" baseline="0" dirty="0">
                <a:solidFill>
                  <a:schemeClr val="tx1"/>
                </a:solidFill>
                <a:latin typeface="+mn-lt"/>
                <a:ea typeface="+mn-ea"/>
                <a:cs typeface="+mn-cs"/>
              </a:rPr>
              <a:t>Obey those who rule over you, and be submissive</a:t>
            </a:r>
            <a:r>
              <a:rPr lang="en-US" sz="1200" b="0" i="1" u="none" strike="noStrike" kern="1200" baseline="0" dirty="0">
                <a:solidFill>
                  <a:schemeClr val="tx1"/>
                </a:solidFill>
                <a:latin typeface="+mn-lt"/>
                <a:ea typeface="+mn-ea"/>
                <a:cs typeface="+mn-cs"/>
              </a:rPr>
              <a:t>, for they watch out for your souls, as those who must give account. Let them do so with joy and not with grief, for that would be unprofitable for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13:17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altLang="en-US" dirty="0"/>
          </a:p>
          <a:p>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7</a:t>
            </a:fld>
            <a:endParaRPr lang="en-US"/>
          </a:p>
        </p:txBody>
      </p:sp>
    </p:spTree>
    <p:extLst>
      <p:ext uri="{BB962C8B-B14F-4D97-AF65-F5344CB8AC3E}">
        <p14:creationId xmlns:p14="http://schemas.microsoft.com/office/powerpoint/2010/main" val="1081875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r>
              <a:rPr lang="en-US" sz="1200" b="0" i="1" u="none" strike="noStrike" kern="1200" baseline="0" dirty="0">
                <a:solidFill>
                  <a:schemeClr val="tx1"/>
                </a:solidFill>
                <a:latin typeface="+mn-lt"/>
                <a:ea typeface="+mn-ea"/>
                <a:cs typeface="+mn-cs"/>
              </a:rPr>
              <a:t>Now it came to pass when Samuel was old that </a:t>
            </a:r>
            <a:r>
              <a:rPr lang="en-US" sz="1200" b="1" i="1" u="none" strike="noStrike" kern="1200" baseline="0" dirty="0">
                <a:solidFill>
                  <a:schemeClr val="tx1"/>
                </a:solidFill>
                <a:latin typeface="+mn-lt"/>
                <a:ea typeface="+mn-ea"/>
                <a:cs typeface="+mn-cs"/>
              </a:rPr>
              <a:t>he made his sons judges</a:t>
            </a:r>
            <a:r>
              <a:rPr lang="en-US" sz="1200" b="0" i="1" u="none" strike="noStrike" kern="1200" baseline="0" dirty="0">
                <a:solidFill>
                  <a:schemeClr val="tx1"/>
                </a:solidFill>
                <a:latin typeface="+mn-lt"/>
                <a:ea typeface="+mn-ea"/>
                <a:cs typeface="+mn-cs"/>
              </a:rPr>
              <a:t> over Israel. The name of his firstborn was Joel, and the name of his second, Abijah; they were judges in Beersheba. But </a:t>
            </a:r>
            <a:r>
              <a:rPr lang="en-US" sz="1200" b="1" i="1" u="none" strike="noStrike" kern="1200" baseline="0" dirty="0">
                <a:solidFill>
                  <a:schemeClr val="tx1"/>
                </a:solidFill>
                <a:latin typeface="+mn-lt"/>
                <a:ea typeface="+mn-ea"/>
                <a:cs typeface="+mn-cs"/>
              </a:rPr>
              <a:t>his sons did not walk in his ways</a:t>
            </a:r>
            <a:r>
              <a:rPr lang="en-US" sz="1200" b="0" i="1" u="none" strike="noStrike" kern="1200" baseline="0" dirty="0">
                <a:solidFill>
                  <a:schemeClr val="tx1"/>
                </a:solidFill>
                <a:latin typeface="+mn-lt"/>
                <a:ea typeface="+mn-ea"/>
                <a:cs typeface="+mn-cs"/>
              </a:rPr>
              <a:t>; they turned aside after dishonest gain, took bribes, and perverted justice. Then </a:t>
            </a:r>
            <a:r>
              <a:rPr lang="en-US" sz="1200" b="1" i="1" u="none" strike="noStrike" kern="1200" baseline="0" dirty="0">
                <a:solidFill>
                  <a:schemeClr val="tx1"/>
                </a:solidFill>
                <a:latin typeface="+mn-lt"/>
                <a:ea typeface="+mn-ea"/>
                <a:cs typeface="+mn-cs"/>
              </a:rPr>
              <a:t>all the elders of Israel gathered together </a:t>
            </a:r>
            <a:r>
              <a:rPr lang="en-US" sz="1200" b="0" i="1" u="none" strike="noStrike" kern="1200" baseline="0" dirty="0">
                <a:solidFill>
                  <a:schemeClr val="tx1"/>
                </a:solidFill>
                <a:latin typeface="+mn-lt"/>
                <a:ea typeface="+mn-ea"/>
                <a:cs typeface="+mn-cs"/>
              </a:rPr>
              <a:t>and came to Samuel at Ramah, and said to him, "Look, you are old, and your sons do not walk in your ways. </a:t>
            </a:r>
            <a:r>
              <a:rPr lang="en-US" sz="1200" b="1" i="1" u="none" strike="noStrike" kern="1200" baseline="0" dirty="0">
                <a:solidFill>
                  <a:schemeClr val="tx1"/>
                </a:solidFill>
                <a:latin typeface="+mn-lt"/>
                <a:ea typeface="+mn-ea"/>
                <a:cs typeface="+mn-cs"/>
              </a:rPr>
              <a:t>Now make us a king to judge us like all the nations</a:t>
            </a:r>
            <a:r>
              <a:rPr lang="en-US" sz="1200" b="0" i="1" u="none" strike="noStrike" kern="1200" baseline="0" dirty="0">
                <a:solidFill>
                  <a:schemeClr val="tx1"/>
                </a:solidFill>
                <a:latin typeface="+mn-lt"/>
                <a:ea typeface="+mn-ea"/>
                <a:cs typeface="+mn-cs"/>
              </a:rPr>
              <a:t>." But the thing displeased Samuel when they said, "Give us a king to judge us." So Samuel prayed to the LORD. And the LORD said to Samuel, "Heed the voice of the people in all that they say to you; for they have not rejected you, but they have rejected Me, that I should not reign over them. According to all the works which they have done since the day that I brought them up out of Egypt, even to this day—with which they have forsaken Me and served other gods—so they are doing to you also.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Samuel 8:1-8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1. There were Elders under the old law to help keep things on the straight and narrow path.</a:t>
            </a:r>
          </a:p>
          <a:p>
            <a:pPr rtl="0"/>
            <a:r>
              <a:rPr lang="en-US" sz="1200" b="0" i="0" u="none" strike="noStrike" kern="1200" baseline="0" dirty="0">
                <a:solidFill>
                  <a:schemeClr val="tx1"/>
                </a:solidFill>
                <a:latin typeface="+mn-lt"/>
                <a:ea typeface="+mn-ea"/>
                <a:cs typeface="+mn-cs"/>
              </a:rPr>
              <a:t>    2. Note that they were not Godly Elders, just older men.</a:t>
            </a:r>
          </a:p>
          <a:p>
            <a:pPr rtl="0"/>
            <a:r>
              <a:rPr lang="en-US" sz="1200" b="0" i="0" u="none" strike="noStrike" kern="1200" baseline="0" dirty="0">
                <a:solidFill>
                  <a:schemeClr val="tx1"/>
                </a:solidFill>
                <a:latin typeface="+mn-lt"/>
                <a:ea typeface="+mn-ea"/>
                <a:cs typeface="+mn-cs"/>
              </a:rPr>
              <a:t>    3. Their desire was for their nation to be like all of the other nations and have a King to lead them.</a:t>
            </a:r>
          </a:p>
          <a:p>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8</a:t>
            </a:fld>
            <a:endParaRPr lang="en-US"/>
          </a:p>
        </p:txBody>
      </p:sp>
    </p:spTree>
    <p:extLst>
      <p:ext uri="{BB962C8B-B14F-4D97-AF65-F5344CB8AC3E}">
        <p14:creationId xmlns:p14="http://schemas.microsoft.com/office/powerpoint/2010/main" val="240087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kern="1200" baseline="0" dirty="0">
                <a:solidFill>
                  <a:schemeClr val="tx1"/>
                </a:solidFill>
                <a:latin typeface="+mn-lt"/>
                <a:ea typeface="+mn-ea"/>
                <a:cs typeface="+mn-cs"/>
              </a:rPr>
              <a:t>So when they had </a:t>
            </a:r>
            <a:r>
              <a:rPr lang="en-US" sz="1200" b="1" i="1" u="none" strike="noStrike" kern="1200" baseline="0" dirty="0">
                <a:solidFill>
                  <a:schemeClr val="tx1"/>
                </a:solidFill>
                <a:latin typeface="+mn-lt"/>
                <a:ea typeface="+mn-ea"/>
                <a:cs typeface="+mn-cs"/>
              </a:rPr>
              <a:t>appointed</a:t>
            </a:r>
            <a:r>
              <a:rPr lang="en-US" sz="1200" b="0" i="1" u="none" strike="noStrike" kern="1200" baseline="0" dirty="0">
                <a:solidFill>
                  <a:schemeClr val="tx1"/>
                </a:solidFill>
                <a:latin typeface="+mn-lt"/>
                <a:ea typeface="+mn-ea"/>
                <a:cs typeface="+mn-cs"/>
              </a:rPr>
              <a:t> </a:t>
            </a:r>
            <a:r>
              <a:rPr lang="en-US" sz="1200" b="1" i="1" u="none" strike="noStrike" kern="1200" baseline="0" dirty="0">
                <a:solidFill>
                  <a:schemeClr val="tx1"/>
                </a:solidFill>
                <a:latin typeface="+mn-lt"/>
                <a:ea typeface="+mn-ea"/>
                <a:cs typeface="+mn-cs"/>
              </a:rPr>
              <a:t>elders</a:t>
            </a:r>
            <a:r>
              <a:rPr lang="en-US" sz="1200" b="0" i="1" u="none" strike="noStrike" kern="1200" baseline="0" dirty="0">
                <a:solidFill>
                  <a:schemeClr val="tx1"/>
                </a:solidFill>
                <a:latin typeface="+mn-lt"/>
                <a:ea typeface="+mn-ea"/>
                <a:cs typeface="+mn-cs"/>
              </a:rPr>
              <a:t> in every church, and prayed with fasting, they commended them to the Lord in whom they had believed.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14:23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a:t>
            </a:r>
            <a:endParaRPr lang="en-US" altLang="en-US" dirty="0"/>
          </a:p>
          <a:p>
            <a:r>
              <a:rPr lang="en-US" altLang="en-US" dirty="0"/>
              <a:t>    1, “</a:t>
            </a:r>
            <a:r>
              <a:rPr lang="en-US" altLang="en-US" sz="4000" dirty="0"/>
              <a:t>Elders” – there must be a plurality of elders and there are requirements to be met.</a:t>
            </a:r>
          </a:p>
          <a:p>
            <a:r>
              <a:rPr lang="en-US" altLang="en-US" sz="4000" dirty="0"/>
              <a:t>        a. First of all, “They must WORK TOGETHER!”</a:t>
            </a:r>
          </a:p>
          <a:p>
            <a:pPr lvl="0"/>
            <a:r>
              <a:rPr lang="en-US" altLang="en-US" sz="4000" dirty="0"/>
              <a:t>&gt;&gt;&gt;&gt;&gt;&gt;&gt;&gt;&gt;&gt;&gt;&gt;&gt;&gt;&gt;&gt;&gt;&gt;&gt;&gt;&gt;&gt;&gt;</a:t>
            </a:r>
          </a:p>
          <a:p>
            <a:r>
              <a:rPr lang="en-US" altLang="en-US" sz="4000" dirty="0"/>
              <a:t>    2. Where are they needed - “in every church…”</a:t>
            </a:r>
          </a:p>
          <a:p>
            <a:r>
              <a:rPr lang="en-US" altLang="en-US" sz="4000" dirty="0"/>
              <a:t>&gt;&gt;&gt;&gt;&gt;&gt;&gt;&gt;&gt;&gt;&gt;&gt;&gt;&gt;&gt;&gt;&gt;&gt;&gt;&gt;&gt;&gt;&gt;</a:t>
            </a:r>
          </a:p>
          <a:p>
            <a:r>
              <a:rPr lang="en-US" altLang="en-US" sz="4000" dirty="0"/>
              <a:t>    3. How are they selected - “appointed…”</a:t>
            </a:r>
          </a:p>
          <a:p>
            <a:r>
              <a:rPr lang="en-US" altLang="en-US" sz="4000" dirty="0"/>
              <a:t>&gt;&gt;&gt;&gt;&gt;&gt;&gt;&gt;&gt;&gt;&gt;&gt;&gt;&gt;&gt;&gt;&gt;&gt;&gt;&gt;&gt;</a:t>
            </a:r>
          </a:p>
          <a:p>
            <a:r>
              <a:rPr lang="en-US" altLang="en-US" sz="4000" dirty="0"/>
              <a:t>    4. Appointed when - after much “prayer and fasting…</a:t>
            </a:r>
            <a:endParaRPr 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9</a:t>
            </a:fld>
            <a:endParaRPr lang="en-US"/>
          </a:p>
        </p:txBody>
      </p:sp>
    </p:spTree>
    <p:extLst>
      <p:ext uri="{BB962C8B-B14F-4D97-AF65-F5344CB8AC3E}">
        <p14:creationId xmlns:p14="http://schemas.microsoft.com/office/powerpoint/2010/main" val="2665688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Why did the Apostle Paul leave </a:t>
            </a:r>
            <a:r>
              <a:rPr lang="en-US"/>
              <a:t>the preacher </a:t>
            </a:r>
            <a:r>
              <a:rPr lang="en-US" dirty="0"/>
              <a:t>Titus in Crete?</a:t>
            </a:r>
          </a:p>
          <a:p>
            <a:pPr rtl="0"/>
            <a:r>
              <a:rPr lang="en-US" sz="1200" b="0" i="1" u="none" strike="noStrike" kern="1200" baseline="0" dirty="0">
                <a:solidFill>
                  <a:schemeClr val="tx1"/>
                </a:solidFill>
                <a:latin typeface="+mn-lt"/>
                <a:ea typeface="+mn-ea"/>
                <a:cs typeface="+mn-cs"/>
              </a:rPr>
              <a:t>For this reason I left you in Crete, that </a:t>
            </a:r>
            <a:r>
              <a:rPr lang="en-US" sz="1200" b="1" i="1" u="none" strike="noStrike" kern="1200" baseline="0" dirty="0">
                <a:solidFill>
                  <a:schemeClr val="tx1"/>
                </a:solidFill>
                <a:latin typeface="+mn-lt"/>
                <a:ea typeface="+mn-ea"/>
                <a:cs typeface="+mn-cs"/>
              </a:rPr>
              <a:t>you should set in order</a:t>
            </a:r>
            <a:r>
              <a:rPr lang="en-US" sz="1200" b="0" i="1" u="none" strike="noStrike" kern="1200" baseline="0" dirty="0">
                <a:solidFill>
                  <a:schemeClr val="tx1"/>
                </a:solidFill>
                <a:latin typeface="+mn-lt"/>
                <a:ea typeface="+mn-ea"/>
                <a:cs typeface="+mn-cs"/>
              </a:rPr>
              <a:t> the things that are lacking, </a:t>
            </a:r>
            <a:r>
              <a:rPr lang="en-US" sz="1200" b="1" i="1" u="none" strike="noStrike" kern="1200" baseline="0" dirty="0">
                <a:solidFill>
                  <a:schemeClr val="tx1"/>
                </a:solidFill>
                <a:latin typeface="+mn-lt"/>
                <a:ea typeface="+mn-ea"/>
                <a:cs typeface="+mn-cs"/>
              </a:rPr>
              <a:t>and appoint elders </a:t>
            </a:r>
            <a:r>
              <a:rPr lang="en-US" sz="1200" b="0" i="1" u="none" strike="noStrike" kern="1200" baseline="0" dirty="0">
                <a:solidFill>
                  <a:schemeClr val="tx1"/>
                </a:solidFill>
                <a:latin typeface="+mn-lt"/>
                <a:ea typeface="+mn-ea"/>
                <a:cs typeface="+mn-cs"/>
              </a:rPr>
              <a:t>in every city as I commanded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Titus 1:5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Why Elders?</a:t>
            </a:r>
          </a:p>
          <a:p>
            <a:r>
              <a:rPr lang="en-US" altLang="en-US" dirty="0"/>
              <a:t>        a. Things are “lacking…” without elders.</a:t>
            </a:r>
          </a:p>
          <a:p>
            <a:r>
              <a:rPr lang="en-US" altLang="en-US" dirty="0"/>
              <a:t>        b. Just in Crete? No, in “every city…”</a:t>
            </a:r>
          </a:p>
          <a:p>
            <a:r>
              <a:rPr lang="en-US" altLang="en-US" dirty="0"/>
              <a:t>        c. By What Authority? By Apostolic “commanded you…”.</a:t>
            </a:r>
          </a:p>
          <a:p>
            <a:r>
              <a:rPr lang="en-US" altLang="en-US" dirty="0"/>
              <a:t>        d. How were these congregations functioning? Who was teaching the:</a:t>
            </a:r>
          </a:p>
          <a:p>
            <a:pPr lvl="0"/>
            <a:r>
              <a:rPr lang="en-US" altLang="en-US" dirty="0"/>
              <a:t>            1.) Children?</a:t>
            </a:r>
          </a:p>
          <a:p>
            <a:pPr lvl="0"/>
            <a:r>
              <a:rPr lang="en-US" altLang="en-US" dirty="0"/>
              <a:t>            2.) Women?</a:t>
            </a:r>
          </a:p>
          <a:p>
            <a:pPr lvl="0"/>
            <a:r>
              <a:rPr lang="en-US" altLang="en-US" dirty="0"/>
              <a:t>            3.) Unfaithful Men?</a:t>
            </a:r>
          </a:p>
          <a:p>
            <a:pPr lvl="0"/>
            <a:r>
              <a:rPr lang="en-US" altLang="en-US" dirty="0"/>
              <a:t>            4.) Faithful 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3. From the unsound state of the Cretan Christians described here, we see the danger of the want of Church government.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4. The appointment of presbyters was designed to check </a:t>
            </a:r>
            <a:r>
              <a:rPr lang="en-US" sz="1200" b="1" i="0" u="none" strike="noStrike" kern="1200" baseline="0" dirty="0">
                <a:solidFill>
                  <a:schemeClr val="tx1"/>
                </a:solidFill>
                <a:latin typeface="+mn-lt"/>
                <a:ea typeface="+mn-ea"/>
                <a:cs typeface="+mn-cs"/>
              </a:rPr>
              <a:t>idle </a:t>
            </a:r>
            <a:r>
              <a:rPr lang="en-US" sz="1200" b="1" i="1" u="none" strike="noStrike" kern="1200" baseline="0" dirty="0">
                <a:solidFill>
                  <a:schemeClr val="tx1"/>
                </a:solidFill>
                <a:latin typeface="+mn-lt"/>
                <a:ea typeface="+mn-ea"/>
                <a:cs typeface="+mn-cs"/>
              </a:rPr>
              <a:t>talk</a:t>
            </a:r>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a:t>
            </a:r>
            <a:r>
              <a:rPr lang="en-US" sz="1200" b="1" i="0" u="none" strike="noStrike" kern="1200" baseline="0" dirty="0">
                <a:solidFill>
                  <a:schemeClr val="tx1"/>
                </a:solidFill>
                <a:latin typeface="+mn-lt"/>
                <a:ea typeface="+mn-ea"/>
                <a:cs typeface="+mn-cs"/>
              </a:rPr>
              <a:t>speculation</a:t>
            </a:r>
            <a:r>
              <a:rPr lang="en-US" sz="1200" b="0" i="0" u="none" strike="noStrike" kern="1200" baseline="0" dirty="0">
                <a:solidFill>
                  <a:schemeClr val="tx1"/>
                </a:solidFill>
                <a:latin typeface="+mn-lt"/>
                <a:ea typeface="+mn-ea"/>
                <a:cs typeface="+mn-cs"/>
              </a:rPr>
              <a:t>, by setting forth the </a:t>
            </a:r>
            <a:r>
              <a:rPr lang="en-US" sz="1200" b="1" i="0" u="none" strike="noStrike" kern="1200" baseline="0" dirty="0">
                <a:solidFill>
                  <a:schemeClr val="tx1"/>
                </a:solidFill>
                <a:latin typeface="+mn-lt"/>
                <a:ea typeface="+mn-ea"/>
                <a:cs typeface="+mn-cs"/>
              </a:rPr>
              <a:t>“faithful word.”</a:t>
            </a:r>
          </a:p>
          <a:p>
            <a:pPr lvl="0"/>
            <a:endParaRPr lang="en-US" altLang="en-US" dirty="0"/>
          </a:p>
        </p:txBody>
      </p:sp>
      <p:sp>
        <p:nvSpPr>
          <p:cNvPr id="4" name="Slide Number Placeholder 3"/>
          <p:cNvSpPr>
            <a:spLocks noGrp="1"/>
          </p:cNvSpPr>
          <p:nvPr>
            <p:ph type="sldNum" sz="quarter" idx="5"/>
          </p:nvPr>
        </p:nvSpPr>
        <p:spPr/>
        <p:txBody>
          <a:bodyPr/>
          <a:lstStyle/>
          <a:p>
            <a:fld id="{BBA441A3-B3C8-429E-99EB-A41473B269A3}" type="slidenum">
              <a:rPr lang="en-US" smtClean="0"/>
              <a:t>10</a:t>
            </a:fld>
            <a:endParaRPr lang="en-US"/>
          </a:p>
        </p:txBody>
      </p:sp>
    </p:spTree>
    <p:extLst>
      <p:ext uri="{BB962C8B-B14F-4D97-AF65-F5344CB8AC3E}">
        <p14:creationId xmlns:p14="http://schemas.microsoft.com/office/powerpoint/2010/main" val="91073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C3D20D5-64D8-4A28-B1BF-32CAE58C3D94}" type="slidenum">
              <a:rPr lang="en-US" altLang="en-US" smtClean="0"/>
              <a:pPr/>
              <a:t>‹#›</a:t>
            </a:fld>
            <a:endParaRPr lang="en-US" altLang="en-US"/>
          </a:p>
        </p:txBody>
      </p:sp>
    </p:spTree>
    <p:extLst>
      <p:ext uri="{BB962C8B-B14F-4D97-AF65-F5344CB8AC3E}">
        <p14:creationId xmlns:p14="http://schemas.microsoft.com/office/powerpoint/2010/main" val="223076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4B9B17-01A8-4521-9F57-8F69A03F30B3}" type="slidenum">
              <a:rPr lang="en-US" altLang="en-US" smtClean="0"/>
              <a:pPr/>
              <a:t>‹#›</a:t>
            </a:fld>
            <a:endParaRPr lang="en-US" altLang="en-US"/>
          </a:p>
        </p:txBody>
      </p:sp>
    </p:spTree>
    <p:extLst>
      <p:ext uri="{BB962C8B-B14F-4D97-AF65-F5344CB8AC3E}">
        <p14:creationId xmlns:p14="http://schemas.microsoft.com/office/powerpoint/2010/main" val="243980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1B944BA-6E76-43F5-AE3D-24B02A87223C}" type="slidenum">
              <a:rPr lang="en-US" altLang="en-US" smtClean="0"/>
              <a:pPr/>
              <a:t>‹#›</a:t>
            </a:fld>
            <a:endParaRPr lang="en-US" altLang="en-US"/>
          </a:p>
        </p:txBody>
      </p:sp>
    </p:spTree>
    <p:extLst>
      <p:ext uri="{BB962C8B-B14F-4D97-AF65-F5344CB8AC3E}">
        <p14:creationId xmlns:p14="http://schemas.microsoft.com/office/powerpoint/2010/main" val="388518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E36165D-194D-4133-BBFF-44FA13C274CC}" type="slidenum">
              <a:rPr lang="en-US" altLang="en-US" smtClean="0"/>
              <a:pPr/>
              <a:t>‹#›</a:t>
            </a:fld>
            <a:endParaRPr lang="en-US" altLang="en-US"/>
          </a:p>
        </p:txBody>
      </p:sp>
    </p:spTree>
    <p:extLst>
      <p:ext uri="{BB962C8B-B14F-4D97-AF65-F5344CB8AC3E}">
        <p14:creationId xmlns:p14="http://schemas.microsoft.com/office/powerpoint/2010/main" val="3962647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653F6D5-7A28-4ED9-A35D-0E3E4852168A}" type="slidenum">
              <a:rPr lang="en-US" altLang="en-US" smtClean="0"/>
              <a:pPr/>
              <a:t>‹#›</a:t>
            </a:fld>
            <a:endParaRPr lang="en-US" altLang="en-US"/>
          </a:p>
        </p:txBody>
      </p:sp>
    </p:spTree>
    <p:extLst>
      <p:ext uri="{BB962C8B-B14F-4D97-AF65-F5344CB8AC3E}">
        <p14:creationId xmlns:p14="http://schemas.microsoft.com/office/powerpoint/2010/main" val="72413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45C4287-6F0C-4A4E-8AB9-46B0ACB2C625}" type="slidenum">
              <a:rPr lang="en-US" altLang="en-US" smtClean="0"/>
              <a:pPr/>
              <a:t>‹#›</a:t>
            </a:fld>
            <a:endParaRPr lang="en-US" altLang="en-US"/>
          </a:p>
        </p:txBody>
      </p:sp>
    </p:spTree>
    <p:extLst>
      <p:ext uri="{BB962C8B-B14F-4D97-AF65-F5344CB8AC3E}">
        <p14:creationId xmlns:p14="http://schemas.microsoft.com/office/powerpoint/2010/main" val="263907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F17345C-5E82-4C3B-B8D3-2C3A7964E814}" type="slidenum">
              <a:rPr lang="en-US" altLang="en-US" smtClean="0"/>
              <a:pPr/>
              <a:t>‹#›</a:t>
            </a:fld>
            <a:endParaRPr lang="en-US" altLang="en-US"/>
          </a:p>
        </p:txBody>
      </p:sp>
    </p:spTree>
    <p:extLst>
      <p:ext uri="{BB962C8B-B14F-4D97-AF65-F5344CB8AC3E}">
        <p14:creationId xmlns:p14="http://schemas.microsoft.com/office/powerpoint/2010/main" val="149102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9C216C7-4840-4108-A01E-AB2DAF719231}" type="slidenum">
              <a:rPr lang="en-US" altLang="en-US" smtClean="0"/>
              <a:pPr/>
              <a:t>‹#›</a:t>
            </a:fld>
            <a:endParaRPr lang="en-US" altLang="en-US"/>
          </a:p>
        </p:txBody>
      </p:sp>
    </p:spTree>
    <p:extLst>
      <p:ext uri="{BB962C8B-B14F-4D97-AF65-F5344CB8AC3E}">
        <p14:creationId xmlns:p14="http://schemas.microsoft.com/office/powerpoint/2010/main" val="1925561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6D38A6B-DB84-4AF6-BBDE-EC0AF469925C}" type="slidenum">
              <a:rPr lang="en-US" altLang="en-US" smtClean="0"/>
              <a:pPr/>
              <a:t>‹#›</a:t>
            </a:fld>
            <a:endParaRPr lang="en-US" altLang="en-US"/>
          </a:p>
        </p:txBody>
      </p:sp>
    </p:spTree>
    <p:extLst>
      <p:ext uri="{BB962C8B-B14F-4D97-AF65-F5344CB8AC3E}">
        <p14:creationId xmlns:p14="http://schemas.microsoft.com/office/powerpoint/2010/main" val="5234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A5A97FA-7A33-440B-94AA-81BB3A02ED33}" type="slidenum">
              <a:rPr lang="en-US" altLang="en-US" smtClean="0"/>
              <a:pPr/>
              <a:t>‹#›</a:t>
            </a:fld>
            <a:endParaRPr lang="en-US" altLang="en-US"/>
          </a:p>
        </p:txBody>
      </p:sp>
    </p:spTree>
    <p:extLst>
      <p:ext uri="{BB962C8B-B14F-4D97-AF65-F5344CB8AC3E}">
        <p14:creationId xmlns:p14="http://schemas.microsoft.com/office/powerpoint/2010/main" val="4293512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4DFD666-3698-4FBB-AC98-410A2F26B8DF}" type="slidenum">
              <a:rPr lang="en-US" altLang="en-US" smtClean="0"/>
              <a:pPr/>
              <a:t>‹#›</a:t>
            </a:fld>
            <a:endParaRPr lang="en-US" altLang="en-US"/>
          </a:p>
        </p:txBody>
      </p:sp>
    </p:spTree>
    <p:extLst>
      <p:ext uri="{BB962C8B-B14F-4D97-AF65-F5344CB8AC3E}">
        <p14:creationId xmlns:p14="http://schemas.microsoft.com/office/powerpoint/2010/main" val="239799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3F81A-E359-45C8-B006-61F027C982F6}" type="slidenum">
              <a:rPr lang="en-US" altLang="en-US" smtClean="0"/>
              <a:pPr/>
              <a:t>‹#›</a:t>
            </a:fld>
            <a:endParaRPr lang="en-US" altLang="en-US"/>
          </a:p>
        </p:txBody>
      </p:sp>
    </p:spTree>
    <p:extLst>
      <p:ext uri="{BB962C8B-B14F-4D97-AF65-F5344CB8AC3E}">
        <p14:creationId xmlns:p14="http://schemas.microsoft.com/office/powerpoint/2010/main" val="4047395409"/>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eograph.org.uk/photo/450695"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group of people on a rocky beach next to the ocean&#10;&#10;Description automatically generated">
            <a:extLst>
              <a:ext uri="{FF2B5EF4-FFF2-40B4-BE49-F238E27FC236}">
                <a16:creationId xmlns:a16="http://schemas.microsoft.com/office/drawing/2014/main" id="{943BD5C9-D1FE-41E6-80BA-101A38BD673E}"/>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549" r="10562" b="-1"/>
          <a:stretch/>
        </p:blipFill>
        <p:spPr>
          <a:xfrm>
            <a:off x="20" y="10"/>
            <a:ext cx="12191980" cy="6857990"/>
          </a:xfrm>
          <a:prstGeom prst="rect">
            <a:avLst/>
          </a:prstGeom>
        </p:spPr>
      </p:pic>
      <p:sp>
        <p:nvSpPr>
          <p:cNvPr id="5" name="TextBox 4">
            <a:extLst>
              <a:ext uri="{FF2B5EF4-FFF2-40B4-BE49-F238E27FC236}">
                <a16:creationId xmlns:a16="http://schemas.microsoft.com/office/drawing/2014/main" id="{0D2985FE-B783-4A1F-9F44-52024BCA62B3}"/>
              </a:ext>
            </a:extLst>
          </p:cNvPr>
          <p:cNvSpPr txBox="1"/>
          <p:nvPr/>
        </p:nvSpPr>
        <p:spPr>
          <a:xfrm>
            <a:off x="1295400" y="685800"/>
            <a:ext cx="5622501" cy="830997"/>
          </a:xfrm>
          <a:prstGeom prst="rect">
            <a:avLst/>
          </a:prstGeom>
          <a:noFill/>
        </p:spPr>
        <p:txBody>
          <a:bodyPr wrap="none" rtlCol="0">
            <a:spAutoFit/>
          </a:bodyPr>
          <a:lstStyle/>
          <a:p>
            <a:r>
              <a:rPr lang="en-US" sz="4800" dirty="0"/>
              <a:t>Welcome to Worship!</a:t>
            </a:r>
          </a:p>
        </p:txBody>
      </p:sp>
      <p:sp>
        <p:nvSpPr>
          <p:cNvPr id="6" name="TextBox 5">
            <a:extLst>
              <a:ext uri="{FF2B5EF4-FFF2-40B4-BE49-F238E27FC236}">
                <a16:creationId xmlns:a16="http://schemas.microsoft.com/office/drawing/2014/main" id="{D80C19AE-F045-4BDA-AFBA-267314A97AC8}"/>
              </a:ext>
            </a:extLst>
          </p:cNvPr>
          <p:cNvSpPr txBox="1"/>
          <p:nvPr/>
        </p:nvSpPr>
        <p:spPr>
          <a:xfrm>
            <a:off x="609600" y="5341203"/>
            <a:ext cx="3131691" cy="830997"/>
          </a:xfrm>
          <a:prstGeom prst="rect">
            <a:avLst/>
          </a:prstGeom>
          <a:noFill/>
        </p:spPr>
        <p:txBody>
          <a:bodyPr wrap="none" rtlCol="0">
            <a:spAutoFit/>
          </a:bodyPr>
          <a:lstStyle/>
          <a:p>
            <a:r>
              <a:rPr lang="en-US" sz="2400" dirty="0"/>
              <a:t>Ranger Church of Christ</a:t>
            </a:r>
          </a:p>
          <a:p>
            <a:r>
              <a:rPr lang="en-US" sz="2400" dirty="0"/>
              <a:t>Mesquite and Rusk St.</a:t>
            </a:r>
          </a:p>
        </p:txBody>
      </p:sp>
    </p:spTree>
    <p:extLst>
      <p:ext uri="{BB962C8B-B14F-4D97-AF65-F5344CB8AC3E}">
        <p14:creationId xmlns:p14="http://schemas.microsoft.com/office/powerpoint/2010/main" val="287604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E437ED4-AE58-4C8C-B457-CBF092B9BF50}"/>
              </a:ext>
            </a:extLst>
          </p:cNvPr>
          <p:cNvSpPr>
            <a:spLocks noGrp="1" noChangeArrowheads="1"/>
          </p:cNvSpPr>
          <p:nvPr>
            <p:ph type="title"/>
          </p:nvPr>
        </p:nvSpPr>
        <p:spPr/>
        <p:txBody>
          <a:bodyPr/>
          <a:lstStyle/>
          <a:p>
            <a:r>
              <a:rPr lang="en-US" altLang="en-US" b="1" dirty="0"/>
              <a:t>Titus 1:5</a:t>
            </a:r>
          </a:p>
        </p:txBody>
      </p:sp>
      <p:sp>
        <p:nvSpPr>
          <p:cNvPr id="14339" name="Rectangle 3">
            <a:extLst>
              <a:ext uri="{FF2B5EF4-FFF2-40B4-BE49-F238E27FC236}">
                <a16:creationId xmlns:a16="http://schemas.microsoft.com/office/drawing/2014/main" id="{3DBDEE2C-9615-43E3-BA7C-373DB29CB60A}"/>
              </a:ext>
            </a:extLst>
          </p:cNvPr>
          <p:cNvSpPr>
            <a:spLocks noGrp="1" noChangeArrowheads="1"/>
          </p:cNvSpPr>
          <p:nvPr>
            <p:ph idx="1"/>
          </p:nvPr>
        </p:nvSpPr>
        <p:spPr>
          <a:xfrm>
            <a:off x="1600200" y="1371600"/>
            <a:ext cx="9982200" cy="5105400"/>
          </a:xfrm>
        </p:spPr>
        <p:txBody>
          <a:bodyPr>
            <a:noAutofit/>
          </a:bodyPr>
          <a:lstStyle/>
          <a:p>
            <a:r>
              <a:rPr lang="en-US" altLang="en-US" sz="4000" dirty="0"/>
              <a:t>“lacking…”</a:t>
            </a:r>
          </a:p>
          <a:p>
            <a:r>
              <a:rPr lang="en-US" altLang="en-US" sz="4000" dirty="0"/>
              <a:t>“every city…”</a:t>
            </a:r>
          </a:p>
          <a:p>
            <a:r>
              <a:rPr lang="en-US" altLang="en-US" sz="4000" dirty="0"/>
              <a:t>“commanded you…”</a:t>
            </a:r>
          </a:p>
          <a:p>
            <a:r>
              <a:rPr lang="en-US" altLang="en-US" sz="4000" dirty="0"/>
              <a:t>How were these congregations functioning?</a:t>
            </a:r>
          </a:p>
          <a:p>
            <a:pPr lvl="1"/>
            <a:r>
              <a:rPr lang="en-US" altLang="en-US" sz="4000" dirty="0"/>
              <a:t>Children?</a:t>
            </a:r>
          </a:p>
          <a:p>
            <a:pPr lvl="1"/>
            <a:r>
              <a:rPr lang="en-US" altLang="en-US" sz="4000" dirty="0"/>
              <a:t>Women?</a:t>
            </a:r>
          </a:p>
          <a:p>
            <a:pPr lvl="1"/>
            <a:r>
              <a:rPr lang="en-US" altLang="en-US" sz="4000" dirty="0"/>
              <a:t>Unfaithful Men?</a:t>
            </a:r>
          </a:p>
          <a:p>
            <a:pPr lvl="1"/>
            <a:r>
              <a:rPr lang="en-US" altLang="en-US" sz="4000" dirty="0"/>
              <a:t>Faithful 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9">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4B6DA5-A356-4206-82E6-08FF34E9CA99}"/>
              </a:ext>
            </a:extLst>
          </p:cNvPr>
          <p:cNvSpPr txBox="1"/>
          <p:nvPr/>
        </p:nvSpPr>
        <p:spPr>
          <a:xfrm>
            <a:off x="609599" y="1066800"/>
            <a:ext cx="10972801" cy="3170099"/>
          </a:xfrm>
          <a:prstGeom prst="rect">
            <a:avLst/>
          </a:prstGeom>
          <a:noFill/>
        </p:spPr>
        <p:txBody>
          <a:bodyPr wrap="square" rtlCol="0">
            <a:spAutoFit/>
          </a:bodyPr>
          <a:lstStyle/>
          <a:p>
            <a:r>
              <a:rPr lang="en-US" sz="4000" dirty="0"/>
              <a:t>    1. Hear the word – </a:t>
            </a:r>
            <a:r>
              <a:rPr lang="en-US" sz="4000" b="1" dirty="0"/>
              <a:t>Romans 10: 17</a:t>
            </a:r>
            <a:endParaRPr lang="en-US" sz="4000" dirty="0"/>
          </a:p>
          <a:p>
            <a:r>
              <a:rPr lang="en-US" sz="4000" dirty="0"/>
              <a:t>    2. Believe it – </a:t>
            </a:r>
            <a:r>
              <a:rPr lang="en-US" sz="4000" b="1" dirty="0"/>
              <a:t>John 8:24</a:t>
            </a:r>
            <a:endParaRPr lang="en-US" sz="4000" dirty="0"/>
          </a:p>
          <a:p>
            <a:r>
              <a:rPr lang="en-US" sz="4000" dirty="0"/>
              <a:t>    3. Repent of Sins –</a:t>
            </a:r>
            <a:r>
              <a:rPr lang="en-US" sz="4000" b="1" dirty="0"/>
              <a:t>Acts 17:30</a:t>
            </a:r>
            <a:endParaRPr lang="en-US" sz="4000" dirty="0"/>
          </a:p>
          <a:p>
            <a:r>
              <a:rPr lang="en-US" sz="4000" dirty="0"/>
              <a:t>    4. Confess Jesus – </a:t>
            </a:r>
            <a:r>
              <a:rPr lang="en-US" sz="4000" b="1" dirty="0"/>
              <a:t>Romans 10: 9</a:t>
            </a:r>
            <a:endParaRPr lang="en-US" sz="4000" dirty="0"/>
          </a:p>
          <a:p>
            <a:r>
              <a:rPr lang="en-US" sz="4000" dirty="0"/>
              <a:t>    5. Baptized for Forgiveness of sins –</a:t>
            </a:r>
            <a:r>
              <a:rPr lang="en-US" sz="4000" b="1" dirty="0"/>
              <a:t>Acts 22:16</a:t>
            </a:r>
            <a:r>
              <a:rPr lang="en-US" sz="3200" dirty="0"/>
              <a:t>)</a:t>
            </a:r>
          </a:p>
        </p:txBody>
      </p:sp>
    </p:spTree>
    <p:extLst>
      <p:ext uri="{BB962C8B-B14F-4D97-AF65-F5344CB8AC3E}">
        <p14:creationId xmlns:p14="http://schemas.microsoft.com/office/powerpoint/2010/main" val="28962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C8D3053-2046-4D0F-97A9-9E2DB3224146}"/>
              </a:ext>
            </a:extLst>
          </p:cNvPr>
          <p:cNvSpPr>
            <a:spLocks noGrp="1" noChangeArrowheads="1"/>
          </p:cNvSpPr>
          <p:nvPr>
            <p:ph type="ctrTitle"/>
          </p:nvPr>
        </p:nvSpPr>
        <p:spPr>
          <a:xfrm>
            <a:off x="2209800" y="2438400"/>
            <a:ext cx="7772400" cy="1555750"/>
          </a:xfrm>
        </p:spPr>
        <p:txBody>
          <a:bodyPr>
            <a:normAutofit fontScale="90000"/>
          </a:bodyPr>
          <a:lstStyle/>
          <a:p>
            <a:r>
              <a:rPr lang="en-US" altLang="en-US" i="1" dirty="0"/>
              <a:t>How Did the Work of Elders Begin?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07733B81-05F1-48B6-A7F2-96512F2F4459}"/>
              </a:ext>
            </a:extLst>
          </p:cNvPr>
          <p:cNvSpPr txBox="1">
            <a:spLocks noChangeArrowheads="1"/>
          </p:cNvSpPr>
          <p:nvPr/>
        </p:nvSpPr>
        <p:spPr bwMode="auto">
          <a:xfrm>
            <a:off x="4686300" y="683558"/>
            <a:ext cx="5105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CHAIN OF AUTHORITY</a:t>
            </a:r>
          </a:p>
        </p:txBody>
      </p:sp>
      <p:sp>
        <p:nvSpPr>
          <p:cNvPr id="7171" name="Text Box 3">
            <a:extLst>
              <a:ext uri="{FF2B5EF4-FFF2-40B4-BE49-F238E27FC236}">
                <a16:creationId xmlns:a16="http://schemas.microsoft.com/office/drawing/2014/main" id="{D9FA5FFD-FEC0-4631-971E-0E460C73B47F}"/>
              </a:ext>
            </a:extLst>
          </p:cNvPr>
          <p:cNvSpPr txBox="1">
            <a:spLocks noChangeArrowheads="1"/>
          </p:cNvSpPr>
          <p:nvPr/>
        </p:nvSpPr>
        <p:spPr bwMode="auto">
          <a:xfrm>
            <a:off x="1066800" y="990600"/>
            <a:ext cx="3276600" cy="1692771"/>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God </a:t>
            </a:r>
          </a:p>
          <a:p>
            <a:r>
              <a:rPr lang="en-US" altLang="en-US" sz="3200" dirty="0"/>
              <a:t>(Psa. 101:1; Matt. 11:27; John 3:35)</a:t>
            </a:r>
          </a:p>
        </p:txBody>
      </p:sp>
      <p:sp>
        <p:nvSpPr>
          <p:cNvPr id="7175" name="Text Box 7">
            <a:extLst>
              <a:ext uri="{FF2B5EF4-FFF2-40B4-BE49-F238E27FC236}">
                <a16:creationId xmlns:a16="http://schemas.microsoft.com/office/drawing/2014/main" id="{3B32C0E1-AFE9-48F1-9F42-37E303FA3CF6}"/>
              </a:ext>
            </a:extLst>
          </p:cNvPr>
          <p:cNvSpPr txBox="1">
            <a:spLocks noChangeArrowheads="1"/>
          </p:cNvSpPr>
          <p:nvPr/>
        </p:nvSpPr>
        <p:spPr bwMode="auto">
          <a:xfrm>
            <a:off x="4457700" y="3067845"/>
            <a:ext cx="3276600" cy="1200329"/>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Jesus</a:t>
            </a:r>
          </a:p>
          <a:p>
            <a:r>
              <a:rPr lang="en-US" altLang="en-US" sz="3200" dirty="0"/>
              <a:t>(Matt. 28:18)</a:t>
            </a:r>
          </a:p>
        </p:txBody>
      </p:sp>
      <p:sp>
        <p:nvSpPr>
          <p:cNvPr id="7176" name="Text Box 8">
            <a:extLst>
              <a:ext uri="{FF2B5EF4-FFF2-40B4-BE49-F238E27FC236}">
                <a16:creationId xmlns:a16="http://schemas.microsoft.com/office/drawing/2014/main" id="{80BB57B8-42B1-4274-B1FF-9B77E74F1898}"/>
              </a:ext>
            </a:extLst>
          </p:cNvPr>
          <p:cNvSpPr txBox="1">
            <a:spLocks noChangeArrowheads="1"/>
          </p:cNvSpPr>
          <p:nvPr/>
        </p:nvSpPr>
        <p:spPr bwMode="auto">
          <a:xfrm>
            <a:off x="8153400" y="4890294"/>
            <a:ext cx="3276600" cy="984885"/>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Apostles</a:t>
            </a:r>
            <a:r>
              <a:rPr lang="en-US" altLang="en-US" sz="3200" dirty="0"/>
              <a:t> </a:t>
            </a:r>
          </a:p>
          <a:p>
            <a:endParaRPr lang="en-US" altLang="en-US" dirty="0"/>
          </a:p>
        </p:txBody>
      </p:sp>
      <p:cxnSp>
        <p:nvCxnSpPr>
          <p:cNvPr id="7178" name="AutoShape 10">
            <a:extLst>
              <a:ext uri="{FF2B5EF4-FFF2-40B4-BE49-F238E27FC236}">
                <a16:creationId xmlns:a16="http://schemas.microsoft.com/office/drawing/2014/main" id="{F9EC5609-0881-443C-A2B7-E1B5384B5644}"/>
              </a:ext>
            </a:extLst>
          </p:cNvPr>
          <p:cNvCxnSpPr>
            <a:cxnSpLocks noChangeShapeType="1"/>
            <a:stCxn id="7171" idx="1"/>
            <a:endCxn id="7175" idx="1"/>
          </p:cNvCxnSpPr>
          <p:nvPr/>
        </p:nvCxnSpPr>
        <p:spPr bwMode="auto">
          <a:xfrm rot="10800000" flipH="1" flipV="1">
            <a:off x="1066800" y="1836986"/>
            <a:ext cx="3390900" cy="1831024"/>
          </a:xfrm>
          <a:prstGeom prst="bentConnector3">
            <a:avLst>
              <a:gd name="adj1" fmla="val -6742"/>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AutoShape 12">
            <a:extLst>
              <a:ext uri="{FF2B5EF4-FFF2-40B4-BE49-F238E27FC236}">
                <a16:creationId xmlns:a16="http://schemas.microsoft.com/office/drawing/2014/main" id="{DFBE9EBE-D73A-496E-A2BA-1B36338394F8}"/>
              </a:ext>
            </a:extLst>
          </p:cNvPr>
          <p:cNvCxnSpPr>
            <a:cxnSpLocks noChangeShapeType="1"/>
          </p:cNvCxnSpPr>
          <p:nvPr/>
        </p:nvCxnSpPr>
        <p:spPr bwMode="auto">
          <a:xfrm>
            <a:off x="5791200" y="4220370"/>
            <a:ext cx="2352675" cy="1246186"/>
          </a:xfrm>
          <a:prstGeom prst="bentConnector3">
            <a:avLst>
              <a:gd name="adj1" fmla="val 2024"/>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18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5" grpId="0" animBg="1"/>
      <p:bldP spid="71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CD72E58-9895-48D1-B8CC-34A46A12ACB9}"/>
              </a:ext>
            </a:extLst>
          </p:cNvPr>
          <p:cNvSpPr>
            <a:spLocks noGrp="1" noChangeArrowheads="1"/>
          </p:cNvSpPr>
          <p:nvPr>
            <p:ph type="title"/>
          </p:nvPr>
        </p:nvSpPr>
        <p:spPr/>
        <p:txBody>
          <a:bodyPr/>
          <a:lstStyle/>
          <a:p>
            <a:r>
              <a:rPr lang="en-US" altLang="en-US"/>
              <a:t>The Apostles</a:t>
            </a:r>
          </a:p>
        </p:txBody>
      </p:sp>
      <p:sp>
        <p:nvSpPr>
          <p:cNvPr id="8195" name="Rectangle 3">
            <a:extLst>
              <a:ext uri="{FF2B5EF4-FFF2-40B4-BE49-F238E27FC236}">
                <a16:creationId xmlns:a16="http://schemas.microsoft.com/office/drawing/2014/main" id="{106CF52B-D175-4F64-995A-75DFB19BFC1F}"/>
              </a:ext>
            </a:extLst>
          </p:cNvPr>
          <p:cNvSpPr>
            <a:spLocks noGrp="1" noChangeArrowheads="1"/>
          </p:cNvSpPr>
          <p:nvPr>
            <p:ph idx="1"/>
          </p:nvPr>
        </p:nvSpPr>
        <p:spPr/>
        <p:txBody>
          <a:bodyPr/>
          <a:lstStyle/>
          <a:p>
            <a:r>
              <a:rPr lang="en-US" altLang="en-US" dirty="0"/>
              <a:t>Inspired (John 14:26; 15:26; 16:13).</a:t>
            </a:r>
          </a:p>
          <a:p>
            <a:r>
              <a:rPr lang="en-US" altLang="en-US" dirty="0"/>
              <a:t>Legislative authority (Matt. 16:18,19; 1 Cor. 14:37).</a:t>
            </a:r>
          </a:p>
          <a:p>
            <a:r>
              <a:rPr lang="en-US" altLang="en-US" dirty="0"/>
              <a:t>Sole source of leadership at first (Acts 2:42; 4:13; 5:32).</a:t>
            </a:r>
          </a:p>
          <a:p>
            <a:r>
              <a:rPr lang="en-US" altLang="en-US" dirty="0"/>
              <a:t>Later, this became impossible (Acts 8:4).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0C068A0-2E04-46F7-B1E2-08B5EAB25390}"/>
              </a:ext>
            </a:extLst>
          </p:cNvPr>
          <p:cNvSpPr>
            <a:spLocks noGrp="1" noChangeArrowheads="1"/>
          </p:cNvSpPr>
          <p:nvPr>
            <p:ph type="title"/>
          </p:nvPr>
        </p:nvSpPr>
        <p:spPr/>
        <p:txBody>
          <a:bodyPr/>
          <a:lstStyle/>
          <a:p>
            <a:r>
              <a:rPr lang="en-US" altLang="en-US"/>
              <a:t>Appointment of Elders</a:t>
            </a:r>
          </a:p>
        </p:txBody>
      </p:sp>
      <p:sp>
        <p:nvSpPr>
          <p:cNvPr id="9219" name="Rectangle 3">
            <a:extLst>
              <a:ext uri="{FF2B5EF4-FFF2-40B4-BE49-F238E27FC236}">
                <a16:creationId xmlns:a16="http://schemas.microsoft.com/office/drawing/2014/main" id="{60779D9F-6010-4D71-B4DA-C54288C1AEE3}"/>
              </a:ext>
            </a:extLst>
          </p:cNvPr>
          <p:cNvSpPr>
            <a:spLocks noGrp="1" noChangeArrowheads="1"/>
          </p:cNvSpPr>
          <p:nvPr>
            <p:ph idx="1"/>
          </p:nvPr>
        </p:nvSpPr>
        <p:spPr/>
        <p:txBody>
          <a:bodyPr/>
          <a:lstStyle/>
          <a:p>
            <a:r>
              <a:rPr lang="en-US" altLang="en-US" dirty="0"/>
              <a:t>First mention of elders (Acts 11:27-30).</a:t>
            </a:r>
          </a:p>
          <a:p>
            <a:r>
              <a:rPr lang="en-US" altLang="en-US" dirty="0"/>
              <a:t>From this point forward, you begin to see matters handled by the apostles AND elders (Acts 15:2,4,6,22,23; Eph. 4:11).</a:t>
            </a:r>
          </a:p>
          <a:p>
            <a:r>
              <a:rPr lang="en-US" altLang="en-US" dirty="0"/>
              <a:t>However, elders did not have legislative authority (15:22,23).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F67DB620-2746-4B5B-96F1-4D54D48CE453}"/>
              </a:ext>
            </a:extLst>
          </p:cNvPr>
          <p:cNvSpPr txBox="1">
            <a:spLocks noChangeArrowheads="1"/>
          </p:cNvSpPr>
          <p:nvPr/>
        </p:nvSpPr>
        <p:spPr bwMode="auto">
          <a:xfrm>
            <a:off x="4691062" y="683835"/>
            <a:ext cx="5562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dirty="0"/>
              <a:t>CHAIN OF AUTHORITY</a:t>
            </a:r>
          </a:p>
        </p:txBody>
      </p:sp>
      <p:sp>
        <p:nvSpPr>
          <p:cNvPr id="10243" name="Text Box 3">
            <a:extLst>
              <a:ext uri="{FF2B5EF4-FFF2-40B4-BE49-F238E27FC236}">
                <a16:creationId xmlns:a16="http://schemas.microsoft.com/office/drawing/2014/main" id="{85B472C4-CAEF-464B-B2FC-40CEAD47F9F0}"/>
              </a:ext>
            </a:extLst>
          </p:cNvPr>
          <p:cNvSpPr txBox="1">
            <a:spLocks noChangeArrowheads="1"/>
          </p:cNvSpPr>
          <p:nvPr/>
        </p:nvSpPr>
        <p:spPr bwMode="auto">
          <a:xfrm>
            <a:off x="838200" y="545336"/>
            <a:ext cx="3276600" cy="1692771"/>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God </a:t>
            </a:r>
          </a:p>
          <a:p>
            <a:r>
              <a:rPr lang="en-US" altLang="en-US" sz="3200" dirty="0"/>
              <a:t>(Psa. 101:1; Matt. 11:27; John 3:35)</a:t>
            </a:r>
          </a:p>
        </p:txBody>
      </p:sp>
      <p:sp>
        <p:nvSpPr>
          <p:cNvPr id="10245" name="Text Box 5">
            <a:extLst>
              <a:ext uri="{FF2B5EF4-FFF2-40B4-BE49-F238E27FC236}">
                <a16:creationId xmlns:a16="http://schemas.microsoft.com/office/drawing/2014/main" id="{BD54B530-4341-482E-A939-E702D128AC30}"/>
              </a:ext>
            </a:extLst>
          </p:cNvPr>
          <p:cNvSpPr txBox="1">
            <a:spLocks noChangeArrowheads="1"/>
          </p:cNvSpPr>
          <p:nvPr/>
        </p:nvSpPr>
        <p:spPr bwMode="auto">
          <a:xfrm>
            <a:off x="6129337" y="3752671"/>
            <a:ext cx="3276600" cy="984885"/>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Apostles</a:t>
            </a:r>
            <a:r>
              <a:rPr lang="en-US" altLang="en-US" sz="3200" dirty="0"/>
              <a:t> </a:t>
            </a:r>
          </a:p>
          <a:p>
            <a:endParaRPr lang="en-US" altLang="en-US" dirty="0"/>
          </a:p>
        </p:txBody>
      </p:sp>
      <p:sp>
        <p:nvSpPr>
          <p:cNvPr id="10246" name="Text Box 6">
            <a:extLst>
              <a:ext uri="{FF2B5EF4-FFF2-40B4-BE49-F238E27FC236}">
                <a16:creationId xmlns:a16="http://schemas.microsoft.com/office/drawing/2014/main" id="{EF32A361-4379-4F41-9BF7-E95E34FC133F}"/>
              </a:ext>
            </a:extLst>
          </p:cNvPr>
          <p:cNvSpPr txBox="1">
            <a:spLocks noChangeArrowheads="1"/>
          </p:cNvSpPr>
          <p:nvPr/>
        </p:nvSpPr>
        <p:spPr bwMode="auto">
          <a:xfrm>
            <a:off x="8305800" y="4953000"/>
            <a:ext cx="3276600" cy="1200329"/>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Elders</a:t>
            </a:r>
          </a:p>
          <a:p>
            <a:endParaRPr lang="en-US" altLang="en-US" sz="3200" dirty="0"/>
          </a:p>
        </p:txBody>
      </p:sp>
      <p:cxnSp>
        <p:nvCxnSpPr>
          <p:cNvPr id="10247" name="AutoShape 7">
            <a:extLst>
              <a:ext uri="{FF2B5EF4-FFF2-40B4-BE49-F238E27FC236}">
                <a16:creationId xmlns:a16="http://schemas.microsoft.com/office/drawing/2014/main" id="{D8EDEADB-0B41-4A93-BE1C-61F8F6D129BF}"/>
              </a:ext>
            </a:extLst>
          </p:cNvPr>
          <p:cNvCxnSpPr>
            <a:cxnSpLocks noChangeShapeType="1"/>
            <a:stCxn id="10243" idx="1"/>
            <a:endCxn id="10244" idx="1"/>
          </p:cNvCxnSpPr>
          <p:nvPr/>
        </p:nvCxnSpPr>
        <p:spPr bwMode="auto">
          <a:xfrm rot="10800000" flipH="1" flipV="1">
            <a:off x="838200" y="1391721"/>
            <a:ext cx="2214562" cy="1653063"/>
          </a:xfrm>
          <a:prstGeom prst="bentConnector3">
            <a:avLst>
              <a:gd name="adj1" fmla="val -10323"/>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8" name="AutoShape 8">
            <a:extLst>
              <a:ext uri="{FF2B5EF4-FFF2-40B4-BE49-F238E27FC236}">
                <a16:creationId xmlns:a16="http://schemas.microsoft.com/office/drawing/2014/main" id="{A721FD0B-55C7-4603-90EE-95C9878FC31D}"/>
              </a:ext>
            </a:extLst>
          </p:cNvPr>
          <p:cNvCxnSpPr>
            <a:cxnSpLocks noChangeShapeType="1"/>
          </p:cNvCxnSpPr>
          <p:nvPr/>
        </p:nvCxnSpPr>
        <p:spPr bwMode="auto">
          <a:xfrm>
            <a:off x="2971800" y="2514600"/>
            <a:ext cx="3157535" cy="1524000"/>
          </a:xfrm>
          <a:prstGeom prst="bentConnector3">
            <a:avLst>
              <a:gd name="adj1" fmla="val 50000"/>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9" name="AutoShape 9">
            <a:extLst>
              <a:ext uri="{FF2B5EF4-FFF2-40B4-BE49-F238E27FC236}">
                <a16:creationId xmlns:a16="http://schemas.microsoft.com/office/drawing/2014/main" id="{AF6E178A-41E6-462E-9FC1-CB37A79DA81A}"/>
              </a:ext>
            </a:extLst>
          </p:cNvPr>
          <p:cNvCxnSpPr>
            <a:cxnSpLocks noChangeShapeType="1"/>
            <a:stCxn id="10245" idx="1"/>
            <a:endCxn id="10246" idx="1"/>
          </p:cNvCxnSpPr>
          <p:nvPr/>
        </p:nvCxnSpPr>
        <p:spPr bwMode="auto">
          <a:xfrm rot="10800000" flipH="1" flipV="1">
            <a:off x="6129336" y="4245113"/>
            <a:ext cx="2176463" cy="1308051"/>
          </a:xfrm>
          <a:prstGeom prst="bentConnector3">
            <a:avLst>
              <a:gd name="adj1" fmla="val -10503"/>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4" name="Text Box 4">
            <a:extLst>
              <a:ext uri="{FF2B5EF4-FFF2-40B4-BE49-F238E27FC236}">
                <a16:creationId xmlns:a16="http://schemas.microsoft.com/office/drawing/2014/main" id="{4CD4A60E-0003-42D2-BDCB-1644B2022972}"/>
              </a:ext>
            </a:extLst>
          </p:cNvPr>
          <p:cNvSpPr txBox="1">
            <a:spLocks noChangeArrowheads="1"/>
          </p:cNvSpPr>
          <p:nvPr/>
        </p:nvSpPr>
        <p:spPr bwMode="auto">
          <a:xfrm>
            <a:off x="3052762" y="2444620"/>
            <a:ext cx="3276600" cy="1200329"/>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dirty="0"/>
              <a:t>Jesus</a:t>
            </a:r>
          </a:p>
          <a:p>
            <a:r>
              <a:rPr lang="en-US" altLang="en-US" sz="3200" dirty="0"/>
              <a:t>(Matt. 28:18)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345E74B-6CF3-4DC7-A954-57FF5C4B23A1}"/>
              </a:ext>
            </a:extLst>
          </p:cNvPr>
          <p:cNvSpPr>
            <a:spLocks noGrp="1" noChangeArrowheads="1"/>
          </p:cNvSpPr>
          <p:nvPr>
            <p:ph type="title"/>
          </p:nvPr>
        </p:nvSpPr>
        <p:spPr/>
        <p:txBody>
          <a:bodyPr/>
          <a:lstStyle/>
          <a:p>
            <a:r>
              <a:rPr lang="en-US" altLang="en-US"/>
              <a:t>Elders</a:t>
            </a:r>
          </a:p>
        </p:txBody>
      </p:sp>
      <p:sp>
        <p:nvSpPr>
          <p:cNvPr id="11267" name="Rectangle 3">
            <a:extLst>
              <a:ext uri="{FF2B5EF4-FFF2-40B4-BE49-F238E27FC236}">
                <a16:creationId xmlns:a16="http://schemas.microsoft.com/office/drawing/2014/main" id="{D5246BD8-7D01-4FD8-8507-6B0F201D7DC5}"/>
              </a:ext>
            </a:extLst>
          </p:cNvPr>
          <p:cNvSpPr>
            <a:spLocks noGrp="1" noChangeArrowheads="1"/>
          </p:cNvSpPr>
          <p:nvPr>
            <p:ph idx="1"/>
          </p:nvPr>
        </p:nvSpPr>
        <p:spPr/>
        <p:txBody>
          <a:bodyPr/>
          <a:lstStyle/>
          <a:p>
            <a:r>
              <a:rPr lang="en-US" altLang="en-US" dirty="0"/>
              <a:t>After this, one begins to see the role of the eldership becoming the sole means of leadership in the church.</a:t>
            </a:r>
          </a:p>
          <a:p>
            <a:r>
              <a:rPr lang="en-US" altLang="en-US" dirty="0"/>
              <a:t>Phil. 1:1; 1 Tim. 3:1; Titus 1:5; 1 Pet. 5:1; Jam. 5:14</a:t>
            </a:r>
          </a:p>
          <a:p>
            <a:r>
              <a:rPr lang="en-US" altLang="en-US" dirty="0"/>
              <a:t>Elders do possess authority (Heb. 13:17).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81EF66E8-8A76-45D3-BCB7-517A93FD1427}"/>
              </a:ext>
            </a:extLst>
          </p:cNvPr>
          <p:cNvSpPr txBox="1">
            <a:spLocks noChangeArrowheads="1"/>
          </p:cNvSpPr>
          <p:nvPr/>
        </p:nvSpPr>
        <p:spPr bwMode="auto">
          <a:xfrm>
            <a:off x="5410200" y="152400"/>
            <a:ext cx="510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CHAIN OF AUTHORITY</a:t>
            </a:r>
          </a:p>
        </p:txBody>
      </p:sp>
      <p:sp>
        <p:nvSpPr>
          <p:cNvPr id="12291" name="Text Box 3">
            <a:extLst>
              <a:ext uri="{FF2B5EF4-FFF2-40B4-BE49-F238E27FC236}">
                <a16:creationId xmlns:a16="http://schemas.microsoft.com/office/drawing/2014/main" id="{57C1DF22-166D-48A9-8DE1-F982616ABB24}"/>
              </a:ext>
            </a:extLst>
          </p:cNvPr>
          <p:cNvSpPr txBox="1">
            <a:spLocks noChangeArrowheads="1"/>
          </p:cNvSpPr>
          <p:nvPr/>
        </p:nvSpPr>
        <p:spPr bwMode="auto">
          <a:xfrm>
            <a:off x="1752600" y="228600"/>
            <a:ext cx="3276600" cy="151765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God </a:t>
            </a:r>
          </a:p>
          <a:p>
            <a:r>
              <a:rPr lang="en-US" altLang="en-US"/>
              <a:t>(Psa. 101:1; Matt. 11:27; John 3:35)</a:t>
            </a:r>
          </a:p>
        </p:txBody>
      </p:sp>
      <p:sp>
        <p:nvSpPr>
          <p:cNvPr id="12292" name="Text Box 4">
            <a:extLst>
              <a:ext uri="{FF2B5EF4-FFF2-40B4-BE49-F238E27FC236}">
                <a16:creationId xmlns:a16="http://schemas.microsoft.com/office/drawing/2014/main" id="{C09F5EA0-94CF-4420-A618-65AFC549FDA5}"/>
              </a:ext>
            </a:extLst>
          </p:cNvPr>
          <p:cNvSpPr txBox="1">
            <a:spLocks noChangeArrowheads="1"/>
          </p:cNvSpPr>
          <p:nvPr/>
        </p:nvSpPr>
        <p:spPr bwMode="auto">
          <a:xfrm>
            <a:off x="2971800" y="1905001"/>
            <a:ext cx="3276600" cy="1152525"/>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Jesus</a:t>
            </a:r>
          </a:p>
          <a:p>
            <a:r>
              <a:rPr lang="en-US" altLang="en-US"/>
              <a:t>(Matt. 28:18)</a:t>
            </a:r>
          </a:p>
        </p:txBody>
      </p:sp>
      <p:sp>
        <p:nvSpPr>
          <p:cNvPr id="12293" name="Text Box 5">
            <a:extLst>
              <a:ext uri="{FF2B5EF4-FFF2-40B4-BE49-F238E27FC236}">
                <a16:creationId xmlns:a16="http://schemas.microsoft.com/office/drawing/2014/main" id="{0538CDD3-34C0-47D9-BCE4-19985BBED58A}"/>
              </a:ext>
            </a:extLst>
          </p:cNvPr>
          <p:cNvSpPr txBox="1">
            <a:spLocks noChangeArrowheads="1"/>
          </p:cNvSpPr>
          <p:nvPr/>
        </p:nvSpPr>
        <p:spPr bwMode="auto">
          <a:xfrm>
            <a:off x="4648200" y="3581401"/>
            <a:ext cx="3276600" cy="1152525"/>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Apostles </a:t>
            </a:r>
          </a:p>
          <a:p>
            <a:endParaRPr lang="en-US" altLang="en-US"/>
          </a:p>
        </p:txBody>
      </p:sp>
      <p:sp>
        <p:nvSpPr>
          <p:cNvPr id="12294" name="Text Box 6">
            <a:extLst>
              <a:ext uri="{FF2B5EF4-FFF2-40B4-BE49-F238E27FC236}">
                <a16:creationId xmlns:a16="http://schemas.microsoft.com/office/drawing/2014/main" id="{3F10BD00-F2F3-4538-93F1-041ED9146E1A}"/>
              </a:ext>
            </a:extLst>
          </p:cNvPr>
          <p:cNvSpPr txBox="1">
            <a:spLocks noChangeArrowheads="1"/>
          </p:cNvSpPr>
          <p:nvPr/>
        </p:nvSpPr>
        <p:spPr bwMode="auto">
          <a:xfrm>
            <a:off x="7086600" y="5181601"/>
            <a:ext cx="3276600" cy="1336675"/>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Elders</a:t>
            </a:r>
          </a:p>
          <a:p>
            <a:endParaRPr lang="en-US" altLang="en-US" sz="3200"/>
          </a:p>
        </p:txBody>
      </p:sp>
      <p:cxnSp>
        <p:nvCxnSpPr>
          <p:cNvPr id="12295" name="AutoShape 7">
            <a:extLst>
              <a:ext uri="{FF2B5EF4-FFF2-40B4-BE49-F238E27FC236}">
                <a16:creationId xmlns:a16="http://schemas.microsoft.com/office/drawing/2014/main" id="{782B4996-DCF7-40D0-82E5-6E2A2B1E07E8}"/>
              </a:ext>
            </a:extLst>
          </p:cNvPr>
          <p:cNvCxnSpPr>
            <a:cxnSpLocks noChangeShapeType="1"/>
            <a:stCxn id="12291" idx="1"/>
            <a:endCxn id="12292" idx="1"/>
          </p:cNvCxnSpPr>
          <p:nvPr/>
        </p:nvCxnSpPr>
        <p:spPr bwMode="auto">
          <a:xfrm rot="10800000" flipH="1" flipV="1">
            <a:off x="1739900" y="987425"/>
            <a:ext cx="1219200" cy="1493838"/>
          </a:xfrm>
          <a:prstGeom prst="bentConnector3">
            <a:avLst>
              <a:gd name="adj1" fmla="val -17708"/>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6" name="AutoShape 8">
            <a:extLst>
              <a:ext uri="{FF2B5EF4-FFF2-40B4-BE49-F238E27FC236}">
                <a16:creationId xmlns:a16="http://schemas.microsoft.com/office/drawing/2014/main" id="{AF355F4A-CBEC-4E73-88DE-C2871A0EAD10}"/>
              </a:ext>
            </a:extLst>
          </p:cNvPr>
          <p:cNvCxnSpPr>
            <a:cxnSpLocks noChangeShapeType="1"/>
          </p:cNvCxnSpPr>
          <p:nvPr/>
        </p:nvCxnSpPr>
        <p:spPr bwMode="auto">
          <a:xfrm rot="10800000" flipH="1" flipV="1">
            <a:off x="2971800" y="2514600"/>
            <a:ext cx="1676400" cy="1676400"/>
          </a:xfrm>
          <a:prstGeom prst="bentConnector3">
            <a:avLst>
              <a:gd name="adj1" fmla="val -12880"/>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7" name="AutoShape 9">
            <a:extLst>
              <a:ext uri="{FF2B5EF4-FFF2-40B4-BE49-F238E27FC236}">
                <a16:creationId xmlns:a16="http://schemas.microsoft.com/office/drawing/2014/main" id="{BB07AB73-405B-4DD9-9545-1EB4C15EC785}"/>
              </a:ext>
            </a:extLst>
          </p:cNvPr>
          <p:cNvCxnSpPr>
            <a:cxnSpLocks noChangeShapeType="1"/>
            <a:stCxn id="12293" idx="1"/>
            <a:endCxn id="12294" idx="1"/>
          </p:cNvCxnSpPr>
          <p:nvPr/>
        </p:nvCxnSpPr>
        <p:spPr bwMode="auto">
          <a:xfrm rot="10800000" flipH="1" flipV="1">
            <a:off x="4635500" y="4157664"/>
            <a:ext cx="2438400" cy="1692275"/>
          </a:xfrm>
          <a:prstGeom prst="bentConnector3">
            <a:avLst>
              <a:gd name="adj1" fmla="val -8856"/>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8" name="AutoShape 10">
            <a:extLst>
              <a:ext uri="{FF2B5EF4-FFF2-40B4-BE49-F238E27FC236}">
                <a16:creationId xmlns:a16="http://schemas.microsoft.com/office/drawing/2014/main" id="{F6EA650C-6496-4177-AF9B-B53B8BCD86B1}"/>
              </a:ext>
            </a:extLst>
          </p:cNvPr>
          <p:cNvCxnSpPr>
            <a:cxnSpLocks noChangeShapeType="1"/>
            <a:stCxn id="12294" idx="3"/>
            <a:endCxn id="12291" idx="3"/>
          </p:cNvCxnSpPr>
          <p:nvPr/>
        </p:nvCxnSpPr>
        <p:spPr bwMode="auto">
          <a:xfrm flipH="1" flipV="1">
            <a:off x="5041900" y="987426"/>
            <a:ext cx="5334000" cy="4862513"/>
          </a:xfrm>
          <a:prstGeom prst="bentConnector3">
            <a:avLst>
              <a:gd name="adj1" fmla="val -4046"/>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99" name="Text Box 11">
            <a:extLst>
              <a:ext uri="{FF2B5EF4-FFF2-40B4-BE49-F238E27FC236}">
                <a16:creationId xmlns:a16="http://schemas.microsoft.com/office/drawing/2014/main" id="{50F202D1-0182-4C18-BA2E-2A5FD906BFB0}"/>
              </a:ext>
            </a:extLst>
          </p:cNvPr>
          <p:cNvSpPr txBox="1">
            <a:spLocks noChangeArrowheads="1"/>
          </p:cNvSpPr>
          <p:nvPr/>
        </p:nvSpPr>
        <p:spPr bwMode="auto">
          <a:xfrm>
            <a:off x="7150100" y="1371600"/>
            <a:ext cx="2984500"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dirty="0"/>
              <a:t>1 Sam. 8:1-8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50EB464-1837-4B82-9DF4-FF60B32B1E75}"/>
              </a:ext>
            </a:extLst>
          </p:cNvPr>
          <p:cNvSpPr>
            <a:spLocks noGrp="1" noChangeArrowheads="1"/>
          </p:cNvSpPr>
          <p:nvPr>
            <p:ph type="title"/>
          </p:nvPr>
        </p:nvSpPr>
        <p:spPr/>
        <p:txBody>
          <a:bodyPr>
            <a:normAutofit/>
          </a:bodyPr>
          <a:lstStyle/>
          <a:p>
            <a:r>
              <a:rPr lang="en-US" altLang="en-US" sz="4000" b="1" dirty="0"/>
              <a:t>Acts 14:23</a:t>
            </a:r>
          </a:p>
        </p:txBody>
      </p:sp>
      <p:sp>
        <p:nvSpPr>
          <p:cNvPr id="13315" name="Rectangle 3">
            <a:extLst>
              <a:ext uri="{FF2B5EF4-FFF2-40B4-BE49-F238E27FC236}">
                <a16:creationId xmlns:a16="http://schemas.microsoft.com/office/drawing/2014/main" id="{F420B335-F30E-432D-A04A-D65012F98FF6}"/>
              </a:ext>
            </a:extLst>
          </p:cNvPr>
          <p:cNvSpPr>
            <a:spLocks noGrp="1" noChangeArrowheads="1"/>
          </p:cNvSpPr>
          <p:nvPr>
            <p:ph idx="1"/>
          </p:nvPr>
        </p:nvSpPr>
        <p:spPr>
          <a:xfrm>
            <a:off x="838200" y="1825625"/>
            <a:ext cx="10515600" cy="3432175"/>
          </a:xfrm>
        </p:spPr>
        <p:txBody>
          <a:bodyPr/>
          <a:lstStyle/>
          <a:p>
            <a:r>
              <a:rPr lang="en-US" altLang="en-US" sz="4000" dirty="0"/>
              <a:t>“Elders” – plurality of elders</a:t>
            </a:r>
          </a:p>
          <a:p>
            <a:pPr lvl="1"/>
            <a:r>
              <a:rPr lang="en-US" altLang="en-US" sz="4000" dirty="0"/>
              <a:t>They must WORK TOGETHER!</a:t>
            </a:r>
          </a:p>
          <a:p>
            <a:r>
              <a:rPr lang="en-US" altLang="en-US" sz="4000" dirty="0"/>
              <a:t>“in every church…”</a:t>
            </a:r>
          </a:p>
          <a:p>
            <a:r>
              <a:rPr lang="en-US" altLang="en-US" sz="4000" dirty="0"/>
              <a:t>“appointed…”</a:t>
            </a:r>
          </a:p>
          <a:p>
            <a:r>
              <a:rPr lang="en-US" altLang="en-US" sz="4000" dirty="0"/>
              <a:t>“prayer and fasting…”</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465</TotalTime>
  <Words>2607</Words>
  <Application>Microsoft Office PowerPoint</Application>
  <PresentationFormat>Widescreen</PresentationFormat>
  <Paragraphs>196</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Office Theme</vt:lpstr>
      <vt:lpstr>PowerPoint Presentation</vt:lpstr>
      <vt:lpstr>How Did the Work of Elders Begin?</vt:lpstr>
      <vt:lpstr>PowerPoint Presentation</vt:lpstr>
      <vt:lpstr>The Apostles</vt:lpstr>
      <vt:lpstr>Appointment of Elders</vt:lpstr>
      <vt:lpstr>PowerPoint Presentation</vt:lpstr>
      <vt:lpstr>Elders</vt:lpstr>
      <vt:lpstr>PowerPoint Presentation</vt:lpstr>
      <vt:lpstr>Acts 14:23</vt:lpstr>
      <vt:lpstr>Titus 1:5</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the Work of Elders Begin?</dc:title>
  <dc:creator>Pottsville Church of Christ</dc:creator>
  <cp:lastModifiedBy>Gary D. Murphy</cp:lastModifiedBy>
  <cp:revision>40</cp:revision>
  <dcterms:created xsi:type="dcterms:W3CDTF">2005-04-05T17:02:20Z</dcterms:created>
  <dcterms:modified xsi:type="dcterms:W3CDTF">2018-12-02T01:52:13Z</dcterms:modified>
</cp:coreProperties>
</file>