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3"/>
  </p:notesMasterIdLst>
  <p:sldIdLst>
    <p:sldId id="33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337" r:id="rId23"/>
    <p:sldId id="336" r:id="rId24"/>
    <p:sldId id="276" r:id="rId25"/>
    <p:sldId id="277" r:id="rId26"/>
    <p:sldId id="278" r:id="rId27"/>
    <p:sldId id="279" r:id="rId28"/>
    <p:sldId id="280" r:id="rId29"/>
    <p:sldId id="281" r:id="rId30"/>
    <p:sldId id="282" r:id="rId31"/>
    <p:sldId id="284" r:id="rId32"/>
    <p:sldId id="283" r:id="rId33"/>
    <p:sldId id="285" r:id="rId34"/>
    <p:sldId id="286" r:id="rId35"/>
    <p:sldId id="287" r:id="rId36"/>
    <p:sldId id="288" r:id="rId37"/>
    <p:sldId id="289" r:id="rId38"/>
    <p:sldId id="290" r:id="rId39"/>
    <p:sldId id="291" r:id="rId40"/>
    <p:sldId id="292" r:id="rId41"/>
    <p:sldId id="33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4768" autoAdjust="0"/>
  </p:normalViewPr>
  <p:slideViewPr>
    <p:cSldViewPr>
      <p:cViewPr varScale="1">
        <p:scale>
          <a:sx n="76" d="100"/>
          <a:sy n="76" d="100"/>
        </p:scale>
        <p:origin x="-9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7D925-BF76-4021-9775-F936B6D632EE}"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096B6-D90C-4C3B-9443-2CFD7ADA8450}" type="slidenum">
              <a:rPr lang="en-US" smtClean="0"/>
              <a:t>‹#›</a:t>
            </a:fld>
            <a:endParaRPr lang="en-US"/>
          </a:p>
        </p:txBody>
      </p:sp>
    </p:spTree>
    <p:extLst>
      <p:ext uri="{BB962C8B-B14F-4D97-AF65-F5344CB8AC3E}">
        <p14:creationId xmlns:p14="http://schemas.microsoft.com/office/powerpoint/2010/main" val="383535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ing.com/search?q=define+polemic" TargetMode="External"/><Relationship Id="rId3" Type="http://schemas.openxmlformats.org/officeDocument/2006/relationships/hyperlink" Target="https://www.merriam-webster.com/dictionary/controversial" TargetMode="External"/><Relationship Id="rId7" Type="http://schemas.openxmlformats.org/officeDocument/2006/relationships/hyperlink" Target="https://www.bing.com/search?q=define+bitt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ing.com/search?q=define+hostile" TargetMode="External"/><Relationship Id="rId11" Type="http://schemas.openxmlformats.org/officeDocument/2006/relationships/hyperlink" Target="https://www.bing.com/search?q=define+venomous" TargetMode="External"/><Relationship Id="rId5" Type="http://schemas.openxmlformats.org/officeDocument/2006/relationships/hyperlink" Target="https://www.bing.com/search?q=define+critical" TargetMode="External"/><Relationship Id="rId10" Type="http://schemas.openxmlformats.org/officeDocument/2006/relationships/hyperlink" Target="https://www.bing.com/search?q=define+vitriolic" TargetMode="External"/><Relationship Id="rId4" Type="http://schemas.openxmlformats.org/officeDocument/2006/relationships/hyperlink" Target="https://www.merriam-webster.com/dictionary/disputatious" TargetMode="External"/><Relationship Id="rId9" Type="http://schemas.openxmlformats.org/officeDocument/2006/relationships/hyperlink" Target="https://www.bing.com/search?q=define+virul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a:t>
            </a:fld>
            <a:endParaRPr lang="en-US"/>
          </a:p>
        </p:txBody>
      </p:sp>
    </p:spTree>
    <p:extLst>
      <p:ext uri="{BB962C8B-B14F-4D97-AF65-F5344CB8AC3E}">
        <p14:creationId xmlns:p14="http://schemas.microsoft.com/office/powerpoint/2010/main" val="368050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    1. </a:t>
            </a:r>
            <a:r>
              <a:rPr lang="en-US" altLang="en-US" sz="1200" b="1" i="1" dirty="0">
                <a:latin typeface="Times New Roman" panose="02020603050405020304" pitchFamily="18" charset="0"/>
                <a:cs typeface="Times New Roman" panose="02020603050405020304" pitchFamily="18" charset="0"/>
              </a:rPr>
              <a:t>Polemical Period - 150-250 AD</a:t>
            </a:r>
            <a:endParaRPr lang="en-US" sz="1200" b="1"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        a. po·​</a:t>
            </a:r>
            <a:r>
              <a:rPr lang="en-US" sz="1200" b="0" i="0" u="none" strike="noStrike" kern="1200" dirty="0" err="1">
                <a:solidFill>
                  <a:schemeClr val="tx1"/>
                </a:solidFill>
                <a:effectLst/>
                <a:latin typeface="+mn-lt"/>
                <a:ea typeface="+mn-ea"/>
                <a:cs typeface="+mn-cs"/>
              </a:rPr>
              <a:t>lem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cal</a:t>
            </a:r>
            <a:r>
              <a:rPr lang="en-US" sz="1200" b="0" i="0" u="none" strike="noStrike" kern="1200" dirty="0">
                <a:solidFill>
                  <a:schemeClr val="tx1"/>
                </a:solidFill>
                <a:effectLst/>
                <a:latin typeface="+mn-lt"/>
                <a:ea typeface="+mn-ea"/>
                <a:cs typeface="+mn-cs"/>
              </a:rPr>
              <a:t> | \ </a:t>
            </a:r>
            <a:r>
              <a:rPr lang="en-US" sz="1200" b="0" i="0" u="none" strike="noStrike" kern="1200" dirty="0" err="1">
                <a:solidFill>
                  <a:schemeClr val="tx1"/>
                </a:solidFill>
                <a:effectLst/>
                <a:latin typeface="+mn-lt"/>
                <a:ea typeface="+mn-ea"/>
                <a:cs typeface="+mn-cs"/>
              </a:rPr>
              <a:t>pə</a:t>
            </a:r>
            <a:r>
              <a:rPr lang="en-US" sz="1200" b="0" i="0" u="none" strike="noStrike" kern="1200" dirty="0">
                <a:solidFill>
                  <a:schemeClr val="tx1"/>
                </a:solidFill>
                <a:effectLst/>
                <a:latin typeface="+mn-lt"/>
                <a:ea typeface="+mn-ea"/>
                <a:cs typeface="+mn-cs"/>
              </a:rPr>
              <a:t>-ˈle-mi-</a:t>
            </a:r>
            <a:r>
              <a:rPr lang="en-US" sz="1200" b="0" i="0" u="none" strike="noStrike" kern="1200" dirty="0" err="1">
                <a:solidFill>
                  <a:schemeClr val="tx1"/>
                </a:solidFill>
                <a:effectLst/>
                <a:latin typeface="+mn-lt"/>
                <a:ea typeface="+mn-ea"/>
                <a:cs typeface="+mn-cs"/>
              </a:rPr>
              <a:t>kəl</a:t>
            </a:r>
            <a:r>
              <a:rPr lang="en-US" sz="1200" b="0" i="0" u="none" strike="noStrike" kern="1200" dirty="0">
                <a:solidFill>
                  <a:schemeClr val="tx1"/>
                </a:solidFill>
                <a:effectLst/>
                <a:latin typeface="+mn-lt"/>
                <a:ea typeface="+mn-ea"/>
                <a:cs typeface="+mn-cs"/>
              </a:rPr>
              <a:t> \ </a:t>
            </a:r>
          </a:p>
          <a:p>
            <a:pPr fontAlgn="base"/>
            <a:r>
              <a:rPr lang="en-US" sz="1200" b="0" i="0" u="none" strike="noStrike" kern="1200" dirty="0">
                <a:solidFill>
                  <a:schemeClr val="tx1"/>
                </a:solidFill>
                <a:effectLst/>
                <a:latin typeface="+mn-lt"/>
                <a:ea typeface="+mn-ea"/>
                <a:cs typeface="+mn-cs"/>
              </a:rPr>
              <a:t>        b. variants: </a:t>
            </a:r>
            <a:r>
              <a:rPr lang="en-US" sz="1200" b="0" i="1" u="none" strike="noStrike" kern="1200" dirty="0">
                <a:solidFill>
                  <a:schemeClr val="tx1"/>
                </a:solidFill>
                <a:effectLst/>
                <a:latin typeface="+mn-lt"/>
                <a:ea typeface="+mn-ea"/>
                <a:cs typeface="+mn-cs"/>
              </a:rPr>
              <a:t>or less commonly </a:t>
            </a:r>
            <a:r>
              <a:rPr lang="en-US" sz="1200" b="1" i="0" u="none" strike="noStrike" kern="1200" dirty="0">
                <a:solidFill>
                  <a:schemeClr val="tx1"/>
                </a:solidFill>
                <a:effectLst/>
                <a:latin typeface="+mn-lt"/>
                <a:ea typeface="+mn-ea"/>
                <a:cs typeface="+mn-cs"/>
              </a:rPr>
              <a:t>polemic</a:t>
            </a:r>
            <a:r>
              <a:rPr lang="en-US" sz="1200" b="0" i="0" u="none" strike="noStrike" kern="1200" dirty="0">
                <a:solidFill>
                  <a:schemeClr val="tx1"/>
                </a:solidFill>
                <a:effectLst/>
                <a:latin typeface="+mn-lt"/>
                <a:ea typeface="+mn-ea"/>
                <a:cs typeface="+mn-cs"/>
              </a:rPr>
              <a:t> \ </a:t>
            </a:r>
            <a:r>
              <a:rPr lang="en-US" sz="1200" b="0" i="0" u="none" strike="noStrike" kern="1200" dirty="0" err="1">
                <a:solidFill>
                  <a:schemeClr val="tx1"/>
                </a:solidFill>
                <a:effectLst/>
                <a:latin typeface="+mn-lt"/>
                <a:ea typeface="+mn-ea"/>
                <a:cs typeface="+mn-cs"/>
              </a:rPr>
              <a:t>pə</a:t>
            </a:r>
            <a:r>
              <a:rPr lang="en-US" sz="1200" b="0" i="0" u="none" strike="noStrike" kern="1200" dirty="0">
                <a:solidFill>
                  <a:schemeClr val="tx1"/>
                </a:solidFill>
                <a:effectLst/>
                <a:latin typeface="+mn-lt"/>
                <a:ea typeface="+mn-ea"/>
                <a:cs typeface="+mn-cs"/>
              </a:rPr>
              <a:t>-​ˈle-​</a:t>
            </a:r>
            <a:r>
              <a:rPr lang="en-US" sz="1200" b="0" i="0" u="none" strike="noStrike" kern="1200" dirty="0" err="1">
                <a:solidFill>
                  <a:schemeClr val="tx1"/>
                </a:solidFill>
                <a:effectLst/>
                <a:latin typeface="+mn-lt"/>
                <a:ea typeface="+mn-ea"/>
                <a:cs typeface="+mn-cs"/>
              </a:rPr>
              <a:t>mik</a:t>
            </a:r>
            <a:r>
              <a:rPr lang="en-US" sz="1200" b="0" i="0" u="none" strike="noStrike" kern="1200" dirty="0">
                <a:solidFill>
                  <a:schemeClr val="tx1"/>
                </a:solidFill>
                <a:effectLst/>
                <a:latin typeface="+mn-lt"/>
                <a:ea typeface="+mn-ea"/>
                <a:cs typeface="+mn-cs"/>
              </a:rPr>
              <a:t> \ </a:t>
            </a:r>
          </a:p>
          <a:p>
            <a:pPr fontAlgn="base"/>
            <a:r>
              <a:rPr lang="en-US" sz="1200" b="0" i="0" u="none" strike="noStrike" kern="1200" dirty="0">
                <a:solidFill>
                  <a:schemeClr val="tx1"/>
                </a:solidFill>
                <a:effectLst/>
                <a:latin typeface="+mn-lt"/>
                <a:ea typeface="+mn-ea"/>
                <a:cs typeface="+mn-cs"/>
              </a:rPr>
              <a:t>        c</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of, relating to, or being a polemic in their writings </a:t>
            </a:r>
            <a:r>
              <a:rPr lang="en-US" sz="1200" b="1" i="0" u="none" strike="noStrike" kern="1200" dirty="0">
                <a:solidFill>
                  <a:schemeClr val="tx1"/>
                </a:solidFill>
                <a:effectLst/>
                <a:latin typeface="+mn-lt"/>
                <a:ea typeface="+mn-ea"/>
                <a:cs typeface="+mn-cs"/>
              </a:rPr>
              <a:t>: </a:t>
            </a:r>
            <a:r>
              <a:rPr lang="en-US" sz="1200" b="1" i="0" u="none" strike="noStrike" kern="1200" cap="all"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controversial</a:t>
            </a:r>
            <a:r>
              <a:rPr lang="en-US" sz="1200" b="1" i="0" u="none" strike="noStrike" kern="1200" dirty="0">
                <a:solidFill>
                  <a:schemeClr val="tx1"/>
                </a:solidFill>
                <a:effectLst/>
                <a:latin typeface="+mn-lt"/>
                <a:ea typeface="+mn-ea"/>
                <a:cs typeface="+mn-cs"/>
              </a:rPr>
              <a:t> </a:t>
            </a:r>
          </a:p>
          <a:p>
            <a:pPr fontAlgn="base"/>
            <a:r>
              <a:rPr lang="en-US" sz="1200" b="0" i="0" u="none" strike="noStrike" kern="1200" dirty="0">
                <a:solidFill>
                  <a:schemeClr val="tx1"/>
                </a:solidFill>
                <a:effectLst/>
                <a:latin typeface="+mn-lt"/>
                <a:ea typeface="+mn-ea"/>
                <a:cs typeface="+mn-cs"/>
              </a:rPr>
              <a:t>        d</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Many writers of this time were engaged in or addicted to polemics </a:t>
            </a:r>
            <a:r>
              <a:rPr lang="en-US" sz="1200" b="1" i="0" u="none" strike="noStrike" kern="1200" dirty="0">
                <a:solidFill>
                  <a:schemeClr val="tx1"/>
                </a:solidFill>
                <a:effectLst/>
                <a:latin typeface="+mn-lt"/>
                <a:ea typeface="+mn-ea"/>
                <a:cs typeface="+mn-cs"/>
              </a:rPr>
              <a:t>: </a:t>
            </a:r>
            <a:r>
              <a:rPr lang="en-US" sz="1200" b="1" i="0" u="none" strike="noStrike" kern="1200" cap="all"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disputatious</a:t>
            </a:r>
            <a:r>
              <a:rPr lang="en-US" sz="1200" b="1"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e. relating to or involving strongly critical, controversial, or disputatious writing or speech. "a polemical essay"</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f. </a:t>
            </a:r>
            <a:r>
              <a:rPr lang="en-US" sz="1200" b="0" i="1" u="none" strike="noStrike" kern="1200" dirty="0">
                <a:solidFill>
                  <a:schemeClr val="tx1"/>
                </a:solidFill>
                <a:effectLst/>
                <a:latin typeface="Times New Roman" panose="02020603050405020304" pitchFamily="18" charset="0"/>
                <a:ea typeface="+mn-ea"/>
                <a:cs typeface="Times New Roman" panose="02020603050405020304" pitchFamily="18" charset="0"/>
              </a:rPr>
              <a:t>synonyms: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critical</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hostile</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bitter</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polemic</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9">
                  <a:extLst>
                    <a:ext uri="{A12FA001-AC4F-418D-AE19-62706E023703}">
                      <ahyp:hlinkClr xmlns:ahyp="http://schemas.microsoft.com/office/drawing/2018/hyperlinkcolor" xmlns="" val="tx"/>
                    </a:ext>
                  </a:extLst>
                </a:hlinkClick>
              </a:rPr>
              <a:t>virulent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xmlns="" val="tx"/>
                    </a:ext>
                  </a:extLst>
                </a:hlinkClick>
              </a:rPr>
              <a:t>vitriolic</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xmlns="" val="tx"/>
                    </a:ext>
                  </a:extLst>
                </a:hlinkClick>
              </a:rPr>
              <a:t>venomous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7096B6-D90C-4C3B-9443-2CFD7ADA8450}" type="slidenum">
              <a:rPr lang="en-US" smtClean="0"/>
              <a:t>10</a:t>
            </a:fld>
            <a:endParaRPr lang="en-US"/>
          </a:p>
        </p:txBody>
      </p:sp>
    </p:spTree>
    <p:extLst>
      <p:ext uri="{BB962C8B-B14F-4D97-AF65-F5344CB8AC3E}">
        <p14:creationId xmlns:p14="http://schemas.microsoft.com/office/powerpoint/2010/main" val="9453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AutoNum type="romanUcPeriod"/>
            </a:pPr>
            <a:r>
              <a:rPr lang="en-US" altLang="en-US" dirty="0">
                <a:latin typeface="Times New Roman" panose="02020603050405020304" pitchFamily="18" charset="0"/>
                <a:cs typeface="Times New Roman" panose="02020603050405020304" pitchFamily="18" charset="0"/>
              </a:rPr>
              <a:t>Characteristics of the Polemical Period</a:t>
            </a:r>
          </a:p>
          <a:p>
            <a:pPr marL="0" indent="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a:t>
            </a:r>
          </a:p>
          <a:p>
            <a:pPr marL="0" indent="0">
              <a:buFontTx/>
              <a:buNone/>
            </a:pPr>
            <a:r>
              <a:rPr lang="en-US" altLang="en-US" dirty="0">
                <a:latin typeface="Times New Roman" panose="02020603050405020304" pitchFamily="18" charset="0"/>
                <a:cs typeface="Times New Roman" panose="02020603050405020304" pitchFamily="18" charset="0"/>
              </a:rPr>
              <a:t>    A. These writers are the </a:t>
            </a:r>
            <a:r>
              <a:rPr lang="en-US" altLang="en-US" b="1" dirty="0">
                <a:latin typeface="Times New Roman" panose="02020603050405020304" pitchFamily="18" charset="0"/>
                <a:cs typeface="Times New Roman" panose="02020603050405020304" pitchFamily="18" charset="0"/>
              </a:rPr>
              <a:t>2</a:t>
            </a:r>
            <a:r>
              <a:rPr lang="en-US" altLang="en-US" b="1" baseline="30000" dirty="0">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generation of Christian Writers</a:t>
            </a:r>
          </a:p>
          <a:p>
            <a:pPr marL="0" indent="0">
              <a:buFontTx/>
              <a:buNone/>
            </a:pPr>
            <a:r>
              <a:rPr lang="en-US" altLang="en-US" dirty="0">
                <a:latin typeface="Times New Roman" panose="02020603050405020304" pitchFamily="18" charset="0"/>
                <a:cs typeface="Times New Roman" panose="02020603050405020304" pitchFamily="18" charset="0"/>
              </a:rPr>
              <a:t>&gt;&gt;&gt;&gt;&gt;&gt;&gt;&gt;&gt;</a:t>
            </a:r>
          </a:p>
          <a:p>
            <a:pPr marL="0" indent="0">
              <a:buFontTx/>
              <a:buNone/>
            </a:pPr>
            <a:r>
              <a:rPr lang="en-US" altLang="en-US" dirty="0">
                <a:latin typeface="Times New Roman" panose="02020603050405020304" pitchFamily="18" charset="0"/>
                <a:cs typeface="Times New Roman" panose="02020603050405020304" pitchFamily="18" charset="0"/>
              </a:rPr>
              <a:t>    B.  Many are sound men of faith that became alarmed at increasing “error” within the church</a:t>
            </a:r>
          </a:p>
          <a:p>
            <a:pPr marL="0" indent="0">
              <a:buFontTx/>
              <a:buNone/>
            </a:pPr>
            <a:r>
              <a:rPr lang="en-US" altLang="en-US" dirty="0">
                <a:latin typeface="Times New Roman" panose="02020603050405020304" pitchFamily="18" charset="0"/>
                <a:cs typeface="Times New Roman" panose="02020603050405020304" pitchFamily="18" charset="0"/>
              </a:rPr>
              <a:t>&gt;&gt;&gt;&gt;&gt;&gt;&gt;&gt;&gt;</a:t>
            </a:r>
          </a:p>
          <a:p>
            <a:pPr marL="0" indent="0">
              <a:buFontTx/>
              <a:buNone/>
            </a:pPr>
            <a:r>
              <a:rPr lang="en-US" altLang="en-US" dirty="0">
                <a:latin typeface="Times New Roman" panose="02020603050405020304" pitchFamily="18" charset="0"/>
                <a:cs typeface="Times New Roman" panose="02020603050405020304" pitchFamily="18" charset="0"/>
              </a:rPr>
              <a:t>    C.  They recognized the authority of “catholic (Universal and only)” church</a:t>
            </a:r>
          </a:p>
          <a:p>
            <a:pPr marL="0" indent="0">
              <a:buFontTx/>
              <a:buNone/>
            </a:pPr>
            <a:r>
              <a:rPr lang="en-US" altLang="en-US" dirty="0">
                <a:latin typeface="Times New Roman" panose="02020603050405020304" pitchFamily="18" charset="0"/>
                <a:cs typeface="Times New Roman" panose="02020603050405020304" pitchFamily="18" charset="0"/>
              </a:rPr>
              <a:t>&gt;&gt;&gt;&gt;&gt;&gt;&gt;&gt;&gt;</a:t>
            </a:r>
          </a:p>
          <a:p>
            <a:pPr marL="0" indent="0">
              <a:buFontTx/>
              <a:buNone/>
            </a:pPr>
            <a:r>
              <a:rPr lang="en-US" altLang="en-US" dirty="0">
                <a:latin typeface="Times New Roman" panose="02020603050405020304" pitchFamily="18" charset="0"/>
                <a:cs typeface="Times New Roman" panose="02020603050405020304" pitchFamily="18" charset="0"/>
              </a:rPr>
              <a:t>    D.  In their writings, you can see that they allegorized some Scripture, to make their points fit the scriptures in the manner they desired them understood.</a:t>
            </a:r>
          </a:p>
          <a:p>
            <a:pPr fontAlgn="base"/>
            <a:r>
              <a:rPr lang="en-US" sz="1200" b="0" i="0" u="none" strike="noStrike" kern="1200" dirty="0">
                <a:solidFill>
                  <a:schemeClr val="tx1"/>
                </a:solidFill>
                <a:effectLst/>
                <a:latin typeface="+mn-lt"/>
                <a:ea typeface="+mn-ea"/>
                <a:cs typeface="+mn-cs"/>
              </a:rPr>
              <a:t>        1. </a:t>
            </a:r>
            <a:r>
              <a:rPr lang="en-US" sz="1200" b="1" i="0" u="none" strike="noStrike" kern="1200" dirty="0">
                <a:solidFill>
                  <a:schemeClr val="tx1"/>
                </a:solidFill>
                <a:effectLst/>
                <a:latin typeface="+mn-lt"/>
                <a:ea typeface="+mn-ea"/>
                <a:cs typeface="+mn-cs"/>
              </a:rPr>
              <a:t>Definition of </a:t>
            </a:r>
            <a:r>
              <a:rPr lang="en-US" sz="1200" b="1" i="1" u="none" strike="noStrike" kern="1200" dirty="0">
                <a:solidFill>
                  <a:schemeClr val="tx1"/>
                </a:solidFill>
                <a:effectLst/>
                <a:latin typeface="+mn-lt"/>
                <a:ea typeface="+mn-ea"/>
                <a:cs typeface="+mn-cs"/>
              </a:rPr>
              <a:t>allegory</a:t>
            </a:r>
            <a:endParaRPr lang="en-US" sz="1200" b="1"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            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expression by means of symbolic fictional figures or ideas and present them as real actions of truths. </a:t>
            </a:r>
          </a:p>
          <a:p>
            <a:pPr fontAlgn="base"/>
            <a:r>
              <a:rPr lang="en-US" sz="1200" b="0" i="0" u="none" strike="noStrike" kern="1200" dirty="0">
                <a:solidFill>
                  <a:schemeClr val="tx1"/>
                </a:solidFill>
                <a:effectLst/>
                <a:latin typeface="+mn-lt"/>
                <a:ea typeface="+mn-ea"/>
                <a:cs typeface="+mn-cs"/>
              </a:rPr>
              <a:t>            b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symbolic representation </a:t>
            </a:r>
            <a:r>
              <a:rPr lang="en-US" sz="1200" b="1" i="0" u="none" strike="noStrike" kern="1200" dirty="0">
                <a:solidFill>
                  <a:schemeClr val="tx1"/>
                </a:solidFill>
                <a:effectLst/>
                <a:latin typeface="+mn-lt"/>
                <a:ea typeface="+mn-ea"/>
                <a:cs typeface="+mn-cs"/>
              </a:rPr>
              <a:t>: </a:t>
            </a:r>
          </a:p>
          <a:p>
            <a:pPr fontAlgn="base"/>
            <a:r>
              <a:rPr lang="en-US" altLang="en-US" sz="1200" b="1" i="0" u="none" strike="noStrike" kern="1200" dirty="0">
                <a:solidFill>
                  <a:schemeClr val="tx1"/>
                </a:solidFill>
                <a:effectLst/>
                <a:latin typeface="+mn-lt"/>
                <a:ea typeface="+mn-ea"/>
                <a:cs typeface="+mn-cs"/>
              </a:rPr>
              <a:t>&gt;&gt;&gt;&gt;&gt;&gt;&gt;&gt;&gt;</a:t>
            </a:r>
            <a:endParaRPr lang="en-US" altLang="en-US" dirty="0">
              <a:latin typeface="Times New Roman" panose="02020603050405020304" pitchFamily="18" charset="0"/>
              <a:cs typeface="Times New Roman" panose="02020603050405020304" pitchFamily="18" charset="0"/>
            </a:endParaRPr>
          </a:p>
          <a:p>
            <a:pPr marL="0" indent="0">
              <a:buFontTx/>
              <a:buNone/>
            </a:pPr>
            <a:r>
              <a:rPr lang="en-US" altLang="en-US" dirty="0">
                <a:latin typeface="Times New Roman" panose="02020603050405020304" pitchFamily="18" charset="0"/>
                <a:cs typeface="Times New Roman" panose="02020603050405020304" pitchFamily="18" charset="0"/>
              </a:rPr>
              <a:t>    E.  In these allegories, they tried to make opponents look as ridiculous as possible.</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11</a:t>
            </a:fld>
            <a:endParaRPr lang="en-US"/>
          </a:p>
        </p:txBody>
      </p:sp>
    </p:spTree>
    <p:extLst>
      <p:ext uri="{BB962C8B-B14F-4D97-AF65-F5344CB8AC3E}">
        <p14:creationId xmlns:p14="http://schemas.microsoft.com/office/powerpoint/2010/main" val="169641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II.  Examples of Polemical writers:</a:t>
            </a:r>
          </a:p>
          <a:p>
            <a:pPr marL="685800" indent="-685800">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a:t>
            </a:r>
            <a:r>
              <a:rPr lang="en-US" altLang="en-US" sz="1200" b="1" dirty="0" err="1">
                <a:latin typeface="Times New Roman" panose="02020603050405020304" pitchFamily="18" charset="0"/>
                <a:cs typeface="Times New Roman" panose="02020603050405020304" pitchFamily="18" charset="0"/>
              </a:rPr>
              <a:t>Iranaeus</a:t>
            </a:r>
            <a:r>
              <a:rPr lang="en-US" altLang="en-US" sz="1200" b="1"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130-202 AD</a:t>
            </a:r>
            <a:r>
              <a:rPr lang="en-US" altLang="en-US" sz="1200" dirty="0">
                <a:latin typeface="Times New Roman" panose="02020603050405020304" pitchFamily="18" charset="0"/>
                <a:cs typeface="Times New Roman" panose="02020603050405020304" pitchFamily="18" charset="0"/>
              </a:rPr>
              <a:t>)—He is known for five books against heresy; he wrote mainly against the Gnostics and </a:t>
            </a:r>
            <a:r>
              <a:rPr lang="en-US" altLang="en-US" sz="1200" dirty="0" err="1">
                <a:latin typeface="Times New Roman" panose="02020603050405020304" pitchFamily="18" charset="0"/>
                <a:cs typeface="Times New Roman" panose="02020603050405020304" pitchFamily="18" charset="0"/>
              </a:rPr>
              <a:t>Marcion</a:t>
            </a:r>
            <a:r>
              <a:rPr lang="en-US" altLang="en-US" sz="1200" dirty="0">
                <a:latin typeface="Times New Roman" panose="02020603050405020304" pitchFamily="18" charset="0"/>
                <a:cs typeface="Times New Roman" panose="02020603050405020304" pitchFamily="18" charset="0"/>
              </a:rPr>
              <a:t>; forms first canon of Scripture as now recognized; emphasized apostolic succession</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a:t>
            </a:r>
            <a:r>
              <a:rPr lang="en-US" altLang="en-US" sz="1200" b="1" dirty="0">
                <a:latin typeface="Times New Roman" panose="02020603050405020304" pitchFamily="18" charset="0"/>
                <a:cs typeface="Times New Roman" panose="02020603050405020304" pitchFamily="18" charset="0"/>
              </a:rPr>
              <a:t>Hippolytus</a:t>
            </a:r>
            <a:r>
              <a:rPr lang="en-US" altLang="en-US" sz="1200" dirty="0">
                <a:latin typeface="Times New Roman" panose="02020603050405020304" pitchFamily="18" charset="0"/>
                <a:cs typeface="Times New Roman" panose="02020603050405020304" pitchFamily="18" charset="0"/>
              </a:rPr>
              <a:t>—wrote against Montanism.</a:t>
            </a:r>
          </a:p>
          <a:p>
            <a:pPr>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1. Montanism, known by its adherents as the New Prophecy, was an early Christian movement of the late </a:t>
            </a:r>
            <a:r>
              <a:rPr lang="en-US" sz="1200" b="1" i="0" u="none" strike="noStrike" kern="1200" dirty="0">
                <a:solidFill>
                  <a:schemeClr val="tx1"/>
                </a:solidFill>
                <a:effectLst/>
                <a:latin typeface="+mn-lt"/>
                <a:ea typeface="+mn-ea"/>
                <a:cs typeface="+mn-cs"/>
              </a:rPr>
              <a:t>2nd</a:t>
            </a:r>
            <a:r>
              <a:rPr lang="en-US" sz="1200" b="0" i="0" u="none" strike="noStrike" kern="1200" dirty="0">
                <a:solidFill>
                  <a:schemeClr val="tx1"/>
                </a:solidFill>
                <a:effectLst/>
                <a:latin typeface="+mn-lt"/>
                <a:ea typeface="+mn-ea"/>
                <a:cs typeface="+mn-cs"/>
              </a:rPr>
              <a:t> century, later referred to by the name of its founder, </a:t>
            </a:r>
            <a:r>
              <a:rPr lang="en-US" sz="1200" b="0" i="0" u="none" strike="noStrike" kern="1200" dirty="0" err="1">
                <a:solidFill>
                  <a:schemeClr val="tx1"/>
                </a:solidFill>
                <a:effectLst/>
                <a:latin typeface="+mn-lt"/>
                <a:ea typeface="+mn-ea"/>
                <a:cs typeface="+mn-cs"/>
              </a:rPr>
              <a:t>Montanus</a:t>
            </a:r>
            <a:r>
              <a:rPr lang="en-US" sz="1200" b="0" i="0" u="none" strike="noStrike" kern="1200" dirty="0">
                <a:solidFill>
                  <a:schemeClr val="tx1"/>
                </a:solidFill>
                <a:effectLst/>
                <a:latin typeface="+mn-lt"/>
                <a:ea typeface="+mn-ea"/>
                <a:cs typeface="+mn-cs"/>
              </a:rPr>
              <a:t>. </a:t>
            </a:r>
          </a:p>
          <a:p>
            <a:pPr>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2. Montanism held similar views about the basic tenets of Christian doctrine to those of the wider Christian Church, but it was labelled a heresy for its belief in </a:t>
            </a:r>
            <a:r>
              <a:rPr lang="en-US" sz="1200" b="0" i="0" u="sng" strike="noStrike" kern="1200" dirty="0">
                <a:solidFill>
                  <a:schemeClr val="tx1"/>
                </a:solidFill>
                <a:effectLst/>
                <a:latin typeface="+mn-lt"/>
                <a:ea typeface="+mn-ea"/>
                <a:cs typeface="+mn-cs"/>
              </a:rPr>
              <a:t>new prophetic revelations</a:t>
            </a:r>
            <a:r>
              <a:rPr lang="en-US" sz="1200" b="0" i="0" u="none" strike="noStrike" kern="1200" dirty="0">
                <a:solidFill>
                  <a:schemeClr val="tx1"/>
                </a:solidFill>
                <a:effectLst/>
                <a:latin typeface="+mn-lt"/>
                <a:ea typeface="+mn-ea"/>
                <a:cs typeface="+mn-cs"/>
              </a:rPr>
              <a:t>. </a:t>
            </a:r>
          </a:p>
          <a:p>
            <a:pPr>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3. The prophetic movement called for a reliance on the </a:t>
            </a:r>
            <a:r>
              <a:rPr lang="en-US" sz="1200" b="0" i="0" u="sng" strike="noStrike" kern="1200" dirty="0">
                <a:solidFill>
                  <a:schemeClr val="tx1"/>
                </a:solidFill>
                <a:effectLst/>
                <a:latin typeface="+mn-lt"/>
                <a:ea typeface="+mn-ea"/>
                <a:cs typeface="+mn-cs"/>
              </a:rPr>
              <a:t>spontaneity of the Holy Spirit</a:t>
            </a:r>
            <a:r>
              <a:rPr lang="en-US" sz="1200" b="0" i="0" u="none" strike="noStrike" kern="1200" dirty="0">
                <a:solidFill>
                  <a:schemeClr val="tx1"/>
                </a:solidFill>
                <a:effectLst/>
                <a:latin typeface="+mn-lt"/>
                <a:ea typeface="+mn-ea"/>
                <a:cs typeface="+mn-cs"/>
              </a:rPr>
              <a:t> and a more conservative personal ethic. </a:t>
            </a:r>
          </a:p>
          <a:p>
            <a:pPr>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4. Parallels have been drawn between Montanism and modern-day movements such as Pentecostalism and the charismatic movement.</a:t>
            </a:r>
            <a:endParaRPr lang="en-US" altLang="en-US" sz="1200" dirty="0">
              <a:latin typeface="Times New Roman" panose="02020603050405020304" pitchFamily="18" charset="0"/>
              <a:cs typeface="Times New Roman" panose="02020603050405020304" pitchFamily="18" charset="0"/>
            </a:endParaRPr>
          </a:p>
          <a:p>
            <a:pPr marL="517525" indent="-517525">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C. </a:t>
            </a:r>
            <a:r>
              <a:rPr lang="en-US" altLang="en-US" sz="1200" b="1" dirty="0">
                <a:latin typeface="Times New Roman" panose="02020603050405020304" pitchFamily="18" charset="0"/>
                <a:cs typeface="Times New Roman" panose="02020603050405020304" pitchFamily="18" charset="0"/>
              </a:rPr>
              <a:t>Tertullian</a:t>
            </a:r>
            <a:r>
              <a:rPr lang="en-US" altLang="en-US" sz="1200" dirty="0">
                <a:latin typeface="Times New Roman" panose="02020603050405020304" pitchFamily="18" charset="0"/>
                <a:cs typeface="Times New Roman" panose="02020603050405020304" pitchFamily="18" charset="0"/>
              </a:rPr>
              <a:t>—some regard as greatest theologian of period; he was very strict morally, and wrote against paganism, all forms of Gnosticism, and the Jews, he wrote in Latin rather than Greek</a:t>
            </a:r>
          </a:p>
          <a:p>
            <a:pPr marL="517525" indent="-517525">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1. Tertullian was a prolific early Christian author from Carthage in the Roman province of Africa.</a:t>
            </a:r>
          </a:p>
          <a:p>
            <a:pPr marL="517525" indent="-517525">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2.  He was the first Christian author to produce an extensive body of Latin Christian literature. </a:t>
            </a:r>
          </a:p>
          <a:p>
            <a:pPr marL="517525" indent="-517525">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3. He also was an early Christian apologist and a polemicist against heresy, including contemporary Christian Gnosticism. </a:t>
            </a:r>
          </a:p>
          <a:p>
            <a:pPr marL="517525" indent="-517525">
              <a:lnSpc>
                <a:spcPct val="90000"/>
              </a:lnSpc>
              <a:buFont typeface="Wingdings" panose="05000000000000000000" pitchFamily="2" charset="2"/>
              <a:buNone/>
            </a:pPr>
            <a:r>
              <a:rPr lang="en-US" sz="1200" b="0" i="0" u="none" strike="noStrike" kern="1200" dirty="0">
                <a:solidFill>
                  <a:schemeClr val="tx1"/>
                </a:solidFill>
                <a:effectLst/>
                <a:latin typeface="+mn-lt"/>
                <a:ea typeface="+mn-ea"/>
                <a:cs typeface="+mn-cs"/>
              </a:rPr>
              <a:t>        4. Tertullian has been called "the father of Latin Christianity" and "the founder of Western theology."</a:t>
            </a:r>
            <a:endParaRPr lang="en-US" altLang="en-US" sz="1200" dirty="0">
              <a:latin typeface="Times New Roman" panose="02020603050405020304" pitchFamily="18" charset="0"/>
              <a:cs typeface="Times New Roman" panose="02020603050405020304" pitchFamily="18" charset="0"/>
            </a:endParaRPr>
          </a:p>
          <a:p>
            <a:pPr marL="517525" indent="-517525">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D. </a:t>
            </a:r>
            <a:r>
              <a:rPr lang="en-US" altLang="en-US" sz="1200" b="1" dirty="0">
                <a:latin typeface="Times New Roman" panose="02020603050405020304" pitchFamily="18" charset="0"/>
                <a:cs typeface="Times New Roman" panose="02020603050405020304" pitchFamily="18" charset="0"/>
              </a:rPr>
              <a:t>Cyprian</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200 AD</a:t>
            </a:r>
            <a:r>
              <a:rPr lang="en-US" altLang="en-US" sz="1200" dirty="0">
                <a:latin typeface="Times New Roman" panose="02020603050405020304" pitchFamily="18" charset="0"/>
                <a:cs typeface="Times New Roman" panose="02020603050405020304" pitchFamily="18" charset="0"/>
              </a:rPr>
              <a:t>)—he was a moderate toward the </a:t>
            </a:r>
            <a:r>
              <a:rPr lang="en-US" altLang="en-US" sz="1200" b="1" dirty="0">
                <a:latin typeface="Times New Roman" panose="02020603050405020304" pitchFamily="18" charset="0"/>
                <a:cs typeface="Times New Roman" panose="02020603050405020304" pitchFamily="18" charset="0"/>
              </a:rPr>
              <a:t>lapsi</a:t>
            </a:r>
            <a:r>
              <a:rPr lang="en-US" altLang="en-US" sz="1200" dirty="0">
                <a:latin typeface="Times New Roman" panose="02020603050405020304" pitchFamily="18" charset="0"/>
                <a:cs typeface="Times New Roman" panose="02020603050405020304" pitchFamily="18" charset="0"/>
              </a:rPr>
              <a:t>; he wrote no objections to the hierarchical view of bishops, he was moderate towards the apostolic succession, he placed great importance on the Bishop of Rome.</a:t>
            </a:r>
          </a:p>
          <a:p>
            <a:pPr>
              <a:lnSpc>
                <a:spcPct val="90000"/>
              </a:lnSpc>
              <a:buFontTx/>
              <a:buNone/>
            </a:pPr>
            <a:r>
              <a:rPr lang="en-US" sz="1200" b="0" i="0" u="none" strike="noStrike" kern="1200" dirty="0">
                <a:solidFill>
                  <a:schemeClr val="tx1"/>
                </a:solidFill>
                <a:effectLst/>
                <a:latin typeface="+mn-lt"/>
                <a:ea typeface="+mn-ea"/>
                <a:cs typeface="+mn-cs"/>
              </a:rPr>
              <a:t>        1. A controversial figure during his lifetime, his strong pastoral skills, firm conduct during the Novatianists heresy and outbreak of the plague, and his eventual </a:t>
            </a:r>
            <a:r>
              <a:rPr lang="en-US" sz="1200" b="0" i="0" u="none" strike="noStrike" kern="1200" dirty="0" err="1">
                <a:solidFill>
                  <a:schemeClr val="tx1"/>
                </a:solidFill>
                <a:effectLst/>
                <a:latin typeface="+mn-lt"/>
                <a:ea typeface="+mn-ea"/>
                <a:cs typeface="+mn-cs"/>
              </a:rPr>
              <a:t>martydom</a:t>
            </a:r>
            <a:r>
              <a:rPr lang="en-US" sz="1200" b="0" i="0" u="none" strike="noStrike" kern="1200" dirty="0">
                <a:solidFill>
                  <a:schemeClr val="tx1"/>
                </a:solidFill>
                <a:effectLst/>
                <a:latin typeface="+mn-lt"/>
                <a:ea typeface="+mn-ea"/>
                <a:cs typeface="+mn-cs"/>
              </a:rPr>
              <a:t> at Carthage vindicated his reputation and proved his sanctity in the eyes of the Church. </a:t>
            </a:r>
          </a:p>
          <a:p>
            <a:pPr>
              <a:lnSpc>
                <a:spcPct val="90000"/>
              </a:lnSpc>
              <a:buFontTx/>
              <a:buNone/>
            </a:pPr>
            <a:r>
              <a:rPr lang="en-US" sz="1200" b="0" i="0" u="none" strike="noStrike" kern="1200" dirty="0">
                <a:solidFill>
                  <a:schemeClr val="tx1"/>
                </a:solidFill>
                <a:effectLst/>
                <a:latin typeface="+mn-lt"/>
                <a:ea typeface="+mn-ea"/>
                <a:cs typeface="+mn-cs"/>
              </a:rPr>
              <a:t>         2. His skillful Latin rhetoric led to his being considered the pre-eminent Latin writer of Western Christianity until Jerome and Augustine.</a:t>
            </a:r>
          </a:p>
          <a:p>
            <a:pPr>
              <a:lnSpc>
                <a:spcPct val="90000"/>
              </a:lnSpc>
              <a:buFontTx/>
              <a:buNone/>
            </a:pPr>
            <a:endParaRPr lang="en-US" altLang="en-US" sz="1200" b="0" i="0" u="none" strike="noStrike" kern="1200" dirty="0">
              <a:solidFill>
                <a:schemeClr val="tx1"/>
              </a:solidFill>
              <a:effectLst/>
              <a:latin typeface="+mn-lt"/>
              <a:ea typeface="+mn-ea"/>
              <a:cs typeface="+mn-cs"/>
            </a:endParaRPr>
          </a:p>
          <a:p>
            <a:pPr>
              <a:lnSpc>
                <a:spcPct val="90000"/>
              </a:lnSpc>
              <a:buFontTx/>
              <a:buNone/>
            </a:pPr>
            <a:r>
              <a:rPr lang="en-US" sz="1200" b="1" i="0" u="none" strike="noStrike" kern="1200" dirty="0">
                <a:solidFill>
                  <a:schemeClr val="tx1"/>
                </a:solidFill>
                <a:effectLst/>
                <a:latin typeface="+mn-lt"/>
                <a:ea typeface="+mn-ea"/>
                <a:cs typeface="+mn-cs"/>
              </a:rPr>
              <a:t>Novatianism</a:t>
            </a:r>
            <a:r>
              <a:rPr lang="en-US" sz="1200" b="0" i="0" u="none" strike="noStrike" kern="1200" dirty="0">
                <a:solidFill>
                  <a:schemeClr val="tx1"/>
                </a:solidFill>
                <a:effectLst/>
                <a:latin typeface="+mn-lt"/>
                <a:ea typeface="+mn-ea"/>
                <a:cs typeface="+mn-cs"/>
              </a:rPr>
              <a:t>, an Early Christian sect devoted to Novatian (</a:t>
            </a:r>
            <a:r>
              <a:rPr lang="en-US" sz="1200" b="1" i="0" u="none" strike="noStrike" kern="1200" dirty="0">
                <a:solidFill>
                  <a:schemeClr val="tx1"/>
                </a:solidFill>
                <a:effectLst/>
                <a:latin typeface="+mn-lt"/>
                <a:ea typeface="+mn-ea"/>
                <a:cs typeface="+mn-cs"/>
              </a:rPr>
              <a:t>200–258 AD</a:t>
            </a:r>
            <a:r>
              <a:rPr lang="en-US" sz="1200" b="0" i="0" u="none" strike="noStrike" kern="1200" dirty="0">
                <a:solidFill>
                  <a:schemeClr val="tx1"/>
                </a:solidFill>
                <a:effectLst/>
                <a:latin typeface="+mn-lt"/>
                <a:ea typeface="+mn-ea"/>
                <a:cs typeface="+mn-cs"/>
              </a:rPr>
              <a:t>), held a strict view that refused readmission to communion of </a:t>
            </a:r>
            <a:r>
              <a:rPr lang="en-US" sz="1200" b="1" i="0" u="none" strike="noStrike" kern="1200" dirty="0">
                <a:solidFill>
                  <a:schemeClr val="tx1"/>
                </a:solidFill>
                <a:effectLst/>
                <a:latin typeface="+mn-lt"/>
                <a:ea typeface="+mn-ea"/>
                <a:cs typeface="+mn-cs"/>
              </a:rPr>
              <a:t>Lapsi</a:t>
            </a:r>
            <a:r>
              <a:rPr lang="en-US" sz="1200" b="0" i="0" u="none" strike="noStrike" kern="1200" dirty="0">
                <a:solidFill>
                  <a:schemeClr val="tx1"/>
                </a:solidFill>
                <a:effectLst/>
                <a:latin typeface="+mn-lt"/>
                <a:ea typeface="+mn-ea"/>
                <a:cs typeface="+mn-cs"/>
              </a:rPr>
              <a:t> (those baptized Christians who had denied their faith or performed the formalities of a ritual sacrifice to the pagan gods under the pressures of the persecution sanctioned by Emperor Decius in </a:t>
            </a:r>
            <a:r>
              <a:rPr lang="en-US" sz="1200" b="1" i="0" u="none" strike="noStrike" kern="1200" dirty="0">
                <a:solidFill>
                  <a:schemeClr val="tx1"/>
                </a:solidFill>
                <a:effectLst/>
                <a:latin typeface="+mn-lt"/>
                <a:ea typeface="+mn-ea"/>
                <a:cs typeface="+mn-cs"/>
              </a:rPr>
              <a:t>AD 250</a:t>
            </a:r>
            <a:r>
              <a:rPr lang="en-US" sz="1200" b="0" i="0" u="none" strike="noStrike" kern="1200" dirty="0">
                <a:solidFill>
                  <a:schemeClr val="tx1"/>
                </a:solidFill>
                <a:effectLst/>
                <a:latin typeface="+mn-lt"/>
                <a:ea typeface="+mn-ea"/>
                <a:cs typeface="+mn-cs"/>
              </a:rPr>
              <a:t>). The Church of Rome declared the Novatianists heretical following the letters of St. Cyprian of Cartage. </a:t>
            </a: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12</a:t>
            </a:fld>
            <a:endParaRPr lang="en-US"/>
          </a:p>
        </p:txBody>
      </p:sp>
    </p:spTree>
    <p:extLst>
      <p:ext uri="{BB962C8B-B14F-4D97-AF65-F5344CB8AC3E}">
        <p14:creationId xmlns:p14="http://schemas.microsoft.com/office/powerpoint/2010/main" val="425477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0" i="0" dirty="0">
                <a:latin typeface="Times New Roman" panose="02020603050405020304" pitchFamily="18" charset="0"/>
                <a:cs typeface="Times New Roman" panose="02020603050405020304" pitchFamily="18" charset="0"/>
              </a:rPr>
              <a:t>Systematic (Scientific) - </a:t>
            </a:r>
            <a:r>
              <a:rPr lang="en-US" altLang="en-US" sz="1200" b="1" i="0" dirty="0">
                <a:latin typeface="Times New Roman" panose="02020603050405020304" pitchFamily="18" charset="0"/>
                <a:cs typeface="Times New Roman" panose="02020603050405020304" pitchFamily="18" charset="0"/>
              </a:rPr>
              <a:t>250-335 AD </a:t>
            </a:r>
            <a:r>
              <a:rPr lang="en-US" altLang="en-US" sz="1200" b="0" i="0" dirty="0">
                <a:latin typeface="Times New Roman" panose="02020603050405020304" pitchFamily="18" charset="0"/>
                <a:cs typeface="Times New Roman" panose="02020603050405020304" pitchFamily="18" charset="0"/>
              </a:rPr>
              <a:t>Period. </a:t>
            </a:r>
            <a:endParaRPr lang="en-US" b="0" i="0" dirty="0"/>
          </a:p>
        </p:txBody>
      </p:sp>
      <p:sp>
        <p:nvSpPr>
          <p:cNvPr id="4" name="Slide Number Placeholder 3"/>
          <p:cNvSpPr>
            <a:spLocks noGrp="1"/>
          </p:cNvSpPr>
          <p:nvPr>
            <p:ph type="sldNum" sz="quarter" idx="5"/>
          </p:nvPr>
        </p:nvSpPr>
        <p:spPr/>
        <p:txBody>
          <a:bodyPr/>
          <a:lstStyle/>
          <a:p>
            <a:fld id="{057096B6-D90C-4C3B-9443-2CFD7ADA8450}" type="slidenum">
              <a:rPr lang="en-US" smtClean="0"/>
              <a:t>13</a:t>
            </a:fld>
            <a:endParaRPr lang="en-US"/>
          </a:p>
        </p:txBody>
      </p:sp>
    </p:spTree>
    <p:extLst>
      <p:ext uri="{BB962C8B-B14F-4D97-AF65-F5344CB8AC3E}">
        <p14:creationId xmlns:p14="http://schemas.microsoft.com/office/powerpoint/2010/main" val="34120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a:t>    I. What are the characteristics of the Systematic or Scientific period.</a:t>
            </a:r>
          </a:p>
          <a:p>
            <a:pPr marL="0" indent="0">
              <a:buFontTx/>
              <a:buNone/>
            </a:pPr>
            <a:r>
              <a:rPr lang="en-US" altLang="en-US" dirty="0"/>
              <a:t>&gt;&gt;&gt;&gt;&gt;&gt;&gt;&gt;&gt;&gt;&gt;&gt;&gt;&gt;&gt;</a:t>
            </a:r>
          </a:p>
          <a:p>
            <a:pPr marL="0" indent="0">
              <a:buFontTx/>
              <a:buNone/>
            </a:pPr>
            <a:r>
              <a:rPr lang="en-US" altLang="en-US" dirty="0"/>
              <a:t>        A.  This teaching was part of the Alexandrian school of teaching—they were teaching by an allegorical method of interpreting Scripture.</a:t>
            </a:r>
          </a:p>
          <a:p>
            <a:pPr marL="0" indent="0">
              <a:buFontTx/>
              <a:buNone/>
            </a:pPr>
            <a:r>
              <a:rPr lang="en-US" altLang="en-US" dirty="0"/>
              <a:t>&gt;&gt;&gt;&gt;&gt;&gt;&gt;&gt;&gt;&gt;&gt;&gt;&gt;&gt;&gt;</a:t>
            </a:r>
          </a:p>
          <a:p>
            <a:pPr marL="0" indent="0">
              <a:buFontTx/>
              <a:buNone/>
            </a:pPr>
            <a:r>
              <a:rPr lang="en-US" altLang="en-US" dirty="0"/>
              <a:t>        B.  It is platonic in nature, it is taught as a “matter of fact”, with an absence of emotions.</a:t>
            </a:r>
          </a:p>
          <a:p>
            <a:pPr marL="0" indent="0">
              <a:buFontTx/>
              <a:buNone/>
            </a:pPr>
            <a:r>
              <a:rPr lang="en-US" dirty="0"/>
              <a:t>            1. (</a:t>
            </a:r>
            <a:r>
              <a:rPr lang="en-US" b="1" dirty="0"/>
              <a:t>1 Kings 2:19 KJV</a:t>
            </a:r>
            <a:r>
              <a:rPr lang="en-US" dirty="0"/>
              <a:t>) Bathsheba therefore went unto king Solomon, to speak unto him for Adonijah. And the king rose up to meet her, and bowed himself unto her, and sat down on his throne, and caused a seat to be set for the king's mother; </a:t>
            </a:r>
            <a:r>
              <a:rPr lang="en-US" u="sng" dirty="0"/>
              <a:t>and she sat on his right hand.</a:t>
            </a:r>
            <a:r>
              <a:rPr lang="en-US" sz="1200" b="0" i="0" u="none" strike="noStrike" kern="1200" dirty="0">
                <a:solidFill>
                  <a:schemeClr val="tx1"/>
                </a:solidFill>
                <a:effectLst/>
                <a:latin typeface="+mn-lt"/>
                <a:ea typeface="+mn-ea"/>
                <a:cs typeface="+mn-cs"/>
              </a:rPr>
              <a:t> </a:t>
            </a:r>
            <a:r>
              <a:rPr lang="en-US" dirty="0"/>
              <a:t> </a:t>
            </a:r>
            <a:r>
              <a:rPr lang="en-US" sz="1200" b="0" i="0" u="none" strike="noStrike" kern="1200" dirty="0">
                <a:solidFill>
                  <a:schemeClr val="tx1"/>
                </a:solidFill>
                <a:effectLst/>
                <a:latin typeface="+mn-lt"/>
                <a:ea typeface="+mn-ea"/>
                <a:cs typeface="+mn-cs"/>
              </a:rPr>
              <a:t> </a:t>
            </a:r>
          </a:p>
          <a:p>
            <a:pPr marL="0" indent="0">
              <a:buFontTx/>
              <a:buNone/>
            </a:pPr>
            <a:r>
              <a:rPr lang="en-US" sz="1200" b="0" i="0" u="none" strike="noStrike" kern="1200" dirty="0">
                <a:solidFill>
                  <a:schemeClr val="tx1"/>
                </a:solidFill>
                <a:effectLst/>
                <a:latin typeface="+mn-lt"/>
                <a:ea typeface="+mn-ea"/>
                <a:cs typeface="+mn-cs"/>
              </a:rPr>
              <a:t>            2. </a:t>
            </a:r>
            <a:r>
              <a:rPr lang="en-US" dirty="0"/>
              <a:t>The Roman Catholics use allegory to try to make their people believe that this is a picture of Mary reigning with Christ in Heaven. </a:t>
            </a:r>
          </a:p>
          <a:p>
            <a:pPr marL="0" indent="0">
              <a:buFontTx/>
              <a:buNone/>
            </a:pPr>
            <a:r>
              <a:rPr lang="en-US" dirty="0"/>
              <a:t>            3. Since Roman Catholics do not question their leaders, they accept it. </a:t>
            </a:r>
          </a:p>
          <a:p>
            <a:pPr marL="0" indent="0">
              <a:buFontTx/>
              <a:buNone/>
            </a:pPr>
            <a:r>
              <a:rPr lang="en-US" altLang="en-US" dirty="0"/>
              <a:t>&gt;&gt;&gt;&gt;&gt;&gt;&gt;&gt;&gt;&gt;&gt;&gt;&gt;&gt;&gt;&gt;</a:t>
            </a:r>
          </a:p>
          <a:p>
            <a:pPr marL="0" indent="0">
              <a:buFontTx/>
              <a:buNone/>
            </a:pPr>
            <a:r>
              <a:rPr lang="en-US" altLang="en-US" dirty="0"/>
              <a:t>        C.  Very systematic in it’s approach.</a:t>
            </a:r>
          </a:p>
          <a:p>
            <a:pPr marL="0" indent="0">
              <a:buFontTx/>
              <a:buNone/>
            </a:pPr>
            <a:r>
              <a:rPr lang="en-US" altLang="en-US" dirty="0"/>
              <a:t>            1. </a:t>
            </a:r>
            <a:r>
              <a:rPr lang="en-US" sz="1200" b="0" i="0" u="none" strike="noStrike" kern="1200" dirty="0">
                <a:solidFill>
                  <a:schemeClr val="tx1"/>
                </a:solidFill>
                <a:effectLst/>
                <a:latin typeface="+mn-lt"/>
                <a:ea typeface="+mn-ea"/>
                <a:cs typeface="+mn-cs"/>
              </a:rPr>
              <a:t>While allegory is an accepted method of interpretation, extreme care must be used when applying it. </a:t>
            </a:r>
          </a:p>
          <a:p>
            <a:pPr marL="0" indent="0">
              <a:buFontTx/>
              <a:buNone/>
            </a:pPr>
            <a:r>
              <a:rPr lang="en-US" sz="1200" b="0" i="0" u="none" strike="noStrike" kern="1200" dirty="0">
                <a:solidFill>
                  <a:schemeClr val="tx1"/>
                </a:solidFill>
                <a:effectLst/>
                <a:latin typeface="+mn-lt"/>
                <a:ea typeface="+mn-ea"/>
                <a:cs typeface="+mn-cs"/>
              </a:rPr>
              <a:t>            2. A person just cannot make a blanket statement that something represents something without proper biblical justification for believing that allegory. </a:t>
            </a:r>
          </a:p>
          <a:p>
            <a:pPr marL="0" indent="0">
              <a:buFontTx/>
              <a:buNone/>
            </a:pPr>
            <a:r>
              <a:rPr lang="en-US" sz="1200" b="0" i="0" u="none" strike="noStrike" kern="1200" dirty="0">
                <a:solidFill>
                  <a:schemeClr val="tx1"/>
                </a:solidFill>
                <a:effectLst/>
                <a:latin typeface="+mn-lt"/>
                <a:ea typeface="+mn-ea"/>
                <a:cs typeface="+mn-cs"/>
              </a:rPr>
              <a:t>            3. Allegories can be used to skew someone’s thinking toward a teaching. </a:t>
            </a:r>
          </a:p>
          <a:p>
            <a:pPr marL="0" indent="0">
              <a:buFontTx/>
              <a:buNone/>
            </a:pPr>
            <a:r>
              <a:rPr lang="en-US" altLang="en-US" sz="1200" b="0" i="0" u="none" strike="noStrike" kern="1200" dirty="0">
                <a:solidFill>
                  <a:schemeClr val="tx1"/>
                </a:solidFill>
                <a:effectLst/>
                <a:latin typeface="+mn-lt"/>
                <a:ea typeface="+mn-ea"/>
                <a:cs typeface="+mn-cs"/>
              </a:rPr>
              <a:t>            4. </a:t>
            </a:r>
            <a:r>
              <a:rPr lang="en-US" sz="1200" b="0" i="0" u="none" strike="noStrike" kern="1200" dirty="0">
                <a:solidFill>
                  <a:schemeClr val="tx1"/>
                </a:solidFill>
                <a:effectLst/>
                <a:latin typeface="+mn-lt"/>
                <a:ea typeface="+mn-ea"/>
                <a:cs typeface="+mn-cs"/>
              </a:rPr>
              <a:t>When representations are created within a system to persuade others into accepting it, this is abuse of the Scriptures.</a:t>
            </a:r>
          </a:p>
          <a:p>
            <a:pPr fontAlgn="base"/>
            <a:r>
              <a:rPr lang="en-US" sz="1200" b="1" i="0" u="none" strike="noStrike" kern="1200" dirty="0">
                <a:solidFill>
                  <a:schemeClr val="tx1"/>
                </a:solidFill>
                <a:effectLst/>
                <a:latin typeface="+mn-lt"/>
                <a:ea typeface="+mn-ea"/>
                <a:cs typeface="+mn-cs"/>
              </a:rPr>
              <a:t>platonic</a:t>
            </a:r>
          </a:p>
          <a:p>
            <a:pPr fontAlgn="base"/>
            <a:r>
              <a:rPr lang="en-US" sz="1200" b="0" i="0" u="none" strike="noStrike" kern="1200" dirty="0" err="1">
                <a:solidFill>
                  <a:schemeClr val="tx1"/>
                </a:solidFill>
                <a:effectLst/>
                <a:latin typeface="+mn-lt"/>
                <a:ea typeface="+mn-ea"/>
                <a:cs typeface="+mn-cs"/>
              </a:rPr>
              <a:t>pla</a:t>
            </a:r>
            <a:r>
              <a:rPr lang="en-US" sz="1200" b="0" i="0" u="none" strike="noStrike" kern="1200" dirty="0">
                <a:solidFill>
                  <a:schemeClr val="tx1"/>
                </a:solidFill>
                <a:effectLst/>
                <a:latin typeface="+mn-lt"/>
                <a:ea typeface="+mn-ea"/>
                <a:cs typeface="+mn-cs"/>
              </a:rPr>
              <a:t>·​ton·​</a:t>
            </a:r>
            <a:r>
              <a:rPr lang="en-US" sz="1200" b="0" i="0" u="none" strike="noStrike" kern="1200" dirty="0" err="1">
                <a:solidFill>
                  <a:schemeClr val="tx1"/>
                </a:solidFill>
                <a:effectLst/>
                <a:latin typeface="+mn-lt"/>
                <a:ea typeface="+mn-ea"/>
                <a:cs typeface="+mn-cs"/>
              </a:rPr>
              <a:t>ic</a:t>
            </a:r>
            <a:r>
              <a:rPr lang="en-US" sz="1200" b="0" i="0" u="none" strike="noStrike" kern="1200" dirty="0">
                <a:solidFill>
                  <a:schemeClr val="tx1"/>
                </a:solidFill>
                <a:effectLst/>
                <a:latin typeface="+mn-lt"/>
                <a:ea typeface="+mn-ea"/>
                <a:cs typeface="+mn-cs"/>
              </a:rPr>
              <a:t> | \ </a:t>
            </a:r>
            <a:r>
              <a:rPr lang="en-US" sz="1200" b="0" i="0" u="none" strike="noStrike" kern="1200" dirty="0" err="1">
                <a:solidFill>
                  <a:schemeClr val="tx1"/>
                </a:solidFill>
                <a:effectLst/>
                <a:latin typeface="+mn-lt"/>
                <a:ea typeface="+mn-ea"/>
                <a:cs typeface="+mn-cs"/>
              </a:rPr>
              <a:t>plə</a:t>
            </a:r>
            <a:r>
              <a:rPr lang="en-US" sz="1200" b="0" i="0" u="none" strike="noStrike" kern="1200" dirty="0">
                <a:solidFill>
                  <a:schemeClr val="tx1"/>
                </a:solidFill>
                <a:effectLst/>
                <a:latin typeface="+mn-lt"/>
                <a:ea typeface="+mn-ea"/>
                <a:cs typeface="+mn-cs"/>
              </a:rPr>
              <a:t>-ˈ</a:t>
            </a:r>
            <a:r>
              <a:rPr lang="en-US" sz="1200" b="0" i="0" u="none" strike="noStrike" kern="1200" dirty="0" err="1">
                <a:solidFill>
                  <a:schemeClr val="tx1"/>
                </a:solidFill>
                <a:effectLst/>
                <a:latin typeface="+mn-lt"/>
                <a:ea typeface="+mn-ea"/>
                <a:cs typeface="+mn-cs"/>
              </a:rPr>
              <a:t>tä-nik</a:t>
            </a:r>
            <a:r>
              <a:rPr lang="en-US" sz="1200" b="0" i="0" u="none" strike="noStrike" kern="1200" dirty="0">
                <a:solidFill>
                  <a:schemeClr val="tx1"/>
                </a:solidFill>
                <a:effectLst/>
                <a:latin typeface="+mn-lt"/>
                <a:ea typeface="+mn-ea"/>
                <a:cs typeface="+mn-cs"/>
              </a:rPr>
              <a:t> , </a:t>
            </a:r>
            <a:r>
              <a:rPr lang="en-US" sz="1200" b="0" i="0" u="none" strike="noStrike" kern="1200" dirty="0" err="1">
                <a:solidFill>
                  <a:schemeClr val="tx1"/>
                </a:solidFill>
                <a:effectLst/>
                <a:latin typeface="+mn-lt"/>
                <a:ea typeface="+mn-ea"/>
                <a:cs typeface="+mn-cs"/>
              </a:rPr>
              <a:t>plā</a:t>
            </a:r>
            <a:r>
              <a:rPr lang="en-US" sz="1200" b="0" i="0" u="none" strike="noStrike" kern="1200" dirty="0">
                <a:solidFill>
                  <a:schemeClr val="tx1"/>
                </a:solidFill>
                <a:effectLst/>
                <a:latin typeface="+mn-lt"/>
                <a:ea typeface="+mn-ea"/>
                <a:cs typeface="+mn-cs"/>
              </a:rPr>
              <a:t>-\ </a:t>
            </a:r>
          </a:p>
          <a:p>
            <a:pPr fontAlgn="base"/>
            <a:r>
              <a:rPr lang="en-US" sz="1200" b="1" i="0" u="none" strike="noStrike" kern="1200" dirty="0">
                <a:solidFill>
                  <a:schemeClr val="tx1"/>
                </a:solidFill>
                <a:effectLst/>
                <a:latin typeface="+mn-lt"/>
                <a:ea typeface="+mn-ea"/>
                <a:cs typeface="+mn-cs"/>
              </a:rPr>
              <a:t>        1.</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capitalized</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of, relating to, or characteristic of Plato or </a:t>
            </a:r>
            <a:r>
              <a:rPr lang="en-US" sz="1200" b="0" i="0" u="none" strike="noStrike" kern="1200" dirty="0" err="1">
                <a:solidFill>
                  <a:schemeClr val="tx1"/>
                </a:solidFill>
                <a:effectLst/>
                <a:latin typeface="+mn-lt"/>
                <a:ea typeface="+mn-ea"/>
                <a:cs typeface="+mn-cs"/>
              </a:rPr>
              <a:t>Plationism</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        2.</a:t>
            </a:r>
            <a:r>
              <a:rPr lang="en-US" sz="1200" b="0" i="0" u="none" strike="noStrike" kern="1200" dirty="0">
                <a:solidFill>
                  <a:schemeClr val="tx1"/>
                </a:solidFill>
                <a:effectLst/>
                <a:latin typeface="+mn-lt"/>
                <a:ea typeface="+mn-ea"/>
                <a:cs typeface="+mn-cs"/>
              </a:rPr>
              <a:t> Scientific and unfeeling</a:t>
            </a:r>
            <a:endParaRPr lang="en-US" sz="1200" b="1"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            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relating to or based on platonic love: experiencing or professing platonic love </a:t>
            </a:r>
          </a:p>
          <a:p>
            <a:pPr fontAlgn="base"/>
            <a:r>
              <a:rPr lang="en-US" sz="1200" b="1" i="0" u="none" strike="noStrike" kern="1200" dirty="0">
                <a:solidFill>
                  <a:schemeClr val="tx1"/>
                </a:solidFill>
                <a:effectLst/>
                <a:latin typeface="+mn-lt"/>
                <a:ea typeface="+mn-ea"/>
                <a:cs typeface="+mn-cs"/>
              </a:rPr>
              <a:t>            b</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of, relating to, or </a:t>
            </a:r>
            <a:r>
              <a:rPr lang="en-US" sz="1200" b="1" i="1" u="none" strike="noStrike" kern="1200" dirty="0">
                <a:solidFill>
                  <a:schemeClr val="tx1"/>
                </a:solidFill>
                <a:effectLst/>
                <a:latin typeface="+mn-lt"/>
                <a:ea typeface="+mn-ea"/>
                <a:cs typeface="+mn-cs"/>
              </a:rPr>
              <a:t>being in a relationship marked by the absence of love (romance or sex)</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14</a:t>
            </a:fld>
            <a:endParaRPr lang="en-US"/>
          </a:p>
        </p:txBody>
      </p:sp>
    </p:spTree>
    <p:extLst>
      <p:ext uri="{BB962C8B-B14F-4D97-AF65-F5344CB8AC3E}">
        <p14:creationId xmlns:p14="http://schemas.microsoft.com/office/powerpoint/2010/main" val="82934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II. Examples</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A.  </a:t>
            </a:r>
            <a:r>
              <a:rPr lang="en-US" altLang="en-US" sz="1200" b="1" dirty="0">
                <a:latin typeface="Times New Roman" panose="02020603050405020304" pitchFamily="18" charset="0"/>
                <a:cs typeface="Times New Roman" panose="02020603050405020304" pitchFamily="18" charset="0"/>
              </a:rPr>
              <a:t>Clement</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160 AD</a:t>
            </a:r>
            <a:r>
              <a:rPr lang="en-US" altLang="en-US" sz="1200" dirty="0">
                <a:latin typeface="Times New Roman" panose="02020603050405020304" pitchFamily="18" charset="0"/>
                <a:cs typeface="Times New Roman" panose="02020603050405020304" pitchFamily="18" charset="0"/>
              </a:rPr>
              <a:t>)—taught that the Greek philosophy was one necessary preparation for coming of Christ; (It was the spread of the language, not the philosophy that was needed).</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(1) God is the “remote cause”; </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(2) He interpreted it as a “fall” into sin allegorically; </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(3) However he stressed “free will” on the part of mankind.</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B. </a:t>
            </a:r>
            <a:r>
              <a:rPr lang="en-US" altLang="en-US" sz="1200" b="1" dirty="0">
                <a:latin typeface="Times New Roman" panose="02020603050405020304" pitchFamily="18" charset="0"/>
                <a:cs typeface="Times New Roman" panose="02020603050405020304" pitchFamily="18" charset="0"/>
              </a:rPr>
              <a:t>Origen</a:t>
            </a:r>
            <a:r>
              <a:rPr lang="en-US" altLang="en-US" sz="1200" dirty="0">
                <a:latin typeface="Times New Roman" panose="02020603050405020304" pitchFamily="18" charset="0"/>
                <a:cs typeface="Times New Roman" panose="02020603050405020304" pitchFamily="18" charset="0"/>
              </a:rPr>
              <a:t>—Sought to moderate the Greek thought, and Christian teachings; taught interpretation of Scripture has </a:t>
            </a:r>
            <a:r>
              <a:rPr lang="en-US" altLang="en-US" sz="1200" b="1" dirty="0">
                <a:latin typeface="Times New Roman" panose="02020603050405020304" pitchFamily="18" charset="0"/>
                <a:cs typeface="Times New Roman" panose="02020603050405020304" pitchFamily="18" charset="0"/>
              </a:rPr>
              <a:t>3</a:t>
            </a:r>
            <a:r>
              <a:rPr lang="en-US" altLang="en-US" sz="1200" dirty="0">
                <a:latin typeface="Times New Roman" panose="02020603050405020304" pitchFamily="18" charset="0"/>
                <a:cs typeface="Times New Roman" panose="02020603050405020304" pitchFamily="18" charset="0"/>
              </a:rPr>
              <a:t> levels </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(1)There is a simple-level for the simple-minded; </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(2) Soul of Scripture or morals — had to do with ethical understanding; </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(3) The allegorical method was the first method used to study the Bible scientifically.</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15</a:t>
            </a:fld>
            <a:endParaRPr lang="en-US"/>
          </a:p>
        </p:txBody>
      </p:sp>
    </p:spTree>
    <p:extLst>
      <p:ext uri="{BB962C8B-B14F-4D97-AF65-F5344CB8AC3E}">
        <p14:creationId xmlns:p14="http://schemas.microsoft.com/office/powerpoint/2010/main" val="343258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We have discussed the four periods of early Christian writing, now let’s look at some of the topics of discussion.</a:t>
            </a:r>
          </a:p>
          <a:p>
            <a:r>
              <a:rPr lang="en-US" dirty="0"/>
              <a:t>&gt;&gt;&gt;&gt;&gt;&gt;&gt;&gt;&gt;&gt;&gt;&gt;</a:t>
            </a:r>
          </a:p>
          <a:p>
            <a:r>
              <a:rPr lang="en-US" dirty="0"/>
              <a:t>    2. Starting with the  </a:t>
            </a:r>
            <a:r>
              <a:rPr lang="en-US" altLang="en-US" dirty="0">
                <a:latin typeface="Script MT Bold" panose="03040602040607080904" pitchFamily="66" charset="0"/>
              </a:rPr>
              <a:t>“Preserving” the Faith</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16</a:t>
            </a:fld>
            <a:endParaRPr lang="en-US"/>
          </a:p>
        </p:txBody>
      </p:sp>
    </p:spTree>
    <p:extLst>
      <p:ext uri="{BB962C8B-B14F-4D97-AF65-F5344CB8AC3E}">
        <p14:creationId xmlns:p14="http://schemas.microsoft.com/office/powerpoint/2010/main" val="166154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0" dirty="0">
                <a:latin typeface="Times New Roman" panose="02020603050405020304" pitchFamily="18" charset="0"/>
                <a:cs typeface="Times New Roman" panose="02020603050405020304" pitchFamily="18" charset="0"/>
              </a:rPr>
              <a:t>    1. </a:t>
            </a:r>
            <a:r>
              <a:rPr lang="en-US" altLang="en-US" sz="1200" i="1" dirty="0">
                <a:latin typeface="Times New Roman" panose="02020603050405020304" pitchFamily="18" charset="0"/>
                <a:cs typeface="Times New Roman" panose="02020603050405020304" pitchFamily="18" charset="0"/>
              </a:rPr>
              <a:t>Judaism and Christianity </a:t>
            </a:r>
            <a:r>
              <a:rPr lang="en-US" altLang="en-US" sz="1200" i="0" dirty="0">
                <a:latin typeface="Times New Roman" panose="02020603050405020304" pitchFamily="18" charset="0"/>
                <a:cs typeface="Times New Roman" panose="02020603050405020304" pitchFamily="18" charset="0"/>
              </a:rPr>
              <a:t>were the two faiths under question at that time in the </a:t>
            </a:r>
            <a:r>
              <a:rPr lang="en-US" altLang="en-US" sz="1200" b="1" i="0" dirty="0">
                <a:latin typeface="Times New Roman" panose="02020603050405020304" pitchFamily="18" charset="0"/>
                <a:cs typeface="Times New Roman" panose="02020603050405020304" pitchFamily="18" charset="0"/>
              </a:rPr>
              <a:t>1</a:t>
            </a:r>
            <a:r>
              <a:rPr lang="en-US" altLang="en-US" sz="1200" b="1" i="0" baseline="30000" dirty="0">
                <a:latin typeface="Times New Roman" panose="02020603050405020304" pitchFamily="18" charset="0"/>
                <a:cs typeface="Times New Roman" panose="02020603050405020304" pitchFamily="18" charset="0"/>
              </a:rPr>
              <a:t>st</a:t>
            </a:r>
            <a:r>
              <a:rPr lang="en-US" altLang="en-US" sz="1200" b="1" i="0" dirty="0">
                <a:latin typeface="Times New Roman" panose="02020603050405020304" pitchFamily="18" charset="0"/>
                <a:cs typeface="Times New Roman" panose="02020603050405020304" pitchFamily="18" charset="0"/>
              </a:rPr>
              <a:t> </a:t>
            </a:r>
            <a:r>
              <a:rPr lang="en-US" altLang="en-US" sz="1200" i="0" dirty="0">
                <a:latin typeface="Times New Roman" panose="02020603050405020304" pitchFamily="18" charset="0"/>
                <a:cs typeface="Times New Roman" panose="02020603050405020304" pitchFamily="18" charset="0"/>
              </a:rPr>
              <a:t>century.</a:t>
            </a:r>
            <a:endParaRPr lang="en-US" i="0" dirty="0"/>
          </a:p>
        </p:txBody>
      </p:sp>
      <p:sp>
        <p:nvSpPr>
          <p:cNvPr id="4" name="Slide Number Placeholder 3"/>
          <p:cNvSpPr>
            <a:spLocks noGrp="1"/>
          </p:cNvSpPr>
          <p:nvPr>
            <p:ph type="sldNum" sz="quarter" idx="5"/>
          </p:nvPr>
        </p:nvSpPr>
        <p:spPr/>
        <p:txBody>
          <a:bodyPr/>
          <a:lstStyle/>
          <a:p>
            <a:fld id="{057096B6-D90C-4C3B-9443-2CFD7ADA8450}" type="slidenum">
              <a:rPr lang="en-US" smtClean="0"/>
              <a:t>17</a:t>
            </a:fld>
            <a:endParaRPr lang="en-US"/>
          </a:p>
        </p:txBody>
      </p:sp>
    </p:spTree>
    <p:extLst>
      <p:ext uri="{BB962C8B-B14F-4D97-AF65-F5344CB8AC3E}">
        <p14:creationId xmlns:p14="http://schemas.microsoft.com/office/powerpoint/2010/main" val="13114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latin typeface="Times New Roman" panose="02020603050405020304" pitchFamily="18" charset="0"/>
                <a:cs typeface="Times New Roman" panose="02020603050405020304" pitchFamily="18" charset="0"/>
              </a:rPr>
              <a:t>    I. The Council of Jerusalem—in </a:t>
            </a:r>
            <a:r>
              <a:rPr lang="en-US" altLang="en-US" sz="1200" b="1" dirty="0">
                <a:latin typeface="Times New Roman" panose="02020603050405020304" pitchFamily="18" charset="0"/>
                <a:cs typeface="Times New Roman" panose="02020603050405020304" pitchFamily="18" charset="0"/>
              </a:rPr>
              <a:t>Acts</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15</a:t>
            </a:r>
            <a:r>
              <a:rPr lang="en-US" altLang="en-US" sz="1200" b="0" dirty="0">
                <a:latin typeface="Times New Roman" panose="02020603050405020304" pitchFamily="18" charset="0"/>
                <a:cs typeface="Times New Roman" panose="02020603050405020304" pitchFamily="18" charset="0"/>
              </a:rPr>
              <a:t> is where it starts.</a:t>
            </a:r>
          </a:p>
          <a:p>
            <a:pPr>
              <a:buFontTx/>
              <a:buNone/>
            </a:pPr>
            <a:r>
              <a:rPr lang="en-US" altLang="en-US" sz="1200" b="0" dirty="0">
                <a:latin typeface="Times New Roman" panose="02020603050405020304" pitchFamily="18" charset="0"/>
                <a:cs typeface="Times New Roman" panose="02020603050405020304" pitchFamily="18" charset="0"/>
              </a:rPr>
              <a:t>&gt;&gt;&gt;&gt;&gt;&gt;&gt;&gt;&gt;&gt;&gt;&gt;</a:t>
            </a:r>
            <a:endParaRPr lang="en-US" altLang="en-US" sz="1200" b="1" dirty="0">
              <a:latin typeface="Times New Roman" panose="02020603050405020304" pitchFamily="18" charset="0"/>
              <a:cs typeface="Times New Roman" panose="02020603050405020304" pitchFamily="18" charset="0"/>
            </a:endParaRPr>
          </a:p>
          <a:p>
            <a:pPr marL="0" indent="0">
              <a:buFontTx/>
              <a:buNone/>
            </a:pPr>
            <a:r>
              <a:rPr lang="en-US" altLang="en-US" sz="1200" dirty="0">
                <a:latin typeface="Times New Roman" panose="02020603050405020304" pitchFamily="18" charset="0"/>
                <a:cs typeface="Times New Roman" panose="02020603050405020304" pitchFamily="18" charset="0"/>
              </a:rPr>
              <a:t>        A. First apostolic decree--</a:t>
            </a:r>
            <a:r>
              <a:rPr lang="en-US" altLang="en-US" sz="1200" b="1" dirty="0" err="1">
                <a:latin typeface="Times New Roman" panose="02020603050405020304" pitchFamily="18" charset="0"/>
                <a:cs typeface="Times New Roman" panose="02020603050405020304" pitchFamily="18" charset="0"/>
              </a:rPr>
              <a:t>ch.</a:t>
            </a:r>
            <a:r>
              <a:rPr lang="en-US" altLang="en-US" sz="1200" b="1" dirty="0">
                <a:latin typeface="Times New Roman" panose="02020603050405020304" pitchFamily="18" charset="0"/>
                <a:cs typeface="Times New Roman" panose="02020603050405020304" pitchFamily="18" charset="0"/>
              </a:rPr>
              <a:t> 15:19</a:t>
            </a:r>
            <a:r>
              <a:rPr lang="en-US" altLang="en-US" sz="1200" dirty="0">
                <a:latin typeface="Times New Roman" panose="02020603050405020304" pitchFamily="18" charset="0"/>
                <a:cs typeface="Times New Roman" panose="02020603050405020304" pitchFamily="18" charset="0"/>
              </a:rPr>
              <a:t> </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a:t>
            </a:r>
          </a:p>
          <a:p>
            <a:pPr rtl="0"/>
            <a:r>
              <a:rPr lang="en-US" sz="1200" b="0" i="1" u="none" strike="noStrike" kern="1200" baseline="0" dirty="0">
                <a:solidFill>
                  <a:schemeClr val="tx1"/>
                </a:solidFill>
                <a:latin typeface="+mn-lt"/>
                <a:ea typeface="+mn-ea"/>
                <a:cs typeface="+mn-cs"/>
              </a:rPr>
              <a:t>Therefore I judge that we should not trouble those from among the Gentiles who are turning to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15:19</a:t>
            </a:r>
            <a:r>
              <a:rPr lang="en-US" sz="1200" b="0" i="0" u="none" strike="noStrike" kern="1200" baseline="0" dirty="0">
                <a:solidFill>
                  <a:schemeClr val="tx1"/>
                </a:solidFill>
                <a:latin typeface="+mn-lt"/>
                <a:ea typeface="+mn-ea"/>
                <a:cs typeface="+mn-cs"/>
              </a:rPr>
              <a:t>)</a:t>
            </a:r>
            <a:r>
              <a:rPr lang="en-US" altLang="en-US" sz="1200" dirty="0">
                <a:latin typeface="Times New Roman" panose="02020603050405020304" pitchFamily="18" charset="0"/>
                <a:cs typeface="Times New Roman" panose="02020603050405020304" pitchFamily="18" charset="0"/>
              </a:rPr>
              <a:t> </a:t>
            </a:r>
          </a:p>
          <a:p>
            <a:pPr rtl="0"/>
            <a:r>
              <a:rPr lang="en-US" altLang="en-US" sz="1200" dirty="0">
                <a:latin typeface="Times New Roman" panose="02020603050405020304" pitchFamily="18" charset="0"/>
                <a:cs typeface="Times New Roman" panose="02020603050405020304" pitchFamily="18" charset="0"/>
              </a:rPr>
              <a: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1. They decreed abstinence from idolatry</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a:t>
            </a:r>
          </a:p>
          <a:p>
            <a:pPr>
              <a:buFontTx/>
              <a:buNone/>
            </a:pPr>
            <a:r>
              <a:rPr lang="en-US" altLang="en-US" sz="1200" dirty="0">
                <a:latin typeface="Times New Roman" panose="02020603050405020304" pitchFamily="18" charset="0"/>
                <a:cs typeface="Times New Roman" panose="02020603050405020304" pitchFamily="18" charset="0"/>
              </a:rPr>
              <a:t>            2. They decreed abstinence from blood</a:t>
            </a:r>
          </a:p>
          <a:p>
            <a:pPr>
              <a:buFontTx/>
              <a:buNone/>
            </a:pPr>
            <a:r>
              <a:rPr lang="en-US" altLang="en-US" sz="1200" dirty="0">
                <a:latin typeface="Times New Roman" panose="02020603050405020304" pitchFamily="18" charset="0"/>
                <a:cs typeface="Times New Roman" panose="02020603050405020304" pitchFamily="18" charset="0"/>
              </a:rPr>
              <a:t>&gt;&gt;&gt;&gt;&gt;&gt;&gt;&gt;&gt;&gt;&gt;&gt;</a:t>
            </a:r>
          </a:p>
          <a:p>
            <a:pPr>
              <a:buFontTx/>
              <a:buNone/>
            </a:pPr>
            <a:r>
              <a:rPr lang="en-US" altLang="en-US" sz="1200" dirty="0">
                <a:latin typeface="Times New Roman" panose="02020603050405020304" pitchFamily="18" charset="0"/>
                <a:cs typeface="Times New Roman" panose="02020603050405020304" pitchFamily="18" charset="0"/>
              </a:rPr>
              <a:t>            3. They decreed abstinence from eating animals killed by strangulation</a:t>
            </a:r>
          </a:p>
          <a:p>
            <a:pPr>
              <a:buFontTx/>
              <a:buNone/>
            </a:pPr>
            <a:r>
              <a:rPr lang="en-US" altLang="en-US" sz="1200" dirty="0">
                <a:latin typeface="Times New Roman" panose="02020603050405020304" pitchFamily="18" charset="0"/>
                <a:cs typeface="Times New Roman" panose="02020603050405020304" pitchFamily="18" charset="0"/>
              </a:rPr>
              <a:t>&gt;&gt;&gt;&gt;&gt;&gt;&gt;&gt;&gt;&gt;&gt;&gt;</a:t>
            </a:r>
          </a:p>
          <a:p>
            <a:pPr>
              <a:buFontTx/>
              <a:buNone/>
            </a:pPr>
            <a:r>
              <a:rPr lang="en-US" altLang="en-US" sz="1200" dirty="0">
                <a:latin typeface="Times New Roman" panose="02020603050405020304" pitchFamily="18" charset="0"/>
                <a:cs typeface="Times New Roman" panose="02020603050405020304" pitchFamily="18" charset="0"/>
              </a:rPr>
              <a:t>            4. They decreed  abstinence from immorality</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18</a:t>
            </a:fld>
            <a:endParaRPr lang="en-US"/>
          </a:p>
        </p:txBody>
      </p:sp>
    </p:spTree>
    <p:extLst>
      <p:ext uri="{BB962C8B-B14F-4D97-AF65-F5344CB8AC3E}">
        <p14:creationId xmlns:p14="http://schemas.microsoft.com/office/powerpoint/2010/main" val="993499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Even the early church leaders saw a need for </a:t>
            </a:r>
            <a:r>
              <a:rPr lang="en-US" altLang="en-US" i="1" dirty="0">
                <a:latin typeface="Times New Roman" panose="02020603050405020304" pitchFamily="18" charset="0"/>
                <a:cs typeface="Times New Roman" panose="02020603050405020304" pitchFamily="18" charset="0"/>
              </a:rPr>
              <a:t>Tightening of Church Organization; </a:t>
            </a:r>
            <a:r>
              <a:rPr lang="en-US" altLang="en-US" i="0" dirty="0">
                <a:latin typeface="Times New Roman" panose="02020603050405020304" pitchFamily="18" charset="0"/>
                <a:cs typeface="Times New Roman" panose="02020603050405020304" pitchFamily="18" charset="0"/>
              </a:rPr>
              <a:t>an organization given by God and corrupted by man.</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19</a:t>
            </a:fld>
            <a:endParaRPr lang="en-US"/>
          </a:p>
        </p:txBody>
      </p:sp>
    </p:spTree>
    <p:extLst>
      <p:ext uri="{BB962C8B-B14F-4D97-AF65-F5344CB8AC3E}">
        <p14:creationId xmlns:p14="http://schemas.microsoft.com/office/powerpoint/2010/main" val="228876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1. In this study of </a:t>
            </a:r>
            <a:r>
              <a:rPr lang="en-US" altLang="en-US" sz="1200" i="1" dirty="0">
                <a:solidFill>
                  <a:schemeClr val="bg1"/>
                </a:solidFill>
                <a:latin typeface="Times New Roman" panose="02020603050405020304" pitchFamily="18" charset="0"/>
                <a:cs typeface="Times New Roman" panose="02020603050405020304" pitchFamily="18" charset="0"/>
              </a:rPr>
              <a:t>Periods of Christian Literature, </a:t>
            </a:r>
            <a:r>
              <a:rPr lang="en-US" altLang="en-US" sz="1200" i="0" dirty="0">
                <a:solidFill>
                  <a:schemeClr val="bg1"/>
                </a:solidFill>
                <a:latin typeface="Times New Roman" panose="02020603050405020304" pitchFamily="18" charset="0"/>
                <a:cs typeface="Times New Roman" panose="02020603050405020304" pitchFamily="18" charset="0"/>
              </a:rPr>
              <a:t>we will be looking at many subjects of discussion and many of the early church fathers and their writings.</a:t>
            </a:r>
          </a:p>
          <a:p>
            <a:r>
              <a:rPr lang="en-US" sz="1200" i="0" dirty="0">
                <a:solidFill>
                  <a:schemeClr val="bg1"/>
                </a:solidFill>
                <a:latin typeface="Times New Roman" panose="02020603050405020304" pitchFamily="18" charset="0"/>
                <a:cs typeface="Times New Roman" panose="02020603050405020304" pitchFamily="18" charset="0"/>
              </a:rPr>
              <a:t>    2. It is not an exhaustive study but one that each of us should be made aware of.</a:t>
            </a:r>
          </a:p>
          <a:p>
            <a:r>
              <a:rPr lang="en-US" sz="1200" i="0" dirty="0">
                <a:solidFill>
                  <a:schemeClr val="bg1"/>
                </a:solidFill>
                <a:latin typeface="Times New Roman" panose="02020603050405020304" pitchFamily="18" charset="0"/>
                <a:cs typeface="Times New Roman" panose="02020603050405020304" pitchFamily="18" charset="0"/>
              </a:rPr>
              <a:t>    3. How can we refute what we do not know?</a:t>
            </a:r>
            <a:endParaRPr lang="en-US" i="0" dirty="0"/>
          </a:p>
        </p:txBody>
      </p:sp>
      <p:sp>
        <p:nvSpPr>
          <p:cNvPr id="4" name="Slide Number Placeholder 3"/>
          <p:cNvSpPr>
            <a:spLocks noGrp="1"/>
          </p:cNvSpPr>
          <p:nvPr>
            <p:ph type="sldNum" sz="quarter" idx="5"/>
          </p:nvPr>
        </p:nvSpPr>
        <p:spPr/>
        <p:txBody>
          <a:bodyPr/>
          <a:lstStyle/>
          <a:p>
            <a:fld id="{057096B6-D90C-4C3B-9443-2CFD7ADA8450}" type="slidenum">
              <a:rPr lang="en-US" smtClean="0"/>
              <a:t>2</a:t>
            </a:fld>
            <a:endParaRPr lang="en-US"/>
          </a:p>
        </p:txBody>
      </p:sp>
    </p:spTree>
    <p:extLst>
      <p:ext uri="{BB962C8B-B14F-4D97-AF65-F5344CB8AC3E}">
        <p14:creationId xmlns:p14="http://schemas.microsoft.com/office/powerpoint/2010/main" val="301714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I.  Their claim; is that there </a:t>
            </a:r>
            <a:r>
              <a:rPr lang="en-US" altLang="en-US" b="1" dirty="0">
                <a:latin typeface="Times New Roman" panose="02020603050405020304" pitchFamily="18" charset="0"/>
                <a:cs typeface="Times New Roman" panose="02020603050405020304" pitchFamily="18" charset="0"/>
              </a:rPr>
              <a:t>No </a:t>
            </a:r>
            <a:r>
              <a:rPr lang="en-US" altLang="en-US" dirty="0">
                <a:latin typeface="Times New Roman" panose="02020603050405020304" pitchFamily="18" charset="0"/>
                <a:cs typeface="Times New Roman" panose="02020603050405020304" pitchFamily="18" charset="0"/>
              </a:rPr>
              <a:t>single example of church polity anywhere in N.T.</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&gt;&gt;&gt;&gt;&gt;&gt;&gt;&gt;&gt;&gt;&gt;&gt;&gt;&gt;&gt;&gt;</a:t>
            </a:r>
          </a:p>
          <a:p>
            <a:pPr rtl="0"/>
            <a:r>
              <a:rPr lang="en-US" sz="1200" b="0" i="1" u="none" strike="noStrike" kern="1200" baseline="0" dirty="0">
                <a:solidFill>
                  <a:schemeClr val="tx1"/>
                </a:solidFill>
                <a:latin typeface="+mn-lt"/>
                <a:ea typeface="+mn-ea"/>
                <a:cs typeface="+mn-cs"/>
              </a:rPr>
              <a:t>And He Himself gave some to be apostles, some prophets, some evangelists, and some pastors and teachers,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t>
            </a:r>
            <a:r>
              <a:rPr lang="en-US" sz="1200" b="0" i="0" u="none" strike="noStrike" kern="1200" dirty="0">
                <a:solidFill>
                  <a:schemeClr val="tx1"/>
                </a:solidFill>
                <a:effectLst/>
                <a:latin typeface="+mn-lt"/>
                <a:ea typeface="+mn-ea"/>
                <a:cs typeface="+mn-cs"/>
              </a:rPr>
              <a:t>Ecclesiastical polity is the operational and governance structure of a church or of a Christian denomination. </a:t>
            </a:r>
          </a:p>
          <a:p>
            <a:pPr rtl="0"/>
            <a:r>
              <a:rPr lang="en-US" sz="1200" b="0" i="0" u="none" strike="noStrike" kern="1200" dirty="0">
                <a:solidFill>
                  <a:schemeClr val="tx1"/>
                </a:solidFill>
                <a:effectLst/>
                <a:latin typeface="+mn-lt"/>
                <a:ea typeface="+mn-ea"/>
                <a:cs typeface="+mn-cs"/>
              </a:rPr>
              <a:t>        b. It also denotes the </a:t>
            </a:r>
            <a:r>
              <a:rPr lang="en-US" sz="1200" b="0" i="0" u="sng" strike="noStrike" kern="1200" dirty="0">
                <a:solidFill>
                  <a:schemeClr val="tx1"/>
                </a:solidFill>
                <a:effectLst/>
                <a:latin typeface="+mn-lt"/>
                <a:ea typeface="+mn-ea"/>
                <a:cs typeface="+mn-cs"/>
              </a:rPr>
              <a:t>ministerial structure</a:t>
            </a:r>
            <a:r>
              <a:rPr lang="en-US" sz="1200" b="0" i="0" u="none" strike="noStrike" kern="1200" dirty="0">
                <a:solidFill>
                  <a:schemeClr val="tx1"/>
                </a:solidFill>
                <a:effectLst/>
                <a:latin typeface="+mn-lt"/>
                <a:ea typeface="+mn-ea"/>
                <a:cs typeface="+mn-cs"/>
              </a:rPr>
              <a:t> of a church and the authority relationships between churches. </a:t>
            </a:r>
          </a:p>
          <a:p>
            <a:pPr rtl="0"/>
            <a:r>
              <a:rPr lang="en-US" sz="1200" b="0" i="0" u="none" strike="noStrike" kern="1200" dirty="0">
                <a:solidFill>
                  <a:schemeClr val="tx1"/>
                </a:solidFill>
                <a:effectLst/>
                <a:latin typeface="+mn-lt"/>
                <a:ea typeface="+mn-ea"/>
                <a:cs typeface="+mn-cs"/>
              </a:rPr>
              <a:t>        c. Polity relates closely to ecclesiology (e-</a:t>
            </a:r>
            <a:r>
              <a:rPr lang="en-US" sz="1200" b="0" i="0" u="none" strike="noStrike" kern="1200" dirty="0" err="1">
                <a:solidFill>
                  <a:schemeClr val="tx1"/>
                </a:solidFill>
                <a:effectLst/>
                <a:latin typeface="+mn-lt"/>
                <a:ea typeface="+mn-ea"/>
                <a:cs typeface="+mn-cs"/>
              </a:rPr>
              <a:t>klee</a:t>
            </a:r>
            <a:r>
              <a:rPr lang="en-US" sz="1200" b="0" i="0" u="none" strike="noStrike" kern="1200" dirty="0">
                <a:solidFill>
                  <a:schemeClr val="tx1"/>
                </a:solidFill>
                <a:effectLst/>
                <a:latin typeface="+mn-lt"/>
                <a:ea typeface="+mn-ea"/>
                <a:cs typeface="+mn-cs"/>
              </a:rPr>
              <a:t>-zee -ology), the study of doctrine and theology relating to church organization.</a:t>
            </a:r>
          </a:p>
          <a:p>
            <a:pPr rtl="0"/>
            <a:r>
              <a:rPr lang="en-US" altLang="en-US" sz="1200" b="0" i="0" u="none" strike="noStrike" kern="1200" dirty="0">
                <a:solidFill>
                  <a:schemeClr val="tx1"/>
                </a:solidFill>
                <a:effectLst/>
                <a:latin typeface="+mn-lt"/>
                <a:ea typeface="+mn-ea"/>
                <a:cs typeface="+mn-cs"/>
              </a:rPr>
              <a:t>&gt;&gt;&gt;&gt;&gt;&gt;&gt;&gt;&gt;&gt;&gt;&gt;&gt;&gt;&gt;&gt;</a:t>
            </a:r>
            <a:endParaRPr lang="en-US"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II.  Ignatius—The Bishop of Antioch—</a:t>
            </a:r>
            <a:r>
              <a:rPr lang="en-US" altLang="en-US" b="1" dirty="0">
                <a:latin typeface="Times New Roman" panose="02020603050405020304" pitchFamily="18" charset="0"/>
                <a:cs typeface="Times New Roman" panose="02020603050405020304" pitchFamily="18" charset="0"/>
              </a:rPr>
              <a:t>100-120 AD</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&gt;&gt;&gt;&gt;&gt;&gt;&gt;&gt;&gt;&gt;&gt;&gt;&gt;&gt;&gt;&gt;</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  Wrote letters to the churches through the bishops</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&gt;&gt;&gt;&gt;&gt;&gt;&gt;&gt;&gt;&gt;&gt;&gt;&gt;&gt;&gt;&gt;</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B.  He emphasized the “unity” of the church by bishopric polity</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1.  Unity is found in the affairs of the church everywhere you go.</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2.  Bishops were the basis for unity</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20</a:t>
            </a:fld>
            <a:endParaRPr lang="en-US"/>
          </a:p>
        </p:txBody>
      </p:sp>
    </p:spTree>
    <p:extLst>
      <p:ext uri="{BB962C8B-B14F-4D97-AF65-F5344CB8AC3E}">
        <p14:creationId xmlns:p14="http://schemas.microsoft.com/office/powerpoint/2010/main" val="218729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None/>
            </a:pPr>
            <a:r>
              <a:rPr lang="en-US" altLang="en-US" sz="1200" dirty="0">
                <a:latin typeface="Times New Roman" panose="02020603050405020304" pitchFamily="18" charset="0"/>
                <a:cs typeface="Times New Roman" panose="02020603050405020304" pitchFamily="18" charset="0"/>
              </a:rPr>
              <a:t>        C.  The bishop had help through the </a:t>
            </a:r>
            <a:r>
              <a:rPr lang="en-US" altLang="en-US" sz="1200" i="1" dirty="0">
                <a:latin typeface="Times New Roman" panose="02020603050405020304" pitchFamily="18" charset="0"/>
                <a:cs typeface="Times New Roman" panose="02020603050405020304" pitchFamily="18" charset="0"/>
              </a:rPr>
              <a:t>presbyteroi</a:t>
            </a:r>
            <a:r>
              <a:rPr lang="en-US" altLang="en-US" sz="1200" dirty="0">
                <a:latin typeface="Times New Roman" panose="02020603050405020304" pitchFamily="18" charset="0"/>
                <a:cs typeface="Times New Roman" panose="02020603050405020304" pitchFamily="18" charset="0"/>
              </a:rPr>
              <a:t>—priests</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D. The bishop became the </a:t>
            </a:r>
            <a:r>
              <a:rPr lang="en-US" altLang="en-US" sz="1200" b="1" dirty="0">
                <a:latin typeface="Times New Roman" panose="02020603050405020304" pitchFamily="18" charset="0"/>
                <a:cs typeface="Times New Roman" panose="02020603050405020304" pitchFamily="18" charset="0"/>
              </a:rPr>
              <a:t>earth</a:t>
            </a:r>
            <a:r>
              <a:rPr lang="en-US" altLang="en-US" sz="1200" dirty="0">
                <a:latin typeface="Times New Roman" panose="02020603050405020304" pitchFamily="18" charset="0"/>
                <a:cs typeface="Times New Roman" panose="02020603050405020304" pitchFamily="18" charset="0"/>
              </a:rPr>
              <a:t>ly counterpart of Christ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E.  Ignatius was first to use the word “catholic”</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III.  Cyprian—wrote that there where there is “</a:t>
            </a:r>
            <a:r>
              <a:rPr lang="en-US" altLang="en-US" sz="1200" b="1" dirty="0">
                <a:latin typeface="Times New Roman" panose="02020603050405020304" pitchFamily="18" charset="0"/>
                <a:cs typeface="Times New Roman" panose="02020603050405020304" pitchFamily="18" charset="0"/>
              </a:rPr>
              <a:t>no bishop there is no church</a:t>
            </a:r>
            <a:r>
              <a:rPr lang="en-US" altLang="en-US" sz="1200" dirty="0">
                <a:latin typeface="Times New Roman" panose="02020603050405020304" pitchFamily="18" charset="0"/>
                <a:cs typeface="Times New Roman" panose="02020603050405020304" pitchFamily="18" charset="0"/>
              </a:rPr>
              <a:t>”</a:t>
            </a:r>
          </a:p>
          <a:p>
            <a:pPr>
              <a:lnSpc>
                <a:spcPct val="90000"/>
              </a:lnSpc>
              <a:buFontTx/>
              <a:buNone/>
            </a:pPr>
            <a:r>
              <a:rPr lang="en-US" altLang="en-US" sz="1200" dirty="0">
                <a:latin typeface="Times New Roman" panose="02020603050405020304" pitchFamily="18" charset="0"/>
                <a:cs typeface="Times New Roman" panose="02020603050405020304" pitchFamily="18" charset="0"/>
              </a:rPr>
              <a:t>            1. As a Bishop, he was a bit self serving, I would say.</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21</a:t>
            </a:fld>
            <a:endParaRPr lang="en-US"/>
          </a:p>
        </p:txBody>
      </p:sp>
    </p:spTree>
    <p:extLst>
      <p:ext uri="{BB962C8B-B14F-4D97-AF65-F5344CB8AC3E}">
        <p14:creationId xmlns:p14="http://schemas.microsoft.com/office/powerpoint/2010/main" val="52350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Lord’s plan of Salvation!</a:t>
            </a:r>
          </a:p>
          <a:p>
            <a:r>
              <a:rPr lang="en-US" sz="1200" kern="1200" dirty="0">
                <a:solidFill>
                  <a:schemeClr val="tx1"/>
                </a:solidFill>
                <a:effectLst/>
                <a:latin typeface="+mn-lt"/>
                <a:ea typeface="+mn-ea"/>
                <a:cs typeface="+mn-cs"/>
              </a:rPr>
              <a:t>    2.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3.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4.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5.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6.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dirty="0"/>
              <a:t>&gt;&gt;&gt;&gt;&gt;&gt;&gt;&gt;&gt;&gt;&gt;&gt;&gt;&gt;</a:t>
            </a:r>
          </a:p>
          <a:p>
            <a:r>
              <a:rPr lang="en-US" dirty="0"/>
              <a:t>    Today is the day of your salvation!</a:t>
            </a:r>
          </a:p>
          <a:p>
            <a:r>
              <a:rPr lang="en-US" dirty="0"/>
              <a:t>&gt;&gt;&gt;&gt;&gt;&gt;&gt;&gt;&gt;&gt;&gt;&gt;&gt;&gt;</a:t>
            </a:r>
          </a:p>
          <a:p>
            <a:r>
              <a:rPr lang="en-US" dirty="0"/>
              <a:t>    Song List</a:t>
            </a:r>
          </a:p>
        </p:txBody>
      </p:sp>
      <p:sp>
        <p:nvSpPr>
          <p:cNvPr id="4" name="Slide Number Placeholder 3"/>
          <p:cNvSpPr>
            <a:spLocks noGrp="1"/>
          </p:cNvSpPr>
          <p:nvPr>
            <p:ph type="sldNum" sz="quarter" idx="5"/>
          </p:nvPr>
        </p:nvSpPr>
        <p:spPr/>
        <p:txBody>
          <a:bodyPr/>
          <a:lstStyle/>
          <a:p>
            <a:fld id="{057096B6-D90C-4C3B-9443-2CFD7ADA8450}" type="slidenum">
              <a:rPr lang="en-US" smtClean="0"/>
              <a:t>22</a:t>
            </a:fld>
            <a:endParaRPr lang="en-US"/>
          </a:p>
        </p:txBody>
      </p:sp>
    </p:spTree>
    <p:extLst>
      <p:ext uri="{BB962C8B-B14F-4D97-AF65-F5344CB8AC3E}">
        <p14:creationId xmlns:p14="http://schemas.microsoft.com/office/powerpoint/2010/main" val="417202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What about the </a:t>
            </a:r>
            <a:r>
              <a:rPr lang="en-US" altLang="en-US" sz="1200" i="1" dirty="0">
                <a:latin typeface="Times New Roman" panose="02020603050405020304" pitchFamily="18" charset="0"/>
                <a:cs typeface="Times New Roman" panose="02020603050405020304" pitchFamily="18" charset="0"/>
              </a:rPr>
              <a:t>Formation of NT Canon, </a:t>
            </a:r>
            <a:r>
              <a:rPr lang="en-US" altLang="en-US" sz="1200" i="0" dirty="0">
                <a:latin typeface="Times New Roman" panose="02020603050405020304" pitchFamily="18" charset="0"/>
                <a:cs typeface="Times New Roman" panose="02020603050405020304" pitchFamily="18" charset="0"/>
              </a:rPr>
              <a:t>that is the New Testament as we know it. </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24</a:t>
            </a:fld>
            <a:endParaRPr lang="en-US"/>
          </a:p>
        </p:txBody>
      </p:sp>
    </p:spTree>
    <p:extLst>
      <p:ext uri="{BB962C8B-B14F-4D97-AF65-F5344CB8AC3E}">
        <p14:creationId xmlns:p14="http://schemas.microsoft.com/office/powerpoint/2010/main" val="149970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Tx/>
              <a:buNone/>
            </a:pPr>
            <a:r>
              <a:rPr lang="en-US" altLang="en-US" sz="1200" dirty="0">
                <a:latin typeface="Tahoma" panose="020B0604030504040204" pitchFamily="34" charset="0"/>
              </a:rPr>
              <a:t>    1. N.T. writers as we know them were those that were inspired of God; Then there are the “want ta bees”</a:t>
            </a:r>
          </a:p>
          <a:p>
            <a:pPr>
              <a:spcBef>
                <a:spcPct val="50000"/>
              </a:spcBef>
              <a:buFontTx/>
              <a:buNone/>
            </a:pPr>
            <a:r>
              <a:rPr lang="en-US" altLang="en-US" sz="1200" dirty="0">
                <a:latin typeface="Tahoma" panose="020B0604030504040204" pitchFamily="34" charset="0"/>
              </a:rPr>
              <a:t>&gt;&gt;&gt;&gt;&gt;&gt;&gt;&gt;&gt;&gt;&gt;&gt;&gt;&gt;&gt;</a:t>
            </a:r>
          </a:p>
          <a:p>
            <a:pPr>
              <a:spcBef>
                <a:spcPct val="50000"/>
              </a:spcBef>
              <a:buFontTx/>
              <a:buNone/>
            </a:pPr>
            <a:r>
              <a:rPr lang="en-US" altLang="en-US" sz="1200" dirty="0">
                <a:latin typeface="Tahoma" panose="020B0604030504040204" pitchFamily="34" charset="0"/>
              </a:rPr>
              <a:t>        a. </a:t>
            </a:r>
            <a:r>
              <a:rPr lang="en-US" altLang="en-US" sz="1200" b="1" dirty="0" err="1">
                <a:latin typeface="Tahoma" panose="020B0604030504040204" pitchFamily="34" charset="0"/>
              </a:rPr>
              <a:t>Marcion</a:t>
            </a:r>
            <a:r>
              <a:rPr lang="en-US" altLang="en-US" sz="1200" dirty="0">
                <a:latin typeface="Tahoma" panose="020B0604030504040204" pitchFamily="34" charset="0"/>
              </a:rPr>
              <a:t> (</a:t>
            </a:r>
            <a:r>
              <a:rPr lang="en-US" altLang="en-US" sz="1200" b="1" dirty="0">
                <a:latin typeface="Tahoma" panose="020B0604030504040204" pitchFamily="34" charset="0"/>
              </a:rPr>
              <a:t>144 AD</a:t>
            </a:r>
            <a:r>
              <a:rPr lang="en-US" altLang="en-US" sz="1200" dirty="0">
                <a:latin typeface="Tahoma" panose="020B0604030504040204" pitchFamily="34" charset="0"/>
              </a:rPr>
              <a:t>) – Did not believe in the Jewish God or the Jewish Scripture.</a:t>
            </a:r>
          </a:p>
          <a:p>
            <a:pPr>
              <a:spcBef>
                <a:spcPct val="50000"/>
              </a:spcBef>
              <a:buFontTx/>
              <a:buNone/>
            </a:pPr>
            <a:r>
              <a:rPr lang="en-US" altLang="en-US" sz="1200" dirty="0">
                <a:latin typeface="Tahoma" panose="020B0604030504040204" pitchFamily="34" charset="0"/>
              </a:rPr>
              <a:t>            1.) However, he did believe in the deity of Christ and that the Apostle Paul was his Apostle and spokesman.</a:t>
            </a:r>
          </a:p>
          <a:p>
            <a:pPr>
              <a:spcBef>
                <a:spcPct val="50000"/>
              </a:spcBef>
              <a:buFontTx/>
              <a:buNone/>
            </a:pPr>
            <a:r>
              <a:rPr lang="en-US" altLang="en-US" sz="1200" dirty="0">
                <a:latin typeface="Tahoma" panose="020B0604030504040204" pitchFamily="34" charset="0"/>
              </a:rPr>
              <a:t>&gt;&gt;&gt;&gt;&gt;&gt;&gt;&gt;&gt;&gt;&gt;&gt;&gt;&gt;&gt;</a:t>
            </a:r>
          </a:p>
          <a:p>
            <a:pPr>
              <a:spcBef>
                <a:spcPct val="50000"/>
              </a:spcBef>
              <a:buFontTx/>
              <a:buNone/>
            </a:pPr>
            <a:r>
              <a:rPr lang="en-US" altLang="en-US" sz="1200" dirty="0">
                <a:latin typeface="Tahoma" panose="020B0604030504040204" pitchFamily="34" charset="0"/>
              </a:rPr>
              <a:t>        b.  </a:t>
            </a:r>
            <a:r>
              <a:rPr lang="en-US" altLang="en-US" sz="1200" b="1" dirty="0" err="1">
                <a:latin typeface="Tahoma" panose="020B0604030504040204" pitchFamily="34" charset="0"/>
              </a:rPr>
              <a:t>Iraneaus</a:t>
            </a:r>
            <a:r>
              <a:rPr lang="en-US" altLang="en-US" sz="1200" dirty="0">
                <a:latin typeface="Tahoma" panose="020B0604030504040204" pitchFamily="34" charset="0"/>
              </a:rPr>
              <a:t> (Bishop of Lyons)—around </a:t>
            </a:r>
            <a:r>
              <a:rPr lang="en-US" altLang="en-US" sz="1200" b="1" dirty="0">
                <a:latin typeface="Tahoma" panose="020B0604030504040204" pitchFamily="34" charset="0"/>
              </a:rPr>
              <a:t>180 AD</a:t>
            </a:r>
            <a:r>
              <a:rPr lang="en-US" altLang="en-US" sz="1200" b="0" dirty="0">
                <a:latin typeface="Tahoma" panose="020B0604030504040204" pitchFamily="34" charset="0"/>
              </a:rPr>
              <a:t> wrote </a:t>
            </a:r>
            <a:r>
              <a:rPr lang="en-US" altLang="en-US" sz="1200" dirty="0">
                <a:latin typeface="Tahoma" panose="020B0604030504040204" pitchFamily="34" charset="0"/>
              </a:rPr>
              <a:t>his book </a:t>
            </a:r>
            <a:r>
              <a:rPr lang="en-US" altLang="en-US" sz="1200" i="1" dirty="0">
                <a:latin typeface="Tahoma" panose="020B0604030504040204" pitchFamily="34" charset="0"/>
              </a:rPr>
              <a:t>Against Heresies</a:t>
            </a:r>
          </a:p>
          <a:p>
            <a:pPr>
              <a:spcBef>
                <a:spcPct val="50000"/>
              </a:spcBef>
              <a:buFontTx/>
              <a:buNone/>
            </a:pPr>
            <a:r>
              <a:rPr lang="en-US" sz="1200" b="0" i="0" u="none" strike="noStrike" kern="1200" dirty="0">
                <a:solidFill>
                  <a:schemeClr val="tx1"/>
                </a:solidFill>
                <a:effectLst/>
                <a:latin typeface="+mn-lt"/>
                <a:ea typeface="+mn-ea"/>
                <a:cs typeface="+mn-cs"/>
              </a:rPr>
              <a:t>            1.) Originating from Smyrna, he had heard the preaching of Polycarp, who in turn was said to have heard John the Apostle. </a:t>
            </a:r>
          </a:p>
          <a:p>
            <a:pPr>
              <a:spcBef>
                <a:spcPct val="50000"/>
              </a:spcBef>
              <a:buFontTx/>
              <a:buNone/>
            </a:pPr>
            <a:r>
              <a:rPr lang="en-US" altLang="en-US" sz="1200" b="0" i="0" u="none" strike="noStrike" kern="1200" dirty="0">
                <a:solidFill>
                  <a:schemeClr val="tx1"/>
                </a:solidFill>
                <a:effectLst/>
                <a:latin typeface="+mn-lt"/>
                <a:ea typeface="+mn-ea"/>
                <a:cs typeface="+mn-cs"/>
              </a:rPr>
              <a:t>            2.) He taught against Gnosticism. </a:t>
            </a:r>
          </a:p>
          <a:p>
            <a:pPr>
              <a:spcBef>
                <a:spcPct val="50000"/>
              </a:spcBef>
              <a:buFontTx/>
              <a:buNone/>
            </a:pPr>
            <a:r>
              <a:rPr lang="en-US" sz="1200" b="0" i="0" u="none" strike="noStrike" kern="1200" dirty="0">
                <a:solidFill>
                  <a:schemeClr val="tx1"/>
                </a:solidFill>
                <a:effectLst/>
                <a:latin typeface="+mn-lt"/>
                <a:ea typeface="+mn-ea"/>
                <a:cs typeface="+mn-cs"/>
              </a:rPr>
              <a:t>                  a.) </a:t>
            </a:r>
            <a:r>
              <a:rPr lang="en-US" sz="1200" b="1" i="0" u="none" strike="noStrike" kern="1200" dirty="0">
                <a:solidFill>
                  <a:schemeClr val="tx1"/>
                </a:solidFill>
                <a:effectLst/>
                <a:latin typeface="+mn-lt"/>
                <a:ea typeface="+mn-ea"/>
                <a:cs typeface="+mn-cs"/>
              </a:rPr>
              <a:t>Gnostics</a:t>
            </a:r>
            <a:r>
              <a:rPr lang="en-US" sz="1200" b="0" i="0" u="none" strike="noStrike" kern="1200" dirty="0">
                <a:solidFill>
                  <a:schemeClr val="tx1"/>
                </a:solidFill>
                <a:effectLst/>
                <a:latin typeface="+mn-lt"/>
                <a:ea typeface="+mn-ea"/>
                <a:cs typeface="+mn-cs"/>
              </a:rPr>
              <a:t> believed that the created, material world (</a:t>
            </a:r>
            <a:r>
              <a:rPr lang="en-US" sz="1200" b="1" i="0" u="none" strike="noStrike" kern="1200" dirty="0">
                <a:solidFill>
                  <a:schemeClr val="tx1"/>
                </a:solidFill>
                <a:effectLst/>
                <a:latin typeface="+mn-lt"/>
                <a:ea typeface="+mn-ea"/>
                <a:cs typeface="+mn-cs"/>
              </a:rPr>
              <a:t>all matter</a:t>
            </a:r>
            <a:r>
              <a:rPr lang="en-US" sz="1200" b="0" i="0" u="none" strike="noStrike" kern="1200" dirty="0">
                <a:solidFill>
                  <a:schemeClr val="tx1"/>
                </a:solidFill>
                <a:effectLst/>
                <a:latin typeface="+mn-lt"/>
                <a:ea typeface="+mn-ea"/>
                <a:cs typeface="+mn-cs"/>
              </a:rPr>
              <a:t>) is evil, and therefore in opposition to the spirit, and that only the spirit is good. </a:t>
            </a:r>
          </a:p>
          <a:p>
            <a:pPr>
              <a:spcBef>
                <a:spcPct val="50000"/>
              </a:spcBef>
              <a:buFontTx/>
              <a:buNone/>
            </a:pPr>
            <a:r>
              <a:rPr lang="en-US" sz="1200" b="0" i="0" u="none" strike="noStrike" kern="1200" dirty="0">
                <a:solidFill>
                  <a:schemeClr val="tx1"/>
                </a:solidFill>
                <a:effectLst/>
                <a:latin typeface="+mn-lt"/>
                <a:ea typeface="+mn-ea"/>
                <a:cs typeface="+mn-cs"/>
              </a:rPr>
              <a:t>                  b.) They constructed as an evil God to explain the creation of the world (matter) and considered Jesus Christ a wholly spiritual God.</a:t>
            </a:r>
            <a:endParaRPr lang="en-US" altLang="en-US" sz="1200" b="0" i="0" u="none" strike="noStrike" kern="1200" dirty="0">
              <a:solidFill>
                <a:schemeClr val="tx1"/>
              </a:solidFill>
              <a:effectLst/>
              <a:latin typeface="+mn-lt"/>
              <a:ea typeface="+mn-ea"/>
              <a:cs typeface="+mn-cs"/>
            </a:endParaRPr>
          </a:p>
          <a:p>
            <a:pPr>
              <a:spcBef>
                <a:spcPct val="50000"/>
              </a:spcBef>
              <a:buFontTx/>
              <a:buNone/>
            </a:pPr>
            <a:r>
              <a:rPr lang="en-US" altLang="en-US" sz="1200" b="0" i="0" u="none" strike="noStrike" kern="1200" dirty="0">
                <a:solidFill>
                  <a:schemeClr val="tx1"/>
                </a:solidFill>
                <a:effectLst/>
                <a:latin typeface="+mn-lt"/>
                <a:ea typeface="+mn-ea"/>
                <a:cs typeface="+mn-cs"/>
              </a:rPr>
              <a:t>&gt;&gt;&gt;&gt;&gt;&gt;&gt;&gt;&gt;&gt;&gt;&gt;&gt;&gt;&gt;</a:t>
            </a:r>
            <a:endParaRPr lang="en-US" altLang="en-US" sz="1200" i="1" dirty="0">
              <a:latin typeface="Tahoma" panose="020B0604030504040204" pitchFamily="34" charset="0"/>
            </a:endParaRPr>
          </a:p>
          <a:p>
            <a:pPr>
              <a:spcBef>
                <a:spcPct val="50000"/>
              </a:spcBef>
              <a:buFontTx/>
              <a:buNone/>
            </a:pPr>
            <a:r>
              <a:rPr lang="en-US" altLang="en-US" sz="1200" dirty="0">
                <a:latin typeface="Tahoma" panose="020B0604030504040204" pitchFamily="34" charset="0"/>
              </a:rPr>
              <a:t>        c. The Canon (the Bible) appeared as it is now, with </a:t>
            </a:r>
            <a:r>
              <a:rPr lang="en-US" altLang="en-US" sz="1200" b="1" dirty="0" err="1">
                <a:latin typeface="Tahoma" panose="020B0604030504040204" pitchFamily="34" charset="0"/>
              </a:rPr>
              <a:t>Anthanasius</a:t>
            </a:r>
            <a:r>
              <a:rPr lang="en-US" altLang="en-US" sz="1200" dirty="0">
                <a:latin typeface="Tahoma" panose="020B0604030504040204" pitchFamily="34" charset="0"/>
              </a:rPr>
              <a:t> in </a:t>
            </a:r>
            <a:r>
              <a:rPr lang="en-US" altLang="en-US" sz="1200" b="1" dirty="0">
                <a:latin typeface="Tahoma" panose="020B0604030504040204" pitchFamily="34" charset="0"/>
              </a:rPr>
              <a:t>367 AD</a:t>
            </a:r>
            <a:r>
              <a:rPr lang="en-US" altLang="en-US" sz="1200" b="0" dirty="0">
                <a:latin typeface="Tahoma" panose="020B0604030504040204" pitchFamily="34" charset="0"/>
              </a:rPr>
              <a:t> he was the Bishop of Alexandria.</a:t>
            </a:r>
            <a:endParaRPr lang="en-US" altLang="en-US" sz="1200" b="1" dirty="0">
              <a:latin typeface="Tahoma" panose="020B0604030504040204" pitchFamily="34" charset="0"/>
            </a:endParaRPr>
          </a:p>
          <a:p>
            <a:r>
              <a:rPr lang="en-US" sz="1200" b="0" i="0" u="none" strike="noStrike" kern="1200" dirty="0">
                <a:solidFill>
                  <a:schemeClr val="tx1"/>
                </a:solidFill>
                <a:effectLst/>
                <a:latin typeface="+mn-lt"/>
                <a:ea typeface="+mn-ea"/>
                <a:cs typeface="+mn-cs"/>
              </a:rPr>
              <a:t>             1.) Athanasius the Apostolic, was the 20th bishop of Alexandria (as Athanasius I, </a:t>
            </a:r>
            <a:r>
              <a:rPr lang="en-US" sz="1200" b="1" i="0" u="none" strike="noStrike" kern="1200" dirty="0">
                <a:solidFill>
                  <a:schemeClr val="tx1"/>
                </a:solidFill>
                <a:effectLst/>
                <a:latin typeface="+mn-lt"/>
                <a:ea typeface="+mn-ea"/>
                <a:cs typeface="+mn-cs"/>
              </a:rPr>
              <a:t>328 – 373  AD</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2,) Athanasius was a Christian theologian and a Church Father, the chief defender of Trinitarianism against </a:t>
            </a:r>
            <a:r>
              <a:rPr lang="en-US" sz="1200" b="1" i="0" u="none" strike="noStrike" kern="1200" dirty="0">
                <a:solidFill>
                  <a:schemeClr val="tx1"/>
                </a:solidFill>
                <a:effectLst/>
                <a:latin typeface="+mn-lt"/>
                <a:ea typeface="+mn-ea"/>
                <a:cs typeface="+mn-cs"/>
              </a:rPr>
              <a:t>Arianism</a:t>
            </a:r>
            <a:r>
              <a:rPr lang="en-US" sz="1200" b="0" i="0" u="none" strike="noStrike" kern="1200" dirty="0">
                <a:solidFill>
                  <a:schemeClr val="tx1"/>
                </a:solidFill>
                <a:effectLst/>
                <a:latin typeface="+mn-lt"/>
                <a:ea typeface="+mn-ea"/>
                <a:cs typeface="+mn-cs"/>
              </a:rPr>
              <a:t>,. </a:t>
            </a:r>
            <a:r>
              <a:rPr lang="en-US" dirty="0"/>
              <a:t/>
            </a:r>
            <a:br>
              <a:rPr lang="en-US" dirty="0"/>
            </a:br>
            <a:r>
              <a:rPr lang="en-US" dirty="0"/>
              <a:t>             3.) </a:t>
            </a:r>
            <a:r>
              <a:rPr lang="en-US" sz="1200" b="0" i="0" u="none" strike="noStrike" kern="1200" dirty="0">
                <a:solidFill>
                  <a:schemeClr val="tx1"/>
                </a:solidFill>
                <a:effectLst/>
                <a:latin typeface="+mn-lt"/>
                <a:ea typeface="+mn-ea"/>
                <a:cs typeface="+mn-cs"/>
              </a:rPr>
              <a:t>Conflict with Arius and Arianism as well as successive Roman emperors shaped Athanasius' career. </a:t>
            </a:r>
          </a:p>
          <a:p>
            <a:r>
              <a:rPr lang="en-US" sz="1200" b="0" i="0" u="none" strike="noStrike" kern="1200" dirty="0">
                <a:solidFill>
                  <a:schemeClr val="tx1"/>
                </a:solidFill>
                <a:effectLst/>
                <a:latin typeface="+mn-lt"/>
                <a:ea typeface="+mn-ea"/>
                <a:cs typeface="+mn-cs"/>
              </a:rPr>
              <a:t>             4.) The Arian position that the Son of God, Jesus of Nazareth, is of a distinct substance from the Father. </a:t>
            </a:r>
          </a:p>
          <a:p>
            <a:r>
              <a:rPr lang="en-US" sz="1200" b="0" i="0" u="none" strike="noStrike" kern="1200" dirty="0">
                <a:solidFill>
                  <a:schemeClr val="tx1"/>
                </a:solidFill>
                <a:effectLst/>
                <a:latin typeface="+mn-lt"/>
                <a:ea typeface="+mn-ea"/>
                <a:cs typeface="+mn-cs"/>
              </a:rPr>
              <a:t>             5.) Nonetheless, within a few years after his death, Gregory of Nazianzus called him the "Pillar of the Church". </a:t>
            </a:r>
          </a:p>
          <a:p>
            <a:r>
              <a:rPr lang="en-US" sz="1200" b="0" i="0" u="none" strike="noStrike" kern="1200" dirty="0">
                <a:solidFill>
                  <a:schemeClr val="tx1"/>
                </a:solidFill>
                <a:effectLst/>
                <a:latin typeface="+mn-lt"/>
                <a:ea typeface="+mn-ea"/>
                <a:cs typeface="+mn-cs"/>
              </a:rPr>
              <a:t>             6.) </a:t>
            </a:r>
            <a:r>
              <a:rPr lang="en-US" sz="1200" b="1" i="0" u="none" strike="noStrike" kern="1200" dirty="0">
                <a:solidFill>
                  <a:schemeClr val="tx1"/>
                </a:solidFill>
                <a:effectLst/>
                <a:latin typeface="+mn-lt"/>
                <a:ea typeface="+mn-ea"/>
                <a:cs typeface="+mn-cs"/>
              </a:rPr>
              <a:t>Athanasius</a:t>
            </a:r>
            <a:r>
              <a:rPr lang="en-US" sz="1200" b="0" i="0" u="none" strike="noStrike" kern="1200" dirty="0">
                <a:solidFill>
                  <a:schemeClr val="tx1"/>
                </a:solidFill>
                <a:effectLst/>
                <a:latin typeface="+mn-lt"/>
                <a:ea typeface="+mn-ea"/>
                <a:cs typeface="+mn-cs"/>
              </a:rPr>
              <a:t> is counted as one of the four great Eastern Doctors of the Church in the Catholic Church.  </a:t>
            </a:r>
          </a:p>
          <a:p>
            <a:r>
              <a:rPr lang="en-US" sz="1200" b="0" i="0" u="none" strike="noStrike" kern="1200" dirty="0">
                <a:solidFill>
                  <a:schemeClr val="tx1"/>
                </a:solidFill>
                <a:effectLst/>
                <a:latin typeface="+mn-lt"/>
                <a:ea typeface="+mn-ea"/>
                <a:cs typeface="+mn-cs"/>
              </a:rPr>
              <a:t>&gt;&gt;&gt;&gt;&gt;&gt;&gt;&gt;&gt;&gt;&gt;&gt;&gt;&gt;</a:t>
            </a:r>
          </a:p>
          <a:p>
            <a:r>
              <a:rPr lang="en-US" altLang="en-US" sz="1200" dirty="0">
                <a:latin typeface="Tahoma" panose="020B0604030504040204" pitchFamily="34" charset="0"/>
              </a:rPr>
              <a:t>        d. Council of Carthage gave final consent in </a:t>
            </a:r>
            <a:r>
              <a:rPr lang="en-US" altLang="en-US" sz="1200" b="1" dirty="0">
                <a:latin typeface="Tahoma" panose="020B0604030504040204" pitchFamily="34" charset="0"/>
              </a:rPr>
              <a:t>397 AD</a:t>
            </a:r>
            <a:r>
              <a:rPr lang="en-US" altLang="en-US" sz="1200" b="0" dirty="0">
                <a:latin typeface="Tahoma" panose="020B0604030504040204" pitchFamily="34" charset="0"/>
              </a:rPr>
              <a:t> to what we call the Old and New Testaments  as held by Athanasius. </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25</a:t>
            </a:fld>
            <a:endParaRPr lang="en-US"/>
          </a:p>
        </p:txBody>
      </p:sp>
    </p:spTree>
    <p:extLst>
      <p:ext uri="{BB962C8B-B14F-4D97-AF65-F5344CB8AC3E}">
        <p14:creationId xmlns:p14="http://schemas.microsoft.com/office/powerpoint/2010/main" val="199762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i="1" dirty="0">
                <a:latin typeface="Times New Roman" panose="02020603050405020304" pitchFamily="18" charset="0"/>
                <a:cs typeface="Times New Roman" panose="02020603050405020304" pitchFamily="18" charset="0"/>
              </a:rPr>
              <a:t>Development of the Creeds</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26</a:t>
            </a:fld>
            <a:endParaRPr lang="en-US"/>
          </a:p>
        </p:txBody>
      </p:sp>
    </p:spTree>
    <p:extLst>
      <p:ext uri="{BB962C8B-B14F-4D97-AF65-F5344CB8AC3E}">
        <p14:creationId xmlns:p14="http://schemas.microsoft.com/office/powerpoint/2010/main" val="5128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I. Earliest creed was simply “</a:t>
            </a:r>
            <a:r>
              <a:rPr lang="en-US" altLang="en-US" b="1" dirty="0">
                <a:latin typeface="Times New Roman" panose="02020603050405020304" pitchFamily="18" charset="0"/>
                <a:cs typeface="Times New Roman" panose="02020603050405020304" pitchFamily="18" charset="0"/>
              </a:rPr>
              <a:t>Jesus is Lord</a:t>
            </a:r>
            <a:r>
              <a:rPr lang="en-US" altLang="en-US" dirty="0">
                <a:latin typeface="Times New Roman" panose="02020603050405020304" pitchFamily="18" charset="0"/>
                <a:cs typeface="Times New Roman" panose="02020603050405020304" pitchFamily="18" charset="0"/>
              </a:rPr>
              <a:t>”</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&gt;&gt;&gt;&gt;&gt;&gt;&gt;&gt;&gt;&gt;&gt;&gt;&gt;&gt;</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II.  The old Roman Symbol </a:t>
            </a:r>
          </a:p>
          <a:p>
            <a:pPr marL="0" indent="0" algn="l">
              <a:lnSpc>
                <a:spcPct val="90000"/>
              </a:lnSpc>
              <a:buFontTx/>
              <a:buNone/>
            </a:pPr>
            <a:r>
              <a:rPr lang="en-US" sz="1200" b="0" i="0" u="none" strike="noStrike" kern="1200" dirty="0">
                <a:solidFill>
                  <a:schemeClr val="tx1"/>
                </a:solidFill>
                <a:effectLst/>
                <a:latin typeface="+mn-lt"/>
                <a:ea typeface="+mn-ea"/>
                <a:cs typeface="+mn-cs"/>
              </a:rPr>
              <a:t>          1.) “Jesus is Lord” or “Caesar is Lord” </a:t>
            </a:r>
          </a:p>
          <a:p>
            <a:pPr marL="0" indent="0" algn="l">
              <a:lnSpc>
                <a:spcPct val="90000"/>
              </a:lnSpc>
              <a:buFontTx/>
              <a:buNone/>
            </a:pPr>
            <a:r>
              <a:rPr lang="en-US" sz="1200" b="0" i="0" u="none" strike="noStrike" kern="1200" dirty="0">
                <a:solidFill>
                  <a:schemeClr val="tx1"/>
                </a:solidFill>
                <a:effectLst/>
                <a:latin typeface="+mn-lt"/>
                <a:ea typeface="+mn-ea"/>
                <a:cs typeface="+mn-cs"/>
              </a:rPr>
              <a:t>          2.) A Decision for All Times. </a:t>
            </a:r>
          </a:p>
          <a:p>
            <a:pPr marL="0" indent="0" algn="l">
              <a:lnSpc>
                <a:spcPct val="90000"/>
              </a:lnSpc>
              <a:buFontTx/>
              <a:buNone/>
            </a:pPr>
            <a:r>
              <a:rPr lang="en-US" sz="1200" b="0" i="0" u="none" strike="noStrike" kern="1200" dirty="0">
                <a:solidFill>
                  <a:schemeClr val="tx1"/>
                </a:solidFill>
                <a:effectLst/>
                <a:latin typeface="+mn-lt"/>
                <a:ea typeface="+mn-ea"/>
                <a:cs typeface="+mn-cs"/>
              </a:rPr>
              <a:t>          3.) And Christianity can no more allow itself to be subservient to the ends of modern western states anymore than it could to the ends of the Roman Empire. </a:t>
            </a:r>
          </a:p>
          <a:p>
            <a:pPr marL="0" indent="0" algn="l">
              <a:lnSpc>
                <a:spcPct val="90000"/>
              </a:lnSpc>
              <a:buFontTx/>
              <a:buNone/>
            </a:pPr>
            <a:r>
              <a:rPr lang="en-US" altLang="en-US" sz="1200" b="0" i="0" u="none" strike="noStrike" kern="1200" dirty="0">
                <a:solidFill>
                  <a:schemeClr val="tx1"/>
                </a:solidFill>
                <a:effectLst/>
                <a:latin typeface="+mn-lt"/>
                <a:ea typeface="+mn-ea"/>
                <a:cs typeface="+mn-cs"/>
              </a:rPr>
              <a:t>&gt;&gt;&gt;&gt;&gt;&gt;&gt;&gt;&gt;&gt;&gt;&gt;&gt;&gt;&gt;</a:t>
            </a:r>
            <a:endParaRPr lang="en-US" altLang="en-US" dirty="0">
              <a:latin typeface="Times New Roman" panose="02020603050405020304" pitchFamily="18" charset="0"/>
              <a:cs typeface="Times New Roman" panose="02020603050405020304" pitchFamily="18" charset="0"/>
            </a:endParaRP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A.  The symbol of Rome was used by the church and it evolves around </a:t>
            </a:r>
            <a:r>
              <a:rPr lang="en-US" altLang="en-US" b="1" dirty="0">
                <a:latin typeface="Times New Roman" panose="02020603050405020304" pitchFamily="18" charset="0"/>
                <a:cs typeface="Times New Roman" panose="02020603050405020304" pitchFamily="18" charset="0"/>
              </a:rPr>
              <a:t>336 AD</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&gt;&gt;&gt;&gt;&gt;&gt;&gt;&gt;&gt;&gt;&gt;&gt;&gt;&gt;&gt;</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B.  It would become the “test” of orthodoxy</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&gt;&gt;&gt;&gt;&gt;&gt;&gt;&gt;&gt;&gt;&gt;&gt;&gt;&gt;&gt;</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C.  In the </a:t>
            </a:r>
            <a:r>
              <a:rPr lang="en-US" altLang="en-US" b="1" dirty="0">
                <a:latin typeface="Times New Roman" panose="02020603050405020304" pitchFamily="18" charset="0"/>
                <a:cs typeface="Times New Roman" panose="02020603050405020304" pitchFamily="18" charset="0"/>
              </a:rPr>
              <a:t>7</a:t>
            </a:r>
            <a:r>
              <a:rPr lang="en-US" altLang="en-US" b="1"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or </a:t>
            </a:r>
            <a:r>
              <a:rPr lang="en-US" altLang="en-US" b="1" dirty="0">
                <a:latin typeface="Times New Roman" panose="02020603050405020304" pitchFamily="18" charset="0"/>
                <a:cs typeface="Times New Roman" panose="02020603050405020304" pitchFamily="18" charset="0"/>
              </a:rPr>
              <a:t>8</a:t>
            </a:r>
            <a:r>
              <a:rPr lang="en-US" altLang="en-US" b="1"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centuries it became the Apostles Creed for the Catholic Church.</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&gt;&gt;&gt;&gt;&gt;&gt;&gt;&gt;&gt;&gt;&gt;&gt;&gt;&gt;&gt;</a:t>
            </a:r>
          </a:p>
          <a:p>
            <a:pPr marL="0" indent="0" algn="l">
              <a:lnSpc>
                <a:spcPct val="90000"/>
              </a:lnSpc>
              <a:buFontTx/>
              <a:buNone/>
            </a:pPr>
            <a:r>
              <a:rPr lang="en-US" altLang="en-US" dirty="0">
                <a:latin typeface="Times New Roman" panose="02020603050405020304" pitchFamily="18" charset="0"/>
                <a:cs typeface="Times New Roman" panose="02020603050405020304" pitchFamily="18" charset="0"/>
              </a:rPr>
              <a:t>    III.  It was ratified as the Nicene Creed in </a:t>
            </a:r>
            <a:r>
              <a:rPr lang="en-US" altLang="en-US" b="1" dirty="0">
                <a:latin typeface="Times New Roman" panose="02020603050405020304" pitchFamily="18" charset="0"/>
                <a:cs typeface="Times New Roman" panose="02020603050405020304" pitchFamily="18" charset="0"/>
              </a:rPr>
              <a:t>325 AD</a:t>
            </a:r>
            <a:r>
              <a:rPr lang="en-US" altLang="en-US" b="0" dirty="0">
                <a:latin typeface="Times New Roman" panose="02020603050405020304" pitchFamily="18" charset="0"/>
                <a:cs typeface="Times New Roman" panose="02020603050405020304" pitchFamily="18" charset="0"/>
              </a:rPr>
              <a:t> for the church at Rome.</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7096B6-D90C-4C3B-9443-2CFD7ADA8450}" type="slidenum">
              <a:rPr lang="en-US" smtClean="0"/>
              <a:t>27</a:t>
            </a:fld>
            <a:endParaRPr lang="en-US"/>
          </a:p>
        </p:txBody>
      </p:sp>
    </p:spTree>
    <p:extLst>
      <p:ext uri="{BB962C8B-B14F-4D97-AF65-F5344CB8AC3E}">
        <p14:creationId xmlns:p14="http://schemas.microsoft.com/office/powerpoint/2010/main" val="343742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0" dirty="0">
                <a:latin typeface="Times New Roman" panose="02020603050405020304" pitchFamily="18" charset="0"/>
                <a:cs typeface="Times New Roman" panose="02020603050405020304" pitchFamily="18" charset="0"/>
              </a:rPr>
              <a:t>    1. </a:t>
            </a:r>
            <a:r>
              <a:rPr lang="en-US" altLang="en-US" sz="1200" i="1" dirty="0">
                <a:latin typeface="Times New Roman" panose="02020603050405020304" pitchFamily="18" charset="0"/>
                <a:cs typeface="Times New Roman" panose="02020603050405020304" pitchFamily="18" charset="0"/>
              </a:rPr>
              <a:t>Further Attempts of “Defining” the Faith</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28</a:t>
            </a:fld>
            <a:endParaRPr lang="en-US"/>
          </a:p>
        </p:txBody>
      </p:sp>
    </p:spTree>
    <p:extLst>
      <p:ext uri="{BB962C8B-B14F-4D97-AF65-F5344CB8AC3E}">
        <p14:creationId xmlns:p14="http://schemas.microsoft.com/office/powerpoint/2010/main" val="1340282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Novatianism—</a:t>
            </a:r>
            <a:r>
              <a:rPr lang="en-US" altLang="en-US" sz="1200" b="1" dirty="0">
                <a:latin typeface="Times New Roman" panose="02020603050405020304" pitchFamily="18" charset="0"/>
                <a:cs typeface="Times New Roman" panose="02020603050405020304" pitchFamily="18" charset="0"/>
              </a:rPr>
              <a:t>250 AD</a:t>
            </a:r>
            <a:endParaRPr lang="en-US" altLang="en-US" sz="1200" b="0" dirty="0">
              <a:latin typeface="Times New Roman" panose="02020603050405020304" pitchFamily="18" charset="0"/>
              <a:cs typeface="Times New Roman" panose="02020603050405020304" pitchFamily="18" charset="0"/>
            </a:endParaRP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Definition of Novatianism. :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denial of the church's right to restore lapsed Christians to membership</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en-US" sz="1200" dirty="0">
                <a:latin typeface="Times New Roman" panose="02020603050405020304" pitchFamily="18" charset="0"/>
                <a:cs typeface="Times New Roman" panose="02020603050405020304" pitchFamily="18" charset="0"/>
              </a:rPr>
              <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2. What to do with the “</a:t>
            </a:r>
            <a:r>
              <a:rPr lang="en-US" altLang="en-US" sz="1200" b="1" dirty="0">
                <a:latin typeface="Times New Roman" panose="02020603050405020304" pitchFamily="18" charset="0"/>
                <a:cs typeface="Times New Roman" panose="02020603050405020304" pitchFamily="18" charset="0"/>
              </a:rPr>
              <a:t>lapsi</a:t>
            </a:r>
            <a:r>
              <a:rPr lang="en-US" altLang="en-US" sz="1200" dirty="0">
                <a:latin typeface="Times New Roman" panose="02020603050405020304" pitchFamily="18" charset="0"/>
                <a:cs typeface="Times New Roman" panose="02020603050405020304" pitchFamily="18" charset="0"/>
              </a:rPr>
              <a:t>” this was a serious dividing point among Bishops of the day.</a:t>
            </a:r>
          </a:p>
          <a:p>
            <a:endParaRPr lang="en-US" sz="1200" dirty="0">
              <a:latin typeface="Times New Roman" panose="02020603050405020304" pitchFamily="18" charset="0"/>
              <a:cs typeface="Times New Roman" panose="02020603050405020304" pitchFamily="18" charset="0"/>
            </a:endParaRPr>
          </a:p>
          <a:p>
            <a:r>
              <a:rPr lang="en-US" sz="1200" b="1" i="0" u="none" strike="noStrike" kern="1200" dirty="0">
                <a:solidFill>
                  <a:schemeClr val="tx1"/>
                </a:solidFill>
                <a:effectLst/>
                <a:latin typeface="+mn-lt"/>
                <a:ea typeface="+mn-ea"/>
                <a:cs typeface="+mn-cs"/>
              </a:rPr>
              <a:t>Novatianism</a:t>
            </a:r>
          </a:p>
          <a:p>
            <a:r>
              <a:rPr lang="en-US" sz="1200" b="0" i="0" u="none" strike="noStrike" kern="1200" dirty="0">
                <a:solidFill>
                  <a:schemeClr val="tx1"/>
                </a:solidFill>
                <a:effectLst/>
                <a:latin typeface="+mn-lt"/>
                <a:ea typeface="+mn-ea"/>
                <a:cs typeface="+mn-cs"/>
              </a:rPr>
              <a:t>    1. The Novatianists were early Christians following </a:t>
            </a:r>
            <a:r>
              <a:rPr lang="en-US" sz="1200" b="1" i="0" u="none" strike="noStrike" kern="1200" dirty="0">
                <a:solidFill>
                  <a:schemeClr val="tx1"/>
                </a:solidFill>
                <a:effectLst/>
                <a:latin typeface="+mn-lt"/>
                <a:ea typeface="+mn-ea"/>
                <a:cs typeface="+mn-cs"/>
              </a:rPr>
              <a:t>Antipope Novatian</a:t>
            </a:r>
            <a:r>
              <a:rPr lang="en-US" sz="1200" b="0" i="0" u="none" strike="noStrike" kern="1200" dirty="0">
                <a:solidFill>
                  <a:schemeClr val="tx1"/>
                </a:solidFill>
                <a:effectLst/>
                <a:latin typeface="+mn-lt"/>
                <a:ea typeface="+mn-ea"/>
                <a:cs typeface="+mn-cs"/>
              </a:rPr>
              <a:t>, he held a strict view that refused readmission to communion of the Lapsi, those baptized Christians who had denied their faith or performed the formalities of a ritual sacrifice to the pagan gods, </a:t>
            </a:r>
            <a:r>
              <a:rPr lang="en-US" sz="1200" b="0" i="0" u="sng" strike="noStrike" kern="1200" dirty="0">
                <a:solidFill>
                  <a:schemeClr val="tx1"/>
                </a:solidFill>
                <a:effectLst/>
                <a:latin typeface="+mn-lt"/>
                <a:ea typeface="+mn-ea"/>
                <a:cs typeface="+mn-cs"/>
              </a:rPr>
              <a:t>under pressures of the persecution</a:t>
            </a:r>
            <a:r>
              <a:rPr lang="en-US" sz="1200" b="0" i="0" u="none" strike="noStrike" kern="1200" dirty="0">
                <a:solidFill>
                  <a:schemeClr val="tx1"/>
                </a:solidFill>
                <a:effectLst/>
                <a:latin typeface="+mn-lt"/>
                <a:ea typeface="+mn-ea"/>
                <a:cs typeface="+mn-cs"/>
              </a:rPr>
              <a:t> sanctioned by Emperor Decius, in </a:t>
            </a:r>
            <a:r>
              <a:rPr lang="en-US" sz="1200" b="1" i="0" u="none" strike="noStrike" kern="1200" dirty="0">
                <a:solidFill>
                  <a:schemeClr val="tx1"/>
                </a:solidFill>
                <a:effectLst/>
                <a:latin typeface="+mn-lt"/>
                <a:ea typeface="+mn-ea"/>
                <a:cs typeface="+mn-cs"/>
              </a:rPr>
              <a:t>AD 250</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2. They were declared heretical.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7096B6-D90C-4C3B-9443-2CFD7ADA8450}" type="slidenum">
              <a:rPr lang="en-US" smtClean="0"/>
              <a:t>29</a:t>
            </a:fld>
            <a:endParaRPr lang="en-US"/>
          </a:p>
        </p:txBody>
      </p:sp>
    </p:spTree>
    <p:extLst>
      <p:ext uri="{BB962C8B-B14F-4D97-AF65-F5344CB8AC3E}">
        <p14:creationId xmlns:p14="http://schemas.microsoft.com/office/powerpoint/2010/main" val="289340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1.  Should those who desert the church during persecution be re-baptized and allowed to rejoin the church?</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2.  Novation said “No” just one baptism, one chance</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3.  The more liberal positions of the bishops prevailed—they were allowed to rejoin</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4.  Donatism—in </a:t>
            </a:r>
            <a:r>
              <a:rPr lang="en-US" altLang="en-US" sz="1200" b="1" dirty="0">
                <a:latin typeface="Times New Roman" panose="02020603050405020304" pitchFamily="18" charset="0"/>
                <a:cs typeface="Times New Roman" panose="02020603050405020304" pitchFamily="18" charset="0"/>
              </a:rPr>
              <a:t>312 AD</a:t>
            </a:r>
            <a:r>
              <a:rPr lang="en-US" altLang="en-US" sz="1200" dirty="0">
                <a:latin typeface="Times New Roman" panose="02020603050405020304" pitchFamily="18" charset="0"/>
                <a:cs typeface="Times New Roman" panose="02020603050405020304" pitchFamily="18" charset="0"/>
              </a:rPr>
              <a:t>—wanted to excommunicate the </a:t>
            </a:r>
            <a:r>
              <a:rPr lang="en-US" altLang="en-US" sz="1200" b="1" dirty="0">
                <a:latin typeface="Times New Roman" panose="02020603050405020304" pitchFamily="18" charset="0"/>
                <a:cs typeface="Times New Roman" panose="02020603050405020304" pitchFamily="18" charset="0"/>
              </a:rPr>
              <a:t>lapsi</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30</a:t>
            </a:fld>
            <a:endParaRPr lang="en-US"/>
          </a:p>
        </p:txBody>
      </p:sp>
    </p:spTree>
    <p:extLst>
      <p:ext uri="{BB962C8B-B14F-4D97-AF65-F5344CB8AC3E}">
        <p14:creationId xmlns:p14="http://schemas.microsoft.com/office/powerpoint/2010/main" val="368383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1" i="1" dirty="0">
                <a:latin typeface="Times New Roman" panose="02020603050405020304" pitchFamily="18" charset="0"/>
                <a:cs typeface="Times New Roman" panose="02020603050405020304" pitchFamily="18" charset="0"/>
              </a:rPr>
              <a:t>Edificatory Period – </a:t>
            </a:r>
            <a:r>
              <a:rPr lang="en-US" altLang="en-US" sz="1200" b="0" i="1" dirty="0">
                <a:latin typeface="Times New Roman" panose="02020603050405020304" pitchFamily="18" charset="0"/>
                <a:cs typeface="Times New Roman" panose="02020603050405020304" pitchFamily="18" charset="0"/>
              </a:rPr>
              <a:t>occurred around </a:t>
            </a:r>
            <a:r>
              <a:rPr lang="en-US" altLang="en-US" sz="1200" b="1" i="1" dirty="0">
                <a:latin typeface="Times New Roman" panose="02020603050405020304" pitchFamily="18" charset="0"/>
                <a:cs typeface="Times New Roman" panose="02020603050405020304" pitchFamily="18" charset="0"/>
              </a:rPr>
              <a:t>90-150 AD</a:t>
            </a:r>
            <a:endParaRPr lang="en-US" altLang="en-US" sz="1200" b="0" i="0" dirty="0">
              <a:latin typeface="Times New Roman" panose="02020603050405020304" pitchFamily="18" charset="0"/>
              <a:cs typeface="Times New Roman" panose="02020603050405020304" pitchFamily="18" charset="0"/>
            </a:endParaRPr>
          </a:p>
          <a:p>
            <a:r>
              <a:rPr lang="en-US" altLang="en-US" sz="1200" b="0" i="0" dirty="0">
                <a:latin typeface="Times New Roman" panose="02020603050405020304" pitchFamily="18" charset="0"/>
                <a:cs typeface="Times New Roman" panose="02020603050405020304" pitchFamily="18" charset="0"/>
              </a:rPr>
              <a:t>        a. It must be understood that the doctrine of Christ was a new concept to most of the Gentile world.</a:t>
            </a:r>
          </a:p>
          <a:p>
            <a:pPr fontAlgn="base"/>
            <a:r>
              <a:rPr lang="en-US" sz="1200" b="0" i="0" dirty="0">
                <a:latin typeface="Times New Roman" panose="02020603050405020304" pitchFamily="18" charset="0"/>
                <a:cs typeface="Times New Roman" panose="02020603050405020304" pitchFamily="18" charset="0"/>
              </a:rPr>
              <a:t>    2. </a:t>
            </a:r>
            <a:r>
              <a:rPr lang="en-US" sz="1200" b="1" i="0" u="none" strike="noStrike" kern="1200" dirty="0">
                <a:solidFill>
                  <a:schemeClr val="tx1"/>
                </a:solidFill>
                <a:effectLst/>
                <a:latin typeface="+mn-lt"/>
                <a:ea typeface="+mn-ea"/>
                <a:cs typeface="+mn-cs"/>
              </a:rPr>
              <a:t>edificatory adjective</a:t>
            </a:r>
            <a:r>
              <a:rPr lang="en-US" sz="1200" b="0" i="0" u="none" strike="noStrike" kern="1200" dirty="0">
                <a:solidFill>
                  <a:schemeClr val="tx1"/>
                </a:solidFill>
                <a:effectLst/>
                <a:latin typeface="+mn-lt"/>
                <a:ea typeface="+mn-ea"/>
                <a:cs typeface="+mn-cs"/>
              </a:rPr>
              <a:t> that is used to describe a time of learning.</a:t>
            </a:r>
          </a:p>
          <a:p>
            <a:pPr fontAlgn="base"/>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edif</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·​ca·​to·​</a:t>
            </a:r>
            <a:r>
              <a:rPr lang="en-US" sz="1200" b="0" i="0" u="none" strike="noStrike" kern="1200" dirty="0" err="1">
                <a:solidFill>
                  <a:schemeClr val="tx1"/>
                </a:solidFill>
                <a:effectLst/>
                <a:latin typeface="+mn-lt"/>
                <a:ea typeface="+mn-ea"/>
                <a:cs typeface="+mn-cs"/>
              </a:rPr>
              <a:t>ry</a:t>
            </a:r>
            <a:r>
              <a:rPr lang="en-US" sz="1200" b="0" i="0" u="none" strike="noStrike" kern="1200" dirty="0">
                <a:solidFill>
                  <a:schemeClr val="tx1"/>
                </a:solidFill>
                <a:effectLst/>
                <a:latin typeface="+mn-lt"/>
                <a:ea typeface="+mn-ea"/>
                <a:cs typeface="+mn-cs"/>
              </a:rPr>
              <a:t> | \ ə̇ˈ</a:t>
            </a:r>
            <a:r>
              <a:rPr lang="en-US" sz="1200" b="0" i="0" u="none" strike="noStrike" kern="1200" dirty="0" err="1">
                <a:solidFill>
                  <a:schemeClr val="tx1"/>
                </a:solidFill>
                <a:effectLst/>
                <a:latin typeface="+mn-lt"/>
                <a:ea typeface="+mn-ea"/>
                <a:cs typeface="+mn-cs"/>
              </a:rPr>
              <a:t>difəkəˌtōrē</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ēˈdif</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edəf</a:t>
            </a:r>
            <a:r>
              <a:rPr lang="en-US" sz="1200" b="0" i="0" u="none" strike="noStrike" kern="1200" dirty="0">
                <a:solidFill>
                  <a:schemeClr val="tx1"/>
                </a:solidFill>
                <a:effectLst/>
                <a:latin typeface="+mn-lt"/>
                <a:ea typeface="+mn-ea"/>
                <a:cs typeface="+mn-cs"/>
              </a:rPr>
              <a:t>-; ˈ</a:t>
            </a:r>
            <a:r>
              <a:rPr lang="en-US" sz="1200" b="0" i="0" u="none" strike="noStrike" kern="1200" dirty="0" err="1">
                <a:solidFill>
                  <a:schemeClr val="tx1"/>
                </a:solidFill>
                <a:effectLst/>
                <a:latin typeface="+mn-lt"/>
                <a:ea typeface="+mn-ea"/>
                <a:cs typeface="+mn-cs"/>
              </a:rPr>
              <a:t>edəfə</a:t>
            </a:r>
            <a:r>
              <a:rPr lang="en-US" sz="1200" b="0" i="0" u="none" strike="noStrike" kern="1200" dirty="0">
                <a:solidFill>
                  <a:schemeClr val="tx1"/>
                </a:solidFill>
                <a:effectLst/>
                <a:latin typeface="+mn-lt"/>
                <a:ea typeface="+mn-ea"/>
                <a:cs typeface="+mn-cs"/>
              </a:rPr>
              <a:t>̇ˌ</a:t>
            </a:r>
            <a:r>
              <a:rPr lang="en-US" sz="1200" b="0" i="0" u="none" strike="noStrike" kern="1200" dirty="0" err="1">
                <a:solidFill>
                  <a:schemeClr val="tx1"/>
                </a:solidFill>
                <a:effectLst/>
                <a:latin typeface="+mn-lt"/>
                <a:ea typeface="+mn-ea"/>
                <a:cs typeface="+mn-cs"/>
              </a:rPr>
              <a:t>kātərē</a:t>
            </a:r>
            <a:r>
              <a:rPr lang="en-US" sz="1200" b="0" i="0" u="none" strike="noStrike" kern="1200" dirty="0">
                <a:solidFill>
                  <a:schemeClr val="tx1"/>
                </a:solidFill>
                <a:effectLst/>
                <a:latin typeface="+mn-lt"/>
                <a:ea typeface="+mn-ea"/>
                <a:cs typeface="+mn-cs"/>
              </a:rPr>
              <a:t>\ </a:t>
            </a:r>
          </a:p>
          <a:p>
            <a:pPr fontAlgn="base"/>
            <a:r>
              <a:rPr lang="en-US" sz="1200" b="0" i="0" u="none" strike="noStrike" kern="1200" dirty="0">
                <a:solidFill>
                  <a:schemeClr val="tx1"/>
                </a:solidFill>
                <a:effectLst/>
                <a:latin typeface="+mn-lt"/>
                <a:ea typeface="+mn-ea"/>
                <a:cs typeface="+mn-cs"/>
              </a:rPr>
              <a:t>        b. The material presented is  intended for, or suitable for, edification by an instructor to his congregation of listeners.</a:t>
            </a:r>
          </a:p>
          <a:p>
            <a:pPr fontAlgn="base"/>
            <a:r>
              <a:rPr lang="en-US" sz="1200" b="0" i="0" u="none" strike="noStrike" kern="1200" dirty="0">
                <a:solidFill>
                  <a:schemeClr val="tx1"/>
                </a:solidFill>
                <a:effectLst/>
                <a:latin typeface="+mn-lt"/>
                <a:ea typeface="+mn-ea"/>
                <a:cs typeface="+mn-cs"/>
              </a:rPr>
              <a:t>        c. </a:t>
            </a:r>
            <a:r>
              <a:rPr lang="en-US" sz="1200" b="0" i="1" u="none" strike="noStrike" kern="1200" dirty="0">
                <a:solidFill>
                  <a:schemeClr val="tx1"/>
                </a:solidFill>
                <a:effectLst/>
                <a:latin typeface="+mn-lt"/>
                <a:ea typeface="+mn-ea"/>
                <a:cs typeface="+mn-cs"/>
              </a:rPr>
              <a:t>also</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Edifying is the resultant force of an oration.</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a:t>
            </a:fld>
            <a:endParaRPr lang="en-US"/>
          </a:p>
        </p:txBody>
      </p:sp>
    </p:spTree>
    <p:extLst>
      <p:ext uri="{BB962C8B-B14F-4D97-AF65-F5344CB8AC3E}">
        <p14:creationId xmlns:p14="http://schemas.microsoft.com/office/powerpoint/2010/main" val="308067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There has always been a </a:t>
            </a:r>
            <a:r>
              <a:rPr lang="en-US" altLang="en-US" sz="1200" i="1" dirty="0">
                <a:latin typeface="Times New Roman" panose="02020603050405020304" pitchFamily="18" charset="0"/>
                <a:cs typeface="Times New Roman" panose="02020603050405020304" pitchFamily="18" charset="0"/>
              </a:rPr>
              <a:t>Trinitarian Controversy </a:t>
            </a:r>
            <a:r>
              <a:rPr lang="en-US" altLang="en-US" sz="1200" i="0" dirty="0">
                <a:latin typeface="Times New Roman" panose="02020603050405020304" pitchFamily="18" charset="0"/>
                <a:cs typeface="Times New Roman" panose="02020603050405020304" pitchFamily="18" charset="0"/>
              </a:rPr>
              <a:t>in the church.</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31</a:t>
            </a:fld>
            <a:endParaRPr lang="en-US"/>
          </a:p>
        </p:txBody>
      </p:sp>
    </p:spTree>
    <p:extLst>
      <p:ext uri="{BB962C8B-B14F-4D97-AF65-F5344CB8AC3E}">
        <p14:creationId xmlns:p14="http://schemas.microsoft.com/office/powerpoint/2010/main" val="2279991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  Arius—presbyter of church at Alexandria who saw a difference in Jesus and the Father—his position would lose although he has had followers through the years</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  Athanasius of Antioch was trinitarian</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He would oppose Arius and Eusebius</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a:t>
            </a: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Arius emphasized </a:t>
            </a:r>
            <a:r>
              <a:rPr lang="en-US" altLang="en-US" sz="1200" dirty="0" err="1">
                <a:latin typeface="Times New Roman" panose="02020603050405020304" pitchFamily="18" charset="0"/>
                <a:cs typeface="Times New Roman" panose="02020603050405020304" pitchFamily="18" charset="0"/>
              </a:rPr>
              <a:t>heterousios</a:t>
            </a:r>
            <a:r>
              <a:rPr lang="en-US" altLang="en-US" sz="1200" dirty="0">
                <a:latin typeface="Times New Roman" panose="02020603050405020304" pitchFamily="18" charset="0"/>
                <a:cs typeface="Times New Roman" panose="02020603050405020304" pitchFamily="18" charset="0"/>
              </a:rPr>
              <a:t> </a:t>
            </a:r>
          </a:p>
          <a:p>
            <a:pPr marL="511175" indent="-511175">
              <a:buFont typeface="Wingdings" panose="05000000000000000000" pitchFamily="2" charset="2"/>
              <a:buNone/>
            </a:pP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The Greek term </a:t>
            </a:r>
            <a:r>
              <a:rPr lang="en-US" sz="1200" b="1" i="1" u="none" strike="noStrike" kern="1200" dirty="0" err="1">
                <a:solidFill>
                  <a:schemeClr val="tx1"/>
                </a:solidFill>
                <a:effectLst/>
                <a:latin typeface="+mn-lt"/>
                <a:ea typeface="+mn-ea"/>
                <a:cs typeface="+mn-cs"/>
              </a:rPr>
              <a:t>heteroousios</a:t>
            </a:r>
            <a:r>
              <a:rPr lang="en-US" sz="1200" b="0" i="1" u="none" strike="noStrike" kern="1200" dirty="0">
                <a:solidFill>
                  <a:schemeClr val="tx1"/>
                </a:solidFill>
                <a:effectLst/>
                <a:latin typeface="+mn-lt"/>
                <a:ea typeface="+mn-ea"/>
                <a:cs typeface="+mn-cs"/>
              </a:rPr>
              <a:t> was used by Arius to describe the nature of </a:t>
            </a:r>
            <a:r>
              <a:rPr lang="en-US" sz="1200" b="0" i="1" u="none" strike="noStrike" kern="1200" dirty="0" err="1">
                <a:solidFill>
                  <a:schemeClr val="tx1"/>
                </a:solidFill>
                <a:effectLst/>
                <a:latin typeface="+mn-lt"/>
                <a:ea typeface="+mn-ea"/>
                <a:cs typeface="+mn-cs"/>
              </a:rPr>
              <a:t>Jesus.It</a:t>
            </a:r>
            <a:r>
              <a:rPr lang="en-US" sz="1200" b="0" i="1" u="none" strike="noStrike" kern="1200" dirty="0">
                <a:solidFill>
                  <a:schemeClr val="tx1"/>
                </a:solidFill>
                <a:effectLst/>
                <a:latin typeface="+mn-lt"/>
                <a:ea typeface="+mn-ea"/>
                <a:cs typeface="+mn-cs"/>
              </a:rPr>
              <a:t> means "of a different substance" and thus Arianism seeks to describe Jesus as being separate from God the   </a:t>
            </a:r>
            <a:r>
              <a:rPr lang="en-US" sz="1200" b="0" i="1" u="none" strike="noStrike" kern="1200" dirty="0" err="1">
                <a:solidFill>
                  <a:schemeClr val="tx1"/>
                </a:solidFill>
                <a:effectLst/>
                <a:latin typeface="+mn-lt"/>
                <a:ea typeface="+mn-ea"/>
                <a:cs typeface="+mn-cs"/>
              </a:rPr>
              <a:t>Father.Reactions</a:t>
            </a:r>
            <a:r>
              <a:rPr lang="en-US" sz="1200" b="0" i="1" u="none" strike="noStrike" kern="1200" dirty="0">
                <a:solidFill>
                  <a:schemeClr val="tx1"/>
                </a:solidFill>
                <a:effectLst/>
                <a:latin typeface="+mn-lt"/>
                <a:ea typeface="+mn-ea"/>
                <a:cs typeface="+mn-cs"/>
              </a:rPr>
              <a:t> escalated and the result was the Council of </a:t>
            </a:r>
            <a:r>
              <a:rPr lang="en-US" sz="1200" b="0" i="1" u="none" strike="noStrike" kern="1200" dirty="0" err="1">
                <a:solidFill>
                  <a:schemeClr val="tx1"/>
                </a:solidFill>
                <a:effectLst/>
                <a:latin typeface="+mn-lt"/>
                <a:ea typeface="+mn-ea"/>
                <a:cs typeface="+mn-cs"/>
              </a:rPr>
              <a:t>Nicea</a:t>
            </a:r>
            <a:r>
              <a:rPr lang="en-US" sz="1200" b="0" i="1" u="none" strike="noStrike" kern="1200" dirty="0">
                <a:solidFill>
                  <a:schemeClr val="tx1"/>
                </a:solidFill>
                <a:effectLst/>
                <a:latin typeface="+mn-lt"/>
                <a:ea typeface="+mn-ea"/>
                <a:cs typeface="+mn-cs"/>
              </a:rPr>
              <a:t> where it was affirmed that Jesus and the Father were of the same substance ( </a:t>
            </a:r>
            <a:r>
              <a:rPr lang="en-US" sz="1200" b="0" i="1" u="none" strike="noStrike" kern="1200" dirty="0" err="1">
                <a:solidFill>
                  <a:schemeClr val="tx1"/>
                </a:solidFill>
                <a:effectLst/>
                <a:latin typeface="+mn-lt"/>
                <a:ea typeface="+mn-ea"/>
                <a:cs typeface="+mn-cs"/>
              </a:rPr>
              <a:t>homoousios</a:t>
            </a:r>
            <a:r>
              <a:rPr lang="en-US" sz="1200" b="0" i="1" u="none" strike="noStrike" kern="1200" dirty="0">
                <a:solidFill>
                  <a:schemeClr val="tx1"/>
                </a:solidFill>
                <a:effectLst/>
                <a:latin typeface="+mn-lt"/>
                <a:ea typeface="+mn-ea"/>
                <a:cs typeface="+mn-cs"/>
              </a:rPr>
              <a:t>). </a:t>
            </a:r>
          </a:p>
          <a:p>
            <a:pPr marL="511175" indent="-511175">
              <a:buFont typeface="Wingdings" panose="05000000000000000000" pitchFamily="2" charset="2"/>
              <a:buNone/>
            </a:pPr>
            <a:r>
              <a:rPr lang="en-US" altLang="en-US" sz="1200" b="0" i="1" u="none" strike="noStrike" kern="1200" dirty="0">
                <a:solidFill>
                  <a:schemeClr val="tx1"/>
                </a:solidFill>
                <a:effectLst/>
                <a:latin typeface="+mn-lt"/>
                <a:ea typeface="+mn-ea"/>
                <a:cs typeface="+mn-cs"/>
              </a:rPr>
              <a:t>&gt;&gt;&gt;&gt;&gt;&gt;&gt;&gt;&gt;&gt;</a:t>
            </a:r>
            <a:endParaRPr lang="en-US" altLang="en-US" sz="1200" i="1" dirty="0">
              <a:latin typeface="Times New Roman" panose="02020603050405020304" pitchFamily="18" charset="0"/>
              <a:cs typeface="Times New Roman" panose="02020603050405020304" pitchFamily="18" charset="0"/>
            </a:endParaRPr>
          </a:p>
          <a:p>
            <a:pPr marL="511175" indent="-511175">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C.  Eusebius emphasized </a:t>
            </a:r>
            <a:r>
              <a:rPr lang="en-US" altLang="en-US" sz="1200" dirty="0" err="1">
                <a:latin typeface="Times New Roman" panose="02020603050405020304" pitchFamily="18" charset="0"/>
                <a:cs typeface="Times New Roman" panose="02020603050405020304" pitchFamily="18" charset="0"/>
              </a:rPr>
              <a:t>homoiousian</a:t>
            </a: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32</a:t>
            </a:fld>
            <a:endParaRPr lang="en-US"/>
          </a:p>
        </p:txBody>
      </p:sp>
    </p:spTree>
    <p:extLst>
      <p:ext uri="{BB962C8B-B14F-4D97-AF65-F5344CB8AC3E}">
        <p14:creationId xmlns:p14="http://schemas.microsoft.com/office/powerpoint/2010/main" val="2547316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III.  A decision made at Council of </a:t>
            </a:r>
            <a:r>
              <a:rPr lang="en-US" altLang="en-US" sz="1200" dirty="0" err="1">
                <a:latin typeface="Times New Roman" panose="02020603050405020304" pitchFamily="18" charset="0"/>
                <a:cs typeface="Times New Roman" panose="02020603050405020304" pitchFamily="18" charset="0"/>
              </a:rPr>
              <a:t>Nicea</a:t>
            </a:r>
            <a:r>
              <a:rPr lang="en-US" altLang="en-US" sz="1200" dirty="0">
                <a:latin typeface="Times New Roman" panose="02020603050405020304" pitchFamily="18" charset="0"/>
                <a:cs typeface="Times New Roman" panose="02020603050405020304" pitchFamily="18" charset="0"/>
              </a:rPr>
              <a:t> in </a:t>
            </a:r>
            <a:r>
              <a:rPr lang="en-US" altLang="en-US" sz="1200" b="1" dirty="0">
                <a:latin typeface="Times New Roman" panose="02020603050405020304" pitchFamily="18" charset="0"/>
                <a:cs typeface="Times New Roman" panose="02020603050405020304" pitchFamily="18" charset="0"/>
              </a:rPr>
              <a:t>325 AD</a:t>
            </a:r>
          </a:p>
          <a:p>
            <a:pPr>
              <a:buFont typeface="Wingdings" panose="05000000000000000000" pitchFamily="2" charset="2"/>
              <a:buNone/>
            </a:pPr>
            <a:r>
              <a:rPr lang="en-US" altLang="en-US" sz="1200" b="1" dirty="0">
                <a:latin typeface="Times New Roman" panose="02020603050405020304" pitchFamily="18" charset="0"/>
                <a:cs typeface="Times New Roman" panose="02020603050405020304" pitchFamily="18" charset="0"/>
              </a:rPr>
              <a: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A. As it is today, nothing would settle the controversy</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B. Later Popes would alternate (vacillate) between Arianism and Trinitarianism for many years.</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IV.  Council of Constantinople in </a:t>
            </a:r>
            <a:r>
              <a:rPr lang="en-US" altLang="en-US" sz="1200" b="1" dirty="0">
                <a:latin typeface="Times New Roman" panose="02020603050405020304" pitchFamily="18" charset="0"/>
                <a:cs typeface="Times New Roman" panose="02020603050405020304" pitchFamily="18" charset="0"/>
              </a:rPr>
              <a:t>381 AD</a:t>
            </a:r>
            <a:r>
              <a:rPr lang="en-US" altLang="en-US" sz="1200" b="0" dirty="0">
                <a:latin typeface="Times New Roman" panose="02020603050405020304" pitchFamily="18" charset="0"/>
                <a:cs typeface="Times New Roman" panose="02020603050405020304" pitchFamily="18" charset="0"/>
              </a:rPr>
              <a:t> would </a:t>
            </a:r>
            <a:r>
              <a:rPr lang="en-US" altLang="en-US" sz="1200" dirty="0">
                <a:latin typeface="Times New Roman" panose="02020603050405020304" pitchFamily="18" charset="0"/>
                <a:cs typeface="Times New Roman" panose="02020603050405020304" pitchFamily="18" charset="0"/>
              </a:rPr>
              <a:t>proclaimed that the Son and the Spirit were of the same essence of the Father.</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33</a:t>
            </a:fld>
            <a:endParaRPr lang="en-US"/>
          </a:p>
        </p:txBody>
      </p:sp>
    </p:spTree>
    <p:extLst>
      <p:ext uri="{BB962C8B-B14F-4D97-AF65-F5344CB8AC3E}">
        <p14:creationId xmlns:p14="http://schemas.microsoft.com/office/powerpoint/2010/main" val="2080384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So now we have the </a:t>
            </a:r>
            <a:r>
              <a:rPr lang="en-US" altLang="en-US" sz="1200" b="1" i="1" dirty="0"/>
              <a:t>Christological Controversy </a:t>
            </a:r>
            <a:r>
              <a:rPr lang="en-US" altLang="en-US" sz="1200" b="0" i="0" dirty="0"/>
              <a:t>What is the Nature of Christ?</a:t>
            </a:r>
            <a:endParaRPr lang="en-US" b="0" i="0" dirty="0"/>
          </a:p>
        </p:txBody>
      </p:sp>
      <p:sp>
        <p:nvSpPr>
          <p:cNvPr id="4" name="Slide Number Placeholder 3"/>
          <p:cNvSpPr>
            <a:spLocks noGrp="1"/>
          </p:cNvSpPr>
          <p:nvPr>
            <p:ph type="sldNum" sz="quarter" idx="5"/>
          </p:nvPr>
        </p:nvSpPr>
        <p:spPr/>
        <p:txBody>
          <a:bodyPr/>
          <a:lstStyle/>
          <a:p>
            <a:fld id="{057096B6-D90C-4C3B-9443-2CFD7ADA8450}" type="slidenum">
              <a:rPr lang="en-US" smtClean="0"/>
              <a:t>34</a:t>
            </a:fld>
            <a:endParaRPr lang="en-US"/>
          </a:p>
        </p:txBody>
      </p:sp>
    </p:spTree>
    <p:extLst>
      <p:ext uri="{BB962C8B-B14F-4D97-AF65-F5344CB8AC3E}">
        <p14:creationId xmlns:p14="http://schemas.microsoft.com/office/powerpoint/2010/main" val="2837310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  What is relationship between humanity and divinity?</a:t>
            </a:r>
          </a:p>
          <a:p>
            <a:pPr algn="l">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lgn="l">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  </a:t>
            </a:r>
            <a:r>
              <a:rPr lang="en-US" altLang="en-US" sz="1200" dirty="0" err="1">
                <a:latin typeface="Times New Roman" panose="02020603050405020304" pitchFamily="18" charset="0"/>
                <a:cs typeface="Times New Roman" panose="02020603050405020304" pitchFamily="18" charset="0"/>
              </a:rPr>
              <a:t>Appolinarious</a:t>
            </a:r>
            <a:r>
              <a:rPr lang="en-US" altLang="en-US" sz="1200" dirty="0">
                <a:latin typeface="Times New Roman" panose="02020603050405020304" pitchFamily="18" charset="0"/>
                <a:cs typeface="Times New Roman" panose="02020603050405020304" pitchFamily="18" charset="0"/>
              </a:rPr>
              <a:t> said Christ had </a:t>
            </a:r>
            <a:r>
              <a:rPr lang="en-US" altLang="en-US" sz="1200" b="1" dirty="0">
                <a:latin typeface="Times New Roman" panose="02020603050405020304" pitchFamily="18" charset="0"/>
                <a:cs typeface="Times New Roman" panose="02020603050405020304" pitchFamily="18" charset="0"/>
              </a:rPr>
              <a:t>3 </a:t>
            </a:r>
            <a:r>
              <a:rPr lang="en-US" altLang="en-US" sz="1200" dirty="0">
                <a:latin typeface="Times New Roman" panose="02020603050405020304" pitchFamily="18" charset="0"/>
                <a:cs typeface="Times New Roman" panose="02020603050405020304" pitchFamily="18" charset="0"/>
              </a:rPr>
              <a:t>parts</a:t>
            </a:r>
          </a:p>
          <a:p>
            <a:pPr algn="l">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An animal body—flesh</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A human soul</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C.  The Divine Logos</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D.  Jesus this is </a:t>
            </a:r>
            <a:r>
              <a:rPr lang="en-US" altLang="en-US" sz="1200" b="1" dirty="0">
                <a:latin typeface="Times New Roman" panose="02020603050405020304" pitchFamily="18" charset="0"/>
                <a:cs typeface="Times New Roman" panose="02020603050405020304" pitchFamily="18" charset="0"/>
              </a:rPr>
              <a:t>2/3</a:t>
            </a:r>
            <a:r>
              <a:rPr lang="en-US" altLang="en-US" sz="1200" dirty="0">
                <a:latin typeface="Times New Roman" panose="02020603050405020304" pitchFamily="18" charset="0"/>
                <a:cs typeface="Times New Roman" panose="02020603050405020304" pitchFamily="18" charset="0"/>
              </a:rPr>
              <a:t> human and </a:t>
            </a:r>
            <a:r>
              <a:rPr lang="en-US" altLang="en-US" sz="1200" b="1" dirty="0">
                <a:latin typeface="Times New Roman" panose="02020603050405020304" pitchFamily="18" charset="0"/>
                <a:cs typeface="Times New Roman" panose="02020603050405020304" pitchFamily="18" charset="0"/>
              </a:rPr>
              <a:t>1/3</a:t>
            </a:r>
            <a:r>
              <a:rPr lang="en-US" altLang="en-US" sz="1200" dirty="0">
                <a:latin typeface="Times New Roman" panose="02020603050405020304" pitchFamily="18" charset="0"/>
                <a:cs typeface="Times New Roman" panose="02020603050405020304" pitchFamily="18" charset="0"/>
              </a:rPr>
              <a:t> God</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III. Apollinaris of Laodicea , (died </a:t>
            </a:r>
            <a:r>
              <a:rPr lang="en-US" sz="1200" b="1" i="0" u="none" strike="noStrike" kern="1200" dirty="0">
                <a:solidFill>
                  <a:schemeClr val="tx1"/>
                </a:solidFill>
                <a:effectLst/>
                <a:latin typeface="+mn-lt"/>
                <a:ea typeface="+mn-ea"/>
                <a:cs typeface="+mn-cs"/>
              </a:rPr>
              <a:t>382)</a:t>
            </a:r>
            <a:r>
              <a:rPr lang="en-US" sz="1200" b="0" i="0" u="none" strike="noStrike" kern="1200" dirty="0">
                <a:solidFill>
                  <a:schemeClr val="tx1"/>
                </a:solidFill>
                <a:effectLst/>
                <a:latin typeface="+mn-lt"/>
                <a:ea typeface="+mn-ea"/>
                <a:cs typeface="+mn-cs"/>
              </a:rPr>
              <a:t> [1] was a bishop of Laodicea in Syria .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A. He is best known, however, as a noted opponent of Arianism .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B. Apollinaris's eagerness to emphasize the deity of Jesus and the unity of his person led him so far as to </a:t>
            </a:r>
            <a:r>
              <a:rPr lang="en-US" sz="1200" b="0" i="0" u="sng" strike="noStrike" kern="1200" dirty="0">
                <a:solidFill>
                  <a:schemeClr val="tx1"/>
                </a:solidFill>
                <a:effectLst/>
                <a:latin typeface="+mn-lt"/>
                <a:ea typeface="+mn-ea"/>
                <a:cs typeface="+mn-cs"/>
              </a:rPr>
              <a:t>deny the existence of a rational human soul in Christ’s 1/3 human nature</a:t>
            </a:r>
            <a:r>
              <a:rPr lang="en-US" sz="1200" b="0" i="0" u="none" strike="noStrike" kern="1200" dirty="0">
                <a:solidFill>
                  <a:schemeClr val="tx1"/>
                </a:solidFill>
                <a:effectLst/>
                <a:latin typeface="+mn-lt"/>
                <a:ea typeface="+mn-ea"/>
                <a:cs typeface="+mn-cs"/>
              </a:rPr>
              <a:t>.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C. This view came to be called </a:t>
            </a:r>
            <a:r>
              <a:rPr lang="en-US" sz="1200" b="1" i="0" u="none" strike="noStrike" kern="1200" dirty="0">
                <a:solidFill>
                  <a:schemeClr val="tx1"/>
                </a:solidFill>
                <a:effectLst/>
                <a:latin typeface="+mn-lt"/>
                <a:ea typeface="+mn-ea"/>
                <a:cs typeface="+mn-cs"/>
              </a:rPr>
              <a:t>Apollinarism</a:t>
            </a:r>
            <a:r>
              <a:rPr lang="en-US" sz="1200" b="0" i="0" u="none" strike="noStrike" kern="1200" dirty="0">
                <a:solidFill>
                  <a:schemeClr val="tx1"/>
                </a:solidFill>
                <a:effectLst/>
                <a:latin typeface="+mn-lt"/>
                <a:ea typeface="+mn-ea"/>
                <a:cs typeface="+mn-cs"/>
              </a:rPr>
              <a:t> .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D. It was condemned by the First Council of Constantinople in </a:t>
            </a:r>
            <a:r>
              <a:rPr lang="en-US" sz="1200" b="1" i="0" u="none" strike="noStrike" kern="1200" dirty="0">
                <a:solidFill>
                  <a:schemeClr val="tx1"/>
                </a:solidFill>
                <a:effectLst/>
                <a:latin typeface="+mn-lt"/>
                <a:ea typeface="+mn-ea"/>
                <a:cs typeface="+mn-cs"/>
              </a:rPr>
              <a:t>381.</a:t>
            </a:r>
            <a:endParaRPr lang="en-US" alt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35</a:t>
            </a:fld>
            <a:endParaRPr lang="en-US"/>
          </a:p>
        </p:txBody>
      </p:sp>
    </p:spTree>
    <p:extLst>
      <p:ext uri="{BB962C8B-B14F-4D97-AF65-F5344CB8AC3E}">
        <p14:creationId xmlns:p14="http://schemas.microsoft.com/office/powerpoint/2010/main" val="1079007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6450" indent="-806450">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III.  </a:t>
            </a:r>
            <a:r>
              <a:rPr lang="en-US" altLang="en-US" sz="1200" b="1" dirty="0" err="1">
                <a:latin typeface="Times New Roman" panose="02020603050405020304" pitchFamily="18" charset="0"/>
                <a:cs typeface="Times New Roman" panose="02020603050405020304" pitchFamily="18" charset="0"/>
              </a:rPr>
              <a:t>Nesorius</a:t>
            </a:r>
            <a:r>
              <a:rPr lang="en-US" altLang="en-US" sz="1200" b="1"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of Antioch came to conclusion that there was a “</a:t>
            </a:r>
            <a:r>
              <a:rPr lang="en-US" altLang="en-US" sz="1200" b="1" dirty="0">
                <a:latin typeface="Times New Roman" panose="02020603050405020304" pitchFamily="18" charset="0"/>
                <a:cs typeface="Times New Roman" panose="02020603050405020304" pitchFamily="18" charset="0"/>
              </a:rPr>
              <a:t>fusion</a:t>
            </a:r>
            <a:r>
              <a:rPr lang="en-US" altLang="en-US" sz="1200" dirty="0">
                <a:latin typeface="Times New Roman" panose="02020603050405020304" pitchFamily="18" charset="0"/>
                <a:cs typeface="Times New Roman" panose="02020603050405020304" pitchFamily="18" charset="0"/>
              </a:rPr>
              <a:t>” of the two natures—his claim would become the orthodox view, in concert with </a:t>
            </a:r>
            <a:r>
              <a:rPr lang="en-US" altLang="en-US" sz="1200" dirty="0" err="1">
                <a:latin typeface="Times New Roman" panose="02020603050405020304" pitchFamily="18" charset="0"/>
                <a:cs typeface="Times New Roman" panose="02020603050405020304" pitchFamily="18" charset="0"/>
              </a:rPr>
              <a:t>appolinarious</a:t>
            </a:r>
            <a:r>
              <a:rPr lang="en-US" altLang="en-US" sz="1200" dirty="0">
                <a:latin typeface="Times New Roman" panose="02020603050405020304" pitchFamily="18" charset="0"/>
                <a:cs typeface="Times New Roman" panose="02020603050405020304" pitchFamily="18" charset="0"/>
              </a:rPr>
              <a:t>.</a:t>
            </a:r>
          </a:p>
          <a:p>
            <a:pPr marL="806450" indent="-806450">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806450" indent="-806450">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IV.  </a:t>
            </a:r>
            <a:r>
              <a:rPr lang="en-US" altLang="en-US" sz="1200" b="1" dirty="0">
                <a:latin typeface="Times New Roman" panose="02020603050405020304" pitchFamily="18" charset="0"/>
                <a:cs typeface="Times New Roman" panose="02020603050405020304" pitchFamily="18" charset="0"/>
              </a:rPr>
              <a:t>Cyril </a:t>
            </a:r>
            <a:r>
              <a:rPr lang="en-US" altLang="en-US" sz="1200" dirty="0">
                <a:latin typeface="Times New Roman" panose="02020603050405020304" pitchFamily="18" charset="0"/>
                <a:cs typeface="Times New Roman" panose="02020603050405020304" pitchFamily="18" charset="0"/>
              </a:rPr>
              <a:t>of Alexandria said that in the incarnation, the fusion, is so great that it become depersonalized—thus in reality only one nature, </a:t>
            </a:r>
            <a:r>
              <a:rPr lang="en-US" altLang="en-US" sz="1200" b="1" dirty="0">
                <a:latin typeface="Times New Roman" panose="02020603050405020304" pitchFamily="18" charset="0"/>
                <a:cs typeface="Times New Roman" panose="02020603050405020304" pitchFamily="18" charset="0"/>
              </a:rPr>
              <a:t>Jesus had no human personality</a:t>
            </a:r>
            <a:r>
              <a:rPr lang="en-US" altLang="en-US" sz="1200" b="0" dirty="0">
                <a:latin typeface="Times New Roman" panose="02020603050405020304" pitchFamily="18" charset="0"/>
                <a:cs typeface="Times New Roman" panose="02020603050405020304" pitchFamily="18" charset="0"/>
              </a:rPr>
              <a:t>.</a:t>
            </a:r>
            <a:endParaRPr lang="en-US" alt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36</a:t>
            </a:fld>
            <a:endParaRPr lang="en-US"/>
          </a:p>
        </p:txBody>
      </p:sp>
    </p:spTree>
    <p:extLst>
      <p:ext uri="{BB962C8B-B14F-4D97-AF65-F5344CB8AC3E}">
        <p14:creationId xmlns:p14="http://schemas.microsoft.com/office/powerpoint/2010/main" val="15165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V.  The Council of Ephesus in </a:t>
            </a:r>
            <a:r>
              <a:rPr lang="en-US" altLang="en-US" sz="1200" b="1" dirty="0">
                <a:latin typeface="Times New Roman" panose="02020603050405020304" pitchFamily="18" charset="0"/>
                <a:cs typeface="Times New Roman" panose="02020603050405020304" pitchFamily="18" charset="0"/>
              </a:rPr>
              <a:t>431 AD </a:t>
            </a:r>
            <a:r>
              <a:rPr lang="en-US" altLang="en-US" sz="1200" dirty="0">
                <a:latin typeface="Times New Roman" panose="02020603050405020304" pitchFamily="18" charset="0"/>
                <a:cs typeface="Times New Roman" panose="02020603050405020304" pitchFamily="18" charset="0"/>
              </a:rPr>
              <a:t>declared </a:t>
            </a:r>
            <a:r>
              <a:rPr lang="en-US" altLang="en-US" sz="1200" b="1" dirty="0">
                <a:latin typeface="Times New Roman" panose="02020603050405020304" pitchFamily="18" charset="0"/>
                <a:cs typeface="Times New Roman" panose="02020603050405020304" pitchFamily="18" charset="0"/>
              </a:rPr>
              <a:t>Nestorius</a:t>
            </a:r>
            <a:r>
              <a:rPr lang="en-US" altLang="en-US" sz="1200" dirty="0">
                <a:latin typeface="Times New Roman" panose="02020603050405020304" pitchFamily="18" charset="0"/>
                <a:cs typeface="Times New Roman" panose="02020603050405020304" pitchFamily="18" charset="0"/>
              </a:rPr>
              <a:t> a heretic and </a:t>
            </a:r>
            <a:r>
              <a:rPr lang="en-US" altLang="en-US" sz="1200" b="1" dirty="0">
                <a:latin typeface="Times New Roman" panose="02020603050405020304" pitchFamily="18" charset="0"/>
                <a:cs typeface="Times New Roman" panose="02020603050405020304" pitchFamily="18" charset="0"/>
              </a:rPr>
              <a:t>Cyril</a:t>
            </a:r>
            <a:r>
              <a:rPr lang="en-US" altLang="en-US" sz="1200" dirty="0">
                <a:latin typeface="Times New Roman" panose="02020603050405020304" pitchFamily="18" charset="0"/>
                <a:cs typeface="Times New Roman" panose="02020603050405020304" pitchFamily="18" charset="0"/>
              </a:rPr>
              <a:t> was banished. </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 </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The term “mother of God” was given to Mary</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VI.  The Council of </a:t>
            </a:r>
            <a:r>
              <a:rPr lang="en-US" altLang="en-US" sz="1200" dirty="0" err="1">
                <a:latin typeface="Times New Roman" panose="02020603050405020304" pitchFamily="18" charset="0"/>
                <a:cs typeface="Times New Roman" panose="02020603050405020304" pitchFamily="18" charset="0"/>
              </a:rPr>
              <a:t>Calcedon</a:t>
            </a:r>
            <a:r>
              <a:rPr lang="en-US" altLang="en-US" sz="1200" dirty="0">
                <a:latin typeface="Times New Roman" panose="02020603050405020304" pitchFamily="18" charset="0"/>
                <a:cs typeface="Times New Roman" panose="02020603050405020304" pitchFamily="18" charset="0"/>
              </a:rPr>
              <a:t> in </a:t>
            </a:r>
            <a:r>
              <a:rPr lang="en-US" altLang="en-US" sz="1200" b="1" dirty="0">
                <a:latin typeface="Times New Roman" panose="02020603050405020304" pitchFamily="18" charset="0"/>
                <a:cs typeface="Times New Roman" panose="02020603050405020304" pitchFamily="18" charset="0"/>
              </a:rPr>
              <a:t>451 AD </a:t>
            </a:r>
            <a:r>
              <a:rPr lang="en-US" altLang="en-US" sz="1200" dirty="0">
                <a:latin typeface="Times New Roman" panose="02020603050405020304" pitchFamily="18" charset="0"/>
                <a:cs typeface="Times New Roman" panose="02020603050405020304" pitchFamily="18" charset="0"/>
              </a:rPr>
              <a:t>declared Jesus was one person with two natures</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&gt;&gt;&gt;&gt;&gt;&gt;&gt;&gt;&gt;&gt;&gt;&gt;&gt;</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VIII.  The </a:t>
            </a:r>
            <a:r>
              <a:rPr lang="en-US" altLang="en-US" sz="1200" b="1" dirty="0">
                <a:latin typeface="Times New Roman" panose="02020603050405020304" pitchFamily="18" charset="0"/>
                <a:cs typeface="Times New Roman" panose="02020603050405020304" pitchFamily="18" charset="0"/>
              </a:rPr>
              <a:t>3</a:t>
            </a:r>
            <a:r>
              <a:rPr lang="en-US" altLang="en-US" sz="1200" b="1" baseline="30000" dirty="0">
                <a:latin typeface="Times New Roman" panose="02020603050405020304" pitchFamily="18" charset="0"/>
                <a:cs typeface="Times New Roman" panose="02020603050405020304" pitchFamily="18" charset="0"/>
              </a:rPr>
              <a:t>rd</a:t>
            </a:r>
            <a:r>
              <a:rPr lang="en-US" altLang="en-US" sz="1200" b="1"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Council of Constantinople in </a:t>
            </a:r>
            <a:r>
              <a:rPr lang="en-US" altLang="en-US" sz="1200" b="1" dirty="0">
                <a:latin typeface="Times New Roman" panose="02020603050405020304" pitchFamily="18" charset="0"/>
                <a:cs typeface="Times New Roman" panose="02020603050405020304" pitchFamily="18" charset="0"/>
              </a:rPr>
              <a:t>680 AD </a:t>
            </a:r>
            <a:r>
              <a:rPr lang="en-US" altLang="en-US" sz="1200" dirty="0">
                <a:latin typeface="Times New Roman" panose="02020603050405020304" pitchFamily="18" charset="0"/>
                <a:cs typeface="Times New Roman" panose="02020603050405020304" pitchFamily="18" charset="0"/>
              </a:rPr>
              <a:t>declared Jesus was one person of two natures and two wills—the human will was always in submission to the Divine Will</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37</a:t>
            </a:fld>
            <a:endParaRPr lang="en-US"/>
          </a:p>
        </p:txBody>
      </p:sp>
    </p:spTree>
    <p:extLst>
      <p:ext uri="{BB962C8B-B14F-4D97-AF65-F5344CB8AC3E}">
        <p14:creationId xmlns:p14="http://schemas.microsoft.com/office/powerpoint/2010/main" val="1523390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b="1" dirty="0">
                <a:latin typeface="Times New Roman" panose="02020603050405020304" pitchFamily="18" charset="0"/>
                <a:cs typeface="Times New Roman" panose="02020603050405020304" pitchFamily="18" charset="0"/>
              </a:rPr>
              <a:t>Anthropological</a:t>
            </a:r>
            <a:r>
              <a:rPr lang="en-US" altLang="en-US" dirty="0">
                <a:latin typeface="Times New Roman" panose="02020603050405020304" pitchFamily="18" charset="0"/>
                <a:cs typeface="Times New Roman" panose="02020603050405020304" pitchFamily="18" charset="0"/>
              </a:rPr>
              <a:t> (</a:t>
            </a:r>
            <a:r>
              <a:rPr lang="en-US" sz="1200" b="0" i="0" u="none" strike="noStrike" kern="1200" dirty="0">
                <a:solidFill>
                  <a:schemeClr val="tx1"/>
                </a:solidFill>
                <a:effectLst/>
                <a:latin typeface="+mn-lt"/>
                <a:ea typeface="+mn-ea"/>
                <a:cs typeface="+mn-cs"/>
              </a:rPr>
              <a:t>relating to the study of humankind</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Soteriological </a:t>
            </a:r>
            <a:r>
              <a:rPr lang="en-US" altLang="en-US" dirty="0">
                <a:latin typeface="Times New Roman" panose="02020603050405020304" pitchFamily="18" charset="0"/>
                <a:cs typeface="Times New Roman" panose="02020603050405020304" pitchFamily="18" charset="0"/>
              </a:rPr>
              <a:t>(</a:t>
            </a:r>
            <a:r>
              <a:rPr lang="en-US" sz="1200" b="0" i="0" u="none" strike="noStrike" kern="1200" dirty="0">
                <a:solidFill>
                  <a:schemeClr val="tx1"/>
                </a:solidFill>
                <a:effectLst/>
                <a:latin typeface="+mn-lt"/>
                <a:ea typeface="+mn-ea"/>
                <a:cs typeface="+mn-cs"/>
              </a:rPr>
              <a:t>the doctrine of salvation) </a:t>
            </a:r>
            <a:r>
              <a:rPr lang="en-US" altLang="en-US" dirty="0">
                <a:latin typeface="Times New Roman" panose="02020603050405020304" pitchFamily="18" charset="0"/>
                <a:cs typeface="Times New Roman" panose="02020603050405020304" pitchFamily="18" charset="0"/>
              </a:rPr>
              <a:t>Controversies</a:t>
            </a:r>
          </a:p>
          <a:p>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38</a:t>
            </a:fld>
            <a:endParaRPr lang="en-US"/>
          </a:p>
        </p:txBody>
      </p:sp>
    </p:spTree>
    <p:extLst>
      <p:ext uri="{BB962C8B-B14F-4D97-AF65-F5344CB8AC3E}">
        <p14:creationId xmlns:p14="http://schemas.microsoft.com/office/powerpoint/2010/main" val="3246406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  This is the First strictly “western” controversy to arise.</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  Two major parties—Pelagius and Augustine</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a. Pelagius (c. </a:t>
            </a:r>
            <a:r>
              <a:rPr lang="en-US" sz="1200" b="1" i="0" u="none" strike="noStrike" kern="1200" dirty="0">
                <a:solidFill>
                  <a:schemeClr val="tx1"/>
                </a:solidFill>
                <a:effectLst/>
                <a:latin typeface="+mn-lt"/>
                <a:ea typeface="+mn-ea"/>
                <a:cs typeface="+mn-cs"/>
              </a:rPr>
              <a:t>AD 360 – 418</a:t>
            </a:r>
            <a:r>
              <a:rPr lang="en-US" sz="1200" b="0" i="0" u="none" strike="noStrike" kern="1200" dirty="0">
                <a:solidFill>
                  <a:schemeClr val="tx1"/>
                </a:solidFill>
                <a:effectLst/>
                <a:latin typeface="+mn-lt"/>
                <a:ea typeface="+mn-ea"/>
                <a:cs typeface="+mn-cs"/>
              </a:rPr>
              <a:t>) was a theologian of British origin who advocated free will and asceticism. He was accused by Augustine of Hippo and others of denying the need for divine aid in performing good works.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b. They understood him to have said that the only grace necessary was the declaration of the law; humans were not wounded by Adam's sin and were perfectly able to fulfill the law without divine aid.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c. Pelagius denied Augustine's theory of original sin.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d. His adherents cited </a:t>
            </a:r>
            <a:r>
              <a:rPr lang="en-US" sz="1200" b="1" i="0" u="none" strike="noStrike" kern="1200" dirty="0">
                <a:solidFill>
                  <a:schemeClr val="tx1"/>
                </a:solidFill>
                <a:effectLst/>
                <a:latin typeface="+mn-lt"/>
                <a:ea typeface="+mn-ea"/>
                <a:cs typeface="+mn-cs"/>
              </a:rPr>
              <a:t>Deuteronomy 24:16 </a:t>
            </a:r>
            <a:r>
              <a:rPr lang="en-US" sz="1200" b="0" i="0" u="none" strike="noStrike" kern="1200" dirty="0">
                <a:solidFill>
                  <a:schemeClr val="tx1"/>
                </a:solidFill>
                <a:effectLst/>
                <a:latin typeface="+mn-lt"/>
                <a:ea typeface="+mn-ea"/>
                <a:cs typeface="+mn-cs"/>
              </a:rPr>
              <a:t>in support of their position. </a:t>
            </a:r>
          </a:p>
          <a:p>
            <a:pPr rtl="0"/>
            <a:r>
              <a:rPr lang="en-US" sz="1200" b="0" i="1" u="none" strike="noStrike" kern="1200" baseline="0" dirty="0">
                <a:solidFill>
                  <a:schemeClr val="tx1"/>
                </a:solidFill>
                <a:latin typeface="+mn-lt"/>
                <a:ea typeface="+mn-ea"/>
                <a:cs typeface="+mn-cs"/>
              </a:rPr>
              <a:t>"Fathers shall not be put to death for their children, nor shall children be put to death for their fathers; a person shall be put to death for his own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24:16</a:t>
            </a:r>
            <a:r>
              <a:rPr lang="en-US" sz="1200" b="0" i="0" u="none" strike="noStrike" kern="1200" baseline="0" dirty="0">
                <a:solidFill>
                  <a:schemeClr val="tx1"/>
                </a:solidFill>
                <a:latin typeface="+mn-lt"/>
                <a:ea typeface="+mn-ea"/>
                <a:cs typeface="+mn-cs"/>
              </a:rPr>
              <a:t>)</a:t>
            </a:r>
            <a:endParaRPr lang="en-US" sz="1200" b="0" i="0" u="none" strike="noStrike" kern="1200" dirty="0">
              <a:solidFill>
                <a:schemeClr val="tx1"/>
              </a:solidFill>
              <a:effectLst/>
              <a:latin typeface="+mn-lt"/>
              <a:ea typeface="+mn-ea"/>
              <a:cs typeface="+mn-cs"/>
            </a:endParaRP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e. Pelagius was declared a heretic by the Council of Carthage (418 AD). </a:t>
            </a:r>
          </a:p>
          <a:p>
            <a:pPr>
              <a:buFont typeface="Wingdings" panose="05000000000000000000" pitchFamily="2" charset="2"/>
              <a:buNone/>
            </a:pPr>
            <a:r>
              <a:rPr lang="en-US" sz="1200" b="0" i="0" u="none" strike="noStrike" kern="1200" dirty="0">
                <a:solidFill>
                  <a:schemeClr val="tx1"/>
                </a:solidFill>
                <a:effectLst/>
                <a:latin typeface="+mn-lt"/>
                <a:ea typeface="+mn-ea"/>
                <a:cs typeface="+mn-cs"/>
              </a:rPr>
              <a:t>         f. His interpretation of a doctrine of </a:t>
            </a:r>
            <a:r>
              <a:rPr lang="en-US" sz="1200" b="1" i="0" u="none" strike="noStrike" kern="1200" dirty="0">
                <a:solidFill>
                  <a:schemeClr val="tx1"/>
                </a:solidFill>
                <a:effectLst/>
                <a:latin typeface="+mn-lt"/>
                <a:ea typeface="+mn-ea"/>
                <a:cs typeface="+mn-cs"/>
              </a:rPr>
              <a:t>free will </a:t>
            </a:r>
            <a:r>
              <a:rPr lang="en-US" sz="1200" b="0" i="0" u="none" strike="noStrike" kern="1200" dirty="0">
                <a:solidFill>
                  <a:schemeClr val="tx1"/>
                </a:solidFill>
                <a:effectLst/>
                <a:latin typeface="+mn-lt"/>
                <a:ea typeface="+mn-ea"/>
                <a:cs typeface="+mn-cs"/>
              </a:rPr>
              <a:t>became known as Pelagianism. </a:t>
            </a:r>
            <a:endParaRPr lang="en-US" alt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III.  Pelagius, was a British theologian, early </a:t>
            </a:r>
            <a:r>
              <a:rPr lang="en-US" altLang="en-US" sz="1200" b="1" dirty="0">
                <a:latin typeface="Times New Roman" panose="02020603050405020304" pitchFamily="18" charset="0"/>
                <a:cs typeface="Times New Roman" panose="02020603050405020304" pitchFamily="18" charset="0"/>
              </a:rPr>
              <a:t>5</a:t>
            </a:r>
            <a:r>
              <a:rPr lang="en-US" altLang="en-US" sz="1200" b="1" baseline="30000" dirty="0">
                <a:latin typeface="Times New Roman" panose="02020603050405020304" pitchFamily="18" charset="0"/>
                <a:cs typeface="Times New Roman" panose="02020603050405020304" pitchFamily="18" charset="0"/>
              </a:rPr>
              <a:t>th</a:t>
            </a:r>
            <a:r>
              <a:rPr lang="en-US" altLang="en-US" sz="1200" dirty="0">
                <a:latin typeface="Times New Roman" panose="02020603050405020304" pitchFamily="18" charset="0"/>
                <a:cs typeface="Times New Roman" panose="02020603050405020304" pitchFamily="18" charset="0"/>
              </a:rPr>
              <a:t> century </a:t>
            </a:r>
            <a:r>
              <a:rPr lang="en-US" altLang="en-US" sz="1200" b="1" dirty="0">
                <a:latin typeface="Times New Roman" panose="02020603050405020304" pitchFamily="18" charset="0"/>
                <a:cs typeface="Times New Roman" panose="02020603050405020304" pitchFamily="18" charset="0"/>
              </a:rPr>
              <a:t>AD</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He said “original sin” did not taint human nature</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Emphasized “free will”</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C. Humans can choose “not to sin”</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D.  Fall of Adam was an isolated mistake—The fall has no effects on others.</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39</a:t>
            </a:fld>
            <a:endParaRPr lang="en-US"/>
          </a:p>
        </p:txBody>
      </p:sp>
    </p:spTree>
    <p:extLst>
      <p:ext uri="{BB962C8B-B14F-4D97-AF65-F5344CB8AC3E}">
        <p14:creationId xmlns:p14="http://schemas.microsoft.com/office/powerpoint/2010/main" val="1160728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IV.  Augustine—born in </a:t>
            </a:r>
            <a:r>
              <a:rPr lang="en-US" altLang="en-US" sz="1200" b="1" dirty="0">
                <a:latin typeface="Times New Roman" panose="02020603050405020304" pitchFamily="18" charset="0"/>
                <a:cs typeface="Times New Roman" panose="02020603050405020304" pitchFamily="18" charset="0"/>
              </a:rPr>
              <a:t>354 AD</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Emphasized “original” sin</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With fall of Adam, all humanity has fallen</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&gt;&gt;&gt;&gt;&gt;&gt;&gt;&gt;&gt;&gt;&gt;</a:t>
            </a: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C.  Humans have same flesh as Adam through </a:t>
            </a:r>
            <a:r>
              <a:rPr lang="en-US" altLang="en-US" sz="1200">
                <a:latin typeface="Times New Roman" panose="02020603050405020304" pitchFamily="18" charset="0"/>
                <a:cs typeface="Times New Roman" panose="02020603050405020304" pitchFamily="18" charset="0"/>
              </a:rPr>
              <a:t>human reproduction</a:t>
            </a:r>
            <a:endParaRPr lang="en-US" altLang="en-US" sz="12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VI.  Council of Orange in </a:t>
            </a:r>
            <a:r>
              <a:rPr lang="en-US" altLang="en-US" sz="1200" b="1" dirty="0">
                <a:latin typeface="Times New Roman" panose="02020603050405020304" pitchFamily="18" charset="0"/>
                <a:cs typeface="Times New Roman" panose="02020603050405020304" pitchFamily="18" charset="0"/>
              </a:rPr>
              <a:t>529 AD </a:t>
            </a:r>
            <a:r>
              <a:rPr lang="en-US" altLang="en-US" sz="1200" dirty="0">
                <a:latin typeface="Times New Roman" panose="02020603050405020304" pitchFamily="18" charset="0"/>
                <a:cs typeface="Times New Roman" panose="02020603050405020304" pitchFamily="18" charset="0"/>
              </a:rPr>
              <a:t>supported Augustine</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40</a:t>
            </a:fld>
            <a:endParaRPr lang="en-US"/>
          </a:p>
        </p:txBody>
      </p:sp>
    </p:spTree>
    <p:extLst>
      <p:ext uri="{BB962C8B-B14F-4D97-AF65-F5344CB8AC3E}">
        <p14:creationId xmlns:p14="http://schemas.microsoft.com/office/powerpoint/2010/main" val="375518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AutoNum type="romanUcPeriod"/>
            </a:pPr>
            <a:r>
              <a:rPr lang="en-US" altLang="en-US" dirty="0">
                <a:latin typeface="Times New Roman" panose="02020603050405020304" pitchFamily="18" charset="0"/>
                <a:cs typeface="Times New Roman" panose="02020603050405020304" pitchFamily="18" charset="0"/>
              </a:rPr>
              <a:t>Some of the characteristics of the early church writing are:</a:t>
            </a:r>
          </a:p>
          <a:p>
            <a:pPr marL="0" indent="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  They were written with the purpose of devotional help, and for developing strength in the faith of new Christians.</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B.  They were written in a simple and informal common style that is easy to understand.</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C.  These writings show little knowledge of pagan philosophy in their teachings; just crystal clear knowledge of perceived Christianity</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D.  They show a great reverence for the Jewish Scriptures as a source of prophecy.</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&gt;&gt;&gt;&gt;&gt;&gt;&gt;&gt;&gt;&gt;&gt;</a:t>
            </a:r>
          </a:p>
          <a:p>
            <a:pPr lvl="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E.  They demonstrate a relatively “pure” Christianity with lots of room for questions that were not answered.</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4</a:t>
            </a:fld>
            <a:endParaRPr lang="en-US"/>
          </a:p>
        </p:txBody>
      </p:sp>
    </p:spTree>
    <p:extLst>
      <p:ext uri="{BB962C8B-B14F-4D97-AF65-F5344CB8AC3E}">
        <p14:creationId xmlns:p14="http://schemas.microsoft.com/office/powerpoint/2010/main" val="821366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Erring Christians - Prayerful penitence is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41</a:t>
            </a:fld>
            <a:endParaRPr lang="en-US"/>
          </a:p>
        </p:txBody>
      </p:sp>
    </p:spTree>
    <p:extLst>
      <p:ext uri="{BB962C8B-B14F-4D97-AF65-F5344CB8AC3E}">
        <p14:creationId xmlns:p14="http://schemas.microsoft.com/office/powerpoint/2010/main" val="146838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Tx/>
              <a:buAutoNum type="romanUcPeriod" startAt="2"/>
            </a:pPr>
            <a:r>
              <a:rPr lang="en-US" altLang="en-US" sz="3600" dirty="0">
                <a:latin typeface="Times New Roman" panose="02020603050405020304" pitchFamily="18" charset="0"/>
                <a:cs typeface="Times New Roman" panose="02020603050405020304" pitchFamily="18" charset="0"/>
              </a:rPr>
              <a:t> Let’s look at some Examples of early church fathers and their writings.</a:t>
            </a:r>
          </a:p>
          <a:p>
            <a:pPr>
              <a:spcBef>
                <a:spcPct val="50000"/>
              </a:spcBef>
              <a:buFontTx/>
              <a:buNone/>
            </a:pPr>
            <a:r>
              <a:rPr lang="en-US" altLang="en-US" sz="3600" dirty="0">
                <a:latin typeface="Times New Roman" panose="02020603050405020304" pitchFamily="18" charset="0"/>
                <a:cs typeface="Times New Roman" panose="02020603050405020304" pitchFamily="18" charset="0"/>
              </a:rPr>
              <a:t>&gt;&gt;&gt;&gt;&gt;&gt;&gt;&gt;&gt;&gt;&gt;&gt;&gt;</a:t>
            </a:r>
          </a:p>
          <a:p>
            <a:pPr lvl="0">
              <a:spcBef>
                <a:spcPct val="50000"/>
              </a:spcBef>
              <a:buFontTx/>
              <a:buNone/>
            </a:pPr>
            <a:r>
              <a:rPr lang="en-US" altLang="en-US" sz="3600" dirty="0">
                <a:latin typeface="Times New Roman" panose="02020603050405020304" pitchFamily="18" charset="0"/>
                <a:cs typeface="Times New Roman" panose="02020603050405020304" pitchFamily="18" charset="0"/>
              </a:rPr>
              <a:t>    1.  </a:t>
            </a:r>
            <a:r>
              <a:rPr lang="en-US" altLang="en-US" sz="3600" b="1" dirty="0">
                <a:latin typeface="Times New Roman" panose="02020603050405020304" pitchFamily="18" charset="0"/>
                <a:cs typeface="Times New Roman" panose="02020603050405020304" pitchFamily="18" charset="0"/>
              </a:rPr>
              <a:t>Clement</a:t>
            </a:r>
            <a:r>
              <a:rPr lang="en-US" altLang="en-US" sz="3600" dirty="0">
                <a:latin typeface="Times New Roman" panose="02020603050405020304" pitchFamily="18" charset="0"/>
                <a:cs typeface="Times New Roman" panose="02020603050405020304" pitchFamily="18" charset="0"/>
              </a:rPr>
              <a:t> of Rome (</a:t>
            </a:r>
            <a:r>
              <a:rPr lang="en-US" altLang="en-US" sz="3600" b="1" dirty="0">
                <a:latin typeface="Times New Roman" panose="02020603050405020304" pitchFamily="18" charset="0"/>
                <a:cs typeface="Times New Roman" panose="02020603050405020304" pitchFamily="18" charset="0"/>
              </a:rPr>
              <a:t>96 AD</a:t>
            </a:r>
            <a:r>
              <a:rPr lang="en-US" altLang="en-US" sz="3600" dirty="0">
                <a:latin typeface="Times New Roman" panose="02020603050405020304" pitchFamily="18" charset="0"/>
                <a:cs typeface="Times New Roman" panose="02020603050405020304" pitchFamily="18" charset="0"/>
              </a:rPr>
              <a:t>)—written to the church at </a:t>
            </a:r>
            <a:r>
              <a:rPr lang="en-US" altLang="en-US" sz="3600" b="1" dirty="0">
                <a:latin typeface="Times New Roman" panose="02020603050405020304" pitchFamily="18" charset="0"/>
                <a:cs typeface="Times New Roman" panose="02020603050405020304" pitchFamily="18" charset="0"/>
              </a:rPr>
              <a:t>Corinth</a:t>
            </a:r>
            <a:r>
              <a:rPr lang="en-US" altLang="en-US" sz="3600" dirty="0">
                <a:latin typeface="Times New Roman" panose="02020603050405020304" pitchFamily="18" charset="0"/>
                <a:cs typeface="Times New Roman" panose="02020603050405020304" pitchFamily="18" charset="0"/>
              </a:rPr>
              <a:t>; he emphasizes the “revelation of faith” through Jesus, he also emphasizes the speedy return of Jesus, and that the Jewish Scriptures were respected.</a:t>
            </a:r>
          </a:p>
          <a:p>
            <a:pPr lvl="0">
              <a:spcBef>
                <a:spcPct val="50000"/>
              </a:spcBef>
              <a:buFontTx/>
              <a:buNone/>
            </a:pPr>
            <a:r>
              <a:rPr lang="en-US" altLang="en-US" sz="3600" dirty="0">
                <a:latin typeface="Times New Roman" panose="02020603050405020304" pitchFamily="18" charset="0"/>
                <a:cs typeface="Times New Roman" panose="02020603050405020304" pitchFamily="18" charset="0"/>
              </a:rPr>
              <a:t>&gt;&gt;&gt;&gt;&gt;&gt;&gt;&gt;&gt;&gt;&gt;&gt;</a:t>
            </a:r>
          </a:p>
          <a:p>
            <a:pPr lvl="0">
              <a:spcBef>
                <a:spcPct val="50000"/>
              </a:spcBef>
              <a:buFontTx/>
              <a:buNone/>
            </a:pPr>
            <a:r>
              <a:rPr lang="en-US" altLang="en-US" sz="3600" dirty="0">
                <a:latin typeface="Times New Roman" panose="02020603050405020304" pitchFamily="18" charset="0"/>
                <a:cs typeface="Times New Roman" panose="02020603050405020304" pitchFamily="18" charset="0"/>
              </a:rPr>
              <a:t>    2.  This the “</a:t>
            </a:r>
            <a:r>
              <a:rPr lang="en-US" altLang="en-US" sz="3600" b="1" dirty="0">
                <a:latin typeface="Times New Roman" panose="02020603050405020304" pitchFamily="18" charset="0"/>
                <a:cs typeface="Times New Roman" panose="02020603050405020304" pitchFamily="18" charset="0"/>
              </a:rPr>
              <a:t>Epistle of Barnabas</a:t>
            </a:r>
            <a:r>
              <a:rPr lang="en-US" altLang="en-US" sz="3600" dirty="0">
                <a:latin typeface="Times New Roman" panose="02020603050405020304" pitchFamily="18" charset="0"/>
                <a:cs typeface="Times New Roman" panose="02020603050405020304" pitchFamily="18" charset="0"/>
              </a:rPr>
              <a:t>”—It claims to have been written by Barnabas of N.T., but the internal evidence in the book denies this, it allows for too many mistakes regarding Jewish teachings and rituals; and it was written against Judaism.</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5</a:t>
            </a:fld>
            <a:endParaRPr lang="en-US"/>
          </a:p>
        </p:txBody>
      </p:sp>
    </p:spTree>
    <p:extLst>
      <p:ext uri="{BB962C8B-B14F-4D97-AF65-F5344CB8AC3E}">
        <p14:creationId xmlns:p14="http://schemas.microsoft.com/office/powerpoint/2010/main" val="396670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dirty="0"/>
              <a:t>    C.  Among the letters from </a:t>
            </a:r>
            <a:r>
              <a:rPr lang="en-US" altLang="en-US" b="1" dirty="0"/>
              <a:t>Ignatius</a:t>
            </a:r>
            <a:r>
              <a:rPr lang="en-US" altLang="en-US" dirty="0"/>
              <a:t>— we have </a:t>
            </a:r>
            <a:r>
              <a:rPr lang="en-US" altLang="en-US" b="1" dirty="0"/>
              <a:t>7 </a:t>
            </a:r>
            <a:r>
              <a:rPr lang="en-US" altLang="en-US" dirty="0"/>
              <a:t>epistles written between </a:t>
            </a:r>
            <a:r>
              <a:rPr lang="en-US" altLang="en-US" b="1" dirty="0"/>
              <a:t>107-117 CE</a:t>
            </a:r>
            <a:r>
              <a:rPr lang="en-US" altLang="en-US" dirty="0"/>
              <a:t>; the importance in this is that they show ecclesiastical development with the sacraments, the clergy, as well as the relationship of grace and suffering, and doctrine of the church in the first century.</a:t>
            </a:r>
          </a:p>
          <a:p>
            <a:pPr>
              <a:buFont typeface="Wingdings" panose="05000000000000000000" pitchFamily="2" charset="2"/>
              <a:buNone/>
            </a:pPr>
            <a:r>
              <a:rPr lang="en-US" altLang="en-US" dirty="0"/>
              <a:t>&gt;&gt;&gt;&gt;&gt;&gt;&gt;&gt;&gt;&gt;&gt;&gt;&gt;&gt;</a:t>
            </a:r>
          </a:p>
          <a:p>
            <a:pPr>
              <a:buFont typeface="Wingdings" panose="05000000000000000000" pitchFamily="2" charset="2"/>
              <a:buNone/>
            </a:pPr>
            <a:r>
              <a:rPr lang="en-US" altLang="en-US" dirty="0"/>
              <a:t>    D.  </a:t>
            </a:r>
            <a:r>
              <a:rPr lang="en-US" altLang="en-US" b="1" dirty="0"/>
              <a:t>Shepherd of Hermes </a:t>
            </a:r>
            <a:r>
              <a:rPr lang="en-US" altLang="en-US" dirty="0"/>
              <a:t>(</a:t>
            </a:r>
            <a:r>
              <a:rPr lang="en-US" altLang="en-US" b="1" dirty="0"/>
              <a:t>140 CE</a:t>
            </a:r>
            <a:r>
              <a:rPr lang="en-US" altLang="en-US" dirty="0"/>
              <a:t>)—a very influential individual; he taught baptism completes regeneration; he does show the Gnostic influence of his time by showing us the corruption of morality within the church of his day.</a:t>
            </a:r>
          </a:p>
          <a:p>
            <a:pPr>
              <a:buFont typeface="Wingdings" panose="05000000000000000000" pitchFamily="2" charset="2"/>
              <a:buNone/>
            </a:pPr>
            <a:r>
              <a:rPr lang="en-US" altLang="en-US" dirty="0"/>
              <a:t>&gt;&gt;&gt;&gt;&gt;&gt;&gt;&gt;&gt;&gt;&gt;&gt;&gt;&gt;</a:t>
            </a:r>
          </a:p>
          <a:p>
            <a:pPr>
              <a:buFont typeface="Wingdings" panose="05000000000000000000" pitchFamily="2" charset="2"/>
              <a:buNone/>
            </a:pPr>
            <a:r>
              <a:rPr lang="en-US" altLang="en-US" dirty="0"/>
              <a:t>    E.  </a:t>
            </a:r>
            <a:r>
              <a:rPr lang="en-US" altLang="en-US" b="1" dirty="0"/>
              <a:t>Didache</a:t>
            </a:r>
            <a:r>
              <a:rPr lang="en-US" altLang="en-US" dirty="0"/>
              <a:t> (A bound volume of The Teaching of the 12 Apostles) (</a:t>
            </a:r>
            <a:r>
              <a:rPr lang="en-US" altLang="en-US" b="1" dirty="0"/>
              <a:t>70-100 AD</a:t>
            </a:r>
            <a:r>
              <a:rPr lang="en-US" altLang="en-US" dirty="0"/>
              <a:t>)—A very important collection of Greek enigmatic (perplexing, mysterious) primitive church documents describing early Christian ethics, practices, and order within the church..</a:t>
            </a:r>
          </a:p>
          <a:p>
            <a:pPr>
              <a:buFont typeface="Wingdings" panose="05000000000000000000" pitchFamily="2" charset="2"/>
              <a:buNone/>
            </a:pPr>
            <a:r>
              <a:rPr lang="en-US" altLang="en-US" dirty="0"/>
              <a:t>        1. It was discovered in </a:t>
            </a:r>
            <a:r>
              <a:rPr lang="en-US" altLang="en-US" b="1" dirty="0"/>
              <a:t>1873</a:t>
            </a:r>
            <a:r>
              <a:rPr lang="en-US" altLang="en-US" dirty="0"/>
              <a:t> in Asia Minor (Turkey) </a:t>
            </a:r>
          </a:p>
          <a:p>
            <a:pPr>
              <a:buFont typeface="Wingdings" panose="05000000000000000000" pitchFamily="2" charset="2"/>
              <a:buNone/>
            </a:pPr>
            <a:r>
              <a:rPr lang="en-US" altLang="en-US" dirty="0"/>
              <a:t>        2. The teachings of the Lord, to the Gentiles (or Nations), by the twelve apostles.</a:t>
            </a:r>
          </a:p>
          <a:p>
            <a:pPr>
              <a:buFont typeface="Wingdings" panose="05000000000000000000" pitchFamily="2" charset="2"/>
              <a:buNone/>
            </a:pPr>
            <a:r>
              <a:rPr lang="en-US" altLang="en-US" dirty="0"/>
              <a:t>        3. It teaches much of the Catholic doctrine and it is considered a second generation writing.</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6</a:t>
            </a:fld>
            <a:endParaRPr lang="en-US"/>
          </a:p>
        </p:txBody>
      </p:sp>
    </p:spTree>
    <p:extLst>
      <p:ext uri="{BB962C8B-B14F-4D97-AF65-F5344CB8AC3E}">
        <p14:creationId xmlns:p14="http://schemas.microsoft.com/office/powerpoint/2010/main" val="4884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i="0" dirty="0">
                <a:latin typeface="Times New Roman" panose="02020603050405020304" pitchFamily="18" charset="0"/>
                <a:cs typeface="Times New Roman" panose="02020603050405020304" pitchFamily="18" charset="0"/>
              </a:rPr>
              <a:t>    1. </a:t>
            </a:r>
            <a:r>
              <a:rPr lang="en-US" altLang="en-US" sz="1200" b="1" i="1" dirty="0">
                <a:latin typeface="Times New Roman" panose="02020603050405020304" pitchFamily="18" charset="0"/>
                <a:cs typeface="Times New Roman" panose="02020603050405020304" pitchFamily="18" charset="0"/>
              </a:rPr>
              <a:t>Apologetic </a:t>
            </a:r>
            <a:r>
              <a:rPr lang="en-US" altLang="en-US" sz="1200" b="0" i="0" dirty="0">
                <a:latin typeface="Times New Roman" panose="02020603050405020304" pitchFamily="18" charset="0"/>
                <a:cs typeface="Times New Roman" panose="02020603050405020304" pitchFamily="18" charset="0"/>
              </a:rPr>
              <a:t>Period</a:t>
            </a:r>
            <a:r>
              <a:rPr lang="en-US" altLang="en-US" sz="1200" b="1" i="1" dirty="0">
                <a:latin typeface="Times New Roman" panose="02020603050405020304" pitchFamily="18" charset="0"/>
                <a:cs typeface="Times New Roman" panose="02020603050405020304" pitchFamily="18" charset="0"/>
              </a:rPr>
              <a:t> - 150-200 CE</a:t>
            </a:r>
          </a:p>
          <a:p>
            <a:pPr fontAlgn="base"/>
            <a:r>
              <a:rPr lang="en-US" sz="1200" b="0" i="0" dirty="0">
                <a:latin typeface="Times New Roman" panose="02020603050405020304" pitchFamily="18" charset="0"/>
                <a:cs typeface="Times New Roman" panose="02020603050405020304" pitchFamily="18" charset="0"/>
              </a:rPr>
              <a:t>    2. </a:t>
            </a:r>
            <a:r>
              <a:rPr lang="en-US" sz="1200" b="1" i="0" u="none" strike="noStrike" kern="1200" dirty="0">
                <a:solidFill>
                  <a:schemeClr val="tx1"/>
                </a:solidFill>
                <a:effectLst/>
                <a:latin typeface="+mn-lt"/>
                <a:ea typeface="+mn-ea"/>
                <a:cs typeface="+mn-cs"/>
              </a:rPr>
              <a:t>apologetics</a:t>
            </a:r>
          </a:p>
          <a:p>
            <a:pPr fontAlgn="base"/>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apol</a:t>
            </a:r>
            <a:r>
              <a:rPr lang="en-US" sz="1200" b="0" i="0" u="none" strike="noStrike" kern="1200" dirty="0">
                <a:solidFill>
                  <a:schemeClr val="tx1"/>
                </a:solidFill>
                <a:effectLst/>
                <a:latin typeface="+mn-lt"/>
                <a:ea typeface="+mn-ea"/>
                <a:cs typeface="+mn-cs"/>
              </a:rPr>
              <a:t>·​o·​get·​</a:t>
            </a:r>
            <a:r>
              <a:rPr lang="en-US" sz="1200" b="0" i="0" u="none" strike="noStrike" kern="1200" dirty="0" err="1">
                <a:solidFill>
                  <a:schemeClr val="tx1"/>
                </a:solidFill>
                <a:effectLst/>
                <a:latin typeface="+mn-lt"/>
                <a:ea typeface="+mn-ea"/>
                <a:cs typeface="+mn-cs"/>
              </a:rPr>
              <a:t>ics</a:t>
            </a:r>
            <a:r>
              <a:rPr lang="en-US" sz="1200" b="0" i="0" u="none" strike="noStrike" kern="1200" dirty="0">
                <a:solidFill>
                  <a:schemeClr val="tx1"/>
                </a:solidFill>
                <a:effectLst/>
                <a:latin typeface="+mn-lt"/>
                <a:ea typeface="+mn-ea"/>
                <a:cs typeface="+mn-cs"/>
              </a:rPr>
              <a:t> | \ ə-ˌ</a:t>
            </a:r>
            <a:r>
              <a:rPr lang="en-US" sz="1200" b="0" i="0" u="none" strike="noStrike" kern="1200" dirty="0" err="1">
                <a:solidFill>
                  <a:schemeClr val="tx1"/>
                </a:solidFill>
                <a:effectLst/>
                <a:latin typeface="+mn-lt"/>
                <a:ea typeface="+mn-ea"/>
                <a:cs typeface="+mn-cs"/>
              </a:rPr>
              <a:t>pä-lə</a:t>
            </a:r>
            <a:r>
              <a:rPr lang="en-US" sz="1200" b="0" i="0" u="none" strike="noStrike" kern="1200" dirty="0">
                <a:solidFill>
                  <a:schemeClr val="tx1"/>
                </a:solidFill>
                <a:effectLst/>
                <a:latin typeface="+mn-lt"/>
                <a:ea typeface="+mn-ea"/>
                <a:cs typeface="+mn-cs"/>
              </a:rPr>
              <a:t>-ˈje-</a:t>
            </a:r>
            <a:r>
              <a:rPr lang="en-US" sz="1200" b="0" i="0" u="none" strike="noStrike" kern="1200" dirty="0" err="1">
                <a:solidFill>
                  <a:schemeClr val="tx1"/>
                </a:solidFill>
                <a:effectLst/>
                <a:latin typeface="+mn-lt"/>
                <a:ea typeface="+mn-ea"/>
                <a:cs typeface="+mn-cs"/>
              </a:rPr>
              <a:t>tiks</a:t>
            </a:r>
            <a:r>
              <a:rPr lang="en-US" sz="1200" b="0" i="0" u="none" strike="noStrike" kern="1200" dirty="0">
                <a:solidFill>
                  <a:schemeClr val="tx1"/>
                </a:solidFill>
                <a:effectLst/>
                <a:latin typeface="+mn-lt"/>
                <a:ea typeface="+mn-ea"/>
                <a:cs typeface="+mn-cs"/>
              </a:rPr>
              <a:t> \ </a:t>
            </a:r>
          </a:p>
          <a:p>
            <a:pPr fontAlgn="base"/>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 An apologetic is a systematic argumentative discourse in defense (as of a doctrine).</a:t>
            </a:r>
          </a:p>
          <a:p>
            <a:pPr fontAlgn="base"/>
            <a:r>
              <a:rPr lang="en-US" sz="1200" b="0" i="0" u="none" strike="noStrike" kern="1200" dirty="0">
                <a:solidFill>
                  <a:schemeClr val="tx1"/>
                </a:solidFill>
                <a:effectLst/>
                <a:latin typeface="+mn-lt"/>
                <a:ea typeface="+mn-ea"/>
                <a:cs typeface="+mn-cs"/>
              </a:rPr>
              <a:t>        c  Like our Apologetics Press, it is a branch of theology devoted to the defense of the divine </a:t>
            </a:r>
            <a:r>
              <a:rPr lang="en-US" sz="1200" b="0" i="0" u="sng" strike="noStrike" kern="1200" dirty="0">
                <a:solidFill>
                  <a:schemeClr val="tx1"/>
                </a:solidFill>
                <a:effectLst/>
                <a:latin typeface="+mn-lt"/>
                <a:ea typeface="+mn-ea"/>
                <a:cs typeface="+mn-cs"/>
              </a:rPr>
              <a:t>origin and authority</a:t>
            </a:r>
            <a:r>
              <a:rPr lang="en-US" sz="1200" b="0" i="0" u="none" strike="noStrike" kern="1200" dirty="0">
                <a:solidFill>
                  <a:schemeClr val="tx1"/>
                </a:solidFill>
                <a:effectLst/>
                <a:latin typeface="+mn-lt"/>
                <a:ea typeface="+mn-ea"/>
                <a:cs typeface="+mn-cs"/>
              </a:rPr>
              <a:t> of Christianity.</a:t>
            </a:r>
          </a:p>
          <a:p>
            <a:pPr fontAlgn="base"/>
            <a:r>
              <a:rPr lang="en-US" sz="1200" b="0" i="0" u="none" strike="noStrike" kern="1200" dirty="0">
                <a:solidFill>
                  <a:schemeClr val="tx1"/>
                </a:solidFill>
                <a:effectLst/>
                <a:latin typeface="+mn-lt"/>
                <a:ea typeface="+mn-ea"/>
                <a:cs typeface="+mn-cs"/>
              </a:rPr>
              <a:t>    3. An “argument”, as used in apologetics and debates, is a presentation of facts, not a belligerent reply to a statement by the opposition.</a:t>
            </a:r>
          </a:p>
          <a:p>
            <a:endParaRPr lang="en-US" b="0" i="0" dirty="0"/>
          </a:p>
        </p:txBody>
      </p:sp>
      <p:sp>
        <p:nvSpPr>
          <p:cNvPr id="4" name="Slide Number Placeholder 3"/>
          <p:cNvSpPr>
            <a:spLocks noGrp="1"/>
          </p:cNvSpPr>
          <p:nvPr>
            <p:ph type="sldNum" sz="quarter" idx="5"/>
          </p:nvPr>
        </p:nvSpPr>
        <p:spPr/>
        <p:txBody>
          <a:bodyPr/>
          <a:lstStyle/>
          <a:p>
            <a:fld id="{057096B6-D90C-4C3B-9443-2CFD7ADA8450}" type="slidenum">
              <a:rPr lang="en-US" smtClean="0"/>
              <a:t>7</a:t>
            </a:fld>
            <a:endParaRPr lang="en-US"/>
          </a:p>
        </p:txBody>
      </p:sp>
    </p:spTree>
    <p:extLst>
      <p:ext uri="{BB962C8B-B14F-4D97-AF65-F5344CB8AC3E}">
        <p14:creationId xmlns:p14="http://schemas.microsoft.com/office/powerpoint/2010/main" val="194054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Characteristics of the writers:</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These are writers that are trained in theology and philosophy, they are not novices.</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Their writings were written to produce and to define the Christian faith</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Notice that the most important writings are the ones that are addressed to Roman emperor of the time.</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D. They tried to answer the charges of atheism that were brought against them.</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E. They used the Jewish religion and tried to picture Christianity as an ancient religion</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F. They freely made use of the Jewish Scriptures to support their writings.</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G. Their intent was to set forth the main evidence of “The Christ” as the prophetic individual that He is.</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&gt;&gt;&gt;&gt;&gt;&gt;&gt;&gt;&gt;&gt;</a:t>
            </a:r>
          </a:p>
          <a:p>
            <a:pPr marL="0" indent="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H. In all of their writings, they emphasize the purity of Christian life and its teachings.</a:t>
            </a:r>
          </a:p>
          <a:p>
            <a:pPr marL="0" indent="0">
              <a:lnSpc>
                <a:spcPct val="90000"/>
              </a:lnSpc>
              <a:buFont typeface="Wingdings" panose="05000000000000000000" pitchFamily="2" charset="2"/>
              <a:buNone/>
            </a:pPr>
            <a:endParaRPr lang="en-US" altLang="en-US" sz="3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8</a:t>
            </a:fld>
            <a:endParaRPr lang="en-US"/>
          </a:p>
        </p:txBody>
      </p:sp>
    </p:spTree>
    <p:extLst>
      <p:ext uri="{BB962C8B-B14F-4D97-AF65-F5344CB8AC3E}">
        <p14:creationId xmlns:p14="http://schemas.microsoft.com/office/powerpoint/2010/main" val="351532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II.  Examples of apologetic writers</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Justin Martyr </a:t>
            </a:r>
            <a:r>
              <a:rPr lang="en-US" altLang="en-US" sz="120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150 AD</a:t>
            </a:r>
            <a:r>
              <a:rPr lang="en-US" altLang="en-US" sz="1200" dirty="0">
                <a:latin typeface="Times New Roman" panose="02020603050405020304" pitchFamily="18" charset="0"/>
                <a:cs typeface="Times New Roman" panose="02020603050405020304" pitchFamily="18" charset="0"/>
              </a:rPr>
              <a:t>)—wrote the </a:t>
            </a:r>
            <a:r>
              <a:rPr lang="en-US" altLang="en-US" sz="1200" i="1" dirty="0">
                <a:latin typeface="Times New Roman" panose="02020603050405020304" pitchFamily="18" charset="0"/>
                <a:cs typeface="Times New Roman" panose="02020603050405020304" pitchFamily="18" charset="0"/>
              </a:rPr>
              <a:t>Apology</a:t>
            </a:r>
            <a:r>
              <a:rPr lang="en-US" altLang="en-US" sz="1200" dirty="0">
                <a:latin typeface="Times New Roman" panose="02020603050405020304" pitchFamily="18" charset="0"/>
                <a:cs typeface="Times New Roman" panose="02020603050405020304" pitchFamily="18" charset="0"/>
              </a:rPr>
              <a:t>, he divided it into three parts; </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a. truths of the Christian gospel </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b. and proper teachings. </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2. His </a:t>
            </a:r>
            <a:r>
              <a:rPr lang="en-US" altLang="en-US" sz="1200" i="1" dirty="0">
                <a:latin typeface="Times New Roman" panose="02020603050405020304" pitchFamily="18" charset="0"/>
                <a:cs typeface="Times New Roman" panose="02020603050405020304" pitchFamily="18" charset="0"/>
              </a:rPr>
              <a:t>Dialogue with Tyrpho the Jew</a:t>
            </a:r>
            <a:r>
              <a:rPr lang="en-US" altLang="en-US" sz="1200" dirty="0">
                <a:latin typeface="Times New Roman" panose="02020603050405020304" pitchFamily="18" charset="0"/>
                <a:cs typeface="Times New Roman" panose="02020603050405020304" pitchFamily="18" charset="0"/>
              </a:rPr>
              <a:t> was divided into three parts; in this writing, he refutes the opinion of Jews regarding the keeping of the Mosaic law.</a:t>
            </a:r>
          </a:p>
          <a:p>
            <a:pPr>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    3 He set out to prove Christ was God incarnate, and the fact that all of the OT prophets predicted the coming of Jesus.</a:t>
            </a:r>
          </a:p>
          <a:p>
            <a:endParaRPr lang="en-US" dirty="0"/>
          </a:p>
        </p:txBody>
      </p:sp>
      <p:sp>
        <p:nvSpPr>
          <p:cNvPr id="4" name="Slide Number Placeholder 3"/>
          <p:cNvSpPr>
            <a:spLocks noGrp="1"/>
          </p:cNvSpPr>
          <p:nvPr>
            <p:ph type="sldNum" sz="quarter" idx="5"/>
          </p:nvPr>
        </p:nvSpPr>
        <p:spPr/>
        <p:txBody>
          <a:bodyPr/>
          <a:lstStyle/>
          <a:p>
            <a:fld id="{057096B6-D90C-4C3B-9443-2CFD7ADA8450}" type="slidenum">
              <a:rPr lang="en-US" smtClean="0"/>
              <a:t>9</a:t>
            </a:fld>
            <a:endParaRPr lang="en-US"/>
          </a:p>
        </p:txBody>
      </p:sp>
    </p:spTree>
    <p:extLst>
      <p:ext uri="{BB962C8B-B14F-4D97-AF65-F5344CB8AC3E}">
        <p14:creationId xmlns:p14="http://schemas.microsoft.com/office/powerpoint/2010/main" val="44960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35ED97E-CC13-4872-B6CC-1BF3F4842E17}" type="slidenum">
              <a:rPr lang="en-US" altLang="en-US" smtClean="0"/>
              <a:pPr/>
              <a:t>‹#›</a:t>
            </a:fld>
            <a:endParaRPr lang="en-US" altLang="en-US"/>
          </a:p>
        </p:txBody>
      </p:sp>
    </p:spTree>
    <p:extLst>
      <p:ext uri="{BB962C8B-B14F-4D97-AF65-F5344CB8AC3E}">
        <p14:creationId xmlns:p14="http://schemas.microsoft.com/office/powerpoint/2010/main" val="207866001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CBDDBF2-0FF4-48E4-B783-E59A0A43BF23}" type="slidenum">
              <a:rPr lang="en-US" altLang="en-US" smtClean="0"/>
              <a:pPr/>
              <a:t>‹#›</a:t>
            </a:fld>
            <a:endParaRPr lang="en-US" altLang="en-US"/>
          </a:p>
        </p:txBody>
      </p:sp>
    </p:spTree>
    <p:extLst>
      <p:ext uri="{BB962C8B-B14F-4D97-AF65-F5344CB8AC3E}">
        <p14:creationId xmlns:p14="http://schemas.microsoft.com/office/powerpoint/2010/main" val="4094429411"/>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70D9015-B40E-4287-81F4-F6CE35DC732C}" type="slidenum">
              <a:rPr lang="en-US" altLang="en-US" smtClean="0"/>
              <a:pPr/>
              <a:t>‹#›</a:t>
            </a:fld>
            <a:endParaRPr lang="en-US" altLang="en-US"/>
          </a:p>
        </p:txBody>
      </p:sp>
    </p:spTree>
    <p:extLst>
      <p:ext uri="{BB962C8B-B14F-4D97-AF65-F5344CB8AC3E}">
        <p14:creationId xmlns:p14="http://schemas.microsoft.com/office/powerpoint/2010/main" val="2980333897"/>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0CBDF3-E2AD-4D6E-9DA2-665C7720525C}" type="slidenum">
              <a:rPr lang="en-US" altLang="en-US" smtClean="0"/>
              <a:pPr/>
              <a:t>‹#›</a:t>
            </a:fld>
            <a:endParaRPr lang="en-US" altLang="en-US"/>
          </a:p>
        </p:txBody>
      </p:sp>
    </p:spTree>
    <p:extLst>
      <p:ext uri="{BB962C8B-B14F-4D97-AF65-F5344CB8AC3E}">
        <p14:creationId xmlns:p14="http://schemas.microsoft.com/office/powerpoint/2010/main" val="2506767725"/>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6CDE052-33C1-4C40-A1C5-B28C0B238E3B}" type="slidenum">
              <a:rPr lang="en-US" altLang="en-US" smtClean="0"/>
              <a:pPr/>
              <a:t>‹#›</a:t>
            </a:fld>
            <a:endParaRPr lang="en-US" altLang="en-US"/>
          </a:p>
        </p:txBody>
      </p:sp>
    </p:spTree>
    <p:extLst>
      <p:ext uri="{BB962C8B-B14F-4D97-AF65-F5344CB8AC3E}">
        <p14:creationId xmlns:p14="http://schemas.microsoft.com/office/powerpoint/2010/main" val="2792617376"/>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EB6E1D4-4620-4620-8FF1-5203942A4AD2}" type="slidenum">
              <a:rPr lang="en-US" altLang="en-US" smtClean="0"/>
              <a:pPr/>
              <a:t>‹#›</a:t>
            </a:fld>
            <a:endParaRPr lang="en-US" altLang="en-US"/>
          </a:p>
        </p:txBody>
      </p:sp>
    </p:spTree>
    <p:extLst>
      <p:ext uri="{BB962C8B-B14F-4D97-AF65-F5344CB8AC3E}">
        <p14:creationId xmlns:p14="http://schemas.microsoft.com/office/powerpoint/2010/main" val="2986876654"/>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41CFD1E-898D-4031-87FC-04E30DD77AB6}" type="slidenum">
              <a:rPr lang="en-US" altLang="en-US" smtClean="0"/>
              <a:pPr/>
              <a:t>‹#›</a:t>
            </a:fld>
            <a:endParaRPr lang="en-US" altLang="en-US"/>
          </a:p>
        </p:txBody>
      </p:sp>
    </p:spTree>
    <p:extLst>
      <p:ext uri="{BB962C8B-B14F-4D97-AF65-F5344CB8AC3E}">
        <p14:creationId xmlns:p14="http://schemas.microsoft.com/office/powerpoint/2010/main" val="48336827"/>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7D94DB8-CD0C-4B80-972D-7A0CF178EB8E}" type="slidenum">
              <a:rPr lang="en-US" altLang="en-US" smtClean="0"/>
              <a:pPr/>
              <a:t>‹#›</a:t>
            </a:fld>
            <a:endParaRPr lang="en-US" altLang="en-US"/>
          </a:p>
        </p:txBody>
      </p:sp>
    </p:spTree>
    <p:extLst>
      <p:ext uri="{BB962C8B-B14F-4D97-AF65-F5344CB8AC3E}">
        <p14:creationId xmlns:p14="http://schemas.microsoft.com/office/powerpoint/2010/main" val="3379634053"/>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DCC19BE-E587-430E-B4BD-7DC758B6DA3F}" type="slidenum">
              <a:rPr lang="en-US" altLang="en-US" smtClean="0"/>
              <a:pPr/>
              <a:t>‹#›</a:t>
            </a:fld>
            <a:endParaRPr lang="en-US" altLang="en-US"/>
          </a:p>
        </p:txBody>
      </p:sp>
    </p:spTree>
    <p:extLst>
      <p:ext uri="{BB962C8B-B14F-4D97-AF65-F5344CB8AC3E}">
        <p14:creationId xmlns:p14="http://schemas.microsoft.com/office/powerpoint/2010/main" val="1537322402"/>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9C3918A-AE5B-42D6-9863-00F788125F42}" type="slidenum">
              <a:rPr lang="en-US" altLang="en-US" smtClean="0"/>
              <a:pPr/>
              <a:t>‹#›</a:t>
            </a:fld>
            <a:endParaRPr lang="en-US" altLang="en-US"/>
          </a:p>
        </p:txBody>
      </p:sp>
    </p:spTree>
    <p:extLst>
      <p:ext uri="{BB962C8B-B14F-4D97-AF65-F5344CB8AC3E}">
        <p14:creationId xmlns:p14="http://schemas.microsoft.com/office/powerpoint/2010/main" val="3863748714"/>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0A0DEB5-B41B-49BB-BD5C-69854A9307BD}" type="slidenum">
              <a:rPr lang="en-US" altLang="en-US" smtClean="0"/>
              <a:pPr/>
              <a:t>‹#›</a:t>
            </a:fld>
            <a:endParaRPr lang="en-US" altLang="en-US"/>
          </a:p>
        </p:txBody>
      </p:sp>
    </p:spTree>
    <p:extLst>
      <p:ext uri="{BB962C8B-B14F-4D97-AF65-F5344CB8AC3E}">
        <p14:creationId xmlns:p14="http://schemas.microsoft.com/office/powerpoint/2010/main" val="179830455"/>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FBD85-802F-4CFF-A433-3F19E8DBB32B}" type="slidenum">
              <a:rPr lang="en-US" altLang="en-US" smtClean="0"/>
              <a:pPr/>
              <a:t>‹#›</a:t>
            </a:fld>
            <a:endParaRPr lang="en-US" altLang="en-US"/>
          </a:p>
        </p:txBody>
      </p:sp>
    </p:spTree>
    <p:extLst>
      <p:ext uri="{BB962C8B-B14F-4D97-AF65-F5344CB8AC3E}">
        <p14:creationId xmlns:p14="http://schemas.microsoft.com/office/powerpoint/2010/main" val="14006590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riam-webster.com/dictionary/polemi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erriam-webster.com/dictionary/disputatious" TargetMode="External"/><Relationship Id="rId5" Type="http://schemas.openxmlformats.org/officeDocument/2006/relationships/hyperlink" Target="https://www.merriam-webster.com/dictionary/polemics" TargetMode="External"/><Relationship Id="rId4" Type="http://schemas.openxmlformats.org/officeDocument/2006/relationships/hyperlink" Target="https://www.merriam-webster.com/dictionary/controversia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edific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erriam-webster.com/dictionary/edify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7637629-92BB-4892-B30F-76AA942B8769}"/>
              </a:ext>
            </a:extLst>
          </p:cNvPr>
          <p:cNvSpPr txBox="1"/>
          <p:nvPr/>
        </p:nvSpPr>
        <p:spPr>
          <a:xfrm>
            <a:off x="533400" y="5562600"/>
            <a:ext cx="2710999" cy="707886"/>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Ranger Church of Christ</a:t>
            </a:r>
          </a:p>
          <a:p>
            <a:pPr algn="ctr"/>
            <a:r>
              <a:rPr lang="en-US" sz="2000" i="1" dirty="0">
                <a:solidFill>
                  <a:schemeClr val="bg1"/>
                </a:solidFill>
                <a:latin typeface="Times New Roman" panose="02020603050405020304" pitchFamily="18" charset="0"/>
                <a:cs typeface="Times New Roman" panose="02020603050405020304" pitchFamily="18" charset="0"/>
              </a:rPr>
              <a:t>Mesquite and Rusk St.</a:t>
            </a:r>
          </a:p>
        </p:txBody>
      </p:sp>
      <p:sp>
        <p:nvSpPr>
          <p:cNvPr id="3" name="TextBox 2">
            <a:extLst>
              <a:ext uri="{FF2B5EF4-FFF2-40B4-BE49-F238E27FC236}">
                <a16:creationId xmlns:a16="http://schemas.microsoft.com/office/drawing/2014/main" xmlns="" id="{55D4F95E-A6F4-4B24-B72F-415E86BF13B8}"/>
              </a:ext>
            </a:extLst>
          </p:cNvPr>
          <p:cNvSpPr txBox="1"/>
          <p:nvPr/>
        </p:nvSpPr>
        <p:spPr>
          <a:xfrm>
            <a:off x="3124200" y="457200"/>
            <a:ext cx="7713843" cy="923330"/>
          </a:xfrm>
          <a:prstGeom prst="rect">
            <a:avLst/>
          </a:prstGeom>
          <a:noFill/>
        </p:spPr>
        <p:txBody>
          <a:bodyPr wrap="none" rtlCol="0">
            <a:spAutoFit/>
          </a:bodyPr>
          <a:lstStyle/>
          <a:p>
            <a:r>
              <a:rPr lang="en-US" sz="5400" i="1" dirty="0">
                <a:solidFill>
                  <a:schemeClr val="bg1"/>
                </a:solidFill>
                <a:latin typeface="Times New Roman" panose="02020603050405020304" pitchFamily="18" charset="0"/>
                <a:cs typeface="Times New Roman" panose="02020603050405020304" pitchFamily="18" charset="0"/>
              </a:rPr>
              <a:t>Proclaim What You Know!</a:t>
            </a:r>
          </a:p>
        </p:txBody>
      </p:sp>
    </p:spTree>
    <p:extLst>
      <p:ext uri="{BB962C8B-B14F-4D97-AF65-F5344CB8AC3E}">
        <p14:creationId xmlns:p14="http://schemas.microsoft.com/office/powerpoint/2010/main" val="1637479959"/>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3632E7C1-F2C0-46AE-937D-E6754843ED74}"/>
              </a:ext>
            </a:extLst>
          </p:cNvPr>
          <p:cNvSpPr>
            <a:spLocks noGrp="1" noChangeArrowheads="1"/>
          </p:cNvSpPr>
          <p:nvPr>
            <p:ph type="title"/>
          </p:nvPr>
        </p:nvSpPr>
        <p:spPr>
          <a:xfrm>
            <a:off x="685800" y="685800"/>
            <a:ext cx="10896600" cy="1600200"/>
          </a:xfrm>
        </p:spPr>
        <p:txBody>
          <a:bodyPr>
            <a:normAutofit/>
          </a:bodyPr>
          <a:lstStyle/>
          <a:p>
            <a:pPr algn="ctr"/>
            <a:r>
              <a:rPr lang="en-US" altLang="en-US" sz="6000" b="1" i="1" dirty="0">
                <a:latin typeface="Times New Roman" panose="02020603050405020304" pitchFamily="18" charset="0"/>
                <a:cs typeface="Times New Roman" panose="02020603050405020304" pitchFamily="18" charset="0"/>
              </a:rPr>
              <a:t>Polemical Period - 150-250 AD</a:t>
            </a:r>
          </a:p>
        </p:txBody>
      </p:sp>
      <p:sp>
        <p:nvSpPr>
          <p:cNvPr id="2" name="TextBox 1">
            <a:extLst>
              <a:ext uri="{FF2B5EF4-FFF2-40B4-BE49-F238E27FC236}">
                <a16:creationId xmlns:a16="http://schemas.microsoft.com/office/drawing/2014/main" xmlns="" id="{369E7996-E13D-4680-9A7F-77BE31D87B37}"/>
              </a:ext>
            </a:extLst>
          </p:cNvPr>
          <p:cNvSpPr txBox="1"/>
          <p:nvPr/>
        </p:nvSpPr>
        <p:spPr>
          <a:xfrm>
            <a:off x="685800" y="2286000"/>
            <a:ext cx="10896600" cy="2308324"/>
          </a:xfrm>
          <a:prstGeom prst="rect">
            <a:avLst/>
          </a:prstGeom>
          <a:noFill/>
        </p:spPr>
        <p:txBody>
          <a:bodyPr wrap="square" rtlCol="0">
            <a:spAutoFit/>
          </a:bodyPr>
          <a:lstStyle/>
          <a:p>
            <a:pPr fontAlgn="base"/>
            <a:r>
              <a:rPr lang="en-US" dirty="0"/>
              <a:t> </a:t>
            </a:r>
            <a:r>
              <a:rPr lang="en-US" sz="3600" dirty="0">
                <a:latin typeface="Times New Roman" panose="02020603050405020304" pitchFamily="18" charset="0"/>
                <a:cs typeface="Times New Roman" panose="02020603050405020304" pitchFamily="18" charset="0"/>
              </a:rPr>
              <a:t>a. po·​</a:t>
            </a:r>
            <a:r>
              <a:rPr lang="en-US" sz="3600" dirty="0" err="1">
                <a:latin typeface="Times New Roman" panose="02020603050405020304" pitchFamily="18" charset="0"/>
                <a:cs typeface="Times New Roman" panose="02020603050405020304" pitchFamily="18" charset="0"/>
              </a:rPr>
              <a:t>lem</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 | \ </a:t>
            </a:r>
            <a:r>
              <a:rPr lang="en-US" sz="3600" dirty="0" err="1">
                <a:latin typeface="Times New Roman" panose="02020603050405020304" pitchFamily="18" charset="0"/>
                <a:cs typeface="Times New Roman" panose="02020603050405020304" pitchFamily="18" charset="0"/>
              </a:rPr>
              <a:t>pə</a:t>
            </a:r>
            <a:r>
              <a:rPr lang="en-US" sz="3600" dirty="0">
                <a:latin typeface="Times New Roman" panose="02020603050405020304" pitchFamily="18" charset="0"/>
                <a:cs typeface="Times New Roman" panose="02020603050405020304" pitchFamily="18" charset="0"/>
              </a:rPr>
              <a:t>-ˈle-mi-</a:t>
            </a:r>
            <a:r>
              <a:rPr lang="en-US" sz="3600" dirty="0" err="1">
                <a:latin typeface="Times New Roman" panose="02020603050405020304" pitchFamily="18" charset="0"/>
                <a:cs typeface="Times New Roman" panose="02020603050405020304" pitchFamily="18" charset="0"/>
              </a:rPr>
              <a:t>kəl</a:t>
            </a:r>
            <a:r>
              <a:rPr lang="en-US" sz="3600" dirty="0">
                <a:latin typeface="Times New Roman" panose="02020603050405020304" pitchFamily="18" charset="0"/>
                <a:cs typeface="Times New Roman" panose="02020603050405020304" pitchFamily="18" charset="0"/>
              </a:rPr>
              <a:t> \ </a:t>
            </a:r>
          </a:p>
          <a:p>
            <a:pPr fontAlgn="base"/>
            <a:r>
              <a:rPr lang="en-US" sz="3600" dirty="0">
                <a:latin typeface="Times New Roman" panose="02020603050405020304" pitchFamily="18" charset="0"/>
                <a:cs typeface="Times New Roman" panose="02020603050405020304" pitchFamily="18" charset="0"/>
              </a:rPr>
              <a:t>b. variants: </a:t>
            </a:r>
            <a:r>
              <a:rPr lang="en-US" sz="3600" i="1" dirty="0">
                <a:latin typeface="Times New Roman" panose="02020603050405020304" pitchFamily="18" charset="0"/>
                <a:cs typeface="Times New Roman" panose="02020603050405020304" pitchFamily="18" charset="0"/>
              </a:rPr>
              <a:t>or less commonly </a:t>
            </a:r>
            <a:r>
              <a:rPr lang="en-US" sz="3600" b="1" dirty="0">
                <a:latin typeface="Times New Roman" panose="02020603050405020304" pitchFamily="18" charset="0"/>
                <a:cs typeface="Times New Roman" panose="02020603050405020304" pitchFamily="18" charset="0"/>
              </a:rPr>
              <a:t>polemic</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pə</a:t>
            </a:r>
            <a:r>
              <a:rPr lang="en-US" sz="3600" dirty="0">
                <a:latin typeface="Times New Roman" panose="02020603050405020304" pitchFamily="18" charset="0"/>
                <a:cs typeface="Times New Roman" panose="02020603050405020304" pitchFamily="18" charset="0"/>
              </a:rPr>
              <a:t>-​ˈle-​</a:t>
            </a:r>
            <a:r>
              <a:rPr lang="en-US" sz="3600" dirty="0" err="1">
                <a:latin typeface="Times New Roman" panose="02020603050405020304" pitchFamily="18" charset="0"/>
                <a:cs typeface="Times New Roman" panose="02020603050405020304" pitchFamily="18" charset="0"/>
              </a:rPr>
              <a:t>mik</a:t>
            </a:r>
            <a:r>
              <a:rPr lang="en-US" sz="3600" dirty="0">
                <a:latin typeface="Times New Roman" panose="02020603050405020304" pitchFamily="18" charset="0"/>
                <a:cs typeface="Times New Roman" panose="02020603050405020304" pitchFamily="18" charset="0"/>
              </a:rPr>
              <a:t> \ </a:t>
            </a:r>
          </a:p>
          <a:p>
            <a:pPr fontAlgn="base"/>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of, relating to, or being a </a:t>
            </a:r>
            <a:r>
              <a:rPr lang="en-US" sz="36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polemic</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cap="all"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controversial</a:t>
            </a:r>
            <a:r>
              <a:rPr lang="en-US" sz="3600" dirty="0">
                <a:latin typeface="Times New Roman" panose="02020603050405020304" pitchFamily="18" charset="0"/>
                <a:cs typeface="Times New Roman" panose="02020603050405020304" pitchFamily="18" charset="0"/>
              </a:rPr>
              <a:t> </a:t>
            </a:r>
          </a:p>
          <a:p>
            <a:pPr fontAlgn="base"/>
            <a:r>
              <a:rPr lang="en-US" sz="3600" dirty="0">
                <a:latin typeface="Times New Roman" panose="02020603050405020304" pitchFamily="18" charset="0"/>
                <a:cs typeface="Times New Roman" panose="02020603050405020304" pitchFamily="18" charset="0"/>
              </a:rPr>
              <a:t>d</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engaged in or addicted to </a:t>
            </a:r>
            <a:r>
              <a:rPr lang="en-US" sz="36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polemics</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cap="all"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disputatious</a:t>
            </a:r>
            <a:r>
              <a:rPr lang="en-US" sz="3600" dirty="0">
                <a:latin typeface="Times New Roman" panose="02020603050405020304" pitchFamily="18" charset="0"/>
                <a:cs typeface="Times New Roman" panose="02020603050405020304" pitchFamily="18" charset="0"/>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strVal val="#ppt_w*2.5"/>
                                          </p:val>
                                        </p:tav>
                                        <p:tav tm="100000">
                                          <p:val>
                                            <p:strVal val="#ppt_w"/>
                                          </p:val>
                                        </p:tav>
                                      </p:tavLst>
                                    </p:anim>
                                    <p:anim calcmode="lin" valueType="num">
                                      <p:cBhvr>
                                        <p:cTn id="8" dur="2000" fill="hold"/>
                                        <p:tgtEl>
                                          <p:spTgt spid="14338"/>
                                        </p:tgtEl>
                                        <p:attrNameLst>
                                          <p:attrName>ppt_h</p:attrName>
                                        </p:attrNameLst>
                                      </p:cBhvr>
                                      <p:tavLst>
                                        <p:tav tm="0">
                                          <p:val>
                                            <p:strVal val="#ppt_h"/>
                                          </p:val>
                                        </p:tav>
                                        <p:tav tm="100000">
                                          <p:val>
                                            <p:strVal val="#ppt_h"/>
                                          </p:val>
                                        </p:tav>
                                      </p:tavLst>
                                    </p:anim>
                                    <p:anim calcmode="lin" valueType="num">
                                      <p:cBhvr>
                                        <p:cTn id="9" dur="2000" fill="hold"/>
                                        <p:tgtEl>
                                          <p:spTgt spid="1433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433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xmlns="" id="{D4A7EFDE-A008-4909-B1D4-448D3A7E4024}"/>
              </a:ext>
            </a:extLst>
          </p:cNvPr>
          <p:cNvSpPr>
            <a:spLocks noGrp="1" noChangeArrowheads="1"/>
          </p:cNvSpPr>
          <p:nvPr>
            <p:ph idx="1"/>
          </p:nvPr>
        </p:nvSpPr>
        <p:spPr>
          <a:xfrm>
            <a:off x="609600" y="1600200"/>
            <a:ext cx="10972800" cy="3733800"/>
          </a:xfrm>
        </p:spPr>
        <p:txBody>
          <a:bodyPr/>
          <a:lstStyle/>
          <a:p>
            <a:pPr>
              <a:buFont typeface="Wingdings" panose="05000000000000000000" pitchFamily="2" charset="2"/>
              <a:buNone/>
            </a:pPr>
            <a:r>
              <a:rPr lang="en-US" altLang="en-US" dirty="0"/>
              <a:t>	</a:t>
            </a:r>
            <a:r>
              <a:rPr lang="en-US" altLang="en-US" sz="3600" dirty="0">
                <a:latin typeface="Times New Roman" panose="02020603050405020304" pitchFamily="18" charset="0"/>
                <a:cs typeface="Times New Roman" panose="02020603050405020304" pitchFamily="18" charset="0"/>
              </a:rPr>
              <a:t>I.  Characteristics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Writers are 2</a:t>
            </a:r>
            <a:r>
              <a:rPr lang="en-US" altLang="en-US" sz="3600" baseline="30000" dirty="0">
                <a:latin typeface="Times New Roman" panose="02020603050405020304" pitchFamily="18" charset="0"/>
                <a:cs typeface="Times New Roman" panose="02020603050405020304" pitchFamily="18" charset="0"/>
              </a:rPr>
              <a:t>nd</a:t>
            </a:r>
            <a:r>
              <a:rPr lang="en-US" altLang="en-US" sz="3600" dirty="0">
                <a:latin typeface="Times New Roman" panose="02020603050405020304" pitchFamily="18" charset="0"/>
                <a:cs typeface="Times New Roman" panose="02020603050405020304" pitchFamily="18" charset="0"/>
              </a:rPr>
              <a:t> generation Christians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Alarmed at increasing “error” in the church</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Recognized authority of “catholic” church</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D.  Allegorized some Scripture</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E.  Tried to make opponents looked ridiculous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left)">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left)">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6EF301B3-5B5A-40B0-BEA2-AA26D47521BB}"/>
              </a:ext>
            </a:extLst>
          </p:cNvPr>
          <p:cNvSpPr>
            <a:spLocks noGrp="1" noChangeArrowheads="1"/>
          </p:cNvSpPr>
          <p:nvPr>
            <p:ph idx="1"/>
          </p:nvPr>
        </p:nvSpPr>
        <p:spPr>
          <a:xfrm>
            <a:off x="381000" y="533400"/>
            <a:ext cx="11277600" cy="6019800"/>
          </a:xfrm>
        </p:spPr>
        <p:txBody>
          <a:bodyPr>
            <a:noAutofit/>
          </a:bodyPr>
          <a:lstStyle/>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II.  Examples of Polemical writers:</a:t>
            </a:r>
          </a:p>
          <a:p>
            <a:pPr marL="685800" indent="-685800">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A.  I</a:t>
            </a:r>
            <a:r>
              <a:rPr lang="en-US" altLang="en-US" sz="3200" b="1" dirty="0">
                <a:latin typeface="Times New Roman" panose="02020603050405020304" pitchFamily="18" charset="0"/>
                <a:cs typeface="Times New Roman" panose="02020603050405020304" pitchFamily="18" charset="0"/>
              </a:rPr>
              <a:t>renaeus</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130-202 AD</a:t>
            </a:r>
            <a:r>
              <a:rPr lang="en-US" altLang="en-US" sz="3200" dirty="0">
                <a:latin typeface="Times New Roman" panose="02020603050405020304" pitchFamily="18" charset="0"/>
                <a:cs typeface="Times New Roman" panose="02020603050405020304" pitchFamily="18" charset="0"/>
              </a:rPr>
              <a:t>)—known for five books against heresy; wrote mainly against the </a:t>
            </a:r>
            <a:r>
              <a:rPr lang="en-US" altLang="en-US" sz="3200" b="1" dirty="0">
                <a:latin typeface="Times New Roman" panose="02020603050405020304" pitchFamily="18" charset="0"/>
                <a:cs typeface="Times New Roman" panose="02020603050405020304" pitchFamily="18" charset="0"/>
              </a:rPr>
              <a:t>Gnostics</a:t>
            </a:r>
            <a:r>
              <a:rPr lang="en-US" altLang="en-US" sz="3200" dirty="0">
                <a:latin typeface="Times New Roman" panose="02020603050405020304" pitchFamily="18" charset="0"/>
                <a:cs typeface="Times New Roman" panose="02020603050405020304" pitchFamily="18" charset="0"/>
              </a:rPr>
              <a:t> and </a:t>
            </a:r>
            <a:r>
              <a:rPr lang="en-US" altLang="en-US" sz="3200" b="1" dirty="0" err="1">
                <a:latin typeface="Times New Roman" panose="02020603050405020304" pitchFamily="18" charset="0"/>
                <a:cs typeface="Times New Roman" panose="02020603050405020304" pitchFamily="18" charset="0"/>
              </a:rPr>
              <a:t>Marcion</a:t>
            </a:r>
            <a:r>
              <a:rPr lang="en-US" altLang="en-US" sz="3200" dirty="0">
                <a:latin typeface="Times New Roman" panose="02020603050405020304" pitchFamily="18" charset="0"/>
                <a:cs typeface="Times New Roman" panose="02020603050405020304" pitchFamily="18" charset="0"/>
              </a:rPr>
              <a:t>; forms first canon of Scripture as now recognized; emphasized apostolic succession</a:t>
            </a:r>
          </a:p>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B. </a:t>
            </a:r>
            <a:r>
              <a:rPr lang="en-US" altLang="en-US" sz="3200" b="1" dirty="0">
                <a:latin typeface="Times New Roman" panose="02020603050405020304" pitchFamily="18" charset="0"/>
                <a:cs typeface="Times New Roman" panose="02020603050405020304" pitchFamily="18" charset="0"/>
              </a:rPr>
              <a:t>Hippolytus</a:t>
            </a:r>
            <a:r>
              <a:rPr lang="en-US" altLang="en-US" sz="3200" dirty="0">
                <a:latin typeface="Times New Roman" panose="02020603050405020304" pitchFamily="18" charset="0"/>
                <a:cs typeface="Times New Roman" panose="02020603050405020304" pitchFamily="18" charset="0"/>
              </a:rPr>
              <a:t>—wrote against </a:t>
            </a:r>
            <a:r>
              <a:rPr lang="en-US" altLang="en-US" sz="3200" b="1" dirty="0">
                <a:latin typeface="Times New Roman" panose="02020603050405020304" pitchFamily="18" charset="0"/>
                <a:cs typeface="Times New Roman" panose="02020603050405020304" pitchFamily="18" charset="0"/>
              </a:rPr>
              <a:t>Montanism</a:t>
            </a:r>
          </a:p>
          <a:p>
            <a:pPr marL="517525" indent="-517525">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C. </a:t>
            </a:r>
            <a:r>
              <a:rPr lang="en-US" altLang="en-US" sz="3200" b="1" dirty="0">
                <a:latin typeface="Times New Roman" panose="02020603050405020304" pitchFamily="18" charset="0"/>
                <a:cs typeface="Times New Roman" panose="02020603050405020304" pitchFamily="18" charset="0"/>
              </a:rPr>
              <a:t>Tertullian</a:t>
            </a:r>
            <a:r>
              <a:rPr lang="en-US" altLang="en-US" sz="3200" dirty="0">
                <a:latin typeface="Times New Roman" panose="02020603050405020304" pitchFamily="18" charset="0"/>
                <a:cs typeface="Times New Roman" panose="02020603050405020304" pitchFamily="18" charset="0"/>
              </a:rPr>
              <a:t>—some regard as greatest theologian of period; very strict morally, wrote against paganism, forms of </a:t>
            </a:r>
            <a:r>
              <a:rPr lang="en-US" altLang="en-US" sz="3200" b="1" dirty="0">
                <a:latin typeface="Times New Roman" panose="02020603050405020304" pitchFamily="18" charset="0"/>
                <a:cs typeface="Times New Roman" panose="02020603050405020304" pitchFamily="18" charset="0"/>
              </a:rPr>
              <a:t>Gnosticism</a:t>
            </a:r>
            <a:r>
              <a:rPr lang="en-US" altLang="en-US" sz="3200" dirty="0">
                <a:latin typeface="Times New Roman" panose="02020603050405020304" pitchFamily="18" charset="0"/>
                <a:cs typeface="Times New Roman" panose="02020603050405020304" pitchFamily="18" charset="0"/>
              </a:rPr>
              <a:t>, and Jews, wrote in Latin rather than Greek</a:t>
            </a:r>
          </a:p>
          <a:p>
            <a:pPr marL="517525" indent="-517525">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D. </a:t>
            </a:r>
            <a:r>
              <a:rPr lang="en-US" altLang="en-US" sz="3200" b="1" dirty="0">
                <a:latin typeface="Times New Roman" panose="02020603050405020304" pitchFamily="18" charset="0"/>
                <a:cs typeface="Times New Roman" panose="02020603050405020304" pitchFamily="18" charset="0"/>
              </a:rPr>
              <a:t>Cyprian</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200 AD</a:t>
            </a:r>
            <a:r>
              <a:rPr lang="en-US" altLang="en-US" sz="3200" dirty="0">
                <a:latin typeface="Times New Roman" panose="02020603050405020304" pitchFamily="18" charset="0"/>
                <a:cs typeface="Times New Roman" panose="02020603050405020304" pitchFamily="18" charset="0"/>
              </a:rPr>
              <a:t>)—moderate toward the lapsi; hierarchical view of bishops, apostolic succession, importance of Bishop of Rome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B8F68FCB-9EC7-40B4-88EF-900F0B2C6D8F}"/>
              </a:ext>
            </a:extLst>
          </p:cNvPr>
          <p:cNvSpPr>
            <a:spLocks noGrp="1" noChangeArrowheads="1"/>
          </p:cNvSpPr>
          <p:nvPr>
            <p:ph type="title"/>
          </p:nvPr>
        </p:nvSpPr>
        <p:spPr>
          <a:xfrm>
            <a:off x="609600" y="3048000"/>
            <a:ext cx="10972800" cy="838200"/>
          </a:xfrm>
        </p:spPr>
        <p:txBody>
          <a:bodyPr>
            <a:noAutofit/>
          </a:bodyPr>
          <a:lstStyle/>
          <a:p>
            <a:pPr algn="ctr"/>
            <a:r>
              <a:rPr lang="en-US" altLang="en-US" sz="5400" b="1" i="1" dirty="0">
                <a:latin typeface="Times New Roman" panose="02020603050405020304" pitchFamily="18" charset="0"/>
                <a:cs typeface="Times New Roman" panose="02020603050405020304" pitchFamily="18" charset="0"/>
              </a:rPr>
              <a:t>Systematic (Scientific) - 250-335 AD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2.5"/>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 calcmode="lin" valueType="num">
                                      <p:cBhvr>
                                        <p:cTn id="9" dur="1000" fill="hold"/>
                                        <p:tgtEl>
                                          <p:spTgt spid="1843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1843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E2C47F3C-9694-4B8F-822F-6D9AA57DCA72}"/>
              </a:ext>
            </a:extLst>
          </p:cNvPr>
          <p:cNvSpPr>
            <a:spLocks noGrp="1" noChangeArrowheads="1"/>
          </p:cNvSpPr>
          <p:nvPr>
            <p:ph idx="1"/>
          </p:nvPr>
        </p:nvSpPr>
        <p:spPr>
          <a:xfrm>
            <a:off x="609600" y="1066800"/>
            <a:ext cx="10972800" cy="4114800"/>
          </a:xfrm>
        </p:spPr>
        <p:txBody>
          <a:bodyPr>
            <a:normAutofit/>
          </a:bodyPr>
          <a:lstStyle/>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Characteristics Systematic teachings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Part of Alexandrian school—allegorical method of interpreting Scripture</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Platonic in nature</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Very systematic</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A69846B1-F5C4-4BF3-8E9B-67EA8CFE45AA}"/>
              </a:ext>
            </a:extLst>
          </p:cNvPr>
          <p:cNvSpPr>
            <a:spLocks noGrp="1" noChangeArrowheads="1"/>
          </p:cNvSpPr>
          <p:nvPr>
            <p:ph idx="1"/>
          </p:nvPr>
        </p:nvSpPr>
        <p:spPr>
          <a:xfrm>
            <a:off x="609600" y="914400"/>
            <a:ext cx="10972800" cy="5181600"/>
          </a:xfrm>
        </p:spPr>
        <p:txBody>
          <a:bodyPr>
            <a:noAutofit/>
          </a:bodyPr>
          <a:lstStyle/>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II.  Examples of Systematic teaching:</a:t>
            </a:r>
          </a:p>
          <a:p>
            <a:pPr marL="914400" indent="-914400">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A.  </a:t>
            </a:r>
            <a:r>
              <a:rPr lang="en-US" altLang="en-US" sz="3200" b="1" dirty="0">
                <a:latin typeface="Times New Roman" panose="02020603050405020304" pitchFamily="18" charset="0"/>
                <a:cs typeface="Times New Roman" panose="02020603050405020304" pitchFamily="18" charset="0"/>
              </a:rPr>
              <a:t>Clement</a:t>
            </a: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160 AD</a:t>
            </a:r>
            <a:r>
              <a:rPr lang="en-US" altLang="en-US" sz="3200" dirty="0">
                <a:latin typeface="Times New Roman" panose="02020603050405020304" pitchFamily="18" charset="0"/>
                <a:cs typeface="Times New Roman" panose="02020603050405020304" pitchFamily="18" charset="0"/>
              </a:rPr>
              <a:t>)—taught that Greek philosophy was one preparation for coming of Christ; God is the “remote cause”; interpreted “fall” allegorically; stressed “free will”</a:t>
            </a:r>
          </a:p>
          <a:p>
            <a:pPr marL="860425" indent="-860425">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B.  </a:t>
            </a:r>
            <a:r>
              <a:rPr lang="en-US" altLang="en-US" sz="3200" b="1" dirty="0">
                <a:latin typeface="Times New Roman" panose="02020603050405020304" pitchFamily="18" charset="0"/>
                <a:cs typeface="Times New Roman" panose="02020603050405020304" pitchFamily="18" charset="0"/>
              </a:rPr>
              <a:t>Origen</a:t>
            </a:r>
            <a:r>
              <a:rPr lang="en-US" altLang="en-US" sz="3200" dirty="0">
                <a:latin typeface="Times New Roman" panose="02020603050405020304" pitchFamily="18" charset="0"/>
                <a:cs typeface="Times New Roman" panose="02020603050405020304" pitchFamily="18" charset="0"/>
              </a:rPr>
              <a:t>—sought to moderate Greek thought and Christian teachings; taught interpretation of Scripture has </a:t>
            </a:r>
            <a:r>
              <a:rPr lang="en-US" altLang="en-US" sz="3200" b="1" dirty="0">
                <a:latin typeface="Times New Roman" panose="02020603050405020304" pitchFamily="18" charset="0"/>
                <a:cs typeface="Times New Roman" panose="02020603050405020304" pitchFamily="18" charset="0"/>
              </a:rPr>
              <a:t>3 levels </a:t>
            </a:r>
          </a:p>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(1) simple-level for the simple-minded; </a:t>
            </a:r>
          </a:p>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(2) soul of Scripture or moral—had to do with ethical 	understanding; </a:t>
            </a:r>
          </a:p>
          <a:p>
            <a:pPr>
              <a:lnSpc>
                <a:spcPct val="90000"/>
              </a:lnSpc>
              <a:buFont typeface="Wingdings" panose="05000000000000000000" pitchFamily="2" charset="2"/>
              <a:buNone/>
            </a:pPr>
            <a:r>
              <a:rPr lang="en-US" altLang="en-US" sz="3200" dirty="0">
                <a:latin typeface="Times New Roman" panose="02020603050405020304" pitchFamily="18" charset="0"/>
                <a:cs typeface="Times New Roman" panose="02020603050405020304" pitchFamily="18" charset="0"/>
              </a:rPr>
              <a:t>        (3) allegorical; first to study Bible scientifically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34B27947-C291-4B08-B564-6746107E6848}"/>
              </a:ext>
            </a:extLst>
          </p:cNvPr>
          <p:cNvSpPr>
            <a:spLocks noGrp="1" noChangeArrowheads="1"/>
          </p:cNvSpPr>
          <p:nvPr>
            <p:ph type="title"/>
          </p:nvPr>
        </p:nvSpPr>
        <p:spPr>
          <a:xfrm>
            <a:off x="609600" y="2514600"/>
            <a:ext cx="10972800" cy="990600"/>
          </a:xfrm>
        </p:spPr>
        <p:txBody>
          <a:bodyPr>
            <a:normAutofit/>
          </a:bodyPr>
          <a:lstStyle/>
          <a:p>
            <a:pPr algn="ctr"/>
            <a:r>
              <a:rPr lang="en-US" altLang="en-US" sz="4800" dirty="0">
                <a:latin typeface="Script MT Bold" panose="03040602040607080904" pitchFamily="66" charset="0"/>
              </a:rPr>
              <a:t>“Preserving” the Faith</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strVal val="#ppt_w*2.5"/>
                                          </p:val>
                                        </p:tav>
                                        <p:tav tm="100000">
                                          <p:val>
                                            <p:strVal val="#ppt_w"/>
                                          </p:val>
                                        </p:tav>
                                      </p:tavLst>
                                    </p:anim>
                                    <p:anim calcmode="lin" valueType="num">
                                      <p:cBhvr>
                                        <p:cTn id="8" dur="2000" fill="hold"/>
                                        <p:tgtEl>
                                          <p:spTgt spid="21506"/>
                                        </p:tgtEl>
                                        <p:attrNameLst>
                                          <p:attrName>ppt_h</p:attrName>
                                        </p:attrNameLst>
                                      </p:cBhvr>
                                      <p:tavLst>
                                        <p:tav tm="0">
                                          <p:val>
                                            <p:strVal val="#ppt_h"/>
                                          </p:val>
                                        </p:tav>
                                        <p:tav tm="100000">
                                          <p:val>
                                            <p:strVal val="#ppt_h"/>
                                          </p:val>
                                        </p:tav>
                                      </p:tavLst>
                                    </p:anim>
                                    <p:anim calcmode="lin" valueType="num">
                                      <p:cBhvr>
                                        <p:cTn id="9" dur="2000" fill="hold"/>
                                        <p:tgtEl>
                                          <p:spTgt spid="215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15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B2E5CED-0A98-40B0-8DC4-91ADFC8789C4}"/>
              </a:ext>
            </a:extLst>
          </p:cNvPr>
          <p:cNvSpPr>
            <a:spLocks noGrp="1" noChangeArrowheads="1"/>
          </p:cNvSpPr>
          <p:nvPr>
            <p:ph type="title"/>
          </p:nvPr>
        </p:nvSpPr>
        <p:spPr>
          <a:xfrm>
            <a:off x="609600" y="2362200"/>
            <a:ext cx="10972800" cy="1371600"/>
          </a:xfrm>
        </p:spPr>
        <p:txBody>
          <a:bodyPr>
            <a:normAutofit/>
          </a:bodyPr>
          <a:lstStyle/>
          <a:p>
            <a:pPr algn="ctr"/>
            <a:r>
              <a:rPr lang="en-US" altLang="en-US" sz="4800" i="1" dirty="0">
                <a:latin typeface="Times New Roman" panose="02020603050405020304" pitchFamily="18" charset="0"/>
                <a:cs typeface="Times New Roman" panose="02020603050405020304" pitchFamily="18" charset="0"/>
              </a:rPr>
              <a:t>Judaism and Christianity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2000" fill="hold"/>
                                        <p:tgtEl>
                                          <p:spTgt spid="23554"/>
                                        </p:tgtEl>
                                        <p:attrNameLst>
                                          <p:attrName>ppt_w</p:attrName>
                                        </p:attrNameLst>
                                      </p:cBhvr>
                                      <p:tavLst>
                                        <p:tav tm="0">
                                          <p:val>
                                            <p:strVal val="#ppt_w*2.5"/>
                                          </p:val>
                                        </p:tav>
                                        <p:tav tm="100000">
                                          <p:val>
                                            <p:strVal val="#ppt_w"/>
                                          </p:val>
                                        </p:tav>
                                      </p:tavLst>
                                    </p:anim>
                                    <p:anim calcmode="lin" valueType="num">
                                      <p:cBhvr>
                                        <p:cTn id="8" dur="2000" fill="hold"/>
                                        <p:tgtEl>
                                          <p:spTgt spid="23554"/>
                                        </p:tgtEl>
                                        <p:attrNameLst>
                                          <p:attrName>ppt_h</p:attrName>
                                        </p:attrNameLst>
                                      </p:cBhvr>
                                      <p:tavLst>
                                        <p:tav tm="0">
                                          <p:val>
                                            <p:strVal val="#ppt_h"/>
                                          </p:val>
                                        </p:tav>
                                        <p:tav tm="100000">
                                          <p:val>
                                            <p:strVal val="#ppt_h"/>
                                          </p:val>
                                        </p:tav>
                                      </p:tavLst>
                                    </p:anim>
                                    <p:anim calcmode="lin" valueType="num">
                                      <p:cBhvr>
                                        <p:cTn id="9" dur="2000" fill="hold"/>
                                        <p:tgtEl>
                                          <p:spTgt spid="235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35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xmlns="" id="{D664D8D5-19D6-42A7-8CE8-463695DDD14C}"/>
              </a:ext>
            </a:extLst>
          </p:cNvPr>
          <p:cNvSpPr>
            <a:spLocks noGrp="1" noChangeArrowheads="1"/>
          </p:cNvSpPr>
          <p:nvPr>
            <p:ph idx="1"/>
          </p:nvPr>
        </p:nvSpPr>
        <p:spPr>
          <a:xfrm>
            <a:off x="685800" y="1371600"/>
            <a:ext cx="10896600" cy="4114800"/>
          </a:xfrm>
        </p:spPr>
        <p:txBody>
          <a:bodyPr>
            <a:normAutofit lnSpcReduction="10000"/>
          </a:bodyPr>
          <a:lstStyle/>
          <a:p>
            <a:pPr>
              <a:buFont typeface="Wingdings" panose="05000000000000000000" pitchFamily="2" charset="2"/>
              <a:buNone/>
            </a:pPr>
            <a:r>
              <a:rPr lang="en-US" altLang="en-US" dirty="0"/>
              <a:t>	</a:t>
            </a:r>
            <a:r>
              <a:rPr lang="en-US" altLang="en-US" sz="3600" dirty="0">
                <a:latin typeface="Times New Roman" panose="02020603050405020304" pitchFamily="18" charset="0"/>
                <a:cs typeface="Times New Roman" panose="02020603050405020304" pitchFamily="18" charset="0"/>
              </a:rPr>
              <a:t>I.  Council of Jerusalem  </a:t>
            </a:r>
            <a:r>
              <a:rPr lang="en-US" altLang="en-US" sz="3600" b="1" dirty="0">
                <a:latin typeface="Times New Roman" panose="02020603050405020304" pitchFamily="18" charset="0"/>
                <a:cs typeface="Times New Roman" panose="02020603050405020304" pitchFamily="18" charset="0"/>
              </a:rPr>
              <a:t>Acts</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15</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First apostolic decree  </a:t>
            </a:r>
            <a:r>
              <a:rPr lang="en-US" altLang="en-US" sz="3600" b="1" dirty="0">
                <a:latin typeface="Times New Roman" panose="02020603050405020304" pitchFamily="18" charset="0"/>
                <a:cs typeface="Times New Roman" panose="02020603050405020304" pitchFamily="18" charset="0"/>
              </a:rPr>
              <a:t>Acts 15:19</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1. abstinence from idolatry</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2. abstinence from blood</a:t>
            </a:r>
          </a:p>
          <a:p>
            <a:pPr marL="1828800" indent="-182880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3. abstinence from eating animals killed by strangulation</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4. abstinence from immorality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568BF544-ADED-49D3-85EB-298720B3D452}"/>
              </a:ext>
            </a:extLst>
          </p:cNvPr>
          <p:cNvSpPr>
            <a:spLocks noGrp="1" noChangeArrowheads="1"/>
          </p:cNvSpPr>
          <p:nvPr>
            <p:ph type="title"/>
          </p:nvPr>
        </p:nvSpPr>
        <p:spPr>
          <a:xfrm>
            <a:off x="762000" y="2048435"/>
            <a:ext cx="10972800" cy="1371600"/>
          </a:xfrm>
        </p:spPr>
        <p:txBody>
          <a:bodyPr>
            <a:normAutofit/>
          </a:bodyPr>
          <a:lstStyle/>
          <a:p>
            <a:pPr algn="ctr"/>
            <a:r>
              <a:rPr lang="en-US" altLang="en-US" i="1" dirty="0">
                <a:latin typeface="Times New Roman" panose="02020603050405020304" pitchFamily="18" charset="0"/>
                <a:cs typeface="Times New Roman" panose="02020603050405020304" pitchFamily="18" charset="0"/>
              </a:rPr>
              <a:t>Tightening of Church Organization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2000" fill="hold"/>
                                        <p:tgtEl>
                                          <p:spTgt spid="24578"/>
                                        </p:tgtEl>
                                        <p:attrNameLst>
                                          <p:attrName>ppt_w</p:attrName>
                                        </p:attrNameLst>
                                      </p:cBhvr>
                                      <p:tavLst>
                                        <p:tav tm="0">
                                          <p:val>
                                            <p:strVal val="#ppt_w*2.5"/>
                                          </p:val>
                                        </p:tav>
                                        <p:tav tm="100000">
                                          <p:val>
                                            <p:strVal val="#ppt_w"/>
                                          </p:val>
                                        </p:tav>
                                      </p:tavLst>
                                    </p:anim>
                                    <p:anim calcmode="lin" valueType="num">
                                      <p:cBhvr>
                                        <p:cTn id="8" dur="2000" fill="hold"/>
                                        <p:tgtEl>
                                          <p:spTgt spid="24578"/>
                                        </p:tgtEl>
                                        <p:attrNameLst>
                                          <p:attrName>ppt_h</p:attrName>
                                        </p:attrNameLst>
                                      </p:cBhvr>
                                      <p:tavLst>
                                        <p:tav tm="0">
                                          <p:val>
                                            <p:strVal val="#ppt_h"/>
                                          </p:val>
                                        </p:tav>
                                        <p:tav tm="100000">
                                          <p:val>
                                            <p:strVal val="#ppt_h"/>
                                          </p:val>
                                        </p:tav>
                                      </p:tavLst>
                                    </p:anim>
                                    <p:anim calcmode="lin" valueType="num">
                                      <p:cBhvr>
                                        <p:cTn id="9" dur="2000" fill="hold"/>
                                        <p:tgtEl>
                                          <p:spTgt spid="2457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457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C3D695AE-4FB7-4142-9795-134BEBE3587D}"/>
              </a:ext>
            </a:extLst>
          </p:cNvPr>
          <p:cNvSpPr>
            <a:spLocks noGrp="1" noChangeArrowheads="1"/>
          </p:cNvSpPr>
          <p:nvPr>
            <p:ph type="ctrTitle"/>
          </p:nvPr>
        </p:nvSpPr>
        <p:spPr>
          <a:xfrm>
            <a:off x="762000" y="533400"/>
            <a:ext cx="10668000" cy="762000"/>
          </a:xfrm>
        </p:spPr>
        <p:txBody>
          <a:bodyPr>
            <a:normAutofit/>
          </a:bodyPr>
          <a:lstStyle/>
          <a:p>
            <a:r>
              <a:rPr lang="en-US" altLang="en-US" sz="4800" i="1" dirty="0">
                <a:solidFill>
                  <a:srgbClr val="FFFF00"/>
                </a:solidFill>
                <a:latin typeface="Times New Roman" panose="02020603050405020304" pitchFamily="18" charset="0"/>
                <a:cs typeface="Times New Roman" panose="02020603050405020304" pitchFamily="18" charset="0"/>
              </a:rPr>
              <a:t>Periods of Christian Literature</a:t>
            </a:r>
          </a:p>
        </p:txBody>
      </p:sp>
    </p:spTree>
  </p:cSld>
  <p:clrMapOvr>
    <a:masterClrMapping/>
  </p:clrMapOvr>
  <p:transition>
    <p:cover dir="d"/>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xmlns="" id="{7422CD04-2FBC-490C-AD39-E9A7FC3DEDD0}"/>
              </a:ext>
            </a:extLst>
          </p:cNvPr>
          <p:cNvSpPr>
            <a:spLocks noGrp="1" noChangeArrowheads="1"/>
          </p:cNvSpPr>
          <p:nvPr>
            <p:ph idx="1"/>
          </p:nvPr>
        </p:nvSpPr>
        <p:spPr>
          <a:xfrm>
            <a:off x="609600" y="1143000"/>
            <a:ext cx="10972800" cy="3810000"/>
          </a:xfrm>
        </p:spPr>
        <p:txBody>
          <a:bodyPr/>
          <a:lstStyle/>
          <a:p>
            <a:pPr>
              <a:buFont typeface="Wingdings" panose="05000000000000000000" pitchFamily="2" charset="2"/>
              <a:buNone/>
            </a:pPr>
            <a:r>
              <a:rPr lang="en-US" altLang="en-US" dirty="0"/>
              <a:t>	</a:t>
            </a:r>
            <a:r>
              <a:rPr lang="en-US" altLang="en-US" sz="3600" dirty="0">
                <a:latin typeface="Times New Roman" panose="02020603050405020304" pitchFamily="18" charset="0"/>
                <a:cs typeface="Times New Roman" panose="02020603050405020304" pitchFamily="18" charset="0"/>
              </a:rPr>
              <a:t>I.  No single example of church polity in NT</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  </a:t>
            </a:r>
            <a:r>
              <a:rPr lang="en-US" altLang="en-US" sz="3600" b="1" dirty="0">
                <a:latin typeface="Times New Roman" panose="02020603050405020304" pitchFamily="18" charset="0"/>
                <a:cs typeface="Times New Roman" panose="02020603050405020304" pitchFamily="18" charset="0"/>
              </a:rPr>
              <a:t>Ignatius</a:t>
            </a:r>
            <a:r>
              <a:rPr lang="en-US" altLang="en-US" sz="3600" dirty="0">
                <a:latin typeface="Times New Roman" panose="02020603050405020304" pitchFamily="18" charset="0"/>
                <a:cs typeface="Times New Roman" panose="02020603050405020304" pitchFamily="18" charset="0"/>
              </a:rPr>
              <a:t>—Bishop of Antioch—</a:t>
            </a:r>
            <a:r>
              <a:rPr lang="en-US" altLang="en-US" sz="3600" b="1" dirty="0">
                <a:latin typeface="Times New Roman" panose="02020603050405020304" pitchFamily="18" charset="0"/>
                <a:cs typeface="Times New Roman" panose="02020603050405020304" pitchFamily="18" charset="0"/>
              </a:rPr>
              <a:t>100-120 AD</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Wrote letters to the churches through the bishops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Emphasized the “unity” of the church</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1.  Unity is found in the affairs of the church</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2.  Bishops were basis for unity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left)">
                                      <p:cBhvr>
                                        <p:cTn id="32"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xmlns="" id="{1EE8E17D-24B9-4DAA-9677-769778A985E8}"/>
              </a:ext>
            </a:extLst>
          </p:cNvPr>
          <p:cNvSpPr>
            <a:spLocks noGrp="1" noChangeArrowheads="1"/>
          </p:cNvSpPr>
          <p:nvPr>
            <p:ph idx="1"/>
          </p:nvPr>
        </p:nvSpPr>
        <p:spPr>
          <a:xfrm>
            <a:off x="457200" y="990600"/>
            <a:ext cx="10972800" cy="4114800"/>
          </a:xfrm>
        </p:spPr>
        <p:txBody>
          <a:bodyPr>
            <a:normAutofit lnSpcReduction="10000"/>
          </a:bodyPr>
          <a:lstStyle/>
          <a:p>
            <a:pPr marL="1546225" indent="-631825">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C.  The bishop had help through the </a:t>
            </a:r>
            <a:r>
              <a:rPr lang="en-US" altLang="en-US" sz="3600" i="1" dirty="0">
                <a:latin typeface="Times New Roman" panose="02020603050405020304" pitchFamily="18" charset="0"/>
                <a:cs typeface="Times New Roman" panose="02020603050405020304" pitchFamily="18" charset="0"/>
              </a:rPr>
              <a:t>presbyteroi</a:t>
            </a:r>
            <a:r>
              <a:rPr lang="en-US" altLang="en-US" sz="3600" dirty="0">
                <a:latin typeface="Times New Roman" panose="02020603050405020304" pitchFamily="18" charset="0"/>
                <a:cs typeface="Times New Roman" panose="02020603050405020304" pitchFamily="18" charset="0"/>
              </a:rPr>
              <a:t>—priests</a:t>
            </a:r>
          </a:p>
          <a:p>
            <a:pPr marL="1546225" indent="-68580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D.  The bishop became the earthly counterpart of Christ</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E.  Ignatius was first to use the word “catholic”</a:t>
            </a:r>
          </a:p>
          <a:p>
            <a:pPr>
              <a:lnSpc>
                <a:spcPct val="90000"/>
              </a:lnSpc>
              <a:buFont typeface="Wingdings" panose="05000000000000000000" pitchFamily="2" charset="2"/>
              <a:buNone/>
            </a:pPr>
            <a:endParaRPr lang="en-US" altLang="en-US" sz="3600" dirty="0">
              <a:latin typeface="Times New Roman" panose="02020603050405020304" pitchFamily="18" charset="0"/>
              <a:cs typeface="Times New Roman" panose="02020603050405020304" pitchFamily="18" charset="0"/>
            </a:endParaRPr>
          </a:p>
          <a:p>
            <a:pPr marL="914400" indent="-91440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III.  Cyprian—wrote where there is “no bishop there is no church”</a:t>
            </a:r>
          </a:p>
          <a:p>
            <a:pPr>
              <a:lnSpc>
                <a:spcPct val="90000"/>
              </a:lnSpc>
              <a:buFont typeface="Wingdings" panose="05000000000000000000" pitchFamily="2" charset="2"/>
              <a:buNone/>
            </a:pPr>
            <a:endParaRPr lang="en-US" alt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6EDC145-2A1B-4645-9AB9-F065C77D44C4}"/>
              </a:ext>
            </a:extLst>
          </p:cNvPr>
          <p:cNvGraphicFramePr>
            <a:graphicFrameLocks noGrp="1"/>
          </p:cNvGraphicFramePr>
          <p:nvPr>
            <p:extLst>
              <p:ext uri="{D42A27DB-BD31-4B8C-83A1-F6EECF244321}">
                <p14:modId xmlns:p14="http://schemas.microsoft.com/office/powerpoint/2010/main" val="857381806"/>
              </p:ext>
            </p:extLst>
          </p:nvPr>
        </p:nvGraphicFramePr>
        <p:xfrm>
          <a:off x="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xmlns="" val="3643690028"/>
                    </a:ext>
                  </a:extLst>
                </a:gridCol>
                <a:gridCol w="1439620">
                  <a:extLst>
                    <a:ext uri="{9D8B030D-6E8A-4147-A177-3AD203B41FA5}">
                      <a16:colId xmlns:a16="http://schemas.microsoft.com/office/drawing/2014/main" xmlns="" val="3028034552"/>
                    </a:ext>
                  </a:extLst>
                </a:gridCol>
                <a:gridCol w="8075214">
                  <a:extLst>
                    <a:ext uri="{9D8B030D-6E8A-4147-A177-3AD203B41FA5}">
                      <a16:colId xmlns:a16="http://schemas.microsoft.com/office/drawing/2014/main" xmlns="" val="1427738989"/>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Almost Persuaded</a:t>
                      </a:r>
                    </a:p>
                  </a:txBody>
                  <a:tcPr>
                    <a:cell3D prstMaterial="dkEdge">
                      <a:bevel prst="artDeco"/>
                      <a:lightRig rig="flood" dir="t"/>
                    </a:cell3D>
                  </a:tcPr>
                </a:tc>
                <a:extLst>
                  <a:ext uri="{0D108BD9-81ED-4DB2-BD59-A6C34878D82A}">
                    <a16:rowId xmlns:a16="http://schemas.microsoft.com/office/drawing/2014/main" xmlns="" val="13541042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xmlns="" val="288284666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We Never Meet Again</a:t>
                      </a:r>
                    </a:p>
                  </a:txBody>
                  <a:tcPr>
                    <a:cell3D prstMaterial="dkEdge">
                      <a:bevel prst="artDeco"/>
                      <a:lightRig rig="flood" dir="t"/>
                    </a:cell3D>
                  </a:tcPr>
                </a:tc>
                <a:extLst>
                  <a:ext uri="{0D108BD9-81ED-4DB2-BD59-A6C34878D82A}">
                    <a16:rowId xmlns:a16="http://schemas.microsoft.com/office/drawing/2014/main" xmlns="" val="2691356964"/>
                  </a:ext>
                </a:extLst>
              </a:tr>
            </a:tbl>
          </a:graphicData>
        </a:graphic>
      </p:graphicFrame>
      <p:sp>
        <p:nvSpPr>
          <p:cNvPr id="3" name="TextBox 2">
            <a:extLst>
              <a:ext uri="{FF2B5EF4-FFF2-40B4-BE49-F238E27FC236}">
                <a16:creationId xmlns:a16="http://schemas.microsoft.com/office/drawing/2014/main" xmlns="" id="{1866EEAC-F316-4705-9636-A120FA9F05F5}"/>
              </a:ext>
            </a:extLst>
          </p:cNvPr>
          <p:cNvSpPr txBox="1"/>
          <p:nvPr/>
        </p:nvSpPr>
        <p:spPr>
          <a:xfrm>
            <a:off x="1524000" y="1447800"/>
            <a:ext cx="9207329" cy="830997"/>
          </a:xfrm>
          <a:prstGeom prst="rect">
            <a:avLst/>
          </a:prstGeom>
          <a:noFill/>
        </p:spPr>
        <p:txBody>
          <a:bodyPr wrap="none" rtlCol="0">
            <a:spAutoFit/>
          </a:bodyPr>
          <a:lstStyle/>
          <a:p>
            <a:r>
              <a:rPr lang="en-US" sz="4800" dirty="0">
                <a:latin typeface="Times New Roman" panose="02020603050405020304" pitchFamily="18" charset="0"/>
                <a:cs typeface="Times New Roman" panose="02020603050405020304" pitchFamily="18" charset="0"/>
              </a:rPr>
              <a:t>Today Is The Day Of Your Salvation</a:t>
            </a:r>
          </a:p>
        </p:txBody>
      </p:sp>
    </p:spTree>
    <p:extLst>
      <p:ext uri="{BB962C8B-B14F-4D97-AF65-F5344CB8AC3E}">
        <p14:creationId xmlns:p14="http://schemas.microsoft.com/office/powerpoint/2010/main" val="43335567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BA9B0E-DC8E-498A-88F0-31A6E4B238A2}"/>
              </a:ext>
            </a:extLst>
          </p:cNvPr>
          <p:cNvSpPr txBox="1"/>
          <p:nvPr/>
        </p:nvSpPr>
        <p:spPr>
          <a:xfrm>
            <a:off x="457200" y="533400"/>
            <a:ext cx="7543347" cy="830997"/>
          </a:xfrm>
          <a:prstGeom prst="rect">
            <a:avLst/>
          </a:prstGeom>
          <a:noFill/>
        </p:spPr>
        <p:txBody>
          <a:bodyPr wrap="none" rtlCol="0">
            <a:spAutoFit/>
          </a:bodyPr>
          <a:lstStyle/>
          <a:p>
            <a:r>
              <a:rPr lang="en-US" sz="4800" dirty="0">
                <a:solidFill>
                  <a:schemeClr val="bg1"/>
                </a:solidFill>
                <a:latin typeface="Times New Roman" panose="02020603050405020304" pitchFamily="18" charset="0"/>
                <a:cs typeface="Times New Roman" panose="02020603050405020304" pitchFamily="18" charset="0"/>
              </a:rPr>
              <a:t>Welcome to Evening Worship</a:t>
            </a:r>
          </a:p>
        </p:txBody>
      </p:sp>
    </p:spTree>
    <p:extLst>
      <p:ext uri="{BB962C8B-B14F-4D97-AF65-F5344CB8AC3E}">
        <p14:creationId xmlns:p14="http://schemas.microsoft.com/office/powerpoint/2010/main" val="986343967"/>
      </p:ext>
    </p:extLst>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FB0AB345-2A33-4AB9-9F5F-A4DCD84884A9}"/>
              </a:ext>
            </a:extLst>
          </p:cNvPr>
          <p:cNvSpPr>
            <a:spLocks noGrp="1" noChangeArrowheads="1"/>
          </p:cNvSpPr>
          <p:nvPr>
            <p:ph type="title"/>
          </p:nvPr>
        </p:nvSpPr>
        <p:spPr>
          <a:xfrm>
            <a:off x="609600" y="1905000"/>
            <a:ext cx="10972800" cy="1371600"/>
          </a:xfrm>
        </p:spPr>
        <p:txBody>
          <a:bodyPr>
            <a:normAutofit/>
          </a:bodyPr>
          <a:lstStyle/>
          <a:p>
            <a:pPr algn="ctr"/>
            <a:r>
              <a:rPr lang="en-US" altLang="en-US" sz="4800" i="1" dirty="0">
                <a:latin typeface="Times New Roman" panose="02020603050405020304" pitchFamily="18" charset="0"/>
                <a:cs typeface="Times New Roman" panose="02020603050405020304" pitchFamily="18" charset="0"/>
              </a:rPr>
              <a:t>Formation of NT Canon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2000" fill="hold"/>
                                        <p:tgtEl>
                                          <p:spTgt spid="27650"/>
                                        </p:tgtEl>
                                        <p:attrNameLst>
                                          <p:attrName>ppt_w</p:attrName>
                                        </p:attrNameLst>
                                      </p:cBhvr>
                                      <p:tavLst>
                                        <p:tav tm="0">
                                          <p:val>
                                            <p:strVal val="#ppt_w*2.5"/>
                                          </p:val>
                                        </p:tav>
                                        <p:tav tm="100000">
                                          <p:val>
                                            <p:strVal val="#ppt_w"/>
                                          </p:val>
                                        </p:tav>
                                      </p:tavLst>
                                    </p:anim>
                                    <p:anim calcmode="lin" valueType="num">
                                      <p:cBhvr>
                                        <p:cTn id="8" dur="2000" fill="hold"/>
                                        <p:tgtEl>
                                          <p:spTgt spid="27650"/>
                                        </p:tgtEl>
                                        <p:attrNameLst>
                                          <p:attrName>ppt_h</p:attrName>
                                        </p:attrNameLst>
                                      </p:cBhvr>
                                      <p:tavLst>
                                        <p:tav tm="0">
                                          <p:val>
                                            <p:strVal val="#ppt_h"/>
                                          </p:val>
                                        </p:tav>
                                        <p:tav tm="100000">
                                          <p:val>
                                            <p:strVal val="#ppt_h"/>
                                          </p:val>
                                        </p:tav>
                                      </p:tavLst>
                                    </p:anim>
                                    <p:anim calcmode="lin" valueType="num">
                                      <p:cBhvr>
                                        <p:cTn id="9" dur="2000" fill="hold"/>
                                        <p:tgtEl>
                                          <p:spTgt spid="276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76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xmlns="" id="{1414B88F-D8CD-4E06-B441-8C5DDAD6EF88}"/>
              </a:ext>
            </a:extLst>
          </p:cNvPr>
          <p:cNvSpPr txBox="1">
            <a:spLocks noChangeArrowheads="1"/>
          </p:cNvSpPr>
          <p:nvPr/>
        </p:nvSpPr>
        <p:spPr bwMode="auto">
          <a:xfrm>
            <a:off x="685800" y="685800"/>
            <a:ext cx="10972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romanUcPeriod"/>
            </a:pPr>
            <a:r>
              <a:rPr lang="en-US" altLang="en-US" sz="3600" dirty="0">
                <a:latin typeface="Times New Roman" panose="02020603050405020304" pitchFamily="18" charset="0"/>
                <a:cs typeface="Times New Roman" panose="02020603050405020304" pitchFamily="18" charset="0"/>
              </a:rPr>
              <a:t>N.T. writers</a:t>
            </a:r>
          </a:p>
          <a:p>
            <a:pPr>
              <a:spcBef>
                <a:spcPct val="50000"/>
              </a:spcBef>
              <a:buFontTx/>
              <a:buAutoNum type="romanUcPeriod"/>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Marcion</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144 AD</a:t>
            </a:r>
            <a:r>
              <a:rPr lang="en-US" altLang="en-US" sz="3600" dirty="0">
                <a:latin typeface="Times New Roman" panose="02020603050405020304" pitchFamily="18" charset="0"/>
                <a:cs typeface="Times New Roman" panose="02020603050405020304" pitchFamily="18" charset="0"/>
              </a:rPr>
              <a:t>)</a:t>
            </a:r>
          </a:p>
          <a:p>
            <a:pPr>
              <a:spcBef>
                <a:spcPct val="50000"/>
              </a:spcBef>
              <a:buFontTx/>
              <a:buAutoNum type="romanUcPeriod"/>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Iraneaus</a:t>
            </a:r>
            <a:r>
              <a:rPr lang="en-US" altLang="en-US" sz="3600" dirty="0">
                <a:latin typeface="Times New Roman" panose="02020603050405020304" pitchFamily="18" charset="0"/>
                <a:cs typeface="Times New Roman" panose="02020603050405020304" pitchFamily="18" charset="0"/>
              </a:rPr>
              <a:t> (Bishop of Lyons)—around </a:t>
            </a:r>
            <a:r>
              <a:rPr lang="en-US" altLang="en-US" sz="3600" b="1" dirty="0">
                <a:latin typeface="Times New Roman" panose="02020603050405020304" pitchFamily="18" charset="0"/>
                <a:cs typeface="Times New Roman" panose="02020603050405020304" pitchFamily="18" charset="0"/>
              </a:rPr>
              <a:t>180 AD</a:t>
            </a:r>
            <a:r>
              <a:rPr lang="en-US" altLang="en-US" sz="3600" dirty="0">
                <a:latin typeface="Times New Roman" panose="02020603050405020304" pitchFamily="18" charset="0"/>
                <a:cs typeface="Times New Roman" panose="02020603050405020304" pitchFamily="18" charset="0"/>
              </a:rPr>
              <a:t> in his book </a:t>
            </a:r>
            <a:r>
              <a:rPr lang="en-US" altLang="en-US" sz="3600" i="1" dirty="0">
                <a:latin typeface="Times New Roman" panose="02020603050405020304" pitchFamily="18" charset="0"/>
                <a:cs typeface="Times New Roman" panose="02020603050405020304" pitchFamily="18" charset="0"/>
              </a:rPr>
              <a:t>Against Heresies</a:t>
            </a:r>
          </a:p>
          <a:p>
            <a:pPr>
              <a:spcBef>
                <a:spcPct val="50000"/>
              </a:spcBef>
              <a:buFontTx/>
              <a:buAutoNum type="romanUcPeriod"/>
            </a:pPr>
            <a:r>
              <a:rPr lang="en-US" altLang="en-US" sz="3600" dirty="0">
                <a:latin typeface="Times New Roman" panose="02020603050405020304" pitchFamily="18" charset="0"/>
                <a:cs typeface="Times New Roman" panose="02020603050405020304" pitchFamily="18" charset="0"/>
              </a:rPr>
              <a:t> Canon appeared as it is now with </a:t>
            </a:r>
            <a:r>
              <a:rPr lang="en-US" altLang="en-US" sz="3600" b="1" dirty="0" err="1">
                <a:latin typeface="Times New Roman" panose="02020603050405020304" pitchFamily="18" charset="0"/>
                <a:cs typeface="Times New Roman" panose="02020603050405020304" pitchFamily="18" charset="0"/>
              </a:rPr>
              <a:t>Anthanasius</a:t>
            </a:r>
            <a:r>
              <a:rPr lang="en-US" altLang="en-US" sz="3600" dirty="0">
                <a:latin typeface="Times New Roman" panose="02020603050405020304" pitchFamily="18" charset="0"/>
                <a:cs typeface="Times New Roman" panose="02020603050405020304" pitchFamily="18" charset="0"/>
              </a:rPr>
              <a:t> in </a:t>
            </a:r>
            <a:r>
              <a:rPr lang="en-US" altLang="en-US" sz="3600" b="1" dirty="0">
                <a:latin typeface="Times New Roman" panose="02020603050405020304" pitchFamily="18" charset="0"/>
                <a:cs typeface="Times New Roman" panose="02020603050405020304" pitchFamily="18" charset="0"/>
              </a:rPr>
              <a:t>367 AD</a:t>
            </a:r>
          </a:p>
          <a:p>
            <a:pPr>
              <a:spcBef>
                <a:spcPct val="50000"/>
              </a:spcBef>
              <a:buFontTx/>
              <a:buAutoNum type="romanUcPeriod"/>
            </a:pPr>
            <a:r>
              <a:rPr lang="en-US" altLang="en-US" sz="3600" dirty="0">
                <a:latin typeface="Times New Roman" panose="02020603050405020304" pitchFamily="18" charset="0"/>
                <a:cs typeface="Times New Roman" panose="02020603050405020304" pitchFamily="18" charset="0"/>
              </a:rPr>
              <a:t>Council of Carthage gave final consent in </a:t>
            </a:r>
            <a:r>
              <a:rPr lang="en-US" altLang="en-US" sz="3600" b="1" dirty="0">
                <a:latin typeface="Times New Roman" panose="02020603050405020304" pitchFamily="18" charset="0"/>
                <a:cs typeface="Times New Roman" panose="02020603050405020304" pitchFamily="18" charset="0"/>
              </a:rPr>
              <a:t>397 AD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anim calcmode="lin" valueType="num">
                                      <p:cBhvr additive="base">
                                        <p:cTn id="7" dur="5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calcmode="lin" valueType="num">
                                      <p:cBhvr additive="base">
                                        <p:cTn id="13"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xEl>
                                              <p:pRg st="3" end="3"/>
                                            </p:txEl>
                                          </p:spTgt>
                                        </p:tgtEl>
                                        <p:attrNameLst>
                                          <p:attrName>style.visibility</p:attrName>
                                        </p:attrNameLst>
                                      </p:cBhvr>
                                      <p:to>
                                        <p:strVal val="visible"/>
                                      </p:to>
                                    </p:set>
                                    <p:anim calcmode="lin" valueType="num">
                                      <p:cBhvr additive="base">
                                        <p:cTn id="19"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6">
                                            <p:txEl>
                                              <p:pRg st="4" end="4"/>
                                            </p:txEl>
                                          </p:spTgt>
                                        </p:tgtEl>
                                        <p:attrNameLst>
                                          <p:attrName>style.visibility</p:attrName>
                                        </p:attrNameLst>
                                      </p:cBhvr>
                                      <p:to>
                                        <p:strVal val="visible"/>
                                      </p:to>
                                    </p:set>
                                    <p:anim calcmode="lin" valueType="num">
                                      <p:cBhvr additive="base">
                                        <p:cTn id="25"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xmlns="" id="{989E1500-D04B-4CC4-978A-9B43F8D7CA71}"/>
              </a:ext>
            </a:extLst>
          </p:cNvPr>
          <p:cNvSpPr txBox="1">
            <a:spLocks noChangeArrowheads="1"/>
          </p:cNvSpPr>
          <p:nvPr/>
        </p:nvSpPr>
        <p:spPr bwMode="auto">
          <a:xfrm>
            <a:off x="609600" y="2209801"/>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i="1" dirty="0">
                <a:latin typeface="Times New Roman" panose="02020603050405020304" pitchFamily="18" charset="0"/>
                <a:cs typeface="Times New Roman" panose="02020603050405020304" pitchFamily="18" charset="0"/>
              </a:rPr>
              <a:t>Development of the Creeds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Scale>
                                      <p:cBhvr>
                                        <p:cTn id="7" dur="1000" decel="50000" fill="hold">
                                          <p:stCondLst>
                                            <p:cond delay="0"/>
                                          </p:stCondLst>
                                        </p:cTn>
                                        <p:tgtEl>
                                          <p:spTgt spid="2970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700">
                                            <p:txEl>
                                              <p:pRg st="0" end="0"/>
                                            </p:txEl>
                                          </p:spTgt>
                                        </p:tgtEl>
                                        <p:attrNameLst>
                                          <p:attrName>ppt_x</p:attrName>
                                          <p:attrName>ppt_y</p:attrName>
                                        </p:attrNameLst>
                                      </p:cBhvr>
                                    </p:animMotion>
                                    <p:animEffect transition="in" filter="fade">
                                      <p:cBhvr>
                                        <p:cTn id="9" dur="10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 id="{41A75DAF-8BBB-419B-8D40-62818D0085F3}"/>
              </a:ext>
            </a:extLst>
          </p:cNvPr>
          <p:cNvSpPr>
            <a:spLocks noGrp="1" noChangeArrowheads="1"/>
          </p:cNvSpPr>
          <p:nvPr>
            <p:ph idx="1"/>
          </p:nvPr>
        </p:nvSpPr>
        <p:spPr>
          <a:xfrm>
            <a:off x="609600" y="990600"/>
            <a:ext cx="10972800" cy="4114800"/>
          </a:xfrm>
        </p:spPr>
        <p:txBody>
          <a:bodyPr>
            <a:noAutofit/>
          </a:bodyPr>
          <a:lstStyle/>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Earliest creed is simply “Jesus is Lord”</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  The old Roman Symbol</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Evolves around </a:t>
            </a:r>
            <a:r>
              <a:rPr lang="en-US" altLang="en-US" sz="3600" b="1" dirty="0">
                <a:latin typeface="Times New Roman" panose="02020603050405020304" pitchFamily="18" charset="0"/>
                <a:cs typeface="Times New Roman" panose="02020603050405020304" pitchFamily="18" charset="0"/>
              </a:rPr>
              <a:t>336 AD</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Would become the “test” of orthodoxy</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In the </a:t>
            </a:r>
            <a:r>
              <a:rPr lang="en-US" altLang="en-US" sz="3600" b="1" dirty="0">
                <a:latin typeface="Times New Roman" panose="02020603050405020304" pitchFamily="18" charset="0"/>
                <a:cs typeface="Times New Roman" panose="02020603050405020304" pitchFamily="18" charset="0"/>
              </a:rPr>
              <a:t>7</a:t>
            </a:r>
            <a:r>
              <a:rPr lang="en-US" altLang="en-US" sz="3600" b="1" baseline="30000" dirty="0">
                <a:latin typeface="Times New Roman" panose="02020603050405020304" pitchFamily="18" charset="0"/>
                <a:cs typeface="Times New Roman" panose="02020603050405020304" pitchFamily="18" charset="0"/>
              </a:rPr>
              <a:t>th</a:t>
            </a:r>
            <a:r>
              <a:rPr lang="en-US" altLang="en-US" sz="3600" dirty="0">
                <a:latin typeface="Times New Roman" panose="02020603050405020304" pitchFamily="18" charset="0"/>
                <a:cs typeface="Times New Roman" panose="02020603050405020304" pitchFamily="18" charset="0"/>
              </a:rPr>
              <a:t> or </a:t>
            </a:r>
            <a:r>
              <a:rPr lang="en-US" altLang="en-US" sz="3600" b="1" dirty="0">
                <a:latin typeface="Times New Roman" panose="02020603050405020304" pitchFamily="18" charset="0"/>
                <a:cs typeface="Times New Roman" panose="02020603050405020304" pitchFamily="18" charset="0"/>
              </a:rPr>
              <a:t>8</a:t>
            </a:r>
            <a:r>
              <a:rPr lang="en-US" altLang="en-US" sz="3600" b="1" baseline="30000" dirty="0">
                <a:latin typeface="Times New Roman" panose="02020603050405020304" pitchFamily="18" charset="0"/>
                <a:cs typeface="Times New Roman" panose="02020603050405020304" pitchFamily="18" charset="0"/>
              </a:rPr>
              <a:t>th</a:t>
            </a:r>
            <a:r>
              <a:rPr lang="en-US" altLang="en-US" sz="3600" dirty="0">
                <a:latin typeface="Times New Roman" panose="02020603050405020304" pitchFamily="18" charset="0"/>
                <a:cs typeface="Times New Roman" panose="02020603050405020304" pitchFamily="18" charset="0"/>
              </a:rPr>
              <a:t> centuries it became the Apostles Creed</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III.  Nicene Creed in </a:t>
            </a:r>
            <a:r>
              <a:rPr lang="en-US" altLang="en-US" sz="3600" b="1" dirty="0">
                <a:latin typeface="Times New Roman" panose="02020603050405020304" pitchFamily="18" charset="0"/>
                <a:cs typeface="Times New Roman" panose="02020603050405020304" pitchFamily="18" charset="0"/>
              </a:rPr>
              <a:t>325 AD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0723">
                                            <p:txEl>
                                              <p:pRg st="4" end="4"/>
                                            </p:txEl>
                                          </p:spTgt>
                                        </p:tgtEl>
                                        <p:attrNameLst>
                                          <p:attrName>style.visibility</p:attrName>
                                        </p:attrNameLst>
                                      </p:cBhvr>
                                      <p:to>
                                        <p:strVal val="visible"/>
                                      </p:to>
                                    </p:set>
                                    <p:animEffect transition="in" filter="wipe(left)">
                                      <p:cBhvr>
                                        <p:cTn id="26" dur="500"/>
                                        <p:tgtEl>
                                          <p:spTgt spid="307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Effect transition="in" filter="wipe(left)">
                                      <p:cBhvr>
                                        <p:cTn id="31"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E58A1744-77F0-4533-8DFA-A533C5DCE7B9}"/>
              </a:ext>
            </a:extLst>
          </p:cNvPr>
          <p:cNvSpPr>
            <a:spLocks noGrp="1" noChangeArrowheads="1"/>
          </p:cNvSpPr>
          <p:nvPr>
            <p:ph type="title"/>
          </p:nvPr>
        </p:nvSpPr>
        <p:spPr>
          <a:xfrm>
            <a:off x="609600" y="2209800"/>
            <a:ext cx="10972800" cy="1371600"/>
          </a:xfrm>
        </p:spPr>
        <p:txBody>
          <a:bodyPr>
            <a:normAutofit/>
          </a:bodyPr>
          <a:lstStyle/>
          <a:p>
            <a:pPr algn="ctr"/>
            <a:r>
              <a:rPr lang="en-US" altLang="en-US" sz="4800" i="1" dirty="0">
                <a:latin typeface="Times New Roman" panose="02020603050405020304" pitchFamily="18" charset="0"/>
                <a:cs typeface="Times New Roman" panose="02020603050405020304" pitchFamily="18" charset="0"/>
              </a:rPr>
              <a:t>Further Attempts of “Defining” the Faith</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2000" fill="hold"/>
                                        <p:tgtEl>
                                          <p:spTgt spid="31746"/>
                                        </p:tgtEl>
                                        <p:attrNameLst>
                                          <p:attrName>ppt_w</p:attrName>
                                        </p:attrNameLst>
                                      </p:cBhvr>
                                      <p:tavLst>
                                        <p:tav tm="0">
                                          <p:val>
                                            <p:strVal val="#ppt_w*2.5"/>
                                          </p:val>
                                        </p:tav>
                                        <p:tav tm="100000">
                                          <p:val>
                                            <p:strVal val="#ppt_w"/>
                                          </p:val>
                                        </p:tav>
                                      </p:tavLst>
                                    </p:anim>
                                    <p:anim calcmode="lin" valueType="num">
                                      <p:cBhvr>
                                        <p:cTn id="8" dur="2000" fill="hold"/>
                                        <p:tgtEl>
                                          <p:spTgt spid="31746"/>
                                        </p:tgtEl>
                                        <p:attrNameLst>
                                          <p:attrName>ppt_h</p:attrName>
                                        </p:attrNameLst>
                                      </p:cBhvr>
                                      <p:tavLst>
                                        <p:tav tm="0">
                                          <p:val>
                                            <p:strVal val="#ppt_h"/>
                                          </p:val>
                                        </p:tav>
                                        <p:tav tm="100000">
                                          <p:val>
                                            <p:strVal val="#ppt_h"/>
                                          </p:val>
                                        </p:tav>
                                      </p:tavLst>
                                    </p:anim>
                                    <p:anim calcmode="lin" valueType="num">
                                      <p:cBhvr>
                                        <p:cTn id="9" dur="2000" fill="hold"/>
                                        <p:tgtEl>
                                          <p:spTgt spid="3174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174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47EF5A6F-DBEA-46F1-932A-D2FBAF92CF3F}"/>
              </a:ext>
            </a:extLst>
          </p:cNvPr>
          <p:cNvSpPr>
            <a:spLocks noGrp="1" noChangeArrowheads="1"/>
          </p:cNvSpPr>
          <p:nvPr>
            <p:ph type="title"/>
          </p:nvPr>
        </p:nvSpPr>
        <p:spPr>
          <a:xfrm>
            <a:off x="609600" y="1752600"/>
            <a:ext cx="10972800" cy="1371600"/>
          </a:xfrm>
        </p:spPr>
        <p:txBody>
          <a:bodyPr>
            <a:noAutofit/>
          </a:bodyPr>
          <a:lstStyle/>
          <a:p>
            <a:pPr algn="ctr"/>
            <a:r>
              <a:rPr lang="en-US" altLang="en-US" sz="4800" i="1" dirty="0">
                <a:latin typeface="Times New Roman" panose="02020603050405020304" pitchFamily="18" charset="0"/>
                <a:cs typeface="Times New Roman" panose="02020603050405020304" pitchFamily="18" charset="0"/>
              </a:rPr>
              <a:t>Novatianism—250 AD</a:t>
            </a:r>
            <a:br>
              <a:rPr lang="en-US" altLang="en-US" sz="4800" i="1" dirty="0">
                <a:latin typeface="Times New Roman" panose="02020603050405020304" pitchFamily="18" charset="0"/>
                <a:cs typeface="Times New Roman" panose="02020603050405020304" pitchFamily="18" charset="0"/>
              </a:rPr>
            </a:br>
            <a:r>
              <a:rPr lang="en-US" altLang="en-US" sz="4800" i="1" dirty="0">
                <a:latin typeface="Times New Roman" panose="02020603050405020304" pitchFamily="18" charset="0"/>
                <a:cs typeface="Times New Roman" panose="02020603050405020304" pitchFamily="18" charset="0"/>
              </a:rPr>
              <a:t>What to do with the “lapsi”</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2000" fill="hold"/>
                                        <p:tgtEl>
                                          <p:spTgt spid="32770"/>
                                        </p:tgtEl>
                                        <p:attrNameLst>
                                          <p:attrName>ppt_w</p:attrName>
                                        </p:attrNameLst>
                                      </p:cBhvr>
                                      <p:tavLst>
                                        <p:tav tm="0">
                                          <p:val>
                                            <p:strVal val="#ppt_w*2.5"/>
                                          </p:val>
                                        </p:tav>
                                        <p:tav tm="100000">
                                          <p:val>
                                            <p:strVal val="#ppt_w"/>
                                          </p:val>
                                        </p:tav>
                                      </p:tavLst>
                                    </p:anim>
                                    <p:anim calcmode="lin" valueType="num">
                                      <p:cBhvr>
                                        <p:cTn id="8" dur="2000" fill="hold"/>
                                        <p:tgtEl>
                                          <p:spTgt spid="32770"/>
                                        </p:tgtEl>
                                        <p:attrNameLst>
                                          <p:attrName>ppt_h</p:attrName>
                                        </p:attrNameLst>
                                      </p:cBhvr>
                                      <p:tavLst>
                                        <p:tav tm="0">
                                          <p:val>
                                            <p:strVal val="#ppt_h"/>
                                          </p:val>
                                        </p:tav>
                                        <p:tav tm="100000">
                                          <p:val>
                                            <p:strVal val="#ppt_h"/>
                                          </p:val>
                                        </p:tav>
                                      </p:tavLst>
                                    </p:anim>
                                    <p:anim calcmode="lin" valueType="num">
                                      <p:cBhvr>
                                        <p:cTn id="9" dur="2000" fill="hold"/>
                                        <p:tgtEl>
                                          <p:spTgt spid="327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27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CFA004F-E172-411F-A70D-1897D69FD3A5}"/>
              </a:ext>
            </a:extLst>
          </p:cNvPr>
          <p:cNvSpPr>
            <a:spLocks noGrp="1" noChangeArrowheads="1"/>
          </p:cNvSpPr>
          <p:nvPr>
            <p:ph type="title"/>
          </p:nvPr>
        </p:nvSpPr>
        <p:spPr>
          <a:xfrm>
            <a:off x="609600" y="685800"/>
            <a:ext cx="10972800" cy="1371600"/>
          </a:xfrm>
        </p:spPr>
        <p:txBody>
          <a:bodyPr>
            <a:normAutofit/>
          </a:bodyPr>
          <a:lstStyle/>
          <a:p>
            <a:pPr algn="ctr"/>
            <a:r>
              <a:rPr lang="en-US" altLang="en-US" sz="6000" b="1" i="1" dirty="0">
                <a:latin typeface="Times New Roman" panose="02020603050405020304" pitchFamily="18" charset="0"/>
                <a:cs typeface="Times New Roman" panose="02020603050405020304" pitchFamily="18" charset="0"/>
              </a:rPr>
              <a:t>Edificatory Period - 90-150 AD</a:t>
            </a:r>
          </a:p>
        </p:txBody>
      </p:sp>
      <p:sp>
        <p:nvSpPr>
          <p:cNvPr id="2" name="TextBox 1">
            <a:extLst>
              <a:ext uri="{FF2B5EF4-FFF2-40B4-BE49-F238E27FC236}">
                <a16:creationId xmlns:a16="http://schemas.microsoft.com/office/drawing/2014/main" xmlns="" id="{22DD4947-1ADE-4D15-A884-61DCDFEC732C}"/>
              </a:ext>
            </a:extLst>
          </p:cNvPr>
          <p:cNvSpPr txBox="1"/>
          <p:nvPr/>
        </p:nvSpPr>
        <p:spPr>
          <a:xfrm>
            <a:off x="609600" y="2362200"/>
            <a:ext cx="10972800" cy="2862322"/>
          </a:xfrm>
          <a:prstGeom prst="rect">
            <a:avLst/>
          </a:prstGeom>
          <a:noFill/>
        </p:spPr>
        <p:txBody>
          <a:bodyPr wrap="square" rtlCol="0">
            <a:spAutoFit/>
          </a:bodyPr>
          <a:lstStyle/>
          <a:p>
            <a:pPr marL="579438" indent="-579438" fontAlgn="base"/>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edif</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·​ca·​to·​</a:t>
            </a:r>
            <a:r>
              <a:rPr lang="en-US" sz="3600" dirty="0" err="1">
                <a:latin typeface="Times New Roman" panose="02020603050405020304" pitchFamily="18" charset="0"/>
                <a:cs typeface="Times New Roman" panose="02020603050405020304" pitchFamily="18" charset="0"/>
              </a:rPr>
              <a:t>ry</a:t>
            </a:r>
            <a:r>
              <a:rPr lang="en-US" sz="3600" dirty="0">
                <a:latin typeface="Times New Roman" panose="02020603050405020304" pitchFamily="18" charset="0"/>
                <a:cs typeface="Times New Roman" panose="02020603050405020304" pitchFamily="18" charset="0"/>
              </a:rPr>
              <a:t> | \ ə̇ˈ</a:t>
            </a:r>
            <a:r>
              <a:rPr lang="en-US" sz="3600" dirty="0" err="1">
                <a:latin typeface="Times New Roman" panose="02020603050405020304" pitchFamily="18" charset="0"/>
                <a:cs typeface="Times New Roman" panose="02020603050405020304" pitchFamily="18" charset="0"/>
              </a:rPr>
              <a:t>difəkəˌtōrē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ēˈdif</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edəf</a:t>
            </a:r>
            <a:r>
              <a:rPr lang="en-US" sz="3600" dirty="0">
                <a:latin typeface="Times New Roman" panose="02020603050405020304" pitchFamily="18" charset="0"/>
                <a:cs typeface="Times New Roman" panose="02020603050405020304" pitchFamily="18" charset="0"/>
              </a:rPr>
              <a:t>-; ˈ</a:t>
            </a:r>
            <a:r>
              <a:rPr lang="en-US" sz="3600" dirty="0" err="1">
                <a:latin typeface="Times New Roman" panose="02020603050405020304" pitchFamily="18" charset="0"/>
                <a:cs typeface="Times New Roman" panose="02020603050405020304" pitchFamily="18" charset="0"/>
              </a:rPr>
              <a:t>edəfə</a:t>
            </a:r>
            <a:r>
              <a:rPr lang="en-US" sz="3600" dirty="0">
                <a:latin typeface="Times New Roman" panose="02020603050405020304" pitchFamily="18" charset="0"/>
                <a:cs typeface="Times New Roman" panose="02020603050405020304" pitchFamily="18" charset="0"/>
              </a:rPr>
              <a:t>̇ˌ</a:t>
            </a:r>
            <a:r>
              <a:rPr lang="en-US" sz="3600" dirty="0" err="1">
                <a:latin typeface="Times New Roman" panose="02020603050405020304" pitchFamily="18" charset="0"/>
                <a:cs typeface="Times New Roman" panose="02020603050405020304" pitchFamily="18" charset="0"/>
              </a:rPr>
              <a:t>kātərē</a:t>
            </a:r>
            <a:r>
              <a:rPr lang="en-US" sz="3600" dirty="0">
                <a:latin typeface="Times New Roman" panose="02020603050405020304" pitchFamily="18" charset="0"/>
                <a:cs typeface="Times New Roman" panose="02020603050405020304" pitchFamily="18" charset="0"/>
              </a:rPr>
              <a:t>\ </a:t>
            </a:r>
          </a:p>
          <a:p>
            <a:pPr marL="579438" indent="-579438" fontAlgn="base"/>
            <a:r>
              <a:rPr lang="en-US" sz="3600" dirty="0">
                <a:latin typeface="Times New Roman" panose="02020603050405020304" pitchFamily="18" charset="0"/>
                <a:cs typeface="Times New Roman" panose="02020603050405020304" pitchFamily="18" charset="0"/>
              </a:rPr>
              <a:t> b. intended or suitable for </a:t>
            </a:r>
            <a:r>
              <a:rPr lang="en-US" sz="36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edification</a:t>
            </a:r>
            <a:r>
              <a:rPr lang="en-US" sz="3600" dirty="0">
                <a:latin typeface="Times New Roman" panose="02020603050405020304" pitchFamily="18" charset="0"/>
                <a:cs typeface="Times New Roman" panose="02020603050405020304" pitchFamily="18" charset="0"/>
              </a:rPr>
              <a:t> a minister given to the teaching of </a:t>
            </a:r>
            <a:r>
              <a:rPr lang="en-US" sz="3600" i="1" dirty="0">
                <a:latin typeface="Times New Roman" panose="02020603050405020304" pitchFamily="18" charset="0"/>
                <a:cs typeface="Times New Roman" panose="02020603050405020304" pitchFamily="18" charset="0"/>
              </a:rPr>
              <a:t>edificatory</a:t>
            </a:r>
            <a:r>
              <a:rPr lang="en-US" sz="3600" dirty="0">
                <a:latin typeface="Times New Roman" panose="02020603050405020304" pitchFamily="18" charset="0"/>
                <a:cs typeface="Times New Roman" panose="02020603050405020304" pitchFamily="18" charset="0"/>
              </a:rPr>
              <a:t> epistles to his congregation </a:t>
            </a:r>
          </a:p>
          <a:p>
            <a:pPr fontAlgn="base"/>
            <a:r>
              <a:rPr lang="en-US" sz="3600" dirty="0">
                <a:latin typeface="Times New Roman" panose="02020603050405020304" pitchFamily="18" charset="0"/>
                <a:cs typeface="Times New Roman" panose="02020603050405020304" pitchFamily="18" charset="0"/>
              </a:rPr>
              <a:t> c. </a:t>
            </a:r>
            <a:r>
              <a:rPr lang="en-US" sz="3600" i="1" dirty="0">
                <a:latin typeface="Times New Roman" panose="02020603050405020304" pitchFamily="18" charset="0"/>
                <a:cs typeface="Times New Roman" panose="02020603050405020304" pitchFamily="18" charset="0"/>
              </a:rPr>
              <a:t>also</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cap="all"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edifying</a:t>
            </a:r>
            <a:r>
              <a:rPr lang="en-US" sz="3600" dirty="0">
                <a:latin typeface="Times New Roman" panose="02020603050405020304" pitchFamily="18" charset="0"/>
                <a:cs typeface="Times New Roman" panose="02020603050405020304" pitchFamily="18" charset="0"/>
              </a:rPr>
              <a:t> the </a:t>
            </a:r>
            <a:r>
              <a:rPr lang="en-US" sz="3600" i="1" dirty="0">
                <a:latin typeface="Times New Roman" panose="02020603050405020304" pitchFamily="18" charset="0"/>
                <a:cs typeface="Times New Roman" panose="02020603050405020304" pitchFamily="18" charset="0"/>
              </a:rPr>
              <a:t>edificatory</a:t>
            </a:r>
            <a:r>
              <a:rPr lang="en-US" sz="3600" dirty="0">
                <a:latin typeface="Times New Roman" panose="02020603050405020304" pitchFamily="18" charset="0"/>
                <a:cs typeface="Times New Roman" panose="02020603050405020304" pitchFamily="18" charset="0"/>
              </a:rPr>
              <a:t> force of an oration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ppt_w*2.5"/>
                                          </p:val>
                                        </p:tav>
                                        <p:tav tm="100000">
                                          <p:val>
                                            <p:strVal val="#ppt_w"/>
                                          </p:val>
                                        </p:tav>
                                      </p:tavLst>
                                    </p:anim>
                                    <p:anim calcmode="lin" valueType="num">
                                      <p:cBhvr>
                                        <p:cTn id="8" dur="2000" fill="hold"/>
                                        <p:tgtEl>
                                          <p:spTgt spid="6146"/>
                                        </p:tgtEl>
                                        <p:attrNameLst>
                                          <p:attrName>ppt_h</p:attrName>
                                        </p:attrNameLst>
                                      </p:cBhvr>
                                      <p:tavLst>
                                        <p:tav tm="0">
                                          <p:val>
                                            <p:strVal val="#ppt_h"/>
                                          </p:val>
                                        </p:tav>
                                        <p:tav tm="100000">
                                          <p:val>
                                            <p:strVal val="#ppt_h"/>
                                          </p:val>
                                        </p:tav>
                                      </p:tavLst>
                                    </p:anim>
                                    <p:anim calcmode="lin" valueType="num">
                                      <p:cBhvr>
                                        <p:cTn id="9" dur="2000" fill="hold"/>
                                        <p:tgtEl>
                                          <p:spTgt spid="614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14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xmlns="" id="{04E16D8E-B6BB-4EEE-BD71-3F305F29C75F}"/>
              </a:ext>
            </a:extLst>
          </p:cNvPr>
          <p:cNvSpPr>
            <a:spLocks noGrp="1" noChangeArrowheads="1"/>
          </p:cNvSpPr>
          <p:nvPr>
            <p:ph idx="1"/>
          </p:nvPr>
        </p:nvSpPr>
        <p:spPr>
          <a:xfrm>
            <a:off x="609600" y="1219200"/>
            <a:ext cx="10972800" cy="4114800"/>
          </a:xfrm>
        </p:spPr>
        <p:txBody>
          <a:bodyPr>
            <a:normAutofit/>
          </a:bodyPr>
          <a:lstStyle/>
          <a:p>
            <a:pPr marL="577850" indent="-5778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  Should those who desert the church during persecution be re-baptized and allowed to rejoin the church?</a:t>
            </a:r>
          </a:p>
          <a:p>
            <a:pPr marL="577850" indent="-5778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II.  Novation said “No”</a:t>
            </a:r>
          </a:p>
          <a:p>
            <a:pPr marL="577850" indent="-5778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III. The more liberal positions of the bishops prevailed—they were allowed to rejoin</a:t>
            </a:r>
          </a:p>
          <a:p>
            <a:pPr marL="577850" indent="-5778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IV. </a:t>
            </a:r>
            <a:r>
              <a:rPr lang="en-US" altLang="en-US" sz="3600" b="1" dirty="0">
                <a:latin typeface="Times New Roman" panose="02020603050405020304" pitchFamily="18" charset="0"/>
                <a:cs typeface="Times New Roman" panose="02020603050405020304" pitchFamily="18" charset="0"/>
              </a:rPr>
              <a:t>Donatism</a:t>
            </a:r>
            <a:r>
              <a:rPr lang="en-US" altLang="en-US" sz="3600" dirty="0">
                <a:latin typeface="Times New Roman" panose="02020603050405020304" pitchFamily="18" charset="0"/>
                <a:cs typeface="Times New Roman" panose="02020603050405020304" pitchFamily="18" charset="0"/>
              </a:rPr>
              <a:t>—in </a:t>
            </a:r>
            <a:r>
              <a:rPr lang="en-US" altLang="en-US" sz="3600" b="1" dirty="0">
                <a:latin typeface="Times New Roman" panose="02020603050405020304" pitchFamily="18" charset="0"/>
                <a:cs typeface="Times New Roman" panose="02020603050405020304" pitchFamily="18" charset="0"/>
              </a:rPr>
              <a:t>312 AD</a:t>
            </a:r>
            <a:r>
              <a:rPr lang="en-US" altLang="en-US" sz="3600" dirty="0">
                <a:latin typeface="Times New Roman" panose="02020603050405020304" pitchFamily="18" charset="0"/>
                <a:cs typeface="Times New Roman" panose="02020603050405020304" pitchFamily="18" charset="0"/>
              </a:rPr>
              <a:t>—wanted to excommunicate the lapsi</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CEE2371F-AC69-49CC-AA61-7D63C443DF92}"/>
              </a:ext>
            </a:extLst>
          </p:cNvPr>
          <p:cNvSpPr>
            <a:spLocks noGrp="1" noChangeArrowheads="1"/>
          </p:cNvSpPr>
          <p:nvPr>
            <p:ph type="title"/>
          </p:nvPr>
        </p:nvSpPr>
        <p:spPr>
          <a:xfrm>
            <a:off x="609600" y="2438400"/>
            <a:ext cx="10972800" cy="1371600"/>
          </a:xfrm>
        </p:spPr>
        <p:txBody>
          <a:bodyPr>
            <a:normAutofit/>
          </a:bodyPr>
          <a:lstStyle/>
          <a:p>
            <a:pPr algn="ctr"/>
            <a:r>
              <a:rPr lang="en-US" altLang="en-US" sz="4800" i="1" dirty="0">
                <a:latin typeface="Times New Roman" panose="02020603050405020304" pitchFamily="18" charset="0"/>
                <a:cs typeface="Times New Roman" panose="02020603050405020304" pitchFamily="18" charset="0"/>
              </a:rPr>
              <a:t>Trinitarian Controversy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2000" fill="hold"/>
                                        <p:tgtEl>
                                          <p:spTgt spid="35842"/>
                                        </p:tgtEl>
                                        <p:attrNameLst>
                                          <p:attrName>ppt_w</p:attrName>
                                        </p:attrNameLst>
                                      </p:cBhvr>
                                      <p:tavLst>
                                        <p:tav tm="0">
                                          <p:val>
                                            <p:strVal val="#ppt_w*2.5"/>
                                          </p:val>
                                        </p:tav>
                                        <p:tav tm="100000">
                                          <p:val>
                                            <p:strVal val="#ppt_w"/>
                                          </p:val>
                                        </p:tav>
                                      </p:tavLst>
                                    </p:anim>
                                    <p:anim calcmode="lin" valueType="num">
                                      <p:cBhvr>
                                        <p:cTn id="8" dur="2000" fill="hold"/>
                                        <p:tgtEl>
                                          <p:spTgt spid="35842"/>
                                        </p:tgtEl>
                                        <p:attrNameLst>
                                          <p:attrName>ppt_h</p:attrName>
                                        </p:attrNameLst>
                                      </p:cBhvr>
                                      <p:tavLst>
                                        <p:tav tm="0">
                                          <p:val>
                                            <p:strVal val="#ppt_h"/>
                                          </p:val>
                                        </p:tav>
                                        <p:tav tm="100000">
                                          <p:val>
                                            <p:strVal val="#ppt_h"/>
                                          </p:val>
                                        </p:tav>
                                      </p:tavLst>
                                    </p:anim>
                                    <p:anim calcmode="lin" valueType="num">
                                      <p:cBhvr>
                                        <p:cTn id="9" dur="2000" fill="hold"/>
                                        <p:tgtEl>
                                          <p:spTgt spid="358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58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xmlns="" id="{BCD86718-1BCF-4F9F-A94A-03D40BA36A40}"/>
              </a:ext>
            </a:extLst>
          </p:cNvPr>
          <p:cNvSpPr>
            <a:spLocks noGrp="1" noChangeArrowheads="1"/>
          </p:cNvSpPr>
          <p:nvPr>
            <p:ph idx="1"/>
          </p:nvPr>
        </p:nvSpPr>
        <p:spPr>
          <a:xfrm>
            <a:off x="609600" y="1295400"/>
            <a:ext cx="10972800" cy="4267200"/>
          </a:xfrm>
        </p:spPr>
        <p:txBody>
          <a:bodyPr/>
          <a:lstStyle/>
          <a:p>
            <a:pPr marL="511175" indent="-51117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  </a:t>
            </a:r>
            <a:r>
              <a:rPr lang="en-US" altLang="en-US" sz="3600" b="1" dirty="0">
                <a:latin typeface="Times New Roman" panose="02020603050405020304" pitchFamily="18" charset="0"/>
                <a:cs typeface="Times New Roman" panose="02020603050405020304" pitchFamily="18" charset="0"/>
              </a:rPr>
              <a:t>Arius</a:t>
            </a:r>
            <a:r>
              <a:rPr lang="en-US" altLang="en-US" sz="3600" dirty="0">
                <a:latin typeface="Times New Roman" panose="02020603050405020304" pitchFamily="18" charset="0"/>
                <a:cs typeface="Times New Roman" panose="02020603050405020304" pitchFamily="18" charset="0"/>
              </a:rPr>
              <a:t>—presbyter of church at Alexandria who saw a difference in Jesus and the Father—his position would lose although he has had followers through the years</a:t>
            </a:r>
          </a:p>
          <a:p>
            <a:pPr marL="511175" indent="-51117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II.  </a:t>
            </a:r>
            <a:r>
              <a:rPr lang="en-US" altLang="en-US" sz="3600" b="1" dirty="0">
                <a:latin typeface="Times New Roman" panose="02020603050405020304" pitchFamily="18" charset="0"/>
                <a:cs typeface="Times New Roman" panose="02020603050405020304" pitchFamily="18" charset="0"/>
              </a:rPr>
              <a:t>Athanasius</a:t>
            </a:r>
            <a:r>
              <a:rPr lang="en-US" altLang="en-US" sz="3600" dirty="0">
                <a:latin typeface="Times New Roman" panose="02020603050405020304" pitchFamily="18" charset="0"/>
                <a:cs typeface="Times New Roman" panose="02020603050405020304" pitchFamily="18" charset="0"/>
              </a:rPr>
              <a:t> of Antioch was trinitarian</a:t>
            </a:r>
          </a:p>
          <a:p>
            <a:pPr marL="511175" indent="-51117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He would oppose Arius and Eusebius</a:t>
            </a:r>
          </a:p>
          <a:p>
            <a:pPr marL="511175" indent="-51117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a:t>
            </a:r>
            <a:r>
              <a:rPr lang="en-US" altLang="en-US" sz="3600" b="1" dirty="0">
                <a:latin typeface="Times New Roman" panose="02020603050405020304" pitchFamily="18" charset="0"/>
                <a:cs typeface="Times New Roman" panose="02020603050405020304" pitchFamily="18" charset="0"/>
              </a:rPr>
              <a:t>Arius </a:t>
            </a:r>
            <a:r>
              <a:rPr lang="en-US" altLang="en-US" sz="3600" dirty="0">
                <a:latin typeface="Times New Roman" panose="02020603050405020304" pitchFamily="18" charset="0"/>
                <a:cs typeface="Times New Roman" panose="02020603050405020304" pitchFamily="18" charset="0"/>
              </a:rPr>
              <a:t>emphasized </a:t>
            </a:r>
            <a:r>
              <a:rPr lang="en-US" altLang="en-US" sz="3600" dirty="0" err="1">
                <a:latin typeface="Times New Roman" panose="02020603050405020304" pitchFamily="18" charset="0"/>
                <a:cs typeface="Times New Roman" panose="02020603050405020304" pitchFamily="18" charset="0"/>
              </a:rPr>
              <a:t>heterousios</a:t>
            </a:r>
            <a:endParaRPr lang="en-US" altLang="en-US" sz="3600" dirty="0">
              <a:latin typeface="Times New Roman" panose="02020603050405020304" pitchFamily="18" charset="0"/>
              <a:cs typeface="Times New Roman" panose="02020603050405020304" pitchFamily="18" charset="0"/>
            </a:endParaRPr>
          </a:p>
          <a:p>
            <a:pPr marL="511175" indent="-51117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a:t>
            </a:r>
            <a:r>
              <a:rPr lang="en-US" altLang="en-US" sz="3600" b="1" dirty="0">
                <a:latin typeface="Times New Roman" panose="02020603050405020304" pitchFamily="18" charset="0"/>
                <a:cs typeface="Times New Roman" panose="02020603050405020304" pitchFamily="18" charset="0"/>
              </a:rPr>
              <a:t>Eusebius</a:t>
            </a:r>
            <a:r>
              <a:rPr lang="en-US" altLang="en-US" sz="3600" dirty="0">
                <a:latin typeface="Times New Roman" panose="02020603050405020304" pitchFamily="18" charset="0"/>
                <a:cs typeface="Times New Roman" panose="02020603050405020304" pitchFamily="18" charset="0"/>
              </a:rPr>
              <a:t> emphasized </a:t>
            </a:r>
            <a:r>
              <a:rPr lang="en-US" altLang="en-US" sz="3600" dirty="0" err="1">
                <a:latin typeface="Times New Roman" panose="02020603050405020304" pitchFamily="18" charset="0"/>
                <a:cs typeface="Times New Roman" panose="02020603050405020304" pitchFamily="18" charset="0"/>
              </a:rPr>
              <a:t>homoiousian</a:t>
            </a: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left)">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wipe(left)">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09F421D5-081A-4E24-A6EF-6E4FBE3679C6}"/>
              </a:ext>
            </a:extLst>
          </p:cNvPr>
          <p:cNvSpPr>
            <a:spLocks noGrp="1" noChangeArrowheads="1"/>
          </p:cNvSpPr>
          <p:nvPr>
            <p:ph idx="1"/>
          </p:nvPr>
        </p:nvSpPr>
        <p:spPr>
          <a:xfrm>
            <a:off x="609600" y="1371600"/>
            <a:ext cx="10972800" cy="4038600"/>
          </a:xfrm>
        </p:spPr>
        <p:txBody>
          <a:bodyPr>
            <a:normAutofit/>
          </a:bodyPr>
          <a:lstStyle/>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III.  Decision made at Council of </a:t>
            </a:r>
            <a:r>
              <a:rPr lang="en-US" altLang="en-US" sz="3600" dirty="0" err="1">
                <a:latin typeface="Times New Roman" panose="02020603050405020304" pitchFamily="18" charset="0"/>
                <a:cs typeface="Times New Roman" panose="02020603050405020304" pitchFamily="18" charset="0"/>
              </a:rPr>
              <a:t>Nicea</a:t>
            </a:r>
            <a:r>
              <a:rPr lang="en-US" altLang="en-US" sz="3600" dirty="0">
                <a:latin typeface="Times New Roman" panose="02020603050405020304" pitchFamily="18" charset="0"/>
                <a:cs typeface="Times New Roman" panose="02020603050405020304" pitchFamily="18" charset="0"/>
              </a:rPr>
              <a:t> in </a:t>
            </a:r>
            <a:r>
              <a:rPr lang="en-US" altLang="en-US" sz="3600" b="1" dirty="0">
                <a:latin typeface="Times New Roman" panose="02020603050405020304" pitchFamily="18" charset="0"/>
                <a:cs typeface="Times New Roman" panose="02020603050405020304" pitchFamily="18" charset="0"/>
              </a:rPr>
              <a:t>325 AD</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Would not settle the controversy</a:t>
            </a:r>
          </a:p>
          <a:p>
            <a:pPr marL="1492250" indent="-63182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Popes would alternate between Arianism and Trinitarianism</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IV.  Council of Constantinople in </a:t>
            </a:r>
            <a:r>
              <a:rPr lang="en-US" altLang="en-US" sz="3600" b="1" dirty="0">
                <a:latin typeface="Times New Roman" panose="02020603050405020304" pitchFamily="18" charset="0"/>
                <a:cs typeface="Times New Roman" panose="02020603050405020304" pitchFamily="18" charset="0"/>
              </a:rPr>
              <a:t>381 AD</a:t>
            </a:r>
            <a:r>
              <a:rPr lang="en-US" altLang="en-US" sz="3600" dirty="0">
                <a:latin typeface="Times New Roman" panose="02020603050405020304" pitchFamily="18" charset="0"/>
                <a:cs typeface="Times New Roman" panose="02020603050405020304" pitchFamily="18" charset="0"/>
              </a:rPr>
              <a:t> proclaimed that the Son and the Spirit were of the same essence of the Father</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B8741B08-6631-47A8-9493-F18D653B78BF}"/>
              </a:ext>
            </a:extLst>
          </p:cNvPr>
          <p:cNvSpPr>
            <a:spLocks noGrp="1" noChangeArrowheads="1"/>
          </p:cNvSpPr>
          <p:nvPr>
            <p:ph type="title"/>
          </p:nvPr>
        </p:nvSpPr>
        <p:spPr>
          <a:xfrm>
            <a:off x="609600" y="2590800"/>
            <a:ext cx="10972800" cy="1371600"/>
          </a:xfrm>
        </p:spPr>
        <p:txBody>
          <a:bodyPr>
            <a:noAutofit/>
          </a:bodyPr>
          <a:lstStyle/>
          <a:p>
            <a:pPr algn="ctr"/>
            <a:r>
              <a:rPr lang="en-US" altLang="en-US" sz="4800" b="1" i="1" dirty="0"/>
              <a:t>Christological Controversy </a:t>
            </a:r>
            <a:br>
              <a:rPr lang="en-US" altLang="en-US" sz="4800" b="1" i="1" dirty="0"/>
            </a:br>
            <a:r>
              <a:rPr lang="en-US" altLang="en-US" sz="4800" b="1" i="1" dirty="0"/>
              <a:t>What is the Nature of Christ?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2000" fill="hold"/>
                                        <p:tgtEl>
                                          <p:spTgt spid="37890"/>
                                        </p:tgtEl>
                                        <p:attrNameLst>
                                          <p:attrName>ppt_w</p:attrName>
                                        </p:attrNameLst>
                                      </p:cBhvr>
                                      <p:tavLst>
                                        <p:tav tm="0">
                                          <p:val>
                                            <p:strVal val="#ppt_w*2.5"/>
                                          </p:val>
                                        </p:tav>
                                        <p:tav tm="100000">
                                          <p:val>
                                            <p:strVal val="#ppt_w"/>
                                          </p:val>
                                        </p:tav>
                                      </p:tavLst>
                                    </p:anim>
                                    <p:anim calcmode="lin" valueType="num">
                                      <p:cBhvr>
                                        <p:cTn id="8" dur="2000" fill="hold"/>
                                        <p:tgtEl>
                                          <p:spTgt spid="37890"/>
                                        </p:tgtEl>
                                        <p:attrNameLst>
                                          <p:attrName>ppt_h</p:attrName>
                                        </p:attrNameLst>
                                      </p:cBhvr>
                                      <p:tavLst>
                                        <p:tav tm="0">
                                          <p:val>
                                            <p:strVal val="#ppt_h"/>
                                          </p:val>
                                        </p:tav>
                                        <p:tav tm="100000">
                                          <p:val>
                                            <p:strVal val="#ppt_h"/>
                                          </p:val>
                                        </p:tav>
                                      </p:tavLst>
                                    </p:anim>
                                    <p:anim calcmode="lin" valueType="num">
                                      <p:cBhvr>
                                        <p:cTn id="9" dur="2000" fill="hold"/>
                                        <p:tgtEl>
                                          <p:spTgt spid="3789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789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2FC3A0FC-0C8F-45C1-B548-B6F1477842BB}"/>
              </a:ext>
            </a:extLst>
          </p:cNvPr>
          <p:cNvSpPr>
            <a:spLocks noGrp="1" noChangeArrowheads="1"/>
          </p:cNvSpPr>
          <p:nvPr>
            <p:ph idx="1"/>
          </p:nvPr>
        </p:nvSpPr>
        <p:spPr>
          <a:xfrm>
            <a:off x="533400" y="1219200"/>
            <a:ext cx="11049000" cy="4572000"/>
          </a:xfrm>
        </p:spPr>
        <p:txBody>
          <a:bodyPr>
            <a:normAutofit/>
          </a:bodyPr>
          <a:lstStyle/>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What is relationship between humanity and divinity?</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Appolinarious</a:t>
            </a:r>
            <a:r>
              <a:rPr lang="en-US" altLang="en-US" sz="3600" dirty="0">
                <a:latin typeface="Times New Roman" panose="02020603050405020304" pitchFamily="18" charset="0"/>
                <a:cs typeface="Times New Roman" panose="02020603050405020304" pitchFamily="18" charset="0"/>
              </a:rPr>
              <a:t> said Christ had </a:t>
            </a:r>
            <a:r>
              <a:rPr lang="en-US" altLang="en-US" sz="3600" b="1" dirty="0">
                <a:latin typeface="Times New Roman" panose="02020603050405020304" pitchFamily="18" charset="0"/>
                <a:cs typeface="Times New Roman" panose="02020603050405020304" pitchFamily="18" charset="0"/>
              </a:rPr>
              <a:t>3</a:t>
            </a:r>
            <a:r>
              <a:rPr lang="en-US" altLang="en-US" sz="3600" dirty="0">
                <a:latin typeface="Times New Roman" panose="02020603050405020304" pitchFamily="18" charset="0"/>
                <a:cs typeface="Times New Roman" panose="02020603050405020304" pitchFamily="18" charset="0"/>
              </a:rPr>
              <a:t> parts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An animal body—flesh</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A human soul</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The Divine Logos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D.  Jesus this is </a:t>
            </a:r>
            <a:r>
              <a:rPr lang="en-US" altLang="en-US" sz="3600" b="1" dirty="0">
                <a:latin typeface="Times New Roman" panose="02020603050405020304" pitchFamily="18" charset="0"/>
                <a:cs typeface="Times New Roman" panose="02020603050405020304" pitchFamily="18" charset="0"/>
              </a:rPr>
              <a:t>2/3</a:t>
            </a:r>
            <a:r>
              <a:rPr lang="en-US" altLang="en-US" sz="3600" dirty="0">
                <a:latin typeface="Times New Roman" panose="02020603050405020304" pitchFamily="18" charset="0"/>
                <a:cs typeface="Times New Roman" panose="02020603050405020304" pitchFamily="18" charset="0"/>
              </a:rPr>
              <a:t> human and </a:t>
            </a:r>
            <a:r>
              <a:rPr lang="en-US" altLang="en-US" sz="3600" b="1" dirty="0">
                <a:latin typeface="Times New Roman" panose="02020603050405020304" pitchFamily="18" charset="0"/>
                <a:cs typeface="Times New Roman" panose="02020603050405020304" pitchFamily="18" charset="0"/>
              </a:rPr>
              <a:t>1/3 </a:t>
            </a:r>
            <a:r>
              <a:rPr lang="en-US" altLang="en-US" sz="3600" dirty="0">
                <a:latin typeface="Times New Roman" panose="02020603050405020304" pitchFamily="18" charset="0"/>
                <a:cs typeface="Times New Roman" panose="02020603050405020304" pitchFamily="18" charset="0"/>
              </a:rPr>
              <a:t>God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left)">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wipe(left)">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xmlns="" id="{924AE897-653B-42CE-8A48-27B5BECF7F3C}"/>
              </a:ext>
            </a:extLst>
          </p:cNvPr>
          <p:cNvSpPr>
            <a:spLocks noGrp="1" noChangeArrowheads="1"/>
          </p:cNvSpPr>
          <p:nvPr>
            <p:ph idx="1"/>
          </p:nvPr>
        </p:nvSpPr>
        <p:spPr>
          <a:xfrm>
            <a:off x="609600" y="1295400"/>
            <a:ext cx="10972800" cy="3733800"/>
          </a:xfrm>
        </p:spPr>
        <p:txBody>
          <a:bodyPr>
            <a:normAutofit/>
          </a:bodyPr>
          <a:lstStyle/>
          <a:p>
            <a:pPr marL="806450" indent="-8064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III.  </a:t>
            </a:r>
            <a:r>
              <a:rPr lang="en-US" altLang="en-US" sz="3600" b="1" dirty="0" err="1">
                <a:latin typeface="Times New Roman" panose="02020603050405020304" pitchFamily="18" charset="0"/>
                <a:cs typeface="Times New Roman" panose="02020603050405020304" pitchFamily="18" charset="0"/>
              </a:rPr>
              <a:t>Nesorius</a:t>
            </a:r>
            <a:r>
              <a:rPr lang="en-US" altLang="en-US" sz="3600" dirty="0">
                <a:latin typeface="Times New Roman" panose="02020603050405020304" pitchFamily="18" charset="0"/>
                <a:cs typeface="Times New Roman" panose="02020603050405020304" pitchFamily="18" charset="0"/>
              </a:rPr>
              <a:t> of Antioch came to conclusion that there was a “fusion” of the two natures—his claim would become the orthodox view</a:t>
            </a:r>
          </a:p>
          <a:p>
            <a:pPr marL="806450" indent="-80645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IV.  </a:t>
            </a:r>
            <a:r>
              <a:rPr lang="en-US" altLang="en-US" sz="3600" b="1" dirty="0">
                <a:latin typeface="Times New Roman" panose="02020603050405020304" pitchFamily="18" charset="0"/>
                <a:cs typeface="Times New Roman" panose="02020603050405020304" pitchFamily="18" charset="0"/>
              </a:rPr>
              <a:t>Cyril</a:t>
            </a:r>
            <a:r>
              <a:rPr lang="en-US" altLang="en-US" sz="3600" dirty="0">
                <a:latin typeface="Times New Roman" panose="02020603050405020304" pitchFamily="18" charset="0"/>
                <a:cs typeface="Times New Roman" panose="02020603050405020304" pitchFamily="18" charset="0"/>
              </a:rPr>
              <a:t> of Alexandria said that in the incarnation, the fusion, is so great that it become depersonalized—thus in reality only one nature, Jesus had no human personality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xmlns="" id="{D92ED66F-B268-4753-A800-45EC79CE76DF}"/>
              </a:ext>
            </a:extLst>
          </p:cNvPr>
          <p:cNvSpPr>
            <a:spLocks noGrp="1" noChangeArrowheads="1"/>
          </p:cNvSpPr>
          <p:nvPr>
            <p:ph idx="1"/>
          </p:nvPr>
        </p:nvSpPr>
        <p:spPr>
          <a:xfrm>
            <a:off x="609600" y="762000"/>
            <a:ext cx="10972800" cy="4495800"/>
          </a:xfrm>
        </p:spPr>
        <p:txBody>
          <a:bodyPr>
            <a:normAutofit lnSpcReduction="10000"/>
          </a:bodyPr>
          <a:lstStyle/>
          <a:p>
            <a:pPr marL="857250" indent="-857250">
              <a:lnSpc>
                <a:spcPct val="90000"/>
              </a:lnSpc>
              <a:buFont typeface="Wingdings" panose="05000000000000000000" pitchFamily="2" charset="2"/>
              <a:buAutoNum type="romanUcPeriod" startAt="5"/>
            </a:pPr>
            <a:r>
              <a:rPr lang="en-US" altLang="en-US" sz="3600" dirty="0">
                <a:latin typeface="Times New Roman" panose="02020603050405020304" pitchFamily="18" charset="0"/>
                <a:cs typeface="Times New Roman" panose="02020603050405020304" pitchFamily="18" charset="0"/>
              </a:rPr>
              <a:t>The Council of Ephesus in </a:t>
            </a:r>
            <a:r>
              <a:rPr lang="en-US" altLang="en-US" sz="3600" b="1" dirty="0">
                <a:latin typeface="Times New Roman" panose="02020603050405020304" pitchFamily="18" charset="0"/>
                <a:cs typeface="Times New Roman" panose="02020603050405020304" pitchFamily="18" charset="0"/>
              </a:rPr>
              <a:t>431 AD </a:t>
            </a:r>
            <a:r>
              <a:rPr lang="en-US" altLang="en-US" sz="3600" dirty="0">
                <a:latin typeface="Times New Roman" panose="02020603050405020304" pitchFamily="18" charset="0"/>
                <a:cs typeface="Times New Roman" panose="02020603050405020304" pitchFamily="18" charset="0"/>
              </a:rPr>
              <a:t>declared </a:t>
            </a:r>
            <a:r>
              <a:rPr lang="en-US" altLang="en-US" sz="3600" b="1" dirty="0">
                <a:latin typeface="Times New Roman" panose="02020603050405020304" pitchFamily="18" charset="0"/>
                <a:cs typeface="Times New Roman" panose="02020603050405020304" pitchFamily="18" charset="0"/>
              </a:rPr>
              <a:t>Nestorius</a:t>
            </a:r>
            <a:r>
              <a:rPr lang="en-US" altLang="en-US" sz="3600" dirty="0">
                <a:latin typeface="Times New Roman" panose="02020603050405020304" pitchFamily="18" charset="0"/>
                <a:cs typeface="Times New Roman" panose="02020603050405020304" pitchFamily="18" charset="0"/>
              </a:rPr>
              <a:t> a heretic and </a:t>
            </a:r>
            <a:r>
              <a:rPr lang="en-US" altLang="en-US" sz="3600" b="1" dirty="0">
                <a:latin typeface="Times New Roman" panose="02020603050405020304" pitchFamily="18" charset="0"/>
                <a:cs typeface="Times New Roman" panose="02020603050405020304" pitchFamily="18" charset="0"/>
              </a:rPr>
              <a:t>Cyril</a:t>
            </a:r>
            <a:r>
              <a:rPr lang="en-US" altLang="en-US" sz="3600" dirty="0">
                <a:latin typeface="Times New Roman" panose="02020603050405020304" pitchFamily="18" charset="0"/>
                <a:cs typeface="Times New Roman" panose="02020603050405020304" pitchFamily="18" charset="0"/>
              </a:rPr>
              <a:t> was banished.  </a:t>
            </a:r>
          </a:p>
          <a:p>
            <a:pPr marL="0" indent="0">
              <a:lnSpc>
                <a:spcPct val="90000"/>
              </a:lnSpc>
              <a:buNone/>
            </a:pPr>
            <a:r>
              <a:rPr lang="en-US" altLang="en-US" sz="3600" dirty="0">
                <a:latin typeface="Times New Roman" panose="02020603050405020304" pitchFamily="18" charset="0"/>
                <a:cs typeface="Times New Roman" panose="02020603050405020304" pitchFamily="18" charset="0"/>
              </a:rPr>
              <a:t>        A. The term “mother of God” was given to Mary</a:t>
            </a:r>
          </a:p>
          <a:p>
            <a:pPr marL="685800" indent="-68580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VI. The Council of </a:t>
            </a:r>
            <a:r>
              <a:rPr lang="en-US" altLang="en-US" sz="3600" dirty="0" err="1">
                <a:latin typeface="Times New Roman" panose="02020603050405020304" pitchFamily="18" charset="0"/>
                <a:cs typeface="Times New Roman" panose="02020603050405020304" pitchFamily="18" charset="0"/>
              </a:rPr>
              <a:t>Calcedon</a:t>
            </a:r>
            <a:r>
              <a:rPr lang="en-US" altLang="en-US" sz="3600" dirty="0">
                <a:latin typeface="Times New Roman" panose="02020603050405020304" pitchFamily="18" charset="0"/>
                <a:cs typeface="Times New Roman" panose="02020603050405020304" pitchFamily="18" charset="0"/>
              </a:rPr>
              <a:t> in </a:t>
            </a:r>
            <a:r>
              <a:rPr lang="en-US" altLang="en-US" sz="3600" b="1" dirty="0">
                <a:latin typeface="Times New Roman" panose="02020603050405020304" pitchFamily="18" charset="0"/>
                <a:cs typeface="Times New Roman" panose="02020603050405020304" pitchFamily="18" charset="0"/>
              </a:rPr>
              <a:t>451 AD </a:t>
            </a:r>
            <a:r>
              <a:rPr lang="en-US" altLang="en-US" sz="3600" dirty="0">
                <a:latin typeface="Times New Roman" panose="02020603050405020304" pitchFamily="18" charset="0"/>
                <a:cs typeface="Times New Roman" panose="02020603050405020304" pitchFamily="18" charset="0"/>
              </a:rPr>
              <a:t>declared Jesus was one person with two natures</a:t>
            </a:r>
          </a:p>
          <a:p>
            <a:pPr marL="685800" indent="-68580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VIII. The </a:t>
            </a:r>
            <a:r>
              <a:rPr lang="en-US" altLang="en-US" sz="3600" b="1" dirty="0">
                <a:latin typeface="Times New Roman" panose="02020603050405020304" pitchFamily="18" charset="0"/>
                <a:cs typeface="Times New Roman" panose="02020603050405020304" pitchFamily="18" charset="0"/>
              </a:rPr>
              <a:t>3</a:t>
            </a:r>
            <a:r>
              <a:rPr lang="en-US" altLang="en-US" sz="3600" b="1" baseline="30000" dirty="0">
                <a:latin typeface="Times New Roman" panose="02020603050405020304" pitchFamily="18" charset="0"/>
                <a:cs typeface="Times New Roman" panose="02020603050405020304" pitchFamily="18" charset="0"/>
              </a:rPr>
              <a:t>rd</a:t>
            </a:r>
            <a:r>
              <a:rPr lang="en-US" altLang="en-US" sz="3600" dirty="0">
                <a:latin typeface="Times New Roman" panose="02020603050405020304" pitchFamily="18" charset="0"/>
                <a:cs typeface="Times New Roman" panose="02020603050405020304" pitchFamily="18" charset="0"/>
              </a:rPr>
              <a:t> Council of Constantinople in </a:t>
            </a:r>
            <a:r>
              <a:rPr lang="en-US" altLang="en-US" sz="3600" b="1" dirty="0">
                <a:latin typeface="Times New Roman" panose="02020603050405020304" pitchFamily="18" charset="0"/>
                <a:cs typeface="Times New Roman" panose="02020603050405020304" pitchFamily="18" charset="0"/>
              </a:rPr>
              <a:t>680 AD </a:t>
            </a:r>
            <a:r>
              <a:rPr lang="en-US" altLang="en-US" sz="3600" dirty="0">
                <a:latin typeface="Times New Roman" panose="02020603050405020304" pitchFamily="18" charset="0"/>
                <a:cs typeface="Times New Roman" panose="02020603050405020304" pitchFamily="18" charset="0"/>
              </a:rPr>
              <a:t>declared Jesus was one person of two natures and two wills—the human will was always in submission to the Divine Will</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C51C951B-AEB4-4B9B-8320-B65F35762853}"/>
              </a:ext>
            </a:extLst>
          </p:cNvPr>
          <p:cNvSpPr>
            <a:spLocks noGrp="1" noChangeArrowheads="1"/>
          </p:cNvSpPr>
          <p:nvPr>
            <p:ph type="title"/>
          </p:nvPr>
        </p:nvSpPr>
        <p:spPr>
          <a:xfrm>
            <a:off x="609600" y="2286000"/>
            <a:ext cx="10972800" cy="1371600"/>
          </a:xfrm>
        </p:spPr>
        <p:txBody>
          <a:bodyPr>
            <a:noAutofit/>
          </a:bodyPr>
          <a:lstStyle/>
          <a:p>
            <a:pPr algn="ctr"/>
            <a:r>
              <a:rPr lang="en-US" altLang="en-US" dirty="0">
                <a:latin typeface="Times New Roman" panose="02020603050405020304" pitchFamily="18" charset="0"/>
                <a:cs typeface="Times New Roman" panose="02020603050405020304" pitchFamily="18" charset="0"/>
              </a:rPr>
              <a:t>Anthropological-Soteriological Controversies</a:t>
            </a:r>
          </a:p>
        </p:txBody>
      </p:sp>
    </p:spTree>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xmlns="" id="{8C3872C3-9A39-428A-A744-C91D9A524811}"/>
              </a:ext>
            </a:extLst>
          </p:cNvPr>
          <p:cNvSpPr>
            <a:spLocks noGrp="1" noChangeArrowheads="1"/>
          </p:cNvSpPr>
          <p:nvPr>
            <p:ph idx="1"/>
          </p:nvPr>
        </p:nvSpPr>
        <p:spPr>
          <a:xfrm>
            <a:off x="609600" y="990600"/>
            <a:ext cx="10972800" cy="4114800"/>
          </a:xfrm>
        </p:spPr>
        <p:txBody>
          <a:bodyPr>
            <a:normAutofit fontScale="92500" lnSpcReduction="20000"/>
          </a:bodyPr>
          <a:lstStyle/>
          <a:p>
            <a:pPr>
              <a:buFont typeface="Wingdings" panose="05000000000000000000" pitchFamily="2" charset="2"/>
              <a:buNone/>
            </a:pPr>
            <a:r>
              <a:rPr lang="en-US" altLang="en-US" sz="2800" dirty="0"/>
              <a:t>	</a:t>
            </a:r>
            <a:r>
              <a:rPr lang="en-US" altLang="en-US" sz="3900" dirty="0">
                <a:latin typeface="Times New Roman" panose="02020603050405020304" pitchFamily="18" charset="0"/>
                <a:cs typeface="Times New Roman" panose="02020603050405020304" pitchFamily="18" charset="0"/>
              </a:rPr>
              <a:t>I.  First strictly “western” controversy</a:t>
            </a:r>
          </a:p>
          <a:p>
            <a:pPr>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II.  Two major parties—Pelagius and Augustine</a:t>
            </a:r>
          </a:p>
          <a:p>
            <a:pPr>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III.  Pelagius, British, early 5</a:t>
            </a:r>
            <a:r>
              <a:rPr lang="en-US" altLang="en-US" sz="3900" baseline="30000" dirty="0">
                <a:latin typeface="Times New Roman" panose="02020603050405020304" pitchFamily="18" charset="0"/>
                <a:cs typeface="Times New Roman" panose="02020603050405020304" pitchFamily="18" charset="0"/>
              </a:rPr>
              <a:t>th</a:t>
            </a:r>
            <a:r>
              <a:rPr lang="en-US" altLang="en-US" sz="3900" dirty="0">
                <a:latin typeface="Times New Roman" panose="02020603050405020304" pitchFamily="18" charset="0"/>
                <a:cs typeface="Times New Roman" panose="02020603050405020304" pitchFamily="18" charset="0"/>
              </a:rPr>
              <a:t> century AD</a:t>
            </a:r>
          </a:p>
          <a:p>
            <a:pPr>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A.  Said sin did not taint human nature</a:t>
            </a:r>
          </a:p>
          <a:p>
            <a:pPr>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B.  Emphasized “free will”</a:t>
            </a:r>
          </a:p>
          <a:p>
            <a:pPr>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C.  Humans can choose “not to sin”</a:t>
            </a:r>
          </a:p>
          <a:p>
            <a:pPr marL="1600200" indent="-739775">
              <a:buFont typeface="Wingdings" panose="05000000000000000000" pitchFamily="2" charset="2"/>
              <a:buNone/>
            </a:pPr>
            <a:r>
              <a:rPr lang="en-US" altLang="en-US" sz="3900" dirty="0">
                <a:latin typeface="Times New Roman" panose="02020603050405020304" pitchFamily="18" charset="0"/>
                <a:cs typeface="Times New Roman" panose="02020603050405020304" pitchFamily="18" charset="0"/>
              </a:rPr>
              <a:t> D.  Fall of Adam was an isolated mistake—The fall has no effects on others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left)">
                                      <p:cBhvr>
                                        <p:cTn id="22" dur="500"/>
                                        <p:tgtEl>
                                          <p:spTgt spid="43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wipe(left)">
                                      <p:cBhvr>
                                        <p:cTn id="27" dur="500"/>
                                        <p:tgtEl>
                                          <p:spTgt spid="43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wipe(left)">
                                      <p:cBhvr>
                                        <p:cTn id="32" dur="500"/>
                                        <p:tgtEl>
                                          <p:spTgt spid="43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Effect transition="in" filter="wipe(left)">
                                      <p:cBhvr>
                                        <p:cTn id="37"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xmlns="" id="{A71F4EE9-6039-48D9-BD3F-5776B5835FF9}"/>
              </a:ext>
            </a:extLst>
          </p:cNvPr>
          <p:cNvSpPr>
            <a:spLocks noGrp="1" noChangeArrowheads="1"/>
          </p:cNvSpPr>
          <p:nvPr>
            <p:ph idx="1"/>
          </p:nvPr>
        </p:nvSpPr>
        <p:spPr>
          <a:xfrm>
            <a:off x="609600" y="1219200"/>
            <a:ext cx="10972800" cy="4419600"/>
          </a:xfrm>
        </p:spPr>
        <p:txBody>
          <a:bodyPr>
            <a:noAutofit/>
          </a:bodyPr>
          <a:lstStyle/>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Characteristics</a:t>
            </a:r>
          </a:p>
          <a:p>
            <a:pPr marL="1265238" indent="-685800">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A.  Written with purpose of devotional help and strength</a:t>
            </a:r>
          </a:p>
          <a:p>
            <a:pPr marL="579438" indent="-411163">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Were simple and informal in style</a:t>
            </a:r>
          </a:p>
          <a:p>
            <a:pPr marL="579438" indent="-411163">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C.  Shows little knowledge of pagan philosophy</a:t>
            </a:r>
          </a:p>
          <a:p>
            <a:pPr marL="579438" indent="-411163">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D.  Shows great reverence for Jewish Scriptures</a:t>
            </a:r>
          </a:p>
          <a:p>
            <a:pPr marL="579438" indent="-411163">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E.  They demonstrate a relatively “pure” Christianity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xmlns="" id="{E48D147A-1F19-4AE2-A706-759A8C82C0A8}"/>
              </a:ext>
            </a:extLst>
          </p:cNvPr>
          <p:cNvSpPr>
            <a:spLocks noGrp="1" noChangeArrowheads="1"/>
          </p:cNvSpPr>
          <p:nvPr>
            <p:ph idx="1"/>
          </p:nvPr>
        </p:nvSpPr>
        <p:spPr>
          <a:xfrm>
            <a:off x="533400" y="990600"/>
            <a:ext cx="11049000" cy="4114800"/>
          </a:xfrm>
        </p:spPr>
        <p:txBody>
          <a:bodyPr>
            <a:normAutofit/>
          </a:bodyPr>
          <a:lstStyle/>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IV.  Augustine—born in </a:t>
            </a:r>
            <a:r>
              <a:rPr lang="en-US" altLang="en-US" sz="3600" b="1" dirty="0">
                <a:latin typeface="Times New Roman" panose="02020603050405020304" pitchFamily="18" charset="0"/>
                <a:cs typeface="Times New Roman" panose="02020603050405020304" pitchFamily="18" charset="0"/>
              </a:rPr>
              <a:t>354 AD</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A.  Emphasized “original” sin</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B .  With fall of Adam, all humanity has fallen</a:t>
            </a:r>
          </a:p>
          <a:p>
            <a:pPr marL="1600200" indent="-685800">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C.  Humans have same flesh as Adam through human reproduction</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VI.  Council of Orange in </a:t>
            </a:r>
            <a:r>
              <a:rPr lang="en-US" altLang="en-US" sz="3600" b="1" dirty="0">
                <a:latin typeface="Times New Roman" panose="02020603050405020304" pitchFamily="18" charset="0"/>
                <a:cs typeface="Times New Roman" panose="02020603050405020304" pitchFamily="18" charset="0"/>
              </a:rPr>
              <a:t>529 AD </a:t>
            </a:r>
            <a:r>
              <a:rPr lang="en-US" altLang="en-US" sz="3600" dirty="0">
                <a:latin typeface="Times New Roman" panose="02020603050405020304" pitchFamily="18" charset="0"/>
                <a:cs typeface="Times New Roman" panose="02020603050405020304" pitchFamily="18" charset="0"/>
              </a:rPr>
              <a:t>supported Augustine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82030"/>
      </p:ext>
    </p:extLst>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xmlns="" id="{8BEB6102-4D47-4466-AE4B-368AC0CC9D5D}"/>
              </a:ext>
            </a:extLst>
          </p:cNvPr>
          <p:cNvSpPr txBox="1">
            <a:spLocks noChangeArrowheads="1"/>
          </p:cNvSpPr>
          <p:nvPr/>
        </p:nvSpPr>
        <p:spPr bwMode="auto">
          <a:xfrm>
            <a:off x="2057400" y="533401"/>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197" name="Text Box 5">
            <a:extLst>
              <a:ext uri="{FF2B5EF4-FFF2-40B4-BE49-F238E27FC236}">
                <a16:creationId xmlns:a16="http://schemas.microsoft.com/office/drawing/2014/main" xmlns="" id="{F986C1F4-9AB9-47E0-A753-0E8BB896F720}"/>
              </a:ext>
            </a:extLst>
          </p:cNvPr>
          <p:cNvSpPr txBox="1">
            <a:spLocks noChangeArrowheads="1"/>
          </p:cNvSpPr>
          <p:nvPr/>
        </p:nvSpPr>
        <p:spPr bwMode="auto">
          <a:xfrm>
            <a:off x="2438400" y="8382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200"/>
          </a:p>
        </p:txBody>
      </p:sp>
      <p:sp>
        <p:nvSpPr>
          <p:cNvPr id="8198" name="Text Box 6">
            <a:extLst>
              <a:ext uri="{FF2B5EF4-FFF2-40B4-BE49-F238E27FC236}">
                <a16:creationId xmlns:a16="http://schemas.microsoft.com/office/drawing/2014/main" xmlns="" id="{54AD9748-03D2-4622-A889-56ADEA2A68BB}"/>
              </a:ext>
            </a:extLst>
          </p:cNvPr>
          <p:cNvSpPr txBox="1">
            <a:spLocks noChangeArrowheads="1"/>
          </p:cNvSpPr>
          <p:nvPr/>
        </p:nvSpPr>
        <p:spPr bwMode="auto">
          <a:xfrm>
            <a:off x="571500" y="609600"/>
            <a:ext cx="11049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romanUcPeriod" startAt="2"/>
            </a:pPr>
            <a:r>
              <a:rPr lang="en-US" altLang="en-US" sz="3600" dirty="0">
                <a:latin typeface="Times New Roman" panose="02020603050405020304" pitchFamily="18" charset="0"/>
                <a:cs typeface="Times New Roman" panose="02020603050405020304" pitchFamily="18" charset="0"/>
              </a:rPr>
              <a:t>Examples</a:t>
            </a:r>
          </a:p>
          <a:p>
            <a:pPr marL="974725" lvl="1" indent="-517525">
              <a:spcBef>
                <a:spcPct val="50000"/>
              </a:spcBef>
            </a:pPr>
            <a:r>
              <a:rPr lang="en-US" altLang="en-US" sz="3600" dirty="0">
                <a:latin typeface="Times New Roman" panose="02020603050405020304" pitchFamily="18" charset="0"/>
                <a:cs typeface="Times New Roman" panose="02020603050405020304" pitchFamily="18" charset="0"/>
              </a:rPr>
              <a:t>A. Clement of Rome (</a:t>
            </a:r>
            <a:r>
              <a:rPr lang="en-US" altLang="en-US" sz="3600" b="1" dirty="0">
                <a:latin typeface="Times New Roman" panose="02020603050405020304" pitchFamily="18" charset="0"/>
                <a:cs typeface="Times New Roman" panose="02020603050405020304" pitchFamily="18" charset="0"/>
              </a:rPr>
              <a:t>96 AD</a:t>
            </a:r>
            <a:r>
              <a:rPr lang="en-US" altLang="en-US" sz="3600" dirty="0">
                <a:latin typeface="Times New Roman" panose="02020603050405020304" pitchFamily="18" charset="0"/>
                <a:cs typeface="Times New Roman" panose="02020603050405020304" pitchFamily="18" charset="0"/>
              </a:rPr>
              <a:t>)—written to the church at Corinth; emphasizes revelation of faith through Jesus, speedy return of Jesus, Jewish Scriptures respected</a:t>
            </a:r>
          </a:p>
          <a:p>
            <a:pPr marL="974725" lvl="1" indent="-517525">
              <a:spcBef>
                <a:spcPct val="50000"/>
              </a:spcBef>
            </a:pPr>
            <a:r>
              <a:rPr lang="en-US" altLang="en-US" sz="3600" dirty="0">
                <a:latin typeface="Times New Roman" panose="02020603050405020304" pitchFamily="18" charset="0"/>
                <a:cs typeface="Times New Roman" panose="02020603050405020304" pitchFamily="18" charset="0"/>
              </a:rPr>
              <a:t>B. Epistle of Barnabas—claims to have been written by Barnabas of NT but internal evidence denies this, gives many mistakes regarding Jewish rituals; written against Judaism</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Effect transition="in" filter="wipe(left)">
                                      <p:cBhvr>
                                        <p:cTn id="7" dur="500"/>
                                        <p:tgtEl>
                                          <p:spTgt spid="81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8">
                                            <p:txEl>
                                              <p:pRg st="2" end="2"/>
                                            </p:txEl>
                                          </p:spTgt>
                                        </p:tgtEl>
                                        <p:attrNameLst>
                                          <p:attrName>style.visibility</p:attrName>
                                        </p:attrNameLst>
                                      </p:cBhvr>
                                      <p:to>
                                        <p:strVal val="visible"/>
                                      </p:to>
                                    </p:set>
                                    <p:animEffect transition="in" filter="wipe(left)">
                                      <p:cBhvr>
                                        <p:cTn id="12"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0C4289C2-0865-40DF-BAD1-E1BE94285A2B}"/>
              </a:ext>
            </a:extLst>
          </p:cNvPr>
          <p:cNvSpPr>
            <a:spLocks noGrp="1" noChangeArrowheads="1"/>
          </p:cNvSpPr>
          <p:nvPr>
            <p:ph idx="1"/>
          </p:nvPr>
        </p:nvSpPr>
        <p:spPr>
          <a:xfrm>
            <a:off x="609600" y="990600"/>
            <a:ext cx="10972800" cy="4876800"/>
          </a:xfrm>
        </p:spPr>
        <p:txBody>
          <a:bodyPr>
            <a:normAutofit lnSpcReduction="10000"/>
          </a:bodyPr>
          <a:lstStyle/>
          <a:p>
            <a:pPr marL="914400" indent="-517525">
              <a:buNone/>
            </a:pPr>
            <a:r>
              <a:rPr lang="en-US" altLang="en-US" sz="3600" dirty="0">
                <a:latin typeface="Times New Roman" panose="02020603050405020304" pitchFamily="18" charset="0"/>
                <a:cs typeface="Times New Roman" panose="02020603050405020304" pitchFamily="18" charset="0"/>
              </a:rPr>
              <a:t>C. </a:t>
            </a:r>
            <a:r>
              <a:rPr lang="en-US" altLang="en-US" sz="3600" b="1" dirty="0">
                <a:latin typeface="Times New Roman" panose="02020603050405020304" pitchFamily="18" charset="0"/>
                <a:cs typeface="Times New Roman" panose="02020603050405020304" pitchFamily="18" charset="0"/>
              </a:rPr>
              <a:t>Ignatius</a:t>
            </a:r>
            <a:r>
              <a:rPr lang="en-US" altLang="en-US" sz="3600" dirty="0">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7</a:t>
            </a:r>
            <a:r>
              <a:rPr lang="en-US" altLang="en-US" sz="3600" dirty="0">
                <a:latin typeface="Times New Roman" panose="02020603050405020304" pitchFamily="18" charset="0"/>
                <a:cs typeface="Times New Roman" panose="02020603050405020304" pitchFamily="18" charset="0"/>
              </a:rPr>
              <a:t> epistles written between </a:t>
            </a:r>
            <a:r>
              <a:rPr lang="en-US" altLang="en-US" sz="3600" b="1" dirty="0">
                <a:latin typeface="Times New Roman" panose="02020603050405020304" pitchFamily="18" charset="0"/>
                <a:cs typeface="Times New Roman" panose="02020603050405020304" pitchFamily="18" charset="0"/>
              </a:rPr>
              <a:t>107-117 AD</a:t>
            </a:r>
            <a:r>
              <a:rPr lang="en-US" altLang="en-US" sz="3600" dirty="0">
                <a:latin typeface="Times New Roman" panose="02020603050405020304" pitchFamily="18" charset="0"/>
                <a:cs typeface="Times New Roman" panose="02020603050405020304" pitchFamily="18" charset="0"/>
              </a:rPr>
              <a:t>; importance in that they show ecclesiastical development with sacraments, clergy, relationship of grace and suffering, and doctrine of the church</a:t>
            </a:r>
          </a:p>
          <a:p>
            <a:pPr marL="914400" indent="-685800">
              <a:buNone/>
            </a:pPr>
            <a:r>
              <a:rPr lang="en-US" altLang="en-US" sz="3600" dirty="0">
                <a:latin typeface="Times New Roman" panose="02020603050405020304" pitchFamily="18" charset="0"/>
                <a:cs typeface="Times New Roman" panose="02020603050405020304" pitchFamily="18" charset="0"/>
              </a:rPr>
              <a:t> D. Shepherd of </a:t>
            </a:r>
            <a:r>
              <a:rPr lang="en-US" altLang="en-US" sz="3600" b="1" dirty="0">
                <a:latin typeface="Times New Roman" panose="02020603050405020304" pitchFamily="18" charset="0"/>
                <a:cs typeface="Times New Roman" panose="02020603050405020304" pitchFamily="18" charset="0"/>
              </a:rPr>
              <a:t>Hermes</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140 AD</a:t>
            </a:r>
            <a:r>
              <a:rPr lang="en-US" altLang="en-US" sz="3600" dirty="0">
                <a:latin typeface="Times New Roman" panose="02020603050405020304" pitchFamily="18" charset="0"/>
                <a:cs typeface="Times New Roman" panose="02020603050405020304" pitchFamily="18" charset="0"/>
              </a:rPr>
              <a:t>)—very influential; baptism completes regeneration; shows Gnostic influence, shows a corruption of morality in the church</a:t>
            </a:r>
          </a:p>
          <a:p>
            <a:pPr marL="854075" indent="-503238">
              <a:buNone/>
            </a:pPr>
            <a:r>
              <a:rPr lang="en-US" altLang="en-US" sz="3600" dirty="0">
                <a:latin typeface="Times New Roman" panose="02020603050405020304" pitchFamily="18" charset="0"/>
                <a:cs typeface="Times New Roman" panose="02020603050405020304" pitchFamily="18" charset="0"/>
              </a:rPr>
              <a:t>E. </a:t>
            </a:r>
            <a:r>
              <a:rPr lang="en-US" altLang="en-US" sz="3600" b="1" dirty="0">
                <a:latin typeface="Times New Roman" panose="02020603050405020304" pitchFamily="18" charset="0"/>
                <a:cs typeface="Times New Roman" panose="02020603050405020304" pitchFamily="18" charset="0"/>
              </a:rPr>
              <a:t>Didache</a:t>
            </a:r>
            <a:r>
              <a:rPr lang="en-US" altLang="en-US" sz="3600" dirty="0">
                <a:latin typeface="Times New Roman" panose="02020603050405020304" pitchFamily="18" charset="0"/>
                <a:cs typeface="Times New Roman" panose="02020603050405020304" pitchFamily="18" charset="0"/>
              </a:rPr>
              <a:t> (Teaching of the 12 Apostles) (</a:t>
            </a:r>
            <a:r>
              <a:rPr lang="en-US" altLang="en-US" sz="3600" b="1" dirty="0">
                <a:latin typeface="Times New Roman" panose="02020603050405020304" pitchFamily="18" charset="0"/>
                <a:cs typeface="Times New Roman" panose="02020603050405020304" pitchFamily="18" charset="0"/>
              </a:rPr>
              <a:t>70-100 AD</a:t>
            </a:r>
            <a:r>
              <a:rPr lang="en-US" altLang="en-US" sz="3600" dirty="0">
                <a:latin typeface="Times New Roman" panose="02020603050405020304" pitchFamily="18" charset="0"/>
                <a:cs typeface="Times New Roman" panose="02020603050405020304" pitchFamily="18" charset="0"/>
              </a:rPr>
              <a:t>)—very important</a:t>
            </a:r>
          </a:p>
        </p:txBody>
      </p:sp>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586EA7C9-295E-4785-99BF-80FAA48A0851}"/>
              </a:ext>
            </a:extLst>
          </p:cNvPr>
          <p:cNvSpPr>
            <a:spLocks noGrp="1" noChangeArrowheads="1"/>
          </p:cNvSpPr>
          <p:nvPr>
            <p:ph type="title"/>
          </p:nvPr>
        </p:nvSpPr>
        <p:spPr>
          <a:xfrm>
            <a:off x="609600" y="685800"/>
            <a:ext cx="10972800" cy="1371600"/>
          </a:xfrm>
        </p:spPr>
        <p:txBody>
          <a:bodyPr>
            <a:normAutofit/>
          </a:bodyPr>
          <a:lstStyle/>
          <a:p>
            <a:pPr algn="ctr"/>
            <a:r>
              <a:rPr lang="en-US" altLang="en-US" sz="6000" b="1" i="1" dirty="0">
                <a:latin typeface="Times New Roman" panose="02020603050405020304" pitchFamily="18" charset="0"/>
                <a:cs typeface="Times New Roman" panose="02020603050405020304" pitchFamily="18" charset="0"/>
              </a:rPr>
              <a:t>Apologetic Period - 150-200 CE</a:t>
            </a:r>
          </a:p>
        </p:txBody>
      </p:sp>
      <p:sp>
        <p:nvSpPr>
          <p:cNvPr id="2" name="TextBox 1">
            <a:extLst>
              <a:ext uri="{FF2B5EF4-FFF2-40B4-BE49-F238E27FC236}">
                <a16:creationId xmlns:a16="http://schemas.microsoft.com/office/drawing/2014/main" xmlns="" id="{9187F24C-6DBE-4734-8C2C-79F0B45B976E}"/>
              </a:ext>
            </a:extLst>
          </p:cNvPr>
          <p:cNvSpPr txBox="1"/>
          <p:nvPr/>
        </p:nvSpPr>
        <p:spPr>
          <a:xfrm>
            <a:off x="609600" y="2395478"/>
            <a:ext cx="10972800" cy="2862322"/>
          </a:xfrm>
          <a:prstGeom prst="rect">
            <a:avLst/>
          </a:prstGeom>
          <a:noFill/>
        </p:spPr>
        <p:txBody>
          <a:bodyPr wrap="square" rtlCol="0">
            <a:spAutoFit/>
          </a:bodyPr>
          <a:lstStyle/>
          <a:p>
            <a:pPr fontAlgn="base"/>
            <a:r>
              <a:rPr lang="en-US" sz="3600" dirty="0">
                <a:latin typeface="Times New Roman" panose="02020603050405020304" pitchFamily="18" charset="0"/>
                <a:cs typeface="Times New Roman" panose="02020603050405020304" pitchFamily="18" charset="0"/>
              </a:rPr>
              <a:t> a. </a:t>
            </a:r>
            <a:r>
              <a:rPr lang="en-US" sz="3600" dirty="0" err="1">
                <a:latin typeface="Times New Roman" panose="02020603050405020304" pitchFamily="18" charset="0"/>
                <a:cs typeface="Times New Roman" panose="02020603050405020304" pitchFamily="18" charset="0"/>
              </a:rPr>
              <a:t>apol</a:t>
            </a:r>
            <a:r>
              <a:rPr lang="en-US" sz="3600" dirty="0">
                <a:latin typeface="Times New Roman" panose="02020603050405020304" pitchFamily="18" charset="0"/>
                <a:cs typeface="Times New Roman" panose="02020603050405020304" pitchFamily="18" charset="0"/>
              </a:rPr>
              <a:t>·​o·​get·​</a:t>
            </a:r>
            <a:r>
              <a:rPr lang="en-US" sz="3600" dirty="0" err="1">
                <a:latin typeface="Times New Roman" panose="02020603050405020304" pitchFamily="18" charset="0"/>
                <a:cs typeface="Times New Roman" panose="02020603050405020304" pitchFamily="18" charset="0"/>
              </a:rPr>
              <a:t>ics</a:t>
            </a:r>
            <a:r>
              <a:rPr lang="en-US" sz="3600" dirty="0">
                <a:latin typeface="Times New Roman" panose="02020603050405020304" pitchFamily="18" charset="0"/>
                <a:cs typeface="Times New Roman" panose="02020603050405020304" pitchFamily="18" charset="0"/>
              </a:rPr>
              <a:t> | \ ə-ˌ</a:t>
            </a:r>
            <a:r>
              <a:rPr lang="en-US" sz="3600" dirty="0" err="1">
                <a:latin typeface="Times New Roman" panose="02020603050405020304" pitchFamily="18" charset="0"/>
                <a:cs typeface="Times New Roman" panose="02020603050405020304" pitchFamily="18" charset="0"/>
              </a:rPr>
              <a:t>pä-lə</a:t>
            </a:r>
            <a:r>
              <a:rPr lang="en-US" sz="3600" dirty="0">
                <a:latin typeface="Times New Roman" panose="02020603050405020304" pitchFamily="18" charset="0"/>
                <a:cs typeface="Times New Roman" panose="02020603050405020304" pitchFamily="18" charset="0"/>
              </a:rPr>
              <a:t>-ˈje-</a:t>
            </a:r>
            <a:r>
              <a:rPr lang="en-US" sz="3600" dirty="0" err="1">
                <a:latin typeface="Times New Roman" panose="02020603050405020304" pitchFamily="18" charset="0"/>
                <a:cs typeface="Times New Roman" panose="02020603050405020304" pitchFamily="18" charset="0"/>
              </a:rPr>
              <a:t>tiks</a:t>
            </a:r>
            <a:r>
              <a:rPr lang="en-US" sz="3600" dirty="0">
                <a:latin typeface="Times New Roman" panose="02020603050405020304" pitchFamily="18" charset="0"/>
                <a:cs typeface="Times New Roman" panose="02020603050405020304" pitchFamily="18" charset="0"/>
              </a:rPr>
              <a:t> \ </a:t>
            </a:r>
          </a:p>
          <a:p>
            <a:pPr marL="579438" indent="-579438" fontAlgn="base"/>
            <a:r>
              <a:rPr lang="en-US" sz="3600" dirty="0">
                <a:latin typeface="Times New Roman" panose="02020603050405020304" pitchFamily="18" charset="0"/>
                <a:cs typeface="Times New Roman" panose="02020603050405020304" pitchFamily="18" charset="0"/>
              </a:rPr>
              <a:t> b. systematic argumentative discourse in defense (as of a doctrine) </a:t>
            </a:r>
          </a:p>
          <a:p>
            <a:pPr marL="579438" indent="-579438" fontAlgn="base"/>
            <a:r>
              <a:rPr lang="en-US" sz="3600" dirty="0">
                <a:latin typeface="Times New Roman" panose="02020603050405020304" pitchFamily="18" charset="0"/>
                <a:cs typeface="Times New Roman" panose="02020603050405020304" pitchFamily="18" charset="0"/>
              </a:rPr>
              <a:t> c  a branch of theology devoted to the defense of the divine origin and authority of Christianity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xmlns="" id="{3FBA026B-5151-4EA1-AE27-625A6E008A1D}"/>
              </a:ext>
            </a:extLst>
          </p:cNvPr>
          <p:cNvSpPr>
            <a:spLocks noGrp="1" noChangeArrowheads="1"/>
          </p:cNvSpPr>
          <p:nvPr>
            <p:ph idx="1"/>
          </p:nvPr>
        </p:nvSpPr>
        <p:spPr>
          <a:xfrm>
            <a:off x="609600" y="342900"/>
            <a:ext cx="10972800" cy="6172200"/>
          </a:xfrm>
        </p:spPr>
        <p:txBody>
          <a:bodyPr>
            <a:normAutofit/>
          </a:bodyPr>
          <a:lstStyle/>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  Characteristics</a:t>
            </a:r>
          </a:p>
          <a:p>
            <a:pPr lvl="1">
              <a:buNone/>
            </a:pPr>
            <a:r>
              <a:rPr lang="en-US" altLang="en-US" sz="3600" dirty="0">
                <a:latin typeface="Times New Roman" panose="02020603050405020304" pitchFamily="18" charset="0"/>
                <a:cs typeface="Times New Roman" panose="02020603050405020304" pitchFamily="18" charset="0"/>
              </a:rPr>
              <a:t>  A. Writers trained in theology and philosophy</a:t>
            </a:r>
          </a:p>
          <a:p>
            <a:pPr lvl="1">
              <a:buNone/>
            </a:pPr>
            <a:r>
              <a:rPr lang="en-US" altLang="en-US" sz="3600" dirty="0">
                <a:latin typeface="Times New Roman" panose="02020603050405020304" pitchFamily="18" charset="0"/>
                <a:cs typeface="Times New Roman" panose="02020603050405020304" pitchFamily="18" charset="0"/>
              </a:rPr>
              <a:t>  B. Writings produced to define the faith</a:t>
            </a:r>
          </a:p>
          <a:p>
            <a:pPr marL="1265238" lvl="1" indent="-639763">
              <a:buNone/>
            </a:pPr>
            <a:r>
              <a:rPr lang="en-US" altLang="en-US" sz="3600" dirty="0">
                <a:latin typeface="Times New Roman" panose="02020603050405020304" pitchFamily="18" charset="0"/>
                <a:cs typeface="Times New Roman" panose="02020603050405020304" pitchFamily="18" charset="0"/>
              </a:rPr>
              <a:t> C. Most important ones are addressed to Roman emperor</a:t>
            </a:r>
          </a:p>
          <a:p>
            <a:pPr lvl="1">
              <a:buNone/>
            </a:pPr>
            <a:r>
              <a:rPr lang="en-US" altLang="en-US" sz="3600" dirty="0">
                <a:latin typeface="Times New Roman" panose="02020603050405020304" pitchFamily="18" charset="0"/>
                <a:cs typeface="Times New Roman" panose="02020603050405020304" pitchFamily="18" charset="0"/>
              </a:rPr>
              <a:t>	D.  Tried to answer charges of atheism</a:t>
            </a:r>
          </a:p>
          <a:p>
            <a:pPr lvl="1">
              <a:buNone/>
            </a:pPr>
            <a:r>
              <a:rPr lang="en-US" altLang="en-US" sz="3600" dirty="0">
                <a:latin typeface="Times New Roman" panose="02020603050405020304" pitchFamily="18" charset="0"/>
                <a:cs typeface="Times New Roman" panose="02020603050405020304" pitchFamily="18" charset="0"/>
              </a:rPr>
              <a:t>	E.  Tried to picture Christianity as an ancient religion</a:t>
            </a:r>
          </a:p>
          <a:p>
            <a:pPr lvl="1">
              <a:buNone/>
            </a:pPr>
            <a:r>
              <a:rPr lang="en-US" altLang="en-US" sz="3600" dirty="0">
                <a:latin typeface="Times New Roman" panose="02020603050405020304" pitchFamily="18" charset="0"/>
                <a:cs typeface="Times New Roman" panose="02020603050405020304" pitchFamily="18" charset="0"/>
              </a:rPr>
              <a:t>	F.  Makes use of Jewish Scriptures</a:t>
            </a:r>
          </a:p>
          <a:p>
            <a:pPr lvl="1">
              <a:buNone/>
            </a:pPr>
            <a:r>
              <a:rPr lang="en-US" altLang="en-US" sz="3600" dirty="0">
                <a:latin typeface="Times New Roman" panose="02020603050405020304" pitchFamily="18" charset="0"/>
                <a:cs typeface="Times New Roman" panose="02020603050405020304" pitchFamily="18" charset="0"/>
              </a:rPr>
              <a:t>	G.  Set forth main evidence of Christ as prophetic</a:t>
            </a:r>
          </a:p>
          <a:p>
            <a:pPr lvl="1">
              <a:buNone/>
            </a:pPr>
            <a:r>
              <a:rPr lang="en-US" altLang="en-US" sz="3600" dirty="0">
                <a:latin typeface="Times New Roman" panose="02020603050405020304" pitchFamily="18" charset="0"/>
                <a:cs typeface="Times New Roman" panose="02020603050405020304" pitchFamily="18" charset="0"/>
              </a:rPr>
              <a:t>	H.  Emphasize purity of Christian life and teaching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left)">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left)">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left)">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wipe(left)">
                                      <p:cBhvr>
                                        <p:cTn id="32" dur="50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wipe(left)">
                                      <p:cBhvr>
                                        <p:cTn id="37" dur="500"/>
                                        <p:tgtEl>
                                          <p:spTgt spid="12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wipe(left)">
                                      <p:cBhvr>
                                        <p:cTn id="42" dur="500"/>
                                        <p:tgtEl>
                                          <p:spTgt spid="122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wipe(left)">
                                      <p:cBhvr>
                                        <p:cTn id="4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9E9276F2-2C65-4B46-9F98-EDA54EFE07EB}"/>
              </a:ext>
            </a:extLst>
          </p:cNvPr>
          <p:cNvSpPr>
            <a:spLocks noGrp="1" noChangeArrowheads="1"/>
          </p:cNvSpPr>
          <p:nvPr>
            <p:ph idx="1"/>
          </p:nvPr>
        </p:nvSpPr>
        <p:spPr>
          <a:xfrm>
            <a:off x="609600" y="1600200"/>
            <a:ext cx="10972800" cy="3733800"/>
          </a:xfrm>
        </p:spPr>
        <p:txBody>
          <a:bodyPr>
            <a:noAutofit/>
          </a:bodyPr>
          <a:lstStyle/>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II.  Example</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Justin Martyr (</a:t>
            </a:r>
            <a:r>
              <a:rPr lang="en-US" altLang="en-US" sz="3600" b="1" dirty="0">
                <a:latin typeface="Times New Roman" panose="02020603050405020304" pitchFamily="18" charset="0"/>
                <a:cs typeface="Times New Roman" panose="02020603050405020304" pitchFamily="18" charset="0"/>
              </a:rPr>
              <a:t>150 AD</a:t>
            </a:r>
            <a:r>
              <a:rPr lang="en-US" altLang="en-US" sz="3600" dirty="0">
                <a:latin typeface="Times New Roman" panose="02020603050405020304" pitchFamily="18" charset="0"/>
                <a:cs typeface="Times New Roman" panose="02020603050405020304" pitchFamily="18" charset="0"/>
              </a:rPr>
              <a:t>)—wrote </a:t>
            </a:r>
            <a:r>
              <a:rPr lang="en-US" altLang="en-US" sz="3600" i="1" dirty="0">
                <a:latin typeface="Times New Roman" panose="02020603050405020304" pitchFamily="18" charset="0"/>
                <a:cs typeface="Times New Roman" panose="02020603050405020304" pitchFamily="18" charset="0"/>
              </a:rPr>
              <a:t>Apology</a:t>
            </a:r>
            <a:r>
              <a:rPr lang="en-US" altLang="en-US" sz="3600" dirty="0">
                <a:latin typeface="Times New Roman" panose="02020603050405020304" pitchFamily="18" charset="0"/>
                <a:cs typeface="Times New Roman" panose="02020603050405020304" pitchFamily="18" charset="0"/>
              </a:rPr>
              <a:t>, divided into three parts; truths of the Christian gospel and proper teachings. His </a:t>
            </a:r>
            <a:r>
              <a:rPr lang="en-US" altLang="en-US" sz="3600" i="1" dirty="0">
                <a:latin typeface="Times New Roman" panose="02020603050405020304" pitchFamily="18" charset="0"/>
                <a:cs typeface="Times New Roman" panose="02020603050405020304" pitchFamily="18" charset="0"/>
              </a:rPr>
              <a:t>Dialogue with Tyrpho the Jew</a:t>
            </a:r>
            <a:r>
              <a:rPr lang="en-US" altLang="en-US" sz="3600" dirty="0">
                <a:latin typeface="Times New Roman" panose="02020603050405020304" pitchFamily="18" charset="0"/>
                <a:cs typeface="Times New Roman" panose="02020603050405020304" pitchFamily="18" charset="0"/>
              </a:rPr>
              <a:t> was divided into three parts, refutes opinion of Jews regard law; Christ was God incarnate, and OT predicted the coming of Jesus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1736</TotalTime>
  <Words>4459</Words>
  <Application>Microsoft Office PowerPoint</Application>
  <PresentationFormat>Custom</PresentationFormat>
  <Paragraphs>511</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Periods of Christian Literature</vt:lpstr>
      <vt:lpstr>Edificatory Period - 90-150 AD</vt:lpstr>
      <vt:lpstr>PowerPoint Presentation</vt:lpstr>
      <vt:lpstr>PowerPoint Presentation</vt:lpstr>
      <vt:lpstr>PowerPoint Presentation</vt:lpstr>
      <vt:lpstr>Apologetic Period - 150-200 CE</vt:lpstr>
      <vt:lpstr>PowerPoint Presentation</vt:lpstr>
      <vt:lpstr>PowerPoint Presentation</vt:lpstr>
      <vt:lpstr>Polemical Period - 150-250 AD</vt:lpstr>
      <vt:lpstr>PowerPoint Presentation</vt:lpstr>
      <vt:lpstr>PowerPoint Presentation</vt:lpstr>
      <vt:lpstr>Systematic (Scientific) - 250-335 AD</vt:lpstr>
      <vt:lpstr>PowerPoint Presentation</vt:lpstr>
      <vt:lpstr>PowerPoint Presentation</vt:lpstr>
      <vt:lpstr>“Preserving” the Faith</vt:lpstr>
      <vt:lpstr>Judaism and Christianity</vt:lpstr>
      <vt:lpstr>PowerPoint Presentation</vt:lpstr>
      <vt:lpstr>Tightening of Church Organization</vt:lpstr>
      <vt:lpstr>PowerPoint Presentation</vt:lpstr>
      <vt:lpstr>PowerPoint Presentation</vt:lpstr>
      <vt:lpstr>PowerPoint Presentation</vt:lpstr>
      <vt:lpstr>PowerPoint Presentation</vt:lpstr>
      <vt:lpstr>Formation of NT Canon</vt:lpstr>
      <vt:lpstr>PowerPoint Presentation</vt:lpstr>
      <vt:lpstr>PowerPoint Presentation</vt:lpstr>
      <vt:lpstr>PowerPoint Presentation</vt:lpstr>
      <vt:lpstr>Further Attempts of “Defining” the Faith</vt:lpstr>
      <vt:lpstr>Novatianism—250 AD What to do with the “lapsi”</vt:lpstr>
      <vt:lpstr>PowerPoint Presentation</vt:lpstr>
      <vt:lpstr>Trinitarian Controversy</vt:lpstr>
      <vt:lpstr>PowerPoint Presentation</vt:lpstr>
      <vt:lpstr>PowerPoint Presentation</vt:lpstr>
      <vt:lpstr>Christological Controversy  What is the Nature of Christ?</vt:lpstr>
      <vt:lpstr>PowerPoint Presentation</vt:lpstr>
      <vt:lpstr>PowerPoint Presentation</vt:lpstr>
      <vt:lpstr>PowerPoint Presentation</vt:lpstr>
      <vt:lpstr>Anthropological-Soteriological Controversies</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of Christian Literature</dc:title>
  <dc:creator>Gary D. Murphy</dc:creator>
  <cp:lastModifiedBy>cwser</cp:lastModifiedBy>
  <cp:revision>178</cp:revision>
  <dcterms:created xsi:type="dcterms:W3CDTF">2003-01-19T23:48:34Z</dcterms:created>
  <dcterms:modified xsi:type="dcterms:W3CDTF">2019-09-06T19:21:18Z</dcterms:modified>
</cp:coreProperties>
</file>