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65" r:id="rId2"/>
    <p:sldId id="274" r:id="rId3"/>
    <p:sldId id="275" r:id="rId4"/>
    <p:sldId id="256" r:id="rId5"/>
    <p:sldId id="267" r:id="rId6"/>
    <p:sldId id="257" r:id="rId7"/>
    <p:sldId id="268" r:id="rId8"/>
    <p:sldId id="258" r:id="rId9"/>
    <p:sldId id="259" r:id="rId10"/>
    <p:sldId id="269" r:id="rId11"/>
    <p:sldId id="273" r:id="rId12"/>
    <p:sldId id="270" r:id="rId13"/>
    <p:sldId id="271" r:id="rId14"/>
    <p:sldId id="272" r:id="rId15"/>
    <p:sldId id="260" r:id="rId16"/>
    <p:sldId id="261" r:id="rId17"/>
    <p:sldId id="262" r:id="rId18"/>
    <p:sldId id="263" r:id="rId19"/>
    <p:sldId id="264" r:id="rId20"/>
    <p:sldId id="26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4311" autoAdjust="0"/>
  </p:normalViewPr>
  <p:slideViewPr>
    <p:cSldViewPr snapToGrid="0">
      <p:cViewPr varScale="1">
        <p:scale>
          <a:sx n="60" d="100"/>
          <a:sy n="60" d="100"/>
        </p:scale>
        <p:origin x="864"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A6CB13-A9D1-44BD-87A1-5285BC78258B}" type="datetimeFigureOut">
              <a:rPr lang="en-US" smtClean="0"/>
              <a:t>10/27/2018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5CFB72-09EB-47ED-BBE9-68038FAEC577}" type="slidenum">
              <a:rPr lang="en-US" smtClean="0"/>
              <a:t>‹#›</a:t>
            </a:fld>
            <a:endParaRPr lang="en-US"/>
          </a:p>
        </p:txBody>
      </p:sp>
    </p:spTree>
    <p:extLst>
      <p:ext uri="{BB962C8B-B14F-4D97-AF65-F5344CB8AC3E}">
        <p14:creationId xmlns:p14="http://schemas.microsoft.com/office/powerpoint/2010/main" val="67693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45CFB72-09EB-47ED-BBE9-68038FAEC577}" type="slidenum">
              <a:rPr lang="en-US" smtClean="0"/>
              <a:t>1</a:t>
            </a:fld>
            <a:endParaRPr lang="en-US"/>
          </a:p>
        </p:txBody>
      </p:sp>
    </p:spTree>
    <p:extLst>
      <p:ext uri="{BB962C8B-B14F-4D97-AF65-F5344CB8AC3E}">
        <p14:creationId xmlns:p14="http://schemas.microsoft.com/office/powerpoint/2010/main" val="31833710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B.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Shamefacedness</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a:t>
            </a:r>
          </a:p>
          <a:p>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&gt;&gt;&gt;&gt;&gt;&gt;&gt;&gt;&gt;&gt;&gt;&gt;&gt;&gt;&gt;&gt;&gt;&gt;</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1. “A sense of shame, modesty” – Vine.</a:t>
            </a:r>
          </a:p>
          <a:p>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&gt;&gt;&gt;&gt;&gt;&gt;&gt;&gt;&gt;&gt;&gt;&gt;&gt;&gt;&gt;&gt;&gt;&gt;</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2. “Shamefastness is that modesty which is fast or rooted in character” – Davies.</a:t>
            </a:r>
          </a:p>
          <a:p>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&gt;&gt;&gt;&gt;&gt;&gt;&gt;&gt;&gt;&gt;&gt;&gt;&gt;&gt;&gt;&gt;&gt;&gt;</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3. This is the word which more closely corresponds to our English word “Modest.”</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endParaRPr lang="en-US" dirty="0"/>
          </a:p>
        </p:txBody>
      </p:sp>
      <p:sp>
        <p:nvSpPr>
          <p:cNvPr id="4" name="Slide Number Placeholder 3"/>
          <p:cNvSpPr>
            <a:spLocks noGrp="1"/>
          </p:cNvSpPr>
          <p:nvPr>
            <p:ph type="sldNum" sz="quarter" idx="5"/>
          </p:nvPr>
        </p:nvSpPr>
        <p:spPr/>
        <p:txBody>
          <a:bodyPr/>
          <a:lstStyle/>
          <a:p>
            <a:fld id="{545CFB72-09EB-47ED-BBE9-68038FAEC577}" type="slidenum">
              <a:rPr lang="en-US" smtClean="0"/>
              <a:t>10</a:t>
            </a:fld>
            <a:endParaRPr lang="en-US"/>
          </a:p>
        </p:txBody>
      </p:sp>
    </p:spTree>
    <p:extLst>
      <p:ext uri="{BB962C8B-B14F-4D97-AF65-F5344CB8AC3E}">
        <p14:creationId xmlns:p14="http://schemas.microsoft.com/office/powerpoint/2010/main" val="33906222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        4. It is the ability to feel a sense of shame when the body is not clothed properly.</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5. If a woman exposes herself in some bold forward manner (by clothing which is insufficient to cover her body or which exposes some portion                of it in a lustful, lascivious way), her attire is void of modesty and godliness.</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a. Even if her body </a:t>
            </a:r>
            <a:r>
              <a:rPr lang="en-US" sz="1200" b="0" i="1" kern="1200" dirty="0">
                <a:solidFill>
                  <a:schemeClr val="tx1"/>
                </a:solidFill>
                <a:effectLst/>
                <a:latin typeface="Times New Roman" panose="02020603050405020304" pitchFamily="18" charset="0"/>
                <a:ea typeface="+mn-ea"/>
                <a:cs typeface="Times New Roman" panose="02020603050405020304" pitchFamily="18" charset="0"/>
              </a:rPr>
              <a:t>is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covered but the pattern printed on it calls attention to her sexuality, it is void of modesty and she has obviously adorned herself with a lack of shamefacedness.</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6. cf.</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Jer.6:15</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1" kern="1200" dirty="0">
                <a:solidFill>
                  <a:schemeClr val="tx1"/>
                </a:solidFill>
                <a:effectLst/>
                <a:latin typeface="Times New Roman" panose="02020603050405020304" pitchFamily="18" charset="0"/>
                <a:ea typeface="+mn-ea"/>
                <a:cs typeface="Times New Roman" panose="02020603050405020304" pitchFamily="18" charset="0"/>
              </a:rPr>
              <a:t>“...they were not at all ashamed, </a:t>
            </a:r>
            <a:r>
              <a:rPr lang="en-US" sz="1200" b="1" i="1" kern="1200" dirty="0">
                <a:solidFill>
                  <a:schemeClr val="tx1"/>
                </a:solidFill>
                <a:effectLst/>
                <a:latin typeface="Times New Roman" panose="02020603050405020304" pitchFamily="18" charset="0"/>
                <a:ea typeface="+mn-ea"/>
                <a:cs typeface="Times New Roman" panose="02020603050405020304" pitchFamily="18" charset="0"/>
              </a:rPr>
              <a:t>neither could they blush</a:t>
            </a:r>
            <a:r>
              <a:rPr lang="en-US" sz="1200" b="0" i="1" kern="1200" dirty="0">
                <a:solidFill>
                  <a:schemeClr val="tx1"/>
                </a:solidFill>
                <a:effectLst/>
                <a:latin typeface="Times New Roman" panose="02020603050405020304" pitchFamily="18" charset="0"/>
                <a:ea typeface="+mn-ea"/>
                <a:cs typeface="Times New Roman" panose="02020603050405020304" pitchFamily="18" charset="0"/>
              </a:rPr>
              <a:t>: ...”</a:t>
            </a:r>
          </a:p>
          <a:p>
            <a:pPr rtl="0"/>
            <a:r>
              <a:rPr lang="en-US" sz="1200" b="0" i="1" u="none" strike="noStrike" kern="1200" baseline="0" dirty="0">
                <a:solidFill>
                  <a:schemeClr val="tx1"/>
                </a:solidFill>
                <a:latin typeface="+mn-lt"/>
                <a:ea typeface="+mn-ea"/>
                <a:cs typeface="+mn-cs"/>
              </a:rPr>
              <a:t>Were they ashamed when they had committed abomination? No! </a:t>
            </a:r>
            <a:r>
              <a:rPr lang="en-US" sz="1200" b="1" i="1" u="none" strike="noStrike" kern="1200" baseline="0" dirty="0">
                <a:solidFill>
                  <a:schemeClr val="tx1"/>
                </a:solidFill>
                <a:latin typeface="+mn-lt"/>
                <a:ea typeface="+mn-ea"/>
                <a:cs typeface="+mn-cs"/>
              </a:rPr>
              <a:t>They were not at all ashamed</a:t>
            </a:r>
            <a:r>
              <a:rPr lang="en-US" sz="1200" b="0" i="1" u="none" strike="noStrike" kern="1200" baseline="0" dirty="0">
                <a:solidFill>
                  <a:schemeClr val="tx1"/>
                </a:solidFill>
                <a:latin typeface="+mn-lt"/>
                <a:ea typeface="+mn-ea"/>
                <a:cs typeface="+mn-cs"/>
              </a:rPr>
              <a:t>; Nor did they know how to blush. Therefore they shall fall among those who fall; At the time I punish them, They shall be cast down," says the LORD.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Jeremiah 6:15</a:t>
            </a:r>
            <a:r>
              <a:rPr lang="en-US" sz="1200" b="0" i="0" u="none" strike="noStrike" kern="1200" baseline="0" dirty="0">
                <a:solidFill>
                  <a:schemeClr val="tx1"/>
                </a:solidFill>
                <a:latin typeface="+mn-lt"/>
                <a:ea typeface="+mn-ea"/>
                <a:cs typeface="+mn-cs"/>
              </a:rPr>
              <a:t>)</a:t>
            </a:r>
            <a:br>
              <a:rPr lang="en-US" sz="1200" i="1" kern="1200" dirty="0">
                <a:solidFill>
                  <a:schemeClr val="tx1"/>
                </a:solidFill>
                <a:effectLst/>
                <a:latin typeface="Times New Roman" panose="02020603050405020304" pitchFamily="18" charset="0"/>
                <a:ea typeface="+mn-ea"/>
                <a:cs typeface="Times New Roman" panose="02020603050405020304" pitchFamily="18" charset="0"/>
              </a:rPr>
            </a:br>
            <a:r>
              <a:rPr lang="en-US" sz="1200" i="1"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a. Obvious we too live in a society which has lost its sense of shame – its ability to blush.</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1) When French designer Louis </a:t>
            </a:r>
            <a:r>
              <a:rPr lang="en-US" sz="1200" b="0" i="0" kern="1200" dirty="0" err="1">
                <a:solidFill>
                  <a:schemeClr val="tx1"/>
                </a:solidFill>
                <a:effectLst/>
                <a:latin typeface="Times New Roman" panose="02020603050405020304" pitchFamily="18" charset="0"/>
                <a:ea typeface="+mn-ea"/>
                <a:cs typeface="Times New Roman" panose="02020603050405020304" pitchFamily="18" charset="0"/>
              </a:rPr>
              <a:t>Reard</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 introduced the bikini in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1946</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 Parisian models refused to model it.</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a) He had to hire a nude dancer to unveil it!</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b) Today little is frowned upon in society.</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1.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 Thong bathing suits, speedos, bikinis, tankinis, hot paints, mini-skirts, halter tops ...</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b. Brethren,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have we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allowed ourselves to loose our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sense of shame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as well as they?</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c. Let us study our scriptures thoroughly to restore in our heart a sense of shame when exposing more of our bodies than God would have us expose.</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endParaRPr lang="en-US" dirty="0"/>
          </a:p>
        </p:txBody>
      </p:sp>
      <p:sp>
        <p:nvSpPr>
          <p:cNvPr id="4" name="Slide Number Placeholder 3"/>
          <p:cNvSpPr>
            <a:spLocks noGrp="1"/>
          </p:cNvSpPr>
          <p:nvPr>
            <p:ph type="sldNum" sz="quarter" idx="5"/>
          </p:nvPr>
        </p:nvSpPr>
        <p:spPr/>
        <p:txBody>
          <a:bodyPr/>
          <a:lstStyle/>
          <a:p>
            <a:fld id="{545CFB72-09EB-47ED-BBE9-68038FAEC577}" type="slidenum">
              <a:rPr lang="en-US" smtClean="0"/>
              <a:t>11</a:t>
            </a:fld>
            <a:endParaRPr lang="en-US"/>
          </a:p>
        </p:txBody>
      </p:sp>
    </p:spTree>
    <p:extLst>
      <p:ext uri="{BB962C8B-B14F-4D97-AF65-F5344CB8AC3E}">
        <p14:creationId xmlns:p14="http://schemas.microsoft.com/office/powerpoint/2010/main" val="2317493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Sobriety.</a:t>
            </a:r>
            <a:br>
              <a:rPr lang="en-US" sz="1200" b="1" kern="1200" dirty="0">
                <a:solidFill>
                  <a:schemeClr val="tx1"/>
                </a:solidFill>
                <a:effectLst/>
                <a:latin typeface="Times New Roman" panose="02020603050405020304" pitchFamily="18" charset="0"/>
                <a:ea typeface="+mn-ea"/>
                <a:cs typeface="Times New Roman" panose="02020603050405020304" pitchFamily="18" charset="0"/>
              </a:rPr>
            </a:br>
            <a:r>
              <a:rPr lang="en-US" sz="1200" b="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a:t>
            </a:r>
          </a:p>
          <a:p>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1. “Denotes soundness of mind, soberness, sound judgment” – Vine.</a:t>
            </a:r>
          </a:p>
          <a:p>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2. Her attire must reflect soundness of mind, sound judgment and self-control.</a:t>
            </a:r>
          </a:p>
          <a:p>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3. We should use self-control in choosing our attire by not allowing vanity or the desire to get lustful looks from the opposite sex to govern what we wear.</a:t>
            </a:r>
          </a:p>
          <a:p>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4. Sound judgment demands we wear what we know to be unquestionably right and that we refuse to wear anything where there may be a doubt.</a:t>
            </a:r>
            <a:endParaRPr lang="en-US" dirty="0"/>
          </a:p>
        </p:txBody>
      </p:sp>
      <p:sp>
        <p:nvSpPr>
          <p:cNvPr id="4" name="Slide Number Placeholder 3"/>
          <p:cNvSpPr>
            <a:spLocks noGrp="1"/>
          </p:cNvSpPr>
          <p:nvPr>
            <p:ph type="sldNum" sz="quarter" idx="5"/>
          </p:nvPr>
        </p:nvSpPr>
        <p:spPr/>
        <p:txBody>
          <a:bodyPr/>
          <a:lstStyle/>
          <a:p>
            <a:fld id="{545CFB72-09EB-47ED-BBE9-68038FAEC577}" type="slidenum">
              <a:rPr lang="en-US" smtClean="0"/>
              <a:t>12</a:t>
            </a:fld>
            <a:endParaRPr lang="en-US"/>
          </a:p>
        </p:txBody>
      </p:sp>
    </p:spTree>
    <p:extLst>
      <p:ext uri="{BB962C8B-B14F-4D97-AF65-F5344CB8AC3E}">
        <p14:creationId xmlns:p14="http://schemas.microsoft.com/office/powerpoint/2010/main" val="23221165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D.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Not with Braided Hair, or Gold, or Pearls, or Costly Array.</a:t>
            </a:r>
          </a:p>
          <a:p>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&gt;&gt;&gt;&gt;&gt;&gt;&gt;&gt;&gt;&gt;&gt;&gt;&gt;&gt;&gt;&gt;&gt;&gt;</a:t>
            </a:r>
            <a:br>
              <a:rPr lang="en-US" sz="1200" b="1" kern="1200" dirty="0">
                <a:solidFill>
                  <a:schemeClr val="tx1"/>
                </a:solidFill>
                <a:effectLst/>
                <a:latin typeface="Times New Roman" panose="02020603050405020304" pitchFamily="18" charset="0"/>
                <a:ea typeface="+mn-ea"/>
                <a:cs typeface="Times New Roman" panose="02020603050405020304" pitchFamily="18" charset="0"/>
              </a:rPr>
            </a:br>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1. Paul illustrates the lack of judgment one would use if they overdressed.</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a. So his concern is not just in under-dressing.</a:t>
            </a:r>
          </a:p>
          <a:p>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&gt;&gt;&gt;&gt;&gt;&gt;&gt;&gt;&gt;&gt;&gt;&gt;&gt;&gt;&gt;&gt;&gt;&gt;&gt;</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2. For one to spend large amounts of their time getting themselves all decorated up for others to see shows a lack of sobriety – a lack of self-government.</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endParaRPr lang="en-US" dirty="0"/>
          </a:p>
        </p:txBody>
      </p:sp>
      <p:sp>
        <p:nvSpPr>
          <p:cNvPr id="4" name="Slide Number Placeholder 3"/>
          <p:cNvSpPr>
            <a:spLocks noGrp="1"/>
          </p:cNvSpPr>
          <p:nvPr>
            <p:ph type="sldNum" sz="quarter" idx="5"/>
          </p:nvPr>
        </p:nvSpPr>
        <p:spPr/>
        <p:txBody>
          <a:bodyPr/>
          <a:lstStyle/>
          <a:p>
            <a:fld id="{545CFB72-09EB-47ED-BBE9-68038FAEC577}" type="slidenum">
              <a:rPr lang="en-US" smtClean="0"/>
              <a:t>13</a:t>
            </a:fld>
            <a:endParaRPr lang="en-US"/>
          </a:p>
        </p:txBody>
      </p:sp>
    </p:spTree>
    <p:extLst>
      <p:ext uri="{BB962C8B-B14F-4D97-AF65-F5344CB8AC3E}">
        <p14:creationId xmlns:p14="http://schemas.microsoft.com/office/powerpoint/2010/main" val="2141313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With Good Works, As One Professing Godliness.</a:t>
            </a:r>
          </a:p>
          <a:p>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a:t>
            </a:r>
            <a:br>
              <a:rPr lang="en-US" sz="1200" b="1" kern="1200" dirty="0">
                <a:solidFill>
                  <a:schemeClr val="tx1"/>
                </a:solidFill>
                <a:effectLst/>
                <a:latin typeface="Times New Roman" panose="02020603050405020304" pitchFamily="18" charset="0"/>
                <a:ea typeface="+mn-ea"/>
                <a:cs typeface="Times New Roman" panose="02020603050405020304" pitchFamily="18" charset="0"/>
              </a:rPr>
            </a:br>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1. The emphasis is not upon what you look like, but upon what you are.</a:t>
            </a:r>
          </a:p>
          <a:p>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2. Our clothing and our actions reflect our inner person – they are to be a reflection of our heart.</a:t>
            </a:r>
          </a:p>
          <a:p>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3. If our inner-person is thinking on those things which are above, then we must make certain nothing we wear and nothing we do says otherwise.</a:t>
            </a:r>
          </a:p>
          <a:p>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4. So let us all not only profess godliness, but show godliness by the way in which we dress.</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endParaRPr lang="en-US" dirty="0"/>
          </a:p>
        </p:txBody>
      </p:sp>
      <p:sp>
        <p:nvSpPr>
          <p:cNvPr id="4" name="Slide Number Placeholder 3"/>
          <p:cNvSpPr>
            <a:spLocks noGrp="1"/>
          </p:cNvSpPr>
          <p:nvPr>
            <p:ph type="sldNum" sz="quarter" idx="5"/>
          </p:nvPr>
        </p:nvSpPr>
        <p:spPr/>
        <p:txBody>
          <a:bodyPr/>
          <a:lstStyle/>
          <a:p>
            <a:fld id="{545CFB72-09EB-47ED-BBE9-68038FAEC577}" type="slidenum">
              <a:rPr lang="en-US" smtClean="0"/>
              <a:t>14</a:t>
            </a:fld>
            <a:endParaRPr lang="en-US"/>
          </a:p>
        </p:txBody>
      </p:sp>
    </p:spTree>
    <p:extLst>
      <p:ext uri="{BB962C8B-B14F-4D97-AF65-F5344CB8AC3E}">
        <p14:creationId xmlns:p14="http://schemas.microsoft.com/office/powerpoint/2010/main" val="323425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Can be seen in Peter’s instructions in 1 Pet.3:1-6</a:t>
            </a:r>
            <a:endParaRPr lang="en-US" sz="1200" b="0" i="0" kern="1200" dirty="0">
              <a:solidFill>
                <a:schemeClr val="tx1"/>
              </a:solidFill>
              <a:effectLst/>
              <a:latin typeface="Times New Roman" panose="02020603050405020304" pitchFamily="18" charset="0"/>
              <a:ea typeface="+mn-ea"/>
              <a:cs typeface="Times New Roman" panose="02020603050405020304" pitchFamily="18" charset="0"/>
            </a:endParaRPr>
          </a:p>
          <a:p>
            <a:pPr rtl="0"/>
            <a:r>
              <a:rPr lang="en-US" sz="1200" b="0" i="1" u="none" strike="noStrike" kern="1200" baseline="0" dirty="0">
                <a:solidFill>
                  <a:schemeClr val="tx1"/>
                </a:solidFill>
                <a:latin typeface="+mn-lt"/>
                <a:ea typeface="+mn-ea"/>
                <a:cs typeface="+mn-cs"/>
              </a:rPr>
              <a:t>Wives, likewise, be submissive to your own husbands, that even if some do not obey the word, they, without a word, may be won by the conduct of their wives, when they observe your chaste conduct accompanied by fear. Do not let your adornment be merely outward—arranging the hair, wearing gold, or putting on fine apparel— rather let it be the hidden person of the heart, with the incorruptible beauty of a gentle and quiet spirit, which is very precious in the sight of God. For in this manner, in former times, the holy women who trusted in God also adorned themselves, being submissive to their own husbands,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1 Peter 3:1-5</a:t>
            </a:r>
            <a:r>
              <a:rPr lang="en-US" sz="1200" b="0" i="0" u="none" strike="noStrike" kern="1200" baseline="0" dirty="0">
                <a:solidFill>
                  <a:schemeClr val="tx1"/>
                </a:solidFill>
                <a:latin typeface="+mn-lt"/>
                <a:ea typeface="+mn-ea"/>
                <a:cs typeface="+mn-cs"/>
              </a:rPr>
              <a:t>)</a:t>
            </a:r>
            <a:endParaRPr lang="en-US" sz="1200" b="1" i="0" kern="1200" dirty="0">
              <a:solidFill>
                <a:schemeClr val="tx1"/>
              </a:solidFill>
              <a:effectLst/>
              <a:latin typeface="Times New Roman" panose="02020603050405020304" pitchFamily="18" charset="0"/>
              <a:ea typeface="+mn-ea"/>
              <a:cs typeface="Times New Roman" panose="02020603050405020304" pitchFamily="18" charset="0"/>
            </a:endParaRPr>
          </a:p>
          <a:p>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&gt;&gt;&gt;&gt;&gt;&gt;&gt;&gt;&gt;&gt;&gt;&gt;&gt;&gt;&gt;&gt;&gt;</a:t>
            </a:r>
            <a:br>
              <a:rPr lang="en-US" sz="1200" b="1" kern="1200" dirty="0">
                <a:solidFill>
                  <a:schemeClr val="tx1"/>
                </a:solidFill>
                <a:effectLst/>
                <a:latin typeface="Times New Roman" panose="02020603050405020304" pitchFamily="18" charset="0"/>
                <a:ea typeface="+mn-ea"/>
                <a:cs typeface="Times New Roman" panose="02020603050405020304" pitchFamily="18" charset="0"/>
              </a:rPr>
            </a:br>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A. Again, women are not to place emphasis on outward appearances but on the heart.</a:t>
            </a:r>
          </a:p>
          <a:p>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&gt;&gt;&gt;&gt;&gt;&gt;&gt;&gt;&gt;&gt;&gt;&gt;&gt;&gt;&gt;&gt;&gt;</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B. Her spirit is to be meek and quiet.</a:t>
            </a:r>
          </a:p>
          <a:p>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&gt;&gt;&gt;&gt;&gt;&gt;&gt;&gt;&gt;&gt;&gt;&gt;&gt;&gt;&gt;&gt;&gt;</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C. Her behavior is to be chaste – meaning "pure from every fault, immaculate" – Vine.</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1. She is to live a life of purity.</a:t>
            </a:r>
          </a:p>
          <a:p>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&gt;&gt;&gt;&gt;&gt;&gt;&gt;&gt;&gt;&gt;&gt;&gt;&gt;&gt;&gt;&gt;&gt;</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D. If a Christian woman obeys Peter and adorns herself with the ornament of the meek and quiet spirit, will her dress be modest or immodest?</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1. Will her dress be bold and daring and expose portions of her body?</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2. If her life is chaste &amp; pure will she dress so as to leave the impression she isn’t chaste &amp; pure?</a:t>
            </a:r>
          </a:p>
          <a:p>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&gt;&gt;&gt;&gt;&gt;&gt;&gt;&gt;&gt;&gt;&gt;&gt;&gt;&gt;&gt;&gt;&gt;</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E. We must understand immodesty is diametrically opposed to chastity and the meek and quiet spirit.</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545CFB72-09EB-47ED-BBE9-68038FAEC577}" type="slidenum">
              <a:rPr lang="en-US" smtClean="0"/>
              <a:t>15</a:t>
            </a:fld>
            <a:endParaRPr lang="en-US"/>
          </a:p>
        </p:txBody>
      </p:sp>
    </p:spTree>
    <p:extLst>
      <p:ext uri="{BB962C8B-B14F-4D97-AF65-F5344CB8AC3E}">
        <p14:creationId xmlns:p14="http://schemas.microsoft.com/office/powerpoint/2010/main" val="32944487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Can Be Seen in the Word Lasciviousness.</a:t>
            </a:r>
          </a:p>
          <a:p>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&gt;&gt;&gt;&gt;&gt;&gt;&gt;&gt;&gt;&gt;&gt;&gt;&gt;&gt;&gt;&gt;&gt;&gt;&gt;&gt;&gt;&gt;&gt;&gt;</a:t>
            </a:r>
            <a:br>
              <a:rPr lang="en-US" sz="1200" b="1" kern="1200" dirty="0">
                <a:solidFill>
                  <a:schemeClr val="tx1"/>
                </a:solidFill>
                <a:effectLst/>
                <a:latin typeface="Times New Roman" panose="02020603050405020304" pitchFamily="18" charset="0"/>
                <a:ea typeface="+mn-ea"/>
                <a:cs typeface="Times New Roman" panose="02020603050405020304" pitchFamily="18" charset="0"/>
              </a:rPr>
            </a:br>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A.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Definition:</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 (Also translated by licentiousness, wantonness, lewdness and lustful desires.)</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1. Lasciviousness means, “wanton (acts or) manners as filthy words, indecent bodily movements, unchaste handling of males and females” –Thayer.</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2. “Denotes excess, absence of restraint, indecency, wantonness” – Vine.</a:t>
            </a:r>
          </a:p>
          <a:p>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&gt;&gt;&gt;&gt;&gt;&gt;&gt;&gt;&gt;&gt;&gt;&gt;&gt;&gt;&gt;&gt;&gt;&gt;&gt;&gt;&gt;&gt;&gt;&gt;&gt;</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B. Another word for lasciviousness is “lewdness” which Webster defines as “tendency to excite lust.”</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1. When we talk about lasciviousness we are talking about trying to entice lust in other people.</a:t>
            </a:r>
          </a:p>
          <a:p>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&gt;&gt;&gt;&gt;&gt;&gt;&gt;&gt;&gt;&gt;&gt;&gt;&gt;&gt;&gt;&gt;&gt;&gt;&gt;&gt;&gt;&gt;&gt;&gt;&gt;</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C. Such Lasciviousness is condemned as one of the works of the flesh in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Gal.5:19-21</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a:t>
            </a:r>
          </a:p>
          <a:p>
            <a:pPr rtl="0"/>
            <a:r>
              <a:rPr lang="en-US" sz="1200" b="0" i="1" u="none" strike="noStrike" kern="1200" baseline="0" dirty="0">
                <a:solidFill>
                  <a:schemeClr val="tx1"/>
                </a:solidFill>
                <a:latin typeface="+mn-lt"/>
                <a:ea typeface="+mn-ea"/>
                <a:cs typeface="+mn-cs"/>
              </a:rPr>
              <a:t>Now the works of the flesh are evident, which are: adultery, fornication, uncleanness, lewdness, idolatry, sorcery, hatred, contentions, jealousies, outbursts of wrath, selfish ambitions, dissensions, heresies, envy, murders, drunkenness, revelries, and the like; of which I tell you beforehand, just as I also told you in time past, that those who practice such things will not inherit the kingdom of God.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Galatians 5:19-21</a:t>
            </a:r>
            <a:r>
              <a:rPr lang="en-US" sz="1200" b="0" i="0" u="none" strike="noStrike" kern="1200" baseline="0" dirty="0">
                <a:solidFill>
                  <a:schemeClr val="tx1"/>
                </a:solidFill>
                <a:latin typeface="+mn-lt"/>
                <a:ea typeface="+mn-ea"/>
                <a:cs typeface="+mn-cs"/>
              </a:rPr>
              <a:t>)</a:t>
            </a:r>
            <a:endParaRPr lang="en-US" sz="1200" b="0" i="0" kern="1200" dirty="0">
              <a:solidFill>
                <a:schemeClr val="tx1"/>
              </a:solidFill>
              <a:effectLst/>
              <a:latin typeface="Times New Roman" panose="02020603050405020304" pitchFamily="18" charset="0"/>
              <a:ea typeface="+mn-ea"/>
              <a:cs typeface="Times New Roman" panose="02020603050405020304" pitchFamily="18" charset="0"/>
            </a:endParaRPr>
          </a:p>
          <a:p>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&gt;&gt;&gt;&gt;&gt;&gt;&gt;&gt;&gt;&gt;&gt;&gt;&gt;&gt;&gt;&gt;&gt;&gt;&gt;&gt;&gt;&gt;&gt;&gt;&gt;</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D.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Eph.4:19</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1" kern="1200" dirty="0">
                <a:solidFill>
                  <a:schemeClr val="tx1"/>
                </a:solidFill>
                <a:effectLst/>
                <a:latin typeface="Times New Roman" panose="02020603050405020304" pitchFamily="18" charset="0"/>
                <a:ea typeface="+mn-ea"/>
                <a:cs typeface="Times New Roman" panose="02020603050405020304" pitchFamily="18" charset="0"/>
              </a:rPr>
              <a:t>“who </a:t>
            </a:r>
            <a:r>
              <a:rPr lang="en-US" sz="1200" b="1" i="1" kern="1200" dirty="0">
                <a:solidFill>
                  <a:schemeClr val="tx1"/>
                </a:solidFill>
                <a:effectLst/>
                <a:latin typeface="Times New Roman" panose="02020603050405020304" pitchFamily="18" charset="0"/>
                <a:ea typeface="+mn-ea"/>
                <a:cs typeface="Times New Roman" panose="02020603050405020304" pitchFamily="18" charset="0"/>
              </a:rPr>
              <a:t>being past feeling gave themselves up to lasciviousness</a:t>
            </a:r>
            <a:r>
              <a:rPr lang="en-US" sz="1200" b="0" i="1" kern="1200" dirty="0">
                <a:solidFill>
                  <a:schemeClr val="tx1"/>
                </a:solidFill>
                <a:effectLst/>
                <a:latin typeface="Times New Roman" panose="02020603050405020304" pitchFamily="18" charset="0"/>
                <a:ea typeface="+mn-ea"/>
                <a:cs typeface="Times New Roman" panose="02020603050405020304" pitchFamily="18" charset="0"/>
              </a:rPr>
              <a:t>, to work all uncleanness with greediness.”</a:t>
            </a:r>
            <a:br>
              <a:rPr lang="en-US" sz="1200" i="1" kern="1200" dirty="0">
                <a:solidFill>
                  <a:schemeClr val="tx1"/>
                </a:solidFill>
                <a:effectLst/>
                <a:latin typeface="Times New Roman" panose="02020603050405020304" pitchFamily="18" charset="0"/>
                <a:ea typeface="+mn-ea"/>
                <a:cs typeface="Times New Roman" panose="02020603050405020304" pitchFamily="18" charset="0"/>
              </a:rPr>
            </a:br>
            <a:r>
              <a:rPr lang="en-US" sz="1200" i="1"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1. Many have past the point of feeling shame and thus they don’t even hide the fact that they are trying to excite lust in those who see them.</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2. What body parts incite lust?</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a. The woman’s body:</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1) The bosom (including cleavage).</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2) The midriff.</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3) The loins.</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4) The thigh.</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5) The </a:t>
            </a:r>
            <a:r>
              <a:rPr lang="en-US" sz="1200" b="0" i="0" kern="1200" dirty="0" err="1">
                <a:solidFill>
                  <a:schemeClr val="tx1"/>
                </a:solidFill>
                <a:effectLst/>
                <a:latin typeface="Times New Roman" panose="02020603050405020304" pitchFamily="18" charset="0"/>
                <a:ea typeface="+mn-ea"/>
                <a:cs typeface="Times New Roman" panose="02020603050405020304" pitchFamily="18" charset="0"/>
              </a:rPr>
              <a:t>tush</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b. The man’s body:</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1) The chest.</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2) The abdomen.</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3) The loins.</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4) The thigh.</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5) The </a:t>
            </a:r>
            <a:r>
              <a:rPr lang="en-US" sz="1200" b="0" i="0" kern="1200" dirty="0" err="1">
                <a:solidFill>
                  <a:schemeClr val="tx1"/>
                </a:solidFill>
                <a:effectLst/>
                <a:latin typeface="Times New Roman" panose="02020603050405020304" pitchFamily="18" charset="0"/>
                <a:ea typeface="+mn-ea"/>
                <a:cs typeface="Times New Roman" panose="02020603050405020304" pitchFamily="18" charset="0"/>
              </a:rPr>
              <a:t>tush</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c. NOTE: These are the very things God sought to cover!</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d. Common sense tells us that outside of marriage, these should be covered!</a:t>
            </a:r>
          </a:p>
          <a:p>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&gt;&gt;&gt;&gt;&gt;&gt;&gt;&gt;&gt;&gt;&gt;&gt;&gt;&gt;&gt;&gt;&gt;&gt;&gt;&gt;&gt;</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E. Dress based on sex-appeal, designed to produce lewd emotions or excite lust, would be “lasciviousness.”</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1. Women professing godliness will refuse to parade in public in such apparel.</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545CFB72-09EB-47ED-BBE9-68038FAEC577}" type="slidenum">
              <a:rPr lang="en-US" smtClean="0"/>
              <a:t>16</a:t>
            </a:fld>
            <a:endParaRPr lang="en-US"/>
          </a:p>
        </p:txBody>
      </p:sp>
    </p:spTree>
    <p:extLst>
      <p:ext uri="{BB962C8B-B14F-4D97-AF65-F5344CB8AC3E}">
        <p14:creationId xmlns:p14="http://schemas.microsoft.com/office/powerpoint/2010/main" val="14649931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What Cloths Are Decent Apparel?</a:t>
            </a:r>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&gt;&gt;&gt;&gt;&gt;&gt;&gt;&gt;&gt;&gt;&gt;&gt;&gt;&gt;&gt;&gt;&gt;&gt;&gt;&gt;&gt;&gt;&gt;&gt;&gt;&gt;&gt;&gt;&gt;</a:t>
            </a:r>
            <a:br>
              <a:rPr lang="en-US" sz="1200" b="1" kern="1200" dirty="0">
                <a:solidFill>
                  <a:schemeClr val="tx1"/>
                </a:solidFill>
                <a:effectLst/>
                <a:latin typeface="+mn-lt"/>
                <a:ea typeface="+mn-ea"/>
                <a:cs typeface="+mn-cs"/>
              </a:rPr>
            </a:br>
            <a:r>
              <a:rPr lang="en-US" sz="1200" b="1"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A. We are talking about what is going to be seen by others.</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1. What is decent in private is not necessarily decent in public.</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2. What is decent in the presence of others of the same sex is not necessarily decent when in the presence of one or more of the opposite sex.</a:t>
            </a:r>
          </a:p>
          <a:p>
            <a:r>
              <a:rPr lang="en-US" sz="1200" b="0" i="0" kern="1200" dirty="0">
                <a:solidFill>
                  <a:schemeClr val="tx1"/>
                </a:solidFill>
                <a:effectLst/>
                <a:latin typeface="+mn-lt"/>
                <a:ea typeface="+mn-ea"/>
                <a:cs typeface="+mn-cs"/>
              </a:rPr>
              <a:t>&gt;&gt;&gt;&gt;&gt;&gt;&gt;&gt;&gt;&gt;&gt;&gt;&gt;&gt;&gt;&gt;&gt;&gt;&gt;&gt;&gt;&gt;&gt;&gt;&gt;&gt;&gt;&gt;&gt;</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B. Now, having said that, </a:t>
            </a:r>
            <a:r>
              <a:rPr lang="en-US" sz="1200" b="1" i="0" kern="1200" dirty="0">
                <a:solidFill>
                  <a:schemeClr val="tx1"/>
                </a:solidFill>
                <a:effectLst/>
                <a:latin typeface="+mn-lt"/>
                <a:ea typeface="+mn-ea"/>
                <a:cs typeface="+mn-cs"/>
              </a:rPr>
              <a:t>If you are a modest thinking person you don't need to be told what you can wear or where you can wear it.</a:t>
            </a:r>
            <a:br>
              <a:rPr lang="en-US" sz="1200" b="1" kern="1200" dirty="0">
                <a:solidFill>
                  <a:schemeClr val="tx1"/>
                </a:solidFill>
                <a:effectLst/>
                <a:latin typeface="+mn-lt"/>
                <a:ea typeface="+mn-ea"/>
                <a:cs typeface="+mn-cs"/>
              </a:rPr>
            </a:br>
            <a:r>
              <a:rPr lang="en-US" sz="1200" b="1"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1. When you stand before your mirror do you ask, is this decent for me to wear?</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a. Is it decent (does it cover my nakedness) and will it remain that way when sitting or bending?</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2. When dressing, ask yourself the question, does this garment reflect my true thinking, what I am and what I want others to think of me?</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a. Does it make me look like I have something impure on my mind?</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3. When you are in public do you find yourself constantly tugging on your dress to keep yourself covered or using something extra to cover your legs while sitting (such as a newspaper, magazine, coat, cushion, etc..)?</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4. Ask yourself, when your garment reveals your shapely form, or exposes, or calls attention to your private parts, or reflects seduction, is that really how I ought to dress?</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5. Many modern day fashions – such as the mini-skirt, slit-skirts (like a strip-tease), see-through blouses – are </a:t>
            </a:r>
            <a:r>
              <a:rPr lang="en-US" sz="1200" b="1" i="0" kern="1200" dirty="0">
                <a:solidFill>
                  <a:schemeClr val="tx1"/>
                </a:solidFill>
                <a:effectLst/>
                <a:latin typeface="+mn-lt"/>
                <a:ea typeface="+mn-ea"/>
                <a:cs typeface="+mn-cs"/>
              </a:rPr>
              <a:t>designed </a:t>
            </a:r>
            <a:r>
              <a:rPr lang="en-US" sz="1200" b="0" i="0" kern="1200" dirty="0">
                <a:solidFill>
                  <a:schemeClr val="tx1"/>
                </a:solidFill>
                <a:effectLst/>
                <a:latin typeface="+mn-lt"/>
                <a:ea typeface="+mn-ea"/>
                <a:cs typeface="+mn-cs"/>
              </a:rPr>
              <a:t>to be seductive.</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a. Mary Quant, "the fashion queen of Britain's 1960's", and the inventor of the miniskirt, made public boastings of how she intended the clothes she designed to seduce men.</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1) She declared that her creation was for the purpose of making sex (illicit sex) more available in the afternoon.</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2) In an interview she was asked what kind of person today's woman wants to be, and she answered, "A sexual creature. She displays her sexuality instead of this coy business of hiding it. Today she dresses to say, 'I am sexy. I like men. I enjoy life.’”</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3) Then she made this bold statement: </a:t>
            </a:r>
            <a:r>
              <a:rPr lang="en-US" sz="1200" b="1" i="0" kern="1200" dirty="0">
                <a:solidFill>
                  <a:schemeClr val="tx1"/>
                </a:solidFill>
                <a:effectLst/>
                <a:latin typeface="+mn-lt"/>
                <a:ea typeface="+mn-ea"/>
                <a:cs typeface="+mn-cs"/>
              </a:rPr>
              <a:t>"Mini-clothes are symbolic of those women who want to seduce a man."</a:t>
            </a:r>
            <a:br>
              <a:rPr lang="en-US" sz="1200" b="1" kern="1200" dirty="0">
                <a:solidFill>
                  <a:schemeClr val="tx1"/>
                </a:solidFill>
                <a:effectLst/>
                <a:latin typeface="+mn-lt"/>
                <a:ea typeface="+mn-ea"/>
                <a:cs typeface="+mn-cs"/>
              </a:rPr>
            </a:br>
            <a:r>
              <a:rPr lang="en-US" sz="1200" b="1"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4) Later in the interview, she was asked where this line of clothing was headed.</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a.) She responded in one word: “Sex.” (November 13, 1967)</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b.) Clearly they are lascivious and should not be worn by those professing godliness.</a:t>
            </a:r>
          </a:p>
          <a:p>
            <a:r>
              <a:rPr lang="en-US" sz="1200" b="0" i="0" kern="1200" dirty="0">
                <a:solidFill>
                  <a:schemeClr val="tx1"/>
                </a:solidFill>
                <a:effectLst/>
                <a:latin typeface="+mn-lt"/>
                <a:ea typeface="+mn-ea"/>
                <a:cs typeface="+mn-cs"/>
              </a:rPr>
              <a:t>&gt;&gt;&gt;&gt;&gt;&gt;&gt;&gt;&gt;&gt;&gt;&gt;&gt;&gt;&gt;&gt;&gt;&gt;&gt;&gt;&gt;&gt;&gt;&gt;&gt;</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C. </a:t>
            </a:r>
            <a:r>
              <a:rPr lang="en-US" sz="1200" b="1" i="0" kern="1200" dirty="0">
                <a:solidFill>
                  <a:schemeClr val="tx1"/>
                </a:solidFill>
                <a:effectLst/>
                <a:latin typeface="+mn-lt"/>
                <a:ea typeface="+mn-ea"/>
                <a:cs typeface="+mn-cs"/>
              </a:rPr>
              <a:t>Consider a comparison.</a:t>
            </a:r>
            <a:br>
              <a:rPr lang="en-US" sz="1200" b="1" kern="1200" dirty="0">
                <a:solidFill>
                  <a:schemeClr val="tx1"/>
                </a:solidFill>
                <a:effectLst/>
                <a:latin typeface="+mn-lt"/>
                <a:ea typeface="+mn-ea"/>
                <a:cs typeface="+mn-cs"/>
              </a:rPr>
            </a:br>
            <a:r>
              <a:rPr lang="en-US" sz="1200" b="1"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1. Prov.7:10– </a:t>
            </a:r>
            <a:r>
              <a:rPr lang="en-US" sz="1200" b="0" i="1" kern="1200" dirty="0">
                <a:solidFill>
                  <a:schemeClr val="tx1"/>
                </a:solidFill>
                <a:effectLst/>
                <a:latin typeface="+mn-lt"/>
                <a:ea typeface="+mn-ea"/>
                <a:cs typeface="+mn-cs"/>
              </a:rPr>
              <a:t>“... </a:t>
            </a:r>
            <a:r>
              <a:rPr lang="en-US" sz="1200" b="1" i="1" kern="1200" dirty="0">
                <a:solidFill>
                  <a:schemeClr val="tx1"/>
                </a:solidFill>
                <a:effectLst/>
                <a:latin typeface="+mn-lt"/>
                <a:ea typeface="+mn-ea"/>
                <a:cs typeface="+mn-cs"/>
              </a:rPr>
              <a:t>the attire of a harlot</a:t>
            </a:r>
            <a:r>
              <a:rPr lang="en-US" sz="1200" b="0" i="1"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(one looking for sex).</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2. 1 Tim.2:9,10– speaks of proper clothing which </a:t>
            </a:r>
            <a:r>
              <a:rPr lang="en-US" sz="1200" b="0" i="1" kern="1200" dirty="0">
                <a:solidFill>
                  <a:schemeClr val="tx1"/>
                </a:solidFill>
                <a:effectLst/>
                <a:latin typeface="+mn-lt"/>
                <a:ea typeface="+mn-ea"/>
                <a:cs typeface="+mn-cs"/>
              </a:rPr>
              <a:t>“becometh women professing godliness.”</a:t>
            </a:r>
            <a:br>
              <a:rPr lang="en-US" sz="1200" i="1" kern="1200" dirty="0">
                <a:solidFill>
                  <a:schemeClr val="tx1"/>
                </a:solidFill>
                <a:effectLst/>
                <a:latin typeface="+mn-lt"/>
                <a:ea typeface="+mn-ea"/>
                <a:cs typeface="+mn-cs"/>
              </a:rPr>
            </a:br>
            <a:r>
              <a:rPr lang="en-US" sz="1200" i="1"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3. Under which category would you place the following???</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a. Bikini.</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b. Short-shorts / Short-skirts.</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c. No shirt.</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d. Halter tops.</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e. Low-cut / See-thru blouses.</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f. Slit skirts.</a:t>
            </a:r>
          </a:p>
          <a:p>
            <a:r>
              <a:rPr lang="en-US" sz="1200" b="0" i="0" kern="1200" dirty="0">
                <a:solidFill>
                  <a:schemeClr val="tx1"/>
                </a:solidFill>
                <a:effectLst/>
                <a:latin typeface="+mn-lt"/>
                <a:ea typeface="+mn-ea"/>
                <a:cs typeface="+mn-cs"/>
              </a:rPr>
              <a:t>&gt;&gt;&gt;&gt;&gt;&gt;&gt;&gt;&gt;&gt;&gt;&gt;&gt;&gt;&gt;&gt;&gt;&gt;&gt;&gt;&gt;&gt;&gt;&gt;&gt;&gt;&gt;&gt;&gt;&gt;&gt;&gt;&gt;&gt;&gt;&gt;&gt;&gt;</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D. </a:t>
            </a:r>
            <a:r>
              <a:rPr lang="en-US" sz="1200" b="1" i="0" kern="1200" dirty="0">
                <a:solidFill>
                  <a:schemeClr val="tx1"/>
                </a:solidFill>
                <a:effectLst/>
                <a:latin typeface="+mn-lt"/>
                <a:ea typeface="+mn-ea"/>
                <a:cs typeface="+mn-cs"/>
              </a:rPr>
              <a:t>What modest dress does:</a:t>
            </a:r>
            <a:br>
              <a:rPr lang="en-US" sz="1200" b="1" kern="1200" dirty="0">
                <a:solidFill>
                  <a:schemeClr val="tx1"/>
                </a:solidFill>
                <a:effectLst/>
                <a:latin typeface="+mn-lt"/>
                <a:ea typeface="+mn-ea"/>
                <a:cs typeface="+mn-cs"/>
              </a:rPr>
            </a:br>
            <a:r>
              <a:rPr lang="en-US" sz="1200" b="1"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1. Covers nakedness – </a:t>
            </a:r>
            <a:r>
              <a:rPr lang="en-US" sz="1200" b="1" i="0" kern="1200" dirty="0">
                <a:solidFill>
                  <a:schemeClr val="tx1"/>
                </a:solidFill>
                <a:effectLst/>
                <a:latin typeface="+mn-lt"/>
                <a:ea typeface="+mn-ea"/>
                <a:cs typeface="+mn-cs"/>
              </a:rPr>
              <a:t>Gen.3</a:t>
            </a:r>
            <a:r>
              <a:rPr lang="en-US" sz="1200" b="0" i="0" kern="1200" dirty="0">
                <a:solidFill>
                  <a:schemeClr val="tx1"/>
                </a:solidFill>
                <a:effectLst/>
                <a:latin typeface="+mn-lt"/>
                <a:ea typeface="+mn-ea"/>
                <a:cs typeface="+mn-cs"/>
              </a:rPr>
              <a:t>.</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a. Not just </a:t>
            </a:r>
            <a:r>
              <a:rPr lang="en-US" sz="1200" b="0" i="1" kern="1200" dirty="0">
                <a:solidFill>
                  <a:schemeClr val="tx1"/>
                </a:solidFill>
                <a:effectLst/>
                <a:latin typeface="+mn-lt"/>
                <a:ea typeface="+mn-ea"/>
                <a:cs typeface="+mn-cs"/>
              </a:rPr>
              <a:t>our </a:t>
            </a:r>
            <a:r>
              <a:rPr lang="en-US" sz="1200" b="0" i="0" kern="1200" dirty="0">
                <a:solidFill>
                  <a:schemeClr val="tx1"/>
                </a:solidFill>
                <a:effectLst/>
                <a:latin typeface="+mn-lt"/>
                <a:ea typeface="+mn-ea"/>
                <a:cs typeface="+mn-cs"/>
              </a:rPr>
              <a:t>sense of nakedness, but what </a:t>
            </a:r>
            <a:r>
              <a:rPr lang="en-US" sz="1200" b="1" i="0" kern="1200" dirty="0">
                <a:solidFill>
                  <a:schemeClr val="tx1"/>
                </a:solidFill>
                <a:effectLst/>
                <a:latin typeface="+mn-lt"/>
                <a:ea typeface="+mn-ea"/>
                <a:cs typeface="+mn-cs"/>
              </a:rPr>
              <a:t>GOD </a:t>
            </a:r>
            <a:r>
              <a:rPr lang="en-US" sz="1200" b="0" i="0" kern="1200" dirty="0">
                <a:solidFill>
                  <a:schemeClr val="tx1"/>
                </a:solidFill>
                <a:effectLst/>
                <a:latin typeface="+mn-lt"/>
                <a:ea typeface="+mn-ea"/>
                <a:cs typeface="+mn-cs"/>
              </a:rPr>
              <a:t>calls nakedness.</a:t>
            </a:r>
          </a:p>
          <a:p>
            <a:r>
              <a:rPr lang="en-US" sz="1200" b="0" i="0" kern="1200" dirty="0">
                <a:solidFill>
                  <a:schemeClr val="tx1"/>
                </a:solidFill>
                <a:effectLst/>
                <a:latin typeface="+mn-lt"/>
                <a:ea typeface="+mn-ea"/>
                <a:cs typeface="+mn-cs"/>
              </a:rPr>
              <a:t>        2. Reflects shamefacedness, sobriety, godliness and good works – </a:t>
            </a:r>
            <a:r>
              <a:rPr lang="en-US" sz="1200" b="1" i="0" kern="1200" dirty="0">
                <a:solidFill>
                  <a:schemeClr val="tx1"/>
                </a:solidFill>
                <a:effectLst/>
                <a:latin typeface="+mn-lt"/>
                <a:ea typeface="+mn-ea"/>
                <a:cs typeface="+mn-cs"/>
              </a:rPr>
              <a:t>1 Tim.2:9,10</a:t>
            </a:r>
            <a:r>
              <a:rPr lang="en-US" sz="1200" b="0" i="0" kern="1200" dirty="0">
                <a:solidFill>
                  <a:schemeClr val="tx1"/>
                </a:solidFill>
                <a:effectLst/>
                <a:latin typeface="+mn-lt"/>
                <a:ea typeface="+mn-ea"/>
                <a:cs typeface="+mn-cs"/>
              </a:rPr>
              <a:t>.</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3. Reflects purity, reverence and a quiet spirit – </a:t>
            </a:r>
            <a:r>
              <a:rPr lang="en-US" sz="1200" b="1" i="0" kern="1200" dirty="0">
                <a:solidFill>
                  <a:schemeClr val="tx1"/>
                </a:solidFill>
                <a:effectLst/>
                <a:latin typeface="+mn-lt"/>
                <a:ea typeface="+mn-ea"/>
                <a:cs typeface="+mn-cs"/>
              </a:rPr>
              <a:t>1 Pet.3:2-4</a:t>
            </a:r>
            <a:r>
              <a:rPr lang="en-US" sz="1200" b="0" i="0" kern="1200" dirty="0">
                <a:solidFill>
                  <a:schemeClr val="tx1"/>
                </a:solidFill>
                <a:effectLst/>
                <a:latin typeface="+mn-lt"/>
                <a:ea typeface="+mn-ea"/>
                <a:cs typeface="+mn-cs"/>
              </a:rPr>
              <a:t>.</a:t>
            </a:r>
            <a:br>
              <a:rPr lang="en-US" sz="1200" kern="1200" dirty="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5"/>
          </p:nvPr>
        </p:nvSpPr>
        <p:spPr/>
        <p:txBody>
          <a:bodyPr/>
          <a:lstStyle/>
          <a:p>
            <a:fld id="{545CFB72-09EB-47ED-BBE9-68038FAEC577}" type="slidenum">
              <a:rPr lang="en-US" smtClean="0"/>
              <a:t>17</a:t>
            </a:fld>
            <a:endParaRPr lang="en-US"/>
          </a:p>
        </p:txBody>
      </p:sp>
    </p:spTree>
    <p:extLst>
      <p:ext uri="{BB962C8B-B14F-4D97-AF65-F5344CB8AC3E}">
        <p14:creationId xmlns:p14="http://schemas.microsoft.com/office/powerpoint/2010/main" val="21172157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Justifications For Wearing "Questionable" Clothing.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&gt;&gt;&gt;&gt;&gt;&gt;&gt;&gt;&gt;&gt;&gt;&gt;&gt;&gt;&gt;&gt;&gt;&gt;&gt;&gt;&gt;&gt;&gt;&gt;</a:t>
            </a:r>
            <a:br>
              <a:rPr lang="en-US" sz="1200" b="1" kern="1200" dirty="0">
                <a:solidFill>
                  <a:schemeClr val="tx1"/>
                </a:solidFill>
                <a:effectLst/>
                <a:latin typeface="Times New Roman" panose="02020603050405020304" pitchFamily="18" charset="0"/>
                <a:ea typeface="+mn-ea"/>
                <a:cs typeface="Times New Roman" panose="02020603050405020304" pitchFamily="18" charset="0"/>
              </a:rPr>
            </a:br>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A.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Some will lust regardless of what I wear.</a:t>
            </a:r>
            <a:br>
              <a:rPr lang="en-US" sz="1200" b="1" kern="1200" dirty="0">
                <a:solidFill>
                  <a:schemeClr val="tx1"/>
                </a:solidFill>
                <a:effectLst/>
                <a:latin typeface="Times New Roman" panose="02020603050405020304" pitchFamily="18" charset="0"/>
                <a:ea typeface="+mn-ea"/>
                <a:cs typeface="Times New Roman" panose="02020603050405020304" pitchFamily="18" charset="0"/>
              </a:rPr>
            </a:br>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1. That may be true, but at least you won't be the cause.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&gt;&gt;&gt;&gt;&gt;&gt;&gt;&gt;&gt;&gt;&gt;&gt;&gt;&gt;&gt;&gt;&gt;&gt;&gt;&gt;&gt;&gt;&gt;&gt;&gt;</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B.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If someone lusts after me, that's their problem not mine.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        1. They ought to learn to control their minds.</a:t>
            </a:r>
            <a:br>
              <a:rPr lang="en-US" sz="1200" b="0" kern="1200" dirty="0">
                <a:solidFill>
                  <a:schemeClr val="tx1"/>
                </a:solidFill>
                <a:effectLst/>
                <a:latin typeface="Times New Roman" panose="02020603050405020304" pitchFamily="18" charset="0"/>
                <a:ea typeface="+mn-ea"/>
                <a:cs typeface="Times New Roman" panose="02020603050405020304" pitchFamily="18" charset="0"/>
              </a:rPr>
            </a:br>
            <a:r>
              <a:rPr lang="en-US" sz="1200" b="0" kern="1200" dirty="0">
                <a:solidFill>
                  <a:schemeClr val="tx1"/>
                </a:solidFill>
                <a:effectLst/>
                <a:latin typeface="Times New Roman" panose="02020603050405020304" pitchFamily="18" charset="0"/>
                <a:ea typeface="+mn-ea"/>
                <a:cs typeface="Times New Roman" panose="02020603050405020304" pitchFamily="18" charset="0"/>
              </a:rPr>
              <a:t>        2</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 No, it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IS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your problem –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Matt.18:6,7</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3</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 If you dress in revealing and suggestive clothing you are guilty of lasciviousness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Gal.5:19</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&gt;&gt;&gt;&gt;&gt;&gt;&gt;&gt;&gt;&gt;&gt;&gt;&gt;&gt;&gt;&gt;&gt;&gt;&gt;&gt;&gt;&gt;&gt;&gt;&gt;</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C.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It's hot &amp; I dress for comfort in the summer.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1. If that means shorter shorts, lower cut dresses &amp; blouses, shorter skirts, and swim suits that barely cover what underwear covers then so be it – I gotta' keep cool.</a:t>
            </a:r>
            <a:br>
              <a:rPr lang="en-US" sz="1200" b="0" kern="1200" dirty="0">
                <a:solidFill>
                  <a:schemeClr val="tx1"/>
                </a:solidFill>
                <a:effectLst/>
                <a:latin typeface="Times New Roman" panose="02020603050405020304" pitchFamily="18" charset="0"/>
                <a:ea typeface="+mn-ea"/>
                <a:cs typeface="Times New Roman" panose="02020603050405020304" pitchFamily="18" charset="0"/>
              </a:rPr>
            </a:br>
            <a:r>
              <a:rPr lang="en-US" sz="1200" b="0" kern="1200" dirty="0">
                <a:solidFill>
                  <a:schemeClr val="tx1"/>
                </a:solidFill>
                <a:effectLst/>
                <a:latin typeface="Times New Roman" panose="02020603050405020304" pitchFamily="18" charset="0"/>
                <a:ea typeface="+mn-ea"/>
                <a:cs typeface="Times New Roman" panose="02020603050405020304" pitchFamily="18" charset="0"/>
              </a:rPr>
              <a:t>        2</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 Nothing wrong with keeping cool as long as we observe God’s desires for our clothing standard.</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3</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 Are you willing to risk burning in Hell for all eternity for the sake of keeping cool on earth?</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&gt;&gt;&gt;&gt;&gt;&gt;&gt;&gt;&gt;&gt;&gt;&gt;&gt;&gt;&gt;&gt;&gt;&gt;&gt;&gt;&gt;&gt;&gt;&gt;&gt;</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D.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Some suggest that there are places, such as swimming pools &amp; beaches, where skimpy clothing (even bikinis or French cut swim suits) would be permissible and decent, particularly if there are other people there dressed in similar garments.</a:t>
            </a:r>
            <a:br>
              <a:rPr lang="en-US" sz="1200" b="1" kern="1200" dirty="0">
                <a:solidFill>
                  <a:schemeClr val="tx1"/>
                </a:solidFill>
                <a:effectLst/>
                <a:latin typeface="Times New Roman" panose="02020603050405020304" pitchFamily="18" charset="0"/>
                <a:ea typeface="+mn-ea"/>
                <a:cs typeface="Times New Roman" panose="02020603050405020304" pitchFamily="18" charset="0"/>
              </a:rPr>
            </a:br>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1. How far will one take this kind of reasoning?</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a. Would you argue drunkenness is permissible, as long as there are other people around who are also drinking, and some who are drunker than you?</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b. Would you argue that fornication is alright; as long as you do it in a whore house?</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2. The presence of water at the pool doesn't reduce a young man's eyesight or his hormone levels!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&gt;&gt;&gt;&gt;&gt;&gt;&gt;&gt;&gt;&gt;&gt;&gt;&gt;&gt;&gt;&gt;&gt;&gt;&gt;&gt;&gt;&gt;&gt;&gt;&gt;&gt;</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E.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The object is not to see how little we can get by with wearing.</a:t>
            </a:r>
            <a:br>
              <a:rPr lang="en-US" sz="1200" b="1" kern="1200" dirty="0">
                <a:solidFill>
                  <a:schemeClr val="tx1"/>
                </a:solidFill>
                <a:effectLst/>
                <a:latin typeface="Times New Roman" panose="02020603050405020304" pitchFamily="18" charset="0"/>
                <a:ea typeface="+mn-ea"/>
                <a:cs typeface="Times New Roman" panose="02020603050405020304" pitchFamily="18" charset="0"/>
              </a:rPr>
            </a:br>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1. We are not to see how close we can get to immodesty without crossing the line.</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2. If that's your attitude or approach to dress than you have some serious spiritual problems!</a:t>
            </a:r>
            <a:endParaRPr lang="en-US" dirty="0"/>
          </a:p>
        </p:txBody>
      </p:sp>
      <p:sp>
        <p:nvSpPr>
          <p:cNvPr id="4" name="Slide Number Placeholder 3"/>
          <p:cNvSpPr>
            <a:spLocks noGrp="1"/>
          </p:cNvSpPr>
          <p:nvPr>
            <p:ph type="sldNum" sz="quarter" idx="5"/>
          </p:nvPr>
        </p:nvSpPr>
        <p:spPr/>
        <p:txBody>
          <a:bodyPr/>
          <a:lstStyle/>
          <a:p>
            <a:fld id="{545CFB72-09EB-47ED-BBE9-68038FAEC577}" type="slidenum">
              <a:rPr lang="en-US" smtClean="0"/>
              <a:t>18</a:t>
            </a:fld>
            <a:endParaRPr lang="en-US"/>
          </a:p>
        </p:txBody>
      </p:sp>
    </p:spTree>
    <p:extLst>
      <p:ext uri="{BB962C8B-B14F-4D97-AF65-F5344CB8AC3E}">
        <p14:creationId xmlns:p14="http://schemas.microsoft.com/office/powerpoint/2010/main" val="12583627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None/>
              <a:defRPr/>
            </a:pPr>
            <a:r>
              <a:rPr lang="en-US" sz="1200" dirty="0">
                <a:latin typeface="Times New Roman" panose="02020603050405020304" pitchFamily="18" charset="0"/>
                <a:cs typeface="Times New Roman" panose="02020603050405020304" pitchFamily="18" charset="0"/>
              </a:rPr>
              <a:t>In Reaching a Conclusion that God Cares how we dress:</a:t>
            </a:r>
          </a:p>
          <a:p>
            <a:pPr marL="0" lvl="0" indent="0">
              <a:buNone/>
              <a:defRPr/>
            </a:pPr>
            <a:r>
              <a:rPr lang="en-US" sz="1200" dirty="0">
                <a:latin typeface="Times New Roman" panose="02020603050405020304" pitchFamily="18" charset="0"/>
                <a:cs typeface="Times New Roman" panose="02020603050405020304" pitchFamily="18" charset="0"/>
              </a:rPr>
              <a:t>&gt;&gt;&gt;&gt;&gt;&gt;&gt;&gt;&gt;&gt;&gt;&gt;&gt;&gt;&gt;&gt;&gt;&gt;&gt;&gt;&gt;&gt;&gt;&gt;</a:t>
            </a:r>
          </a:p>
          <a:p>
            <a:pPr marL="0" lvl="0" indent="0">
              <a:buNone/>
              <a:defRPr/>
            </a:pPr>
            <a:r>
              <a:rPr lang="en-US" sz="1200" dirty="0">
                <a:latin typeface="Times New Roman" panose="02020603050405020304" pitchFamily="18" charset="0"/>
                <a:cs typeface="Times New Roman" panose="02020603050405020304" pitchFamily="18" charset="0"/>
              </a:rPr>
              <a:t>    1. If you are a modest thinking person you don’t need to be told what you can wear.</a:t>
            </a:r>
          </a:p>
          <a:p>
            <a:pPr marL="0" lvl="0" indent="0">
              <a:buNone/>
              <a:defRPr/>
            </a:pPr>
            <a:r>
              <a:rPr lang="en-US" sz="1200" dirty="0">
                <a:latin typeface="Times New Roman" panose="02020603050405020304" pitchFamily="18" charset="0"/>
                <a:cs typeface="Times New Roman" panose="02020603050405020304" pitchFamily="18" charset="0"/>
              </a:rPr>
              <a:t>&gt;&gt;&gt;&gt;&gt;&gt;&gt;&gt;&gt;&gt;&gt;&gt;&gt;&gt;&gt;&gt;&gt;&gt;&gt;&gt;&gt;&gt;&gt;&gt;</a:t>
            </a:r>
          </a:p>
          <a:p>
            <a:pPr marL="0" lvl="0" indent="0">
              <a:buNone/>
              <a:defRPr/>
            </a:pPr>
            <a:r>
              <a:rPr lang="en-US" sz="1200" dirty="0">
                <a:latin typeface="Times New Roman" panose="02020603050405020304" pitchFamily="18" charset="0"/>
                <a:cs typeface="Times New Roman" panose="02020603050405020304" pitchFamily="18" charset="0"/>
              </a:rPr>
              <a:t>    2. Let’s be sure our outward appearance shows our inward love for and devotion to the Lord.</a:t>
            </a:r>
          </a:p>
          <a:p>
            <a:endParaRPr lang="en-US" dirty="0"/>
          </a:p>
        </p:txBody>
      </p:sp>
      <p:sp>
        <p:nvSpPr>
          <p:cNvPr id="4" name="Slide Number Placeholder 3"/>
          <p:cNvSpPr>
            <a:spLocks noGrp="1"/>
          </p:cNvSpPr>
          <p:nvPr>
            <p:ph type="sldNum" sz="quarter" idx="5"/>
          </p:nvPr>
        </p:nvSpPr>
        <p:spPr/>
        <p:txBody>
          <a:bodyPr/>
          <a:lstStyle/>
          <a:p>
            <a:fld id="{545CFB72-09EB-47ED-BBE9-68038FAEC577}" type="slidenum">
              <a:rPr lang="en-US" smtClean="0"/>
              <a:t>19</a:t>
            </a:fld>
            <a:endParaRPr lang="en-US"/>
          </a:p>
        </p:txBody>
      </p:sp>
    </p:spTree>
    <p:extLst>
      <p:ext uri="{BB962C8B-B14F-4D97-AF65-F5344CB8AC3E}">
        <p14:creationId xmlns:p14="http://schemas.microsoft.com/office/powerpoint/2010/main" val="42359465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45CFB72-09EB-47ED-BBE9-68038FAEC577}" type="slidenum">
              <a:rPr lang="en-US" smtClean="0"/>
              <a:t>2</a:t>
            </a:fld>
            <a:endParaRPr lang="en-US"/>
          </a:p>
        </p:txBody>
      </p:sp>
    </p:spTree>
    <p:extLst>
      <p:ext uri="{BB962C8B-B14F-4D97-AF65-F5344CB8AC3E}">
        <p14:creationId xmlns:p14="http://schemas.microsoft.com/office/powerpoint/2010/main" val="12184171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sz="1200" b="1" i="1" kern="1200" dirty="0">
                <a:solidFill>
                  <a:schemeClr val="tx1"/>
                </a:solidFill>
                <a:effectLst/>
                <a:latin typeface="+mn-lt"/>
                <a:ea typeface="+mn-ea"/>
                <a:cs typeface="+mn-cs"/>
              </a:rPr>
              <a:t>Invitation:</a:t>
            </a:r>
            <a:r>
              <a:rPr lang="en-US" sz="1200" i="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pPr marL="0" indent="0">
              <a:buFontTx/>
              <a:buNone/>
            </a:pPr>
            <a:r>
              <a:rPr lang="en-US" sz="1200" kern="1200" dirty="0">
                <a:solidFill>
                  <a:schemeClr val="tx1"/>
                </a:solidFill>
                <a:effectLst/>
                <a:latin typeface="+mn-lt"/>
                <a:ea typeface="+mn-ea"/>
                <a:cs typeface="+mn-cs"/>
              </a:rPr>
              <a:t>    1. Hearing and faith, </a:t>
            </a:r>
            <a:r>
              <a:rPr lang="en-US" sz="1200" b="1" kern="1200" dirty="0">
                <a:solidFill>
                  <a:schemeClr val="tx1"/>
                </a:solidFill>
                <a:effectLst/>
                <a:latin typeface="+mn-lt"/>
                <a:ea typeface="+mn-ea"/>
                <a:cs typeface="+mn-cs"/>
              </a:rPr>
              <a:t>Rom. 10:17; Mark 16:16 </a:t>
            </a:r>
            <a:endParaRPr lang="en-US" sz="1200" b="0" kern="1200" dirty="0">
              <a:solidFill>
                <a:schemeClr val="tx1"/>
              </a:solidFill>
              <a:effectLst/>
              <a:latin typeface="+mn-lt"/>
              <a:ea typeface="+mn-ea"/>
              <a:cs typeface="+mn-cs"/>
            </a:endParaRPr>
          </a:p>
          <a:p>
            <a:pPr marL="0" indent="0" rtl="0">
              <a:buFontTx/>
              <a:buNone/>
            </a:pPr>
            <a:r>
              <a:rPr lang="en-US" sz="1200" b="0" i="1" u="none" strike="noStrike" kern="1200" baseline="0" dirty="0">
                <a:solidFill>
                  <a:schemeClr val="tx1"/>
                </a:solidFill>
                <a:latin typeface="+mn-lt"/>
                <a:ea typeface="+mn-ea"/>
                <a:cs typeface="+mn-cs"/>
              </a:rPr>
              <a:t>He who believes and is baptized will be saved; but he who does not believe will be condemned.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Mark 16:16</a:t>
            </a:r>
            <a:r>
              <a:rPr lang="en-US" sz="1200" b="0" i="0" u="none" strike="noStrike" kern="1200" baseline="0" dirty="0">
                <a:solidFill>
                  <a:schemeClr val="tx1"/>
                </a:solidFill>
                <a:latin typeface="+mn-lt"/>
                <a:ea typeface="+mn-ea"/>
                <a:cs typeface="+mn-cs"/>
              </a:rPr>
              <a:t>)</a:t>
            </a:r>
            <a:endParaRPr lang="en-US" sz="1200" kern="1200" dirty="0">
              <a:solidFill>
                <a:schemeClr val="tx1"/>
              </a:solidFill>
              <a:effectLst/>
              <a:latin typeface="+mn-lt"/>
              <a:ea typeface="+mn-ea"/>
              <a:cs typeface="+mn-cs"/>
            </a:endParaRPr>
          </a:p>
          <a:p>
            <a:pPr marL="0" indent="0">
              <a:buFontTx/>
              <a:buNone/>
            </a:pPr>
            <a:r>
              <a:rPr lang="en-US" sz="1200" kern="1200" dirty="0">
                <a:solidFill>
                  <a:schemeClr val="tx1"/>
                </a:solidFill>
                <a:effectLst/>
                <a:latin typeface="+mn-lt"/>
                <a:ea typeface="+mn-ea"/>
                <a:cs typeface="+mn-cs"/>
              </a:rPr>
              <a:t>    2. Repentance, </a:t>
            </a:r>
            <a:r>
              <a:rPr lang="en-US" sz="1200" b="1" kern="1200" dirty="0">
                <a:solidFill>
                  <a:schemeClr val="tx1"/>
                </a:solidFill>
                <a:effectLst/>
                <a:latin typeface="+mn-lt"/>
                <a:ea typeface="+mn-ea"/>
                <a:cs typeface="+mn-cs"/>
              </a:rPr>
              <a:t>Acts 2:38 </a:t>
            </a:r>
            <a:endParaRPr lang="en-US" sz="1200" kern="1200" dirty="0">
              <a:solidFill>
                <a:schemeClr val="tx1"/>
              </a:solidFill>
              <a:effectLst/>
              <a:latin typeface="+mn-lt"/>
              <a:ea typeface="+mn-ea"/>
              <a:cs typeface="+mn-cs"/>
            </a:endParaRPr>
          </a:p>
          <a:p>
            <a:pPr marL="0" indent="0" rtl="0">
              <a:buFontTx/>
              <a:buNone/>
            </a:pPr>
            <a:r>
              <a:rPr lang="en-US" sz="1200" b="0" i="1" u="none" strike="noStrike" kern="1200" baseline="0" dirty="0">
                <a:solidFill>
                  <a:schemeClr val="tx1"/>
                </a:solidFill>
                <a:latin typeface="+mn-lt"/>
                <a:ea typeface="+mn-ea"/>
                <a:cs typeface="+mn-cs"/>
              </a:rPr>
              <a:t>Then Peter said to them, "Repent, and let every one of you be baptized in the name of Jesus Christ for the remission of sins; and you shall receive the gift of the Holy Spirit.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Acts 2:38</a:t>
            </a:r>
            <a:r>
              <a:rPr lang="en-US" sz="1200" b="0" i="0" u="none" strike="noStrike" kern="1200" baseline="0" dirty="0">
                <a:solidFill>
                  <a:schemeClr val="tx1"/>
                </a:solidFill>
                <a:latin typeface="+mn-lt"/>
                <a:ea typeface="+mn-ea"/>
                <a:cs typeface="+mn-cs"/>
              </a:rPr>
              <a:t>)</a:t>
            </a:r>
            <a:endParaRPr lang="en-US" sz="1200" kern="1200" dirty="0">
              <a:solidFill>
                <a:schemeClr val="tx1"/>
              </a:solidFill>
              <a:effectLst/>
              <a:latin typeface="+mn-lt"/>
              <a:ea typeface="+mn-ea"/>
              <a:cs typeface="+mn-cs"/>
            </a:endParaRPr>
          </a:p>
          <a:p>
            <a:pPr marL="0" indent="0">
              <a:buFontTx/>
              <a:buNone/>
            </a:pPr>
            <a:r>
              <a:rPr lang="en-US" sz="1200" kern="1200" dirty="0">
                <a:solidFill>
                  <a:schemeClr val="tx1"/>
                </a:solidFill>
                <a:effectLst/>
                <a:latin typeface="+mn-lt"/>
                <a:ea typeface="+mn-ea"/>
                <a:cs typeface="+mn-cs"/>
              </a:rPr>
              <a:t>    3. Professing Christ, </a:t>
            </a:r>
            <a:r>
              <a:rPr lang="en-US" sz="1200" b="1" kern="1200" dirty="0">
                <a:solidFill>
                  <a:schemeClr val="tx1"/>
                </a:solidFill>
                <a:effectLst/>
                <a:latin typeface="+mn-lt"/>
                <a:ea typeface="+mn-ea"/>
                <a:cs typeface="+mn-cs"/>
              </a:rPr>
              <a:t>Rom. 10:9-10 </a:t>
            </a:r>
            <a:endParaRPr lang="en-US" sz="1200" kern="1200" dirty="0">
              <a:solidFill>
                <a:schemeClr val="tx1"/>
              </a:solidFill>
              <a:effectLst/>
              <a:latin typeface="+mn-lt"/>
              <a:ea typeface="+mn-ea"/>
              <a:cs typeface="+mn-cs"/>
            </a:endParaRPr>
          </a:p>
          <a:p>
            <a:pPr marL="0" indent="0" rtl="0">
              <a:buFontTx/>
              <a:buNone/>
            </a:pPr>
            <a:r>
              <a:rPr lang="en-US" sz="1200" b="0" i="1" u="none" strike="noStrike" kern="1200" baseline="0" dirty="0">
                <a:solidFill>
                  <a:schemeClr val="tx1"/>
                </a:solidFill>
                <a:latin typeface="+mn-lt"/>
                <a:ea typeface="+mn-ea"/>
                <a:cs typeface="+mn-cs"/>
              </a:rPr>
              <a:t>For with the heart one believes unto righteousness, and with the mouth confession is made unto salvation.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Romans 10:10</a:t>
            </a:r>
            <a:r>
              <a:rPr lang="en-US" sz="1200" b="0" i="0" u="none" strike="noStrike" kern="1200" baseline="0" dirty="0">
                <a:solidFill>
                  <a:schemeClr val="tx1"/>
                </a:solidFill>
                <a:latin typeface="+mn-lt"/>
                <a:ea typeface="+mn-ea"/>
                <a:cs typeface="+mn-cs"/>
              </a:rPr>
              <a:t>)</a:t>
            </a:r>
            <a:endParaRPr lang="en-US" sz="1200" kern="1200" dirty="0">
              <a:solidFill>
                <a:schemeClr val="tx1"/>
              </a:solidFill>
              <a:effectLst/>
              <a:latin typeface="+mn-lt"/>
              <a:ea typeface="+mn-ea"/>
              <a:cs typeface="+mn-cs"/>
            </a:endParaRPr>
          </a:p>
          <a:p>
            <a:pPr marL="0" indent="0">
              <a:buFontTx/>
              <a:buNone/>
            </a:pPr>
            <a:r>
              <a:rPr lang="en-US" sz="1200" kern="1200" dirty="0">
                <a:solidFill>
                  <a:schemeClr val="tx1"/>
                </a:solidFill>
                <a:effectLst/>
                <a:latin typeface="+mn-lt"/>
                <a:ea typeface="+mn-ea"/>
                <a:cs typeface="+mn-cs"/>
              </a:rPr>
              <a:t>    4. Immersion in water, </a:t>
            </a:r>
            <a:r>
              <a:rPr lang="en-US" sz="1200" b="1" kern="1200" dirty="0">
                <a:solidFill>
                  <a:schemeClr val="tx1"/>
                </a:solidFill>
                <a:effectLst/>
                <a:latin typeface="+mn-lt"/>
                <a:ea typeface="+mn-ea"/>
                <a:cs typeface="+mn-cs"/>
              </a:rPr>
              <a:t>Rom. 6:3-5; Acts 22:16 </a:t>
            </a:r>
          </a:p>
          <a:p>
            <a:pPr marL="0" indent="0" rtl="0">
              <a:buFontTx/>
              <a:buNone/>
            </a:pPr>
            <a:r>
              <a:rPr lang="en-US" sz="1200" b="0" i="1" u="none" strike="noStrike" kern="1200" baseline="0" dirty="0">
                <a:solidFill>
                  <a:schemeClr val="tx1"/>
                </a:solidFill>
                <a:latin typeface="+mn-lt"/>
                <a:ea typeface="+mn-ea"/>
                <a:cs typeface="+mn-cs"/>
              </a:rPr>
              <a:t>Or do you not know that as many of us as were baptized into Christ Jesus were baptized into His death? Therefore we were buried with Him through baptism into death, that just as Christ was raised from the dead by the glory of the Father, even so we also should walk in newness of life. For if we have been united together in the likeness of His death, certainly we also shall be in the likeness of His resurrection,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Romans 6:3-5</a:t>
            </a:r>
            <a:r>
              <a:rPr lang="en-US" sz="1200" b="0" i="0" u="none" strike="noStrike" kern="1200" baseline="0" dirty="0">
                <a:solidFill>
                  <a:schemeClr val="tx1"/>
                </a:solidFill>
                <a:latin typeface="+mn-lt"/>
                <a:ea typeface="+mn-ea"/>
                <a:cs typeface="+mn-cs"/>
              </a:rPr>
              <a:t>)</a:t>
            </a:r>
            <a:endParaRPr lang="en-US" sz="1200" kern="1200" dirty="0">
              <a:solidFill>
                <a:schemeClr val="tx1"/>
              </a:solidFill>
              <a:effectLst/>
              <a:latin typeface="+mn-lt"/>
              <a:ea typeface="+mn-ea"/>
              <a:cs typeface="+mn-cs"/>
            </a:endParaRPr>
          </a:p>
          <a:p>
            <a:pPr marL="0" indent="0">
              <a:buFontTx/>
              <a:buNone/>
            </a:pPr>
            <a:r>
              <a:rPr lang="en-US" sz="1200" kern="1200" dirty="0">
                <a:solidFill>
                  <a:schemeClr val="tx1"/>
                </a:solidFill>
                <a:effectLst/>
                <a:latin typeface="+mn-lt"/>
                <a:ea typeface="+mn-ea"/>
                <a:cs typeface="+mn-cs"/>
              </a:rPr>
              <a:t>    5. Faithfulness, </a:t>
            </a:r>
            <a:r>
              <a:rPr lang="en-US" sz="1200" b="1" kern="1200" dirty="0">
                <a:solidFill>
                  <a:schemeClr val="tx1"/>
                </a:solidFill>
                <a:effectLst/>
                <a:latin typeface="+mn-lt"/>
                <a:ea typeface="+mn-ea"/>
                <a:cs typeface="+mn-cs"/>
              </a:rPr>
              <a:t>Rev. 2:10b</a:t>
            </a:r>
            <a:endParaRPr lang="en-US" sz="1200" kern="1200" dirty="0">
              <a:solidFill>
                <a:schemeClr val="tx1"/>
              </a:solidFill>
              <a:effectLst/>
              <a:latin typeface="+mn-lt"/>
              <a:ea typeface="+mn-ea"/>
              <a:cs typeface="+mn-cs"/>
            </a:endParaRPr>
          </a:p>
          <a:p>
            <a:pPr marL="0" indent="0" rtl="0">
              <a:buFontTx/>
              <a:buNone/>
            </a:pPr>
            <a:r>
              <a:rPr lang="en-US" sz="1200" b="0" i="1" u="none" strike="noStrike" kern="1200" baseline="0" dirty="0">
                <a:solidFill>
                  <a:schemeClr val="tx1"/>
                </a:solidFill>
                <a:latin typeface="+mn-lt"/>
                <a:ea typeface="+mn-ea"/>
                <a:cs typeface="+mn-cs"/>
              </a:rPr>
              <a:t>Be faithful until death, and I will give you the crown of life.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Revelation 2:10b</a:t>
            </a:r>
            <a:r>
              <a:rPr lang="en-US" sz="1200" b="0" i="0" u="none" strike="noStrike" kern="1200" baseline="0" dirty="0">
                <a:solidFill>
                  <a:schemeClr val="tx1"/>
                </a:solidFill>
                <a:latin typeface="+mn-lt"/>
                <a:ea typeface="+mn-ea"/>
                <a:cs typeface="+mn-cs"/>
              </a:rPr>
              <a:t>)</a:t>
            </a:r>
            <a:r>
              <a:rPr lang="en-US" sz="1200" kern="1200" dirty="0">
                <a:solidFill>
                  <a:schemeClr val="tx1"/>
                </a:solidFill>
                <a:effectLst/>
                <a:latin typeface="+mn-lt"/>
                <a:ea typeface="+mn-ea"/>
                <a:cs typeface="+mn-cs"/>
              </a:rPr>
              <a:t> </a:t>
            </a:r>
          </a:p>
          <a:p>
            <a:pPr marL="0" indent="0">
              <a:buFontTx/>
              <a:buNone/>
            </a:pPr>
            <a:r>
              <a:rPr lang="en-US" sz="1200" kern="1200" dirty="0">
                <a:solidFill>
                  <a:schemeClr val="tx1"/>
                </a:solidFill>
                <a:effectLst/>
                <a:latin typeface="+mn-lt"/>
                <a:ea typeface="+mn-ea"/>
                <a:cs typeface="+mn-cs"/>
              </a:rPr>
              <a:t>    6. Prayerful penitence for the erring child of God, </a:t>
            </a:r>
            <a:r>
              <a:rPr lang="en-US" sz="1200" b="1" kern="1200" dirty="0">
                <a:solidFill>
                  <a:schemeClr val="tx1"/>
                </a:solidFill>
                <a:effectLst/>
                <a:latin typeface="+mn-lt"/>
                <a:ea typeface="+mn-ea"/>
                <a:cs typeface="+mn-cs"/>
              </a:rPr>
              <a:t>Acts 8:22</a:t>
            </a:r>
            <a:r>
              <a:rPr lang="en-US" sz="1200" kern="1200" dirty="0">
                <a:solidFill>
                  <a:schemeClr val="tx1"/>
                </a:solidFill>
                <a:effectLst/>
                <a:latin typeface="+mn-lt"/>
                <a:ea typeface="+mn-ea"/>
                <a:cs typeface="+mn-cs"/>
              </a:rPr>
              <a:t> </a:t>
            </a:r>
            <a:endParaRPr lang="en-US" sz="1200" i="1" kern="1200" dirty="0">
              <a:solidFill>
                <a:schemeClr val="tx1"/>
              </a:solidFill>
              <a:effectLst/>
              <a:latin typeface="+mn-lt"/>
              <a:ea typeface="+mn-ea"/>
              <a:cs typeface="+mn-cs"/>
            </a:endParaRPr>
          </a:p>
          <a:p>
            <a:pPr marL="0" indent="0">
              <a:buFontTx/>
              <a:buNone/>
            </a:pPr>
            <a:r>
              <a:rPr lang="en-US" sz="1200" i="1" kern="1200" dirty="0">
                <a:solidFill>
                  <a:schemeClr val="tx1"/>
                </a:solidFill>
                <a:effectLst/>
                <a:latin typeface="+mn-lt"/>
                <a:ea typeface="+mn-ea"/>
                <a:cs typeface="+mn-cs"/>
              </a:rPr>
              <a:t>&gt;&gt;&gt;&gt;&gt;&gt;&gt;&gt;&gt;&gt;&gt;&gt;&gt;&gt;&gt;&gt;&gt;&gt;&gt;&gt;&gt;&gt;&gt;&gt;&gt;&gt;&gt;</a:t>
            </a:r>
          </a:p>
          <a:p>
            <a:r>
              <a:rPr lang="en-US" sz="1200" i="1" kern="1200" dirty="0">
                <a:solidFill>
                  <a:schemeClr val="tx1"/>
                </a:solidFill>
                <a:effectLst/>
                <a:latin typeface="+mn-lt"/>
                <a:ea typeface="+mn-ea"/>
                <a:cs typeface="+mn-cs"/>
              </a:rPr>
              <a:t> Song List</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545CFB72-09EB-47ED-BBE9-68038FAEC577}" type="slidenum">
              <a:rPr lang="en-US" smtClean="0"/>
              <a:t>20</a:t>
            </a:fld>
            <a:endParaRPr lang="en-US"/>
          </a:p>
        </p:txBody>
      </p:sp>
    </p:spTree>
    <p:extLst>
      <p:ext uri="{BB962C8B-B14F-4D97-AF65-F5344CB8AC3E}">
        <p14:creationId xmlns:p14="http://schemas.microsoft.com/office/powerpoint/2010/main" val="35616664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1. Are you of the world or do you just dress as if you are in the World?</a:t>
            </a:r>
          </a:p>
          <a:p>
            <a:r>
              <a:rPr lang="en-US" dirty="0"/>
              <a:t>    2. Do you stand out in the world as a Christian, or just blend in by dressing like them?</a:t>
            </a:r>
          </a:p>
        </p:txBody>
      </p:sp>
      <p:sp>
        <p:nvSpPr>
          <p:cNvPr id="4" name="Slide Number Placeholder 3"/>
          <p:cNvSpPr>
            <a:spLocks noGrp="1"/>
          </p:cNvSpPr>
          <p:nvPr>
            <p:ph type="sldNum" sz="quarter" idx="5"/>
          </p:nvPr>
        </p:nvSpPr>
        <p:spPr/>
        <p:txBody>
          <a:bodyPr/>
          <a:lstStyle/>
          <a:p>
            <a:fld id="{545CFB72-09EB-47ED-BBE9-68038FAEC577}" type="slidenum">
              <a:rPr lang="en-US" smtClean="0"/>
              <a:t>3</a:t>
            </a:fld>
            <a:endParaRPr lang="en-US"/>
          </a:p>
        </p:txBody>
      </p:sp>
    </p:spTree>
    <p:extLst>
      <p:ext uri="{BB962C8B-B14F-4D97-AF65-F5344CB8AC3E}">
        <p14:creationId xmlns:p14="http://schemas.microsoft.com/office/powerpoint/2010/main" val="10626764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Introduction:</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A. Text: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Isa.5:20,21</a:t>
            </a:r>
            <a:endParaRPr lang="en-US" sz="1200" b="0" i="0" kern="1200" dirty="0">
              <a:solidFill>
                <a:schemeClr val="tx1"/>
              </a:solidFill>
              <a:effectLst/>
              <a:latin typeface="Times New Roman" panose="02020603050405020304" pitchFamily="18" charset="0"/>
              <a:ea typeface="+mn-ea"/>
              <a:cs typeface="Times New Roman" panose="02020603050405020304" pitchFamily="18" charset="0"/>
            </a:endParaRPr>
          </a:p>
          <a:p>
            <a:pPr rtl="0"/>
            <a:r>
              <a:rPr lang="en-US" sz="1200" b="0" i="1" u="none" strike="noStrike" kern="1200" baseline="0" dirty="0">
                <a:solidFill>
                  <a:schemeClr val="tx1"/>
                </a:solidFill>
                <a:latin typeface="+mn-lt"/>
                <a:ea typeface="+mn-ea"/>
                <a:cs typeface="+mn-cs"/>
              </a:rPr>
              <a:t>Woe to those who call evil good, and good evil; Who put darkness for light, and light for darkness; Who put bitter for sweet, and sweet for bitter! Woe to those who are wise in their own eyes, And prudent in their own sight!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Isaiah 5:20-21</a:t>
            </a:r>
            <a:r>
              <a:rPr lang="en-US" sz="1200" b="0" i="0" u="none" strike="noStrike" kern="1200" baseline="0" dirty="0">
                <a:solidFill>
                  <a:schemeClr val="tx1"/>
                </a:solidFill>
                <a:latin typeface="+mn-lt"/>
                <a:ea typeface="+mn-ea"/>
                <a:cs typeface="+mn-cs"/>
              </a:rPr>
              <a:t>)</a:t>
            </a:r>
            <a:endParaRPr lang="en-US" sz="1200" b="0" i="0" kern="1200" dirty="0">
              <a:solidFill>
                <a:schemeClr val="tx1"/>
              </a:solidFill>
              <a:effectLst/>
              <a:latin typeface="Times New Roman" panose="02020603050405020304" pitchFamily="18" charset="0"/>
              <a:ea typeface="+mn-ea"/>
              <a:cs typeface="Times New Roman" panose="02020603050405020304" pitchFamily="18" charset="0"/>
            </a:endParaRPr>
          </a:p>
          <a:p>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1. We need to study the subject of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modesty</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 so we will know we aren’t calling something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good that is evil before God</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a:t>
            </a:r>
          </a:p>
          <a:p>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&gt;&gt;&gt;&gt;&gt;&gt;&gt;&gt;&gt;&gt;&gt;&gt;&gt;&gt;&gt;&gt;&gt;&gt;&gt;&gt;&gt;&gt;&gt;&gt;</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B. Many Christians have a difficulty deciding what to wear and thus have difficulties in answering these questions:</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1. How tight is too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tight</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2. How short is too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short</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3. How low-cut is too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low-cut</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4. How high should the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slit</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 go?</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5. How sheer is too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sheer</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6. Is it okay to wear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a bikini</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7. Is it okay for me to mow the lawn, or play sports, bare chested and in Shorts?</a:t>
            </a:r>
          </a:p>
          <a:p>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&gt;&gt;&gt;&gt;&gt;&gt;&gt;&gt;&gt;&gt;&gt;&gt;&gt;&gt;&gt;&gt;&gt;&gt;&gt;&gt;&gt;&gt;&gt;</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C. And to these we would add these related questions:</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1. Can I attend the dance?</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2. Can I go swimming with members of the opposite sex?</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3. Is it okay to look at pornography or watch movies filled with nudity?</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4. Understanding modesty will help to answer ALL of these questions.</a:t>
            </a:r>
          </a:p>
          <a:p>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&gt;&gt;&gt;&gt;&gt;&gt;&gt;&gt;&gt;&gt;&gt;&gt;&gt;&gt;&gt;&gt;&gt;&gt;&gt;&gt;&gt;&gt;&gt;</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545CFB72-09EB-47ED-BBE9-68038FAEC577}" type="slidenum">
              <a:rPr lang="en-US" smtClean="0"/>
              <a:t>4</a:t>
            </a:fld>
            <a:endParaRPr lang="en-US"/>
          </a:p>
        </p:txBody>
      </p:sp>
    </p:spTree>
    <p:extLst>
      <p:ext uri="{BB962C8B-B14F-4D97-AF65-F5344CB8AC3E}">
        <p14:creationId xmlns:p14="http://schemas.microsoft.com/office/powerpoint/2010/main" val="101519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bg1"/>
                </a:solidFill>
              </a:rPr>
              <a:t>Introduction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bg1"/>
                </a:solidFill>
              </a:rPr>
              <a:t>&gt;&gt;&gt;&gt;&gt;&gt;&gt;&gt;&gt;&gt;&gt;&gt;&gt;&gt;&gt;&gt;</a:t>
            </a:r>
          </a:p>
          <a:p>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    D. I believe the reason many Christians have such a problem answering these questions is because they want to follow as closely as possible perverted social standards (so they won’t appear to be different from the world) while at the same time trying to serve the Lord (which by nature demands we be different from the world).</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1. The only way for the Christian to deal with these questions is to ignore the pressures and standards of the world and focus only on what will be pleasing to our Lord.</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2. The fact is that where I draw the line and where you draw the line or where our society draws the line on this subject doesn’t matter – What matters is where God draws the line.</a:t>
            </a:r>
          </a:p>
          <a:p>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&gt;&gt;&gt;&gt;&gt;&gt;&gt;&gt;&gt;&gt;&gt;&gt;&gt;&gt;&gt;&gt;&gt;&gt;&gt;&gt;&gt;&gt;&gt;</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E. It is NOT just a female problem – men are often seen in indecent attire as well.</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1. We need to understand the biological fact of life, that there is a natural sexual appeal of the female form to the male.</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2. Survey of why men and women go to the beach: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69%</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 of men go to see women in swim suits, whereas only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7%</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 of women said they went to see men (“Beach Motives,” Psychology Today,</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Dec. 1982</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 p.10).</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3. Sadly, designers and manufacturers have learned the most profitable way for them to sell their goods is to appeal to man’s baser lusts.</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a. Thus, everything from hardware to underwear is shown to have sex appeal.</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4. This has made it difficult for a woman professing godliness to purchase her cloths because she has to select from what worldly minded people have designed to appeal to man’s baser lusts.</a:t>
            </a:r>
          </a:p>
          <a:p>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&gt;&gt;&gt;&gt;&gt;&gt;&gt;&gt;&gt;&gt;&gt;&gt;&gt;&gt;&gt;&gt;&gt;&gt;&gt;&gt;&gt;&gt;&gt;&gt;</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F. In this lesson we want to discuss the important fact that God absolutely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does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care how we dress.</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1. Hopefully we’ll see some things that we need to avoid, and also some things which will help us to make decisions which can and will reflect the character of the Lord we avow that we follow.</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2. This is an important subject – it needs to be preached on from the pulpit regularly.</a:t>
            </a:r>
            <a:endParaRPr lang="en-US" dirty="0"/>
          </a:p>
        </p:txBody>
      </p:sp>
      <p:sp>
        <p:nvSpPr>
          <p:cNvPr id="4" name="Slide Number Placeholder 3"/>
          <p:cNvSpPr>
            <a:spLocks noGrp="1"/>
          </p:cNvSpPr>
          <p:nvPr>
            <p:ph type="sldNum" sz="quarter" idx="5"/>
          </p:nvPr>
        </p:nvSpPr>
        <p:spPr/>
        <p:txBody>
          <a:bodyPr/>
          <a:lstStyle/>
          <a:p>
            <a:fld id="{545CFB72-09EB-47ED-BBE9-68038FAEC577}" type="slidenum">
              <a:rPr lang="en-US" smtClean="0"/>
              <a:t>5</a:t>
            </a:fld>
            <a:endParaRPr lang="en-US"/>
          </a:p>
        </p:txBody>
      </p:sp>
    </p:spTree>
    <p:extLst>
      <p:ext uri="{BB962C8B-B14F-4D97-AF65-F5344CB8AC3E}">
        <p14:creationId xmlns:p14="http://schemas.microsoft.com/office/powerpoint/2010/main" val="24337297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God’s Care Can Be Seen in the Garden of Eden</a:t>
            </a:r>
          </a:p>
          <a:p>
            <a:pPr marL="0" indent="0">
              <a:buNone/>
            </a:pP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&gt;&gt;&gt;&gt;&gt;&gt;&gt;&gt;&gt;&gt;&gt;&gt;&gt;&gt;&gt;&gt;&gt;&gt;</a:t>
            </a:r>
            <a:br>
              <a:rPr lang="en-US" sz="1200" b="1" kern="1200" dirty="0">
                <a:solidFill>
                  <a:schemeClr val="tx1"/>
                </a:solidFill>
                <a:effectLst/>
                <a:latin typeface="Times New Roman" panose="02020603050405020304" pitchFamily="18" charset="0"/>
                <a:ea typeface="+mn-ea"/>
                <a:cs typeface="Times New Roman" panose="02020603050405020304" pitchFamily="18" charset="0"/>
              </a:rPr>
            </a:br>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A.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Gen.3:7-11</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a:t>
            </a:r>
          </a:p>
          <a:p>
            <a:pPr algn="just" rtl="0"/>
            <a:r>
              <a:rPr lang="en-US" sz="1200" b="0" i="1" u="none" strike="noStrike" kern="1200" baseline="0" dirty="0">
                <a:solidFill>
                  <a:schemeClr val="tx1"/>
                </a:solidFill>
                <a:latin typeface="+mn-lt"/>
                <a:ea typeface="+mn-ea"/>
                <a:cs typeface="+mn-cs"/>
              </a:rPr>
              <a:t>Then the eyes of both of them were opened, and </a:t>
            </a:r>
            <a:r>
              <a:rPr lang="en-US" sz="1200" b="1" i="1" u="none" strike="noStrike" kern="1200" baseline="0" dirty="0">
                <a:solidFill>
                  <a:schemeClr val="tx1"/>
                </a:solidFill>
                <a:latin typeface="+mn-lt"/>
                <a:ea typeface="+mn-ea"/>
                <a:cs typeface="+mn-cs"/>
              </a:rPr>
              <a:t>they knew that they were naked</a:t>
            </a:r>
            <a:r>
              <a:rPr lang="en-US" sz="1200" b="0" i="1" u="none" strike="noStrike" kern="1200" baseline="0" dirty="0">
                <a:solidFill>
                  <a:schemeClr val="tx1"/>
                </a:solidFill>
                <a:latin typeface="+mn-lt"/>
                <a:ea typeface="+mn-ea"/>
                <a:cs typeface="+mn-cs"/>
              </a:rPr>
              <a:t>; and they sewed fig leaves together and made themselves coverings. And they heard the sound of the LORD God walking in the garden in the cool of the day, and Adam and his wife hid themselves from the presence of the LORD God among the trees of the garden. Then the LORD God called to Adam and said to him, "Where are you?" So he said, "I heard Your voice in the garden, and I was afraid </a:t>
            </a:r>
            <a:r>
              <a:rPr lang="en-US" sz="1200" b="1" i="1" u="none" strike="noStrike" kern="1200" baseline="0" dirty="0">
                <a:solidFill>
                  <a:schemeClr val="tx1"/>
                </a:solidFill>
                <a:latin typeface="+mn-lt"/>
                <a:ea typeface="+mn-ea"/>
                <a:cs typeface="+mn-cs"/>
              </a:rPr>
              <a:t>because I was naked</a:t>
            </a:r>
            <a:r>
              <a:rPr lang="en-US" sz="1200" b="0" i="1" u="none" strike="noStrike" kern="1200" baseline="0" dirty="0">
                <a:solidFill>
                  <a:schemeClr val="tx1"/>
                </a:solidFill>
                <a:latin typeface="+mn-lt"/>
                <a:ea typeface="+mn-ea"/>
                <a:cs typeface="+mn-cs"/>
              </a:rPr>
              <a:t>; and I hid myself." And He said, "</a:t>
            </a:r>
            <a:r>
              <a:rPr lang="en-US" sz="1200" b="1" i="1" u="none" strike="noStrike" kern="1200" baseline="0" dirty="0">
                <a:solidFill>
                  <a:schemeClr val="tx1"/>
                </a:solidFill>
                <a:latin typeface="+mn-lt"/>
                <a:ea typeface="+mn-ea"/>
                <a:cs typeface="+mn-cs"/>
              </a:rPr>
              <a:t>Who told you that you were naked? </a:t>
            </a:r>
            <a:r>
              <a:rPr lang="en-US" sz="1200" b="0" i="1" u="none" strike="noStrike" kern="1200" baseline="0" dirty="0">
                <a:solidFill>
                  <a:schemeClr val="tx1"/>
                </a:solidFill>
                <a:latin typeface="+mn-lt"/>
                <a:ea typeface="+mn-ea"/>
                <a:cs typeface="+mn-cs"/>
              </a:rPr>
              <a:t>Have you eaten from the tree of which I commanded you that you should not eat?"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Genesis 3:7-11</a:t>
            </a:r>
            <a:r>
              <a:rPr lang="en-US" sz="1200" b="0" i="0" u="none" strike="noStrike" kern="1200" baseline="0" dirty="0">
                <a:solidFill>
                  <a:schemeClr val="tx1"/>
                </a:solidFill>
                <a:latin typeface="+mn-lt"/>
                <a:ea typeface="+mn-ea"/>
                <a:cs typeface="+mn-cs"/>
              </a:rPr>
              <a:t>)</a:t>
            </a:r>
          </a:p>
          <a:p>
            <a:pPr marL="0" indent="0">
              <a:buNone/>
            </a:pPr>
            <a:r>
              <a:rPr lang="en-US" sz="120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&gt;&gt;&gt;&gt;&gt;&gt;&gt;&gt;&gt;&gt;&gt;&gt;&gt;&gt;&gt;&gt;&gt;&gt;&gt;</a:t>
            </a:r>
          </a:p>
          <a:p>
            <a:pPr marL="0" indent="0">
              <a:buNone/>
            </a:pP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B. Notice the word </a:t>
            </a:r>
            <a:r>
              <a:rPr lang="en-US" sz="1200" b="0" i="1" kern="1200" dirty="0">
                <a:solidFill>
                  <a:schemeClr val="tx1"/>
                </a:solidFill>
                <a:effectLst/>
                <a:latin typeface="Times New Roman" panose="02020603050405020304" pitchFamily="18" charset="0"/>
                <a:ea typeface="+mn-ea"/>
                <a:cs typeface="Times New Roman" panose="02020603050405020304" pitchFamily="18" charset="0"/>
              </a:rPr>
              <a:t>“</a:t>
            </a:r>
            <a:r>
              <a:rPr lang="en-US" sz="1200" b="1" i="1" kern="1200" dirty="0">
                <a:solidFill>
                  <a:schemeClr val="tx1"/>
                </a:solidFill>
                <a:effectLst/>
                <a:latin typeface="Times New Roman" panose="02020603050405020304" pitchFamily="18" charset="0"/>
                <a:ea typeface="+mn-ea"/>
                <a:cs typeface="Times New Roman" panose="02020603050405020304" pitchFamily="18" charset="0"/>
              </a:rPr>
              <a:t>naked</a:t>
            </a:r>
            <a:r>
              <a:rPr lang="en-US" sz="1200" b="0" i="1"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in verse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10</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a:t>
            </a:r>
          </a:p>
          <a:p>
            <a:pPr rtl="0"/>
            <a:r>
              <a:rPr lang="en-US" sz="1200" b="0" i="1" u="none" strike="noStrike" kern="1200" baseline="0" dirty="0">
                <a:solidFill>
                  <a:schemeClr val="tx1"/>
                </a:solidFill>
                <a:latin typeface="+mn-lt"/>
                <a:ea typeface="+mn-ea"/>
                <a:cs typeface="+mn-cs"/>
              </a:rPr>
              <a:t>So he said, "I heard Your voice in the garden, and I was afraid </a:t>
            </a:r>
            <a:r>
              <a:rPr lang="en-US" sz="1200" b="1" i="1" u="none" strike="noStrike" kern="1200" baseline="0" dirty="0">
                <a:solidFill>
                  <a:schemeClr val="tx1"/>
                </a:solidFill>
                <a:latin typeface="+mn-lt"/>
                <a:ea typeface="+mn-ea"/>
                <a:cs typeface="+mn-cs"/>
              </a:rPr>
              <a:t>because I was naked</a:t>
            </a:r>
            <a:r>
              <a:rPr lang="en-US" sz="1200" b="0" i="1" u="none" strike="noStrike" kern="1200" baseline="0" dirty="0">
                <a:solidFill>
                  <a:schemeClr val="tx1"/>
                </a:solidFill>
                <a:latin typeface="+mn-lt"/>
                <a:ea typeface="+mn-ea"/>
                <a:cs typeface="+mn-cs"/>
              </a:rPr>
              <a:t>; and I hid myself."</a:t>
            </a:r>
            <a:r>
              <a:rPr lang="en-US" sz="1200" b="0" i="0" u="none" strike="noStrike" kern="1200" baseline="0" dirty="0">
                <a:solidFill>
                  <a:schemeClr val="tx1"/>
                </a:solidFill>
                <a:latin typeface="+mn-lt"/>
                <a:ea typeface="+mn-ea"/>
                <a:cs typeface="+mn-cs"/>
              </a:rPr>
              <a:t> (</a:t>
            </a:r>
            <a:r>
              <a:rPr lang="en-US" sz="1200" b="1" i="0" u="none" strike="noStrike" kern="1200" baseline="0" dirty="0">
                <a:solidFill>
                  <a:schemeClr val="tx1"/>
                </a:solidFill>
                <a:latin typeface="+mn-lt"/>
                <a:ea typeface="+mn-ea"/>
                <a:cs typeface="+mn-cs"/>
              </a:rPr>
              <a:t>Genesis 3:10</a:t>
            </a:r>
            <a:r>
              <a:rPr lang="en-US" sz="1200" b="0" i="0" u="none" strike="noStrike" kern="1200" baseline="0" dirty="0">
                <a:solidFill>
                  <a:schemeClr val="tx1"/>
                </a:solidFill>
                <a:latin typeface="+mn-lt"/>
                <a:ea typeface="+mn-ea"/>
                <a:cs typeface="+mn-cs"/>
              </a:rPr>
              <a:t>)</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1. In this context it does not mean totally nude, but it suggests </a:t>
            </a:r>
            <a:r>
              <a:rPr lang="en-US" sz="1200" b="0" i="1" kern="1200" dirty="0">
                <a:solidFill>
                  <a:schemeClr val="tx1"/>
                </a:solidFill>
                <a:effectLst/>
                <a:latin typeface="Times New Roman" panose="02020603050405020304" pitchFamily="18" charset="0"/>
                <a:ea typeface="+mn-ea"/>
                <a:cs typeface="Times New Roman" panose="02020603050405020304" pitchFamily="18" charset="0"/>
              </a:rPr>
              <a:t>nakedness in the sense or degree of a lack of sufficient clothing</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a.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Gen 2:25</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1" kern="1200" dirty="0">
                <a:solidFill>
                  <a:schemeClr val="tx1"/>
                </a:solidFill>
                <a:effectLst/>
                <a:latin typeface="Times New Roman" panose="02020603050405020304" pitchFamily="18" charset="0"/>
                <a:ea typeface="+mn-ea"/>
                <a:cs typeface="Times New Roman" panose="02020603050405020304" pitchFamily="18" charset="0"/>
              </a:rPr>
              <a:t>“And they were both </a:t>
            </a:r>
            <a:r>
              <a:rPr lang="en-US" sz="1200" b="1" i="1" kern="1200" dirty="0">
                <a:solidFill>
                  <a:schemeClr val="tx1"/>
                </a:solidFill>
                <a:effectLst/>
                <a:latin typeface="Times New Roman" panose="02020603050405020304" pitchFamily="18" charset="0"/>
                <a:ea typeface="+mn-ea"/>
                <a:cs typeface="Times New Roman" panose="02020603050405020304" pitchFamily="18" charset="0"/>
              </a:rPr>
              <a:t>naked</a:t>
            </a:r>
            <a:r>
              <a:rPr lang="en-US" sz="1200" b="0" i="1" kern="1200" dirty="0">
                <a:solidFill>
                  <a:schemeClr val="tx1"/>
                </a:solidFill>
                <a:effectLst/>
                <a:latin typeface="Times New Roman" panose="02020603050405020304" pitchFamily="18" charset="0"/>
                <a:ea typeface="+mn-ea"/>
                <a:cs typeface="Times New Roman" panose="02020603050405020304" pitchFamily="18" charset="0"/>
              </a:rPr>
              <a:t>, the man and his wife, and were not ashamed.”</a:t>
            </a:r>
            <a:br>
              <a:rPr lang="en-US" sz="1200" i="1" kern="1200" dirty="0">
                <a:solidFill>
                  <a:schemeClr val="tx1"/>
                </a:solidFill>
                <a:effectLst/>
                <a:latin typeface="Times New Roman" panose="02020603050405020304" pitchFamily="18" charset="0"/>
                <a:ea typeface="+mn-ea"/>
                <a:cs typeface="Times New Roman" panose="02020603050405020304" pitchFamily="18" charset="0"/>
              </a:rPr>
            </a:br>
            <a:r>
              <a:rPr lang="en-US" sz="1200" i="1"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1) A different Hebrew word is used here which means totally bare.</a:t>
            </a:r>
          </a:p>
          <a:p>
            <a:pPr rtl="0"/>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&gt;&gt;&gt;&gt;&gt;&gt;&gt;&gt;&gt;&gt;&gt;&gt;&gt;&gt;&gt;&gt;&gt;&gt;&gt;&gt;</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2) [The word in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2:25</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 is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#6174</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1" kern="1200" dirty="0" err="1">
                <a:solidFill>
                  <a:schemeClr val="tx1"/>
                </a:solidFill>
                <a:effectLst/>
                <a:latin typeface="Times New Roman" panose="02020603050405020304" pitchFamily="18" charset="0"/>
                <a:ea typeface="+mn-ea"/>
                <a:cs typeface="Times New Roman" panose="02020603050405020304" pitchFamily="18" charset="0"/>
              </a:rPr>
              <a:t>arowm</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 whereas the one in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3:10</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 is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#5903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a:t>
            </a:r>
            <a:r>
              <a:rPr lang="en-US" sz="1200" b="1" i="1" kern="1200" dirty="0" err="1">
                <a:solidFill>
                  <a:schemeClr val="tx1"/>
                </a:solidFill>
                <a:effectLst/>
                <a:latin typeface="Times New Roman" panose="02020603050405020304" pitchFamily="18" charset="0"/>
                <a:ea typeface="+mn-ea"/>
                <a:cs typeface="Times New Roman" panose="02020603050405020304" pitchFamily="18" charset="0"/>
              </a:rPr>
              <a:t>eyrom</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a:t>
            </a:r>
          </a:p>
          <a:p>
            <a:pPr rtl="0"/>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&gt;&gt;&gt;&gt;&gt;&gt;&gt;&gt;&gt;&gt;&gt;&gt;&gt;&gt;&gt;&gt;&gt;&gt;&gt;&gt;</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2. By the time of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Gen. 3:7</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 They had made for themselves aprons from fig-leaves but they still recognized they were naked – and what they had created was not sufficient to cover their nakedness in the eyes of God.</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a. One thus may be wearing a certain amount of clothing but still be naked in the sight of God.</a:t>
            </a:r>
          </a:p>
          <a:p>
            <a:pPr rtl="0"/>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&gt;&gt;&gt;&gt;&gt;&gt;&gt;&gt;&gt;&gt;&gt;&gt;&gt;&gt;&gt;&gt;&gt;&gt;&gt;&gt;</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C. One ancient translation suggests Adam’s apron was designed to cover the </a:t>
            </a:r>
            <a:r>
              <a:rPr lang="en-US" sz="1200" b="0" i="1" kern="1200" dirty="0">
                <a:solidFill>
                  <a:schemeClr val="tx1"/>
                </a:solidFill>
                <a:effectLst/>
                <a:latin typeface="Times New Roman" panose="02020603050405020304" pitchFamily="18" charset="0"/>
                <a:ea typeface="+mn-ea"/>
                <a:cs typeface="Times New Roman" panose="02020603050405020304" pitchFamily="18" charset="0"/>
              </a:rPr>
              <a:t>“life giving parts.”</a:t>
            </a:r>
            <a:br>
              <a:rPr lang="en-US" sz="1200" i="1" kern="1200" dirty="0">
                <a:solidFill>
                  <a:schemeClr val="tx1"/>
                </a:solidFill>
                <a:effectLst/>
                <a:latin typeface="Times New Roman" panose="02020603050405020304" pitchFamily="18" charset="0"/>
                <a:ea typeface="+mn-ea"/>
                <a:cs typeface="Times New Roman" panose="02020603050405020304" pitchFamily="18" charset="0"/>
              </a:rPr>
            </a:br>
            <a:r>
              <a:rPr lang="en-US" sz="1200" i="1"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1. Most scholars agree these fig leaf coverings were skimpy at best and covered the equivalent of modern underwear.</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545CFB72-09EB-47ED-BBE9-68038FAEC577}" type="slidenum">
              <a:rPr lang="en-US" smtClean="0"/>
              <a:t>6</a:t>
            </a:fld>
            <a:endParaRPr lang="en-US"/>
          </a:p>
        </p:txBody>
      </p:sp>
    </p:spTree>
    <p:extLst>
      <p:ext uri="{BB962C8B-B14F-4D97-AF65-F5344CB8AC3E}">
        <p14:creationId xmlns:p14="http://schemas.microsoft.com/office/powerpoint/2010/main" val="34136467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latin typeface="Times New Roman" panose="02020603050405020304" pitchFamily="18" charset="0"/>
                <a:cs typeface="Times New Roman" panose="02020603050405020304" pitchFamily="18" charset="0"/>
              </a:rPr>
              <a:t>God’s Concern can be seen in the Garden of Eden.</a:t>
            </a:r>
          </a:p>
          <a:p>
            <a:r>
              <a:rPr lang="en-US" sz="1200" dirty="0">
                <a:latin typeface="Times New Roman" panose="02020603050405020304" pitchFamily="18" charset="0"/>
                <a:cs typeface="Times New Roman" panose="02020603050405020304" pitchFamily="18" charset="0"/>
              </a:rPr>
              <a:t>&gt;&gt;&gt;&gt;&gt;&gt;&gt;&gt;&gt;&gt;&gt;&gt;&gt;&gt;&gt;&gt;&gt;&gt;&gt;&gt;&gt;&gt;&gt;&gt;&gt;</a:t>
            </a:r>
          </a:p>
          <a:p>
            <a:r>
              <a:rPr lang="en-US" sz="1200" dirty="0">
                <a:latin typeface="Times New Roman" panose="02020603050405020304" pitchFamily="18" charset="0"/>
                <a:cs typeface="Times New Roman" panose="02020603050405020304" pitchFamily="18" charset="0"/>
              </a:rPr>
              <a:t>    D. </a:t>
            </a:r>
            <a:r>
              <a:rPr lang="en-US" sz="1200" b="0" i="1" u="none" strike="noStrike" kern="1200" baseline="0" dirty="0">
                <a:solidFill>
                  <a:schemeClr val="tx1"/>
                </a:solidFill>
                <a:latin typeface="+mn-lt"/>
                <a:ea typeface="+mn-ea"/>
                <a:cs typeface="+mn-cs"/>
              </a:rPr>
              <a:t>Also </a:t>
            </a:r>
            <a:r>
              <a:rPr lang="en-US" sz="1200" b="1" i="1" u="none" strike="noStrike" kern="1200" baseline="0" dirty="0">
                <a:solidFill>
                  <a:schemeClr val="tx1"/>
                </a:solidFill>
                <a:latin typeface="+mn-lt"/>
                <a:ea typeface="+mn-ea"/>
                <a:cs typeface="+mn-cs"/>
              </a:rPr>
              <a:t>for </a:t>
            </a:r>
            <a:r>
              <a:rPr lang="en-US" sz="1200" b="0" i="1" u="none" strike="noStrike" kern="1200" baseline="0" dirty="0">
                <a:solidFill>
                  <a:schemeClr val="tx1"/>
                </a:solidFill>
                <a:latin typeface="+mn-lt"/>
                <a:ea typeface="+mn-ea"/>
                <a:cs typeface="+mn-cs"/>
              </a:rPr>
              <a:t>Adam and his wife the LORD God made tunics of skin, and clothed them.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Genesis 3:21</a:t>
            </a:r>
            <a:r>
              <a:rPr lang="en-US" sz="1200" b="0" i="0" u="none" strike="noStrike" kern="1200" baseline="0" dirty="0">
                <a:solidFill>
                  <a:schemeClr val="tx1"/>
                </a:solidFill>
                <a:latin typeface="+mn-lt"/>
                <a:ea typeface="+mn-ea"/>
                <a:cs typeface="+mn-cs"/>
              </a:rPr>
              <a:t>)  </a:t>
            </a:r>
            <a:r>
              <a:rPr lang="en-US" sz="1200" b="1" i="0" u="none" strike="noStrike" kern="1200" baseline="0" dirty="0">
                <a:solidFill>
                  <a:schemeClr val="tx1"/>
                </a:solidFill>
                <a:latin typeface="+mn-lt"/>
                <a:ea typeface="+mn-ea"/>
                <a:cs typeface="+mn-cs"/>
              </a:rPr>
              <a:t>NKJV</a:t>
            </a:r>
            <a:endParaRPr lang="en-US" sz="1200" dirty="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    </a:t>
            </a:r>
            <a:r>
              <a:rPr lang="en-US" sz="1200" i="1" dirty="0">
                <a:latin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cs typeface="Times New Roman" panose="02020603050405020304" pitchFamily="18" charset="0"/>
              </a:rPr>
              <a:t>1. </a:t>
            </a:r>
            <a:r>
              <a:rPr lang="en-US" sz="1200" dirty="0" err="1">
                <a:latin typeface="Times New Roman" panose="02020603050405020304" pitchFamily="18" charset="0"/>
                <a:cs typeface="Times New Roman" panose="02020603050405020304" pitchFamily="18" charset="0"/>
              </a:rPr>
              <a:t>Strongs</a:t>
            </a:r>
            <a:r>
              <a:rPr lang="en-US" sz="1200" dirty="0">
                <a:latin typeface="Times New Roman" panose="02020603050405020304" pitchFamily="18" charset="0"/>
                <a:cs typeface="Times New Roman" panose="02020603050405020304" pitchFamily="18" charset="0"/>
              </a:rPr>
              <a:t>– </a:t>
            </a:r>
            <a:r>
              <a:rPr lang="en-US" sz="1200" b="1" dirty="0">
                <a:latin typeface="Times New Roman" panose="02020603050405020304" pitchFamily="18" charset="0"/>
                <a:cs typeface="Times New Roman" panose="02020603050405020304" pitchFamily="18" charset="0"/>
              </a:rPr>
              <a:t>3801</a:t>
            </a:r>
            <a:r>
              <a:rPr lang="en-US" sz="1200" dirty="0">
                <a:latin typeface="Times New Roman" panose="02020603050405020304" pitchFamily="18" charset="0"/>
                <a:cs typeface="Times New Roman" panose="02020603050405020304" pitchFamily="18" charset="0"/>
              </a:rPr>
              <a:t>– “from a word with an unused root, meaning to cover . . . </a:t>
            </a:r>
          </a:p>
          <a:p>
            <a:pPr marL="0" indent="0">
              <a:buFontTx/>
              <a:buNone/>
            </a:pPr>
            <a:r>
              <a:rPr lang="en-US" sz="1200" dirty="0">
                <a:latin typeface="Times New Roman" panose="02020603050405020304" pitchFamily="18" charset="0"/>
                <a:cs typeface="Times New Roman" panose="02020603050405020304" pitchFamily="18" charset="0"/>
              </a:rPr>
              <a:t>            1) tunic, under-garment; </a:t>
            </a:r>
          </a:p>
          <a:p>
            <a:pPr marL="0" indent="0">
              <a:buFontTx/>
              <a:buNone/>
            </a:pPr>
            <a:r>
              <a:rPr lang="en-US" sz="1200" dirty="0">
                <a:latin typeface="Times New Roman" panose="02020603050405020304" pitchFamily="18" charset="0"/>
                <a:cs typeface="Times New Roman" panose="02020603050405020304" pitchFamily="18" charset="0"/>
              </a:rPr>
              <a:t>            1a) a long shirt-like garment usually of linen.”</a:t>
            </a:r>
            <a:br>
              <a:rPr lang="en-US" sz="1200" dirty="0">
                <a:latin typeface="Times New Roman" panose="02020603050405020304" pitchFamily="18" charset="0"/>
                <a:cs typeface="Times New Roman" panose="02020603050405020304" pitchFamily="18" charset="0"/>
              </a:rPr>
            </a:br>
            <a:r>
              <a:rPr lang="en-US" sz="1200" dirty="0">
                <a:latin typeface="Times New Roman" panose="02020603050405020304" pitchFamily="18" charset="0"/>
                <a:cs typeface="Times New Roman" panose="02020603050405020304" pitchFamily="18" charset="0"/>
              </a:rPr>
              <a:t>        2. </a:t>
            </a:r>
            <a:r>
              <a:rPr lang="en-US" sz="1200" b="1" dirty="0">
                <a:latin typeface="Times New Roman" panose="02020603050405020304" pitchFamily="18" charset="0"/>
                <a:cs typeface="Times New Roman" panose="02020603050405020304" pitchFamily="18" charset="0"/>
              </a:rPr>
              <a:t>Wilson’s O.T. Word Studies</a:t>
            </a:r>
            <a:r>
              <a:rPr lang="en-US" sz="1200" dirty="0">
                <a:latin typeface="Times New Roman" panose="02020603050405020304" pitchFamily="18" charset="0"/>
                <a:cs typeface="Times New Roman" panose="02020603050405020304" pitchFamily="18" charset="0"/>
              </a:rPr>
              <a:t>, page 81, “a tunic, worn next the skin . . . generally with sleeves, to the knees, but seldom to the ankles, </a:t>
            </a:r>
            <a:r>
              <a:rPr lang="en-US" sz="1200" b="1" dirty="0">
                <a:latin typeface="Times New Roman" panose="02020603050405020304" pitchFamily="18" charset="0"/>
                <a:cs typeface="Times New Roman" panose="02020603050405020304" pitchFamily="18" charset="0"/>
              </a:rPr>
              <a:t>Gen.3:21</a:t>
            </a:r>
            <a:r>
              <a:rPr lang="en-US" sz="1200" dirty="0">
                <a:latin typeface="Times New Roman" panose="02020603050405020304" pitchFamily="18" charset="0"/>
                <a:cs typeface="Times New Roman" panose="02020603050405020304" pitchFamily="18" charset="0"/>
              </a:rPr>
              <a:t>.”</a:t>
            </a:r>
            <a:br>
              <a:rPr lang="en-US" sz="1200" dirty="0">
                <a:latin typeface="Times New Roman" panose="02020603050405020304" pitchFamily="18" charset="0"/>
                <a:cs typeface="Times New Roman" panose="02020603050405020304" pitchFamily="18" charset="0"/>
              </a:rPr>
            </a:br>
            <a:r>
              <a:rPr lang="en-US" sz="1200" dirty="0">
                <a:latin typeface="Times New Roman" panose="02020603050405020304" pitchFamily="18" charset="0"/>
                <a:cs typeface="Times New Roman" panose="02020603050405020304" pitchFamily="18" charset="0"/>
              </a:rPr>
              <a:t>        3. </a:t>
            </a:r>
            <a:r>
              <a:rPr lang="en-US" sz="1200" b="1" dirty="0">
                <a:latin typeface="Times New Roman" panose="02020603050405020304" pitchFamily="18" charset="0"/>
                <a:cs typeface="Times New Roman" panose="02020603050405020304" pitchFamily="18" charset="0"/>
              </a:rPr>
              <a:t>Davis Dictionary of the Bible</a:t>
            </a:r>
            <a:r>
              <a:rPr lang="en-US" sz="1200" dirty="0">
                <a:latin typeface="Times New Roman" panose="02020603050405020304" pitchFamily="18" charset="0"/>
                <a:cs typeface="Times New Roman" panose="02020603050405020304" pitchFamily="18" charset="0"/>
              </a:rPr>
              <a:t>, page 148, “It usually had short sleeves and reached nearly to the knees, though a longer form with sleeves of full length was in use.”</a:t>
            </a:r>
            <a:br>
              <a:rPr lang="en-US" sz="1200" dirty="0">
                <a:latin typeface="Times New Roman" panose="02020603050405020304" pitchFamily="18" charset="0"/>
                <a:cs typeface="Times New Roman" panose="02020603050405020304" pitchFamily="18" charset="0"/>
              </a:rPr>
            </a:br>
            <a:r>
              <a:rPr lang="en-US" sz="1200" dirty="0">
                <a:latin typeface="Times New Roman" panose="02020603050405020304" pitchFamily="18" charset="0"/>
                <a:cs typeface="Times New Roman" panose="02020603050405020304" pitchFamily="18" charset="0"/>
              </a:rPr>
              <a:t>        4. So it clearly is suggested God created for man a garment which covered much more than just his </a:t>
            </a:r>
            <a:r>
              <a:rPr lang="en-US" sz="1200" i="1" dirty="0">
                <a:latin typeface="Times New Roman" panose="02020603050405020304" pitchFamily="18" charset="0"/>
                <a:cs typeface="Times New Roman" panose="02020603050405020304" pitchFamily="18" charset="0"/>
              </a:rPr>
              <a:t>“life giving parts.”</a:t>
            </a:r>
          </a:p>
          <a:p>
            <a:pPr marL="0" indent="0">
              <a:buFontTx/>
              <a:buNone/>
            </a:pPr>
            <a:r>
              <a:rPr lang="en-US" sz="1200" i="1" dirty="0">
                <a:latin typeface="Times New Roman" panose="02020603050405020304" pitchFamily="18" charset="0"/>
                <a:cs typeface="Times New Roman" panose="02020603050405020304" pitchFamily="18" charset="0"/>
              </a:rPr>
              <a:t>&gt;&gt;&gt;&gt;&gt;&gt;&gt;&gt;&gt;&gt;&gt;&gt;&gt;&gt;&gt;&gt;&gt;&gt;&gt;&gt;&gt;&gt;&gt;&gt;&gt;&gt;</a:t>
            </a:r>
            <a:br>
              <a:rPr lang="en-US" sz="1200" i="1" dirty="0">
                <a:latin typeface="Times New Roman" panose="02020603050405020304" pitchFamily="18" charset="0"/>
                <a:cs typeface="Times New Roman" panose="02020603050405020304" pitchFamily="18" charset="0"/>
              </a:rPr>
            </a:br>
            <a:r>
              <a:rPr lang="en-US" sz="1200" i="1" dirty="0">
                <a:latin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cs typeface="Times New Roman" panose="02020603050405020304" pitchFamily="18" charset="0"/>
              </a:rPr>
              <a:t>E. We see from the story of Adam and Eve that God does care about what we wear.</a:t>
            </a:r>
          </a:p>
          <a:p>
            <a:pPr marL="0" indent="0">
              <a:buFontTx/>
              <a:buNone/>
            </a:pPr>
            <a:r>
              <a:rPr lang="en-US" sz="1200" dirty="0">
                <a:latin typeface="Times New Roman" panose="02020603050405020304" pitchFamily="18" charset="0"/>
                <a:cs typeface="Times New Roman" panose="02020603050405020304" pitchFamily="18" charset="0"/>
              </a:rPr>
              <a:t>&gt;&gt;&gt;&gt;&gt;&gt;&gt;&gt;&gt;&gt;&gt;&gt;&gt;&gt;&gt;&gt;&gt;&gt;&gt;&gt;&gt;&gt;&gt;&gt;&gt;&gt;</a:t>
            </a:r>
            <a:br>
              <a:rPr lang="en-US" sz="1200" dirty="0">
                <a:latin typeface="Times New Roman" panose="02020603050405020304" pitchFamily="18" charset="0"/>
                <a:cs typeface="Times New Roman" panose="02020603050405020304" pitchFamily="18" charset="0"/>
              </a:rPr>
            </a:br>
            <a:r>
              <a:rPr lang="en-US" sz="1200" dirty="0">
                <a:latin typeface="Times New Roman" panose="02020603050405020304" pitchFamily="18" charset="0"/>
                <a:cs typeface="Times New Roman" panose="02020603050405020304" pitchFamily="18" charset="0"/>
              </a:rPr>
              <a:t>        1. And we see </a:t>
            </a:r>
            <a:r>
              <a:rPr lang="en-US" sz="1200" b="1" dirty="0">
                <a:latin typeface="Times New Roman" panose="02020603050405020304" pitchFamily="18" charset="0"/>
                <a:cs typeface="Times New Roman" panose="02020603050405020304" pitchFamily="18" charset="0"/>
              </a:rPr>
              <a:t>He wants us to wear more</a:t>
            </a:r>
            <a:r>
              <a:rPr lang="en-US" sz="1200" dirty="0">
                <a:latin typeface="Times New Roman" panose="02020603050405020304" pitchFamily="18" charset="0"/>
                <a:cs typeface="Times New Roman" panose="02020603050405020304" pitchFamily="18" charset="0"/>
              </a:rPr>
              <a:t> than just what covers the bare minimum.</a:t>
            </a:r>
            <a:br>
              <a:rPr lang="en-US" sz="1200" dirty="0">
                <a:latin typeface="Times New Roman" panose="02020603050405020304" pitchFamily="18" charset="0"/>
                <a:cs typeface="Times New Roman" panose="02020603050405020304" pitchFamily="18" charset="0"/>
              </a:rPr>
            </a:br>
            <a:endParaRPr lang="en-US" dirty="0"/>
          </a:p>
        </p:txBody>
      </p:sp>
      <p:sp>
        <p:nvSpPr>
          <p:cNvPr id="4" name="Slide Number Placeholder 3"/>
          <p:cNvSpPr>
            <a:spLocks noGrp="1"/>
          </p:cNvSpPr>
          <p:nvPr>
            <p:ph type="sldNum" sz="quarter" idx="5"/>
          </p:nvPr>
        </p:nvSpPr>
        <p:spPr/>
        <p:txBody>
          <a:bodyPr/>
          <a:lstStyle/>
          <a:p>
            <a:fld id="{545CFB72-09EB-47ED-BBE9-68038FAEC577}" type="slidenum">
              <a:rPr lang="en-US" smtClean="0"/>
              <a:t>7</a:t>
            </a:fld>
            <a:endParaRPr lang="en-US"/>
          </a:p>
        </p:txBody>
      </p:sp>
    </p:spTree>
    <p:extLst>
      <p:ext uri="{BB962C8B-B14F-4D97-AF65-F5344CB8AC3E}">
        <p14:creationId xmlns:p14="http://schemas.microsoft.com/office/powerpoint/2010/main" val="38593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Can Be Seen in God’s Design of Garments for Priests</a:t>
            </a:r>
            <a:br>
              <a:rPr lang="en-US" sz="1200" b="1" kern="1200" dirty="0">
                <a:solidFill>
                  <a:schemeClr val="tx1"/>
                </a:solidFill>
                <a:effectLst/>
                <a:latin typeface="Times New Roman" panose="02020603050405020304" pitchFamily="18" charset="0"/>
                <a:ea typeface="+mn-ea"/>
                <a:cs typeface="Times New Roman" panose="02020603050405020304" pitchFamily="18" charset="0"/>
              </a:rPr>
            </a:br>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A.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Ex.20:26; Ex.28:40-43</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a:t>
            </a:r>
          </a:p>
          <a:p>
            <a:pPr rtl="0"/>
            <a:r>
              <a:rPr lang="en-US" sz="1200" b="0" i="1" u="none" strike="noStrike" kern="1200" baseline="0" dirty="0">
                <a:solidFill>
                  <a:schemeClr val="tx1"/>
                </a:solidFill>
                <a:latin typeface="+mn-lt"/>
                <a:ea typeface="+mn-ea"/>
                <a:cs typeface="+mn-cs"/>
              </a:rPr>
              <a:t>Nor shall you go up by steps to My altar, that your nakedness may not be exposed on it.'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Exodus 20:26</a:t>
            </a:r>
            <a:r>
              <a:rPr lang="en-US" sz="1200" b="0" i="0" u="none" strike="noStrike" kern="1200" baseline="0" dirty="0">
                <a:solidFill>
                  <a:schemeClr val="tx1"/>
                </a:solidFill>
                <a:latin typeface="+mn-lt"/>
                <a:ea typeface="+mn-ea"/>
                <a:cs typeface="+mn-cs"/>
              </a:rPr>
              <a:t>)</a:t>
            </a:r>
          </a:p>
          <a:p>
            <a:pPr rtl="0"/>
            <a:r>
              <a:rPr lang="en-US" sz="1200" b="0" i="1" u="none" strike="noStrike" kern="1200" baseline="0" dirty="0">
                <a:solidFill>
                  <a:schemeClr val="tx1"/>
                </a:solidFill>
                <a:latin typeface="+mn-lt"/>
                <a:ea typeface="+mn-ea"/>
                <a:cs typeface="+mn-cs"/>
              </a:rPr>
              <a:t>And you shall make for them linen trousers (</a:t>
            </a:r>
            <a:r>
              <a:rPr lang="en-US" sz="1200" b="1" i="1" u="none" strike="noStrike" kern="1200" baseline="0" dirty="0">
                <a:solidFill>
                  <a:schemeClr val="tx1"/>
                </a:solidFill>
                <a:latin typeface="+mn-lt"/>
                <a:ea typeface="+mn-ea"/>
                <a:cs typeface="+mn-cs"/>
              </a:rPr>
              <a:t>Breeches KJV, ASV</a:t>
            </a:r>
            <a:r>
              <a:rPr lang="en-US" sz="1200" b="0" i="1" u="none" strike="noStrike" kern="1200" baseline="0" dirty="0">
                <a:solidFill>
                  <a:schemeClr val="tx1"/>
                </a:solidFill>
                <a:latin typeface="+mn-lt"/>
                <a:ea typeface="+mn-ea"/>
                <a:cs typeface="+mn-cs"/>
              </a:rPr>
              <a:t>) to cover their nakedness; they shall reach from the waist to the thighs.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Exodus 28:42</a:t>
            </a:r>
            <a:r>
              <a:rPr lang="en-US" sz="1200" b="0" i="0" u="none" strike="noStrike" kern="1200" baseline="0" dirty="0">
                <a:solidFill>
                  <a:schemeClr val="tx1"/>
                </a:solidFill>
                <a:latin typeface="+mn-lt"/>
                <a:ea typeface="+mn-ea"/>
                <a:cs typeface="+mn-cs"/>
              </a:rPr>
              <a:t>)</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1. He prepared </a:t>
            </a:r>
            <a:r>
              <a:rPr lang="en-US" sz="1200" b="1" i="1" kern="1200" dirty="0">
                <a:solidFill>
                  <a:schemeClr val="tx1"/>
                </a:solidFill>
                <a:effectLst/>
                <a:latin typeface="Times New Roman" panose="02020603050405020304" pitchFamily="18" charset="0"/>
                <a:ea typeface="+mn-ea"/>
                <a:cs typeface="Times New Roman" panose="02020603050405020304" pitchFamily="18" charset="0"/>
              </a:rPr>
              <a:t>breeches</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 to cover the flesh of their nakedness.</a:t>
            </a:r>
            <a:br>
              <a:rPr lang="en-US" sz="1200" b="0" i="0" kern="1200" dirty="0">
                <a:solidFill>
                  <a:schemeClr val="tx1"/>
                </a:solidFill>
                <a:effectLst/>
                <a:latin typeface="Times New Roman" panose="02020603050405020304" pitchFamily="18" charset="0"/>
                <a:ea typeface="+mn-ea"/>
                <a:cs typeface="Times New Roman" panose="02020603050405020304" pitchFamily="18" charset="0"/>
              </a:rPr>
            </a:b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&gt;&gt;&gt;&gt;&gt;&gt;&gt;&gt;&gt;&gt;&gt;&gt;&gt;&gt;&gt;&gt;&gt;&gt;&gt;&gt;</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B. “ Definition by Thayer - 1) underwear, drawers, trousers; 1a) a priestly undergarment of linen”.</a:t>
            </a:r>
          </a:p>
          <a:p>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&gt;&gt;&gt;&gt;&gt;&gt;&gt;&gt;&gt;&gt;&gt;&gt;&gt;&gt;&gt;&gt;&gt;&gt;&gt;&gt;</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C. The ISBE tells us these </a:t>
            </a:r>
            <a:r>
              <a:rPr lang="en-US" sz="1200" b="0" i="1" kern="1200" dirty="0">
                <a:solidFill>
                  <a:schemeClr val="tx1"/>
                </a:solidFill>
                <a:effectLst/>
                <a:latin typeface="Times New Roman" panose="02020603050405020304" pitchFamily="18" charset="0"/>
                <a:ea typeface="+mn-ea"/>
                <a:cs typeface="Times New Roman" panose="02020603050405020304" pitchFamily="18" charset="0"/>
              </a:rPr>
              <a:t>“breeches”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were, “A garment, extending from the waist to or just below the knee or to the ankle, and covering each leg separately” – page 518.</a:t>
            </a:r>
          </a:p>
          <a:p>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&gt;&gt;&gt;&gt;&gt;&gt;&gt;&gt;&gt;&gt;&gt;&gt;&gt;&gt;&gt;&gt;&gt;&gt;&gt;&gt;</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D. In order to cover their nakedness they were to cover from the waist to the knees.</a:t>
            </a:r>
          </a:p>
          <a:p>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&gt;&gt;&gt;&gt;&gt;&gt;&gt;&gt;&gt;&gt;&gt;&gt;&gt;&gt;&gt;&gt;&gt;&gt;&gt;&gt;</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E. Why?</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1. Because to expose the thigh was to expose your nakedness –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Isa.47:2,3</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a:t>
            </a:r>
          </a:p>
          <a:p>
            <a:pPr rtl="0"/>
            <a:r>
              <a:rPr lang="en-US" sz="1200" b="0" i="1" u="none" strike="noStrike" kern="1200" baseline="0" dirty="0">
                <a:solidFill>
                  <a:schemeClr val="tx1"/>
                </a:solidFill>
                <a:latin typeface="+mn-lt"/>
                <a:ea typeface="+mn-ea"/>
                <a:cs typeface="+mn-cs"/>
              </a:rPr>
              <a:t>Take the millstones and grind meal. Remove your veil, Take off the skirt, </a:t>
            </a:r>
            <a:r>
              <a:rPr lang="en-US" sz="1200" b="1" i="1" u="none" strike="noStrike" kern="1200" baseline="0" dirty="0">
                <a:solidFill>
                  <a:schemeClr val="tx1"/>
                </a:solidFill>
                <a:latin typeface="+mn-lt"/>
                <a:ea typeface="+mn-ea"/>
                <a:cs typeface="+mn-cs"/>
              </a:rPr>
              <a:t>Uncover the thigh</a:t>
            </a:r>
            <a:r>
              <a:rPr lang="en-US" sz="1200" b="0" i="1" u="none" strike="noStrike" kern="1200" baseline="0" dirty="0">
                <a:solidFill>
                  <a:schemeClr val="tx1"/>
                </a:solidFill>
                <a:latin typeface="+mn-lt"/>
                <a:ea typeface="+mn-ea"/>
                <a:cs typeface="+mn-cs"/>
              </a:rPr>
              <a:t>, Pass through the rivers. </a:t>
            </a:r>
            <a:r>
              <a:rPr lang="en-US" sz="1200" b="1" i="1" u="none" strike="noStrike" kern="1200" baseline="0" dirty="0">
                <a:solidFill>
                  <a:schemeClr val="tx1"/>
                </a:solidFill>
                <a:latin typeface="+mn-lt"/>
                <a:ea typeface="+mn-ea"/>
                <a:cs typeface="+mn-cs"/>
              </a:rPr>
              <a:t>Your nakedness </a:t>
            </a:r>
            <a:r>
              <a:rPr lang="en-US" sz="1200" b="0" i="1" u="none" strike="noStrike" kern="1200" baseline="0" dirty="0">
                <a:solidFill>
                  <a:schemeClr val="tx1"/>
                </a:solidFill>
                <a:latin typeface="+mn-lt"/>
                <a:ea typeface="+mn-ea"/>
                <a:cs typeface="+mn-cs"/>
              </a:rPr>
              <a:t>shall be uncovered, Yes, your shame will be seen; I will take vengeance, And I will not arbitrate with a man."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Isaiah 47:2-3</a:t>
            </a:r>
            <a:r>
              <a:rPr lang="en-US" sz="1200" b="0" i="0" u="none" strike="noStrike" kern="1200" baseline="0" dirty="0">
                <a:solidFill>
                  <a:schemeClr val="tx1"/>
                </a:solidFill>
                <a:latin typeface="+mn-lt"/>
                <a:ea typeface="+mn-ea"/>
                <a:cs typeface="+mn-cs"/>
              </a:rPr>
              <a:t>)</a:t>
            </a:r>
            <a:endParaRPr lang="en-US" sz="1200" b="0" i="0" kern="1200" dirty="0">
              <a:solidFill>
                <a:schemeClr val="tx1"/>
              </a:solidFill>
              <a:effectLst/>
              <a:latin typeface="Times New Roman" panose="02020603050405020304" pitchFamily="18" charset="0"/>
              <a:ea typeface="+mn-ea"/>
              <a:cs typeface="Times New Roman" panose="02020603050405020304" pitchFamily="18" charset="0"/>
            </a:endParaRPr>
          </a:p>
          <a:p>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&gt;&gt;&gt;&gt;&gt;&gt;&gt;&gt;&gt;&gt;&gt;&gt;&gt;&gt;&gt;&gt;&gt;&gt;&gt;&gt;&gt;</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F. What we see is We see garments designed by God which unquestionably covered their nakedness.</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545CFB72-09EB-47ED-BBE9-68038FAEC577}" type="slidenum">
              <a:rPr lang="en-US" smtClean="0"/>
              <a:t>8</a:t>
            </a:fld>
            <a:endParaRPr lang="en-US"/>
          </a:p>
        </p:txBody>
      </p:sp>
    </p:spTree>
    <p:extLst>
      <p:ext uri="{BB962C8B-B14F-4D97-AF65-F5344CB8AC3E}">
        <p14:creationId xmlns:p14="http://schemas.microsoft.com/office/powerpoint/2010/main" val="8397783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God’s Care Can Be Seen in Paul’s Instructions</a:t>
            </a:r>
          </a:p>
          <a:p>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1 Tim.2:9,10.</a:t>
            </a:r>
          </a:p>
          <a:p>
            <a:pPr rtl="0"/>
            <a:r>
              <a:rPr lang="en-US" sz="1200" b="0" i="1" u="none" strike="noStrike" kern="1200" baseline="0" dirty="0">
                <a:solidFill>
                  <a:schemeClr val="tx1"/>
                </a:solidFill>
                <a:latin typeface="+mn-lt"/>
                <a:ea typeface="+mn-ea"/>
                <a:cs typeface="+mn-cs"/>
              </a:rPr>
              <a:t>in like manner also, that the women adorn themselves in </a:t>
            </a:r>
            <a:r>
              <a:rPr lang="en-US" sz="1200" b="1" i="1" u="none" strike="noStrike" kern="1200" baseline="0" dirty="0">
                <a:solidFill>
                  <a:schemeClr val="tx1"/>
                </a:solidFill>
                <a:latin typeface="+mn-lt"/>
                <a:ea typeface="+mn-ea"/>
                <a:cs typeface="+mn-cs"/>
              </a:rPr>
              <a:t>modest apparel</a:t>
            </a:r>
            <a:r>
              <a:rPr lang="en-US" sz="1200" b="0" i="1" u="none" strike="noStrike" kern="1200" baseline="0" dirty="0">
                <a:solidFill>
                  <a:schemeClr val="tx1"/>
                </a:solidFill>
                <a:latin typeface="+mn-lt"/>
                <a:ea typeface="+mn-ea"/>
                <a:cs typeface="+mn-cs"/>
              </a:rPr>
              <a:t>, with propriety and moderation, not with braided hair or gold or pearls or costly clothing, but, which is proper for women professing godliness, with good works.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1 Timothy 2:9-10</a:t>
            </a:r>
            <a:r>
              <a:rPr lang="en-US" sz="1200" b="0" i="0" u="none" strike="noStrike" kern="1200" baseline="0" dirty="0">
                <a:solidFill>
                  <a:schemeClr val="tx1"/>
                </a:solidFill>
                <a:latin typeface="+mn-lt"/>
                <a:ea typeface="+mn-ea"/>
                <a:cs typeface="+mn-cs"/>
              </a:rPr>
              <a:t>)</a:t>
            </a:r>
            <a:br>
              <a:rPr lang="en-US" sz="1200" b="1" kern="1200" dirty="0">
                <a:solidFill>
                  <a:schemeClr val="tx1"/>
                </a:solidFill>
                <a:effectLst/>
                <a:latin typeface="Times New Roman" panose="02020603050405020304" pitchFamily="18" charset="0"/>
                <a:ea typeface="+mn-ea"/>
                <a:cs typeface="Times New Roman" panose="02020603050405020304" pitchFamily="18" charset="0"/>
              </a:rPr>
            </a:br>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A.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Modest.</a:t>
            </a:r>
            <a:endParaRPr lang="en-US" sz="1200" b="0" i="0" kern="1200" dirty="0">
              <a:solidFill>
                <a:schemeClr val="tx1"/>
              </a:solidFill>
              <a:effectLst/>
              <a:latin typeface="Times New Roman" panose="02020603050405020304" pitchFamily="18" charset="0"/>
              <a:ea typeface="+mn-ea"/>
              <a:cs typeface="Times New Roman" panose="02020603050405020304" pitchFamily="18" charset="0"/>
            </a:endParaRPr>
          </a:p>
          <a:p>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&gt;&gt;&gt;&gt;&gt;&gt;&gt;&gt;&gt;&gt;&gt;&gt;&gt;&gt;&gt;&gt;&gt;&gt;&gt;&gt;</a:t>
            </a:r>
            <a:br>
              <a:rPr lang="en-US" sz="1200" b="1" kern="1200" dirty="0">
                <a:solidFill>
                  <a:schemeClr val="tx1"/>
                </a:solidFill>
                <a:effectLst/>
                <a:latin typeface="Times New Roman" panose="02020603050405020304" pitchFamily="18" charset="0"/>
                <a:ea typeface="+mn-ea"/>
                <a:cs typeface="Times New Roman" panose="02020603050405020304" pitchFamily="18" charset="0"/>
              </a:rPr>
            </a:br>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1. “Orderly, well-arranged, decent, modest” – Vine.</a:t>
            </a:r>
          </a:p>
          <a:p>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&gt;&gt;&gt;&gt;&gt;&gt;&gt;&gt;&gt;&gt;&gt;&gt;&gt;&gt;&gt;&gt;&gt;&gt;&gt;&gt;</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2. “That which is well-ordered, decorous, becoming...that which is ... appropriate” – Barnes.</a:t>
            </a:r>
          </a:p>
          <a:p>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&gt;&gt;&gt;&gt;&gt;&gt;&gt;&gt;&gt;&gt;&gt;&gt;&gt;&gt;&gt;&gt;&gt;&gt;&gt;&gt;</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3. It carries more than just the idea of an outward coordination of clothing, but it suggests an inward coordination as well.</a:t>
            </a:r>
          </a:p>
          <a:p>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&gt;&gt;&gt;&gt;&gt;&gt;&gt;&gt;&gt;&gt;&gt;&gt;&gt;&gt;&gt;&gt;&gt;&gt;&gt;&gt;</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4. The modest woman shows by the way she dresses she has her act together.</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a. Inwardly she professes godliness and it can be seen in everything she does, including in the very way she dresses.</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b. Her clothing is decent with no suggestion of sexual impurity – since that is not in her heart.</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545CFB72-09EB-47ED-BBE9-68038FAEC577}" type="slidenum">
              <a:rPr lang="en-US" smtClean="0"/>
              <a:t>9</a:t>
            </a:fld>
            <a:endParaRPr lang="en-US"/>
          </a:p>
        </p:txBody>
      </p:sp>
    </p:spTree>
    <p:extLst>
      <p:ext uri="{BB962C8B-B14F-4D97-AF65-F5344CB8AC3E}">
        <p14:creationId xmlns:p14="http://schemas.microsoft.com/office/powerpoint/2010/main" val="1083618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DBE9E-C660-4E1F-BE4F-CB7B7131F99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2532CF4-D402-4A8E-9BD3-42CCB86A32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EA0DCFE-C7DA-4B7A-A76F-A3837A71044E}"/>
              </a:ext>
            </a:extLst>
          </p:cNvPr>
          <p:cNvSpPr>
            <a:spLocks noGrp="1"/>
          </p:cNvSpPr>
          <p:nvPr>
            <p:ph type="dt" sz="half" idx="10"/>
          </p:nvPr>
        </p:nvSpPr>
        <p:spPr/>
        <p:txBody>
          <a:bodyPr/>
          <a:lstStyle/>
          <a:p>
            <a:fld id="{134F3513-F196-4EFD-AE97-F9FA353D18BB}" type="datetimeFigureOut">
              <a:rPr lang="en-US" smtClean="0"/>
              <a:t>10/27/2018</a:t>
            </a:fld>
            <a:endParaRPr lang="en-US"/>
          </a:p>
        </p:txBody>
      </p:sp>
      <p:sp>
        <p:nvSpPr>
          <p:cNvPr id="5" name="Footer Placeholder 4">
            <a:extLst>
              <a:ext uri="{FF2B5EF4-FFF2-40B4-BE49-F238E27FC236}">
                <a16:creationId xmlns:a16="http://schemas.microsoft.com/office/drawing/2014/main" id="{05DC0953-0AF5-4AB6-93EE-14F2082149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7087DF-2F37-4952-A006-06094D06F658}"/>
              </a:ext>
            </a:extLst>
          </p:cNvPr>
          <p:cNvSpPr>
            <a:spLocks noGrp="1"/>
          </p:cNvSpPr>
          <p:nvPr>
            <p:ph type="sldNum" sz="quarter" idx="12"/>
          </p:nvPr>
        </p:nvSpPr>
        <p:spPr/>
        <p:txBody>
          <a:bodyPr/>
          <a:lstStyle/>
          <a:p>
            <a:fld id="{F4410A6F-C9D1-4F24-BBB5-37617A03E738}" type="slidenum">
              <a:rPr lang="en-US" smtClean="0"/>
              <a:t>‹#›</a:t>
            </a:fld>
            <a:endParaRPr lang="en-US"/>
          </a:p>
        </p:txBody>
      </p:sp>
    </p:spTree>
    <p:extLst>
      <p:ext uri="{BB962C8B-B14F-4D97-AF65-F5344CB8AC3E}">
        <p14:creationId xmlns:p14="http://schemas.microsoft.com/office/powerpoint/2010/main" val="1082605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50492-0578-45C8-BFA6-4FB1BF57A4D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3CDCFC1-4B78-4B7E-B733-9E22394557A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7F546E-AC9E-481C-BB24-DE1E049F40CB}"/>
              </a:ext>
            </a:extLst>
          </p:cNvPr>
          <p:cNvSpPr>
            <a:spLocks noGrp="1"/>
          </p:cNvSpPr>
          <p:nvPr>
            <p:ph type="dt" sz="half" idx="10"/>
          </p:nvPr>
        </p:nvSpPr>
        <p:spPr/>
        <p:txBody>
          <a:bodyPr/>
          <a:lstStyle/>
          <a:p>
            <a:fld id="{134F3513-F196-4EFD-AE97-F9FA353D18BB}" type="datetimeFigureOut">
              <a:rPr lang="en-US" smtClean="0"/>
              <a:t>10/27/2018</a:t>
            </a:fld>
            <a:endParaRPr lang="en-US"/>
          </a:p>
        </p:txBody>
      </p:sp>
      <p:sp>
        <p:nvSpPr>
          <p:cNvPr id="5" name="Footer Placeholder 4">
            <a:extLst>
              <a:ext uri="{FF2B5EF4-FFF2-40B4-BE49-F238E27FC236}">
                <a16:creationId xmlns:a16="http://schemas.microsoft.com/office/drawing/2014/main" id="{98893904-F06E-4C17-B578-D55AD15366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11D098-F9E5-4CFF-A125-2AA486A1ED08}"/>
              </a:ext>
            </a:extLst>
          </p:cNvPr>
          <p:cNvSpPr>
            <a:spLocks noGrp="1"/>
          </p:cNvSpPr>
          <p:nvPr>
            <p:ph type="sldNum" sz="quarter" idx="12"/>
          </p:nvPr>
        </p:nvSpPr>
        <p:spPr/>
        <p:txBody>
          <a:bodyPr/>
          <a:lstStyle/>
          <a:p>
            <a:fld id="{F4410A6F-C9D1-4F24-BBB5-37617A03E738}" type="slidenum">
              <a:rPr lang="en-US" smtClean="0"/>
              <a:t>‹#›</a:t>
            </a:fld>
            <a:endParaRPr lang="en-US"/>
          </a:p>
        </p:txBody>
      </p:sp>
    </p:spTree>
    <p:extLst>
      <p:ext uri="{BB962C8B-B14F-4D97-AF65-F5344CB8AC3E}">
        <p14:creationId xmlns:p14="http://schemas.microsoft.com/office/powerpoint/2010/main" val="2644258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CA76FF2-BB64-4ED7-9ADC-7A2328586F7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CD95E3A-6B52-47E3-B8CC-F3272582DE8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5E73AC-2006-473D-8AAD-56E7BAA3ECF5}"/>
              </a:ext>
            </a:extLst>
          </p:cNvPr>
          <p:cNvSpPr>
            <a:spLocks noGrp="1"/>
          </p:cNvSpPr>
          <p:nvPr>
            <p:ph type="dt" sz="half" idx="10"/>
          </p:nvPr>
        </p:nvSpPr>
        <p:spPr/>
        <p:txBody>
          <a:bodyPr/>
          <a:lstStyle/>
          <a:p>
            <a:fld id="{134F3513-F196-4EFD-AE97-F9FA353D18BB}" type="datetimeFigureOut">
              <a:rPr lang="en-US" smtClean="0"/>
              <a:t>10/27/2018</a:t>
            </a:fld>
            <a:endParaRPr lang="en-US"/>
          </a:p>
        </p:txBody>
      </p:sp>
      <p:sp>
        <p:nvSpPr>
          <p:cNvPr id="5" name="Footer Placeholder 4">
            <a:extLst>
              <a:ext uri="{FF2B5EF4-FFF2-40B4-BE49-F238E27FC236}">
                <a16:creationId xmlns:a16="http://schemas.microsoft.com/office/drawing/2014/main" id="{3512F6FF-166A-409D-990F-A3647F9693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E39467-D81D-47F9-8C1F-7D3B84D0C2F0}"/>
              </a:ext>
            </a:extLst>
          </p:cNvPr>
          <p:cNvSpPr>
            <a:spLocks noGrp="1"/>
          </p:cNvSpPr>
          <p:nvPr>
            <p:ph type="sldNum" sz="quarter" idx="12"/>
          </p:nvPr>
        </p:nvSpPr>
        <p:spPr/>
        <p:txBody>
          <a:bodyPr/>
          <a:lstStyle/>
          <a:p>
            <a:fld id="{F4410A6F-C9D1-4F24-BBB5-37617A03E738}" type="slidenum">
              <a:rPr lang="en-US" smtClean="0"/>
              <a:t>‹#›</a:t>
            </a:fld>
            <a:endParaRPr lang="en-US"/>
          </a:p>
        </p:txBody>
      </p:sp>
    </p:spTree>
    <p:extLst>
      <p:ext uri="{BB962C8B-B14F-4D97-AF65-F5344CB8AC3E}">
        <p14:creationId xmlns:p14="http://schemas.microsoft.com/office/powerpoint/2010/main" val="1752688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E86D2-884E-4F0F-A61B-53AEF6B4A8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B5FAD6C-1FC8-40C6-9B0F-EBEA9397AB3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1648B5-8EAC-4168-B815-9069A8AE9951}"/>
              </a:ext>
            </a:extLst>
          </p:cNvPr>
          <p:cNvSpPr>
            <a:spLocks noGrp="1"/>
          </p:cNvSpPr>
          <p:nvPr>
            <p:ph type="dt" sz="half" idx="10"/>
          </p:nvPr>
        </p:nvSpPr>
        <p:spPr/>
        <p:txBody>
          <a:bodyPr/>
          <a:lstStyle/>
          <a:p>
            <a:fld id="{134F3513-F196-4EFD-AE97-F9FA353D18BB}" type="datetimeFigureOut">
              <a:rPr lang="en-US" smtClean="0"/>
              <a:t>10/27/2018</a:t>
            </a:fld>
            <a:endParaRPr lang="en-US"/>
          </a:p>
        </p:txBody>
      </p:sp>
      <p:sp>
        <p:nvSpPr>
          <p:cNvPr id="5" name="Footer Placeholder 4">
            <a:extLst>
              <a:ext uri="{FF2B5EF4-FFF2-40B4-BE49-F238E27FC236}">
                <a16:creationId xmlns:a16="http://schemas.microsoft.com/office/drawing/2014/main" id="{82B7C674-7F59-4FFC-8617-80991DEE6F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327BB8-090E-40DB-B0A3-961D7789E7C7}"/>
              </a:ext>
            </a:extLst>
          </p:cNvPr>
          <p:cNvSpPr>
            <a:spLocks noGrp="1"/>
          </p:cNvSpPr>
          <p:nvPr>
            <p:ph type="sldNum" sz="quarter" idx="12"/>
          </p:nvPr>
        </p:nvSpPr>
        <p:spPr/>
        <p:txBody>
          <a:bodyPr/>
          <a:lstStyle/>
          <a:p>
            <a:fld id="{F4410A6F-C9D1-4F24-BBB5-37617A03E738}" type="slidenum">
              <a:rPr lang="en-US" smtClean="0"/>
              <a:t>‹#›</a:t>
            </a:fld>
            <a:endParaRPr lang="en-US"/>
          </a:p>
        </p:txBody>
      </p:sp>
    </p:spTree>
    <p:extLst>
      <p:ext uri="{BB962C8B-B14F-4D97-AF65-F5344CB8AC3E}">
        <p14:creationId xmlns:p14="http://schemas.microsoft.com/office/powerpoint/2010/main" val="3342698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D9A4E-494D-49AE-BEA1-B414EC4D6C9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A66C637-939A-4F21-A623-2D451AF42DF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A94CA7C-3BF8-4D2B-A48A-80C89147F257}"/>
              </a:ext>
            </a:extLst>
          </p:cNvPr>
          <p:cNvSpPr>
            <a:spLocks noGrp="1"/>
          </p:cNvSpPr>
          <p:nvPr>
            <p:ph type="dt" sz="half" idx="10"/>
          </p:nvPr>
        </p:nvSpPr>
        <p:spPr/>
        <p:txBody>
          <a:bodyPr/>
          <a:lstStyle/>
          <a:p>
            <a:fld id="{134F3513-F196-4EFD-AE97-F9FA353D18BB}" type="datetimeFigureOut">
              <a:rPr lang="en-US" smtClean="0"/>
              <a:t>10/27/2018</a:t>
            </a:fld>
            <a:endParaRPr lang="en-US"/>
          </a:p>
        </p:txBody>
      </p:sp>
      <p:sp>
        <p:nvSpPr>
          <p:cNvPr id="5" name="Footer Placeholder 4">
            <a:extLst>
              <a:ext uri="{FF2B5EF4-FFF2-40B4-BE49-F238E27FC236}">
                <a16:creationId xmlns:a16="http://schemas.microsoft.com/office/drawing/2014/main" id="{07F3203E-4C0D-478B-A042-56EE89D41A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29EA35-FA5E-4A75-B686-3C3CE469DA14}"/>
              </a:ext>
            </a:extLst>
          </p:cNvPr>
          <p:cNvSpPr>
            <a:spLocks noGrp="1"/>
          </p:cNvSpPr>
          <p:nvPr>
            <p:ph type="sldNum" sz="quarter" idx="12"/>
          </p:nvPr>
        </p:nvSpPr>
        <p:spPr/>
        <p:txBody>
          <a:bodyPr/>
          <a:lstStyle/>
          <a:p>
            <a:fld id="{F4410A6F-C9D1-4F24-BBB5-37617A03E738}" type="slidenum">
              <a:rPr lang="en-US" smtClean="0"/>
              <a:t>‹#›</a:t>
            </a:fld>
            <a:endParaRPr lang="en-US"/>
          </a:p>
        </p:txBody>
      </p:sp>
    </p:spTree>
    <p:extLst>
      <p:ext uri="{BB962C8B-B14F-4D97-AF65-F5344CB8AC3E}">
        <p14:creationId xmlns:p14="http://schemas.microsoft.com/office/powerpoint/2010/main" val="3682934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29F80-6A6C-45C8-8A0F-F3A3E9981B1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5D6C535-D5CF-408B-BC3D-6F1E7AF97A9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4500810-6D6B-4B21-A00B-255341CBEB4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CFDDE06-2F08-478B-928F-7B0497F43C5B}"/>
              </a:ext>
            </a:extLst>
          </p:cNvPr>
          <p:cNvSpPr>
            <a:spLocks noGrp="1"/>
          </p:cNvSpPr>
          <p:nvPr>
            <p:ph type="dt" sz="half" idx="10"/>
          </p:nvPr>
        </p:nvSpPr>
        <p:spPr/>
        <p:txBody>
          <a:bodyPr/>
          <a:lstStyle/>
          <a:p>
            <a:fld id="{134F3513-F196-4EFD-AE97-F9FA353D18BB}" type="datetimeFigureOut">
              <a:rPr lang="en-US" smtClean="0"/>
              <a:t>10/27/2018</a:t>
            </a:fld>
            <a:endParaRPr lang="en-US"/>
          </a:p>
        </p:txBody>
      </p:sp>
      <p:sp>
        <p:nvSpPr>
          <p:cNvPr id="6" name="Footer Placeholder 5">
            <a:extLst>
              <a:ext uri="{FF2B5EF4-FFF2-40B4-BE49-F238E27FC236}">
                <a16:creationId xmlns:a16="http://schemas.microsoft.com/office/drawing/2014/main" id="{AF63C0F8-79B2-456E-B34D-68731CCD80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ECAE856-D37C-43C9-B53B-0F0DA03C6A3F}"/>
              </a:ext>
            </a:extLst>
          </p:cNvPr>
          <p:cNvSpPr>
            <a:spLocks noGrp="1"/>
          </p:cNvSpPr>
          <p:nvPr>
            <p:ph type="sldNum" sz="quarter" idx="12"/>
          </p:nvPr>
        </p:nvSpPr>
        <p:spPr/>
        <p:txBody>
          <a:bodyPr/>
          <a:lstStyle/>
          <a:p>
            <a:fld id="{F4410A6F-C9D1-4F24-BBB5-37617A03E738}" type="slidenum">
              <a:rPr lang="en-US" smtClean="0"/>
              <a:t>‹#›</a:t>
            </a:fld>
            <a:endParaRPr lang="en-US"/>
          </a:p>
        </p:txBody>
      </p:sp>
    </p:spTree>
    <p:extLst>
      <p:ext uri="{BB962C8B-B14F-4D97-AF65-F5344CB8AC3E}">
        <p14:creationId xmlns:p14="http://schemas.microsoft.com/office/powerpoint/2010/main" val="539169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97106-F137-4EB6-B604-786784D2FFD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CDEDA2B-F2D7-4DED-8297-B16F604AC2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E636250-36C2-43B5-9E89-BFB1B3A7FA9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4F301B6-BF6D-4979-9CE2-DEF4147676A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60B1118-A032-4804-94B9-40419E4CD95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4C9C567-13E8-47C8-A422-66ED3738CD60}"/>
              </a:ext>
            </a:extLst>
          </p:cNvPr>
          <p:cNvSpPr>
            <a:spLocks noGrp="1"/>
          </p:cNvSpPr>
          <p:nvPr>
            <p:ph type="dt" sz="half" idx="10"/>
          </p:nvPr>
        </p:nvSpPr>
        <p:spPr/>
        <p:txBody>
          <a:bodyPr/>
          <a:lstStyle/>
          <a:p>
            <a:fld id="{134F3513-F196-4EFD-AE97-F9FA353D18BB}" type="datetimeFigureOut">
              <a:rPr lang="en-US" smtClean="0"/>
              <a:t>10/27/2018</a:t>
            </a:fld>
            <a:endParaRPr lang="en-US"/>
          </a:p>
        </p:txBody>
      </p:sp>
      <p:sp>
        <p:nvSpPr>
          <p:cNvPr id="8" name="Footer Placeholder 7">
            <a:extLst>
              <a:ext uri="{FF2B5EF4-FFF2-40B4-BE49-F238E27FC236}">
                <a16:creationId xmlns:a16="http://schemas.microsoft.com/office/drawing/2014/main" id="{14931EAE-4B75-457A-A1DB-43C71B39B8C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2B1A568-0A80-41BC-BBB7-6D92699EA910}"/>
              </a:ext>
            </a:extLst>
          </p:cNvPr>
          <p:cNvSpPr>
            <a:spLocks noGrp="1"/>
          </p:cNvSpPr>
          <p:nvPr>
            <p:ph type="sldNum" sz="quarter" idx="12"/>
          </p:nvPr>
        </p:nvSpPr>
        <p:spPr/>
        <p:txBody>
          <a:bodyPr/>
          <a:lstStyle/>
          <a:p>
            <a:fld id="{F4410A6F-C9D1-4F24-BBB5-37617A03E738}" type="slidenum">
              <a:rPr lang="en-US" smtClean="0"/>
              <a:t>‹#›</a:t>
            </a:fld>
            <a:endParaRPr lang="en-US"/>
          </a:p>
        </p:txBody>
      </p:sp>
    </p:spTree>
    <p:extLst>
      <p:ext uri="{BB962C8B-B14F-4D97-AF65-F5344CB8AC3E}">
        <p14:creationId xmlns:p14="http://schemas.microsoft.com/office/powerpoint/2010/main" val="3357463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D6EE3-E799-424A-A1CB-F8AF0ED2FC7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1FB1742-4248-4BCC-AD82-5C159FB1BF2E}"/>
              </a:ext>
            </a:extLst>
          </p:cNvPr>
          <p:cNvSpPr>
            <a:spLocks noGrp="1"/>
          </p:cNvSpPr>
          <p:nvPr>
            <p:ph type="dt" sz="half" idx="10"/>
          </p:nvPr>
        </p:nvSpPr>
        <p:spPr/>
        <p:txBody>
          <a:bodyPr/>
          <a:lstStyle/>
          <a:p>
            <a:fld id="{134F3513-F196-4EFD-AE97-F9FA353D18BB}" type="datetimeFigureOut">
              <a:rPr lang="en-US" smtClean="0"/>
              <a:t>10/27/2018</a:t>
            </a:fld>
            <a:endParaRPr lang="en-US"/>
          </a:p>
        </p:txBody>
      </p:sp>
      <p:sp>
        <p:nvSpPr>
          <p:cNvPr id="4" name="Footer Placeholder 3">
            <a:extLst>
              <a:ext uri="{FF2B5EF4-FFF2-40B4-BE49-F238E27FC236}">
                <a16:creationId xmlns:a16="http://schemas.microsoft.com/office/drawing/2014/main" id="{509442AF-D288-4936-82AA-7C6CC483E83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996C70A-8F5C-4F69-A542-C963D5AABE54}"/>
              </a:ext>
            </a:extLst>
          </p:cNvPr>
          <p:cNvSpPr>
            <a:spLocks noGrp="1"/>
          </p:cNvSpPr>
          <p:nvPr>
            <p:ph type="sldNum" sz="quarter" idx="12"/>
          </p:nvPr>
        </p:nvSpPr>
        <p:spPr/>
        <p:txBody>
          <a:bodyPr/>
          <a:lstStyle/>
          <a:p>
            <a:fld id="{F4410A6F-C9D1-4F24-BBB5-37617A03E738}" type="slidenum">
              <a:rPr lang="en-US" smtClean="0"/>
              <a:t>‹#›</a:t>
            </a:fld>
            <a:endParaRPr lang="en-US"/>
          </a:p>
        </p:txBody>
      </p:sp>
    </p:spTree>
    <p:extLst>
      <p:ext uri="{BB962C8B-B14F-4D97-AF65-F5344CB8AC3E}">
        <p14:creationId xmlns:p14="http://schemas.microsoft.com/office/powerpoint/2010/main" val="843655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7FEB05-9B56-4879-81BA-7F2AEED5DA11}"/>
              </a:ext>
            </a:extLst>
          </p:cNvPr>
          <p:cNvSpPr>
            <a:spLocks noGrp="1"/>
          </p:cNvSpPr>
          <p:nvPr>
            <p:ph type="dt" sz="half" idx="10"/>
          </p:nvPr>
        </p:nvSpPr>
        <p:spPr/>
        <p:txBody>
          <a:bodyPr/>
          <a:lstStyle/>
          <a:p>
            <a:fld id="{134F3513-F196-4EFD-AE97-F9FA353D18BB}" type="datetimeFigureOut">
              <a:rPr lang="en-US" smtClean="0"/>
              <a:t>10/27/2018</a:t>
            </a:fld>
            <a:endParaRPr lang="en-US"/>
          </a:p>
        </p:txBody>
      </p:sp>
      <p:sp>
        <p:nvSpPr>
          <p:cNvPr id="3" name="Footer Placeholder 2">
            <a:extLst>
              <a:ext uri="{FF2B5EF4-FFF2-40B4-BE49-F238E27FC236}">
                <a16:creationId xmlns:a16="http://schemas.microsoft.com/office/drawing/2014/main" id="{7683A680-2248-474F-896A-50BC6B89032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BDDF32C-B512-4F11-8156-1378D08BC261}"/>
              </a:ext>
            </a:extLst>
          </p:cNvPr>
          <p:cNvSpPr>
            <a:spLocks noGrp="1"/>
          </p:cNvSpPr>
          <p:nvPr>
            <p:ph type="sldNum" sz="quarter" idx="12"/>
          </p:nvPr>
        </p:nvSpPr>
        <p:spPr/>
        <p:txBody>
          <a:bodyPr/>
          <a:lstStyle/>
          <a:p>
            <a:fld id="{F4410A6F-C9D1-4F24-BBB5-37617A03E738}" type="slidenum">
              <a:rPr lang="en-US" smtClean="0"/>
              <a:t>‹#›</a:t>
            </a:fld>
            <a:endParaRPr lang="en-US"/>
          </a:p>
        </p:txBody>
      </p:sp>
    </p:spTree>
    <p:extLst>
      <p:ext uri="{BB962C8B-B14F-4D97-AF65-F5344CB8AC3E}">
        <p14:creationId xmlns:p14="http://schemas.microsoft.com/office/powerpoint/2010/main" val="955460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EB57C-82F4-4CB8-B5DE-94A97BE68B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65A1B7C-D0AD-49D8-BE14-FA84536132E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BF3B48B-8A8F-411F-A334-49C192FCC4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8FBAB07-7E4E-4270-8C0C-9A4D3B5CD76F}"/>
              </a:ext>
            </a:extLst>
          </p:cNvPr>
          <p:cNvSpPr>
            <a:spLocks noGrp="1"/>
          </p:cNvSpPr>
          <p:nvPr>
            <p:ph type="dt" sz="half" idx="10"/>
          </p:nvPr>
        </p:nvSpPr>
        <p:spPr/>
        <p:txBody>
          <a:bodyPr/>
          <a:lstStyle/>
          <a:p>
            <a:fld id="{134F3513-F196-4EFD-AE97-F9FA353D18BB}" type="datetimeFigureOut">
              <a:rPr lang="en-US" smtClean="0"/>
              <a:t>10/27/2018</a:t>
            </a:fld>
            <a:endParaRPr lang="en-US"/>
          </a:p>
        </p:txBody>
      </p:sp>
      <p:sp>
        <p:nvSpPr>
          <p:cNvPr id="6" name="Footer Placeholder 5">
            <a:extLst>
              <a:ext uri="{FF2B5EF4-FFF2-40B4-BE49-F238E27FC236}">
                <a16:creationId xmlns:a16="http://schemas.microsoft.com/office/drawing/2014/main" id="{BE41BDDE-300F-499F-88F2-C33A06383F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A04BE7-E0B7-4ED6-945E-8D603E61D957}"/>
              </a:ext>
            </a:extLst>
          </p:cNvPr>
          <p:cNvSpPr>
            <a:spLocks noGrp="1"/>
          </p:cNvSpPr>
          <p:nvPr>
            <p:ph type="sldNum" sz="quarter" idx="12"/>
          </p:nvPr>
        </p:nvSpPr>
        <p:spPr/>
        <p:txBody>
          <a:bodyPr/>
          <a:lstStyle/>
          <a:p>
            <a:fld id="{F4410A6F-C9D1-4F24-BBB5-37617A03E738}" type="slidenum">
              <a:rPr lang="en-US" smtClean="0"/>
              <a:t>‹#›</a:t>
            </a:fld>
            <a:endParaRPr lang="en-US"/>
          </a:p>
        </p:txBody>
      </p:sp>
    </p:spTree>
    <p:extLst>
      <p:ext uri="{BB962C8B-B14F-4D97-AF65-F5344CB8AC3E}">
        <p14:creationId xmlns:p14="http://schemas.microsoft.com/office/powerpoint/2010/main" val="164447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D9525-405E-4C07-9F4E-12F1FBF130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DC9F19D-70E3-42E5-AB23-6195068FCE8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87DFB11-6A4A-4ECC-886F-2AF8E8E760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39E4E6B-3D6A-4A47-A400-80560919031D}"/>
              </a:ext>
            </a:extLst>
          </p:cNvPr>
          <p:cNvSpPr>
            <a:spLocks noGrp="1"/>
          </p:cNvSpPr>
          <p:nvPr>
            <p:ph type="dt" sz="half" idx="10"/>
          </p:nvPr>
        </p:nvSpPr>
        <p:spPr/>
        <p:txBody>
          <a:bodyPr/>
          <a:lstStyle/>
          <a:p>
            <a:fld id="{134F3513-F196-4EFD-AE97-F9FA353D18BB}" type="datetimeFigureOut">
              <a:rPr lang="en-US" smtClean="0"/>
              <a:t>10/27/2018</a:t>
            </a:fld>
            <a:endParaRPr lang="en-US"/>
          </a:p>
        </p:txBody>
      </p:sp>
      <p:sp>
        <p:nvSpPr>
          <p:cNvPr id="6" name="Footer Placeholder 5">
            <a:extLst>
              <a:ext uri="{FF2B5EF4-FFF2-40B4-BE49-F238E27FC236}">
                <a16:creationId xmlns:a16="http://schemas.microsoft.com/office/drawing/2014/main" id="{ECF9516D-CB8E-49DD-9F34-688B2F423EB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831CC5-79D8-49BF-8F85-8B184B0581F9}"/>
              </a:ext>
            </a:extLst>
          </p:cNvPr>
          <p:cNvSpPr>
            <a:spLocks noGrp="1"/>
          </p:cNvSpPr>
          <p:nvPr>
            <p:ph type="sldNum" sz="quarter" idx="12"/>
          </p:nvPr>
        </p:nvSpPr>
        <p:spPr/>
        <p:txBody>
          <a:bodyPr/>
          <a:lstStyle/>
          <a:p>
            <a:fld id="{F4410A6F-C9D1-4F24-BBB5-37617A03E738}" type="slidenum">
              <a:rPr lang="en-US" smtClean="0"/>
              <a:t>‹#›</a:t>
            </a:fld>
            <a:endParaRPr lang="en-US"/>
          </a:p>
        </p:txBody>
      </p:sp>
    </p:spTree>
    <p:extLst>
      <p:ext uri="{BB962C8B-B14F-4D97-AF65-F5344CB8AC3E}">
        <p14:creationId xmlns:p14="http://schemas.microsoft.com/office/powerpoint/2010/main" val="898830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0000"/>
            <a:lum/>
          </a:blip>
          <a:srcRect/>
          <a:stretch>
            <a:fillRect l="-4000" r="-4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9D85EDA-F613-4C50-B7A0-6A02CACAB3A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7621234-FD7C-425F-81C5-E3D02D6A2FA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9A3B67-473E-4328-8B31-143BD87377C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4F3513-F196-4EFD-AE97-F9FA353D18BB}" type="datetimeFigureOut">
              <a:rPr lang="en-US" smtClean="0"/>
              <a:t>10/27/2018</a:t>
            </a:fld>
            <a:endParaRPr lang="en-US"/>
          </a:p>
        </p:txBody>
      </p:sp>
      <p:sp>
        <p:nvSpPr>
          <p:cNvPr id="5" name="Footer Placeholder 4">
            <a:extLst>
              <a:ext uri="{FF2B5EF4-FFF2-40B4-BE49-F238E27FC236}">
                <a16:creationId xmlns:a16="http://schemas.microsoft.com/office/drawing/2014/main" id="{2D7130E9-F82D-429D-90CC-10D054AFB04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F71EBC3-26D5-4287-A5AF-792A762AC25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410A6F-C9D1-4F24-BBB5-37617A03E738}" type="slidenum">
              <a:rPr lang="en-US" smtClean="0"/>
              <a:t>‹#›</a:t>
            </a:fld>
            <a:endParaRPr lang="en-US"/>
          </a:p>
        </p:txBody>
      </p:sp>
    </p:spTree>
    <p:extLst>
      <p:ext uri="{BB962C8B-B14F-4D97-AF65-F5344CB8AC3E}">
        <p14:creationId xmlns:p14="http://schemas.microsoft.com/office/powerpoint/2010/main" val="3271392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http://www.falsaria.com/2013/08/mi-lugar/"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picture containing silhouette&#10;&#10;Description generated with high confidence">
            <a:extLst>
              <a:ext uri="{FF2B5EF4-FFF2-40B4-BE49-F238E27FC236}">
                <a16:creationId xmlns:a16="http://schemas.microsoft.com/office/drawing/2014/main" id="{81BA4C4D-0A0E-4792-9C01-61E954B03229}"/>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2438400" y="480060"/>
            <a:ext cx="7384473" cy="5897880"/>
          </a:xfrm>
          <a:prstGeom prst="rect">
            <a:avLst/>
          </a:prstGeom>
        </p:spPr>
      </p:pic>
      <p:sp>
        <p:nvSpPr>
          <p:cNvPr id="10" name="TextBox 9">
            <a:extLst>
              <a:ext uri="{FF2B5EF4-FFF2-40B4-BE49-F238E27FC236}">
                <a16:creationId xmlns:a16="http://schemas.microsoft.com/office/drawing/2014/main" id="{9EE586FE-4BFB-4B69-8B3F-40A7C37386E3}"/>
              </a:ext>
            </a:extLst>
          </p:cNvPr>
          <p:cNvSpPr txBox="1"/>
          <p:nvPr/>
        </p:nvSpPr>
        <p:spPr>
          <a:xfrm>
            <a:off x="740701" y="3889692"/>
            <a:ext cx="2340192" cy="2123658"/>
          </a:xfrm>
          <a:prstGeom prst="rect">
            <a:avLst/>
          </a:prstGeom>
          <a:noFill/>
        </p:spPr>
        <p:txBody>
          <a:bodyPr wrap="none" rtlCol="0">
            <a:spAutoFit/>
          </a:bodyPr>
          <a:lstStyle/>
          <a:p>
            <a:pPr algn="ctr"/>
            <a:r>
              <a:rPr lang="en-US" sz="4400" i="1" dirty="0">
                <a:latin typeface="Times New Roman" panose="02020603050405020304" pitchFamily="18" charset="0"/>
                <a:cs typeface="Times New Roman" panose="02020603050405020304" pitchFamily="18" charset="0"/>
              </a:rPr>
              <a:t>Welcome </a:t>
            </a:r>
          </a:p>
          <a:p>
            <a:pPr algn="ctr"/>
            <a:r>
              <a:rPr lang="en-US" sz="4400" i="1" dirty="0">
                <a:latin typeface="Times New Roman" panose="02020603050405020304" pitchFamily="18" charset="0"/>
                <a:cs typeface="Times New Roman" panose="02020603050405020304" pitchFamily="18" charset="0"/>
              </a:rPr>
              <a:t>To</a:t>
            </a:r>
          </a:p>
          <a:p>
            <a:pPr algn="ctr"/>
            <a:r>
              <a:rPr lang="en-US" sz="4400" i="1" dirty="0">
                <a:latin typeface="Times New Roman" panose="02020603050405020304" pitchFamily="18" charset="0"/>
                <a:cs typeface="Times New Roman" panose="02020603050405020304" pitchFamily="18" charset="0"/>
              </a:rPr>
              <a:t>Worship</a:t>
            </a:r>
          </a:p>
        </p:txBody>
      </p:sp>
      <p:sp>
        <p:nvSpPr>
          <p:cNvPr id="12" name="TextBox 11">
            <a:extLst>
              <a:ext uri="{FF2B5EF4-FFF2-40B4-BE49-F238E27FC236}">
                <a16:creationId xmlns:a16="http://schemas.microsoft.com/office/drawing/2014/main" id="{2728D50B-A9B7-4086-8280-D28F17C7E1F7}"/>
              </a:ext>
            </a:extLst>
          </p:cNvPr>
          <p:cNvSpPr txBox="1"/>
          <p:nvPr/>
        </p:nvSpPr>
        <p:spPr>
          <a:xfrm>
            <a:off x="8589662" y="4854392"/>
            <a:ext cx="2943434" cy="1077218"/>
          </a:xfrm>
          <a:prstGeom prst="rect">
            <a:avLst/>
          </a:prstGeom>
          <a:noFill/>
        </p:spPr>
        <p:txBody>
          <a:bodyPr wrap="none" rtlCol="0">
            <a:spAutoFit/>
          </a:bodyPr>
          <a:lstStyle/>
          <a:p>
            <a:pPr algn="ctr"/>
            <a:r>
              <a:rPr lang="en-US" sz="3200" dirty="0">
                <a:latin typeface="Times New Roman" panose="02020603050405020304" pitchFamily="18" charset="0"/>
                <a:cs typeface="Times New Roman" panose="02020603050405020304" pitchFamily="18" charset="0"/>
              </a:rPr>
              <a:t>Ranger</a:t>
            </a:r>
          </a:p>
          <a:p>
            <a:pPr algn="ctr"/>
            <a:r>
              <a:rPr lang="en-US" sz="3200" dirty="0">
                <a:latin typeface="Times New Roman" panose="02020603050405020304" pitchFamily="18" charset="0"/>
                <a:cs typeface="Times New Roman" panose="02020603050405020304" pitchFamily="18" charset="0"/>
              </a:rPr>
              <a:t>Church of Christ</a:t>
            </a:r>
          </a:p>
        </p:txBody>
      </p:sp>
    </p:spTree>
    <p:extLst>
      <p:ext uri="{BB962C8B-B14F-4D97-AF65-F5344CB8AC3E}">
        <p14:creationId xmlns:p14="http://schemas.microsoft.com/office/powerpoint/2010/main" val="7754473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DB7098B-234E-4FCB-AF97-6D71707B443B}"/>
              </a:ext>
            </a:extLst>
          </p:cNvPr>
          <p:cNvSpPr txBox="1"/>
          <p:nvPr/>
        </p:nvSpPr>
        <p:spPr>
          <a:xfrm>
            <a:off x="734520" y="1648917"/>
            <a:ext cx="10927828" cy="3416320"/>
          </a:xfrm>
          <a:prstGeom prst="rect">
            <a:avLst/>
          </a:prstGeom>
          <a:noFill/>
        </p:spPr>
        <p:txBody>
          <a:bodyPr wrap="square" rtlCol="0">
            <a:spAutoFit/>
          </a:bodyPr>
          <a:lstStyle/>
          <a:p>
            <a:pPr marL="465138" indent="-465138"/>
            <a:r>
              <a:rPr lang="en-US" sz="3600" b="1" dirty="0">
                <a:latin typeface="Times New Roman" panose="02020603050405020304" pitchFamily="18" charset="0"/>
                <a:cs typeface="Times New Roman" panose="02020603050405020304" pitchFamily="18" charset="0"/>
              </a:rPr>
              <a:t>Shamefacedness</a:t>
            </a:r>
            <a:r>
              <a:rPr lang="en-US" sz="3600" dirty="0">
                <a:latin typeface="Times New Roman" panose="02020603050405020304" pitchFamily="18" charset="0"/>
                <a:cs typeface="Times New Roman" panose="02020603050405020304" pitchFamily="18" charset="0"/>
              </a:rPr>
              <a:t>.</a:t>
            </a:r>
          </a:p>
          <a:p>
            <a:pPr marL="465138" indent="-465138"/>
            <a:r>
              <a:rPr lang="en-US" sz="3600" dirty="0">
                <a:latin typeface="Times New Roman" panose="02020603050405020304" pitchFamily="18" charset="0"/>
                <a:cs typeface="Times New Roman" panose="02020603050405020304" pitchFamily="18" charset="0"/>
              </a:rPr>
              <a:t>1. “A sense of shame, modesty” – Vine.</a:t>
            </a:r>
          </a:p>
          <a:p>
            <a:pPr marL="465138" indent="-465138"/>
            <a:r>
              <a:rPr lang="en-US" sz="3600" dirty="0">
                <a:latin typeface="Times New Roman" panose="02020603050405020304" pitchFamily="18" charset="0"/>
                <a:cs typeface="Times New Roman" panose="02020603050405020304" pitchFamily="18" charset="0"/>
              </a:rPr>
              <a:t>2. “Shamefastness is that modesty which is fast or rooted in character” – Davies.</a:t>
            </a:r>
          </a:p>
          <a:p>
            <a:pPr marL="465138" indent="-465138"/>
            <a:r>
              <a:rPr lang="en-US" sz="3600" dirty="0">
                <a:latin typeface="Times New Roman" panose="02020603050405020304" pitchFamily="18" charset="0"/>
                <a:cs typeface="Times New Roman" panose="02020603050405020304" pitchFamily="18" charset="0"/>
              </a:rPr>
              <a:t>3. This is the word which more closely corresponds to our English word “Modest.”</a:t>
            </a:r>
          </a:p>
        </p:txBody>
      </p:sp>
      <p:sp>
        <p:nvSpPr>
          <p:cNvPr id="3" name="Rectangle: Rounded Corners 2">
            <a:extLst>
              <a:ext uri="{FF2B5EF4-FFF2-40B4-BE49-F238E27FC236}">
                <a16:creationId xmlns:a16="http://schemas.microsoft.com/office/drawing/2014/main" id="{D98AC872-3AE9-4658-93BD-4E614583348A}"/>
              </a:ext>
            </a:extLst>
          </p:cNvPr>
          <p:cNvSpPr/>
          <p:nvPr/>
        </p:nvSpPr>
        <p:spPr>
          <a:xfrm>
            <a:off x="1551011" y="239847"/>
            <a:ext cx="9089978" cy="9144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latin typeface="Times New Roman" panose="02020603050405020304" pitchFamily="18" charset="0"/>
                <a:cs typeface="Times New Roman" panose="02020603050405020304" pitchFamily="18" charset="0"/>
              </a:rPr>
              <a:t>Can Be Seen In Paul’s Instructions</a:t>
            </a:r>
            <a:endParaRPr lang="en-US" sz="4400" dirty="0"/>
          </a:p>
        </p:txBody>
      </p:sp>
    </p:spTree>
    <p:extLst>
      <p:ext uri="{BB962C8B-B14F-4D97-AF65-F5344CB8AC3E}">
        <p14:creationId xmlns:p14="http://schemas.microsoft.com/office/powerpoint/2010/main" val="1984002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wipe(up)">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down)">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wipe(up)">
                                      <p:cBhvr>
                                        <p:cTn id="1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3ABDB6C-4575-492D-909C-FA5E8FE15D9F}"/>
              </a:ext>
            </a:extLst>
          </p:cNvPr>
          <p:cNvSpPr txBox="1"/>
          <p:nvPr/>
        </p:nvSpPr>
        <p:spPr>
          <a:xfrm>
            <a:off x="674557" y="2008677"/>
            <a:ext cx="10881567" cy="2862322"/>
          </a:xfrm>
          <a:prstGeom prst="rect">
            <a:avLst/>
          </a:prstGeom>
          <a:noFill/>
        </p:spPr>
        <p:txBody>
          <a:bodyPr wrap="square" rtlCol="0">
            <a:spAutoFit/>
          </a:bodyPr>
          <a:lstStyle/>
          <a:p>
            <a:pPr marL="465138" indent="-465138"/>
            <a:r>
              <a:rPr lang="en-US" sz="3600" dirty="0">
                <a:latin typeface="Times New Roman" panose="02020603050405020304" pitchFamily="18" charset="0"/>
                <a:cs typeface="Times New Roman" panose="02020603050405020304" pitchFamily="18" charset="0"/>
              </a:rPr>
              <a:t>4. It is the ability to feel a sense of shame when the body is not clothed properly.</a:t>
            </a:r>
          </a:p>
          <a:p>
            <a:pPr marL="465138" indent="-465138"/>
            <a:r>
              <a:rPr lang="en-US" sz="3600" dirty="0">
                <a:latin typeface="Times New Roman" panose="02020603050405020304" pitchFamily="18" charset="0"/>
                <a:cs typeface="Times New Roman" panose="02020603050405020304" pitchFamily="18" charset="0"/>
              </a:rPr>
              <a:t>5. If a woman exposes herself in some bold forward manner her attire is void of modesty and godliness.</a:t>
            </a:r>
          </a:p>
          <a:p>
            <a:pPr marL="465138" indent="-465138"/>
            <a:r>
              <a:rPr lang="en-US" sz="3600" dirty="0">
                <a:latin typeface="Times New Roman" panose="02020603050405020304" pitchFamily="18" charset="0"/>
                <a:cs typeface="Times New Roman" panose="02020603050405020304" pitchFamily="18" charset="0"/>
              </a:rPr>
              <a:t>6</a:t>
            </a:r>
            <a:r>
              <a:rPr lang="en-US" sz="3600" b="1" dirty="0">
                <a:latin typeface="Times New Roman" panose="02020603050405020304" pitchFamily="18" charset="0"/>
                <a:cs typeface="Times New Roman" panose="02020603050405020304" pitchFamily="18" charset="0"/>
              </a:rPr>
              <a:t>. Jer.6:15</a:t>
            </a:r>
            <a:r>
              <a:rPr lang="en-US" sz="3600" dirty="0">
                <a:latin typeface="Times New Roman" panose="02020603050405020304" pitchFamily="18" charset="0"/>
                <a:cs typeface="Times New Roman" panose="02020603050405020304" pitchFamily="18" charset="0"/>
              </a:rPr>
              <a:t>– </a:t>
            </a:r>
            <a:r>
              <a:rPr lang="en-US" sz="3600" i="1" dirty="0">
                <a:latin typeface="Times New Roman" panose="02020603050405020304" pitchFamily="18" charset="0"/>
                <a:cs typeface="Times New Roman" panose="02020603050405020304" pitchFamily="18" charset="0"/>
              </a:rPr>
              <a:t>“...they were not at all ashamed</a:t>
            </a:r>
            <a:endParaRPr lang="en-US" sz="3600" dirty="0"/>
          </a:p>
        </p:txBody>
      </p:sp>
      <p:sp>
        <p:nvSpPr>
          <p:cNvPr id="3" name="Rectangle: Rounded Corners 2">
            <a:extLst>
              <a:ext uri="{FF2B5EF4-FFF2-40B4-BE49-F238E27FC236}">
                <a16:creationId xmlns:a16="http://schemas.microsoft.com/office/drawing/2014/main" id="{4B1A9CAC-4649-49D9-A190-2B9D8A354431}"/>
              </a:ext>
            </a:extLst>
          </p:cNvPr>
          <p:cNvSpPr/>
          <p:nvPr/>
        </p:nvSpPr>
        <p:spPr>
          <a:xfrm>
            <a:off x="1499016" y="689550"/>
            <a:ext cx="9188971" cy="9144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latin typeface="Times New Roman" panose="02020603050405020304" pitchFamily="18" charset="0"/>
                <a:cs typeface="Times New Roman" panose="02020603050405020304" pitchFamily="18" charset="0"/>
              </a:rPr>
              <a:t>Can Be Seen In Paul’s Instructions</a:t>
            </a:r>
            <a:endParaRPr lang="en-US" sz="4400" dirty="0"/>
          </a:p>
        </p:txBody>
      </p:sp>
    </p:spTree>
    <p:extLst>
      <p:ext uri="{BB962C8B-B14F-4D97-AF65-F5344CB8AC3E}">
        <p14:creationId xmlns:p14="http://schemas.microsoft.com/office/powerpoint/2010/main" val="3808816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righ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right)">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A17369E-656F-4E03-A562-D1FB3E4AF2DA}"/>
              </a:ext>
            </a:extLst>
          </p:cNvPr>
          <p:cNvSpPr txBox="1"/>
          <p:nvPr/>
        </p:nvSpPr>
        <p:spPr>
          <a:xfrm>
            <a:off x="629590" y="1304146"/>
            <a:ext cx="10957810" cy="3970318"/>
          </a:xfrm>
          <a:prstGeom prst="rect">
            <a:avLst/>
          </a:prstGeom>
          <a:noFill/>
        </p:spPr>
        <p:txBody>
          <a:bodyPr wrap="square" rtlCol="0">
            <a:spAutoFit/>
          </a:bodyPr>
          <a:lstStyle/>
          <a:p>
            <a:r>
              <a:rPr lang="en-US" sz="3600" b="1" dirty="0">
                <a:latin typeface="Times New Roman" panose="02020603050405020304" pitchFamily="18" charset="0"/>
                <a:cs typeface="Times New Roman" panose="02020603050405020304" pitchFamily="18" charset="0"/>
              </a:rPr>
              <a:t>Sobriety.</a:t>
            </a:r>
          </a:p>
          <a:p>
            <a:pPr marL="465138" indent="-465138"/>
            <a:r>
              <a:rPr lang="en-US" sz="3600" dirty="0">
                <a:latin typeface="Times New Roman" panose="02020603050405020304" pitchFamily="18" charset="0"/>
                <a:cs typeface="Times New Roman" panose="02020603050405020304" pitchFamily="18" charset="0"/>
              </a:rPr>
              <a:t>1. “Denotes soundness of mind, soberness, sound judgment” – Vine.</a:t>
            </a:r>
          </a:p>
          <a:p>
            <a:pPr marL="465138" indent="-465138"/>
            <a:r>
              <a:rPr lang="en-US" sz="3600" dirty="0">
                <a:latin typeface="Times New Roman" panose="02020603050405020304" pitchFamily="18" charset="0"/>
                <a:cs typeface="Times New Roman" panose="02020603050405020304" pitchFamily="18" charset="0"/>
              </a:rPr>
              <a:t>2. Her attire must reflect soundness of mind.</a:t>
            </a:r>
          </a:p>
          <a:p>
            <a:pPr marL="465138" indent="-465138"/>
            <a:r>
              <a:rPr lang="en-US" sz="3600" dirty="0">
                <a:latin typeface="Times New Roman" panose="02020603050405020304" pitchFamily="18" charset="0"/>
                <a:cs typeface="Times New Roman" panose="02020603050405020304" pitchFamily="18" charset="0"/>
              </a:rPr>
              <a:t>3. We should use self-control </a:t>
            </a:r>
          </a:p>
          <a:p>
            <a:pPr marL="465138" indent="-465138"/>
            <a:r>
              <a:rPr lang="en-US" sz="3600" dirty="0">
                <a:latin typeface="Times New Roman" panose="02020603050405020304" pitchFamily="18" charset="0"/>
                <a:cs typeface="Times New Roman" panose="02020603050405020304" pitchFamily="18" charset="0"/>
              </a:rPr>
              <a:t>4. Sound judgment demands we wear what we know to be unquestionably right</a:t>
            </a:r>
            <a:endParaRPr lang="en-US" sz="3600" dirty="0"/>
          </a:p>
        </p:txBody>
      </p:sp>
      <p:sp>
        <p:nvSpPr>
          <p:cNvPr id="3" name="Rectangle 2">
            <a:extLst>
              <a:ext uri="{FF2B5EF4-FFF2-40B4-BE49-F238E27FC236}">
                <a16:creationId xmlns:a16="http://schemas.microsoft.com/office/drawing/2014/main" id="{43B37909-FCF6-4063-B08E-568DBC18A5ED}"/>
              </a:ext>
            </a:extLst>
          </p:cNvPr>
          <p:cNvSpPr/>
          <p:nvPr/>
        </p:nvSpPr>
        <p:spPr>
          <a:xfrm>
            <a:off x="1514007" y="306266"/>
            <a:ext cx="9158990" cy="769441"/>
          </a:xfrm>
          <a:prstGeom prst="rect">
            <a:avLst/>
          </a:prstGeom>
          <a:solidFill>
            <a:srgbClr val="92D050"/>
          </a:solidFill>
        </p:spPr>
        <p:txBody>
          <a:bodyPr wrap="square">
            <a:spAutoFit/>
          </a:bodyPr>
          <a:lstStyle/>
          <a:p>
            <a:pPr algn="ctr"/>
            <a:r>
              <a:rPr lang="en-US" sz="4400" b="1" dirty="0">
                <a:solidFill>
                  <a:schemeClr val="bg1"/>
                </a:solidFill>
                <a:latin typeface="Times New Roman" panose="02020603050405020304" pitchFamily="18" charset="0"/>
                <a:cs typeface="Times New Roman" panose="02020603050405020304" pitchFamily="18" charset="0"/>
              </a:rPr>
              <a:t>Can Be Seen In Paul’s Instructions</a:t>
            </a:r>
            <a:endParaRPr lang="en-US" sz="4400" dirty="0">
              <a:solidFill>
                <a:schemeClr val="bg1"/>
              </a:solidFill>
            </a:endParaRPr>
          </a:p>
        </p:txBody>
      </p:sp>
    </p:spTree>
    <p:extLst>
      <p:ext uri="{BB962C8B-B14F-4D97-AF65-F5344CB8AC3E}">
        <p14:creationId xmlns:p14="http://schemas.microsoft.com/office/powerpoint/2010/main" val="3501365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wipe(right)">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right)">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wipe(right)">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wipe(right)">
                                      <p:cBhvr>
                                        <p:cTn id="2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D4094B3-FB56-4A6B-AD02-8BEF95CAC925}"/>
              </a:ext>
            </a:extLst>
          </p:cNvPr>
          <p:cNvSpPr/>
          <p:nvPr/>
        </p:nvSpPr>
        <p:spPr>
          <a:xfrm>
            <a:off x="623845" y="1671649"/>
            <a:ext cx="10993531" cy="3970318"/>
          </a:xfrm>
          <a:prstGeom prst="rect">
            <a:avLst/>
          </a:prstGeom>
        </p:spPr>
        <p:txBody>
          <a:bodyPr wrap="square">
            <a:spAutoFit/>
          </a:bodyPr>
          <a:lstStyle/>
          <a:p>
            <a:r>
              <a:rPr lang="en-US" sz="3600" b="1" dirty="0">
                <a:latin typeface="Times New Roman" panose="02020603050405020304" pitchFamily="18" charset="0"/>
                <a:cs typeface="Times New Roman" panose="02020603050405020304" pitchFamily="18" charset="0"/>
              </a:rPr>
              <a:t>Not with Braided Hair, or Gold, or Pearls, or Costly Array.</a:t>
            </a:r>
          </a:p>
          <a:p>
            <a:pPr marL="465138" indent="-465138"/>
            <a:r>
              <a:rPr lang="en-US" sz="3600" dirty="0">
                <a:latin typeface="Times New Roman" panose="02020603050405020304" pitchFamily="18" charset="0"/>
                <a:cs typeface="Times New Roman" panose="02020603050405020304" pitchFamily="18" charset="0"/>
              </a:rPr>
              <a:t>1. Paul illustrates the lack of judgment one would use if they overdressed.</a:t>
            </a:r>
          </a:p>
          <a:p>
            <a:pPr marL="509588" indent="-509588"/>
            <a:r>
              <a:rPr lang="en-US" sz="3600" dirty="0">
                <a:latin typeface="Times New Roman" panose="02020603050405020304" pitchFamily="18" charset="0"/>
                <a:cs typeface="Times New Roman" panose="02020603050405020304" pitchFamily="18" charset="0"/>
              </a:rPr>
              <a:t>2. For one to spend large amounts of their time getting themselves all decorated up for others to see shows a lack of sobriety – a lack of self-government.</a:t>
            </a:r>
            <a:endParaRPr lang="en-US" sz="3600" dirty="0"/>
          </a:p>
        </p:txBody>
      </p:sp>
      <p:sp>
        <p:nvSpPr>
          <p:cNvPr id="4" name="Rectangle: Rounded Corners 3">
            <a:extLst>
              <a:ext uri="{FF2B5EF4-FFF2-40B4-BE49-F238E27FC236}">
                <a16:creationId xmlns:a16="http://schemas.microsoft.com/office/drawing/2014/main" id="{F352D8AD-7AF4-4FC4-A601-AF1142A89591}"/>
              </a:ext>
            </a:extLst>
          </p:cNvPr>
          <p:cNvSpPr/>
          <p:nvPr/>
        </p:nvSpPr>
        <p:spPr>
          <a:xfrm>
            <a:off x="1573967" y="310015"/>
            <a:ext cx="9099029" cy="769441"/>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CD1540B8-BD49-447E-B611-943AADBD8564}"/>
              </a:ext>
            </a:extLst>
          </p:cNvPr>
          <p:cNvSpPr/>
          <p:nvPr/>
        </p:nvSpPr>
        <p:spPr>
          <a:xfrm>
            <a:off x="1835923" y="310016"/>
            <a:ext cx="8520154" cy="769441"/>
          </a:xfrm>
          <a:prstGeom prst="rect">
            <a:avLst/>
          </a:prstGeom>
        </p:spPr>
        <p:txBody>
          <a:bodyPr wrap="none">
            <a:spAutoFit/>
          </a:bodyPr>
          <a:lstStyle/>
          <a:p>
            <a:pPr algn="ctr"/>
            <a:r>
              <a:rPr lang="en-US" sz="4400" b="1" dirty="0">
                <a:solidFill>
                  <a:schemeClr val="bg1"/>
                </a:solidFill>
                <a:latin typeface="Times New Roman" panose="02020603050405020304" pitchFamily="18" charset="0"/>
                <a:cs typeface="Times New Roman" panose="02020603050405020304" pitchFamily="18" charset="0"/>
              </a:rPr>
              <a:t>Can Be Seen In Paul’s Instructions</a:t>
            </a:r>
            <a:endParaRPr lang="en-US" sz="4400" dirty="0">
              <a:solidFill>
                <a:schemeClr val="bg1"/>
              </a:solidFill>
            </a:endParaRPr>
          </a:p>
        </p:txBody>
      </p:sp>
    </p:spTree>
    <p:extLst>
      <p:ext uri="{BB962C8B-B14F-4D97-AF65-F5344CB8AC3E}">
        <p14:creationId xmlns:p14="http://schemas.microsoft.com/office/powerpoint/2010/main" val="506976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wipe(left)">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left)">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9032068-6F3D-422D-9DF9-34F48F7E3975}"/>
              </a:ext>
            </a:extLst>
          </p:cNvPr>
          <p:cNvSpPr/>
          <p:nvPr/>
        </p:nvSpPr>
        <p:spPr>
          <a:xfrm>
            <a:off x="606729" y="1349675"/>
            <a:ext cx="10978541" cy="5078313"/>
          </a:xfrm>
          <a:prstGeom prst="rect">
            <a:avLst/>
          </a:prstGeom>
        </p:spPr>
        <p:txBody>
          <a:bodyPr wrap="square">
            <a:spAutoFit/>
          </a:bodyPr>
          <a:lstStyle/>
          <a:p>
            <a:pPr marL="465138" indent="-465138"/>
            <a:r>
              <a:rPr lang="en-US" sz="3600" b="1" dirty="0">
                <a:latin typeface="Times New Roman" panose="02020603050405020304" pitchFamily="18" charset="0"/>
                <a:cs typeface="Times New Roman" panose="02020603050405020304" pitchFamily="18" charset="0"/>
              </a:rPr>
              <a:t>With Good Works, As One Professing Godliness.</a:t>
            </a:r>
          </a:p>
          <a:p>
            <a:pPr marL="514350" indent="-514350">
              <a:buAutoNum type="arabicPeriod"/>
            </a:pPr>
            <a:r>
              <a:rPr lang="en-US" sz="3600" dirty="0">
                <a:latin typeface="Times New Roman" panose="02020603050405020304" pitchFamily="18" charset="0"/>
                <a:cs typeface="Times New Roman" panose="02020603050405020304" pitchFamily="18" charset="0"/>
              </a:rPr>
              <a:t>The emphasis is not upon what you look like, but upon what you are.</a:t>
            </a:r>
          </a:p>
          <a:p>
            <a:r>
              <a:rPr lang="en-US" sz="3600" dirty="0">
                <a:latin typeface="Times New Roman" panose="02020603050405020304" pitchFamily="18" charset="0"/>
                <a:cs typeface="Times New Roman" panose="02020603050405020304" pitchFamily="18" charset="0"/>
              </a:rPr>
              <a:t>2. Our clothing and our actions reflect our inner person</a:t>
            </a:r>
          </a:p>
          <a:p>
            <a:pPr marL="404813" indent="-404813"/>
            <a:r>
              <a:rPr lang="en-US" sz="3600" dirty="0">
                <a:latin typeface="Times New Roman" panose="02020603050405020304" pitchFamily="18" charset="0"/>
                <a:cs typeface="Times New Roman" panose="02020603050405020304" pitchFamily="18" charset="0"/>
              </a:rPr>
              <a:t>3. If our inner-person is thinking on those things which are above, then we must make certain nothing we wear and nothing we do says otherwise.</a:t>
            </a:r>
          </a:p>
          <a:p>
            <a:pPr marL="404813" indent="-404813"/>
            <a:r>
              <a:rPr lang="en-US" sz="3600" dirty="0">
                <a:latin typeface="Times New Roman" panose="02020603050405020304" pitchFamily="18" charset="0"/>
                <a:cs typeface="Times New Roman" panose="02020603050405020304" pitchFamily="18" charset="0"/>
              </a:rPr>
              <a:t>4. So let us all not only profess godliness, but show godliness by the way in which we dress.</a:t>
            </a:r>
            <a:endParaRPr lang="en-US" sz="3600" dirty="0"/>
          </a:p>
        </p:txBody>
      </p:sp>
      <p:sp>
        <p:nvSpPr>
          <p:cNvPr id="3" name="TextBox 2">
            <a:extLst>
              <a:ext uri="{FF2B5EF4-FFF2-40B4-BE49-F238E27FC236}">
                <a16:creationId xmlns:a16="http://schemas.microsoft.com/office/drawing/2014/main" id="{B237AC27-D7CA-41CF-99D7-86BEB4ACA071}"/>
              </a:ext>
            </a:extLst>
          </p:cNvPr>
          <p:cNvSpPr txBox="1"/>
          <p:nvPr/>
        </p:nvSpPr>
        <p:spPr>
          <a:xfrm>
            <a:off x="1229193" y="734518"/>
            <a:ext cx="184731" cy="369332"/>
          </a:xfrm>
          <a:prstGeom prst="rect">
            <a:avLst/>
          </a:prstGeom>
          <a:noFill/>
        </p:spPr>
        <p:txBody>
          <a:bodyPr wrap="none" rtlCol="0">
            <a:spAutoFit/>
          </a:bodyPr>
          <a:lstStyle/>
          <a:p>
            <a:endParaRPr lang="en-US" dirty="0"/>
          </a:p>
        </p:txBody>
      </p:sp>
      <p:sp>
        <p:nvSpPr>
          <p:cNvPr id="5" name="Rectangle: Rounded Corners 4">
            <a:extLst>
              <a:ext uri="{FF2B5EF4-FFF2-40B4-BE49-F238E27FC236}">
                <a16:creationId xmlns:a16="http://schemas.microsoft.com/office/drawing/2014/main" id="{CACD871D-9AE9-49FA-8E59-4C249E51DBB3}"/>
              </a:ext>
            </a:extLst>
          </p:cNvPr>
          <p:cNvSpPr/>
          <p:nvPr/>
        </p:nvSpPr>
        <p:spPr>
          <a:xfrm>
            <a:off x="1573967" y="310015"/>
            <a:ext cx="9099029" cy="769441"/>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8F173A96-63E4-4ADB-A45A-F3AD167A21F2}"/>
              </a:ext>
            </a:extLst>
          </p:cNvPr>
          <p:cNvSpPr/>
          <p:nvPr/>
        </p:nvSpPr>
        <p:spPr>
          <a:xfrm>
            <a:off x="1835923" y="310016"/>
            <a:ext cx="8520154" cy="769441"/>
          </a:xfrm>
          <a:prstGeom prst="rect">
            <a:avLst/>
          </a:prstGeom>
        </p:spPr>
        <p:txBody>
          <a:bodyPr wrap="none">
            <a:spAutoFit/>
          </a:bodyPr>
          <a:lstStyle/>
          <a:p>
            <a:pPr algn="ctr"/>
            <a:r>
              <a:rPr lang="en-US" sz="4400" b="1" dirty="0">
                <a:solidFill>
                  <a:schemeClr val="bg1"/>
                </a:solidFill>
                <a:latin typeface="Times New Roman" panose="02020603050405020304" pitchFamily="18" charset="0"/>
                <a:cs typeface="Times New Roman" panose="02020603050405020304" pitchFamily="18" charset="0"/>
              </a:rPr>
              <a:t>Can Be Seen In Paul’s Instructions</a:t>
            </a:r>
            <a:endParaRPr lang="en-US" sz="4400" dirty="0">
              <a:solidFill>
                <a:schemeClr val="bg1"/>
              </a:solidFill>
            </a:endParaRPr>
          </a:p>
        </p:txBody>
      </p:sp>
    </p:spTree>
    <p:extLst>
      <p:ext uri="{BB962C8B-B14F-4D97-AF65-F5344CB8AC3E}">
        <p14:creationId xmlns:p14="http://schemas.microsoft.com/office/powerpoint/2010/main" val="2852927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circle(in)">
                                      <p:cBhvr>
                                        <p:cTn id="7" dur="20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circle(in)">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circle(in)">
                                      <p:cBhvr>
                                        <p:cTn id="17" dur="20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circle(in)">
                                      <p:cBhvr>
                                        <p:cTn id="22"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FE82969-A257-4366-8120-4423F6590B41}"/>
              </a:ext>
            </a:extLst>
          </p:cNvPr>
          <p:cNvSpPr txBox="1"/>
          <p:nvPr/>
        </p:nvSpPr>
        <p:spPr>
          <a:xfrm>
            <a:off x="639579" y="1599003"/>
            <a:ext cx="10912839" cy="4524315"/>
          </a:xfrm>
          <a:prstGeom prst="rect">
            <a:avLst/>
          </a:prstGeom>
          <a:noFill/>
        </p:spPr>
        <p:txBody>
          <a:bodyPr wrap="square" rtlCol="0">
            <a:spAutoFit/>
          </a:bodyPr>
          <a:lstStyle/>
          <a:p>
            <a:pPr marL="465138" indent="-465138"/>
            <a:r>
              <a:rPr lang="en-US" sz="3600" b="1" dirty="0">
                <a:latin typeface="Times New Roman" panose="02020603050405020304" pitchFamily="18" charset="0"/>
                <a:cs typeface="Times New Roman" panose="02020603050405020304" pitchFamily="18" charset="0"/>
              </a:rPr>
              <a:t>1 Pet.3:1-6.</a:t>
            </a:r>
          </a:p>
          <a:p>
            <a:pPr marL="630238" indent="-630238"/>
            <a:r>
              <a:rPr lang="en-US" sz="3600" dirty="0">
                <a:latin typeface="Times New Roman" panose="02020603050405020304" pitchFamily="18" charset="0"/>
                <a:cs typeface="Times New Roman" panose="02020603050405020304" pitchFamily="18" charset="0"/>
              </a:rPr>
              <a:t>A. Women are not to place emphasis on outward appearances</a:t>
            </a:r>
          </a:p>
          <a:p>
            <a:r>
              <a:rPr lang="en-US" sz="3600" dirty="0">
                <a:latin typeface="Times New Roman" panose="02020603050405020304" pitchFamily="18" charset="0"/>
                <a:cs typeface="Times New Roman" panose="02020603050405020304" pitchFamily="18" charset="0"/>
              </a:rPr>
              <a:t>B. Her spirit is to be meek and quiet.</a:t>
            </a:r>
          </a:p>
          <a:p>
            <a:r>
              <a:rPr lang="en-US" sz="3600" dirty="0">
                <a:latin typeface="Times New Roman" panose="02020603050405020304" pitchFamily="18" charset="0"/>
                <a:cs typeface="Times New Roman" panose="02020603050405020304" pitchFamily="18" charset="0"/>
              </a:rPr>
              <a:t>C. Her behavior is to be chaste –Vine.</a:t>
            </a:r>
          </a:p>
          <a:p>
            <a:r>
              <a:rPr lang="en-US" sz="3600" dirty="0">
                <a:latin typeface="Times New Roman" panose="02020603050405020304" pitchFamily="18" charset="0"/>
                <a:cs typeface="Times New Roman" panose="02020603050405020304" pitchFamily="18" charset="0"/>
              </a:rPr>
              <a:t>D. If a Christian woman obeys Peter</a:t>
            </a:r>
          </a:p>
          <a:p>
            <a:pPr marL="465138" indent="-465138"/>
            <a:r>
              <a:rPr lang="en-US" sz="3600" dirty="0">
                <a:latin typeface="Times New Roman" panose="02020603050405020304" pitchFamily="18" charset="0"/>
                <a:cs typeface="Times New Roman" panose="02020603050405020304" pitchFamily="18" charset="0"/>
              </a:rPr>
              <a:t>E. Immodesty is diametrically opposed to chastity, meekness, and quiet spirit.</a:t>
            </a:r>
          </a:p>
        </p:txBody>
      </p:sp>
      <p:sp>
        <p:nvSpPr>
          <p:cNvPr id="3" name="Rectangle: Rounded Corners 2">
            <a:extLst>
              <a:ext uri="{FF2B5EF4-FFF2-40B4-BE49-F238E27FC236}">
                <a16:creationId xmlns:a16="http://schemas.microsoft.com/office/drawing/2014/main" id="{5C99472E-5DBB-49EF-93A2-E355FD008F99}"/>
              </a:ext>
            </a:extLst>
          </p:cNvPr>
          <p:cNvSpPr/>
          <p:nvPr/>
        </p:nvSpPr>
        <p:spPr>
          <a:xfrm>
            <a:off x="1516505" y="298609"/>
            <a:ext cx="9158989"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latin typeface="Times New Roman" panose="02020603050405020304" pitchFamily="18" charset="0"/>
                <a:cs typeface="Times New Roman" panose="02020603050405020304" pitchFamily="18" charset="0"/>
              </a:rPr>
              <a:t>Can Be Seen In Peter’s Instructions</a:t>
            </a:r>
            <a:endParaRPr lang="en-US" sz="4400" dirty="0"/>
          </a:p>
        </p:txBody>
      </p:sp>
    </p:spTree>
    <p:extLst>
      <p:ext uri="{BB962C8B-B14F-4D97-AF65-F5344CB8AC3E}">
        <p14:creationId xmlns:p14="http://schemas.microsoft.com/office/powerpoint/2010/main" val="196016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wheel(1)">
                                      <p:cBhvr>
                                        <p:cTn id="7" dur="20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heel(1)">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wheel(1)">
                                      <p:cBhvr>
                                        <p:cTn id="17" dur="20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wheel(1)">
                                      <p:cBhvr>
                                        <p:cTn id="22" dur="20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wheel(1)">
                                      <p:cBhvr>
                                        <p:cTn id="27" dur="2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3F6BBCD-57D3-45BA-A7F3-A0D6E615885B}"/>
              </a:ext>
            </a:extLst>
          </p:cNvPr>
          <p:cNvSpPr txBox="1"/>
          <p:nvPr/>
        </p:nvSpPr>
        <p:spPr>
          <a:xfrm>
            <a:off x="584616" y="1283888"/>
            <a:ext cx="11017771" cy="5016758"/>
          </a:xfrm>
          <a:prstGeom prst="rect">
            <a:avLst/>
          </a:prstGeom>
          <a:noFill/>
        </p:spPr>
        <p:txBody>
          <a:bodyPr wrap="square" rtlCol="0">
            <a:spAutoFit/>
          </a:bodyPr>
          <a:lstStyle/>
          <a:p>
            <a:pPr marL="514350" indent="-514350">
              <a:buAutoNum type="alphaUcPeriod"/>
            </a:pPr>
            <a:r>
              <a:rPr lang="en-US" sz="3200" dirty="0">
                <a:latin typeface="Times New Roman" panose="02020603050405020304" pitchFamily="18" charset="0"/>
                <a:cs typeface="Times New Roman" panose="02020603050405020304" pitchFamily="18" charset="0"/>
              </a:rPr>
              <a:t>Definition: (Also translated by licentiousness, wantonness, lewdness and lustful desires.)</a:t>
            </a:r>
          </a:p>
          <a:p>
            <a:pPr marL="514350" indent="-514350">
              <a:buAutoNum type="alphaUcPeriod"/>
            </a:pPr>
            <a:r>
              <a:rPr lang="en-US" sz="3200" dirty="0">
                <a:latin typeface="Times New Roman" panose="02020603050405020304" pitchFamily="18" charset="0"/>
                <a:cs typeface="Times New Roman" panose="02020603050405020304" pitchFamily="18" charset="0"/>
              </a:rPr>
              <a:t>B. Lasciviousness is “lewdness” which Webster defines as “tendency to excite lust.”</a:t>
            </a:r>
          </a:p>
          <a:p>
            <a:pPr marL="514350" indent="-514350">
              <a:buAutoNum type="alphaUcPeriod"/>
            </a:pPr>
            <a:r>
              <a:rPr lang="en-US" sz="3200" dirty="0">
                <a:latin typeface="Times New Roman" panose="02020603050405020304" pitchFamily="18" charset="0"/>
                <a:cs typeface="Times New Roman" panose="02020603050405020304" pitchFamily="18" charset="0"/>
              </a:rPr>
              <a:t>C. Such is condemned as one of the works of the flesh in </a:t>
            </a:r>
            <a:r>
              <a:rPr lang="en-US" sz="3200" b="1" dirty="0">
                <a:latin typeface="Times New Roman" panose="02020603050405020304" pitchFamily="18" charset="0"/>
                <a:cs typeface="Times New Roman" panose="02020603050405020304" pitchFamily="18" charset="0"/>
              </a:rPr>
              <a:t>Gal.5:19-21</a:t>
            </a:r>
            <a:r>
              <a:rPr lang="en-US" sz="3200" dirty="0">
                <a:latin typeface="Times New Roman" panose="02020603050405020304" pitchFamily="18" charset="0"/>
                <a:cs typeface="Times New Roman" panose="02020603050405020304" pitchFamily="18" charset="0"/>
              </a:rPr>
              <a:t>.</a:t>
            </a:r>
          </a:p>
          <a:p>
            <a:pPr marL="514350" indent="-514350">
              <a:buAutoNum type="alphaUcPeriod"/>
            </a:pPr>
            <a:r>
              <a:rPr lang="en-US" sz="3200" dirty="0">
                <a:latin typeface="Times New Roman" panose="02020603050405020304" pitchFamily="18" charset="0"/>
                <a:cs typeface="Times New Roman" panose="02020603050405020304" pitchFamily="18" charset="0"/>
              </a:rPr>
              <a:t>D. </a:t>
            </a:r>
            <a:r>
              <a:rPr lang="en-US" sz="3200" b="1" dirty="0">
                <a:latin typeface="Times New Roman" panose="02020603050405020304" pitchFamily="18" charset="0"/>
                <a:cs typeface="Times New Roman" panose="02020603050405020304" pitchFamily="18" charset="0"/>
              </a:rPr>
              <a:t>Eph.4:19</a:t>
            </a:r>
            <a:r>
              <a:rPr lang="en-US" sz="3200" dirty="0">
                <a:latin typeface="Times New Roman" panose="02020603050405020304" pitchFamily="18" charset="0"/>
                <a:cs typeface="Times New Roman" panose="02020603050405020304" pitchFamily="18" charset="0"/>
              </a:rPr>
              <a:t>– </a:t>
            </a:r>
            <a:r>
              <a:rPr lang="en-US" sz="3200" i="1" dirty="0">
                <a:latin typeface="Times New Roman" panose="02020603050405020304" pitchFamily="18" charset="0"/>
                <a:cs typeface="Times New Roman" panose="02020603050405020304" pitchFamily="18" charset="0"/>
              </a:rPr>
              <a:t>“who </a:t>
            </a:r>
            <a:r>
              <a:rPr lang="en-US" sz="3200" b="1" i="1" dirty="0">
                <a:latin typeface="Times New Roman" panose="02020603050405020304" pitchFamily="18" charset="0"/>
                <a:cs typeface="Times New Roman" panose="02020603050405020304" pitchFamily="18" charset="0"/>
              </a:rPr>
              <a:t>being past feeling gave themselves up to lasciviousness</a:t>
            </a:r>
            <a:r>
              <a:rPr lang="en-US" sz="3200" i="1" dirty="0">
                <a:latin typeface="Times New Roman" panose="02020603050405020304" pitchFamily="18" charset="0"/>
                <a:cs typeface="Times New Roman" panose="02020603050405020304" pitchFamily="18" charset="0"/>
              </a:rPr>
              <a:t>, to work all uncleanness with greediness.”</a:t>
            </a:r>
          </a:p>
          <a:p>
            <a:pPr marL="514350" indent="-514350">
              <a:buAutoNum type="alphaUcPeriod"/>
            </a:pPr>
            <a:r>
              <a:rPr lang="en-US" sz="3200" dirty="0">
                <a:latin typeface="Times New Roman" panose="02020603050405020304" pitchFamily="18" charset="0"/>
                <a:cs typeface="Times New Roman" panose="02020603050405020304" pitchFamily="18" charset="0"/>
              </a:rPr>
              <a:t>E. Dress based on sex-appeal, designed to produce lewd emotions or excite lust, would be “lasciviousness.”</a:t>
            </a:r>
          </a:p>
        </p:txBody>
      </p:sp>
      <p:sp>
        <p:nvSpPr>
          <p:cNvPr id="3" name="Rectangle: Rounded Corners 2">
            <a:extLst>
              <a:ext uri="{FF2B5EF4-FFF2-40B4-BE49-F238E27FC236}">
                <a16:creationId xmlns:a16="http://schemas.microsoft.com/office/drawing/2014/main" id="{11052201-00F9-4EEE-9D60-2D76BBAB1E6B}"/>
              </a:ext>
            </a:extLst>
          </p:cNvPr>
          <p:cNvSpPr/>
          <p:nvPr/>
        </p:nvSpPr>
        <p:spPr>
          <a:xfrm>
            <a:off x="1454047" y="224852"/>
            <a:ext cx="9338871" cy="9144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65138" indent="-465138" algn="ctr"/>
            <a:r>
              <a:rPr lang="en-US" sz="4000" b="1" dirty="0">
                <a:latin typeface="Times New Roman" panose="02020603050405020304" pitchFamily="18" charset="0"/>
                <a:cs typeface="Times New Roman" panose="02020603050405020304" pitchFamily="18" charset="0"/>
              </a:rPr>
              <a:t>Can Be Seen In The Word Lasciviousness</a:t>
            </a:r>
          </a:p>
        </p:txBody>
      </p:sp>
    </p:spTree>
    <p:extLst>
      <p:ext uri="{BB962C8B-B14F-4D97-AF65-F5344CB8AC3E}">
        <p14:creationId xmlns:p14="http://schemas.microsoft.com/office/powerpoint/2010/main" val="277936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randombar(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randombar(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randombar(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randombar(horizont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randombar(horizontal)">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6BA0EB9F-1AF7-455F-A83F-4EBA99A2338F}"/>
              </a:ext>
            </a:extLst>
          </p:cNvPr>
          <p:cNvSpPr/>
          <p:nvPr/>
        </p:nvSpPr>
        <p:spPr>
          <a:xfrm>
            <a:off x="1588956" y="308331"/>
            <a:ext cx="9188969" cy="91440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bg1"/>
                </a:solidFill>
              </a:rPr>
              <a:t>What Cloths Are Decent Apparel?</a:t>
            </a:r>
            <a:endParaRPr lang="en-US" sz="4000" dirty="0">
              <a:solidFill>
                <a:schemeClr val="bg1"/>
              </a:solidFill>
            </a:endParaRPr>
          </a:p>
        </p:txBody>
      </p:sp>
      <p:sp>
        <p:nvSpPr>
          <p:cNvPr id="4" name="TextBox 3">
            <a:extLst>
              <a:ext uri="{FF2B5EF4-FFF2-40B4-BE49-F238E27FC236}">
                <a16:creationId xmlns:a16="http://schemas.microsoft.com/office/drawing/2014/main" id="{A4EB34A8-C06D-4B71-9D40-8040E2A129DB}"/>
              </a:ext>
            </a:extLst>
          </p:cNvPr>
          <p:cNvSpPr txBox="1"/>
          <p:nvPr/>
        </p:nvSpPr>
        <p:spPr>
          <a:xfrm>
            <a:off x="539905" y="1543982"/>
            <a:ext cx="11017512" cy="3970318"/>
          </a:xfrm>
          <a:prstGeom prst="rect">
            <a:avLst/>
          </a:prstGeom>
          <a:noFill/>
        </p:spPr>
        <p:txBody>
          <a:bodyPr wrap="square" rtlCol="0">
            <a:spAutoFit/>
          </a:bodyPr>
          <a:lstStyle/>
          <a:p>
            <a:pPr marL="742950" indent="-742950">
              <a:buAutoNum type="alphaUcPeriod"/>
            </a:pPr>
            <a:r>
              <a:rPr lang="en-US" sz="3600" dirty="0">
                <a:latin typeface="Times New Roman" panose="02020603050405020304" pitchFamily="18" charset="0"/>
                <a:cs typeface="Times New Roman" panose="02020603050405020304" pitchFamily="18" charset="0"/>
              </a:rPr>
              <a:t>We are talking about what is going to be seen by others.</a:t>
            </a:r>
          </a:p>
          <a:p>
            <a:pPr marL="742950" indent="-742950">
              <a:buAutoNum type="alphaUcPeriod"/>
            </a:pPr>
            <a:r>
              <a:rPr lang="en-US" sz="3600" dirty="0">
                <a:latin typeface="Times New Roman" panose="02020603050405020304" pitchFamily="18" charset="0"/>
                <a:cs typeface="Times New Roman" panose="02020603050405020304" pitchFamily="18" charset="0"/>
              </a:rPr>
              <a:t>Now, having said that, </a:t>
            </a:r>
            <a:r>
              <a:rPr lang="en-US" sz="3600" b="1" dirty="0">
                <a:latin typeface="Times New Roman" panose="02020603050405020304" pitchFamily="18" charset="0"/>
                <a:cs typeface="Times New Roman" panose="02020603050405020304" pitchFamily="18" charset="0"/>
              </a:rPr>
              <a:t>If you are a modest thinking person you don't need to be told what you can wear or where you can wear it.</a:t>
            </a:r>
            <a:endParaRPr lang="en-US" sz="3600" dirty="0">
              <a:latin typeface="Times New Roman" panose="02020603050405020304" pitchFamily="18" charset="0"/>
              <a:cs typeface="Times New Roman" panose="02020603050405020304" pitchFamily="18" charset="0"/>
            </a:endParaRPr>
          </a:p>
          <a:p>
            <a:pPr marL="742950" indent="-742950">
              <a:buAutoNum type="alphaUcPeriod"/>
            </a:pPr>
            <a:r>
              <a:rPr lang="en-US" sz="3600" dirty="0">
                <a:latin typeface="Times New Roman" panose="02020603050405020304" pitchFamily="18" charset="0"/>
                <a:cs typeface="Times New Roman" panose="02020603050405020304" pitchFamily="18" charset="0"/>
              </a:rPr>
              <a:t>Consider a comparison.</a:t>
            </a:r>
          </a:p>
          <a:p>
            <a:pPr marL="742950" indent="-742950">
              <a:buAutoNum type="alphaUcPeriod"/>
            </a:pPr>
            <a:r>
              <a:rPr lang="en-US" sz="3600" dirty="0">
                <a:latin typeface="Times New Roman" panose="02020603050405020304" pitchFamily="18" charset="0"/>
                <a:cs typeface="Times New Roman" panose="02020603050405020304" pitchFamily="18" charset="0"/>
              </a:rPr>
              <a:t>What modest dress does:</a:t>
            </a:r>
          </a:p>
        </p:txBody>
      </p:sp>
    </p:spTree>
    <p:extLst>
      <p:ext uri="{BB962C8B-B14F-4D97-AF65-F5344CB8AC3E}">
        <p14:creationId xmlns:p14="http://schemas.microsoft.com/office/powerpoint/2010/main" val="2385032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57A2E54-2C23-4E49-A50F-9BB1E5741564}"/>
              </a:ext>
            </a:extLst>
          </p:cNvPr>
          <p:cNvSpPr txBox="1"/>
          <p:nvPr/>
        </p:nvSpPr>
        <p:spPr>
          <a:xfrm>
            <a:off x="644578" y="1558972"/>
            <a:ext cx="10957809" cy="4524315"/>
          </a:xfrm>
          <a:prstGeom prst="rect">
            <a:avLst/>
          </a:prstGeom>
          <a:noFill/>
        </p:spPr>
        <p:txBody>
          <a:bodyPr wrap="square" rtlCol="0">
            <a:spAutoFit/>
          </a:bodyPr>
          <a:lstStyle/>
          <a:p>
            <a:pPr marL="742950" indent="-742950">
              <a:buAutoNum type="alphaUcPeriod"/>
            </a:pPr>
            <a:r>
              <a:rPr lang="en-US" sz="3600" dirty="0">
                <a:latin typeface="Times New Roman" panose="02020603050405020304" pitchFamily="18" charset="0"/>
                <a:cs typeface="Times New Roman" panose="02020603050405020304" pitchFamily="18" charset="0"/>
              </a:rPr>
              <a:t>Some will lust regardless of what I wear.</a:t>
            </a:r>
          </a:p>
          <a:p>
            <a:pPr marL="742950" indent="-742950">
              <a:buAutoNum type="alphaUcPeriod"/>
            </a:pPr>
            <a:r>
              <a:rPr lang="en-US" sz="3600" dirty="0">
                <a:latin typeface="Times New Roman" panose="02020603050405020304" pitchFamily="18" charset="0"/>
                <a:cs typeface="Times New Roman" panose="02020603050405020304" pitchFamily="18" charset="0"/>
              </a:rPr>
              <a:t>If someone lusts after me, that's their problem not mine. </a:t>
            </a:r>
          </a:p>
          <a:p>
            <a:r>
              <a:rPr lang="en-US" sz="3600" dirty="0">
                <a:latin typeface="Times New Roman" panose="02020603050405020304" pitchFamily="18" charset="0"/>
                <a:cs typeface="Times New Roman" panose="02020603050405020304" pitchFamily="18" charset="0"/>
              </a:rPr>
              <a:t>C. It's hot &amp; I dress for comfort in the summer. </a:t>
            </a:r>
          </a:p>
          <a:p>
            <a:pPr marL="569913" indent="-569913"/>
            <a:r>
              <a:rPr lang="en-US" sz="3600" dirty="0">
                <a:latin typeface="Times New Roman" panose="02020603050405020304" pitchFamily="18" charset="0"/>
                <a:cs typeface="Times New Roman" panose="02020603050405020304" pitchFamily="18" charset="0"/>
              </a:rPr>
              <a:t>D. Some suggest places where skimpy clothing is decent if others do.</a:t>
            </a:r>
          </a:p>
          <a:p>
            <a:pPr marL="569913" indent="-569913"/>
            <a:r>
              <a:rPr lang="en-US" sz="3600" dirty="0">
                <a:latin typeface="Times New Roman" panose="02020603050405020304" pitchFamily="18" charset="0"/>
                <a:cs typeface="Times New Roman" panose="02020603050405020304" pitchFamily="18" charset="0"/>
              </a:rPr>
              <a:t>E. The object is not to see how little we can get by with wearing.</a:t>
            </a:r>
            <a:endParaRPr lang="en-US" sz="3600" dirty="0"/>
          </a:p>
        </p:txBody>
      </p:sp>
      <p:sp>
        <p:nvSpPr>
          <p:cNvPr id="3" name="Rectangle: Rounded Corners 2">
            <a:extLst>
              <a:ext uri="{FF2B5EF4-FFF2-40B4-BE49-F238E27FC236}">
                <a16:creationId xmlns:a16="http://schemas.microsoft.com/office/drawing/2014/main" id="{3FEFD4D6-B422-40F4-917B-B3814CD71F44}"/>
              </a:ext>
            </a:extLst>
          </p:cNvPr>
          <p:cNvSpPr/>
          <p:nvPr/>
        </p:nvSpPr>
        <p:spPr>
          <a:xfrm>
            <a:off x="644577" y="209865"/>
            <a:ext cx="1095781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latin typeface="Times New Roman" panose="02020603050405020304" pitchFamily="18" charset="0"/>
                <a:cs typeface="Times New Roman" panose="02020603050405020304" pitchFamily="18" charset="0"/>
              </a:rPr>
              <a:t>Justifications For Wearing "Questionable" Clothing?</a:t>
            </a:r>
            <a:endParaRPr lang="en-US" sz="3600" dirty="0"/>
          </a:p>
        </p:txBody>
      </p:sp>
    </p:spTree>
    <p:extLst>
      <p:ext uri="{BB962C8B-B14F-4D97-AF65-F5344CB8AC3E}">
        <p14:creationId xmlns:p14="http://schemas.microsoft.com/office/powerpoint/2010/main" val="847715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F3CF191-EA7B-48B5-95DE-3308E31BC433}"/>
              </a:ext>
            </a:extLst>
          </p:cNvPr>
          <p:cNvSpPr/>
          <p:nvPr/>
        </p:nvSpPr>
        <p:spPr>
          <a:xfrm>
            <a:off x="4703708" y="755962"/>
            <a:ext cx="2808782" cy="707886"/>
          </a:xfrm>
          <a:prstGeom prst="rect">
            <a:avLst/>
          </a:prstGeom>
          <a:solidFill>
            <a:srgbClr val="FF0000"/>
          </a:solidFill>
        </p:spPr>
        <p:txBody>
          <a:bodyPr wrap="none">
            <a:spAutoFit/>
          </a:bodyPr>
          <a:lstStyle/>
          <a:p>
            <a:pPr marL="465138" indent="-465138"/>
            <a:r>
              <a:rPr lang="en-US" sz="4000" b="1" dirty="0">
                <a:solidFill>
                  <a:schemeClr val="bg1"/>
                </a:solidFill>
                <a:latin typeface="Times New Roman" panose="02020603050405020304" pitchFamily="18" charset="0"/>
                <a:cs typeface="Times New Roman" panose="02020603050405020304" pitchFamily="18" charset="0"/>
              </a:rPr>
              <a:t>Conclusion:</a:t>
            </a:r>
          </a:p>
        </p:txBody>
      </p:sp>
      <p:sp>
        <p:nvSpPr>
          <p:cNvPr id="3" name="Rectangle 2">
            <a:extLst>
              <a:ext uri="{FF2B5EF4-FFF2-40B4-BE49-F238E27FC236}">
                <a16:creationId xmlns:a16="http://schemas.microsoft.com/office/drawing/2014/main" id="{40245933-A5AE-4CED-A4F8-4C602A11A7A7}"/>
              </a:ext>
            </a:extLst>
          </p:cNvPr>
          <p:cNvSpPr/>
          <p:nvPr/>
        </p:nvSpPr>
        <p:spPr>
          <a:xfrm>
            <a:off x="644577" y="1895859"/>
            <a:ext cx="10957810" cy="2554545"/>
          </a:xfrm>
          <a:prstGeom prst="rect">
            <a:avLst/>
          </a:prstGeom>
        </p:spPr>
        <p:txBody>
          <a:bodyPr wrap="square">
            <a:spAutoFit/>
          </a:bodyPr>
          <a:lstStyle/>
          <a:p>
            <a:pPr marL="742950" lvl="0" indent="-742950">
              <a:buAutoNum type="alphaUcPeriod"/>
              <a:defRPr/>
            </a:pPr>
            <a:r>
              <a:rPr lang="en-US" sz="4000" dirty="0">
                <a:latin typeface="Times New Roman" panose="02020603050405020304" pitchFamily="18" charset="0"/>
                <a:cs typeface="Times New Roman" panose="02020603050405020304" pitchFamily="18" charset="0"/>
              </a:rPr>
              <a:t>If you are a modest thinking person you don’t need to be told what you can wear.</a:t>
            </a:r>
          </a:p>
          <a:p>
            <a:pPr marL="742950" lvl="0" indent="-742950">
              <a:buAutoNum type="alphaUcPeriod"/>
              <a:defRPr/>
            </a:pPr>
            <a:r>
              <a:rPr lang="en-US" sz="4000" dirty="0">
                <a:latin typeface="Times New Roman" panose="02020603050405020304" pitchFamily="18" charset="0"/>
                <a:cs typeface="Times New Roman" panose="02020603050405020304" pitchFamily="18" charset="0"/>
              </a:rPr>
              <a:t>Let’s be sure our outward appearance shows our inward love for and devotion to the Lord.</a:t>
            </a:r>
          </a:p>
        </p:txBody>
      </p:sp>
    </p:spTree>
    <p:extLst>
      <p:ext uri="{BB962C8B-B14F-4D97-AF65-F5344CB8AC3E}">
        <p14:creationId xmlns:p14="http://schemas.microsoft.com/office/powerpoint/2010/main" val="3827113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CD2B9D91-B2FC-4CCA-9FB4-D21CD8CCF992}"/>
              </a:ext>
            </a:extLst>
          </p:cNvPr>
          <p:cNvGraphicFramePr>
            <a:graphicFrameLocks noGrp="1"/>
          </p:cNvGraphicFramePr>
          <p:nvPr>
            <p:extLst>
              <p:ext uri="{D42A27DB-BD31-4B8C-83A1-F6EECF244321}">
                <p14:modId xmlns:p14="http://schemas.microsoft.com/office/powerpoint/2010/main" val="3245016657"/>
              </p:ext>
            </p:extLst>
          </p:nvPr>
        </p:nvGraphicFramePr>
        <p:xfrm>
          <a:off x="13750" y="-3155"/>
          <a:ext cx="12191999" cy="6858001"/>
        </p:xfrm>
        <a:graphic>
          <a:graphicData uri="http://schemas.openxmlformats.org/drawingml/2006/table">
            <a:tbl>
              <a:tblPr firstRow="1" bandRow="1">
                <a:tableStyleId>{00A15C55-8517-42AA-B614-E9B94910E393}</a:tableStyleId>
              </a:tblPr>
              <a:tblGrid>
                <a:gridCol w="2974109">
                  <a:extLst>
                    <a:ext uri="{9D8B030D-6E8A-4147-A177-3AD203B41FA5}">
                      <a16:colId xmlns:a16="http://schemas.microsoft.com/office/drawing/2014/main" val="1074151878"/>
                    </a:ext>
                  </a:extLst>
                </a:gridCol>
                <a:gridCol w="1394691">
                  <a:extLst>
                    <a:ext uri="{9D8B030D-6E8A-4147-A177-3AD203B41FA5}">
                      <a16:colId xmlns:a16="http://schemas.microsoft.com/office/drawing/2014/main" val="565499893"/>
                    </a:ext>
                  </a:extLst>
                </a:gridCol>
                <a:gridCol w="7823199">
                  <a:extLst>
                    <a:ext uri="{9D8B030D-6E8A-4147-A177-3AD203B41FA5}">
                      <a16:colId xmlns:a16="http://schemas.microsoft.com/office/drawing/2014/main" val="4071305590"/>
                    </a:ext>
                  </a:extLst>
                </a:gridCol>
              </a:tblGrid>
              <a:tr h="528095">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Announcements</a:t>
                      </a:r>
                    </a:p>
                  </a:txBody>
                  <a:tcPr>
                    <a:cell3D prstMaterial="dkEdge">
                      <a:bevel prst="artDeco"/>
                      <a:lightRig rig="flood" dir="t"/>
                    </a:cell3D>
                  </a:tcPr>
                </a:tc>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Songs</a:t>
                      </a:r>
                    </a:p>
                  </a:txBody>
                  <a:tcPr>
                    <a:cell3D prstMaterial="dkEdge">
                      <a:bevel prst="artDeco"/>
                      <a:lightRig rig="flood" dir="t"/>
                    </a:cell3D>
                  </a:tcPr>
                </a:tc>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Title</a:t>
                      </a:r>
                    </a:p>
                  </a:txBody>
                  <a:tcPr>
                    <a:cell3D prstMaterial="dkEdge">
                      <a:bevel prst="artDeco"/>
                      <a:lightRig rig="flood" dir="t"/>
                    </a:cell3D>
                  </a:tcPr>
                </a:tc>
                <a:extLst>
                  <a:ext uri="{0D108BD9-81ED-4DB2-BD59-A6C34878D82A}">
                    <a16:rowId xmlns:a16="http://schemas.microsoft.com/office/drawing/2014/main" val="2627776432"/>
                  </a:ext>
                </a:extLst>
              </a:tr>
              <a:tr h="528095">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a:t>
                      </a:r>
                      <a:r>
                        <a:rPr lang="en-US" sz="2800" b="0" i="1" baseline="30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st</a:t>
                      </a: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Song</a:t>
                      </a:r>
                    </a:p>
                  </a:txBody>
                  <a:tcPr marT="45706" marB="45706">
                    <a:cell3D prstMaterial="dkEdge">
                      <a:bevel prst="artDeco"/>
                      <a:lightRig rig="flood" dir="t"/>
                    </a:cell3D>
                  </a:tcPr>
                </a:tc>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72</a:t>
                      </a:r>
                    </a:p>
                  </a:txBody>
                  <a:tcPr>
                    <a:cell3D prstMaterial="dkEdge">
                      <a:bevel prst="artDeco"/>
                      <a:lightRig rig="flood" dir="t"/>
                    </a:cell3D>
                  </a:tcPr>
                </a:tc>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Higher Ground</a:t>
                      </a:r>
                    </a:p>
                  </a:txBody>
                  <a:tcPr>
                    <a:cell3D prstMaterial="dkEdge">
                      <a:bevel prst="artDeco"/>
                      <a:lightRig rig="flood" dir="t"/>
                    </a:cell3D>
                  </a:tcPr>
                </a:tc>
                <a:extLst>
                  <a:ext uri="{0D108BD9-81ED-4DB2-BD59-A6C34878D82A}">
                    <a16:rowId xmlns:a16="http://schemas.microsoft.com/office/drawing/2014/main" val="810912672"/>
                  </a:ext>
                </a:extLst>
              </a:tr>
              <a:tr h="528095">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a:t>
                      </a:r>
                      <a:r>
                        <a:rPr lang="en-US" sz="2800" b="0" i="1" baseline="30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nd</a:t>
                      </a: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Song</a:t>
                      </a:r>
                    </a:p>
                  </a:txBody>
                  <a:tcPr marT="45706" marB="45706">
                    <a:cell3D prstMaterial="dkEdge">
                      <a:bevel prst="artDeco"/>
                      <a:lightRig rig="flood" dir="t"/>
                    </a:cell3D>
                  </a:tcPr>
                </a:tc>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443</a:t>
                      </a:r>
                    </a:p>
                  </a:txBody>
                  <a:tcPr>
                    <a:cell3D prstMaterial="dkEdge">
                      <a:bevel prst="artDeco"/>
                      <a:lightRig rig="flood" dir="t"/>
                    </a:cell3D>
                  </a:tcPr>
                </a:tc>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Kneel at the Cross</a:t>
                      </a:r>
                    </a:p>
                  </a:txBody>
                  <a:tcPr>
                    <a:cell3D prstMaterial="dkEdge">
                      <a:bevel prst="artDeco"/>
                      <a:lightRig rig="flood" dir="t"/>
                    </a:cell3D>
                  </a:tcPr>
                </a:tc>
                <a:extLst>
                  <a:ext uri="{0D108BD9-81ED-4DB2-BD59-A6C34878D82A}">
                    <a16:rowId xmlns:a16="http://schemas.microsoft.com/office/drawing/2014/main" val="3967110458"/>
                  </a:ext>
                </a:extLst>
              </a:tr>
              <a:tr h="528095">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Opening Prayer</a:t>
                      </a:r>
                    </a:p>
                  </a:txBody>
                  <a:tcPr marT="45706" marB="45706">
                    <a:cell3D prstMaterial="dkEdge">
                      <a:bevel prst="artDeco"/>
                      <a:lightRig rig="flood" dir="t"/>
                    </a:cell3D>
                  </a:tcPr>
                </a:tc>
                <a:tc>
                  <a:txBody>
                    <a:bodyPr/>
                    <a:lstStyle/>
                    <a:p>
                      <a:pPr algn="ctr"/>
                      <a:endPar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cell3D prstMaterial="dkEdge">
                      <a:bevel prst="artDeco"/>
                      <a:lightRig rig="flood" dir="t"/>
                    </a:cell3D>
                  </a:tcPr>
                </a:tc>
                <a:tc>
                  <a:txBody>
                    <a:bodyPr/>
                    <a:lstStyle/>
                    <a:p>
                      <a:pPr algn="ctr"/>
                      <a:endPar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cell3D prstMaterial="dkEdge">
                      <a:bevel prst="artDeco"/>
                      <a:lightRig rig="flood" dir="t"/>
                    </a:cell3D>
                  </a:tcPr>
                </a:tc>
                <a:extLst>
                  <a:ext uri="{0D108BD9-81ED-4DB2-BD59-A6C34878D82A}">
                    <a16:rowId xmlns:a16="http://schemas.microsoft.com/office/drawing/2014/main" val="2495191701"/>
                  </a:ext>
                </a:extLst>
              </a:tr>
              <a:tr h="528095">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3</a:t>
                      </a:r>
                      <a:r>
                        <a:rPr lang="en-US" sz="2800" b="0" i="1" baseline="30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rd</a:t>
                      </a: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Song</a:t>
                      </a:r>
                    </a:p>
                  </a:txBody>
                  <a:tcPr marT="45706" marB="45706">
                    <a:cell3D prstMaterial="dkEdge">
                      <a:bevel prst="artDeco"/>
                      <a:lightRig rig="flood" dir="t"/>
                    </a:cell3D>
                  </a:tcPr>
                </a:tc>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499</a:t>
                      </a:r>
                    </a:p>
                  </a:txBody>
                  <a:tcPr>
                    <a:cell3D prstMaterial="dkEdge">
                      <a:bevel prst="artDeco"/>
                      <a:lightRig rig="flood" dir="t"/>
                    </a:cell3D>
                  </a:tcPr>
                </a:tc>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Savior, Thy Dying Love</a:t>
                      </a:r>
                    </a:p>
                  </a:txBody>
                  <a:tcPr>
                    <a:cell3D prstMaterial="dkEdge">
                      <a:bevel prst="artDeco"/>
                      <a:lightRig rig="flood" dir="t"/>
                    </a:cell3D>
                  </a:tcPr>
                </a:tc>
                <a:extLst>
                  <a:ext uri="{0D108BD9-81ED-4DB2-BD59-A6C34878D82A}">
                    <a16:rowId xmlns:a16="http://schemas.microsoft.com/office/drawing/2014/main" val="3345940537"/>
                  </a:ext>
                </a:extLst>
              </a:tr>
              <a:tr h="528095">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4</a:t>
                      </a:r>
                      <a:r>
                        <a:rPr lang="en-US" sz="2800" b="0" i="1" baseline="30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a:t>
                      </a: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Song</a:t>
                      </a:r>
                    </a:p>
                  </a:txBody>
                  <a:tcPr marT="45706" marB="45706">
                    <a:cell3D prstMaterial="dkEdge">
                      <a:bevel prst="artDeco"/>
                      <a:lightRig rig="flood" dir="t"/>
                    </a:cell3D>
                  </a:tcPr>
                </a:tc>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713</a:t>
                      </a:r>
                    </a:p>
                  </a:txBody>
                  <a:tcPr>
                    <a:cell3D prstMaterial="dkEdge">
                      <a:bevel prst="artDeco"/>
                      <a:lightRig rig="flood" dir="t"/>
                    </a:cell3D>
                  </a:tcPr>
                </a:tc>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Night With Ebon Pinion</a:t>
                      </a:r>
                    </a:p>
                  </a:txBody>
                  <a:tcPr>
                    <a:cell3D prstMaterial="dkEdge">
                      <a:bevel prst="artDeco"/>
                      <a:lightRig rig="flood" dir="t"/>
                    </a:cell3D>
                  </a:tcPr>
                </a:tc>
                <a:extLst>
                  <a:ext uri="{0D108BD9-81ED-4DB2-BD59-A6C34878D82A}">
                    <a16:rowId xmlns:a16="http://schemas.microsoft.com/office/drawing/2014/main" val="462537614"/>
                  </a:ext>
                </a:extLst>
              </a:tr>
              <a:tr h="520861">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Lords</a:t>
                      </a:r>
                      <a:r>
                        <a:rPr lang="en-US" sz="2800" b="0" i="1" baseline="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Supper</a:t>
                      </a:r>
                    </a:p>
                  </a:txBody>
                  <a:tcPr marT="45706" marB="45706">
                    <a:cell3D prstMaterial="dkEdge">
                      <a:bevel prst="artDeco"/>
                      <a:lightRig rig="flood" dir="t"/>
                    </a:cell3D>
                  </a:tcPr>
                </a:tc>
                <a:tc>
                  <a:txBody>
                    <a:bodyPr/>
                    <a:lstStyle/>
                    <a:p>
                      <a:pPr algn="ctr"/>
                      <a:endPar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cell3D prstMaterial="dkEdge">
                      <a:bevel prst="artDeco"/>
                      <a:lightRig rig="flood" dir="t"/>
                    </a:cell3D>
                  </a:tcPr>
                </a:tc>
                <a:tc>
                  <a:txBody>
                    <a:bodyPr/>
                    <a:lstStyle/>
                    <a:p>
                      <a:pPr algn="ctr"/>
                      <a:endPar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cell3D prstMaterial="dkEdge">
                      <a:bevel prst="artDeco"/>
                      <a:lightRig rig="flood" dir="t"/>
                    </a:cell3D>
                  </a:tcPr>
                </a:tc>
                <a:extLst>
                  <a:ext uri="{0D108BD9-81ED-4DB2-BD59-A6C34878D82A}">
                    <a16:rowId xmlns:a16="http://schemas.microsoft.com/office/drawing/2014/main" val="3105990500"/>
                  </a:ext>
                </a:extLst>
              </a:tr>
              <a:tr h="528095">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Offering</a:t>
                      </a:r>
                    </a:p>
                  </a:txBody>
                  <a:tcPr marT="45706" marB="45706">
                    <a:cell3D prstMaterial="dkEdge">
                      <a:bevel prst="artDeco"/>
                      <a:lightRig rig="flood" dir="t"/>
                    </a:cell3D>
                  </a:tcPr>
                </a:tc>
                <a:tc>
                  <a:txBody>
                    <a:bodyPr/>
                    <a:lstStyle/>
                    <a:p>
                      <a:pPr algn="ctr"/>
                      <a:endPar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cell3D prstMaterial="dkEdge">
                      <a:bevel prst="artDeco"/>
                      <a:lightRig rig="flood" dir="t"/>
                    </a:cell3D>
                  </a:tcPr>
                </a:tc>
                <a:tc>
                  <a:txBody>
                    <a:bodyPr/>
                    <a:lstStyle/>
                    <a:p>
                      <a:pPr algn="ctr"/>
                      <a:endPar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cell3D prstMaterial="dkEdge">
                      <a:bevel prst="artDeco"/>
                      <a:lightRig rig="flood" dir="t"/>
                    </a:cell3D>
                  </a:tcPr>
                </a:tc>
                <a:extLst>
                  <a:ext uri="{0D108BD9-81ED-4DB2-BD59-A6C34878D82A}">
                    <a16:rowId xmlns:a16="http://schemas.microsoft.com/office/drawing/2014/main" val="1479453174"/>
                  </a:ext>
                </a:extLst>
              </a:tr>
              <a:tr h="528095">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5</a:t>
                      </a:r>
                      <a:r>
                        <a:rPr lang="en-US" sz="2800" b="0" i="1" baseline="30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a:t>
                      </a: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Song</a:t>
                      </a:r>
                    </a:p>
                  </a:txBody>
                  <a:tcPr marT="45706" marB="45706">
                    <a:cell3D prstMaterial="dkEdge">
                      <a:bevel prst="artDeco"/>
                      <a:lightRig rig="flood" dir="t"/>
                    </a:cell3D>
                  </a:tcPr>
                </a:tc>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141</a:t>
                      </a:r>
                    </a:p>
                  </a:txBody>
                  <a:tcPr>
                    <a:cell3D prstMaterial="dkEdge">
                      <a:bevel prst="artDeco"/>
                      <a:lightRig rig="flood" dir="t"/>
                    </a:cell3D>
                  </a:tcPr>
                </a:tc>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More About Jesus</a:t>
                      </a:r>
                    </a:p>
                  </a:txBody>
                  <a:tcPr>
                    <a:cell3D prstMaterial="dkEdge">
                      <a:bevel prst="artDeco"/>
                      <a:lightRig rig="flood" dir="t"/>
                    </a:cell3D>
                  </a:tcPr>
                </a:tc>
                <a:extLst>
                  <a:ext uri="{0D108BD9-81ED-4DB2-BD59-A6C34878D82A}">
                    <a16:rowId xmlns:a16="http://schemas.microsoft.com/office/drawing/2014/main" val="923720469"/>
                  </a:ext>
                </a:extLst>
              </a:tr>
              <a:tr h="528095">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Sermon</a:t>
                      </a:r>
                    </a:p>
                  </a:txBody>
                  <a:tcPr marT="45706" marB="45706">
                    <a:cell3D prstMaterial="dkEdge">
                      <a:bevel prst="artDeco"/>
                      <a:lightRig rig="flood" dir="t"/>
                    </a:cell3D>
                  </a:tcPr>
                </a:tc>
                <a:tc>
                  <a:txBody>
                    <a:bodyPr/>
                    <a:lstStyle/>
                    <a:p>
                      <a:pPr algn="ctr"/>
                      <a:endPar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cell3D prstMaterial="dkEdge">
                      <a:bevel prst="artDeco"/>
                      <a:lightRig rig="flood" dir="t"/>
                    </a:cell3D>
                  </a:tcPr>
                </a:tc>
                <a:tc>
                  <a:txBody>
                    <a:bodyPr/>
                    <a:lstStyle/>
                    <a:p>
                      <a:pPr algn="ctr"/>
                      <a:endPar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cell3D prstMaterial="dkEdge">
                      <a:bevel prst="artDeco"/>
                      <a:lightRig rig="flood" dir="t"/>
                    </a:cell3D>
                  </a:tcPr>
                </a:tc>
                <a:extLst>
                  <a:ext uri="{0D108BD9-81ED-4DB2-BD59-A6C34878D82A}">
                    <a16:rowId xmlns:a16="http://schemas.microsoft.com/office/drawing/2014/main" val="858589142"/>
                  </a:ext>
                </a:extLst>
              </a:tr>
              <a:tr h="528095">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Invitation Song</a:t>
                      </a:r>
                    </a:p>
                  </a:txBody>
                  <a:tcPr marT="45706" marB="45706">
                    <a:cell3D prstMaterial="dkEdge">
                      <a:bevel prst="artDeco"/>
                      <a:lightRig rig="flood" dir="t"/>
                    </a:cell3D>
                  </a:tcPr>
                </a:tc>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514</a:t>
                      </a:r>
                    </a:p>
                  </a:txBody>
                  <a:tcPr>
                    <a:cell3D prstMaterial="dkEdge">
                      <a:bevel prst="artDeco"/>
                      <a:lightRig rig="flood" dir="t"/>
                    </a:cell3D>
                  </a:tcPr>
                </a:tc>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What Will Your Answer Be?</a:t>
                      </a:r>
                    </a:p>
                  </a:txBody>
                  <a:tcPr>
                    <a:cell3D prstMaterial="dkEdge">
                      <a:bevel prst="artDeco"/>
                      <a:lightRig rig="flood" dir="t"/>
                    </a:cell3D>
                  </a:tcPr>
                </a:tc>
                <a:extLst>
                  <a:ext uri="{0D108BD9-81ED-4DB2-BD59-A6C34878D82A}">
                    <a16:rowId xmlns:a16="http://schemas.microsoft.com/office/drawing/2014/main" val="2448970233"/>
                  </a:ext>
                </a:extLst>
              </a:tr>
              <a:tr h="528095">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Closing Song</a:t>
                      </a:r>
                    </a:p>
                  </a:txBody>
                  <a:tcPr marT="45706" marB="45706">
                    <a:cell3D prstMaterial="dkEdge">
                      <a:bevel prst="artDeco"/>
                      <a:lightRig rig="flood" dir="t"/>
                    </a:cell3D>
                  </a:tcPr>
                </a:tc>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516</a:t>
                      </a:r>
                    </a:p>
                  </a:txBody>
                  <a:tcPr>
                    <a:cell3D prstMaterial="dkEdge">
                      <a:bevel prst="artDeco"/>
                      <a:lightRig rig="flood" dir="t"/>
                    </a:cell3D>
                  </a:tcPr>
                </a:tc>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To Christ Be True</a:t>
                      </a:r>
                    </a:p>
                  </a:txBody>
                  <a:tcPr>
                    <a:cell3D prstMaterial="dkEdge">
                      <a:bevel prst="artDeco"/>
                      <a:lightRig rig="flood" dir="t"/>
                    </a:cell3D>
                  </a:tcPr>
                </a:tc>
                <a:extLst>
                  <a:ext uri="{0D108BD9-81ED-4DB2-BD59-A6C34878D82A}">
                    <a16:rowId xmlns:a16="http://schemas.microsoft.com/office/drawing/2014/main" val="3859811507"/>
                  </a:ext>
                </a:extLst>
              </a:tr>
              <a:tr h="528095">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Closing Prayer</a:t>
                      </a:r>
                    </a:p>
                  </a:txBody>
                  <a:tcPr marT="45706" marB="45706">
                    <a:cell3D prstMaterial="dkEdge">
                      <a:bevel prst="artDeco"/>
                      <a:lightRig rig="flood" dir="t"/>
                    </a:cell3D>
                  </a:tcPr>
                </a:tc>
                <a:tc>
                  <a:txBody>
                    <a:bodyPr/>
                    <a:lstStyle/>
                    <a:p>
                      <a:pPr algn="ctr"/>
                      <a:endPar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cell3D prstMaterial="dkEdge">
                      <a:bevel prst="artDeco"/>
                      <a:lightRig rig="flood" dir="t"/>
                    </a:cell3D>
                  </a:tcPr>
                </a:tc>
                <a:tc>
                  <a:txBody>
                    <a:bodyPr/>
                    <a:lstStyle/>
                    <a:p>
                      <a:pPr algn="ctr"/>
                      <a:endPar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cell3D prstMaterial="dkEdge">
                      <a:bevel prst="artDeco"/>
                      <a:lightRig rig="flood" dir="t"/>
                    </a:cell3D>
                  </a:tcPr>
                </a:tc>
                <a:extLst>
                  <a:ext uri="{0D108BD9-81ED-4DB2-BD59-A6C34878D82A}">
                    <a16:rowId xmlns:a16="http://schemas.microsoft.com/office/drawing/2014/main" val="1888150154"/>
                  </a:ext>
                </a:extLst>
              </a:tr>
            </a:tbl>
          </a:graphicData>
        </a:graphic>
      </p:graphicFrame>
    </p:spTree>
    <p:extLst>
      <p:ext uri="{BB962C8B-B14F-4D97-AF65-F5344CB8AC3E}">
        <p14:creationId xmlns:p14="http://schemas.microsoft.com/office/powerpoint/2010/main" val="16446161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5F3749E-A377-49C1-A738-48A5AC8802CA}"/>
              </a:ext>
            </a:extLst>
          </p:cNvPr>
          <p:cNvSpPr txBox="1"/>
          <p:nvPr/>
        </p:nvSpPr>
        <p:spPr>
          <a:xfrm>
            <a:off x="596900" y="787400"/>
            <a:ext cx="10960099" cy="3539430"/>
          </a:xfrm>
          <a:prstGeom prst="rect">
            <a:avLst/>
          </a:prstGeom>
          <a:noFill/>
        </p:spPr>
        <p:txBody>
          <a:bodyPr wrap="square" rtlCol="0">
            <a:spAutoFit/>
          </a:bodyPr>
          <a:lstStyle/>
          <a:p>
            <a:r>
              <a:rPr lang="en-US" sz="3200" b="1" i="1" dirty="0">
                <a:latin typeface="Times New Roman" panose="02020603050405020304" pitchFamily="18" charset="0"/>
                <a:cs typeface="Times New Roman" panose="02020603050405020304" pitchFamily="18" charset="0"/>
              </a:rPr>
              <a:t>Invitation:</a:t>
            </a:r>
            <a:r>
              <a:rPr lang="en-US" sz="3200" i="1" dirty="0">
                <a:latin typeface="Times New Roman" panose="02020603050405020304" pitchFamily="18" charset="0"/>
                <a:cs typeface="Times New Roman" panose="02020603050405020304" pitchFamily="18" charset="0"/>
              </a:rPr>
              <a:t> </a:t>
            </a:r>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1. Hearing and faith, </a:t>
            </a:r>
            <a:r>
              <a:rPr lang="en-US" sz="3200" b="1" dirty="0">
                <a:latin typeface="Times New Roman" panose="02020603050405020304" pitchFamily="18" charset="0"/>
                <a:cs typeface="Times New Roman" panose="02020603050405020304" pitchFamily="18" charset="0"/>
              </a:rPr>
              <a:t>Rom. 10:17; Mark 16:16 </a:t>
            </a:r>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2. Repentance, </a:t>
            </a:r>
            <a:r>
              <a:rPr lang="en-US" sz="3200" b="1" dirty="0">
                <a:latin typeface="Times New Roman" panose="02020603050405020304" pitchFamily="18" charset="0"/>
                <a:cs typeface="Times New Roman" panose="02020603050405020304" pitchFamily="18" charset="0"/>
              </a:rPr>
              <a:t>Acts 2:38 </a:t>
            </a:r>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3. Professing Christ, </a:t>
            </a:r>
            <a:r>
              <a:rPr lang="en-US" sz="3200" b="1" dirty="0">
                <a:latin typeface="Times New Roman" panose="02020603050405020304" pitchFamily="18" charset="0"/>
                <a:cs typeface="Times New Roman" panose="02020603050405020304" pitchFamily="18" charset="0"/>
              </a:rPr>
              <a:t>Rom. 10:9-10 </a:t>
            </a:r>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4. Immersion in water, </a:t>
            </a:r>
            <a:r>
              <a:rPr lang="en-US" sz="3200" b="1" dirty="0">
                <a:latin typeface="Times New Roman" panose="02020603050405020304" pitchFamily="18" charset="0"/>
                <a:cs typeface="Times New Roman" panose="02020603050405020304" pitchFamily="18" charset="0"/>
              </a:rPr>
              <a:t>Rom. 6:3-5; Acts 22:16 </a:t>
            </a:r>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5. Faithfulness, </a:t>
            </a:r>
            <a:r>
              <a:rPr lang="en-US" sz="3200" b="1" dirty="0">
                <a:latin typeface="Times New Roman" panose="02020603050405020304" pitchFamily="18" charset="0"/>
                <a:cs typeface="Times New Roman" panose="02020603050405020304" pitchFamily="18" charset="0"/>
              </a:rPr>
              <a:t>Rev. 2:10</a:t>
            </a:r>
            <a:r>
              <a:rPr lang="en-US" sz="3200" dirty="0">
                <a:latin typeface="Times New Roman" panose="02020603050405020304" pitchFamily="18" charset="0"/>
                <a:cs typeface="Times New Roman" panose="02020603050405020304" pitchFamily="18" charset="0"/>
              </a:rPr>
              <a:t>  </a:t>
            </a:r>
          </a:p>
          <a:p>
            <a:r>
              <a:rPr lang="en-US" sz="3200" dirty="0">
                <a:latin typeface="Times New Roman" panose="02020603050405020304" pitchFamily="18" charset="0"/>
                <a:cs typeface="Times New Roman" panose="02020603050405020304" pitchFamily="18" charset="0"/>
              </a:rPr>
              <a:t>Prayerful penitence for the erring child of God, </a:t>
            </a:r>
            <a:r>
              <a:rPr lang="en-US" sz="3200" b="1" dirty="0">
                <a:latin typeface="Times New Roman" panose="02020603050405020304" pitchFamily="18" charset="0"/>
                <a:cs typeface="Times New Roman" panose="02020603050405020304" pitchFamily="18" charset="0"/>
              </a:rPr>
              <a:t>Acts 8:22</a:t>
            </a:r>
            <a:endParaRPr lang="en-US" sz="3200" dirty="0">
              <a:latin typeface="Times New Roman" panose="02020603050405020304" pitchFamily="18" charset="0"/>
              <a:cs typeface="Times New Roman" panose="02020603050405020304" pitchFamily="18" charset="0"/>
            </a:endParaRPr>
          </a:p>
        </p:txBody>
      </p:sp>
      <p:graphicFrame>
        <p:nvGraphicFramePr>
          <p:cNvPr id="3" name="Table 2">
            <a:extLst>
              <a:ext uri="{FF2B5EF4-FFF2-40B4-BE49-F238E27FC236}">
                <a16:creationId xmlns:a16="http://schemas.microsoft.com/office/drawing/2014/main" id="{79E64FC8-C8A1-41F0-A117-4A6FBEE42275}"/>
              </a:ext>
            </a:extLst>
          </p:cNvPr>
          <p:cNvGraphicFramePr>
            <a:graphicFrameLocks noGrp="1"/>
          </p:cNvGraphicFramePr>
          <p:nvPr>
            <p:extLst>
              <p:ext uri="{D42A27DB-BD31-4B8C-83A1-F6EECF244321}">
                <p14:modId xmlns:p14="http://schemas.microsoft.com/office/powerpoint/2010/main" val="1841380833"/>
              </p:ext>
            </p:extLst>
          </p:nvPr>
        </p:nvGraphicFramePr>
        <p:xfrm>
          <a:off x="1" y="5278457"/>
          <a:ext cx="12191999" cy="1584285"/>
        </p:xfrm>
        <a:graphic>
          <a:graphicData uri="http://schemas.openxmlformats.org/drawingml/2006/table">
            <a:tbl>
              <a:tblPr firstRow="1" bandRow="1">
                <a:tableStyleId>{00A15C55-8517-42AA-B614-E9B94910E393}</a:tableStyleId>
              </a:tblPr>
              <a:tblGrid>
                <a:gridCol w="2974109">
                  <a:extLst>
                    <a:ext uri="{9D8B030D-6E8A-4147-A177-3AD203B41FA5}">
                      <a16:colId xmlns:a16="http://schemas.microsoft.com/office/drawing/2014/main" val="4240641167"/>
                    </a:ext>
                  </a:extLst>
                </a:gridCol>
                <a:gridCol w="1394691">
                  <a:extLst>
                    <a:ext uri="{9D8B030D-6E8A-4147-A177-3AD203B41FA5}">
                      <a16:colId xmlns:a16="http://schemas.microsoft.com/office/drawing/2014/main" val="261705268"/>
                    </a:ext>
                  </a:extLst>
                </a:gridCol>
                <a:gridCol w="7823199">
                  <a:extLst>
                    <a:ext uri="{9D8B030D-6E8A-4147-A177-3AD203B41FA5}">
                      <a16:colId xmlns:a16="http://schemas.microsoft.com/office/drawing/2014/main" val="3363493254"/>
                    </a:ext>
                  </a:extLst>
                </a:gridCol>
              </a:tblGrid>
              <a:tr h="528095">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Invitation Song</a:t>
                      </a:r>
                    </a:p>
                  </a:txBody>
                  <a:tcPr marT="45706" marB="45706">
                    <a:cell3D prstMaterial="dkEdge">
                      <a:bevel prst="artDeco"/>
                      <a:lightRig rig="flood" dir="t"/>
                    </a:cell3D>
                  </a:tcPr>
                </a:tc>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514</a:t>
                      </a:r>
                    </a:p>
                  </a:txBody>
                  <a:tcPr>
                    <a:cell3D prstMaterial="dkEdge">
                      <a:bevel prst="artDeco"/>
                      <a:lightRig rig="flood" dir="t"/>
                    </a:cell3D>
                  </a:tcPr>
                </a:tc>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What Will Your Answer Be?</a:t>
                      </a:r>
                    </a:p>
                  </a:txBody>
                  <a:tcPr>
                    <a:cell3D prstMaterial="dkEdge">
                      <a:bevel prst="artDeco"/>
                      <a:lightRig rig="flood" dir="t"/>
                    </a:cell3D>
                  </a:tcPr>
                </a:tc>
                <a:extLst>
                  <a:ext uri="{0D108BD9-81ED-4DB2-BD59-A6C34878D82A}">
                    <a16:rowId xmlns:a16="http://schemas.microsoft.com/office/drawing/2014/main" val="1670605196"/>
                  </a:ext>
                </a:extLst>
              </a:tr>
              <a:tr h="528095">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Closing Song</a:t>
                      </a:r>
                    </a:p>
                  </a:txBody>
                  <a:tcPr marT="45706" marB="45706">
                    <a:cell3D prstMaterial="dkEdge">
                      <a:bevel prst="artDeco"/>
                      <a:lightRig rig="flood" dir="t"/>
                    </a:cell3D>
                  </a:tcPr>
                </a:tc>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516</a:t>
                      </a:r>
                    </a:p>
                  </a:txBody>
                  <a:tcPr>
                    <a:cell3D prstMaterial="dkEdge">
                      <a:bevel prst="artDeco"/>
                      <a:lightRig rig="flood" dir="t"/>
                    </a:cell3D>
                  </a:tcPr>
                </a:tc>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To Christ Be True</a:t>
                      </a:r>
                    </a:p>
                  </a:txBody>
                  <a:tcPr>
                    <a:cell3D prstMaterial="dkEdge">
                      <a:bevel prst="artDeco"/>
                      <a:lightRig rig="flood" dir="t"/>
                    </a:cell3D>
                  </a:tcPr>
                </a:tc>
                <a:extLst>
                  <a:ext uri="{0D108BD9-81ED-4DB2-BD59-A6C34878D82A}">
                    <a16:rowId xmlns:a16="http://schemas.microsoft.com/office/drawing/2014/main" val="1706426252"/>
                  </a:ext>
                </a:extLst>
              </a:tr>
              <a:tr h="528095">
                <a:tc>
                  <a:txBody>
                    <a:bodyPr/>
                    <a:lstStyle/>
                    <a:p>
                      <a:pPr algn="ctr"/>
                      <a:r>
                        <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Closing Prayer</a:t>
                      </a:r>
                    </a:p>
                  </a:txBody>
                  <a:tcPr marT="45706" marB="45706">
                    <a:cell3D prstMaterial="dkEdge">
                      <a:bevel prst="artDeco"/>
                      <a:lightRig rig="flood" dir="t"/>
                    </a:cell3D>
                  </a:tcPr>
                </a:tc>
                <a:tc>
                  <a:txBody>
                    <a:bodyPr/>
                    <a:lstStyle/>
                    <a:p>
                      <a:pPr algn="ctr"/>
                      <a:endPar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cell3D prstMaterial="dkEdge">
                      <a:bevel prst="artDeco"/>
                      <a:lightRig rig="flood" dir="t"/>
                    </a:cell3D>
                  </a:tcPr>
                </a:tc>
                <a:tc>
                  <a:txBody>
                    <a:bodyPr/>
                    <a:lstStyle/>
                    <a:p>
                      <a:pPr algn="ctr"/>
                      <a:endParaRPr lang="en-US" sz="2800" b="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cell3D prstMaterial="dkEdge">
                      <a:bevel prst="artDeco"/>
                      <a:lightRig rig="flood" dir="t"/>
                    </a:cell3D>
                  </a:tcPr>
                </a:tc>
                <a:extLst>
                  <a:ext uri="{0D108BD9-81ED-4DB2-BD59-A6C34878D82A}">
                    <a16:rowId xmlns:a16="http://schemas.microsoft.com/office/drawing/2014/main" val="1998188765"/>
                  </a:ext>
                </a:extLst>
              </a:tr>
            </a:tbl>
          </a:graphicData>
        </a:graphic>
      </p:graphicFrame>
    </p:spTree>
    <p:extLst>
      <p:ext uri="{BB962C8B-B14F-4D97-AF65-F5344CB8AC3E}">
        <p14:creationId xmlns:p14="http://schemas.microsoft.com/office/powerpoint/2010/main" val="3062143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2"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2)">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4000" r="-4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88075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EABC634C-4391-4E36-A127-61D248379A0A}"/>
              </a:ext>
            </a:extLst>
          </p:cNvPr>
          <p:cNvSpPr/>
          <p:nvPr/>
        </p:nvSpPr>
        <p:spPr>
          <a:xfrm>
            <a:off x="4387121" y="764495"/>
            <a:ext cx="3417758" cy="61459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a:solidFill>
                  <a:schemeClr val="bg1"/>
                </a:solidFill>
              </a:rPr>
              <a:t>Introduction</a:t>
            </a:r>
          </a:p>
        </p:txBody>
      </p:sp>
      <p:sp>
        <p:nvSpPr>
          <p:cNvPr id="6" name="TextBox 5">
            <a:extLst>
              <a:ext uri="{FF2B5EF4-FFF2-40B4-BE49-F238E27FC236}">
                <a16:creationId xmlns:a16="http://schemas.microsoft.com/office/drawing/2014/main" id="{38EDD782-5A93-432E-9DC1-E5BCBE295FD7}"/>
              </a:ext>
            </a:extLst>
          </p:cNvPr>
          <p:cNvSpPr txBox="1"/>
          <p:nvPr/>
        </p:nvSpPr>
        <p:spPr>
          <a:xfrm>
            <a:off x="494675" y="1671408"/>
            <a:ext cx="11152682" cy="3170099"/>
          </a:xfrm>
          <a:prstGeom prst="rect">
            <a:avLst/>
          </a:prstGeom>
          <a:noFill/>
        </p:spPr>
        <p:txBody>
          <a:bodyPr wrap="square" rtlCol="0">
            <a:spAutoFit/>
          </a:bodyPr>
          <a:lstStyle/>
          <a:p>
            <a:r>
              <a:rPr lang="en-US" sz="4000" dirty="0">
                <a:latin typeface="Times New Roman" panose="02020603050405020304" pitchFamily="18" charset="0"/>
                <a:cs typeface="Times New Roman" panose="02020603050405020304" pitchFamily="18" charset="0"/>
              </a:rPr>
              <a:t>A. Text: </a:t>
            </a:r>
            <a:r>
              <a:rPr lang="en-US" sz="4000" b="1" dirty="0">
                <a:latin typeface="Times New Roman" panose="02020603050405020304" pitchFamily="18" charset="0"/>
                <a:cs typeface="Times New Roman" panose="02020603050405020304" pitchFamily="18" charset="0"/>
              </a:rPr>
              <a:t>Isa.5:20,21</a:t>
            </a:r>
            <a:r>
              <a:rPr lang="en-US" sz="4000" dirty="0">
                <a:latin typeface="Times New Roman" panose="02020603050405020304" pitchFamily="18" charset="0"/>
                <a:cs typeface="Times New Roman" panose="02020603050405020304" pitchFamily="18" charset="0"/>
              </a:rPr>
              <a:t>.</a:t>
            </a:r>
          </a:p>
          <a:p>
            <a:pPr marL="465138" indent="-465138"/>
            <a:r>
              <a:rPr lang="en-US" sz="4000" dirty="0">
                <a:latin typeface="Times New Roman" panose="02020603050405020304" pitchFamily="18" charset="0"/>
                <a:cs typeface="Times New Roman" panose="02020603050405020304" pitchFamily="18" charset="0"/>
              </a:rPr>
              <a:t>B. Many Christians have a difficulty deciding what to wear and thus answering these questions:</a:t>
            </a:r>
          </a:p>
          <a:p>
            <a:pPr marL="630238" indent="-630238"/>
            <a:r>
              <a:rPr lang="en-US" sz="4000" dirty="0">
                <a:latin typeface="Times New Roman" panose="02020603050405020304" pitchFamily="18" charset="0"/>
                <a:cs typeface="Times New Roman" panose="02020603050405020304" pitchFamily="18" charset="0"/>
              </a:rPr>
              <a:t>C. And to these we would add other related questions:</a:t>
            </a:r>
          </a:p>
        </p:txBody>
      </p:sp>
    </p:spTree>
    <p:extLst>
      <p:ext uri="{BB962C8B-B14F-4D97-AF65-F5344CB8AC3E}">
        <p14:creationId xmlns:p14="http://schemas.microsoft.com/office/powerpoint/2010/main" val="2321341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p:cTn id="7" dur="1000" fill="hold"/>
                                        <p:tgtEl>
                                          <p:spTgt spid="6">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6">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6">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6">
                                            <p:txEl>
                                              <p:pRg st="2" end="2"/>
                                            </p:txEl>
                                          </p:spTgt>
                                        </p:tgtEl>
                                        <p:attrNameLst>
                                          <p:attrName>style.visibility</p:attrName>
                                        </p:attrNameLst>
                                      </p:cBhvr>
                                      <p:to>
                                        <p:strVal val="visible"/>
                                      </p:to>
                                    </p:set>
                                    <p:anim calcmode="lin" valueType="num">
                                      <p:cBhvr>
                                        <p:cTn id="14" dur="1000" fill="hold"/>
                                        <p:tgtEl>
                                          <p:spTgt spid="6">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6">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6CB0BBD-5A1C-4924-AF58-FF912753C5B9}"/>
              </a:ext>
            </a:extLst>
          </p:cNvPr>
          <p:cNvSpPr txBox="1"/>
          <p:nvPr/>
        </p:nvSpPr>
        <p:spPr>
          <a:xfrm>
            <a:off x="734520" y="1536174"/>
            <a:ext cx="10867870" cy="3785652"/>
          </a:xfrm>
          <a:prstGeom prst="rect">
            <a:avLst/>
          </a:prstGeom>
          <a:noFill/>
        </p:spPr>
        <p:txBody>
          <a:bodyPr wrap="square" rtlCol="0">
            <a:spAutoFit/>
          </a:bodyPr>
          <a:lstStyle/>
          <a:p>
            <a:pPr marL="465138" indent="-465138"/>
            <a:r>
              <a:rPr lang="en-US" sz="4000" dirty="0">
                <a:latin typeface="Times New Roman" panose="02020603050405020304" pitchFamily="18" charset="0"/>
                <a:cs typeface="Times New Roman" panose="02020603050405020304" pitchFamily="18" charset="0"/>
              </a:rPr>
              <a:t>D. I believe the reason many Christians have such a problem answering these questions is because:</a:t>
            </a:r>
          </a:p>
          <a:p>
            <a:pPr marL="465138" indent="-465138"/>
            <a:r>
              <a:rPr lang="en-US" sz="4000" dirty="0">
                <a:latin typeface="Times New Roman" panose="02020603050405020304" pitchFamily="18" charset="0"/>
                <a:cs typeface="Times New Roman" panose="02020603050405020304" pitchFamily="18" charset="0"/>
              </a:rPr>
              <a:t>E. It is NOT just a female problem – men are often seen in indecent attire as well.</a:t>
            </a:r>
          </a:p>
          <a:p>
            <a:pPr marL="509588" indent="-509588"/>
            <a:r>
              <a:rPr lang="en-US" sz="4000" dirty="0">
                <a:latin typeface="Times New Roman" panose="02020603050405020304" pitchFamily="18" charset="0"/>
                <a:cs typeface="Times New Roman" panose="02020603050405020304" pitchFamily="18" charset="0"/>
              </a:rPr>
              <a:t>F. In this lesson we want to discuss the important fact that </a:t>
            </a:r>
            <a:r>
              <a:rPr lang="en-US" sz="4000" b="1" i="1" dirty="0">
                <a:latin typeface="Times New Roman" panose="02020603050405020304" pitchFamily="18" charset="0"/>
                <a:cs typeface="Times New Roman" panose="02020603050405020304" pitchFamily="18" charset="0"/>
              </a:rPr>
              <a:t>God does care</a:t>
            </a:r>
            <a:r>
              <a:rPr lang="en-US" sz="4000" dirty="0">
                <a:latin typeface="Times New Roman" panose="02020603050405020304" pitchFamily="18" charset="0"/>
                <a:cs typeface="Times New Roman" panose="02020603050405020304" pitchFamily="18" charset="0"/>
              </a:rPr>
              <a:t> how we dress.</a:t>
            </a:r>
            <a:endParaRPr lang="en-US" sz="4000" dirty="0"/>
          </a:p>
        </p:txBody>
      </p:sp>
      <p:sp>
        <p:nvSpPr>
          <p:cNvPr id="3" name="Rectangle: Rounded Corners 2">
            <a:extLst>
              <a:ext uri="{FF2B5EF4-FFF2-40B4-BE49-F238E27FC236}">
                <a16:creationId xmlns:a16="http://schemas.microsoft.com/office/drawing/2014/main" id="{8EB7F547-F362-41B2-A5DF-6C9A2EFE7C1C}"/>
              </a:ext>
            </a:extLst>
          </p:cNvPr>
          <p:cNvSpPr/>
          <p:nvPr/>
        </p:nvSpPr>
        <p:spPr>
          <a:xfrm>
            <a:off x="4387121" y="734515"/>
            <a:ext cx="3417758" cy="61459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a:solidFill>
                  <a:schemeClr val="bg1"/>
                </a:solidFill>
              </a:rPr>
              <a:t>Introduction</a:t>
            </a:r>
          </a:p>
        </p:txBody>
      </p:sp>
    </p:spTree>
    <p:extLst>
      <p:ext uri="{BB962C8B-B14F-4D97-AF65-F5344CB8AC3E}">
        <p14:creationId xmlns:p14="http://schemas.microsoft.com/office/powerpoint/2010/main" val="2301538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 calcmode="lin" valueType="num">
                                      <p:cBhvr>
                                        <p:cTn id="15"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2">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2">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 calcmode="lin" valueType="num">
                                      <p:cBhvr>
                                        <p:cTn id="23"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2">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855E94A-3970-486E-84D8-8109D05546A7}"/>
              </a:ext>
            </a:extLst>
          </p:cNvPr>
          <p:cNvSpPr/>
          <p:nvPr/>
        </p:nvSpPr>
        <p:spPr>
          <a:xfrm>
            <a:off x="674557" y="1683921"/>
            <a:ext cx="10912840" cy="3970318"/>
          </a:xfrm>
          <a:prstGeom prst="rect">
            <a:avLst/>
          </a:prstGeom>
        </p:spPr>
        <p:txBody>
          <a:bodyPr wrap="square">
            <a:spAutoFit/>
          </a:bodyPr>
          <a:lstStyle/>
          <a:p>
            <a:r>
              <a:rPr lang="en-US" sz="4000" dirty="0">
                <a:latin typeface="Times New Roman" panose="02020603050405020304" pitchFamily="18" charset="0"/>
                <a:cs typeface="Times New Roman" panose="02020603050405020304" pitchFamily="18" charset="0"/>
              </a:rPr>
              <a:t>A. </a:t>
            </a:r>
            <a:r>
              <a:rPr lang="en-US" sz="4000" b="1" dirty="0">
                <a:latin typeface="Times New Roman" panose="02020603050405020304" pitchFamily="18" charset="0"/>
                <a:cs typeface="Times New Roman" panose="02020603050405020304" pitchFamily="18" charset="0"/>
              </a:rPr>
              <a:t>Gen.3:7-11</a:t>
            </a:r>
          </a:p>
          <a:p>
            <a:r>
              <a:rPr lang="en-US" sz="4000" dirty="0">
                <a:latin typeface="Times New Roman" panose="02020603050405020304" pitchFamily="18" charset="0"/>
                <a:cs typeface="Times New Roman" panose="02020603050405020304" pitchFamily="18" charset="0"/>
              </a:rPr>
              <a:t>B. Notice the word </a:t>
            </a:r>
            <a:r>
              <a:rPr lang="en-US" sz="4000" i="1" dirty="0">
                <a:latin typeface="Times New Roman" panose="02020603050405020304" pitchFamily="18" charset="0"/>
                <a:cs typeface="Times New Roman" panose="02020603050405020304" pitchFamily="18" charset="0"/>
              </a:rPr>
              <a:t>“naked” </a:t>
            </a:r>
            <a:r>
              <a:rPr lang="en-US" sz="4000" dirty="0">
                <a:latin typeface="Times New Roman" panose="02020603050405020304" pitchFamily="18" charset="0"/>
                <a:cs typeface="Times New Roman" panose="02020603050405020304" pitchFamily="18" charset="0"/>
              </a:rPr>
              <a:t>in </a:t>
            </a:r>
            <a:r>
              <a:rPr lang="en-US" sz="4000" b="1" dirty="0">
                <a:latin typeface="Times New Roman" panose="02020603050405020304" pitchFamily="18" charset="0"/>
                <a:cs typeface="Times New Roman" panose="02020603050405020304" pitchFamily="18" charset="0"/>
              </a:rPr>
              <a:t>verse 10</a:t>
            </a:r>
          </a:p>
          <a:p>
            <a:pPr marL="1258888" indent="-465138"/>
            <a:r>
              <a:rPr lang="en-US" sz="4000" dirty="0">
                <a:latin typeface="Times New Roman" panose="02020603050405020304" pitchFamily="18" charset="0"/>
                <a:cs typeface="Times New Roman" panose="02020603050405020304" pitchFamily="18" charset="0"/>
              </a:rPr>
              <a:t>1. The word in </a:t>
            </a:r>
            <a:r>
              <a:rPr lang="en-US" sz="4000" b="1" dirty="0">
                <a:latin typeface="Times New Roman" panose="02020603050405020304" pitchFamily="18" charset="0"/>
                <a:cs typeface="Times New Roman" panose="02020603050405020304" pitchFamily="18" charset="0"/>
              </a:rPr>
              <a:t>2:25</a:t>
            </a:r>
            <a:r>
              <a:rPr lang="en-US" sz="4000" dirty="0">
                <a:latin typeface="Times New Roman" panose="02020603050405020304" pitchFamily="18" charset="0"/>
                <a:cs typeface="Times New Roman" panose="02020603050405020304" pitchFamily="18" charset="0"/>
              </a:rPr>
              <a:t> is </a:t>
            </a:r>
            <a:r>
              <a:rPr lang="en-US" sz="4000" b="1" dirty="0">
                <a:latin typeface="Times New Roman" panose="02020603050405020304" pitchFamily="18" charset="0"/>
                <a:cs typeface="Times New Roman" panose="02020603050405020304" pitchFamily="18" charset="0"/>
              </a:rPr>
              <a:t>#6174</a:t>
            </a:r>
            <a:r>
              <a:rPr lang="en-US" sz="4000" dirty="0">
                <a:latin typeface="Times New Roman" panose="02020603050405020304" pitchFamily="18" charset="0"/>
                <a:cs typeface="Times New Roman" panose="02020603050405020304" pitchFamily="18" charset="0"/>
              </a:rPr>
              <a:t> </a:t>
            </a:r>
            <a:r>
              <a:rPr lang="en-US" sz="4000" b="1" dirty="0">
                <a:latin typeface="Times New Roman" panose="02020603050405020304" pitchFamily="18" charset="0"/>
                <a:cs typeface="Times New Roman" panose="02020603050405020304" pitchFamily="18" charset="0"/>
              </a:rPr>
              <a:t>(`</a:t>
            </a:r>
            <a:r>
              <a:rPr lang="en-US" sz="4000" b="1" i="1" dirty="0" err="1">
                <a:latin typeface="Times New Roman" panose="02020603050405020304" pitchFamily="18" charset="0"/>
                <a:cs typeface="Times New Roman" panose="02020603050405020304" pitchFamily="18" charset="0"/>
              </a:rPr>
              <a:t>arowm</a:t>
            </a:r>
            <a:r>
              <a:rPr lang="en-US" sz="4000" dirty="0">
                <a:latin typeface="Times New Roman" panose="02020603050405020304" pitchFamily="18" charset="0"/>
                <a:cs typeface="Times New Roman" panose="02020603050405020304" pitchFamily="18" charset="0"/>
              </a:rPr>
              <a:t>) whereas   the one in </a:t>
            </a:r>
            <a:r>
              <a:rPr lang="en-US" sz="4000" b="1" dirty="0">
                <a:latin typeface="Times New Roman" panose="02020603050405020304" pitchFamily="18" charset="0"/>
                <a:cs typeface="Times New Roman" panose="02020603050405020304" pitchFamily="18" charset="0"/>
              </a:rPr>
              <a:t>3:10</a:t>
            </a:r>
            <a:r>
              <a:rPr lang="en-US" sz="4000" dirty="0">
                <a:latin typeface="Times New Roman" panose="02020603050405020304" pitchFamily="18" charset="0"/>
                <a:cs typeface="Times New Roman" panose="02020603050405020304" pitchFamily="18" charset="0"/>
              </a:rPr>
              <a:t> is </a:t>
            </a:r>
            <a:r>
              <a:rPr lang="en-US" sz="4000" b="1" dirty="0">
                <a:latin typeface="Times New Roman" panose="02020603050405020304" pitchFamily="18" charset="0"/>
                <a:cs typeface="Times New Roman" panose="02020603050405020304" pitchFamily="18" charset="0"/>
              </a:rPr>
              <a:t>#5903 </a:t>
            </a:r>
            <a:r>
              <a:rPr lang="en-US" sz="4000" dirty="0">
                <a:latin typeface="Times New Roman" panose="02020603050405020304" pitchFamily="18" charset="0"/>
                <a:cs typeface="Times New Roman" panose="02020603050405020304" pitchFamily="18" charset="0"/>
              </a:rPr>
              <a:t>(`</a:t>
            </a:r>
            <a:r>
              <a:rPr lang="en-US" sz="4000" b="1" i="1" dirty="0" err="1">
                <a:latin typeface="Times New Roman" panose="02020603050405020304" pitchFamily="18" charset="0"/>
                <a:cs typeface="Times New Roman" panose="02020603050405020304" pitchFamily="18" charset="0"/>
              </a:rPr>
              <a:t>eyrom</a:t>
            </a:r>
            <a:r>
              <a:rPr lang="en-US" sz="4000" dirty="0">
                <a:latin typeface="Times New Roman" panose="02020603050405020304" pitchFamily="18" charset="0"/>
                <a:cs typeface="Times New Roman" panose="02020603050405020304" pitchFamily="18" charset="0"/>
              </a:rPr>
              <a:t>).]</a:t>
            </a:r>
          </a:p>
          <a:p>
            <a:pPr marL="569913" indent="-569913"/>
            <a:r>
              <a:rPr lang="en-US" sz="4000" dirty="0">
                <a:latin typeface="Times New Roman" panose="02020603050405020304" pitchFamily="18" charset="0"/>
                <a:cs typeface="Times New Roman" panose="02020603050405020304" pitchFamily="18" charset="0"/>
              </a:rPr>
              <a:t>C. One ancient translation suggests Adam’s apron was designed to cover the </a:t>
            </a:r>
            <a:r>
              <a:rPr lang="en-US" sz="4000" i="1" dirty="0">
                <a:latin typeface="Times New Roman" panose="02020603050405020304" pitchFamily="18" charset="0"/>
                <a:cs typeface="Times New Roman" panose="02020603050405020304" pitchFamily="18" charset="0"/>
              </a:rPr>
              <a:t>“life giving parts.”</a:t>
            </a:r>
            <a:br>
              <a:rPr lang="en-US" sz="4000" i="1" dirty="0">
                <a:latin typeface="Times New Roman" panose="02020603050405020304" pitchFamily="18" charset="0"/>
                <a:cs typeface="Times New Roman" panose="02020603050405020304" pitchFamily="18" charset="0"/>
              </a:rPr>
            </a:br>
            <a:endParaRPr lang="en-US" sz="1200" dirty="0">
              <a:latin typeface="Times New Roman" panose="02020603050405020304" pitchFamily="18" charset="0"/>
              <a:cs typeface="Times New Roman" panose="02020603050405020304" pitchFamily="18" charset="0"/>
            </a:endParaRPr>
          </a:p>
        </p:txBody>
      </p:sp>
      <p:sp>
        <p:nvSpPr>
          <p:cNvPr id="3" name="Rectangle: Rounded Corners 2">
            <a:extLst>
              <a:ext uri="{FF2B5EF4-FFF2-40B4-BE49-F238E27FC236}">
                <a16:creationId xmlns:a16="http://schemas.microsoft.com/office/drawing/2014/main" id="{494E773A-E7E7-40B2-85C7-48384EFDBCC6}"/>
              </a:ext>
            </a:extLst>
          </p:cNvPr>
          <p:cNvSpPr/>
          <p:nvPr/>
        </p:nvSpPr>
        <p:spPr>
          <a:xfrm>
            <a:off x="1528996" y="569626"/>
            <a:ext cx="9158991"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latin typeface="Times New Roman" panose="02020603050405020304" pitchFamily="18" charset="0"/>
                <a:cs typeface="Times New Roman" panose="02020603050405020304" pitchFamily="18" charset="0"/>
              </a:rPr>
              <a:t>Can Be Seen In The Garden Of Eden</a:t>
            </a:r>
          </a:p>
        </p:txBody>
      </p:sp>
    </p:spTree>
    <p:extLst>
      <p:ext uri="{BB962C8B-B14F-4D97-AF65-F5344CB8AC3E}">
        <p14:creationId xmlns:p14="http://schemas.microsoft.com/office/powerpoint/2010/main" val="1179149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 calcmode="lin" valueType="num">
                                      <p:cBhvr>
                                        <p:cTn id="14"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 calcmode="lin" valueType="num">
                                      <p:cBhvr>
                                        <p:cTn id="21"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2">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 calcmode="lin" valueType="num">
                                      <p:cBhvr>
                                        <p:cTn id="28"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A98E9E7-D60F-4477-9F96-684B125EB527}"/>
              </a:ext>
            </a:extLst>
          </p:cNvPr>
          <p:cNvSpPr txBox="1"/>
          <p:nvPr/>
        </p:nvSpPr>
        <p:spPr>
          <a:xfrm>
            <a:off x="824459" y="1633925"/>
            <a:ext cx="10762938" cy="4678204"/>
          </a:xfrm>
          <a:prstGeom prst="rect">
            <a:avLst/>
          </a:prstGeom>
          <a:noFill/>
        </p:spPr>
        <p:txBody>
          <a:bodyPr wrap="square" rtlCol="0">
            <a:spAutoFit/>
          </a:bodyPr>
          <a:lstStyle/>
          <a:p>
            <a:pPr marL="465138" indent="-465138"/>
            <a:r>
              <a:rPr lang="en-US" sz="4000" dirty="0">
                <a:latin typeface="Times New Roman" panose="02020603050405020304" pitchFamily="18" charset="0"/>
                <a:cs typeface="Times New Roman" panose="02020603050405020304" pitchFamily="18" charset="0"/>
              </a:rPr>
              <a:t>D. </a:t>
            </a:r>
            <a:r>
              <a:rPr lang="en-US" sz="4000" b="1" dirty="0">
                <a:latin typeface="Times New Roman" panose="02020603050405020304" pitchFamily="18" charset="0"/>
                <a:cs typeface="Times New Roman" panose="02020603050405020304" pitchFamily="18" charset="0"/>
              </a:rPr>
              <a:t>Gen.3:21</a:t>
            </a:r>
            <a:r>
              <a:rPr lang="en-US" sz="4000" dirty="0">
                <a:latin typeface="Times New Roman" panose="02020603050405020304" pitchFamily="18" charset="0"/>
                <a:cs typeface="Times New Roman" panose="02020603050405020304" pitchFamily="18" charset="0"/>
              </a:rPr>
              <a:t>– “</a:t>
            </a:r>
            <a:r>
              <a:rPr lang="en-US" sz="4000" i="1" dirty="0">
                <a:latin typeface="Times New Roman" panose="02020603050405020304" pitchFamily="18" charset="0"/>
                <a:cs typeface="Times New Roman" panose="02020603050405020304" pitchFamily="18" charset="0"/>
              </a:rPr>
              <a:t>And Jehovah God made for Adam and for his wife </a:t>
            </a:r>
            <a:r>
              <a:rPr lang="en-US" sz="4000" b="1" i="1" dirty="0">
                <a:latin typeface="Times New Roman" panose="02020603050405020304" pitchFamily="18" charset="0"/>
                <a:cs typeface="Times New Roman" panose="02020603050405020304" pitchFamily="18" charset="0"/>
              </a:rPr>
              <a:t>tunics </a:t>
            </a:r>
            <a:r>
              <a:rPr lang="en-US" sz="4000" i="1" dirty="0">
                <a:latin typeface="Times New Roman" panose="02020603050405020304" pitchFamily="18" charset="0"/>
                <a:cs typeface="Times New Roman" panose="02020603050405020304" pitchFamily="18" charset="0"/>
              </a:rPr>
              <a:t>of skins, and clothed them.”</a:t>
            </a:r>
          </a:p>
          <a:p>
            <a:pPr marL="465138" indent="-465138"/>
            <a:r>
              <a:rPr lang="en-US" sz="4000" dirty="0">
                <a:latin typeface="Times New Roman" panose="02020603050405020304" pitchFamily="18" charset="0"/>
                <a:cs typeface="Times New Roman" panose="02020603050405020304" pitchFamily="18" charset="0"/>
              </a:rPr>
              <a:t>E. We see from the story of Adam and Eve that God does care about what we wear.</a:t>
            </a:r>
          </a:p>
          <a:p>
            <a:pPr marL="914400" indent="-404813"/>
            <a:r>
              <a:rPr lang="en-US" sz="4000" dirty="0">
                <a:latin typeface="Times New Roman" panose="02020603050405020304" pitchFamily="18" charset="0"/>
                <a:cs typeface="Times New Roman" panose="02020603050405020304" pitchFamily="18" charset="0"/>
              </a:rPr>
              <a:t>1. And we see He wants us to wear more than just what covers the bare minimum.</a:t>
            </a:r>
            <a:br>
              <a:rPr lang="en-US" dirty="0">
                <a:latin typeface="Times New Roman" panose="02020603050405020304" pitchFamily="18" charset="0"/>
                <a:cs typeface="Times New Roman" panose="02020603050405020304" pitchFamily="18" charset="0"/>
              </a:rPr>
            </a:br>
            <a:endParaRPr lang="en-US" dirty="0"/>
          </a:p>
        </p:txBody>
      </p:sp>
      <p:sp>
        <p:nvSpPr>
          <p:cNvPr id="4" name="Rectangle: Rounded Corners 3">
            <a:extLst>
              <a:ext uri="{FF2B5EF4-FFF2-40B4-BE49-F238E27FC236}">
                <a16:creationId xmlns:a16="http://schemas.microsoft.com/office/drawing/2014/main" id="{0B0C74D3-1CF5-46E9-B79F-392720340385}"/>
              </a:ext>
            </a:extLst>
          </p:cNvPr>
          <p:cNvSpPr/>
          <p:nvPr/>
        </p:nvSpPr>
        <p:spPr>
          <a:xfrm>
            <a:off x="1528997" y="719525"/>
            <a:ext cx="9161488"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latin typeface="Times New Roman" panose="02020603050405020304" pitchFamily="18" charset="0"/>
                <a:cs typeface="Times New Roman" panose="02020603050405020304" pitchFamily="18" charset="0"/>
              </a:rPr>
              <a:t>Can Be Seen In The Garden Of Eden</a:t>
            </a:r>
          </a:p>
        </p:txBody>
      </p:sp>
    </p:spTree>
    <p:extLst>
      <p:ext uri="{BB962C8B-B14F-4D97-AF65-F5344CB8AC3E}">
        <p14:creationId xmlns:p14="http://schemas.microsoft.com/office/powerpoint/2010/main" val="2695444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C2D88BD-945D-47BE-9761-56CFBFA1CAFB}"/>
              </a:ext>
            </a:extLst>
          </p:cNvPr>
          <p:cNvSpPr/>
          <p:nvPr/>
        </p:nvSpPr>
        <p:spPr>
          <a:xfrm>
            <a:off x="464697" y="1480281"/>
            <a:ext cx="11137690" cy="3970318"/>
          </a:xfrm>
          <a:prstGeom prst="rect">
            <a:avLst/>
          </a:prstGeom>
        </p:spPr>
        <p:txBody>
          <a:bodyPr wrap="square">
            <a:spAutoFit/>
          </a:bodyPr>
          <a:lstStyle/>
          <a:p>
            <a:r>
              <a:rPr lang="en-US" sz="3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 </a:t>
            </a:r>
            <a:r>
              <a:rPr lang="en-US" sz="36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Ex.20:26; Ex.28:40-43</a:t>
            </a:r>
            <a:r>
              <a:rPr lang="en-US" sz="3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p>
          <a:p>
            <a:pPr marL="509588" indent="-509588"/>
            <a:r>
              <a:rPr lang="en-US" sz="3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 1) underwear, drawers, trousers; 1a) priestly undergarment of linen”.</a:t>
            </a:r>
          </a:p>
          <a:p>
            <a:pPr marL="509588" indent="-509588"/>
            <a:r>
              <a:rPr lang="en-US" sz="3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 The ISBE tells us these were </a:t>
            </a:r>
            <a:r>
              <a:rPr lang="en-US" sz="36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r>
              <a:rPr lang="en-US" sz="3600" b="1"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breeches</a:t>
            </a:r>
            <a:r>
              <a:rPr lang="en-US" sz="36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p>
          <a:p>
            <a:pPr marL="509588" indent="-509588"/>
            <a:r>
              <a:rPr lang="en-US" sz="3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 To cover their nakedness they cover waist to the knees.</a:t>
            </a:r>
          </a:p>
          <a:p>
            <a:pPr marL="509588" indent="-509588"/>
            <a:r>
              <a:rPr lang="en-US" sz="3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 Why?</a:t>
            </a:r>
          </a:p>
          <a:p>
            <a:pPr marL="509588" indent="-509588"/>
            <a:r>
              <a:rPr lang="en-US" sz="3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F. We see garments by God which covered their nakedness.</a:t>
            </a:r>
            <a:endParaRPr lang="en-US" sz="4000" dirty="0">
              <a:latin typeface="Times New Roman" panose="02020603050405020304" pitchFamily="18" charset="0"/>
              <a:cs typeface="Times New Roman" panose="02020603050405020304" pitchFamily="18" charset="0"/>
            </a:endParaRPr>
          </a:p>
        </p:txBody>
      </p:sp>
      <p:sp>
        <p:nvSpPr>
          <p:cNvPr id="3" name="Rectangle: Rounded Corners 2">
            <a:extLst>
              <a:ext uri="{FF2B5EF4-FFF2-40B4-BE49-F238E27FC236}">
                <a16:creationId xmlns:a16="http://schemas.microsoft.com/office/drawing/2014/main" id="{E2CBCB09-BA1D-4543-96C8-D07063D4F905}"/>
              </a:ext>
            </a:extLst>
          </p:cNvPr>
          <p:cNvSpPr/>
          <p:nvPr/>
        </p:nvSpPr>
        <p:spPr>
          <a:xfrm>
            <a:off x="659567" y="419729"/>
            <a:ext cx="10942820" cy="869428"/>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Can Be Seen In God’s Design Of Garments For Priests</a:t>
            </a:r>
            <a:endParaRPr lang="en-US" sz="3600" dirty="0"/>
          </a:p>
        </p:txBody>
      </p:sp>
    </p:spTree>
    <p:extLst>
      <p:ext uri="{BB962C8B-B14F-4D97-AF65-F5344CB8AC3E}">
        <p14:creationId xmlns:p14="http://schemas.microsoft.com/office/powerpoint/2010/main" val="570002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fade">
                                      <p:cBhvr>
                                        <p:cTn id="28" dur="1000"/>
                                        <p:tgtEl>
                                          <p:spTgt spid="2">
                                            <p:txEl>
                                              <p:pRg st="4" end="4"/>
                                            </p:txEl>
                                          </p:spTgt>
                                        </p:tgtEl>
                                      </p:cBhvr>
                                    </p:animEffect>
                                    <p:anim calcmode="lin" valueType="num">
                                      <p:cBhvr>
                                        <p:cTn id="2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Effect transition="in" filter="fade">
                                      <p:cBhvr>
                                        <p:cTn id="35" dur="1000"/>
                                        <p:tgtEl>
                                          <p:spTgt spid="2">
                                            <p:txEl>
                                              <p:pRg st="5" end="5"/>
                                            </p:txEl>
                                          </p:spTgt>
                                        </p:tgtEl>
                                      </p:cBhvr>
                                    </p:animEffect>
                                    <p:anim calcmode="lin" valueType="num">
                                      <p:cBhvr>
                                        <p:cTn id="36"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3227846-7B99-42AB-B984-353DD2EF1825}"/>
              </a:ext>
            </a:extLst>
          </p:cNvPr>
          <p:cNvSpPr txBox="1"/>
          <p:nvPr/>
        </p:nvSpPr>
        <p:spPr>
          <a:xfrm>
            <a:off x="764500" y="1768839"/>
            <a:ext cx="10822898" cy="3416320"/>
          </a:xfrm>
          <a:prstGeom prst="rect">
            <a:avLst/>
          </a:prstGeom>
          <a:noFill/>
        </p:spPr>
        <p:txBody>
          <a:bodyPr wrap="square" rtlCol="0">
            <a:spAutoFit/>
          </a:bodyPr>
          <a:lstStyle/>
          <a:p>
            <a:r>
              <a:rPr lang="en-US" sz="3600" b="1" dirty="0">
                <a:latin typeface="Times New Roman" panose="02020603050405020304" pitchFamily="18" charset="0"/>
                <a:cs typeface="Times New Roman" panose="02020603050405020304" pitchFamily="18" charset="0"/>
              </a:rPr>
              <a:t>1 Tim.2:9,10</a:t>
            </a:r>
          </a:p>
          <a:p>
            <a:r>
              <a:rPr lang="en-US" sz="3600" b="1" dirty="0">
                <a:latin typeface="Times New Roman" panose="02020603050405020304" pitchFamily="18" charset="0"/>
                <a:cs typeface="Times New Roman" panose="02020603050405020304" pitchFamily="18" charset="0"/>
              </a:rPr>
              <a:t>Modest.</a:t>
            </a:r>
          </a:p>
          <a:p>
            <a:r>
              <a:rPr lang="en-US" sz="3600" b="1" dirty="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1. “Orderly, well-arranged, decent, modest” – Vine.</a:t>
            </a:r>
          </a:p>
          <a:p>
            <a:r>
              <a:rPr lang="en-US" sz="3600" dirty="0">
                <a:latin typeface="Times New Roman" panose="02020603050405020304" pitchFamily="18" charset="0"/>
                <a:cs typeface="Times New Roman" panose="02020603050405020304" pitchFamily="18" charset="0"/>
              </a:rPr>
              <a:t>    2. “That which is well-ordered, decorous” – Barnes.</a:t>
            </a:r>
          </a:p>
          <a:p>
            <a:r>
              <a:rPr lang="en-US" sz="3600" dirty="0">
                <a:latin typeface="Times New Roman" panose="02020603050405020304" pitchFamily="18" charset="0"/>
                <a:cs typeface="Times New Roman" panose="02020603050405020304" pitchFamily="18" charset="0"/>
              </a:rPr>
              <a:t>    3. It carries more than just outward, suggests an inward</a:t>
            </a:r>
          </a:p>
          <a:p>
            <a:r>
              <a:rPr lang="en-US" sz="3600" dirty="0">
                <a:latin typeface="Times New Roman" panose="02020603050405020304" pitchFamily="18" charset="0"/>
                <a:cs typeface="Times New Roman" panose="02020603050405020304" pitchFamily="18" charset="0"/>
              </a:rPr>
              <a:t>    4. The modest woman shows by the way she dresses</a:t>
            </a:r>
          </a:p>
        </p:txBody>
      </p:sp>
      <p:sp>
        <p:nvSpPr>
          <p:cNvPr id="3" name="Rectangle: Rounded Corners 2">
            <a:extLst>
              <a:ext uri="{FF2B5EF4-FFF2-40B4-BE49-F238E27FC236}">
                <a16:creationId xmlns:a16="http://schemas.microsoft.com/office/drawing/2014/main" id="{1E18F1B7-8674-4872-A5FA-056C17D067FC}"/>
              </a:ext>
            </a:extLst>
          </p:cNvPr>
          <p:cNvSpPr/>
          <p:nvPr/>
        </p:nvSpPr>
        <p:spPr>
          <a:xfrm>
            <a:off x="1558977" y="239844"/>
            <a:ext cx="9114019" cy="9144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latin typeface="Times New Roman" panose="02020603050405020304" pitchFamily="18" charset="0"/>
                <a:cs typeface="Times New Roman" panose="02020603050405020304" pitchFamily="18" charset="0"/>
              </a:rPr>
              <a:t>Can Be Seen In Paul’s Instructions</a:t>
            </a:r>
            <a:endParaRPr lang="en-US" sz="4400" dirty="0"/>
          </a:p>
        </p:txBody>
      </p:sp>
    </p:spTree>
    <p:extLst>
      <p:ext uri="{BB962C8B-B14F-4D97-AF65-F5344CB8AC3E}">
        <p14:creationId xmlns:p14="http://schemas.microsoft.com/office/powerpoint/2010/main" val="467795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barn(outVertical)">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barn(inVertical)">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barn(outVertical)">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barn(inVertical)">
                                      <p:cBhvr>
                                        <p:cTn id="2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TotalTime>
  <Words>1709</Words>
  <Application>Microsoft Office PowerPoint</Application>
  <PresentationFormat>Widescreen</PresentationFormat>
  <Paragraphs>262</Paragraphs>
  <Slides>20</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Gary D. Murphy</dc:creator>
  <cp:lastModifiedBy>Gary D. Murphy</cp:lastModifiedBy>
  <cp:revision>12</cp:revision>
  <dcterms:created xsi:type="dcterms:W3CDTF">2018-10-27T20:58:55Z</dcterms:created>
  <dcterms:modified xsi:type="dcterms:W3CDTF">2018-10-27T21:58:05Z</dcterms:modified>
</cp:coreProperties>
</file>