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989" autoAdjust="0"/>
  </p:normalViewPr>
  <p:slideViewPr>
    <p:cSldViewPr snapToGrid="0">
      <p:cViewPr varScale="1">
        <p:scale>
          <a:sx n="40" d="100"/>
          <a:sy n="40" d="100"/>
        </p:scale>
        <p:origin x="624" y="38"/>
      </p:cViewPr>
      <p:guideLst/>
    </p:cSldViewPr>
  </p:slideViewPr>
  <p:notesTextViewPr>
    <p:cViewPr>
      <p:scale>
        <a:sx n="1" d="1"/>
        <a:sy n="1" d="1"/>
      </p:scale>
      <p:origin x="0" y="-50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08679-46F5-4B92-B3AB-AA171510C465}"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EC055-75B5-4F0E-AAAD-A9AB0CCD9F8C}" type="slidenum">
              <a:rPr lang="en-US" smtClean="0"/>
              <a:t>‹#›</a:t>
            </a:fld>
            <a:endParaRPr lang="en-US"/>
          </a:p>
        </p:txBody>
      </p:sp>
    </p:spTree>
    <p:extLst>
      <p:ext uri="{BB962C8B-B14F-4D97-AF65-F5344CB8AC3E}">
        <p14:creationId xmlns:p14="http://schemas.microsoft.com/office/powerpoint/2010/main" val="141873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a:t>
            </a:fld>
            <a:endParaRPr lang="en-US"/>
          </a:p>
        </p:txBody>
      </p:sp>
    </p:spTree>
    <p:extLst>
      <p:ext uri="{BB962C8B-B14F-4D97-AF65-F5344CB8AC3E}">
        <p14:creationId xmlns:p14="http://schemas.microsoft.com/office/powerpoint/2010/main" val="267273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E. Another example of civil disobedience in keeping with biblical submission is found in </a:t>
            </a:r>
            <a:r>
              <a:rPr lang="en-US" sz="1200" b="1" kern="1200" dirty="0">
                <a:solidFill>
                  <a:schemeClr val="tx1"/>
                </a:solidFill>
                <a:effectLst/>
                <a:latin typeface="+mn-lt"/>
                <a:ea typeface="+mn-ea"/>
                <a:cs typeface="+mn-cs"/>
              </a:rPr>
              <a:t>1 Kings 18</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That chapter briefly introduces a man named Obadiah who “feared the Lord greatly.”</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When Queen Jezebel was killing God’s prophets, Obadiah took a hundred of them and hid them from her so they could live.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Such an act was in clear defiance of the ruling authority’s wishes.</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10</a:t>
            </a:fld>
            <a:endParaRPr lang="en-US"/>
          </a:p>
        </p:txBody>
      </p:sp>
    </p:spTree>
    <p:extLst>
      <p:ext uri="{BB962C8B-B14F-4D97-AF65-F5344CB8AC3E}">
        <p14:creationId xmlns:p14="http://schemas.microsoft.com/office/powerpoint/2010/main" val="2256609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In the New Testament,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Peter  and John both disobeyed the order of the High Priest not to preach the Gospel. (</a:t>
            </a:r>
            <a:r>
              <a:rPr lang="en-US" sz="1200" b="1" kern="1200" dirty="0">
                <a:solidFill>
                  <a:schemeClr val="tx1"/>
                </a:solidFill>
                <a:effectLst/>
                <a:latin typeface="+mn-lt"/>
                <a:ea typeface="+mn-ea"/>
                <a:cs typeface="+mn-cs"/>
              </a:rPr>
              <a:t>Acts 4:17-21; 5:17-18; 26:29</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One last example of civil disobedience is found in the book of Revelation where the Antichrist commands all those who are alive during the end times to worship an image of himself.</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11</a:t>
            </a:fld>
            <a:endParaRPr lang="en-US"/>
          </a:p>
        </p:txBody>
      </p:sp>
    </p:spTree>
    <p:extLst>
      <p:ext uri="{BB962C8B-B14F-4D97-AF65-F5344CB8AC3E}">
        <p14:creationId xmlns:p14="http://schemas.microsoft.com/office/powerpoint/2010/main" val="3978011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But Revelation says that those who become Christians at the time will disobey the Antichrist and his government and refuse to worship the image (</a:t>
            </a:r>
            <a:r>
              <a:rPr lang="en-US" sz="1200" b="1" kern="1200" dirty="0">
                <a:solidFill>
                  <a:schemeClr val="tx1"/>
                </a:solidFill>
                <a:effectLst/>
                <a:latin typeface="+mn-lt"/>
                <a:ea typeface="+mn-ea"/>
                <a:cs typeface="+mn-cs"/>
              </a:rPr>
              <a:t>Revelation 13:15</a:t>
            </a:r>
            <a:r>
              <a:rPr lang="en-US" sz="1200" kern="1200" dirty="0">
                <a:solidFill>
                  <a:schemeClr val="tx1"/>
                </a:solidFill>
                <a:effectLst/>
                <a:latin typeface="+mn-lt"/>
                <a:ea typeface="+mn-ea"/>
                <a:cs typeface="+mn-cs"/>
              </a:rPr>
              <a:t>) just as Daniel’s companions violated Nebuchadnezzar’s decree to worship his idol.</a:t>
            </a: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2. Those who do NOT practice civil disobedience in this instance will forfeit any chance at salvation. (</a:t>
            </a:r>
            <a:r>
              <a:rPr lang="en-US" sz="1200" b="1" kern="1200" dirty="0">
                <a:solidFill>
                  <a:schemeClr val="tx1"/>
                </a:solidFill>
                <a:effectLst/>
                <a:latin typeface="+mn-lt"/>
                <a:ea typeface="+mn-ea"/>
                <a:cs typeface="+mn-cs"/>
              </a:rPr>
              <a:t>Revelation 14:9-11</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12</a:t>
            </a:fld>
            <a:endParaRPr lang="en-US"/>
          </a:p>
        </p:txBody>
      </p:sp>
    </p:spTree>
    <p:extLst>
      <p:ext uri="{BB962C8B-B14F-4D97-AF65-F5344CB8AC3E}">
        <p14:creationId xmlns:p14="http://schemas.microsoft.com/office/powerpoint/2010/main" val="286035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IV. The government's order that Christians provide health care coverage for contraceptive and abortion services in violation of their understanding of Scripture would seem to qualify.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Not all Christians believe that contraceptives are sinful, but for those that do, it is an order to sin against God.</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So, what does the Bible say about acts of civil disobedience?</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13</a:t>
            </a:fld>
            <a:endParaRPr lang="en-US"/>
          </a:p>
        </p:txBody>
      </p:sp>
    </p:spTree>
    <p:extLst>
      <p:ext uri="{BB962C8B-B14F-4D97-AF65-F5344CB8AC3E}">
        <p14:creationId xmlns:p14="http://schemas.microsoft.com/office/powerpoint/2010/main" val="103439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1. Christians should resist a government that compels evil or commands a believer to commit sin or disobey God's commandments. </a:t>
            </a:r>
          </a:p>
          <a:p>
            <a:pPr lvl="0"/>
            <a:r>
              <a:rPr lang="en-US" sz="1200" kern="1200" dirty="0">
                <a:solidFill>
                  <a:schemeClr val="tx1"/>
                </a:solidFill>
                <a:effectLst/>
                <a:latin typeface="+mn-lt"/>
                <a:ea typeface="+mn-ea"/>
                <a:cs typeface="+mn-cs"/>
              </a:rPr>
              <a:t>&gt;&gt;&gt;&gt;&gt;&gt;&gt;&gt;&gt;&gt;&gt;&gt;&gt;&gt;&gt;&gt;&gt;&gt;&gt;&gt;&gt;&gt;</a:t>
            </a:r>
          </a:p>
          <a:p>
            <a:pPr lvl="0"/>
            <a:r>
              <a:rPr lang="en-US" sz="1200" kern="1200" dirty="0">
                <a:solidFill>
                  <a:schemeClr val="tx1"/>
                </a:solidFill>
                <a:effectLst/>
                <a:latin typeface="+mn-lt"/>
                <a:ea typeface="+mn-ea"/>
                <a:cs typeface="+mn-cs"/>
              </a:rPr>
              <a:t>    2. Christian civil disobedience should be non-violent, based on the examples of civil disobedience in Scripture. </a:t>
            </a:r>
          </a:p>
          <a:p>
            <a:pPr lvl="0"/>
            <a:r>
              <a:rPr lang="en-US" sz="1200" kern="1200" dirty="0">
                <a:solidFill>
                  <a:schemeClr val="tx1"/>
                </a:solidFill>
                <a:effectLst/>
                <a:latin typeface="+mn-lt"/>
                <a:ea typeface="+mn-ea"/>
                <a:cs typeface="+mn-cs"/>
              </a:rPr>
              <a:t>&gt;&gt;&gt;&gt;&gt;&gt;&gt;&gt;&gt;&gt;&gt;&gt;&gt;&gt;&gt;&gt;&gt;&gt;&gt;&gt;&gt;&gt;</a:t>
            </a:r>
          </a:p>
          <a:p>
            <a:pPr lvl="0"/>
            <a:r>
              <a:rPr lang="en-US" sz="1200" kern="1200" dirty="0">
                <a:solidFill>
                  <a:schemeClr val="tx1"/>
                </a:solidFill>
                <a:effectLst/>
                <a:latin typeface="+mn-lt"/>
                <a:ea typeface="+mn-ea"/>
                <a:cs typeface="+mn-cs"/>
              </a:rPr>
              <a:t>    3. In the Bible's examples, those who disobeyed also submitted themselves to the government for punishment. </a:t>
            </a:r>
          </a:p>
          <a:p>
            <a:pPr lvl="0"/>
            <a:r>
              <a:rPr lang="en-US" sz="1200" kern="1200" dirty="0">
                <a:solidFill>
                  <a:schemeClr val="tx1"/>
                </a:solidFill>
                <a:effectLst/>
                <a:latin typeface="+mn-lt"/>
                <a:ea typeface="+mn-ea"/>
                <a:cs typeface="+mn-cs"/>
              </a:rPr>
              <a:t>&gt;&gt;&gt;&gt;&gt;&gt;&gt;&gt;&gt;&gt;&gt;&gt;&gt;&gt;&gt;&gt;&gt;&gt;&gt;&gt;&gt;&gt;</a:t>
            </a:r>
          </a:p>
          <a:p>
            <a:pPr lvl="0"/>
            <a:r>
              <a:rPr lang="en-US" sz="1200" kern="1200" dirty="0">
                <a:solidFill>
                  <a:schemeClr val="tx1"/>
                </a:solidFill>
                <a:effectLst/>
                <a:latin typeface="+mn-lt"/>
                <a:ea typeface="+mn-ea"/>
                <a:cs typeface="+mn-cs"/>
              </a:rPr>
              <a:t>    4. There is nothing in Scripture that prevents Christians from working to install new government leaders, provided they don't violate existing law in the process. </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14</a:t>
            </a:fld>
            <a:endParaRPr lang="en-US"/>
          </a:p>
        </p:txBody>
      </p:sp>
    </p:spTree>
    <p:extLst>
      <p:ext uri="{BB962C8B-B14F-4D97-AF65-F5344CB8AC3E}">
        <p14:creationId xmlns:p14="http://schemas.microsoft.com/office/powerpoint/2010/main" val="328641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 As soon as the law of the land contradicts God's command, we are to disobey the law of the land and obey God's law. However, even in that instance, we are to accept the government’s authority over us.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This is demonstrated by the fact that Peter and John did not protest being flogged in </a:t>
            </a:r>
            <a:r>
              <a:rPr lang="en-US" sz="1200" b="1" kern="1200" dirty="0">
                <a:solidFill>
                  <a:schemeClr val="tx1"/>
                </a:solidFill>
                <a:effectLst/>
                <a:latin typeface="+mn-lt"/>
                <a:ea typeface="+mn-ea"/>
                <a:cs typeface="+mn-cs"/>
              </a:rPr>
              <a:t>Acts 5:40-42</a:t>
            </a:r>
            <a:r>
              <a:rPr lang="en-US" sz="1200" kern="1200" dirty="0">
                <a:solidFill>
                  <a:schemeClr val="tx1"/>
                </a:solidFill>
                <a:effectLst/>
                <a:latin typeface="+mn-lt"/>
                <a:ea typeface="+mn-ea"/>
                <a:cs typeface="+mn-cs"/>
              </a:rPr>
              <a:t> but instead rejoiced that they suffered for obeying God.</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15</a:t>
            </a:fld>
            <a:endParaRPr lang="en-US"/>
          </a:p>
        </p:txBody>
      </p:sp>
    </p:spTree>
    <p:extLst>
      <p:ext uri="{BB962C8B-B14F-4D97-AF65-F5344CB8AC3E}">
        <p14:creationId xmlns:p14="http://schemas.microsoft.com/office/powerpoint/2010/main" val="89294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2. So there are times when civil disobedience isn't merely Biblical, it is </a:t>
            </a:r>
            <a:r>
              <a:rPr lang="en-US" sz="1200" i="1" kern="1200" dirty="0">
                <a:solidFill>
                  <a:schemeClr val="tx1"/>
                </a:solidFill>
                <a:effectLst/>
                <a:latin typeface="+mn-lt"/>
                <a:ea typeface="+mn-ea"/>
                <a:cs typeface="+mn-cs"/>
              </a:rPr>
              <a:t>mandated</a:t>
            </a:r>
            <a:r>
              <a:rPr lang="en-US" sz="1200" kern="1200" dirty="0">
                <a:solidFill>
                  <a:schemeClr val="tx1"/>
                </a:solidFill>
                <a:effectLst/>
                <a:latin typeface="+mn-lt"/>
                <a:ea typeface="+mn-ea"/>
                <a:cs typeface="+mn-cs"/>
              </a:rPr>
              <a:t> by God. I mentioned at the outset that my inbox is filling up with questions about civil disobedience.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When is civil disobedience </a:t>
            </a:r>
            <a:r>
              <a:rPr lang="en-US" sz="1200" i="1" kern="1200" dirty="0">
                <a:solidFill>
                  <a:schemeClr val="tx1"/>
                </a:solidFill>
                <a:effectLst/>
                <a:latin typeface="+mn-lt"/>
                <a:ea typeface="+mn-ea"/>
                <a:cs typeface="+mn-cs"/>
              </a:rPr>
              <a:t>mandated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4. I think it is safe to say that the line is drawn at the point when the government orders a believer to commit sin.</a:t>
            </a:r>
          </a:p>
          <a:p>
            <a:r>
              <a:rPr lang="en-US" sz="1200" kern="1200" dirty="0">
                <a:solidFill>
                  <a:schemeClr val="tx1"/>
                </a:solidFill>
                <a:effectLst/>
                <a:latin typeface="+mn-lt"/>
                <a:ea typeface="+mn-ea"/>
                <a:cs typeface="+mn-cs"/>
              </a:rPr>
              <a:t>&gt;&gt;&gt;&gt;&gt;&gt;&gt;&gt;&gt;&gt;&gt;&gt;&gt;&gt;&gt;&gt;&gt;</a:t>
            </a:r>
          </a:p>
          <a:p>
            <a:pPr rtl="0"/>
            <a:r>
              <a:rPr lang="en-US" sz="1200" b="1" i="0" u="none" strike="noStrike" kern="1200" baseline="0" dirty="0">
                <a:solidFill>
                  <a:schemeClr val="tx1"/>
                </a:solidFill>
                <a:latin typeface="+mn-lt"/>
                <a:ea typeface="+mn-ea"/>
                <a:cs typeface="+mn-cs"/>
              </a:rPr>
              <a:t>James 4:17 </a:t>
            </a:r>
            <a:r>
              <a:rPr lang="en-US" sz="1200" b="0" i="1" u="none" strike="noStrike" kern="1200" baseline="0" dirty="0">
                <a:solidFill>
                  <a:schemeClr val="tx1"/>
                </a:solidFill>
                <a:latin typeface="+mn-lt"/>
                <a:ea typeface="+mn-ea"/>
                <a:cs typeface="+mn-cs"/>
              </a:rPr>
              <a:t>Therefore, to him who knows to do good and does not do it, to him it is sin.</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16</a:t>
            </a:fld>
            <a:endParaRPr lang="en-US"/>
          </a:p>
        </p:txBody>
      </p:sp>
    </p:spTree>
    <p:extLst>
      <p:ext uri="{BB962C8B-B14F-4D97-AF65-F5344CB8AC3E}">
        <p14:creationId xmlns:p14="http://schemas.microsoft.com/office/powerpoint/2010/main" val="68050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sz="1200" kern="1200" dirty="0">
                <a:solidFill>
                  <a:schemeClr val="tx1"/>
                </a:solidFill>
                <a:effectLst/>
                <a:latin typeface="+mn-lt"/>
                <a:ea typeface="+mn-ea"/>
                <a:cs typeface="+mn-cs"/>
              </a:rPr>
              <a:t>It isn't an entirely satisfactory answer for every situation, but it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Biblical.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2. And nobody ever said being a Christian was easy.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a:t>
            </a:r>
          </a:p>
          <a:p>
            <a:r>
              <a:rPr lang="en-US" sz="1200" kern="1200" dirty="0">
                <a:solidFill>
                  <a:schemeClr val="tx1"/>
                </a:solidFill>
                <a:effectLst/>
                <a:latin typeface="+mn-lt"/>
                <a:ea typeface="+mn-ea"/>
                <a:cs typeface="+mn-cs"/>
              </a:rPr>
              <a:t> a.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b.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c. Repent of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d.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e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17</a:t>
            </a:fld>
            <a:endParaRPr lang="en-US"/>
          </a:p>
        </p:txBody>
      </p:sp>
    </p:spTree>
    <p:extLst>
      <p:ext uri="{BB962C8B-B14F-4D97-AF65-F5344CB8AC3E}">
        <p14:creationId xmlns:p14="http://schemas.microsoft.com/office/powerpoint/2010/main" val="176521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Assessment: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I. First, let's define what we mean by 'civil disobedience’:</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"Civil disobedience is the active, professed refusal to obey certain laws, demands, and commands of a government, or of an occupying international power."</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2</a:t>
            </a:fld>
            <a:endParaRPr lang="en-US"/>
          </a:p>
        </p:txBody>
      </p:sp>
    </p:spTree>
    <p:extLst>
      <p:ext uri="{BB962C8B-B14F-4D97-AF65-F5344CB8AC3E}">
        <p14:creationId xmlns:p14="http://schemas.microsoft.com/office/powerpoint/2010/main" val="127281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1. So, what does the Bible have to say about civil disobedience?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2. The first Bible verse most Christians turn to for the answer to this question is </a:t>
            </a:r>
            <a:r>
              <a:rPr lang="en-US" sz="1200" b="1" dirty="0">
                <a:latin typeface="Times New Roman" panose="02020603050405020304" pitchFamily="18" charset="0"/>
                <a:cs typeface="Times New Roman" panose="02020603050405020304" pitchFamily="18" charset="0"/>
              </a:rPr>
              <a:t>Romans 13:1-6</a:t>
            </a:r>
            <a:endParaRPr lang="en-US" sz="1200" b="0" dirty="0">
              <a:latin typeface="Times New Roman" panose="02020603050405020304" pitchFamily="18" charset="0"/>
              <a:cs typeface="Times New Roman" panose="02020603050405020304" pitchFamily="18" charset="0"/>
            </a:endParaRPr>
          </a:p>
          <a:p>
            <a:pPr rtl="0"/>
            <a:r>
              <a:rPr lang="en-US" sz="1200" b="0" i="0" u="none" strike="noStrike" kern="1200" baseline="0" dirty="0">
                <a:solidFill>
                  <a:schemeClr val="tx1"/>
                </a:solidFill>
                <a:latin typeface="+mn-lt"/>
                <a:ea typeface="+mn-ea"/>
                <a:cs typeface="+mn-cs"/>
              </a:rPr>
              <a:t>(1)  Let every soul be subject to the governing authorities. For there is no authority except from God, and the authorities that exist are appointed by God.</a:t>
            </a:r>
          </a:p>
          <a:p>
            <a:pPr rtl="0"/>
            <a:r>
              <a:rPr lang="en-US" sz="1200" b="0" i="0" u="none" strike="noStrike" kern="1200" baseline="0" dirty="0">
                <a:solidFill>
                  <a:schemeClr val="tx1"/>
                </a:solidFill>
                <a:latin typeface="+mn-lt"/>
                <a:ea typeface="+mn-ea"/>
                <a:cs typeface="+mn-cs"/>
              </a:rPr>
              <a:t>(2)  Therefore whoever resists the authority resists the ordinance of God, and those who resist will bring judgment on themselves.</a:t>
            </a:r>
          </a:p>
          <a:p>
            <a:pPr rtl="0"/>
            <a:r>
              <a:rPr lang="en-US" sz="1200" b="0" i="0" u="none" strike="noStrike" kern="1200" baseline="0" dirty="0">
                <a:solidFill>
                  <a:schemeClr val="tx1"/>
                </a:solidFill>
                <a:latin typeface="+mn-lt"/>
                <a:ea typeface="+mn-ea"/>
                <a:cs typeface="+mn-cs"/>
              </a:rPr>
              <a:t>(3)  For rulers are not a terror to good works, but to evil. Do you want to be unafraid of the authority? Do what is good, and you will have praise from the same.</a:t>
            </a:r>
          </a:p>
          <a:p>
            <a:pPr rtl="0"/>
            <a:r>
              <a:rPr lang="en-US" sz="1200" b="0" i="0" u="none" strike="noStrike" kern="1200" baseline="0" dirty="0">
                <a:solidFill>
                  <a:schemeClr val="tx1"/>
                </a:solidFill>
                <a:latin typeface="+mn-lt"/>
                <a:ea typeface="+mn-ea"/>
                <a:cs typeface="+mn-cs"/>
              </a:rPr>
              <a:t>(4)  For he is God's minister to you for good. But if you do evil, be afraid; for he does not bear the sword in vain; for he is God's minister, an avenger to execute wrath on him who practices evil.</a:t>
            </a:r>
          </a:p>
          <a:p>
            <a:pPr rtl="0"/>
            <a:r>
              <a:rPr lang="en-US" sz="1200" b="0" i="0" u="none" strike="noStrike" kern="1200" baseline="0" dirty="0">
                <a:solidFill>
                  <a:schemeClr val="tx1"/>
                </a:solidFill>
                <a:latin typeface="+mn-lt"/>
                <a:ea typeface="+mn-ea"/>
                <a:cs typeface="+mn-cs"/>
              </a:rPr>
              <a:t>(5)  Therefore you must be subject, not only because of wrath but also for conscience' sake.</a:t>
            </a:r>
          </a:p>
          <a:p>
            <a:pPr rtl="0"/>
            <a:r>
              <a:rPr lang="en-US" sz="1200" b="0" i="0" u="none" strike="noStrike" kern="1200" baseline="0" dirty="0">
                <a:solidFill>
                  <a:schemeClr val="tx1"/>
                </a:solidFill>
                <a:latin typeface="+mn-lt"/>
                <a:ea typeface="+mn-ea"/>
                <a:cs typeface="+mn-cs"/>
              </a:rPr>
              <a:t>(6)  For because of this you also pay taxes, for they are God's ministers attending continually to this very thing.</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3</a:t>
            </a:fld>
            <a:endParaRPr lang="en-US"/>
          </a:p>
        </p:txBody>
      </p:sp>
    </p:spTree>
    <p:extLst>
      <p:ext uri="{BB962C8B-B14F-4D97-AF65-F5344CB8AC3E}">
        <p14:creationId xmlns:p14="http://schemas.microsoft.com/office/powerpoint/2010/main" val="370277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The Apostle Paul was a Roman citizen; the ruler that Paul insisted that Christians be subject to was Emperor Nero.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Since Nero was among the greatest of the Roman persecutors of Christianity, one would be justified in concluding that the Bible does not condone civil disobedience for any reason. </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4</a:t>
            </a:fld>
            <a:endParaRPr lang="en-US"/>
          </a:p>
        </p:txBody>
      </p:sp>
    </p:spTree>
    <p:extLst>
      <p:ext uri="{BB962C8B-B14F-4D97-AF65-F5344CB8AC3E}">
        <p14:creationId xmlns:p14="http://schemas.microsoft.com/office/powerpoint/2010/main" val="131285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5. Especially considering the Apostle Peter's admonition in </a:t>
            </a:r>
            <a:r>
              <a:rPr lang="en-US" sz="1200" b="1" i="0" u="none" strike="noStrike" kern="1200" baseline="0" dirty="0">
                <a:solidFill>
                  <a:schemeClr val="tx1"/>
                </a:solidFill>
                <a:latin typeface="+mn-lt"/>
                <a:ea typeface="+mn-ea"/>
                <a:cs typeface="+mn-cs"/>
              </a:rPr>
              <a:t>1 Peter 2:13-17</a:t>
            </a:r>
          </a:p>
          <a:p>
            <a:pPr rtl="0"/>
            <a:r>
              <a:rPr lang="en-US" sz="1200" b="0" i="1" u="none" strike="noStrike" kern="1200" baseline="0" dirty="0">
                <a:solidFill>
                  <a:schemeClr val="tx1"/>
                </a:solidFill>
                <a:latin typeface="+mn-lt"/>
                <a:ea typeface="+mn-ea"/>
                <a:cs typeface="+mn-cs"/>
              </a:rPr>
              <a:t>(13)  Therefore submit yourselves to every ordinance of man for the Lord's sake, whether to the king as supreme,</a:t>
            </a:r>
          </a:p>
          <a:p>
            <a:pPr rtl="0"/>
            <a:r>
              <a:rPr lang="en-US" sz="1200" b="0" i="1" u="none" strike="noStrike" kern="1200" baseline="0" dirty="0">
                <a:solidFill>
                  <a:schemeClr val="tx1"/>
                </a:solidFill>
                <a:latin typeface="+mn-lt"/>
                <a:ea typeface="+mn-ea"/>
                <a:cs typeface="+mn-cs"/>
              </a:rPr>
              <a:t>(14)  or to governors, as to those who are sent by him for the punishment of evildoers and for the praise of those who do good.</a:t>
            </a:r>
          </a:p>
          <a:p>
            <a:pPr rtl="0"/>
            <a:r>
              <a:rPr lang="en-US" sz="1200" b="0" i="1" u="none" strike="noStrike" kern="1200" baseline="0" dirty="0">
                <a:solidFill>
                  <a:schemeClr val="tx1"/>
                </a:solidFill>
                <a:latin typeface="+mn-lt"/>
                <a:ea typeface="+mn-ea"/>
                <a:cs typeface="+mn-cs"/>
              </a:rPr>
              <a:t>(15)  For this is the will of God, that by doing good you may put to silence the ignorance of foolish men—</a:t>
            </a:r>
          </a:p>
          <a:p>
            <a:pPr rtl="0"/>
            <a:r>
              <a:rPr lang="en-US" sz="1200" b="0" i="1" u="none" strike="noStrike" kern="1200" baseline="0" dirty="0">
                <a:solidFill>
                  <a:schemeClr val="tx1"/>
                </a:solidFill>
                <a:latin typeface="+mn-lt"/>
                <a:ea typeface="+mn-ea"/>
                <a:cs typeface="+mn-cs"/>
              </a:rPr>
              <a:t>(16)  as free, yet not using liberty as a cloak for vice, but as bondservants of God.</a:t>
            </a:r>
          </a:p>
          <a:p>
            <a:pPr rtl="0"/>
            <a:r>
              <a:rPr lang="en-US" sz="1200" b="0" i="1" u="none" strike="noStrike" kern="1200" baseline="0" dirty="0">
                <a:solidFill>
                  <a:schemeClr val="tx1"/>
                </a:solidFill>
                <a:latin typeface="+mn-lt"/>
                <a:ea typeface="+mn-ea"/>
                <a:cs typeface="+mn-cs"/>
              </a:rPr>
              <a:t>(17)  Honor all people. Love the brotherhood. Fear God. Honor the king.</a:t>
            </a:r>
          </a:p>
          <a:p>
            <a:pPr rtl="0"/>
            <a:r>
              <a:rPr lang="en-US" sz="1200" b="0" i="1" u="none" strike="noStrike" kern="1200" baseline="0" dirty="0">
                <a:solidFill>
                  <a:schemeClr val="tx1"/>
                </a:solidFill>
                <a:latin typeface="+mn-lt"/>
                <a:ea typeface="+mn-ea"/>
                <a:cs typeface="+mn-cs"/>
              </a:rPr>
              <a:t>&gt;&gt;&gt;&gt;&gt;&gt;&gt;&gt;&gt;&gt;&gt;&gt;&gt;&gt;&gt;&gt;&gt;&gt;</a:t>
            </a:r>
          </a:p>
          <a:p>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II</a:t>
            </a:r>
            <a:r>
              <a:rPr lang="en-US" sz="1200" b="1" i="0" u="none" strike="noStrike" kern="1200" baseline="0" dirty="0">
                <a:solidFill>
                  <a:schemeClr val="tx1"/>
                </a:solidFill>
                <a:latin typeface="+mn-lt"/>
                <a:ea typeface="+mn-ea"/>
                <a:cs typeface="+mn-cs"/>
              </a:rPr>
              <a:t>. </a:t>
            </a:r>
            <a:r>
              <a:rPr lang="en-US" sz="1200" b="1" kern="1200" dirty="0">
                <a:solidFill>
                  <a:schemeClr val="tx1"/>
                </a:solidFill>
                <a:effectLst/>
                <a:latin typeface="+mn-lt"/>
                <a:ea typeface="+mn-ea"/>
                <a:cs typeface="+mn-cs"/>
              </a:rPr>
              <a:t>But that is not all that the Bible has to say on the subject.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A. . There are times when civil disobedience is demanded by Scripture.</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The King of Egypt ordered the midwives among the Hebrew slaves to kill all the male babies born to the Hebrews. </a:t>
            </a:r>
          </a:p>
          <a:p>
            <a:r>
              <a:rPr lang="en-US" sz="1200" kern="1200" dirty="0">
                <a:solidFill>
                  <a:schemeClr val="tx1"/>
                </a:solidFill>
                <a:effectLst/>
                <a:latin typeface="+mn-lt"/>
                <a:ea typeface="+mn-ea"/>
                <a:cs typeface="+mn-cs"/>
              </a:rPr>
              <a:t>&gt;&gt;&gt;&gt;&gt;&gt;&gt;&gt;&gt;&gt;&gt;&gt;&gt;&gt;&gt;&gt;&gt;&gt;</a:t>
            </a:r>
          </a:p>
          <a:p>
            <a:r>
              <a:rPr lang="en-US" sz="1200" b="0" kern="1200" dirty="0">
                <a:solidFill>
                  <a:schemeClr val="tx1"/>
                </a:solidFill>
                <a:effectLst/>
                <a:latin typeface="+mn-lt"/>
                <a:ea typeface="+mn-ea"/>
                <a:cs typeface="+mn-cs"/>
              </a:rPr>
              <a:t>                2. </a:t>
            </a:r>
            <a:r>
              <a:rPr lang="en-US" sz="1200" b="1" kern="1200" dirty="0">
                <a:solidFill>
                  <a:schemeClr val="tx1"/>
                </a:solidFill>
                <a:effectLst/>
                <a:latin typeface="+mn-lt"/>
                <a:ea typeface="+mn-ea"/>
                <a:cs typeface="+mn-cs"/>
              </a:rPr>
              <a:t>Exodus 1:17</a:t>
            </a:r>
            <a:r>
              <a:rPr lang="en-US" sz="1200" kern="1200" dirty="0">
                <a:solidFill>
                  <a:schemeClr val="tx1"/>
                </a:solidFill>
                <a:effectLst/>
                <a:latin typeface="+mn-lt"/>
                <a:ea typeface="+mn-ea"/>
                <a:cs typeface="+mn-cs"/>
              </a:rPr>
              <a:t> says that:</a:t>
            </a:r>
          </a:p>
          <a:p>
            <a:pPr rtl="0"/>
            <a:r>
              <a:rPr lang="en-US" sz="1200" b="0" i="0" u="none" strike="noStrike" kern="1200" baseline="0" dirty="0">
                <a:solidFill>
                  <a:schemeClr val="tx1"/>
                </a:solidFill>
                <a:latin typeface="+mn-lt"/>
                <a:ea typeface="+mn-ea"/>
                <a:cs typeface="+mn-cs"/>
              </a:rPr>
              <a:t>(17)  </a:t>
            </a:r>
            <a:r>
              <a:rPr lang="en-US" sz="1200" b="0" i="1" u="none" strike="noStrike" kern="1200" baseline="0" dirty="0">
                <a:solidFill>
                  <a:schemeClr val="tx1"/>
                </a:solidFill>
                <a:latin typeface="+mn-lt"/>
                <a:ea typeface="+mn-ea"/>
                <a:cs typeface="+mn-cs"/>
              </a:rPr>
              <a:t>But the midwives feared God, and did not do as the king of Egypt commanded them, but saved the male children alive.</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60BEC055-75B5-4F0E-AAAD-A9AB0CCD9F8C}" type="slidenum">
              <a:rPr lang="en-US" smtClean="0"/>
              <a:t>5</a:t>
            </a:fld>
            <a:endParaRPr lang="en-US"/>
          </a:p>
        </p:txBody>
      </p:sp>
    </p:spTree>
    <p:extLst>
      <p:ext uri="{BB962C8B-B14F-4D97-AF65-F5344CB8AC3E}">
        <p14:creationId xmlns:p14="http://schemas.microsoft.com/office/powerpoint/2010/main" val="410598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3. The text further says that God was pleased with the midwives' act of civil disobedience and "dealt well" with them </a:t>
            </a:r>
            <a:r>
              <a:rPr lang="en-US" sz="1200" b="1" kern="1200" dirty="0">
                <a:solidFill>
                  <a:schemeClr val="tx1"/>
                </a:solidFill>
                <a:effectLst/>
                <a:latin typeface="+mn-lt"/>
                <a:ea typeface="+mn-ea"/>
                <a:cs typeface="+mn-cs"/>
              </a:rPr>
              <a:t>Exodus 1:20</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Pharaoh ordered the midwives to violate God's law against murder -- the midwives were justified in disobeying such an order.</a:t>
            </a:r>
          </a:p>
          <a:p>
            <a:pPr rtl="0"/>
            <a:r>
              <a:rPr lang="en-US" sz="1200" b="1" i="0" u="none" strike="noStrike" kern="1200" baseline="0" dirty="0">
                <a:solidFill>
                  <a:schemeClr val="tx1"/>
                </a:solidFill>
                <a:latin typeface="+mn-lt"/>
                <a:ea typeface="+mn-ea"/>
                <a:cs typeface="+mn-cs"/>
              </a:rPr>
              <a:t>Exodus 1:20  </a:t>
            </a:r>
            <a:r>
              <a:rPr lang="en-US" sz="1200" b="0" i="1" u="none" strike="noStrike" kern="1200" baseline="0" dirty="0">
                <a:solidFill>
                  <a:schemeClr val="tx1"/>
                </a:solidFill>
                <a:latin typeface="+mn-lt"/>
                <a:ea typeface="+mn-ea"/>
                <a:cs typeface="+mn-cs"/>
              </a:rPr>
              <a:t>Therefore God dealt well with the midwives, and the people multiplied and grew very mighty.</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6</a:t>
            </a:fld>
            <a:endParaRPr lang="en-US"/>
          </a:p>
        </p:txBody>
      </p:sp>
    </p:spTree>
    <p:extLst>
      <p:ext uri="{BB962C8B-B14F-4D97-AF65-F5344CB8AC3E}">
        <p14:creationId xmlns:p14="http://schemas.microsoft.com/office/powerpoint/2010/main" val="55038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In </a:t>
            </a:r>
            <a:r>
              <a:rPr lang="en-US" sz="1200" b="1" kern="1200" dirty="0">
                <a:solidFill>
                  <a:schemeClr val="tx1"/>
                </a:solidFill>
                <a:effectLst/>
                <a:latin typeface="+mn-lt"/>
                <a:ea typeface="+mn-ea"/>
                <a:cs typeface="+mn-cs"/>
              </a:rPr>
              <a:t>1 Samuel 14:24-30 </a:t>
            </a:r>
            <a:r>
              <a:rPr lang="en-US" sz="1200" kern="1200" dirty="0">
                <a:solidFill>
                  <a:schemeClr val="tx1"/>
                </a:solidFill>
                <a:effectLst/>
                <a:latin typeface="+mn-lt"/>
                <a:ea typeface="+mn-ea"/>
                <a:cs typeface="+mn-cs"/>
              </a:rPr>
              <a:t>King Saul ordered the death of his son Jonathan for violating his order not to eat any food until evening.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Jonathan was not aware of the order and was therefore innocent of violating it.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Saul's soldiers refused to shed innocent blood in violation of God's law.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God honored them for it.</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7</a:t>
            </a:fld>
            <a:endParaRPr lang="en-US"/>
          </a:p>
        </p:txBody>
      </p:sp>
    </p:spTree>
    <p:extLst>
      <p:ext uri="{BB962C8B-B14F-4D97-AF65-F5344CB8AC3E}">
        <p14:creationId xmlns:p14="http://schemas.microsoft.com/office/powerpoint/2010/main" val="365099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 There is the example of Shadrach, </a:t>
            </a:r>
            <a:r>
              <a:rPr lang="en-US" sz="1200" kern="1200" dirty="0" err="1">
                <a:solidFill>
                  <a:schemeClr val="tx1"/>
                </a:solidFill>
                <a:effectLst/>
                <a:latin typeface="+mn-lt"/>
                <a:ea typeface="+mn-ea"/>
                <a:cs typeface="+mn-cs"/>
              </a:rPr>
              <a:t>Mechach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Abdenego</a:t>
            </a:r>
            <a:r>
              <a:rPr lang="en-US" sz="1200" kern="1200" dirty="0">
                <a:solidFill>
                  <a:schemeClr val="tx1"/>
                </a:solidFill>
                <a:effectLst/>
                <a:latin typeface="+mn-lt"/>
                <a:ea typeface="+mn-ea"/>
                <a:cs typeface="+mn-cs"/>
              </a:rPr>
              <a:t>, who refused the King of Babylon's order to worship a golden image he had set up.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They refused on the grounds that it violated God's law.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Nebuchadnezzar ordered them burned alive in a furnace. (</a:t>
            </a:r>
            <a:r>
              <a:rPr lang="en-US" sz="1200" b="1" kern="1200" dirty="0">
                <a:solidFill>
                  <a:schemeClr val="tx1"/>
                </a:solidFill>
                <a:effectLst/>
                <a:latin typeface="+mn-lt"/>
                <a:ea typeface="+mn-ea"/>
                <a:cs typeface="+mn-cs"/>
              </a:rPr>
              <a:t>Daniel 3:1-7</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Instead, they were joined by a fourth Person whom Nebuchadnezzar himself identified as being like the Son of God.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4. God clearly agreed with their decision to disobey the king. </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8</a:t>
            </a:fld>
            <a:endParaRPr lang="en-US"/>
          </a:p>
        </p:txBody>
      </p:sp>
    </p:spTree>
    <p:extLst>
      <p:ext uri="{BB962C8B-B14F-4D97-AF65-F5344CB8AC3E}">
        <p14:creationId xmlns:p14="http://schemas.microsoft.com/office/powerpoint/2010/main" val="127667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The same also applied to the Prophet Daniel, who chose to disobey the king's order and was thrown to the lions.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1. (Daniel 6:6-11) God also preserved Daniel alive, agreeing with his decision to disobey the king. </a:t>
            </a:r>
          </a:p>
          <a:p>
            <a:endParaRPr lang="en-US" dirty="0"/>
          </a:p>
        </p:txBody>
      </p:sp>
      <p:sp>
        <p:nvSpPr>
          <p:cNvPr id="4" name="Slide Number Placeholder 3"/>
          <p:cNvSpPr>
            <a:spLocks noGrp="1"/>
          </p:cNvSpPr>
          <p:nvPr>
            <p:ph type="sldNum" sz="quarter" idx="5"/>
          </p:nvPr>
        </p:nvSpPr>
        <p:spPr/>
        <p:txBody>
          <a:bodyPr/>
          <a:lstStyle/>
          <a:p>
            <a:fld id="{60BEC055-75B5-4F0E-AAAD-A9AB0CCD9F8C}" type="slidenum">
              <a:rPr lang="en-US" smtClean="0"/>
              <a:t>9</a:t>
            </a:fld>
            <a:endParaRPr lang="en-US"/>
          </a:p>
        </p:txBody>
      </p:sp>
    </p:spTree>
    <p:extLst>
      <p:ext uri="{BB962C8B-B14F-4D97-AF65-F5344CB8AC3E}">
        <p14:creationId xmlns:p14="http://schemas.microsoft.com/office/powerpoint/2010/main" val="102705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08EE-4615-479C-BBE0-700C98665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2D30C5-CF93-4511-961C-4F5B9FDF8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81EC74-7E52-4A7F-97B1-30F118E090A6}"/>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5" name="Footer Placeholder 4">
            <a:extLst>
              <a:ext uri="{FF2B5EF4-FFF2-40B4-BE49-F238E27FC236}">
                <a16:creationId xmlns:a16="http://schemas.microsoft.com/office/drawing/2014/main" id="{5629025B-6F17-494B-83A0-1628A4869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5C690-75C6-4238-91C6-3DC586D77CF2}"/>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211589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A5DF-9894-4318-B498-665076B3E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A04BFE-EE20-44BC-914E-5D7228DEF0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A523B-2B34-4848-9884-D69E6D1B5F8A}"/>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5" name="Footer Placeholder 4">
            <a:extLst>
              <a:ext uri="{FF2B5EF4-FFF2-40B4-BE49-F238E27FC236}">
                <a16:creationId xmlns:a16="http://schemas.microsoft.com/office/drawing/2014/main" id="{4E36EEE4-0708-4737-9A4D-BF20383E95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9A1D9-1336-42FE-BFD7-12932C4EFB4B}"/>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274530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7AC8D-AC09-4B08-BD92-CB27373611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C13C2E-3905-4DCE-8C40-F0F2FE6C21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A77B6-C2C1-4EB2-B395-8F013FCE65BF}"/>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5" name="Footer Placeholder 4">
            <a:extLst>
              <a:ext uri="{FF2B5EF4-FFF2-40B4-BE49-F238E27FC236}">
                <a16:creationId xmlns:a16="http://schemas.microsoft.com/office/drawing/2014/main" id="{261E33F5-679E-4AFA-9429-24C78111F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4F510-7411-4D54-B8C1-0CDC49A2000A}"/>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15353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10E59-FD57-4D14-99B1-A77B026A2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79ADEC-5FB3-439C-8371-6167571440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26D6D-5CEB-4D55-8F0A-813F87057B8F}"/>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5" name="Footer Placeholder 4">
            <a:extLst>
              <a:ext uri="{FF2B5EF4-FFF2-40B4-BE49-F238E27FC236}">
                <a16:creationId xmlns:a16="http://schemas.microsoft.com/office/drawing/2014/main" id="{BDE1BA11-23B1-46E5-9A8E-565C80826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E6CA9-9174-4A91-B743-1BDC3D70600E}"/>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372666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268E-EC59-408D-9AB6-7597705323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9114-1964-43ED-A315-20534F218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DAC738-1B02-4988-B6FF-648672128097}"/>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5" name="Footer Placeholder 4">
            <a:extLst>
              <a:ext uri="{FF2B5EF4-FFF2-40B4-BE49-F238E27FC236}">
                <a16:creationId xmlns:a16="http://schemas.microsoft.com/office/drawing/2014/main" id="{1AC92350-FD5A-43EE-99BE-0307E953A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813F2-8DF1-4312-A020-6614103A85E8}"/>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319016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D7F7-BECF-460A-B7F5-F83864AA26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0B472-636D-4F19-8213-82B5CA9D6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81C757-8379-4036-B558-9A19A9A9E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80DC2-6EA2-4EA3-A4B5-0DB1AB982430}"/>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6" name="Footer Placeholder 5">
            <a:extLst>
              <a:ext uri="{FF2B5EF4-FFF2-40B4-BE49-F238E27FC236}">
                <a16:creationId xmlns:a16="http://schemas.microsoft.com/office/drawing/2014/main" id="{74C10465-D3BB-4003-8292-E488A6189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0C8AA9-ED85-4043-B4F4-06D77BCBCA96}"/>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387973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D2B6-D45F-445E-8DB8-983C64C61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4642A3-9D7D-4925-84EE-E730D7E9A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0447F0-80DB-45F9-AA1F-D5D27C7079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824BAA-2AC1-4B3D-A9F4-1F0DD49CD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0D8B-2BB0-47CD-987F-6176D6720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8C3833-2EC9-4362-B59B-22A1912EECA1}"/>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8" name="Footer Placeholder 7">
            <a:extLst>
              <a:ext uri="{FF2B5EF4-FFF2-40B4-BE49-F238E27FC236}">
                <a16:creationId xmlns:a16="http://schemas.microsoft.com/office/drawing/2014/main" id="{443E283B-0D82-4A04-AD86-431981C86B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2D8A82-CCDB-4EEA-9532-B8D7AA49CFBD}"/>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339677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9FB6-E8AE-4AA4-AF12-3EFF30955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8EE450-53AE-48F1-AFD0-51D0A5BC624E}"/>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4" name="Footer Placeholder 3">
            <a:extLst>
              <a:ext uri="{FF2B5EF4-FFF2-40B4-BE49-F238E27FC236}">
                <a16:creationId xmlns:a16="http://schemas.microsoft.com/office/drawing/2014/main" id="{03599A26-4FF7-4465-BC47-8EFEC8BDB0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D018EF-BF2E-440E-AD49-0876CBB0D8FD}"/>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65275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DFFF5-1B05-443F-94B3-7FD475776AD8}"/>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3" name="Footer Placeholder 2">
            <a:extLst>
              <a:ext uri="{FF2B5EF4-FFF2-40B4-BE49-F238E27FC236}">
                <a16:creationId xmlns:a16="http://schemas.microsoft.com/office/drawing/2014/main" id="{4222413D-3F23-4B5F-B13A-40F7640BB7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07516-943A-4088-A056-C7E36210D0D6}"/>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251280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977E-21D2-486A-8C8C-7909ED9CB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C37E9-4B9D-48DF-A84D-7A5E1CCAD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EC53D7-4430-41C9-A93D-CADDEB7CD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9D98E-BE58-4591-83A7-0EBF08A9B92E}"/>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6" name="Footer Placeholder 5">
            <a:extLst>
              <a:ext uri="{FF2B5EF4-FFF2-40B4-BE49-F238E27FC236}">
                <a16:creationId xmlns:a16="http://schemas.microsoft.com/office/drawing/2014/main" id="{2D012641-9938-4389-B30D-A1C6C0A68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74CC1-EF8F-47FB-8CB2-60ACD807ED50}"/>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39918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B8F2F-7CB7-4950-90CD-C6EED34A3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927C5-A009-4B3F-BCD1-98C743EFD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D988D2-A349-4111-8D26-A946E6F06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31AD4-0AAC-499B-8105-0C66FFFBC458}"/>
              </a:ext>
            </a:extLst>
          </p:cNvPr>
          <p:cNvSpPr>
            <a:spLocks noGrp="1"/>
          </p:cNvSpPr>
          <p:nvPr>
            <p:ph type="dt" sz="half" idx="10"/>
          </p:nvPr>
        </p:nvSpPr>
        <p:spPr/>
        <p:txBody>
          <a:bodyPr/>
          <a:lstStyle/>
          <a:p>
            <a:fld id="{19B300CD-52BF-4A95-AB7C-0648C0B9618F}" type="datetimeFigureOut">
              <a:rPr lang="en-US" smtClean="0"/>
              <a:t>6/8/2019</a:t>
            </a:fld>
            <a:endParaRPr lang="en-US"/>
          </a:p>
        </p:txBody>
      </p:sp>
      <p:sp>
        <p:nvSpPr>
          <p:cNvPr id="6" name="Footer Placeholder 5">
            <a:extLst>
              <a:ext uri="{FF2B5EF4-FFF2-40B4-BE49-F238E27FC236}">
                <a16:creationId xmlns:a16="http://schemas.microsoft.com/office/drawing/2014/main" id="{D31AB547-8D76-4AAB-98D6-65EE49EB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AD937-B8F1-4CF7-A4E2-67DAE2751C1F}"/>
              </a:ext>
            </a:extLst>
          </p:cNvPr>
          <p:cNvSpPr>
            <a:spLocks noGrp="1"/>
          </p:cNvSpPr>
          <p:nvPr>
            <p:ph type="sldNum" sz="quarter" idx="12"/>
          </p:nvPr>
        </p:nvSpPr>
        <p:spPr/>
        <p:txBody>
          <a:bodyPr/>
          <a:lstStyle/>
          <a:p>
            <a:fld id="{03CB147D-4716-4369-9CCD-580A68221380}" type="slidenum">
              <a:rPr lang="en-US" smtClean="0"/>
              <a:t>‹#›</a:t>
            </a:fld>
            <a:endParaRPr lang="en-US"/>
          </a:p>
        </p:txBody>
      </p:sp>
    </p:spTree>
    <p:extLst>
      <p:ext uri="{BB962C8B-B14F-4D97-AF65-F5344CB8AC3E}">
        <p14:creationId xmlns:p14="http://schemas.microsoft.com/office/powerpoint/2010/main" val="37769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1D5F4-316E-4593-88F6-BF152AB15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98706D-9747-4BF5-AEE1-EB3CBE19A8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7298F-0E53-4A51-8209-4B172CD7F4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300CD-52BF-4A95-AB7C-0648C0B9618F}" type="datetimeFigureOut">
              <a:rPr lang="en-US" smtClean="0"/>
              <a:t>6/8/2019</a:t>
            </a:fld>
            <a:endParaRPr lang="en-US"/>
          </a:p>
        </p:txBody>
      </p:sp>
      <p:sp>
        <p:nvSpPr>
          <p:cNvPr id="5" name="Footer Placeholder 4">
            <a:extLst>
              <a:ext uri="{FF2B5EF4-FFF2-40B4-BE49-F238E27FC236}">
                <a16:creationId xmlns:a16="http://schemas.microsoft.com/office/drawing/2014/main" id="{F8735A76-1949-4467-A1E5-0BEA679C5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5C790-2D7C-4462-A944-8927F02E3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B147D-4716-4369-9CCD-580A68221380}" type="slidenum">
              <a:rPr lang="en-US" smtClean="0"/>
              <a:t>‹#›</a:t>
            </a:fld>
            <a:endParaRPr lang="en-US"/>
          </a:p>
        </p:txBody>
      </p:sp>
    </p:spTree>
    <p:extLst>
      <p:ext uri="{BB962C8B-B14F-4D97-AF65-F5344CB8AC3E}">
        <p14:creationId xmlns:p14="http://schemas.microsoft.com/office/powerpoint/2010/main" val="41667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BFC0712-D1BD-4112-A19D-A6093F7A63C6}"/>
              </a:ext>
            </a:extLst>
          </p:cNvPr>
          <p:cNvSpPr txBox="1"/>
          <p:nvPr/>
        </p:nvSpPr>
        <p:spPr>
          <a:xfrm>
            <a:off x="6751540" y="4736142"/>
            <a:ext cx="4821961" cy="1446550"/>
          </a:xfrm>
          <a:prstGeom prst="rect">
            <a:avLst/>
          </a:prstGeom>
          <a:noFill/>
        </p:spPr>
        <p:txBody>
          <a:bodyPr wrap="none" rtlCol="0">
            <a:spAutoFit/>
          </a:bodyPr>
          <a:lstStyle/>
          <a:p>
            <a:pPr algn="ctr"/>
            <a:r>
              <a:rPr lang="en-US" sz="4400" dirty="0">
                <a:latin typeface="Times New Roman" panose="02020603050405020304" pitchFamily="18" charset="0"/>
                <a:cs typeface="Times New Roman" panose="02020603050405020304" pitchFamily="18" charset="0"/>
              </a:rPr>
              <a:t>Welcome </a:t>
            </a:r>
          </a:p>
          <a:p>
            <a:pPr algn="ctr"/>
            <a:r>
              <a:rPr lang="en-US" sz="4400" dirty="0">
                <a:latin typeface="Times New Roman" panose="02020603050405020304" pitchFamily="18" charset="0"/>
                <a:cs typeface="Times New Roman" panose="02020603050405020304" pitchFamily="18" charset="0"/>
              </a:rPr>
              <a:t>To Evening Worship</a:t>
            </a:r>
          </a:p>
        </p:txBody>
      </p:sp>
      <p:sp>
        <p:nvSpPr>
          <p:cNvPr id="17" name="TextBox 16">
            <a:extLst>
              <a:ext uri="{FF2B5EF4-FFF2-40B4-BE49-F238E27FC236}">
                <a16:creationId xmlns:a16="http://schemas.microsoft.com/office/drawing/2014/main" id="{5F647893-E2A2-4C5A-B41A-DAE06E7A44D2}"/>
              </a:ext>
            </a:extLst>
          </p:cNvPr>
          <p:cNvSpPr txBox="1"/>
          <p:nvPr/>
        </p:nvSpPr>
        <p:spPr>
          <a:xfrm>
            <a:off x="9543521" y="3105834"/>
            <a:ext cx="2460930" cy="646331"/>
          </a:xfrm>
          <a:prstGeom prst="rect">
            <a:avLst/>
          </a:prstGeom>
          <a:noFill/>
        </p:spPr>
        <p:txBody>
          <a:bodyPr wrap="none" rtlCol="0">
            <a:spAutoFit/>
          </a:bodyPr>
          <a:lstStyle/>
          <a:p>
            <a:pPr algn="ctr"/>
            <a:r>
              <a:rPr lang="en-US" dirty="0">
                <a:solidFill>
                  <a:schemeClr val="bg1">
                    <a:lumMod val="85000"/>
                  </a:schemeClr>
                </a:solidFill>
                <a:latin typeface="Times New Roman" panose="02020603050405020304" pitchFamily="18" charset="0"/>
                <a:cs typeface="Times New Roman" panose="02020603050405020304" pitchFamily="18" charset="0"/>
              </a:rPr>
              <a:t>Ranger Church of Christ</a:t>
            </a:r>
          </a:p>
          <a:p>
            <a:pPr algn="ctr"/>
            <a:r>
              <a:rPr lang="en-US" dirty="0">
                <a:solidFill>
                  <a:schemeClr val="bg1">
                    <a:lumMod val="85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382452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03A16A-E283-40A3-87A4-09475EE88D10}"/>
              </a:ext>
            </a:extLst>
          </p:cNvPr>
          <p:cNvSpPr/>
          <p:nvPr/>
        </p:nvSpPr>
        <p:spPr>
          <a:xfrm>
            <a:off x="581025" y="919192"/>
            <a:ext cx="11029950" cy="5078313"/>
          </a:xfrm>
          <a:prstGeom prst="rect">
            <a:avLst/>
          </a:prstGeom>
        </p:spPr>
        <p:txBody>
          <a:bodyPr wrap="square">
            <a:spAutoFit/>
          </a:bodyPr>
          <a:lstStyle/>
          <a:p>
            <a:pPr marL="4572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E. Another example of civil disobedience in keeping with biblical submission is found in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1 Kings 18</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p>
          <a:p>
            <a:pPr marL="97155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1. That chapter briefly introduces a man named Obadiah who “feared the Lord greatly.”</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97155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2. When Queen Jezebel was killing God’s prophets, Obadiah took a hundred of them and hid them from her so they could live. </a:t>
            </a:r>
          </a:p>
          <a:p>
            <a:pPr marL="97155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3. Such an act was in clear defiance of the ruling authority’s wishes.</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34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45E875-CAF5-4229-B51B-8868275D0A39}"/>
              </a:ext>
            </a:extLst>
          </p:cNvPr>
          <p:cNvSpPr/>
          <p:nvPr/>
        </p:nvSpPr>
        <p:spPr>
          <a:xfrm>
            <a:off x="628650" y="1460838"/>
            <a:ext cx="10953750" cy="4524315"/>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cs typeface="Times New Roman" panose="02020603050405020304" pitchFamily="18" charset="0"/>
              </a:rPr>
              <a:t>III. In the New Testament, </a:t>
            </a:r>
          </a:p>
          <a:p>
            <a:pPr marL="120015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A. Peter and John both disobeyed the order of the High Priest not to preach the Gospel. (</a:t>
            </a:r>
            <a:r>
              <a:rPr lang="en-US" sz="3600" b="1" dirty="0">
                <a:latin typeface="Times New Roman" panose="02020603050405020304" pitchFamily="18" charset="0"/>
                <a:cs typeface="Times New Roman" panose="02020603050405020304" pitchFamily="18" charset="0"/>
              </a:rPr>
              <a:t>Acts 4:17-21; 5:17-18; 26:29</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120015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B. One last example of civil disobedience is found in the book of Revelation where the Antichrist commands all those who are alive during the end times to worship an image of himself.</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06891A-3E5C-4A14-AF88-1FD8271B05E6}"/>
              </a:ext>
            </a:extLst>
          </p:cNvPr>
          <p:cNvSpPr/>
          <p:nvPr/>
        </p:nvSpPr>
        <p:spPr>
          <a:xfrm>
            <a:off x="647700" y="1166842"/>
            <a:ext cx="11010900" cy="4524315"/>
          </a:xfrm>
          <a:prstGeom prst="rect">
            <a:avLst/>
          </a:prstGeom>
        </p:spPr>
        <p:txBody>
          <a:bodyPr wrap="square">
            <a:spAutoFit/>
          </a:bodyPr>
          <a:lstStyle/>
          <a:p>
            <a:pPr marL="514350" indent="-514350"/>
            <a:r>
              <a:rPr lang="en-US" sz="3600" dirty="0">
                <a:latin typeface="Times New Roman" panose="02020603050405020304" pitchFamily="18" charset="0"/>
                <a:ea typeface="Times New Roman" panose="02020603050405020304" pitchFamily="18" charset="0"/>
                <a:cs typeface="Times New Roman" panose="02020603050405020304" pitchFamily="18" charset="0"/>
              </a:rPr>
              <a:t>1. But Revelation says that those who become Christians at the time will disobey the Antichrist and his government and refuse to worship the image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Rev 13:15</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just as Daniel’s companions violated Nebuchadnezzar’s decree to worship his idol.</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r>
              <a:rPr lang="en-US" sz="3600" dirty="0">
                <a:latin typeface="Times New Roman" panose="02020603050405020304" pitchFamily="18" charset="0"/>
                <a:ea typeface="Times New Roman" panose="02020603050405020304" pitchFamily="18" charset="0"/>
                <a:cs typeface="Times New Roman" panose="02020603050405020304" pitchFamily="18" charset="0"/>
              </a:rPr>
              <a:t>2. Those who do NOT practice civil disobedience in this instance will forfeit any chance at salvation.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Rev 14:9-11</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A856C-D041-49A5-91F5-A89BD1A904BD}"/>
              </a:ext>
            </a:extLst>
          </p:cNvPr>
          <p:cNvSpPr/>
          <p:nvPr/>
        </p:nvSpPr>
        <p:spPr>
          <a:xfrm>
            <a:off x="590550" y="1166842"/>
            <a:ext cx="11010900" cy="5078313"/>
          </a:xfrm>
          <a:prstGeom prst="rect">
            <a:avLst/>
          </a:prstGeom>
        </p:spPr>
        <p:txBody>
          <a:bodyPr wrap="square">
            <a:spAutoFit/>
          </a:bodyPr>
          <a:lstStyle/>
          <a:p>
            <a:pPr marL="628650" indent="-628650"/>
            <a:r>
              <a:rPr lang="en-US" sz="3600" dirty="0">
                <a:latin typeface="Times New Roman" panose="02020603050405020304" pitchFamily="18" charset="0"/>
                <a:ea typeface="Times New Roman" panose="02020603050405020304" pitchFamily="18" charset="0"/>
                <a:cs typeface="Times New Roman" panose="02020603050405020304" pitchFamily="18" charset="0"/>
              </a:rPr>
              <a:t>IV. The government's order that Christians provide health care coverage for contraceptive and abortion services in violation of their understanding of Scripture would seem to qualify. </a:t>
            </a:r>
          </a:p>
          <a:p>
            <a:pPr marL="120015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A. Not all Christians believe that contraceptives are sinful, but for those that do, it is an order to sin against God.</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1257300" indent="-628650"/>
            <a:r>
              <a:rPr lang="en-US" sz="3600" dirty="0">
                <a:latin typeface="Times New Roman" panose="02020603050405020304" pitchFamily="18" charset="0"/>
                <a:ea typeface="Times New Roman" panose="02020603050405020304" pitchFamily="18" charset="0"/>
                <a:cs typeface="Times New Roman" panose="02020603050405020304" pitchFamily="18" charset="0"/>
              </a:rPr>
              <a:t>B. So, what does the Bible say about acts of civil disobedience?</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5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C85183-5FDF-4029-B45A-7C020D4A27DD}"/>
              </a:ext>
            </a:extLst>
          </p:cNvPr>
          <p:cNvSpPr/>
          <p:nvPr/>
        </p:nvSpPr>
        <p:spPr>
          <a:xfrm>
            <a:off x="619125" y="632043"/>
            <a:ext cx="10953750" cy="5632311"/>
          </a:xfrm>
          <a:prstGeom prst="rect">
            <a:avLst/>
          </a:prstGeom>
        </p:spPr>
        <p:txBody>
          <a:bodyPr wrap="square">
            <a:spAutoFit/>
          </a:bodyPr>
          <a:lstStyle/>
          <a:p>
            <a:pPr marL="514350" marR="0" lvl="0" indent="-514350">
              <a:spcBef>
                <a:spcPts val="0"/>
              </a:spcBef>
              <a:spcAft>
                <a:spcPts val="0"/>
              </a:spcAft>
              <a:tabLst>
                <a:tab pos="45720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1. Christians should resist a government that compels evil or commands a believer to commit sin or disobey God's commandments.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tabLst>
                <a:tab pos="45720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2. Christian disobedience should be non-violent, based on the examples of civil disobedience in Scripture.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tabLst>
                <a:tab pos="45720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3. Bible's examples, those who disobeyed also submitted themselves to the government for punishment.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spcBef>
                <a:spcPts val="0"/>
              </a:spcBef>
              <a:spcAft>
                <a:spcPts val="0"/>
              </a:spcAft>
              <a:tabLst>
                <a:tab pos="45720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4. There is nothing in Scripture that prevents Christians from working to install new government leaders, provided they don't violate existing law in the process.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57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7A9014-7827-4FE9-9A49-2D8FE21A12A3}"/>
              </a:ext>
            </a:extLst>
          </p:cNvPr>
          <p:cNvSpPr/>
          <p:nvPr/>
        </p:nvSpPr>
        <p:spPr>
          <a:xfrm>
            <a:off x="609600" y="1443841"/>
            <a:ext cx="10972800" cy="3970318"/>
          </a:xfrm>
          <a:prstGeom prst="rect">
            <a:avLst/>
          </a:prstGeom>
        </p:spPr>
        <p:txBody>
          <a:bodyPr wrap="square">
            <a:spAutoFit/>
          </a:bodyPr>
          <a:lstStyle/>
          <a:p>
            <a:pPr marL="514350" indent="-514350"/>
            <a:r>
              <a:rPr lang="en-US" sz="3600" dirty="0">
                <a:latin typeface="Times New Roman" panose="02020603050405020304" pitchFamily="18" charset="0"/>
                <a:ea typeface="Times New Roman" panose="02020603050405020304" pitchFamily="18" charset="0"/>
                <a:cs typeface="Times New Roman" panose="02020603050405020304" pitchFamily="18" charset="0"/>
              </a:rPr>
              <a:t>C. As soon as the law of the land contradicts God's command, we are to disobey the law of the land and obey God's law. However, even in that instance, we are to accept the government’s authority over us.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10287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1. This is demonstrated by the fact that Peter and John did not protest being flogged in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Acts 5:40-42</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but instead rejoiced that they suffered for obeying God.</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4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DCBD1D-F30F-4994-B14D-90DA7321E4F0}"/>
              </a:ext>
            </a:extLst>
          </p:cNvPr>
          <p:cNvSpPr/>
          <p:nvPr/>
        </p:nvSpPr>
        <p:spPr>
          <a:xfrm>
            <a:off x="590550" y="643741"/>
            <a:ext cx="11010900" cy="5632311"/>
          </a:xfrm>
          <a:prstGeom prst="rect">
            <a:avLst/>
          </a:prstGeom>
        </p:spPr>
        <p:txBody>
          <a:bodyPr wrap="square">
            <a:spAutoFit/>
          </a:bodyPr>
          <a:lstStyle/>
          <a:p>
            <a:pPr marL="4572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2. So there are times when civil disobedience isn't merely Biblical, it is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mandated</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by God. I mentioned at the outset that my inbox is filling up with questions about civil disobedience.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latin typeface="Times New Roman" panose="02020603050405020304" pitchFamily="18" charset="0"/>
                <a:ea typeface="Times New Roman" panose="02020603050405020304" pitchFamily="18" charset="0"/>
                <a:cs typeface="Times New Roman" panose="02020603050405020304" pitchFamily="18" charset="0"/>
              </a:rPr>
              <a:t>3. When is civil disobedience </a:t>
            </a:r>
            <a:r>
              <a:rPr lang="en-US" sz="3600" i="1" dirty="0">
                <a:latin typeface="Times New Roman" panose="02020603050405020304" pitchFamily="18" charset="0"/>
                <a:ea typeface="Times New Roman" panose="02020603050405020304" pitchFamily="18" charset="0"/>
                <a:cs typeface="Times New Roman" panose="02020603050405020304" pitchFamily="18" charset="0"/>
              </a:rPr>
              <a:t>mandated</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4. I think it is safe to say that the line is drawn at the point when the government orders a believer to commit sin.</a:t>
            </a:r>
          </a:p>
          <a:p>
            <a:pPr marL="457200" indent="-457200"/>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James 4:17 </a:t>
            </a:r>
            <a:r>
              <a:rPr lang="en-US" sz="3600" i="1" dirty="0">
                <a:latin typeface="Times New Roman" panose="02020603050405020304" pitchFamily="18" charset="0"/>
                <a:cs typeface="Times New Roman" panose="02020603050405020304" pitchFamily="18" charset="0"/>
              </a:rPr>
              <a:t>Therefore, to him who knows to do good and does not do it, to him it is sin.</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807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5323A-9DF6-4093-8459-99C343206267}"/>
              </a:ext>
            </a:extLst>
          </p:cNvPr>
          <p:cNvSpPr txBox="1"/>
          <p:nvPr/>
        </p:nvSpPr>
        <p:spPr>
          <a:xfrm>
            <a:off x="6534149" y="5372100"/>
            <a:ext cx="5061129"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The Invitation is Yours!</a:t>
            </a:r>
          </a:p>
        </p:txBody>
      </p:sp>
      <p:sp>
        <p:nvSpPr>
          <p:cNvPr id="3" name="TextBox 2">
            <a:extLst>
              <a:ext uri="{FF2B5EF4-FFF2-40B4-BE49-F238E27FC236}">
                <a16:creationId xmlns:a16="http://schemas.microsoft.com/office/drawing/2014/main" id="{78A5A92E-FC5B-43B8-8E32-1505B6525150}"/>
              </a:ext>
            </a:extLst>
          </p:cNvPr>
          <p:cNvSpPr txBox="1"/>
          <p:nvPr/>
        </p:nvSpPr>
        <p:spPr>
          <a:xfrm>
            <a:off x="1276350" y="190500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A4B6FC96-7A3F-4714-B3ED-5CA6F022AD2A}"/>
              </a:ext>
            </a:extLst>
          </p:cNvPr>
          <p:cNvSpPr txBox="1"/>
          <p:nvPr/>
        </p:nvSpPr>
        <p:spPr>
          <a:xfrm>
            <a:off x="448660" y="196840"/>
            <a:ext cx="8616054"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Hear the word – </a:t>
            </a:r>
            <a:r>
              <a:rPr lang="en-US" sz="3600" b="1" dirty="0">
                <a:latin typeface="Times New Roman" panose="02020603050405020304" pitchFamily="18" charset="0"/>
                <a:cs typeface="Times New Roman" panose="02020603050405020304" pitchFamily="18" charset="0"/>
              </a:rPr>
              <a:t>Romans 10: 17</a:t>
            </a:r>
          </a:p>
          <a:p>
            <a:r>
              <a:rPr lang="en-US" sz="3600" dirty="0">
                <a:latin typeface="Times New Roman" panose="02020603050405020304" pitchFamily="18" charset="0"/>
                <a:cs typeface="Times New Roman" panose="02020603050405020304" pitchFamily="18" charset="0"/>
              </a:rPr>
              <a:t>Believe it – </a:t>
            </a:r>
            <a:r>
              <a:rPr lang="en-US" sz="3600" b="1" dirty="0">
                <a:latin typeface="Times New Roman" panose="02020603050405020304" pitchFamily="18" charset="0"/>
                <a:cs typeface="Times New Roman" panose="02020603050405020304" pitchFamily="18" charset="0"/>
              </a:rPr>
              <a:t>John 8:24</a:t>
            </a:r>
          </a:p>
          <a:p>
            <a:r>
              <a:rPr lang="en-US" sz="3600" dirty="0">
                <a:latin typeface="Times New Roman" panose="02020603050405020304" pitchFamily="18" charset="0"/>
                <a:cs typeface="Times New Roman" panose="02020603050405020304" pitchFamily="18" charset="0"/>
              </a:rPr>
              <a:t>Repent of Sins –</a:t>
            </a:r>
            <a:r>
              <a:rPr lang="en-US" sz="3600" b="1" dirty="0">
                <a:latin typeface="Times New Roman" panose="02020603050405020304" pitchFamily="18" charset="0"/>
                <a:cs typeface="Times New Roman" panose="02020603050405020304" pitchFamily="18" charset="0"/>
              </a:rPr>
              <a:t> Acts 17:30</a:t>
            </a:r>
          </a:p>
          <a:p>
            <a:r>
              <a:rPr lang="en-US" sz="3600" dirty="0">
                <a:latin typeface="Times New Roman" panose="02020603050405020304" pitchFamily="18" charset="0"/>
                <a:cs typeface="Times New Roman" panose="02020603050405020304" pitchFamily="18" charset="0"/>
              </a:rPr>
              <a:t>Confess Jesus – </a:t>
            </a:r>
            <a:r>
              <a:rPr lang="en-US" sz="3600" b="1" dirty="0">
                <a:latin typeface="Times New Roman" panose="02020603050405020304" pitchFamily="18" charset="0"/>
                <a:cs typeface="Times New Roman" panose="02020603050405020304" pitchFamily="18" charset="0"/>
              </a:rPr>
              <a:t>Romans 10: 9</a:t>
            </a:r>
          </a:p>
          <a:p>
            <a:r>
              <a:rPr lang="en-US" sz="3600" dirty="0">
                <a:latin typeface="Times New Roman" panose="02020603050405020304" pitchFamily="18" charset="0"/>
                <a:cs typeface="Times New Roman" panose="02020603050405020304" pitchFamily="18" charset="0"/>
              </a:rPr>
              <a:t>Baptized for Forgiveness of sins – </a:t>
            </a:r>
            <a:r>
              <a:rPr lang="en-US" sz="3600" b="1" dirty="0">
                <a:latin typeface="Times New Roman" panose="02020603050405020304" pitchFamily="18" charset="0"/>
                <a:cs typeface="Times New Roman" panose="02020603050405020304" pitchFamily="18" charset="0"/>
              </a:rPr>
              <a:t>Acts 22:16</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0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17309F-5FFB-4A61-A184-1F25BE1629C4}"/>
              </a:ext>
            </a:extLst>
          </p:cNvPr>
          <p:cNvSpPr/>
          <p:nvPr/>
        </p:nvSpPr>
        <p:spPr>
          <a:xfrm>
            <a:off x="609600" y="1756886"/>
            <a:ext cx="10991850" cy="3970318"/>
          </a:xfrm>
          <a:prstGeom prst="rect">
            <a:avLst/>
          </a:prstGeom>
        </p:spPr>
        <p:txBody>
          <a:bodyPr wrap="square">
            <a:spAutoFit/>
          </a:bodyPr>
          <a:lstStyle/>
          <a:p>
            <a:r>
              <a:rPr lang="en-US" sz="3600" b="1" dirty="0">
                <a:latin typeface="Times New Roman" panose="02020603050405020304" pitchFamily="18" charset="0"/>
                <a:ea typeface="Times New Roman" panose="02020603050405020304" pitchFamily="18" charset="0"/>
                <a:cs typeface="Times New Roman" panose="02020603050405020304" pitchFamily="18" charset="0"/>
              </a:rPr>
              <a:t>Assessment: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800100" indent="-400050"/>
            <a:r>
              <a:rPr lang="en-US" sz="3600" dirty="0">
                <a:latin typeface="Times New Roman" panose="02020603050405020304" pitchFamily="18" charset="0"/>
                <a:ea typeface="Times New Roman" panose="02020603050405020304" pitchFamily="18" charset="0"/>
                <a:cs typeface="Times New Roman" panose="02020603050405020304" pitchFamily="18" charset="0"/>
              </a:rPr>
              <a:t>I. First, let's define what we mean by 'civil disobedience’:</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1381125" indent="-981075"/>
            <a:r>
              <a:rPr lang="en-US" sz="3600" dirty="0">
                <a:latin typeface="Times New Roman" panose="02020603050405020304" pitchFamily="18" charset="0"/>
                <a:ea typeface="Times New Roman" panose="02020603050405020304" pitchFamily="18" charset="0"/>
                <a:cs typeface="Times New Roman" panose="02020603050405020304" pitchFamily="18" charset="0"/>
              </a:rPr>
              <a:t>    A. "Civil disobedience is the active, professed refusal to obey certain laws, demands, and commands of a government, or of an occupying international power."</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B031BF3-FA46-4C19-A580-926163826DEE}"/>
              </a:ext>
            </a:extLst>
          </p:cNvPr>
          <p:cNvSpPr txBox="1"/>
          <p:nvPr/>
        </p:nvSpPr>
        <p:spPr>
          <a:xfrm>
            <a:off x="3779407" y="857250"/>
            <a:ext cx="4652236" cy="769441"/>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Civil Disobedience</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677DA-847C-44B7-8B45-2057C09BAC68}"/>
              </a:ext>
            </a:extLst>
          </p:cNvPr>
          <p:cNvSpPr txBox="1"/>
          <p:nvPr/>
        </p:nvSpPr>
        <p:spPr>
          <a:xfrm>
            <a:off x="609600" y="2255788"/>
            <a:ext cx="10972800" cy="2308324"/>
          </a:xfrm>
          <a:prstGeom prst="rect">
            <a:avLst/>
          </a:prstGeom>
          <a:noFill/>
        </p:spPr>
        <p:txBody>
          <a:bodyPr wrap="square" rtlCol="0">
            <a:spAutoFit/>
          </a:bodyPr>
          <a:lstStyle/>
          <a:p>
            <a:pPr marL="508000" indent="-508000"/>
            <a:r>
              <a:rPr lang="en-US" sz="3600" dirty="0">
                <a:latin typeface="Times New Roman" panose="02020603050405020304" pitchFamily="18" charset="0"/>
                <a:cs typeface="Times New Roman" panose="02020603050405020304" pitchFamily="18" charset="0"/>
              </a:rPr>
              <a:t>1. So, what does the Bible have to say about civil disobedience?</a:t>
            </a:r>
          </a:p>
          <a:p>
            <a:pPr marL="508000" indent="-508000"/>
            <a:r>
              <a:rPr lang="en-US" sz="3600" dirty="0">
                <a:latin typeface="Times New Roman" panose="02020603050405020304" pitchFamily="18" charset="0"/>
                <a:cs typeface="Times New Roman" panose="02020603050405020304" pitchFamily="18" charset="0"/>
              </a:rPr>
              <a:t>2. The first Bible verse most Christians turn to for answers to this question is </a:t>
            </a:r>
            <a:r>
              <a:rPr lang="en-US" sz="3600" b="1" dirty="0">
                <a:latin typeface="Times New Roman" panose="02020603050405020304" pitchFamily="18" charset="0"/>
                <a:cs typeface="Times New Roman" panose="02020603050405020304" pitchFamily="18" charset="0"/>
              </a:rPr>
              <a:t>Romans 13:1-6</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10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C6B8CA-3B71-4FB8-98DA-28CEB4E1AA1F}"/>
              </a:ext>
            </a:extLst>
          </p:cNvPr>
          <p:cNvSpPr/>
          <p:nvPr/>
        </p:nvSpPr>
        <p:spPr>
          <a:xfrm>
            <a:off x="619760" y="1474877"/>
            <a:ext cx="10952480" cy="3970318"/>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cs typeface="Times New Roman" panose="02020603050405020304" pitchFamily="18" charset="0"/>
              </a:rPr>
              <a:t>    3. The Apostle Paul was a Roman citizen; the ruler that Paul insisted that Christians be subject to was Emperor Nero. </a:t>
            </a:r>
          </a:p>
          <a:p>
            <a:r>
              <a:rPr lang="en-US" sz="3600" dirty="0">
                <a:latin typeface="Times New Roman" panose="02020603050405020304" pitchFamily="18" charset="0"/>
                <a:ea typeface="Times New Roman" panose="02020603050405020304" pitchFamily="18" charset="0"/>
                <a:cs typeface="Times New Roman" panose="02020603050405020304" pitchFamily="18" charset="0"/>
              </a:rPr>
              <a:t>    4. Since Nero was among the greatest of the Roman persecutors of Christianity, one would be justified in concluding that the Bible does not condone civil disobedience for any reason.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06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C20FF9-7062-41B8-B25B-EBF76EE36205}"/>
              </a:ext>
            </a:extLst>
          </p:cNvPr>
          <p:cNvSpPr/>
          <p:nvPr/>
        </p:nvSpPr>
        <p:spPr>
          <a:xfrm>
            <a:off x="568961" y="629920"/>
            <a:ext cx="11033760" cy="5632311"/>
          </a:xfrm>
          <a:prstGeom prst="rect">
            <a:avLst/>
          </a:prstGeom>
        </p:spPr>
        <p:txBody>
          <a:bodyPr wrap="square">
            <a:spAutoFit/>
          </a:bodyPr>
          <a:lstStyle/>
          <a:p>
            <a:pPr marL="1485900" indent="-508000"/>
            <a:r>
              <a:rPr lang="en-US" sz="3600" dirty="0">
                <a:latin typeface="Times New Roman" panose="02020603050405020304" pitchFamily="18" charset="0"/>
                <a:ea typeface="Times New Roman" panose="02020603050405020304" pitchFamily="18" charset="0"/>
                <a:cs typeface="Times New Roman" panose="02020603050405020304" pitchFamily="18" charset="0"/>
              </a:rPr>
              <a:t>5. Especially considering the Apostle Peter's admonition in  </a:t>
            </a:r>
            <a:r>
              <a:rPr lang="en-US" sz="3600" b="1" dirty="0">
                <a:latin typeface="Times New Roman" panose="02020603050405020304" pitchFamily="18" charset="0"/>
                <a:cs typeface="Times New Roman" panose="02020603050405020304" pitchFamily="18" charset="0"/>
              </a:rPr>
              <a:t>1 Peter 2:13-17</a:t>
            </a:r>
          </a:p>
          <a:p>
            <a:pPr marL="568325" indent="-568325"/>
            <a:r>
              <a:rPr lang="en-US" sz="3600" b="1" dirty="0">
                <a:latin typeface="Times New Roman" panose="02020603050405020304" pitchFamily="18" charset="0"/>
                <a:cs typeface="Times New Roman" panose="02020603050405020304" pitchFamily="18" charset="0"/>
              </a:rPr>
              <a:t>II. But that is not all that the Bible has to say on the subject. </a:t>
            </a:r>
          </a:p>
          <a:p>
            <a:pPr marL="1143000" indent="-568325"/>
            <a:r>
              <a:rPr lang="en-US" sz="3600" dirty="0">
                <a:latin typeface="Times New Roman" panose="02020603050405020304" pitchFamily="18" charset="0"/>
                <a:cs typeface="Times New Roman" panose="02020603050405020304" pitchFamily="18" charset="0"/>
              </a:rPr>
              <a:t>A. There are times when civil disobedience is demanded by Old Testament Scripture.</a:t>
            </a:r>
          </a:p>
          <a:p>
            <a:pPr marL="1714500" indent="-461963"/>
            <a:r>
              <a:rPr lang="en-US" sz="3600" dirty="0">
                <a:latin typeface="Times New Roman" panose="02020603050405020304" pitchFamily="18" charset="0"/>
                <a:cs typeface="Times New Roman" panose="02020603050405020304" pitchFamily="18" charset="0"/>
              </a:rPr>
              <a:t>1. The King of Egypt ordered the midwives among the Hebrew slaves to kill all the male babies born to the Hebrews. </a:t>
            </a:r>
          </a:p>
          <a:p>
            <a:pPr marL="1771650" indent="-514350"/>
            <a:r>
              <a:rPr lang="en-US" sz="3600" dirty="0">
                <a:latin typeface="Times New Roman" panose="02020603050405020304" pitchFamily="18" charset="0"/>
                <a:cs typeface="Times New Roman" panose="02020603050405020304" pitchFamily="18" charset="0"/>
              </a:rPr>
              <a:t>2. </a:t>
            </a:r>
            <a:r>
              <a:rPr lang="en-US" sz="3600" b="1" dirty="0">
                <a:latin typeface="Times New Roman" panose="02020603050405020304" pitchFamily="18" charset="0"/>
                <a:cs typeface="Times New Roman" panose="02020603050405020304" pitchFamily="18" charset="0"/>
              </a:rPr>
              <a:t>Exodus 1:17</a:t>
            </a:r>
            <a:r>
              <a:rPr lang="en-US" sz="3600" dirty="0">
                <a:latin typeface="Times New Roman" panose="02020603050405020304" pitchFamily="18" charset="0"/>
                <a:cs typeface="Times New Roman" panose="02020603050405020304" pitchFamily="18" charset="0"/>
              </a:rPr>
              <a:t> says that:</a:t>
            </a:r>
          </a:p>
        </p:txBody>
      </p:sp>
    </p:spTree>
    <p:extLst>
      <p:ext uri="{BB962C8B-B14F-4D97-AF65-F5344CB8AC3E}">
        <p14:creationId xmlns:p14="http://schemas.microsoft.com/office/powerpoint/2010/main" val="275817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EC3BD4-0DC5-418B-81E1-7DFC70C048DB}"/>
              </a:ext>
            </a:extLst>
          </p:cNvPr>
          <p:cNvSpPr/>
          <p:nvPr/>
        </p:nvSpPr>
        <p:spPr>
          <a:xfrm>
            <a:off x="590550" y="1737836"/>
            <a:ext cx="11010900" cy="3416320"/>
          </a:xfrm>
          <a:prstGeom prst="rect">
            <a:avLst/>
          </a:prstGeom>
        </p:spPr>
        <p:txBody>
          <a:bodyPr wrap="square">
            <a:spAutoFit/>
          </a:bodyPr>
          <a:lstStyle/>
          <a:p>
            <a:pPr marL="4572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3. The text further says that God was pleased with the midwives' act of civil disobedience and "dealt well" with them.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Exodus 1:20</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4. Pharaoh ordered the midwives to violate God's law against murder -- the midwives were justified in disobeying such an order.</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282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C49BDB-D74D-409E-8E5D-B880A5CA419B}"/>
              </a:ext>
            </a:extLst>
          </p:cNvPr>
          <p:cNvSpPr/>
          <p:nvPr/>
        </p:nvSpPr>
        <p:spPr>
          <a:xfrm>
            <a:off x="609600" y="1161187"/>
            <a:ext cx="11010900" cy="4524315"/>
          </a:xfrm>
          <a:prstGeom prst="rect">
            <a:avLst/>
          </a:prstGeom>
        </p:spPr>
        <p:txBody>
          <a:bodyPr wrap="square">
            <a:spAutoFit/>
          </a:bodyPr>
          <a:lstStyle/>
          <a:p>
            <a:pPr marL="57150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B. In </a:t>
            </a:r>
            <a:r>
              <a:rPr lang="en-US" sz="3600" b="1" dirty="0">
                <a:latin typeface="Times New Roman" panose="02020603050405020304" pitchFamily="18" charset="0"/>
                <a:cs typeface="Times New Roman" panose="02020603050405020304" pitchFamily="18" charset="0"/>
              </a:rPr>
              <a:t>1 Samuel 14:24-30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King Saul ordered the death of his son Jonathan for violating his order not to eat any food until evening. </a:t>
            </a:r>
          </a:p>
          <a:p>
            <a:pPr marL="114300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1. Jonathan was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not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aware of the order and was therefore innocent of violating it. </a:t>
            </a:r>
          </a:p>
          <a:p>
            <a:pPr marL="114300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2. Saul's soldiers refused to shed innocent blood in violation of God's law.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114300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3. God honored them for it.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8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13281-4F86-4535-8B57-A86AEC9887A7}"/>
              </a:ext>
            </a:extLst>
          </p:cNvPr>
          <p:cNvSpPr/>
          <p:nvPr/>
        </p:nvSpPr>
        <p:spPr>
          <a:xfrm>
            <a:off x="619125" y="813643"/>
            <a:ext cx="10953750" cy="5632311"/>
          </a:xfrm>
          <a:prstGeom prst="rect">
            <a:avLst/>
          </a:prstGeom>
        </p:spPr>
        <p:txBody>
          <a:bodyPr wrap="square">
            <a:spAutoFit/>
          </a:bodyPr>
          <a:lstStyle/>
          <a:p>
            <a:pPr marL="571500" indent="-571500"/>
            <a:r>
              <a:rPr lang="en-US" sz="3600" dirty="0">
                <a:latin typeface="Times New Roman" panose="02020603050405020304" pitchFamily="18" charset="0"/>
                <a:ea typeface="Times New Roman" panose="02020603050405020304" pitchFamily="18" charset="0"/>
                <a:cs typeface="Times New Roman" panose="02020603050405020304" pitchFamily="18" charset="0"/>
              </a:rPr>
              <a:t>C. There is the example of Shadrach,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Mechach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Abdenego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who refused the King of Babylon's order to worship a golden image he had set up. </a:t>
            </a:r>
          </a:p>
          <a:p>
            <a:pPr marL="97155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1. They refused on the grounds that it violated God's law. Nebuchadnezzar ordered them burned alive in a furnace.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Daniel 3:1-7</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p>
          <a:p>
            <a:pPr marL="97155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2. Instead, there was fourth Person Nebuchadnezzar identified as being like the Son of God. </a:t>
            </a:r>
          </a:p>
          <a:p>
            <a:pPr marL="97155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3. God clearly agreed with the decision to disobey the king.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64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8840E-56A3-4991-9D58-F0300DDBAD36}"/>
              </a:ext>
            </a:extLst>
          </p:cNvPr>
          <p:cNvSpPr/>
          <p:nvPr/>
        </p:nvSpPr>
        <p:spPr>
          <a:xfrm>
            <a:off x="628650" y="1609636"/>
            <a:ext cx="10934700" cy="2862322"/>
          </a:xfrm>
          <a:prstGeom prst="rect">
            <a:avLst/>
          </a:prstGeom>
        </p:spPr>
        <p:txBody>
          <a:bodyPr wrap="square">
            <a:spAutoFit/>
          </a:bodyPr>
          <a:lstStyle/>
          <a:p>
            <a:r>
              <a:rPr lang="en-US" sz="3600" dirty="0">
                <a:latin typeface="Times New Roman" panose="02020603050405020304" pitchFamily="18" charset="0"/>
                <a:ea typeface="Times New Roman" panose="02020603050405020304" pitchFamily="18" charset="0"/>
                <a:cs typeface="Times New Roman" panose="02020603050405020304" pitchFamily="18" charset="0"/>
              </a:rPr>
              <a:t>D. The same also applied to the Prophet Daniel, who chose to disobey the king's order and was thrown to the lions. </a:t>
            </a:r>
          </a:p>
          <a:p>
            <a:pPr marL="1028700" indent="-457200"/>
            <a:r>
              <a:rPr lang="en-US" sz="36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Daniel 6:6-11</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God also preserved Daniel alive, agreeing with his decision to disobey the king.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7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2170</Words>
  <Application>Microsoft Office PowerPoint</Application>
  <PresentationFormat>Widescreen</PresentationFormat>
  <Paragraphs>185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33</cp:revision>
  <dcterms:created xsi:type="dcterms:W3CDTF">2019-06-08T19:02:30Z</dcterms:created>
  <dcterms:modified xsi:type="dcterms:W3CDTF">2019-06-08T23:36:05Z</dcterms:modified>
</cp:coreProperties>
</file>