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4295" autoAdjust="0"/>
  </p:normalViewPr>
  <p:slideViewPr>
    <p:cSldViewPr snapToGrid="0">
      <p:cViewPr varScale="1">
        <p:scale>
          <a:sx n="48" d="100"/>
          <a:sy n="48" d="100"/>
        </p:scale>
        <p:origin x="8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ABFFA-16B9-4932-8B53-1F39595E86BF}" type="datetimeFigureOut">
              <a:rPr lang="en-US" smtClean="0"/>
              <a:t>6/29/2019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2649B-0538-458D-80A5-981A86E2EDA9}" type="slidenum">
              <a:rPr lang="en-US" smtClean="0"/>
              <a:t>‹#›</a:t>
            </a:fld>
            <a:endParaRPr lang="en-US"/>
          </a:p>
        </p:txBody>
      </p:sp>
    </p:spTree>
    <p:extLst>
      <p:ext uri="{BB962C8B-B14F-4D97-AF65-F5344CB8AC3E}">
        <p14:creationId xmlns:p14="http://schemas.microsoft.com/office/powerpoint/2010/main" val="352651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In today’s Scientific and Criminal world, we see on a weekly basis crimes solved by victim DNS on discarded clothing, bodies, and crime scenes.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People who suffered violent deaths are showing us their killers.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We can stress the identity of the Lord’s church so anyone can more easily discern it from manmade, counterfeit, denominational churches.</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1. What is DNA?</a:t>
            </a:r>
          </a:p>
          <a:p>
            <a:r>
              <a:rPr lang="en-US" sz="1200" kern="1200" dirty="0">
                <a:solidFill>
                  <a:schemeClr val="tx1"/>
                </a:solidFill>
                <a:effectLst/>
                <a:latin typeface="+mn-lt"/>
                <a:ea typeface="+mn-ea"/>
                <a:cs typeface="+mn-cs"/>
              </a:rPr>
              <a:t>        a. DNA is shorthand for </a:t>
            </a:r>
            <a:r>
              <a:rPr lang="en-US" sz="1200" kern="1200" dirty="0" err="1">
                <a:solidFill>
                  <a:schemeClr val="tx1"/>
                </a:solidFill>
                <a:effectLst/>
                <a:latin typeface="+mn-lt"/>
                <a:ea typeface="+mn-ea"/>
                <a:cs typeface="+mn-cs"/>
              </a:rPr>
              <a:t>Deoxyribo</a:t>
            </a:r>
            <a:r>
              <a:rPr lang="en-US" sz="1200" kern="1200" dirty="0">
                <a:solidFill>
                  <a:schemeClr val="tx1"/>
                </a:solidFill>
                <a:effectLst/>
                <a:latin typeface="+mn-lt"/>
                <a:ea typeface="+mn-ea"/>
                <a:cs typeface="+mn-cs"/>
              </a:rPr>
              <a:t> Nucleic Acid.</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b. DNA has to do with the molecular basis of heredity.</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c. DNA uniquely identifies any living thing sufficiently to lend itself to forensic purposes.</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2. DNA fingerprinting is the super evidence to discern one person from another or to include another in a DNA group.</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a. DNA fingerprinting has conclusively proved the guilt of numerous criminals as well as proved the innocence of persons who were wrongfully convicted and imprisoned.</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b. DNA evidence is presented as irrefutable.</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2</a:t>
            </a:fld>
            <a:endParaRPr lang="en-US"/>
          </a:p>
        </p:txBody>
      </p:sp>
    </p:spTree>
    <p:extLst>
      <p:ext uri="{BB962C8B-B14F-4D97-AF65-F5344CB8AC3E}">
        <p14:creationId xmlns:p14="http://schemas.microsoft.com/office/powerpoint/2010/main" val="191408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 The first century church was known by several descriptive terms or names.</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1. Scripture refers to it as the “church of God,” “churches of Christ,” “temple of God,” “house of God,” “kingdom,” “body,” etc., </a:t>
            </a:r>
            <a:r>
              <a:rPr lang="en-US" sz="1200" b="1" kern="1200" dirty="0">
                <a:solidFill>
                  <a:schemeClr val="tx1"/>
                </a:solidFill>
                <a:effectLst/>
                <a:latin typeface="+mn-lt"/>
                <a:ea typeface="+mn-ea"/>
                <a:cs typeface="+mn-cs"/>
              </a:rPr>
              <a:t>1 Cor. 1:2; Rom. 16:16; 2 Cor. 6:16; 1 Tim. 3:15; Col. 1:13, 18.</a:t>
            </a:r>
          </a:p>
          <a:p>
            <a:r>
              <a:rPr lang="en-US" sz="1200" b="1" kern="1200" dirty="0">
                <a:solidFill>
                  <a:schemeClr val="tx1"/>
                </a:solidFill>
                <a:effectLst/>
                <a:latin typeface="+mn-lt"/>
                <a:ea typeface="+mn-ea"/>
                <a:cs typeface="+mn-cs"/>
              </a:rPr>
              <a: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Members of our Lord’s church were known as “saints,” “brethren,” “Christians,” “disciples,” etc., </a:t>
            </a:r>
            <a:r>
              <a:rPr lang="en-US" sz="1200" b="1" kern="1200" dirty="0">
                <a:solidFill>
                  <a:schemeClr val="tx1"/>
                </a:solidFill>
                <a:effectLst/>
                <a:latin typeface="+mn-lt"/>
                <a:ea typeface="+mn-ea"/>
                <a:cs typeface="+mn-cs"/>
              </a:rPr>
              <a:t>1 Cor. 1:2; Acts 12:17; 11:26, 29.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3. Any church that is not known by the biblical designations or is known rather by non-biblical terms lacks the biblical DNA to be the Lord’s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11</a:t>
            </a:fld>
            <a:endParaRPr lang="en-US"/>
          </a:p>
        </p:txBody>
      </p:sp>
    </p:spTree>
    <p:extLst>
      <p:ext uri="{BB962C8B-B14F-4D97-AF65-F5344CB8AC3E}">
        <p14:creationId xmlns:p14="http://schemas.microsoft.com/office/powerpoint/2010/main" val="400805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 The divine redemptive plan distinguished the saved or the church from lost souls.</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1. The Lord adds the saved to the church, making the church the body of the saved, </a:t>
            </a:r>
            <a:r>
              <a:rPr lang="en-US" sz="1200" b="1" kern="1200" dirty="0">
                <a:solidFill>
                  <a:schemeClr val="tx1"/>
                </a:solidFill>
                <a:effectLst/>
                <a:latin typeface="+mn-lt"/>
                <a:ea typeface="+mn-ea"/>
                <a:cs typeface="+mn-cs"/>
              </a:rPr>
              <a:t>Acts 2:47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2. The divine side of the redemptive plan includes grace, mercy, instruction, the blood of Christ, etc., </a:t>
            </a:r>
            <a:r>
              <a:rPr lang="en-US" sz="1200" b="1" kern="1200" dirty="0">
                <a:solidFill>
                  <a:schemeClr val="tx1"/>
                </a:solidFill>
                <a:effectLst/>
                <a:latin typeface="+mn-lt"/>
                <a:ea typeface="+mn-ea"/>
                <a:cs typeface="+mn-cs"/>
              </a:rPr>
              <a:t>Eph. 2:8; Titus 3:5; Heb. 8:10-11; Rev. 1:5.</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For by grace you have been saved through faith, and that not of yourselves; it is the gift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2:8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not by works of righteousness which we have done, but according to His mercy He saved us, through the washing of regeneration and renewing of the Holy Spirit, (</a:t>
            </a:r>
            <a:r>
              <a:rPr lang="en-US" sz="1200" b="1" i="0" u="none" strike="noStrike" kern="1200" baseline="0" dirty="0">
                <a:solidFill>
                  <a:schemeClr val="tx1"/>
                </a:solidFill>
                <a:latin typeface="+mn-lt"/>
                <a:ea typeface="+mn-ea"/>
                <a:cs typeface="+mn-cs"/>
              </a:rPr>
              <a:t>Titus 3:5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THIS IS THE COVENANT THAT I WILL MAKE WITH THE HOUSE OF ISRAEL AFTER THOSE DAYS, SAYS THE LORD: I WILL PUT MY LAWS IN THEIR MIND AND WRITE THEM ON THEIR HEARTS; AND I WILL BE THEIR GOD, AND THEY SHALL BE MY PEOPLE. NONE OF THEM SHALL TEACH HIS NEIGHBOR, AND NONE HIS BROTHER, SAYING, 'KNOW THE LORD,' FOR ALL SHALL KNOW ME, FROM THE LEAST OF THEM TO THE GREATEST OF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8:10-11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from Jesus Christ, the faithful witness, the firstborn from the dead, and the ruler over the kings of the earth. To Him who loved us and washed us from our sins in His own blood,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12</a:t>
            </a:fld>
            <a:endParaRPr lang="en-US"/>
          </a:p>
        </p:txBody>
      </p:sp>
    </p:spTree>
    <p:extLst>
      <p:ext uri="{BB962C8B-B14F-4D97-AF65-F5344CB8AC3E}">
        <p14:creationId xmlns:p14="http://schemas.microsoft.com/office/powerpoint/2010/main" val="178646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lvl="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3. Man’s side of the divine redemptive plan includes hearing the Word of God, belief, repentance, professing Christ, immersion for the forgiveness of sins, obedience, faithfulness, </a:t>
            </a:r>
            <a:r>
              <a:rPr lang="en-US" sz="1200" b="1" dirty="0">
                <a:latin typeface="Times New Roman" panose="02020603050405020304" pitchFamily="18" charset="0"/>
                <a:ea typeface="Calibri" panose="020F0502020204030204" pitchFamily="34" charset="0"/>
                <a:cs typeface="Times New Roman" panose="02020603050405020304" pitchFamily="18" charset="0"/>
              </a:rPr>
              <a:t>Rom. 10:17; John 8:24; Luke 13:3; Rom. 10:9-10; 6:3-5; Acts 22:16; Heb. 5:8-9; Rev. 2:10</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514350" marR="0" lvl="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a:t>
            </a:r>
          </a:p>
          <a:p>
            <a:pPr marL="514350" marR="0" lvl="0" indent="-171450" algn="l">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4. Any church that is not the body of the saved, having conformed to this redemptive plan, lacks the biblical DNA to be the Lord’s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13</a:t>
            </a:fld>
            <a:endParaRPr lang="en-US"/>
          </a:p>
        </p:txBody>
      </p:sp>
    </p:spTree>
    <p:extLst>
      <p:ext uri="{BB962C8B-B14F-4D97-AF65-F5344CB8AC3E}">
        <p14:creationId xmlns:p14="http://schemas.microsoft.com/office/powerpoint/2010/main" val="31721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 The New Testament church worshipped God according to divinely given instruction, including:</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Purposeful, weekly freewill giving based on one’s prosperity, weekly communion, preaching, prayer and singing, </a:t>
            </a:r>
            <a:r>
              <a:rPr lang="en-US" sz="1200" b="1" kern="1200" dirty="0">
                <a:solidFill>
                  <a:schemeClr val="tx1"/>
                </a:solidFill>
                <a:effectLst/>
                <a:latin typeface="+mn-lt"/>
                <a:ea typeface="+mn-ea"/>
                <a:cs typeface="+mn-cs"/>
              </a:rPr>
              <a:t>2 Cor. 9:7; 1 Cor. 16:1-2; Acts 20:7; 1 Cor. 14:15; Eph. 5:19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Deviations from God-appointed worship is vain and styled as will-worship, </a:t>
            </a:r>
            <a:r>
              <a:rPr lang="en-US" sz="1200" b="1" kern="1200" dirty="0">
                <a:solidFill>
                  <a:schemeClr val="tx1"/>
                </a:solidFill>
                <a:effectLst/>
                <a:latin typeface="+mn-lt"/>
                <a:ea typeface="+mn-ea"/>
                <a:cs typeface="+mn-cs"/>
              </a:rPr>
              <a:t>Matt. 15:9; Col. 2:23.</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Any church that changes the biblical pattern for worship lacks the biblical DNA to be the Lord’s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14</a:t>
            </a:fld>
            <a:endParaRPr lang="en-US"/>
          </a:p>
        </p:txBody>
      </p:sp>
    </p:spTree>
    <p:extLst>
      <p:ext uri="{BB962C8B-B14F-4D97-AF65-F5344CB8AC3E}">
        <p14:creationId xmlns:p14="http://schemas.microsoft.com/office/powerpoint/2010/main" val="382622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p>
          <a:p>
            <a:r>
              <a:rPr lang="en-US" sz="1200" b="1" kern="1200" dirty="0">
                <a:solidFill>
                  <a:schemeClr val="tx1"/>
                </a:solidFill>
                <a:effectLst/>
                <a:latin typeface="+mn-lt"/>
                <a:ea typeface="+mn-ea"/>
                <a:cs typeface="+mn-cs"/>
              </a:rPr>
              <a:t>&gt;&gt;&gt;&gt;&gt;&gt;&gt;&gt;&gt;&gt;&gt;&gt;&gt;&gt;&gt;</a:t>
            </a: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1. Every biblical doctrine is essentially an identifying characteristic of Christ’s church and could be and should be examined respecting the   &gt;&gt;&gt;&gt;&gt;&gt;&gt;&gt;&gt;&gt;&gt;&gt;&gt;</a:t>
            </a:r>
          </a:p>
          <a:p>
            <a:pPr marL="0" indent="0">
              <a:buFontTx/>
              <a:buNone/>
            </a:pPr>
            <a:r>
              <a:rPr lang="en-US" sz="1200" kern="1200" dirty="0">
                <a:solidFill>
                  <a:schemeClr val="tx1"/>
                </a:solidFill>
                <a:effectLst/>
                <a:latin typeface="+mn-lt"/>
                <a:ea typeface="+mn-ea"/>
                <a:cs typeface="+mn-cs"/>
              </a:rPr>
              <a:t>    2.   Each student of the Bible can ascertain the identity of the Lord’s church so he can more easily discern it from manmade, counterfeit,                                           denominational churches.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Biblical DNA evidence respecting the church of the Bible is irrefutable!</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4. With the Bible, one can make a forensic examination of any religious body and conclusively know whether it is or is not Christ’s church.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15</a:t>
            </a:fld>
            <a:endParaRPr lang="en-US"/>
          </a:p>
        </p:txBody>
      </p:sp>
    </p:spTree>
    <p:extLst>
      <p:ext uri="{BB962C8B-B14F-4D97-AF65-F5344CB8AC3E}">
        <p14:creationId xmlns:p14="http://schemas.microsoft.com/office/powerpoint/2010/main" val="372032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p>
          <a:p>
            <a:r>
              <a:rPr lang="en-US" sz="1200" b="1" kern="1200" dirty="0">
                <a:solidFill>
                  <a:schemeClr val="tx1"/>
                </a:solidFill>
                <a:effectLst/>
                <a:latin typeface="+mn-lt"/>
                <a:ea typeface="+mn-ea"/>
                <a:cs typeface="+mn-cs"/>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1. Friends, what would a forensic examination of your religious life reveal, is there irrefutable evidence that you are a child of God, and that the church of which you are a member is the Lord’s church, or not?</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2. Unbaptized believers need to follow the instruction of the apostle Peter, </a:t>
            </a:r>
            <a:r>
              <a:rPr lang="en-US" sz="1200" b="1" kern="1200" dirty="0">
                <a:solidFill>
                  <a:schemeClr val="tx1"/>
                </a:solidFill>
                <a:effectLst/>
                <a:latin typeface="+mn-lt"/>
                <a:ea typeface="+mn-ea"/>
                <a:cs typeface="+mn-cs"/>
              </a:rPr>
              <a:t>Acts 2:38</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3. Peter also instructed an erring child of God,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Repent therefore of this your wickedness, and pray God if perhaps the thought of your heart may be forgiven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8:22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16</a:t>
            </a:fld>
            <a:endParaRPr lang="en-US"/>
          </a:p>
        </p:txBody>
      </p:sp>
    </p:spTree>
    <p:extLst>
      <p:ext uri="{BB962C8B-B14F-4D97-AF65-F5344CB8AC3E}">
        <p14:creationId xmlns:p14="http://schemas.microsoft.com/office/powerpoint/2010/main" val="151190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lgn="l">
              <a:spcBef>
                <a:spcPts val="0"/>
              </a:spcBef>
              <a:spcAft>
                <a:spcPts val="0"/>
              </a:spcAft>
            </a:pPr>
            <a:r>
              <a:rPr lang="en-US" sz="1200" dirty="0">
                <a:latin typeface="Times New Roman" panose="02020603050405020304" pitchFamily="18" charset="0"/>
                <a:ea typeface="STZhongsong" panose="020B0503020204020204" pitchFamily="2" charset="-122"/>
                <a:cs typeface="Times New Roman" panose="02020603050405020304" pitchFamily="18" charset="0"/>
              </a:rPr>
              <a:t>3. Likewise, the Bible essentially provides DNA fingerprinting for Christ’s church.</a:t>
            </a:r>
          </a:p>
          <a:p>
            <a:pPr marL="342900" marR="0" indent="-171450" algn="l">
              <a:spcBef>
                <a:spcPts val="0"/>
              </a:spcBef>
              <a:spcAft>
                <a:spcPts val="0"/>
              </a:spcAft>
            </a:pPr>
            <a:r>
              <a:rPr lang="en-US" sz="1200" dirty="0">
                <a:latin typeface="Times New Roman" panose="02020603050405020304" pitchFamily="18" charset="0"/>
                <a:ea typeface="STZhongsong" panose="020B0503020204020204" pitchFamily="2" charset="-122"/>
                <a:cs typeface="Times New Roman" panose="02020603050405020304" pitchFamily="18" charset="0"/>
              </a:rPr>
              <a:t>&gt;&gt;&gt;&gt;&gt;&gt;&gt;&gt;&gt;&gt;&gt;&gt;&gt;&gt;&gt;&gt;&gt;</a:t>
            </a:r>
          </a:p>
          <a:p>
            <a:pPr marL="342900" marR="0" indent="-171450" algn="l">
              <a:spcBef>
                <a:spcPts val="0"/>
              </a:spcBef>
              <a:spcAft>
                <a:spcPts val="0"/>
              </a:spcAft>
            </a:pPr>
            <a:r>
              <a:rPr lang="en-US" sz="1200" dirty="0">
                <a:latin typeface="Times New Roman" panose="02020603050405020304" pitchFamily="18" charset="0"/>
                <a:ea typeface="STZhongsong" panose="020B0503020204020204" pitchFamily="2" charset="-122"/>
                <a:cs typeface="Times New Roman" panose="02020603050405020304" pitchFamily="18" charset="0"/>
              </a:rPr>
              <a:t>     a. The Bible uniquely identifies Christ’s church and distinguishes it from manmade, counterfeit, denominational churches.</a:t>
            </a:r>
          </a:p>
          <a:p>
            <a:pPr marL="342900" marR="0" indent="-171450" algn="l">
              <a:spcBef>
                <a:spcPts val="0"/>
              </a:spcBef>
              <a:spcAft>
                <a:spcPts val="0"/>
              </a:spcAft>
            </a:pPr>
            <a:r>
              <a:rPr lang="en-US" sz="1200" dirty="0">
                <a:latin typeface="Times New Roman" panose="02020603050405020304" pitchFamily="18" charset="0"/>
                <a:ea typeface="STZhongsong" panose="020B0503020204020204" pitchFamily="2" charset="-122"/>
                <a:cs typeface="Times New Roman" panose="02020603050405020304" pitchFamily="18" charset="0"/>
              </a:rPr>
              <a:t>&gt;&gt;&gt;&gt;&gt;&gt;&gt;&gt;&gt;&gt;&gt;&gt;&gt;</a:t>
            </a:r>
          </a:p>
          <a:p>
            <a:pPr marL="342900" marR="0" indent="0" algn="l">
              <a:spcBef>
                <a:spcPts val="0"/>
              </a:spcBef>
              <a:spcAft>
                <a:spcPts val="0"/>
              </a:spcAft>
              <a:buFontTx/>
              <a:buNone/>
            </a:pPr>
            <a:r>
              <a:rPr lang="en-US" sz="1200" dirty="0">
                <a:latin typeface="Times New Roman" panose="02020603050405020304" pitchFamily="18" charset="0"/>
                <a:ea typeface="STZhongsong" panose="020B0503020204020204" pitchFamily="2" charset="-122"/>
                <a:cs typeface="Times New Roman" panose="02020603050405020304" pitchFamily="18" charset="0"/>
              </a:rPr>
              <a:t>b. This biblical DNA evidence respecting the church of the Bible is irrefutable!</a:t>
            </a:r>
          </a:p>
          <a:p>
            <a:pPr marL="342900" marR="0" indent="0" algn="l">
              <a:spcBef>
                <a:spcPts val="0"/>
              </a:spcBef>
              <a:spcAft>
                <a:spcPts val="0"/>
              </a:spcAft>
              <a:buFontTx/>
              <a:buNone/>
            </a:pPr>
            <a:r>
              <a:rPr lang="en-US" sz="1200" dirty="0">
                <a:latin typeface="Times New Roman" panose="02020603050405020304" pitchFamily="18" charset="0"/>
                <a:ea typeface="STZhongsong" panose="020B0503020204020204" pitchFamily="2" charset="-122"/>
                <a:cs typeface="Times New Roman" panose="02020603050405020304" pitchFamily="18" charset="0"/>
              </a:rPr>
              <a:t>&gt;&gt;&gt;&gt;&gt;&gt;&gt;&gt;&gt;&gt;&gt;</a:t>
            </a:r>
          </a:p>
          <a:p>
            <a:pPr marL="342900" marR="0" indent="0" algn="l">
              <a:spcBef>
                <a:spcPts val="0"/>
              </a:spcBef>
              <a:spcAft>
                <a:spcPts val="0"/>
              </a:spcAft>
              <a:buFontTx/>
              <a:buNone/>
            </a:pPr>
            <a:r>
              <a:rPr lang="en-US" sz="1200" dirty="0">
                <a:latin typeface="Times New Roman" panose="02020603050405020304" pitchFamily="18" charset="0"/>
                <a:ea typeface="STZhongsong" panose="020B0503020204020204" pitchFamily="2" charset="-122"/>
                <a:cs typeface="Times New Roman" panose="02020603050405020304" pitchFamily="18" charset="0"/>
              </a:rPr>
              <a:t>c. With the Bible, one can make a forensic examination of any religious body and conclusively know whether it is or is not Christ’s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3</a:t>
            </a:fld>
            <a:endParaRPr lang="en-US"/>
          </a:p>
        </p:txBody>
      </p:sp>
    </p:spTree>
    <p:extLst>
      <p:ext uri="{BB962C8B-B14F-4D97-AF65-F5344CB8AC3E}">
        <p14:creationId xmlns:p14="http://schemas.microsoft.com/office/powerpoint/2010/main" val="228361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I. The biblical counterpart to DNA in the physical world is God’s divine pattern for the church.</a:t>
            </a:r>
          </a:p>
          <a:p>
            <a:pPr marL="0" indent="0">
              <a:buNone/>
            </a:pPr>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God has never left mankind without instruction but has always provided patterns.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Under patriarchy, Noah was given a pattern for building the ark, </a:t>
            </a:r>
            <a:r>
              <a:rPr lang="en-US" sz="1200" b="1" kern="1200" dirty="0">
                <a:solidFill>
                  <a:schemeClr val="tx1"/>
                </a:solidFill>
                <a:effectLst/>
                <a:latin typeface="+mn-lt"/>
                <a:ea typeface="+mn-ea"/>
                <a:cs typeface="+mn-cs"/>
              </a:rPr>
              <a:t>Gen. 6:14-16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Under Judaism, Moses was given an explicit pattern for construction of the tabernacle, </a:t>
            </a:r>
            <a:r>
              <a:rPr lang="en-US" sz="1200" b="1" kern="1200" dirty="0">
                <a:solidFill>
                  <a:schemeClr val="tx1"/>
                </a:solidFill>
                <a:effectLst/>
                <a:latin typeface="+mn-lt"/>
                <a:ea typeface="+mn-ea"/>
                <a:cs typeface="+mn-cs"/>
              </a:rPr>
              <a:t>Exod. 25:9, 40; Acts 7:44; Heb. 8:5.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God-given patterns are no less important under Christianity.</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4</a:t>
            </a:fld>
            <a:endParaRPr lang="en-US"/>
          </a:p>
        </p:txBody>
      </p:sp>
    </p:spTree>
    <p:extLst>
      <p:ext uri="{BB962C8B-B14F-4D97-AF65-F5344CB8AC3E}">
        <p14:creationId xmlns:p14="http://schemas.microsoft.com/office/powerpoint/2010/main" val="73319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B. The New Testament is full of references to obligatory instruction, essentially composing </a:t>
            </a:r>
            <a:r>
              <a:rPr lang="en-US" sz="1200" i="1" dirty="0">
                <a:latin typeface="Times New Roman" panose="02020603050405020304" pitchFamily="18" charset="0"/>
                <a:ea typeface="Calibri" panose="020F0502020204030204" pitchFamily="34" charset="0"/>
                <a:cs typeface="Times New Roman" panose="02020603050405020304" pitchFamily="18" charset="0"/>
              </a:rPr>
              <a:t>pattern theology</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17145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a:t>
            </a:r>
          </a:p>
          <a:p>
            <a:pPr marL="34290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 “Hold the </a:t>
            </a:r>
            <a:r>
              <a:rPr lang="en-US" sz="1200" b="1" dirty="0">
                <a:latin typeface="Times New Roman" panose="02020603050405020304" pitchFamily="18" charset="0"/>
                <a:ea typeface="Calibri" panose="020F0502020204030204" pitchFamily="34" charset="0"/>
                <a:cs typeface="Times New Roman" panose="02020603050405020304" pitchFamily="18" charset="0"/>
              </a:rPr>
              <a:t>pattern of sound words </a:t>
            </a:r>
            <a:r>
              <a:rPr lang="en-US" sz="1200" dirty="0">
                <a:latin typeface="Times New Roman" panose="02020603050405020304" pitchFamily="18" charset="0"/>
                <a:ea typeface="Calibri" panose="020F0502020204030204" pitchFamily="34" charset="0"/>
                <a:cs typeface="Times New Roman" panose="02020603050405020304" pitchFamily="18" charset="0"/>
              </a:rPr>
              <a:t>which thou hast heard from me, in faith and love which is in Christ Jesus,” </a:t>
            </a:r>
            <a:r>
              <a:rPr lang="en-US" sz="1200" b="1" dirty="0">
                <a:latin typeface="Times New Roman" panose="02020603050405020304" pitchFamily="18" charset="0"/>
                <a:ea typeface="Calibri" panose="020F0502020204030204" pitchFamily="34" charset="0"/>
                <a:cs typeface="Times New Roman" panose="02020603050405020304" pitchFamily="18" charset="0"/>
              </a:rPr>
              <a:t>2 Tim. 1:13</a:t>
            </a:r>
            <a:r>
              <a:rPr lang="en-US" sz="1200" dirty="0">
                <a:latin typeface="Times New Roman" panose="02020603050405020304" pitchFamily="18" charset="0"/>
                <a:ea typeface="Calibri" panose="020F0502020204030204" pitchFamily="34" charset="0"/>
                <a:cs typeface="Times New Roman" panose="02020603050405020304" pitchFamily="18" charset="0"/>
              </a:rPr>
              <a:t>, ASV.</a:t>
            </a:r>
          </a:p>
          <a:p>
            <a:pPr marL="34290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a:t>
            </a:r>
          </a:p>
          <a:p>
            <a:pPr marL="34290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2. “But God be thanked, that ye were the servants of sin, but ye have obeyed from the heart that </a:t>
            </a:r>
            <a:r>
              <a:rPr lang="en-US" sz="1200" b="1" dirty="0">
                <a:latin typeface="Times New Roman" panose="02020603050405020304" pitchFamily="18" charset="0"/>
                <a:ea typeface="Calibri" panose="020F0502020204030204" pitchFamily="34" charset="0"/>
                <a:cs typeface="Times New Roman" panose="02020603050405020304" pitchFamily="18" charset="0"/>
              </a:rPr>
              <a:t>form of doctrine </a:t>
            </a:r>
            <a:r>
              <a:rPr lang="en-US" sz="1200" dirty="0">
                <a:latin typeface="Times New Roman" panose="02020603050405020304" pitchFamily="18" charset="0"/>
                <a:ea typeface="Calibri" panose="020F0502020204030204" pitchFamily="34" charset="0"/>
                <a:cs typeface="Times New Roman" panose="02020603050405020304" pitchFamily="18" charset="0"/>
              </a:rPr>
              <a:t>which was delivered you,” </a:t>
            </a:r>
            <a:r>
              <a:rPr lang="en-US" sz="1200" b="1" dirty="0">
                <a:latin typeface="Times New Roman" panose="02020603050405020304" pitchFamily="18" charset="0"/>
                <a:ea typeface="Calibri" panose="020F0502020204030204" pitchFamily="34" charset="0"/>
                <a:cs typeface="Times New Roman" panose="02020603050405020304" pitchFamily="18" charset="0"/>
              </a:rPr>
              <a:t>Rom. 6:17</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34290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a:t>
            </a:r>
          </a:p>
          <a:p>
            <a:pPr marL="342900" marR="0" indent="0" algn="l">
              <a:spcBef>
                <a:spcPts val="0"/>
              </a:spcBef>
              <a:spcAft>
                <a:spcPts val="0"/>
              </a:spcAft>
              <a:buFontTx/>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3. “... the things that I write unto you are the commandments of the Lord,” </a:t>
            </a:r>
            <a:r>
              <a:rPr lang="en-US" sz="1200" b="1" dirty="0">
                <a:latin typeface="Times New Roman" panose="02020603050405020304" pitchFamily="18" charset="0"/>
                <a:ea typeface="Calibri" panose="020F0502020204030204" pitchFamily="34" charset="0"/>
                <a:cs typeface="Times New Roman" panose="02020603050405020304" pitchFamily="18" charset="0"/>
              </a:rPr>
              <a:t>1 Cor 14:37</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5</a:t>
            </a:fld>
            <a:endParaRPr lang="en-US"/>
          </a:p>
        </p:txBody>
      </p:sp>
    </p:spTree>
    <p:extLst>
      <p:ext uri="{BB962C8B-B14F-4D97-AF65-F5344CB8AC3E}">
        <p14:creationId xmlns:p14="http://schemas.microsoft.com/office/powerpoint/2010/main" val="226862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C. Hence, pattern theology is universally applicable.</a:t>
            </a:r>
          </a:p>
          <a:p>
            <a:pPr marL="3429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marL="400050" marR="0" indent="-228600">
              <a:spcBef>
                <a:spcPts val="0"/>
              </a:spcBef>
              <a:spcAft>
                <a:spcPts val="0"/>
              </a:spcAft>
              <a:buAutoNum type="arabicPeriod"/>
            </a:pPr>
            <a:r>
              <a:rPr lang="en-US" sz="1200" dirty="0">
                <a:latin typeface="Times New Roman" panose="02020603050405020304" pitchFamily="18" charset="0"/>
                <a:ea typeface="Calibri" panose="020F0502020204030204" pitchFamily="34" charset="0"/>
                <a:cs typeface="Times New Roman" panose="02020603050405020304" pitchFamily="18" charset="0"/>
              </a:rPr>
              <a:t>“… as I teach every where in every church,” </a:t>
            </a:r>
            <a:r>
              <a:rPr lang="en-US" sz="1200" b="1" dirty="0">
                <a:latin typeface="Times New Roman" panose="02020603050405020304" pitchFamily="18" charset="0"/>
                <a:ea typeface="Calibri" panose="020F0502020204030204" pitchFamily="34" charset="0"/>
                <a:cs typeface="Times New Roman" panose="02020603050405020304" pitchFamily="18" charset="0"/>
              </a:rPr>
              <a:t>1 Cor. 4:17</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17145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marL="17145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2. “... so ordain I in all churches,” </a:t>
            </a:r>
            <a:r>
              <a:rPr lang="en-US" sz="1200" b="1" dirty="0">
                <a:latin typeface="Times New Roman" panose="02020603050405020304" pitchFamily="18" charset="0"/>
                <a:ea typeface="Calibri" panose="020F0502020204030204" pitchFamily="34" charset="0"/>
                <a:cs typeface="Times New Roman" panose="02020603050405020304" pitchFamily="18" charset="0"/>
              </a:rPr>
              <a:t>1 Cor 7:17</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17145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marL="17145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3. Deviations from the “apostles’ doctrine” is strictly forbidden, </a:t>
            </a:r>
            <a:r>
              <a:rPr lang="en-US" sz="1200" b="1" dirty="0">
                <a:latin typeface="Times New Roman" panose="02020603050405020304" pitchFamily="18" charset="0"/>
                <a:ea typeface="Calibri" panose="020F0502020204030204" pitchFamily="34" charset="0"/>
                <a:cs typeface="Times New Roman" panose="02020603050405020304" pitchFamily="18" charset="0"/>
              </a:rPr>
              <a:t>Acts 2:42; Gal. 1:6-9; Rev. 22:18-19</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pPr marL="17145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marL="171450" marR="0" indent="0">
              <a:spcBef>
                <a:spcPts val="0"/>
              </a:spcBef>
              <a:spcAft>
                <a:spcPts val="0"/>
              </a:spcAft>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4. God’s people must contend for the faith or defend the Gospel and refrain from any who do not bring the doctrine of Christ, </a:t>
            </a:r>
            <a:r>
              <a:rPr lang="en-US" sz="1200" b="1" dirty="0">
                <a:latin typeface="Times New Roman" panose="02020603050405020304" pitchFamily="18" charset="0"/>
                <a:ea typeface="Calibri" panose="020F0502020204030204" pitchFamily="34" charset="0"/>
                <a:cs typeface="Times New Roman" panose="02020603050405020304" pitchFamily="18" charset="0"/>
              </a:rPr>
              <a:t>Jude 3; Phil. 1:17; 2 John 9-11; Eph. 5:11</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6</a:t>
            </a:fld>
            <a:endParaRPr lang="en-US"/>
          </a:p>
        </p:txBody>
      </p:sp>
    </p:spTree>
    <p:extLst>
      <p:ext uri="{BB962C8B-B14F-4D97-AF65-F5344CB8AC3E}">
        <p14:creationId xmlns:p14="http://schemas.microsoft.com/office/powerpoint/2010/main" val="277612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The biblical DNA or divine pattern for Christ’s church pertains to its establishment, organization, government, name, redemption, worship, etc.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The Old and New testaments variously refer to that divine institution as the kingdom and the church.</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1. Kingdom and church were used interchangeably by Jesus, </a:t>
            </a:r>
            <a:r>
              <a:rPr lang="en-US" sz="1200" b="1" kern="1200" dirty="0">
                <a:solidFill>
                  <a:schemeClr val="tx1"/>
                </a:solidFill>
                <a:effectLst/>
                <a:latin typeface="+mn-lt"/>
                <a:ea typeface="+mn-ea"/>
                <a:cs typeface="+mn-cs"/>
              </a:rPr>
              <a:t>Matt. 16:18-19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2. Apostles Paul and John also used the terms kingdom and church interchangeably, </a:t>
            </a:r>
            <a:r>
              <a:rPr lang="en-US" sz="1200" b="1" kern="1200" dirty="0">
                <a:solidFill>
                  <a:schemeClr val="tx1"/>
                </a:solidFill>
                <a:effectLst/>
                <a:latin typeface="+mn-lt"/>
                <a:ea typeface="+mn-ea"/>
                <a:cs typeface="+mn-cs"/>
              </a:rPr>
              <a:t>Col. 1:13, 18; Rev. 1:4, 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7</a:t>
            </a:fld>
            <a:endParaRPr lang="en-US"/>
          </a:p>
        </p:txBody>
      </p:sp>
    </p:spTree>
    <p:extLst>
      <p:ext uri="{BB962C8B-B14F-4D97-AF65-F5344CB8AC3E}">
        <p14:creationId xmlns:p14="http://schemas.microsoft.com/office/powerpoint/2010/main" val="103606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Christ’s church was the subject of prophecies hundreds of years before its </a:t>
            </a:r>
            <a:r>
              <a:rPr lang="en-US" sz="1200" b="1" kern="1200" dirty="0">
                <a:solidFill>
                  <a:schemeClr val="tx1"/>
                </a:solidFill>
                <a:effectLst/>
                <a:latin typeface="+mn-lt"/>
                <a:ea typeface="+mn-ea"/>
                <a:cs typeface="+mn-cs"/>
              </a:rPr>
              <a:t>establishment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1. It was to be established during the days of the Roman Empire, which it was, </a:t>
            </a:r>
            <a:r>
              <a:rPr lang="en-US" sz="1200" b="1" kern="1200" dirty="0">
                <a:solidFill>
                  <a:schemeClr val="tx1"/>
                </a:solidFill>
                <a:effectLst/>
                <a:latin typeface="+mn-lt"/>
                <a:ea typeface="+mn-ea"/>
                <a:cs typeface="+mn-cs"/>
              </a:rPr>
              <a:t>Dan. 2:31-44.</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It was to be established in Jerusalem, which it was, </a:t>
            </a:r>
            <a:r>
              <a:rPr lang="en-US" sz="1200" b="1" kern="1200" dirty="0">
                <a:solidFill>
                  <a:schemeClr val="tx1"/>
                </a:solidFill>
                <a:effectLst/>
                <a:latin typeface="+mn-lt"/>
                <a:ea typeface="+mn-ea"/>
                <a:cs typeface="+mn-cs"/>
              </a:rPr>
              <a:t>Isa. 2:2-3.</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Any church that was not established during the days of the Roman Empire and in the city of Jerusalem lacks the biblical DNA to be the Lord’s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8</a:t>
            </a:fld>
            <a:endParaRPr lang="en-US"/>
          </a:p>
        </p:txBody>
      </p:sp>
    </p:spTree>
    <p:extLst>
      <p:ext uri="{BB962C8B-B14F-4D97-AF65-F5344CB8AC3E}">
        <p14:creationId xmlns:p14="http://schemas.microsoft.com/office/powerpoint/2010/main" val="415227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In the first century, the Lord’s church was </a:t>
            </a:r>
            <a:r>
              <a:rPr lang="en-US" sz="1200" b="1" kern="1200" dirty="0">
                <a:solidFill>
                  <a:schemeClr val="tx1"/>
                </a:solidFill>
                <a:effectLst/>
                <a:latin typeface="+mn-lt"/>
                <a:ea typeface="+mn-ea"/>
                <a:cs typeface="+mn-cs"/>
              </a:rPr>
              <a:t>organized </a:t>
            </a:r>
            <a:r>
              <a:rPr lang="en-US" sz="1200" kern="1200" dirty="0">
                <a:solidFill>
                  <a:schemeClr val="tx1"/>
                </a:solidFill>
                <a:effectLst/>
                <a:latin typeface="+mn-lt"/>
                <a:ea typeface="+mn-ea"/>
                <a:cs typeface="+mn-cs"/>
              </a:rPr>
              <a:t>as independent congregations.</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Each congregation had its own elders who guided that congregation, </a:t>
            </a:r>
            <a:r>
              <a:rPr lang="en-US" sz="1200" b="1" kern="1200" dirty="0">
                <a:solidFill>
                  <a:schemeClr val="tx1"/>
                </a:solidFill>
                <a:effectLst/>
                <a:latin typeface="+mn-lt"/>
                <a:ea typeface="+mn-ea"/>
                <a:cs typeface="+mn-cs"/>
              </a:rPr>
              <a:t>Acts 14:23; Titus 1:5.</a:t>
            </a:r>
          </a:p>
          <a:p>
            <a:r>
              <a:rPr lang="en-US" sz="1200" b="1"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Only each congregation’s strict adherence to the apostles’ doctrine or the Gospel bound together the churches of Christ, </a:t>
            </a:r>
            <a:r>
              <a:rPr lang="en-US" sz="1200" b="1" kern="1200" dirty="0">
                <a:solidFill>
                  <a:schemeClr val="tx1"/>
                </a:solidFill>
                <a:effectLst/>
                <a:latin typeface="+mn-lt"/>
                <a:ea typeface="+mn-ea"/>
                <a:cs typeface="+mn-cs"/>
              </a:rPr>
              <a:t>Acts 2:42; Eph. 4:13</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Any church that is not organized as independent congregations lacks the biblical DNA to be the Lord’s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9</a:t>
            </a:fld>
            <a:endParaRPr lang="en-US"/>
          </a:p>
        </p:txBody>
      </p:sp>
    </p:spTree>
    <p:extLst>
      <p:ext uri="{BB962C8B-B14F-4D97-AF65-F5344CB8AC3E}">
        <p14:creationId xmlns:p14="http://schemas.microsoft.com/office/powerpoint/2010/main" val="201902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 The first century church was governed by elders, also called pastors, bishops and presbyters.</a:t>
            </a:r>
          </a:p>
          <a:p>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1. The New Testament records divine qualifications for elders, </a:t>
            </a:r>
            <a:r>
              <a:rPr lang="en-US" sz="1200" b="1" kern="1200" dirty="0">
                <a:solidFill>
                  <a:schemeClr val="tx1"/>
                </a:solidFill>
                <a:effectLst/>
                <a:latin typeface="+mn-lt"/>
                <a:ea typeface="+mn-ea"/>
                <a:cs typeface="+mn-cs"/>
              </a:rPr>
              <a:t>1 Tim. 3:1-7; Titus 1:5-9.</a:t>
            </a:r>
          </a:p>
          <a:p>
            <a:r>
              <a:rPr lang="en-US" sz="1200" b="1" kern="1200" dirty="0">
                <a:solidFill>
                  <a:schemeClr val="tx1"/>
                </a:solidFill>
                <a:effectLst/>
                <a:latin typeface="+mn-lt"/>
                <a:ea typeface="+mn-ea"/>
                <a:cs typeface="+mn-cs"/>
              </a:rPr>
              <a: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A plural number of elders were to oversee or rule, </a:t>
            </a:r>
            <a:r>
              <a:rPr lang="en-US" sz="1200" b="1" kern="1200" dirty="0">
                <a:solidFill>
                  <a:schemeClr val="tx1"/>
                </a:solidFill>
                <a:effectLst/>
                <a:latin typeface="+mn-lt"/>
                <a:ea typeface="+mn-ea"/>
                <a:cs typeface="+mn-cs"/>
              </a:rPr>
              <a:t>Acts 20:17, 28; Heb. 13:17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3. Any congregation that is not governed by a plurality of elders when fully organized lacks the biblical DNA to be the Lord’s church.</a:t>
            </a:r>
          </a:p>
          <a:p>
            <a:endParaRPr lang="en-US" dirty="0"/>
          </a:p>
        </p:txBody>
      </p:sp>
      <p:sp>
        <p:nvSpPr>
          <p:cNvPr id="4" name="Slide Number Placeholder 3"/>
          <p:cNvSpPr>
            <a:spLocks noGrp="1"/>
          </p:cNvSpPr>
          <p:nvPr>
            <p:ph type="sldNum" sz="quarter" idx="5"/>
          </p:nvPr>
        </p:nvSpPr>
        <p:spPr/>
        <p:txBody>
          <a:bodyPr/>
          <a:lstStyle/>
          <a:p>
            <a:fld id="{7212649B-0538-458D-80A5-981A86E2EDA9}" type="slidenum">
              <a:rPr lang="en-US" smtClean="0"/>
              <a:t>10</a:t>
            </a:fld>
            <a:endParaRPr lang="en-US"/>
          </a:p>
        </p:txBody>
      </p:sp>
    </p:spTree>
    <p:extLst>
      <p:ext uri="{BB962C8B-B14F-4D97-AF65-F5344CB8AC3E}">
        <p14:creationId xmlns:p14="http://schemas.microsoft.com/office/powerpoint/2010/main" val="61700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B103-7794-406E-9E0F-540ACEA21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F3D9A4-ACA0-49CA-9E54-F1B63D46A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31E2D-AC0D-4B1F-9BF9-6AADA48817FF}"/>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5" name="Footer Placeholder 4">
            <a:extLst>
              <a:ext uri="{FF2B5EF4-FFF2-40B4-BE49-F238E27FC236}">
                <a16:creationId xmlns:a16="http://schemas.microsoft.com/office/drawing/2014/main" id="{2338CACF-5673-44BF-9964-3441807D6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98B64-4ABF-496B-BF26-730DB91D71FD}"/>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70738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C71C-965A-4A3D-96CD-02AB9BAD1A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5A7042-633D-4B74-BE72-59CDB22C9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6B2DB-BF3E-445C-8FEC-3BB1C2862E93}"/>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5" name="Footer Placeholder 4">
            <a:extLst>
              <a:ext uri="{FF2B5EF4-FFF2-40B4-BE49-F238E27FC236}">
                <a16:creationId xmlns:a16="http://schemas.microsoft.com/office/drawing/2014/main" id="{43DB5961-99AB-4E54-AF1F-C446B8F3B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8EE16-6E95-46EE-994E-B8170CCD992B}"/>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45804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AB423-569D-46C1-8DE5-2B0C430BD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37EF25-86AB-486D-8A14-5F36BE44D5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8E0E-F5D1-4159-9077-7E7ED0355451}"/>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5" name="Footer Placeholder 4">
            <a:extLst>
              <a:ext uri="{FF2B5EF4-FFF2-40B4-BE49-F238E27FC236}">
                <a16:creationId xmlns:a16="http://schemas.microsoft.com/office/drawing/2014/main" id="{3511820F-5C41-4678-99DC-FEA4A37D8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70AE2-4131-4159-A0FF-955B7DD79787}"/>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41105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4CA4-2A47-4B9A-BD5B-FA25C3D41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3351E-F74B-4825-93E2-3BB32B4DE4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757D1-6E5B-4F93-A7C1-28CEE4E2DF0A}"/>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5" name="Footer Placeholder 4">
            <a:extLst>
              <a:ext uri="{FF2B5EF4-FFF2-40B4-BE49-F238E27FC236}">
                <a16:creationId xmlns:a16="http://schemas.microsoft.com/office/drawing/2014/main" id="{54F6EB2A-C52E-48F9-81F3-E7DFA37B3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B34B3-7953-47FF-8CC9-E416CD30337F}"/>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411569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6703-CCF3-4848-A2A8-A92E916D2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AD5C39-99A2-49D4-8AFF-FF6E33959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1E6CA-7137-454C-9DCB-CDF6D507094B}"/>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5" name="Footer Placeholder 4">
            <a:extLst>
              <a:ext uri="{FF2B5EF4-FFF2-40B4-BE49-F238E27FC236}">
                <a16:creationId xmlns:a16="http://schemas.microsoft.com/office/drawing/2014/main" id="{C59C42A8-9B03-4EF0-A7F8-71BE28F49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ECEAF-4F0B-4F51-AC7C-D50A6612F4A9}"/>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21607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16CB-2C95-4356-8BFC-BBFF0CE84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8B8ED-89DE-402C-AEF3-5AE167D30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1EB02-6377-4E73-BC34-4447D686EB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DB15C-140C-401A-B154-1A5BD3E89361}"/>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6" name="Footer Placeholder 5">
            <a:extLst>
              <a:ext uri="{FF2B5EF4-FFF2-40B4-BE49-F238E27FC236}">
                <a16:creationId xmlns:a16="http://schemas.microsoft.com/office/drawing/2014/main" id="{A8108BBE-0A73-4F45-888A-58FB72696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D4709-27B0-4EEC-ABA4-879B3E502B99}"/>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215740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4935-BACA-4992-A12D-96D542556F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5E13A-24A4-468C-B579-D8CC79CB0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A5446B-8DD9-414A-B6AD-EFE55C4A7D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F2FFC-181A-4025-A146-D5DBDFE27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C3832-AFB6-4264-A876-B210C24CD9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2C6B2-233F-420A-BEA5-F1C2E91E5D72}"/>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8" name="Footer Placeholder 7">
            <a:extLst>
              <a:ext uri="{FF2B5EF4-FFF2-40B4-BE49-F238E27FC236}">
                <a16:creationId xmlns:a16="http://schemas.microsoft.com/office/drawing/2014/main" id="{62102AB2-5D21-4548-823E-055F0C1AD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71D167-FB60-46CD-A18E-6E0BC16B4FCE}"/>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190660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B15-54E0-4827-A778-28F70FA58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AECBE8-0018-4B27-92C0-836C8B0E1A37}"/>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4" name="Footer Placeholder 3">
            <a:extLst>
              <a:ext uri="{FF2B5EF4-FFF2-40B4-BE49-F238E27FC236}">
                <a16:creationId xmlns:a16="http://schemas.microsoft.com/office/drawing/2014/main" id="{E429EB24-053E-4F91-A2E7-2DDFE922C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7AFAE-810B-45A2-960A-541280500B72}"/>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267910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AF7CC-F6DA-4720-A4B8-468B6B4A1F32}"/>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3" name="Footer Placeholder 2">
            <a:extLst>
              <a:ext uri="{FF2B5EF4-FFF2-40B4-BE49-F238E27FC236}">
                <a16:creationId xmlns:a16="http://schemas.microsoft.com/office/drawing/2014/main" id="{EBB8F5D8-021D-4F95-BFFF-641DA335E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B20D5-35DD-4FA3-B5E0-1C5321FC92AB}"/>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227487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D4BE-0483-4D2C-836B-D20844396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3433C-5375-4991-BE76-E8BEC1E63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E3B76-98BB-426E-9242-A8A57484D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6C1E5-33E7-44E4-AB6A-CDC20C1D8A9E}"/>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6" name="Footer Placeholder 5">
            <a:extLst>
              <a:ext uri="{FF2B5EF4-FFF2-40B4-BE49-F238E27FC236}">
                <a16:creationId xmlns:a16="http://schemas.microsoft.com/office/drawing/2014/main" id="{1A4B5C8D-C142-4E02-9CCB-72DDB0909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4F4A9-1DB4-441E-9723-D204019944DB}"/>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386005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5261-7CB0-400D-A8AE-34DCD7B00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92964-204C-49EC-8599-1B94B4772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2B9BF-43DE-43A9-A934-4E9702A93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3A71E-1858-4840-A04A-EE29701E859C}"/>
              </a:ext>
            </a:extLst>
          </p:cNvPr>
          <p:cNvSpPr>
            <a:spLocks noGrp="1"/>
          </p:cNvSpPr>
          <p:nvPr>
            <p:ph type="dt" sz="half" idx="10"/>
          </p:nvPr>
        </p:nvSpPr>
        <p:spPr/>
        <p:txBody>
          <a:bodyPr/>
          <a:lstStyle/>
          <a:p>
            <a:fld id="{E2A1EA4D-394E-4234-BB2A-9E0D40350E3D}" type="datetimeFigureOut">
              <a:rPr lang="en-US" smtClean="0"/>
              <a:t>6/29/2019</a:t>
            </a:fld>
            <a:endParaRPr lang="en-US"/>
          </a:p>
        </p:txBody>
      </p:sp>
      <p:sp>
        <p:nvSpPr>
          <p:cNvPr id="6" name="Footer Placeholder 5">
            <a:extLst>
              <a:ext uri="{FF2B5EF4-FFF2-40B4-BE49-F238E27FC236}">
                <a16:creationId xmlns:a16="http://schemas.microsoft.com/office/drawing/2014/main" id="{E881E9BB-9AC6-4CE4-ADDC-840AED47D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D6C69-264F-4B29-A4DF-7E39785BF3D6}"/>
              </a:ext>
            </a:extLst>
          </p:cNvPr>
          <p:cNvSpPr>
            <a:spLocks noGrp="1"/>
          </p:cNvSpPr>
          <p:nvPr>
            <p:ph type="sldNum" sz="quarter" idx="12"/>
          </p:nvPr>
        </p:nvSpPr>
        <p:spPr/>
        <p:txBody>
          <a:bodyPr/>
          <a:lstStyle/>
          <a:p>
            <a:fld id="{E3A6C67F-54F4-4F27-B3B3-5C3AA1B6BF88}" type="slidenum">
              <a:rPr lang="en-US" smtClean="0"/>
              <a:t>‹#›</a:t>
            </a:fld>
            <a:endParaRPr lang="en-US"/>
          </a:p>
        </p:txBody>
      </p:sp>
    </p:spTree>
    <p:extLst>
      <p:ext uri="{BB962C8B-B14F-4D97-AF65-F5344CB8AC3E}">
        <p14:creationId xmlns:p14="http://schemas.microsoft.com/office/powerpoint/2010/main" val="17488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6C2BBF-B6F6-4564-AA3B-7AAC0DABB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FFA793-5CEF-4AEE-B23E-F59C60ECE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777BA-C71A-4F58-82BD-24480BA22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1EA4D-394E-4234-BB2A-9E0D40350E3D}" type="datetimeFigureOut">
              <a:rPr lang="en-US" smtClean="0"/>
              <a:t>6/29/2019</a:t>
            </a:fld>
            <a:endParaRPr lang="en-US"/>
          </a:p>
        </p:txBody>
      </p:sp>
      <p:sp>
        <p:nvSpPr>
          <p:cNvPr id="5" name="Footer Placeholder 4">
            <a:extLst>
              <a:ext uri="{FF2B5EF4-FFF2-40B4-BE49-F238E27FC236}">
                <a16:creationId xmlns:a16="http://schemas.microsoft.com/office/drawing/2014/main" id="{98018EBE-1B72-47B0-86B8-5C098770F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8A600E-9305-4C7E-8B9C-CDD5FA8C9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6C67F-54F4-4F27-B3B3-5C3AA1B6BF88}" type="slidenum">
              <a:rPr lang="en-US" smtClean="0"/>
              <a:t>‹#›</a:t>
            </a:fld>
            <a:endParaRPr lang="en-US"/>
          </a:p>
        </p:txBody>
      </p:sp>
    </p:spTree>
    <p:extLst>
      <p:ext uri="{BB962C8B-B14F-4D97-AF65-F5344CB8AC3E}">
        <p14:creationId xmlns:p14="http://schemas.microsoft.com/office/powerpoint/2010/main" val="1264816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aludestrategica.com/las-cuatro-causas-de-la-enfermedad/"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2D6F3724-50B0-48E2-8432-3905BC68F1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a:blipFill dpi="0" rotWithShape="1">
            <a:blip r:embed="rId4">
              <a:alphaModFix amt="26000"/>
            </a:blip>
            <a:srcRect/>
            <a:tile tx="0" ty="0" sx="100000" sy="100000" flip="none" algn="tl"/>
          </a:blipFill>
        </p:spPr>
      </p:pic>
    </p:spTree>
    <p:extLst>
      <p:ext uri="{BB962C8B-B14F-4D97-AF65-F5344CB8AC3E}">
        <p14:creationId xmlns:p14="http://schemas.microsoft.com/office/powerpoint/2010/main" val="306442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F78F39-E31F-4679-B227-411AB8526705}"/>
              </a:ext>
            </a:extLst>
          </p:cNvPr>
          <p:cNvSpPr/>
          <p:nvPr/>
        </p:nvSpPr>
        <p:spPr>
          <a:xfrm>
            <a:off x="601436" y="1368896"/>
            <a:ext cx="10989128" cy="4524315"/>
          </a:xfrm>
          <a:prstGeom prst="rect">
            <a:avLst/>
          </a:prstGeom>
        </p:spPr>
        <p:txBody>
          <a:bodyPr wrap="square">
            <a:spAutoFit/>
          </a:bodyPr>
          <a:lstStyle/>
          <a:p>
            <a:pPr marL="522288"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The first century church was governed by elders, also called pastors, bishops and presbyters.</a:t>
            </a:r>
          </a:p>
          <a:p>
            <a:pPr marL="97948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New Testament records divine qualifications for elders,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Tim. 3:1-7; Titus 1:5-9.</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948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 plural number of elders were to oversee or rule,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20:17, 28; Heb. 13:17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Any congregation that is not governed by a plurality of elders when fully organized lacks the biblical DNA to be the Lord’s church.</a:t>
            </a:r>
          </a:p>
        </p:txBody>
      </p:sp>
    </p:spTree>
    <p:extLst>
      <p:ext uri="{BB962C8B-B14F-4D97-AF65-F5344CB8AC3E}">
        <p14:creationId xmlns:p14="http://schemas.microsoft.com/office/powerpoint/2010/main" val="10816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out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out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1165D-7161-4C4E-A7C3-FD0ADA3E2394}"/>
              </a:ext>
            </a:extLst>
          </p:cNvPr>
          <p:cNvSpPr/>
          <p:nvPr/>
        </p:nvSpPr>
        <p:spPr>
          <a:xfrm>
            <a:off x="609600" y="594169"/>
            <a:ext cx="10972800" cy="6001643"/>
          </a:xfrm>
          <a:prstGeom prst="rect">
            <a:avLst/>
          </a:prstGeom>
        </p:spPr>
        <p:txBody>
          <a:bodyPr wrap="square">
            <a:spAutoFit/>
          </a:bodyPr>
          <a:lstStyle/>
          <a:p>
            <a:pPr marL="457200"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The first century church was known by several descriptive terms or names.</a:t>
            </a:r>
          </a:p>
          <a:p>
            <a:pPr marL="865188" marR="0" indent="-4079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Scripture refers to it as the “church of God,” “churches of Christ,” “temple of God,” “house of God,” “kingdom,” “body,” etc.,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1:2; Rom. 16:16; 2 Cor. 6:16; 1 Tim. 3:15; Col. 1:13, 18.</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65188" marR="0" indent="-4079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Members of our Lord’s church were known as “saints,” “brethren,” “Christians,” “disciples,” etc.,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1:2; Acts 12:17; 11:26, 29.</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865188" marR="0" indent="-4079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Any church that is not known by the biblical designations or is known rather by non-biblical terms lacks the biblical DNA to be the Lord’s church.</a:t>
            </a:r>
          </a:p>
        </p:txBody>
      </p:sp>
    </p:spTree>
    <p:extLst>
      <p:ext uri="{BB962C8B-B14F-4D97-AF65-F5344CB8AC3E}">
        <p14:creationId xmlns:p14="http://schemas.microsoft.com/office/powerpoint/2010/main" val="41047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B8191-262B-47D4-BCD9-F274C2B1428A}"/>
              </a:ext>
            </a:extLst>
          </p:cNvPr>
          <p:cNvSpPr/>
          <p:nvPr/>
        </p:nvSpPr>
        <p:spPr>
          <a:xfrm>
            <a:off x="789214" y="1273629"/>
            <a:ext cx="10940143" cy="3539430"/>
          </a:xfrm>
          <a:prstGeom prst="rect">
            <a:avLst/>
          </a:prstGeom>
        </p:spPr>
        <p:txBody>
          <a:bodyPr wrap="square">
            <a:spAutoFit/>
          </a:bodyPr>
          <a:lstStyle/>
          <a:p>
            <a:pPr marL="571500" marR="0" indent="-4000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F. The divine redemptive plan distinguished the saved or the church from lost souls.</a:t>
            </a:r>
          </a:p>
          <a:p>
            <a:pPr marL="10287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Lord adds the saved to the church, making the church the body of the saved,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2:47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0287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divine side of the redemptive plan includes grace, mercy, instruction, the blood of Christ, etc., </a:t>
            </a:r>
            <a:r>
              <a:rPr lang="en-US" sz="3200" b="1" dirty="0">
                <a:latin typeface="Times New Roman" panose="02020603050405020304" pitchFamily="18" charset="0"/>
                <a:ea typeface="Calibri" panose="020F0502020204030204" pitchFamily="34" charset="0"/>
                <a:cs typeface="Times New Roman" panose="02020603050405020304" pitchFamily="18" charset="0"/>
              </a:rPr>
              <a:t>Eph. 2:8; Titus 3:5; Heb. 8:10-11; Rev. 1:5.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4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F42F56-0B6D-4BC5-B51A-CE5E5F86AF16}"/>
              </a:ext>
            </a:extLst>
          </p:cNvPr>
          <p:cNvSpPr/>
          <p:nvPr/>
        </p:nvSpPr>
        <p:spPr>
          <a:xfrm>
            <a:off x="601435" y="1413063"/>
            <a:ext cx="10989129" cy="4031873"/>
          </a:xfrm>
          <a:prstGeom prst="rect">
            <a:avLst/>
          </a:prstGeom>
        </p:spPr>
        <p:txBody>
          <a:bodyPr wrap="square">
            <a:spAutoFit/>
          </a:bodyPr>
          <a:lstStyle/>
          <a:p>
            <a:pPr marL="457200"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Man’s side of the divine redemptive plan includes hearing the Word of God, belief, repentance, professing Christ, immersion for the forgiveness of sins, obedience, faithfulness,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10:17; John 8:24; Luke 13:3; Rom. 10:9-10; 6:3-5; Acts 22:16; Heb. 5:8-9; Rev. 2:10</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Any church that is not the body of the saved, having conformed to this redemptive plan, lacks the biblical DNA to be the Lord’s church.</a:t>
            </a:r>
          </a:p>
        </p:txBody>
      </p:sp>
    </p:spTree>
    <p:extLst>
      <p:ext uri="{BB962C8B-B14F-4D97-AF65-F5344CB8AC3E}">
        <p14:creationId xmlns:p14="http://schemas.microsoft.com/office/powerpoint/2010/main" val="28347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6A4BB1-E463-471A-955F-57593733617A}"/>
              </a:ext>
            </a:extLst>
          </p:cNvPr>
          <p:cNvSpPr/>
          <p:nvPr/>
        </p:nvSpPr>
        <p:spPr>
          <a:xfrm>
            <a:off x="620482" y="905583"/>
            <a:ext cx="10972800" cy="5016758"/>
          </a:xfrm>
          <a:prstGeom prst="rect">
            <a:avLst/>
          </a:prstGeom>
        </p:spPr>
        <p:txBody>
          <a:bodyPr wrap="square">
            <a:spAutoFit/>
          </a:bodyPr>
          <a:lstStyle/>
          <a:p>
            <a:pPr marL="522288"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 The New Testament church worshipped God according to divinely given instruction, including:</a:t>
            </a:r>
          </a:p>
          <a:p>
            <a:pPr marL="979488" marR="0" indent="-4079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Purposeful, weekly freewill giving based on one’s prosperity, weekly communion, preaching, prayer and singing, </a:t>
            </a:r>
            <a:r>
              <a:rPr lang="en-US" sz="3200" b="1" dirty="0">
                <a:latin typeface="Times New Roman" panose="02020603050405020304" pitchFamily="18" charset="0"/>
                <a:ea typeface="Calibri" panose="020F0502020204030204" pitchFamily="34" charset="0"/>
                <a:cs typeface="Times New Roman" panose="02020603050405020304" pitchFamily="18" charset="0"/>
              </a:rPr>
              <a:t>2 Cor. 9:7; 1 Cor. 16:1-2; Acts 20:7; 1 Cor. 14:15; Eph. 5:19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079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Deviations from God-appointed worship is vain and styled as will-worship, </a:t>
            </a:r>
            <a:r>
              <a:rPr lang="en-US" sz="3200" b="1" dirty="0">
                <a:latin typeface="Times New Roman" panose="02020603050405020304" pitchFamily="18" charset="0"/>
                <a:ea typeface="Calibri" panose="020F0502020204030204" pitchFamily="34" charset="0"/>
                <a:cs typeface="Times New Roman" panose="02020603050405020304" pitchFamily="18" charset="0"/>
              </a:rPr>
              <a:t>Matt. 15:9; Col. 2:23.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9488" marR="0" indent="-4079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Any church that changes the biblical pattern for worship lacks the biblical DNA to be the Lord’s church.</a:t>
            </a:r>
          </a:p>
        </p:txBody>
      </p:sp>
    </p:spTree>
    <p:extLst>
      <p:ext uri="{BB962C8B-B14F-4D97-AF65-F5344CB8AC3E}">
        <p14:creationId xmlns:p14="http://schemas.microsoft.com/office/powerpoint/2010/main" val="33296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F6F8E6-41A6-4DBB-851A-B42280F5677E}"/>
              </a:ext>
            </a:extLst>
          </p:cNvPr>
          <p:cNvSpPr/>
          <p:nvPr/>
        </p:nvSpPr>
        <p:spPr>
          <a:xfrm>
            <a:off x="593271" y="428178"/>
            <a:ext cx="11005457" cy="6001643"/>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Conclusion: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Every biblical doctrine is essentially an identifying characteristic of Christ’s church and could be and should be examined respecting the biblical DNA of the Lord’s church.</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Each student of the Bible can ascertain the identity of the Lord’s church so he can more easily discern it from manmade, counterfeit, denominational churches.</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Biblical DNA evidence respecting the church of the Bible is irrefutable!</a:t>
            </a:r>
          </a:p>
          <a:p>
            <a:pPr marL="9144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With the Bible, one can make a forensic examination of any religious body and conclusively know whether it is or is not Christ’s church.</a:t>
            </a:r>
            <a:r>
              <a:rPr lang="en-US" dirty="0">
                <a:latin typeface="TimesNewRoman"/>
                <a:ea typeface="Calibri" panose="020F0502020204030204" pitchFamily="34" charset="0"/>
                <a:cs typeface="TimesNewRoman"/>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4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25B9-A54F-430A-9497-E44B98C3294E}"/>
              </a:ext>
            </a:extLst>
          </p:cNvPr>
          <p:cNvSpPr/>
          <p:nvPr/>
        </p:nvSpPr>
        <p:spPr>
          <a:xfrm>
            <a:off x="609600" y="1166842"/>
            <a:ext cx="10972800" cy="4524315"/>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Invitation: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508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Friends, what would a forensic examination of your religious life reveal, is there irrefutable evidence that you are a child of God, and that the church of which you are a member is the Lord’s church, or not?</a:t>
            </a:r>
          </a:p>
          <a:p>
            <a:pPr marL="750888" indent="-457200"/>
            <a:r>
              <a:rPr lang="en-US" sz="3200" dirty="0">
                <a:latin typeface="Times New Roman" panose="02020603050405020304" pitchFamily="18" charset="0"/>
                <a:cs typeface="Times New Roman" panose="02020603050405020304" pitchFamily="18" charset="0"/>
              </a:rPr>
              <a:t>2. Unbaptized believers need to follow the instruction of the apostle Peter, </a:t>
            </a:r>
            <a:r>
              <a:rPr lang="en-US" sz="3200" b="1" dirty="0">
                <a:latin typeface="Times New Roman" panose="02020603050405020304" pitchFamily="18" charset="0"/>
                <a:cs typeface="Times New Roman" panose="02020603050405020304" pitchFamily="18" charset="0"/>
              </a:rPr>
              <a:t>Acts 2:38</a:t>
            </a:r>
            <a:r>
              <a:rPr lang="en-US" sz="3200" dirty="0">
                <a:latin typeface="Times New Roman" panose="02020603050405020304" pitchFamily="18" charset="0"/>
                <a:cs typeface="Times New Roman" panose="02020603050405020304" pitchFamily="18" charset="0"/>
              </a:rPr>
              <a:t>.</a:t>
            </a:r>
          </a:p>
          <a:p>
            <a:pPr marL="750888" indent="-457200"/>
            <a:r>
              <a:rPr lang="en-US" sz="3200" dirty="0">
                <a:latin typeface="Times New Roman" panose="02020603050405020304" pitchFamily="18" charset="0"/>
                <a:cs typeface="Times New Roman" panose="02020603050405020304" pitchFamily="18" charset="0"/>
              </a:rPr>
              <a:t>3. Peter also instructed an erring child of God, </a:t>
            </a:r>
            <a:r>
              <a:rPr lang="en-US" sz="3200" b="1" dirty="0">
                <a:latin typeface="Times New Roman" panose="02020603050405020304" pitchFamily="18" charset="0"/>
                <a:cs typeface="Times New Roman" panose="02020603050405020304" pitchFamily="18" charset="0"/>
              </a:rPr>
              <a:t>Acts 8:22</a:t>
            </a:r>
            <a:r>
              <a:rPr lang="en-US" sz="3200" dirty="0">
                <a:latin typeface="Times New Roman" panose="02020603050405020304" pitchFamily="18" charset="0"/>
                <a:cs typeface="Times New Roman" panose="02020603050405020304" pitchFamily="18" charset="0"/>
              </a:rPr>
              <a:t>.</a:t>
            </a:r>
          </a:p>
          <a:p>
            <a:pPr marL="979488" marR="0" indent="-514350">
              <a:spcBef>
                <a:spcPts val="0"/>
              </a:spcBef>
              <a:spcAft>
                <a:spcPts val="0"/>
              </a:spcAft>
              <a:buAutoNum type="arabicPeriod"/>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561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8AB2A-62F0-4253-881A-1076B9F64C70}"/>
              </a:ext>
            </a:extLst>
          </p:cNvPr>
          <p:cNvSpPr/>
          <p:nvPr/>
        </p:nvSpPr>
        <p:spPr>
          <a:xfrm>
            <a:off x="593271" y="674400"/>
            <a:ext cx="11005457" cy="5509200"/>
          </a:xfrm>
          <a:prstGeom prst="rect">
            <a:avLst/>
          </a:prstGeom>
        </p:spPr>
        <p:txBody>
          <a:bodyPr wrap="square">
            <a:spAutoFit/>
          </a:bodyPr>
          <a:lstStyle/>
          <a:p>
            <a:r>
              <a:rPr lang="en-US" sz="3200" b="1" dirty="0">
                <a:latin typeface="Times New Roman" panose="02020603050405020304" pitchFamily="18" charset="0"/>
                <a:ea typeface="STZhongsong" panose="020B0503020204020204" pitchFamily="2" charset="-122"/>
                <a:cs typeface="Times New Roman" panose="02020603050405020304" pitchFamily="18" charset="0"/>
              </a:rPr>
              <a:t>Introduction:</a:t>
            </a:r>
            <a:endParaRPr lang="en-US" sz="3200" dirty="0">
              <a:latin typeface="Times New Roman" panose="02020603050405020304" pitchFamily="18" charset="0"/>
              <a:ea typeface="STZhongsong" panose="020B0503020204020204" pitchFamily="2" charset="-122"/>
              <a:cs typeface="Times New Roman" panose="02020603050405020304" pitchFamily="18" charset="0"/>
            </a:endParaRPr>
          </a:p>
          <a:p>
            <a:pPr marL="9144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1. DNA is short for </a:t>
            </a:r>
            <a:r>
              <a:rPr lang="en-US" sz="3200" dirty="0" err="1">
                <a:latin typeface="Times New Roman" panose="02020603050405020304" pitchFamily="18" charset="0"/>
                <a:ea typeface="STZhongsong" panose="020B0503020204020204" pitchFamily="2" charset="-122"/>
                <a:cs typeface="Times New Roman" panose="02020603050405020304" pitchFamily="18" charset="0"/>
              </a:rPr>
              <a:t>Deoxyribo</a:t>
            </a:r>
            <a:r>
              <a:rPr lang="en-US" sz="3200" dirty="0">
                <a:latin typeface="Times New Roman" panose="02020603050405020304" pitchFamily="18" charset="0"/>
                <a:ea typeface="STZhongsong" panose="020B0503020204020204" pitchFamily="2" charset="-122"/>
                <a:cs typeface="Times New Roman" panose="02020603050405020304" pitchFamily="18" charset="0"/>
              </a:rPr>
              <a:t> Nucleic Acid.</a:t>
            </a:r>
          </a:p>
          <a:p>
            <a:pPr marL="13716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a. DNA has to do with the molecular basis of heredity.</a:t>
            </a:r>
          </a:p>
          <a:p>
            <a:pPr marL="13716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b. DNA uniquely identifies any living thing sufficiently to lend itself to forensic purposes.</a:t>
            </a:r>
          </a:p>
          <a:p>
            <a:pPr marL="9144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2. DNA fingerprinting is the super evidence to discern one person from another.</a:t>
            </a:r>
          </a:p>
          <a:p>
            <a:pPr marL="1316038"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a. DNA fingerprinting has conclusively proved the guilt of numerous criminals as well as proved the innocence of persons who were wrongfully convicted and imprisoned.</a:t>
            </a:r>
          </a:p>
          <a:p>
            <a:pPr marL="1316038"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b. DNA evidence is presented as irrefutable.</a:t>
            </a:r>
          </a:p>
        </p:txBody>
      </p:sp>
    </p:spTree>
    <p:extLst>
      <p:ext uri="{BB962C8B-B14F-4D97-AF65-F5344CB8AC3E}">
        <p14:creationId xmlns:p14="http://schemas.microsoft.com/office/powerpoint/2010/main" val="265145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502EFA-7088-40B9-ABF7-251A4D0BDB3A}"/>
              </a:ext>
            </a:extLst>
          </p:cNvPr>
          <p:cNvSpPr/>
          <p:nvPr/>
        </p:nvSpPr>
        <p:spPr>
          <a:xfrm>
            <a:off x="593271" y="920621"/>
            <a:ext cx="11005457" cy="5016758"/>
          </a:xfrm>
          <a:prstGeom prst="rect">
            <a:avLst/>
          </a:prstGeom>
        </p:spPr>
        <p:txBody>
          <a:bodyPr wrap="square">
            <a:spAutoFit/>
          </a:bodyPr>
          <a:lstStyle/>
          <a:p>
            <a:pPr marL="522288" marR="0" indent="-522288">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3. Likewise, the Bible essentially provides DNA fingerprinting for Christ’s church.</a:t>
            </a:r>
          </a:p>
          <a:p>
            <a:pPr marL="10287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a. The Bible uniquely identifies Christ’s church and distinguishes it from manmade, counterfeit, denominational churches.</a:t>
            </a:r>
          </a:p>
          <a:p>
            <a:pPr marL="10287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b. This biblical DNA evidence respecting the church of the Bible is irrefutable!</a:t>
            </a:r>
          </a:p>
          <a:p>
            <a:pPr marL="1028700" marR="0" indent="-457200">
              <a:spcBef>
                <a:spcPts val="0"/>
              </a:spcBef>
              <a:spcAft>
                <a:spcPts val="0"/>
              </a:spcAft>
            </a:pPr>
            <a:r>
              <a:rPr lang="en-US" sz="3200" dirty="0">
                <a:latin typeface="Times New Roman" panose="02020603050405020304" pitchFamily="18" charset="0"/>
                <a:ea typeface="STZhongsong" panose="020B0503020204020204" pitchFamily="2" charset="-122"/>
                <a:cs typeface="Times New Roman" panose="02020603050405020304" pitchFamily="18" charset="0"/>
              </a:rPr>
              <a:t>c. With the Bible, one can make a forensic examination of any religious body and conclusively know whether it is or is not Christ’s church.</a:t>
            </a:r>
          </a:p>
        </p:txBody>
      </p:sp>
    </p:spTree>
    <p:extLst>
      <p:ext uri="{BB962C8B-B14F-4D97-AF65-F5344CB8AC3E}">
        <p14:creationId xmlns:p14="http://schemas.microsoft.com/office/powerpoint/2010/main" val="25469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4078B-4AD3-4DD2-B7ED-0B7FEC0E5E1A}"/>
              </a:ext>
            </a:extLst>
          </p:cNvPr>
          <p:cNvSpPr/>
          <p:nvPr/>
        </p:nvSpPr>
        <p:spPr>
          <a:xfrm>
            <a:off x="620486" y="718463"/>
            <a:ext cx="10989128" cy="5509200"/>
          </a:xfrm>
          <a:prstGeom prst="rect">
            <a:avLst/>
          </a:prstGeom>
        </p:spPr>
        <p:txBody>
          <a:bodyPr wrap="square">
            <a:spAutoFit/>
          </a:bodyPr>
          <a:lstStyle/>
          <a:p>
            <a:pPr marL="457200" indent="-457200"/>
            <a:r>
              <a:rPr lang="en-US" sz="3200" b="1" dirty="0">
                <a:latin typeface="Times New Roman" panose="02020603050405020304" pitchFamily="18" charset="0"/>
                <a:ea typeface="Calibri" panose="020F0502020204030204" pitchFamily="34" charset="0"/>
                <a:cs typeface="Times New Roman" panose="02020603050405020304" pitchFamily="18" charset="0"/>
              </a:rPr>
              <a:t>I. The biblical counterpart to DNA in the physical world is God’s divine pattern for the church.</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5635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God has never left mankind without instruction but has always provided patterns.</a:t>
            </a:r>
          </a:p>
          <a:p>
            <a:pPr marL="11430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Under patriarchy, Noah was given a pattern for building the ark, </a:t>
            </a:r>
            <a:r>
              <a:rPr lang="en-US" sz="3200" b="1" dirty="0">
                <a:latin typeface="Times New Roman" panose="02020603050405020304" pitchFamily="18" charset="0"/>
                <a:ea typeface="Calibri" panose="020F0502020204030204" pitchFamily="34" charset="0"/>
                <a:cs typeface="Times New Roman" panose="02020603050405020304" pitchFamily="18" charset="0"/>
              </a:rPr>
              <a:t>Gen. 6:14-16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1430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Under Judaism, Moses was given an explicit pattern for construction of the tabernacle, </a:t>
            </a:r>
            <a:r>
              <a:rPr lang="en-US" sz="3200" b="1" dirty="0">
                <a:latin typeface="Times New Roman" panose="02020603050405020304" pitchFamily="18" charset="0"/>
                <a:ea typeface="Calibri" panose="020F0502020204030204" pitchFamily="34" charset="0"/>
                <a:cs typeface="Times New Roman" panose="02020603050405020304" pitchFamily="18" charset="0"/>
              </a:rPr>
              <a:t>Exod. 25:9, 40; Acts 7:44; Heb. 8:5.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143000" marR="0" indent="-449263">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God-given patterns are no less important under Christianity.</a:t>
            </a:r>
          </a:p>
        </p:txBody>
      </p:sp>
    </p:spTree>
    <p:extLst>
      <p:ext uri="{BB962C8B-B14F-4D97-AF65-F5344CB8AC3E}">
        <p14:creationId xmlns:p14="http://schemas.microsoft.com/office/powerpoint/2010/main" val="214703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9A97BF-065C-48ED-BEB0-3665E538DBBD}"/>
              </a:ext>
            </a:extLst>
          </p:cNvPr>
          <p:cNvSpPr/>
          <p:nvPr/>
        </p:nvSpPr>
        <p:spPr>
          <a:xfrm>
            <a:off x="601435" y="920621"/>
            <a:ext cx="10989129" cy="5016758"/>
          </a:xfrm>
          <a:prstGeom prst="rect">
            <a:avLst/>
          </a:prstGeom>
        </p:spPr>
        <p:txBody>
          <a:bodyPr wrap="square">
            <a:spAutoFit/>
          </a:bodyPr>
          <a:lstStyle/>
          <a:p>
            <a:pPr marL="46513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 New Testament is full of references to obligatory instruction, essentially composing </a:t>
            </a:r>
            <a:r>
              <a:rPr lang="en-US" sz="3200" i="1" dirty="0">
                <a:latin typeface="Times New Roman" panose="02020603050405020304" pitchFamily="18" charset="0"/>
                <a:ea typeface="Calibri" panose="020F0502020204030204" pitchFamily="34" charset="0"/>
                <a:cs typeface="Times New Roman" panose="02020603050405020304" pitchFamily="18" charset="0"/>
              </a:rPr>
              <a:t>pattern theology</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801688"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“Hold the </a:t>
            </a:r>
            <a:r>
              <a:rPr lang="en-US" sz="3200" b="1" dirty="0">
                <a:latin typeface="Times New Roman" panose="02020603050405020304" pitchFamily="18" charset="0"/>
                <a:ea typeface="Calibri" panose="020F0502020204030204" pitchFamily="34" charset="0"/>
                <a:cs typeface="Times New Roman" panose="02020603050405020304" pitchFamily="18" charset="0"/>
              </a:rPr>
              <a:t>pattern of sound words </a:t>
            </a:r>
            <a:r>
              <a:rPr lang="en-US" sz="3200" dirty="0">
                <a:latin typeface="Times New Roman" panose="02020603050405020304" pitchFamily="18" charset="0"/>
                <a:ea typeface="Calibri" panose="020F0502020204030204" pitchFamily="34" charset="0"/>
                <a:cs typeface="Times New Roman" panose="02020603050405020304" pitchFamily="18" charset="0"/>
              </a:rPr>
              <a:t>which thou hast heard from me, in faith and love which is in Christ Jesus,” </a:t>
            </a:r>
            <a:r>
              <a:rPr lang="en-US" sz="3200" b="1" dirty="0">
                <a:latin typeface="Times New Roman" panose="02020603050405020304" pitchFamily="18" charset="0"/>
                <a:ea typeface="Calibri" panose="020F0502020204030204" pitchFamily="34" charset="0"/>
                <a:cs typeface="Times New Roman" panose="02020603050405020304" pitchFamily="18" charset="0"/>
              </a:rPr>
              <a:t>2 Tim. 1:13</a:t>
            </a:r>
            <a:r>
              <a:rPr lang="en-US" sz="3200" dirty="0">
                <a:latin typeface="Times New Roman" panose="02020603050405020304" pitchFamily="18" charset="0"/>
                <a:ea typeface="Calibri" panose="020F0502020204030204" pitchFamily="34" charset="0"/>
                <a:cs typeface="Times New Roman" panose="02020603050405020304" pitchFamily="18" charset="0"/>
              </a:rPr>
              <a:t>, ASV.</a:t>
            </a:r>
          </a:p>
          <a:p>
            <a:pPr marL="801688"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“But God be thanked, that ye were the servants of sin, but ye have obeyed from the heart that </a:t>
            </a:r>
            <a:r>
              <a:rPr lang="en-US" sz="3200" b="1" dirty="0">
                <a:latin typeface="Times New Roman" panose="02020603050405020304" pitchFamily="18" charset="0"/>
                <a:ea typeface="Calibri" panose="020F0502020204030204" pitchFamily="34" charset="0"/>
                <a:cs typeface="Times New Roman" panose="02020603050405020304" pitchFamily="18" charset="0"/>
              </a:rPr>
              <a:t>form of doctrine </a:t>
            </a:r>
            <a:r>
              <a:rPr lang="en-US" sz="3200" dirty="0">
                <a:latin typeface="Times New Roman" panose="02020603050405020304" pitchFamily="18" charset="0"/>
                <a:ea typeface="Calibri" panose="020F0502020204030204" pitchFamily="34" charset="0"/>
                <a:cs typeface="Times New Roman" panose="02020603050405020304" pitchFamily="18" charset="0"/>
              </a:rPr>
              <a:t>which was delivered you,”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6:17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801688"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 the things that I write unto you are the commandments of the Lord,”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14:37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1465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3E2BB-370A-4E4F-867F-A7630611AD4D}"/>
              </a:ext>
            </a:extLst>
          </p:cNvPr>
          <p:cNvSpPr/>
          <p:nvPr/>
        </p:nvSpPr>
        <p:spPr>
          <a:xfrm>
            <a:off x="585107" y="1413063"/>
            <a:ext cx="11021786" cy="4031873"/>
          </a:xfrm>
          <a:prstGeom prst="rect">
            <a:avLst/>
          </a:prstGeom>
        </p:spPr>
        <p:txBody>
          <a:bodyPr wrap="square">
            <a:spAutoFit/>
          </a:bodyPr>
          <a:lstStyle/>
          <a:p>
            <a:pPr marL="342900" marR="0" indent="-3429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Hence, pattern theology is universally applicable.</a:t>
            </a: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 as I teach every where in every church,”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4:17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 so ordain I in all churches,”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7:17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Deviations from the “apostles’ doctrine” is strictly forbidden,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2:42; Gal. 1:6-9; Rev. 22:18-19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God’s people must contend for the faith or defend the Gospel and refrain from any who do not bring the doctrine of Christ, </a:t>
            </a:r>
            <a:r>
              <a:rPr lang="en-US" sz="3200" b="1" dirty="0">
                <a:latin typeface="Times New Roman" panose="02020603050405020304" pitchFamily="18" charset="0"/>
                <a:ea typeface="Calibri" panose="020F0502020204030204" pitchFamily="34" charset="0"/>
                <a:cs typeface="Times New Roman" panose="02020603050405020304" pitchFamily="18" charset="0"/>
              </a:rPr>
              <a:t>Jude 3; Phil. 1:17; 2 John 9-11; Eph. 5:11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79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ox(in)">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70AB4-1BD9-468C-99C0-24636F725871}"/>
              </a:ext>
            </a:extLst>
          </p:cNvPr>
          <p:cNvSpPr/>
          <p:nvPr/>
        </p:nvSpPr>
        <p:spPr>
          <a:xfrm>
            <a:off x="609600" y="1166842"/>
            <a:ext cx="10972799" cy="4524315"/>
          </a:xfrm>
          <a:prstGeom prst="rect">
            <a:avLst/>
          </a:prstGeom>
        </p:spPr>
        <p:txBody>
          <a:bodyPr wrap="square">
            <a:spAutoFit/>
          </a:bodyPr>
          <a:lstStyle/>
          <a:p>
            <a:pPr marL="522288" indent="-522288"/>
            <a:r>
              <a:rPr lang="en-US" sz="3200" b="1" dirty="0">
                <a:latin typeface="Times New Roman" panose="02020603050405020304" pitchFamily="18" charset="0"/>
                <a:ea typeface="Calibri" panose="020F0502020204030204" pitchFamily="34" charset="0"/>
                <a:cs typeface="Times New Roman" panose="02020603050405020304" pitchFamily="18" charset="0"/>
              </a:rPr>
              <a:t>II. The biblical DNA or divine pattern for Christ’s church pertains to its establishment, organization, government, name, redemption, worship, etc.</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 Old and New testaments variously refer to that divine institution as the kingdom and the church.</a:t>
            </a:r>
          </a:p>
          <a:p>
            <a:pPr marL="125730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Kingdom and church were used interchangeably by Jesus, </a:t>
            </a:r>
            <a:r>
              <a:rPr lang="en-US" sz="3200" b="1" dirty="0">
                <a:latin typeface="Times New Roman" panose="02020603050405020304" pitchFamily="18" charset="0"/>
                <a:ea typeface="Calibri" panose="020F0502020204030204" pitchFamily="34" charset="0"/>
                <a:cs typeface="Times New Roman" panose="02020603050405020304" pitchFamily="18" charset="0"/>
              </a:rPr>
              <a:t>Matt. 16:18-19</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1257300" marR="0" indent="-5143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Apostles Paul and John also used the terms kingdom and church interchangeably, </a:t>
            </a:r>
            <a:r>
              <a:rPr lang="en-US" sz="3200" b="1" dirty="0">
                <a:latin typeface="Times New Roman" panose="02020603050405020304" pitchFamily="18" charset="0"/>
                <a:ea typeface="Calibri" panose="020F0502020204030204" pitchFamily="34" charset="0"/>
                <a:cs typeface="Times New Roman" panose="02020603050405020304" pitchFamily="18" charset="0"/>
              </a:rPr>
              <a:t>Col. 1:13, 18; Rev. 1:4, 9.</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3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1990A-8FC3-4BF6-B82D-75028D1A241C}"/>
              </a:ext>
            </a:extLst>
          </p:cNvPr>
          <p:cNvSpPr/>
          <p:nvPr/>
        </p:nvSpPr>
        <p:spPr>
          <a:xfrm>
            <a:off x="609600" y="1305589"/>
            <a:ext cx="10972800" cy="4524315"/>
          </a:xfrm>
          <a:prstGeom prst="rect">
            <a:avLst/>
          </a:prstGeom>
        </p:spPr>
        <p:txBody>
          <a:bodyPr wrap="square">
            <a:spAutoFit/>
          </a:bodyPr>
          <a:lstStyle/>
          <a:p>
            <a:pPr marL="457200"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Christ’s church was the subject of prophecies hundreds of years before its </a:t>
            </a:r>
            <a:r>
              <a:rPr lang="en-US" sz="3200" b="1" dirty="0">
                <a:latin typeface="Times New Roman" panose="02020603050405020304" pitchFamily="18" charset="0"/>
                <a:ea typeface="Calibri" panose="020F0502020204030204" pitchFamily="34" charset="0"/>
                <a:cs typeface="Times New Roman" panose="02020603050405020304" pitchFamily="18" charset="0"/>
              </a:rPr>
              <a:t>establishment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It was to be established during the days of the Roman Empire, which it was, </a:t>
            </a:r>
            <a:r>
              <a:rPr lang="en-US" sz="3200" b="1" dirty="0">
                <a:latin typeface="Times New Roman" panose="02020603050405020304" pitchFamily="18" charset="0"/>
                <a:ea typeface="Calibri" panose="020F0502020204030204" pitchFamily="34" charset="0"/>
                <a:cs typeface="Times New Roman" panose="02020603050405020304" pitchFamily="18" charset="0"/>
              </a:rPr>
              <a:t>Dan. 2:31-44.</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It was to be established in Jerusalem, which it was, </a:t>
            </a:r>
            <a:r>
              <a:rPr lang="en-US" sz="3200" b="1" dirty="0">
                <a:latin typeface="Times New Roman" panose="02020603050405020304" pitchFamily="18" charset="0"/>
                <a:ea typeface="Calibri" panose="020F0502020204030204" pitchFamily="34" charset="0"/>
                <a:cs typeface="Times New Roman" panose="02020603050405020304" pitchFamily="18" charset="0"/>
              </a:rPr>
              <a:t>Isa. 2:2-3.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9488" marR="0" indent="-45720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Any church that was not established during the days of the Roman Empire and in the city of Jerusalem lacks the biblical DNA to be the Lord’s church.</a:t>
            </a:r>
          </a:p>
        </p:txBody>
      </p:sp>
    </p:spTree>
    <p:extLst>
      <p:ext uri="{BB962C8B-B14F-4D97-AF65-F5344CB8AC3E}">
        <p14:creationId xmlns:p14="http://schemas.microsoft.com/office/powerpoint/2010/main" val="4260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righ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righ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12EE7F-BBA8-4490-8955-897886CD20B4}"/>
              </a:ext>
            </a:extLst>
          </p:cNvPr>
          <p:cNvSpPr/>
          <p:nvPr/>
        </p:nvSpPr>
        <p:spPr>
          <a:xfrm>
            <a:off x="601435" y="920621"/>
            <a:ext cx="10989129" cy="5016758"/>
          </a:xfrm>
          <a:prstGeom prst="rect">
            <a:avLst/>
          </a:prstGeom>
        </p:spPr>
        <p:txBody>
          <a:bodyPr wrap="square">
            <a:spAutoFit/>
          </a:bodyPr>
          <a:lstStyle/>
          <a:p>
            <a:pPr marL="522288" marR="0" indent="-52228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In the first century, the Lord’s church was </a:t>
            </a:r>
            <a:r>
              <a:rPr lang="en-US" sz="3200" b="1" dirty="0">
                <a:latin typeface="Times New Roman" panose="02020603050405020304" pitchFamily="18" charset="0"/>
                <a:ea typeface="Calibri" panose="020F0502020204030204" pitchFamily="34" charset="0"/>
                <a:cs typeface="Times New Roman" panose="02020603050405020304" pitchFamily="18" charset="0"/>
              </a:rPr>
              <a:t>organized </a:t>
            </a:r>
            <a:r>
              <a:rPr lang="en-US" sz="3200" dirty="0">
                <a:latin typeface="Times New Roman" panose="02020603050405020304" pitchFamily="18" charset="0"/>
                <a:ea typeface="Calibri" panose="020F0502020204030204" pitchFamily="34" charset="0"/>
                <a:cs typeface="Times New Roman" panose="02020603050405020304" pitchFamily="18" charset="0"/>
              </a:rPr>
              <a:t>as independent congregations.</a:t>
            </a:r>
          </a:p>
          <a:p>
            <a:pPr marL="97948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Each congregation had its own elders who guided that congregation,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14:23; Titus 1:5.</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97948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Only each congregation’s strict adherence to the apostles’ doctrine or the Gospel bound together the churches of Christ,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2:42; Eph. 4:13</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979488" marR="0" indent="-465138">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Any church that is not organized as independent congregations lacks the biblical DNA to be the Lord’s church.</a:t>
            </a:r>
          </a:p>
        </p:txBody>
      </p:sp>
    </p:spTree>
    <p:extLst>
      <p:ext uri="{BB962C8B-B14F-4D97-AF65-F5344CB8AC3E}">
        <p14:creationId xmlns:p14="http://schemas.microsoft.com/office/powerpoint/2010/main" val="37858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3283</Words>
  <Application>Microsoft Office PowerPoint</Application>
  <PresentationFormat>Widescreen</PresentationFormat>
  <Paragraphs>205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TimesNewRoman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29</cp:revision>
  <dcterms:created xsi:type="dcterms:W3CDTF">2019-06-29T16:36:46Z</dcterms:created>
  <dcterms:modified xsi:type="dcterms:W3CDTF">2019-06-29T19:47:42Z</dcterms:modified>
</cp:coreProperties>
</file>