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2" r:id="rId2"/>
    <p:sldId id="256" r:id="rId3"/>
    <p:sldId id="263" r:id="rId4"/>
    <p:sldId id="257" r:id="rId5"/>
    <p:sldId id="258" r:id="rId6"/>
    <p:sldId id="259" r:id="rId7"/>
    <p:sldId id="274" r:id="rId8"/>
    <p:sldId id="275" r:id="rId9"/>
    <p:sldId id="273" r:id="rId10"/>
    <p:sldId id="272" r:id="rId11"/>
    <p:sldId id="271" r:id="rId12"/>
    <p:sldId id="270" r:id="rId13"/>
    <p:sldId id="269" r:id="rId14"/>
    <p:sldId id="268" r:id="rId15"/>
    <p:sldId id="267" r:id="rId16"/>
    <p:sldId id="266" r:id="rId17"/>
    <p:sldId id="265" r:id="rId18"/>
    <p:sldId id="26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7314" autoAdjust="0"/>
  </p:normalViewPr>
  <p:slideViewPr>
    <p:cSldViewPr snapToGrid="0">
      <p:cViewPr varScale="1">
        <p:scale>
          <a:sx n="43" d="100"/>
          <a:sy n="43" d="100"/>
        </p:scale>
        <p:origin x="1258"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C8EA3B-A151-4C28-B46F-764FF1AA4CAF}" type="datetimeFigureOut">
              <a:rPr lang="en-US" smtClean="0"/>
              <a:t>6/15/2019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B26F2-AEB4-4B40-9FDD-0508AB4B36D2}" type="slidenum">
              <a:rPr lang="en-US" smtClean="0"/>
              <a:t>‹#›</a:t>
            </a:fld>
            <a:endParaRPr lang="en-US"/>
          </a:p>
        </p:txBody>
      </p:sp>
    </p:spTree>
    <p:extLst>
      <p:ext uri="{BB962C8B-B14F-4D97-AF65-F5344CB8AC3E}">
        <p14:creationId xmlns:p14="http://schemas.microsoft.com/office/powerpoint/2010/main" val="2565882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Many people have faith, but their faith was not guided by the Bible, but rather by men professing to be religious.</a:t>
            </a:r>
          </a:p>
        </p:txBody>
      </p:sp>
      <p:sp>
        <p:nvSpPr>
          <p:cNvPr id="4" name="Slide Number Placeholder 3"/>
          <p:cNvSpPr>
            <a:spLocks noGrp="1"/>
          </p:cNvSpPr>
          <p:nvPr>
            <p:ph type="sldNum" sz="quarter" idx="5"/>
          </p:nvPr>
        </p:nvSpPr>
        <p:spPr/>
        <p:txBody>
          <a:bodyPr/>
          <a:lstStyle/>
          <a:p>
            <a:fld id="{4B1B26F2-AEB4-4B40-9FDD-0508AB4B36D2}" type="slidenum">
              <a:rPr lang="en-US" smtClean="0"/>
              <a:t>3</a:t>
            </a:fld>
            <a:endParaRPr lang="en-US"/>
          </a:p>
        </p:txBody>
      </p:sp>
    </p:spTree>
    <p:extLst>
      <p:ext uri="{BB962C8B-B14F-4D97-AF65-F5344CB8AC3E}">
        <p14:creationId xmlns:p14="http://schemas.microsoft.com/office/powerpoint/2010/main" val="3918393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V. “Bible faith” has a purpose.</a:t>
            </a:r>
          </a:p>
          <a:p>
            <a:r>
              <a:rPr lang="en-US" sz="1200" b="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A. “Bible faith” provides the only defense against Satan, </a:t>
            </a:r>
            <a:r>
              <a:rPr lang="en-US" sz="1200" b="1" kern="1200" dirty="0">
                <a:solidFill>
                  <a:schemeClr val="tx1"/>
                </a:solidFill>
                <a:effectLst/>
                <a:latin typeface="+mn-lt"/>
                <a:ea typeface="+mn-ea"/>
                <a:cs typeface="+mn-cs"/>
              </a:rPr>
              <a:t>Eph. 6:16; 1 Thess. 5:8</a:t>
            </a:r>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above all, taking the shield of faith with which you will be able to quench all the fiery darts of the wicked one.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(Ephesians 6:16)</a:t>
            </a:r>
          </a:p>
          <a:p>
            <a:r>
              <a:rPr lang="en-US" sz="1200" b="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B. “Bible faith” is one’s offensive weapon in spiritual battles, </a:t>
            </a:r>
            <a:r>
              <a:rPr lang="en-US" sz="1200" b="1" kern="1200" dirty="0">
                <a:solidFill>
                  <a:schemeClr val="tx1"/>
                </a:solidFill>
                <a:effectLst/>
                <a:latin typeface="+mn-lt"/>
                <a:ea typeface="+mn-ea"/>
                <a:cs typeface="+mn-cs"/>
              </a:rPr>
              <a:t>1 Tim. 6:12; 1:18-19.</a:t>
            </a:r>
            <a:endParaRPr lang="en-US" sz="1200"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Fight the good fight of faith</a:t>
            </a:r>
            <a:r>
              <a:rPr lang="en-US" sz="1200" i="1" kern="1200" dirty="0">
                <a:solidFill>
                  <a:schemeClr val="tx1"/>
                </a:solidFill>
                <a:effectLst/>
                <a:latin typeface="+mn-lt"/>
                <a:ea typeface="+mn-ea"/>
                <a:cs typeface="+mn-cs"/>
              </a:rPr>
              <a:t>, lay hold on eternal life, to which you were also called and have confessed the good confession in the presence of many witnesses.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 Timothy 6:12)</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B1B26F2-AEB4-4B40-9FDD-0508AB4B36D2}" type="slidenum">
              <a:rPr lang="en-US" smtClean="0"/>
              <a:t>12</a:t>
            </a:fld>
            <a:endParaRPr lang="en-US"/>
          </a:p>
        </p:txBody>
      </p:sp>
    </p:spTree>
    <p:extLst>
      <p:ext uri="{BB962C8B-B14F-4D97-AF65-F5344CB8AC3E}">
        <p14:creationId xmlns:p14="http://schemas.microsoft.com/office/powerpoint/2010/main" val="1562760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VI. It is imperative that one knows the true source of “Bible faith,” it is by the “Word of God” Rom. 10:17.</a:t>
            </a:r>
          </a:p>
          <a:p>
            <a:r>
              <a:rPr lang="en-US" sz="1200" b="1" kern="1200" dirty="0">
                <a:solidFill>
                  <a:schemeClr val="tx1"/>
                </a:solidFill>
                <a:effectLst/>
                <a:latin typeface="+mn-lt"/>
                <a:ea typeface="+mn-ea"/>
                <a:cs typeface="+mn-cs"/>
              </a:rPr>
              <a:t>&gt;&gt;&gt;&gt;&gt;&gt;&gt;&gt;&gt;&gt;&gt;&gt;&gt;&gt;&gt;&gt;&gt;&gt;&gt;&gt;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 The source of faith is stated or implied in the Book of Acts ⎯ preaching the “Word of God”, </a:t>
            </a:r>
            <a:r>
              <a:rPr lang="en-US" sz="1200" b="1" u="dbl" kern="1200" dirty="0">
                <a:solidFill>
                  <a:schemeClr val="tx1"/>
                </a:solidFill>
                <a:effectLst/>
                <a:latin typeface="+mn-lt"/>
                <a:ea typeface="+mn-ea"/>
                <a:cs typeface="+mn-cs"/>
              </a:rPr>
              <a:t>2</a:t>
            </a:r>
            <a:r>
              <a:rPr lang="en-US" sz="1200" b="1" kern="1200" dirty="0">
                <a:solidFill>
                  <a:schemeClr val="tx1"/>
                </a:solidFill>
                <a:effectLst/>
                <a:latin typeface="+mn-lt"/>
                <a:ea typeface="+mn-ea"/>
                <a:cs typeface="+mn-cs"/>
              </a:rPr>
              <a:t>:4, 6, 8, 11, 14, 22, 29, 37-38; </a:t>
            </a:r>
            <a:r>
              <a:rPr lang="en-US" sz="1200" b="1" u="dbl" kern="1200" dirty="0">
                <a:solidFill>
                  <a:schemeClr val="tx1"/>
                </a:solidFill>
                <a:effectLst/>
                <a:latin typeface="+mn-lt"/>
                <a:ea typeface="+mn-ea"/>
                <a:cs typeface="+mn-cs"/>
              </a:rPr>
              <a:t>4</a:t>
            </a:r>
            <a:r>
              <a:rPr lang="en-US" sz="1200" b="1" kern="1200" dirty="0">
                <a:solidFill>
                  <a:schemeClr val="tx1"/>
                </a:solidFill>
                <a:effectLst/>
                <a:latin typeface="+mn-lt"/>
                <a:ea typeface="+mn-ea"/>
                <a:cs typeface="+mn-cs"/>
              </a:rPr>
              <a:t>:4; </a:t>
            </a:r>
            <a:r>
              <a:rPr lang="en-US" sz="1200" b="1" u="dbl" kern="1200" dirty="0">
                <a:solidFill>
                  <a:schemeClr val="tx1"/>
                </a:solidFill>
                <a:effectLst/>
                <a:latin typeface="+mn-lt"/>
                <a:ea typeface="+mn-ea"/>
                <a:cs typeface="+mn-cs"/>
              </a:rPr>
              <a:t>8</a:t>
            </a:r>
            <a:r>
              <a:rPr lang="en-US" sz="1200" b="1" kern="1200" dirty="0">
                <a:solidFill>
                  <a:schemeClr val="tx1"/>
                </a:solidFill>
                <a:effectLst/>
                <a:latin typeface="+mn-lt"/>
                <a:ea typeface="+mn-ea"/>
                <a:cs typeface="+mn-cs"/>
              </a:rPr>
              <a:t>:12-13; </a:t>
            </a:r>
            <a:r>
              <a:rPr lang="en-US" sz="1200" b="1" u="dbl" kern="1200" dirty="0">
                <a:solidFill>
                  <a:schemeClr val="tx1"/>
                </a:solidFill>
                <a:effectLst/>
                <a:latin typeface="+mn-lt"/>
                <a:ea typeface="+mn-ea"/>
                <a:cs typeface="+mn-cs"/>
              </a:rPr>
              <a:t>9</a:t>
            </a:r>
            <a:r>
              <a:rPr lang="en-US" sz="1200" b="1" kern="1200" dirty="0">
                <a:solidFill>
                  <a:schemeClr val="tx1"/>
                </a:solidFill>
                <a:effectLst/>
                <a:latin typeface="+mn-lt"/>
                <a:ea typeface="+mn-ea"/>
                <a:cs typeface="+mn-cs"/>
              </a:rPr>
              <a:t>:6; </a:t>
            </a:r>
            <a:r>
              <a:rPr lang="en-US" sz="1200" b="1" u="dbl" kern="1200" dirty="0">
                <a:solidFill>
                  <a:schemeClr val="tx1"/>
                </a:solidFill>
                <a:effectLst/>
                <a:latin typeface="+mn-lt"/>
                <a:ea typeface="+mn-ea"/>
                <a:cs typeface="+mn-cs"/>
              </a:rPr>
              <a:t>16</a:t>
            </a:r>
            <a:r>
              <a:rPr lang="en-US" sz="1200" b="1" kern="1200" dirty="0">
                <a:solidFill>
                  <a:schemeClr val="tx1"/>
                </a:solidFill>
                <a:effectLst/>
                <a:latin typeface="+mn-lt"/>
                <a:ea typeface="+mn-ea"/>
                <a:cs typeface="+mn-cs"/>
              </a:rPr>
              <a:t>:14-15, 32-33; </a:t>
            </a:r>
            <a:r>
              <a:rPr lang="en-US" sz="1200" b="1" u="dbl" kern="1200" dirty="0">
                <a:solidFill>
                  <a:schemeClr val="tx1"/>
                </a:solidFill>
                <a:effectLst/>
                <a:latin typeface="+mn-lt"/>
                <a:ea typeface="+mn-ea"/>
                <a:cs typeface="+mn-cs"/>
              </a:rPr>
              <a:t>17</a:t>
            </a:r>
            <a:r>
              <a:rPr lang="en-US" sz="1200" b="1" kern="1200" dirty="0">
                <a:solidFill>
                  <a:schemeClr val="tx1"/>
                </a:solidFill>
                <a:effectLst/>
                <a:latin typeface="+mn-lt"/>
                <a:ea typeface="+mn-ea"/>
                <a:cs typeface="+mn-cs"/>
              </a:rPr>
              <a:t>:11-12; </a:t>
            </a:r>
            <a:r>
              <a:rPr lang="en-US" sz="1200" b="1" u="dbl" kern="1200" dirty="0">
                <a:solidFill>
                  <a:schemeClr val="tx1"/>
                </a:solidFill>
                <a:effectLst/>
                <a:latin typeface="+mn-lt"/>
                <a:ea typeface="+mn-ea"/>
                <a:cs typeface="+mn-cs"/>
              </a:rPr>
              <a:t>18</a:t>
            </a:r>
            <a:r>
              <a:rPr lang="en-US" sz="1200" b="1" kern="1200" dirty="0">
                <a:solidFill>
                  <a:schemeClr val="tx1"/>
                </a:solidFill>
                <a:effectLst/>
                <a:latin typeface="+mn-lt"/>
                <a:ea typeface="+mn-ea"/>
                <a:cs typeface="+mn-cs"/>
              </a:rPr>
              <a:t>:8; </a:t>
            </a:r>
            <a:r>
              <a:rPr lang="en-US" sz="1200" b="1" u="dbl" kern="1200" dirty="0">
                <a:solidFill>
                  <a:schemeClr val="tx1"/>
                </a:solidFill>
                <a:effectLst/>
                <a:latin typeface="+mn-lt"/>
                <a:ea typeface="+mn-ea"/>
                <a:cs typeface="+mn-cs"/>
              </a:rPr>
              <a:t>19:</a:t>
            </a:r>
            <a:r>
              <a:rPr lang="en-US" sz="1200" b="1" kern="1200" dirty="0">
                <a:solidFill>
                  <a:schemeClr val="tx1"/>
                </a:solidFill>
                <a:effectLst/>
                <a:latin typeface="+mn-lt"/>
                <a:ea typeface="+mn-ea"/>
                <a:cs typeface="+mn-cs"/>
              </a:rPr>
              <a:t>5.</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And they were all filled with the Holy Spirit and began to speak with other tongues, </a:t>
            </a:r>
            <a:r>
              <a:rPr lang="en-US" sz="1200" i="1" u="sng" kern="1200" dirty="0">
                <a:solidFill>
                  <a:schemeClr val="tx1"/>
                </a:solidFill>
                <a:effectLst/>
                <a:latin typeface="+mn-lt"/>
                <a:ea typeface="+mn-ea"/>
                <a:cs typeface="+mn-cs"/>
              </a:rPr>
              <a:t>as the Spirit gave them utterance</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(Acts 2:4)</a:t>
            </a:r>
          </a:p>
          <a:p>
            <a:r>
              <a:rPr lang="en-US" sz="1200" b="1" kern="1200" dirty="0">
                <a:solidFill>
                  <a:schemeClr val="tx1"/>
                </a:solidFill>
                <a:effectLst/>
                <a:latin typeface="+mn-lt"/>
                <a:ea typeface="+mn-ea"/>
                <a:cs typeface="+mn-cs"/>
              </a:rPr>
              <a:t>&gt;&gt;&gt;&gt;&gt;&gt;&gt;&gt;&gt;&gt;&gt;&gt;&gt;&gt;&gt;&gt;&gt;&gt;&gt;&gt;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B. Paul wrote about “</a:t>
            </a:r>
            <a:r>
              <a:rPr lang="en-US" sz="1200" i="1" kern="1200" dirty="0">
                <a:solidFill>
                  <a:schemeClr val="tx1"/>
                </a:solidFill>
                <a:effectLst/>
                <a:latin typeface="+mn-lt"/>
                <a:ea typeface="+mn-ea"/>
                <a:cs typeface="+mn-cs"/>
              </a:rPr>
              <a:t>the word of faith, which we preach</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Rom 10:8.</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But what does it say? "THE WORD IS NEAR YOU, IN YOUR MOUTH AND IN YOUR HEART" (that is, the word of faith which we preach):</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(Romans 10:8)</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B1B26F2-AEB4-4B40-9FDD-0508AB4B36D2}" type="slidenum">
              <a:rPr lang="en-US" smtClean="0"/>
              <a:t>13</a:t>
            </a:fld>
            <a:endParaRPr lang="en-US"/>
          </a:p>
        </p:txBody>
      </p:sp>
    </p:spTree>
    <p:extLst>
      <p:ext uri="{BB962C8B-B14F-4D97-AF65-F5344CB8AC3E}">
        <p14:creationId xmlns:p14="http://schemas.microsoft.com/office/powerpoint/2010/main" val="3043038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VII. There are degrees of faith, not all of which are “Bible faith.”</a:t>
            </a:r>
          </a:p>
          <a:p>
            <a:r>
              <a:rPr lang="en-US" sz="1200" b="1" kern="1200" dirty="0">
                <a:solidFill>
                  <a:schemeClr val="tx1"/>
                </a:solidFill>
                <a:effectLst/>
                <a:latin typeface="+mn-lt"/>
                <a:ea typeface="+mn-ea"/>
                <a:cs typeface="+mn-cs"/>
              </a:rPr>
              <a: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 There is </a:t>
            </a:r>
            <a:r>
              <a:rPr lang="en-US" sz="1200" u="dbl" kern="1200" dirty="0">
                <a:solidFill>
                  <a:schemeClr val="tx1"/>
                </a:solidFill>
                <a:effectLst/>
                <a:latin typeface="+mn-lt"/>
                <a:ea typeface="+mn-ea"/>
                <a:cs typeface="+mn-cs"/>
              </a:rPr>
              <a:t>little faith</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Matt. 6:30; 8:26.</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But He said to them, "Why are you fearful, O you of little faith?" Then He arose and rebuked the winds and the sea, and there was a great calm.</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(Matthew 8:26)</a:t>
            </a:r>
          </a:p>
          <a:p>
            <a:r>
              <a:rPr lang="en-US" sz="1200" b="1" kern="1200" dirty="0">
                <a:solidFill>
                  <a:schemeClr val="tx1"/>
                </a:solidFill>
                <a:effectLst/>
                <a:latin typeface="+mn-lt"/>
                <a:ea typeface="+mn-ea"/>
                <a:cs typeface="+mn-cs"/>
              </a:rPr>
              <a: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B. There is </a:t>
            </a:r>
            <a:r>
              <a:rPr lang="en-US" sz="1200" u="dbl" kern="1200" dirty="0">
                <a:solidFill>
                  <a:schemeClr val="tx1"/>
                </a:solidFill>
                <a:effectLst/>
                <a:latin typeface="+mn-lt"/>
                <a:ea typeface="+mn-ea"/>
                <a:cs typeface="+mn-cs"/>
              </a:rPr>
              <a:t>trembling faith</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Jam. 2:19.</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You believe that there is one God. You do well. Even the demons believe--and tremble!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(James 2:19)</a:t>
            </a:r>
          </a:p>
          <a:p>
            <a:r>
              <a:rPr lang="en-US" sz="1200" b="1" kern="1200" dirty="0">
                <a:solidFill>
                  <a:schemeClr val="tx1"/>
                </a:solidFill>
                <a:effectLst/>
                <a:latin typeface="+mn-lt"/>
                <a:ea typeface="+mn-ea"/>
                <a:cs typeface="+mn-cs"/>
              </a:rPr>
              <a: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 There is </a:t>
            </a:r>
            <a:r>
              <a:rPr lang="en-US" sz="1200" u="dbl" kern="1200" dirty="0">
                <a:solidFill>
                  <a:schemeClr val="tx1"/>
                </a:solidFill>
                <a:effectLst/>
                <a:latin typeface="+mn-lt"/>
                <a:ea typeface="+mn-ea"/>
                <a:cs typeface="+mn-cs"/>
              </a:rPr>
              <a:t>weak faith</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Rom. 14:1.</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Receive one who is weak in the faith, but not to disputes over doubtful things.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(Romans 14:1)</a:t>
            </a:r>
          </a:p>
          <a:p>
            <a:r>
              <a:rPr lang="en-US" sz="1200" b="1" kern="1200" dirty="0">
                <a:solidFill>
                  <a:schemeClr val="tx1"/>
                </a:solidFill>
                <a:effectLst/>
                <a:latin typeface="+mn-lt"/>
                <a:ea typeface="+mn-ea"/>
                <a:cs typeface="+mn-cs"/>
              </a:rPr>
              <a: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 There is </a:t>
            </a:r>
            <a:r>
              <a:rPr lang="en-US" sz="1200" u="dbl" kern="1200" dirty="0">
                <a:solidFill>
                  <a:schemeClr val="tx1"/>
                </a:solidFill>
                <a:effectLst/>
                <a:latin typeface="+mn-lt"/>
                <a:ea typeface="+mn-ea"/>
                <a:cs typeface="+mn-cs"/>
              </a:rPr>
              <a:t>great faith</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Luke 7:9</a:t>
            </a:r>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When Jesus heard these things, He marveled at him, and turned around and said to the crowd that followed Him, "I say to you, I have not found such great faith, not even in Israel!"</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(Luke 7:9)</a:t>
            </a:r>
          </a:p>
          <a:p>
            <a:r>
              <a:rPr lang="en-US" sz="1200" b="1" kern="1200" dirty="0">
                <a:solidFill>
                  <a:schemeClr val="tx1"/>
                </a:solidFill>
                <a:effectLst/>
                <a:latin typeface="+mn-lt"/>
                <a:ea typeface="+mn-ea"/>
                <a:cs typeface="+mn-cs"/>
              </a:rPr>
              <a: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 There is </a:t>
            </a:r>
            <a:r>
              <a:rPr lang="en-US" sz="1200" u="dbl" kern="1200" dirty="0">
                <a:solidFill>
                  <a:schemeClr val="tx1"/>
                </a:solidFill>
                <a:effectLst/>
                <a:latin typeface="+mn-lt"/>
                <a:ea typeface="+mn-ea"/>
                <a:cs typeface="+mn-cs"/>
              </a:rPr>
              <a:t>working faith</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2 Thess. 1:11</a:t>
            </a:r>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Therefore we also pray always for you that our God would count you worthy of this calling, and fulfill all the good pleasure of His goodness and </a:t>
            </a:r>
            <a:r>
              <a:rPr lang="en-US" sz="1200" i="1" u="sng" kern="1200" dirty="0">
                <a:solidFill>
                  <a:schemeClr val="tx1"/>
                </a:solidFill>
                <a:effectLst/>
                <a:latin typeface="+mn-lt"/>
                <a:ea typeface="+mn-ea"/>
                <a:cs typeface="+mn-cs"/>
              </a:rPr>
              <a:t>the work of faith with power</a:t>
            </a:r>
            <a:r>
              <a:rPr lang="en-US" sz="1200" i="1"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(2 Thessalonians 1:11)</a:t>
            </a:r>
          </a:p>
          <a:p>
            <a:r>
              <a:rPr lang="en-US" sz="1200" b="1" kern="1200" dirty="0">
                <a:solidFill>
                  <a:schemeClr val="tx1"/>
                </a:solidFill>
                <a:effectLst/>
                <a:latin typeface="+mn-lt"/>
                <a:ea typeface="+mn-ea"/>
                <a:cs typeface="+mn-cs"/>
              </a:rPr>
              <a: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 There is </a:t>
            </a:r>
            <a:r>
              <a:rPr lang="en-US" sz="1200" u="dbl" kern="1200" dirty="0">
                <a:solidFill>
                  <a:schemeClr val="tx1"/>
                </a:solidFill>
                <a:effectLst/>
                <a:latin typeface="+mn-lt"/>
                <a:ea typeface="+mn-ea"/>
                <a:cs typeface="+mn-cs"/>
              </a:rPr>
              <a:t>dead faith</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Jam. 2:26</a:t>
            </a:r>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For as the body without the spirit is dead, so faith without works is dead also.</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(James 2:26)</a:t>
            </a:r>
          </a:p>
          <a:p>
            <a:r>
              <a:rPr lang="en-US" sz="1200" b="1" kern="1200" dirty="0">
                <a:solidFill>
                  <a:schemeClr val="tx1"/>
                </a:solidFill>
                <a:effectLst/>
                <a:latin typeface="+mn-lt"/>
                <a:ea typeface="+mn-ea"/>
                <a:cs typeface="+mn-cs"/>
              </a:rPr>
              <a: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 There is </a:t>
            </a:r>
            <a:r>
              <a:rPr lang="en-US" sz="1200" u="dbl" kern="1200" dirty="0">
                <a:solidFill>
                  <a:schemeClr val="tx1"/>
                </a:solidFill>
                <a:effectLst/>
                <a:latin typeface="+mn-lt"/>
                <a:ea typeface="+mn-ea"/>
                <a:cs typeface="+mn-cs"/>
              </a:rPr>
              <a:t>unfeigned faith</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2 Tim. 1:5</a:t>
            </a:r>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when I call to remembrance the genuine faith that is in you, which dwelt first in your grandmother Lois and your mother Eunice, and I am persuaded is in you also. </a:t>
            </a:r>
            <a:r>
              <a:rPr lang="en-US" sz="1200" b="1" kern="1200" dirty="0">
                <a:solidFill>
                  <a:schemeClr val="tx1"/>
                </a:solidFill>
                <a:effectLst/>
                <a:latin typeface="+mn-lt"/>
                <a:ea typeface="+mn-ea"/>
                <a:cs typeface="+mn-cs"/>
              </a:rPr>
              <a:t>(2 Timothy 1:5)</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B1B26F2-AEB4-4B40-9FDD-0508AB4B36D2}" type="slidenum">
              <a:rPr lang="en-US" smtClean="0"/>
              <a:t>14</a:t>
            </a:fld>
            <a:endParaRPr lang="en-US"/>
          </a:p>
        </p:txBody>
      </p:sp>
    </p:spTree>
    <p:extLst>
      <p:ext uri="{BB962C8B-B14F-4D97-AF65-F5344CB8AC3E}">
        <p14:creationId xmlns:p14="http://schemas.microsoft.com/office/powerpoint/2010/main" val="2135147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VIII. There are many examples in Scripture of “Bible faith”:</a:t>
            </a:r>
          </a:p>
          <a:p>
            <a:r>
              <a:rPr lang="en-US" sz="1200" b="0" kern="1200" dirty="0">
                <a:solidFill>
                  <a:schemeClr val="tx1"/>
                </a:solidFill>
                <a:effectLst/>
                <a:latin typeface="+mn-lt"/>
                <a:ea typeface="+mn-ea"/>
                <a:cs typeface="+mn-cs"/>
              </a:rPr>
              <a:t>&gt;&gt;&gt;&gt;&gt;&gt;&gt;&gt;&gt;&gt;&gt;&gt;&gt;&gt;</a:t>
            </a:r>
          </a:p>
          <a:p>
            <a:r>
              <a:rPr lang="en-US" sz="1200" kern="1200" dirty="0">
                <a:solidFill>
                  <a:schemeClr val="tx1"/>
                </a:solidFill>
                <a:effectLst/>
                <a:latin typeface="+mn-lt"/>
                <a:ea typeface="+mn-ea"/>
                <a:cs typeface="+mn-cs"/>
              </a:rPr>
              <a:t>    A. Noah, </a:t>
            </a:r>
            <a:r>
              <a:rPr lang="en-US" sz="1200" b="1" kern="1200" dirty="0">
                <a:solidFill>
                  <a:schemeClr val="tx1"/>
                </a:solidFill>
                <a:effectLst/>
                <a:latin typeface="+mn-lt"/>
                <a:ea typeface="+mn-ea"/>
                <a:cs typeface="+mn-cs"/>
              </a:rPr>
              <a:t>Gen. 6:14-22; Heb. 11:7.</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a:t>
            </a:r>
          </a:p>
          <a:p>
            <a:r>
              <a:rPr lang="en-US" sz="1200" kern="1200" dirty="0">
                <a:solidFill>
                  <a:schemeClr val="tx1"/>
                </a:solidFill>
                <a:effectLst/>
                <a:latin typeface="+mn-lt"/>
                <a:ea typeface="+mn-ea"/>
                <a:cs typeface="+mn-cs"/>
              </a:rPr>
              <a:t>    B. Abraham, </a:t>
            </a:r>
            <a:r>
              <a:rPr lang="en-US" sz="1200" b="1" kern="1200" dirty="0">
                <a:solidFill>
                  <a:schemeClr val="tx1"/>
                </a:solidFill>
                <a:effectLst/>
                <a:latin typeface="+mn-lt"/>
                <a:ea typeface="+mn-ea"/>
                <a:cs typeface="+mn-cs"/>
              </a:rPr>
              <a:t>Gen. 12:14; 22:1-10; Rom. 4:18-21; Heb. 11:8-19.</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a:t>
            </a:r>
          </a:p>
          <a:p>
            <a:r>
              <a:rPr lang="en-US" sz="1200" kern="1200" dirty="0">
                <a:solidFill>
                  <a:schemeClr val="tx1"/>
                </a:solidFill>
                <a:effectLst/>
                <a:latin typeface="+mn-lt"/>
                <a:ea typeface="+mn-ea"/>
                <a:cs typeface="+mn-cs"/>
              </a:rPr>
              <a:t>    C. David, </a:t>
            </a:r>
            <a:r>
              <a:rPr lang="en-US" sz="1200" b="1" kern="1200" dirty="0">
                <a:solidFill>
                  <a:schemeClr val="tx1"/>
                </a:solidFill>
                <a:effectLst/>
                <a:latin typeface="+mn-lt"/>
                <a:ea typeface="+mn-ea"/>
                <a:cs typeface="+mn-cs"/>
              </a:rPr>
              <a:t>1 Sam. 17:37, 46-47.</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a:t>
            </a:r>
          </a:p>
          <a:p>
            <a:r>
              <a:rPr lang="en-US" sz="1200" kern="1200" dirty="0">
                <a:solidFill>
                  <a:schemeClr val="tx1"/>
                </a:solidFill>
                <a:effectLst/>
                <a:latin typeface="+mn-lt"/>
                <a:ea typeface="+mn-ea"/>
                <a:cs typeface="+mn-cs"/>
              </a:rPr>
              <a:t>    D. Elijah, </a:t>
            </a:r>
            <a:r>
              <a:rPr lang="en-US" sz="1200" b="1" kern="1200" dirty="0">
                <a:solidFill>
                  <a:schemeClr val="tx1"/>
                </a:solidFill>
                <a:effectLst/>
                <a:latin typeface="+mn-lt"/>
                <a:ea typeface="+mn-ea"/>
                <a:cs typeface="+mn-cs"/>
              </a:rPr>
              <a:t>1 Kings 18:32-38.</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a:t>
            </a:r>
          </a:p>
          <a:p>
            <a:r>
              <a:rPr lang="en-US" sz="1200" kern="1200" dirty="0">
                <a:solidFill>
                  <a:schemeClr val="tx1"/>
                </a:solidFill>
                <a:effectLst/>
                <a:latin typeface="+mn-lt"/>
                <a:ea typeface="+mn-ea"/>
                <a:cs typeface="+mn-cs"/>
              </a:rPr>
              <a:t>    E. Daniel, </a:t>
            </a:r>
            <a:r>
              <a:rPr lang="en-US" sz="1200" b="1" kern="1200" dirty="0">
                <a:solidFill>
                  <a:schemeClr val="tx1"/>
                </a:solidFill>
                <a:effectLst/>
                <a:latin typeface="+mn-lt"/>
                <a:ea typeface="+mn-ea"/>
                <a:cs typeface="+mn-cs"/>
              </a:rPr>
              <a:t>Dan. 6</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a:t>
            </a:r>
          </a:p>
          <a:p>
            <a:r>
              <a:rPr lang="en-US" sz="1200" kern="1200" dirty="0">
                <a:solidFill>
                  <a:schemeClr val="tx1"/>
                </a:solidFill>
                <a:effectLst/>
                <a:latin typeface="+mn-lt"/>
                <a:ea typeface="+mn-ea"/>
                <a:cs typeface="+mn-cs"/>
              </a:rPr>
              <a:t>    F. Shadrach, Meshach and Abednego, </a:t>
            </a:r>
            <a:r>
              <a:rPr lang="en-US" sz="1200" b="1" kern="1200" dirty="0">
                <a:solidFill>
                  <a:schemeClr val="tx1"/>
                </a:solidFill>
                <a:effectLst/>
                <a:latin typeface="+mn-lt"/>
                <a:ea typeface="+mn-ea"/>
                <a:cs typeface="+mn-cs"/>
              </a:rPr>
              <a:t>Dan. 3:13-27</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a:t>
            </a:r>
          </a:p>
          <a:p>
            <a:r>
              <a:rPr lang="en-US" sz="1200" kern="1200" dirty="0">
                <a:solidFill>
                  <a:schemeClr val="tx1"/>
                </a:solidFill>
                <a:effectLst/>
                <a:latin typeface="+mn-lt"/>
                <a:ea typeface="+mn-ea"/>
                <a:cs typeface="+mn-cs"/>
              </a:rPr>
              <a:t>    G. Joseph, </a:t>
            </a:r>
            <a:r>
              <a:rPr lang="en-US" sz="1200" b="1" kern="1200" dirty="0">
                <a:solidFill>
                  <a:schemeClr val="tx1"/>
                </a:solidFill>
                <a:effectLst/>
                <a:latin typeface="+mn-lt"/>
                <a:ea typeface="+mn-ea"/>
                <a:cs typeface="+mn-cs"/>
              </a:rPr>
              <a:t>Gen. 50:20; Heb. 11:22</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a:t>
            </a:r>
          </a:p>
          <a:p>
            <a:r>
              <a:rPr lang="en-US" sz="1200" kern="1200" dirty="0">
                <a:solidFill>
                  <a:schemeClr val="tx1"/>
                </a:solidFill>
                <a:effectLst/>
                <a:latin typeface="+mn-lt"/>
                <a:ea typeface="+mn-ea"/>
                <a:cs typeface="+mn-cs"/>
              </a:rPr>
              <a:t>    H. Ezra, </a:t>
            </a:r>
            <a:r>
              <a:rPr lang="en-US" sz="1200" b="1" kern="1200" dirty="0">
                <a:solidFill>
                  <a:schemeClr val="tx1"/>
                </a:solidFill>
                <a:effectLst/>
                <a:latin typeface="+mn-lt"/>
                <a:ea typeface="+mn-ea"/>
                <a:cs typeface="+mn-cs"/>
              </a:rPr>
              <a:t>Ezra 8:22</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a:t>
            </a:r>
          </a:p>
          <a:p>
            <a:r>
              <a:rPr lang="en-US" sz="1200" kern="1200" dirty="0">
                <a:solidFill>
                  <a:schemeClr val="tx1"/>
                </a:solidFill>
                <a:effectLst/>
                <a:latin typeface="+mn-lt"/>
                <a:ea typeface="+mn-ea"/>
                <a:cs typeface="+mn-cs"/>
              </a:rPr>
              <a:t>    I. Mordecai, </a:t>
            </a:r>
            <a:r>
              <a:rPr lang="en-US" sz="1200" b="1" kern="1200" dirty="0">
                <a:solidFill>
                  <a:schemeClr val="tx1"/>
                </a:solidFill>
                <a:effectLst/>
                <a:latin typeface="+mn-lt"/>
                <a:ea typeface="+mn-ea"/>
                <a:cs typeface="+mn-cs"/>
              </a:rPr>
              <a:t>Esth. 4:14.</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a:t>
            </a:r>
          </a:p>
          <a:p>
            <a:r>
              <a:rPr lang="en-US" sz="1200" kern="1200" dirty="0">
                <a:solidFill>
                  <a:schemeClr val="tx1"/>
                </a:solidFill>
                <a:effectLst/>
                <a:latin typeface="+mn-lt"/>
                <a:ea typeface="+mn-ea"/>
                <a:cs typeface="+mn-cs"/>
              </a:rPr>
              <a:t>    J. Paul, </a:t>
            </a:r>
            <a:r>
              <a:rPr lang="en-US" sz="1200" b="1" kern="1200" dirty="0">
                <a:solidFill>
                  <a:schemeClr val="tx1"/>
                </a:solidFill>
                <a:effectLst/>
                <a:latin typeface="+mn-lt"/>
                <a:ea typeface="+mn-ea"/>
                <a:cs typeface="+mn-cs"/>
              </a:rPr>
              <a:t>Acts 27:25.</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B1B26F2-AEB4-4B40-9FDD-0508AB4B36D2}" type="slidenum">
              <a:rPr lang="en-US" smtClean="0"/>
              <a:t>15</a:t>
            </a:fld>
            <a:endParaRPr lang="en-US"/>
          </a:p>
        </p:txBody>
      </p:sp>
    </p:spTree>
    <p:extLst>
      <p:ext uri="{BB962C8B-B14F-4D97-AF65-F5344CB8AC3E}">
        <p14:creationId xmlns:p14="http://schemas.microsoft.com/office/powerpoint/2010/main" val="2496044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IX. “Bible faith” triumphs under trial.</a:t>
            </a:r>
          </a:p>
          <a:p>
            <a:r>
              <a:rPr lang="en-US" sz="1200" b="0" kern="1200" dirty="0">
                <a:solidFill>
                  <a:schemeClr val="tx1"/>
                </a:solidFill>
                <a:effectLst/>
                <a:latin typeface="+mn-lt"/>
                <a:ea typeface="+mn-ea"/>
                <a:cs typeface="+mn-cs"/>
              </a:rPr>
              <a:t>&gt;&gt;&gt;&gt;&gt;&gt;&gt;&gt;&gt;&gt;&gt;&gt;&gt;&gt;</a:t>
            </a:r>
          </a:p>
          <a:p>
            <a:r>
              <a:rPr lang="en-US" sz="1200" kern="1200" dirty="0">
                <a:solidFill>
                  <a:schemeClr val="tx1"/>
                </a:solidFill>
                <a:effectLst/>
                <a:latin typeface="+mn-lt"/>
                <a:ea typeface="+mn-ea"/>
                <a:cs typeface="+mn-cs"/>
              </a:rPr>
              <a:t>    A. The successful trying of one’s “Bible faith” will result in praise and honor when Jesus returns, </a:t>
            </a:r>
            <a:r>
              <a:rPr lang="en-US" sz="1200" b="1" kern="1200" dirty="0">
                <a:solidFill>
                  <a:schemeClr val="tx1"/>
                </a:solidFill>
                <a:effectLst/>
                <a:latin typeface="+mn-lt"/>
                <a:ea typeface="+mn-ea"/>
                <a:cs typeface="+mn-cs"/>
              </a:rPr>
              <a:t>1 Pet. 1:7.</a:t>
            </a:r>
          </a:p>
          <a:p>
            <a:r>
              <a:rPr lang="en-US" sz="1200" b="1" kern="1200" dirty="0">
                <a:solidFill>
                  <a:schemeClr val="tx1"/>
                </a:solidFill>
                <a:effectLst/>
                <a:latin typeface="+mn-lt"/>
                <a:ea typeface="+mn-ea"/>
                <a:cs typeface="+mn-cs"/>
              </a:rPr>
              <a: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B. The trial of one’s faith results in patience, </a:t>
            </a:r>
            <a:r>
              <a:rPr lang="en-US" sz="1200" b="1" kern="1200" dirty="0">
                <a:solidFill>
                  <a:schemeClr val="tx1"/>
                </a:solidFill>
                <a:effectLst/>
                <a:latin typeface="+mn-lt"/>
                <a:ea typeface="+mn-ea"/>
                <a:cs typeface="+mn-cs"/>
              </a:rPr>
              <a:t>Jam. 1:3.</a:t>
            </a:r>
          </a:p>
          <a:p>
            <a:r>
              <a:rPr lang="en-US" sz="1200" b="1" kern="1200" dirty="0">
                <a:solidFill>
                  <a:schemeClr val="tx1"/>
                </a:solidFill>
                <a:effectLst/>
                <a:latin typeface="+mn-lt"/>
                <a:ea typeface="+mn-ea"/>
                <a:cs typeface="+mn-cs"/>
              </a:rPr>
              <a: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C. There is no comparison between the trials of one’s faith on earth and the glory to come.</a:t>
            </a:r>
          </a:p>
          <a:p>
            <a:r>
              <a:rPr lang="en-US" sz="1200" kern="1200" dirty="0">
                <a:solidFill>
                  <a:schemeClr val="tx1"/>
                </a:solidFill>
                <a:effectLst/>
                <a:latin typeface="+mn-lt"/>
                <a:ea typeface="+mn-ea"/>
                <a:cs typeface="+mn-cs"/>
              </a:rPr>
              <a:t>&gt;&gt;&gt;&gt;&gt;&gt;&gt;&gt;&gt;&gt;&gt;&gt;&gt;&gt;</a:t>
            </a:r>
          </a:p>
          <a:p>
            <a:r>
              <a:rPr lang="en-US" sz="1200" kern="1200" dirty="0">
                <a:solidFill>
                  <a:schemeClr val="tx1"/>
                </a:solidFill>
                <a:effectLst/>
                <a:latin typeface="+mn-lt"/>
                <a:ea typeface="+mn-ea"/>
                <a:cs typeface="+mn-cs"/>
              </a:rPr>
              <a:t>        1. The heavenly hereafter more than compensates for suffering now, if one has “Bible faith,” </a:t>
            </a:r>
            <a:r>
              <a:rPr lang="en-US" sz="1200" b="1" kern="1200" dirty="0">
                <a:solidFill>
                  <a:schemeClr val="tx1"/>
                </a:solidFill>
                <a:effectLst/>
                <a:latin typeface="+mn-lt"/>
                <a:ea typeface="+mn-ea"/>
                <a:cs typeface="+mn-cs"/>
              </a:rPr>
              <a:t>Rom. 8:18.</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a:t>
            </a:r>
          </a:p>
          <a:p>
            <a:r>
              <a:rPr lang="en-US" sz="1200" kern="1200" dirty="0">
                <a:solidFill>
                  <a:schemeClr val="tx1"/>
                </a:solidFill>
                <a:effectLst/>
                <a:latin typeface="+mn-lt"/>
                <a:ea typeface="+mn-ea"/>
                <a:cs typeface="+mn-cs"/>
              </a:rPr>
              <a:t>        2. The trial of “Bible faith” now is light affliction compared to heavenly glory, </a:t>
            </a:r>
            <a:r>
              <a:rPr lang="en-US" sz="1200" b="1" kern="1200" dirty="0">
                <a:solidFill>
                  <a:schemeClr val="tx1"/>
                </a:solidFill>
                <a:effectLst/>
                <a:latin typeface="+mn-lt"/>
                <a:ea typeface="+mn-ea"/>
                <a:cs typeface="+mn-cs"/>
              </a:rPr>
              <a:t>2 Cor. 4:8-18</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  </a:t>
            </a:r>
          </a:p>
          <a:p>
            <a:r>
              <a:rPr lang="en-US" sz="1200" kern="1200" dirty="0">
                <a:solidFill>
                  <a:schemeClr val="tx1"/>
                </a:solidFill>
                <a:effectLst/>
                <a:latin typeface="+mn-lt"/>
                <a:ea typeface="+mn-ea"/>
                <a:cs typeface="+mn-cs"/>
              </a:rPr>
              <a:t>      3. One’s “Bible faith” is as strong as one’s trust and confidence in Jesus Christ, </a:t>
            </a:r>
            <a:r>
              <a:rPr lang="en-US" sz="1200" b="1" kern="1200" dirty="0">
                <a:solidFill>
                  <a:schemeClr val="tx1"/>
                </a:solidFill>
                <a:effectLst/>
                <a:latin typeface="+mn-lt"/>
                <a:ea typeface="+mn-ea"/>
                <a:cs typeface="+mn-cs"/>
              </a:rPr>
              <a:t>2 Tim. 1:12</a:t>
            </a:r>
            <a:r>
              <a:rPr lang="en-US" sz="1200" kern="1200" dirty="0">
                <a:solidFill>
                  <a:schemeClr val="tx1"/>
                </a:solidFill>
                <a:effectLst/>
                <a:latin typeface="+mn-lt"/>
                <a:ea typeface="+mn-ea"/>
                <a:cs typeface="+mn-cs"/>
              </a:rPr>
              <a:t>.</a:t>
            </a:r>
          </a:p>
          <a:p>
            <a:pPr rtl="0"/>
            <a:r>
              <a:rPr lang="en-US" sz="1200" b="0" i="1" u="none" strike="noStrike" kern="1200" baseline="0" dirty="0">
                <a:solidFill>
                  <a:schemeClr val="tx1"/>
                </a:solidFill>
                <a:latin typeface="+mn-lt"/>
                <a:ea typeface="+mn-ea"/>
                <a:cs typeface="+mn-cs"/>
              </a:rPr>
              <a:t>For this reason I also suffer these things; nevertheless I am not ashamed, for I know whom I have believed and am persuaded that He is able to keep what I have committed to Him until that Day.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Timothy 1:12</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B1B26F2-AEB4-4B40-9FDD-0508AB4B36D2}" type="slidenum">
              <a:rPr lang="en-US" smtClean="0"/>
              <a:t>16</a:t>
            </a:fld>
            <a:endParaRPr lang="en-US"/>
          </a:p>
        </p:txBody>
      </p:sp>
    </p:spTree>
    <p:extLst>
      <p:ext uri="{BB962C8B-B14F-4D97-AF65-F5344CB8AC3E}">
        <p14:creationId xmlns:p14="http://schemas.microsoft.com/office/powerpoint/2010/main" val="3277296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Conclusion:</a:t>
            </a:r>
          </a:p>
          <a:p>
            <a:r>
              <a:rPr lang="en-US" sz="1200" b="1" kern="1200" dirty="0">
                <a:solidFill>
                  <a:schemeClr val="tx1"/>
                </a:solidFill>
                <a:effectLst/>
                <a:latin typeface="+mn-lt"/>
                <a:ea typeface="+mn-ea"/>
                <a:cs typeface="+mn-cs"/>
              </a:rPr>
              <a: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1. He who has “Bible faith” can through the eye of faith see the heaven to come, </a:t>
            </a:r>
            <a:r>
              <a:rPr lang="en-US" sz="1200" b="1" kern="1200" dirty="0">
                <a:solidFill>
                  <a:schemeClr val="tx1"/>
                </a:solidFill>
                <a:effectLst/>
                <a:latin typeface="+mn-lt"/>
                <a:ea typeface="+mn-ea"/>
                <a:cs typeface="+mn-cs"/>
              </a:rPr>
              <a:t>2 Cor. 4:18; Heb. 11:1.</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while we do not look at the things which are seen, but at the things which are not seen. For the things which are seen are temporary, but the things which are not seen are eternal. </a:t>
            </a:r>
            <a:r>
              <a:rPr lang="en-US" sz="1200" b="1" kern="1200" dirty="0">
                <a:solidFill>
                  <a:schemeClr val="tx1"/>
                </a:solidFill>
                <a:effectLst/>
                <a:latin typeface="+mn-lt"/>
                <a:ea typeface="+mn-ea"/>
                <a:cs typeface="+mn-cs"/>
              </a:rPr>
              <a:t>(2 Corinthians 4:18)</a:t>
            </a:r>
          </a:p>
          <a:p>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Now faith is the substance of things hoped for, the evidence of things not seen.</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(Hebrews 11:1)</a:t>
            </a:r>
          </a:p>
          <a:p>
            <a:r>
              <a:rPr lang="en-US" sz="1200" b="1" kern="1200" dirty="0">
                <a:solidFill>
                  <a:schemeClr val="tx1"/>
                </a:solidFill>
                <a:effectLst/>
                <a:latin typeface="+mn-lt"/>
                <a:ea typeface="+mn-ea"/>
                <a:cs typeface="+mn-cs"/>
              </a:rPr>
              <a: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2. Humanity is commanded to have this faith, </a:t>
            </a:r>
          </a:p>
          <a:p>
            <a:r>
              <a:rPr lang="en-US" sz="1200" kern="1200" dirty="0">
                <a:solidFill>
                  <a:schemeClr val="tx1"/>
                </a:solidFill>
                <a:effectLst/>
                <a:latin typeface="+mn-lt"/>
                <a:ea typeface="+mn-ea"/>
                <a:cs typeface="+mn-cs"/>
              </a:rPr>
              <a:t>&gt;&gt;&gt;&gt;&gt;&gt;&gt;&gt;&gt;&gt;&gt;&gt;&gt;&gt;</a:t>
            </a:r>
          </a:p>
          <a:p>
            <a:r>
              <a:rPr lang="en-US" sz="1200" kern="1200" dirty="0">
                <a:solidFill>
                  <a:schemeClr val="tx1"/>
                </a:solidFill>
                <a:effectLst/>
                <a:latin typeface="+mn-lt"/>
                <a:ea typeface="+mn-ea"/>
                <a:cs typeface="+mn-cs"/>
              </a:rPr>
              <a:t>    3. “Bible faith” is derived from the </a:t>
            </a:r>
            <a:r>
              <a:rPr lang="en-US" sz="1200" b="1" kern="1200" dirty="0">
                <a:solidFill>
                  <a:schemeClr val="tx1"/>
                </a:solidFill>
                <a:effectLst/>
                <a:latin typeface="+mn-lt"/>
                <a:ea typeface="+mn-ea"/>
                <a:cs typeface="+mn-cs"/>
              </a:rPr>
              <a:t>system of faith </a:t>
            </a:r>
            <a:r>
              <a:rPr lang="en-US" sz="1200" kern="1200" dirty="0">
                <a:solidFill>
                  <a:schemeClr val="tx1"/>
                </a:solidFill>
                <a:effectLst/>
                <a:latin typeface="+mn-lt"/>
                <a:ea typeface="+mn-ea"/>
                <a:cs typeface="+mn-cs"/>
              </a:rPr>
              <a:t>⎯ the Bible, </a:t>
            </a:r>
            <a:r>
              <a:rPr lang="en-US" sz="1200" b="1" kern="1200" dirty="0">
                <a:solidFill>
                  <a:schemeClr val="tx1"/>
                </a:solidFill>
                <a:effectLst/>
                <a:latin typeface="+mn-lt"/>
                <a:ea typeface="+mn-ea"/>
                <a:cs typeface="+mn-cs"/>
              </a:rPr>
              <a:t>2Cor. 5:7.</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For we walk by faith, not by sight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(2 Corinthians 5:7)</a:t>
            </a:r>
          </a:p>
          <a:p>
            <a:r>
              <a:rPr lang="en-US" sz="1200" b="0" kern="1200" dirty="0">
                <a:solidFill>
                  <a:schemeClr val="tx1"/>
                </a:solidFill>
                <a:effectLst/>
                <a:latin typeface="+mn-lt"/>
                <a:ea typeface="+mn-ea"/>
                <a:cs typeface="+mn-cs"/>
              </a:rPr>
              <a:t>&gt;&gt;&gt;&gt;&gt;&gt;&gt;&gt;&gt;&gt;&gt;&gt;&gt;</a:t>
            </a:r>
          </a:p>
          <a:p>
            <a:r>
              <a:rPr lang="en-US" sz="1200" kern="1200" dirty="0">
                <a:solidFill>
                  <a:schemeClr val="tx1"/>
                </a:solidFill>
                <a:effectLst/>
                <a:latin typeface="+mn-lt"/>
                <a:ea typeface="+mn-ea"/>
                <a:cs typeface="+mn-cs"/>
              </a:rPr>
              <a:t>    4. Faith toward God is the building block on which Christians grow, </a:t>
            </a:r>
            <a:r>
              <a:rPr lang="en-US" sz="1200" b="1" kern="1200" dirty="0">
                <a:solidFill>
                  <a:schemeClr val="tx1"/>
                </a:solidFill>
                <a:effectLst/>
                <a:latin typeface="+mn-lt"/>
                <a:ea typeface="+mn-ea"/>
                <a:cs typeface="+mn-cs"/>
              </a:rPr>
              <a:t>Heb. 6:1</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Therefore, leaving the discussion of the elementary principles of Christ, let us go on to perfection, not laying again the foundation of repentance from dead works and of faith toward God,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(Hebrews 6:1)</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B1B26F2-AEB4-4B40-9FDD-0508AB4B36D2}" type="slidenum">
              <a:rPr lang="en-US" smtClean="0"/>
              <a:t>17</a:t>
            </a:fld>
            <a:endParaRPr lang="en-US"/>
          </a:p>
        </p:txBody>
      </p:sp>
    </p:spTree>
    <p:extLst>
      <p:ext uri="{BB962C8B-B14F-4D97-AF65-F5344CB8AC3E}">
        <p14:creationId xmlns:p14="http://schemas.microsoft.com/office/powerpoint/2010/main" val="2717845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Invitation:</a:t>
            </a:r>
          </a:p>
          <a:p>
            <a:r>
              <a:rPr lang="en-US" sz="1200" b="1" kern="1200" dirty="0">
                <a:solidFill>
                  <a:schemeClr val="tx1"/>
                </a:solidFill>
                <a:effectLst/>
                <a:latin typeface="+mn-lt"/>
                <a:ea typeface="+mn-ea"/>
                <a:cs typeface="+mn-cs"/>
              </a:rPr>
              <a: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1. The essentiality of “Bible faith” is apparent in </a:t>
            </a:r>
            <a:r>
              <a:rPr lang="en-US" sz="1200" b="1" kern="1200" dirty="0">
                <a:solidFill>
                  <a:schemeClr val="tx1"/>
                </a:solidFill>
                <a:effectLst/>
                <a:latin typeface="+mn-lt"/>
                <a:ea typeface="+mn-ea"/>
                <a:cs typeface="+mn-cs"/>
              </a:rPr>
              <a:t>Hebrews 11:6.</a:t>
            </a:r>
            <a:endParaRPr lang="en-US" sz="1200"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But without faith it is impossible to please Him</a:t>
            </a:r>
            <a:r>
              <a:rPr lang="en-US" sz="1200" i="1" kern="1200" dirty="0">
                <a:solidFill>
                  <a:schemeClr val="tx1"/>
                </a:solidFill>
                <a:effectLst/>
                <a:latin typeface="+mn-lt"/>
                <a:ea typeface="+mn-ea"/>
                <a:cs typeface="+mn-cs"/>
              </a:rPr>
              <a:t>, for he who comes to God must believe that He is, and that He is a rewarder of those who diligently seek Him. </a:t>
            </a:r>
            <a:r>
              <a:rPr lang="en-US" sz="1200" b="1" kern="1200" dirty="0">
                <a:solidFill>
                  <a:schemeClr val="tx1"/>
                </a:solidFill>
                <a:effectLst/>
                <a:latin typeface="+mn-lt"/>
                <a:ea typeface="+mn-ea"/>
                <a:cs typeface="+mn-cs"/>
              </a:rPr>
              <a:t>(Hebrews 11:6)</a:t>
            </a:r>
          </a:p>
          <a:p>
            <a:r>
              <a:rPr lang="en-US" sz="1200" b="1" kern="1200" dirty="0">
                <a:solidFill>
                  <a:schemeClr val="tx1"/>
                </a:solidFill>
                <a:effectLst/>
                <a:latin typeface="+mn-lt"/>
                <a:ea typeface="+mn-ea"/>
                <a:cs typeface="+mn-cs"/>
              </a:rPr>
              <a: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2. Non-Christians must develop a “Bible faith,” for no other type of faith leads to salvation, </a:t>
            </a:r>
            <a:r>
              <a:rPr lang="en-US" sz="1200" b="1" kern="1200" dirty="0">
                <a:solidFill>
                  <a:schemeClr val="tx1"/>
                </a:solidFill>
                <a:effectLst/>
                <a:latin typeface="+mn-lt"/>
                <a:ea typeface="+mn-ea"/>
                <a:cs typeface="+mn-cs"/>
              </a:rPr>
              <a:t>Mark 16:16</a:t>
            </a:r>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He who believes and is baptized will be saved; but he who does not believe will be condemned.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(Mark 16:16)</a:t>
            </a:r>
          </a:p>
          <a:p>
            <a:r>
              <a:rPr lang="en-US" sz="1200" b="1" kern="1200" dirty="0">
                <a:solidFill>
                  <a:schemeClr val="tx1"/>
                </a:solidFill>
                <a:effectLst/>
                <a:latin typeface="+mn-lt"/>
                <a:ea typeface="+mn-ea"/>
                <a:cs typeface="+mn-cs"/>
              </a:rPr>
              <a: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3. Erring Christians need to be reconverted so their “Bible faith” can contribute to their eternal salvation, </a:t>
            </a:r>
            <a:r>
              <a:rPr lang="en-US" sz="1200" b="1" kern="1200" dirty="0">
                <a:solidFill>
                  <a:schemeClr val="tx1"/>
                </a:solidFill>
                <a:effectLst/>
                <a:latin typeface="+mn-lt"/>
                <a:ea typeface="+mn-ea"/>
                <a:cs typeface="+mn-cs"/>
              </a:rPr>
              <a:t>Jam. 5:19-20</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Brethren, if anyone among you wanders from the truth, and someone turns him back, let him know that he who turns a sinner from the error of his way will save a soul from death and cover a multitude of sins.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(James 5:19-20)</a:t>
            </a:r>
            <a:endParaRPr lang="en-US" sz="1200" kern="1200" dirty="0">
              <a:solidFill>
                <a:schemeClr val="tx1"/>
              </a:solidFill>
              <a:effectLst/>
              <a:latin typeface="+mn-lt"/>
              <a:ea typeface="+mn-ea"/>
              <a:cs typeface="+mn-cs"/>
            </a:endParaRPr>
          </a:p>
          <a:p>
            <a:r>
              <a:rPr lang="en-US"/>
              <a:t>&gt;&gt;&gt;&gt;&gt;&gt;&gt;&gt;&gt;&gt;&gt;&gt;&gt;&gt;&gt;&gt;&gt;</a:t>
            </a:r>
            <a:endParaRPr lang="en-US" dirty="0"/>
          </a:p>
        </p:txBody>
      </p:sp>
      <p:sp>
        <p:nvSpPr>
          <p:cNvPr id="4" name="Slide Number Placeholder 3"/>
          <p:cNvSpPr>
            <a:spLocks noGrp="1"/>
          </p:cNvSpPr>
          <p:nvPr>
            <p:ph type="sldNum" sz="quarter" idx="5"/>
          </p:nvPr>
        </p:nvSpPr>
        <p:spPr/>
        <p:txBody>
          <a:bodyPr/>
          <a:lstStyle/>
          <a:p>
            <a:fld id="{4B1B26F2-AEB4-4B40-9FDD-0508AB4B36D2}" type="slidenum">
              <a:rPr lang="en-US" smtClean="0"/>
              <a:t>18</a:t>
            </a:fld>
            <a:endParaRPr lang="en-US"/>
          </a:p>
        </p:txBody>
      </p:sp>
    </p:spTree>
    <p:extLst>
      <p:ext uri="{BB962C8B-B14F-4D97-AF65-F5344CB8AC3E}">
        <p14:creationId xmlns:p14="http://schemas.microsoft.com/office/powerpoint/2010/main" val="3929426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1. The word “faith” may apply to one’s confidence in national leaders, one brand of automobile over others, all of the highway bridges we cross, airplanes we ride, religious leaders we hear, and virtually anything or anybody.</a:t>
            </a:r>
          </a:p>
          <a:p>
            <a:r>
              <a:rPr lang="en-US" sz="1200" kern="1200" dirty="0">
                <a:solidFill>
                  <a:schemeClr val="tx1"/>
                </a:solidFill>
                <a:effectLst/>
                <a:latin typeface="+mn-lt"/>
                <a:ea typeface="+mn-ea"/>
                <a:cs typeface="+mn-cs"/>
              </a:rPr>
              <a:t>&gt;&gt;&gt;&gt;&gt;&gt;&gt;&gt;&gt;&gt;&gt;&gt;&gt;&gt;&gt;&gt;</a:t>
            </a:r>
          </a:p>
          <a:p>
            <a:r>
              <a:rPr lang="en-US" sz="1200" kern="1200" dirty="0">
                <a:solidFill>
                  <a:schemeClr val="tx1"/>
                </a:solidFill>
                <a:effectLst/>
                <a:latin typeface="+mn-lt"/>
                <a:ea typeface="+mn-ea"/>
                <a:cs typeface="+mn-cs"/>
              </a:rPr>
              <a:t>    2. “Bible faith,” however, is a special, unique and unparalleled faith that exceeds in importance any other type of faith.</a:t>
            </a:r>
          </a:p>
          <a:p>
            <a:r>
              <a:rPr lang="en-US" sz="1200" kern="1200" dirty="0">
                <a:solidFill>
                  <a:schemeClr val="tx1"/>
                </a:solidFill>
                <a:effectLst/>
                <a:latin typeface="+mn-lt"/>
                <a:ea typeface="+mn-ea"/>
                <a:cs typeface="+mn-cs"/>
              </a:rPr>
              <a:t>&gt;&gt;&gt;&gt;&gt;&gt;&gt;&gt;&gt;&gt;&gt;&gt;&gt;&gt;&gt;&gt;</a:t>
            </a:r>
          </a:p>
          <a:p>
            <a:r>
              <a:rPr lang="en-US" sz="1200" kern="1200" dirty="0">
                <a:solidFill>
                  <a:schemeClr val="tx1"/>
                </a:solidFill>
                <a:effectLst/>
                <a:latin typeface="+mn-lt"/>
                <a:ea typeface="+mn-ea"/>
                <a:cs typeface="+mn-cs"/>
              </a:rPr>
              <a:t>    3. It is the only faith that affects your eternal soul, eternally.</a:t>
            </a:r>
          </a:p>
          <a:p>
            <a:endParaRPr lang="en-US" dirty="0"/>
          </a:p>
        </p:txBody>
      </p:sp>
      <p:sp>
        <p:nvSpPr>
          <p:cNvPr id="4" name="Slide Number Placeholder 3"/>
          <p:cNvSpPr>
            <a:spLocks noGrp="1"/>
          </p:cNvSpPr>
          <p:nvPr>
            <p:ph type="sldNum" sz="quarter" idx="5"/>
          </p:nvPr>
        </p:nvSpPr>
        <p:spPr/>
        <p:txBody>
          <a:bodyPr/>
          <a:lstStyle/>
          <a:p>
            <a:fld id="{4B1B26F2-AEB4-4B40-9FDD-0508AB4B36D2}" type="slidenum">
              <a:rPr lang="en-US" smtClean="0"/>
              <a:t>4</a:t>
            </a:fld>
            <a:endParaRPr lang="en-US"/>
          </a:p>
        </p:txBody>
      </p:sp>
    </p:spTree>
    <p:extLst>
      <p:ext uri="{BB962C8B-B14F-4D97-AF65-F5344CB8AC3E}">
        <p14:creationId xmlns:p14="http://schemas.microsoft.com/office/powerpoint/2010/main" val="3504477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 The Bible defines the faith that pertains both to our redemption and eternal salvation.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A. No other faith deserves as much attention because no other faith can do so much for us.</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B. The verb form of “faith” is “believe.”</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C. “Faith” is confidence in, reliance upon, complete trust in and persuasion or conviction based on testimony.</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D. </a:t>
            </a:r>
            <a:r>
              <a:rPr lang="en-US" sz="1200" u="sng" kern="1200" dirty="0">
                <a:solidFill>
                  <a:schemeClr val="tx1"/>
                </a:solidFill>
                <a:effectLst/>
                <a:latin typeface="+mn-lt"/>
                <a:ea typeface="+mn-ea"/>
                <a:cs typeface="+mn-cs"/>
              </a:rPr>
              <a:t>Hence, “faith” does not exist independently</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E. The “Bible faith” in which we are interested today relies on the testimony of the Word of God ⎯ the Bible, </a:t>
            </a:r>
            <a:r>
              <a:rPr lang="en-US" sz="1200" b="1" kern="1200" dirty="0">
                <a:solidFill>
                  <a:schemeClr val="tx1"/>
                </a:solidFill>
                <a:effectLst/>
                <a:latin typeface="+mn-lt"/>
                <a:ea typeface="+mn-ea"/>
                <a:cs typeface="+mn-cs"/>
              </a:rPr>
              <a:t>Rom. 10:17</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So then faith comes by hearing, and hearing by the word of God.  </a:t>
            </a:r>
            <a:r>
              <a:rPr lang="en-US" sz="1200" b="1" kern="1200" dirty="0">
                <a:solidFill>
                  <a:schemeClr val="tx1"/>
                </a:solidFill>
                <a:effectLst/>
                <a:latin typeface="+mn-lt"/>
                <a:ea typeface="+mn-ea"/>
                <a:cs typeface="+mn-cs"/>
              </a:rPr>
              <a:t>(Romans 10:17)</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B1B26F2-AEB4-4B40-9FDD-0508AB4B36D2}" type="slidenum">
              <a:rPr lang="en-US" smtClean="0"/>
              <a:t>5</a:t>
            </a:fld>
            <a:endParaRPr lang="en-US"/>
          </a:p>
        </p:txBody>
      </p:sp>
    </p:spTree>
    <p:extLst>
      <p:ext uri="{BB962C8B-B14F-4D97-AF65-F5344CB8AC3E}">
        <p14:creationId xmlns:p14="http://schemas.microsoft.com/office/powerpoint/2010/main" val="875210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1. The word “faith” does appear in </a:t>
            </a:r>
            <a:r>
              <a:rPr lang="en-US" sz="1200" b="1" kern="1200" dirty="0">
                <a:solidFill>
                  <a:schemeClr val="tx1"/>
                </a:solidFill>
                <a:effectLst/>
                <a:latin typeface="+mn-lt"/>
                <a:ea typeface="+mn-ea"/>
                <a:cs typeface="+mn-cs"/>
              </a:rPr>
              <a:t>Romans 14:23</a:t>
            </a:r>
            <a:r>
              <a:rPr lang="en-US" sz="1200" kern="1200" dirty="0">
                <a:solidFill>
                  <a:schemeClr val="tx1"/>
                </a:solidFill>
                <a:effectLst/>
                <a:latin typeface="+mn-lt"/>
                <a:ea typeface="+mn-ea"/>
                <a:cs typeface="+mn-cs"/>
              </a:rPr>
              <a:t> where it refers to one’s conscience, but that is not the “Bible faith” in which we are interested today.</a:t>
            </a:r>
          </a:p>
          <a:p>
            <a:r>
              <a:rPr lang="en-US" sz="1200" i="1" kern="1200" dirty="0">
                <a:solidFill>
                  <a:schemeClr val="tx1"/>
                </a:solidFill>
                <a:effectLst/>
                <a:latin typeface="+mn-lt"/>
                <a:ea typeface="+mn-ea"/>
                <a:cs typeface="+mn-cs"/>
              </a:rPr>
              <a:t>But he who doubts is condemned if he eats, because he does not eat from faith; for whatever </a:t>
            </a:r>
            <a:r>
              <a:rPr lang="en-US" sz="1200" i="1" u="sng" kern="1200" dirty="0">
                <a:solidFill>
                  <a:schemeClr val="tx1"/>
                </a:solidFill>
                <a:effectLst/>
                <a:latin typeface="+mn-lt"/>
                <a:ea typeface="+mn-ea"/>
                <a:cs typeface="+mn-cs"/>
              </a:rPr>
              <a:t>is not</a:t>
            </a:r>
            <a:r>
              <a:rPr lang="en-US" sz="1200" i="1" kern="1200" dirty="0">
                <a:solidFill>
                  <a:schemeClr val="tx1"/>
                </a:solidFill>
                <a:effectLst/>
                <a:latin typeface="+mn-lt"/>
                <a:ea typeface="+mn-ea"/>
                <a:cs typeface="+mn-cs"/>
              </a:rPr>
              <a:t> from faith is sin.</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(Romans 14:23)</a:t>
            </a:r>
          </a:p>
          <a:p>
            <a:r>
              <a:rPr lang="en-US" sz="1200" b="1" kern="1200" dirty="0">
                <a:solidFill>
                  <a:schemeClr val="tx1"/>
                </a:solidFill>
                <a:effectLst/>
                <a:latin typeface="+mn-lt"/>
                <a:ea typeface="+mn-ea"/>
                <a:cs typeface="+mn-cs"/>
              </a:rPr>
              <a:t>&gt;&gt;&gt;&gt;&gt;&gt;&gt;&gt;&gt;&gt;&gt;&gt;&gt;&gt;&gt;&gt;&gt;&gt;&gt;&gt;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2. In addition, </a:t>
            </a:r>
            <a:r>
              <a:rPr lang="en-US" sz="1200" b="1" kern="1200" dirty="0">
                <a:solidFill>
                  <a:schemeClr val="tx1"/>
                </a:solidFill>
                <a:effectLst/>
                <a:latin typeface="+mn-lt"/>
                <a:ea typeface="+mn-ea"/>
                <a:cs typeface="+mn-cs"/>
              </a:rPr>
              <a:t>Jude 3</a:t>
            </a:r>
            <a:r>
              <a:rPr lang="en-US" sz="1200" kern="1200" dirty="0">
                <a:solidFill>
                  <a:schemeClr val="tx1"/>
                </a:solidFill>
                <a:effectLst/>
                <a:latin typeface="+mn-lt"/>
                <a:ea typeface="+mn-ea"/>
                <a:cs typeface="+mn-cs"/>
              </a:rPr>
              <a:t> uses the word “faith” where it refers to the system of faith ⎯ the Bible.</a:t>
            </a:r>
          </a:p>
          <a:p>
            <a:r>
              <a:rPr lang="en-US" sz="1200" i="1" kern="1200" dirty="0">
                <a:solidFill>
                  <a:schemeClr val="tx1"/>
                </a:solidFill>
                <a:effectLst/>
                <a:latin typeface="+mn-lt"/>
                <a:ea typeface="+mn-ea"/>
                <a:cs typeface="+mn-cs"/>
              </a:rPr>
              <a:t>Beloved, while I was very diligent to write to you concerning our common salvation, I found it necessary to write to you exhorting you to contend earnestly for the faith which was once for all delivered to the saints.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(Jude 1:3)</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B1B26F2-AEB4-4B40-9FDD-0508AB4B36D2}" type="slidenum">
              <a:rPr lang="en-US" smtClean="0"/>
              <a:t>6</a:t>
            </a:fld>
            <a:endParaRPr lang="en-US"/>
          </a:p>
        </p:txBody>
      </p:sp>
    </p:spTree>
    <p:extLst>
      <p:ext uri="{BB962C8B-B14F-4D97-AF65-F5344CB8AC3E}">
        <p14:creationId xmlns:p14="http://schemas.microsoft.com/office/powerpoint/2010/main" val="971936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II. We cannot over emphasize the importance of “Bible faith.”</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We must have Bible faith to please God, </a:t>
            </a:r>
            <a:r>
              <a:rPr lang="en-US" sz="1200" b="1" kern="1200" dirty="0">
                <a:solidFill>
                  <a:schemeClr val="tx1"/>
                </a:solidFill>
                <a:effectLst/>
                <a:latin typeface="+mn-lt"/>
                <a:ea typeface="+mn-ea"/>
                <a:cs typeface="+mn-cs"/>
              </a:rPr>
              <a:t>Heb. 11:6</a:t>
            </a:r>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But without faith it is impossible to please Him, for he who comes to God must believe that He is, and that He is a rewarder of those who diligently seek Him.</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(Hebrews 11:6)</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 We are justified or saved by faith, </a:t>
            </a:r>
            <a:r>
              <a:rPr lang="en-US" sz="1200" b="1" kern="1200" dirty="0">
                <a:solidFill>
                  <a:schemeClr val="tx1"/>
                </a:solidFill>
                <a:effectLst/>
                <a:latin typeface="+mn-lt"/>
                <a:ea typeface="+mn-ea"/>
                <a:cs typeface="+mn-cs"/>
              </a:rPr>
              <a:t>Rom. 5:1; 1 Pet. 1:9</a:t>
            </a:r>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Therefore, having been justified by faith, we have peace with God through our Lord Jesus Christ,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(Romans 5:1)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 Grace and faith cooperate for one’s salvation, </a:t>
            </a:r>
            <a:r>
              <a:rPr lang="en-US" sz="1200" b="1" kern="1200" dirty="0">
                <a:solidFill>
                  <a:schemeClr val="tx1"/>
                </a:solidFill>
                <a:effectLst/>
                <a:latin typeface="+mn-lt"/>
                <a:ea typeface="+mn-ea"/>
                <a:cs typeface="+mn-cs"/>
              </a:rPr>
              <a:t>Eph. 2:8</a:t>
            </a:r>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For by grace you have been saved through faith, and that not of yourselves; it is the gift of God, </a:t>
            </a:r>
            <a:r>
              <a:rPr lang="en-US" sz="1200" b="1" kern="1200" dirty="0">
                <a:solidFill>
                  <a:schemeClr val="tx1"/>
                </a:solidFill>
                <a:effectLst/>
                <a:latin typeface="+mn-lt"/>
                <a:ea typeface="+mn-ea"/>
                <a:cs typeface="+mn-cs"/>
              </a:rPr>
              <a:t>(Ephesians 2:8)</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 Faith and baptism cooperate for one’s salvation, </a:t>
            </a:r>
            <a:r>
              <a:rPr lang="en-US" sz="1200" b="1" kern="1200" dirty="0">
                <a:solidFill>
                  <a:schemeClr val="tx1"/>
                </a:solidFill>
                <a:effectLst/>
                <a:latin typeface="+mn-lt"/>
                <a:ea typeface="+mn-ea"/>
                <a:cs typeface="+mn-cs"/>
              </a:rPr>
              <a:t>Mark 16:16</a:t>
            </a:r>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He who believes and is baptized will be saved; but he who does not believe will be condemned.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(Mark 16:16)</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 Faith and baptism cooperate to make one a child of God and to put Christ on, </a:t>
            </a:r>
            <a:r>
              <a:rPr lang="en-US" sz="1200" b="1" kern="1200" dirty="0">
                <a:solidFill>
                  <a:schemeClr val="tx1"/>
                </a:solidFill>
                <a:effectLst/>
                <a:latin typeface="+mn-lt"/>
                <a:ea typeface="+mn-ea"/>
                <a:cs typeface="+mn-cs"/>
              </a:rPr>
              <a:t>Gal. 3:26-27</a:t>
            </a:r>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For you are all sons of God through faith in Christ Jesus. For as many of you as were baptized into Christ have put on Christ.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(Galatians 3:26-27)</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B1B26F2-AEB4-4B40-9FDD-0508AB4B36D2}" type="slidenum">
              <a:rPr lang="en-US" smtClean="0"/>
              <a:t>7</a:t>
            </a:fld>
            <a:endParaRPr lang="en-US"/>
          </a:p>
        </p:txBody>
      </p:sp>
    </p:spTree>
    <p:extLst>
      <p:ext uri="{BB962C8B-B14F-4D97-AF65-F5344CB8AC3E}">
        <p14:creationId xmlns:p14="http://schemas.microsoft.com/office/powerpoint/2010/main" val="840154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III. “Bible faith” has great character.</a:t>
            </a: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&gt;&gt;&gt;&gt;&gt;&gt;&gt;&gt;&gt;&gt;&gt;&gt;&gt;&gt;&gt;&gt;&gt;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 First, “Bible faith” is obedient, </a:t>
            </a:r>
            <a:r>
              <a:rPr lang="en-US" sz="1200" b="1" kern="1200" dirty="0">
                <a:solidFill>
                  <a:schemeClr val="tx1"/>
                </a:solidFill>
                <a:effectLst/>
                <a:latin typeface="+mn-lt"/>
                <a:ea typeface="+mn-ea"/>
                <a:cs typeface="+mn-cs"/>
              </a:rPr>
              <a:t>Rom. 1:5; 16:26</a:t>
            </a:r>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but now made manifest, and by the prophetic Scriptures made known to all nations, </a:t>
            </a:r>
            <a:r>
              <a:rPr lang="en-US" sz="1200" i="1" u="sng" kern="1200" dirty="0">
                <a:solidFill>
                  <a:schemeClr val="tx1"/>
                </a:solidFill>
                <a:effectLst/>
                <a:latin typeface="+mn-lt"/>
                <a:ea typeface="+mn-ea"/>
                <a:cs typeface="+mn-cs"/>
              </a:rPr>
              <a:t>according to the commandment of the everlasting God</a:t>
            </a:r>
            <a:r>
              <a:rPr lang="en-US" sz="1200" i="1" kern="1200" dirty="0">
                <a:solidFill>
                  <a:schemeClr val="tx1"/>
                </a:solidFill>
                <a:effectLst/>
                <a:latin typeface="+mn-lt"/>
                <a:ea typeface="+mn-ea"/>
                <a:cs typeface="+mn-cs"/>
              </a:rPr>
              <a:t>, </a:t>
            </a:r>
            <a:r>
              <a:rPr lang="en-US" sz="1200" i="1" u="dbl" kern="1200" dirty="0">
                <a:solidFill>
                  <a:schemeClr val="tx1"/>
                </a:solidFill>
                <a:effectLst/>
                <a:latin typeface="+mn-lt"/>
                <a:ea typeface="+mn-ea"/>
                <a:cs typeface="+mn-cs"/>
              </a:rPr>
              <a:t>for obedience to the faith</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(Romans 16:26)</a:t>
            </a: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&gt;&gt;&gt;&gt;&gt;&gt;&gt;&gt;&gt;&gt;&gt;&gt;&gt;&gt;&gt;&gt;&gt;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1. The Greek word translated “believeth not” or “unbelieving” is also translated “disobedient,” </a:t>
            </a:r>
            <a:r>
              <a:rPr lang="en-US" sz="1200" b="1" kern="1200" dirty="0">
                <a:solidFill>
                  <a:schemeClr val="tx1"/>
                </a:solidFill>
                <a:effectLst/>
                <a:latin typeface="+mn-lt"/>
                <a:ea typeface="+mn-ea"/>
                <a:cs typeface="+mn-cs"/>
              </a:rPr>
              <a:t>John 3:36; Acts 14:2; Rom. 10:21</a:t>
            </a:r>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He who believes in the Son has everlasting life; and he who </a:t>
            </a:r>
            <a:r>
              <a:rPr lang="en-US" sz="1200" i="1" u="sng" kern="1200" dirty="0">
                <a:solidFill>
                  <a:schemeClr val="tx1"/>
                </a:solidFill>
                <a:effectLst/>
                <a:latin typeface="+mn-lt"/>
                <a:ea typeface="+mn-ea"/>
                <a:cs typeface="+mn-cs"/>
              </a:rPr>
              <a:t>does not believe the Son</a:t>
            </a:r>
            <a:r>
              <a:rPr lang="en-US" sz="1200" i="1" kern="1200" dirty="0">
                <a:solidFill>
                  <a:schemeClr val="tx1"/>
                </a:solidFill>
                <a:effectLst/>
                <a:latin typeface="+mn-lt"/>
                <a:ea typeface="+mn-ea"/>
                <a:cs typeface="+mn-cs"/>
              </a:rPr>
              <a:t> shall not see life, but the wrath of God abides on him." </a:t>
            </a:r>
            <a:r>
              <a:rPr lang="en-US" sz="1200" b="1" kern="1200" dirty="0">
                <a:solidFill>
                  <a:schemeClr val="tx1"/>
                </a:solidFill>
                <a:effectLst/>
                <a:latin typeface="+mn-lt"/>
                <a:ea typeface="+mn-ea"/>
                <a:cs typeface="+mn-cs"/>
              </a:rPr>
              <a:t>(John 3:36)</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But to Israel he says: "ALL DAY LONG I HAVE STRETCHED OUT MY HANDS TO A DISOBEDIENT AND CONTRARY PEOPLE."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(Romans 10:21)</a:t>
            </a:r>
            <a:r>
              <a:rPr lang="en-US" sz="1200" kern="1200" dirty="0">
                <a:solidFill>
                  <a:schemeClr val="tx1"/>
                </a:solidFill>
                <a:effectLst/>
                <a:latin typeface="+mn-lt"/>
                <a:ea typeface="+mn-ea"/>
                <a:cs typeface="+mn-cs"/>
              </a:rPr>
              <a:t> (Paraphrase of </a:t>
            </a:r>
            <a:r>
              <a:rPr lang="en-US" sz="1200" b="1" kern="1200" dirty="0">
                <a:solidFill>
                  <a:schemeClr val="tx1"/>
                </a:solidFill>
                <a:effectLst/>
                <a:latin typeface="+mn-lt"/>
                <a:ea typeface="+mn-ea"/>
                <a:cs typeface="+mn-cs"/>
              </a:rPr>
              <a:t>Isaiah 65:2</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&gt;&gt;&gt;&gt;&gt;&gt;&gt;&gt;&gt;&gt;&gt;&gt;&gt;&gt;&gt;&gt;</a:t>
            </a:r>
          </a:p>
          <a:p>
            <a:r>
              <a:rPr lang="en-US" sz="1200" kern="1200" dirty="0">
                <a:solidFill>
                  <a:schemeClr val="tx1"/>
                </a:solidFill>
                <a:effectLst/>
                <a:latin typeface="+mn-lt"/>
                <a:ea typeface="+mn-ea"/>
                <a:cs typeface="+mn-cs"/>
              </a:rPr>
              <a:t>        2. God accused Moses of disbelief when he disobeyed God, </a:t>
            </a:r>
            <a:r>
              <a:rPr lang="en-US" sz="1200" b="1" kern="1200" dirty="0">
                <a:solidFill>
                  <a:schemeClr val="tx1"/>
                </a:solidFill>
                <a:effectLst/>
                <a:latin typeface="+mn-lt"/>
                <a:ea typeface="+mn-ea"/>
                <a:cs typeface="+mn-cs"/>
              </a:rPr>
              <a:t>Num. 20:7-12</a:t>
            </a:r>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Then the LORD spoke to Moses and Aaron, "</a:t>
            </a:r>
            <a:r>
              <a:rPr lang="en-US" sz="1200" i="1" u="sng" kern="1200" dirty="0">
                <a:solidFill>
                  <a:schemeClr val="tx1"/>
                </a:solidFill>
                <a:effectLst/>
                <a:latin typeface="+mn-lt"/>
                <a:ea typeface="+mn-ea"/>
                <a:cs typeface="+mn-cs"/>
              </a:rPr>
              <a:t>Because you did not believe Me</a:t>
            </a:r>
            <a:r>
              <a:rPr lang="en-US" sz="1200" i="1" kern="1200" dirty="0">
                <a:solidFill>
                  <a:schemeClr val="tx1"/>
                </a:solidFill>
                <a:effectLst/>
                <a:latin typeface="+mn-lt"/>
                <a:ea typeface="+mn-ea"/>
                <a:cs typeface="+mn-cs"/>
              </a:rPr>
              <a:t>, to hallow Me in the eyes of the children of Israel, therefore you shall not bring this assembly into the land which I have given them."</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(Numbers 20:12)</a:t>
            </a:r>
          </a:p>
          <a:p>
            <a:r>
              <a:rPr lang="en-US" sz="1200" b="1" kern="1200" dirty="0">
                <a:solidFill>
                  <a:schemeClr val="tx1"/>
                </a:solidFill>
                <a:effectLst/>
                <a:latin typeface="+mn-lt"/>
                <a:ea typeface="+mn-ea"/>
                <a:cs typeface="+mn-cs"/>
              </a:rPr>
              <a: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3. Scripture links Abraham’s faith with his obedience, </a:t>
            </a:r>
            <a:r>
              <a:rPr lang="en-US" sz="1200" b="1" kern="1200" dirty="0">
                <a:solidFill>
                  <a:schemeClr val="tx1"/>
                </a:solidFill>
                <a:effectLst/>
                <a:latin typeface="+mn-lt"/>
                <a:ea typeface="+mn-ea"/>
                <a:cs typeface="+mn-cs"/>
              </a:rPr>
              <a:t>Heb. 11:8.</a:t>
            </a:r>
            <a:endParaRPr lang="en-US" sz="1200"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By faith</a:t>
            </a:r>
            <a:r>
              <a:rPr lang="en-US" sz="1200" i="1" kern="1200" dirty="0">
                <a:solidFill>
                  <a:schemeClr val="tx1"/>
                </a:solidFill>
                <a:effectLst/>
                <a:latin typeface="+mn-lt"/>
                <a:ea typeface="+mn-ea"/>
                <a:cs typeface="+mn-cs"/>
              </a:rPr>
              <a:t> </a:t>
            </a:r>
            <a:r>
              <a:rPr lang="en-US" sz="1200" i="1" u="dbl" kern="1200" dirty="0">
                <a:solidFill>
                  <a:schemeClr val="tx1"/>
                </a:solidFill>
                <a:effectLst/>
                <a:latin typeface="+mn-lt"/>
                <a:ea typeface="+mn-ea"/>
                <a:cs typeface="+mn-cs"/>
              </a:rPr>
              <a:t>Abraham obeyed</a:t>
            </a:r>
            <a:r>
              <a:rPr lang="en-US" sz="1200" i="1" kern="1200" dirty="0">
                <a:solidFill>
                  <a:schemeClr val="tx1"/>
                </a:solidFill>
                <a:effectLst/>
                <a:latin typeface="+mn-lt"/>
                <a:ea typeface="+mn-ea"/>
                <a:cs typeface="+mn-cs"/>
              </a:rPr>
              <a:t> when he was called to go out to the place which he would receive as an inheritance. And he went out, not knowing where he was going.</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(Hebrews 11:8)</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B1B26F2-AEB4-4B40-9FDD-0508AB4B36D2}" type="slidenum">
              <a:rPr lang="en-US" smtClean="0"/>
              <a:t>8</a:t>
            </a:fld>
            <a:endParaRPr lang="en-US"/>
          </a:p>
        </p:txBody>
      </p:sp>
    </p:spTree>
    <p:extLst>
      <p:ext uri="{BB962C8B-B14F-4D97-AF65-F5344CB8AC3E}">
        <p14:creationId xmlns:p14="http://schemas.microsoft.com/office/powerpoint/2010/main" val="1003301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“Bible faith” is active.</a:t>
            </a:r>
          </a:p>
          <a:p>
            <a:r>
              <a:rPr lang="en-US" sz="120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1. It is not “Bible faith,” but it is dead faith if it does not actively do something in service to God, </a:t>
            </a:r>
            <a:r>
              <a:rPr lang="en-US" sz="1200" b="1" kern="1200" dirty="0">
                <a:solidFill>
                  <a:schemeClr val="tx1"/>
                </a:solidFill>
                <a:effectLst/>
                <a:latin typeface="+mn-lt"/>
                <a:ea typeface="+mn-ea"/>
                <a:cs typeface="+mn-cs"/>
              </a:rPr>
              <a:t>Jam. 2:14-26.</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Was not Abraham our father justified by works when he offered Isaac his son on the altar? Do you see that faith was working together with his works, and </a:t>
            </a:r>
            <a:r>
              <a:rPr lang="en-US" sz="1200" i="1" u="sng" kern="1200" dirty="0">
                <a:solidFill>
                  <a:schemeClr val="tx1"/>
                </a:solidFill>
                <a:effectLst/>
                <a:latin typeface="+mn-lt"/>
                <a:ea typeface="+mn-ea"/>
                <a:cs typeface="+mn-cs"/>
              </a:rPr>
              <a:t>by works faith was made perfect</a:t>
            </a:r>
            <a:r>
              <a:rPr lang="en-US" sz="1200" i="1"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(James 2:21-22)</a:t>
            </a:r>
          </a:p>
          <a:p>
            <a:r>
              <a:rPr lang="en-US" sz="1200" b="1" kern="1200" dirty="0">
                <a:solidFill>
                  <a:schemeClr val="tx1"/>
                </a:solidFill>
                <a:effectLst/>
                <a:latin typeface="+mn-lt"/>
                <a:ea typeface="+mn-ea"/>
                <a:cs typeface="+mn-cs"/>
              </a:rPr>
              <a:t>&gt;&gt;&gt;&gt;&gt;&gt;&gt;&gt;&gt;&gt;&gt;&gt;&gt;&gt;&gt;&gt;&gt;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2. The servants of God whose names appear in the “Bible’s Hall of Fame of Faith” </a:t>
            </a:r>
            <a:r>
              <a:rPr lang="en-US" sz="1200" u="sng" kern="1200" dirty="0">
                <a:solidFill>
                  <a:schemeClr val="tx1"/>
                </a:solidFill>
                <a:effectLst/>
                <a:latin typeface="+mn-lt"/>
                <a:ea typeface="+mn-ea"/>
                <a:cs typeface="+mn-cs"/>
              </a:rPr>
              <a:t>all did something for God</a:t>
            </a:r>
            <a:r>
              <a:rPr lang="en-US" sz="1200" kern="1200" dirty="0">
                <a:solidFill>
                  <a:schemeClr val="tx1"/>
                </a:solidFill>
                <a:effectLst/>
                <a:latin typeface="+mn-lt"/>
                <a:ea typeface="+mn-ea"/>
                <a:cs typeface="+mn-cs"/>
              </a:rPr>
              <a:t> as a consequence of their faith, </a:t>
            </a:r>
            <a:r>
              <a:rPr lang="en-US" sz="1200" b="1" kern="1200" dirty="0">
                <a:solidFill>
                  <a:schemeClr val="tx1"/>
                </a:solidFill>
                <a:effectLst/>
                <a:latin typeface="+mn-lt"/>
                <a:ea typeface="+mn-ea"/>
                <a:cs typeface="+mn-cs"/>
              </a:rPr>
              <a:t>Heb. 11:4 &amp;5 </a:t>
            </a:r>
            <a:r>
              <a:rPr lang="en-US" sz="1200" kern="1200" dirty="0">
                <a:solidFill>
                  <a:schemeClr val="tx1"/>
                </a:solidFill>
                <a:effectLst/>
                <a:latin typeface="+mn-lt"/>
                <a:ea typeface="+mn-ea"/>
                <a:cs typeface="+mn-cs"/>
              </a:rPr>
              <a:t>(Able &amp; Enoch)</a:t>
            </a:r>
            <a:r>
              <a:rPr lang="en-US" sz="1200" b="1" kern="1200" dirty="0">
                <a:solidFill>
                  <a:schemeClr val="tx1"/>
                </a:solidFill>
                <a:effectLst/>
                <a:latin typeface="+mn-lt"/>
                <a:ea typeface="+mn-ea"/>
                <a:cs typeface="+mn-cs"/>
              </a:rPr>
              <a:t>, 7-11 </a:t>
            </a:r>
            <a:r>
              <a:rPr lang="en-US" sz="1200" kern="1200" dirty="0">
                <a:solidFill>
                  <a:schemeClr val="tx1"/>
                </a:solidFill>
                <a:effectLst/>
                <a:latin typeface="+mn-lt"/>
                <a:ea typeface="+mn-ea"/>
                <a:cs typeface="+mn-cs"/>
              </a:rPr>
              <a:t>(Noah, Sarah), </a:t>
            </a:r>
            <a:r>
              <a:rPr lang="en-US" sz="1200" b="1" kern="1200" dirty="0">
                <a:solidFill>
                  <a:schemeClr val="tx1"/>
                </a:solidFill>
                <a:effectLst/>
                <a:latin typeface="+mn-lt"/>
                <a:ea typeface="+mn-ea"/>
                <a:cs typeface="+mn-cs"/>
              </a:rPr>
              <a:t>17</a:t>
            </a:r>
            <a:r>
              <a:rPr lang="en-US" sz="1200" kern="1200" dirty="0">
                <a:solidFill>
                  <a:schemeClr val="tx1"/>
                </a:solidFill>
                <a:effectLst/>
                <a:latin typeface="+mn-lt"/>
                <a:ea typeface="+mn-ea"/>
                <a:cs typeface="+mn-cs"/>
              </a:rPr>
              <a:t> (Abraham)</a:t>
            </a:r>
            <a:r>
              <a:rPr lang="en-US" sz="1200" b="1" kern="1200" dirty="0">
                <a:solidFill>
                  <a:schemeClr val="tx1"/>
                </a:solidFill>
                <a:effectLst/>
                <a:latin typeface="+mn-lt"/>
                <a:ea typeface="+mn-ea"/>
                <a:cs typeface="+mn-cs"/>
              </a:rPr>
              <a:t>, 20-21 </a:t>
            </a:r>
            <a:r>
              <a:rPr lang="en-US" sz="1200" kern="1200" dirty="0">
                <a:solidFill>
                  <a:schemeClr val="tx1"/>
                </a:solidFill>
                <a:effectLst/>
                <a:latin typeface="+mn-lt"/>
                <a:ea typeface="+mn-ea"/>
                <a:cs typeface="+mn-cs"/>
              </a:rPr>
              <a:t>(Isaac &amp;Jacob)</a:t>
            </a:r>
            <a:r>
              <a:rPr lang="en-US" sz="1200" b="1" kern="1200" dirty="0">
                <a:solidFill>
                  <a:schemeClr val="tx1"/>
                </a:solidFill>
                <a:effectLst/>
                <a:latin typeface="+mn-lt"/>
                <a:ea typeface="+mn-ea"/>
                <a:cs typeface="+mn-cs"/>
              </a:rPr>
              <a:t>, 24-25 </a:t>
            </a:r>
            <a:r>
              <a:rPr lang="en-US" sz="1200" kern="1200" dirty="0">
                <a:solidFill>
                  <a:schemeClr val="tx1"/>
                </a:solidFill>
                <a:effectLst/>
                <a:latin typeface="+mn-lt"/>
                <a:ea typeface="+mn-ea"/>
                <a:cs typeface="+mn-cs"/>
              </a:rPr>
              <a:t>(Moses).</a:t>
            </a:r>
          </a:p>
          <a:p>
            <a:endParaRPr lang="en-US" dirty="0"/>
          </a:p>
        </p:txBody>
      </p:sp>
      <p:sp>
        <p:nvSpPr>
          <p:cNvPr id="4" name="Slide Number Placeholder 3"/>
          <p:cNvSpPr>
            <a:spLocks noGrp="1"/>
          </p:cNvSpPr>
          <p:nvPr>
            <p:ph type="sldNum" sz="quarter" idx="5"/>
          </p:nvPr>
        </p:nvSpPr>
        <p:spPr/>
        <p:txBody>
          <a:bodyPr/>
          <a:lstStyle/>
          <a:p>
            <a:fld id="{4B1B26F2-AEB4-4B40-9FDD-0508AB4B36D2}" type="slidenum">
              <a:rPr lang="en-US" smtClean="0"/>
              <a:t>9</a:t>
            </a:fld>
            <a:endParaRPr lang="en-US"/>
          </a:p>
        </p:txBody>
      </p:sp>
    </p:spTree>
    <p:extLst>
      <p:ext uri="{BB962C8B-B14F-4D97-AF65-F5344CB8AC3E}">
        <p14:creationId xmlns:p14="http://schemas.microsoft.com/office/powerpoint/2010/main" val="2955792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 “Bible faith” operates through love.</a:t>
            </a:r>
          </a:p>
          <a:p>
            <a:r>
              <a:rPr lang="en-US" sz="1200" kern="1200" dirty="0">
                <a:solidFill>
                  <a:schemeClr val="tx1"/>
                </a:solidFill>
                <a:effectLst/>
                <a:latin typeface="+mn-lt"/>
                <a:ea typeface="+mn-ea"/>
                <a:cs typeface="+mn-cs"/>
              </a:rPr>
              <a:t>&gt;&gt;&gt;&gt;&gt;&gt;&gt;&gt;&gt;&gt;&gt;&gt;&gt;&gt;&gt;&gt;</a:t>
            </a:r>
          </a:p>
          <a:p>
            <a:r>
              <a:rPr lang="en-US" sz="1200" kern="1200" dirty="0">
                <a:solidFill>
                  <a:schemeClr val="tx1"/>
                </a:solidFill>
                <a:effectLst/>
                <a:latin typeface="+mn-lt"/>
                <a:ea typeface="+mn-ea"/>
                <a:cs typeface="+mn-cs"/>
              </a:rPr>
              <a:t>    1. Faith works by love, </a:t>
            </a:r>
            <a:r>
              <a:rPr lang="en-US" sz="1200" b="1" kern="1200" dirty="0">
                <a:solidFill>
                  <a:schemeClr val="tx1"/>
                </a:solidFill>
                <a:effectLst/>
                <a:latin typeface="+mn-lt"/>
                <a:ea typeface="+mn-ea"/>
                <a:cs typeface="+mn-cs"/>
              </a:rPr>
              <a:t>Gal. 5:6.</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For in Christ Jesus neither circumcision nor uncircumcision avails anything, but faith working through love.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(Galatians 5:6)</a:t>
            </a:r>
          </a:p>
          <a:p>
            <a:r>
              <a:rPr lang="en-US" sz="1200" b="1" kern="1200" dirty="0">
                <a:solidFill>
                  <a:schemeClr val="tx1"/>
                </a:solidFill>
                <a:effectLst/>
                <a:latin typeface="+mn-lt"/>
                <a:ea typeface="+mn-ea"/>
                <a:cs typeface="+mn-cs"/>
              </a:rPr>
              <a: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2. The Thessalonians were known for their growing faith and abounding love, </a:t>
            </a:r>
            <a:r>
              <a:rPr lang="en-US" sz="1200" b="1" kern="1200" dirty="0">
                <a:solidFill>
                  <a:schemeClr val="tx1"/>
                </a:solidFill>
                <a:effectLst/>
                <a:latin typeface="+mn-lt"/>
                <a:ea typeface="+mn-ea"/>
                <a:cs typeface="+mn-cs"/>
              </a:rPr>
              <a:t>2 Thess. 1:3</a:t>
            </a:r>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We are bound to thank God always for you, brethren, as it is fitting, because your faith grows exceedingly, and the love of every one of you all abounds toward each other, </a:t>
            </a:r>
            <a:r>
              <a:rPr lang="en-US" sz="1200" b="1" kern="1200" dirty="0">
                <a:solidFill>
                  <a:schemeClr val="tx1"/>
                </a:solidFill>
                <a:effectLst/>
                <a:latin typeface="+mn-lt"/>
                <a:ea typeface="+mn-ea"/>
                <a:cs typeface="+mn-cs"/>
              </a:rPr>
              <a:t>(2 Thessalonians 1:3)</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B1B26F2-AEB4-4B40-9FDD-0508AB4B36D2}" type="slidenum">
              <a:rPr lang="en-US" smtClean="0"/>
              <a:t>10</a:t>
            </a:fld>
            <a:endParaRPr lang="en-US"/>
          </a:p>
        </p:txBody>
      </p:sp>
    </p:spTree>
    <p:extLst>
      <p:ext uri="{BB962C8B-B14F-4D97-AF65-F5344CB8AC3E}">
        <p14:creationId xmlns:p14="http://schemas.microsoft.com/office/powerpoint/2010/main" val="1840015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IV. “Bible faith” has an object.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 Jesus told his audiences to “believe the gospel,” </a:t>
            </a:r>
            <a:r>
              <a:rPr lang="en-US" sz="1200" b="1" kern="1200" dirty="0">
                <a:solidFill>
                  <a:schemeClr val="tx1"/>
                </a:solidFill>
                <a:effectLst/>
                <a:latin typeface="+mn-lt"/>
                <a:ea typeface="+mn-ea"/>
                <a:cs typeface="+mn-cs"/>
              </a:rPr>
              <a:t>Mark 1:15.</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and saying, "The time is fulfilled, and the kingdom of God is at hand. Repent, and believe in the gospel." </a:t>
            </a:r>
            <a:r>
              <a:rPr lang="en-US" sz="1200" b="1" kern="1200" dirty="0">
                <a:solidFill>
                  <a:schemeClr val="tx1"/>
                </a:solidFill>
                <a:effectLst/>
                <a:latin typeface="+mn-lt"/>
                <a:ea typeface="+mn-ea"/>
                <a:cs typeface="+mn-cs"/>
              </a:rPr>
              <a:t>(Mark 1:15)</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B. Jesus told the apostles to “have faith in God,” </a:t>
            </a:r>
            <a:r>
              <a:rPr lang="en-US" sz="1200" b="1" kern="1200" dirty="0">
                <a:solidFill>
                  <a:schemeClr val="tx1"/>
                </a:solidFill>
                <a:effectLst/>
                <a:latin typeface="+mn-lt"/>
                <a:ea typeface="+mn-ea"/>
                <a:cs typeface="+mn-cs"/>
              </a:rPr>
              <a:t>Mark 11:22</a:t>
            </a:r>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So Jesus answered and said to them, "Have faith in God.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(Mark 11:22)</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C. Mankind must believe that Jesus Christ is the Son of God, </a:t>
            </a:r>
            <a:r>
              <a:rPr lang="en-US" sz="1200" b="1" kern="1200" dirty="0">
                <a:solidFill>
                  <a:schemeClr val="tx1"/>
                </a:solidFill>
                <a:effectLst/>
                <a:latin typeface="+mn-lt"/>
                <a:ea typeface="+mn-ea"/>
                <a:cs typeface="+mn-cs"/>
              </a:rPr>
              <a:t>John 8:24</a:t>
            </a:r>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Therefore I said to you that you will die in your sins; for if you do not believe that I am He, you will die in your sins."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(John 8:24)</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B1B26F2-AEB4-4B40-9FDD-0508AB4B36D2}" type="slidenum">
              <a:rPr lang="en-US" smtClean="0"/>
              <a:t>11</a:t>
            </a:fld>
            <a:endParaRPr lang="en-US"/>
          </a:p>
        </p:txBody>
      </p:sp>
    </p:spTree>
    <p:extLst>
      <p:ext uri="{BB962C8B-B14F-4D97-AF65-F5344CB8AC3E}">
        <p14:creationId xmlns:p14="http://schemas.microsoft.com/office/powerpoint/2010/main" val="652630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92D53-96C6-4475-91E4-E090DC0436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C43B83-C641-4BF8-9BC8-8E6851C9C9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CCC012-9C28-4248-8AFA-0A4BA61AF15F}"/>
              </a:ext>
            </a:extLst>
          </p:cNvPr>
          <p:cNvSpPr>
            <a:spLocks noGrp="1"/>
          </p:cNvSpPr>
          <p:nvPr>
            <p:ph type="dt" sz="half" idx="10"/>
          </p:nvPr>
        </p:nvSpPr>
        <p:spPr/>
        <p:txBody>
          <a:bodyPr/>
          <a:lstStyle/>
          <a:p>
            <a:fld id="{9CC889C5-29A6-4283-B465-26D59649B92D}" type="datetimeFigureOut">
              <a:rPr lang="en-US" smtClean="0"/>
              <a:t>6/15/2019</a:t>
            </a:fld>
            <a:endParaRPr lang="en-US"/>
          </a:p>
        </p:txBody>
      </p:sp>
      <p:sp>
        <p:nvSpPr>
          <p:cNvPr id="5" name="Footer Placeholder 4">
            <a:extLst>
              <a:ext uri="{FF2B5EF4-FFF2-40B4-BE49-F238E27FC236}">
                <a16:creationId xmlns:a16="http://schemas.microsoft.com/office/drawing/2014/main" id="{83D88E6C-A117-40BA-9E05-2176F1ABBA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5B85B5-4850-4C03-BF12-86A78CFD7FB3}"/>
              </a:ext>
            </a:extLst>
          </p:cNvPr>
          <p:cNvSpPr>
            <a:spLocks noGrp="1"/>
          </p:cNvSpPr>
          <p:nvPr>
            <p:ph type="sldNum" sz="quarter" idx="12"/>
          </p:nvPr>
        </p:nvSpPr>
        <p:spPr/>
        <p:txBody>
          <a:bodyPr/>
          <a:lstStyle/>
          <a:p>
            <a:fld id="{AFC5D445-599C-40C1-B187-77AA348D85F1}" type="slidenum">
              <a:rPr lang="en-US" smtClean="0"/>
              <a:t>‹#›</a:t>
            </a:fld>
            <a:endParaRPr lang="en-US"/>
          </a:p>
        </p:txBody>
      </p:sp>
    </p:spTree>
    <p:extLst>
      <p:ext uri="{BB962C8B-B14F-4D97-AF65-F5344CB8AC3E}">
        <p14:creationId xmlns:p14="http://schemas.microsoft.com/office/powerpoint/2010/main" val="1825187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29A84-22B3-4B0C-92E1-E7632C2C06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B2B997-EEDB-47C9-9862-7E297B5D0E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93220-49F3-40C6-8863-458DB6DAB7BD}"/>
              </a:ext>
            </a:extLst>
          </p:cNvPr>
          <p:cNvSpPr>
            <a:spLocks noGrp="1"/>
          </p:cNvSpPr>
          <p:nvPr>
            <p:ph type="dt" sz="half" idx="10"/>
          </p:nvPr>
        </p:nvSpPr>
        <p:spPr/>
        <p:txBody>
          <a:bodyPr/>
          <a:lstStyle/>
          <a:p>
            <a:fld id="{9CC889C5-29A6-4283-B465-26D59649B92D}" type="datetimeFigureOut">
              <a:rPr lang="en-US" smtClean="0"/>
              <a:t>6/15/2019</a:t>
            </a:fld>
            <a:endParaRPr lang="en-US"/>
          </a:p>
        </p:txBody>
      </p:sp>
      <p:sp>
        <p:nvSpPr>
          <p:cNvPr id="5" name="Footer Placeholder 4">
            <a:extLst>
              <a:ext uri="{FF2B5EF4-FFF2-40B4-BE49-F238E27FC236}">
                <a16:creationId xmlns:a16="http://schemas.microsoft.com/office/drawing/2014/main" id="{47BEEA5E-3420-41A4-BF3D-7F197F258A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3A7A45-81AC-41FB-9615-A129498D7978}"/>
              </a:ext>
            </a:extLst>
          </p:cNvPr>
          <p:cNvSpPr>
            <a:spLocks noGrp="1"/>
          </p:cNvSpPr>
          <p:nvPr>
            <p:ph type="sldNum" sz="quarter" idx="12"/>
          </p:nvPr>
        </p:nvSpPr>
        <p:spPr/>
        <p:txBody>
          <a:bodyPr/>
          <a:lstStyle/>
          <a:p>
            <a:fld id="{AFC5D445-599C-40C1-B187-77AA348D85F1}" type="slidenum">
              <a:rPr lang="en-US" smtClean="0"/>
              <a:t>‹#›</a:t>
            </a:fld>
            <a:endParaRPr lang="en-US"/>
          </a:p>
        </p:txBody>
      </p:sp>
    </p:spTree>
    <p:extLst>
      <p:ext uri="{BB962C8B-B14F-4D97-AF65-F5344CB8AC3E}">
        <p14:creationId xmlns:p14="http://schemas.microsoft.com/office/powerpoint/2010/main" val="194859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6F35A0-2973-4E8A-8498-6789D87465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A8FFCF-CC83-4FD6-B614-7EBA6DCB59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14C91F-D4B2-4177-BBCA-9DF77B2B5CFE}"/>
              </a:ext>
            </a:extLst>
          </p:cNvPr>
          <p:cNvSpPr>
            <a:spLocks noGrp="1"/>
          </p:cNvSpPr>
          <p:nvPr>
            <p:ph type="dt" sz="half" idx="10"/>
          </p:nvPr>
        </p:nvSpPr>
        <p:spPr/>
        <p:txBody>
          <a:bodyPr/>
          <a:lstStyle/>
          <a:p>
            <a:fld id="{9CC889C5-29A6-4283-B465-26D59649B92D}" type="datetimeFigureOut">
              <a:rPr lang="en-US" smtClean="0"/>
              <a:t>6/15/2019</a:t>
            </a:fld>
            <a:endParaRPr lang="en-US"/>
          </a:p>
        </p:txBody>
      </p:sp>
      <p:sp>
        <p:nvSpPr>
          <p:cNvPr id="5" name="Footer Placeholder 4">
            <a:extLst>
              <a:ext uri="{FF2B5EF4-FFF2-40B4-BE49-F238E27FC236}">
                <a16:creationId xmlns:a16="http://schemas.microsoft.com/office/drawing/2014/main" id="{19BE62A7-B108-4767-A89F-A0BCAAFCFA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9298AC-E8CF-4376-8308-78FBCE997A18}"/>
              </a:ext>
            </a:extLst>
          </p:cNvPr>
          <p:cNvSpPr>
            <a:spLocks noGrp="1"/>
          </p:cNvSpPr>
          <p:nvPr>
            <p:ph type="sldNum" sz="quarter" idx="12"/>
          </p:nvPr>
        </p:nvSpPr>
        <p:spPr/>
        <p:txBody>
          <a:bodyPr/>
          <a:lstStyle/>
          <a:p>
            <a:fld id="{AFC5D445-599C-40C1-B187-77AA348D85F1}" type="slidenum">
              <a:rPr lang="en-US" smtClean="0"/>
              <a:t>‹#›</a:t>
            </a:fld>
            <a:endParaRPr lang="en-US"/>
          </a:p>
        </p:txBody>
      </p:sp>
    </p:spTree>
    <p:extLst>
      <p:ext uri="{BB962C8B-B14F-4D97-AF65-F5344CB8AC3E}">
        <p14:creationId xmlns:p14="http://schemas.microsoft.com/office/powerpoint/2010/main" val="1483866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0B14B-F5EF-47C1-87CB-414243190B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E0E1F2-87AF-4EC8-A1F6-B6F4663715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3C8DE8-7157-4653-A880-2B14851E7299}"/>
              </a:ext>
            </a:extLst>
          </p:cNvPr>
          <p:cNvSpPr>
            <a:spLocks noGrp="1"/>
          </p:cNvSpPr>
          <p:nvPr>
            <p:ph type="dt" sz="half" idx="10"/>
          </p:nvPr>
        </p:nvSpPr>
        <p:spPr/>
        <p:txBody>
          <a:bodyPr/>
          <a:lstStyle/>
          <a:p>
            <a:fld id="{9CC889C5-29A6-4283-B465-26D59649B92D}" type="datetimeFigureOut">
              <a:rPr lang="en-US" smtClean="0"/>
              <a:t>6/15/2019</a:t>
            </a:fld>
            <a:endParaRPr lang="en-US"/>
          </a:p>
        </p:txBody>
      </p:sp>
      <p:sp>
        <p:nvSpPr>
          <p:cNvPr id="5" name="Footer Placeholder 4">
            <a:extLst>
              <a:ext uri="{FF2B5EF4-FFF2-40B4-BE49-F238E27FC236}">
                <a16:creationId xmlns:a16="http://schemas.microsoft.com/office/drawing/2014/main" id="{B9E946E4-BCF4-4532-B83F-F244ACF3BC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68A143-3E3F-44E2-A0A3-C11BEE8D20AC}"/>
              </a:ext>
            </a:extLst>
          </p:cNvPr>
          <p:cNvSpPr>
            <a:spLocks noGrp="1"/>
          </p:cNvSpPr>
          <p:nvPr>
            <p:ph type="sldNum" sz="quarter" idx="12"/>
          </p:nvPr>
        </p:nvSpPr>
        <p:spPr/>
        <p:txBody>
          <a:bodyPr/>
          <a:lstStyle/>
          <a:p>
            <a:fld id="{AFC5D445-599C-40C1-B187-77AA348D85F1}" type="slidenum">
              <a:rPr lang="en-US" smtClean="0"/>
              <a:t>‹#›</a:t>
            </a:fld>
            <a:endParaRPr lang="en-US"/>
          </a:p>
        </p:txBody>
      </p:sp>
    </p:spTree>
    <p:extLst>
      <p:ext uri="{BB962C8B-B14F-4D97-AF65-F5344CB8AC3E}">
        <p14:creationId xmlns:p14="http://schemas.microsoft.com/office/powerpoint/2010/main" val="2766477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6397B-C978-4881-9A98-6D1D8C59EB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7F729C-62F7-4937-AC7D-8C40893212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D61245-4BA7-4F32-9A2A-3C16EFE5A4F0}"/>
              </a:ext>
            </a:extLst>
          </p:cNvPr>
          <p:cNvSpPr>
            <a:spLocks noGrp="1"/>
          </p:cNvSpPr>
          <p:nvPr>
            <p:ph type="dt" sz="half" idx="10"/>
          </p:nvPr>
        </p:nvSpPr>
        <p:spPr/>
        <p:txBody>
          <a:bodyPr/>
          <a:lstStyle/>
          <a:p>
            <a:fld id="{9CC889C5-29A6-4283-B465-26D59649B92D}" type="datetimeFigureOut">
              <a:rPr lang="en-US" smtClean="0"/>
              <a:t>6/15/2019</a:t>
            </a:fld>
            <a:endParaRPr lang="en-US"/>
          </a:p>
        </p:txBody>
      </p:sp>
      <p:sp>
        <p:nvSpPr>
          <p:cNvPr id="5" name="Footer Placeholder 4">
            <a:extLst>
              <a:ext uri="{FF2B5EF4-FFF2-40B4-BE49-F238E27FC236}">
                <a16:creationId xmlns:a16="http://schemas.microsoft.com/office/drawing/2014/main" id="{B28CDB12-238B-4E26-861A-08EAA31B56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A0D762-897C-45AD-978C-DD1AFBE6F30E}"/>
              </a:ext>
            </a:extLst>
          </p:cNvPr>
          <p:cNvSpPr>
            <a:spLocks noGrp="1"/>
          </p:cNvSpPr>
          <p:nvPr>
            <p:ph type="sldNum" sz="quarter" idx="12"/>
          </p:nvPr>
        </p:nvSpPr>
        <p:spPr/>
        <p:txBody>
          <a:bodyPr/>
          <a:lstStyle/>
          <a:p>
            <a:fld id="{AFC5D445-599C-40C1-B187-77AA348D85F1}" type="slidenum">
              <a:rPr lang="en-US" smtClean="0"/>
              <a:t>‹#›</a:t>
            </a:fld>
            <a:endParaRPr lang="en-US"/>
          </a:p>
        </p:txBody>
      </p:sp>
    </p:spTree>
    <p:extLst>
      <p:ext uri="{BB962C8B-B14F-4D97-AF65-F5344CB8AC3E}">
        <p14:creationId xmlns:p14="http://schemas.microsoft.com/office/powerpoint/2010/main" val="1222959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9ADEC-95FC-40A1-B546-DEE13C861C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0B5C3C-60DB-41C9-BE36-14BB528800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2D084B-5C85-44F7-B604-2270D58CDC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4CD8C2-0E9F-40D1-8D74-04E4A04FA09E}"/>
              </a:ext>
            </a:extLst>
          </p:cNvPr>
          <p:cNvSpPr>
            <a:spLocks noGrp="1"/>
          </p:cNvSpPr>
          <p:nvPr>
            <p:ph type="dt" sz="half" idx="10"/>
          </p:nvPr>
        </p:nvSpPr>
        <p:spPr/>
        <p:txBody>
          <a:bodyPr/>
          <a:lstStyle/>
          <a:p>
            <a:fld id="{9CC889C5-29A6-4283-B465-26D59649B92D}" type="datetimeFigureOut">
              <a:rPr lang="en-US" smtClean="0"/>
              <a:t>6/15/2019</a:t>
            </a:fld>
            <a:endParaRPr lang="en-US"/>
          </a:p>
        </p:txBody>
      </p:sp>
      <p:sp>
        <p:nvSpPr>
          <p:cNvPr id="6" name="Footer Placeholder 5">
            <a:extLst>
              <a:ext uri="{FF2B5EF4-FFF2-40B4-BE49-F238E27FC236}">
                <a16:creationId xmlns:a16="http://schemas.microsoft.com/office/drawing/2014/main" id="{3F83D2B1-F160-49F6-8E68-1A9EA49B54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909214-B7B9-463B-BC4A-6F8A225FD383}"/>
              </a:ext>
            </a:extLst>
          </p:cNvPr>
          <p:cNvSpPr>
            <a:spLocks noGrp="1"/>
          </p:cNvSpPr>
          <p:nvPr>
            <p:ph type="sldNum" sz="quarter" idx="12"/>
          </p:nvPr>
        </p:nvSpPr>
        <p:spPr/>
        <p:txBody>
          <a:bodyPr/>
          <a:lstStyle/>
          <a:p>
            <a:fld id="{AFC5D445-599C-40C1-B187-77AA348D85F1}" type="slidenum">
              <a:rPr lang="en-US" smtClean="0"/>
              <a:t>‹#›</a:t>
            </a:fld>
            <a:endParaRPr lang="en-US"/>
          </a:p>
        </p:txBody>
      </p:sp>
    </p:spTree>
    <p:extLst>
      <p:ext uri="{BB962C8B-B14F-4D97-AF65-F5344CB8AC3E}">
        <p14:creationId xmlns:p14="http://schemas.microsoft.com/office/powerpoint/2010/main" val="304920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C9A95-5D92-4ADC-8B04-107BEFB393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548BE0-D72C-468F-B982-0DD2B21A04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6712CE-BA99-48A2-997F-812549443D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E90F65-D602-4BF5-8107-04728A7C7F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532C20-576F-43B3-BCAE-F2748908BB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D196EF-6966-42AC-845B-FAD11D763741}"/>
              </a:ext>
            </a:extLst>
          </p:cNvPr>
          <p:cNvSpPr>
            <a:spLocks noGrp="1"/>
          </p:cNvSpPr>
          <p:nvPr>
            <p:ph type="dt" sz="half" idx="10"/>
          </p:nvPr>
        </p:nvSpPr>
        <p:spPr/>
        <p:txBody>
          <a:bodyPr/>
          <a:lstStyle/>
          <a:p>
            <a:fld id="{9CC889C5-29A6-4283-B465-26D59649B92D}" type="datetimeFigureOut">
              <a:rPr lang="en-US" smtClean="0"/>
              <a:t>6/15/2019</a:t>
            </a:fld>
            <a:endParaRPr lang="en-US"/>
          </a:p>
        </p:txBody>
      </p:sp>
      <p:sp>
        <p:nvSpPr>
          <p:cNvPr id="8" name="Footer Placeholder 7">
            <a:extLst>
              <a:ext uri="{FF2B5EF4-FFF2-40B4-BE49-F238E27FC236}">
                <a16:creationId xmlns:a16="http://schemas.microsoft.com/office/drawing/2014/main" id="{C92E03EB-5A8D-44C1-82C6-9C4370EDB8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3CB213-C8B7-4A73-BD81-92E48A8BC2AB}"/>
              </a:ext>
            </a:extLst>
          </p:cNvPr>
          <p:cNvSpPr>
            <a:spLocks noGrp="1"/>
          </p:cNvSpPr>
          <p:nvPr>
            <p:ph type="sldNum" sz="quarter" idx="12"/>
          </p:nvPr>
        </p:nvSpPr>
        <p:spPr/>
        <p:txBody>
          <a:bodyPr/>
          <a:lstStyle/>
          <a:p>
            <a:fld id="{AFC5D445-599C-40C1-B187-77AA348D85F1}" type="slidenum">
              <a:rPr lang="en-US" smtClean="0"/>
              <a:t>‹#›</a:t>
            </a:fld>
            <a:endParaRPr lang="en-US"/>
          </a:p>
        </p:txBody>
      </p:sp>
    </p:spTree>
    <p:extLst>
      <p:ext uri="{BB962C8B-B14F-4D97-AF65-F5344CB8AC3E}">
        <p14:creationId xmlns:p14="http://schemas.microsoft.com/office/powerpoint/2010/main" val="1139644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997F6-353C-4C32-895E-13150626B1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345DD1-62D6-428C-AA41-A3B6026B07D0}"/>
              </a:ext>
            </a:extLst>
          </p:cNvPr>
          <p:cNvSpPr>
            <a:spLocks noGrp="1"/>
          </p:cNvSpPr>
          <p:nvPr>
            <p:ph type="dt" sz="half" idx="10"/>
          </p:nvPr>
        </p:nvSpPr>
        <p:spPr/>
        <p:txBody>
          <a:bodyPr/>
          <a:lstStyle/>
          <a:p>
            <a:fld id="{9CC889C5-29A6-4283-B465-26D59649B92D}" type="datetimeFigureOut">
              <a:rPr lang="en-US" smtClean="0"/>
              <a:t>6/15/2019</a:t>
            </a:fld>
            <a:endParaRPr lang="en-US"/>
          </a:p>
        </p:txBody>
      </p:sp>
      <p:sp>
        <p:nvSpPr>
          <p:cNvPr id="4" name="Footer Placeholder 3">
            <a:extLst>
              <a:ext uri="{FF2B5EF4-FFF2-40B4-BE49-F238E27FC236}">
                <a16:creationId xmlns:a16="http://schemas.microsoft.com/office/drawing/2014/main" id="{BD617F52-C6CB-4FEF-9D00-5C5408507B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DA319D-D7F5-4308-BF45-A749697487A8}"/>
              </a:ext>
            </a:extLst>
          </p:cNvPr>
          <p:cNvSpPr>
            <a:spLocks noGrp="1"/>
          </p:cNvSpPr>
          <p:nvPr>
            <p:ph type="sldNum" sz="quarter" idx="12"/>
          </p:nvPr>
        </p:nvSpPr>
        <p:spPr/>
        <p:txBody>
          <a:bodyPr/>
          <a:lstStyle/>
          <a:p>
            <a:fld id="{AFC5D445-599C-40C1-B187-77AA348D85F1}" type="slidenum">
              <a:rPr lang="en-US" smtClean="0"/>
              <a:t>‹#›</a:t>
            </a:fld>
            <a:endParaRPr lang="en-US"/>
          </a:p>
        </p:txBody>
      </p:sp>
    </p:spTree>
    <p:extLst>
      <p:ext uri="{BB962C8B-B14F-4D97-AF65-F5344CB8AC3E}">
        <p14:creationId xmlns:p14="http://schemas.microsoft.com/office/powerpoint/2010/main" val="2435437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84134E-468B-4729-9438-5E98D9AE9D52}"/>
              </a:ext>
            </a:extLst>
          </p:cNvPr>
          <p:cNvSpPr>
            <a:spLocks noGrp="1"/>
          </p:cNvSpPr>
          <p:nvPr>
            <p:ph type="dt" sz="half" idx="10"/>
          </p:nvPr>
        </p:nvSpPr>
        <p:spPr/>
        <p:txBody>
          <a:bodyPr/>
          <a:lstStyle/>
          <a:p>
            <a:fld id="{9CC889C5-29A6-4283-B465-26D59649B92D}" type="datetimeFigureOut">
              <a:rPr lang="en-US" smtClean="0"/>
              <a:t>6/15/2019</a:t>
            </a:fld>
            <a:endParaRPr lang="en-US"/>
          </a:p>
        </p:txBody>
      </p:sp>
      <p:sp>
        <p:nvSpPr>
          <p:cNvPr id="3" name="Footer Placeholder 2">
            <a:extLst>
              <a:ext uri="{FF2B5EF4-FFF2-40B4-BE49-F238E27FC236}">
                <a16:creationId xmlns:a16="http://schemas.microsoft.com/office/drawing/2014/main" id="{83AC0F1B-9B3F-4CE6-BED1-187429F886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E45400-EB3C-4FD1-B1B7-983D5AA9A337}"/>
              </a:ext>
            </a:extLst>
          </p:cNvPr>
          <p:cNvSpPr>
            <a:spLocks noGrp="1"/>
          </p:cNvSpPr>
          <p:nvPr>
            <p:ph type="sldNum" sz="quarter" idx="12"/>
          </p:nvPr>
        </p:nvSpPr>
        <p:spPr/>
        <p:txBody>
          <a:bodyPr/>
          <a:lstStyle/>
          <a:p>
            <a:fld id="{AFC5D445-599C-40C1-B187-77AA348D85F1}" type="slidenum">
              <a:rPr lang="en-US" smtClean="0"/>
              <a:t>‹#›</a:t>
            </a:fld>
            <a:endParaRPr lang="en-US"/>
          </a:p>
        </p:txBody>
      </p:sp>
    </p:spTree>
    <p:extLst>
      <p:ext uri="{BB962C8B-B14F-4D97-AF65-F5344CB8AC3E}">
        <p14:creationId xmlns:p14="http://schemas.microsoft.com/office/powerpoint/2010/main" val="4175540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20AC4-D5B6-4E44-A16C-38579849DF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69D65F-2226-4EED-9D09-14D925FA9E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5CBAF2-7574-48D8-8D17-8CAA6B785A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A16484-083A-4A13-A847-6546B0B72BD0}"/>
              </a:ext>
            </a:extLst>
          </p:cNvPr>
          <p:cNvSpPr>
            <a:spLocks noGrp="1"/>
          </p:cNvSpPr>
          <p:nvPr>
            <p:ph type="dt" sz="half" idx="10"/>
          </p:nvPr>
        </p:nvSpPr>
        <p:spPr/>
        <p:txBody>
          <a:bodyPr/>
          <a:lstStyle/>
          <a:p>
            <a:fld id="{9CC889C5-29A6-4283-B465-26D59649B92D}" type="datetimeFigureOut">
              <a:rPr lang="en-US" smtClean="0"/>
              <a:t>6/15/2019</a:t>
            </a:fld>
            <a:endParaRPr lang="en-US"/>
          </a:p>
        </p:txBody>
      </p:sp>
      <p:sp>
        <p:nvSpPr>
          <p:cNvPr id="6" name="Footer Placeholder 5">
            <a:extLst>
              <a:ext uri="{FF2B5EF4-FFF2-40B4-BE49-F238E27FC236}">
                <a16:creationId xmlns:a16="http://schemas.microsoft.com/office/drawing/2014/main" id="{A1FBF3CC-6AD5-4083-811E-3231748C96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DF64CF-CE16-401B-A18D-9CAD62FF424D}"/>
              </a:ext>
            </a:extLst>
          </p:cNvPr>
          <p:cNvSpPr>
            <a:spLocks noGrp="1"/>
          </p:cNvSpPr>
          <p:nvPr>
            <p:ph type="sldNum" sz="quarter" idx="12"/>
          </p:nvPr>
        </p:nvSpPr>
        <p:spPr/>
        <p:txBody>
          <a:bodyPr/>
          <a:lstStyle/>
          <a:p>
            <a:fld id="{AFC5D445-599C-40C1-B187-77AA348D85F1}" type="slidenum">
              <a:rPr lang="en-US" smtClean="0"/>
              <a:t>‹#›</a:t>
            </a:fld>
            <a:endParaRPr lang="en-US"/>
          </a:p>
        </p:txBody>
      </p:sp>
    </p:spTree>
    <p:extLst>
      <p:ext uri="{BB962C8B-B14F-4D97-AF65-F5344CB8AC3E}">
        <p14:creationId xmlns:p14="http://schemas.microsoft.com/office/powerpoint/2010/main" val="1838566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75996-4370-45C7-9F3B-4BDB1B93A6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B850F7-EFAD-4F7B-B017-04E72EB369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2A4CE5-2E7E-4095-A04E-78A8D3F3E8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3DBC4C-585B-41BA-8080-0EE880527CF6}"/>
              </a:ext>
            </a:extLst>
          </p:cNvPr>
          <p:cNvSpPr>
            <a:spLocks noGrp="1"/>
          </p:cNvSpPr>
          <p:nvPr>
            <p:ph type="dt" sz="half" idx="10"/>
          </p:nvPr>
        </p:nvSpPr>
        <p:spPr/>
        <p:txBody>
          <a:bodyPr/>
          <a:lstStyle/>
          <a:p>
            <a:fld id="{9CC889C5-29A6-4283-B465-26D59649B92D}" type="datetimeFigureOut">
              <a:rPr lang="en-US" smtClean="0"/>
              <a:t>6/15/2019</a:t>
            </a:fld>
            <a:endParaRPr lang="en-US"/>
          </a:p>
        </p:txBody>
      </p:sp>
      <p:sp>
        <p:nvSpPr>
          <p:cNvPr id="6" name="Footer Placeholder 5">
            <a:extLst>
              <a:ext uri="{FF2B5EF4-FFF2-40B4-BE49-F238E27FC236}">
                <a16:creationId xmlns:a16="http://schemas.microsoft.com/office/drawing/2014/main" id="{411158CF-3EF1-4123-AF3E-A8973CF9A4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C86173-B391-4C73-A3B9-B8FD634851F6}"/>
              </a:ext>
            </a:extLst>
          </p:cNvPr>
          <p:cNvSpPr>
            <a:spLocks noGrp="1"/>
          </p:cNvSpPr>
          <p:nvPr>
            <p:ph type="sldNum" sz="quarter" idx="12"/>
          </p:nvPr>
        </p:nvSpPr>
        <p:spPr/>
        <p:txBody>
          <a:bodyPr/>
          <a:lstStyle/>
          <a:p>
            <a:fld id="{AFC5D445-599C-40C1-B187-77AA348D85F1}" type="slidenum">
              <a:rPr lang="en-US" smtClean="0"/>
              <a:t>‹#›</a:t>
            </a:fld>
            <a:endParaRPr lang="en-US"/>
          </a:p>
        </p:txBody>
      </p:sp>
    </p:spTree>
    <p:extLst>
      <p:ext uri="{BB962C8B-B14F-4D97-AF65-F5344CB8AC3E}">
        <p14:creationId xmlns:p14="http://schemas.microsoft.com/office/powerpoint/2010/main" val="1144166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236F23-2F9F-4A67-B05A-1D398FA7C3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249C8E-7748-493E-9E35-C5190B9737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81CF1-D708-477B-AA86-659EDE62D7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C889C5-29A6-4283-B465-26D59649B92D}" type="datetimeFigureOut">
              <a:rPr lang="en-US" smtClean="0"/>
              <a:t>6/15/2019</a:t>
            </a:fld>
            <a:endParaRPr lang="en-US"/>
          </a:p>
        </p:txBody>
      </p:sp>
      <p:sp>
        <p:nvSpPr>
          <p:cNvPr id="5" name="Footer Placeholder 4">
            <a:extLst>
              <a:ext uri="{FF2B5EF4-FFF2-40B4-BE49-F238E27FC236}">
                <a16:creationId xmlns:a16="http://schemas.microsoft.com/office/drawing/2014/main" id="{7548CF59-E8BB-49F9-AEC8-C1BBAD09AB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A4031B-3A20-4835-95E5-0C2794062A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C5D445-599C-40C1-B187-77AA348D85F1}" type="slidenum">
              <a:rPr lang="en-US" smtClean="0"/>
              <a:t>‹#›</a:t>
            </a:fld>
            <a:endParaRPr lang="en-US"/>
          </a:p>
        </p:txBody>
      </p:sp>
    </p:spTree>
    <p:extLst>
      <p:ext uri="{BB962C8B-B14F-4D97-AF65-F5344CB8AC3E}">
        <p14:creationId xmlns:p14="http://schemas.microsoft.com/office/powerpoint/2010/main" val="2355807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0EE748A-B608-4910-9C3A-BCF6A52DF4EE}"/>
              </a:ext>
            </a:extLst>
          </p:cNvPr>
          <p:cNvSpPr txBox="1"/>
          <p:nvPr/>
        </p:nvSpPr>
        <p:spPr>
          <a:xfrm>
            <a:off x="4500284" y="5289177"/>
            <a:ext cx="7007559" cy="707886"/>
          </a:xfrm>
          <a:prstGeom prst="rect">
            <a:avLst/>
          </a:prstGeom>
          <a:noFill/>
        </p:spPr>
        <p:txBody>
          <a:bodyPr wrap="none" rtlCol="0">
            <a:spAutoFit/>
          </a:bodyPr>
          <a:lstStyle/>
          <a:p>
            <a:r>
              <a:rPr lang="en-US" sz="4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Build Your Faith With Us Today!</a:t>
            </a:r>
          </a:p>
        </p:txBody>
      </p:sp>
      <p:sp>
        <p:nvSpPr>
          <p:cNvPr id="6" name="TextBox 5">
            <a:extLst>
              <a:ext uri="{FF2B5EF4-FFF2-40B4-BE49-F238E27FC236}">
                <a16:creationId xmlns:a16="http://schemas.microsoft.com/office/drawing/2014/main" id="{4044C4C7-BC53-4D7A-A24B-26266EEE3532}"/>
              </a:ext>
            </a:extLst>
          </p:cNvPr>
          <p:cNvSpPr txBox="1"/>
          <p:nvPr/>
        </p:nvSpPr>
        <p:spPr>
          <a:xfrm>
            <a:off x="1183341" y="197222"/>
            <a:ext cx="3722494" cy="954107"/>
          </a:xfrm>
          <a:prstGeom prst="rect">
            <a:avLst/>
          </a:prstGeom>
          <a:noFill/>
        </p:spPr>
        <p:txBody>
          <a:bodyPr wrap="none" rtlCol="0">
            <a:spAutoFit/>
          </a:bodyPr>
          <a:lstStyle/>
          <a:p>
            <a:r>
              <a:rPr lang="en-US" sz="2800" dirty="0">
                <a:solidFill>
                  <a:schemeClr val="tx2">
                    <a:lumMod val="40000"/>
                    <a:lumOff val="60000"/>
                  </a:schemeClr>
                </a:solidFill>
                <a:latin typeface="Times New Roman" panose="02020603050405020304" pitchFamily="18" charset="0"/>
                <a:cs typeface="Times New Roman" panose="02020603050405020304" pitchFamily="18" charset="0"/>
              </a:rPr>
              <a:t>Ranger Church of Christ</a:t>
            </a:r>
          </a:p>
          <a:p>
            <a:r>
              <a:rPr lang="en-US" sz="2800" dirty="0">
                <a:solidFill>
                  <a:schemeClr val="tx2">
                    <a:lumMod val="40000"/>
                    <a:lumOff val="60000"/>
                  </a:schemeClr>
                </a:solidFill>
                <a:latin typeface="Times New Roman" panose="02020603050405020304" pitchFamily="18" charset="0"/>
                <a:cs typeface="Times New Roman" panose="02020603050405020304" pitchFamily="18" charset="0"/>
              </a:rPr>
              <a:t>Mesquite and Rusk St.</a:t>
            </a:r>
          </a:p>
        </p:txBody>
      </p:sp>
    </p:spTree>
    <p:extLst>
      <p:ext uri="{BB962C8B-B14F-4D97-AF65-F5344CB8AC3E}">
        <p14:creationId xmlns:p14="http://schemas.microsoft.com/office/powerpoint/2010/main" val="2352290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B4FF15-307E-4876-8370-0BA46DB71571}"/>
              </a:ext>
            </a:extLst>
          </p:cNvPr>
          <p:cNvSpPr/>
          <p:nvPr/>
        </p:nvSpPr>
        <p:spPr>
          <a:xfrm>
            <a:off x="591670" y="920621"/>
            <a:ext cx="11008659" cy="5016758"/>
          </a:xfrm>
          <a:prstGeom prst="rect">
            <a:avLst/>
          </a:prstGeom>
        </p:spPr>
        <p:txBody>
          <a:bodyPr wrap="square">
            <a:spAutoFit/>
          </a:bodyPr>
          <a:lstStyle/>
          <a:p>
            <a:pPr marL="342900" marR="0" indent="-1714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C. “Bible faith” operates through love.</a:t>
            </a:r>
          </a:p>
          <a:p>
            <a:pPr marL="514350" marR="0" indent="-1714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Faith works by love, </a:t>
            </a:r>
            <a:r>
              <a:rPr lang="en-US" sz="3200" b="1" dirty="0">
                <a:latin typeface="Times New Roman" panose="02020603050405020304" pitchFamily="18" charset="0"/>
                <a:ea typeface="Calibri" panose="020F0502020204030204" pitchFamily="34" charset="0"/>
                <a:cs typeface="Times New Roman" panose="02020603050405020304" pitchFamily="18" charset="0"/>
              </a:rPr>
              <a:t>Gal. 5:6.</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200" i="1" dirty="0">
                <a:latin typeface="Times New Roman" panose="02020603050405020304" pitchFamily="18" charset="0"/>
                <a:ea typeface="Calibri" panose="020F0502020204030204" pitchFamily="34" charset="0"/>
                <a:cs typeface="Times New Roman" panose="02020603050405020304" pitchFamily="18" charset="0"/>
              </a:rPr>
              <a:t>For in Christ Jesus neither circumcision nor uncircumcision avails anything, but faith working through love.</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(Galatians 5:6)</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514350" marR="0" indent="-1714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The Thessalonians were known for their growing faith and abounding love, </a:t>
            </a:r>
            <a:r>
              <a:rPr lang="en-US" sz="3200" b="1" dirty="0">
                <a:latin typeface="Times New Roman" panose="02020603050405020304" pitchFamily="18" charset="0"/>
                <a:ea typeface="Calibri" panose="020F0502020204030204" pitchFamily="34" charset="0"/>
                <a:cs typeface="Times New Roman" panose="02020603050405020304" pitchFamily="18" charset="0"/>
              </a:rPr>
              <a:t>2 Thess. 1:3</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sz="3200" i="1" dirty="0">
                <a:latin typeface="Times New Roman" panose="02020603050405020304" pitchFamily="18" charset="0"/>
                <a:ea typeface="Calibri" panose="020F0502020204030204" pitchFamily="34" charset="0"/>
                <a:cs typeface="Times New Roman" panose="02020603050405020304" pitchFamily="18" charset="0"/>
              </a:rPr>
              <a:t>We are bound to thank God always for you, brethren, as it is fitting, because your faith grows exceedingly, and the love of every one of you all abounds toward each other,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Thessalonians 1:3)</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1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arn(inVertical)">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barn(inVertical)">
                                      <p:cBhvr>
                                        <p:cTn id="15" dur="500"/>
                                        <p:tgtEl>
                                          <p:spTgt spid="2">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barn(inVertical)">
                                      <p:cBhvr>
                                        <p:cTn id="1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21B1F5-C211-4652-AA76-93025319F76C}"/>
              </a:ext>
            </a:extLst>
          </p:cNvPr>
          <p:cNvSpPr/>
          <p:nvPr/>
        </p:nvSpPr>
        <p:spPr>
          <a:xfrm>
            <a:off x="636494" y="428178"/>
            <a:ext cx="10919012" cy="6001643"/>
          </a:xfrm>
          <a:prstGeom prst="rect">
            <a:avLst/>
          </a:prstGeom>
        </p:spPr>
        <p:txBody>
          <a:bodyPr wrap="square">
            <a:spAutoFit/>
          </a:bodyPr>
          <a:lstStyle/>
          <a:p>
            <a:r>
              <a:rPr lang="en-US" sz="3200" b="1" dirty="0">
                <a:latin typeface="Times New Roman" panose="02020603050405020304" pitchFamily="18" charset="0"/>
                <a:ea typeface="Calibri" panose="020F0502020204030204" pitchFamily="34" charset="0"/>
                <a:cs typeface="Times New Roman" panose="02020603050405020304" pitchFamily="18" charset="0"/>
              </a:rPr>
              <a:t>IV. “Bible faith” has an object.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1093788" marR="0" indent="-520700">
              <a:spcBef>
                <a:spcPts val="0"/>
              </a:spcBef>
              <a:spcAft>
                <a:spcPts val="0"/>
              </a:spcAft>
              <a:buAutoNum type="alphaUcPeriod"/>
            </a:pPr>
            <a:r>
              <a:rPr lang="en-US" sz="3200" dirty="0">
                <a:latin typeface="Times New Roman" panose="02020603050405020304" pitchFamily="18" charset="0"/>
                <a:ea typeface="Calibri" panose="020F0502020204030204" pitchFamily="34" charset="0"/>
                <a:cs typeface="Times New Roman" panose="02020603050405020304" pitchFamily="18" charset="0"/>
              </a:rPr>
              <a:t>Jesus told his audiences to “believe the gospel,” </a:t>
            </a:r>
            <a:r>
              <a:rPr lang="en-US" sz="3200" b="1" dirty="0">
                <a:latin typeface="Times New Roman" panose="02020603050405020304" pitchFamily="18" charset="0"/>
                <a:ea typeface="Calibri" panose="020F0502020204030204" pitchFamily="34" charset="0"/>
                <a:cs typeface="Times New Roman" panose="02020603050405020304" pitchFamily="18" charset="0"/>
              </a:rPr>
              <a:t>Mark 1:15.</a:t>
            </a:r>
          </a:p>
          <a:p>
            <a:pPr marL="53975" marR="0">
              <a:spcBef>
                <a:spcPts val="0"/>
              </a:spcBef>
              <a:spcAft>
                <a:spcPts val="0"/>
              </a:spcAft>
            </a:pPr>
            <a:r>
              <a:rPr lang="en-US" sz="3200" i="1" dirty="0">
                <a:latin typeface="Times New Roman" panose="02020603050405020304" pitchFamily="18" charset="0"/>
                <a:ea typeface="Calibri" panose="020F0502020204030204" pitchFamily="34" charset="0"/>
                <a:cs typeface="Times New Roman" panose="02020603050405020304" pitchFamily="18" charset="0"/>
              </a:rPr>
              <a:t>and saying, </a:t>
            </a:r>
            <a:r>
              <a:rPr lang="en-US" sz="32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 time is fulfilled, and the kingdom of God is at hand. Repent, and believe in the gospel."</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(Mark 1:15)</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1093788" marR="0" indent="-52070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B. Jesus told the apostles to “have faith in God,” </a:t>
            </a:r>
            <a:r>
              <a:rPr lang="en-US" sz="3200" b="1" dirty="0">
                <a:latin typeface="Times New Roman" panose="02020603050405020304" pitchFamily="18" charset="0"/>
                <a:ea typeface="Calibri" panose="020F0502020204030204" pitchFamily="34" charset="0"/>
                <a:cs typeface="Times New Roman" panose="02020603050405020304" pitchFamily="18" charset="0"/>
              </a:rPr>
              <a:t>Mark 11:22</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sz="3200" i="1" dirty="0">
                <a:latin typeface="Times New Roman" panose="02020603050405020304" pitchFamily="18" charset="0"/>
                <a:ea typeface="Calibri" panose="020F0502020204030204" pitchFamily="34" charset="0"/>
                <a:cs typeface="Times New Roman" panose="02020603050405020304" pitchFamily="18" charset="0"/>
              </a:rPr>
              <a:t>So Jesus answered and said to them, </a:t>
            </a:r>
            <a:r>
              <a:rPr lang="en-US" sz="32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"Have faith in God.</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(Mark 11:22)</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1093788" marR="0" indent="-52070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C. Mankind must believe that Jesus Christ is the Son of God, </a:t>
            </a:r>
            <a:r>
              <a:rPr lang="en-US" sz="3200" b="1" dirty="0">
                <a:latin typeface="Times New Roman" panose="02020603050405020304" pitchFamily="18" charset="0"/>
                <a:ea typeface="Calibri" panose="020F0502020204030204" pitchFamily="34" charset="0"/>
                <a:cs typeface="Times New Roman" panose="02020603050405020304" pitchFamily="18" charset="0"/>
              </a:rPr>
              <a:t>John 8:24</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r>
              <a:rPr lang="en-US" sz="32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Therefore I said to you that you will die in your sins; for if you do not believe that I am He, you will die in your sins."</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(John 8:24)</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66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outVertical)">
                                      <p:cBhvr>
                                        <p:cTn id="7" dur="500"/>
                                        <p:tgtEl>
                                          <p:spTgt spid="3">
                                            <p:txEl>
                                              <p:pRg st="1" end="1"/>
                                            </p:txEl>
                                          </p:spTgt>
                                        </p:tgtEl>
                                      </p:cBhvr>
                                    </p:animEffect>
                                  </p:childTnLst>
                                </p:cTn>
                              </p:par>
                              <p:par>
                                <p:cTn id="8" presetID="16" presetClass="entr" presetSubtype="37"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outVertic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outVertical)">
                                      <p:cBhvr>
                                        <p:cTn id="15" dur="500"/>
                                        <p:tgtEl>
                                          <p:spTgt spid="3">
                                            <p:txEl>
                                              <p:pRg st="3" end="3"/>
                                            </p:txEl>
                                          </p:spTgt>
                                        </p:tgtEl>
                                      </p:cBhvr>
                                    </p:animEffect>
                                  </p:childTnLst>
                                </p:cTn>
                              </p:par>
                              <p:par>
                                <p:cTn id="16" presetID="16" presetClass="entr" presetSubtype="37"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outVertic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arn(outVertical)">
                                      <p:cBhvr>
                                        <p:cTn id="23" dur="500"/>
                                        <p:tgtEl>
                                          <p:spTgt spid="3">
                                            <p:txEl>
                                              <p:pRg st="5" end="5"/>
                                            </p:txEl>
                                          </p:spTgt>
                                        </p:tgtEl>
                                      </p:cBhvr>
                                    </p:animEffect>
                                  </p:childTnLst>
                                </p:cTn>
                              </p:par>
                              <p:par>
                                <p:cTn id="24" presetID="16" presetClass="entr" presetSubtype="37"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arn(outVertical)">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6E7CB7-B150-4486-A574-CB1F97BC7EA3}"/>
              </a:ext>
            </a:extLst>
          </p:cNvPr>
          <p:cNvSpPr/>
          <p:nvPr/>
        </p:nvSpPr>
        <p:spPr>
          <a:xfrm>
            <a:off x="573741" y="920621"/>
            <a:ext cx="11044518" cy="5016758"/>
          </a:xfrm>
          <a:prstGeom prst="rect">
            <a:avLst/>
          </a:prstGeom>
        </p:spPr>
        <p:txBody>
          <a:bodyPr wrap="square">
            <a:spAutoFit/>
          </a:bodyPr>
          <a:lstStyle/>
          <a:p>
            <a:r>
              <a:rPr lang="en-US" sz="3200" b="1" dirty="0">
                <a:latin typeface="Times New Roman" panose="02020603050405020304" pitchFamily="18" charset="0"/>
                <a:ea typeface="Calibri" panose="020F0502020204030204" pitchFamily="34" charset="0"/>
                <a:cs typeface="Times New Roman" panose="02020603050405020304" pitchFamily="18" charset="0"/>
              </a:rPr>
              <a:t>V. “Bible faith” has a purpose.</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860425" marR="0" indent="-466725">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A. “Bible faith” provides the only defense against Satan, </a:t>
            </a:r>
            <a:r>
              <a:rPr lang="en-US" sz="3200" b="1" dirty="0">
                <a:latin typeface="Times New Roman" panose="02020603050405020304" pitchFamily="18" charset="0"/>
                <a:ea typeface="Calibri" panose="020F0502020204030204" pitchFamily="34" charset="0"/>
                <a:cs typeface="Times New Roman" panose="02020603050405020304" pitchFamily="18" charset="0"/>
              </a:rPr>
              <a:t>Eph. 6:16; 1 Thess. 5:8</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above all, taking the shield of faith with which you will be able to quench all the fiery darts of the wicked one.</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(Ephesians 6:16)</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860425" marR="0" indent="-466725">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B. “Bible faith” is one’s offensive weapon in spiritual battles, </a:t>
            </a:r>
            <a:r>
              <a:rPr lang="en-US" sz="3200" b="1" dirty="0">
                <a:latin typeface="Times New Roman" panose="02020603050405020304" pitchFamily="18" charset="0"/>
                <a:ea typeface="Calibri" panose="020F0502020204030204" pitchFamily="34" charset="0"/>
                <a:cs typeface="Times New Roman" panose="02020603050405020304" pitchFamily="18" charset="0"/>
              </a:rPr>
              <a:t>1 Tim. 6:12; 1:18-19.</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200" i="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Fight the good fight of faith</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lay hold on eternal life, to which you were also called and have confessed the good confession in the presence of many witnesses.</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Timothy 6:12)</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887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outVertical)">
                                      <p:cBhvr>
                                        <p:cTn id="7" dur="500"/>
                                        <p:tgtEl>
                                          <p:spTgt spid="2">
                                            <p:txEl>
                                              <p:pRg st="1" end="1"/>
                                            </p:txEl>
                                          </p:spTgt>
                                        </p:tgtEl>
                                      </p:cBhvr>
                                    </p:animEffect>
                                  </p:childTnLst>
                                </p:cTn>
                              </p:par>
                              <p:par>
                                <p:cTn id="8" presetID="16" presetClass="entr" presetSubtype="37"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arn(outVertical)">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barn(outVertical)">
                                      <p:cBhvr>
                                        <p:cTn id="15" dur="500"/>
                                        <p:tgtEl>
                                          <p:spTgt spid="2">
                                            <p:txEl>
                                              <p:pRg st="3" end="3"/>
                                            </p:txEl>
                                          </p:spTgt>
                                        </p:tgtEl>
                                      </p:cBhvr>
                                    </p:animEffect>
                                  </p:childTnLst>
                                </p:cTn>
                              </p:par>
                              <p:par>
                                <p:cTn id="16" presetID="16" presetClass="entr" presetSubtype="37"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barn(outVertical)">
                                      <p:cBhvr>
                                        <p:cTn id="1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4F6C77-7376-4B7F-8C32-709FFBCFD6E4}"/>
              </a:ext>
            </a:extLst>
          </p:cNvPr>
          <p:cNvSpPr/>
          <p:nvPr/>
        </p:nvSpPr>
        <p:spPr>
          <a:xfrm>
            <a:off x="600635" y="1163278"/>
            <a:ext cx="10990730" cy="4031873"/>
          </a:xfrm>
          <a:prstGeom prst="rect">
            <a:avLst/>
          </a:prstGeom>
        </p:spPr>
        <p:txBody>
          <a:bodyPr wrap="square">
            <a:spAutoFit/>
          </a:bodyPr>
          <a:lstStyle/>
          <a:p>
            <a:pPr marL="627063" marR="0" indent="-627063">
              <a:spcBef>
                <a:spcPts val="0"/>
              </a:spcBef>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VI. It is imperative that one knows the true source of “Bible faith,” it is by the “Word of God” Rom. 10:17.</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1147763" marR="0" indent="-520700">
              <a:spcBef>
                <a:spcPts val="0"/>
              </a:spcBef>
              <a:spcAft>
                <a:spcPts val="0"/>
              </a:spcAft>
              <a:buAutoNum type="alphaUcPeriod"/>
            </a:pPr>
            <a:r>
              <a:rPr lang="en-US" sz="3200" dirty="0">
                <a:latin typeface="Times New Roman" panose="02020603050405020304" pitchFamily="18" charset="0"/>
                <a:ea typeface="Calibri" panose="020F0502020204030204" pitchFamily="34" charset="0"/>
                <a:cs typeface="Times New Roman" panose="02020603050405020304" pitchFamily="18" charset="0"/>
              </a:rPr>
              <a:t>The source of faith is stated or implied in the Book of Acts ⎯ preaching the “Word of God”, </a:t>
            </a:r>
            <a:r>
              <a:rPr lang="en-US" sz="3200" b="1" dirty="0">
                <a:latin typeface="Times New Roman" panose="02020603050405020304" pitchFamily="18" charset="0"/>
                <a:ea typeface="Calibri" panose="020F0502020204030204" pitchFamily="34" charset="0"/>
                <a:cs typeface="Times New Roman" panose="02020603050405020304" pitchFamily="18" charset="0"/>
              </a:rPr>
              <a:t>Acts </a:t>
            </a:r>
            <a:r>
              <a:rPr lang="en-US" sz="3200" b="1" u="dbl" dirty="0">
                <a:latin typeface="Times New Roman" panose="02020603050405020304" pitchFamily="18" charset="0"/>
                <a:ea typeface="Calibri" panose="020F0502020204030204" pitchFamily="34" charset="0"/>
                <a:cs typeface="Times New Roman" panose="02020603050405020304" pitchFamily="18" charset="0"/>
              </a:rPr>
              <a:t>2</a:t>
            </a:r>
            <a:r>
              <a:rPr lang="en-US" sz="3200" b="1" dirty="0">
                <a:latin typeface="Times New Roman" panose="02020603050405020304" pitchFamily="18" charset="0"/>
                <a:ea typeface="Calibri" panose="020F0502020204030204" pitchFamily="34" charset="0"/>
                <a:cs typeface="Times New Roman" panose="02020603050405020304" pitchFamily="18" charset="0"/>
              </a:rPr>
              <a:t>:4; thru </a:t>
            </a:r>
            <a:r>
              <a:rPr lang="en-US" sz="3200" b="1" u="dbl" dirty="0">
                <a:latin typeface="Times New Roman" panose="02020603050405020304" pitchFamily="18" charset="0"/>
                <a:ea typeface="Calibri" panose="020F0502020204030204" pitchFamily="34" charset="0"/>
                <a:cs typeface="Times New Roman" panose="02020603050405020304" pitchFamily="18" charset="0"/>
              </a:rPr>
              <a:t>19:</a:t>
            </a:r>
            <a:r>
              <a:rPr lang="en-US" sz="3200" b="1" dirty="0">
                <a:latin typeface="Times New Roman" panose="02020603050405020304" pitchFamily="18" charset="0"/>
                <a:ea typeface="Calibri" panose="020F0502020204030204" pitchFamily="34" charset="0"/>
                <a:cs typeface="Times New Roman" panose="02020603050405020304" pitchFamily="18" charset="0"/>
              </a:rPr>
              <a:t>5.</a:t>
            </a:r>
          </a:p>
          <a:p>
            <a:pPr marR="0">
              <a:spcBef>
                <a:spcPts val="0"/>
              </a:spcBef>
              <a:spcAft>
                <a:spcPts val="0"/>
              </a:spcAft>
            </a:pP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And they were all filled with the Holy Spirit and began to speak with other tongues, </a:t>
            </a:r>
            <a:r>
              <a:rPr lang="en-US" sz="3200" i="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as the Spirit gave them utterance</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(Acts 2:4)</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1147763" marR="0" indent="-52070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B. Paul wrote about “</a:t>
            </a:r>
            <a:r>
              <a:rPr lang="en-US" sz="3200" i="1" dirty="0">
                <a:latin typeface="Times New Roman" panose="02020603050405020304" pitchFamily="18" charset="0"/>
                <a:ea typeface="Calibri" panose="020F0502020204030204" pitchFamily="34" charset="0"/>
                <a:cs typeface="Times New Roman" panose="02020603050405020304" pitchFamily="18" charset="0"/>
              </a:rPr>
              <a:t>the word of faith, which we preach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a:latin typeface="Times New Roman" panose="02020603050405020304" pitchFamily="18" charset="0"/>
                <a:ea typeface="Calibri" panose="020F0502020204030204" pitchFamily="34" charset="0"/>
                <a:cs typeface="Times New Roman" panose="02020603050405020304" pitchFamily="18" charset="0"/>
              </a:rPr>
              <a:t>Rom 10:8.</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357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arn(inVertical)">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barn(inVertical)">
                                      <p:cBhvr>
                                        <p:cTn id="1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6752C2-5924-482F-BEEA-B185802A314A}"/>
              </a:ext>
            </a:extLst>
          </p:cNvPr>
          <p:cNvSpPr/>
          <p:nvPr/>
        </p:nvSpPr>
        <p:spPr>
          <a:xfrm>
            <a:off x="663388" y="1166842"/>
            <a:ext cx="10865224" cy="4524315"/>
          </a:xfrm>
          <a:prstGeom prst="rect">
            <a:avLst/>
          </a:prstGeom>
        </p:spPr>
        <p:txBody>
          <a:bodyPr wrap="square">
            <a:spAutoFit/>
          </a:bodyPr>
          <a:lstStyle/>
          <a:p>
            <a:pPr marL="228600" marR="0" indent="-228600">
              <a:spcBef>
                <a:spcPts val="0"/>
              </a:spcBef>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VII. There are degrees of faith, not all of which are “Bible faith.”</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914400" marR="0" indent="-1714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A. There is </a:t>
            </a:r>
            <a:r>
              <a:rPr lang="en-US" sz="3200" u="dbl" dirty="0">
                <a:latin typeface="Times New Roman" panose="02020603050405020304" pitchFamily="18" charset="0"/>
                <a:ea typeface="Calibri" panose="020F0502020204030204" pitchFamily="34" charset="0"/>
                <a:cs typeface="Times New Roman" panose="02020603050405020304" pitchFamily="18" charset="0"/>
              </a:rPr>
              <a:t>little faith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a:latin typeface="Times New Roman" panose="02020603050405020304" pitchFamily="18" charset="0"/>
                <a:ea typeface="Calibri" panose="020F0502020204030204" pitchFamily="34" charset="0"/>
                <a:cs typeface="Times New Roman" panose="02020603050405020304" pitchFamily="18" charset="0"/>
              </a:rPr>
              <a:t>Matt. 6:30; 8:26.</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914400" marR="0" indent="-1714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B. There is </a:t>
            </a:r>
            <a:r>
              <a:rPr lang="en-US" sz="3200" u="dbl" dirty="0">
                <a:latin typeface="Times New Roman" panose="02020603050405020304" pitchFamily="18" charset="0"/>
                <a:ea typeface="Calibri" panose="020F0502020204030204" pitchFamily="34" charset="0"/>
                <a:cs typeface="Times New Roman" panose="02020603050405020304" pitchFamily="18" charset="0"/>
              </a:rPr>
              <a:t>trembling faith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a:latin typeface="Times New Roman" panose="02020603050405020304" pitchFamily="18" charset="0"/>
                <a:ea typeface="Calibri" panose="020F0502020204030204" pitchFamily="34" charset="0"/>
                <a:cs typeface="Times New Roman" panose="02020603050405020304" pitchFamily="18" charset="0"/>
              </a:rPr>
              <a:t>Jam. 2:19.</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914400" marR="0" indent="-1714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C. There is </a:t>
            </a:r>
            <a:r>
              <a:rPr lang="en-US" sz="3200" u="dbl" dirty="0">
                <a:latin typeface="Times New Roman" panose="02020603050405020304" pitchFamily="18" charset="0"/>
                <a:ea typeface="Calibri" panose="020F0502020204030204" pitchFamily="34" charset="0"/>
                <a:cs typeface="Times New Roman" panose="02020603050405020304" pitchFamily="18" charset="0"/>
              </a:rPr>
              <a:t>weak faith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a:latin typeface="Times New Roman" panose="02020603050405020304" pitchFamily="18" charset="0"/>
                <a:ea typeface="Calibri" panose="020F0502020204030204" pitchFamily="34" charset="0"/>
                <a:cs typeface="Times New Roman" panose="02020603050405020304" pitchFamily="18" charset="0"/>
              </a:rPr>
              <a:t>Rom. 14:1.</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914400" marR="0" indent="-1714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D. There is </a:t>
            </a:r>
            <a:r>
              <a:rPr lang="en-US" sz="3200" u="dbl" dirty="0">
                <a:latin typeface="Times New Roman" panose="02020603050405020304" pitchFamily="18" charset="0"/>
                <a:ea typeface="Calibri" panose="020F0502020204030204" pitchFamily="34" charset="0"/>
                <a:cs typeface="Times New Roman" panose="02020603050405020304" pitchFamily="18" charset="0"/>
              </a:rPr>
              <a:t>great faith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a:latin typeface="Times New Roman" panose="02020603050405020304" pitchFamily="18" charset="0"/>
                <a:ea typeface="Calibri" panose="020F0502020204030204" pitchFamily="34" charset="0"/>
                <a:cs typeface="Times New Roman" panose="02020603050405020304" pitchFamily="18" charset="0"/>
              </a:rPr>
              <a:t>Luke 7:9</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marL="914400" marR="0" indent="-1714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E. There is </a:t>
            </a:r>
            <a:r>
              <a:rPr lang="en-US" sz="3200" u="dbl" dirty="0">
                <a:latin typeface="Times New Roman" panose="02020603050405020304" pitchFamily="18" charset="0"/>
                <a:ea typeface="Calibri" panose="020F0502020204030204" pitchFamily="34" charset="0"/>
                <a:cs typeface="Times New Roman" panose="02020603050405020304" pitchFamily="18" charset="0"/>
              </a:rPr>
              <a:t>working faith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a:latin typeface="Times New Roman" panose="02020603050405020304" pitchFamily="18" charset="0"/>
                <a:ea typeface="Calibri" panose="020F0502020204030204" pitchFamily="34" charset="0"/>
                <a:cs typeface="Times New Roman" panose="02020603050405020304" pitchFamily="18" charset="0"/>
              </a:rPr>
              <a:t>2 Thess. 1:11</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marL="914400" marR="0" indent="-1714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F.  There is </a:t>
            </a:r>
            <a:r>
              <a:rPr lang="en-US" sz="3200" u="dbl" dirty="0">
                <a:latin typeface="Times New Roman" panose="02020603050405020304" pitchFamily="18" charset="0"/>
                <a:ea typeface="Calibri" panose="020F0502020204030204" pitchFamily="34" charset="0"/>
                <a:cs typeface="Times New Roman" panose="02020603050405020304" pitchFamily="18" charset="0"/>
              </a:rPr>
              <a:t>dead faith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a:latin typeface="Times New Roman" panose="02020603050405020304" pitchFamily="18" charset="0"/>
                <a:ea typeface="Calibri" panose="020F0502020204030204" pitchFamily="34" charset="0"/>
                <a:cs typeface="Times New Roman" panose="02020603050405020304" pitchFamily="18" charset="0"/>
              </a:rPr>
              <a:t>Jam. 2:26</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marL="914400" marR="0" indent="-1714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G. There is </a:t>
            </a:r>
            <a:r>
              <a:rPr lang="en-US" sz="3200" u="dbl" dirty="0">
                <a:latin typeface="Times New Roman" panose="02020603050405020304" pitchFamily="18" charset="0"/>
                <a:ea typeface="Calibri" panose="020F0502020204030204" pitchFamily="34" charset="0"/>
                <a:cs typeface="Times New Roman" panose="02020603050405020304" pitchFamily="18" charset="0"/>
              </a:rPr>
              <a:t>unfeigned faith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a:latin typeface="Times New Roman" panose="02020603050405020304" pitchFamily="18" charset="0"/>
                <a:ea typeface="Calibri" panose="020F0502020204030204" pitchFamily="34" charset="0"/>
                <a:cs typeface="Times New Roman" panose="02020603050405020304" pitchFamily="18" charset="0"/>
              </a:rPr>
              <a:t>2 Tim. 1:5</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03474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19AC82-F5E2-4686-9239-AE6AB910926B}"/>
              </a:ext>
            </a:extLst>
          </p:cNvPr>
          <p:cNvSpPr/>
          <p:nvPr/>
        </p:nvSpPr>
        <p:spPr>
          <a:xfrm>
            <a:off x="591671" y="632082"/>
            <a:ext cx="11008658" cy="5509200"/>
          </a:xfrm>
          <a:prstGeom prst="rect">
            <a:avLst/>
          </a:prstGeom>
        </p:spPr>
        <p:txBody>
          <a:bodyPr wrap="square">
            <a:spAutoFit/>
          </a:bodyPr>
          <a:lstStyle/>
          <a:p>
            <a:pPr marL="228600" marR="0" indent="-228600">
              <a:spcBef>
                <a:spcPts val="0"/>
              </a:spcBef>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VIII. There are many examples in Scripture of “Bible faith”:</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1487488" marR="0" indent="-51911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A. Noah, </a:t>
            </a:r>
            <a:r>
              <a:rPr lang="en-US" sz="3200" b="1" dirty="0">
                <a:latin typeface="Times New Roman" panose="02020603050405020304" pitchFamily="18" charset="0"/>
                <a:ea typeface="Calibri" panose="020F0502020204030204" pitchFamily="34" charset="0"/>
                <a:cs typeface="Times New Roman" panose="02020603050405020304" pitchFamily="18" charset="0"/>
              </a:rPr>
              <a:t>Gen. 6:14-22; Heb. 11:7.</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1487488" marR="0" indent="-51911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B. Abraham, </a:t>
            </a:r>
            <a:r>
              <a:rPr lang="en-US" sz="3200" b="1" dirty="0">
                <a:latin typeface="Times New Roman" panose="02020603050405020304" pitchFamily="18" charset="0"/>
                <a:ea typeface="Calibri" panose="020F0502020204030204" pitchFamily="34" charset="0"/>
                <a:cs typeface="Times New Roman" panose="02020603050405020304" pitchFamily="18" charset="0"/>
              </a:rPr>
              <a:t>Gen. 22:1-10; Rom. 4:18-21; Heb. 11:8-19.</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1487488" marR="0" indent="-51911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C. David, </a:t>
            </a:r>
            <a:r>
              <a:rPr lang="en-US" sz="3200" b="1" dirty="0">
                <a:latin typeface="Times New Roman" panose="02020603050405020304" pitchFamily="18" charset="0"/>
                <a:ea typeface="Calibri" panose="020F0502020204030204" pitchFamily="34" charset="0"/>
                <a:cs typeface="Times New Roman" panose="02020603050405020304" pitchFamily="18" charset="0"/>
              </a:rPr>
              <a:t>1 Sam. 17:37, 46-47.</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1487488" marR="0" indent="-51911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D. Elijah, </a:t>
            </a:r>
            <a:r>
              <a:rPr lang="en-US" sz="3200" b="1" dirty="0">
                <a:latin typeface="Times New Roman" panose="02020603050405020304" pitchFamily="18" charset="0"/>
                <a:ea typeface="Calibri" panose="020F0502020204030204" pitchFamily="34" charset="0"/>
                <a:cs typeface="Times New Roman" panose="02020603050405020304" pitchFamily="18" charset="0"/>
              </a:rPr>
              <a:t>1 Kings 18:32-38.</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1487488" marR="0" indent="-51911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E. Daniel, </a:t>
            </a:r>
            <a:r>
              <a:rPr lang="en-US" sz="3200" b="1" dirty="0">
                <a:latin typeface="Times New Roman" panose="02020603050405020304" pitchFamily="18" charset="0"/>
                <a:ea typeface="Calibri" panose="020F0502020204030204" pitchFamily="34" charset="0"/>
                <a:cs typeface="Times New Roman" panose="02020603050405020304" pitchFamily="18" charset="0"/>
              </a:rPr>
              <a:t>Dan. 6</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marL="1487488" marR="0" indent="-51911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F. Shadrach, Meshach and Abednego, </a:t>
            </a:r>
            <a:r>
              <a:rPr lang="en-US" sz="3200" b="1" dirty="0">
                <a:latin typeface="Times New Roman" panose="02020603050405020304" pitchFamily="18" charset="0"/>
                <a:ea typeface="Calibri" panose="020F0502020204030204" pitchFamily="34" charset="0"/>
                <a:cs typeface="Times New Roman" panose="02020603050405020304" pitchFamily="18" charset="0"/>
              </a:rPr>
              <a:t>Dan. 3:13-27</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marL="1487488" marR="0" indent="-51911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G. Joseph, </a:t>
            </a:r>
            <a:r>
              <a:rPr lang="en-US" sz="3200" b="1" dirty="0">
                <a:latin typeface="Times New Roman" panose="02020603050405020304" pitchFamily="18" charset="0"/>
                <a:ea typeface="Calibri" panose="020F0502020204030204" pitchFamily="34" charset="0"/>
                <a:cs typeface="Times New Roman" panose="02020603050405020304" pitchFamily="18" charset="0"/>
              </a:rPr>
              <a:t>Gen. 50:20; Heb. 11:22</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marL="1487488" marR="0" indent="-51911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H. Ezra, </a:t>
            </a:r>
            <a:r>
              <a:rPr lang="en-US" sz="3200" b="1" dirty="0">
                <a:latin typeface="Times New Roman" panose="02020603050405020304" pitchFamily="18" charset="0"/>
                <a:ea typeface="Calibri" panose="020F0502020204030204" pitchFamily="34" charset="0"/>
                <a:cs typeface="Times New Roman" panose="02020603050405020304" pitchFamily="18" charset="0"/>
              </a:rPr>
              <a:t>Ezra 8:22</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marL="1487488" marR="0" indent="-51911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I. Mordecai, </a:t>
            </a:r>
            <a:r>
              <a:rPr lang="en-US" sz="3200" b="1" dirty="0">
                <a:latin typeface="Times New Roman" panose="02020603050405020304" pitchFamily="18" charset="0"/>
                <a:ea typeface="Calibri" panose="020F0502020204030204" pitchFamily="34" charset="0"/>
                <a:cs typeface="Times New Roman" panose="02020603050405020304" pitchFamily="18" charset="0"/>
              </a:rPr>
              <a:t>Esth. 4:14.</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1487488" marR="0" indent="-51911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J. Paul, </a:t>
            </a:r>
            <a:r>
              <a:rPr lang="en-US" sz="3200" b="1" dirty="0">
                <a:latin typeface="Times New Roman" panose="02020603050405020304" pitchFamily="18" charset="0"/>
                <a:ea typeface="Calibri" panose="020F0502020204030204" pitchFamily="34" charset="0"/>
                <a:cs typeface="Times New Roman" panose="02020603050405020304" pitchFamily="18" charset="0"/>
              </a:rPr>
              <a:t>Acts 27:25.</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065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 calcmode="lin" valueType="num">
                                      <p:cBhvr additive="base">
                                        <p:cTn id="5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10" end="10"/>
                                            </p:txEl>
                                          </p:spTgt>
                                        </p:tgtEl>
                                        <p:attrNameLst>
                                          <p:attrName>style.visibility</p:attrName>
                                        </p:attrNameLst>
                                      </p:cBhvr>
                                      <p:to>
                                        <p:strVal val="visible"/>
                                      </p:to>
                                    </p:set>
                                    <p:anim calcmode="lin" valueType="num">
                                      <p:cBhvr additive="base">
                                        <p:cTn id="6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518B94-1DEB-4626-81F9-0C66251DCFD7}"/>
              </a:ext>
            </a:extLst>
          </p:cNvPr>
          <p:cNvSpPr/>
          <p:nvPr/>
        </p:nvSpPr>
        <p:spPr>
          <a:xfrm>
            <a:off x="591671" y="428178"/>
            <a:ext cx="11008658" cy="6001643"/>
          </a:xfrm>
          <a:prstGeom prst="rect">
            <a:avLst/>
          </a:prstGeom>
        </p:spPr>
        <p:txBody>
          <a:bodyPr wrap="square">
            <a:spAutoFit/>
          </a:bodyPr>
          <a:lstStyle/>
          <a:p>
            <a:r>
              <a:rPr lang="en-US" sz="3200" b="1" dirty="0">
                <a:latin typeface="Times New Roman" panose="02020603050405020304" pitchFamily="18" charset="0"/>
                <a:ea typeface="Calibri" panose="020F0502020204030204" pitchFamily="34" charset="0"/>
                <a:cs typeface="Times New Roman" panose="02020603050405020304" pitchFamily="18" charset="0"/>
              </a:rPr>
              <a:t>IX. “Bible faith” triumphs under trial.</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1022350" marR="0" indent="-5016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A. The successful trying of one’s “Bible faith” will result in praise and honor when Jesus returns, </a:t>
            </a:r>
            <a:r>
              <a:rPr lang="en-US" sz="3200" b="1" dirty="0">
                <a:latin typeface="Times New Roman" panose="02020603050405020304" pitchFamily="18" charset="0"/>
                <a:ea typeface="Calibri" panose="020F0502020204030204" pitchFamily="34" charset="0"/>
                <a:cs typeface="Times New Roman" panose="02020603050405020304" pitchFamily="18" charset="0"/>
              </a:rPr>
              <a:t>1 Pet. 1:7.</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1022350" marR="0" indent="-5016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B. The trial of one’s faith results in patience, </a:t>
            </a:r>
            <a:r>
              <a:rPr lang="en-US" sz="3200" b="1" dirty="0">
                <a:latin typeface="Times New Roman" panose="02020603050405020304" pitchFamily="18" charset="0"/>
                <a:ea typeface="Calibri" panose="020F0502020204030204" pitchFamily="34" charset="0"/>
                <a:cs typeface="Times New Roman" panose="02020603050405020304" pitchFamily="18" charset="0"/>
              </a:rPr>
              <a:t>Jam. 1:3.</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1022350" marR="0" indent="-5016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C. There is no comparison between the trials of one’s faith on earth and the glory to come.</a:t>
            </a:r>
          </a:p>
          <a:p>
            <a:pPr marL="1649413" marR="0" indent="-62706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The heavenly hereafter more than compensates for suffering now, if one has “Bible faith,” </a:t>
            </a:r>
            <a:r>
              <a:rPr lang="en-US" sz="3200" b="1" dirty="0">
                <a:latin typeface="Times New Roman" panose="02020603050405020304" pitchFamily="18" charset="0"/>
                <a:ea typeface="Calibri" panose="020F0502020204030204" pitchFamily="34" charset="0"/>
                <a:cs typeface="Times New Roman" panose="02020603050405020304" pitchFamily="18" charset="0"/>
              </a:rPr>
              <a:t>Rom. 8:18.</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1649413" marR="0" indent="-62706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The trial of “Bible faith” now is light affliction compared to heavenly glory, </a:t>
            </a:r>
            <a:r>
              <a:rPr lang="en-US" sz="3200" b="1" dirty="0">
                <a:latin typeface="Times New Roman" panose="02020603050405020304" pitchFamily="18" charset="0"/>
                <a:ea typeface="Calibri" panose="020F0502020204030204" pitchFamily="34" charset="0"/>
                <a:cs typeface="Times New Roman" panose="02020603050405020304" pitchFamily="18" charset="0"/>
              </a:rPr>
              <a:t>2 Cor. 4:8-18</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marL="1649413" marR="0" indent="-62706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3. One’s “Bible faith” is as strong as one’s trust and confidence in Jesus Christ, </a:t>
            </a:r>
            <a:r>
              <a:rPr lang="en-US" sz="3200" b="1" dirty="0">
                <a:latin typeface="Times New Roman" panose="02020603050405020304" pitchFamily="18" charset="0"/>
                <a:ea typeface="Calibri" panose="020F0502020204030204" pitchFamily="34" charset="0"/>
                <a:cs typeface="Times New Roman" panose="02020603050405020304" pitchFamily="18" charset="0"/>
              </a:rPr>
              <a:t>2 Tim. 1:12</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32242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BFF27D-1677-4CDE-A895-E7ABAC83B3E8}"/>
              </a:ext>
            </a:extLst>
          </p:cNvPr>
          <p:cNvSpPr/>
          <p:nvPr/>
        </p:nvSpPr>
        <p:spPr>
          <a:xfrm>
            <a:off x="663388" y="1166842"/>
            <a:ext cx="10865224" cy="4524315"/>
          </a:xfrm>
          <a:prstGeom prst="rect">
            <a:avLst/>
          </a:prstGeom>
        </p:spPr>
        <p:txBody>
          <a:bodyPr wrap="square">
            <a:spAutoFit/>
          </a:bodyPr>
          <a:lstStyle/>
          <a:p>
            <a:r>
              <a:rPr lang="en-US" sz="3200" b="1" dirty="0">
                <a:latin typeface="Times New Roman" panose="02020603050405020304" pitchFamily="18" charset="0"/>
                <a:ea typeface="Calibri" panose="020F0502020204030204" pitchFamily="34" charset="0"/>
                <a:cs typeface="Times New Roman" panose="02020603050405020304" pitchFamily="18" charset="0"/>
              </a:rPr>
              <a:t>Conclusion:</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342900" marR="0" indent="-1714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He who has “Bible faith” can through the eye of faith see the heaven to come, </a:t>
            </a:r>
            <a:r>
              <a:rPr lang="en-US" sz="3200" b="1" dirty="0">
                <a:latin typeface="Times New Roman" panose="02020603050405020304" pitchFamily="18" charset="0"/>
                <a:ea typeface="Calibri" panose="020F0502020204030204" pitchFamily="34" charset="0"/>
                <a:cs typeface="Times New Roman" panose="02020603050405020304" pitchFamily="18" charset="0"/>
              </a:rPr>
              <a:t>2 Cor. 4:18; Heb. 11:1.</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342900" marR="0" indent="-1714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Humanity is commanded to have this faith, </a:t>
            </a:r>
          </a:p>
          <a:p>
            <a:pPr marL="342900" marR="0" indent="-1714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3. “Bible faith” is derived from the </a:t>
            </a:r>
            <a:r>
              <a:rPr lang="en-US" sz="3200" b="1" dirty="0">
                <a:latin typeface="Times New Roman" panose="02020603050405020304" pitchFamily="18" charset="0"/>
                <a:ea typeface="Calibri" panose="020F0502020204030204" pitchFamily="34" charset="0"/>
                <a:cs typeface="Times New Roman" panose="02020603050405020304" pitchFamily="18" charset="0"/>
              </a:rPr>
              <a:t>system of faith </a:t>
            </a:r>
            <a:r>
              <a:rPr lang="en-US" sz="3200" dirty="0">
                <a:latin typeface="Times New Roman" panose="02020603050405020304" pitchFamily="18" charset="0"/>
                <a:ea typeface="Calibri" panose="020F0502020204030204" pitchFamily="34" charset="0"/>
                <a:cs typeface="Times New Roman" panose="02020603050405020304" pitchFamily="18" charset="0"/>
              </a:rPr>
              <a:t>⎯ the Bible, </a:t>
            </a:r>
            <a:r>
              <a:rPr lang="en-US" sz="3200" b="1" dirty="0">
                <a:latin typeface="Times New Roman" panose="02020603050405020304" pitchFamily="18" charset="0"/>
                <a:ea typeface="Calibri" panose="020F0502020204030204" pitchFamily="34" charset="0"/>
                <a:cs typeface="Times New Roman" panose="02020603050405020304" pitchFamily="18" charset="0"/>
              </a:rPr>
              <a:t>2Cor. 5:7.</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For we walk by faith, not by sight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a:latin typeface="Times New Roman" panose="02020603050405020304" pitchFamily="18" charset="0"/>
                <a:ea typeface="Calibri" panose="020F0502020204030204" pitchFamily="34" charset="0"/>
                <a:cs typeface="Times New Roman" panose="02020603050405020304" pitchFamily="18" charset="0"/>
              </a:rPr>
              <a:t>(2 Corinthians 5:7)</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342900" marR="0" indent="-1714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4. Faith toward God is the building block on which Christians grow, </a:t>
            </a:r>
            <a:r>
              <a:rPr lang="en-US" sz="3200" b="1" dirty="0">
                <a:latin typeface="Times New Roman" panose="02020603050405020304" pitchFamily="18" charset="0"/>
                <a:ea typeface="Calibri" panose="020F0502020204030204" pitchFamily="34" charset="0"/>
                <a:cs typeface="Times New Roman" panose="02020603050405020304" pitchFamily="18" charset="0"/>
              </a:rPr>
              <a:t>Heb. 6:1</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089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98B6FF-B8F2-43C5-A4CE-1B5A7AFC3244}"/>
              </a:ext>
            </a:extLst>
          </p:cNvPr>
          <p:cNvSpPr/>
          <p:nvPr/>
        </p:nvSpPr>
        <p:spPr>
          <a:xfrm>
            <a:off x="582706" y="1497924"/>
            <a:ext cx="11026588" cy="3046988"/>
          </a:xfrm>
          <a:prstGeom prst="rect">
            <a:avLst/>
          </a:prstGeom>
        </p:spPr>
        <p:txBody>
          <a:bodyPr wrap="square">
            <a:spAutoFit/>
          </a:bodyPr>
          <a:lstStyle/>
          <a:p>
            <a:r>
              <a:rPr lang="en-US" sz="3200" b="1" dirty="0">
                <a:latin typeface="Times New Roman" panose="02020603050405020304" pitchFamily="18" charset="0"/>
                <a:ea typeface="Calibri" panose="020F0502020204030204" pitchFamily="34" charset="0"/>
                <a:cs typeface="Times New Roman" panose="02020603050405020304" pitchFamily="18" charset="0"/>
              </a:rPr>
              <a:t>Invitation:</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342900" marR="0" indent="-1714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The essentiality of “Bible faith” is apparent in </a:t>
            </a:r>
            <a:r>
              <a:rPr lang="en-US" sz="3200" b="1" dirty="0">
                <a:latin typeface="Times New Roman" panose="02020603050405020304" pitchFamily="18" charset="0"/>
                <a:ea typeface="Calibri" panose="020F0502020204030204" pitchFamily="34" charset="0"/>
                <a:cs typeface="Times New Roman" panose="02020603050405020304" pitchFamily="18" charset="0"/>
              </a:rPr>
              <a:t>Hebrews 11:6.</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342900" marR="0" indent="-1714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Non-Christians must develop a “Bible faith,” for no other type of faith leads to salvation, </a:t>
            </a:r>
            <a:r>
              <a:rPr lang="en-US" sz="3200" b="1" dirty="0">
                <a:latin typeface="Times New Roman" panose="02020603050405020304" pitchFamily="18" charset="0"/>
                <a:ea typeface="Calibri" panose="020F0502020204030204" pitchFamily="34" charset="0"/>
                <a:cs typeface="Times New Roman" panose="02020603050405020304" pitchFamily="18" charset="0"/>
              </a:rPr>
              <a:t>Mark 16:16</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marL="342900" marR="0" indent="-1714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3. Erring Christians need to be reconverted so their “Bible faith” can contribute to their eternal salvation, </a:t>
            </a:r>
            <a:r>
              <a:rPr lang="en-US" sz="3200" b="1" dirty="0">
                <a:latin typeface="Times New Roman" panose="02020603050405020304" pitchFamily="18" charset="0"/>
                <a:ea typeface="Calibri" panose="020F0502020204030204" pitchFamily="34" charset="0"/>
                <a:cs typeface="Times New Roman" panose="02020603050405020304" pitchFamily="18" charset="0"/>
              </a:rPr>
              <a:t>Jam. 5:19-20</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39965365-A236-4206-AC1A-4FAFC0EE1A82}"/>
              </a:ext>
            </a:extLst>
          </p:cNvPr>
          <p:cNvGraphicFramePr>
            <a:graphicFrameLocks noGrp="1"/>
          </p:cNvGraphicFramePr>
          <p:nvPr>
            <p:extLst>
              <p:ext uri="{D42A27DB-BD31-4B8C-83A1-F6EECF244321}">
                <p14:modId xmlns:p14="http://schemas.microsoft.com/office/powerpoint/2010/main" val="3736578115"/>
              </p:ext>
            </p:extLst>
          </p:nvPr>
        </p:nvGraphicFramePr>
        <p:xfrm>
          <a:off x="17929" y="5273715"/>
          <a:ext cx="12174071" cy="1584285"/>
        </p:xfrm>
        <a:graphic>
          <a:graphicData uri="http://schemas.openxmlformats.org/drawingml/2006/table">
            <a:tbl>
              <a:tblPr firstRow="1" bandRow="1">
                <a:tableStyleId>{C083E6E3-FA7D-4D7B-A595-EF9225AFEA82}</a:tableStyleId>
              </a:tblPr>
              <a:tblGrid>
                <a:gridCol w="2677166">
                  <a:extLst>
                    <a:ext uri="{9D8B030D-6E8A-4147-A177-3AD203B41FA5}">
                      <a16:colId xmlns:a16="http://schemas.microsoft.com/office/drawing/2014/main" val="1851238161"/>
                    </a:ext>
                  </a:extLst>
                </a:gridCol>
                <a:gridCol w="1439620">
                  <a:extLst>
                    <a:ext uri="{9D8B030D-6E8A-4147-A177-3AD203B41FA5}">
                      <a16:colId xmlns:a16="http://schemas.microsoft.com/office/drawing/2014/main" val="3288565633"/>
                    </a:ext>
                  </a:extLst>
                </a:gridCol>
                <a:gridCol w="8057285">
                  <a:extLst>
                    <a:ext uri="{9D8B030D-6E8A-4147-A177-3AD203B41FA5}">
                      <a16:colId xmlns:a16="http://schemas.microsoft.com/office/drawing/2014/main" val="2920905724"/>
                    </a:ext>
                  </a:extLst>
                </a:gridCol>
              </a:tblGrid>
              <a:tr h="528095">
                <a:tc>
                  <a:txBody>
                    <a:bodyPr/>
                    <a:lstStyle/>
                    <a:p>
                      <a:pPr algn="ctr"/>
                      <a:r>
                        <a:rPr lang="en-US" sz="2800" dirty="0">
                          <a:effectLst>
                            <a:outerShdw blurRad="38100" dist="38100" dir="2700000" algn="tl">
                              <a:srgbClr val="000000">
                                <a:alpha val="43137"/>
                              </a:srgbClr>
                            </a:outerShdw>
                          </a:effectLst>
                        </a:rPr>
                        <a:t>Invitation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256</a:t>
                      </a:r>
                    </a:p>
                  </a:txBody>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Who at the Door is Standing</a:t>
                      </a:r>
                    </a:p>
                  </a:txBody>
                  <a:tcPr/>
                </a:tc>
                <a:extLst>
                  <a:ext uri="{0D108BD9-81ED-4DB2-BD59-A6C34878D82A}">
                    <a16:rowId xmlns:a16="http://schemas.microsoft.com/office/drawing/2014/main" val="150578887"/>
                  </a:ext>
                </a:extLst>
              </a:tr>
              <a:tr h="528095">
                <a:tc>
                  <a:txBody>
                    <a:bodyPr/>
                    <a:lstStyle/>
                    <a:p>
                      <a:pPr algn="ctr"/>
                      <a:r>
                        <a:rPr lang="en-US" sz="2800" dirty="0">
                          <a:effectLst>
                            <a:outerShdw blurRad="38100" dist="38100" dir="2700000" algn="tl">
                              <a:srgbClr val="000000">
                                <a:alpha val="43137"/>
                              </a:srgbClr>
                            </a:outerShdw>
                          </a:effectLst>
                        </a:rPr>
                        <a:t>Closing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277</a:t>
                      </a:r>
                    </a:p>
                  </a:txBody>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Yield Not to Temptation</a:t>
                      </a:r>
                    </a:p>
                  </a:txBody>
                  <a:tcPr/>
                </a:tc>
                <a:extLst>
                  <a:ext uri="{0D108BD9-81ED-4DB2-BD59-A6C34878D82A}">
                    <a16:rowId xmlns:a16="http://schemas.microsoft.com/office/drawing/2014/main" val="4218494506"/>
                  </a:ext>
                </a:extLst>
              </a:tr>
              <a:tr h="528095">
                <a:tc>
                  <a:txBody>
                    <a:bodyPr/>
                    <a:lstStyle/>
                    <a:p>
                      <a:pPr algn="ctr"/>
                      <a:r>
                        <a:rPr lang="en-US" sz="2800" dirty="0">
                          <a:effectLst>
                            <a:outerShdw blurRad="38100" dist="38100" dir="2700000" algn="tl">
                              <a:srgbClr val="000000">
                                <a:alpha val="43137"/>
                              </a:srgbClr>
                            </a:outerShdw>
                          </a:effectLst>
                        </a:rPr>
                        <a:t>Closing Prayer</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21914316"/>
                  </a:ext>
                </a:extLst>
              </a:tr>
            </a:tbl>
          </a:graphicData>
        </a:graphic>
      </p:graphicFrame>
    </p:spTree>
    <p:extLst>
      <p:ext uri="{BB962C8B-B14F-4D97-AF65-F5344CB8AC3E}">
        <p14:creationId xmlns:p14="http://schemas.microsoft.com/office/powerpoint/2010/main" val="303463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1113ECC-0EAC-477B-B93E-36B28A385720}"/>
              </a:ext>
            </a:extLst>
          </p:cNvPr>
          <p:cNvGraphicFramePr>
            <a:graphicFrameLocks noGrp="1"/>
          </p:cNvGraphicFramePr>
          <p:nvPr>
            <p:extLst>
              <p:ext uri="{D42A27DB-BD31-4B8C-83A1-F6EECF244321}">
                <p14:modId xmlns:p14="http://schemas.microsoft.com/office/powerpoint/2010/main" val="2507108131"/>
              </p:ext>
            </p:extLst>
          </p:nvPr>
        </p:nvGraphicFramePr>
        <p:xfrm>
          <a:off x="0" y="0"/>
          <a:ext cx="12174071" cy="6858001"/>
        </p:xfrm>
        <a:graphic>
          <a:graphicData uri="http://schemas.openxmlformats.org/drawingml/2006/table">
            <a:tbl>
              <a:tblPr firstRow="1" bandRow="1">
                <a:tableStyleId>{C083E6E3-FA7D-4D7B-A595-EF9225AFEA82}</a:tableStyleId>
              </a:tblPr>
              <a:tblGrid>
                <a:gridCol w="2677166">
                  <a:extLst>
                    <a:ext uri="{9D8B030D-6E8A-4147-A177-3AD203B41FA5}">
                      <a16:colId xmlns:a16="http://schemas.microsoft.com/office/drawing/2014/main" val="147376261"/>
                    </a:ext>
                  </a:extLst>
                </a:gridCol>
                <a:gridCol w="1439620">
                  <a:extLst>
                    <a:ext uri="{9D8B030D-6E8A-4147-A177-3AD203B41FA5}">
                      <a16:colId xmlns:a16="http://schemas.microsoft.com/office/drawing/2014/main" val="1379771554"/>
                    </a:ext>
                  </a:extLst>
                </a:gridCol>
                <a:gridCol w="8057285">
                  <a:extLst>
                    <a:ext uri="{9D8B030D-6E8A-4147-A177-3AD203B41FA5}">
                      <a16:colId xmlns:a16="http://schemas.microsoft.com/office/drawing/2014/main" val="3415549160"/>
                    </a:ext>
                  </a:extLst>
                </a:gridCol>
              </a:tblGrid>
              <a:tr h="528095">
                <a:tc>
                  <a:txBody>
                    <a:bodyPr/>
                    <a:lstStyle/>
                    <a:p>
                      <a:pPr algn="ctr"/>
                      <a:r>
                        <a:rPr lang="en-US" sz="2800" dirty="0">
                          <a:effectLst>
                            <a:outerShdw blurRad="38100" dist="38100" dir="2700000" algn="tl">
                              <a:srgbClr val="000000">
                                <a:alpha val="43137"/>
                              </a:srgbClr>
                            </a:outerShdw>
                          </a:effectLst>
                        </a:rPr>
                        <a:t>Announcements</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sz="2800" dirty="0">
                          <a:effectLst>
                            <a:outerShdw blurRad="38100" dist="38100" dir="2700000" algn="tl">
                              <a:srgbClr val="000000">
                                <a:alpha val="43137"/>
                              </a:srgbClr>
                            </a:outerShdw>
                          </a:effectLst>
                        </a:rPr>
                        <a:t>Songs</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sz="2800" dirty="0">
                          <a:effectLst>
                            <a:outerShdw blurRad="38100" dist="38100" dir="2700000" algn="tl">
                              <a:srgbClr val="000000">
                                <a:alpha val="43137"/>
                              </a:srgbClr>
                            </a:outerShdw>
                          </a:effectLst>
                        </a:rPr>
                        <a:t>Title</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50593916"/>
                  </a:ext>
                </a:extLst>
              </a:tr>
              <a:tr h="528095">
                <a:tc>
                  <a:txBody>
                    <a:bodyPr/>
                    <a:lstStyle/>
                    <a:p>
                      <a:pPr algn="ctr"/>
                      <a:r>
                        <a:rPr lang="en-US" sz="2800" dirty="0">
                          <a:effectLst>
                            <a:outerShdw blurRad="38100" dist="38100" dir="2700000" algn="tl">
                              <a:srgbClr val="000000">
                                <a:alpha val="43137"/>
                              </a:srgbClr>
                            </a:outerShdw>
                          </a:effectLst>
                        </a:rPr>
                        <a:t>1</a:t>
                      </a:r>
                      <a:r>
                        <a:rPr lang="en-US" sz="2800" baseline="30000" dirty="0">
                          <a:effectLst>
                            <a:outerShdw blurRad="38100" dist="38100" dir="2700000" algn="tl">
                              <a:srgbClr val="000000">
                                <a:alpha val="43137"/>
                              </a:srgbClr>
                            </a:outerShdw>
                          </a:effectLst>
                        </a:rPr>
                        <a:t>st</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283</a:t>
                      </a:r>
                    </a:p>
                  </a:txBody>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Revive Us Again</a:t>
                      </a:r>
                    </a:p>
                  </a:txBody>
                  <a:tcPr/>
                </a:tc>
                <a:extLst>
                  <a:ext uri="{0D108BD9-81ED-4DB2-BD59-A6C34878D82A}">
                    <a16:rowId xmlns:a16="http://schemas.microsoft.com/office/drawing/2014/main" val="2631879977"/>
                  </a:ext>
                </a:extLst>
              </a:tr>
              <a:tr h="528095">
                <a:tc>
                  <a:txBody>
                    <a:bodyPr/>
                    <a:lstStyle/>
                    <a:p>
                      <a:pPr algn="ctr"/>
                      <a:r>
                        <a:rPr lang="en-US" sz="2800" dirty="0">
                          <a:effectLst>
                            <a:outerShdw blurRad="38100" dist="38100" dir="2700000" algn="tl">
                              <a:srgbClr val="000000">
                                <a:alpha val="43137"/>
                              </a:srgbClr>
                            </a:outerShdw>
                          </a:effectLst>
                        </a:rPr>
                        <a:t>2</a:t>
                      </a:r>
                      <a:r>
                        <a:rPr lang="en-US" sz="2800" baseline="30000" dirty="0">
                          <a:effectLst>
                            <a:outerShdw blurRad="38100" dist="38100" dir="2700000" algn="tl">
                              <a:srgbClr val="000000">
                                <a:alpha val="43137"/>
                              </a:srgbClr>
                            </a:outerShdw>
                          </a:effectLst>
                        </a:rPr>
                        <a:t>nd</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184</a:t>
                      </a:r>
                    </a:p>
                  </a:txBody>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Sweet Hour of Prayer</a:t>
                      </a:r>
                    </a:p>
                  </a:txBody>
                  <a:tcPr/>
                </a:tc>
                <a:extLst>
                  <a:ext uri="{0D108BD9-81ED-4DB2-BD59-A6C34878D82A}">
                    <a16:rowId xmlns:a16="http://schemas.microsoft.com/office/drawing/2014/main" val="2394466160"/>
                  </a:ext>
                </a:extLst>
              </a:tr>
              <a:tr h="528095">
                <a:tc>
                  <a:txBody>
                    <a:bodyPr/>
                    <a:lstStyle/>
                    <a:p>
                      <a:pPr algn="ctr"/>
                      <a:r>
                        <a:rPr lang="en-US" sz="2800" dirty="0">
                          <a:effectLst>
                            <a:outerShdw blurRad="38100" dist="38100" dir="2700000" algn="tl">
                              <a:srgbClr val="000000">
                                <a:alpha val="43137"/>
                              </a:srgbClr>
                            </a:outerShdw>
                          </a:effectLst>
                        </a:rPr>
                        <a:t>Opening Prayer</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5567571"/>
                  </a:ext>
                </a:extLst>
              </a:tr>
              <a:tr h="528095">
                <a:tc>
                  <a:txBody>
                    <a:bodyPr/>
                    <a:lstStyle/>
                    <a:p>
                      <a:pPr algn="ctr"/>
                      <a:r>
                        <a:rPr lang="en-US" sz="2800" dirty="0">
                          <a:effectLst>
                            <a:outerShdw blurRad="38100" dist="38100" dir="2700000" algn="tl">
                              <a:srgbClr val="000000">
                                <a:alpha val="43137"/>
                              </a:srgbClr>
                            </a:outerShdw>
                          </a:effectLst>
                        </a:rPr>
                        <a:t>3</a:t>
                      </a:r>
                      <a:r>
                        <a:rPr lang="en-US" sz="2800" baseline="30000" dirty="0">
                          <a:effectLst>
                            <a:outerShdw blurRad="38100" dist="38100" dir="2700000" algn="tl">
                              <a:srgbClr val="000000">
                                <a:alpha val="43137"/>
                              </a:srgbClr>
                            </a:outerShdw>
                          </a:effectLst>
                        </a:rPr>
                        <a:t>rd</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365</a:t>
                      </a:r>
                    </a:p>
                  </a:txBody>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Hallelujah, What a Savior!</a:t>
                      </a:r>
                    </a:p>
                  </a:txBody>
                  <a:tcPr/>
                </a:tc>
                <a:extLst>
                  <a:ext uri="{0D108BD9-81ED-4DB2-BD59-A6C34878D82A}">
                    <a16:rowId xmlns:a16="http://schemas.microsoft.com/office/drawing/2014/main" val="660663136"/>
                  </a:ext>
                </a:extLst>
              </a:tr>
              <a:tr h="528095">
                <a:tc>
                  <a:txBody>
                    <a:bodyPr/>
                    <a:lstStyle/>
                    <a:p>
                      <a:pPr algn="ctr"/>
                      <a:r>
                        <a:rPr lang="en-US" sz="2800" dirty="0">
                          <a:effectLst>
                            <a:outerShdw blurRad="38100" dist="38100" dir="2700000" algn="tl">
                              <a:srgbClr val="000000">
                                <a:alpha val="43137"/>
                              </a:srgbClr>
                            </a:outerShdw>
                          </a:effectLst>
                        </a:rPr>
                        <a:t>4</a:t>
                      </a:r>
                      <a:r>
                        <a:rPr lang="en-US" sz="2800" baseline="30000" dirty="0">
                          <a:effectLst>
                            <a:outerShdw blurRad="38100" dist="38100" dir="2700000" algn="tl">
                              <a:srgbClr val="000000">
                                <a:alpha val="43137"/>
                              </a:srgbClr>
                            </a:outerShdw>
                          </a:effectLst>
                        </a:rPr>
                        <a:t>th</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265</a:t>
                      </a:r>
                    </a:p>
                  </a:txBody>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When My Love to Christ Grows Weak</a:t>
                      </a:r>
                    </a:p>
                  </a:txBody>
                  <a:tcPr/>
                </a:tc>
                <a:extLst>
                  <a:ext uri="{0D108BD9-81ED-4DB2-BD59-A6C34878D82A}">
                    <a16:rowId xmlns:a16="http://schemas.microsoft.com/office/drawing/2014/main" val="3945528102"/>
                  </a:ext>
                </a:extLst>
              </a:tr>
              <a:tr h="520861">
                <a:tc>
                  <a:txBody>
                    <a:bodyPr/>
                    <a:lstStyle/>
                    <a:p>
                      <a:pPr algn="ctr"/>
                      <a:r>
                        <a:rPr lang="en-US" sz="2800" dirty="0">
                          <a:effectLst>
                            <a:outerShdw blurRad="38100" dist="38100" dir="2700000" algn="tl">
                              <a:srgbClr val="000000">
                                <a:alpha val="43137"/>
                              </a:srgbClr>
                            </a:outerShdw>
                          </a:effectLst>
                        </a:rPr>
                        <a:t>Lords</a:t>
                      </a:r>
                      <a:r>
                        <a:rPr lang="en-US" sz="2800" baseline="0" dirty="0">
                          <a:effectLst>
                            <a:outerShdw blurRad="38100" dist="38100" dir="2700000" algn="tl">
                              <a:srgbClr val="000000">
                                <a:alpha val="43137"/>
                              </a:srgbClr>
                            </a:outerShdw>
                          </a:effectLst>
                        </a:rPr>
                        <a:t> Supper</a:t>
                      </a:r>
                      <a:endParaRPr lang="en-US" sz="2800" b="0" i="1" baseline="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10501205"/>
                  </a:ext>
                </a:extLst>
              </a:tr>
              <a:tr h="528095">
                <a:tc>
                  <a:txBody>
                    <a:bodyPr/>
                    <a:lstStyle/>
                    <a:p>
                      <a:pPr algn="ctr"/>
                      <a:r>
                        <a:rPr lang="en-US" sz="2800" dirty="0">
                          <a:effectLst>
                            <a:outerShdw blurRad="38100" dist="38100" dir="2700000" algn="tl">
                              <a:srgbClr val="000000">
                                <a:alpha val="43137"/>
                              </a:srgbClr>
                            </a:outerShdw>
                          </a:effectLst>
                        </a:rPr>
                        <a:t>Offering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03634420"/>
                  </a:ext>
                </a:extLst>
              </a:tr>
              <a:tr h="528095">
                <a:tc>
                  <a:txBody>
                    <a:bodyPr/>
                    <a:lstStyle/>
                    <a:p>
                      <a:pPr algn="ctr"/>
                      <a:r>
                        <a:rPr lang="en-US" sz="2800" dirty="0">
                          <a:effectLst>
                            <a:outerShdw blurRad="38100" dist="38100" dir="2700000" algn="tl">
                              <a:srgbClr val="000000">
                                <a:alpha val="43137"/>
                              </a:srgbClr>
                            </a:outerShdw>
                          </a:effectLst>
                        </a:rPr>
                        <a:t>5</a:t>
                      </a:r>
                      <a:r>
                        <a:rPr lang="en-US" sz="2800" baseline="30000" dirty="0">
                          <a:effectLst>
                            <a:outerShdw blurRad="38100" dist="38100" dir="2700000" algn="tl">
                              <a:srgbClr val="000000">
                                <a:alpha val="43137"/>
                              </a:srgbClr>
                            </a:outerShdw>
                          </a:effectLst>
                        </a:rPr>
                        <a:t>th</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200</a:t>
                      </a:r>
                    </a:p>
                  </a:txBody>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Stand Up, Stand Up for Jesus</a:t>
                      </a:r>
                    </a:p>
                  </a:txBody>
                  <a:tcPr/>
                </a:tc>
                <a:extLst>
                  <a:ext uri="{0D108BD9-81ED-4DB2-BD59-A6C34878D82A}">
                    <a16:rowId xmlns:a16="http://schemas.microsoft.com/office/drawing/2014/main" val="1600164088"/>
                  </a:ext>
                </a:extLst>
              </a:tr>
              <a:tr h="528095">
                <a:tc>
                  <a:txBody>
                    <a:bodyPr/>
                    <a:lstStyle/>
                    <a:p>
                      <a:pPr algn="ctr"/>
                      <a:r>
                        <a:rPr lang="en-US" sz="2800" dirty="0">
                          <a:effectLst>
                            <a:outerShdw blurRad="38100" dist="38100" dir="2700000" algn="tl">
                              <a:srgbClr val="000000">
                                <a:alpha val="43137"/>
                              </a:srgbClr>
                            </a:outerShdw>
                          </a:effectLst>
                        </a:rPr>
                        <a:t>Sermon</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51541017"/>
                  </a:ext>
                </a:extLst>
              </a:tr>
              <a:tr h="528095">
                <a:tc>
                  <a:txBody>
                    <a:bodyPr/>
                    <a:lstStyle/>
                    <a:p>
                      <a:pPr algn="ctr"/>
                      <a:r>
                        <a:rPr lang="en-US" sz="2800" dirty="0">
                          <a:effectLst>
                            <a:outerShdw blurRad="38100" dist="38100" dir="2700000" algn="tl">
                              <a:srgbClr val="000000">
                                <a:alpha val="43137"/>
                              </a:srgbClr>
                            </a:outerShdw>
                          </a:effectLst>
                        </a:rPr>
                        <a:t>Invitation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256</a:t>
                      </a:r>
                    </a:p>
                  </a:txBody>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Who at the Door is Standing</a:t>
                      </a:r>
                    </a:p>
                  </a:txBody>
                  <a:tcPr/>
                </a:tc>
                <a:extLst>
                  <a:ext uri="{0D108BD9-81ED-4DB2-BD59-A6C34878D82A}">
                    <a16:rowId xmlns:a16="http://schemas.microsoft.com/office/drawing/2014/main" val="2063251645"/>
                  </a:ext>
                </a:extLst>
              </a:tr>
              <a:tr h="528095">
                <a:tc>
                  <a:txBody>
                    <a:bodyPr/>
                    <a:lstStyle/>
                    <a:p>
                      <a:pPr algn="ctr"/>
                      <a:r>
                        <a:rPr lang="en-US" sz="2800" dirty="0">
                          <a:effectLst>
                            <a:outerShdw blurRad="38100" dist="38100" dir="2700000" algn="tl">
                              <a:srgbClr val="000000">
                                <a:alpha val="43137"/>
                              </a:srgbClr>
                            </a:outerShdw>
                          </a:effectLst>
                        </a:rPr>
                        <a:t>Closing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277</a:t>
                      </a:r>
                    </a:p>
                  </a:txBody>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Yield Not to Temptation</a:t>
                      </a:r>
                    </a:p>
                  </a:txBody>
                  <a:tcPr/>
                </a:tc>
                <a:extLst>
                  <a:ext uri="{0D108BD9-81ED-4DB2-BD59-A6C34878D82A}">
                    <a16:rowId xmlns:a16="http://schemas.microsoft.com/office/drawing/2014/main" val="3278595325"/>
                  </a:ext>
                </a:extLst>
              </a:tr>
              <a:tr h="528095">
                <a:tc>
                  <a:txBody>
                    <a:bodyPr/>
                    <a:lstStyle/>
                    <a:p>
                      <a:pPr algn="ctr"/>
                      <a:r>
                        <a:rPr lang="en-US" sz="2800" dirty="0">
                          <a:effectLst>
                            <a:outerShdw blurRad="38100" dist="38100" dir="2700000" algn="tl">
                              <a:srgbClr val="000000">
                                <a:alpha val="43137"/>
                              </a:srgbClr>
                            </a:outerShdw>
                          </a:effectLst>
                        </a:rPr>
                        <a:t>Closing Prayer</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51551161"/>
                  </a:ext>
                </a:extLst>
              </a:tr>
            </a:tbl>
          </a:graphicData>
        </a:graphic>
      </p:graphicFrame>
    </p:spTree>
    <p:extLst>
      <p:ext uri="{BB962C8B-B14F-4D97-AF65-F5344CB8AC3E}">
        <p14:creationId xmlns:p14="http://schemas.microsoft.com/office/powerpoint/2010/main" val="1731321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47C03E-F19D-4606-B564-322700075207}"/>
              </a:ext>
            </a:extLst>
          </p:cNvPr>
          <p:cNvSpPr/>
          <p:nvPr/>
        </p:nvSpPr>
        <p:spPr>
          <a:xfrm>
            <a:off x="1834513" y="4427676"/>
            <a:ext cx="8522974" cy="769441"/>
          </a:xfrm>
          <a:prstGeom prst="rect">
            <a:avLst/>
          </a:prstGeom>
        </p:spPr>
        <p:txBody>
          <a:bodyPr wrap="none">
            <a:spAutoFit/>
          </a:bodyPr>
          <a:lstStyle/>
          <a:p>
            <a:pPr algn="ctr"/>
            <a:r>
              <a:rPr lang="en-US" sz="4400" dirty="0">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Let the Bible Be Your Guide to Faith</a:t>
            </a:r>
          </a:p>
        </p:txBody>
      </p:sp>
    </p:spTree>
    <p:extLst>
      <p:ext uri="{BB962C8B-B14F-4D97-AF65-F5344CB8AC3E}">
        <p14:creationId xmlns:p14="http://schemas.microsoft.com/office/powerpoint/2010/main" val="93888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BFADF5-3E02-47A8-9B31-F5510FD41A6E}"/>
              </a:ext>
            </a:extLst>
          </p:cNvPr>
          <p:cNvSpPr/>
          <p:nvPr/>
        </p:nvSpPr>
        <p:spPr>
          <a:xfrm>
            <a:off x="806824" y="1413063"/>
            <a:ext cx="10954871" cy="4031873"/>
          </a:xfrm>
          <a:prstGeom prst="rect">
            <a:avLst/>
          </a:prstGeom>
        </p:spPr>
        <p:txBody>
          <a:bodyPr wrap="square">
            <a:spAutoFit/>
          </a:bodyPr>
          <a:lstStyle/>
          <a:p>
            <a:r>
              <a:rPr lang="en-US" sz="3200" b="1" dirty="0">
                <a:latin typeface="Times New Roman" panose="02020603050405020304" pitchFamily="18" charset="0"/>
                <a:ea typeface="Calibri" panose="020F0502020204030204" pitchFamily="34" charset="0"/>
                <a:cs typeface="Times New Roman" panose="02020603050405020304" pitchFamily="18" charset="0"/>
              </a:rPr>
              <a:t>Introduction:</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573088" marR="0" indent="-39370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The word “faith” may apply to one’s confidence in national leaders, one brand of automobile over others, bridges we cross, airplanes we ride, religious leaders and virtually anything or anybody.</a:t>
            </a:r>
          </a:p>
          <a:p>
            <a:pPr marL="573088" marR="0" indent="-39370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“Bible faith,” though, is a special, unique and unparalleled faith that exceeds in importance any other type of faith.</a:t>
            </a:r>
          </a:p>
          <a:p>
            <a:pPr marL="573088" marR="0" indent="-39370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3. It is the only faith that affects your eternal soul, eternally.</a:t>
            </a:r>
          </a:p>
        </p:txBody>
      </p:sp>
    </p:spTree>
    <p:extLst>
      <p:ext uri="{BB962C8B-B14F-4D97-AF65-F5344CB8AC3E}">
        <p14:creationId xmlns:p14="http://schemas.microsoft.com/office/powerpoint/2010/main" val="183164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549BBB-9170-41D4-90C9-FB97807B00BF}"/>
              </a:ext>
            </a:extLst>
          </p:cNvPr>
          <p:cNvSpPr/>
          <p:nvPr/>
        </p:nvSpPr>
        <p:spPr>
          <a:xfrm>
            <a:off x="609600" y="920621"/>
            <a:ext cx="10972800" cy="5016758"/>
          </a:xfrm>
          <a:prstGeom prst="rect">
            <a:avLst/>
          </a:prstGeom>
        </p:spPr>
        <p:txBody>
          <a:bodyPr wrap="square">
            <a:spAutoFit/>
          </a:bodyPr>
          <a:lstStyle/>
          <a:p>
            <a:pPr marL="393700" marR="0" indent="-393700">
              <a:spcBef>
                <a:spcPts val="0"/>
              </a:spcBef>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I. The Bible defines the faith that pertains both to our redemption and eternal salvation.</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914400" marR="0" indent="-5016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A. No other faith deserves as much attention because no other faith can do so much for us.</a:t>
            </a:r>
          </a:p>
          <a:p>
            <a:pPr marL="914400" marR="0" indent="-5016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B. The verb form of “faith” is “believe.”</a:t>
            </a:r>
          </a:p>
          <a:p>
            <a:pPr marL="914400" marR="0" indent="-5016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C. “Faith” is confidence in, reliance upon, complete trust in, and persuasion or conviction based on testimony.</a:t>
            </a:r>
          </a:p>
          <a:p>
            <a:pPr marL="914400" marR="0" indent="-5016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D. Hence, “faith” does not exist independently.</a:t>
            </a:r>
          </a:p>
          <a:p>
            <a:pPr marL="914400" marR="0" indent="-5016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E. The “Bible faith” in which we are interested today relies on the testimony of the Word of God ⎯ the Bible, </a:t>
            </a:r>
            <a:r>
              <a:rPr lang="en-US" sz="3200" b="1" dirty="0">
                <a:latin typeface="Times New Roman" panose="02020603050405020304" pitchFamily="18" charset="0"/>
                <a:ea typeface="Calibri" panose="020F0502020204030204" pitchFamily="34" charset="0"/>
                <a:cs typeface="Times New Roman" panose="02020603050405020304" pitchFamily="18" charset="0"/>
              </a:rPr>
              <a:t>Rom. 10:17</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59019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heel(1)">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heel(1)">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heel(1)">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heel(1)">
                                      <p:cBhvr>
                                        <p:cTn id="22" dur="2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heel(1)">
                                      <p:cBhvr>
                                        <p:cTn id="27"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A15987-6039-4790-A1F7-62659D65E5D5}"/>
              </a:ext>
            </a:extLst>
          </p:cNvPr>
          <p:cNvSpPr/>
          <p:nvPr/>
        </p:nvSpPr>
        <p:spPr>
          <a:xfrm>
            <a:off x="609600" y="1413063"/>
            <a:ext cx="10972800" cy="4031873"/>
          </a:xfrm>
          <a:prstGeom prst="rect">
            <a:avLst/>
          </a:prstGeom>
        </p:spPr>
        <p:txBody>
          <a:bodyPr wrap="square">
            <a:spAutoFit/>
          </a:bodyPr>
          <a:lstStyle/>
          <a:p>
            <a:pPr marL="735013" marR="0" indent="-39211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The word “faith” does appear in </a:t>
            </a:r>
            <a:r>
              <a:rPr lang="en-US" sz="3200" b="1" dirty="0">
                <a:latin typeface="Times New Roman" panose="02020603050405020304" pitchFamily="18" charset="0"/>
                <a:ea typeface="Calibri" panose="020F0502020204030204" pitchFamily="34" charset="0"/>
                <a:cs typeface="Times New Roman" panose="02020603050405020304" pitchFamily="18" charset="0"/>
              </a:rPr>
              <a:t>Romans 14:23</a:t>
            </a:r>
            <a:r>
              <a:rPr lang="en-US" sz="3200" dirty="0">
                <a:latin typeface="Times New Roman" panose="02020603050405020304" pitchFamily="18" charset="0"/>
                <a:ea typeface="Calibri" panose="020F0502020204030204" pitchFamily="34" charset="0"/>
                <a:cs typeface="Times New Roman" panose="02020603050405020304" pitchFamily="18" charset="0"/>
              </a:rPr>
              <a:t> where it refers to one’s conscience, but that is not the “Bible faith” in which we are interested today.</a:t>
            </a:r>
          </a:p>
          <a:p>
            <a:pPr algn="just"/>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But he who doubts is condemned if he eats, because he does not eat from faith; for whatever </a:t>
            </a:r>
            <a:r>
              <a:rPr lang="en-US" sz="3200" i="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is not</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from faith is sin.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(Romans 14:23)</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735013" marR="0" indent="-39211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In addition, </a:t>
            </a:r>
            <a:r>
              <a:rPr lang="en-US" sz="3200" b="1" dirty="0">
                <a:latin typeface="Times New Roman" panose="02020603050405020304" pitchFamily="18" charset="0"/>
                <a:ea typeface="Calibri" panose="020F0502020204030204" pitchFamily="34" charset="0"/>
                <a:cs typeface="Times New Roman" panose="02020603050405020304" pitchFamily="18" charset="0"/>
              </a:rPr>
              <a:t>Jude 3</a:t>
            </a:r>
            <a:r>
              <a:rPr lang="en-US" sz="3200" dirty="0">
                <a:latin typeface="Times New Roman" panose="02020603050405020304" pitchFamily="18" charset="0"/>
                <a:ea typeface="Calibri" panose="020F0502020204030204" pitchFamily="34" charset="0"/>
                <a:cs typeface="Times New Roman" panose="02020603050405020304" pitchFamily="18" charset="0"/>
              </a:rPr>
              <a:t> uses the word “faith” where it refers to the system of faith ⎯ the Bible.</a:t>
            </a:r>
          </a:p>
        </p:txBody>
      </p:sp>
    </p:spTree>
    <p:extLst>
      <p:ext uri="{BB962C8B-B14F-4D97-AF65-F5344CB8AC3E}">
        <p14:creationId xmlns:p14="http://schemas.microsoft.com/office/powerpoint/2010/main" val="199015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heel(1)">
                                      <p:cBhvr>
                                        <p:cTn id="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7DA90F-15DF-4A65-9B19-BB205980A338}"/>
              </a:ext>
            </a:extLst>
          </p:cNvPr>
          <p:cNvSpPr/>
          <p:nvPr/>
        </p:nvSpPr>
        <p:spPr>
          <a:xfrm>
            <a:off x="627529" y="674400"/>
            <a:ext cx="10936942" cy="5509200"/>
          </a:xfrm>
          <a:prstGeom prst="rect">
            <a:avLst/>
          </a:prstGeom>
        </p:spPr>
        <p:txBody>
          <a:bodyPr wrap="square">
            <a:spAutoFit/>
          </a:bodyPr>
          <a:lstStyle/>
          <a:p>
            <a:pPr marL="228600" marR="0" indent="-228600">
              <a:spcBef>
                <a:spcPts val="0"/>
              </a:spcBef>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II. We cannot over emphasize the importance of “Bible faith.”</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1093788" marR="0" indent="-530225">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A. We must have Bible faith to please God, </a:t>
            </a:r>
            <a:r>
              <a:rPr lang="en-US" sz="3200" b="1" dirty="0">
                <a:latin typeface="Times New Roman" panose="02020603050405020304" pitchFamily="18" charset="0"/>
                <a:ea typeface="Calibri" panose="020F0502020204030204" pitchFamily="34" charset="0"/>
                <a:cs typeface="Times New Roman" panose="02020603050405020304" pitchFamily="18" charset="0"/>
              </a:rPr>
              <a:t>Heb. 11:6</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marL="1093788" marR="0" indent="-530225">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B. We are justified or saved by faith, </a:t>
            </a:r>
            <a:r>
              <a:rPr lang="en-US" sz="3200" b="1" dirty="0">
                <a:latin typeface="Times New Roman" panose="02020603050405020304" pitchFamily="18" charset="0"/>
                <a:ea typeface="Calibri" panose="020F0502020204030204" pitchFamily="34" charset="0"/>
                <a:cs typeface="Times New Roman" panose="02020603050405020304" pitchFamily="18" charset="0"/>
              </a:rPr>
              <a:t>Rom. 5:1; 1 Pet. 1:9</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marL="1093788" marR="0" indent="-530225">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C. Grace and faith cooperate for one’s salvation, </a:t>
            </a:r>
            <a:r>
              <a:rPr lang="en-US" sz="3200" b="1" dirty="0">
                <a:latin typeface="Times New Roman" panose="02020603050405020304" pitchFamily="18" charset="0"/>
                <a:ea typeface="Calibri" panose="020F0502020204030204" pitchFamily="34" charset="0"/>
                <a:cs typeface="Times New Roman" panose="02020603050405020304" pitchFamily="18" charset="0"/>
              </a:rPr>
              <a:t>Eph. 2:8</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marL="1093788" marR="0" indent="-530225">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D. Faith and baptism cooperate for one’s salvation, </a:t>
            </a:r>
            <a:r>
              <a:rPr lang="en-US" sz="3200" b="1" dirty="0">
                <a:latin typeface="Times New Roman" panose="02020603050405020304" pitchFamily="18" charset="0"/>
                <a:ea typeface="Calibri" panose="020F0502020204030204" pitchFamily="34" charset="0"/>
                <a:cs typeface="Times New Roman" panose="02020603050405020304" pitchFamily="18" charset="0"/>
              </a:rPr>
              <a:t>Mark 16:16</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marL="1093788" marR="0" indent="-530225">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E. Faith and baptism cooperate to make one a child of God and to put Christ on, </a:t>
            </a:r>
            <a:r>
              <a:rPr lang="en-US" sz="3200" b="1" dirty="0">
                <a:latin typeface="Times New Roman" panose="02020603050405020304" pitchFamily="18" charset="0"/>
                <a:ea typeface="Calibri" panose="020F0502020204030204" pitchFamily="34" charset="0"/>
                <a:cs typeface="Times New Roman" panose="02020603050405020304" pitchFamily="18" charset="0"/>
              </a:rPr>
              <a:t>Gal. 3:26-27</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sz="3200" i="1" dirty="0">
                <a:latin typeface="Times New Roman" panose="02020603050405020304" pitchFamily="18" charset="0"/>
                <a:ea typeface="Calibri" panose="020F0502020204030204" pitchFamily="34" charset="0"/>
                <a:cs typeface="Times New Roman" panose="02020603050405020304" pitchFamily="18" charset="0"/>
              </a:rPr>
              <a:t>For you are all sons of God through faith in Christ Jesus. For as many of you as were baptized into Christ have put on Christ.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(Galatians 3:26-27)</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9218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E9BF87-1194-412C-B916-32D3E4F42CB4}"/>
              </a:ext>
            </a:extLst>
          </p:cNvPr>
          <p:cNvSpPr/>
          <p:nvPr/>
        </p:nvSpPr>
        <p:spPr>
          <a:xfrm>
            <a:off x="627529" y="1175403"/>
            <a:ext cx="10936942" cy="4524315"/>
          </a:xfrm>
          <a:prstGeom prst="rect">
            <a:avLst/>
          </a:prstGeom>
        </p:spPr>
        <p:txBody>
          <a:bodyPr wrap="square">
            <a:spAutoFit/>
          </a:bodyPr>
          <a:lstStyle/>
          <a:p>
            <a:pPr marL="914400" indent="-806450"/>
            <a:r>
              <a:rPr lang="en-US" sz="3200" b="1" dirty="0">
                <a:latin typeface="Times New Roman" panose="02020603050405020304" pitchFamily="18" charset="0"/>
                <a:ea typeface="Calibri" panose="020F0502020204030204" pitchFamily="34" charset="0"/>
                <a:cs typeface="Times New Roman" panose="02020603050405020304" pitchFamily="18" charset="0"/>
              </a:rPr>
              <a:t>III. “Bible faith” has great character.</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1147763" marR="0" indent="-4127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A. First, “Bible faith” is obedient, </a:t>
            </a:r>
            <a:r>
              <a:rPr lang="en-US" sz="3200" b="1" dirty="0">
                <a:latin typeface="Times New Roman" panose="02020603050405020304" pitchFamily="18" charset="0"/>
                <a:ea typeface="Calibri" panose="020F0502020204030204" pitchFamily="34" charset="0"/>
                <a:cs typeface="Times New Roman" panose="02020603050405020304" pitchFamily="18" charset="0"/>
              </a:rPr>
              <a:t>Rom. 1:5; 16:26</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marL="1720850" marR="0" indent="-465138">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The Greek word translated “believeth not” or “unbelieving” is also translated “disobedient,” </a:t>
            </a:r>
            <a:r>
              <a:rPr lang="en-US" sz="3200" b="1" dirty="0">
                <a:latin typeface="Times New Roman" panose="02020603050405020304" pitchFamily="18" charset="0"/>
                <a:ea typeface="Calibri" panose="020F0502020204030204" pitchFamily="34" charset="0"/>
                <a:cs typeface="Times New Roman" panose="02020603050405020304" pitchFamily="18" charset="0"/>
              </a:rPr>
              <a:t>John 3:36; Acts 14:2; Rom. 10:21</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marL="1720850" marR="0" indent="-465138">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God accused Moses of disbelief when he disobeyed God, </a:t>
            </a:r>
            <a:r>
              <a:rPr lang="en-US" sz="3200" b="1" dirty="0">
                <a:latin typeface="Times New Roman" panose="02020603050405020304" pitchFamily="18" charset="0"/>
                <a:ea typeface="Calibri" panose="020F0502020204030204" pitchFamily="34" charset="0"/>
                <a:cs typeface="Times New Roman" panose="02020603050405020304" pitchFamily="18" charset="0"/>
              </a:rPr>
              <a:t>Num. 20:7-12</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marL="1720850" marR="0" indent="-465138">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3. Scripture links Abraham’s faith with his obedience, </a:t>
            </a:r>
            <a:r>
              <a:rPr lang="en-US" sz="3200" b="1" dirty="0">
                <a:latin typeface="Times New Roman" panose="02020603050405020304" pitchFamily="18" charset="0"/>
                <a:ea typeface="Calibri" panose="020F0502020204030204" pitchFamily="34" charset="0"/>
                <a:cs typeface="Times New Roman" panose="02020603050405020304" pitchFamily="18" charset="0"/>
              </a:rPr>
              <a:t>Heb. 11:8.</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719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ircle(in)">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circle(in)">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circle(in)">
                                      <p:cBhvr>
                                        <p:cTn id="22"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7B17E4-C82B-4C0B-B408-2A046EA78741}"/>
              </a:ext>
            </a:extLst>
          </p:cNvPr>
          <p:cNvSpPr/>
          <p:nvPr/>
        </p:nvSpPr>
        <p:spPr>
          <a:xfrm>
            <a:off x="618565" y="1416042"/>
            <a:ext cx="10954870" cy="4031873"/>
          </a:xfrm>
          <a:prstGeom prst="rect">
            <a:avLst/>
          </a:prstGeom>
        </p:spPr>
        <p:txBody>
          <a:bodyPr wrap="square">
            <a:spAutoFit/>
          </a:bodyPr>
          <a:lstStyle/>
          <a:p>
            <a:pPr marL="342900" marR="0" indent="-1714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B. “Bible faith” is active.</a:t>
            </a:r>
          </a:p>
          <a:p>
            <a:pPr marL="514350" marR="0" indent="-1714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It is not “Bible faith,” but it is dead faith if it does not actively do something in service to God, </a:t>
            </a:r>
            <a:r>
              <a:rPr lang="en-US" sz="3200" b="1" dirty="0">
                <a:latin typeface="Times New Roman" panose="02020603050405020304" pitchFamily="18" charset="0"/>
                <a:ea typeface="Calibri" panose="020F0502020204030204" pitchFamily="34" charset="0"/>
                <a:cs typeface="Times New Roman" panose="02020603050405020304" pitchFamily="18" charset="0"/>
              </a:rPr>
              <a:t>Jam. 2:14-26.</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514350" marR="0" indent="-1714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The servants of God whose names appear in the “Bible’s Hall of Fame of Faith” all did something for God as a consequence of their faith, </a:t>
            </a:r>
            <a:r>
              <a:rPr lang="en-US" sz="3200" b="1" dirty="0">
                <a:latin typeface="Times New Roman" panose="02020603050405020304" pitchFamily="18" charset="0"/>
                <a:ea typeface="Calibri" panose="020F0502020204030204" pitchFamily="34" charset="0"/>
                <a:cs typeface="Times New Roman" panose="02020603050405020304" pitchFamily="18" charset="0"/>
              </a:rPr>
              <a:t>Heb. 11:4 &amp;5 </a:t>
            </a:r>
            <a:r>
              <a:rPr lang="en-US" sz="3200" dirty="0">
                <a:latin typeface="Times New Roman" panose="02020603050405020304" pitchFamily="18" charset="0"/>
                <a:ea typeface="Calibri" panose="020F0502020204030204" pitchFamily="34" charset="0"/>
                <a:cs typeface="Times New Roman" panose="02020603050405020304" pitchFamily="18" charset="0"/>
              </a:rPr>
              <a:t>(Able &amp; Enoch)</a:t>
            </a:r>
            <a:r>
              <a:rPr lang="en-US" sz="3200" b="1" dirty="0">
                <a:latin typeface="Times New Roman" panose="02020603050405020304" pitchFamily="18" charset="0"/>
                <a:ea typeface="Calibri" panose="020F0502020204030204" pitchFamily="34" charset="0"/>
                <a:cs typeface="Times New Roman" panose="02020603050405020304" pitchFamily="18" charset="0"/>
              </a:rPr>
              <a:t>, 7-11 </a:t>
            </a:r>
            <a:r>
              <a:rPr lang="en-US" sz="3200" dirty="0">
                <a:latin typeface="Times New Roman" panose="02020603050405020304" pitchFamily="18" charset="0"/>
                <a:ea typeface="Calibri" panose="020F0502020204030204" pitchFamily="34" charset="0"/>
                <a:cs typeface="Times New Roman" panose="02020603050405020304" pitchFamily="18" charset="0"/>
              </a:rPr>
              <a:t>(Noah, Sarah), </a:t>
            </a:r>
            <a:r>
              <a:rPr lang="en-US" sz="3200" b="1" dirty="0">
                <a:latin typeface="Times New Roman" panose="02020603050405020304" pitchFamily="18" charset="0"/>
                <a:ea typeface="Calibri" panose="020F0502020204030204" pitchFamily="34" charset="0"/>
                <a:cs typeface="Times New Roman" panose="02020603050405020304" pitchFamily="18" charset="0"/>
              </a:rPr>
              <a:t>17</a:t>
            </a:r>
            <a:r>
              <a:rPr lang="en-US" sz="3200" dirty="0">
                <a:latin typeface="Times New Roman" panose="02020603050405020304" pitchFamily="18" charset="0"/>
                <a:ea typeface="Calibri" panose="020F0502020204030204" pitchFamily="34" charset="0"/>
                <a:cs typeface="Times New Roman" panose="02020603050405020304" pitchFamily="18" charset="0"/>
              </a:rPr>
              <a:t> (Abraham)</a:t>
            </a:r>
            <a:r>
              <a:rPr lang="en-US" sz="3200" b="1" dirty="0">
                <a:latin typeface="Times New Roman" panose="02020603050405020304" pitchFamily="18" charset="0"/>
                <a:ea typeface="Calibri" panose="020F0502020204030204" pitchFamily="34" charset="0"/>
                <a:cs typeface="Times New Roman" panose="02020603050405020304" pitchFamily="18" charset="0"/>
              </a:rPr>
              <a:t>, 20-21 </a:t>
            </a:r>
            <a:r>
              <a:rPr lang="en-US" sz="3200" dirty="0">
                <a:latin typeface="Times New Roman" panose="02020603050405020304" pitchFamily="18" charset="0"/>
                <a:ea typeface="Calibri" panose="020F0502020204030204" pitchFamily="34" charset="0"/>
                <a:cs typeface="Times New Roman" panose="02020603050405020304" pitchFamily="18" charset="0"/>
              </a:rPr>
              <a:t>(Isaac &amp;Jacob)</a:t>
            </a:r>
            <a:r>
              <a:rPr lang="en-US" sz="3200" b="1" dirty="0">
                <a:latin typeface="Times New Roman" panose="02020603050405020304" pitchFamily="18" charset="0"/>
                <a:ea typeface="Calibri" panose="020F0502020204030204" pitchFamily="34" charset="0"/>
                <a:cs typeface="Times New Roman" panose="02020603050405020304" pitchFamily="18" charset="0"/>
              </a:rPr>
              <a:t>, 24-25 </a:t>
            </a:r>
            <a:r>
              <a:rPr lang="en-US" sz="3200" dirty="0">
                <a:latin typeface="Times New Roman" panose="02020603050405020304" pitchFamily="18" charset="0"/>
                <a:ea typeface="Calibri" panose="020F0502020204030204" pitchFamily="34" charset="0"/>
                <a:cs typeface="Times New Roman" panose="02020603050405020304" pitchFamily="18" charset="0"/>
              </a:rPr>
              <a:t>(Moses).</a:t>
            </a:r>
          </a:p>
        </p:txBody>
      </p:sp>
    </p:spTree>
    <p:extLst>
      <p:ext uri="{BB962C8B-B14F-4D97-AF65-F5344CB8AC3E}">
        <p14:creationId xmlns:p14="http://schemas.microsoft.com/office/powerpoint/2010/main" val="350801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4395</Words>
  <Application>Microsoft Office PowerPoint</Application>
  <PresentationFormat>Widescreen</PresentationFormat>
  <Paragraphs>309</Paragraphs>
  <Slides>18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D. Murphy</dc:creator>
  <cp:lastModifiedBy>Gary D. Murphy</cp:lastModifiedBy>
  <cp:revision>31</cp:revision>
  <dcterms:created xsi:type="dcterms:W3CDTF">2019-06-15T15:45:57Z</dcterms:created>
  <dcterms:modified xsi:type="dcterms:W3CDTF">2019-06-15T18:19:40Z</dcterms:modified>
</cp:coreProperties>
</file>