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9176" autoAdjust="0"/>
  </p:normalViewPr>
  <p:slideViewPr>
    <p:cSldViewPr snapToGrid="0">
      <p:cViewPr varScale="1">
        <p:scale>
          <a:sx n="44" d="100"/>
          <a:sy n="44" d="100"/>
        </p:scale>
        <p:origin x="211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A0A98C-B8A8-4000-ADCE-5F08A8330C35}" type="datetimeFigureOut">
              <a:rPr lang="en-US" smtClean="0"/>
              <a:t>6/22/2019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A5D8B2-0B82-429E-8BC7-B53062546F88}" type="slidenum">
              <a:rPr lang="en-US" smtClean="0"/>
              <a:t>‹#›</a:t>
            </a:fld>
            <a:endParaRPr lang="en-US"/>
          </a:p>
        </p:txBody>
      </p:sp>
    </p:spTree>
    <p:extLst>
      <p:ext uri="{BB962C8B-B14F-4D97-AF65-F5344CB8AC3E}">
        <p14:creationId xmlns:p14="http://schemas.microsoft.com/office/powerpoint/2010/main" val="3694404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I heard an elder say the other day, it is amazing what you can get for an ice cream cone!</a:t>
            </a:r>
          </a:p>
          <a:p>
            <a:r>
              <a:rPr lang="en-US" dirty="0"/>
              <a:t>    2. We have all watched with joy in our hearts as our young boys and girls teach each other the books of the Bible; for an ice cream cone paid for by the Elder.</a:t>
            </a:r>
          </a:p>
          <a:p>
            <a:r>
              <a:rPr lang="en-US" dirty="0"/>
              <a:t>    3. We note also the young man Caden’s and his desire to read the Sunday morning scripture.</a:t>
            </a:r>
          </a:p>
          <a:p>
            <a:r>
              <a:rPr lang="en-US" dirty="0"/>
              <a:t>    4. And again on Wednesday nights, the young men that help their dad with song leading, it all brings joy to our hearts.</a:t>
            </a:r>
          </a:p>
          <a:p>
            <a:r>
              <a:rPr lang="en-US" dirty="0"/>
              <a:t>    5. But, Is all of this in keeping with scripture?</a:t>
            </a:r>
          </a:p>
          <a:p>
            <a:r>
              <a:rPr lang="en-US" dirty="0"/>
              <a:t>    6. Lets look at what the scripture has to say about children and training.</a:t>
            </a:r>
          </a:p>
        </p:txBody>
      </p:sp>
      <p:sp>
        <p:nvSpPr>
          <p:cNvPr id="4" name="Slide Number Placeholder 3"/>
          <p:cNvSpPr>
            <a:spLocks noGrp="1"/>
          </p:cNvSpPr>
          <p:nvPr>
            <p:ph type="sldNum" sz="quarter" idx="5"/>
          </p:nvPr>
        </p:nvSpPr>
        <p:spPr/>
        <p:txBody>
          <a:bodyPr/>
          <a:lstStyle/>
          <a:p>
            <a:fld id="{20A5D8B2-0B82-429E-8BC7-B53062546F88}" type="slidenum">
              <a:rPr lang="en-US" smtClean="0"/>
              <a:t>1</a:t>
            </a:fld>
            <a:endParaRPr lang="en-US"/>
          </a:p>
        </p:txBody>
      </p:sp>
    </p:spTree>
    <p:extLst>
      <p:ext uri="{BB962C8B-B14F-4D97-AF65-F5344CB8AC3E}">
        <p14:creationId xmlns:p14="http://schemas.microsoft.com/office/powerpoint/2010/main" val="3221539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III. Samuel continued to serve God through his senior years.</a:t>
            </a:r>
          </a:p>
          <a:p>
            <a:r>
              <a:rPr lang="en-US" sz="1200" b="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A. Though a great servant of God, even Samuel had his failings.</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1. Samuel appointed his sons’ judges in Israel, </a:t>
            </a:r>
            <a:r>
              <a:rPr lang="en-US" sz="1200" b="1" kern="1200" dirty="0">
                <a:solidFill>
                  <a:schemeClr val="tx1"/>
                </a:solidFill>
                <a:effectLst/>
                <a:latin typeface="+mn-lt"/>
                <a:ea typeface="+mn-ea"/>
                <a:cs typeface="+mn-cs"/>
              </a:rPr>
              <a:t>1 Sam. 8:1</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Now it came to pass when Samuel was old that he made his sons judges over Israel.</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Samuel 8:1</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2. However, for whatever reason, Samuel’s sons did not learn the righteous and godly ways of their father, but took bribes to pervert judgment, </a:t>
            </a:r>
            <a:r>
              <a:rPr lang="en-US" sz="1200" b="1" kern="1200" dirty="0">
                <a:solidFill>
                  <a:schemeClr val="tx1"/>
                </a:solidFill>
                <a:effectLst/>
                <a:latin typeface="+mn-lt"/>
                <a:ea typeface="+mn-ea"/>
                <a:cs typeface="+mn-cs"/>
              </a:rPr>
              <a:t>1 Sam. 8:3.</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But his sons did not walk in his ways; they turned aside after dishonest gain, took bribes, and perverted justice.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Samuel 8:3</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3. Consequently, Israel rejected God from being their King and clamored for a king like the nations around them, (</a:t>
            </a:r>
            <a:r>
              <a:rPr lang="en-US" sz="1200" b="1" kern="1200" dirty="0">
                <a:solidFill>
                  <a:schemeClr val="tx1"/>
                </a:solidFill>
                <a:effectLst/>
                <a:latin typeface="+mn-lt"/>
                <a:ea typeface="+mn-ea"/>
                <a:cs typeface="+mn-cs"/>
              </a:rPr>
              <a:t>1 Sam. 8:5-7</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and said to him, "Look, you are old, and your sons do not walk in your ways. </a:t>
            </a:r>
            <a:r>
              <a:rPr lang="en-US" sz="1200" b="1" i="1" kern="1200" dirty="0">
                <a:solidFill>
                  <a:schemeClr val="tx1"/>
                </a:solidFill>
                <a:effectLst/>
                <a:latin typeface="+mn-lt"/>
                <a:ea typeface="+mn-ea"/>
                <a:cs typeface="+mn-cs"/>
              </a:rPr>
              <a:t>Now make us a king to judge us like all the nations</a:t>
            </a:r>
            <a:r>
              <a:rPr lang="en-US" sz="1200" i="1" kern="1200" dirty="0">
                <a:solidFill>
                  <a:schemeClr val="tx1"/>
                </a:solidFill>
                <a:effectLst/>
                <a:latin typeface="+mn-lt"/>
                <a:ea typeface="+mn-ea"/>
                <a:cs typeface="+mn-cs"/>
              </a:rPr>
              <a:t>." But the thing displeased Samuel when they said, "</a:t>
            </a:r>
            <a:r>
              <a:rPr lang="en-US" sz="1200" b="1" i="1" kern="1200" dirty="0">
                <a:solidFill>
                  <a:schemeClr val="tx1"/>
                </a:solidFill>
                <a:effectLst/>
                <a:latin typeface="+mn-lt"/>
                <a:ea typeface="+mn-ea"/>
                <a:cs typeface="+mn-cs"/>
              </a:rPr>
              <a:t>Give us a king to judge us</a:t>
            </a:r>
            <a:r>
              <a:rPr lang="en-US" sz="1200" i="1" kern="1200" dirty="0">
                <a:solidFill>
                  <a:schemeClr val="tx1"/>
                </a:solidFill>
                <a:effectLst/>
                <a:latin typeface="+mn-lt"/>
                <a:ea typeface="+mn-ea"/>
                <a:cs typeface="+mn-cs"/>
              </a:rPr>
              <a:t>." So Samuel prayed to the LORD. And the LORD said to Samuel, "</a:t>
            </a:r>
            <a:r>
              <a:rPr lang="en-US" sz="1200" b="1" i="1" kern="1200" dirty="0">
                <a:solidFill>
                  <a:schemeClr val="tx1"/>
                </a:solidFill>
                <a:effectLst/>
                <a:latin typeface="+mn-lt"/>
                <a:ea typeface="+mn-ea"/>
                <a:cs typeface="+mn-cs"/>
              </a:rPr>
              <a:t>Heed the voice of the people </a:t>
            </a:r>
            <a:r>
              <a:rPr lang="en-US" sz="1200" i="1" kern="1200" dirty="0">
                <a:solidFill>
                  <a:schemeClr val="tx1"/>
                </a:solidFill>
                <a:effectLst/>
                <a:latin typeface="+mn-lt"/>
                <a:ea typeface="+mn-ea"/>
                <a:cs typeface="+mn-cs"/>
              </a:rPr>
              <a:t>in all that they say to you; for they have not rejected you, but </a:t>
            </a:r>
            <a:r>
              <a:rPr lang="en-US" sz="1200" b="1" i="1" kern="1200" dirty="0">
                <a:solidFill>
                  <a:schemeClr val="tx1"/>
                </a:solidFill>
                <a:effectLst/>
                <a:latin typeface="+mn-lt"/>
                <a:ea typeface="+mn-ea"/>
                <a:cs typeface="+mn-cs"/>
              </a:rPr>
              <a:t>they have rejected Me</a:t>
            </a:r>
            <a:r>
              <a:rPr lang="en-US" sz="1200" i="1" kern="1200" dirty="0">
                <a:solidFill>
                  <a:schemeClr val="tx1"/>
                </a:solidFill>
                <a:effectLst/>
                <a:latin typeface="+mn-lt"/>
                <a:ea typeface="+mn-ea"/>
                <a:cs typeface="+mn-cs"/>
              </a:rPr>
              <a:t>, that I should not reign over them.</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Samuel 8:5-7</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20A5D8B2-0B82-429E-8BC7-B53062546F88}" type="slidenum">
              <a:rPr lang="en-US" smtClean="0"/>
              <a:t>10</a:t>
            </a:fld>
            <a:endParaRPr lang="en-US"/>
          </a:p>
        </p:txBody>
      </p:sp>
    </p:spTree>
    <p:extLst>
      <p:ext uri="{BB962C8B-B14F-4D97-AF65-F5344CB8AC3E}">
        <p14:creationId xmlns:p14="http://schemas.microsoft.com/office/powerpoint/2010/main" val="3630231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B. Samuel continued to serve God for a number of years until his death.</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1. In his later years, Samuel appointed kings Saul and David and reproved the people and their kings, </a:t>
            </a:r>
            <a:r>
              <a:rPr lang="en-US" sz="1200" b="1" kern="1200" dirty="0">
                <a:solidFill>
                  <a:schemeClr val="tx1"/>
                </a:solidFill>
                <a:effectLst/>
                <a:latin typeface="+mn-lt"/>
                <a:ea typeface="+mn-ea"/>
                <a:cs typeface="+mn-cs"/>
              </a:rPr>
              <a:t>1 Sam. </a:t>
            </a:r>
            <a:r>
              <a:rPr lang="en-US" sz="1200" kern="1200" dirty="0">
                <a:solidFill>
                  <a:schemeClr val="tx1"/>
                </a:solidFill>
                <a:effectLst/>
                <a:latin typeface="+mn-lt"/>
                <a:ea typeface="+mn-ea"/>
                <a:cs typeface="+mn-cs"/>
              </a:rPr>
              <a:t>Chapters</a:t>
            </a:r>
            <a:r>
              <a:rPr lang="en-US" sz="1200" b="1" kern="1200" dirty="0">
                <a:solidFill>
                  <a:schemeClr val="tx1"/>
                </a:solidFill>
                <a:effectLst/>
                <a:latin typeface="+mn-lt"/>
                <a:ea typeface="+mn-ea"/>
                <a:cs typeface="+mn-cs"/>
              </a:rPr>
              <a:t> 9-16</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2. During these years, Samuel also encouraged others to become prophets, </a:t>
            </a:r>
            <a:r>
              <a:rPr lang="en-US" sz="1200" b="1" kern="1200" dirty="0">
                <a:solidFill>
                  <a:schemeClr val="tx1"/>
                </a:solidFill>
                <a:effectLst/>
                <a:latin typeface="+mn-lt"/>
                <a:ea typeface="+mn-ea"/>
                <a:cs typeface="+mn-cs"/>
              </a:rPr>
              <a:t>1 Sam. 19:20</a:t>
            </a:r>
            <a:r>
              <a:rPr lang="en-US" sz="1200" kern="1200" dirty="0">
                <a:solidFill>
                  <a:schemeClr val="tx1"/>
                </a:solidFill>
                <a:effectLst/>
                <a:latin typeface="+mn-lt"/>
                <a:ea typeface="+mn-ea"/>
                <a:cs typeface="+mn-cs"/>
              </a:rPr>
              <a:t>, even as the apostle Paul prepared young men to follow him in his labors, </a:t>
            </a:r>
            <a:r>
              <a:rPr lang="en-US" sz="1200" b="1" kern="1200" dirty="0">
                <a:solidFill>
                  <a:schemeClr val="tx1"/>
                </a:solidFill>
                <a:effectLst/>
                <a:latin typeface="+mn-lt"/>
                <a:ea typeface="+mn-ea"/>
                <a:cs typeface="+mn-cs"/>
              </a:rPr>
              <a:t>2 Tim. 1:13; 3:14-4:8</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Hold fast the pattern of sound words which you have heard from me, in faith and love which are in Christ Jesus.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 Timothy 1:13</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t>
            </a:r>
          </a:p>
          <a:p>
            <a:pPr rtl="0"/>
            <a:r>
              <a:rPr lang="en-US" sz="1200" b="0" i="1" u="none" strike="noStrike" kern="1200" baseline="0" dirty="0">
                <a:solidFill>
                  <a:schemeClr val="tx1"/>
                </a:solidFill>
                <a:latin typeface="+mn-lt"/>
                <a:ea typeface="+mn-ea"/>
                <a:cs typeface="+mn-cs"/>
              </a:rPr>
              <a:t>I charge you therefore before God and the Lord Jesus Christ, who will judge the living and the dead at His appearing and His kingdom: Preach the word! Be ready in season and out of season. Convince, rebuke, exhort, with all longsuffering and teaching. </a:t>
            </a:r>
          </a:p>
          <a:p>
            <a:pPr rtl="0"/>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Timothy 4:1-2</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0A5D8B2-0B82-429E-8BC7-B53062546F88}" type="slidenum">
              <a:rPr lang="en-US" smtClean="0"/>
              <a:t>11</a:t>
            </a:fld>
            <a:endParaRPr lang="en-US"/>
          </a:p>
        </p:txBody>
      </p:sp>
    </p:spTree>
    <p:extLst>
      <p:ext uri="{BB962C8B-B14F-4D97-AF65-F5344CB8AC3E}">
        <p14:creationId xmlns:p14="http://schemas.microsoft.com/office/powerpoint/2010/main" val="372112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3. As appointed to everyone, Samuel died, for which the people were greatly saddened, </a:t>
            </a:r>
            <a:r>
              <a:rPr lang="en-US" sz="1200" b="1" kern="1200" dirty="0">
                <a:solidFill>
                  <a:schemeClr val="tx1"/>
                </a:solidFill>
                <a:effectLst/>
                <a:latin typeface="+mn-lt"/>
                <a:ea typeface="+mn-ea"/>
                <a:cs typeface="+mn-cs"/>
              </a:rPr>
              <a:t>1 Sam. 25:1</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Then Samuel died; and the Israelites gathered together and lamented for him, and buried him at his home in Ramah. And David arose and went down to the Wilderness of Paran.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Samuel 25:1</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4. In a sense, one might say that Samuel served </a:t>
            </a:r>
            <a:r>
              <a:rPr lang="en-US" sz="1200" i="1" kern="1200" dirty="0">
                <a:solidFill>
                  <a:schemeClr val="tx1"/>
                </a:solidFill>
                <a:effectLst/>
                <a:latin typeface="+mn-lt"/>
                <a:ea typeface="+mn-ea"/>
                <a:cs typeface="+mn-cs"/>
              </a:rPr>
              <a:t>after death</a:t>
            </a:r>
            <a:r>
              <a:rPr lang="en-US" sz="1200" kern="1200" dirty="0">
                <a:solidFill>
                  <a:schemeClr val="tx1"/>
                </a:solidFill>
                <a:effectLst/>
                <a:latin typeface="+mn-lt"/>
                <a:ea typeface="+mn-ea"/>
                <a:cs typeface="+mn-cs"/>
              </a:rPr>
              <a:t>, too, </a:t>
            </a:r>
            <a:r>
              <a:rPr lang="en-US" sz="1200" b="1" kern="1200" dirty="0">
                <a:solidFill>
                  <a:schemeClr val="tx1"/>
                </a:solidFill>
                <a:effectLst/>
                <a:latin typeface="+mn-lt"/>
                <a:ea typeface="+mn-ea"/>
                <a:cs typeface="+mn-cs"/>
              </a:rPr>
              <a:t>1 Sam. 28:7-19</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Then Saul said to his servants, "Find me a woman who is a medium, that I may go to her and inquire of her." And his servants said to him, "In fact, there is a woman who is a medium at </a:t>
            </a:r>
            <a:r>
              <a:rPr lang="en-US" sz="1200" b="1" i="1" kern="1200" dirty="0">
                <a:solidFill>
                  <a:schemeClr val="tx1"/>
                </a:solidFill>
                <a:effectLst/>
                <a:latin typeface="+mn-lt"/>
                <a:ea typeface="+mn-ea"/>
                <a:cs typeface="+mn-cs"/>
              </a:rPr>
              <a:t>En Dor</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Samuel 28:7</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&gt;&gt;&gt;&gt;&gt;&gt;&gt;&gt;&gt;&gt;&gt;&gt;&gt;&gt;&gt;&gt;&gt;&gt;&gt;&gt;</a:t>
            </a:r>
          </a:p>
          <a:p>
            <a:r>
              <a:rPr lang="en-US" sz="1200" kern="1200" dirty="0">
                <a:solidFill>
                  <a:schemeClr val="tx1"/>
                </a:solidFill>
                <a:effectLst/>
                <a:latin typeface="+mn-lt"/>
                <a:ea typeface="+mn-ea"/>
                <a:cs typeface="+mn-cs"/>
              </a:rPr>
              <a:t>    5. It is here that Saul learns that David will be King after him.</a:t>
            </a:r>
          </a:p>
          <a:p>
            <a:r>
              <a:rPr lang="en-US" sz="1200" i="1" kern="1200" dirty="0">
                <a:solidFill>
                  <a:schemeClr val="tx1"/>
                </a:solidFill>
                <a:effectLst/>
                <a:latin typeface="+mn-lt"/>
                <a:ea typeface="+mn-ea"/>
                <a:cs typeface="+mn-cs"/>
              </a:rPr>
              <a:t>Then Samuel said: "So why do you ask me, seeing the LORD has departed from you and has become your enemy? And the LORD has done for Himself as He spoke by me. For the LORD has torn the kingdom out of your hand and given it to your neighbor, David. Because you did not obey the voice of the LORD nor execute His fierce wrath upon Amalek, therefore the LORD has done this thing to you this day. Moreover the LORD will also deliver Israel with you into the hand of the Philistines. And tomorrow you and your sons will be with me. The LORD will also deliver the army of Israel into the hand of the Philistines."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1 Samuel 28:16-19</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20A5D8B2-0B82-429E-8BC7-B53062546F88}" type="slidenum">
              <a:rPr lang="en-US" smtClean="0"/>
              <a:t>12</a:t>
            </a:fld>
            <a:endParaRPr lang="en-US"/>
          </a:p>
        </p:txBody>
      </p:sp>
    </p:spTree>
    <p:extLst>
      <p:ext uri="{BB962C8B-B14F-4D97-AF65-F5344CB8AC3E}">
        <p14:creationId xmlns:p14="http://schemas.microsoft.com/office/powerpoint/2010/main" val="217000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Conclusion:</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&gt;&gt;&gt;&gt;&gt;&gt;&gt;&gt;&gt;&gt;&gt;&gt;&gt;&gt;&gt;&gt;&gt;</a:t>
            </a:r>
          </a:p>
          <a:p>
            <a:pPr marL="0" indent="0">
              <a:buFontTx/>
              <a:buNone/>
            </a:pPr>
            <a:r>
              <a:rPr lang="en-US" sz="1200" kern="1200" dirty="0">
                <a:solidFill>
                  <a:schemeClr val="tx1"/>
                </a:solidFill>
                <a:effectLst/>
                <a:latin typeface="+mn-lt"/>
                <a:ea typeface="+mn-ea"/>
                <a:cs typeface="+mn-cs"/>
              </a:rPr>
              <a:t>    1. Samuel’s parents were pious and worshipped God; this was the type of </a:t>
            </a:r>
            <a:r>
              <a:rPr lang="en-US" sz="1200" b="1" kern="1200" dirty="0">
                <a:solidFill>
                  <a:schemeClr val="tx1"/>
                </a:solidFill>
                <a:effectLst/>
                <a:latin typeface="+mn-lt"/>
                <a:ea typeface="+mn-ea"/>
                <a:cs typeface="+mn-cs"/>
              </a:rPr>
              <a:t>family </a:t>
            </a:r>
            <a:r>
              <a:rPr lang="en-US" sz="1200" kern="1200" dirty="0">
                <a:solidFill>
                  <a:schemeClr val="tx1"/>
                </a:solidFill>
                <a:effectLst/>
                <a:latin typeface="+mn-lt"/>
                <a:ea typeface="+mn-ea"/>
                <a:cs typeface="+mn-cs"/>
              </a:rPr>
              <a:t>into which Samuel was born and which contributed to his later greatness as a servant of God.</a:t>
            </a:r>
          </a:p>
          <a:p>
            <a:pPr marL="0" indent="0">
              <a:buNone/>
            </a:pPr>
            <a:r>
              <a:rPr lang="en-US" sz="1200" kern="1200" dirty="0">
                <a:solidFill>
                  <a:schemeClr val="tx1"/>
                </a:solidFill>
                <a:effectLst/>
                <a:latin typeface="+mn-lt"/>
                <a:ea typeface="+mn-ea"/>
                <a:cs typeface="+mn-cs"/>
              </a:rPr>
              <a:t>&gt;&gt;&gt;&gt;&gt;&gt;&gt;&gt;&gt;&gt;&gt;&gt;&gt;&gt;&gt;</a:t>
            </a:r>
          </a:p>
          <a:p>
            <a:r>
              <a:rPr lang="en-US" sz="1200" kern="1200" dirty="0">
                <a:solidFill>
                  <a:schemeClr val="tx1"/>
                </a:solidFill>
                <a:effectLst/>
                <a:latin typeface="+mn-lt"/>
                <a:ea typeface="+mn-ea"/>
                <a:cs typeface="+mn-cs"/>
              </a:rPr>
              <a:t>    2. At an early age, Samuel received </a:t>
            </a:r>
            <a:r>
              <a:rPr lang="en-US" sz="1200" b="1" kern="1200" dirty="0">
                <a:solidFill>
                  <a:schemeClr val="tx1"/>
                </a:solidFill>
                <a:effectLst/>
                <a:latin typeface="+mn-lt"/>
                <a:ea typeface="+mn-ea"/>
                <a:cs typeface="+mn-cs"/>
              </a:rPr>
              <a:t>religious instruction </a:t>
            </a:r>
            <a:r>
              <a:rPr lang="en-US" sz="1200" kern="1200" dirty="0">
                <a:solidFill>
                  <a:schemeClr val="tx1"/>
                </a:solidFill>
                <a:effectLst/>
                <a:latin typeface="+mn-lt"/>
                <a:ea typeface="+mn-ea"/>
                <a:cs typeface="+mn-cs"/>
              </a:rPr>
              <a:t>and was </a:t>
            </a:r>
            <a:r>
              <a:rPr lang="en-US" sz="1200" b="1" kern="1200" dirty="0">
                <a:solidFill>
                  <a:schemeClr val="tx1"/>
                </a:solidFill>
                <a:effectLst/>
                <a:latin typeface="+mn-lt"/>
                <a:ea typeface="+mn-ea"/>
                <a:cs typeface="+mn-cs"/>
              </a:rPr>
              <a:t>trained </a:t>
            </a:r>
            <a:r>
              <a:rPr lang="en-US" sz="1200" kern="1200" dirty="0">
                <a:solidFill>
                  <a:schemeClr val="tx1"/>
                </a:solidFill>
                <a:effectLst/>
                <a:latin typeface="+mn-lt"/>
                <a:ea typeface="+mn-ea"/>
                <a:cs typeface="+mn-cs"/>
              </a:rPr>
              <a:t>to serve God.</a:t>
            </a:r>
          </a:p>
          <a:p>
            <a:r>
              <a:rPr lang="en-US" sz="1200" kern="1200" dirty="0">
                <a:solidFill>
                  <a:schemeClr val="tx1"/>
                </a:solidFill>
                <a:effectLst/>
                <a:latin typeface="+mn-lt"/>
                <a:ea typeface="+mn-ea"/>
                <a:cs typeface="+mn-cs"/>
              </a:rPr>
              <a:t>&gt;&gt;&gt;&gt;&gt;&gt;&gt;&gt;&gt;&gt;&gt;&gt;&gt;&gt;&gt;</a:t>
            </a:r>
          </a:p>
          <a:p>
            <a:r>
              <a:rPr lang="en-US" sz="1200" kern="1200" dirty="0">
                <a:solidFill>
                  <a:schemeClr val="tx1"/>
                </a:solidFill>
                <a:effectLst/>
                <a:latin typeface="+mn-lt"/>
                <a:ea typeface="+mn-ea"/>
                <a:cs typeface="+mn-cs"/>
              </a:rPr>
              <a:t>    3. </a:t>
            </a:r>
            <a:r>
              <a:rPr lang="en-US" sz="1200" b="1" kern="1200" dirty="0">
                <a:solidFill>
                  <a:schemeClr val="tx1"/>
                </a:solidFill>
                <a:effectLst/>
                <a:latin typeface="+mn-lt"/>
                <a:ea typeface="+mn-ea"/>
                <a:cs typeface="+mn-cs"/>
              </a:rPr>
              <a:t>Parental love </a:t>
            </a:r>
            <a:r>
              <a:rPr lang="en-US" sz="1200" kern="1200" dirty="0">
                <a:solidFill>
                  <a:schemeClr val="tx1"/>
                </a:solidFill>
                <a:effectLst/>
                <a:latin typeface="+mn-lt"/>
                <a:ea typeface="+mn-ea"/>
                <a:cs typeface="+mn-cs"/>
              </a:rPr>
              <a:t>expressed by Hannah also contributed to Samuel’s well being and fruitful development as a servant of God.</a:t>
            </a:r>
          </a:p>
          <a:p>
            <a:endParaRPr lang="en-US" dirty="0"/>
          </a:p>
        </p:txBody>
      </p:sp>
      <p:sp>
        <p:nvSpPr>
          <p:cNvPr id="4" name="Slide Number Placeholder 3"/>
          <p:cNvSpPr>
            <a:spLocks noGrp="1"/>
          </p:cNvSpPr>
          <p:nvPr>
            <p:ph type="sldNum" sz="quarter" idx="5"/>
          </p:nvPr>
        </p:nvSpPr>
        <p:spPr/>
        <p:txBody>
          <a:bodyPr/>
          <a:lstStyle/>
          <a:p>
            <a:fld id="{20A5D8B2-0B82-429E-8BC7-B53062546F88}" type="slidenum">
              <a:rPr lang="en-US" smtClean="0"/>
              <a:t>13</a:t>
            </a:fld>
            <a:endParaRPr lang="en-US"/>
          </a:p>
        </p:txBody>
      </p:sp>
    </p:spTree>
    <p:extLst>
      <p:ext uri="{BB962C8B-B14F-4D97-AF65-F5344CB8AC3E}">
        <p14:creationId xmlns:p14="http://schemas.microsoft.com/office/powerpoint/2010/main" val="2005613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4. Samuel began </a:t>
            </a:r>
            <a:r>
              <a:rPr lang="en-US" sz="1200" b="1" kern="1200" dirty="0">
                <a:solidFill>
                  <a:schemeClr val="tx1"/>
                </a:solidFill>
                <a:effectLst/>
                <a:latin typeface="+mn-lt"/>
                <a:ea typeface="+mn-ea"/>
                <a:cs typeface="+mn-cs"/>
              </a:rPr>
              <a:t>serving God </a:t>
            </a:r>
            <a:r>
              <a:rPr lang="en-US" sz="1200" kern="1200" dirty="0">
                <a:solidFill>
                  <a:schemeClr val="tx1"/>
                </a:solidFill>
                <a:effectLst/>
                <a:latin typeface="+mn-lt"/>
                <a:ea typeface="+mn-ea"/>
                <a:cs typeface="+mn-cs"/>
              </a:rPr>
              <a:t>at a very early age and continued to serve faithfully throughout his life without any interruption unto his death.</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5. Those who would serve God today must serve him unto death with the same diligence and faithfulness exhibited by Samuel,</a:t>
            </a:r>
            <a:r>
              <a:rPr lang="en-US" sz="1200" b="1" kern="1200" dirty="0">
                <a:solidFill>
                  <a:schemeClr val="tx1"/>
                </a:solidFill>
                <a:effectLst/>
                <a:latin typeface="+mn-lt"/>
                <a:ea typeface="+mn-ea"/>
                <a:cs typeface="+mn-cs"/>
              </a:rPr>
              <a:t> 2 Tim. 4:7-8; Rev. 2:10.</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 have fought the good fight, I have finished the race, I have kept the faith. Finally, there is laid up for me the crown of righteousness, which the Lord, the righteous Judge, will give to me on that Day, and not to me only but also to all who have loved His appearing.</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2 Timothy 4:7-8</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20A5D8B2-0B82-429E-8BC7-B53062546F88}" type="slidenum">
              <a:rPr lang="en-US" smtClean="0"/>
              <a:t>14</a:t>
            </a:fld>
            <a:endParaRPr lang="en-US"/>
          </a:p>
        </p:txBody>
      </p:sp>
    </p:spTree>
    <p:extLst>
      <p:ext uri="{BB962C8B-B14F-4D97-AF65-F5344CB8AC3E}">
        <p14:creationId xmlns:p14="http://schemas.microsoft.com/office/powerpoint/2010/main" val="3712697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Invitation:</a:t>
            </a:r>
          </a:p>
          <a:p>
            <a:r>
              <a:rPr lang="en-US" sz="1200" b="0" kern="1200" dirty="0">
                <a:solidFill>
                  <a:schemeClr val="tx1"/>
                </a:solidFill>
                <a:effectLst/>
                <a:latin typeface="+mn-lt"/>
                <a:ea typeface="+mn-ea"/>
                <a:cs typeface="+mn-cs"/>
              </a:rPr>
              <a:t>&gt;&gt;&gt;&gt;&gt;&gt;&gt;&gt;&gt;&gt;&gt;&gt;&gt;&gt;&gt;&gt;&gt;&gt;&gt;&gt;&gt;&gt;</a:t>
            </a:r>
          </a:p>
          <a:p>
            <a:r>
              <a:rPr lang="en-US" sz="1200" kern="1200" dirty="0">
                <a:solidFill>
                  <a:schemeClr val="tx1"/>
                </a:solidFill>
                <a:effectLst/>
                <a:latin typeface="+mn-lt"/>
                <a:ea typeface="+mn-ea"/>
                <a:cs typeface="+mn-cs"/>
              </a:rPr>
              <a:t>     1. There is no better time to begin serving God than from the early years of one’s accountability; </a:t>
            </a:r>
            <a:r>
              <a:rPr lang="en-US" sz="1200" b="1" kern="1200" dirty="0">
                <a:solidFill>
                  <a:schemeClr val="tx1"/>
                </a:solidFill>
                <a:effectLst/>
                <a:latin typeface="+mn-lt"/>
                <a:ea typeface="+mn-ea"/>
                <a:cs typeface="+mn-cs"/>
              </a:rPr>
              <a:t>there is a place</a:t>
            </a:r>
            <a:r>
              <a:rPr lang="en-US" sz="1200" kern="1200" dirty="0">
                <a:solidFill>
                  <a:schemeClr val="tx1"/>
                </a:solidFill>
                <a:effectLst/>
                <a:latin typeface="+mn-lt"/>
                <a:ea typeface="+mn-ea"/>
                <a:cs typeface="+mn-cs"/>
              </a:rPr>
              <a:t> in the church and its labors for all Christians, young and old.</a:t>
            </a:r>
          </a:p>
          <a:p>
            <a:r>
              <a:rPr lang="en-US" sz="1200" kern="1200" dirty="0">
                <a:solidFill>
                  <a:schemeClr val="tx1"/>
                </a:solidFill>
                <a:effectLst/>
                <a:latin typeface="+mn-lt"/>
                <a:ea typeface="+mn-ea"/>
                <a:cs typeface="+mn-cs"/>
              </a:rPr>
              <a:t>&gt;&gt;&gt;&gt;&gt;&gt;&gt;&gt;&gt;&gt;&gt;&gt;&gt;&gt;&gt;&gt;&gt;&gt;&gt;&gt;&gt;&gt;&gt;</a:t>
            </a:r>
          </a:p>
          <a:p>
            <a:r>
              <a:rPr lang="en-US" sz="1200" kern="1200" dirty="0">
                <a:solidFill>
                  <a:schemeClr val="tx1"/>
                </a:solidFill>
                <a:effectLst/>
                <a:latin typeface="+mn-lt"/>
                <a:ea typeface="+mn-ea"/>
                <a:cs typeface="+mn-cs"/>
              </a:rPr>
              <a:t>     2. Faithful and fruitful service, of course, must be preceded by primary obedience to the Gospel, </a:t>
            </a:r>
            <a:r>
              <a:rPr lang="en-US" sz="1200" b="1" kern="1200" dirty="0">
                <a:solidFill>
                  <a:schemeClr val="tx1"/>
                </a:solidFill>
                <a:effectLst/>
                <a:latin typeface="+mn-lt"/>
                <a:ea typeface="+mn-ea"/>
                <a:cs typeface="+mn-cs"/>
              </a:rPr>
              <a:t>Heb. 5:8-9; Mark 16:16.</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though He was a Son, yet He learned obedience by the things which He suffered. And having been perfected, He became the author of eternal salvation to all who obey Him,</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Hebrews 5:8-9</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He who believes and is baptized will be saved; but he who does not believe will be condemned.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Mark 16:16</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&gt;&gt;&gt;&gt;&gt;&gt;&gt;&gt;&gt;&gt;&gt;&gt;&gt;&gt;&gt;&gt;&gt;&gt;&gt;&gt;&gt;&gt;&gt;</a:t>
            </a:r>
          </a:p>
          <a:p>
            <a:r>
              <a:rPr lang="en-US" sz="1200" kern="1200" dirty="0">
                <a:solidFill>
                  <a:schemeClr val="tx1"/>
                </a:solidFill>
                <a:effectLst/>
                <a:latin typeface="+mn-lt"/>
                <a:ea typeface="+mn-ea"/>
                <a:cs typeface="+mn-cs"/>
              </a:rPr>
              <a:t>     3. Continued usefulness as a servant of the Lord is predicated upon continued faithfulness and obedience to the Gospel of Christ,</a:t>
            </a:r>
            <a:r>
              <a:rPr lang="en-US" sz="1200" b="1" kern="1200" dirty="0">
                <a:solidFill>
                  <a:schemeClr val="tx1"/>
                </a:solidFill>
                <a:effectLst/>
                <a:latin typeface="+mn-lt"/>
                <a:ea typeface="+mn-ea"/>
                <a:cs typeface="+mn-cs"/>
              </a:rPr>
              <a:t> Rom. 1:5; 16:26; 2 Thess. 1:8</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but now made manifest, and by the prophetic Scriptures made known to all nations, according to the commandment of the everlasting God, for </a:t>
            </a:r>
            <a:r>
              <a:rPr lang="en-US" sz="1200" b="1" i="1" kern="1200" dirty="0">
                <a:solidFill>
                  <a:schemeClr val="tx1"/>
                </a:solidFill>
                <a:effectLst/>
                <a:latin typeface="+mn-lt"/>
                <a:ea typeface="+mn-ea"/>
                <a:cs typeface="+mn-cs"/>
              </a:rPr>
              <a:t>obedience to the faith</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Romans 16:26</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20A5D8B2-0B82-429E-8BC7-B53062546F88}" type="slidenum">
              <a:rPr lang="en-US" smtClean="0"/>
              <a:t>15</a:t>
            </a:fld>
            <a:endParaRPr lang="en-US"/>
          </a:p>
        </p:txBody>
      </p:sp>
    </p:spTree>
    <p:extLst>
      <p:ext uri="{BB962C8B-B14F-4D97-AF65-F5344CB8AC3E}">
        <p14:creationId xmlns:p14="http://schemas.microsoft.com/office/powerpoint/2010/main" val="1312165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A5D8B2-0B82-429E-8BC7-B53062546F88}" type="slidenum">
              <a:rPr lang="en-US" smtClean="0"/>
              <a:t>16</a:t>
            </a:fld>
            <a:endParaRPr lang="en-US"/>
          </a:p>
        </p:txBody>
      </p:sp>
    </p:spTree>
    <p:extLst>
      <p:ext uri="{BB962C8B-B14F-4D97-AF65-F5344CB8AC3E}">
        <p14:creationId xmlns:p14="http://schemas.microsoft.com/office/powerpoint/2010/main" val="584169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1. The importance message of this lesson is to</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show that God can use servants from their youth through old 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&gt;&gt;&gt;&gt;&gt;&gt;&gt;&gt;&gt;&gt;&gt;&gt;&gt;&gt;&gt;&gt;</a:t>
            </a:r>
          </a:p>
          <a:p>
            <a:pPr rtl="0"/>
            <a:r>
              <a:rPr lang="en-US" sz="1200" b="0" i="1" u="none" strike="noStrike" kern="1200" baseline="0" dirty="0">
                <a:solidFill>
                  <a:schemeClr val="tx1"/>
                </a:solidFill>
                <a:latin typeface="+mn-lt"/>
                <a:ea typeface="+mn-ea"/>
                <a:cs typeface="+mn-cs"/>
              </a:rPr>
              <a:t>And Samuel judged Israel all the days of his life.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Samuel 7:15</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0A5D8B2-0B82-429E-8BC7-B53062546F88}" type="slidenum">
              <a:rPr lang="en-US" smtClean="0"/>
              <a:t>2</a:t>
            </a:fld>
            <a:endParaRPr lang="en-US"/>
          </a:p>
        </p:txBody>
      </p:sp>
    </p:spTree>
    <p:extLst>
      <p:ext uri="{BB962C8B-B14F-4D97-AF65-F5344CB8AC3E}">
        <p14:creationId xmlns:p14="http://schemas.microsoft.com/office/powerpoint/2010/main" val="3529676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1. God would that all his children to serve him regardless of age.</a:t>
            </a:r>
          </a:p>
          <a:p>
            <a:r>
              <a:rPr lang="en-US" sz="1200" kern="1200" dirty="0">
                <a:solidFill>
                  <a:schemeClr val="tx1"/>
                </a:solidFill>
                <a:effectLst/>
                <a:latin typeface="+mn-lt"/>
                <a:ea typeface="+mn-ea"/>
                <a:cs typeface="+mn-cs"/>
              </a:rPr>
              <a:t>&gt;&gt;&gt;&gt;&gt;&gt;&gt;&gt;&gt;&gt;&gt;&gt;&gt;</a:t>
            </a:r>
          </a:p>
          <a:p>
            <a:r>
              <a:rPr lang="en-US" sz="1200" kern="1200" dirty="0">
                <a:solidFill>
                  <a:schemeClr val="tx1"/>
                </a:solidFill>
                <a:effectLst/>
                <a:latin typeface="+mn-lt"/>
                <a:ea typeface="+mn-ea"/>
                <a:cs typeface="+mn-cs"/>
              </a:rPr>
              <a:t>        a. We are all children of God through creation by Him.</a:t>
            </a:r>
          </a:p>
          <a:p>
            <a:r>
              <a:rPr lang="en-US" sz="1200" kern="1200" dirty="0">
                <a:solidFill>
                  <a:schemeClr val="tx1"/>
                </a:solidFill>
                <a:effectLst/>
                <a:latin typeface="+mn-lt"/>
                <a:ea typeface="+mn-ea"/>
                <a:cs typeface="+mn-cs"/>
              </a:rPr>
              <a:t>&gt;&gt;&gt;&gt;&gt;&gt;&gt;&gt;&gt;&gt;&gt;&gt;&gt;</a:t>
            </a:r>
          </a:p>
          <a:p>
            <a:r>
              <a:rPr lang="en-US" sz="1200" kern="1200" dirty="0">
                <a:solidFill>
                  <a:schemeClr val="tx1"/>
                </a:solidFill>
                <a:effectLst/>
                <a:latin typeface="+mn-lt"/>
                <a:ea typeface="+mn-ea"/>
                <a:cs typeface="+mn-cs"/>
              </a:rPr>
              <a:t>        b. Some faithful and some not so faithful.</a:t>
            </a:r>
          </a:p>
          <a:p>
            <a:r>
              <a:rPr lang="en-US" sz="1200" kern="1200" dirty="0">
                <a:solidFill>
                  <a:schemeClr val="tx1"/>
                </a:solidFill>
                <a:effectLst/>
                <a:latin typeface="+mn-lt"/>
                <a:ea typeface="+mn-ea"/>
                <a:cs typeface="+mn-cs"/>
              </a:rPr>
              <a:t>&gt;&gt;&gt;&gt;&gt;&gt;&gt;&gt;&gt;&gt;&gt;&gt;&gt;&gt;</a:t>
            </a:r>
          </a:p>
          <a:p>
            <a:r>
              <a:rPr lang="en-US" sz="1200" kern="1200" dirty="0">
                <a:solidFill>
                  <a:schemeClr val="tx1"/>
                </a:solidFill>
                <a:effectLst/>
                <a:latin typeface="+mn-lt"/>
                <a:ea typeface="+mn-ea"/>
                <a:cs typeface="+mn-cs"/>
              </a:rPr>
              <a:t>    2. Perhaps no Bible character better illustrates this truth than Samuel who served God from his youth through old age.</a:t>
            </a:r>
          </a:p>
          <a:p>
            <a:endParaRPr lang="en-US" dirty="0"/>
          </a:p>
        </p:txBody>
      </p:sp>
      <p:sp>
        <p:nvSpPr>
          <p:cNvPr id="4" name="Slide Number Placeholder 3"/>
          <p:cNvSpPr>
            <a:spLocks noGrp="1"/>
          </p:cNvSpPr>
          <p:nvPr>
            <p:ph type="sldNum" sz="quarter" idx="5"/>
          </p:nvPr>
        </p:nvSpPr>
        <p:spPr/>
        <p:txBody>
          <a:bodyPr/>
          <a:lstStyle/>
          <a:p>
            <a:fld id="{20A5D8B2-0B82-429E-8BC7-B53062546F88}" type="slidenum">
              <a:rPr lang="en-US" smtClean="0"/>
              <a:t>3</a:t>
            </a:fld>
            <a:endParaRPr lang="en-US"/>
          </a:p>
        </p:txBody>
      </p:sp>
    </p:spTree>
    <p:extLst>
      <p:ext uri="{BB962C8B-B14F-4D97-AF65-F5344CB8AC3E}">
        <p14:creationId xmlns:p14="http://schemas.microsoft.com/office/powerpoint/2010/main" val="1581284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AutoNum type="romanUcPeriod"/>
            </a:pPr>
            <a:r>
              <a:rPr lang="en-US" sz="1200" b="1" kern="1200" dirty="0">
                <a:solidFill>
                  <a:schemeClr val="tx1"/>
                </a:solidFill>
                <a:effectLst/>
                <a:latin typeface="+mn-lt"/>
                <a:ea typeface="+mn-ea"/>
                <a:cs typeface="+mn-cs"/>
              </a:rPr>
              <a:t>The potential for a godly and useful life began for Samuel with his parents even before he was born.</a:t>
            </a:r>
          </a:p>
          <a:p>
            <a:pPr marL="0" indent="0">
              <a:buNone/>
            </a:pPr>
            <a:r>
              <a:rPr lang="en-US" sz="1200" b="1" kern="1200" dirty="0">
                <a:solidFill>
                  <a:schemeClr val="tx1"/>
                </a:solidFill>
                <a:effectLst/>
                <a:latin typeface="+mn-lt"/>
                <a:ea typeface="+mn-ea"/>
                <a:cs typeface="+mn-cs"/>
              </a:rPr>
              <a: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While parents are not directly responsible for the spiritual deportment of their children, they nevertheless indirectly play an instrumental role in their early development.</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1. Children do not inherit sin from their parents or forefathers, and neither are they automatically saved because of who their parents are, </a:t>
            </a:r>
            <a:r>
              <a:rPr lang="en-US" sz="1200" b="1" kern="1200" dirty="0">
                <a:solidFill>
                  <a:schemeClr val="tx1"/>
                </a:solidFill>
                <a:effectLst/>
                <a:latin typeface="+mn-lt"/>
                <a:ea typeface="+mn-ea"/>
                <a:cs typeface="+mn-cs"/>
              </a:rPr>
              <a:t>Ezek. 18:20</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The soul who sins shall die. The son shall not bear the guilt of the father, nor the father bear the guilt of the son. The righteousness of the righteous shall be upon himself, and the wickedness of the wicked shall be upon himself.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Ezekiel 18:20</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20A5D8B2-0B82-429E-8BC7-B53062546F88}" type="slidenum">
              <a:rPr lang="en-US" smtClean="0"/>
              <a:t>4</a:t>
            </a:fld>
            <a:endParaRPr lang="en-US"/>
          </a:p>
        </p:txBody>
      </p:sp>
    </p:spTree>
    <p:extLst>
      <p:ext uri="{BB962C8B-B14F-4D97-AF65-F5344CB8AC3E}">
        <p14:creationId xmlns:p14="http://schemas.microsoft.com/office/powerpoint/2010/main" val="711166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2. Parents, and the environment that they provide for their offspring, however, can affect their children favorably or unfavorably.</a:t>
            </a:r>
          </a:p>
          <a:p>
            <a:r>
              <a:rPr lang="en-US" sz="1200" kern="1200" dirty="0">
                <a:solidFill>
                  <a:schemeClr val="tx1"/>
                </a:solidFill>
                <a:effectLst/>
                <a:latin typeface="+mn-lt"/>
                <a:ea typeface="+mn-ea"/>
                <a:cs typeface="+mn-cs"/>
              </a:rPr>
              <a:t>&gt;&gt;&gt;&gt;&gt;&gt;&gt;&gt;&gt;&gt;&gt;&gt;&gt;&gt;&gt;&gt;&gt;&gt;&gt;&gt;</a:t>
            </a:r>
          </a:p>
          <a:p>
            <a:r>
              <a:rPr lang="en-US" sz="1200" kern="1200" dirty="0">
                <a:solidFill>
                  <a:schemeClr val="tx1"/>
                </a:solidFill>
                <a:effectLst/>
                <a:latin typeface="+mn-lt"/>
                <a:ea typeface="+mn-ea"/>
                <a:cs typeface="+mn-cs"/>
              </a:rPr>
              <a:t>    3. Contemporary parents need to ensure that they have a positive and good affect upon their children, similarly as Elkanah and Hannah favorably affected young Samuel.</a:t>
            </a:r>
          </a:p>
          <a:p>
            <a:endParaRPr lang="en-US" dirty="0"/>
          </a:p>
        </p:txBody>
      </p:sp>
      <p:sp>
        <p:nvSpPr>
          <p:cNvPr id="4" name="Slide Number Placeholder 3"/>
          <p:cNvSpPr>
            <a:spLocks noGrp="1"/>
          </p:cNvSpPr>
          <p:nvPr>
            <p:ph type="sldNum" sz="quarter" idx="5"/>
          </p:nvPr>
        </p:nvSpPr>
        <p:spPr/>
        <p:txBody>
          <a:bodyPr/>
          <a:lstStyle/>
          <a:p>
            <a:fld id="{20A5D8B2-0B82-429E-8BC7-B53062546F88}" type="slidenum">
              <a:rPr lang="en-US" smtClean="0"/>
              <a:t>5</a:t>
            </a:fld>
            <a:endParaRPr lang="en-US"/>
          </a:p>
        </p:txBody>
      </p:sp>
    </p:spTree>
    <p:extLst>
      <p:ext uri="{BB962C8B-B14F-4D97-AF65-F5344CB8AC3E}">
        <p14:creationId xmlns:p14="http://schemas.microsoft.com/office/powerpoint/2010/main" val="1331839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Samuel’s parents contributed greatly to the setting in which Samuel began to serve God from his early years. </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1. Hannah, Samuel’s mother, was barren and prayed for a child, </a:t>
            </a:r>
            <a:r>
              <a:rPr lang="en-US" sz="1200" b="1" kern="1200" dirty="0">
                <a:solidFill>
                  <a:schemeClr val="tx1"/>
                </a:solidFill>
                <a:effectLst/>
                <a:latin typeface="+mn-lt"/>
                <a:ea typeface="+mn-ea"/>
                <a:cs typeface="+mn-cs"/>
              </a:rPr>
              <a:t>1 Sam. 1:9-11</a:t>
            </a:r>
            <a:r>
              <a:rPr lang="en-US" sz="1200" kern="1200" dirty="0">
                <a:solidFill>
                  <a:schemeClr val="tx1"/>
                </a:solidFill>
                <a:effectLst/>
                <a:latin typeface="+mn-lt"/>
                <a:ea typeface="+mn-ea"/>
                <a:cs typeface="+mn-cs"/>
              </a:rPr>
              <a:t>; Hannah was a religious woman.</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2. Keeping a promise she made to God, Hannah dedicated young Samuel to the Lord, </a:t>
            </a:r>
            <a:r>
              <a:rPr lang="en-US" sz="1200" b="1" kern="1200" dirty="0">
                <a:solidFill>
                  <a:schemeClr val="tx1"/>
                </a:solidFill>
                <a:effectLst/>
                <a:latin typeface="+mn-lt"/>
                <a:ea typeface="+mn-ea"/>
                <a:cs typeface="+mn-cs"/>
              </a:rPr>
              <a:t>1 Sam. 1:24-26</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Now when she had weaned him, she took him up with her, with three bulls, one ephah of flour, and a skin of wine, and brought him to the house of the LORD in Shiloh. And the child was young. Then they slaughtered a bull, and brought the child to Eli. And she said, "O my lord! As your soul lives, my lord, I am the woman who stood by you here, praying to the LORD.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1 Samuel 1:24-26</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20A5D8B2-0B82-429E-8BC7-B53062546F88}" type="slidenum">
              <a:rPr lang="en-US" smtClean="0"/>
              <a:t>6</a:t>
            </a:fld>
            <a:endParaRPr lang="en-US"/>
          </a:p>
        </p:txBody>
      </p:sp>
    </p:spTree>
    <p:extLst>
      <p:ext uri="{BB962C8B-B14F-4D97-AF65-F5344CB8AC3E}">
        <p14:creationId xmlns:p14="http://schemas.microsoft.com/office/powerpoint/2010/main" val="361353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3. After Samuel was weaned, he was taken to Eli to live in the Temple where he received religious instruction and was trained to serve God.</a:t>
            </a:r>
          </a:p>
          <a:p>
            <a:r>
              <a:rPr lang="en-US" sz="1200" kern="1200" dirty="0">
                <a:solidFill>
                  <a:schemeClr val="tx1"/>
                </a:solidFill>
                <a:effectLst/>
                <a:latin typeface="+mn-lt"/>
                <a:ea typeface="+mn-ea"/>
                <a:cs typeface="+mn-cs"/>
              </a:rPr>
              <a:t>&gt;&gt;&gt;&gt;&gt;&gt;&gt;&gt;&gt;&gt;&gt;&gt;&gt;&gt;&gt;&gt;&gt;&gt;&gt;&gt;</a:t>
            </a:r>
          </a:p>
          <a:p>
            <a:r>
              <a:rPr lang="en-US" sz="1200" kern="1200" dirty="0">
                <a:solidFill>
                  <a:schemeClr val="tx1"/>
                </a:solidFill>
                <a:effectLst/>
                <a:latin typeface="+mn-lt"/>
                <a:ea typeface="+mn-ea"/>
                <a:cs typeface="+mn-cs"/>
              </a:rPr>
              <a:t>    4. Samuel also enjoyed Hannah’s love for him, which was exhibited by the coats she brought him each year, as he outgrew the old ones. </a:t>
            </a:r>
            <a:r>
              <a:rPr lang="en-US" sz="1200" b="1" kern="1200" dirty="0">
                <a:solidFill>
                  <a:schemeClr val="tx1"/>
                </a:solidFill>
                <a:effectLst/>
                <a:latin typeface="+mn-lt"/>
                <a:ea typeface="+mn-ea"/>
                <a:cs typeface="+mn-cs"/>
              </a:rPr>
              <a:t>1 Sam. 2:19</a:t>
            </a:r>
            <a:r>
              <a:rPr lang="en-US" sz="1200" kern="1200" dirty="0">
                <a:solidFill>
                  <a:schemeClr val="tx1"/>
                </a:solidFill>
                <a:effectLst/>
                <a:latin typeface="+mn-lt"/>
                <a:ea typeface="+mn-ea"/>
                <a:cs typeface="+mn-cs"/>
              </a:rPr>
              <a:t>.</a:t>
            </a:r>
          </a:p>
          <a:p>
            <a:pPr rtl="0"/>
            <a:r>
              <a:rPr lang="en-US" sz="1200" b="0" i="1" u="none" strike="noStrike" kern="1200" baseline="0" dirty="0">
                <a:solidFill>
                  <a:schemeClr val="tx1"/>
                </a:solidFill>
                <a:latin typeface="+mn-lt"/>
                <a:ea typeface="+mn-ea"/>
                <a:cs typeface="+mn-cs"/>
              </a:rPr>
              <a:t>Moreover his mother used to make him a little robe, and bring it to him year by year when she came up with her husband to offer the yearly sacrifice.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Samuel 2:19</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0A5D8B2-0B82-429E-8BC7-B53062546F88}" type="slidenum">
              <a:rPr lang="en-US" smtClean="0"/>
              <a:t>7</a:t>
            </a:fld>
            <a:endParaRPr lang="en-US"/>
          </a:p>
        </p:txBody>
      </p:sp>
    </p:spTree>
    <p:extLst>
      <p:ext uri="{BB962C8B-B14F-4D97-AF65-F5344CB8AC3E}">
        <p14:creationId xmlns:p14="http://schemas.microsoft.com/office/powerpoint/2010/main" val="1682732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 Samuel began serving the Lord while yet a child.</a:t>
            </a:r>
          </a:p>
          <a:p>
            <a:r>
              <a:rPr lang="en-US" sz="1200" b="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A. He began his life of service by ministering to God in the Temple under the direction of Eli, the priest, </a:t>
            </a:r>
            <a:r>
              <a:rPr lang="en-US" sz="1200" b="1" kern="1200" dirty="0">
                <a:solidFill>
                  <a:schemeClr val="tx1"/>
                </a:solidFill>
                <a:effectLst/>
                <a:latin typeface="+mn-lt"/>
                <a:ea typeface="+mn-ea"/>
                <a:cs typeface="+mn-cs"/>
              </a:rPr>
              <a:t>1 Sam. 2:11, 18.</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Then Elkanah went to his house at Ramah. But the child ministered to the LORD before Eli the priest.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1 Samuel 2:11</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But Samuel ministered before the LORD, even as a child, wearing a linen ephod.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1 Samuel 2:18</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1. As Samuel grew, he gained favor with both God and man, as Christ also did. </a:t>
            </a:r>
            <a:r>
              <a:rPr lang="en-US" sz="1200" b="1" kern="1200" dirty="0">
                <a:solidFill>
                  <a:schemeClr val="tx1"/>
                </a:solidFill>
                <a:effectLst/>
                <a:latin typeface="+mn-lt"/>
                <a:ea typeface="+mn-ea"/>
                <a:cs typeface="+mn-cs"/>
              </a:rPr>
              <a:t>1 Sam. 2:26; cf. Luke 2:52</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And the child Samuel grew in stature, and in favor both with the LORD and men.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Samuel 2:26</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And Jesus increased in wisdom and stature, and in favor with God and men.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Luke 2:52</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2. Still a youth, Samuel was called by God, from which time prophecies and revelations from God were </a:t>
            </a:r>
            <a:r>
              <a:rPr lang="en-US" sz="1200" b="1" kern="1200" dirty="0">
                <a:solidFill>
                  <a:schemeClr val="tx1"/>
                </a:solidFill>
                <a:effectLst/>
                <a:latin typeface="+mn-lt"/>
                <a:ea typeface="+mn-ea"/>
                <a:cs typeface="+mn-cs"/>
              </a:rPr>
              <a:t>renewed</a:t>
            </a:r>
            <a:r>
              <a:rPr lang="en-US" sz="1200" kern="1200" dirty="0">
                <a:solidFill>
                  <a:schemeClr val="tx1"/>
                </a:solidFill>
                <a:effectLst/>
                <a:latin typeface="+mn-lt"/>
                <a:ea typeface="+mn-ea"/>
                <a:cs typeface="+mn-cs"/>
              </a:rPr>
              <a:t> in Israel through Samuel, </a:t>
            </a:r>
            <a:r>
              <a:rPr lang="en-US" sz="1200" b="1" kern="1200" dirty="0">
                <a:solidFill>
                  <a:schemeClr val="tx1"/>
                </a:solidFill>
                <a:effectLst/>
                <a:latin typeface="+mn-lt"/>
                <a:ea typeface="+mn-ea"/>
                <a:cs typeface="+mn-cs"/>
              </a:rPr>
              <a:t>1 Sam. 3:1-21</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Now the LORD came and stood and called as at other times, "Samuel! Samuel!" And Samuel answered, "Speak, for Your servant hears."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Samuel 3:10</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20A5D8B2-0B82-429E-8BC7-B53062546F88}" type="slidenum">
              <a:rPr lang="en-US" smtClean="0"/>
              <a:t>8</a:t>
            </a:fld>
            <a:endParaRPr lang="en-US"/>
          </a:p>
        </p:txBody>
      </p:sp>
    </p:spTree>
    <p:extLst>
      <p:ext uri="{BB962C8B-B14F-4D97-AF65-F5344CB8AC3E}">
        <p14:creationId xmlns:p14="http://schemas.microsoft.com/office/powerpoint/2010/main" val="223989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B. Samuel continued to serve God as a prophet from his youth into manhood, </a:t>
            </a:r>
            <a:r>
              <a:rPr lang="en-US" sz="1200" b="1" kern="1200" dirty="0">
                <a:solidFill>
                  <a:schemeClr val="tx1"/>
                </a:solidFill>
                <a:effectLst/>
                <a:latin typeface="+mn-lt"/>
                <a:ea typeface="+mn-ea"/>
                <a:cs typeface="+mn-cs"/>
              </a:rPr>
              <a:t>1 Sam. 4:1</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And the word of Samuel came to all Israel. Now Israel went out to battle against the Philistines, and encamped beside Ebenezer; and the Philistines encamped in </a:t>
            </a:r>
            <a:r>
              <a:rPr lang="en-US" sz="1200" i="1" kern="1200" dirty="0" err="1">
                <a:solidFill>
                  <a:schemeClr val="tx1"/>
                </a:solidFill>
                <a:effectLst/>
                <a:latin typeface="+mn-lt"/>
                <a:ea typeface="+mn-ea"/>
                <a:cs typeface="+mn-cs"/>
              </a:rPr>
              <a:t>Aphek</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Samuel 4:1</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1. After the death of Eli, Samuel replaced him as </a:t>
            </a:r>
            <a:r>
              <a:rPr lang="en-US" sz="1200" b="1" kern="1200" dirty="0">
                <a:solidFill>
                  <a:schemeClr val="tx1"/>
                </a:solidFill>
                <a:effectLst/>
                <a:latin typeface="+mn-lt"/>
                <a:ea typeface="+mn-ea"/>
                <a:cs typeface="+mn-cs"/>
              </a:rPr>
              <a:t>Judge</a:t>
            </a:r>
            <a:r>
              <a:rPr lang="en-US" sz="1200" kern="1200" dirty="0">
                <a:solidFill>
                  <a:schemeClr val="tx1"/>
                </a:solidFill>
                <a:effectLst/>
                <a:latin typeface="+mn-lt"/>
                <a:ea typeface="+mn-ea"/>
                <a:cs typeface="+mn-cs"/>
              </a:rPr>
              <a:t> over Israel, </a:t>
            </a:r>
            <a:r>
              <a:rPr lang="en-US" sz="1200" b="1" kern="1200" dirty="0">
                <a:solidFill>
                  <a:schemeClr val="tx1"/>
                </a:solidFill>
                <a:effectLst/>
                <a:latin typeface="+mn-lt"/>
                <a:ea typeface="+mn-ea"/>
                <a:cs typeface="+mn-cs"/>
              </a:rPr>
              <a:t>1 Sam. 4:18; 7:6, 15.</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Then it happened, when he made mention of the ark of God, that Eli fell off the seat backward by the side of the gate; and his neck was broken and he died, for the man was old and heavy. And he had judged Israel forty years.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Samuel 4:18</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2. Additionally, Samuel served as a </a:t>
            </a:r>
            <a:r>
              <a:rPr lang="en-US" sz="1200" b="1" kern="1200" dirty="0">
                <a:solidFill>
                  <a:schemeClr val="tx1"/>
                </a:solidFill>
                <a:effectLst/>
                <a:latin typeface="+mn-lt"/>
                <a:ea typeface="+mn-ea"/>
                <a:cs typeface="+mn-cs"/>
              </a:rPr>
              <a:t>priest</a:t>
            </a:r>
            <a:r>
              <a:rPr lang="en-US" sz="1200" kern="1200" dirty="0">
                <a:solidFill>
                  <a:schemeClr val="tx1"/>
                </a:solidFill>
                <a:effectLst/>
                <a:latin typeface="+mn-lt"/>
                <a:ea typeface="+mn-ea"/>
                <a:cs typeface="+mn-cs"/>
              </a:rPr>
              <a:t> in Israel, </a:t>
            </a:r>
            <a:r>
              <a:rPr lang="en-US" sz="1200" b="1" kern="1200" dirty="0">
                <a:solidFill>
                  <a:schemeClr val="tx1"/>
                </a:solidFill>
                <a:effectLst/>
                <a:latin typeface="+mn-lt"/>
                <a:ea typeface="+mn-ea"/>
                <a:cs typeface="+mn-cs"/>
              </a:rPr>
              <a:t>1 Sam. 7:9</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And Samuel took a suckling lamb and offered it as a whole burnt offering to the LORD. Then Samuel cried out to the LORD for Israel, and the LORD answered him.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1 Samuel 7:9</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20A5D8B2-0B82-429E-8BC7-B53062546F88}" type="slidenum">
              <a:rPr lang="en-US" smtClean="0"/>
              <a:t>9</a:t>
            </a:fld>
            <a:endParaRPr lang="en-US"/>
          </a:p>
        </p:txBody>
      </p:sp>
    </p:spTree>
    <p:extLst>
      <p:ext uri="{BB962C8B-B14F-4D97-AF65-F5344CB8AC3E}">
        <p14:creationId xmlns:p14="http://schemas.microsoft.com/office/powerpoint/2010/main" val="53694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BC168-DD6F-415F-B276-1E34B5215B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2287C0-E30E-4338-AE72-B61CCE707F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ADAF1B-0C93-4F82-86DE-DAB5D9771A96}"/>
              </a:ext>
            </a:extLst>
          </p:cNvPr>
          <p:cNvSpPr>
            <a:spLocks noGrp="1"/>
          </p:cNvSpPr>
          <p:nvPr>
            <p:ph type="dt" sz="half" idx="10"/>
          </p:nvPr>
        </p:nvSpPr>
        <p:spPr/>
        <p:txBody>
          <a:bodyPr/>
          <a:lstStyle/>
          <a:p>
            <a:fld id="{777DBA42-08AE-45E0-BFDB-5D85AEE92838}" type="datetimeFigureOut">
              <a:rPr lang="en-US" smtClean="0"/>
              <a:t>6/22/2019</a:t>
            </a:fld>
            <a:endParaRPr lang="en-US"/>
          </a:p>
        </p:txBody>
      </p:sp>
      <p:sp>
        <p:nvSpPr>
          <p:cNvPr id="5" name="Footer Placeholder 4">
            <a:extLst>
              <a:ext uri="{FF2B5EF4-FFF2-40B4-BE49-F238E27FC236}">
                <a16:creationId xmlns:a16="http://schemas.microsoft.com/office/drawing/2014/main" id="{7EBFEE89-E25A-491C-BF99-0B3D336DD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BF032-1A02-4316-BE39-DF8002040526}"/>
              </a:ext>
            </a:extLst>
          </p:cNvPr>
          <p:cNvSpPr>
            <a:spLocks noGrp="1"/>
          </p:cNvSpPr>
          <p:nvPr>
            <p:ph type="sldNum" sz="quarter" idx="12"/>
          </p:nvPr>
        </p:nvSpPr>
        <p:spPr/>
        <p:txBody>
          <a:bodyPr/>
          <a:lstStyle/>
          <a:p>
            <a:fld id="{0C20EA66-5285-4C84-A6B0-9D9DCB44A1B0}" type="slidenum">
              <a:rPr lang="en-US" smtClean="0"/>
              <a:t>‹#›</a:t>
            </a:fld>
            <a:endParaRPr lang="en-US"/>
          </a:p>
        </p:txBody>
      </p:sp>
    </p:spTree>
    <p:extLst>
      <p:ext uri="{BB962C8B-B14F-4D97-AF65-F5344CB8AC3E}">
        <p14:creationId xmlns:p14="http://schemas.microsoft.com/office/powerpoint/2010/main" val="3626108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00028-5D9D-4646-8294-C2B927F72D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F194C5-2F9F-41C0-BB3A-252613A90D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635721-2FD9-43F4-AA82-33BEB9153DE3}"/>
              </a:ext>
            </a:extLst>
          </p:cNvPr>
          <p:cNvSpPr>
            <a:spLocks noGrp="1"/>
          </p:cNvSpPr>
          <p:nvPr>
            <p:ph type="dt" sz="half" idx="10"/>
          </p:nvPr>
        </p:nvSpPr>
        <p:spPr/>
        <p:txBody>
          <a:bodyPr/>
          <a:lstStyle/>
          <a:p>
            <a:fld id="{777DBA42-08AE-45E0-BFDB-5D85AEE92838}" type="datetimeFigureOut">
              <a:rPr lang="en-US" smtClean="0"/>
              <a:t>6/22/2019</a:t>
            </a:fld>
            <a:endParaRPr lang="en-US"/>
          </a:p>
        </p:txBody>
      </p:sp>
      <p:sp>
        <p:nvSpPr>
          <p:cNvPr id="5" name="Footer Placeholder 4">
            <a:extLst>
              <a:ext uri="{FF2B5EF4-FFF2-40B4-BE49-F238E27FC236}">
                <a16:creationId xmlns:a16="http://schemas.microsoft.com/office/drawing/2014/main" id="{9E8D3CEC-E156-42B1-BD32-FB1BDEA6E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7B6696-5559-4C22-9FA3-DF7B9A40E65D}"/>
              </a:ext>
            </a:extLst>
          </p:cNvPr>
          <p:cNvSpPr>
            <a:spLocks noGrp="1"/>
          </p:cNvSpPr>
          <p:nvPr>
            <p:ph type="sldNum" sz="quarter" idx="12"/>
          </p:nvPr>
        </p:nvSpPr>
        <p:spPr/>
        <p:txBody>
          <a:bodyPr/>
          <a:lstStyle/>
          <a:p>
            <a:fld id="{0C20EA66-5285-4C84-A6B0-9D9DCB44A1B0}" type="slidenum">
              <a:rPr lang="en-US" smtClean="0"/>
              <a:t>‹#›</a:t>
            </a:fld>
            <a:endParaRPr lang="en-US"/>
          </a:p>
        </p:txBody>
      </p:sp>
    </p:spTree>
    <p:extLst>
      <p:ext uri="{BB962C8B-B14F-4D97-AF65-F5344CB8AC3E}">
        <p14:creationId xmlns:p14="http://schemas.microsoft.com/office/powerpoint/2010/main" val="2245032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31B301-EA6E-42DF-B820-3CA3216166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594D1B-5588-45CC-8F95-C8B29779E0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BBA50-13FB-4CEA-A26C-5AF0ADDFC515}"/>
              </a:ext>
            </a:extLst>
          </p:cNvPr>
          <p:cNvSpPr>
            <a:spLocks noGrp="1"/>
          </p:cNvSpPr>
          <p:nvPr>
            <p:ph type="dt" sz="half" idx="10"/>
          </p:nvPr>
        </p:nvSpPr>
        <p:spPr/>
        <p:txBody>
          <a:bodyPr/>
          <a:lstStyle/>
          <a:p>
            <a:fld id="{777DBA42-08AE-45E0-BFDB-5D85AEE92838}" type="datetimeFigureOut">
              <a:rPr lang="en-US" smtClean="0"/>
              <a:t>6/22/2019</a:t>
            </a:fld>
            <a:endParaRPr lang="en-US"/>
          </a:p>
        </p:txBody>
      </p:sp>
      <p:sp>
        <p:nvSpPr>
          <p:cNvPr id="5" name="Footer Placeholder 4">
            <a:extLst>
              <a:ext uri="{FF2B5EF4-FFF2-40B4-BE49-F238E27FC236}">
                <a16:creationId xmlns:a16="http://schemas.microsoft.com/office/drawing/2014/main" id="{D627EB45-7732-4CF8-8E56-21596B7206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04F98A-41F1-4C53-A1F5-1F7C0B727635}"/>
              </a:ext>
            </a:extLst>
          </p:cNvPr>
          <p:cNvSpPr>
            <a:spLocks noGrp="1"/>
          </p:cNvSpPr>
          <p:nvPr>
            <p:ph type="sldNum" sz="quarter" idx="12"/>
          </p:nvPr>
        </p:nvSpPr>
        <p:spPr/>
        <p:txBody>
          <a:bodyPr/>
          <a:lstStyle/>
          <a:p>
            <a:fld id="{0C20EA66-5285-4C84-A6B0-9D9DCB44A1B0}" type="slidenum">
              <a:rPr lang="en-US" smtClean="0"/>
              <a:t>‹#›</a:t>
            </a:fld>
            <a:endParaRPr lang="en-US"/>
          </a:p>
        </p:txBody>
      </p:sp>
    </p:spTree>
    <p:extLst>
      <p:ext uri="{BB962C8B-B14F-4D97-AF65-F5344CB8AC3E}">
        <p14:creationId xmlns:p14="http://schemas.microsoft.com/office/powerpoint/2010/main" val="350529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8151F-BB28-45FC-8333-08347503EE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724CCE-883C-4806-8138-E00F366EB3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0D73D1-9A0C-4298-826E-4D2EAB980B7B}"/>
              </a:ext>
            </a:extLst>
          </p:cNvPr>
          <p:cNvSpPr>
            <a:spLocks noGrp="1"/>
          </p:cNvSpPr>
          <p:nvPr>
            <p:ph type="dt" sz="half" idx="10"/>
          </p:nvPr>
        </p:nvSpPr>
        <p:spPr/>
        <p:txBody>
          <a:bodyPr/>
          <a:lstStyle/>
          <a:p>
            <a:fld id="{777DBA42-08AE-45E0-BFDB-5D85AEE92838}" type="datetimeFigureOut">
              <a:rPr lang="en-US" smtClean="0"/>
              <a:t>6/22/2019</a:t>
            </a:fld>
            <a:endParaRPr lang="en-US"/>
          </a:p>
        </p:txBody>
      </p:sp>
      <p:sp>
        <p:nvSpPr>
          <p:cNvPr id="5" name="Footer Placeholder 4">
            <a:extLst>
              <a:ext uri="{FF2B5EF4-FFF2-40B4-BE49-F238E27FC236}">
                <a16:creationId xmlns:a16="http://schemas.microsoft.com/office/drawing/2014/main" id="{4D8FB3B1-ADD4-48C6-8F25-CFE811170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9B7AAC-3630-4621-B23A-25F090672FB3}"/>
              </a:ext>
            </a:extLst>
          </p:cNvPr>
          <p:cNvSpPr>
            <a:spLocks noGrp="1"/>
          </p:cNvSpPr>
          <p:nvPr>
            <p:ph type="sldNum" sz="quarter" idx="12"/>
          </p:nvPr>
        </p:nvSpPr>
        <p:spPr/>
        <p:txBody>
          <a:bodyPr/>
          <a:lstStyle/>
          <a:p>
            <a:fld id="{0C20EA66-5285-4C84-A6B0-9D9DCB44A1B0}" type="slidenum">
              <a:rPr lang="en-US" smtClean="0"/>
              <a:t>‹#›</a:t>
            </a:fld>
            <a:endParaRPr lang="en-US"/>
          </a:p>
        </p:txBody>
      </p:sp>
    </p:spTree>
    <p:extLst>
      <p:ext uri="{BB962C8B-B14F-4D97-AF65-F5344CB8AC3E}">
        <p14:creationId xmlns:p14="http://schemas.microsoft.com/office/powerpoint/2010/main" val="21036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EF7DF-3980-4B27-86F8-21E16A3671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817C19-8DCF-4F25-AA69-8630B9EE66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9A164-1490-40ED-9964-48EF21261A46}"/>
              </a:ext>
            </a:extLst>
          </p:cNvPr>
          <p:cNvSpPr>
            <a:spLocks noGrp="1"/>
          </p:cNvSpPr>
          <p:nvPr>
            <p:ph type="dt" sz="half" idx="10"/>
          </p:nvPr>
        </p:nvSpPr>
        <p:spPr/>
        <p:txBody>
          <a:bodyPr/>
          <a:lstStyle/>
          <a:p>
            <a:fld id="{777DBA42-08AE-45E0-BFDB-5D85AEE92838}" type="datetimeFigureOut">
              <a:rPr lang="en-US" smtClean="0"/>
              <a:t>6/22/2019</a:t>
            </a:fld>
            <a:endParaRPr lang="en-US"/>
          </a:p>
        </p:txBody>
      </p:sp>
      <p:sp>
        <p:nvSpPr>
          <p:cNvPr id="5" name="Footer Placeholder 4">
            <a:extLst>
              <a:ext uri="{FF2B5EF4-FFF2-40B4-BE49-F238E27FC236}">
                <a16:creationId xmlns:a16="http://schemas.microsoft.com/office/drawing/2014/main" id="{82E45BCB-C94B-4D27-9876-51E5D6460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39F542-D1E4-4D9C-B1D8-781955D7B9AF}"/>
              </a:ext>
            </a:extLst>
          </p:cNvPr>
          <p:cNvSpPr>
            <a:spLocks noGrp="1"/>
          </p:cNvSpPr>
          <p:nvPr>
            <p:ph type="sldNum" sz="quarter" idx="12"/>
          </p:nvPr>
        </p:nvSpPr>
        <p:spPr/>
        <p:txBody>
          <a:bodyPr/>
          <a:lstStyle/>
          <a:p>
            <a:fld id="{0C20EA66-5285-4C84-A6B0-9D9DCB44A1B0}" type="slidenum">
              <a:rPr lang="en-US" smtClean="0"/>
              <a:t>‹#›</a:t>
            </a:fld>
            <a:endParaRPr lang="en-US"/>
          </a:p>
        </p:txBody>
      </p:sp>
    </p:spTree>
    <p:extLst>
      <p:ext uri="{BB962C8B-B14F-4D97-AF65-F5344CB8AC3E}">
        <p14:creationId xmlns:p14="http://schemas.microsoft.com/office/powerpoint/2010/main" val="6040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F4FB2-92CD-4BF9-8C94-A4197CA572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13703B-364B-4600-BBBE-11F7B07035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633E5D-4876-496B-B559-2137AEB983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32C877-2130-4FDA-8939-A2DAE9B29242}"/>
              </a:ext>
            </a:extLst>
          </p:cNvPr>
          <p:cNvSpPr>
            <a:spLocks noGrp="1"/>
          </p:cNvSpPr>
          <p:nvPr>
            <p:ph type="dt" sz="half" idx="10"/>
          </p:nvPr>
        </p:nvSpPr>
        <p:spPr/>
        <p:txBody>
          <a:bodyPr/>
          <a:lstStyle/>
          <a:p>
            <a:fld id="{777DBA42-08AE-45E0-BFDB-5D85AEE92838}" type="datetimeFigureOut">
              <a:rPr lang="en-US" smtClean="0"/>
              <a:t>6/22/2019</a:t>
            </a:fld>
            <a:endParaRPr lang="en-US"/>
          </a:p>
        </p:txBody>
      </p:sp>
      <p:sp>
        <p:nvSpPr>
          <p:cNvPr id="6" name="Footer Placeholder 5">
            <a:extLst>
              <a:ext uri="{FF2B5EF4-FFF2-40B4-BE49-F238E27FC236}">
                <a16:creationId xmlns:a16="http://schemas.microsoft.com/office/drawing/2014/main" id="{46DD424F-4130-44C4-BDF4-B79707B79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10721A-366C-48A5-814A-3592912080E7}"/>
              </a:ext>
            </a:extLst>
          </p:cNvPr>
          <p:cNvSpPr>
            <a:spLocks noGrp="1"/>
          </p:cNvSpPr>
          <p:nvPr>
            <p:ph type="sldNum" sz="quarter" idx="12"/>
          </p:nvPr>
        </p:nvSpPr>
        <p:spPr/>
        <p:txBody>
          <a:bodyPr/>
          <a:lstStyle/>
          <a:p>
            <a:fld id="{0C20EA66-5285-4C84-A6B0-9D9DCB44A1B0}" type="slidenum">
              <a:rPr lang="en-US" smtClean="0"/>
              <a:t>‹#›</a:t>
            </a:fld>
            <a:endParaRPr lang="en-US"/>
          </a:p>
        </p:txBody>
      </p:sp>
    </p:spTree>
    <p:extLst>
      <p:ext uri="{BB962C8B-B14F-4D97-AF65-F5344CB8AC3E}">
        <p14:creationId xmlns:p14="http://schemas.microsoft.com/office/powerpoint/2010/main" val="3261809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4AB30-ED24-4897-8DA0-13645E2A9D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51C06-316A-4BA6-82C4-A8BA10E41F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A1CD06-3AB9-406A-98EA-A3BAF45AA5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CA5076-7877-468B-BE3A-CB065938C3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8AB7E4-3D7B-4612-AFF5-43C658B11F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C6652D-465D-4C73-9C73-12BD5F61F9BA}"/>
              </a:ext>
            </a:extLst>
          </p:cNvPr>
          <p:cNvSpPr>
            <a:spLocks noGrp="1"/>
          </p:cNvSpPr>
          <p:nvPr>
            <p:ph type="dt" sz="half" idx="10"/>
          </p:nvPr>
        </p:nvSpPr>
        <p:spPr/>
        <p:txBody>
          <a:bodyPr/>
          <a:lstStyle/>
          <a:p>
            <a:fld id="{777DBA42-08AE-45E0-BFDB-5D85AEE92838}" type="datetimeFigureOut">
              <a:rPr lang="en-US" smtClean="0"/>
              <a:t>6/22/2019</a:t>
            </a:fld>
            <a:endParaRPr lang="en-US"/>
          </a:p>
        </p:txBody>
      </p:sp>
      <p:sp>
        <p:nvSpPr>
          <p:cNvPr id="8" name="Footer Placeholder 7">
            <a:extLst>
              <a:ext uri="{FF2B5EF4-FFF2-40B4-BE49-F238E27FC236}">
                <a16:creationId xmlns:a16="http://schemas.microsoft.com/office/drawing/2014/main" id="{B8CD3CB0-D764-4156-AB08-585199BF2D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7FF0B0-AA62-4C1E-844D-50B1636A7DAE}"/>
              </a:ext>
            </a:extLst>
          </p:cNvPr>
          <p:cNvSpPr>
            <a:spLocks noGrp="1"/>
          </p:cNvSpPr>
          <p:nvPr>
            <p:ph type="sldNum" sz="quarter" idx="12"/>
          </p:nvPr>
        </p:nvSpPr>
        <p:spPr/>
        <p:txBody>
          <a:bodyPr/>
          <a:lstStyle/>
          <a:p>
            <a:fld id="{0C20EA66-5285-4C84-A6B0-9D9DCB44A1B0}" type="slidenum">
              <a:rPr lang="en-US" smtClean="0"/>
              <a:t>‹#›</a:t>
            </a:fld>
            <a:endParaRPr lang="en-US"/>
          </a:p>
        </p:txBody>
      </p:sp>
    </p:spTree>
    <p:extLst>
      <p:ext uri="{BB962C8B-B14F-4D97-AF65-F5344CB8AC3E}">
        <p14:creationId xmlns:p14="http://schemas.microsoft.com/office/powerpoint/2010/main" val="1377016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6F10-42DA-4F92-BCBC-21ACE21DEF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E36A32-91BC-436D-88F9-D391902FFBA1}"/>
              </a:ext>
            </a:extLst>
          </p:cNvPr>
          <p:cNvSpPr>
            <a:spLocks noGrp="1"/>
          </p:cNvSpPr>
          <p:nvPr>
            <p:ph type="dt" sz="half" idx="10"/>
          </p:nvPr>
        </p:nvSpPr>
        <p:spPr/>
        <p:txBody>
          <a:bodyPr/>
          <a:lstStyle/>
          <a:p>
            <a:fld id="{777DBA42-08AE-45E0-BFDB-5D85AEE92838}" type="datetimeFigureOut">
              <a:rPr lang="en-US" smtClean="0"/>
              <a:t>6/22/2019</a:t>
            </a:fld>
            <a:endParaRPr lang="en-US"/>
          </a:p>
        </p:txBody>
      </p:sp>
      <p:sp>
        <p:nvSpPr>
          <p:cNvPr id="4" name="Footer Placeholder 3">
            <a:extLst>
              <a:ext uri="{FF2B5EF4-FFF2-40B4-BE49-F238E27FC236}">
                <a16:creationId xmlns:a16="http://schemas.microsoft.com/office/drawing/2014/main" id="{54ABA61D-DA77-424E-A6C2-6469827D1E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1B848A-1875-4CBA-88CC-769DA4922112}"/>
              </a:ext>
            </a:extLst>
          </p:cNvPr>
          <p:cNvSpPr>
            <a:spLocks noGrp="1"/>
          </p:cNvSpPr>
          <p:nvPr>
            <p:ph type="sldNum" sz="quarter" idx="12"/>
          </p:nvPr>
        </p:nvSpPr>
        <p:spPr/>
        <p:txBody>
          <a:bodyPr/>
          <a:lstStyle/>
          <a:p>
            <a:fld id="{0C20EA66-5285-4C84-A6B0-9D9DCB44A1B0}" type="slidenum">
              <a:rPr lang="en-US" smtClean="0"/>
              <a:t>‹#›</a:t>
            </a:fld>
            <a:endParaRPr lang="en-US"/>
          </a:p>
        </p:txBody>
      </p:sp>
    </p:spTree>
    <p:extLst>
      <p:ext uri="{BB962C8B-B14F-4D97-AF65-F5344CB8AC3E}">
        <p14:creationId xmlns:p14="http://schemas.microsoft.com/office/powerpoint/2010/main" val="1731497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606D32-182A-40C3-B012-220EB05AC899}"/>
              </a:ext>
            </a:extLst>
          </p:cNvPr>
          <p:cNvSpPr>
            <a:spLocks noGrp="1"/>
          </p:cNvSpPr>
          <p:nvPr>
            <p:ph type="dt" sz="half" idx="10"/>
          </p:nvPr>
        </p:nvSpPr>
        <p:spPr/>
        <p:txBody>
          <a:bodyPr/>
          <a:lstStyle/>
          <a:p>
            <a:fld id="{777DBA42-08AE-45E0-BFDB-5D85AEE92838}" type="datetimeFigureOut">
              <a:rPr lang="en-US" smtClean="0"/>
              <a:t>6/22/2019</a:t>
            </a:fld>
            <a:endParaRPr lang="en-US"/>
          </a:p>
        </p:txBody>
      </p:sp>
      <p:sp>
        <p:nvSpPr>
          <p:cNvPr id="3" name="Footer Placeholder 2">
            <a:extLst>
              <a:ext uri="{FF2B5EF4-FFF2-40B4-BE49-F238E27FC236}">
                <a16:creationId xmlns:a16="http://schemas.microsoft.com/office/drawing/2014/main" id="{D62518CC-A81A-4EC9-99D7-2624843F02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461AF-F687-4AF3-8308-DB3F79BB1AEB}"/>
              </a:ext>
            </a:extLst>
          </p:cNvPr>
          <p:cNvSpPr>
            <a:spLocks noGrp="1"/>
          </p:cNvSpPr>
          <p:nvPr>
            <p:ph type="sldNum" sz="quarter" idx="12"/>
          </p:nvPr>
        </p:nvSpPr>
        <p:spPr/>
        <p:txBody>
          <a:bodyPr/>
          <a:lstStyle/>
          <a:p>
            <a:fld id="{0C20EA66-5285-4C84-A6B0-9D9DCB44A1B0}" type="slidenum">
              <a:rPr lang="en-US" smtClean="0"/>
              <a:t>‹#›</a:t>
            </a:fld>
            <a:endParaRPr lang="en-US"/>
          </a:p>
        </p:txBody>
      </p:sp>
    </p:spTree>
    <p:extLst>
      <p:ext uri="{BB962C8B-B14F-4D97-AF65-F5344CB8AC3E}">
        <p14:creationId xmlns:p14="http://schemas.microsoft.com/office/powerpoint/2010/main" val="185964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A5076-B260-43A2-956A-B009BE06DE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4649A8-0EC7-4B29-B542-3995C9A0FA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64EDBF-5EC7-4A00-8EE5-080842FB51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F5AC47-5804-48FF-AA8D-A974FBA5E8E3}"/>
              </a:ext>
            </a:extLst>
          </p:cNvPr>
          <p:cNvSpPr>
            <a:spLocks noGrp="1"/>
          </p:cNvSpPr>
          <p:nvPr>
            <p:ph type="dt" sz="half" idx="10"/>
          </p:nvPr>
        </p:nvSpPr>
        <p:spPr/>
        <p:txBody>
          <a:bodyPr/>
          <a:lstStyle/>
          <a:p>
            <a:fld id="{777DBA42-08AE-45E0-BFDB-5D85AEE92838}" type="datetimeFigureOut">
              <a:rPr lang="en-US" smtClean="0"/>
              <a:t>6/22/2019</a:t>
            </a:fld>
            <a:endParaRPr lang="en-US"/>
          </a:p>
        </p:txBody>
      </p:sp>
      <p:sp>
        <p:nvSpPr>
          <p:cNvPr id="6" name="Footer Placeholder 5">
            <a:extLst>
              <a:ext uri="{FF2B5EF4-FFF2-40B4-BE49-F238E27FC236}">
                <a16:creationId xmlns:a16="http://schemas.microsoft.com/office/drawing/2014/main" id="{086DC2D6-FCCE-402C-AF9C-5DBE533497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699521-E619-4F4A-BAE7-59D47769A61B}"/>
              </a:ext>
            </a:extLst>
          </p:cNvPr>
          <p:cNvSpPr>
            <a:spLocks noGrp="1"/>
          </p:cNvSpPr>
          <p:nvPr>
            <p:ph type="sldNum" sz="quarter" idx="12"/>
          </p:nvPr>
        </p:nvSpPr>
        <p:spPr/>
        <p:txBody>
          <a:bodyPr/>
          <a:lstStyle/>
          <a:p>
            <a:fld id="{0C20EA66-5285-4C84-A6B0-9D9DCB44A1B0}" type="slidenum">
              <a:rPr lang="en-US" smtClean="0"/>
              <a:t>‹#›</a:t>
            </a:fld>
            <a:endParaRPr lang="en-US"/>
          </a:p>
        </p:txBody>
      </p:sp>
    </p:spTree>
    <p:extLst>
      <p:ext uri="{BB962C8B-B14F-4D97-AF65-F5344CB8AC3E}">
        <p14:creationId xmlns:p14="http://schemas.microsoft.com/office/powerpoint/2010/main" val="2029227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CA626-41C5-4110-9A32-8C4575A86C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EDD573-2A82-420F-97F4-3715771E51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54924C-5E6C-4B7E-9AB4-1A64DBD00E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346049-9A93-492C-BF18-DF01D4AD9617}"/>
              </a:ext>
            </a:extLst>
          </p:cNvPr>
          <p:cNvSpPr>
            <a:spLocks noGrp="1"/>
          </p:cNvSpPr>
          <p:nvPr>
            <p:ph type="dt" sz="half" idx="10"/>
          </p:nvPr>
        </p:nvSpPr>
        <p:spPr/>
        <p:txBody>
          <a:bodyPr/>
          <a:lstStyle/>
          <a:p>
            <a:fld id="{777DBA42-08AE-45E0-BFDB-5D85AEE92838}" type="datetimeFigureOut">
              <a:rPr lang="en-US" smtClean="0"/>
              <a:t>6/22/2019</a:t>
            </a:fld>
            <a:endParaRPr lang="en-US"/>
          </a:p>
        </p:txBody>
      </p:sp>
      <p:sp>
        <p:nvSpPr>
          <p:cNvPr id="6" name="Footer Placeholder 5">
            <a:extLst>
              <a:ext uri="{FF2B5EF4-FFF2-40B4-BE49-F238E27FC236}">
                <a16:creationId xmlns:a16="http://schemas.microsoft.com/office/drawing/2014/main" id="{C1B403CF-CDF3-4556-A0A6-A931DE27E7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DB6D5D-DAF0-41FB-9BDC-54A6C5C541AA}"/>
              </a:ext>
            </a:extLst>
          </p:cNvPr>
          <p:cNvSpPr>
            <a:spLocks noGrp="1"/>
          </p:cNvSpPr>
          <p:nvPr>
            <p:ph type="sldNum" sz="quarter" idx="12"/>
          </p:nvPr>
        </p:nvSpPr>
        <p:spPr/>
        <p:txBody>
          <a:bodyPr/>
          <a:lstStyle/>
          <a:p>
            <a:fld id="{0C20EA66-5285-4C84-A6B0-9D9DCB44A1B0}" type="slidenum">
              <a:rPr lang="en-US" smtClean="0"/>
              <a:t>‹#›</a:t>
            </a:fld>
            <a:endParaRPr lang="en-US"/>
          </a:p>
        </p:txBody>
      </p:sp>
    </p:spTree>
    <p:extLst>
      <p:ext uri="{BB962C8B-B14F-4D97-AF65-F5344CB8AC3E}">
        <p14:creationId xmlns:p14="http://schemas.microsoft.com/office/powerpoint/2010/main" val="3798145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E64D43-CECE-4C26-8690-B48E798AED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EE503F-BB78-4E1D-A51E-4315B3C3D7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8C799E-DCDD-49B3-BACC-35B52EA745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DBA42-08AE-45E0-BFDB-5D85AEE92838}" type="datetimeFigureOut">
              <a:rPr lang="en-US" smtClean="0"/>
              <a:t>6/22/2019</a:t>
            </a:fld>
            <a:endParaRPr lang="en-US"/>
          </a:p>
        </p:txBody>
      </p:sp>
      <p:sp>
        <p:nvSpPr>
          <p:cNvPr id="5" name="Footer Placeholder 4">
            <a:extLst>
              <a:ext uri="{FF2B5EF4-FFF2-40B4-BE49-F238E27FC236}">
                <a16:creationId xmlns:a16="http://schemas.microsoft.com/office/drawing/2014/main" id="{C9138BEC-2B8E-4320-94DE-44EC677C1F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56565D-66D9-4464-9C63-0A8D0FE653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0EA66-5285-4C84-A6B0-9D9DCB44A1B0}" type="slidenum">
              <a:rPr lang="en-US" smtClean="0"/>
              <a:t>‹#›</a:t>
            </a:fld>
            <a:endParaRPr lang="en-US"/>
          </a:p>
        </p:txBody>
      </p:sp>
    </p:spTree>
    <p:extLst>
      <p:ext uri="{BB962C8B-B14F-4D97-AF65-F5344CB8AC3E}">
        <p14:creationId xmlns:p14="http://schemas.microsoft.com/office/powerpoint/2010/main" val="1824724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CC1DA6-359B-44DB-A51F-B3A81C90A19E}"/>
              </a:ext>
            </a:extLst>
          </p:cNvPr>
          <p:cNvSpPr txBox="1"/>
          <p:nvPr/>
        </p:nvSpPr>
        <p:spPr>
          <a:xfrm>
            <a:off x="4853355" y="5209291"/>
            <a:ext cx="6626238" cy="1015663"/>
          </a:xfrm>
          <a:prstGeom prst="rect">
            <a:avLst/>
          </a:prstGeom>
          <a:solidFill>
            <a:schemeClr val="accent4">
              <a:lumMod val="50000"/>
            </a:schemeClr>
          </a:solidFill>
        </p:spPr>
        <p:txBody>
          <a:bodyPr wrap="none" rtlCol="0">
            <a:spAutoFit/>
          </a:bodyPr>
          <a:lstStyle/>
          <a:p>
            <a:r>
              <a:rPr lang="en-US" sz="6000" dirty="0">
                <a:solidFill>
                  <a:schemeClr val="bg1"/>
                </a:solidFill>
                <a:latin typeface="Times New Roman" panose="02020603050405020304" pitchFamily="18" charset="0"/>
                <a:cs typeface="Times New Roman" panose="02020603050405020304" pitchFamily="18" charset="0"/>
              </a:rPr>
              <a:t>Welcome to Worship</a:t>
            </a:r>
          </a:p>
        </p:txBody>
      </p:sp>
      <p:sp>
        <p:nvSpPr>
          <p:cNvPr id="6" name="TextBox 5">
            <a:extLst>
              <a:ext uri="{FF2B5EF4-FFF2-40B4-BE49-F238E27FC236}">
                <a16:creationId xmlns:a16="http://schemas.microsoft.com/office/drawing/2014/main" id="{F9C2A246-5A7C-4D1A-89EE-60B6AD2080C0}"/>
              </a:ext>
            </a:extLst>
          </p:cNvPr>
          <p:cNvSpPr txBox="1"/>
          <p:nvPr/>
        </p:nvSpPr>
        <p:spPr>
          <a:xfrm>
            <a:off x="422031" y="3851031"/>
            <a:ext cx="3722494" cy="954107"/>
          </a:xfrm>
          <a:prstGeom prst="rect">
            <a:avLst/>
          </a:prstGeom>
          <a:noFill/>
        </p:spPr>
        <p:txBody>
          <a:bodyPr wrap="none" rtlCol="0">
            <a:spAutoFit/>
          </a:bodyPr>
          <a:lstStyle/>
          <a:p>
            <a:r>
              <a:rPr lang="en-US" sz="2800" dirty="0">
                <a:solidFill>
                  <a:schemeClr val="accent1">
                    <a:lumMod val="60000"/>
                    <a:lumOff val="40000"/>
                  </a:schemeClr>
                </a:solidFill>
                <a:latin typeface="Times New Roman" panose="02020603050405020304" pitchFamily="18" charset="0"/>
                <a:cs typeface="Times New Roman" panose="02020603050405020304" pitchFamily="18" charset="0"/>
              </a:rPr>
              <a:t>Ranger Church of Christ</a:t>
            </a:r>
          </a:p>
          <a:p>
            <a:r>
              <a:rPr lang="en-US" sz="2800" dirty="0">
                <a:solidFill>
                  <a:schemeClr val="accent1">
                    <a:lumMod val="60000"/>
                    <a:lumOff val="40000"/>
                  </a:schemeClr>
                </a:solidFill>
                <a:latin typeface="Times New Roman" panose="02020603050405020304" pitchFamily="18" charset="0"/>
                <a:cs typeface="Times New Roman" panose="02020603050405020304" pitchFamily="18" charset="0"/>
              </a:rPr>
              <a:t>Mesquite and Rusk</a:t>
            </a:r>
          </a:p>
        </p:txBody>
      </p:sp>
    </p:spTree>
    <p:extLst>
      <p:ext uri="{BB962C8B-B14F-4D97-AF65-F5344CB8AC3E}">
        <p14:creationId xmlns:p14="http://schemas.microsoft.com/office/powerpoint/2010/main" val="481809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6E2B81-3AF8-4CDA-9017-A915C349B659}"/>
              </a:ext>
            </a:extLst>
          </p:cNvPr>
          <p:cNvSpPr/>
          <p:nvPr/>
        </p:nvSpPr>
        <p:spPr>
          <a:xfrm>
            <a:off x="635977" y="920621"/>
            <a:ext cx="10920046" cy="5016758"/>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cs typeface="Times New Roman" panose="02020603050405020304" pitchFamily="18" charset="0"/>
              </a:rPr>
              <a:t>III. Samuel continued to serve God through his senior years.</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66788" marR="0" indent="-45243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 Though a great servant of God, even Samuel had his failings.</a:t>
            </a:r>
          </a:p>
          <a:p>
            <a:pPr marL="1371600" marR="0" indent="-40481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Samuel appointed his sons’ judges in Israel, </a:t>
            </a:r>
            <a:r>
              <a:rPr lang="en-US" sz="3200" b="1" dirty="0">
                <a:latin typeface="Times New Roman" panose="02020603050405020304" pitchFamily="18" charset="0"/>
                <a:ea typeface="Calibri" panose="020F0502020204030204" pitchFamily="34" charset="0"/>
                <a:cs typeface="Times New Roman" panose="02020603050405020304" pitchFamily="18" charset="0"/>
              </a:rPr>
              <a:t>1 Sam. 8:1</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1371600" marR="0" indent="-40481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However, for whatever reason, Samuel’s sons did not learn the righteous and the godly ways of their father, but took bribes to pervert judgment, </a:t>
            </a:r>
            <a:r>
              <a:rPr lang="en-US" sz="3200" b="1" dirty="0">
                <a:latin typeface="Times New Roman" panose="02020603050405020304" pitchFamily="18" charset="0"/>
                <a:ea typeface="Calibri" panose="020F0502020204030204" pitchFamily="34" charset="0"/>
                <a:cs typeface="Times New Roman" panose="02020603050405020304" pitchFamily="18" charset="0"/>
              </a:rPr>
              <a:t>1 Sam. 8:3.</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1371600" marR="0" indent="-40481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Consequently, Israel rejected God from being their King and clamored for a king like the nations around them,    (</a:t>
            </a:r>
            <a:r>
              <a:rPr lang="en-US" sz="3200" b="1" dirty="0">
                <a:latin typeface="Times New Roman" panose="02020603050405020304" pitchFamily="18" charset="0"/>
                <a:ea typeface="Calibri" panose="020F0502020204030204" pitchFamily="34" charset="0"/>
                <a:cs typeface="Times New Roman" panose="02020603050405020304" pitchFamily="18" charset="0"/>
              </a:rPr>
              <a:t>1 Sam. 8:5-7</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39497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righ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546D1B-8483-4175-96DB-6BA5C833A4D0}"/>
              </a:ext>
            </a:extLst>
          </p:cNvPr>
          <p:cNvSpPr/>
          <p:nvPr/>
        </p:nvSpPr>
        <p:spPr>
          <a:xfrm>
            <a:off x="653562" y="1166842"/>
            <a:ext cx="10884876" cy="4524315"/>
          </a:xfrm>
          <a:prstGeom prst="rect">
            <a:avLst/>
          </a:prstGeom>
        </p:spPr>
        <p:txBody>
          <a:bodyPr wrap="square">
            <a:spAutoFit/>
          </a:bodyPr>
          <a:lstStyle/>
          <a:p>
            <a:pPr marL="509588" marR="0" indent="-45720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 Samuel continued to serve God for a number of years until his death.</a:t>
            </a:r>
          </a:p>
          <a:p>
            <a:pPr marL="914400" marR="0" indent="-4000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In his later years, Samuel appointed kings Saul and David and reproved the people and their kings, </a:t>
            </a:r>
            <a:r>
              <a:rPr lang="en-US" sz="3200" b="1" dirty="0">
                <a:latin typeface="Times New Roman" panose="02020603050405020304" pitchFamily="18" charset="0"/>
                <a:ea typeface="Calibri" panose="020F0502020204030204" pitchFamily="34" charset="0"/>
                <a:cs typeface="Times New Roman" panose="02020603050405020304" pitchFamily="18" charset="0"/>
              </a:rPr>
              <a:t>1 Sam. </a:t>
            </a:r>
            <a:r>
              <a:rPr lang="en-US" sz="3200" dirty="0">
                <a:latin typeface="Times New Roman" panose="02020603050405020304" pitchFamily="18" charset="0"/>
                <a:ea typeface="Calibri" panose="020F0502020204030204" pitchFamily="34" charset="0"/>
                <a:cs typeface="Times New Roman" panose="02020603050405020304" pitchFamily="18" charset="0"/>
              </a:rPr>
              <a:t>Chapters</a:t>
            </a:r>
            <a:r>
              <a:rPr lang="en-US" sz="3200" b="1" dirty="0">
                <a:latin typeface="Times New Roman" panose="02020603050405020304" pitchFamily="18" charset="0"/>
                <a:ea typeface="Calibri" panose="020F0502020204030204" pitchFamily="34" charset="0"/>
                <a:cs typeface="Times New Roman" panose="02020603050405020304" pitchFamily="18" charset="0"/>
              </a:rPr>
              <a:t> 9-16</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914400" marR="0" indent="-4000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During these years, Samuel also encouraged others to become prophets, </a:t>
            </a:r>
            <a:r>
              <a:rPr lang="en-US" sz="3200" b="1" dirty="0">
                <a:latin typeface="Times New Roman" panose="02020603050405020304" pitchFamily="18" charset="0"/>
                <a:ea typeface="Calibri" panose="020F0502020204030204" pitchFamily="34" charset="0"/>
                <a:cs typeface="Times New Roman" panose="02020603050405020304" pitchFamily="18" charset="0"/>
              </a:rPr>
              <a:t>1 Sam. 19:20</a:t>
            </a:r>
            <a:r>
              <a:rPr lang="en-US" sz="3200" dirty="0">
                <a:latin typeface="Times New Roman" panose="02020603050405020304" pitchFamily="18" charset="0"/>
                <a:ea typeface="Calibri" panose="020F0502020204030204" pitchFamily="34" charset="0"/>
                <a:cs typeface="Times New Roman" panose="02020603050405020304" pitchFamily="18" charset="0"/>
              </a:rPr>
              <a:t>, even as the apostle Paul prepared young men to follow him in his labors, </a:t>
            </a:r>
            <a:r>
              <a:rPr lang="en-US" sz="3200" b="1" dirty="0">
                <a:latin typeface="Times New Roman" panose="02020603050405020304" pitchFamily="18" charset="0"/>
                <a:ea typeface="Calibri" panose="020F0502020204030204" pitchFamily="34" charset="0"/>
                <a:cs typeface="Times New Roman" panose="02020603050405020304" pitchFamily="18" charset="0"/>
              </a:rPr>
              <a:t>2 Tim. 1:13; 3:14-4:8</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6586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528"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anim calcmode="lin" valueType="num">
                                      <p:cBhvr>
                                        <p:cTn id="17" dur="500" fill="hold"/>
                                        <p:tgtEl>
                                          <p:spTgt spid="2">
                                            <p:txEl>
                                              <p:pRg st="2" end="2"/>
                                            </p:txEl>
                                          </p:spTgt>
                                        </p:tgtEl>
                                        <p:attrNameLst>
                                          <p:attrName>ppt_x</p:attrName>
                                        </p:attrNameLst>
                                      </p:cBhvr>
                                      <p:tavLst>
                                        <p:tav tm="0">
                                          <p:val>
                                            <p:fltVal val="0.5"/>
                                          </p:val>
                                        </p:tav>
                                        <p:tav tm="100000">
                                          <p:val>
                                            <p:strVal val="#ppt_x"/>
                                          </p:val>
                                        </p:tav>
                                      </p:tavLst>
                                    </p:anim>
                                    <p:anim calcmode="lin" valueType="num">
                                      <p:cBhvr>
                                        <p:cTn id="18" dur="500" fill="hold"/>
                                        <p:tgtEl>
                                          <p:spTgt spid="2">
                                            <p:txEl>
                                              <p:pRg st="2" end="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4D3746-A49B-4D99-B23A-B1DD4E5D1377}"/>
              </a:ext>
            </a:extLst>
          </p:cNvPr>
          <p:cNvSpPr/>
          <p:nvPr/>
        </p:nvSpPr>
        <p:spPr>
          <a:xfrm>
            <a:off x="644769" y="2151727"/>
            <a:ext cx="10902462" cy="2554545"/>
          </a:xfrm>
          <a:prstGeom prst="rect">
            <a:avLst/>
          </a:prstGeom>
        </p:spPr>
        <p:txBody>
          <a:bodyPr wrap="square">
            <a:spAutoFit/>
          </a:bodyPr>
          <a:lstStyle/>
          <a:p>
            <a:pPr marL="404813" marR="0" indent="-40481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As appointed to everyone, Samuel died, for which the people were greatly saddened, </a:t>
            </a:r>
            <a:r>
              <a:rPr lang="en-US" sz="3200" b="1" dirty="0">
                <a:latin typeface="Times New Roman" panose="02020603050405020304" pitchFamily="18" charset="0"/>
                <a:ea typeface="Calibri" panose="020F0502020204030204" pitchFamily="34" charset="0"/>
                <a:cs typeface="Times New Roman" panose="02020603050405020304" pitchFamily="18" charset="0"/>
              </a:rPr>
              <a:t>1 Sam. 25:1</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404813" marR="0" indent="-40481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4. In a sense, one might say that Samuel served </a:t>
            </a:r>
            <a:r>
              <a:rPr lang="en-US" sz="3200" i="1" dirty="0">
                <a:latin typeface="Times New Roman" panose="02020603050405020304" pitchFamily="18" charset="0"/>
                <a:ea typeface="Calibri" panose="020F0502020204030204" pitchFamily="34" charset="0"/>
                <a:cs typeface="Times New Roman" panose="02020603050405020304" pitchFamily="18" charset="0"/>
              </a:rPr>
              <a:t>after death</a:t>
            </a:r>
            <a:r>
              <a:rPr lang="en-US" sz="3200" dirty="0">
                <a:latin typeface="Times New Roman" panose="02020603050405020304" pitchFamily="18" charset="0"/>
                <a:ea typeface="Calibri" panose="020F0502020204030204" pitchFamily="34" charset="0"/>
                <a:cs typeface="Times New Roman" panose="02020603050405020304" pitchFamily="18" charset="0"/>
              </a:rPr>
              <a:t>, too, </a:t>
            </a:r>
            <a:r>
              <a:rPr lang="en-US" sz="3200" b="1" dirty="0">
                <a:latin typeface="Times New Roman" panose="02020603050405020304" pitchFamily="18" charset="0"/>
                <a:ea typeface="Calibri" panose="020F0502020204030204" pitchFamily="34" charset="0"/>
                <a:cs typeface="Times New Roman" panose="02020603050405020304" pitchFamily="18" charset="0"/>
              </a:rPr>
              <a:t>1 Sam. 28:7-19</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404813" marR="0" indent="-40481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5. It is here that Saul learns that David will be King after him.</a:t>
            </a:r>
          </a:p>
        </p:txBody>
      </p:sp>
    </p:spTree>
    <p:extLst>
      <p:ext uri="{BB962C8B-B14F-4D97-AF65-F5344CB8AC3E}">
        <p14:creationId xmlns:p14="http://schemas.microsoft.com/office/powerpoint/2010/main" val="304589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80">
                                          <p:stCondLst>
                                            <p:cond delay="0"/>
                                          </p:stCondLst>
                                        </p:cTn>
                                        <p:tgtEl>
                                          <p:spTgt spid="2">
                                            <p:txEl>
                                              <p:pRg st="1" end="1"/>
                                            </p:txEl>
                                          </p:spTgt>
                                        </p:tgtEl>
                                      </p:cBhvr>
                                    </p:animEffect>
                                    <p:anim calcmode="lin" valueType="num">
                                      <p:cBhvr>
                                        <p:cTn id="8"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1" end="1"/>
                                            </p:txEl>
                                          </p:spTgt>
                                        </p:tgtEl>
                                      </p:cBhvr>
                                      <p:to x="100000" y="60000"/>
                                    </p:animScale>
                                    <p:animScale>
                                      <p:cBhvr>
                                        <p:cTn id="14" dur="166" decel="50000">
                                          <p:stCondLst>
                                            <p:cond delay="676"/>
                                          </p:stCondLst>
                                        </p:cTn>
                                        <p:tgtEl>
                                          <p:spTgt spid="2">
                                            <p:txEl>
                                              <p:pRg st="1" end="1"/>
                                            </p:txEl>
                                          </p:spTgt>
                                        </p:tgtEl>
                                      </p:cBhvr>
                                      <p:to x="100000" y="100000"/>
                                    </p:animScale>
                                    <p:animScale>
                                      <p:cBhvr>
                                        <p:cTn id="15" dur="26">
                                          <p:stCondLst>
                                            <p:cond delay="1312"/>
                                          </p:stCondLst>
                                        </p:cTn>
                                        <p:tgtEl>
                                          <p:spTgt spid="2">
                                            <p:txEl>
                                              <p:pRg st="1" end="1"/>
                                            </p:txEl>
                                          </p:spTgt>
                                        </p:tgtEl>
                                      </p:cBhvr>
                                      <p:to x="100000" y="80000"/>
                                    </p:animScale>
                                    <p:animScale>
                                      <p:cBhvr>
                                        <p:cTn id="16" dur="166" decel="50000">
                                          <p:stCondLst>
                                            <p:cond delay="1338"/>
                                          </p:stCondLst>
                                        </p:cTn>
                                        <p:tgtEl>
                                          <p:spTgt spid="2">
                                            <p:txEl>
                                              <p:pRg st="1" end="1"/>
                                            </p:txEl>
                                          </p:spTgt>
                                        </p:tgtEl>
                                      </p:cBhvr>
                                      <p:to x="100000" y="100000"/>
                                    </p:animScale>
                                    <p:animScale>
                                      <p:cBhvr>
                                        <p:cTn id="17" dur="26">
                                          <p:stCondLst>
                                            <p:cond delay="1642"/>
                                          </p:stCondLst>
                                        </p:cTn>
                                        <p:tgtEl>
                                          <p:spTgt spid="2">
                                            <p:txEl>
                                              <p:pRg st="1" end="1"/>
                                            </p:txEl>
                                          </p:spTgt>
                                        </p:tgtEl>
                                      </p:cBhvr>
                                      <p:to x="100000" y="90000"/>
                                    </p:animScale>
                                    <p:animScale>
                                      <p:cBhvr>
                                        <p:cTn id="18" dur="166" decel="50000">
                                          <p:stCondLst>
                                            <p:cond delay="1668"/>
                                          </p:stCondLst>
                                        </p:cTn>
                                        <p:tgtEl>
                                          <p:spTgt spid="2">
                                            <p:txEl>
                                              <p:pRg st="1" end="1"/>
                                            </p:txEl>
                                          </p:spTgt>
                                        </p:tgtEl>
                                      </p:cBhvr>
                                      <p:to x="100000" y="100000"/>
                                    </p:animScale>
                                    <p:animScale>
                                      <p:cBhvr>
                                        <p:cTn id="19" dur="26">
                                          <p:stCondLst>
                                            <p:cond delay="1808"/>
                                          </p:stCondLst>
                                        </p:cTn>
                                        <p:tgtEl>
                                          <p:spTgt spid="2">
                                            <p:txEl>
                                              <p:pRg st="1" end="1"/>
                                            </p:txEl>
                                          </p:spTgt>
                                        </p:tgtEl>
                                      </p:cBhvr>
                                      <p:to x="100000" y="95000"/>
                                    </p:animScale>
                                    <p:animScale>
                                      <p:cBhvr>
                                        <p:cTn id="20" dur="166" decel="50000">
                                          <p:stCondLst>
                                            <p:cond delay="1834"/>
                                          </p:stCondLst>
                                        </p:cTn>
                                        <p:tgtEl>
                                          <p:spTgt spid="2">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1F2A8B-7AC3-4BFA-AD1D-946ADA3E61EB}"/>
              </a:ext>
            </a:extLst>
          </p:cNvPr>
          <p:cNvSpPr/>
          <p:nvPr/>
        </p:nvSpPr>
        <p:spPr>
          <a:xfrm>
            <a:off x="738555" y="1166842"/>
            <a:ext cx="10990384" cy="4524315"/>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cs typeface="Times New Roman" panose="02020603050405020304" pitchFamily="18" charset="0"/>
              </a:rPr>
              <a:t>Conclusion:</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809625" marR="0" indent="-45720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Samuel’s parents were pious and worshipped God; this was the type of </a:t>
            </a:r>
            <a:r>
              <a:rPr lang="en-US" sz="3200" b="1" dirty="0">
                <a:latin typeface="Times New Roman" panose="02020603050405020304" pitchFamily="18" charset="0"/>
                <a:ea typeface="Calibri" panose="020F0502020204030204" pitchFamily="34" charset="0"/>
                <a:cs typeface="Times New Roman" panose="02020603050405020304" pitchFamily="18" charset="0"/>
              </a:rPr>
              <a:t>family </a:t>
            </a:r>
            <a:r>
              <a:rPr lang="en-US" sz="3200" dirty="0">
                <a:latin typeface="Times New Roman" panose="02020603050405020304" pitchFamily="18" charset="0"/>
                <a:ea typeface="Calibri" panose="020F0502020204030204" pitchFamily="34" charset="0"/>
                <a:cs typeface="Times New Roman" panose="02020603050405020304" pitchFamily="18" charset="0"/>
              </a:rPr>
              <a:t>into which Samuel was born and which contributed to his later greatness as a servant of God.</a:t>
            </a:r>
          </a:p>
          <a:p>
            <a:pPr marL="809625" marR="0" indent="-45720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At an early age, Samuel received </a:t>
            </a:r>
            <a:r>
              <a:rPr lang="en-US" sz="3200" b="1" dirty="0">
                <a:latin typeface="Times New Roman" panose="02020603050405020304" pitchFamily="18" charset="0"/>
                <a:ea typeface="Calibri" panose="020F0502020204030204" pitchFamily="34" charset="0"/>
                <a:cs typeface="Times New Roman" panose="02020603050405020304" pitchFamily="18" charset="0"/>
              </a:rPr>
              <a:t>religious instruction </a:t>
            </a:r>
            <a:r>
              <a:rPr lang="en-US" sz="3200" dirty="0">
                <a:latin typeface="Times New Roman" panose="02020603050405020304" pitchFamily="18" charset="0"/>
                <a:ea typeface="Calibri" panose="020F0502020204030204" pitchFamily="34" charset="0"/>
                <a:cs typeface="Times New Roman" panose="02020603050405020304" pitchFamily="18" charset="0"/>
              </a:rPr>
              <a:t>and was </a:t>
            </a:r>
            <a:r>
              <a:rPr lang="en-US" sz="3200" b="1" dirty="0">
                <a:latin typeface="Times New Roman" panose="02020603050405020304" pitchFamily="18" charset="0"/>
                <a:ea typeface="Calibri" panose="020F0502020204030204" pitchFamily="34" charset="0"/>
                <a:cs typeface="Times New Roman" panose="02020603050405020304" pitchFamily="18" charset="0"/>
              </a:rPr>
              <a:t>trained </a:t>
            </a:r>
            <a:r>
              <a:rPr lang="en-US" sz="3200" dirty="0">
                <a:latin typeface="Times New Roman" panose="02020603050405020304" pitchFamily="18" charset="0"/>
                <a:ea typeface="Calibri" panose="020F0502020204030204" pitchFamily="34" charset="0"/>
                <a:cs typeface="Times New Roman" panose="02020603050405020304" pitchFamily="18" charset="0"/>
              </a:rPr>
              <a:t>to serve God.</a:t>
            </a:r>
          </a:p>
          <a:p>
            <a:pPr marL="809625" marR="0" indent="-45720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a:t>
            </a:r>
            <a:r>
              <a:rPr lang="en-US" sz="3200" b="1" dirty="0">
                <a:latin typeface="Times New Roman" panose="02020603050405020304" pitchFamily="18" charset="0"/>
                <a:ea typeface="Calibri" panose="020F0502020204030204" pitchFamily="34" charset="0"/>
                <a:cs typeface="Times New Roman" panose="02020603050405020304" pitchFamily="18" charset="0"/>
              </a:rPr>
              <a:t>Parental love </a:t>
            </a:r>
            <a:r>
              <a:rPr lang="en-US" sz="3200" dirty="0">
                <a:latin typeface="Times New Roman" panose="02020603050405020304" pitchFamily="18" charset="0"/>
                <a:ea typeface="Calibri" panose="020F0502020204030204" pitchFamily="34" charset="0"/>
                <a:cs typeface="Times New Roman" panose="02020603050405020304" pitchFamily="18" charset="0"/>
              </a:rPr>
              <a:t>expressed by Hannah also contributed to Samuel’s well being and fruitful development as a servant of God.</a:t>
            </a:r>
          </a:p>
        </p:txBody>
      </p:sp>
    </p:spTree>
    <p:extLst>
      <p:ext uri="{BB962C8B-B14F-4D97-AF65-F5344CB8AC3E}">
        <p14:creationId xmlns:p14="http://schemas.microsoft.com/office/powerpoint/2010/main" val="12728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820C81-95AD-4956-AB21-DEF476648A47}"/>
              </a:ext>
            </a:extLst>
          </p:cNvPr>
          <p:cNvSpPr/>
          <p:nvPr/>
        </p:nvSpPr>
        <p:spPr>
          <a:xfrm>
            <a:off x="592015" y="1905506"/>
            <a:ext cx="11007969" cy="3046988"/>
          </a:xfrm>
          <a:prstGeom prst="rect">
            <a:avLst/>
          </a:prstGeom>
        </p:spPr>
        <p:txBody>
          <a:bodyPr wrap="square">
            <a:spAutoFit/>
          </a:bodyPr>
          <a:lstStyle/>
          <a:p>
            <a:pPr marL="3429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4. Samuel began </a:t>
            </a:r>
            <a:r>
              <a:rPr lang="en-US" sz="3200" b="1" dirty="0">
                <a:latin typeface="Times New Roman" panose="02020603050405020304" pitchFamily="18" charset="0"/>
                <a:ea typeface="Calibri" panose="020F0502020204030204" pitchFamily="34" charset="0"/>
                <a:cs typeface="Times New Roman" panose="02020603050405020304" pitchFamily="18" charset="0"/>
              </a:rPr>
              <a:t>serving God </a:t>
            </a:r>
            <a:r>
              <a:rPr lang="en-US" sz="3200" dirty="0">
                <a:latin typeface="Times New Roman" panose="02020603050405020304" pitchFamily="18" charset="0"/>
                <a:ea typeface="Calibri" panose="020F0502020204030204" pitchFamily="34" charset="0"/>
                <a:cs typeface="Times New Roman" panose="02020603050405020304" pitchFamily="18" charset="0"/>
              </a:rPr>
              <a:t>at a very early age and continued to serve faithfully throughout his life without any interruption unto his death.</a:t>
            </a:r>
          </a:p>
          <a:p>
            <a:pPr marL="3429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5. Those who would serve God today must serve him unto death with the same diligence and faithfulness exhibited by Samuel,</a:t>
            </a:r>
            <a:r>
              <a:rPr lang="en-US" sz="3200" b="1" dirty="0">
                <a:latin typeface="Times New Roman" panose="02020603050405020304" pitchFamily="18" charset="0"/>
                <a:ea typeface="Calibri" panose="020F0502020204030204" pitchFamily="34" charset="0"/>
                <a:cs typeface="Times New Roman" panose="02020603050405020304" pitchFamily="18" charset="0"/>
              </a:rPr>
              <a:t> 2 Tim. 4:7-8; Rev. 2:10.</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631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BE1C3C-A5FC-48F6-B05A-3019B938EFD7}"/>
              </a:ext>
            </a:extLst>
          </p:cNvPr>
          <p:cNvSpPr/>
          <p:nvPr/>
        </p:nvSpPr>
        <p:spPr>
          <a:xfrm>
            <a:off x="609600" y="1166842"/>
            <a:ext cx="10972800" cy="4524315"/>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cs typeface="Times New Roman" panose="02020603050405020304" pitchFamily="18" charset="0"/>
              </a:rPr>
              <a:t>Invitation:</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There is no better time to begin serving God than from the early years of one’s accountability; </a:t>
            </a:r>
            <a:r>
              <a:rPr lang="en-US" sz="3200" b="1" dirty="0">
                <a:latin typeface="Times New Roman" panose="02020603050405020304" pitchFamily="18" charset="0"/>
                <a:ea typeface="Calibri" panose="020F0502020204030204" pitchFamily="34" charset="0"/>
                <a:cs typeface="Times New Roman" panose="02020603050405020304" pitchFamily="18" charset="0"/>
              </a:rPr>
              <a:t>there is a place</a:t>
            </a:r>
            <a:r>
              <a:rPr lang="en-US" sz="3200" dirty="0">
                <a:latin typeface="Times New Roman" panose="02020603050405020304" pitchFamily="18" charset="0"/>
                <a:ea typeface="Calibri" panose="020F0502020204030204" pitchFamily="34" charset="0"/>
                <a:cs typeface="Times New Roman" panose="02020603050405020304" pitchFamily="18" charset="0"/>
              </a:rPr>
              <a:t> in the church and its labors for all Christians, young and old.</a:t>
            </a:r>
          </a:p>
          <a:p>
            <a:pPr marL="3429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Faithful and fruitful service, of course, must be preceded by primary obedience to the Gospel, </a:t>
            </a:r>
            <a:r>
              <a:rPr lang="en-US" sz="3200" b="1" dirty="0">
                <a:latin typeface="Times New Roman" panose="02020603050405020304" pitchFamily="18" charset="0"/>
                <a:ea typeface="Calibri" panose="020F0502020204030204" pitchFamily="34" charset="0"/>
                <a:cs typeface="Times New Roman" panose="02020603050405020304" pitchFamily="18" charset="0"/>
              </a:rPr>
              <a:t>Heb. 5:8-9; Mark 16:16.</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Continued usefulness as a servant of the Lord is predicated upon continued faithfulness and obedience to the Gospel of Christ,</a:t>
            </a:r>
            <a:r>
              <a:rPr lang="en-US" sz="3200" b="1" dirty="0">
                <a:latin typeface="Times New Roman" panose="02020603050405020304" pitchFamily="18" charset="0"/>
                <a:ea typeface="Calibri" panose="020F0502020204030204" pitchFamily="34" charset="0"/>
                <a:cs typeface="Times New Roman" panose="02020603050405020304" pitchFamily="18" charset="0"/>
              </a:rPr>
              <a:t> Rom. 1:5; 16:26; 2 Thess. 1:8</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599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1000"/>
                                        <p:tgtEl>
                                          <p:spTgt spid="2">
                                            <p:txEl>
                                              <p:pRg st="3" end="3"/>
                                            </p:txEl>
                                          </p:spTgt>
                                        </p:tgtEl>
                                      </p:cBhvr>
                                    </p:animEffect>
                                    <p:anim calcmode="lin" valueType="num">
                                      <p:cBhvr>
                                        <p:cTn id="2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024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CCD7C9-0746-4539-961C-77D4030341D3}"/>
              </a:ext>
            </a:extLst>
          </p:cNvPr>
          <p:cNvSpPr/>
          <p:nvPr/>
        </p:nvSpPr>
        <p:spPr>
          <a:xfrm>
            <a:off x="639097" y="2756573"/>
            <a:ext cx="10943303" cy="1323439"/>
          </a:xfrm>
          <a:prstGeom prst="rect">
            <a:avLst/>
          </a:prstGeom>
        </p:spPr>
        <p:txBody>
          <a:bodyPr wrap="square">
            <a:spAutoFit/>
          </a:bodyPr>
          <a:lstStyle/>
          <a:p>
            <a:pPr algn="ctr"/>
            <a:r>
              <a:rPr lang="en-US" sz="4800" b="1" dirty="0">
                <a:latin typeface="Times New Roman" panose="02020603050405020304" pitchFamily="18" charset="0"/>
                <a:ea typeface="Calibri" panose="020F0502020204030204" pitchFamily="34" charset="0"/>
                <a:cs typeface="Times New Roman" panose="02020603050405020304" pitchFamily="18" charset="0"/>
              </a:rPr>
              <a:t>Samuel, And His Life of Service</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1 Samuel 7:15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828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randombar(vertical)">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B78AD7-3528-4611-AF48-23A3B788A56C}"/>
              </a:ext>
            </a:extLst>
          </p:cNvPr>
          <p:cNvSpPr/>
          <p:nvPr/>
        </p:nvSpPr>
        <p:spPr>
          <a:xfrm>
            <a:off x="609600" y="2151727"/>
            <a:ext cx="10972800" cy="2554545"/>
          </a:xfrm>
          <a:prstGeom prst="rect">
            <a:avLst/>
          </a:prstGeom>
        </p:spPr>
        <p:txBody>
          <a:bodyPr wrap="square">
            <a:spAutoFit/>
          </a:bodyPr>
          <a:lstStyle/>
          <a:p>
            <a:pPr marL="509588" marR="0" indent="-50958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God would that all his children to serve him regardless of age.</a:t>
            </a:r>
          </a:p>
          <a:p>
            <a:pPr marL="966788" marR="0" indent="-50958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 We are all children of God through creation by Him.</a:t>
            </a:r>
          </a:p>
          <a:p>
            <a:pPr marL="966788" marR="0" indent="-50958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 Some are faithful, and some are not so faithful.</a:t>
            </a:r>
          </a:p>
          <a:p>
            <a:pPr marL="509588" marR="0" indent="-50958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Perhaps no Bible character better illustrates this truth than Samuel who served God from his youth through old age.</a:t>
            </a:r>
          </a:p>
        </p:txBody>
      </p:sp>
    </p:spTree>
    <p:extLst>
      <p:ext uri="{BB962C8B-B14F-4D97-AF65-F5344CB8AC3E}">
        <p14:creationId xmlns:p14="http://schemas.microsoft.com/office/powerpoint/2010/main" val="307771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60937B-326F-44E8-9007-4126A2BAD25B}"/>
              </a:ext>
            </a:extLst>
          </p:cNvPr>
          <p:cNvSpPr/>
          <p:nvPr/>
        </p:nvSpPr>
        <p:spPr>
          <a:xfrm>
            <a:off x="609600" y="1413063"/>
            <a:ext cx="10972800" cy="4031873"/>
          </a:xfrm>
          <a:prstGeom prst="rect">
            <a:avLst/>
          </a:prstGeom>
        </p:spPr>
        <p:txBody>
          <a:bodyPr wrap="square">
            <a:spAutoFit/>
          </a:bodyPr>
          <a:lstStyle/>
          <a:p>
            <a:pPr marL="404813" marR="0" indent="-404813">
              <a:spcBef>
                <a:spcPts val="0"/>
              </a:spcBef>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I. The potential for a godly and useful life began for Samuel with his parents even before he was born.</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66788" marR="0" indent="-561975">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 While parents are not directly responsible for the spiritual deportment of their children, they nevertheless indirectly play an instrumental role in their early development.</a:t>
            </a:r>
          </a:p>
          <a:p>
            <a:pPr marL="1495425" marR="0" indent="-45720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Children do not inherit sin from their parents or forefathers, and neither are they automatically saved because of who their parents are, </a:t>
            </a:r>
            <a:r>
              <a:rPr lang="en-US" sz="3200" b="1" dirty="0">
                <a:latin typeface="Times New Roman" panose="02020603050405020304" pitchFamily="18" charset="0"/>
                <a:ea typeface="Calibri" panose="020F0502020204030204" pitchFamily="34" charset="0"/>
                <a:cs typeface="Times New Roman" panose="02020603050405020304" pitchFamily="18" charset="0"/>
              </a:rPr>
              <a:t>Ezek. 18:20</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39286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outVertic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39F427-1F54-4D2A-98D1-EDD18AB2A121}"/>
              </a:ext>
            </a:extLst>
          </p:cNvPr>
          <p:cNvSpPr/>
          <p:nvPr/>
        </p:nvSpPr>
        <p:spPr>
          <a:xfrm>
            <a:off x="609600" y="1443841"/>
            <a:ext cx="10972800" cy="3046988"/>
          </a:xfrm>
          <a:prstGeom prst="rect">
            <a:avLst/>
          </a:prstGeom>
        </p:spPr>
        <p:txBody>
          <a:bodyPr wrap="square">
            <a:spAutoFit/>
          </a:bodyPr>
          <a:lstStyle/>
          <a:p>
            <a:pPr marL="514350" marR="0" indent="-5143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Parents, and the environment that they provide for their offspring, however, can affect their children favorably or unfavorably.</a:t>
            </a:r>
          </a:p>
          <a:p>
            <a:pPr marL="514350" marR="0" indent="-5143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Contemporary parents need to ensure that they have a positive and good affect upon their children, similarly as Elkanah and Hannah favorably affected young Samuel.</a:t>
            </a:r>
          </a:p>
        </p:txBody>
      </p:sp>
    </p:spTree>
    <p:extLst>
      <p:ext uri="{BB962C8B-B14F-4D97-AF65-F5344CB8AC3E}">
        <p14:creationId xmlns:p14="http://schemas.microsoft.com/office/powerpoint/2010/main" val="274316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46EDD0-4B9B-43C2-947B-251772F0F34E}"/>
              </a:ext>
            </a:extLst>
          </p:cNvPr>
          <p:cNvSpPr/>
          <p:nvPr/>
        </p:nvSpPr>
        <p:spPr>
          <a:xfrm>
            <a:off x="600808" y="1413063"/>
            <a:ext cx="10990384" cy="4031873"/>
          </a:xfrm>
          <a:prstGeom prst="rect">
            <a:avLst/>
          </a:prstGeom>
        </p:spPr>
        <p:txBody>
          <a:bodyPr wrap="square">
            <a:spAutoFit/>
          </a:bodyPr>
          <a:lstStyle/>
          <a:p>
            <a:pPr marL="509588" marR="0" indent="-50958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 Samuel’s parents contributed greatly to the setting in which Samuel began to serve God from his early years. </a:t>
            </a:r>
          </a:p>
          <a:p>
            <a:pPr marL="971550" marR="0" indent="-514350">
              <a:spcBef>
                <a:spcPts val="0"/>
              </a:spcBef>
              <a:spcAft>
                <a:spcPts val="0"/>
              </a:spcAft>
              <a:buAutoNum type="arabicPeriod"/>
            </a:pPr>
            <a:r>
              <a:rPr lang="en-US" sz="3200" dirty="0">
                <a:latin typeface="Times New Roman" panose="02020603050405020304" pitchFamily="18" charset="0"/>
                <a:ea typeface="Calibri" panose="020F0502020204030204" pitchFamily="34" charset="0"/>
                <a:cs typeface="Times New Roman" panose="02020603050405020304" pitchFamily="18" charset="0"/>
              </a:rPr>
              <a:t>Hannah, Samuel’s mother, was barren and prayed for a child, </a:t>
            </a:r>
            <a:r>
              <a:rPr lang="en-US" sz="3200" b="1" dirty="0">
                <a:latin typeface="Times New Roman" panose="02020603050405020304" pitchFamily="18" charset="0"/>
                <a:ea typeface="Calibri" panose="020F0502020204030204" pitchFamily="34" charset="0"/>
                <a:cs typeface="Times New Roman" panose="02020603050405020304" pitchFamily="18" charset="0"/>
              </a:rPr>
              <a:t>1 Sam. 1:9-11</a:t>
            </a:r>
          </a:p>
          <a:p>
            <a:pPr marL="1038225" marR="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 Hannah was a religious woman.</a:t>
            </a:r>
          </a:p>
          <a:p>
            <a:pPr marL="862013" marR="0" indent="-40481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Keeping a promise she made to God, Hannah dedicated young Samuel to the Lord, </a:t>
            </a:r>
            <a:r>
              <a:rPr lang="en-US" sz="3200" b="1" dirty="0">
                <a:latin typeface="Times New Roman" panose="02020603050405020304" pitchFamily="18" charset="0"/>
                <a:ea typeface="Calibri" panose="020F0502020204030204" pitchFamily="34" charset="0"/>
                <a:cs typeface="Times New Roman" panose="02020603050405020304" pitchFamily="18" charset="0"/>
              </a:rPr>
              <a:t>1 Sam. 1:24-26</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r>
              <a:rPr lang="en-US" sz="3200"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365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ircle(in)">
                                      <p:cBhvr>
                                        <p:cTn id="1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8870A5-B445-490D-8F5F-45350250427B}"/>
              </a:ext>
            </a:extLst>
          </p:cNvPr>
          <p:cNvSpPr/>
          <p:nvPr/>
        </p:nvSpPr>
        <p:spPr>
          <a:xfrm>
            <a:off x="592015" y="1905506"/>
            <a:ext cx="11007969" cy="3046988"/>
          </a:xfrm>
          <a:prstGeom prst="rect">
            <a:avLst/>
          </a:prstGeom>
        </p:spPr>
        <p:txBody>
          <a:bodyPr wrap="square">
            <a:spAutoFit/>
          </a:bodyPr>
          <a:lstStyle/>
          <a:p>
            <a:pPr marL="404813" indent="-404813"/>
            <a:r>
              <a:rPr lang="en-US" sz="3200" dirty="0">
                <a:latin typeface="Times New Roman" panose="02020603050405020304" pitchFamily="18" charset="0"/>
                <a:cs typeface="Times New Roman" panose="02020603050405020304" pitchFamily="18" charset="0"/>
              </a:rPr>
              <a:t>3. After Samuel was weaned, he was taken to Eli to live in the Temple where he received religious instruction and was trained to serve God.</a:t>
            </a:r>
          </a:p>
          <a:p>
            <a:pPr marL="404813" indent="-404813"/>
            <a:r>
              <a:rPr lang="en-US" sz="3200" dirty="0">
                <a:latin typeface="Times New Roman" panose="02020603050405020304" pitchFamily="18" charset="0"/>
                <a:cs typeface="Times New Roman" panose="02020603050405020304" pitchFamily="18" charset="0"/>
              </a:rPr>
              <a:t>4. Samuel also enjoyed Hannah’s love for him, which was exhibited by the coats she brought him each year, as he outgrew the old ones. </a:t>
            </a:r>
            <a:r>
              <a:rPr lang="en-US" sz="3200" b="1" dirty="0">
                <a:latin typeface="Times New Roman" panose="02020603050405020304" pitchFamily="18" charset="0"/>
                <a:cs typeface="Times New Roman" panose="02020603050405020304" pitchFamily="18" charset="0"/>
              </a:rPr>
              <a:t>1 Sam. 2:19</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894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heel(8)">
                                      <p:cBhvr>
                                        <p:cTn id="7"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3D24E9-E86B-437B-A34E-A76C3E9747AA}"/>
              </a:ext>
            </a:extLst>
          </p:cNvPr>
          <p:cNvSpPr/>
          <p:nvPr/>
        </p:nvSpPr>
        <p:spPr>
          <a:xfrm>
            <a:off x="644769" y="1413063"/>
            <a:ext cx="10902461" cy="4524315"/>
          </a:xfrm>
          <a:prstGeom prst="rect">
            <a:avLst/>
          </a:prstGeom>
        </p:spPr>
        <p:txBody>
          <a:bodyPr wrap="square">
            <a:spAutoFit/>
          </a:bodyPr>
          <a:lstStyle/>
          <a:p>
            <a:pPr marL="514350" indent="-514350"/>
            <a:r>
              <a:rPr lang="en-US" sz="3200" b="1" dirty="0">
                <a:latin typeface="Times New Roman" panose="02020603050405020304" pitchFamily="18" charset="0"/>
                <a:ea typeface="Calibri" panose="020F0502020204030204" pitchFamily="34" charset="0"/>
                <a:cs typeface="Times New Roman" panose="02020603050405020304" pitchFamily="18" charset="0"/>
              </a:rPr>
              <a:t>II. Samuel began serving the Lord while yet a child.</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1038225" marR="0" indent="-52863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 He began his life of service by ministering to God in the Temple under the direction of Eli, the priest, </a:t>
            </a:r>
            <a:r>
              <a:rPr lang="en-US" sz="3200" b="1" dirty="0">
                <a:latin typeface="Times New Roman" panose="02020603050405020304" pitchFamily="18" charset="0"/>
                <a:ea typeface="Calibri" panose="020F0502020204030204" pitchFamily="34" charset="0"/>
                <a:cs typeface="Times New Roman" panose="02020603050405020304" pitchFamily="18" charset="0"/>
              </a:rPr>
              <a:t>1 Sam. 2:11, 18.</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1547813" marR="0" indent="-52863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As Samuel grew, he gained favor with both God and man, as Christ also did. </a:t>
            </a:r>
            <a:r>
              <a:rPr lang="en-US" sz="3200" b="1" dirty="0">
                <a:latin typeface="Times New Roman" panose="02020603050405020304" pitchFamily="18" charset="0"/>
                <a:ea typeface="Calibri" panose="020F0502020204030204" pitchFamily="34" charset="0"/>
                <a:cs typeface="Times New Roman" panose="02020603050405020304" pitchFamily="18" charset="0"/>
              </a:rPr>
              <a:t>1 Sam. 2:26; cf. Luke 2:52</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1547813" marR="0" indent="-52863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Still a youth, Samuel was called by God, from which time prophecies and revelations from God were </a:t>
            </a:r>
            <a:r>
              <a:rPr lang="en-US" sz="3200" b="1" dirty="0">
                <a:latin typeface="Times New Roman" panose="02020603050405020304" pitchFamily="18" charset="0"/>
                <a:ea typeface="Calibri" panose="020F0502020204030204" pitchFamily="34" charset="0"/>
                <a:cs typeface="Times New Roman" panose="02020603050405020304" pitchFamily="18" charset="0"/>
              </a:rPr>
              <a:t>renewed</a:t>
            </a:r>
            <a:r>
              <a:rPr lang="en-US" sz="3200" dirty="0">
                <a:latin typeface="Times New Roman" panose="02020603050405020304" pitchFamily="18" charset="0"/>
                <a:ea typeface="Calibri" panose="020F0502020204030204" pitchFamily="34" charset="0"/>
                <a:cs typeface="Times New Roman" panose="02020603050405020304" pitchFamily="18" charset="0"/>
              </a:rPr>
              <a:t> in Israel through Samuel, </a:t>
            </a:r>
            <a:r>
              <a:rPr lang="en-US" sz="3200" b="1" dirty="0">
                <a:latin typeface="Times New Roman" panose="02020603050405020304" pitchFamily="18" charset="0"/>
                <a:ea typeface="Calibri" panose="020F0502020204030204" pitchFamily="34" charset="0"/>
                <a:cs typeface="Times New Roman" panose="02020603050405020304" pitchFamily="18" charset="0"/>
              </a:rPr>
              <a:t>1 Sam. 3:1-21</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27717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F33C3F-78F1-4078-879B-EE5E6E17AA36}"/>
              </a:ext>
            </a:extLst>
          </p:cNvPr>
          <p:cNvSpPr/>
          <p:nvPr/>
        </p:nvSpPr>
        <p:spPr>
          <a:xfrm>
            <a:off x="644769" y="1905506"/>
            <a:ext cx="10902461" cy="3046988"/>
          </a:xfrm>
          <a:prstGeom prst="rect">
            <a:avLst/>
          </a:prstGeom>
        </p:spPr>
        <p:txBody>
          <a:bodyPr wrap="square">
            <a:spAutoFit/>
          </a:bodyPr>
          <a:lstStyle/>
          <a:p>
            <a:pPr marL="457200" marR="0" indent="-45720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 Samuel continued to serve God as a prophet from his youth into manhood, </a:t>
            </a:r>
            <a:r>
              <a:rPr lang="en-US" sz="3200" b="1" dirty="0">
                <a:latin typeface="Times New Roman" panose="02020603050405020304" pitchFamily="18" charset="0"/>
                <a:ea typeface="Calibri" panose="020F0502020204030204" pitchFamily="34" charset="0"/>
                <a:cs typeface="Times New Roman" panose="02020603050405020304" pitchFamily="18" charset="0"/>
              </a:rPr>
              <a:t>1 Sam. 4:1</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966788" marR="0" indent="-45243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After the death of Eli, Samuel replaced him as </a:t>
            </a:r>
            <a:r>
              <a:rPr lang="en-US" sz="3200" b="1" dirty="0">
                <a:latin typeface="Times New Roman" panose="02020603050405020304" pitchFamily="18" charset="0"/>
                <a:ea typeface="Calibri" panose="020F0502020204030204" pitchFamily="34" charset="0"/>
                <a:cs typeface="Times New Roman" panose="02020603050405020304" pitchFamily="18" charset="0"/>
              </a:rPr>
              <a:t>Judge</a:t>
            </a:r>
            <a:r>
              <a:rPr lang="en-US" sz="3200" dirty="0">
                <a:latin typeface="Times New Roman" panose="02020603050405020304" pitchFamily="18" charset="0"/>
                <a:ea typeface="Calibri" panose="020F0502020204030204" pitchFamily="34" charset="0"/>
                <a:cs typeface="Times New Roman" panose="02020603050405020304" pitchFamily="18" charset="0"/>
              </a:rPr>
              <a:t> over Israel, </a:t>
            </a:r>
            <a:r>
              <a:rPr lang="en-US" sz="3200" b="1" dirty="0">
                <a:latin typeface="Times New Roman" panose="02020603050405020304" pitchFamily="18" charset="0"/>
                <a:ea typeface="Calibri" panose="020F0502020204030204" pitchFamily="34" charset="0"/>
                <a:cs typeface="Times New Roman" panose="02020603050405020304" pitchFamily="18" charset="0"/>
              </a:rPr>
              <a:t>1 Sam. 4:18; 7:6, 15.</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66788" marR="0" indent="-45243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Additionally, Samuel served as a </a:t>
            </a:r>
            <a:r>
              <a:rPr lang="en-US" sz="3200" b="1" dirty="0">
                <a:latin typeface="Times New Roman" panose="02020603050405020304" pitchFamily="18" charset="0"/>
                <a:ea typeface="Calibri" panose="020F0502020204030204" pitchFamily="34" charset="0"/>
                <a:cs typeface="Times New Roman" panose="02020603050405020304" pitchFamily="18" charset="0"/>
              </a:rPr>
              <a:t>priest</a:t>
            </a:r>
            <a:r>
              <a:rPr lang="en-US" sz="3200" dirty="0">
                <a:latin typeface="Times New Roman" panose="02020603050405020304" pitchFamily="18" charset="0"/>
                <a:ea typeface="Calibri" panose="020F0502020204030204" pitchFamily="34" charset="0"/>
                <a:cs typeface="Times New Roman" panose="02020603050405020304" pitchFamily="18" charset="0"/>
              </a:rPr>
              <a:t> in Israel, </a:t>
            </a:r>
            <a:r>
              <a:rPr lang="en-US" sz="3200" b="1" dirty="0">
                <a:latin typeface="Times New Roman" panose="02020603050405020304" pitchFamily="18" charset="0"/>
                <a:ea typeface="Calibri" panose="020F0502020204030204" pitchFamily="34" charset="0"/>
                <a:cs typeface="Times New Roman" panose="02020603050405020304" pitchFamily="18" charset="0"/>
              </a:rPr>
              <a:t>1 Sam. 7:9</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46419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3336</Words>
  <Application>Microsoft Office PowerPoint</Application>
  <PresentationFormat>Widescreen</PresentationFormat>
  <Paragraphs>175</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Gary D. Murphy</cp:lastModifiedBy>
  <cp:revision>25</cp:revision>
  <dcterms:created xsi:type="dcterms:W3CDTF">2019-06-22T17:22:41Z</dcterms:created>
  <dcterms:modified xsi:type="dcterms:W3CDTF">2019-06-22T19:14:16Z</dcterms:modified>
</cp:coreProperties>
</file>