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7"/>
  </p:notesMasterIdLst>
  <p:sldIdLst>
    <p:sldId id="275" r:id="rId2"/>
    <p:sldId id="276" r:id="rId3"/>
    <p:sldId id="258" r:id="rId4"/>
    <p:sldId id="257" r:id="rId5"/>
    <p:sldId id="259" r:id="rId6"/>
    <p:sldId id="261" r:id="rId7"/>
    <p:sldId id="260" r:id="rId8"/>
    <p:sldId id="262" r:id="rId9"/>
    <p:sldId id="264" r:id="rId10"/>
    <p:sldId id="263" r:id="rId11"/>
    <p:sldId id="272" r:id="rId12"/>
    <p:sldId id="273" r:id="rId13"/>
    <p:sldId id="268" r:id="rId14"/>
    <p:sldId id="266" r:id="rId15"/>
    <p:sldId id="27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09A"/>
    <a:srgbClr val="CCECFF"/>
    <a:srgbClr val="4D4D4D"/>
    <a:srgbClr val="02B485"/>
    <a:srgbClr val="FF9933"/>
    <a:srgbClr val="00CC00"/>
    <a:srgbClr val="FF3300"/>
    <a:srgbClr val="66CCFF"/>
    <a:srgbClr val="6AC8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68924" autoAdjust="0"/>
  </p:normalViewPr>
  <p:slideViewPr>
    <p:cSldViewPr showGuides="1">
      <p:cViewPr varScale="1">
        <p:scale>
          <a:sx n="52" d="100"/>
          <a:sy n="52" d="100"/>
        </p:scale>
        <p:origin x="883" y="2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9C98B-695B-4836-947B-DFBBB80D3DA8}" type="datetimeFigureOut">
              <a:rPr lang="en-US" smtClean="0"/>
              <a:t>4/20/2019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05BA7-F9B9-4B49-B4F9-946277C30434}" type="slidenum">
              <a:rPr lang="en-US" smtClean="0"/>
              <a:t>‹#›</a:t>
            </a:fld>
            <a:endParaRPr lang="en-US"/>
          </a:p>
        </p:txBody>
      </p:sp>
    </p:spTree>
    <p:extLst>
      <p:ext uri="{BB962C8B-B14F-4D97-AF65-F5344CB8AC3E}">
        <p14:creationId xmlns:p14="http://schemas.microsoft.com/office/powerpoint/2010/main" val="44348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1</a:t>
            </a:fld>
            <a:endParaRPr lang="en-US"/>
          </a:p>
        </p:txBody>
      </p:sp>
    </p:spTree>
    <p:extLst>
      <p:ext uri="{BB962C8B-B14F-4D97-AF65-F5344CB8AC3E}">
        <p14:creationId xmlns:p14="http://schemas.microsoft.com/office/powerpoint/2010/main" val="2079087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altLang="en-US" sz="1200" dirty="0">
                <a:latin typeface="Times New Roman" panose="02020603050405020304" pitchFamily="18" charset="0"/>
                <a:cs typeface="Times New Roman" panose="02020603050405020304" pitchFamily="18" charset="0"/>
              </a:rPr>
              <a:t>“Grace to You…Peace”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    2. “Grace” – Is God’s Part of our Salvation, it is God’s Favor Freely Given to Us.</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    3. “Peace” – Is Added to our Welfare, Health, and Well Being by being </a:t>
            </a:r>
            <a:r>
              <a:rPr lang="en-US" altLang="en-US" sz="1200" b="1" dirty="0">
                <a:latin typeface="Times New Roman" panose="02020603050405020304" pitchFamily="18" charset="0"/>
                <a:cs typeface="Times New Roman" panose="02020603050405020304" pitchFamily="18" charset="0"/>
              </a:rPr>
              <a:t>in Christ</a:t>
            </a:r>
            <a:r>
              <a:rPr lang="en-US" altLang="en-US" sz="12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10</a:t>
            </a:fld>
            <a:endParaRPr lang="en-US"/>
          </a:p>
        </p:txBody>
      </p:sp>
    </p:spTree>
    <p:extLst>
      <p:ext uri="{BB962C8B-B14F-4D97-AF65-F5344CB8AC3E}">
        <p14:creationId xmlns:p14="http://schemas.microsoft.com/office/powerpoint/2010/main" val="4246273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solidFill>
                  <a:srgbClr val="0000FF"/>
                </a:solidFill>
                <a:latin typeface="Times New Roman" panose="02020603050405020304" pitchFamily="18" charset="0"/>
                <a:cs typeface="Times New Roman" panose="02020603050405020304" pitchFamily="18" charset="0"/>
              </a:rPr>
              <a:t>    1. Jesus Leads the Way to a Better Life </a:t>
            </a:r>
            <a:r>
              <a:rPr lang="en-US" altLang="en-US" sz="1200" dirty="0">
                <a:cs typeface="Times New Roman" panose="02020603050405020304" pitchFamily="18" charset="0"/>
              </a:rPr>
              <a:t>By Teaching Us How to Live</a:t>
            </a:r>
          </a:p>
          <a:p>
            <a:r>
              <a:rPr lang="en-US" altLang="en-US" sz="1200" dirty="0">
                <a:cs typeface="Times New Roman" panose="02020603050405020304" pitchFamily="18" charset="0"/>
              </a:rPr>
              <a:t>&gt;&gt;&gt;&gt;&gt;&gt;&gt;&gt;&gt;&gt;&gt;&gt;&gt;&gt;&gt;</a:t>
            </a:r>
          </a:p>
          <a:p>
            <a:pPr marL="0" indent="0">
              <a:lnSpc>
                <a:spcPct val="110000"/>
              </a:lnSpc>
              <a:buClr>
                <a:srgbClr val="02B485"/>
              </a:buClr>
              <a:buFontTx/>
              <a:buNone/>
            </a:pPr>
            <a:r>
              <a:rPr lang="en-US" altLang="en-US" sz="1200" dirty="0">
                <a:latin typeface="Times New Roman" panose="02020603050405020304" pitchFamily="18" charset="0"/>
                <a:cs typeface="Times New Roman" panose="02020603050405020304" pitchFamily="18" charset="0"/>
              </a:rPr>
              <a:t>    2. You have heard the Axiom that came from Paul, “Better to Give, Rather to Than Receive</a:t>
            </a:r>
          </a:p>
          <a:p>
            <a:pPr marL="0" indent="0">
              <a:lnSpc>
                <a:spcPct val="110000"/>
              </a:lnSpc>
              <a:buClr>
                <a:srgbClr val="02B485"/>
              </a:buClr>
              <a:buFontTx/>
              <a:buNone/>
            </a:pPr>
            <a:r>
              <a:rPr lang="en-US" altLang="en-US" sz="1200" dirty="0">
                <a:latin typeface="Times New Roman" panose="02020603050405020304" pitchFamily="18" charset="0"/>
                <a:cs typeface="Times New Roman" panose="02020603050405020304" pitchFamily="18" charset="0"/>
              </a:rPr>
              <a:t>&gt;&gt;&gt;&gt;&gt;&gt;&gt;&gt;&gt;&gt;&gt;&gt;&gt;&gt;&gt;</a:t>
            </a:r>
          </a:p>
          <a:p>
            <a:pPr marL="0" indent="0">
              <a:lnSpc>
                <a:spcPct val="110000"/>
              </a:lnSpc>
              <a:buClr>
                <a:srgbClr val="02B485"/>
              </a:buClr>
              <a:buFontTx/>
              <a:buNone/>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Acts 20:35</a:t>
            </a:r>
            <a:r>
              <a:rPr lang="en-US" altLang="en-US" sz="1200" dirty="0">
                <a:latin typeface="Times New Roman" panose="02020603050405020304" pitchFamily="18" charset="0"/>
                <a:cs typeface="Times New Roman" panose="02020603050405020304" pitchFamily="18" charset="0"/>
              </a:rPr>
              <a:t> – “Blessed” is the word that Jesus used.</a:t>
            </a:r>
          </a:p>
          <a:p>
            <a:pPr rtl="0"/>
            <a:r>
              <a:rPr lang="en-US" sz="1200" b="0" i="1" u="none" strike="noStrike" kern="1200" baseline="0" dirty="0">
                <a:solidFill>
                  <a:schemeClr val="tx1"/>
                </a:solidFill>
                <a:latin typeface="+mn-lt"/>
                <a:ea typeface="+mn-ea"/>
                <a:cs typeface="+mn-cs"/>
              </a:rPr>
              <a:t>I have shown you in every way, by laboring like this, that </a:t>
            </a:r>
            <a:r>
              <a:rPr lang="en-US" sz="1200" b="1" i="1" u="none" strike="noStrike" kern="1200" baseline="0" dirty="0">
                <a:solidFill>
                  <a:schemeClr val="tx1"/>
                </a:solidFill>
                <a:latin typeface="+mn-lt"/>
                <a:ea typeface="+mn-ea"/>
                <a:cs typeface="+mn-cs"/>
              </a:rPr>
              <a:t>you must support the weak</a:t>
            </a:r>
            <a:r>
              <a:rPr lang="en-US" sz="1200" b="0" i="1" u="none" strike="noStrike" kern="1200" baseline="0" dirty="0">
                <a:solidFill>
                  <a:schemeClr val="tx1"/>
                </a:solidFill>
                <a:latin typeface="+mn-lt"/>
                <a:ea typeface="+mn-ea"/>
                <a:cs typeface="+mn-cs"/>
              </a:rPr>
              <a:t>. And remember the words of the Lord Jesus, that He said, 'It is more </a:t>
            </a:r>
            <a:r>
              <a:rPr lang="en-US" sz="1200" b="1" i="1" u="none" strike="noStrike" kern="1200" baseline="0" dirty="0">
                <a:solidFill>
                  <a:schemeClr val="tx1"/>
                </a:solidFill>
                <a:latin typeface="+mn-lt"/>
                <a:ea typeface="+mn-ea"/>
                <a:cs typeface="+mn-cs"/>
              </a:rPr>
              <a:t>blessed</a:t>
            </a:r>
            <a:r>
              <a:rPr lang="en-US" sz="1200" b="0" i="1" u="none" strike="noStrike" kern="1200" baseline="0" dirty="0">
                <a:solidFill>
                  <a:schemeClr val="tx1"/>
                </a:solidFill>
                <a:latin typeface="+mn-lt"/>
                <a:ea typeface="+mn-ea"/>
                <a:cs typeface="+mn-cs"/>
              </a:rPr>
              <a:t> to give than to receive.' "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20:35</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lnSpc>
                <a:spcPct val="110000"/>
              </a:lnSpc>
              <a:buClr>
                <a:srgbClr val="02B485"/>
              </a:buClr>
              <a:buFontTx/>
              <a:buNone/>
            </a:pPr>
            <a:r>
              <a:rPr lang="en-US" altLang="en-US" sz="1200" dirty="0">
                <a:latin typeface="Times New Roman" panose="02020603050405020304" pitchFamily="18" charset="0"/>
                <a:cs typeface="Times New Roman" panose="02020603050405020304" pitchFamily="18" charset="0"/>
              </a:rPr>
              <a:t>&gt;&gt;&gt;&gt;&gt;&gt;&gt;&gt;&gt;&gt;&gt;&gt;&gt;&gt;&gt;</a:t>
            </a:r>
          </a:p>
          <a:p>
            <a:pPr marL="0" indent="0">
              <a:lnSpc>
                <a:spcPct val="110000"/>
              </a:lnSpc>
              <a:buClr>
                <a:srgbClr val="02B485"/>
              </a:buClr>
              <a:buFontTx/>
              <a:buNone/>
            </a:pPr>
            <a:r>
              <a:rPr lang="en-US" altLang="en-US" sz="1200" dirty="0">
                <a:latin typeface="Times New Roman" panose="02020603050405020304" pitchFamily="18" charset="0"/>
                <a:cs typeface="Times New Roman" panose="02020603050405020304" pitchFamily="18" charset="0"/>
              </a:rPr>
              <a:t>    4. Helping, Not Hoarding (</a:t>
            </a:r>
            <a:r>
              <a:rPr lang="en-US" altLang="en-US" sz="1200" b="1" dirty="0">
                <a:latin typeface="Times New Roman" panose="02020603050405020304" pitchFamily="18" charset="0"/>
                <a:cs typeface="Times New Roman" panose="02020603050405020304" pitchFamily="18" charset="0"/>
              </a:rPr>
              <a:t>Heb. 13:16; 2 Cor. 9:6-8; Ps. 41:1-3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do not forget to do good and </a:t>
            </a:r>
            <a:r>
              <a:rPr lang="en-US" sz="1200" b="1" i="1" u="none" strike="noStrike" kern="1200" baseline="0" dirty="0">
                <a:solidFill>
                  <a:schemeClr val="tx1"/>
                </a:solidFill>
                <a:latin typeface="+mn-lt"/>
                <a:ea typeface="+mn-ea"/>
                <a:cs typeface="+mn-cs"/>
              </a:rPr>
              <a:t>to share</a:t>
            </a:r>
            <a:r>
              <a:rPr lang="en-US" sz="1200" b="0" i="1" u="none" strike="noStrike" kern="1200" baseline="0" dirty="0">
                <a:solidFill>
                  <a:schemeClr val="tx1"/>
                </a:solidFill>
                <a:latin typeface="+mn-lt"/>
                <a:ea typeface="+mn-ea"/>
                <a:cs typeface="+mn-cs"/>
              </a:rPr>
              <a:t>, for with such sacrifices God is well pleased.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13:16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But this I say: He who sows sparingly will also reap sparingly, and he who sows bountifully will also reap bountifully. So let each one give as he purposes in his heart, not grudgingly or of necessity; for </a:t>
            </a:r>
            <a:r>
              <a:rPr lang="en-US" sz="1200" b="1" i="1" u="none" strike="noStrike" kern="1200" baseline="0" dirty="0">
                <a:solidFill>
                  <a:schemeClr val="tx1"/>
                </a:solidFill>
                <a:latin typeface="+mn-lt"/>
                <a:ea typeface="+mn-ea"/>
                <a:cs typeface="+mn-cs"/>
              </a:rPr>
              <a:t>God loves a cheerful giver</a:t>
            </a:r>
            <a:r>
              <a:rPr lang="en-US" sz="1200" b="0" i="1" u="none" strike="noStrike" kern="1200" baseline="0" dirty="0">
                <a:solidFill>
                  <a:schemeClr val="tx1"/>
                </a:solidFill>
                <a:latin typeface="+mn-lt"/>
                <a:ea typeface="+mn-ea"/>
                <a:cs typeface="+mn-cs"/>
              </a:rPr>
              <a:t>. And God is able to make all grace abound toward you, that you, always having all sufficiency in all things, may have an abundance for every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9:6-8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To the Chief Musician. A Psalm of David. </a:t>
            </a:r>
            <a:r>
              <a:rPr lang="en-US" sz="1200" b="1" i="1" u="none" strike="noStrike" kern="1200" baseline="0" dirty="0">
                <a:solidFill>
                  <a:schemeClr val="tx1"/>
                </a:solidFill>
                <a:latin typeface="+mn-lt"/>
                <a:ea typeface="+mn-ea"/>
                <a:cs typeface="+mn-cs"/>
              </a:rPr>
              <a:t>Blessed is he who considers the poor</a:t>
            </a:r>
            <a:r>
              <a:rPr lang="en-US" sz="1200" b="0" i="1" u="none" strike="noStrike" kern="1200" baseline="0" dirty="0">
                <a:solidFill>
                  <a:schemeClr val="tx1"/>
                </a:solidFill>
                <a:latin typeface="+mn-lt"/>
                <a:ea typeface="+mn-ea"/>
                <a:cs typeface="+mn-cs"/>
              </a:rPr>
              <a:t>; The LORD will deliver him in time of trouble. The LORD will preserve him and keep him alive, And </a:t>
            </a:r>
            <a:r>
              <a:rPr lang="en-US" sz="1200" b="1" i="1" u="none" strike="noStrike" kern="1200" baseline="0" dirty="0">
                <a:solidFill>
                  <a:schemeClr val="tx1"/>
                </a:solidFill>
                <a:latin typeface="+mn-lt"/>
                <a:ea typeface="+mn-ea"/>
                <a:cs typeface="+mn-cs"/>
              </a:rPr>
              <a:t>he will be blessed on the earth</a:t>
            </a:r>
            <a:r>
              <a:rPr lang="en-US" sz="1200" b="0" i="1" u="none" strike="noStrike" kern="1200" baseline="0" dirty="0">
                <a:solidFill>
                  <a:schemeClr val="tx1"/>
                </a:solidFill>
                <a:latin typeface="+mn-lt"/>
                <a:ea typeface="+mn-ea"/>
                <a:cs typeface="+mn-cs"/>
              </a:rPr>
              <a:t>; You will not deliver him to the will of his enemies. The LORD will strengthen him on his bed of illness; You will sustain him on his sickbed.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41:1-3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90605BA7-F9B9-4B49-B4F9-946277C30434}" type="slidenum">
              <a:rPr lang="en-US" smtClean="0"/>
              <a:t>11</a:t>
            </a:fld>
            <a:endParaRPr lang="en-US"/>
          </a:p>
        </p:txBody>
      </p:sp>
    </p:spTree>
    <p:extLst>
      <p:ext uri="{BB962C8B-B14F-4D97-AF65-F5344CB8AC3E}">
        <p14:creationId xmlns:p14="http://schemas.microsoft.com/office/powerpoint/2010/main" val="882369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a:t>
            </a:r>
            <a:r>
              <a:rPr lang="en-US" altLang="en-US" sz="1200" b="0" dirty="0">
                <a:solidFill>
                  <a:srgbClr val="0000FF"/>
                </a:solidFill>
                <a:latin typeface="Times New Roman" panose="02020603050405020304" pitchFamily="18" charset="0"/>
                <a:cs typeface="Times New Roman" panose="02020603050405020304" pitchFamily="18" charset="0"/>
              </a:rPr>
              <a:t>Jesus Leads the Way to a Better Life </a:t>
            </a:r>
            <a:r>
              <a:rPr lang="en-US" altLang="en-US" sz="1200" dirty="0">
                <a:cs typeface="Times New Roman" panose="02020603050405020304" pitchFamily="18" charset="0"/>
              </a:rPr>
              <a:t>By Teaching Us How to Live, and </a:t>
            </a:r>
            <a:r>
              <a:rPr lang="en-US" altLang="en-US" sz="1200" dirty="0">
                <a:latin typeface="Times New Roman" panose="02020603050405020304" pitchFamily="18" charset="0"/>
                <a:cs typeface="Times New Roman" panose="02020603050405020304" pitchFamily="18" charset="0"/>
              </a:rPr>
              <a:t>Compassion for the Lost is developed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&gt;&gt;&gt;&gt;&gt;&gt;&gt;&gt;&gt;&gt;&gt;&gt;&gt;&gt;&gt;&gt;&gt;&gt;</a:t>
            </a:r>
          </a:p>
          <a:p>
            <a:pPr>
              <a:buClr>
                <a:srgbClr val="FF3300"/>
              </a:buClr>
              <a:buFontTx/>
              <a:buNone/>
            </a:pPr>
            <a:r>
              <a:rPr lang="en-US" altLang="en-US" sz="1200" b="0" dirty="0">
                <a:latin typeface="Times New Roman" panose="02020603050405020304" pitchFamily="18" charset="0"/>
                <a:cs typeface="Times New Roman" panose="02020603050405020304" pitchFamily="18" charset="0"/>
              </a:rPr>
              <a:t>    2. </a:t>
            </a:r>
            <a:r>
              <a:rPr lang="en-US" altLang="en-US" sz="1200" b="1" dirty="0">
                <a:latin typeface="Times New Roman" panose="02020603050405020304" pitchFamily="18" charset="0"/>
                <a:cs typeface="Times New Roman" panose="02020603050405020304" pitchFamily="18" charset="0"/>
              </a:rPr>
              <a:t>3 Jn. 3-4 </a:t>
            </a:r>
            <a:r>
              <a:rPr lang="en-US" altLang="en-US" sz="1200" dirty="0">
                <a:latin typeface="Times New Roman" panose="02020603050405020304" pitchFamily="18" charset="0"/>
                <a:cs typeface="Times New Roman" panose="02020603050405020304" pitchFamily="18" charset="0"/>
              </a:rPr>
              <a:t>– No Greater Joy</a:t>
            </a:r>
          </a:p>
          <a:p>
            <a:pPr rtl="0"/>
            <a:r>
              <a:rPr lang="en-US" sz="1200" b="0" i="1" u="none" strike="noStrike" kern="1200" baseline="0" dirty="0">
                <a:solidFill>
                  <a:schemeClr val="tx1"/>
                </a:solidFill>
                <a:latin typeface="+mn-lt"/>
                <a:ea typeface="+mn-ea"/>
                <a:cs typeface="+mn-cs"/>
              </a:rPr>
              <a:t>For I rejoiced greatly when brethren came and testified of the truth that is in you, just as you walk in the truth. I have no greater joy than to hear that my children walk in truth.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3 John 1:3-4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buClr>
                <a:srgbClr val="FF3300"/>
              </a:buClr>
              <a:buFontTx/>
              <a:buNone/>
            </a:pPr>
            <a:r>
              <a:rPr lang="en-US" altLang="en-US" sz="1200" b="0" dirty="0">
                <a:latin typeface="Times New Roman" panose="02020603050405020304" pitchFamily="18" charset="0"/>
                <a:cs typeface="Times New Roman" panose="02020603050405020304" pitchFamily="18" charset="0"/>
              </a:rPr>
              <a:t>    3. </a:t>
            </a:r>
            <a:r>
              <a:rPr lang="en-US" altLang="en-US" sz="1200" b="1" dirty="0">
                <a:latin typeface="Times New Roman" panose="02020603050405020304" pitchFamily="18" charset="0"/>
                <a:cs typeface="Times New Roman" panose="02020603050405020304" pitchFamily="18" charset="0"/>
              </a:rPr>
              <a:t>1 Th. 2:19-20 </a:t>
            </a:r>
            <a:r>
              <a:rPr lang="en-US" altLang="en-US" sz="1200" dirty="0">
                <a:latin typeface="Times New Roman" panose="02020603050405020304" pitchFamily="18" charset="0"/>
                <a:cs typeface="Times New Roman" panose="02020603050405020304" pitchFamily="18" charset="0"/>
              </a:rPr>
              <a:t>– Glory and Joy</a:t>
            </a:r>
          </a:p>
          <a:p>
            <a:pPr rtl="0"/>
            <a:r>
              <a:rPr lang="en-US" sz="1200" b="0" i="1" u="none" strike="noStrike" kern="1200" baseline="0" dirty="0">
                <a:solidFill>
                  <a:schemeClr val="tx1"/>
                </a:solidFill>
                <a:latin typeface="+mn-lt"/>
                <a:ea typeface="+mn-ea"/>
                <a:cs typeface="+mn-cs"/>
              </a:rPr>
              <a:t>For what is our hope, or joy, or crown of rejoicing? Is it not even </a:t>
            </a:r>
            <a:r>
              <a:rPr lang="en-US" sz="1200" b="1" i="1" u="none" strike="noStrike" kern="1200" baseline="0" dirty="0">
                <a:solidFill>
                  <a:schemeClr val="tx1"/>
                </a:solidFill>
                <a:latin typeface="+mn-lt"/>
                <a:ea typeface="+mn-ea"/>
                <a:cs typeface="+mn-cs"/>
              </a:rPr>
              <a:t>you in the presence of our Lord Jesus Christ</a:t>
            </a:r>
            <a:r>
              <a:rPr lang="en-US" sz="1200" b="0" i="1" u="none" strike="noStrike" kern="1200" baseline="0" dirty="0">
                <a:solidFill>
                  <a:schemeClr val="tx1"/>
                </a:solidFill>
                <a:latin typeface="+mn-lt"/>
                <a:ea typeface="+mn-ea"/>
                <a:cs typeface="+mn-cs"/>
              </a:rPr>
              <a:t> at His coming? For you are our </a:t>
            </a:r>
            <a:r>
              <a:rPr lang="en-US" sz="1200" b="1" i="1" u="none" strike="noStrike" kern="1200" baseline="0" dirty="0">
                <a:solidFill>
                  <a:schemeClr val="tx1"/>
                </a:solidFill>
                <a:latin typeface="+mn-lt"/>
                <a:ea typeface="+mn-ea"/>
                <a:cs typeface="+mn-cs"/>
              </a:rPr>
              <a:t>glory and joy</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2:19-20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a:buClr>
                <a:srgbClr val="FF3300"/>
              </a:buClr>
              <a:buFontTx/>
              <a:buNone/>
            </a:pPr>
            <a:r>
              <a:rPr lang="en-US" altLang="en-US" sz="1200" b="0" dirty="0">
                <a:latin typeface="Times New Roman" panose="02020603050405020304" pitchFamily="18" charset="0"/>
                <a:cs typeface="Times New Roman" panose="02020603050405020304" pitchFamily="18" charset="0"/>
              </a:rPr>
              <a:t>    4. </a:t>
            </a:r>
            <a:r>
              <a:rPr lang="en-US" altLang="en-US" sz="1200" b="1" dirty="0">
                <a:latin typeface="Times New Roman" panose="02020603050405020304" pitchFamily="18" charset="0"/>
                <a:cs typeface="Times New Roman" panose="02020603050405020304" pitchFamily="18" charset="0"/>
              </a:rPr>
              <a:t>James. 5:19-20 </a:t>
            </a:r>
            <a:r>
              <a:rPr lang="en-US" altLang="en-US" sz="1200" dirty="0">
                <a:latin typeface="Times New Roman" panose="02020603050405020304" pitchFamily="18" charset="0"/>
                <a:cs typeface="Times New Roman" panose="02020603050405020304" pitchFamily="18" charset="0"/>
              </a:rPr>
              <a:t>– Save a Soul from Death</a:t>
            </a:r>
          </a:p>
          <a:p>
            <a:pPr rtl="0"/>
            <a:r>
              <a:rPr lang="en-US" sz="1200" b="0" i="1" u="none" strike="noStrike" kern="1200" baseline="0" dirty="0">
                <a:solidFill>
                  <a:schemeClr val="tx1"/>
                </a:solidFill>
                <a:latin typeface="+mn-lt"/>
                <a:ea typeface="+mn-ea"/>
                <a:cs typeface="+mn-cs"/>
              </a:rPr>
              <a:t>Brethren, if anyone among you wanders from the truth, and someone turns him back, let him know that </a:t>
            </a:r>
            <a:r>
              <a:rPr lang="en-US" sz="1200" b="1" i="1" u="none" strike="noStrike" kern="1200" baseline="0" dirty="0">
                <a:solidFill>
                  <a:schemeClr val="tx1"/>
                </a:solidFill>
                <a:latin typeface="+mn-lt"/>
                <a:ea typeface="+mn-ea"/>
                <a:cs typeface="+mn-cs"/>
              </a:rPr>
              <a:t>he who turns a sinner from the error of his way </a:t>
            </a:r>
            <a:r>
              <a:rPr lang="en-US" sz="1200" b="0" i="1" u="none" strike="noStrike" kern="1200" baseline="0" dirty="0">
                <a:solidFill>
                  <a:schemeClr val="tx1"/>
                </a:solidFill>
                <a:latin typeface="+mn-lt"/>
                <a:ea typeface="+mn-ea"/>
                <a:cs typeface="+mn-cs"/>
              </a:rPr>
              <a:t>will save a soul from death and cover a multitude of sins.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5:19-20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12</a:t>
            </a:fld>
            <a:endParaRPr lang="en-US"/>
          </a:p>
        </p:txBody>
      </p:sp>
    </p:spTree>
    <p:extLst>
      <p:ext uri="{BB962C8B-B14F-4D97-AF65-F5344CB8AC3E}">
        <p14:creationId xmlns:p14="http://schemas.microsoft.com/office/powerpoint/2010/main" val="76660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1. </a:t>
            </a:r>
            <a:r>
              <a:rPr lang="en-US" altLang="en-US" sz="1200" b="0" dirty="0">
                <a:solidFill>
                  <a:srgbClr val="0000FF"/>
                </a:solidFill>
                <a:latin typeface="Times New Roman" panose="02020603050405020304" pitchFamily="18" charset="0"/>
                <a:cs typeface="Times New Roman" panose="02020603050405020304" pitchFamily="18" charset="0"/>
              </a:rPr>
              <a:t>Jesus Leads the Way to a Better Life</a:t>
            </a:r>
            <a:r>
              <a:rPr lang="en-US" altLang="en-US" sz="1200" b="0" dirty="0">
                <a:cs typeface="Times New Roman" panose="02020603050405020304" pitchFamily="18" charset="0"/>
              </a:rPr>
              <a:t> </a:t>
            </a:r>
            <a:r>
              <a:rPr lang="en-US" altLang="en-US" sz="1200" dirty="0">
                <a:cs typeface="Times New Roman" panose="02020603050405020304" pitchFamily="18" charset="0"/>
              </a:rPr>
              <a:t>By Giving Us What We Do Not Deserve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&gt;&gt;&gt;&gt;&gt;&gt;&gt;&gt;&gt;&gt;&gt;&gt;&gt;&gt;&gt;&gt;&gt;&gt;</a:t>
            </a:r>
          </a:p>
          <a:p>
            <a:pPr>
              <a:buClr>
                <a:srgbClr val="FF3300"/>
              </a:buClr>
              <a:buFontTx/>
              <a:buNone/>
            </a:pPr>
            <a:r>
              <a:rPr lang="en-US" altLang="en-US" sz="1200" dirty="0">
                <a:latin typeface="Times New Roman" panose="02020603050405020304" pitchFamily="18" charset="0"/>
                <a:cs typeface="Times New Roman" panose="02020603050405020304" pitchFamily="18" charset="0"/>
              </a:rPr>
              <a:t>    2. He Provides for All Our Needs (</a:t>
            </a:r>
            <a:r>
              <a:rPr lang="en-US" altLang="en-US" sz="1200" b="1" dirty="0">
                <a:latin typeface="Times New Roman" panose="02020603050405020304" pitchFamily="18" charset="0"/>
                <a:cs typeface="Times New Roman" panose="02020603050405020304" pitchFamily="18" charset="0"/>
              </a:rPr>
              <a:t>Mt. 6:33</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But seek first the kingdom of God and His righteousness, and </a:t>
            </a:r>
            <a:r>
              <a:rPr lang="en-US" sz="1200" b="1" i="1" u="none" strike="noStrike" kern="1200" baseline="0" dirty="0">
                <a:solidFill>
                  <a:schemeClr val="tx1"/>
                </a:solidFill>
                <a:latin typeface="+mn-lt"/>
                <a:ea typeface="+mn-ea"/>
                <a:cs typeface="+mn-cs"/>
              </a:rPr>
              <a:t>all these things </a:t>
            </a:r>
            <a:r>
              <a:rPr lang="en-US" sz="1200" b="0" i="1" u="none" strike="noStrike" kern="1200" baseline="0" dirty="0">
                <a:solidFill>
                  <a:schemeClr val="tx1"/>
                </a:solidFill>
                <a:latin typeface="+mn-lt"/>
                <a:ea typeface="+mn-ea"/>
                <a:cs typeface="+mn-cs"/>
              </a:rPr>
              <a:t>shall be added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6:33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endParaRPr lang="en-US" altLang="en-US" sz="1200" dirty="0">
              <a:latin typeface="Times New Roman" panose="02020603050405020304" pitchFamily="18" charset="0"/>
              <a:cs typeface="Times New Roman" panose="02020603050405020304" pitchFamily="18" charset="0"/>
            </a:endParaRPr>
          </a:p>
          <a:p>
            <a:pPr>
              <a:buClr>
                <a:srgbClr val="FF3300"/>
              </a:buClr>
              <a:buFontTx/>
              <a:buNone/>
            </a:pPr>
            <a:r>
              <a:rPr lang="en-US" altLang="en-US" sz="1200" dirty="0">
                <a:latin typeface="Times New Roman" panose="02020603050405020304" pitchFamily="18" charset="0"/>
                <a:cs typeface="Times New Roman" panose="02020603050405020304" pitchFamily="18" charset="0"/>
              </a:rPr>
              <a:t>    3. Jesus would have you full of joy (</a:t>
            </a:r>
            <a:r>
              <a:rPr lang="en-US" altLang="en-US" sz="1200" b="1" dirty="0">
                <a:latin typeface="Times New Roman" panose="02020603050405020304" pitchFamily="18" charset="0"/>
                <a:cs typeface="Times New Roman" panose="02020603050405020304" pitchFamily="18" charset="0"/>
              </a:rPr>
              <a:t>Jn. 15:11</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"These things I have spoken to you, that My joy may remain in you, and that </a:t>
            </a:r>
            <a:r>
              <a:rPr lang="en-US" sz="1200" b="1" i="1" u="none" strike="noStrike" kern="1200" baseline="0" dirty="0">
                <a:solidFill>
                  <a:schemeClr val="tx1"/>
                </a:solidFill>
                <a:latin typeface="+mn-lt"/>
                <a:ea typeface="+mn-ea"/>
                <a:cs typeface="+mn-cs"/>
              </a:rPr>
              <a:t>your joy may be full</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15:11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a:t>
            </a:r>
            <a:endParaRPr lang="en-US" altLang="en-US" sz="1200" dirty="0">
              <a:latin typeface="Times New Roman" panose="02020603050405020304" pitchFamily="18" charset="0"/>
              <a:cs typeface="Times New Roman" panose="02020603050405020304" pitchFamily="18" charset="0"/>
            </a:endParaRPr>
          </a:p>
          <a:p>
            <a:pPr>
              <a:buClr>
                <a:srgbClr val="FF3300"/>
              </a:buClr>
              <a:buFontTx/>
              <a:buNone/>
            </a:pPr>
            <a:r>
              <a:rPr lang="en-US" altLang="en-US" sz="1200" dirty="0">
                <a:latin typeface="Times New Roman" panose="02020603050405020304" pitchFamily="18" charset="0"/>
                <a:cs typeface="Times New Roman" panose="02020603050405020304" pitchFamily="18" charset="0"/>
              </a:rPr>
              <a:t>    4. You will have the Eternal Distinction that you belong to Christ. (</a:t>
            </a:r>
            <a:r>
              <a:rPr lang="en-US" altLang="en-US" sz="1200" b="1" dirty="0">
                <a:latin typeface="Times New Roman" panose="02020603050405020304" pitchFamily="18" charset="0"/>
                <a:cs typeface="Times New Roman" panose="02020603050405020304" pitchFamily="18" charset="0"/>
              </a:rPr>
              <a:t>Col. 3:4</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When Christ who is our life appears, then you also will appear </a:t>
            </a:r>
            <a:r>
              <a:rPr lang="en-US" sz="1200" b="1" i="1" u="none" strike="noStrike" kern="1200" baseline="0" dirty="0">
                <a:solidFill>
                  <a:schemeClr val="tx1"/>
                </a:solidFill>
                <a:latin typeface="+mn-lt"/>
                <a:ea typeface="+mn-ea"/>
                <a:cs typeface="+mn-cs"/>
              </a:rPr>
              <a:t>with Him </a:t>
            </a:r>
            <a:r>
              <a:rPr lang="en-US" sz="1200" b="0" i="1" u="none" strike="noStrike" kern="1200" baseline="0" dirty="0">
                <a:solidFill>
                  <a:schemeClr val="tx1"/>
                </a:solidFill>
                <a:latin typeface="+mn-lt"/>
                <a:ea typeface="+mn-ea"/>
                <a:cs typeface="+mn-cs"/>
              </a:rPr>
              <a:t>in glory.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13</a:t>
            </a:fld>
            <a:endParaRPr lang="en-US"/>
          </a:p>
        </p:txBody>
      </p:sp>
    </p:spTree>
    <p:extLst>
      <p:ext uri="{BB962C8B-B14F-4D97-AF65-F5344CB8AC3E}">
        <p14:creationId xmlns:p14="http://schemas.microsoft.com/office/powerpoint/2010/main" val="293824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The World Sets Goals That Are Unobtainable and Undesirable For Christians, Therefore, The Lord’s Many Cannot Achieve These worldly goals.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0000FF"/>
                </a:solidFill>
                <a:latin typeface="Times New Roman" panose="02020603050405020304" pitchFamily="18" charset="0"/>
                <a:cs typeface="Times New Roman" panose="02020603050405020304" pitchFamily="18" charset="0"/>
              </a:rPr>
              <a:t>But, our Lord Jesus Presents Goals Which Can Be Achieved</a:t>
            </a:r>
          </a:p>
          <a:p>
            <a:endParaRPr lang="en-US" dirty="0"/>
          </a:p>
          <a:p>
            <a:pPr>
              <a:lnSpc>
                <a:spcPct val="110000"/>
              </a:lnSpc>
              <a:buClr>
                <a:srgbClr val="FF3300"/>
              </a:buClr>
              <a:buFont typeface="Wingdings 2" panose="05020102010507070707" pitchFamily="18" charset="2"/>
              <a:buChar char="é"/>
            </a:pPr>
            <a:r>
              <a:rPr lang="en-US" altLang="en-US" sz="1200" dirty="0">
                <a:latin typeface="Times New Roman" panose="02020603050405020304" pitchFamily="18" charset="0"/>
                <a:cs typeface="Times New Roman" panose="02020603050405020304" pitchFamily="18" charset="0"/>
              </a:rPr>
              <a:t>A Great Treasure in Heaven</a:t>
            </a:r>
          </a:p>
          <a:p>
            <a:pPr>
              <a:lnSpc>
                <a:spcPct val="110000"/>
              </a:lnSpc>
              <a:buClr>
                <a:srgbClr val="FF3300"/>
              </a:buClr>
              <a:buFont typeface="Wingdings 2" panose="05020102010507070707" pitchFamily="18" charset="2"/>
              <a:buChar char="é"/>
            </a:pPr>
            <a:r>
              <a:rPr lang="en-US" altLang="en-US" sz="1200" dirty="0">
                <a:latin typeface="Times New Roman" panose="02020603050405020304" pitchFamily="18" charset="0"/>
                <a:cs typeface="Times New Roman" panose="02020603050405020304" pitchFamily="18" charset="0"/>
              </a:rPr>
              <a:t>The Opportunity Live for Christ</a:t>
            </a: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14</a:t>
            </a:fld>
            <a:endParaRPr lang="en-US"/>
          </a:p>
        </p:txBody>
      </p:sp>
    </p:spTree>
    <p:extLst>
      <p:ext uri="{BB962C8B-B14F-4D97-AF65-F5344CB8AC3E}">
        <p14:creationId xmlns:p14="http://schemas.microsoft.com/office/powerpoint/2010/main" val="318799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    1. Jesus requires us to believe that He is the Son of God, He died for our Sins and Was resurrected from death to overcome eternal death for all who believe in Him.</a:t>
            </a:r>
          </a:p>
          <a:p>
            <a:r>
              <a:rPr lang="en-US" dirty="0">
                <a:latin typeface="Times New Roman" panose="02020603050405020304" pitchFamily="18" charset="0"/>
                <a:cs typeface="Times New Roman" panose="02020603050405020304" pitchFamily="18" charset="0"/>
              </a:rPr>
              <a:t>&gt;&gt;&gt;&gt;&gt;&gt;&gt;&gt;&gt;&gt;&gt;&gt;&gt;&gt;&gt;&gt;&gt;&gt;</a:t>
            </a:r>
          </a:p>
          <a:p>
            <a:pPr rtl="0"/>
            <a:r>
              <a:rPr lang="en-US" sz="1200" b="0" i="1" u="none" strike="noStrike" kern="1200" baseline="0" dirty="0">
                <a:solidFill>
                  <a:schemeClr val="tx1"/>
                </a:solidFill>
                <a:latin typeface="+mn-lt"/>
                <a:ea typeface="+mn-ea"/>
                <a:cs typeface="+mn-cs"/>
              </a:rPr>
              <a:t>and saying, "The time is fulfilled, and the kingdom of God is at hand. Repent, and believe in the gospel."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1:15</a:t>
            </a:r>
            <a:r>
              <a:rPr lang="en-US" sz="1200" b="0" i="0" u="none" strike="noStrike" kern="1200" baseline="0" dirty="0">
                <a:solidFill>
                  <a:schemeClr val="tx1"/>
                </a:solidFill>
                <a:latin typeface="+mn-lt"/>
                <a:ea typeface="+mn-ea"/>
                <a:cs typeface="+mn-cs"/>
              </a:rPr>
              <a:t>)</a:t>
            </a:r>
          </a:p>
          <a:p>
            <a:r>
              <a:rPr lang="en-US" dirty="0">
                <a:latin typeface="Times New Roman" panose="02020603050405020304" pitchFamily="18" charset="0"/>
                <a:cs typeface="Times New Roman" panose="02020603050405020304" pitchFamily="18" charset="0"/>
              </a:rPr>
              <a:t>        a. He requires your obedience to His commands.</a:t>
            </a:r>
          </a:p>
          <a:p>
            <a:r>
              <a:rPr lang="en-US" dirty="0">
                <a:latin typeface="Times New Roman" panose="02020603050405020304" pitchFamily="18" charset="0"/>
                <a:cs typeface="Times New Roman" panose="02020603050405020304" pitchFamily="18" charset="0"/>
              </a:rPr>
              <a:t>&gt;&gt;&gt;&gt;&gt;&gt;&gt;&gt;&gt;&gt;&gt;&gt;&gt;&gt;&gt;&gt;&gt;&gt;</a:t>
            </a:r>
          </a:p>
          <a:p>
            <a:pPr rtl="0"/>
            <a:r>
              <a:rPr lang="en-US" sz="1200" b="0" i="1" u="none" strike="noStrike" kern="1200" baseline="0" dirty="0">
                <a:solidFill>
                  <a:schemeClr val="tx1"/>
                </a:solidFill>
                <a:latin typeface="+mn-lt"/>
                <a:ea typeface="+mn-ea"/>
                <a:cs typeface="+mn-cs"/>
              </a:rPr>
              <a:t>For as the body without the spirit is dead, so faith without works is dead also.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2:26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Confession is Commanded:</a:t>
            </a:r>
          </a:p>
          <a:p>
            <a:pPr rtl="0"/>
            <a:r>
              <a:rPr lang="en-US" sz="1200" b="0" i="0" u="none" strike="noStrike" kern="1200" baseline="0" dirty="0">
                <a:solidFill>
                  <a:schemeClr val="tx1"/>
                </a:solidFill>
                <a:latin typeface="+mn-lt"/>
                <a:ea typeface="+mn-ea"/>
                <a:cs typeface="+mn-cs"/>
              </a:rPr>
              <a:t>&gt;&gt;&gt;&gt;&gt;&gt;&gt;&gt;&gt;&gt;&gt;&gt;&gt;&gt;&gt;&gt;&gt;&gt;</a:t>
            </a:r>
          </a:p>
          <a:p>
            <a:pPr rtl="0"/>
            <a:r>
              <a:rPr lang="en-US" sz="1200" b="0" i="1" u="none" strike="noStrike" kern="1200" baseline="0" dirty="0">
                <a:solidFill>
                  <a:schemeClr val="tx1"/>
                </a:solidFill>
                <a:latin typeface="+mn-lt"/>
                <a:ea typeface="+mn-ea"/>
                <a:cs typeface="+mn-cs"/>
              </a:rPr>
              <a:t>Whoever confesses that Jesus is the Son of God, God abides in him, and he in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4:15</a:t>
            </a:r>
            <a:r>
              <a:rPr lang="en-US" sz="1200" b="0" i="0" u="none" strike="noStrike" kern="1200" baseline="0" dirty="0">
                <a:solidFill>
                  <a:schemeClr val="tx1"/>
                </a:solidFill>
                <a:latin typeface="+mn-lt"/>
                <a:ea typeface="+mn-ea"/>
                <a:cs typeface="+mn-cs"/>
              </a:rPr>
              <a:t>)</a:t>
            </a:r>
          </a:p>
          <a:p>
            <a:r>
              <a:rPr lang="en-US" dirty="0">
                <a:latin typeface="Times New Roman" panose="02020603050405020304" pitchFamily="18" charset="0"/>
                <a:cs typeface="Times New Roman" panose="02020603050405020304" pitchFamily="18" charset="0"/>
              </a:rPr>
              <a:t>    2. Realizing that He is who He says He is should compel you to repent of your sins in obedience to His command.</a:t>
            </a:r>
          </a:p>
          <a:p>
            <a:r>
              <a:rPr lang="en-US" dirty="0">
                <a:latin typeface="Times New Roman" panose="02020603050405020304" pitchFamily="18" charset="0"/>
                <a:cs typeface="Times New Roman" panose="02020603050405020304" pitchFamily="18" charset="0"/>
              </a:rPr>
              <a:t>&gt;&gt;&gt;&gt;&gt;&gt;&gt;&gt;&gt;&gt;&gt;&gt;&gt;&gt;&gt;&gt;&gt;</a:t>
            </a:r>
          </a:p>
          <a:p>
            <a:pPr rtl="0"/>
            <a:r>
              <a:rPr lang="en-US" sz="1200" b="0" i="1" u="none" strike="noStrike" kern="1200" baseline="0" dirty="0">
                <a:solidFill>
                  <a:schemeClr val="tx1"/>
                </a:solidFill>
                <a:latin typeface="+mn-lt"/>
                <a:ea typeface="+mn-ea"/>
                <a:cs typeface="+mn-cs"/>
              </a:rPr>
              <a:t>I tell you, no; but unless you repent you will all likewise perish.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13:3</a:t>
            </a:r>
            <a:r>
              <a:rPr lang="en-US" sz="1200" b="0" i="0" u="none" strike="noStrike" kern="1200" baseline="0" dirty="0">
                <a:solidFill>
                  <a:schemeClr val="tx1"/>
                </a:solidFill>
                <a:latin typeface="+mn-lt"/>
                <a:ea typeface="+mn-ea"/>
                <a:cs typeface="+mn-cs"/>
              </a:rPr>
              <a:t>)</a:t>
            </a:r>
          </a:p>
          <a:p>
            <a:pPr rtl="0"/>
            <a:r>
              <a:rPr lang="en-US" dirty="0">
                <a:latin typeface="Times New Roman" panose="02020603050405020304" pitchFamily="18" charset="0"/>
                <a:cs typeface="Times New Roman" panose="02020603050405020304" pitchFamily="18" charset="0"/>
              </a:rPr>
              <a:t>    3. Baptism is the putting to death the old man of sin as a requirement of the Gospel.</a:t>
            </a:r>
          </a:p>
          <a:p>
            <a:pPr rtl="0"/>
            <a:r>
              <a:rPr lang="en-US" dirty="0">
                <a:latin typeface="Times New Roman" panose="02020603050405020304" pitchFamily="18" charset="0"/>
                <a:cs typeface="Times New Roman" panose="02020603050405020304" pitchFamily="18" charset="0"/>
              </a:rPr>
              <a:t>&gt;&gt;&gt;&gt;&gt;&gt;&gt;&gt;&gt;&gt;&gt;&gt;&gt;&gt;&gt;&gt;&gt;</a:t>
            </a:r>
          </a:p>
          <a:p>
            <a:pPr rtl="0"/>
            <a:r>
              <a:rPr lang="en-US" sz="1200" b="0" i="1" u="none" strike="noStrike" kern="1200" baseline="0" dirty="0">
                <a:solidFill>
                  <a:schemeClr val="tx1"/>
                </a:solidFill>
                <a:latin typeface="+mn-lt"/>
                <a:ea typeface="+mn-ea"/>
                <a:cs typeface="+mn-cs"/>
              </a:rPr>
              <a:t>Therefore we were buried with Him through baptism into death, that just as Christ was raised from the dead by the glory of the Father, even so we also should walk in newness of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6:4</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605BA7-F9B9-4B49-B4F9-946277C30434}" type="slidenum">
              <a:rPr lang="en-US" smtClean="0"/>
              <a:t>15</a:t>
            </a:fld>
            <a:endParaRPr lang="en-US"/>
          </a:p>
        </p:txBody>
      </p:sp>
    </p:spTree>
    <p:extLst>
      <p:ext uri="{BB962C8B-B14F-4D97-AF65-F5344CB8AC3E}">
        <p14:creationId xmlns:p14="http://schemas.microsoft.com/office/powerpoint/2010/main" val="216253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2</a:t>
            </a:fld>
            <a:endParaRPr lang="en-US"/>
          </a:p>
        </p:txBody>
      </p:sp>
    </p:spTree>
    <p:extLst>
      <p:ext uri="{BB962C8B-B14F-4D97-AF65-F5344CB8AC3E}">
        <p14:creationId xmlns:p14="http://schemas.microsoft.com/office/powerpoint/2010/main" val="352727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Today, many will attend worship services who have not attended since Christmas or last Easter.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They do so to celebrate the resurrection of Christ as the rest of the pagan world does.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The Bible instructs us to worship God and remember the death, burial and resurrection on the first day of the week, every week of the year.</a:t>
            </a:r>
          </a:p>
          <a:p>
            <a:pPr rtl="0"/>
            <a:r>
              <a:rPr lang="en-US" sz="1200" b="0" i="1" u="none" strike="noStrike" kern="1200" baseline="0" dirty="0">
                <a:solidFill>
                  <a:schemeClr val="tx1"/>
                </a:solidFill>
                <a:latin typeface="+mn-lt"/>
                <a:ea typeface="+mn-ea"/>
                <a:cs typeface="+mn-cs"/>
              </a:rPr>
              <a:t>Now on the </a:t>
            </a:r>
            <a:r>
              <a:rPr lang="en-US" sz="1200" b="1" i="1" u="none" strike="noStrike" kern="1200" baseline="0" dirty="0">
                <a:solidFill>
                  <a:schemeClr val="tx1"/>
                </a:solidFill>
                <a:latin typeface="+mn-lt"/>
                <a:ea typeface="+mn-ea"/>
                <a:cs typeface="+mn-cs"/>
              </a:rPr>
              <a:t>first day of the week</a:t>
            </a:r>
            <a:r>
              <a:rPr lang="en-US" sz="1200" b="0" i="1" u="none" strike="noStrike" kern="1200" baseline="0" dirty="0">
                <a:solidFill>
                  <a:schemeClr val="tx1"/>
                </a:solidFill>
                <a:latin typeface="+mn-lt"/>
                <a:ea typeface="+mn-ea"/>
                <a:cs typeface="+mn-cs"/>
              </a:rPr>
              <a:t>, when the disciples came together to </a:t>
            </a:r>
            <a:r>
              <a:rPr lang="en-US" sz="1200" b="1" i="1" u="none" strike="noStrike" kern="1200" baseline="0" dirty="0">
                <a:solidFill>
                  <a:schemeClr val="tx1"/>
                </a:solidFill>
                <a:latin typeface="+mn-lt"/>
                <a:ea typeface="+mn-ea"/>
                <a:cs typeface="+mn-cs"/>
              </a:rPr>
              <a:t>break bread</a:t>
            </a:r>
            <a:r>
              <a:rPr lang="en-US" sz="1200" b="0" i="1" u="none" strike="noStrike" kern="1200" baseline="0" dirty="0">
                <a:solidFill>
                  <a:schemeClr val="tx1"/>
                </a:solidFill>
                <a:latin typeface="+mn-lt"/>
                <a:ea typeface="+mn-ea"/>
                <a:cs typeface="+mn-cs"/>
              </a:rPr>
              <a:t>, Paul, ready to depart the next day, spoke to them and continued his message until midnight.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20:7</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Times New Roman" panose="02020603050405020304" pitchFamily="18" charset="0"/>
                <a:cs typeface="Times New Roman" panose="02020603050405020304" pitchFamily="18" charset="0"/>
              </a:rPr>
              <a:t>    1. Jesus, the Way to a Better Life</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2.  </a:t>
            </a:r>
            <a:r>
              <a:rPr lang="en-US" sz="1200" b="0" i="1" u="none" strike="noStrike" kern="1200" baseline="0" dirty="0">
                <a:solidFill>
                  <a:schemeClr val="tx1"/>
                </a:solidFill>
                <a:latin typeface="+mn-lt"/>
                <a:ea typeface="+mn-ea"/>
                <a:cs typeface="+mn-cs"/>
              </a:rPr>
              <a:t>Jesus said to him, "I am the way, the truth, and the life. No one comes to the Father except through Me. </a:t>
            </a:r>
            <a:r>
              <a:rPr lang="en-US" sz="1200" b="1" i="0" u="none" strike="noStrike" kern="1200" baseline="0" dirty="0">
                <a:solidFill>
                  <a:schemeClr val="tx1"/>
                </a:solidFill>
                <a:latin typeface="+mn-lt"/>
                <a:ea typeface="+mn-ea"/>
                <a:cs typeface="+mn-cs"/>
              </a:rPr>
              <a:t>John 14:6</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3</a:t>
            </a:fld>
            <a:endParaRPr lang="en-US"/>
          </a:p>
        </p:txBody>
      </p:sp>
    </p:spTree>
    <p:extLst>
      <p:ext uri="{BB962C8B-B14F-4D97-AF65-F5344CB8AC3E}">
        <p14:creationId xmlns:p14="http://schemas.microsoft.com/office/powerpoint/2010/main" val="92052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altLang="en-US" sz="1200" b="0" dirty="0">
                <a:solidFill>
                  <a:srgbClr val="00CC00"/>
                </a:solidFill>
                <a:latin typeface="Times New Roman" panose="02020603050405020304" pitchFamily="18" charset="0"/>
                <a:cs typeface="Times New Roman" panose="02020603050405020304" pitchFamily="18" charset="0"/>
              </a:rPr>
              <a:t>    1. When you think about todays world, and their desires,  </a:t>
            </a:r>
            <a:r>
              <a:rPr lang="en-US" altLang="en-US" sz="1200" b="1" dirty="0">
                <a:solidFill>
                  <a:srgbClr val="00CC00"/>
                </a:solidFill>
                <a:latin typeface="Times New Roman" panose="02020603050405020304" pitchFamily="18" charset="0"/>
                <a:cs typeface="Times New Roman" panose="02020603050405020304" pitchFamily="18" charset="0"/>
              </a:rPr>
              <a:t>The </a:t>
            </a:r>
            <a:r>
              <a:rPr lang="en-US" altLang="en-US" sz="1200" b="0" dirty="0">
                <a:solidFill>
                  <a:srgbClr val="00CC00"/>
                </a:solidFill>
                <a:latin typeface="Times New Roman" panose="02020603050405020304" pitchFamily="18" charset="0"/>
                <a:cs typeface="Times New Roman" panose="02020603050405020304" pitchFamily="18" charset="0"/>
              </a:rPr>
              <a:t>Popular</a:t>
            </a:r>
            <a:r>
              <a:rPr lang="en-US" altLang="en-US" sz="1200" b="1" dirty="0">
                <a:solidFill>
                  <a:srgbClr val="00CC00"/>
                </a:solidFill>
                <a:latin typeface="Times New Roman" panose="02020603050405020304" pitchFamily="18" charset="0"/>
                <a:cs typeface="Times New Roman" panose="02020603050405020304" pitchFamily="18" charset="0"/>
              </a:rPr>
              <a:t> Goal Is: “The Good Life”</a:t>
            </a:r>
          </a:p>
          <a:p>
            <a:pPr algn="l">
              <a:buFontTx/>
              <a:buNone/>
            </a:pPr>
            <a:r>
              <a:rPr lang="en-US" altLang="en-US" sz="1200" b="1" dirty="0">
                <a:solidFill>
                  <a:srgbClr val="00CC00"/>
                </a:solidFill>
                <a:latin typeface="Times New Roman" panose="02020603050405020304" pitchFamily="18" charset="0"/>
                <a:cs typeface="Times New Roman" panose="02020603050405020304" pitchFamily="18" charset="0"/>
              </a:rPr>
              <a:t>&gt;&gt;&gt;&gt;&gt;&gt;&gt;&gt;&gt;&gt;&gt;&gt;&gt;&gt;&gt;&gt;&gt;</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    2. It is the Desire of Every Age and Every Walk of Life to “Live The Good Life”</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&gt;&gt;&gt;&gt;&gt;&gt;&gt;&gt;&gt;&gt;&gt;&gt;&gt;&gt;&gt;&gt;&gt;</a:t>
            </a:r>
          </a:p>
          <a:p>
            <a:pPr marL="0" indent="0">
              <a:buClr>
                <a:srgbClr val="FF3300"/>
              </a:buClr>
              <a:buFontTx/>
              <a:buNone/>
            </a:pPr>
            <a:r>
              <a:rPr lang="en-US" altLang="en-US" sz="1200" dirty="0">
                <a:latin typeface="Times New Roman" panose="02020603050405020304" pitchFamily="18" charset="0"/>
                <a:cs typeface="Times New Roman" panose="02020603050405020304" pitchFamily="18" charset="0"/>
              </a:rPr>
              <a:t>    3. But to live the Truly Good Life, Jesus Is the only Way!</a:t>
            </a:r>
          </a:p>
          <a:p>
            <a:pPr algn="l"/>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4</a:t>
            </a:fld>
            <a:endParaRPr lang="en-US"/>
          </a:p>
        </p:txBody>
      </p:sp>
    </p:spTree>
    <p:extLst>
      <p:ext uri="{BB962C8B-B14F-4D97-AF65-F5344CB8AC3E}">
        <p14:creationId xmlns:p14="http://schemas.microsoft.com/office/powerpoint/2010/main" val="120912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ltLang="en-US" sz="1200" b="0" dirty="0">
                <a:solidFill>
                  <a:srgbClr val="0000FF"/>
                </a:solidFill>
                <a:latin typeface="Times New Roman" panose="02020603050405020304" pitchFamily="18" charset="0"/>
                <a:cs typeface="Times New Roman" panose="02020603050405020304" pitchFamily="18" charset="0"/>
              </a:rPr>
              <a:t>    1. </a:t>
            </a:r>
            <a:r>
              <a:rPr lang="en-US" altLang="en-US" sz="1200" b="1" dirty="0">
                <a:solidFill>
                  <a:srgbClr val="0000FF"/>
                </a:solidFill>
                <a:latin typeface="Times New Roman" panose="02020603050405020304" pitchFamily="18" charset="0"/>
                <a:cs typeface="Times New Roman" panose="02020603050405020304" pitchFamily="18" charset="0"/>
              </a:rPr>
              <a:t>Jesus Corrects our Misconception </a:t>
            </a:r>
            <a:r>
              <a:rPr lang="en-US" altLang="en-US" sz="1200" b="0" dirty="0">
                <a:solidFill>
                  <a:srgbClr val="0000FF"/>
                </a:solidFill>
                <a:latin typeface="Times New Roman" panose="02020603050405020304" pitchFamily="18" charset="0"/>
                <a:cs typeface="Times New Roman" panose="02020603050405020304" pitchFamily="18" charset="0"/>
              </a:rPr>
              <a:t>about what a good life is and should be for all mankind.</a:t>
            </a:r>
          </a:p>
          <a:p>
            <a:pPr>
              <a:buFontTx/>
              <a:buNone/>
            </a:pPr>
            <a:r>
              <a:rPr lang="en-US" altLang="en-US" sz="1200" b="0" dirty="0">
                <a:solidFill>
                  <a:srgbClr val="0000FF"/>
                </a:solidFill>
                <a:latin typeface="Times New Roman" panose="02020603050405020304" pitchFamily="18" charset="0"/>
                <a:cs typeface="Times New Roman" panose="02020603050405020304" pitchFamily="18" charset="0"/>
              </a:rPr>
              <a:t>&gt;&gt;&gt;&gt;&gt;&gt;&gt;&gt;&gt;&gt;&gt;&gt;&gt;&gt;&gt;&gt;</a:t>
            </a:r>
            <a:endParaRPr lang="en-US" altLang="en-US" sz="1200" b="1" dirty="0">
              <a:solidFill>
                <a:srgbClr val="0000FF"/>
              </a:solidFill>
              <a:latin typeface="Times New Roman" panose="02020603050405020304" pitchFamily="18" charset="0"/>
              <a:cs typeface="Times New Roman" panose="02020603050405020304" pitchFamily="18" charset="0"/>
            </a:endParaRPr>
          </a:p>
          <a:p>
            <a:pPr>
              <a:buClr>
                <a:srgbClr val="FF3300"/>
              </a:buClr>
              <a:buFontTx/>
              <a:buNone/>
            </a:pPr>
            <a:r>
              <a:rPr lang="en-US" altLang="en-US" sz="1200" dirty="0"/>
              <a:t>    2. The Good Life to Many: Is all about the Material Prosperity, Pleasure, Security, Popularity that he obtains in this life.</a:t>
            </a:r>
          </a:p>
          <a:p>
            <a:pPr>
              <a:buClr>
                <a:srgbClr val="FF3300"/>
              </a:buClr>
              <a:buFontTx/>
              <a:buNone/>
            </a:pPr>
            <a:r>
              <a:rPr lang="en-US" altLang="en-US" sz="1200" dirty="0"/>
              <a:t>&gt;&gt;&gt;&gt;&gt;&gt;&gt;&gt;&gt;&gt;&gt;&gt;&gt;&gt;&gt;&gt;</a:t>
            </a:r>
          </a:p>
          <a:p>
            <a:pPr>
              <a:buClr>
                <a:srgbClr val="FF3300"/>
              </a:buClr>
              <a:buFontTx/>
              <a:buNone/>
            </a:pPr>
            <a:r>
              <a:rPr lang="en-US" altLang="en-US" sz="1200" dirty="0"/>
              <a:t>    3. Why? – Because it is all he knows; and he Assume These Things Bring Happiness, Peace, and Comfort.</a:t>
            </a:r>
          </a:p>
          <a:p>
            <a:pPr>
              <a:buClr>
                <a:srgbClr val="FF3300"/>
              </a:buClr>
              <a:buFontTx/>
              <a:buNone/>
            </a:pPr>
            <a:r>
              <a:rPr lang="en-US" altLang="en-US" sz="1200" dirty="0"/>
              <a:t>&gt;&gt;&gt;&gt;&gt;&gt;&gt;&gt;&gt;&gt;&gt;&gt;&gt;&gt;&gt;&gt;</a:t>
            </a:r>
          </a:p>
          <a:p>
            <a:pPr>
              <a:buClr>
                <a:srgbClr val="FF3300"/>
              </a:buClr>
              <a:buFontTx/>
              <a:buNone/>
            </a:pPr>
            <a:r>
              <a:rPr lang="en-US" altLang="en-US" sz="1200" dirty="0"/>
              <a:t>    4. Yet, as we look at the unhappy world around us  We See They Do Not bring that desired Pleasure, Prosperity, Popularity or Security.</a:t>
            </a: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5</a:t>
            </a:fld>
            <a:endParaRPr lang="en-US"/>
          </a:p>
        </p:txBody>
      </p:sp>
    </p:spTree>
    <p:extLst>
      <p:ext uri="{BB962C8B-B14F-4D97-AF65-F5344CB8AC3E}">
        <p14:creationId xmlns:p14="http://schemas.microsoft.com/office/powerpoint/2010/main" val="7772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buClr>
                <a:schemeClr val="hlink"/>
              </a:buClr>
              <a:buFontTx/>
              <a:buNone/>
            </a:pPr>
            <a:r>
              <a:rPr lang="en-US" altLang="en-US" sz="1200" dirty="0"/>
              <a:t>    1. According to Jesus, there is much more to Life than what we understand as material possessions. (</a:t>
            </a:r>
            <a:r>
              <a:rPr lang="en-US" altLang="en-US" sz="1200" b="1" dirty="0"/>
              <a:t>Luke 12:15</a:t>
            </a:r>
            <a:r>
              <a:rPr lang="en-US" altLang="en-US" sz="1200" dirty="0"/>
              <a:t>)</a:t>
            </a:r>
          </a:p>
          <a:p>
            <a:pPr rtl="0"/>
            <a:r>
              <a:rPr lang="en-US" sz="1200" b="0" i="1" u="none" strike="noStrike" kern="1200" baseline="0" dirty="0">
                <a:solidFill>
                  <a:schemeClr val="tx1"/>
                </a:solidFill>
                <a:latin typeface="+mn-lt"/>
                <a:ea typeface="+mn-ea"/>
                <a:cs typeface="+mn-cs"/>
              </a:rPr>
              <a:t>And He said to them, "Take heed and beware of covetousness, for one's life does not consist in the abundance of the things he possesses."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Luke 12:15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&gt;&gt;&gt;&gt;&gt;&gt;&gt;&gt;&gt;&gt;&gt;&gt;&gt;&gt;&gt;&gt;&gt;&gt;&gt;&gt;&gt;&gt;&gt;</a:t>
            </a:r>
            <a:endParaRPr lang="en-US" altLang="en-US" sz="1200" dirty="0"/>
          </a:p>
          <a:p>
            <a:pPr>
              <a:lnSpc>
                <a:spcPct val="110000"/>
              </a:lnSpc>
              <a:buClr>
                <a:schemeClr val="hlink"/>
              </a:buClr>
              <a:buFontTx/>
              <a:buNone/>
            </a:pPr>
            <a:r>
              <a:rPr lang="en-US" altLang="en-US" sz="1200" dirty="0"/>
              <a:t>    2. Christ Offers Us Exceptional Peace, Joy, Contentment (</a:t>
            </a:r>
            <a:r>
              <a:rPr lang="en-US" altLang="en-US" sz="1200" b="1" dirty="0"/>
              <a:t>John. 14:27; 15:11; Heb. 13:5-6; Psalm 84:11</a:t>
            </a:r>
            <a:r>
              <a:rPr lang="en-US" altLang="en-US" sz="1200" dirty="0"/>
              <a:t>)</a:t>
            </a:r>
          </a:p>
          <a:p>
            <a:pPr rtl="0"/>
            <a:r>
              <a:rPr lang="en-US" sz="1200" b="0" i="1" u="none" strike="noStrike" kern="1200" baseline="0" dirty="0">
                <a:solidFill>
                  <a:schemeClr val="tx1"/>
                </a:solidFill>
                <a:latin typeface="+mn-lt"/>
                <a:ea typeface="+mn-ea"/>
                <a:cs typeface="+mn-cs"/>
              </a:rPr>
              <a:t>Peace I leave with you, My peace I give to you; not as the world gives do I give to you. Let not your heart be troubled, neither let it be afraid.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14:27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"These things I have spoken to you, that My joy may remain in you, and that your joy may be full.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15:11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So we may boldly say: "THE LORD IS MY HELPER; I WILL NOT FEAR. WHAT CAN MAN DO TO ME?" Remember those who rule over you, who have spoken the word of God to you, whose faith follow, considering the outcome of their conduct.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13:6-7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For the LORD God is a sun and shield; The LORD will give grace and glory; No good thing will He withhold From those who walk uprightly.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Psalms 84:11</a:t>
            </a:r>
            <a:r>
              <a:rPr lang="en-US" sz="1200" b="0" i="0" u="none" strike="noStrike" kern="1200" baseline="0" dirty="0">
                <a:solidFill>
                  <a:schemeClr val="tx1"/>
                </a:solidFill>
                <a:latin typeface="+mn-lt"/>
                <a:ea typeface="+mn-ea"/>
                <a:cs typeface="+mn-cs"/>
              </a:rPr>
              <a:t>)</a:t>
            </a:r>
          </a:p>
          <a:p>
            <a:pPr>
              <a:lnSpc>
                <a:spcPct val="110000"/>
              </a:lnSpc>
              <a:buClr>
                <a:schemeClr val="hlink"/>
              </a:buClr>
              <a:buFontTx/>
              <a:buNone/>
            </a:pPr>
            <a:r>
              <a:rPr lang="en-US" altLang="en-US" sz="1200" dirty="0"/>
              <a:t>&gt;&gt;&gt;&gt;&gt;&gt;&gt;&gt;&gt;&gt;&gt;&gt;&gt;&gt;&gt;&gt;&gt;</a:t>
            </a:r>
          </a:p>
          <a:p>
            <a:pPr>
              <a:lnSpc>
                <a:spcPct val="110000"/>
              </a:lnSpc>
              <a:buClr>
                <a:schemeClr val="hlink"/>
              </a:buClr>
              <a:buFontTx/>
              <a:buNone/>
            </a:pPr>
            <a:r>
              <a:rPr lang="en-US" altLang="en-US" sz="1200" dirty="0"/>
              <a:t>    3. He Gives What The World Cannot</a:t>
            </a: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6</a:t>
            </a:fld>
            <a:endParaRPr lang="en-US"/>
          </a:p>
        </p:txBody>
      </p:sp>
    </p:spTree>
    <p:extLst>
      <p:ext uri="{BB962C8B-B14F-4D97-AF65-F5344CB8AC3E}">
        <p14:creationId xmlns:p14="http://schemas.microsoft.com/office/powerpoint/2010/main" val="225529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cs typeface="Times New Roman" panose="02020603050405020304" pitchFamily="18" charset="0"/>
              </a:rPr>
              <a:t>    1. </a:t>
            </a:r>
            <a:r>
              <a:rPr lang="en-US" altLang="en-US" sz="1200" b="0" dirty="0">
                <a:solidFill>
                  <a:srgbClr val="0000FF"/>
                </a:solidFill>
                <a:latin typeface="Times New Roman" panose="02020603050405020304" pitchFamily="18" charset="0"/>
                <a:cs typeface="Times New Roman" panose="02020603050405020304" pitchFamily="18" charset="0"/>
              </a:rPr>
              <a:t>Jesus Leads the Way to a Better Life </a:t>
            </a:r>
            <a:r>
              <a:rPr lang="en-US" altLang="en-US" sz="1200" b="0" dirty="0">
                <a:cs typeface="Times New Roman" panose="02020603050405020304" pitchFamily="18" charset="0"/>
              </a:rPr>
              <a:t>By </a:t>
            </a:r>
            <a:r>
              <a:rPr lang="en-US" altLang="en-US" sz="1200" dirty="0">
                <a:cs typeface="Times New Roman" panose="02020603050405020304" pitchFamily="18" charset="0"/>
              </a:rPr>
              <a:t>Identifying the Real Problems.</a:t>
            </a:r>
          </a:p>
          <a:p>
            <a:r>
              <a:rPr lang="en-US" altLang="en-US" sz="1200" dirty="0">
                <a:cs typeface="Times New Roman" panose="02020603050405020304" pitchFamily="18" charset="0"/>
              </a:rPr>
              <a:t>&gt;&gt;&gt;&gt;&gt;&gt;&gt;&gt;&gt;&gt;&gt;&gt;&gt;&gt;&gt;&gt;&gt;</a:t>
            </a:r>
          </a:p>
          <a:p>
            <a:pPr marL="0" lvl="0" indent="0">
              <a:lnSpc>
                <a:spcPct val="110000"/>
              </a:lnSpc>
              <a:spcBef>
                <a:spcPct val="20000"/>
              </a:spcBef>
              <a:buClr>
                <a:srgbClr val="FF9933"/>
              </a:buClr>
              <a:buFontTx/>
              <a:buNone/>
            </a:pPr>
            <a:r>
              <a:rPr lang="en-US" altLang="en-US" sz="1200" dirty="0">
                <a:latin typeface="Times New Roman" panose="02020603050405020304" pitchFamily="18" charset="0"/>
                <a:cs typeface="Times New Roman" panose="02020603050405020304" pitchFamily="18" charset="0"/>
              </a:rPr>
              <a:t>    2. We all have asked the question “What Is the Cause of So Much Unhappiness”? * * * It is nothing short of </a:t>
            </a:r>
            <a:r>
              <a:rPr lang="en-US" altLang="en-US" sz="1200" b="1" dirty="0">
                <a:latin typeface="Times New Roman" panose="02020603050405020304" pitchFamily="18" charset="0"/>
                <a:cs typeface="Times New Roman" panose="02020603050405020304" pitchFamily="18" charset="0"/>
              </a:rPr>
              <a:t>SIN</a:t>
            </a:r>
          </a:p>
          <a:p>
            <a:pPr marL="0" lvl="0" indent="0">
              <a:lnSpc>
                <a:spcPct val="110000"/>
              </a:lnSpc>
              <a:spcBef>
                <a:spcPct val="20000"/>
              </a:spcBef>
              <a:buClr>
                <a:srgbClr val="FF9933"/>
              </a:buClr>
              <a:buFontTx/>
              <a:buNone/>
            </a:pPr>
            <a:r>
              <a:rPr lang="en-US" altLang="en-US" sz="1200" dirty="0">
                <a:latin typeface="Times New Roman" panose="02020603050405020304" pitchFamily="18" charset="0"/>
                <a:cs typeface="Times New Roman" panose="02020603050405020304" pitchFamily="18" charset="0"/>
              </a:rPr>
              <a:t>&gt;&gt;&gt;&gt;&gt;&gt;&gt;&gt;&gt;&gt;&gt;&gt;&gt;&gt;&gt;&gt;&gt;</a:t>
            </a:r>
          </a:p>
          <a:p>
            <a:pPr marL="0" lvl="0" indent="0">
              <a:lnSpc>
                <a:spcPct val="110000"/>
              </a:lnSpc>
              <a:spcBef>
                <a:spcPct val="20000"/>
              </a:spcBef>
              <a:buClr>
                <a:srgbClr val="FF9933"/>
              </a:buClr>
              <a:buFontTx/>
              <a:buNone/>
            </a:pPr>
            <a:r>
              <a:rPr lang="en-US" altLang="en-US" sz="1200" dirty="0">
                <a:latin typeface="Times New Roman" panose="02020603050405020304" pitchFamily="18" charset="0"/>
                <a:cs typeface="Times New Roman" panose="02020603050405020304" pitchFamily="18" charset="0"/>
              </a:rPr>
              <a:t>    3. Source of This </a:t>
            </a:r>
            <a:r>
              <a:rPr lang="en-US" altLang="en-US" sz="1200" b="1" dirty="0">
                <a:latin typeface="Times New Roman" panose="02020603050405020304" pitchFamily="18" charset="0"/>
                <a:cs typeface="Times New Roman" panose="02020603050405020304" pitchFamily="18" charset="0"/>
              </a:rPr>
              <a:t>SIN</a:t>
            </a:r>
            <a:r>
              <a:rPr lang="en-US" altLang="en-US" sz="1200" dirty="0">
                <a:latin typeface="Times New Roman" panose="02020603050405020304" pitchFamily="18" charset="0"/>
                <a:cs typeface="Times New Roman" panose="02020603050405020304" pitchFamily="18" charset="0"/>
              </a:rPr>
              <a:t> Is an Evil Heart (</a:t>
            </a:r>
            <a:r>
              <a:rPr lang="en-US" altLang="en-US" sz="1200" b="1" dirty="0">
                <a:latin typeface="Times New Roman" panose="02020603050405020304" pitchFamily="18" charset="0"/>
                <a:cs typeface="Times New Roman" panose="02020603050405020304" pitchFamily="18" charset="0"/>
              </a:rPr>
              <a:t>Mark 7:21-23</a:t>
            </a:r>
            <a:r>
              <a:rPr lang="en-US" altLang="en-US" sz="12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For from within, </a:t>
            </a:r>
            <a:r>
              <a:rPr lang="en-US" sz="1200" b="1" i="1" u="none" strike="noStrike" kern="1200" baseline="0" dirty="0">
                <a:solidFill>
                  <a:schemeClr val="tx1"/>
                </a:solidFill>
                <a:latin typeface="+mn-lt"/>
                <a:ea typeface="+mn-ea"/>
                <a:cs typeface="+mn-cs"/>
              </a:rPr>
              <a:t>out of the heart of men</a:t>
            </a:r>
            <a:r>
              <a:rPr lang="en-US" sz="1200" b="0" i="1" u="none" strike="noStrike" kern="1200" baseline="0" dirty="0">
                <a:solidFill>
                  <a:schemeClr val="tx1"/>
                </a:solidFill>
                <a:latin typeface="+mn-lt"/>
                <a:ea typeface="+mn-ea"/>
                <a:cs typeface="+mn-cs"/>
              </a:rPr>
              <a:t>, proceed evil thoughts, adulteries, fornications, murders, thefts, covetousness, wickedness, deceit, lewdness, an evil eye, blasphemy, pride, foolishness. All these evil things come from within and defile a man."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7:21-23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0605BA7-F9B9-4B49-B4F9-946277C30434}" type="slidenum">
              <a:rPr lang="en-US" smtClean="0"/>
              <a:t>7</a:t>
            </a:fld>
            <a:endParaRPr lang="en-US"/>
          </a:p>
        </p:txBody>
      </p:sp>
    </p:spTree>
    <p:extLst>
      <p:ext uri="{BB962C8B-B14F-4D97-AF65-F5344CB8AC3E}">
        <p14:creationId xmlns:p14="http://schemas.microsoft.com/office/powerpoint/2010/main" val="15156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rgbClr val="FF0000"/>
              </a:buCl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b="0" dirty="0">
                <a:latin typeface="Times New Roman" panose="02020603050405020304" pitchFamily="18" charset="0"/>
                <a:cs typeface="Times New Roman" panose="02020603050405020304" pitchFamily="18" charset="0"/>
              </a:rPr>
              <a:t>1. </a:t>
            </a:r>
            <a:r>
              <a:rPr lang="en-US" altLang="en-US" sz="1200" b="0" dirty="0">
                <a:solidFill>
                  <a:srgbClr val="0000FF"/>
                </a:solidFill>
                <a:latin typeface="Times New Roman" panose="02020603050405020304" pitchFamily="18" charset="0"/>
                <a:cs typeface="Times New Roman" panose="02020603050405020304" pitchFamily="18" charset="0"/>
              </a:rPr>
              <a:t>Jesus Leads the Way to a Better Life </a:t>
            </a:r>
            <a:r>
              <a:rPr lang="en-US" altLang="en-US" sz="1200" dirty="0">
                <a:latin typeface="Times New Roman" panose="02020603050405020304" pitchFamily="18" charset="0"/>
                <a:cs typeface="Times New Roman" panose="02020603050405020304" pitchFamily="18" charset="0"/>
              </a:rPr>
              <a:t>By Removing the Real Problem.</a:t>
            </a:r>
          </a:p>
          <a:p>
            <a:r>
              <a:rPr lang="en-US" altLang="en-US" sz="1200" dirty="0">
                <a:latin typeface="Times New Roman" panose="02020603050405020304" pitchFamily="18" charset="0"/>
                <a:cs typeface="Times New Roman" panose="02020603050405020304" pitchFamily="18" charset="0"/>
              </a:rPr>
              <a:t>&gt;&gt;&gt;&gt;&gt;&gt;&gt;&gt;&gt;&gt;&gt;&gt;&gt;&gt;&gt;&gt;&gt;&gt;</a:t>
            </a:r>
          </a:p>
          <a:p>
            <a:pPr>
              <a:buClr>
                <a:schemeClr val="bg2"/>
              </a:buClr>
            </a:pPr>
            <a:r>
              <a:rPr lang="en-US" altLang="en-US" sz="1200" dirty="0">
                <a:latin typeface="Times New Roman" panose="02020603050405020304" pitchFamily="18" charset="0"/>
                <a:cs typeface="Times New Roman" panose="02020603050405020304" pitchFamily="18" charset="0"/>
              </a:rPr>
              <a:t>    3. His Death Enables Us to Be Redeemed from our own Aimless Conduct (</a:t>
            </a:r>
            <a:r>
              <a:rPr lang="en-US" altLang="en-US" sz="1200" b="1" dirty="0">
                <a:latin typeface="Times New Roman" panose="02020603050405020304" pitchFamily="18" charset="0"/>
                <a:cs typeface="Times New Roman" panose="02020603050405020304" pitchFamily="18" charset="0"/>
              </a:rPr>
              <a:t>1 Pet. 1:18; Tit.3:3-7</a:t>
            </a:r>
            <a:r>
              <a:rPr lang="en-US" altLang="en-US" sz="1200" dirty="0">
                <a:latin typeface="Times New Roman" panose="02020603050405020304" pitchFamily="18" charset="0"/>
                <a:cs typeface="Times New Roman" panose="02020603050405020304" pitchFamily="18" charset="0"/>
              </a:rPr>
              <a:t>)</a:t>
            </a:r>
          </a:p>
          <a:p>
            <a:pPr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knowing that you were not redeemed with corruptible things, like silver or gold, from your aimless conduct received by tradition from your fathers,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1 Peter 1:18</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algn="l" rtl="0"/>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For we ourselves were also once foolish, disobedient, deceived, serving various lusts and pleasures, living in malice and envy, hateful and hating one another. But when the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kindness and the love of God our Savior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toward man appeared, not by works of righteousness which we have done, but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according to His mercy He saved us</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through </a:t>
            </a:r>
            <a:r>
              <a:rPr lang="en-US" sz="1200" b="1" i="1" u="none" strike="noStrike" kern="1200" baseline="0" dirty="0">
                <a:solidFill>
                  <a:schemeClr val="tx1"/>
                </a:solidFill>
                <a:latin typeface="Times New Roman" panose="02020603050405020304" pitchFamily="18" charset="0"/>
                <a:ea typeface="+mn-ea"/>
                <a:cs typeface="Times New Roman" panose="02020603050405020304" pitchFamily="18" charset="0"/>
              </a:rPr>
              <a:t>the washing of regeneration and renewing of the Holy Spirit</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whom He poured out on us abundantly through Jesus Christ our Savior, that having been justified by His grace we should become heirs according to the hope of eternal life.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Titus 3:3-7</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pPr>
              <a:buClr>
                <a:schemeClr val="bg2"/>
              </a:buClr>
            </a:pPr>
            <a:r>
              <a:rPr lang="en-US" altLang="en-US" sz="1200" dirty="0">
                <a:latin typeface="Times New Roman" panose="02020603050405020304" pitchFamily="18" charset="0"/>
                <a:cs typeface="Times New Roman" panose="02020603050405020304" pitchFamily="18" charset="0"/>
              </a:rPr>
              <a:t>&gt;&gt;&gt;&gt;&gt;&gt;&gt;&gt;&gt;&gt;&gt;&gt;&gt;&gt;&gt;&gt;&gt;&gt;</a:t>
            </a:r>
          </a:p>
          <a:p>
            <a:pPr>
              <a:buClr>
                <a:schemeClr val="bg2"/>
              </a:buClr>
            </a:pPr>
            <a:r>
              <a:rPr lang="en-US" altLang="en-US" sz="1200" dirty="0">
                <a:latin typeface="Times New Roman" panose="02020603050405020304" pitchFamily="18" charset="0"/>
                <a:cs typeface="Times New Roman" panose="02020603050405020304" pitchFamily="18" charset="0"/>
              </a:rPr>
              <a:t>    4. “Washing of Regeneration” (</a:t>
            </a:r>
            <a:r>
              <a:rPr lang="en-US" altLang="en-US" sz="1200" u="sng" dirty="0">
                <a:latin typeface="Times New Roman" panose="02020603050405020304" pitchFamily="18" charset="0"/>
                <a:cs typeface="Times New Roman" panose="02020603050405020304" pitchFamily="18" charset="0"/>
              </a:rPr>
              <a:t>v</a:t>
            </a:r>
            <a:r>
              <a:rPr lang="en-US" altLang="en-US" sz="1200" b="1" dirty="0">
                <a:latin typeface="Times New Roman" panose="02020603050405020304" pitchFamily="18" charset="0"/>
                <a:cs typeface="Times New Roman" panose="02020603050405020304" pitchFamily="18" charset="0"/>
              </a:rPr>
              <a:t>. Titus 3:5; Jn. 3:5; Prov. 3:7-8</a:t>
            </a:r>
            <a:r>
              <a:rPr lang="en-US" altLang="en-US" sz="1200" dirty="0">
                <a:latin typeface="Times New Roman" panose="02020603050405020304" pitchFamily="18" charset="0"/>
                <a:cs typeface="Times New Roman" panose="02020603050405020304" pitchFamily="18" charset="0"/>
              </a:rPr>
              <a:t>)</a:t>
            </a:r>
            <a:endParaRPr lang="en-US" altLang="en-US" sz="1200" u="sng"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Jesus answered, "Most assuredly, I say to you, unless </a:t>
            </a:r>
            <a:r>
              <a:rPr lang="en-US" sz="1200" b="1" i="1" u="none" strike="noStrike" kern="1200" baseline="0" dirty="0">
                <a:solidFill>
                  <a:schemeClr val="tx1"/>
                </a:solidFill>
                <a:latin typeface="+mn-lt"/>
                <a:ea typeface="+mn-ea"/>
                <a:cs typeface="+mn-cs"/>
              </a:rPr>
              <a:t>one is born of water and the Spirit</a:t>
            </a:r>
            <a:r>
              <a:rPr lang="en-US" sz="1200" b="0" i="1" u="none" strike="noStrike" kern="1200" baseline="0" dirty="0">
                <a:solidFill>
                  <a:schemeClr val="tx1"/>
                </a:solidFill>
                <a:latin typeface="+mn-lt"/>
                <a:ea typeface="+mn-ea"/>
                <a:cs typeface="+mn-cs"/>
              </a:rPr>
              <a:t>, he cannot enter the kingdom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John 3:5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5. It is in following the word of God, that we find salvation, men need not be wise in their own eyes, respect God and fear Him.</a:t>
            </a:r>
          </a:p>
          <a:p>
            <a:pPr rtl="0"/>
            <a:r>
              <a:rPr lang="en-US" sz="1200" b="0" i="0" u="none" strike="noStrike" kern="1200" baseline="0" dirty="0">
                <a:solidFill>
                  <a:schemeClr val="tx1"/>
                </a:solidFill>
                <a:latin typeface="+mn-lt"/>
                <a:ea typeface="+mn-ea"/>
                <a:cs typeface="+mn-cs"/>
              </a:rPr>
              <a:t>        a. In man’s wisdom, he says that baptism is not necessary, Why?  because your faith saves you, not baptism.</a:t>
            </a:r>
          </a:p>
          <a:p>
            <a:pPr rtl="0"/>
            <a:r>
              <a:rPr lang="en-US" sz="1200" b="0" i="1" u="none" strike="noStrike" kern="1200" baseline="0" dirty="0">
                <a:solidFill>
                  <a:schemeClr val="tx1"/>
                </a:solidFill>
                <a:latin typeface="+mn-lt"/>
                <a:ea typeface="+mn-ea"/>
                <a:cs typeface="+mn-cs"/>
              </a:rPr>
              <a:t>Do not be wise in your own eyes; </a:t>
            </a:r>
            <a:r>
              <a:rPr lang="en-US" sz="1200" b="1" i="1" u="none" strike="noStrike" kern="1200" baseline="0" dirty="0">
                <a:solidFill>
                  <a:schemeClr val="tx1"/>
                </a:solidFill>
                <a:latin typeface="+mn-lt"/>
                <a:ea typeface="+mn-ea"/>
                <a:cs typeface="+mn-cs"/>
              </a:rPr>
              <a:t>Fear the LORD and depart from evil</a:t>
            </a:r>
            <a:r>
              <a:rPr lang="en-US" sz="1200" b="0" i="1" u="none" strike="noStrike" kern="1200" baseline="0" dirty="0">
                <a:solidFill>
                  <a:schemeClr val="tx1"/>
                </a:solidFill>
                <a:latin typeface="+mn-lt"/>
                <a:ea typeface="+mn-ea"/>
                <a:cs typeface="+mn-cs"/>
              </a:rPr>
              <a:t>. It will be health to your flesh, And strength to your bones.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Proverbs 3:7-8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90605BA7-F9B9-4B49-B4F9-946277C30434}" type="slidenum">
              <a:rPr lang="en-US" smtClean="0"/>
              <a:t>8</a:t>
            </a:fld>
            <a:endParaRPr lang="en-US"/>
          </a:p>
        </p:txBody>
      </p:sp>
    </p:spTree>
    <p:extLst>
      <p:ext uri="{BB962C8B-B14F-4D97-AF65-F5344CB8AC3E}">
        <p14:creationId xmlns:p14="http://schemas.microsoft.com/office/powerpoint/2010/main" val="3621606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a:t>
            </a:r>
            <a:r>
              <a:rPr lang="en-US" b="0" dirty="0"/>
              <a:t>. </a:t>
            </a:r>
            <a:r>
              <a:rPr lang="en-US" altLang="en-US" sz="1200" b="0" dirty="0">
                <a:solidFill>
                  <a:srgbClr val="0000FF"/>
                </a:solidFill>
                <a:latin typeface="Times New Roman" panose="02020603050405020304" pitchFamily="18" charset="0"/>
                <a:cs typeface="Times New Roman" panose="02020603050405020304" pitchFamily="18" charset="0"/>
              </a:rPr>
              <a:t>Jesus Leads the Way to a Better Life </a:t>
            </a:r>
            <a:r>
              <a:rPr lang="en-US" altLang="en-US" sz="1200" dirty="0">
                <a:cs typeface="Times New Roman" panose="02020603050405020304" pitchFamily="18" charset="0"/>
              </a:rPr>
              <a:t>By Teaching Us How to Live.</a:t>
            </a:r>
          </a:p>
          <a:p>
            <a:r>
              <a:rPr lang="en-US" altLang="en-US" sz="1200" dirty="0">
                <a:cs typeface="Times New Roman" panose="02020603050405020304" pitchFamily="18" charset="0"/>
              </a:rPr>
              <a:t>&gt;&gt;&gt;&gt;&gt;&gt;&gt;&gt;&gt;&gt;&gt;&gt;&gt;&gt;&gt;</a:t>
            </a:r>
          </a:p>
          <a:p>
            <a:pPr marL="0" indent="0">
              <a:buClr>
                <a:srgbClr val="02B485"/>
              </a:buClr>
              <a:buFontTx/>
              <a:buNone/>
            </a:pPr>
            <a:r>
              <a:rPr lang="en-US" b="0" dirty="0"/>
              <a:t>    3. We can start when we </a:t>
            </a:r>
            <a:r>
              <a:rPr lang="en-US" altLang="en-US" sz="1200" dirty="0">
                <a:latin typeface="Times New Roman" panose="02020603050405020304" pitchFamily="18" charset="0"/>
                <a:cs typeface="Times New Roman" panose="02020603050405020304" pitchFamily="18" charset="0"/>
              </a:rPr>
              <a:t>Cease to Make This Life the Ultimate Concern of our life. (</a:t>
            </a:r>
            <a:r>
              <a:rPr lang="en-US" altLang="en-US" sz="1200" b="1" dirty="0">
                <a:latin typeface="Times New Roman" panose="02020603050405020304" pitchFamily="18" charset="0"/>
                <a:cs typeface="Times New Roman" panose="02020603050405020304" pitchFamily="18" charset="0"/>
              </a:rPr>
              <a:t>Col.3:1</a:t>
            </a:r>
            <a:r>
              <a:rPr lang="en-US" altLang="en-US" sz="1200" dirty="0">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If then you were raised with Christ, </a:t>
            </a:r>
            <a:r>
              <a:rPr lang="en-US" sz="1200" b="1" i="1" u="none" strike="noStrike" kern="1200" baseline="0" dirty="0">
                <a:solidFill>
                  <a:schemeClr val="tx1"/>
                </a:solidFill>
                <a:latin typeface="+mn-lt"/>
                <a:ea typeface="+mn-ea"/>
                <a:cs typeface="+mn-cs"/>
              </a:rPr>
              <a:t>seek those things which are above</a:t>
            </a:r>
            <a:r>
              <a:rPr lang="en-US" sz="1200" b="0" i="1" u="none" strike="noStrike" kern="1200" baseline="0" dirty="0">
                <a:solidFill>
                  <a:schemeClr val="tx1"/>
                </a:solidFill>
                <a:latin typeface="+mn-lt"/>
                <a:ea typeface="+mn-ea"/>
                <a:cs typeface="+mn-cs"/>
              </a:rPr>
              <a:t>, where Christ is, sitting at the right hand of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Colossians 3:1</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        a. Do we not realize that “This World is not Our Home” and we will live after this life?</a:t>
            </a:r>
          </a:p>
          <a:p>
            <a:pPr marL="0" indent="0">
              <a:buClr>
                <a:srgbClr val="02B485"/>
              </a:buClr>
              <a:buFontTx/>
              <a:buNone/>
            </a:pPr>
            <a:r>
              <a:rPr lang="en-US" altLang="en-US" sz="1200" dirty="0">
                <a:latin typeface="Times New Roman" panose="02020603050405020304" pitchFamily="18" charset="0"/>
                <a:cs typeface="Times New Roman" panose="02020603050405020304" pitchFamily="18" charset="0"/>
              </a:rPr>
              <a:t>&gt;&gt;&gt;&gt;&gt;&gt;&gt;&gt;&gt;&gt;&gt;&gt;&gt;&gt;&gt;</a:t>
            </a:r>
          </a:p>
          <a:p>
            <a:pPr marL="0" indent="0">
              <a:buClr>
                <a:srgbClr val="02B485"/>
              </a:buClr>
              <a:buFontTx/>
              <a:buNone/>
            </a:pPr>
            <a:r>
              <a:rPr lang="en-US" altLang="en-US" sz="1200" dirty="0">
                <a:latin typeface="Times New Roman" panose="02020603050405020304" pitchFamily="18" charset="0"/>
                <a:cs typeface="Times New Roman" panose="02020603050405020304" pitchFamily="18" charset="0"/>
              </a:rPr>
              <a:t>    4. If You Are Seeking God’s Will First; It Is Always Rewarding.</a:t>
            </a:r>
          </a:p>
          <a:p>
            <a:pPr rtl="0"/>
            <a:r>
              <a:rPr lang="en-US" sz="1200" b="0" i="1" u="none" strike="noStrike" kern="1200" baseline="0" dirty="0">
                <a:solidFill>
                  <a:schemeClr val="tx1"/>
                </a:solidFill>
                <a:latin typeface="+mn-lt"/>
                <a:ea typeface="+mn-ea"/>
                <a:cs typeface="+mn-cs"/>
              </a:rPr>
              <a:t>But </a:t>
            </a:r>
            <a:r>
              <a:rPr lang="en-US" sz="1200" b="1" i="1" u="none" strike="noStrike" kern="1200" baseline="0" dirty="0">
                <a:solidFill>
                  <a:schemeClr val="tx1"/>
                </a:solidFill>
                <a:latin typeface="+mn-lt"/>
                <a:ea typeface="+mn-ea"/>
                <a:cs typeface="+mn-cs"/>
              </a:rPr>
              <a:t>seek first the kingdom of God and His righteousness</a:t>
            </a:r>
            <a:r>
              <a:rPr lang="en-US" sz="1200" b="0" i="1" u="none" strike="noStrike" kern="1200" baseline="0" dirty="0">
                <a:solidFill>
                  <a:schemeClr val="tx1"/>
                </a:solidFill>
                <a:latin typeface="+mn-lt"/>
                <a:ea typeface="+mn-ea"/>
                <a:cs typeface="+mn-cs"/>
              </a:rPr>
              <a:t>, and all these things shall be added to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6:33</a:t>
            </a:r>
            <a:r>
              <a:rPr lang="en-US" sz="1200" b="0" i="0" u="none" strike="noStrike" kern="1200" baseline="0" dirty="0">
                <a:solidFill>
                  <a:schemeClr val="tx1"/>
                </a:solidFill>
                <a:latin typeface="+mn-lt"/>
                <a:ea typeface="+mn-ea"/>
                <a:cs typeface="+mn-cs"/>
              </a:rPr>
              <a:t>)</a:t>
            </a:r>
            <a:endParaRPr lang="en-US" altLang="en-US" sz="1200" dirty="0">
              <a:latin typeface="Times New Roman" panose="02020603050405020304" pitchFamily="18" charset="0"/>
              <a:cs typeface="Times New Roman" panose="02020603050405020304" pitchFamily="18" charset="0"/>
            </a:endParaRPr>
          </a:p>
          <a:p>
            <a:pPr marL="0" indent="0">
              <a:buClr>
                <a:srgbClr val="02B485"/>
              </a:buClr>
              <a:buFontTx/>
              <a:buNone/>
            </a:pPr>
            <a:r>
              <a:rPr lang="en-US" altLang="en-US" sz="1200" dirty="0">
                <a:latin typeface="Times New Roman" panose="02020603050405020304" pitchFamily="18" charset="0"/>
                <a:cs typeface="Times New Roman" panose="02020603050405020304" pitchFamily="18" charset="0"/>
              </a:rPr>
              <a:t>&gt;&gt;&gt;&gt;&gt;&gt;&gt;&gt;&gt;&gt;&gt;&gt;&gt;&gt;</a:t>
            </a:r>
          </a:p>
          <a:p>
            <a:pPr marL="0" indent="0">
              <a:buClr>
                <a:srgbClr val="02B485"/>
              </a:buClr>
              <a:buFontTx/>
              <a:buNone/>
            </a:pPr>
            <a:r>
              <a:rPr lang="en-US" altLang="en-US" sz="1200" dirty="0">
                <a:latin typeface="Times New Roman" panose="02020603050405020304" pitchFamily="18" charset="0"/>
                <a:cs typeface="Times New Roman" panose="02020603050405020304" pitchFamily="18" charset="0"/>
              </a:rPr>
              <a:t>    5. Even Restraints for Christians are taught by God and must be obeyed. (</a:t>
            </a:r>
            <a:r>
              <a:rPr lang="en-US" altLang="en-US" sz="1200" b="1" dirty="0">
                <a:latin typeface="Times New Roman" panose="02020603050405020304" pitchFamily="18" charset="0"/>
                <a:cs typeface="Times New Roman" panose="02020603050405020304" pitchFamily="18" charset="0"/>
              </a:rPr>
              <a:t>Gen. 2:16-17; Dt. 4:5-8; 1 Tim. 4:8</a:t>
            </a:r>
            <a:r>
              <a:rPr lang="en-US" altLang="en-US" sz="1200" dirty="0">
                <a:latin typeface="Times New Roman" panose="02020603050405020304" pitchFamily="18" charset="0"/>
                <a:cs typeface="Times New Roman" panose="02020603050405020304" pitchFamily="18" charset="0"/>
              </a:rPr>
              <a:t>)</a:t>
            </a:r>
          </a:p>
          <a:p>
            <a:pPr rtl="0"/>
            <a:r>
              <a:rPr lang="en-US" sz="1200" b="1" i="1" u="none" strike="noStrike" kern="1200" baseline="0" dirty="0">
                <a:solidFill>
                  <a:schemeClr val="tx1"/>
                </a:solidFill>
                <a:latin typeface="+mn-lt"/>
                <a:ea typeface="+mn-ea"/>
                <a:cs typeface="+mn-cs"/>
              </a:rPr>
              <a:t>And the LORD God commanded the man</a:t>
            </a:r>
            <a:r>
              <a:rPr lang="en-US" sz="1200" b="0" i="1" u="none" strike="noStrike" kern="1200" baseline="0" dirty="0">
                <a:solidFill>
                  <a:schemeClr val="tx1"/>
                </a:solidFill>
                <a:latin typeface="+mn-lt"/>
                <a:ea typeface="+mn-ea"/>
                <a:cs typeface="+mn-cs"/>
              </a:rPr>
              <a:t>, saying, "Of every tree of the garden you may freely eat; but of the tree of the knowledge of good and evil you shall not eat, for in the day that you eat of it you shall surely die."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2:16-17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t>
            </a:r>
            <a:r>
              <a:rPr lang="en-US" sz="1200" b="1" i="1" u="none" strike="noStrike" kern="1200" baseline="0" dirty="0">
                <a:solidFill>
                  <a:schemeClr val="tx1"/>
                </a:solidFill>
                <a:latin typeface="+mn-lt"/>
                <a:ea typeface="+mn-ea"/>
                <a:cs typeface="+mn-cs"/>
              </a:rPr>
              <a:t>Surely I have taught you statutes and judgments, just as the LORD my God commanded me</a:t>
            </a:r>
            <a:r>
              <a:rPr lang="en-US" sz="1200" b="0" i="1" u="none" strike="noStrike" kern="1200" baseline="0" dirty="0">
                <a:solidFill>
                  <a:schemeClr val="tx1"/>
                </a:solidFill>
                <a:latin typeface="+mn-lt"/>
                <a:ea typeface="+mn-ea"/>
                <a:cs typeface="+mn-cs"/>
              </a:rPr>
              <a:t>, that you should </a:t>
            </a:r>
            <a:r>
              <a:rPr lang="en-US" sz="1200" b="1" i="1" u="none" strike="noStrike" kern="1200" baseline="0" dirty="0">
                <a:solidFill>
                  <a:schemeClr val="tx1"/>
                </a:solidFill>
                <a:latin typeface="+mn-lt"/>
                <a:ea typeface="+mn-ea"/>
                <a:cs typeface="+mn-cs"/>
              </a:rPr>
              <a:t>act according </a:t>
            </a:r>
            <a:r>
              <a:rPr lang="en-US" sz="1200" b="0" i="1" u="none" strike="noStrike" kern="1200" baseline="0" dirty="0">
                <a:solidFill>
                  <a:schemeClr val="tx1"/>
                </a:solidFill>
                <a:latin typeface="+mn-lt"/>
                <a:ea typeface="+mn-ea"/>
                <a:cs typeface="+mn-cs"/>
              </a:rPr>
              <a:t>to them in the land which you go to possess. </a:t>
            </a:r>
            <a:r>
              <a:rPr lang="en-US" sz="1200" b="1" i="1" u="none" strike="noStrike" kern="1200" baseline="0" dirty="0">
                <a:solidFill>
                  <a:schemeClr val="tx1"/>
                </a:solidFill>
                <a:latin typeface="+mn-lt"/>
                <a:ea typeface="+mn-ea"/>
                <a:cs typeface="+mn-cs"/>
              </a:rPr>
              <a:t>Therefore be careful to observe them</a:t>
            </a:r>
            <a:r>
              <a:rPr lang="en-US" sz="1200" b="0" i="1" u="none" strike="noStrike" kern="1200" baseline="0" dirty="0">
                <a:solidFill>
                  <a:schemeClr val="tx1"/>
                </a:solidFill>
                <a:latin typeface="+mn-lt"/>
                <a:ea typeface="+mn-ea"/>
                <a:cs typeface="+mn-cs"/>
              </a:rPr>
              <a:t>; for this is your wisdom and your understanding in the sight of the peoples who will hear all these statutes, and say, 'Surely this great nation is a wise and understanding people.' "For what great nation is there that has God so near to it, as the LORD our God is to us, for whatever reason we may call upon Him? And what great nation is there that has such statutes and righteous judgments as are in all this law which I set before you this day?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Deuteronomy 4:5-8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bodily exercise profits a little, but </a:t>
            </a:r>
            <a:r>
              <a:rPr lang="en-US" sz="1200" b="1" i="1" u="none" strike="noStrike" kern="1200" baseline="0" dirty="0">
                <a:solidFill>
                  <a:schemeClr val="tx1"/>
                </a:solidFill>
                <a:latin typeface="+mn-lt"/>
                <a:ea typeface="+mn-ea"/>
                <a:cs typeface="+mn-cs"/>
              </a:rPr>
              <a:t>godliness is profitable for all things</a:t>
            </a:r>
            <a:r>
              <a:rPr lang="en-US" sz="1200" b="0" i="1" u="none" strike="noStrike" kern="1200" baseline="0" dirty="0">
                <a:solidFill>
                  <a:schemeClr val="tx1"/>
                </a:solidFill>
                <a:latin typeface="+mn-lt"/>
                <a:ea typeface="+mn-ea"/>
                <a:cs typeface="+mn-cs"/>
              </a:rPr>
              <a:t>, having promise of the life that now is and of that which is to come.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4:8</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90605BA7-F9B9-4B49-B4F9-946277C30434}" type="slidenum">
              <a:rPr lang="en-US" smtClean="0"/>
              <a:t>9</a:t>
            </a:fld>
            <a:endParaRPr lang="en-US"/>
          </a:p>
        </p:txBody>
      </p:sp>
    </p:spTree>
    <p:extLst>
      <p:ext uri="{BB962C8B-B14F-4D97-AF65-F5344CB8AC3E}">
        <p14:creationId xmlns:p14="http://schemas.microsoft.com/office/powerpoint/2010/main" val="314365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8665424-29AB-4680-A0AB-14C39801576A}" type="slidenum">
              <a:rPr lang="en-US" altLang="en-US" smtClean="0"/>
              <a:pPr/>
              <a:t>‹#›</a:t>
            </a:fld>
            <a:endParaRPr lang="en-US" altLang="en-US"/>
          </a:p>
        </p:txBody>
      </p:sp>
    </p:spTree>
    <p:extLst>
      <p:ext uri="{BB962C8B-B14F-4D97-AF65-F5344CB8AC3E}">
        <p14:creationId xmlns:p14="http://schemas.microsoft.com/office/powerpoint/2010/main" val="345800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5A0F6D5-FD59-43CE-93BB-A37B8193E344}" type="slidenum">
              <a:rPr lang="en-US" altLang="en-US" smtClean="0"/>
              <a:pPr/>
              <a:t>‹#›</a:t>
            </a:fld>
            <a:endParaRPr lang="en-US" altLang="en-US"/>
          </a:p>
        </p:txBody>
      </p:sp>
    </p:spTree>
    <p:extLst>
      <p:ext uri="{BB962C8B-B14F-4D97-AF65-F5344CB8AC3E}">
        <p14:creationId xmlns:p14="http://schemas.microsoft.com/office/powerpoint/2010/main" val="350341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6F14BD8-90A6-47DB-A560-C2E8150DDA09}" type="slidenum">
              <a:rPr lang="en-US" altLang="en-US" smtClean="0"/>
              <a:pPr/>
              <a:t>‹#›</a:t>
            </a:fld>
            <a:endParaRPr lang="en-US" altLang="en-US"/>
          </a:p>
        </p:txBody>
      </p:sp>
    </p:spTree>
    <p:extLst>
      <p:ext uri="{BB962C8B-B14F-4D97-AF65-F5344CB8AC3E}">
        <p14:creationId xmlns:p14="http://schemas.microsoft.com/office/powerpoint/2010/main" val="312453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AA01-0354-4F43-9398-1E66B724E84A}"/>
              </a:ext>
            </a:extLst>
          </p:cNvPr>
          <p:cNvSpPr>
            <a:spLocks noGrp="1"/>
          </p:cNvSpPr>
          <p:nvPr>
            <p:ph type="title"/>
          </p:nvPr>
        </p:nvSpPr>
        <p:spPr>
          <a:xfrm>
            <a:off x="690034" y="547688"/>
            <a:ext cx="11461751" cy="7477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0BB093-C90C-4F0F-BC0C-8D5CE904CCC1}"/>
              </a:ext>
            </a:extLst>
          </p:cNvPr>
          <p:cNvSpPr>
            <a:spLocks noGrp="1"/>
          </p:cNvSpPr>
          <p:nvPr>
            <p:ph type="body" sz="half" idx="1"/>
          </p:nvPr>
        </p:nvSpPr>
        <p:spPr>
          <a:xfrm>
            <a:off x="1422400" y="20574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575281D0-C6B6-479D-AA07-AE037ED93FD3}"/>
              </a:ext>
            </a:extLst>
          </p:cNvPr>
          <p:cNvSpPr>
            <a:spLocks noGrp="1"/>
          </p:cNvSpPr>
          <p:nvPr>
            <p:ph type="clipArt" sz="half" idx="2"/>
          </p:nvPr>
        </p:nvSpPr>
        <p:spPr>
          <a:xfrm>
            <a:off x="6705600" y="2057400"/>
            <a:ext cx="5080000" cy="4114800"/>
          </a:xfrm>
        </p:spPr>
        <p:txBody>
          <a:bodyPr/>
          <a:lstStyle/>
          <a:p>
            <a:endParaRPr lang="en-US"/>
          </a:p>
        </p:txBody>
      </p:sp>
      <p:sp>
        <p:nvSpPr>
          <p:cNvPr id="5" name="Date Placeholder 4">
            <a:extLst>
              <a:ext uri="{FF2B5EF4-FFF2-40B4-BE49-F238E27FC236}">
                <a16:creationId xmlns:a16="http://schemas.microsoft.com/office/drawing/2014/main" id="{57B6E52F-735B-4C5D-8A22-76924A7B74C7}"/>
              </a:ext>
            </a:extLst>
          </p:cNvPr>
          <p:cNvSpPr>
            <a:spLocks noGrp="1"/>
          </p:cNvSpPr>
          <p:nvPr>
            <p:ph type="dt" sz="half" idx="10"/>
          </p:nvPr>
        </p:nvSpPr>
        <p:spPr>
          <a:xfrm>
            <a:off x="1422400" y="63246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BC09F66-4F40-470E-8222-041C3098998B}"/>
              </a:ext>
            </a:extLst>
          </p:cNvPr>
          <p:cNvSpPr>
            <a:spLocks noGrp="1"/>
          </p:cNvSpPr>
          <p:nvPr>
            <p:ph type="ftr" sz="quarter" idx="11"/>
          </p:nvPr>
        </p:nvSpPr>
        <p:spPr>
          <a:xfrm>
            <a:off x="4673600" y="63246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3838B7-8886-4652-A939-30A4700CACBD}"/>
              </a:ext>
            </a:extLst>
          </p:cNvPr>
          <p:cNvSpPr>
            <a:spLocks noGrp="1"/>
          </p:cNvSpPr>
          <p:nvPr>
            <p:ph type="sldNum" sz="quarter" idx="12"/>
          </p:nvPr>
        </p:nvSpPr>
        <p:spPr>
          <a:xfrm>
            <a:off x="9245600" y="6324600"/>
            <a:ext cx="2540000" cy="457200"/>
          </a:xfrm>
        </p:spPr>
        <p:txBody>
          <a:bodyPr/>
          <a:lstStyle>
            <a:lvl1pPr>
              <a:defRPr/>
            </a:lvl1pPr>
          </a:lstStyle>
          <a:p>
            <a:fld id="{7D79DA20-1566-451D-A6D1-D49B2BD277AE}" type="slidenum">
              <a:rPr lang="en-US" altLang="en-US"/>
              <a:pPr/>
              <a:t>‹#›</a:t>
            </a:fld>
            <a:endParaRPr lang="en-US" altLang="en-US"/>
          </a:p>
        </p:txBody>
      </p:sp>
    </p:spTree>
    <p:extLst>
      <p:ext uri="{BB962C8B-B14F-4D97-AF65-F5344CB8AC3E}">
        <p14:creationId xmlns:p14="http://schemas.microsoft.com/office/powerpoint/2010/main" val="139408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E2DA044-0052-4A56-A7FA-5C15F02B9852}" type="slidenum">
              <a:rPr lang="en-US" altLang="en-US" smtClean="0"/>
              <a:pPr/>
              <a:t>‹#›</a:t>
            </a:fld>
            <a:endParaRPr lang="en-US" altLang="en-US"/>
          </a:p>
        </p:txBody>
      </p:sp>
    </p:spTree>
    <p:extLst>
      <p:ext uri="{BB962C8B-B14F-4D97-AF65-F5344CB8AC3E}">
        <p14:creationId xmlns:p14="http://schemas.microsoft.com/office/powerpoint/2010/main" val="14667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58E3C6D-3579-4EC7-B54A-87C0FA01B5A5}" type="slidenum">
              <a:rPr lang="en-US" altLang="en-US" smtClean="0"/>
              <a:pPr/>
              <a:t>‹#›</a:t>
            </a:fld>
            <a:endParaRPr lang="en-US" altLang="en-US"/>
          </a:p>
        </p:txBody>
      </p:sp>
    </p:spTree>
    <p:extLst>
      <p:ext uri="{BB962C8B-B14F-4D97-AF65-F5344CB8AC3E}">
        <p14:creationId xmlns:p14="http://schemas.microsoft.com/office/powerpoint/2010/main" val="8714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08F1A33-1E36-49D7-BC06-A748A54A783B}" type="slidenum">
              <a:rPr lang="en-US" altLang="en-US" smtClean="0"/>
              <a:pPr/>
              <a:t>‹#›</a:t>
            </a:fld>
            <a:endParaRPr lang="en-US" altLang="en-US"/>
          </a:p>
        </p:txBody>
      </p:sp>
    </p:spTree>
    <p:extLst>
      <p:ext uri="{BB962C8B-B14F-4D97-AF65-F5344CB8AC3E}">
        <p14:creationId xmlns:p14="http://schemas.microsoft.com/office/powerpoint/2010/main" val="2825139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5E03F519-EFB4-4818-81FD-48914A305811}" type="slidenum">
              <a:rPr lang="en-US" altLang="en-US" smtClean="0"/>
              <a:pPr/>
              <a:t>‹#›</a:t>
            </a:fld>
            <a:endParaRPr lang="en-US" altLang="en-US"/>
          </a:p>
        </p:txBody>
      </p:sp>
    </p:spTree>
    <p:extLst>
      <p:ext uri="{BB962C8B-B14F-4D97-AF65-F5344CB8AC3E}">
        <p14:creationId xmlns:p14="http://schemas.microsoft.com/office/powerpoint/2010/main" val="2976223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29837BC-504E-46B9-BB61-CD07A310A972}" type="slidenum">
              <a:rPr lang="en-US" altLang="en-US" smtClean="0"/>
              <a:pPr/>
              <a:t>‹#›</a:t>
            </a:fld>
            <a:endParaRPr lang="en-US" altLang="en-US"/>
          </a:p>
        </p:txBody>
      </p:sp>
    </p:spTree>
    <p:extLst>
      <p:ext uri="{BB962C8B-B14F-4D97-AF65-F5344CB8AC3E}">
        <p14:creationId xmlns:p14="http://schemas.microsoft.com/office/powerpoint/2010/main" val="203285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30296165-1067-432C-BDF3-11AB30225D25}" type="slidenum">
              <a:rPr lang="en-US" altLang="en-US" smtClean="0"/>
              <a:pPr/>
              <a:t>‹#›</a:t>
            </a:fld>
            <a:endParaRPr lang="en-US" altLang="en-US"/>
          </a:p>
        </p:txBody>
      </p:sp>
    </p:spTree>
    <p:extLst>
      <p:ext uri="{BB962C8B-B14F-4D97-AF65-F5344CB8AC3E}">
        <p14:creationId xmlns:p14="http://schemas.microsoft.com/office/powerpoint/2010/main" val="391184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4161D8E-B040-42E1-8A23-66AB6F25CBA9}" type="slidenum">
              <a:rPr lang="en-US" altLang="en-US" smtClean="0"/>
              <a:pPr/>
              <a:t>‹#›</a:t>
            </a:fld>
            <a:endParaRPr lang="en-US" altLang="en-US"/>
          </a:p>
        </p:txBody>
      </p:sp>
    </p:spTree>
    <p:extLst>
      <p:ext uri="{BB962C8B-B14F-4D97-AF65-F5344CB8AC3E}">
        <p14:creationId xmlns:p14="http://schemas.microsoft.com/office/powerpoint/2010/main" val="1693015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A76184D-DBC2-43EA-BCC4-1EEB57A99393}" type="slidenum">
              <a:rPr lang="en-US" altLang="en-US" smtClean="0"/>
              <a:pPr/>
              <a:t>‹#›</a:t>
            </a:fld>
            <a:endParaRPr lang="en-US" altLang="en-US"/>
          </a:p>
        </p:txBody>
      </p:sp>
    </p:spTree>
    <p:extLst>
      <p:ext uri="{BB962C8B-B14F-4D97-AF65-F5344CB8AC3E}">
        <p14:creationId xmlns:p14="http://schemas.microsoft.com/office/powerpoint/2010/main" val="134188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70E8A-226D-48D9-99CD-472872B25E4C}" type="slidenum">
              <a:rPr lang="en-US" altLang="en-US" smtClean="0"/>
              <a:pPr/>
              <a:t>‹#›</a:t>
            </a:fld>
            <a:endParaRPr lang="en-US" altLang="en-US"/>
          </a:p>
        </p:txBody>
      </p:sp>
    </p:spTree>
    <p:extLst>
      <p:ext uri="{BB962C8B-B14F-4D97-AF65-F5344CB8AC3E}">
        <p14:creationId xmlns:p14="http://schemas.microsoft.com/office/powerpoint/2010/main" val="25873464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4831CA-0B18-478A-9852-8C7E6B1839E4}"/>
              </a:ext>
            </a:extLst>
          </p:cNvPr>
          <p:cNvSpPr txBox="1"/>
          <p:nvPr/>
        </p:nvSpPr>
        <p:spPr>
          <a:xfrm>
            <a:off x="642909" y="685800"/>
            <a:ext cx="4310091" cy="707886"/>
          </a:xfrm>
          <a:prstGeom prst="rect">
            <a:avLst/>
          </a:prstGeom>
          <a:noFill/>
        </p:spPr>
        <p:txBody>
          <a:bodyPr wrap="none" rtlCol="0">
            <a:spAutoFit/>
          </a:bodyPr>
          <a:lstStyle/>
          <a:p>
            <a:pPr algn="ctr"/>
            <a:r>
              <a:rPr lang="en-US" sz="4000" dirty="0">
                <a:solidFill>
                  <a:schemeClr val="bg1"/>
                </a:solidFill>
                <a:latin typeface="Times New Roman" panose="02020603050405020304" pitchFamily="18" charset="0"/>
                <a:cs typeface="Times New Roman" panose="02020603050405020304" pitchFamily="18" charset="0"/>
              </a:rPr>
              <a:t>O Worship the King</a:t>
            </a:r>
          </a:p>
        </p:txBody>
      </p:sp>
      <p:sp>
        <p:nvSpPr>
          <p:cNvPr id="6" name="TextBox 5">
            <a:extLst>
              <a:ext uri="{FF2B5EF4-FFF2-40B4-BE49-F238E27FC236}">
                <a16:creationId xmlns:a16="http://schemas.microsoft.com/office/drawing/2014/main" id="{433F1ADE-E6CF-4D1C-B53D-105CB29DC4F4}"/>
              </a:ext>
            </a:extLst>
          </p:cNvPr>
          <p:cNvSpPr txBox="1"/>
          <p:nvPr/>
        </p:nvSpPr>
        <p:spPr>
          <a:xfrm>
            <a:off x="8153400" y="5715000"/>
            <a:ext cx="3722494" cy="954107"/>
          </a:xfrm>
          <a:prstGeom prst="rect">
            <a:avLst/>
          </a:prstGeom>
          <a:noFill/>
        </p:spPr>
        <p:txBody>
          <a:bodyPr wrap="none" rtlCol="0">
            <a:spAutoFit/>
          </a:bodyPr>
          <a:lstStyle/>
          <a:p>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Ranger </a:t>
            </a:r>
            <a:r>
              <a:rPr lang="en-US" sz="2800" dirty="0" err="1">
                <a:solidFill>
                  <a:schemeClr val="accent2">
                    <a:lumMod val="60000"/>
                    <a:lumOff val="40000"/>
                  </a:schemeClr>
                </a:solidFill>
                <a:latin typeface="Times New Roman" panose="02020603050405020304" pitchFamily="18" charset="0"/>
                <a:cs typeface="Times New Roman" panose="02020603050405020304" pitchFamily="18" charset="0"/>
              </a:rPr>
              <a:t>Chruch</a:t>
            </a:r>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 of Christ</a:t>
            </a:r>
          </a:p>
          <a:p>
            <a:r>
              <a:rPr lang="en-US" sz="2800" dirty="0">
                <a:solidFill>
                  <a:schemeClr val="accent2">
                    <a:lumMod val="60000"/>
                    <a:lumOff val="40000"/>
                  </a:schemeClr>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84989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a:extLst>
              <a:ext uri="{FF2B5EF4-FFF2-40B4-BE49-F238E27FC236}">
                <a16:creationId xmlns:a16="http://schemas.microsoft.com/office/drawing/2014/main" id="{78080F79-4F86-4D28-BA79-3F43DF3482FF}"/>
              </a:ext>
            </a:extLst>
          </p:cNvPr>
          <p:cNvSpPr txBox="1">
            <a:spLocks noChangeArrowheads="1"/>
          </p:cNvSpPr>
          <p:nvPr/>
        </p:nvSpPr>
        <p:spPr bwMode="auto">
          <a:xfrm>
            <a:off x="3644907" y="685801"/>
            <a:ext cx="50418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latin typeface="Times New Roman" panose="02020603050405020304" pitchFamily="18" charset="0"/>
                <a:cs typeface="Times New Roman" panose="02020603050405020304" pitchFamily="18" charset="0"/>
              </a:rPr>
              <a:t>“</a:t>
            </a:r>
            <a:r>
              <a:rPr lang="en-US" alt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Grace to You…Peace</a:t>
            </a:r>
            <a:r>
              <a:rPr lang="en-US" altLang="en-US" sz="4000" dirty="0">
                <a:latin typeface="Times New Roman" panose="02020603050405020304" pitchFamily="18" charset="0"/>
                <a:cs typeface="Times New Roman" panose="02020603050405020304" pitchFamily="18" charset="0"/>
              </a:rPr>
              <a:t>”</a:t>
            </a:r>
          </a:p>
        </p:txBody>
      </p:sp>
      <p:sp>
        <p:nvSpPr>
          <p:cNvPr id="60421" name="Text Box 5">
            <a:extLst>
              <a:ext uri="{FF2B5EF4-FFF2-40B4-BE49-F238E27FC236}">
                <a16:creationId xmlns:a16="http://schemas.microsoft.com/office/drawing/2014/main" id="{C741DDB0-1D66-4B7C-A6EA-383734FD143E}"/>
              </a:ext>
            </a:extLst>
          </p:cNvPr>
          <p:cNvSpPr txBox="1">
            <a:spLocks noChangeArrowheads="1"/>
          </p:cNvSpPr>
          <p:nvPr/>
        </p:nvSpPr>
        <p:spPr bwMode="auto">
          <a:xfrm>
            <a:off x="609600" y="2459504"/>
            <a:ext cx="1091247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3300"/>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“Grace” – God’s Favor</a:t>
            </a:r>
          </a:p>
          <a:p>
            <a:pPr marL="571500" indent="-571500">
              <a:buClr>
                <a:srgbClr val="FF3300"/>
              </a:buClr>
              <a:buFont typeface="Wingdings" panose="05000000000000000000" pitchFamily="2" charset="2"/>
              <a:buChar char="§"/>
            </a:pPr>
            <a:endParaRPr lang="en-US" altLang="en-US" sz="4000" dirty="0">
              <a:latin typeface="Times New Roman" panose="02020603050405020304" pitchFamily="18" charset="0"/>
              <a:cs typeface="Times New Roman" panose="02020603050405020304" pitchFamily="18" charset="0"/>
            </a:endParaRPr>
          </a:p>
          <a:p>
            <a:pPr marL="571500" indent="-571500">
              <a:buClr>
                <a:srgbClr val="FF3300"/>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“Peace” – Welfare, Health, Well Being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0784A07-8571-410C-8FFD-6B24E8B0145F}"/>
              </a:ext>
            </a:extLst>
          </p:cNvPr>
          <p:cNvSpPr>
            <a:spLocks noChangeArrowheads="1"/>
          </p:cNvSpPr>
          <p:nvPr/>
        </p:nvSpPr>
        <p:spPr bwMode="auto">
          <a:xfrm>
            <a:off x="1219200" y="19050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spcBef>
                <a:spcPct val="20000"/>
              </a:spcBef>
              <a:buFont typeface="Wingdings" panose="05000000000000000000" pitchFamily="2" charset="2"/>
              <a:buChar char="v"/>
            </a:pPr>
            <a:r>
              <a:rPr lang="en-US" altLang="en-US" sz="4000" dirty="0">
                <a:cs typeface="Times New Roman" panose="02020603050405020304" pitchFamily="18" charset="0"/>
              </a:rPr>
              <a:t>By Teaching Us How to Live</a:t>
            </a:r>
          </a:p>
        </p:txBody>
      </p:sp>
      <p:sp>
        <p:nvSpPr>
          <p:cNvPr id="73731" name="Text Box 3">
            <a:extLst>
              <a:ext uri="{FF2B5EF4-FFF2-40B4-BE49-F238E27FC236}">
                <a16:creationId xmlns:a16="http://schemas.microsoft.com/office/drawing/2014/main" id="{3423720C-D77F-4B98-A272-527F6DDC7F70}"/>
              </a:ext>
            </a:extLst>
          </p:cNvPr>
          <p:cNvSpPr txBox="1">
            <a:spLocks noChangeArrowheads="1"/>
          </p:cNvSpPr>
          <p:nvPr/>
        </p:nvSpPr>
        <p:spPr bwMode="auto">
          <a:xfrm>
            <a:off x="1371600" y="892314"/>
            <a:ext cx="10134600"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2. Jesus Leads the Way to a Better Life</a:t>
            </a:r>
          </a:p>
        </p:txBody>
      </p:sp>
      <p:sp>
        <p:nvSpPr>
          <p:cNvPr id="73732" name="Text Box 4">
            <a:extLst>
              <a:ext uri="{FF2B5EF4-FFF2-40B4-BE49-F238E27FC236}">
                <a16:creationId xmlns:a16="http://schemas.microsoft.com/office/drawing/2014/main" id="{B6ED9C8A-03B1-4ADC-A0C0-F5EEB1234641}"/>
              </a:ext>
            </a:extLst>
          </p:cNvPr>
          <p:cNvSpPr txBox="1">
            <a:spLocks noChangeArrowheads="1"/>
          </p:cNvSpPr>
          <p:nvPr/>
        </p:nvSpPr>
        <p:spPr bwMode="auto">
          <a:xfrm>
            <a:off x="2955926" y="2651126"/>
            <a:ext cx="7712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2B485"/>
              </a:buClr>
              <a:buFont typeface="Wingdings 2" panose="05020102010507070707" pitchFamily="18" charset="2"/>
              <a:buChar char="Ø"/>
            </a:pPr>
            <a:endParaRPr lang="en-US" altLang="en-US" sz="4000"/>
          </a:p>
        </p:txBody>
      </p:sp>
      <p:sp>
        <p:nvSpPr>
          <p:cNvPr id="73733" name="WordArt 5">
            <a:extLst>
              <a:ext uri="{FF2B5EF4-FFF2-40B4-BE49-F238E27FC236}">
                <a16:creationId xmlns:a16="http://schemas.microsoft.com/office/drawing/2014/main" id="{2361B2D4-1EA0-4592-8DFE-2A1F637E96B2}"/>
              </a:ext>
            </a:extLst>
          </p:cNvPr>
          <p:cNvSpPr>
            <a:spLocks noChangeArrowheads="1" noChangeShapeType="1" noTextEdit="1"/>
          </p:cNvSpPr>
          <p:nvPr/>
        </p:nvSpPr>
        <p:spPr bwMode="auto">
          <a:xfrm rot="5400000">
            <a:off x="-2019300" y="3240447"/>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
        <p:nvSpPr>
          <p:cNvPr id="73735" name="Text Box 7">
            <a:extLst>
              <a:ext uri="{FF2B5EF4-FFF2-40B4-BE49-F238E27FC236}">
                <a16:creationId xmlns:a16="http://schemas.microsoft.com/office/drawing/2014/main" id="{E21B3529-D142-42F9-8A06-DB04DBF30E0D}"/>
              </a:ext>
            </a:extLst>
          </p:cNvPr>
          <p:cNvSpPr txBox="1">
            <a:spLocks noChangeArrowheads="1"/>
          </p:cNvSpPr>
          <p:nvPr/>
        </p:nvSpPr>
        <p:spPr bwMode="auto">
          <a:xfrm>
            <a:off x="1295400" y="2963285"/>
            <a:ext cx="10287000" cy="275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lnSpc>
                <a:spcPct val="110000"/>
              </a:lnSpc>
              <a:buClr>
                <a:srgbClr val="02B485"/>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Give, Rather Than Receive</a:t>
            </a:r>
          </a:p>
          <a:p>
            <a:pPr marL="571500" indent="-571500">
              <a:lnSpc>
                <a:spcPct val="110000"/>
              </a:lnSpc>
              <a:buClr>
                <a:srgbClr val="02B485"/>
              </a:buCl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Acts 20:35</a:t>
            </a:r>
            <a:r>
              <a:rPr lang="en-US" altLang="en-US" sz="4000" dirty="0">
                <a:latin typeface="Times New Roman" panose="02020603050405020304" pitchFamily="18" charset="0"/>
                <a:cs typeface="Times New Roman" panose="02020603050405020304" pitchFamily="18" charset="0"/>
              </a:rPr>
              <a:t> – “Blessed”</a:t>
            </a:r>
          </a:p>
          <a:p>
            <a:pPr marL="571500" indent="-571500">
              <a:lnSpc>
                <a:spcPct val="110000"/>
              </a:lnSpc>
              <a:buClr>
                <a:srgbClr val="02B485"/>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Helping, Not Hoarding (</a:t>
            </a:r>
            <a:r>
              <a:rPr lang="en-US" altLang="en-US" sz="4000" b="1" dirty="0">
                <a:latin typeface="Times New Roman" panose="02020603050405020304" pitchFamily="18" charset="0"/>
                <a:cs typeface="Times New Roman" panose="02020603050405020304" pitchFamily="18" charset="0"/>
              </a:rPr>
              <a:t>Heb. 13:16; 2 Cor. 9:6-8; Ps. 41:1-3</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37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737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autoUpdateAnimBg="0"/>
      <p:bldP spid="73735" grpId="0" uiExpand="1"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1D98B41-3889-46D8-B8FD-D20EFD6A9CDE}"/>
              </a:ext>
            </a:extLst>
          </p:cNvPr>
          <p:cNvSpPr>
            <a:spLocks noChangeArrowheads="1"/>
          </p:cNvSpPr>
          <p:nvPr/>
        </p:nvSpPr>
        <p:spPr bwMode="auto">
          <a:xfrm>
            <a:off x="1523999" y="1905000"/>
            <a:ext cx="1005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spcBef>
                <a:spcPct val="20000"/>
              </a:spcBef>
              <a:buFont typeface="Wingdings" panose="05000000000000000000" pitchFamily="2" charset="2"/>
              <a:buChar char="v"/>
            </a:pPr>
            <a:r>
              <a:rPr lang="en-US" altLang="en-US" sz="4000" dirty="0">
                <a:cs typeface="Times New Roman" panose="02020603050405020304" pitchFamily="18" charset="0"/>
              </a:rPr>
              <a:t>By Teaching Us How to Live</a:t>
            </a:r>
          </a:p>
        </p:txBody>
      </p:sp>
      <p:sp>
        <p:nvSpPr>
          <p:cNvPr id="74755" name="Text Box 3">
            <a:extLst>
              <a:ext uri="{FF2B5EF4-FFF2-40B4-BE49-F238E27FC236}">
                <a16:creationId xmlns:a16="http://schemas.microsoft.com/office/drawing/2014/main" id="{275654DA-4F94-4963-B7D3-4E9AF67D4592}"/>
              </a:ext>
            </a:extLst>
          </p:cNvPr>
          <p:cNvSpPr txBox="1">
            <a:spLocks noChangeArrowheads="1"/>
          </p:cNvSpPr>
          <p:nvPr/>
        </p:nvSpPr>
        <p:spPr bwMode="auto">
          <a:xfrm>
            <a:off x="1219200" y="892314"/>
            <a:ext cx="10744200"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2. Jesus Leads the Way to a Better Life</a:t>
            </a:r>
          </a:p>
        </p:txBody>
      </p:sp>
      <p:sp>
        <p:nvSpPr>
          <p:cNvPr id="74756" name="Text Box 4">
            <a:extLst>
              <a:ext uri="{FF2B5EF4-FFF2-40B4-BE49-F238E27FC236}">
                <a16:creationId xmlns:a16="http://schemas.microsoft.com/office/drawing/2014/main" id="{F299F819-FD0C-42A0-8C31-E0EA9DFEBD8C}"/>
              </a:ext>
            </a:extLst>
          </p:cNvPr>
          <p:cNvSpPr txBox="1">
            <a:spLocks noChangeArrowheads="1"/>
          </p:cNvSpPr>
          <p:nvPr/>
        </p:nvSpPr>
        <p:spPr bwMode="auto">
          <a:xfrm>
            <a:off x="2955926" y="2651126"/>
            <a:ext cx="7712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2B485"/>
              </a:buClr>
              <a:buFont typeface="Wingdings 2" panose="05020102010507070707" pitchFamily="18" charset="2"/>
              <a:buChar char="Ø"/>
            </a:pPr>
            <a:endParaRPr lang="en-US" altLang="en-US" sz="4000"/>
          </a:p>
        </p:txBody>
      </p:sp>
      <p:sp>
        <p:nvSpPr>
          <p:cNvPr id="74757" name="WordArt 5">
            <a:extLst>
              <a:ext uri="{FF2B5EF4-FFF2-40B4-BE49-F238E27FC236}">
                <a16:creationId xmlns:a16="http://schemas.microsoft.com/office/drawing/2014/main" id="{FF9A047D-2946-46BA-B5B0-029D31107301}"/>
              </a:ext>
            </a:extLst>
          </p:cNvPr>
          <p:cNvSpPr>
            <a:spLocks noChangeArrowheads="1" noChangeShapeType="1" noTextEdit="1"/>
          </p:cNvSpPr>
          <p:nvPr/>
        </p:nvSpPr>
        <p:spPr bwMode="auto">
          <a:xfrm rot="5400000">
            <a:off x="-2019300" y="3086100"/>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
        <p:nvSpPr>
          <p:cNvPr id="74758" name="Text Box 6">
            <a:extLst>
              <a:ext uri="{FF2B5EF4-FFF2-40B4-BE49-F238E27FC236}">
                <a16:creationId xmlns:a16="http://schemas.microsoft.com/office/drawing/2014/main" id="{78C10972-5389-4842-B418-0AD2DCB7F307}"/>
              </a:ext>
            </a:extLst>
          </p:cNvPr>
          <p:cNvSpPr txBox="1">
            <a:spLocks noChangeArrowheads="1"/>
          </p:cNvSpPr>
          <p:nvPr/>
        </p:nvSpPr>
        <p:spPr bwMode="auto">
          <a:xfrm>
            <a:off x="1431925" y="2590800"/>
            <a:ext cx="1015047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02B485"/>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Compassion for the Lost</a:t>
            </a:r>
          </a:p>
        </p:txBody>
      </p:sp>
      <p:sp>
        <p:nvSpPr>
          <p:cNvPr id="74759" name="Text Box 7">
            <a:extLst>
              <a:ext uri="{FF2B5EF4-FFF2-40B4-BE49-F238E27FC236}">
                <a16:creationId xmlns:a16="http://schemas.microsoft.com/office/drawing/2014/main" id="{4C083479-DE3F-41BA-A083-5DDBA4F1A7FA}"/>
              </a:ext>
            </a:extLst>
          </p:cNvPr>
          <p:cNvSpPr txBox="1">
            <a:spLocks noChangeArrowheads="1"/>
          </p:cNvSpPr>
          <p:nvPr/>
        </p:nvSpPr>
        <p:spPr bwMode="auto">
          <a:xfrm>
            <a:off x="1219200" y="3476626"/>
            <a:ext cx="10363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3300"/>
              </a:buCl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3 Jn. 3-4 </a:t>
            </a:r>
            <a:r>
              <a:rPr lang="en-US" altLang="en-US" sz="4000" dirty="0">
                <a:latin typeface="Times New Roman" panose="02020603050405020304" pitchFamily="18" charset="0"/>
                <a:cs typeface="Times New Roman" panose="02020603050405020304" pitchFamily="18" charset="0"/>
              </a:rPr>
              <a:t>– No Greater Joy</a:t>
            </a:r>
          </a:p>
          <a:p>
            <a:pPr>
              <a:buClr>
                <a:srgbClr val="FF3300"/>
              </a:buCl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1 Th. 2:19-20 </a:t>
            </a:r>
            <a:r>
              <a:rPr lang="en-US" altLang="en-US" sz="4000" dirty="0">
                <a:latin typeface="Times New Roman" panose="02020603050405020304" pitchFamily="18" charset="0"/>
                <a:cs typeface="Times New Roman" panose="02020603050405020304" pitchFamily="18" charset="0"/>
              </a:rPr>
              <a:t>– Glory &amp; Joy</a:t>
            </a:r>
          </a:p>
          <a:p>
            <a:pPr>
              <a:buClr>
                <a:srgbClr val="FF3300"/>
              </a:buClr>
              <a:buFont typeface="Wingdings" panose="05000000000000000000" pitchFamily="2" charset="2"/>
              <a:buChar char="§"/>
            </a:pPr>
            <a:r>
              <a:rPr lang="en-US" altLang="en-US" sz="4000" b="1" dirty="0">
                <a:latin typeface="Times New Roman" panose="02020603050405020304" pitchFamily="18" charset="0"/>
                <a:cs typeface="Times New Roman" panose="02020603050405020304" pitchFamily="18" charset="0"/>
              </a:rPr>
              <a:t> Js. 5:19-20 </a:t>
            </a:r>
            <a:r>
              <a:rPr lang="en-US" altLang="en-US" sz="4000" dirty="0">
                <a:latin typeface="Times New Roman" panose="02020603050405020304" pitchFamily="18" charset="0"/>
                <a:cs typeface="Times New Roman" panose="02020603050405020304" pitchFamily="18" charset="0"/>
              </a:rPr>
              <a:t>– Save a Soul from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47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build="p" autoUpdateAnimBg="0"/>
      <p:bldP spid="747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C49686F-6173-4076-A43C-69ECA4A76F33}"/>
              </a:ext>
            </a:extLst>
          </p:cNvPr>
          <p:cNvSpPr>
            <a:spLocks noChangeArrowheads="1"/>
          </p:cNvSpPr>
          <p:nvPr/>
        </p:nvSpPr>
        <p:spPr bwMode="auto">
          <a:xfrm>
            <a:off x="1447800" y="1905000"/>
            <a:ext cx="1013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spcBef>
                <a:spcPct val="20000"/>
              </a:spcBef>
              <a:buFont typeface="Wingdings" panose="05000000000000000000" pitchFamily="2" charset="2"/>
              <a:buChar char="v"/>
            </a:pPr>
            <a:r>
              <a:rPr lang="en-US" altLang="en-US" sz="4000" dirty="0">
                <a:cs typeface="Times New Roman" panose="02020603050405020304" pitchFamily="18" charset="0"/>
              </a:rPr>
              <a:t>By Giving Us What We Do Not Deserve</a:t>
            </a:r>
          </a:p>
        </p:txBody>
      </p:sp>
      <p:sp>
        <p:nvSpPr>
          <p:cNvPr id="65539" name="Text Box 3">
            <a:extLst>
              <a:ext uri="{FF2B5EF4-FFF2-40B4-BE49-F238E27FC236}">
                <a16:creationId xmlns:a16="http://schemas.microsoft.com/office/drawing/2014/main" id="{08BA4C50-FCD3-4870-849E-814988823974}"/>
              </a:ext>
            </a:extLst>
          </p:cNvPr>
          <p:cNvSpPr txBox="1">
            <a:spLocks noChangeArrowheads="1"/>
          </p:cNvSpPr>
          <p:nvPr/>
        </p:nvSpPr>
        <p:spPr bwMode="auto">
          <a:xfrm>
            <a:off x="1295400" y="1030356"/>
            <a:ext cx="10287000"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2. Jesus Leads the Way to a Better Life</a:t>
            </a:r>
          </a:p>
        </p:txBody>
      </p:sp>
      <p:sp>
        <p:nvSpPr>
          <p:cNvPr id="65541" name="WordArt 5">
            <a:extLst>
              <a:ext uri="{FF2B5EF4-FFF2-40B4-BE49-F238E27FC236}">
                <a16:creationId xmlns:a16="http://schemas.microsoft.com/office/drawing/2014/main" id="{5E6D7B9D-CA91-4D7F-B509-53C2EC4EAC14}"/>
              </a:ext>
            </a:extLst>
          </p:cNvPr>
          <p:cNvSpPr>
            <a:spLocks noChangeArrowheads="1" noChangeShapeType="1" noTextEdit="1"/>
          </p:cNvSpPr>
          <p:nvPr/>
        </p:nvSpPr>
        <p:spPr bwMode="auto">
          <a:xfrm rot="5400000">
            <a:off x="-2019300" y="3200400"/>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
        <p:nvSpPr>
          <p:cNvPr id="65542" name="Text Box 6">
            <a:extLst>
              <a:ext uri="{FF2B5EF4-FFF2-40B4-BE49-F238E27FC236}">
                <a16:creationId xmlns:a16="http://schemas.microsoft.com/office/drawing/2014/main" id="{C64DDC17-877A-4B24-A108-88182374A171}"/>
              </a:ext>
            </a:extLst>
          </p:cNvPr>
          <p:cNvSpPr txBox="1">
            <a:spLocks noChangeArrowheads="1"/>
          </p:cNvSpPr>
          <p:nvPr/>
        </p:nvSpPr>
        <p:spPr bwMode="auto">
          <a:xfrm>
            <a:off x="1447800" y="3187701"/>
            <a:ext cx="99821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3300"/>
              </a:buClr>
              <a:buFont typeface="Wingdings 2" panose="05020102010507070707" pitchFamily="18" charset="2"/>
              <a:buChar char="æ"/>
            </a:pPr>
            <a:r>
              <a:rPr lang="en-US" altLang="en-US" sz="4000" dirty="0">
                <a:latin typeface="Times New Roman" panose="02020603050405020304" pitchFamily="18" charset="0"/>
                <a:cs typeface="Times New Roman" panose="02020603050405020304" pitchFamily="18" charset="0"/>
              </a:rPr>
              <a:t>Provides for Our Needs 	(</a:t>
            </a:r>
            <a:r>
              <a:rPr lang="en-US" altLang="en-US" sz="4000" b="1" dirty="0">
                <a:latin typeface="Times New Roman" panose="02020603050405020304" pitchFamily="18" charset="0"/>
                <a:cs typeface="Times New Roman" panose="02020603050405020304" pitchFamily="18" charset="0"/>
              </a:rPr>
              <a:t>Mt. 6:33</a:t>
            </a:r>
            <a:r>
              <a:rPr lang="en-US" altLang="en-US" sz="4000" dirty="0">
                <a:latin typeface="Times New Roman" panose="02020603050405020304" pitchFamily="18" charset="0"/>
                <a:cs typeface="Times New Roman" panose="02020603050405020304" pitchFamily="18" charset="0"/>
              </a:rPr>
              <a:t>)</a:t>
            </a:r>
          </a:p>
          <a:p>
            <a:pPr>
              <a:buClr>
                <a:srgbClr val="FF3300"/>
              </a:buClr>
              <a:buFont typeface="Wingdings 2" panose="05020102010507070707" pitchFamily="18" charset="2"/>
              <a:buChar char="æ"/>
            </a:pPr>
            <a:r>
              <a:rPr lang="en-US" altLang="en-US" sz="4000" dirty="0">
                <a:latin typeface="Times New Roman" panose="02020603050405020304" pitchFamily="18" charset="0"/>
                <a:cs typeface="Times New Roman" panose="02020603050405020304" pitchFamily="18" charset="0"/>
              </a:rPr>
              <a:t>Full Joy (</a:t>
            </a:r>
            <a:r>
              <a:rPr lang="en-US" altLang="en-US" sz="4000" b="1" dirty="0">
                <a:latin typeface="Times New Roman" panose="02020603050405020304" pitchFamily="18" charset="0"/>
                <a:cs typeface="Times New Roman" panose="02020603050405020304" pitchFamily="18" charset="0"/>
              </a:rPr>
              <a:t>Jn. 15:11</a:t>
            </a:r>
            <a:r>
              <a:rPr lang="en-US" altLang="en-US" sz="4000" dirty="0">
                <a:latin typeface="Times New Roman" panose="02020603050405020304" pitchFamily="18" charset="0"/>
                <a:cs typeface="Times New Roman" panose="02020603050405020304" pitchFamily="18" charset="0"/>
              </a:rPr>
              <a:t>)</a:t>
            </a:r>
          </a:p>
          <a:p>
            <a:pPr>
              <a:buClr>
                <a:srgbClr val="FF3300"/>
              </a:buClr>
              <a:buFont typeface="Wingdings 2" panose="05020102010507070707" pitchFamily="18" charset="2"/>
              <a:buChar char="æ"/>
            </a:pPr>
            <a:r>
              <a:rPr lang="en-US" altLang="en-US" sz="4000" dirty="0">
                <a:latin typeface="Times New Roman" panose="02020603050405020304" pitchFamily="18" charset="0"/>
                <a:cs typeface="Times New Roman" panose="02020603050405020304" pitchFamily="18" charset="0"/>
              </a:rPr>
              <a:t>Eternal Distinction (</a:t>
            </a:r>
            <a:r>
              <a:rPr lang="en-US" altLang="en-US" sz="4000" b="1" dirty="0">
                <a:latin typeface="Times New Roman" panose="02020603050405020304" pitchFamily="18" charset="0"/>
                <a:cs typeface="Times New Roman" panose="02020603050405020304" pitchFamily="18" charset="0"/>
              </a:rPr>
              <a:t>Col. 3:4</a:t>
            </a:r>
            <a:r>
              <a:rPr lang="en-US" alt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descr="C:\Documents and Settings\Owner\Application Data\Microsoft\Media Catalog\Downloaded Clips\cl5c\j0230933.wmf">
            <a:extLst>
              <a:ext uri="{FF2B5EF4-FFF2-40B4-BE49-F238E27FC236}">
                <a16:creationId xmlns:a16="http://schemas.microsoft.com/office/drawing/2014/main" id="{02897771-0053-4BA1-A30D-78523F2F90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2703512"/>
            <a:ext cx="2695575" cy="3468688"/>
          </a:xfrm>
          <a:prstGeom prst="rect">
            <a:avLst/>
          </a:prstGeom>
          <a:noFill/>
          <a:extLst>
            <a:ext uri="{909E8E84-426E-40DD-AFC4-6F175D3DCCD1}">
              <a14:hiddenFill xmlns:a14="http://schemas.microsoft.com/office/drawing/2010/main">
                <a:solidFill>
                  <a:srgbClr val="FFFFFF"/>
                </a:solidFill>
              </a14:hiddenFill>
            </a:ext>
          </a:extLst>
        </p:spPr>
      </p:pic>
      <p:sp>
        <p:nvSpPr>
          <p:cNvPr id="63492" name="Text Box 4">
            <a:extLst>
              <a:ext uri="{FF2B5EF4-FFF2-40B4-BE49-F238E27FC236}">
                <a16:creationId xmlns:a16="http://schemas.microsoft.com/office/drawing/2014/main" id="{0798403A-FFE1-48EC-AB74-613ECF1A897E}"/>
              </a:ext>
            </a:extLst>
          </p:cNvPr>
          <p:cNvSpPr txBox="1">
            <a:spLocks noChangeArrowheads="1"/>
          </p:cNvSpPr>
          <p:nvPr/>
        </p:nvSpPr>
        <p:spPr bwMode="auto">
          <a:xfrm>
            <a:off x="609601" y="685800"/>
            <a:ext cx="1104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World Sets Goals Many 	Cannot Achieve</a:t>
            </a:r>
          </a:p>
        </p:txBody>
      </p:sp>
      <p:sp>
        <p:nvSpPr>
          <p:cNvPr id="63493" name="Text Box 5">
            <a:extLst>
              <a:ext uri="{FF2B5EF4-FFF2-40B4-BE49-F238E27FC236}">
                <a16:creationId xmlns:a16="http://schemas.microsoft.com/office/drawing/2014/main" id="{4C363F08-E763-44B6-B3FF-2E23AFDC84C9}"/>
              </a:ext>
            </a:extLst>
          </p:cNvPr>
          <p:cNvSpPr txBox="1">
            <a:spLocks noChangeArrowheads="1"/>
          </p:cNvSpPr>
          <p:nvPr/>
        </p:nvSpPr>
        <p:spPr bwMode="auto">
          <a:xfrm>
            <a:off x="609600" y="1600200"/>
            <a:ext cx="11049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Jesus Presents Goals Which Can Be Achieved</a:t>
            </a:r>
          </a:p>
        </p:txBody>
      </p:sp>
      <p:sp>
        <p:nvSpPr>
          <p:cNvPr id="63494" name="Text Box 6">
            <a:extLst>
              <a:ext uri="{FF2B5EF4-FFF2-40B4-BE49-F238E27FC236}">
                <a16:creationId xmlns:a16="http://schemas.microsoft.com/office/drawing/2014/main" id="{79780420-2B5C-42F6-9D98-2C39AF473B74}"/>
              </a:ext>
            </a:extLst>
          </p:cNvPr>
          <p:cNvSpPr txBox="1">
            <a:spLocks noChangeArrowheads="1"/>
          </p:cNvSpPr>
          <p:nvPr/>
        </p:nvSpPr>
        <p:spPr bwMode="auto">
          <a:xfrm>
            <a:off x="1800224" y="2895600"/>
            <a:ext cx="4640629" cy="1397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buClr>
                <a:srgbClr val="FF3300"/>
              </a:buClr>
              <a:buFont typeface="Wingdings 2" panose="05020102010507070707" pitchFamily="18" charset="2"/>
              <a:buChar char="é"/>
            </a:pPr>
            <a:r>
              <a:rPr lang="en-US" altLang="en-US" sz="4000" dirty="0">
                <a:latin typeface="Times New Roman" panose="02020603050405020304" pitchFamily="18" charset="0"/>
                <a:cs typeface="Times New Roman" panose="02020603050405020304" pitchFamily="18" charset="0"/>
              </a:rPr>
              <a:t>Treasure in Heaven</a:t>
            </a:r>
          </a:p>
          <a:p>
            <a:pPr>
              <a:lnSpc>
                <a:spcPct val="110000"/>
              </a:lnSpc>
              <a:buClr>
                <a:srgbClr val="FF3300"/>
              </a:buClr>
              <a:buFont typeface="Wingdings 2" panose="05020102010507070707" pitchFamily="18" charset="2"/>
              <a:buChar char="é"/>
            </a:pPr>
            <a:r>
              <a:rPr lang="en-US" altLang="en-US" sz="4000" dirty="0">
                <a:latin typeface="Times New Roman" panose="02020603050405020304" pitchFamily="18" charset="0"/>
                <a:cs typeface="Times New Roman" panose="02020603050405020304" pitchFamily="18" charset="0"/>
              </a:rPr>
              <a:t>Live for Christ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build="p" autoUpdateAnimBg="0"/>
      <p:bldP spid="6349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9C811-19BD-4A15-A761-6549F2C1D293}"/>
              </a:ext>
            </a:extLst>
          </p:cNvPr>
          <p:cNvSpPr txBox="1"/>
          <p:nvPr/>
        </p:nvSpPr>
        <p:spPr>
          <a:xfrm>
            <a:off x="1311066" y="1295400"/>
            <a:ext cx="9509334" cy="3170099"/>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Hear and Believe - Mark 1:15</a:t>
            </a:r>
          </a:p>
          <a:p>
            <a:r>
              <a:rPr lang="en-US" sz="4000" dirty="0">
                <a:latin typeface="Times New Roman" panose="02020603050405020304" pitchFamily="18" charset="0"/>
                <a:cs typeface="Times New Roman" panose="02020603050405020304" pitchFamily="18" charset="0"/>
              </a:rPr>
              <a:t>Believe and Act - </a:t>
            </a:r>
            <a:r>
              <a:rPr lang="en-US" sz="4000" b="1" dirty="0">
                <a:latin typeface="Times New Roman" panose="02020603050405020304" pitchFamily="18" charset="0"/>
                <a:cs typeface="Times New Roman" panose="02020603050405020304" pitchFamily="18" charset="0"/>
              </a:rPr>
              <a:t>James 2:26</a:t>
            </a:r>
          </a:p>
          <a:p>
            <a:r>
              <a:rPr lang="en-US" sz="4000" dirty="0">
                <a:latin typeface="Times New Roman" panose="02020603050405020304" pitchFamily="18" charset="0"/>
                <a:cs typeface="Times New Roman" panose="02020603050405020304" pitchFamily="18" charset="0"/>
              </a:rPr>
              <a:t>Good Confession - </a:t>
            </a:r>
            <a:r>
              <a:rPr lang="en-US" sz="4000" b="1" dirty="0">
                <a:latin typeface="Times New Roman" panose="02020603050405020304" pitchFamily="18" charset="0"/>
                <a:cs typeface="Times New Roman" panose="02020603050405020304" pitchFamily="18" charset="0"/>
              </a:rPr>
              <a:t>1 John 4:15</a:t>
            </a:r>
          </a:p>
          <a:p>
            <a:r>
              <a:rPr lang="en-US" sz="4000" dirty="0">
                <a:latin typeface="Times New Roman" panose="02020603050405020304" pitchFamily="18" charset="0"/>
                <a:cs typeface="Times New Roman" panose="02020603050405020304" pitchFamily="18" charset="0"/>
              </a:rPr>
              <a:t>Sorrowful Repentance - </a:t>
            </a:r>
            <a:r>
              <a:rPr lang="en-US" sz="4000" b="1" dirty="0">
                <a:latin typeface="Times New Roman" panose="02020603050405020304" pitchFamily="18" charset="0"/>
                <a:cs typeface="Times New Roman" panose="02020603050405020304" pitchFamily="18" charset="0"/>
              </a:rPr>
              <a:t>Luke 13:3 </a:t>
            </a:r>
          </a:p>
          <a:p>
            <a:r>
              <a:rPr lang="en-US" sz="4000" dirty="0">
                <a:latin typeface="Times New Roman" panose="02020603050405020304" pitchFamily="18" charset="0"/>
                <a:cs typeface="Times New Roman" panose="02020603050405020304" pitchFamily="18" charset="0"/>
              </a:rPr>
              <a:t>Baptized for Remission of Sins- </a:t>
            </a:r>
            <a:r>
              <a:rPr lang="en-US" sz="4000" b="1" dirty="0">
                <a:latin typeface="Times New Roman" panose="02020603050405020304" pitchFamily="18" charset="0"/>
                <a:cs typeface="Times New Roman" panose="02020603050405020304" pitchFamily="18" charset="0"/>
              </a:rPr>
              <a:t>Romans 6:4</a:t>
            </a:r>
          </a:p>
        </p:txBody>
      </p:sp>
      <p:graphicFrame>
        <p:nvGraphicFramePr>
          <p:cNvPr id="4" name="Table 3">
            <a:extLst>
              <a:ext uri="{FF2B5EF4-FFF2-40B4-BE49-F238E27FC236}">
                <a16:creationId xmlns:a16="http://schemas.microsoft.com/office/drawing/2014/main" id="{6C7DC07B-C1EE-4D61-BC8A-EDD491B0EABE}"/>
              </a:ext>
            </a:extLst>
          </p:cNvPr>
          <p:cNvGraphicFramePr>
            <a:graphicFrameLocks noGrp="1"/>
          </p:cNvGraphicFramePr>
          <p:nvPr>
            <p:extLst>
              <p:ext uri="{D42A27DB-BD31-4B8C-83A1-F6EECF244321}">
                <p14:modId xmlns:p14="http://schemas.microsoft.com/office/powerpoint/2010/main" val="2214751541"/>
              </p:ext>
            </p:extLst>
          </p:nvPr>
        </p:nvGraphicFramePr>
        <p:xfrm>
          <a:off x="-30267" y="5273715"/>
          <a:ext cx="12192000" cy="1584285"/>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293484278"/>
                    </a:ext>
                  </a:extLst>
                </a:gridCol>
                <a:gridCol w="1439620">
                  <a:extLst>
                    <a:ext uri="{9D8B030D-6E8A-4147-A177-3AD203B41FA5}">
                      <a16:colId xmlns:a16="http://schemas.microsoft.com/office/drawing/2014/main" val="3081298725"/>
                    </a:ext>
                  </a:extLst>
                </a:gridCol>
                <a:gridCol w="8075214">
                  <a:extLst>
                    <a:ext uri="{9D8B030D-6E8A-4147-A177-3AD203B41FA5}">
                      <a16:colId xmlns:a16="http://schemas.microsoft.com/office/drawing/2014/main" val="438276373"/>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Bring Christ Your Broken Life</a:t>
                      </a:r>
                    </a:p>
                  </a:txBody>
                  <a:tcPr>
                    <a:cell3D prstMaterial="dkEdge">
                      <a:bevel prst="artDeco"/>
                      <a:lightRig rig="flood" dir="t"/>
                    </a:cell3D>
                  </a:tcPr>
                </a:tc>
                <a:extLst>
                  <a:ext uri="{0D108BD9-81ED-4DB2-BD59-A6C34878D82A}">
                    <a16:rowId xmlns:a16="http://schemas.microsoft.com/office/drawing/2014/main" val="400154157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Love Lifted Me</a:t>
                      </a:r>
                    </a:p>
                  </a:txBody>
                  <a:tcPr>
                    <a:cell3D prstMaterial="dkEdge">
                      <a:bevel prst="artDeco"/>
                      <a:lightRig rig="flood" dir="t"/>
                    </a:cell3D>
                  </a:tcPr>
                </a:tc>
                <a:extLst>
                  <a:ext uri="{0D108BD9-81ED-4DB2-BD59-A6C34878D82A}">
                    <a16:rowId xmlns:a16="http://schemas.microsoft.com/office/drawing/2014/main" val="2418520077"/>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380931044"/>
                  </a:ext>
                </a:extLst>
              </a:tr>
            </a:tbl>
          </a:graphicData>
        </a:graphic>
      </p:graphicFrame>
    </p:spTree>
    <p:extLst>
      <p:ext uri="{BB962C8B-B14F-4D97-AF65-F5344CB8AC3E}">
        <p14:creationId xmlns:p14="http://schemas.microsoft.com/office/powerpoint/2010/main" val="242152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8)">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D2210D1-CB34-4825-880E-F141CC2BC4E5}"/>
              </a:ext>
            </a:extLst>
          </p:cNvPr>
          <p:cNvGraphicFramePr>
            <a:graphicFrameLocks noGrp="1"/>
          </p:cNvGraphicFramePr>
          <p:nvPr>
            <p:extLst>
              <p:ext uri="{D42A27DB-BD31-4B8C-83A1-F6EECF244321}">
                <p14:modId xmlns:p14="http://schemas.microsoft.com/office/powerpoint/2010/main" val="3512013420"/>
              </p:ext>
            </p:extLst>
          </p:nvPr>
        </p:nvGraphicFramePr>
        <p:xfrm>
          <a:off x="0" y="0"/>
          <a:ext cx="12192000" cy="6858001"/>
        </p:xfrm>
        <a:graphic>
          <a:graphicData uri="http://schemas.openxmlformats.org/drawingml/2006/table">
            <a:tbl>
              <a:tblPr firstRow="1" bandRow="1">
                <a:tableStyleId>{00A15C55-8517-42AA-B614-E9B94910E393}</a:tableStyleId>
              </a:tblPr>
              <a:tblGrid>
                <a:gridCol w="2677166">
                  <a:extLst>
                    <a:ext uri="{9D8B030D-6E8A-4147-A177-3AD203B41FA5}">
                      <a16:colId xmlns:a16="http://schemas.microsoft.com/office/drawing/2014/main" val="2452143918"/>
                    </a:ext>
                  </a:extLst>
                </a:gridCol>
                <a:gridCol w="1439620">
                  <a:extLst>
                    <a:ext uri="{9D8B030D-6E8A-4147-A177-3AD203B41FA5}">
                      <a16:colId xmlns:a16="http://schemas.microsoft.com/office/drawing/2014/main" val="3590773823"/>
                    </a:ext>
                  </a:extLst>
                </a:gridCol>
                <a:gridCol w="8075214">
                  <a:extLst>
                    <a:ext uri="{9D8B030D-6E8A-4147-A177-3AD203B41FA5}">
                      <a16:colId xmlns:a16="http://schemas.microsoft.com/office/drawing/2014/main" val="623235658"/>
                    </a:ext>
                  </a:extLst>
                </a:gridCol>
              </a:tblGrid>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Announcements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Songs</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a:t>
                      </a:r>
                    </a:p>
                  </a:txBody>
                  <a:tcPr>
                    <a:cell3D prstMaterial="dkEdge">
                      <a:bevel prst="artDeco"/>
                      <a:lightRig rig="flood" dir="t"/>
                    </a:cell3D>
                  </a:tcPr>
                </a:tc>
                <a:extLst>
                  <a:ext uri="{0D108BD9-81ED-4DB2-BD59-A6C34878D82A}">
                    <a16:rowId xmlns:a16="http://schemas.microsoft.com/office/drawing/2014/main" val="425084925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166</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 Worship the King</a:t>
                      </a:r>
                    </a:p>
                  </a:txBody>
                  <a:tcPr>
                    <a:cell3D prstMaterial="dkEdge">
                      <a:bevel prst="artDeco"/>
                      <a:lightRig rig="flood" dir="t"/>
                    </a:cell3D>
                  </a:tcPr>
                </a:tc>
                <a:extLst>
                  <a:ext uri="{0D108BD9-81ED-4DB2-BD59-A6C34878D82A}">
                    <a16:rowId xmlns:a16="http://schemas.microsoft.com/office/drawing/2014/main" val="1002688572"/>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 Time to Be Holy</a:t>
                      </a:r>
                    </a:p>
                  </a:txBody>
                  <a:tcPr>
                    <a:cell3D prstMaterial="dkEdge">
                      <a:bevel prst="artDeco"/>
                      <a:lightRig rig="flood" dir="t"/>
                    </a:cell3D>
                  </a:tcPr>
                </a:tc>
                <a:extLst>
                  <a:ext uri="{0D108BD9-81ED-4DB2-BD59-A6C34878D82A}">
                    <a16:rowId xmlns:a16="http://schemas.microsoft.com/office/drawing/2014/main" val="59321103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Opening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82319025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rd</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Fairest Lord Jesus</a:t>
                      </a:r>
                    </a:p>
                  </a:txBody>
                  <a:tcPr>
                    <a:cell3D prstMaterial="dkEdge">
                      <a:bevel prst="artDeco"/>
                      <a:lightRig rig="flood" dir="t"/>
                    </a:cell3D>
                  </a:tcPr>
                </a:tc>
                <a:extLst>
                  <a:ext uri="{0D108BD9-81ED-4DB2-BD59-A6C34878D82A}">
                    <a16:rowId xmlns:a16="http://schemas.microsoft.com/office/drawing/2014/main" val="308919894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279</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Did My Savior Come To Earth?</a:t>
                      </a:r>
                    </a:p>
                  </a:txBody>
                  <a:tcPr>
                    <a:cell3D prstMaterial="dkEdge">
                      <a:bevel prst="artDeco"/>
                      <a:lightRig rig="flood" dir="t"/>
                    </a:cell3D>
                  </a:tcPr>
                </a:tc>
                <a:extLst>
                  <a:ext uri="{0D108BD9-81ED-4DB2-BD59-A6C34878D82A}">
                    <a16:rowId xmlns:a16="http://schemas.microsoft.com/office/drawing/2014/main" val="3185976836"/>
                  </a:ext>
                </a:extLst>
              </a:tr>
              <a:tr h="520861">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Lords</a:t>
                      </a:r>
                      <a:r>
                        <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Supper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739932321"/>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Offering</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3319988205"/>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r>
                        <a:rPr lang="en-US" sz="2800" b="0" i="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The Way My Savior Leads Me</a:t>
                      </a:r>
                    </a:p>
                  </a:txBody>
                  <a:tcPr>
                    <a:cell3D prstMaterial="dkEdge">
                      <a:bevel prst="artDeco"/>
                      <a:lightRig rig="flood" dir="t"/>
                    </a:cell3D>
                  </a:tcPr>
                </a:tc>
                <a:extLst>
                  <a:ext uri="{0D108BD9-81ED-4DB2-BD59-A6C34878D82A}">
                    <a16:rowId xmlns:a16="http://schemas.microsoft.com/office/drawing/2014/main" val="4271352230"/>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Sermon</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65846633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Invitation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313</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Bring Christ Your Broken Life</a:t>
                      </a:r>
                    </a:p>
                  </a:txBody>
                  <a:tcPr>
                    <a:cell3D prstMaterial="dkEdge">
                      <a:bevel prst="artDeco"/>
                      <a:lightRig rig="flood" dir="t"/>
                    </a:cell3D>
                  </a:tcPr>
                </a:tc>
                <a:extLst>
                  <a:ext uri="{0D108BD9-81ED-4DB2-BD59-A6C34878D82A}">
                    <a16:rowId xmlns:a16="http://schemas.microsoft.com/office/drawing/2014/main" val="3282732253"/>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Song</a:t>
                      </a:r>
                    </a:p>
                  </a:txBody>
                  <a:tcPr marT="45706" marB="45706">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131</a:t>
                      </a:r>
                    </a:p>
                  </a:txBody>
                  <a:tcPr>
                    <a:cell3D prstMaterial="dkEdge">
                      <a:bevel prst="artDeco"/>
                      <a:lightRig rig="flood" dir="t"/>
                    </a:cell3D>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Love Lifted Me</a:t>
                      </a:r>
                    </a:p>
                  </a:txBody>
                  <a:tcPr>
                    <a:cell3D prstMaterial="dkEdge">
                      <a:bevel prst="artDeco"/>
                      <a:lightRig rig="flood" dir="t"/>
                    </a:cell3D>
                  </a:tcPr>
                </a:tc>
                <a:extLst>
                  <a:ext uri="{0D108BD9-81ED-4DB2-BD59-A6C34878D82A}">
                    <a16:rowId xmlns:a16="http://schemas.microsoft.com/office/drawing/2014/main" val="3053288158"/>
                  </a:ext>
                </a:extLst>
              </a:tr>
              <a:tr h="528095">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Closing Prayer</a:t>
                      </a:r>
                    </a:p>
                  </a:txBody>
                  <a:tcPr marT="45706" marB="45706">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cell3D prstMaterial="dkEdge">
                      <a:bevel prst="artDeco"/>
                      <a:lightRig rig="flood" dir="t"/>
                    </a:cell3D>
                  </a:tcPr>
                </a:tc>
                <a:extLst>
                  <a:ext uri="{0D108BD9-81ED-4DB2-BD59-A6C34878D82A}">
                    <a16:rowId xmlns:a16="http://schemas.microsoft.com/office/drawing/2014/main" val="180367458"/>
                  </a:ext>
                </a:extLst>
              </a:tr>
            </a:tbl>
          </a:graphicData>
        </a:graphic>
      </p:graphicFrame>
    </p:spTree>
    <p:extLst>
      <p:ext uri="{BB962C8B-B14F-4D97-AF65-F5344CB8AC3E}">
        <p14:creationId xmlns:p14="http://schemas.microsoft.com/office/powerpoint/2010/main" val="270377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6A93AF9-6345-479D-B2B8-E39245EBEE47}"/>
              </a:ext>
            </a:extLst>
          </p:cNvPr>
          <p:cNvSpPr>
            <a:spLocks noGrp="1" noChangeArrowheads="1"/>
          </p:cNvSpPr>
          <p:nvPr>
            <p:ph type="ctrTitle"/>
          </p:nvPr>
        </p:nvSpPr>
        <p:spPr>
          <a:xfrm>
            <a:off x="4495800" y="685800"/>
            <a:ext cx="7086600" cy="1601788"/>
          </a:xfrm>
        </p:spPr>
        <p:txBody>
          <a:bodyPr>
            <a:normAutofit/>
          </a:bodyPr>
          <a:lstStyle/>
          <a:p>
            <a:r>
              <a:rPr lang="en-US" altLang="en-US" sz="5400" b="1" dirty="0">
                <a:latin typeface="Times New Roman" panose="02020603050405020304" pitchFamily="18" charset="0"/>
                <a:cs typeface="Times New Roman" panose="02020603050405020304" pitchFamily="18" charset="0"/>
              </a:rPr>
              <a:t>Jesus, the Way to a “Better Life”</a:t>
            </a:r>
          </a:p>
        </p:txBody>
      </p:sp>
      <p:sp>
        <p:nvSpPr>
          <p:cNvPr id="56323" name="Rectangle 3">
            <a:extLst>
              <a:ext uri="{FF2B5EF4-FFF2-40B4-BE49-F238E27FC236}">
                <a16:creationId xmlns:a16="http://schemas.microsoft.com/office/drawing/2014/main" id="{9FE10F17-97E6-4F7E-A55B-0DB97AFD4136}"/>
              </a:ext>
            </a:extLst>
          </p:cNvPr>
          <p:cNvSpPr>
            <a:spLocks noGrp="1" noChangeArrowheads="1"/>
          </p:cNvSpPr>
          <p:nvPr>
            <p:ph type="subTitle" idx="1"/>
          </p:nvPr>
        </p:nvSpPr>
        <p:spPr>
          <a:xfrm>
            <a:off x="6324600" y="4343401"/>
            <a:ext cx="3352800" cy="823913"/>
          </a:xfrm>
        </p:spPr>
        <p:txBody>
          <a:bodyPr/>
          <a:lstStyle/>
          <a:p>
            <a:r>
              <a:rPr lang="en-US" altLang="en-US" sz="4800" b="1"/>
              <a:t>John 14:6</a:t>
            </a:r>
          </a:p>
        </p:txBody>
      </p:sp>
      <p:pic>
        <p:nvPicPr>
          <p:cNvPr id="56324" name="Picture 4" descr="C:\Documents and Settings\Owner\Application Data\Microsoft\Media Catalog\Downloaded Clips\cl5c\j0230933.wmf">
            <a:extLst>
              <a:ext uri="{FF2B5EF4-FFF2-40B4-BE49-F238E27FC236}">
                <a16:creationId xmlns:a16="http://schemas.microsoft.com/office/drawing/2014/main" id="{9C2BF2D0-3A1F-460A-9835-B456288C9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1676400"/>
            <a:ext cx="2695575" cy="346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975B4160-D799-44ED-AB6E-63C5907D663A}"/>
              </a:ext>
            </a:extLst>
          </p:cNvPr>
          <p:cNvSpPr txBox="1">
            <a:spLocks noChangeArrowheads="1"/>
          </p:cNvSpPr>
          <p:nvPr/>
        </p:nvSpPr>
        <p:spPr bwMode="auto">
          <a:xfrm>
            <a:off x="609600" y="1219200"/>
            <a:ext cx="10972800" cy="769441"/>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400" b="1" dirty="0">
                <a:solidFill>
                  <a:srgbClr val="00CC00"/>
                </a:solidFill>
                <a:latin typeface="Times New Roman" panose="02020603050405020304" pitchFamily="18" charset="0"/>
                <a:cs typeface="Times New Roman" panose="02020603050405020304" pitchFamily="18" charset="0"/>
              </a:rPr>
              <a:t>The Popular Goal Is: “The Good Life”</a:t>
            </a:r>
          </a:p>
        </p:txBody>
      </p:sp>
      <p:sp>
        <p:nvSpPr>
          <p:cNvPr id="55299" name="Text Box 3">
            <a:extLst>
              <a:ext uri="{FF2B5EF4-FFF2-40B4-BE49-F238E27FC236}">
                <a16:creationId xmlns:a16="http://schemas.microsoft.com/office/drawing/2014/main" id="{EF154BF7-F943-4F35-B620-B3DF62A3A436}"/>
              </a:ext>
            </a:extLst>
          </p:cNvPr>
          <p:cNvSpPr txBox="1">
            <a:spLocks noChangeArrowheads="1"/>
          </p:cNvSpPr>
          <p:nvPr/>
        </p:nvSpPr>
        <p:spPr bwMode="auto">
          <a:xfrm>
            <a:off x="609600" y="2438400"/>
            <a:ext cx="1097279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3300"/>
              </a:buClr>
              <a:buFont typeface="Wingdings" panose="05000000000000000000" pitchFamily="2" charset="2"/>
              <a:buChar char="§"/>
            </a:pPr>
            <a:r>
              <a:rPr lang="en-US" altLang="en-US" sz="4400" dirty="0"/>
              <a:t> </a:t>
            </a:r>
            <a:r>
              <a:rPr lang="en-US" altLang="en-US" sz="4000" dirty="0">
                <a:latin typeface="Times New Roman" panose="02020603050405020304" pitchFamily="18" charset="0"/>
                <a:cs typeface="Times New Roman" panose="02020603050405020304" pitchFamily="18" charset="0"/>
              </a:rPr>
              <a:t>Desire of Every Age and Every Walk of Life</a:t>
            </a:r>
          </a:p>
          <a:p>
            <a:pPr>
              <a:buClr>
                <a:srgbClr val="FF3300"/>
              </a:buClr>
            </a:pPr>
            <a:endParaRPr lang="en-US" altLang="en-US" sz="4000" dirty="0">
              <a:latin typeface="Times New Roman" panose="02020603050405020304" pitchFamily="18" charset="0"/>
              <a:cs typeface="Times New Roman" panose="02020603050405020304" pitchFamily="18" charset="0"/>
            </a:endParaRPr>
          </a:p>
          <a:p>
            <a:pPr marL="571500" indent="-571500">
              <a:buClr>
                <a:srgbClr val="FF3300"/>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But to the Truly Good Life, Jesus Is the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WordArt 3">
            <a:extLst>
              <a:ext uri="{FF2B5EF4-FFF2-40B4-BE49-F238E27FC236}">
                <a16:creationId xmlns:a16="http://schemas.microsoft.com/office/drawing/2014/main" id="{154508A8-0CD5-46E3-B3BA-0FAD42D5B3B4}"/>
              </a:ext>
            </a:extLst>
          </p:cNvPr>
          <p:cNvSpPr>
            <a:spLocks noChangeArrowheads="1" noChangeShapeType="1" noTextEdit="1"/>
          </p:cNvSpPr>
          <p:nvPr/>
        </p:nvSpPr>
        <p:spPr bwMode="auto">
          <a:xfrm rot="5400000">
            <a:off x="-2019300" y="3200400"/>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
        <p:nvSpPr>
          <p:cNvPr id="1028" name="Text Box 4">
            <a:extLst>
              <a:ext uri="{FF2B5EF4-FFF2-40B4-BE49-F238E27FC236}">
                <a16:creationId xmlns:a16="http://schemas.microsoft.com/office/drawing/2014/main" id="{073BF382-78D9-4EE7-A278-62903369805E}"/>
              </a:ext>
            </a:extLst>
          </p:cNvPr>
          <p:cNvSpPr txBox="1">
            <a:spLocks noChangeArrowheads="1"/>
          </p:cNvSpPr>
          <p:nvPr/>
        </p:nvSpPr>
        <p:spPr bwMode="auto">
          <a:xfrm>
            <a:off x="1295400" y="685800"/>
            <a:ext cx="10287000"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1. Jesus Corrects our Misconception</a:t>
            </a:r>
          </a:p>
        </p:txBody>
      </p:sp>
      <p:sp>
        <p:nvSpPr>
          <p:cNvPr id="1029" name="Text Box 5">
            <a:extLst>
              <a:ext uri="{FF2B5EF4-FFF2-40B4-BE49-F238E27FC236}">
                <a16:creationId xmlns:a16="http://schemas.microsoft.com/office/drawing/2014/main" id="{A1BC8520-3382-488A-A3F5-6BCDB33F4471}"/>
              </a:ext>
            </a:extLst>
          </p:cNvPr>
          <p:cNvSpPr txBox="1">
            <a:spLocks noChangeArrowheads="1"/>
          </p:cNvSpPr>
          <p:nvPr/>
        </p:nvSpPr>
        <p:spPr bwMode="auto">
          <a:xfrm>
            <a:off x="1295400" y="1924050"/>
            <a:ext cx="10287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98463" indent="-398463">
              <a:buClr>
                <a:srgbClr val="FF3300"/>
              </a:buClr>
              <a:buFontTx/>
              <a:buChar char="•"/>
            </a:pPr>
            <a:r>
              <a:rPr lang="en-US" altLang="en-US" sz="4400" dirty="0"/>
              <a:t>Good Life to Many: Material Prosperity, Pleasure, 	Security, Popularity</a:t>
            </a:r>
          </a:p>
          <a:p>
            <a:pPr marL="398463" indent="-398463">
              <a:buClr>
                <a:srgbClr val="FF3300"/>
              </a:buClr>
              <a:buFontTx/>
              <a:buChar char="•"/>
            </a:pPr>
            <a:r>
              <a:rPr lang="en-US" altLang="en-US" sz="4400" dirty="0"/>
              <a:t>Why? – Assume These Things Bring Happiness, Peace, and Comfort</a:t>
            </a:r>
          </a:p>
          <a:p>
            <a:pPr marL="398463" indent="-398463">
              <a:buClr>
                <a:srgbClr val="FF3300"/>
              </a:buClr>
              <a:buFontTx/>
              <a:buChar char="•"/>
            </a:pPr>
            <a:r>
              <a:rPr lang="en-US" altLang="en-US" sz="4400" dirty="0"/>
              <a:t>Yet We See and They Do 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174B275B-E9E7-47DD-A656-E1DA58A27C3E}"/>
              </a:ext>
            </a:extLst>
          </p:cNvPr>
          <p:cNvSpPr>
            <a:spLocks noGrp="1" noChangeArrowheads="1"/>
          </p:cNvSpPr>
          <p:nvPr>
            <p:ph type="title"/>
          </p:nvPr>
        </p:nvSpPr>
        <p:spPr>
          <a:xfrm>
            <a:off x="685800" y="762000"/>
            <a:ext cx="10896599" cy="869950"/>
          </a:xfrm>
        </p:spPr>
        <p:txBody>
          <a:bodyPr>
            <a:norm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1. Jesus Corrects our Misconception</a:t>
            </a:r>
          </a:p>
        </p:txBody>
      </p:sp>
      <p:sp>
        <p:nvSpPr>
          <p:cNvPr id="58371" name="Rectangle 3">
            <a:extLst>
              <a:ext uri="{FF2B5EF4-FFF2-40B4-BE49-F238E27FC236}">
                <a16:creationId xmlns:a16="http://schemas.microsoft.com/office/drawing/2014/main" id="{25ADAD8B-A1DF-4E5B-AB40-94083CE4E2DE}"/>
              </a:ext>
            </a:extLst>
          </p:cNvPr>
          <p:cNvSpPr>
            <a:spLocks noGrp="1" noChangeArrowheads="1"/>
          </p:cNvSpPr>
          <p:nvPr>
            <p:ph idx="1"/>
          </p:nvPr>
        </p:nvSpPr>
        <p:spPr>
          <a:xfrm>
            <a:off x="685799" y="1905000"/>
            <a:ext cx="10896599" cy="3200400"/>
          </a:xfrm>
        </p:spPr>
        <p:txBody>
          <a:bodyPr>
            <a:noAutofit/>
          </a:bodyPr>
          <a:lstStyle/>
          <a:p>
            <a:pPr>
              <a:lnSpc>
                <a:spcPct val="110000"/>
              </a:lnSpc>
              <a:buClr>
                <a:schemeClr val="hlink"/>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More to Life (</a:t>
            </a:r>
            <a:r>
              <a:rPr lang="en-US" altLang="en-US" sz="4000" b="1" dirty="0">
                <a:latin typeface="Times New Roman" panose="02020603050405020304" pitchFamily="18" charset="0"/>
                <a:cs typeface="Times New Roman" panose="02020603050405020304" pitchFamily="18" charset="0"/>
              </a:rPr>
              <a:t>Luke 12:15</a:t>
            </a:r>
            <a:r>
              <a:rPr lang="en-US" altLang="en-US" sz="4000" dirty="0">
                <a:latin typeface="Times New Roman" panose="02020603050405020304" pitchFamily="18" charset="0"/>
                <a:cs typeface="Times New Roman" panose="02020603050405020304" pitchFamily="18" charset="0"/>
              </a:rPr>
              <a:t>)</a:t>
            </a:r>
          </a:p>
          <a:p>
            <a:pPr>
              <a:lnSpc>
                <a:spcPct val="110000"/>
              </a:lnSpc>
              <a:buClr>
                <a:schemeClr val="hlink"/>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He Offers Exceptional Peace, Joy, Contentment (</a:t>
            </a:r>
            <a:r>
              <a:rPr lang="en-US" altLang="en-US" sz="4000" b="1" dirty="0">
                <a:latin typeface="Times New Roman" panose="02020603050405020304" pitchFamily="18" charset="0"/>
                <a:cs typeface="Times New Roman" panose="02020603050405020304" pitchFamily="18" charset="0"/>
              </a:rPr>
              <a:t>John. 14:27; 15:11; Heb. 13:5-6; Psalm 84:11</a:t>
            </a:r>
            <a:r>
              <a:rPr lang="en-US" altLang="en-US" sz="4000" dirty="0">
                <a:latin typeface="Times New Roman" panose="02020603050405020304" pitchFamily="18" charset="0"/>
                <a:cs typeface="Times New Roman" panose="02020603050405020304" pitchFamily="18" charset="0"/>
              </a:rPr>
              <a:t>)</a:t>
            </a:r>
          </a:p>
          <a:p>
            <a:pPr>
              <a:lnSpc>
                <a:spcPct val="110000"/>
              </a:lnSpc>
              <a:buClr>
                <a:schemeClr val="hlink"/>
              </a:buClr>
              <a:buFont typeface="Wingdings 2" panose="05020102010507070707" pitchFamily="18" charset="2"/>
              <a:buChar char="·"/>
            </a:pPr>
            <a:r>
              <a:rPr lang="en-US" altLang="en-US" sz="4000" dirty="0">
                <a:latin typeface="Times New Roman" panose="02020603050405020304" pitchFamily="18" charset="0"/>
                <a:cs typeface="Times New Roman" panose="02020603050405020304" pitchFamily="18" charset="0"/>
              </a:rPr>
              <a:t>He Gives What The World Cannot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741BD5D6-FC54-4E05-B3DA-B7C28D7C40A3}"/>
              </a:ext>
            </a:extLst>
          </p:cNvPr>
          <p:cNvSpPr txBox="1">
            <a:spLocks noChangeArrowheads="1"/>
          </p:cNvSpPr>
          <p:nvPr/>
        </p:nvSpPr>
        <p:spPr bwMode="auto">
          <a:xfrm>
            <a:off x="1447799" y="739914"/>
            <a:ext cx="10134599"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2. Jesus Leads the Way to a Better Life</a:t>
            </a:r>
          </a:p>
        </p:txBody>
      </p:sp>
      <p:sp>
        <p:nvSpPr>
          <p:cNvPr id="57348" name="Rectangle 4">
            <a:extLst>
              <a:ext uri="{FF2B5EF4-FFF2-40B4-BE49-F238E27FC236}">
                <a16:creationId xmlns:a16="http://schemas.microsoft.com/office/drawing/2014/main" id="{175BBC6E-FBEC-4051-8895-A7D50B6A327D}"/>
              </a:ext>
            </a:extLst>
          </p:cNvPr>
          <p:cNvSpPr>
            <a:spLocks noChangeArrowheads="1"/>
          </p:cNvSpPr>
          <p:nvPr/>
        </p:nvSpPr>
        <p:spPr bwMode="auto">
          <a:xfrm>
            <a:off x="1447800" y="2057400"/>
            <a:ext cx="10134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spcBef>
                <a:spcPct val="20000"/>
              </a:spcBef>
              <a:buFont typeface="Wingdings" panose="05000000000000000000" pitchFamily="2" charset="2"/>
              <a:buChar char="v"/>
            </a:pPr>
            <a:r>
              <a:rPr lang="en-US" altLang="en-US" sz="4000" dirty="0">
                <a:cs typeface="Times New Roman" panose="02020603050405020304" pitchFamily="18" charset="0"/>
              </a:rPr>
              <a:t>By Identifying the Real Problems.</a:t>
            </a:r>
          </a:p>
        </p:txBody>
      </p:sp>
      <p:sp>
        <p:nvSpPr>
          <p:cNvPr id="57349" name="Text Box 5">
            <a:extLst>
              <a:ext uri="{FF2B5EF4-FFF2-40B4-BE49-F238E27FC236}">
                <a16:creationId xmlns:a16="http://schemas.microsoft.com/office/drawing/2014/main" id="{5D555E8C-4594-460B-8635-B2EB5B019780}"/>
              </a:ext>
            </a:extLst>
          </p:cNvPr>
          <p:cNvSpPr txBox="1">
            <a:spLocks noChangeArrowheads="1"/>
          </p:cNvSpPr>
          <p:nvPr/>
        </p:nvSpPr>
        <p:spPr bwMode="auto">
          <a:xfrm>
            <a:off x="1219200" y="3352801"/>
            <a:ext cx="10363199" cy="2874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39725" indent="-339725">
              <a:lnSpc>
                <a:spcPct val="110000"/>
              </a:lnSpc>
              <a:spcBef>
                <a:spcPct val="20000"/>
              </a:spcBef>
              <a:buClr>
                <a:srgbClr val="FF9933"/>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What Is the Cause of So Much Unhappiness? SIN</a:t>
            </a:r>
          </a:p>
          <a:p>
            <a:pPr marL="339725" indent="-339725">
              <a:lnSpc>
                <a:spcPct val="110000"/>
              </a:lnSpc>
              <a:spcBef>
                <a:spcPct val="20000"/>
              </a:spcBef>
              <a:buClr>
                <a:srgbClr val="FF9933"/>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 Source of This Is an Evil Heart (</a:t>
            </a:r>
            <a:r>
              <a:rPr lang="en-US" altLang="en-US" sz="4000" b="1" dirty="0">
                <a:latin typeface="Times New Roman" panose="02020603050405020304" pitchFamily="18" charset="0"/>
                <a:cs typeface="Times New Roman" panose="02020603050405020304" pitchFamily="18" charset="0"/>
              </a:rPr>
              <a:t>Mark 7:21-23</a:t>
            </a:r>
            <a:r>
              <a:rPr lang="en-US" altLang="en-US" sz="40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57350" name="WordArt 6">
            <a:extLst>
              <a:ext uri="{FF2B5EF4-FFF2-40B4-BE49-F238E27FC236}">
                <a16:creationId xmlns:a16="http://schemas.microsoft.com/office/drawing/2014/main" id="{C8F1E95D-6C08-47A8-8A79-D84BC01FB447}"/>
              </a:ext>
            </a:extLst>
          </p:cNvPr>
          <p:cNvSpPr>
            <a:spLocks noChangeArrowheads="1" noChangeShapeType="1" noTextEdit="1"/>
          </p:cNvSpPr>
          <p:nvPr/>
        </p:nvSpPr>
        <p:spPr bwMode="auto">
          <a:xfrm rot="5400000">
            <a:off x="-2019300" y="3086100"/>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28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a:extLst>
              <a:ext uri="{FF2B5EF4-FFF2-40B4-BE49-F238E27FC236}">
                <a16:creationId xmlns:a16="http://schemas.microsoft.com/office/drawing/2014/main" id="{44D6F5C4-D56B-4D27-B0FD-F1B5FE12B0D2}"/>
              </a:ext>
            </a:extLst>
          </p:cNvPr>
          <p:cNvSpPr>
            <a:spLocks noChangeArrowheads="1"/>
          </p:cNvSpPr>
          <p:nvPr/>
        </p:nvSpPr>
        <p:spPr bwMode="auto">
          <a:xfrm>
            <a:off x="1458758" y="1889126"/>
            <a:ext cx="1011381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spcBef>
                <a:spcPct val="20000"/>
              </a:spcBef>
              <a:buFont typeface="Wingdings" panose="05000000000000000000" pitchFamily="2" charset="2"/>
              <a:buChar char="v"/>
            </a:pPr>
            <a:r>
              <a:rPr lang="en-US" altLang="en-US" sz="4000" dirty="0">
                <a:cs typeface="Times New Roman" panose="02020603050405020304" pitchFamily="18" charset="0"/>
              </a:rPr>
              <a:t>By Removing the Real Problem</a:t>
            </a:r>
            <a:r>
              <a:rPr lang="en-US" altLang="en-US" sz="4000" dirty="0">
                <a:latin typeface="Comic Sans MS" panose="030F0702030302020204" pitchFamily="66" charset="0"/>
              </a:rPr>
              <a:t>.</a:t>
            </a:r>
          </a:p>
        </p:txBody>
      </p:sp>
      <p:sp>
        <p:nvSpPr>
          <p:cNvPr id="59398" name="Text Box 6">
            <a:extLst>
              <a:ext uri="{FF2B5EF4-FFF2-40B4-BE49-F238E27FC236}">
                <a16:creationId xmlns:a16="http://schemas.microsoft.com/office/drawing/2014/main" id="{D72246D2-E1EA-4142-89B0-0F85B6C501ED}"/>
              </a:ext>
            </a:extLst>
          </p:cNvPr>
          <p:cNvSpPr txBox="1">
            <a:spLocks noChangeArrowheads="1"/>
          </p:cNvSpPr>
          <p:nvPr/>
        </p:nvSpPr>
        <p:spPr bwMode="auto">
          <a:xfrm>
            <a:off x="1295400" y="739914"/>
            <a:ext cx="10287000"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2. Jesus Leads the Way to a Better Life</a:t>
            </a:r>
          </a:p>
        </p:txBody>
      </p:sp>
      <p:sp>
        <p:nvSpPr>
          <p:cNvPr id="59400" name="Text Box 8">
            <a:extLst>
              <a:ext uri="{FF2B5EF4-FFF2-40B4-BE49-F238E27FC236}">
                <a16:creationId xmlns:a16="http://schemas.microsoft.com/office/drawing/2014/main" id="{72E5AE4B-3FAA-47FB-B305-0B3603171852}"/>
              </a:ext>
            </a:extLst>
          </p:cNvPr>
          <p:cNvSpPr txBox="1">
            <a:spLocks noChangeArrowheads="1"/>
          </p:cNvSpPr>
          <p:nvPr/>
        </p:nvSpPr>
        <p:spPr bwMode="auto">
          <a:xfrm>
            <a:off x="1448926" y="2819400"/>
            <a:ext cx="1012364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chemeClr val="bg2"/>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His Death Enables Us to Be Redeemed from Aimless Conduct (</a:t>
            </a:r>
            <a:r>
              <a:rPr lang="en-US" altLang="en-US" sz="4000" b="1" dirty="0">
                <a:latin typeface="Times New Roman" panose="02020603050405020304" pitchFamily="18" charset="0"/>
                <a:cs typeface="Times New Roman" panose="02020603050405020304" pitchFamily="18" charset="0"/>
              </a:rPr>
              <a:t>1 Pet. 1:18; Tit.3:3-7</a:t>
            </a:r>
            <a:r>
              <a:rPr lang="en-US" altLang="en-US" sz="4000" dirty="0">
                <a:latin typeface="Times New Roman" panose="02020603050405020304" pitchFamily="18" charset="0"/>
                <a:cs typeface="Times New Roman" panose="02020603050405020304" pitchFamily="18" charset="0"/>
              </a:rPr>
              <a:t>)</a:t>
            </a:r>
          </a:p>
          <a:p>
            <a:pPr>
              <a:buClr>
                <a:schemeClr val="bg2"/>
              </a:buClr>
            </a:pPr>
            <a:endParaRPr lang="en-US" altLang="en-US" sz="4000" dirty="0">
              <a:latin typeface="Times New Roman" panose="02020603050405020304" pitchFamily="18" charset="0"/>
              <a:cs typeface="Times New Roman" panose="02020603050405020304" pitchFamily="18" charset="0"/>
            </a:endParaRPr>
          </a:p>
          <a:p>
            <a:pPr marL="571500" indent="-571500">
              <a:buClr>
                <a:schemeClr val="bg2"/>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“Washing of Regeneration” (</a:t>
            </a:r>
            <a:r>
              <a:rPr lang="en-US" altLang="en-US" sz="4000" u="sng" dirty="0">
                <a:latin typeface="Times New Roman" panose="02020603050405020304" pitchFamily="18" charset="0"/>
                <a:cs typeface="Times New Roman" panose="02020603050405020304" pitchFamily="18" charset="0"/>
              </a:rPr>
              <a:t>v</a:t>
            </a:r>
            <a:r>
              <a:rPr lang="en-US" altLang="en-US" sz="4000" b="1" dirty="0">
                <a:latin typeface="Times New Roman" panose="02020603050405020304" pitchFamily="18" charset="0"/>
                <a:cs typeface="Times New Roman" panose="02020603050405020304" pitchFamily="18" charset="0"/>
              </a:rPr>
              <a:t>. 5; Jn. 3:5; Prov. 3:7-8</a:t>
            </a:r>
            <a:r>
              <a:rPr lang="en-US" altLang="en-US" sz="4000" dirty="0">
                <a:latin typeface="Times New Roman" panose="02020603050405020304" pitchFamily="18" charset="0"/>
                <a:cs typeface="Times New Roman" panose="02020603050405020304" pitchFamily="18" charset="0"/>
              </a:rPr>
              <a:t>)</a:t>
            </a:r>
            <a:endParaRPr lang="en-US" altLang="en-US" sz="4000" u="sng" dirty="0">
              <a:latin typeface="Times New Roman" panose="02020603050405020304" pitchFamily="18" charset="0"/>
              <a:cs typeface="Times New Roman" panose="02020603050405020304" pitchFamily="18" charset="0"/>
            </a:endParaRPr>
          </a:p>
        </p:txBody>
      </p:sp>
      <p:sp>
        <p:nvSpPr>
          <p:cNvPr id="59401" name="WordArt 9">
            <a:extLst>
              <a:ext uri="{FF2B5EF4-FFF2-40B4-BE49-F238E27FC236}">
                <a16:creationId xmlns:a16="http://schemas.microsoft.com/office/drawing/2014/main" id="{8859C016-7436-47F6-8848-E232CFBBB7B1}"/>
              </a:ext>
            </a:extLst>
          </p:cNvPr>
          <p:cNvSpPr>
            <a:spLocks noChangeArrowheads="1" noChangeShapeType="1" noTextEdit="1"/>
          </p:cNvSpPr>
          <p:nvPr/>
        </p:nvSpPr>
        <p:spPr bwMode="auto">
          <a:xfrm rot="5400000">
            <a:off x="-2019300" y="3086100"/>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36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4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4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0"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E2D2F9E-202A-42BB-BE63-BA18B30C8C31}"/>
              </a:ext>
            </a:extLst>
          </p:cNvPr>
          <p:cNvSpPr>
            <a:spLocks noChangeArrowheads="1"/>
          </p:cNvSpPr>
          <p:nvPr/>
        </p:nvSpPr>
        <p:spPr bwMode="auto">
          <a:xfrm>
            <a:off x="1295400" y="1752600"/>
            <a:ext cx="1028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571500" indent="-571500" eaLnBrk="1" hangingPunct="1">
              <a:spcBef>
                <a:spcPct val="20000"/>
              </a:spcBef>
              <a:buFont typeface="Wingdings" panose="05000000000000000000" pitchFamily="2" charset="2"/>
              <a:buChar char="v"/>
            </a:pPr>
            <a:r>
              <a:rPr lang="en-US" altLang="en-US" sz="4000" dirty="0">
                <a:cs typeface="Times New Roman" panose="02020603050405020304" pitchFamily="18" charset="0"/>
              </a:rPr>
              <a:t>By Teaching Us How to Live</a:t>
            </a:r>
          </a:p>
        </p:txBody>
      </p:sp>
      <p:sp>
        <p:nvSpPr>
          <p:cNvPr id="61443" name="Text Box 3">
            <a:extLst>
              <a:ext uri="{FF2B5EF4-FFF2-40B4-BE49-F238E27FC236}">
                <a16:creationId xmlns:a16="http://schemas.microsoft.com/office/drawing/2014/main" id="{74E9A968-77A7-476D-88A4-D67429364C47}"/>
              </a:ext>
            </a:extLst>
          </p:cNvPr>
          <p:cNvSpPr txBox="1">
            <a:spLocks noChangeArrowheads="1"/>
          </p:cNvSpPr>
          <p:nvPr/>
        </p:nvSpPr>
        <p:spPr bwMode="auto">
          <a:xfrm>
            <a:off x="1447800" y="892314"/>
            <a:ext cx="10134600" cy="707886"/>
          </a:xfrm>
          <a:prstGeom prst="rect">
            <a:avLst/>
          </a:prstGeom>
          <a:noFill/>
          <a:ln>
            <a:noFill/>
          </a:ln>
          <a:effectLst>
            <a:outerShdw dist="45791" dir="2021404"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4000" b="1" dirty="0">
                <a:solidFill>
                  <a:srgbClr val="0000FF"/>
                </a:solidFill>
                <a:latin typeface="Times New Roman" panose="02020603050405020304" pitchFamily="18" charset="0"/>
                <a:cs typeface="Times New Roman" panose="02020603050405020304" pitchFamily="18" charset="0"/>
              </a:rPr>
              <a:t>2. Jesus Leads the Way to a Better Life</a:t>
            </a:r>
          </a:p>
        </p:txBody>
      </p:sp>
      <p:sp>
        <p:nvSpPr>
          <p:cNvPr id="61444" name="Text Box 4">
            <a:extLst>
              <a:ext uri="{FF2B5EF4-FFF2-40B4-BE49-F238E27FC236}">
                <a16:creationId xmlns:a16="http://schemas.microsoft.com/office/drawing/2014/main" id="{7AD3362C-8C00-4112-BAEE-3BEE0F42A24F}"/>
              </a:ext>
            </a:extLst>
          </p:cNvPr>
          <p:cNvSpPr txBox="1">
            <a:spLocks noChangeArrowheads="1"/>
          </p:cNvSpPr>
          <p:nvPr/>
        </p:nvSpPr>
        <p:spPr bwMode="auto">
          <a:xfrm>
            <a:off x="1295400" y="2651126"/>
            <a:ext cx="10287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02B485"/>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Ceases to Make This Life the Ultimate Concern (</a:t>
            </a:r>
            <a:r>
              <a:rPr lang="en-US" altLang="en-US" sz="4000" b="1" dirty="0">
                <a:latin typeface="Times New Roman" panose="02020603050405020304" pitchFamily="18" charset="0"/>
                <a:cs typeface="Times New Roman" panose="02020603050405020304" pitchFamily="18" charset="0"/>
              </a:rPr>
              <a:t>Col.3:1</a:t>
            </a:r>
            <a:r>
              <a:rPr lang="en-US" altLang="en-US" sz="4000" dirty="0">
                <a:latin typeface="Times New Roman" panose="02020603050405020304" pitchFamily="18" charset="0"/>
                <a:cs typeface="Times New Roman" panose="02020603050405020304" pitchFamily="18" charset="0"/>
              </a:rPr>
              <a:t>)</a:t>
            </a:r>
          </a:p>
          <a:p>
            <a:pPr marL="571500" indent="-571500">
              <a:buClr>
                <a:srgbClr val="02B485"/>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Seeking God’s Will first Is Always Rewarding</a:t>
            </a:r>
          </a:p>
          <a:p>
            <a:pPr marL="571500" indent="-571500">
              <a:buClr>
                <a:srgbClr val="02B485"/>
              </a:buClr>
              <a:buFont typeface="Wingdings" panose="05000000000000000000" pitchFamily="2" charset="2"/>
              <a:buChar char="§"/>
            </a:pPr>
            <a:r>
              <a:rPr lang="en-US" altLang="en-US" sz="4000" dirty="0">
                <a:latin typeface="Times New Roman" panose="02020603050405020304" pitchFamily="18" charset="0"/>
                <a:cs typeface="Times New Roman" panose="02020603050405020304" pitchFamily="18" charset="0"/>
              </a:rPr>
              <a:t>Even Restraints (</a:t>
            </a:r>
            <a:r>
              <a:rPr lang="en-US" altLang="en-US" sz="4000" b="1" dirty="0">
                <a:latin typeface="Times New Roman" panose="02020603050405020304" pitchFamily="18" charset="0"/>
                <a:cs typeface="Times New Roman" panose="02020603050405020304" pitchFamily="18" charset="0"/>
              </a:rPr>
              <a:t>Gen. 2:16-17; Dt. 4:5-8; 1 Tim. 4:8</a:t>
            </a:r>
            <a:r>
              <a:rPr lang="en-US" altLang="en-US" sz="4000" dirty="0">
                <a:latin typeface="Times New Roman" panose="02020603050405020304" pitchFamily="18" charset="0"/>
                <a:cs typeface="Times New Roman" panose="02020603050405020304" pitchFamily="18" charset="0"/>
              </a:rPr>
              <a:t>)</a:t>
            </a:r>
          </a:p>
        </p:txBody>
      </p:sp>
      <p:sp>
        <p:nvSpPr>
          <p:cNvPr id="61445" name="WordArt 5">
            <a:extLst>
              <a:ext uri="{FF2B5EF4-FFF2-40B4-BE49-F238E27FC236}">
                <a16:creationId xmlns:a16="http://schemas.microsoft.com/office/drawing/2014/main" id="{9278B177-AA92-4208-B8CA-6CC3A0AF2BC5}"/>
              </a:ext>
            </a:extLst>
          </p:cNvPr>
          <p:cNvSpPr>
            <a:spLocks noChangeArrowheads="1" noChangeShapeType="1" noTextEdit="1"/>
          </p:cNvSpPr>
          <p:nvPr/>
        </p:nvSpPr>
        <p:spPr bwMode="auto">
          <a:xfrm rot="5400000">
            <a:off x="-2019300" y="3086100"/>
            <a:ext cx="5715000" cy="457200"/>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en-US" sz="4000" kern="10" dirty="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Jesus The 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uiExpand="1" build="p" autoUpdateAnimBg="0"/>
    </p:bldLst>
  </p:timing>
</p:sld>
</file>

<file path=ppt/theme/theme1.xml><?xml version="1.0" encoding="utf-8"?>
<a:theme xmlns:a="http://schemas.openxmlformats.org/drawingml/2006/main" name="Gestur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1523</TotalTime>
  <Words>3025</Words>
  <Application>Microsoft Office PowerPoint</Application>
  <PresentationFormat>Widescreen</PresentationFormat>
  <Paragraphs>247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Comic Sans MS</vt:lpstr>
      <vt:lpstr>Times New Roman</vt:lpstr>
      <vt:lpstr>Wingdings</vt:lpstr>
      <vt:lpstr>Wingdings 2</vt:lpstr>
      <vt:lpstr>Gesture</vt:lpstr>
      <vt:lpstr>PowerPoint Presentation</vt:lpstr>
      <vt:lpstr>PowerPoint Presentation</vt:lpstr>
      <vt:lpstr>Jesus, the Way to a “Better Life”</vt:lpstr>
      <vt:lpstr>PowerPoint Presentation</vt:lpstr>
      <vt:lpstr>PowerPoint Presentation</vt:lpstr>
      <vt:lpstr>1. Jesus Corrects our Misconception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80</cp:revision>
  <dcterms:created xsi:type="dcterms:W3CDTF">1601-01-01T00:00:00Z</dcterms:created>
  <dcterms:modified xsi:type="dcterms:W3CDTF">2019-04-21T02:22:00Z</dcterms:modified>
</cp:coreProperties>
</file>