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78" r:id="rId2"/>
    <p:sldId id="261" r:id="rId3"/>
    <p:sldId id="258" r:id="rId4"/>
    <p:sldId id="259" r:id="rId5"/>
    <p:sldId id="260" r:id="rId6"/>
    <p:sldId id="268" r:id="rId7"/>
    <p:sldId id="263" r:id="rId8"/>
    <p:sldId id="269" r:id="rId9"/>
    <p:sldId id="271" r:id="rId10"/>
    <p:sldId id="264" r:id="rId11"/>
    <p:sldId id="270" r:id="rId12"/>
    <p:sldId id="272" r:id="rId13"/>
    <p:sldId id="273" r:id="rId14"/>
    <p:sldId id="265" r:id="rId15"/>
    <p:sldId id="274" r:id="rId16"/>
    <p:sldId id="266" r:id="rId17"/>
    <p:sldId id="275" r:id="rId18"/>
    <p:sldId id="276" r:id="rId19"/>
    <p:sldId id="267" r:id="rId20"/>
    <p:sldId id="277" r:id="rId21"/>
    <p:sldId id="262"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4D4D4D"/>
    <a:srgbClr val="996633"/>
    <a:srgbClr val="FF66FF"/>
    <a:srgbClr val="66FF33"/>
    <a:srgbClr val="993300"/>
    <a:srgbClr val="FFFF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896" autoAdjust="0"/>
  </p:normalViewPr>
  <p:slideViewPr>
    <p:cSldViewPr>
      <p:cViewPr varScale="1">
        <p:scale>
          <a:sx n="58" d="100"/>
          <a:sy n="58" d="100"/>
        </p:scale>
        <p:origin x="941" y="53"/>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8B44E6-0914-4827-8292-31D2EDD20640}" type="datetimeFigureOut">
              <a:rPr lang="en-US" smtClean="0"/>
              <a:t>6/30/2018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19FCD4-B025-4C81-B910-A326AD382180}" type="slidenum">
              <a:rPr lang="en-US" smtClean="0"/>
              <a:t>‹#›</a:t>
            </a:fld>
            <a:endParaRPr lang="en-US"/>
          </a:p>
        </p:txBody>
      </p:sp>
    </p:spTree>
    <p:extLst>
      <p:ext uri="{BB962C8B-B14F-4D97-AF65-F5344CB8AC3E}">
        <p14:creationId xmlns:p14="http://schemas.microsoft.com/office/powerpoint/2010/main" val="2526220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1" u="none" strike="noStrike" kern="1200" baseline="0" dirty="0">
                <a:solidFill>
                  <a:schemeClr val="tx1"/>
                </a:solidFill>
                <a:latin typeface="+mn-lt"/>
                <a:ea typeface="+mn-ea"/>
                <a:cs typeface="+mn-cs"/>
              </a:rPr>
              <a:t>Jesus said to him, "I am the way, the truth, and the life. No one comes to the Father except through Me</a:t>
            </a:r>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John 14:6</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819FCD4-B025-4C81-B910-A326AD382180}" type="slidenum">
              <a:rPr lang="en-US" smtClean="0"/>
              <a:t>2</a:t>
            </a:fld>
            <a:endParaRPr lang="en-US"/>
          </a:p>
        </p:txBody>
      </p:sp>
    </p:spTree>
    <p:extLst>
      <p:ext uri="{BB962C8B-B14F-4D97-AF65-F5344CB8AC3E}">
        <p14:creationId xmlns:p14="http://schemas.microsoft.com/office/powerpoint/2010/main" val="32958954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1.Jesus is the </a:t>
            </a:r>
            <a:r>
              <a:rPr lang="en-US" altLang="en-US" sz="1200" dirty="0">
                <a:solidFill>
                  <a:schemeClr val="tx1"/>
                </a:solidFill>
                <a:latin typeface="Times New Roman" panose="02020603050405020304" pitchFamily="18" charset="0"/>
                <a:cs typeface="Times New Roman" panose="02020603050405020304" pitchFamily="18" charset="0"/>
              </a:rPr>
              <a:t>Solution To Serious Problem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solidFill>
                  <a:schemeClr val="tx1"/>
                </a:solidFill>
                <a:latin typeface="Times New Roman" panose="02020603050405020304" pitchFamily="18" charset="0"/>
                <a:cs typeface="Times New Roman" panose="02020603050405020304" pitchFamily="18" charset="0"/>
              </a:rPr>
              <a:t>&gt;&gt;&gt;&gt;&gt;&gt;&gt;&gt;&gt;&gt;&gt;&gt;&gt;&gt;&gt;&gt;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2. As the Source of Salvation, He is the </a:t>
            </a:r>
            <a:r>
              <a:rPr lang="en-US" altLang="en-US" sz="1200" dirty="0">
                <a:latin typeface="Times New Roman" panose="02020603050405020304" pitchFamily="18" charset="0"/>
                <a:cs typeface="Times New Roman" panose="02020603050405020304" pitchFamily="18" charset="0"/>
              </a:rPr>
              <a:t>Only Solution For Problem We Each Face (</a:t>
            </a:r>
            <a:r>
              <a:rPr lang="en-US" altLang="en-US" sz="1200" b="1" dirty="0">
                <a:solidFill>
                  <a:srgbClr val="FFFF00"/>
                </a:solidFill>
                <a:latin typeface="Times New Roman" panose="02020603050405020304" pitchFamily="18" charset="0"/>
                <a:cs typeface="Times New Roman" panose="02020603050405020304" pitchFamily="18" charset="0"/>
              </a:rPr>
              <a:t>Rom. 3:23</a:t>
            </a:r>
            <a:r>
              <a:rPr lang="en-US" altLang="en-US" sz="1200" dirty="0">
                <a:latin typeface="Times New Roman" panose="02020603050405020304" pitchFamily="18" charset="0"/>
                <a:cs typeface="Times New Roman" panose="02020603050405020304" pitchFamily="18" charset="0"/>
              </a:rPr>
              <a:t>)</a:t>
            </a:r>
          </a:p>
          <a:p>
            <a:pPr rtl="0"/>
            <a:r>
              <a:rPr lang="en-US" sz="1200" b="0" i="0" u="none" strike="noStrike" kern="1200" baseline="0" dirty="0">
                <a:solidFill>
                  <a:schemeClr val="tx1"/>
                </a:solidFill>
                <a:latin typeface="+mn-lt"/>
                <a:ea typeface="+mn-ea"/>
                <a:cs typeface="+mn-cs"/>
              </a:rPr>
              <a:t>for all have sinned and fall short of the glory of God, (</a:t>
            </a:r>
            <a:r>
              <a:rPr lang="en-US" sz="1200" b="1" i="0" u="none" strike="noStrike" kern="1200" baseline="0" dirty="0">
                <a:solidFill>
                  <a:schemeClr val="tx1"/>
                </a:solidFill>
                <a:latin typeface="+mn-lt"/>
                <a:ea typeface="+mn-ea"/>
                <a:cs typeface="+mn-cs"/>
              </a:rPr>
              <a:t>Romans 3:23</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&gt;&gt;&gt;&gt;&gt;&gt;&gt;&gt;&gt;&gt;&gt;&gt;&gt;&gt;&gt;&gt;</a:t>
            </a:r>
          </a:p>
          <a:p>
            <a:pPr rtl="0"/>
            <a:r>
              <a:rPr lang="en-US" sz="1200" b="0" i="0" u="none" strike="noStrike" kern="1200" baseline="0" dirty="0">
                <a:solidFill>
                  <a:schemeClr val="tx1"/>
                </a:solidFill>
                <a:latin typeface="+mn-lt"/>
                <a:ea typeface="+mn-ea"/>
                <a:cs typeface="+mn-cs"/>
              </a:rPr>
              <a:t>    3. </a:t>
            </a:r>
            <a:r>
              <a:rPr lang="en-US" altLang="en-US" sz="1200" dirty="0">
                <a:latin typeface="Times New Roman" panose="02020603050405020304" pitchFamily="18" charset="0"/>
                <a:cs typeface="Times New Roman" panose="02020603050405020304" pitchFamily="18" charset="0"/>
              </a:rPr>
              <a:t>Sin Has Consequences, serious consequences!!!</a:t>
            </a:r>
          </a:p>
          <a:p>
            <a:pPr rtl="0"/>
            <a:r>
              <a:rPr lang="en-US" sz="1200" b="0" i="0" u="none" strike="noStrike" kern="1200" baseline="0" dirty="0">
                <a:solidFill>
                  <a:schemeClr val="tx1"/>
                </a:solidFill>
                <a:latin typeface="Times New Roman" panose="02020603050405020304" pitchFamily="18" charset="0"/>
                <a:ea typeface="+mn-ea"/>
                <a:cs typeface="Times New Roman" panose="02020603050405020304" pitchFamily="18" charset="0"/>
              </a:rPr>
              <a:t>&gt;&gt;&gt;&gt;&gt;&gt;&gt;&gt;&gt;&gt;&gt;&gt;&gt;&gt;&gt;&gt;</a:t>
            </a:r>
          </a:p>
          <a:p>
            <a:pPr rtl="0"/>
            <a:r>
              <a:rPr lang="en-US" sz="1200" b="0" i="0" u="none" strike="noStrike" kern="1200" baseline="0" dirty="0">
                <a:solidFill>
                  <a:schemeClr val="tx1"/>
                </a:solidFill>
                <a:latin typeface="Times New Roman" panose="02020603050405020304" pitchFamily="18" charset="0"/>
                <a:ea typeface="+mn-ea"/>
                <a:cs typeface="Times New Roman" panose="02020603050405020304" pitchFamily="18" charset="0"/>
              </a:rPr>
              <a:t>    4. It has the consequences of Physical Death.</a:t>
            </a:r>
          </a:p>
          <a:p>
            <a:pPr rtl="0"/>
            <a:r>
              <a:rPr lang="en-US" sz="1200" b="0" i="0" u="none" strike="noStrike" kern="1200" baseline="0" dirty="0">
                <a:solidFill>
                  <a:schemeClr val="tx1"/>
                </a:solidFill>
                <a:latin typeface="Times New Roman" panose="02020603050405020304" pitchFamily="18" charset="0"/>
                <a:ea typeface="+mn-ea"/>
                <a:cs typeface="Times New Roman" panose="02020603050405020304" pitchFamily="18" charset="0"/>
              </a:rPr>
              <a:t>&gt;&gt;&gt;&gt;&gt;&gt;&gt;&gt;&gt;&gt;&gt;&gt;&gt;&gt;&gt;&gt;</a:t>
            </a:r>
          </a:p>
          <a:p>
            <a:pPr rtl="0"/>
            <a:r>
              <a:rPr lang="en-US" sz="1200" b="0" i="0" u="none" strike="noStrike" kern="1200" baseline="0" dirty="0">
                <a:solidFill>
                  <a:schemeClr val="tx1"/>
                </a:solidFill>
                <a:latin typeface="+mn-lt"/>
                <a:ea typeface="+mn-ea"/>
                <a:cs typeface="+mn-cs"/>
              </a:rPr>
              <a:t>    5. </a:t>
            </a:r>
            <a:r>
              <a:rPr lang="en-US" altLang="en-US" sz="1200" dirty="0">
                <a:latin typeface="Times New Roman" panose="02020603050405020304" pitchFamily="18" charset="0"/>
                <a:cs typeface="Times New Roman" panose="02020603050405020304" pitchFamily="18" charset="0"/>
              </a:rPr>
              <a:t>Spiritual death is the most important death we face. (</a:t>
            </a:r>
            <a:r>
              <a:rPr lang="en-US" altLang="en-US" sz="1200" b="1" dirty="0">
                <a:solidFill>
                  <a:srgbClr val="FFFF00"/>
                </a:solidFill>
                <a:latin typeface="Times New Roman" panose="02020603050405020304" pitchFamily="18" charset="0"/>
                <a:cs typeface="Times New Roman" panose="02020603050405020304" pitchFamily="18" charset="0"/>
              </a:rPr>
              <a:t>Jas. 1:14-15</a:t>
            </a:r>
            <a:r>
              <a:rPr lang="en-US" altLang="en-US" sz="1200" dirty="0">
                <a:latin typeface="Times New Roman" panose="02020603050405020304" pitchFamily="18" charset="0"/>
                <a:cs typeface="Times New Roman" panose="02020603050405020304" pitchFamily="18" charset="0"/>
              </a:rPr>
              <a:t>)</a:t>
            </a:r>
          </a:p>
          <a:p>
            <a:pPr rtl="0"/>
            <a:r>
              <a:rPr lang="en-US" sz="1200" b="0" i="1" u="none" strike="noStrike" kern="1200" baseline="0" dirty="0">
                <a:solidFill>
                  <a:schemeClr val="tx1"/>
                </a:solidFill>
                <a:latin typeface="+mn-lt"/>
                <a:ea typeface="+mn-ea"/>
                <a:cs typeface="+mn-cs"/>
              </a:rPr>
              <a:t>But each one is tempted when he is drawn away by his own desires and enticed. Then, when desire has conceived, it gives birth to sin; and sin, when it is full-grown, brings forth death.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James 1:14-15</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&gt;&gt;&gt;&gt;&gt;&gt;&gt;&gt;&gt;&gt;&gt;&gt;&gt;&gt;&gt;&gt;</a:t>
            </a:r>
          </a:p>
          <a:p>
            <a:pPr rtl="0"/>
            <a:r>
              <a:rPr lang="en-US" sz="1200" b="0" i="0" u="none" strike="noStrike" kern="1200" baseline="0" dirty="0">
                <a:solidFill>
                  <a:schemeClr val="tx1"/>
                </a:solidFill>
                <a:latin typeface="+mn-lt"/>
                <a:ea typeface="+mn-ea"/>
                <a:cs typeface="+mn-cs"/>
              </a:rPr>
              <a:t>    6. </a:t>
            </a:r>
            <a:r>
              <a:rPr lang="en-US" altLang="en-US" sz="1200" dirty="0">
                <a:latin typeface="Times New Roman" panose="02020603050405020304" pitchFamily="18" charset="0"/>
                <a:cs typeface="Times New Roman" panose="02020603050405020304" pitchFamily="18" charset="0"/>
              </a:rPr>
              <a:t>Ultimate Consequence Is Hell  (</a:t>
            </a:r>
            <a:r>
              <a:rPr lang="en-US" altLang="en-US" sz="1200" b="1" dirty="0">
                <a:solidFill>
                  <a:srgbClr val="FFFF00"/>
                </a:solidFill>
                <a:latin typeface="Times New Roman" panose="02020603050405020304" pitchFamily="18" charset="0"/>
                <a:cs typeface="Times New Roman" panose="02020603050405020304" pitchFamily="18" charset="0"/>
              </a:rPr>
              <a:t>Rev. 21:8</a:t>
            </a:r>
            <a:r>
              <a:rPr lang="en-US" altLang="en-US" sz="1200" b="1" dirty="0">
                <a:latin typeface="Times New Roman" panose="02020603050405020304" pitchFamily="18" charset="0"/>
                <a:cs typeface="Times New Roman" panose="02020603050405020304" pitchFamily="18" charset="0"/>
              </a:rPr>
              <a:t>; </a:t>
            </a:r>
            <a:r>
              <a:rPr lang="en-US" altLang="en-US" sz="1200" b="1" dirty="0">
                <a:solidFill>
                  <a:srgbClr val="FFFF00"/>
                </a:solidFill>
                <a:latin typeface="Times New Roman" panose="02020603050405020304" pitchFamily="18" charset="0"/>
                <a:cs typeface="Times New Roman" panose="02020603050405020304" pitchFamily="18" charset="0"/>
              </a:rPr>
              <a:t>2 Thes. 1:9</a:t>
            </a:r>
            <a:r>
              <a:rPr lang="en-US" altLang="en-US" sz="1200" dirty="0">
                <a:latin typeface="Times New Roman" panose="02020603050405020304" pitchFamily="18" charset="0"/>
                <a:cs typeface="Times New Roman" panose="02020603050405020304" pitchFamily="18" charset="0"/>
              </a:rPr>
              <a:t>)</a:t>
            </a:r>
          </a:p>
          <a:p>
            <a:pPr rtl="0"/>
            <a:r>
              <a:rPr lang="en-US" sz="1200" b="0" i="1" u="none" strike="noStrike" kern="1200" baseline="0" dirty="0">
                <a:solidFill>
                  <a:schemeClr val="tx1"/>
                </a:solidFill>
                <a:latin typeface="+mn-lt"/>
                <a:ea typeface="+mn-ea"/>
                <a:cs typeface="+mn-cs"/>
              </a:rPr>
              <a:t>But the cowardly, unbelieving, abominable, murderers, sexually immoral, sorcerers, idolaters, and all liars shall have their part in the lake which burns with fire and brimstone, which is the second death."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Revelation 21:8</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These shall be punished with everlasting destruction from the presence of the Lord and from the glory of His power,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2 Thessalonians 1:9</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pPr rtl="0"/>
            <a:endParaRPr lang="en-US" sz="1200" b="0" i="0" u="none" strike="noStrike" kern="1200" baseline="0" dirty="0">
              <a:solidFill>
                <a:schemeClr val="tx1"/>
              </a:solidFill>
              <a:latin typeface="+mn-lt"/>
              <a:ea typeface="+mn-ea"/>
              <a:cs typeface="+mn-cs"/>
            </a:endParaRPr>
          </a:p>
          <a:p>
            <a:pPr rtl="0"/>
            <a:endParaRPr lang="en-US" sz="1200" b="0" i="0" u="none" strike="noStrike" kern="1200" baseline="0" dirty="0">
              <a:solidFill>
                <a:schemeClr val="tx1"/>
              </a:solidFill>
              <a:latin typeface="+mn-lt"/>
              <a:ea typeface="+mn-ea"/>
              <a:cs typeface="+mn-cs"/>
            </a:endParaRPr>
          </a:p>
          <a:p>
            <a:pPr rtl="0"/>
            <a:endParaRPr lang="en-US" sz="1200" b="0" i="0" u="none" strike="noStrike" kern="1200" baseline="0" dirty="0">
              <a:solidFill>
                <a:schemeClr val="tx1"/>
              </a:solidFill>
              <a:latin typeface="+mn-lt"/>
              <a:ea typeface="+mn-ea"/>
              <a:cs typeface="+mn-cs"/>
            </a:endParaRPr>
          </a:p>
          <a:p>
            <a:pPr rtl="0"/>
            <a:endParaRPr lang="en-US" sz="12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9819FCD4-B025-4C81-B910-A326AD382180}" type="slidenum">
              <a:rPr lang="en-US" smtClean="0"/>
              <a:t>11</a:t>
            </a:fld>
            <a:endParaRPr lang="en-US"/>
          </a:p>
        </p:txBody>
      </p:sp>
    </p:spTree>
    <p:extLst>
      <p:ext uri="{BB962C8B-B14F-4D97-AF65-F5344CB8AC3E}">
        <p14:creationId xmlns:p14="http://schemas.microsoft.com/office/powerpoint/2010/main" val="6648461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solidFill>
                  <a:schemeClr val="accent4">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1. Through Jesus God Provides Forgiveness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solidFill>
                  <a:schemeClr val="accent4">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&gt;&gt;&gt;&gt;&gt;&gt;&gt;&gt;&gt;&gt;&gt;&gt;&gt;&gt;&gt;</a:t>
            </a:r>
          </a:p>
          <a:p>
            <a:pPr>
              <a:buFontTx/>
              <a:buNone/>
            </a:pPr>
            <a:r>
              <a:rPr lang="en-US" dirty="0"/>
              <a:t>    2. He is </a:t>
            </a:r>
            <a:r>
              <a:rPr lang="en-US" altLang="en-US" sz="1200" dirty="0">
                <a:latin typeface="Times New Roman" panose="02020603050405020304" pitchFamily="18" charset="0"/>
                <a:cs typeface="Times New Roman" panose="02020603050405020304" pitchFamily="18" charset="0"/>
              </a:rPr>
              <a:t>Our Propitiation (</a:t>
            </a:r>
            <a:r>
              <a:rPr lang="en-US" altLang="en-US" sz="1200" b="1" dirty="0">
                <a:solidFill>
                  <a:srgbClr val="FFFF00"/>
                </a:solidFill>
                <a:latin typeface="Times New Roman" panose="02020603050405020304" pitchFamily="18" charset="0"/>
                <a:cs typeface="Times New Roman" panose="02020603050405020304" pitchFamily="18" charset="0"/>
              </a:rPr>
              <a:t>1 Jn. 4:9-10</a:t>
            </a:r>
            <a:r>
              <a:rPr lang="en-US" altLang="en-US" sz="1200" dirty="0">
                <a:latin typeface="Times New Roman" panose="02020603050405020304" pitchFamily="18" charset="0"/>
                <a:cs typeface="Times New Roman" panose="02020603050405020304" pitchFamily="18" charset="0"/>
              </a:rPr>
              <a:t>)</a:t>
            </a:r>
          </a:p>
          <a:p>
            <a:pPr rtl="0"/>
            <a:r>
              <a:rPr lang="en-US" sz="1200" b="0" i="1" u="none" strike="noStrike" kern="1200" baseline="0" dirty="0">
                <a:solidFill>
                  <a:schemeClr val="tx1"/>
                </a:solidFill>
                <a:latin typeface="+mn-lt"/>
                <a:ea typeface="+mn-ea"/>
                <a:cs typeface="+mn-cs"/>
              </a:rPr>
              <a:t>In this the love of God was manifested toward us, that God has sent His only begotten Son into the world, that we might live through Him. In this is love, not that we loved God, but that He loved us and sent His Son to be the propitiation for our sins.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1 John 4:9-10</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&gt;&gt;&gt;&gt;&gt;&gt;&gt;&gt;&gt;&gt;&gt;&gt;&gt;&gt;&gt;</a:t>
            </a:r>
          </a:p>
          <a:p>
            <a:pPr rtl="0"/>
            <a:r>
              <a:rPr lang="en-US" sz="1200" b="0" i="0" u="none" strike="noStrike" kern="1200" baseline="0" dirty="0">
                <a:solidFill>
                  <a:schemeClr val="tx1"/>
                </a:solidFill>
                <a:latin typeface="+mn-lt"/>
                <a:ea typeface="+mn-ea"/>
                <a:cs typeface="+mn-cs"/>
              </a:rPr>
              <a:t>    3. He sits on the Mercy Seat and He is our Propitiation, that is He is our source of reconciliation and forgiveness.</a:t>
            </a:r>
          </a:p>
          <a:p>
            <a:pPr rtl="0"/>
            <a:r>
              <a:rPr lang="en-US" sz="1200" b="0" i="0" u="none" strike="noStrike" kern="1200" baseline="0" dirty="0">
                <a:solidFill>
                  <a:schemeClr val="tx1"/>
                </a:solidFill>
                <a:latin typeface="+mn-lt"/>
                <a:ea typeface="+mn-ea"/>
                <a:cs typeface="+mn-cs"/>
              </a:rPr>
              <a:t>&gt;&gt;&gt;&gt;&gt;&gt;&gt;&gt;&gt;&gt;&gt;&gt;&gt;&gt;&gt;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    4. </a:t>
            </a:r>
            <a:r>
              <a:rPr lang="en-US" altLang="en-US" sz="1200" dirty="0">
                <a:latin typeface="Times New Roman" panose="02020603050405020304" pitchFamily="18" charset="0"/>
                <a:cs typeface="Times New Roman" panose="02020603050405020304" pitchFamily="18" charset="0"/>
              </a:rPr>
              <a:t>Day of Atonement: to obtain the blood to sprinkle on Mercy Seat, the anointed priest must lay his Hands on Goat.</a:t>
            </a:r>
          </a:p>
          <a:p>
            <a:pPr rtl="0"/>
            <a:r>
              <a:rPr lang="en-US" sz="1200" b="0" i="1" u="none" strike="noStrike" kern="1200" baseline="0" dirty="0">
                <a:solidFill>
                  <a:schemeClr val="tx1"/>
                </a:solidFill>
                <a:latin typeface="+mn-lt"/>
                <a:ea typeface="+mn-ea"/>
                <a:cs typeface="+mn-cs"/>
              </a:rPr>
              <a:t>And he shall lay his hand on the head of the goat, and kill it at the place where they kill the burnt offering before the LORD. It is a sin offering.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Leviticus 4:24</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5. </a:t>
            </a:r>
            <a:r>
              <a:rPr lang="en-US" altLang="en-US" sz="1200" dirty="0">
                <a:latin typeface="Times New Roman" panose="02020603050405020304" pitchFamily="18" charset="0"/>
                <a:cs typeface="Times New Roman" panose="02020603050405020304" pitchFamily="18" charset="0"/>
              </a:rPr>
              <a:t>Jesus Is Our High Priest, it is His blood that is on the Mercy Seat (</a:t>
            </a:r>
            <a:r>
              <a:rPr lang="en-US" altLang="en-US" sz="1200" b="1" dirty="0">
                <a:solidFill>
                  <a:srgbClr val="FFFF00"/>
                </a:solidFill>
                <a:latin typeface="Times New Roman" panose="02020603050405020304" pitchFamily="18" charset="0"/>
                <a:cs typeface="Times New Roman" panose="02020603050405020304" pitchFamily="18" charset="0"/>
              </a:rPr>
              <a:t>Eph. 1:7</a:t>
            </a:r>
            <a:r>
              <a:rPr lang="en-US" altLang="en-US" sz="1200" dirty="0">
                <a:latin typeface="Times New Roman" panose="02020603050405020304" pitchFamily="18" charset="0"/>
                <a:cs typeface="Times New Roman" panose="02020603050405020304" pitchFamily="18" charset="0"/>
              </a:rPr>
              <a:t>)</a:t>
            </a:r>
            <a:endParaRPr lang="en-US" sz="1200" b="0" i="0" u="none" strike="noStrike" kern="1200" baseline="0" dirty="0">
              <a:solidFill>
                <a:schemeClr val="tx1"/>
              </a:solidFill>
              <a:latin typeface="+mn-lt"/>
              <a:ea typeface="+mn-ea"/>
              <a:cs typeface="+mn-cs"/>
            </a:endParaRPr>
          </a:p>
          <a:p>
            <a:pPr rtl="0"/>
            <a:r>
              <a:rPr lang="en-US" sz="1200" b="0" i="1" u="none" strike="noStrike" kern="1200" baseline="0" dirty="0">
                <a:solidFill>
                  <a:schemeClr val="tx1"/>
                </a:solidFill>
                <a:latin typeface="+mn-lt"/>
                <a:ea typeface="+mn-ea"/>
                <a:cs typeface="+mn-cs"/>
              </a:rPr>
              <a:t>In Him we have redemption through His blood, the forgiveness of sins, according to the riches of His grace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Ephesians 1:7</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pPr rtl="0"/>
            <a:endParaRPr lang="en-US" sz="12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Times New Roman" panose="02020603050405020304" pitchFamily="18" charset="0"/>
              <a:cs typeface="Times New Roman" panose="02020603050405020304" pitchFamily="18" charset="0"/>
            </a:endParaRPr>
          </a:p>
          <a:p>
            <a:pPr rtl="0"/>
            <a:endParaRPr lang="en-US" sz="1200" b="0" i="0" u="none" strike="noStrike" kern="1200" baseline="0" dirty="0">
              <a:solidFill>
                <a:schemeClr val="tx1"/>
              </a:solidFill>
              <a:latin typeface="+mn-lt"/>
              <a:ea typeface="+mn-ea"/>
              <a:cs typeface="+mn-cs"/>
            </a:endParaRPr>
          </a:p>
          <a:p>
            <a:pPr rtl="0"/>
            <a:endParaRPr lang="en-US" sz="1200" b="0" i="0" u="none" strike="noStrike" kern="1200" baseline="0" dirty="0">
              <a:solidFill>
                <a:schemeClr val="tx1"/>
              </a:solidFill>
              <a:latin typeface="+mn-lt"/>
              <a:ea typeface="+mn-ea"/>
              <a:cs typeface="+mn-cs"/>
            </a:endParaRPr>
          </a:p>
          <a:p>
            <a:pPr>
              <a:buFontTx/>
              <a:buNone/>
            </a:pPr>
            <a:endParaRPr lang="en-US" dirty="0"/>
          </a:p>
        </p:txBody>
      </p:sp>
      <p:sp>
        <p:nvSpPr>
          <p:cNvPr id="4" name="Slide Number Placeholder 3"/>
          <p:cNvSpPr>
            <a:spLocks noGrp="1"/>
          </p:cNvSpPr>
          <p:nvPr>
            <p:ph type="sldNum" sz="quarter" idx="10"/>
          </p:nvPr>
        </p:nvSpPr>
        <p:spPr/>
        <p:txBody>
          <a:bodyPr/>
          <a:lstStyle/>
          <a:p>
            <a:fld id="{9819FCD4-B025-4C81-B910-A326AD382180}" type="slidenum">
              <a:rPr lang="en-US" smtClean="0"/>
              <a:t>12</a:t>
            </a:fld>
            <a:endParaRPr lang="en-US"/>
          </a:p>
        </p:txBody>
      </p:sp>
    </p:spTree>
    <p:extLst>
      <p:ext uri="{BB962C8B-B14F-4D97-AF65-F5344CB8AC3E}">
        <p14:creationId xmlns:p14="http://schemas.microsoft.com/office/powerpoint/2010/main" val="14493132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None/>
            </a:pPr>
            <a:r>
              <a:rPr lang="en-US" dirty="0"/>
              <a:t>    1. </a:t>
            </a:r>
            <a:r>
              <a:rPr lang="en-US" altLang="en-US" sz="1200" dirty="0">
                <a:latin typeface="Times New Roman" panose="02020603050405020304" pitchFamily="18" charset="0"/>
                <a:cs typeface="Times New Roman" panose="02020603050405020304" pitchFamily="18" charset="0"/>
              </a:rPr>
              <a:t>Jesus Has Explained To Us How Those That Are Lost Could Be Saved.</a:t>
            </a:r>
          </a:p>
          <a:p>
            <a:pPr>
              <a:buFontTx/>
              <a:buNone/>
            </a:pPr>
            <a:r>
              <a:rPr lang="en-US" sz="1200" dirty="0">
                <a:latin typeface="Times New Roman" panose="02020603050405020304" pitchFamily="18" charset="0"/>
                <a:cs typeface="Times New Roman" panose="02020603050405020304" pitchFamily="18" charset="0"/>
              </a:rPr>
              <a:t>&gt;&gt;&gt;&gt;&gt;&gt;&gt;&gt;&gt;&gt;&gt;&gt;&gt;&gt;&gt;&gt;</a:t>
            </a:r>
          </a:p>
          <a:p>
            <a:pPr>
              <a:buFontTx/>
              <a:buNone/>
            </a:pPr>
            <a:r>
              <a:rPr lang="en-US" altLang="en-US" sz="1200" dirty="0">
                <a:latin typeface="Times New Roman" panose="02020603050405020304" pitchFamily="18" charset="0"/>
                <a:cs typeface="Times New Roman" panose="02020603050405020304" pitchFamily="18" charset="0"/>
              </a:rPr>
              <a:t>    2. It Involves Our Repentance (</a:t>
            </a:r>
            <a:r>
              <a:rPr lang="en-US" altLang="en-US" sz="1200" b="1" dirty="0">
                <a:solidFill>
                  <a:srgbClr val="FFFF00"/>
                </a:solidFill>
                <a:latin typeface="Times New Roman" panose="02020603050405020304" pitchFamily="18" charset="0"/>
                <a:cs typeface="Times New Roman" panose="02020603050405020304" pitchFamily="18" charset="0"/>
              </a:rPr>
              <a:t>Luke 24:46-47</a:t>
            </a:r>
            <a:r>
              <a:rPr lang="en-US" altLang="en-US" sz="1200" dirty="0">
                <a:latin typeface="Times New Roman" panose="02020603050405020304" pitchFamily="18" charset="0"/>
                <a:cs typeface="Times New Roman" panose="02020603050405020304" pitchFamily="18" charset="0"/>
              </a:rPr>
              <a:t>)</a:t>
            </a:r>
          </a:p>
          <a:p>
            <a:pPr rtl="0"/>
            <a:r>
              <a:rPr lang="en-US" sz="1200" b="0" i="1" u="none" strike="noStrike" kern="1200" baseline="0" dirty="0">
                <a:solidFill>
                  <a:schemeClr val="tx1"/>
                </a:solidFill>
                <a:latin typeface="+mn-lt"/>
                <a:ea typeface="+mn-ea"/>
                <a:cs typeface="+mn-cs"/>
              </a:rPr>
              <a:t>Then He said to them, "Thus it is written, and thus it was necessary for the Christ to suffer and to rise from the dead the third day, and that repentance and remission of sins should be preached in His name to all nations, beginning at Jerusalem.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Luke 24:46-47</a:t>
            </a:r>
            <a:r>
              <a:rPr lang="en-US" sz="1200" b="0" i="0" u="none" strike="noStrike" kern="1200" baseline="0" dirty="0">
                <a:solidFill>
                  <a:schemeClr val="tx1"/>
                </a:solidFill>
                <a:latin typeface="+mn-lt"/>
                <a:ea typeface="+mn-ea"/>
                <a:cs typeface="+mn-cs"/>
              </a:rPr>
              <a:t>)</a:t>
            </a:r>
            <a:endParaRPr lang="en-US" altLang="en-US" sz="1200" dirty="0">
              <a:latin typeface="Times New Roman" panose="02020603050405020304" pitchFamily="18" charset="0"/>
              <a:cs typeface="Times New Roman" panose="02020603050405020304" pitchFamily="18" charset="0"/>
            </a:endParaRPr>
          </a:p>
          <a:p>
            <a:pPr>
              <a:buFontTx/>
              <a:buNone/>
            </a:pPr>
            <a:r>
              <a:rPr lang="en-US" altLang="en-US" sz="1200" dirty="0">
                <a:latin typeface="Times New Roman" panose="02020603050405020304" pitchFamily="18" charset="0"/>
                <a:cs typeface="Times New Roman" panose="02020603050405020304" pitchFamily="18" charset="0"/>
              </a:rPr>
              <a:t>&gt;&gt;&gt;&gt;&gt;&gt;&gt;&gt;&gt;&gt;&gt;&gt;&gt;&gt;&gt;</a:t>
            </a:r>
          </a:p>
          <a:p>
            <a:pPr>
              <a:buFontTx/>
              <a:buNone/>
            </a:pPr>
            <a:r>
              <a:rPr lang="en-US" altLang="en-US" sz="1200" dirty="0">
                <a:latin typeface="Times New Roman" panose="02020603050405020304" pitchFamily="18" charset="0"/>
                <a:cs typeface="Times New Roman" panose="02020603050405020304" pitchFamily="18" charset="0"/>
              </a:rPr>
              <a:t>    3. Involves Faith and Baptism (</a:t>
            </a:r>
            <a:r>
              <a:rPr lang="en-US" altLang="en-US" sz="1200" b="1" dirty="0">
                <a:solidFill>
                  <a:srgbClr val="FFFF00"/>
                </a:solidFill>
                <a:latin typeface="Times New Roman" panose="02020603050405020304" pitchFamily="18" charset="0"/>
                <a:cs typeface="Times New Roman" panose="02020603050405020304" pitchFamily="18" charset="0"/>
              </a:rPr>
              <a:t>Mark 16:16</a:t>
            </a:r>
            <a:r>
              <a:rPr lang="en-US" altLang="en-US" sz="1200" dirty="0">
                <a:latin typeface="Times New Roman" panose="02020603050405020304" pitchFamily="18" charset="0"/>
                <a:cs typeface="Times New Roman" panose="02020603050405020304" pitchFamily="18" charset="0"/>
              </a:rPr>
              <a:t>)</a:t>
            </a:r>
          </a:p>
          <a:p>
            <a:pPr rtl="0"/>
            <a:r>
              <a:rPr lang="en-US" sz="1200" b="0" i="1" u="none" strike="noStrike" kern="1200" baseline="0" dirty="0">
                <a:solidFill>
                  <a:schemeClr val="tx1"/>
                </a:solidFill>
                <a:latin typeface="+mn-lt"/>
                <a:ea typeface="+mn-ea"/>
                <a:cs typeface="+mn-cs"/>
              </a:rPr>
              <a:t>He who believes and is baptized will be saved; but he who does not believe will be condemned.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Mark 16:16</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pPr>
              <a:buFontTx/>
              <a:buNone/>
            </a:pPr>
            <a:endParaRPr lang="en-US" dirty="0"/>
          </a:p>
        </p:txBody>
      </p:sp>
      <p:sp>
        <p:nvSpPr>
          <p:cNvPr id="4" name="Slide Number Placeholder 3"/>
          <p:cNvSpPr>
            <a:spLocks noGrp="1"/>
          </p:cNvSpPr>
          <p:nvPr>
            <p:ph type="sldNum" sz="quarter" idx="10"/>
          </p:nvPr>
        </p:nvSpPr>
        <p:spPr/>
        <p:txBody>
          <a:bodyPr/>
          <a:lstStyle/>
          <a:p>
            <a:fld id="{9819FCD4-B025-4C81-B910-A326AD382180}" type="slidenum">
              <a:rPr lang="en-US" smtClean="0"/>
              <a:t>13</a:t>
            </a:fld>
            <a:endParaRPr lang="en-US"/>
          </a:p>
        </p:txBody>
      </p:sp>
    </p:spTree>
    <p:extLst>
      <p:ext uri="{BB962C8B-B14F-4D97-AF65-F5344CB8AC3E}">
        <p14:creationId xmlns:p14="http://schemas.microsoft.com/office/powerpoint/2010/main" val="19789911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buFontTx/>
              <a:buNone/>
            </a:pPr>
            <a:r>
              <a:rPr lang="en-US" altLang="en-US" sz="1200" dirty="0">
                <a:latin typeface="Times New Roman" panose="02020603050405020304" pitchFamily="18" charset="0"/>
                <a:cs typeface="Times New Roman" panose="02020603050405020304" pitchFamily="18" charset="0"/>
              </a:rPr>
              <a:t>    1. Jesus Came To Reconcile Us To The Father (</a:t>
            </a:r>
            <a:r>
              <a:rPr lang="en-US" altLang="en-US" sz="1200" b="1" dirty="0">
                <a:solidFill>
                  <a:srgbClr val="FFFF00"/>
                </a:solidFill>
                <a:latin typeface="Times New Roman" panose="02020603050405020304" pitchFamily="18" charset="0"/>
                <a:cs typeface="Times New Roman" panose="02020603050405020304" pitchFamily="18" charset="0"/>
              </a:rPr>
              <a:t>2 Cor. 5:17-20</a:t>
            </a:r>
            <a:r>
              <a:rPr lang="en-US" altLang="en-US" sz="1200" dirty="0">
                <a:latin typeface="Times New Roman" panose="02020603050405020304" pitchFamily="18" charset="0"/>
                <a:cs typeface="Times New Roman" panose="02020603050405020304" pitchFamily="18" charset="0"/>
              </a:rPr>
              <a:t>)</a:t>
            </a:r>
          </a:p>
          <a:p>
            <a:pPr rtl="0"/>
            <a:r>
              <a:rPr lang="en-US" sz="1200" b="0" i="1" u="none" strike="noStrike" kern="1200" baseline="0" dirty="0">
                <a:solidFill>
                  <a:schemeClr val="tx1"/>
                </a:solidFill>
                <a:latin typeface="+mn-lt"/>
                <a:ea typeface="+mn-ea"/>
                <a:cs typeface="+mn-cs"/>
              </a:rPr>
              <a:t>Therefore, if anyone is in Christ, he is a new creation; old things have passed away; behold, all things have become new. Now all things are of God, who has reconciled us to Himself through Jesus Christ, and has given us the ministry of reconciliation, that is, that God was in Christ reconciling the world to Himself, not imputing their trespasses to them, and has committed to us the word of reconciliation. Now then, we are ambassadors for Christ, as though God were pleading through us: we implore you on Christ's behalf, be reconciled to God.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2 Corinthians 5:17-20</a:t>
            </a:r>
            <a:r>
              <a:rPr lang="en-US" sz="1200" b="0" i="0" u="none" strike="noStrike" kern="1200" baseline="0" dirty="0">
                <a:solidFill>
                  <a:schemeClr val="tx1"/>
                </a:solidFill>
                <a:latin typeface="+mn-lt"/>
                <a:ea typeface="+mn-ea"/>
                <a:cs typeface="+mn-cs"/>
              </a:rPr>
              <a:t>)</a:t>
            </a:r>
            <a:endParaRPr lang="en-US" altLang="en-US" sz="1200" dirty="0">
              <a:latin typeface="Times New Roman" panose="02020603050405020304" pitchFamily="18" charset="0"/>
              <a:cs typeface="Times New Roman" panose="02020603050405020304" pitchFamily="18" charset="0"/>
            </a:endParaRPr>
          </a:p>
          <a:p>
            <a:pPr>
              <a:lnSpc>
                <a:spcPct val="120000"/>
              </a:lnSpc>
              <a:buFontTx/>
              <a:buNone/>
            </a:pPr>
            <a:r>
              <a:rPr lang="en-US" altLang="en-US" sz="1200" dirty="0">
                <a:latin typeface="Times New Roman" panose="02020603050405020304" pitchFamily="18" charset="0"/>
                <a:cs typeface="Times New Roman" panose="02020603050405020304" pitchFamily="18" charset="0"/>
              </a:rPr>
              <a:t>&gt;&gt;&gt;&gt;&gt;&gt;&gt;&gt;&gt;&gt;&gt;&gt;&gt;&gt;&gt;&gt;&gt;&gt;&gt;&gt;&gt;&gt;</a:t>
            </a:r>
          </a:p>
          <a:p>
            <a:pPr>
              <a:lnSpc>
                <a:spcPct val="120000"/>
              </a:lnSpc>
              <a:buFontTx/>
              <a:buNone/>
            </a:pPr>
            <a:r>
              <a:rPr lang="en-US" altLang="en-US" sz="1200" dirty="0">
                <a:latin typeface="Times New Roman" panose="02020603050405020304" pitchFamily="18" charset="0"/>
                <a:cs typeface="Times New Roman" panose="02020603050405020304" pitchFamily="18" charset="0"/>
              </a:rPr>
              <a:t>    2. Fellowship With God Is Important (</a:t>
            </a:r>
            <a:r>
              <a:rPr lang="en-US" altLang="en-US" sz="1200" b="1" dirty="0">
                <a:solidFill>
                  <a:srgbClr val="FFFF00"/>
                </a:solidFill>
                <a:latin typeface="Times New Roman" panose="02020603050405020304" pitchFamily="18" charset="0"/>
                <a:cs typeface="Times New Roman" panose="02020603050405020304" pitchFamily="18" charset="0"/>
              </a:rPr>
              <a:t>1 John 1:3</a:t>
            </a:r>
            <a:r>
              <a:rPr lang="en-US" altLang="en-US" sz="1200" b="1" dirty="0">
                <a:latin typeface="Times New Roman" panose="02020603050405020304" pitchFamily="18" charset="0"/>
                <a:cs typeface="Times New Roman" panose="02020603050405020304" pitchFamily="18" charset="0"/>
              </a:rPr>
              <a:t>; </a:t>
            </a:r>
            <a:r>
              <a:rPr lang="en-US" altLang="en-US" sz="1200" b="1" dirty="0">
                <a:solidFill>
                  <a:srgbClr val="FFFF00"/>
                </a:solidFill>
                <a:latin typeface="Times New Roman" panose="02020603050405020304" pitchFamily="18" charset="0"/>
                <a:cs typeface="Times New Roman" panose="02020603050405020304" pitchFamily="18" charset="0"/>
              </a:rPr>
              <a:t>John 17:1-3</a:t>
            </a:r>
            <a:r>
              <a:rPr lang="en-US" altLang="en-US" sz="1200" dirty="0">
                <a:latin typeface="Times New Roman" panose="02020603050405020304" pitchFamily="18" charset="0"/>
                <a:cs typeface="Times New Roman" panose="02020603050405020304" pitchFamily="18" charset="0"/>
              </a:rPr>
              <a:t>)</a:t>
            </a:r>
          </a:p>
          <a:p>
            <a:pPr rtl="0"/>
            <a:r>
              <a:rPr lang="en-US" sz="1200" b="0" i="1" u="none" strike="noStrike" kern="1200" baseline="0" dirty="0">
                <a:solidFill>
                  <a:schemeClr val="tx1"/>
                </a:solidFill>
                <a:latin typeface="+mn-lt"/>
                <a:ea typeface="+mn-ea"/>
                <a:cs typeface="+mn-cs"/>
              </a:rPr>
              <a:t>that which we have seen and heard we declare to you, that you also may have fellowship with us; and truly our fellowship is with the Father and with His Son Jesus Christ.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1 John 1:3</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Jesus spoke these words, lifted up His eyes to heaven, and said: "Father, the hour has come. Glorify Your Son, that Your Son also may glorify You, as You have given Him authority over all flesh, that He should give eternal life to as many as You have given Him. And this is eternal life, that they may know You, the only true God, and Jesus Christ whom You have sent.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John 17:1-3</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pPr rtl="0"/>
            <a:endParaRPr lang="en-US" sz="1200" b="0" i="0" u="none" strike="noStrike" kern="1200" baseline="0" dirty="0">
              <a:solidFill>
                <a:schemeClr val="tx1"/>
              </a:solidFill>
              <a:latin typeface="+mn-lt"/>
              <a:ea typeface="+mn-ea"/>
              <a:cs typeface="+mn-cs"/>
            </a:endParaRPr>
          </a:p>
          <a:p>
            <a:pPr>
              <a:lnSpc>
                <a:spcPct val="120000"/>
              </a:lnSpc>
              <a:buFontTx/>
              <a:buNone/>
            </a:pPr>
            <a:endParaRPr lang="en-US" altLang="en-US" sz="1200"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9819FCD4-B025-4C81-B910-A326AD382180}" type="slidenum">
              <a:rPr lang="en-US" smtClean="0"/>
              <a:t>15</a:t>
            </a:fld>
            <a:endParaRPr lang="en-US"/>
          </a:p>
        </p:txBody>
      </p:sp>
    </p:spTree>
    <p:extLst>
      <p:ext uri="{BB962C8B-B14F-4D97-AF65-F5344CB8AC3E}">
        <p14:creationId xmlns:p14="http://schemas.microsoft.com/office/powerpoint/2010/main" val="22319182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altLang="en-US" sz="1200" dirty="0">
                <a:latin typeface="Times New Roman" panose="02020603050405020304" pitchFamily="18" charset="0"/>
                <a:cs typeface="Times New Roman" panose="02020603050405020304" pitchFamily="18" charset="0"/>
              </a:rPr>
              <a:t>    1. The Real Way To Heaven Is A Serious Religious Dilemma For Many Who Would Follow Christ.</a:t>
            </a:r>
          </a:p>
          <a:p>
            <a:pPr marL="0" indent="0">
              <a:buFontTx/>
              <a:buNone/>
            </a:pPr>
            <a:r>
              <a:rPr lang="en-US" altLang="en-US" sz="1200" dirty="0">
                <a:latin typeface="Times New Roman" panose="02020603050405020304" pitchFamily="18" charset="0"/>
                <a:cs typeface="Times New Roman" panose="02020603050405020304" pitchFamily="18" charset="0"/>
              </a:rPr>
              <a:t>        a. We know of the divisions of Christ’s Way created by many denominations.</a:t>
            </a:r>
          </a:p>
          <a:p>
            <a:pPr marL="0" indent="0">
              <a:buFontTx/>
              <a:buNone/>
            </a:pPr>
            <a:r>
              <a:rPr lang="en-US" altLang="en-US" sz="1200" dirty="0">
                <a:latin typeface="Times New Roman" panose="02020603050405020304" pitchFamily="18" charset="0"/>
                <a:cs typeface="Times New Roman" panose="02020603050405020304" pitchFamily="18" charset="0"/>
              </a:rPr>
              <a:t>&gt;&gt;&gt;&gt;&gt;&gt;&gt;&gt;&gt;&gt;&gt;&gt;&gt;&gt;&gt;&gt;&gt;</a:t>
            </a:r>
          </a:p>
          <a:p>
            <a:pPr marL="0" indent="0">
              <a:buFontTx/>
              <a:buNone/>
            </a:pPr>
            <a:r>
              <a:rPr lang="en-US" altLang="en-US" sz="1200" dirty="0">
                <a:latin typeface="Times New Roman" panose="02020603050405020304" pitchFamily="18" charset="0"/>
                <a:cs typeface="Times New Roman" panose="02020603050405020304" pitchFamily="18" charset="0"/>
              </a:rPr>
              <a:t>    2. But One Does Not Have To Be Part Of This Confusion</a:t>
            </a:r>
          </a:p>
          <a:p>
            <a:pPr marL="0" indent="0">
              <a:buFontTx/>
              <a:buNone/>
            </a:pPr>
            <a:r>
              <a:rPr lang="en-US" altLang="en-US" sz="1200" dirty="0">
                <a:latin typeface="Times New Roman" panose="02020603050405020304" pitchFamily="18" charset="0"/>
                <a:cs typeface="Times New Roman" panose="02020603050405020304" pitchFamily="18" charset="0"/>
              </a:rPr>
              <a:t>&gt;&gt;&gt;&gt;&gt;&gt;&gt;&gt;&gt;&gt;&gt;&gt;&gt;&gt;&gt;&gt;&gt;</a:t>
            </a:r>
          </a:p>
          <a:p>
            <a:pPr>
              <a:buFontTx/>
              <a:buNone/>
            </a:pPr>
            <a:r>
              <a:rPr lang="en-US" altLang="en-US" sz="1200" dirty="0">
                <a:latin typeface="Times New Roman" panose="02020603050405020304" pitchFamily="18" charset="0"/>
                <a:cs typeface="Times New Roman" panose="02020603050405020304" pitchFamily="18" charset="0"/>
              </a:rPr>
              <a:t>    3. Jesus Displeased With Division (</a:t>
            </a:r>
            <a:r>
              <a:rPr lang="en-US" altLang="en-US" sz="1200" b="1" dirty="0">
                <a:solidFill>
                  <a:srgbClr val="FFFF00"/>
                </a:solidFill>
                <a:latin typeface="Times New Roman" panose="02020603050405020304" pitchFamily="18" charset="0"/>
                <a:cs typeface="Times New Roman" panose="02020603050405020304" pitchFamily="18" charset="0"/>
              </a:rPr>
              <a:t>Mt. 12:25</a:t>
            </a:r>
            <a:r>
              <a:rPr lang="en-US" altLang="en-US" sz="1200" b="1" dirty="0">
                <a:latin typeface="Times New Roman" panose="02020603050405020304" pitchFamily="18" charset="0"/>
                <a:cs typeface="Times New Roman" panose="02020603050405020304" pitchFamily="18" charset="0"/>
              </a:rPr>
              <a:t>; </a:t>
            </a:r>
            <a:r>
              <a:rPr lang="en-US" altLang="en-US" sz="1200" b="1" dirty="0">
                <a:solidFill>
                  <a:srgbClr val="FFFF00"/>
                </a:solidFill>
                <a:latin typeface="Times New Roman" panose="02020603050405020304" pitchFamily="18" charset="0"/>
                <a:cs typeface="Times New Roman" panose="02020603050405020304" pitchFamily="18" charset="0"/>
              </a:rPr>
              <a:t>Jn. 17:20-21</a:t>
            </a:r>
            <a:r>
              <a:rPr lang="en-US" altLang="en-US" sz="1200" dirty="0">
                <a:latin typeface="Times New Roman" panose="02020603050405020304" pitchFamily="18" charset="0"/>
                <a:cs typeface="Times New Roman" panose="02020603050405020304" pitchFamily="18" charset="0"/>
              </a:rPr>
              <a:t>)</a:t>
            </a:r>
          </a:p>
          <a:p>
            <a:pPr rtl="0"/>
            <a:r>
              <a:rPr lang="en-US" sz="1200" b="0" i="1" u="none" strike="noStrike" kern="1200" baseline="0" dirty="0">
                <a:solidFill>
                  <a:schemeClr val="tx1"/>
                </a:solidFill>
                <a:latin typeface="+mn-lt"/>
                <a:ea typeface="+mn-ea"/>
                <a:cs typeface="+mn-cs"/>
              </a:rPr>
              <a:t>But Jesus knew their thoughts, and said to them: "Every kingdom divided against itself is brought to desolation, and every city or house divided against itself will not stand.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Matthew 12:25</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"I do not pray for these alone, but also for those who will believe in Me through their word; that they all may be one, as You, Father, are in Me, and I in You; that they also may be one in Us, that the world may believe that You sent Me.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John 17:20-21</a:t>
            </a:r>
            <a:r>
              <a:rPr lang="en-US" sz="1200" b="0" i="0" u="none" strike="noStrike" kern="1200" baseline="0" dirty="0">
                <a:solidFill>
                  <a:schemeClr val="tx1"/>
                </a:solidFill>
                <a:latin typeface="+mn-lt"/>
                <a:ea typeface="+mn-ea"/>
                <a:cs typeface="+mn-cs"/>
              </a:rPr>
              <a:t>)</a:t>
            </a:r>
            <a:endParaRPr lang="en-US" altLang="en-US" sz="1200" dirty="0">
              <a:latin typeface="Times New Roman" panose="02020603050405020304" pitchFamily="18" charset="0"/>
              <a:cs typeface="Times New Roman" panose="02020603050405020304" pitchFamily="18" charset="0"/>
            </a:endParaRPr>
          </a:p>
          <a:p>
            <a:pPr>
              <a:buFontTx/>
              <a:buNone/>
            </a:pPr>
            <a:r>
              <a:rPr lang="en-US" altLang="en-US" sz="1200" dirty="0">
                <a:latin typeface="Times New Roman" panose="02020603050405020304" pitchFamily="18" charset="0"/>
                <a:cs typeface="Times New Roman" panose="02020603050405020304" pitchFamily="18" charset="0"/>
              </a:rPr>
              <a:t>&gt;&gt;&gt;&gt;&gt;&gt;&gt;&gt;&gt;&gt;&gt;&gt;&gt;&gt;&gt;&gt;&gt;</a:t>
            </a:r>
          </a:p>
          <a:p>
            <a:pPr>
              <a:buFontTx/>
              <a:buNone/>
            </a:pPr>
            <a:r>
              <a:rPr lang="en-US" altLang="en-US" sz="1200" dirty="0">
                <a:latin typeface="Times New Roman" panose="02020603050405020304" pitchFamily="18" charset="0"/>
                <a:cs typeface="Times New Roman" panose="02020603050405020304" pitchFamily="18" charset="0"/>
              </a:rPr>
              <a:t>    4. Promised One Church (</a:t>
            </a:r>
            <a:r>
              <a:rPr lang="en-US" altLang="en-US" sz="1200" b="1" dirty="0">
                <a:solidFill>
                  <a:srgbClr val="FFFF00"/>
                </a:solidFill>
                <a:latin typeface="Times New Roman" panose="02020603050405020304" pitchFamily="18" charset="0"/>
                <a:cs typeface="Times New Roman" panose="02020603050405020304" pitchFamily="18" charset="0"/>
              </a:rPr>
              <a:t>Mt. 16:18</a:t>
            </a:r>
            <a:r>
              <a:rPr lang="en-US" altLang="en-US" sz="1200" b="1" dirty="0">
                <a:latin typeface="Times New Roman" panose="02020603050405020304" pitchFamily="18" charset="0"/>
                <a:cs typeface="Times New Roman" panose="02020603050405020304" pitchFamily="18" charset="0"/>
              </a:rPr>
              <a:t>; </a:t>
            </a:r>
            <a:r>
              <a:rPr lang="en-US" altLang="en-US" sz="1200" b="1" dirty="0">
                <a:solidFill>
                  <a:srgbClr val="FFFF00"/>
                </a:solidFill>
                <a:latin typeface="Times New Roman" panose="02020603050405020304" pitchFamily="18" charset="0"/>
                <a:cs typeface="Times New Roman" panose="02020603050405020304" pitchFamily="18" charset="0"/>
              </a:rPr>
              <a:t>Acts 2:47</a:t>
            </a:r>
            <a:r>
              <a:rPr lang="en-US" altLang="en-US" sz="1200" dirty="0">
                <a:latin typeface="Times New Roman" panose="02020603050405020304" pitchFamily="18" charset="0"/>
                <a:cs typeface="Times New Roman" panose="02020603050405020304" pitchFamily="18" charset="0"/>
              </a:rPr>
              <a:t>)</a:t>
            </a:r>
          </a:p>
          <a:p>
            <a:pPr rtl="0"/>
            <a:r>
              <a:rPr lang="en-US" sz="1200" b="0" i="1" u="none" strike="noStrike" kern="1200" baseline="0" dirty="0">
                <a:solidFill>
                  <a:schemeClr val="tx1"/>
                </a:solidFill>
                <a:latin typeface="+mn-lt"/>
                <a:ea typeface="+mn-ea"/>
                <a:cs typeface="+mn-cs"/>
              </a:rPr>
              <a:t>And I also say to you that you are Peter, and on this rock I will build My church, and the gates of Hades shall not prevail against it.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Matthew 16:18</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praising God and having favor with all the people. And the Lord added to the church daily those who were being saved.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Acts 2:47</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819FCD4-B025-4C81-B910-A326AD382180}" type="slidenum">
              <a:rPr lang="en-US" smtClean="0"/>
              <a:t>17</a:t>
            </a:fld>
            <a:endParaRPr lang="en-US"/>
          </a:p>
        </p:txBody>
      </p:sp>
    </p:spTree>
    <p:extLst>
      <p:ext uri="{BB962C8B-B14F-4D97-AF65-F5344CB8AC3E}">
        <p14:creationId xmlns:p14="http://schemas.microsoft.com/office/powerpoint/2010/main" val="761858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40000"/>
              </a:lnSpc>
              <a:buFontTx/>
              <a:buNone/>
            </a:pPr>
            <a:r>
              <a:rPr lang="en-US" altLang="en-US" sz="1200" dirty="0">
                <a:latin typeface="Times New Roman" panose="02020603050405020304" pitchFamily="18" charset="0"/>
                <a:cs typeface="Times New Roman" panose="02020603050405020304" pitchFamily="18" charset="0"/>
              </a:rPr>
              <a:t>    1. Unity Possible (</a:t>
            </a:r>
            <a:r>
              <a:rPr lang="en-US" altLang="en-US" sz="1200" b="1" dirty="0">
                <a:solidFill>
                  <a:srgbClr val="FFFF00"/>
                </a:solidFill>
                <a:latin typeface="Times New Roman" panose="02020603050405020304" pitchFamily="18" charset="0"/>
                <a:cs typeface="Times New Roman" panose="02020603050405020304" pitchFamily="18" charset="0"/>
              </a:rPr>
              <a:t>Eph. 4:3-6</a:t>
            </a:r>
            <a:r>
              <a:rPr lang="en-US" altLang="en-US" sz="1200" dirty="0">
                <a:solidFill>
                  <a:srgbClr val="FFFF00"/>
                </a:solidFill>
                <a:latin typeface="Times New Roman" panose="02020603050405020304" pitchFamily="18" charset="0"/>
                <a:cs typeface="Times New Roman" panose="02020603050405020304" pitchFamily="18" charset="0"/>
              </a:rPr>
              <a:t>)</a:t>
            </a:r>
          </a:p>
          <a:p>
            <a:pPr rtl="0"/>
            <a:r>
              <a:rPr lang="en-US" sz="1200" b="0" i="1" u="none" strike="noStrike" kern="1200" baseline="0" dirty="0">
                <a:solidFill>
                  <a:schemeClr val="tx1"/>
                </a:solidFill>
                <a:latin typeface="+mn-lt"/>
                <a:ea typeface="+mn-ea"/>
                <a:cs typeface="+mn-cs"/>
              </a:rPr>
              <a:t>endeavoring to keep the unity of the Spirit in the bond of peace. There is one body and one Spirit, just as you were called in one hope of your calling; one Lord, one faith, one baptism; one God and Father of all, who is above all, and through all, and in you all.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Ephesians 4:3-6</a:t>
            </a:r>
            <a:r>
              <a:rPr lang="en-US" sz="1200" b="0" i="0" u="none" strike="noStrike" kern="1200" baseline="0" dirty="0">
                <a:solidFill>
                  <a:schemeClr val="tx1"/>
                </a:solidFill>
                <a:latin typeface="+mn-lt"/>
                <a:ea typeface="+mn-ea"/>
                <a:cs typeface="+mn-cs"/>
              </a:rPr>
              <a:t>)</a:t>
            </a:r>
            <a:endParaRPr lang="en-US" altLang="en-US" sz="1200" dirty="0">
              <a:solidFill>
                <a:srgbClr val="FFFF00"/>
              </a:solidFill>
              <a:latin typeface="Times New Roman" panose="02020603050405020304" pitchFamily="18" charset="0"/>
              <a:cs typeface="Times New Roman" panose="02020603050405020304" pitchFamily="18" charset="0"/>
            </a:endParaRPr>
          </a:p>
          <a:p>
            <a:pPr>
              <a:lnSpc>
                <a:spcPct val="140000"/>
              </a:lnSpc>
              <a:buFontTx/>
              <a:buNone/>
            </a:pPr>
            <a:r>
              <a:rPr lang="en-US" altLang="en-US" sz="1200" dirty="0">
                <a:solidFill>
                  <a:srgbClr val="FFFF00"/>
                </a:solidFill>
                <a:latin typeface="Times New Roman" panose="02020603050405020304" pitchFamily="18" charset="0"/>
                <a:cs typeface="Times New Roman" panose="02020603050405020304" pitchFamily="18" charset="0"/>
              </a:rPr>
              <a:t>&gt;&gt;&gt;&gt;&gt;&gt;&gt;&gt;&gt;&gt;&gt;&gt;&gt;&gt;&gt;&gt;&gt;</a:t>
            </a:r>
            <a:endParaRPr lang="en-US" altLang="en-US" sz="1200" dirty="0">
              <a:latin typeface="Times New Roman" panose="02020603050405020304" pitchFamily="18" charset="0"/>
              <a:cs typeface="Times New Roman" panose="02020603050405020304" pitchFamily="18" charset="0"/>
            </a:endParaRPr>
          </a:p>
          <a:p>
            <a:pPr>
              <a:lnSpc>
                <a:spcPct val="140000"/>
              </a:lnSpc>
              <a:buFontTx/>
              <a:buNone/>
            </a:pPr>
            <a:r>
              <a:rPr lang="en-US" altLang="en-US" sz="1200" dirty="0">
                <a:latin typeface="Times New Roman" panose="02020603050405020304" pitchFamily="18" charset="0"/>
                <a:cs typeface="Times New Roman" panose="02020603050405020304" pitchFamily="18" charset="0"/>
              </a:rPr>
              <a:t>    4. Must Follow Jesus as the Way Out Of Religious Confusion (</a:t>
            </a:r>
            <a:r>
              <a:rPr lang="en-US" altLang="en-US" sz="1200" b="1" dirty="0">
                <a:solidFill>
                  <a:srgbClr val="FFFF00"/>
                </a:solidFill>
                <a:latin typeface="Times New Roman" panose="02020603050405020304" pitchFamily="18" charset="0"/>
                <a:cs typeface="Times New Roman" panose="02020603050405020304" pitchFamily="18" charset="0"/>
              </a:rPr>
              <a:t>Mt. 28:20</a:t>
            </a:r>
            <a:r>
              <a:rPr lang="en-US" altLang="en-US" sz="1200" dirty="0">
                <a:latin typeface="Times New Roman" panose="02020603050405020304" pitchFamily="18" charset="0"/>
                <a:cs typeface="Times New Roman" panose="02020603050405020304" pitchFamily="18" charset="0"/>
              </a:rPr>
              <a:t>)</a:t>
            </a:r>
          </a:p>
          <a:p>
            <a:pPr rtl="0"/>
            <a:r>
              <a:rPr lang="en-US" sz="1200" b="0" i="1" u="none" strike="noStrike" kern="1200" baseline="0" dirty="0">
                <a:solidFill>
                  <a:schemeClr val="tx1"/>
                </a:solidFill>
                <a:latin typeface="+mn-lt"/>
                <a:ea typeface="+mn-ea"/>
                <a:cs typeface="+mn-cs"/>
              </a:rPr>
              <a:t>teaching them to observe all things that I have commanded you; and lo, I am with you always, even to the end of the age." Amen.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Matthew 28:20</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819FCD4-B025-4C81-B910-A326AD382180}" type="slidenum">
              <a:rPr lang="en-US" smtClean="0"/>
              <a:t>18</a:t>
            </a:fld>
            <a:endParaRPr lang="en-US"/>
          </a:p>
        </p:txBody>
      </p:sp>
    </p:spTree>
    <p:extLst>
      <p:ext uri="{BB962C8B-B14F-4D97-AF65-F5344CB8AC3E}">
        <p14:creationId xmlns:p14="http://schemas.microsoft.com/office/powerpoint/2010/main" val="346873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None/>
            </a:pPr>
            <a:r>
              <a:rPr lang="en-US" altLang="en-US" sz="1200" dirty="0">
                <a:latin typeface="Times New Roman" panose="02020603050405020304" pitchFamily="18" charset="0"/>
                <a:cs typeface="Times New Roman" panose="02020603050405020304" pitchFamily="18" charset="0"/>
              </a:rPr>
              <a:t>    1. Physical Death Is Inevitable for all of us, Followed By Judgment (</a:t>
            </a:r>
            <a:r>
              <a:rPr lang="en-US" altLang="en-US" sz="1200" b="1" dirty="0">
                <a:solidFill>
                  <a:srgbClr val="FFFF00"/>
                </a:solidFill>
                <a:latin typeface="Times New Roman" panose="02020603050405020304" pitchFamily="18" charset="0"/>
                <a:cs typeface="Times New Roman" panose="02020603050405020304" pitchFamily="18" charset="0"/>
              </a:rPr>
              <a:t>Heb. 9:27</a:t>
            </a:r>
            <a:r>
              <a:rPr lang="en-US" altLang="en-US" sz="1200" dirty="0">
                <a:latin typeface="Times New Roman" panose="02020603050405020304" pitchFamily="18" charset="0"/>
                <a:cs typeface="Times New Roman" panose="02020603050405020304" pitchFamily="18" charset="0"/>
              </a:rPr>
              <a:t>)</a:t>
            </a:r>
          </a:p>
          <a:p>
            <a:pPr rtl="0"/>
            <a:r>
              <a:rPr lang="en-US" sz="1200" b="0" i="1" u="none" strike="noStrike" kern="1200" baseline="0" dirty="0">
                <a:solidFill>
                  <a:schemeClr val="tx1"/>
                </a:solidFill>
                <a:latin typeface="+mn-lt"/>
                <a:ea typeface="+mn-ea"/>
                <a:cs typeface="+mn-cs"/>
              </a:rPr>
              <a:t>And as it is appointed for men to die once, but after this the judgment,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Hebrews 9:27</a:t>
            </a:r>
            <a:r>
              <a:rPr lang="en-US" sz="1200" b="0" i="0" u="none" strike="noStrike" kern="1200" baseline="0" dirty="0">
                <a:solidFill>
                  <a:schemeClr val="tx1"/>
                </a:solidFill>
                <a:latin typeface="+mn-lt"/>
                <a:ea typeface="+mn-ea"/>
                <a:cs typeface="+mn-cs"/>
              </a:rPr>
              <a:t>)</a:t>
            </a:r>
            <a:endParaRPr lang="en-US" altLang="en-US" sz="1200" dirty="0">
              <a:latin typeface="Times New Roman" panose="02020603050405020304" pitchFamily="18" charset="0"/>
              <a:cs typeface="Times New Roman" panose="02020603050405020304" pitchFamily="18" charset="0"/>
            </a:endParaRPr>
          </a:p>
          <a:p>
            <a:pPr>
              <a:buFontTx/>
              <a:buNone/>
            </a:pPr>
            <a:r>
              <a:rPr lang="en-US" altLang="en-US" sz="1200" dirty="0">
                <a:latin typeface="Times New Roman" panose="02020603050405020304" pitchFamily="18" charset="0"/>
                <a:cs typeface="Times New Roman" panose="02020603050405020304" pitchFamily="18" charset="0"/>
              </a:rPr>
              <a:t>&gt;&gt;&gt;&gt;&gt;&gt;&gt;&gt;&gt;&gt;&gt;&gt;&gt;&gt;&gt;&gt;&gt;&gt;&gt;</a:t>
            </a:r>
          </a:p>
          <a:p>
            <a:pPr>
              <a:buFontTx/>
              <a:buNone/>
            </a:pPr>
            <a:r>
              <a:rPr lang="en-US" altLang="en-US" sz="1200" dirty="0">
                <a:latin typeface="Times New Roman" panose="02020603050405020304" pitchFamily="18" charset="0"/>
                <a:cs typeface="Times New Roman" panose="02020603050405020304" pitchFamily="18" charset="0"/>
              </a:rPr>
              <a:t>    2. This Physical Death Is Our Door To Eternal Life Or Eternal Condemnation</a:t>
            </a:r>
          </a:p>
          <a:p>
            <a:pPr>
              <a:buFontTx/>
              <a:buNone/>
            </a:pPr>
            <a:r>
              <a:rPr lang="en-US" altLang="en-US" sz="1200" dirty="0">
                <a:latin typeface="Times New Roman" panose="02020603050405020304" pitchFamily="18" charset="0"/>
                <a:cs typeface="Times New Roman" panose="02020603050405020304" pitchFamily="18" charset="0"/>
              </a:rPr>
              <a:t>&gt;&gt;&gt;&gt;&gt;&gt;&gt;&gt;&gt;&gt;&gt;&gt;&gt;&gt;&gt;&gt;&gt;&gt;&gt;</a:t>
            </a:r>
          </a:p>
          <a:p>
            <a:pPr>
              <a:buFontTx/>
              <a:buNone/>
            </a:pPr>
            <a:r>
              <a:rPr lang="en-US" altLang="en-US" sz="1200" dirty="0">
                <a:latin typeface="Times New Roman" panose="02020603050405020304" pitchFamily="18" charset="0"/>
                <a:cs typeface="Times New Roman" panose="02020603050405020304" pitchFamily="18" charset="0"/>
              </a:rPr>
              <a:t>    3. Jesus Offers Eternal Life (</a:t>
            </a:r>
            <a:r>
              <a:rPr lang="en-US" altLang="en-US" sz="1200" b="1" dirty="0">
                <a:solidFill>
                  <a:srgbClr val="FFFF00"/>
                </a:solidFill>
                <a:latin typeface="Times New Roman" panose="02020603050405020304" pitchFamily="18" charset="0"/>
                <a:cs typeface="Times New Roman" panose="02020603050405020304" pitchFamily="18" charset="0"/>
              </a:rPr>
              <a:t>Rev. 14:13</a:t>
            </a:r>
            <a:r>
              <a:rPr lang="en-US" altLang="en-US" sz="1200" dirty="0">
                <a:latin typeface="Times New Roman" panose="02020603050405020304" pitchFamily="18" charset="0"/>
                <a:cs typeface="Times New Roman" panose="02020603050405020304" pitchFamily="18" charset="0"/>
              </a:rPr>
              <a:t>)</a:t>
            </a:r>
          </a:p>
          <a:p>
            <a:pPr rtl="0"/>
            <a:r>
              <a:rPr lang="en-US" sz="1200" b="0" i="1" u="none" strike="noStrike" kern="1200" baseline="0" dirty="0">
                <a:solidFill>
                  <a:schemeClr val="tx1"/>
                </a:solidFill>
                <a:latin typeface="+mn-lt"/>
                <a:ea typeface="+mn-ea"/>
                <a:cs typeface="+mn-cs"/>
              </a:rPr>
              <a:t>Then I heard a voice from heaven saying to me, "Write: 'Blessed are the dead who die in the Lord from now on.' " "Yes," says the Spirit, "that they may rest from their labors, and their works follow them."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Revelation 14:13</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819FCD4-B025-4C81-B910-A326AD382180}" type="slidenum">
              <a:rPr lang="en-US" smtClean="0"/>
              <a:t>20</a:t>
            </a:fld>
            <a:endParaRPr lang="en-US"/>
          </a:p>
        </p:txBody>
      </p:sp>
    </p:spTree>
    <p:extLst>
      <p:ext uri="{BB962C8B-B14F-4D97-AF65-F5344CB8AC3E}">
        <p14:creationId xmlns:p14="http://schemas.microsoft.com/office/powerpoint/2010/main" val="31135115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19FCD4-B025-4C81-B910-A326AD382180}" type="slidenum">
              <a:rPr lang="en-US" smtClean="0"/>
              <a:t>21</a:t>
            </a:fld>
            <a:endParaRPr lang="en-US"/>
          </a:p>
        </p:txBody>
      </p:sp>
    </p:spTree>
    <p:extLst>
      <p:ext uri="{BB962C8B-B14F-4D97-AF65-F5344CB8AC3E}">
        <p14:creationId xmlns:p14="http://schemas.microsoft.com/office/powerpoint/2010/main" val="1266949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1. </a:t>
            </a:r>
            <a:r>
              <a:rPr lang="en-US" altLang="en-US" sz="1200" dirty="0">
                <a:solidFill>
                  <a:schemeClr val="accent4">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 am the Way”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solidFill>
                  <a:schemeClr val="accent4">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&gt;&gt;&gt;&gt;&gt;&gt;&gt;&gt;&gt;&gt;&gt;&gt;&gt;&gt;&gt;&gt;&gt;&gt;&gt;&gt;&gt;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solidFill>
                  <a:srgbClr val="FFFF99"/>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2. The word “Way” – has several uses in our lives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solidFill>
                  <a:schemeClr val="accent4">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&gt;&gt;&gt;&gt;&gt;&gt;&gt;&gt;&gt;&gt;&gt;&gt;&gt;&gt;&gt;&gt;&gt;&gt;&gt;&gt;&gt;</a:t>
            </a:r>
          </a:p>
          <a:p>
            <a:pPr>
              <a:lnSpc>
                <a:spcPct val="120000"/>
              </a:lnSpc>
              <a:buFontTx/>
              <a:buNone/>
            </a:pPr>
            <a:r>
              <a:rPr lang="en-US" dirty="0"/>
              <a:t>    3. It can be a </a:t>
            </a:r>
            <a:r>
              <a:rPr lang="en-US" altLang="en-US" sz="1200" dirty="0">
                <a:latin typeface="Times New Roman" panose="02020603050405020304" pitchFamily="18" charset="0"/>
                <a:cs typeface="Times New Roman" panose="02020603050405020304" pitchFamily="18" charset="0"/>
              </a:rPr>
              <a:t>Physical Road, a meandering path,</a:t>
            </a:r>
          </a:p>
          <a:p>
            <a:pPr>
              <a:lnSpc>
                <a:spcPct val="120000"/>
              </a:lnSpc>
              <a:buFontTx/>
              <a:buNone/>
            </a:pPr>
            <a:r>
              <a:rPr lang="en-US" altLang="en-US" sz="1200" dirty="0">
                <a:latin typeface="Times New Roman" panose="02020603050405020304" pitchFamily="18" charset="0"/>
                <a:cs typeface="Times New Roman" panose="02020603050405020304" pitchFamily="18" charset="0"/>
              </a:rPr>
              <a:t>&gt;&gt;&gt;&gt;&gt;&gt;&gt;&gt;&gt;&gt;&gt;&gt;&gt;&gt;&gt;&gt;&gt;&gt;&gt;&gt;&gt;</a:t>
            </a:r>
          </a:p>
          <a:p>
            <a:pPr>
              <a:lnSpc>
                <a:spcPct val="120000"/>
              </a:lnSpc>
              <a:buFontTx/>
              <a:buNone/>
            </a:pPr>
            <a:r>
              <a:rPr lang="en-US" altLang="en-US" sz="1200" dirty="0">
                <a:latin typeface="Times New Roman" panose="02020603050405020304" pitchFamily="18" charset="0"/>
                <a:cs typeface="Times New Roman" panose="02020603050405020304" pitchFamily="18" charset="0"/>
              </a:rPr>
              <a:t>    4. Or it can be a Spiritual Or Moral Course designed for our lives. (</a:t>
            </a:r>
            <a:r>
              <a:rPr lang="en-US" altLang="en-US" sz="1200" b="1" dirty="0">
                <a:latin typeface="Times New Roman" panose="02020603050405020304" pitchFamily="18" charset="0"/>
                <a:cs typeface="Times New Roman" panose="02020603050405020304" pitchFamily="18" charset="0"/>
              </a:rPr>
              <a:t>Matt. 7:13-14</a:t>
            </a:r>
            <a:r>
              <a:rPr lang="en-US" altLang="en-US" sz="1200" dirty="0">
                <a:latin typeface="Times New Roman" panose="02020603050405020304" pitchFamily="18" charset="0"/>
                <a:cs typeface="Times New Roman" panose="02020603050405020304" pitchFamily="18" charset="0"/>
              </a:rPr>
              <a:t>) </a:t>
            </a:r>
          </a:p>
          <a:p>
            <a:pPr rtl="0"/>
            <a:r>
              <a:rPr lang="en-US" sz="1200" b="0" i="1" u="none" strike="noStrike" kern="1200" baseline="0" dirty="0">
                <a:solidFill>
                  <a:schemeClr val="tx1"/>
                </a:solidFill>
                <a:latin typeface="+mn-lt"/>
                <a:ea typeface="+mn-ea"/>
                <a:cs typeface="+mn-cs"/>
              </a:rPr>
              <a:t>"Enter by the narrow gate; for wide is the gate and broad is the way that leads to destruction, and there are many who go in by it. Because narrow is the gate and difficult is the way which leads to life, and there are few who find it.</a:t>
            </a:r>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Matthew 7:13-14</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pPr>
              <a:lnSpc>
                <a:spcPct val="120000"/>
              </a:lnSpc>
              <a:buFontTx/>
              <a:buNone/>
            </a:pPr>
            <a:endParaRPr lang="en-US" dirty="0"/>
          </a:p>
        </p:txBody>
      </p:sp>
      <p:sp>
        <p:nvSpPr>
          <p:cNvPr id="4" name="Slide Number Placeholder 3"/>
          <p:cNvSpPr>
            <a:spLocks noGrp="1"/>
          </p:cNvSpPr>
          <p:nvPr>
            <p:ph type="sldNum" sz="quarter" idx="10"/>
          </p:nvPr>
        </p:nvSpPr>
        <p:spPr/>
        <p:txBody>
          <a:bodyPr/>
          <a:lstStyle/>
          <a:p>
            <a:fld id="{9819FCD4-B025-4C81-B910-A326AD382180}" type="slidenum">
              <a:rPr lang="en-US" smtClean="0"/>
              <a:t>3</a:t>
            </a:fld>
            <a:endParaRPr lang="en-US"/>
          </a:p>
        </p:txBody>
      </p:sp>
    </p:spTree>
    <p:extLst>
      <p:ext uri="{BB962C8B-B14F-4D97-AF65-F5344CB8AC3E}">
        <p14:creationId xmlns:p14="http://schemas.microsoft.com/office/powerpoint/2010/main" val="35171582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1. </a:t>
            </a:r>
            <a:r>
              <a:rPr lang="en-US" altLang="en-US" sz="12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Context</a:t>
            </a:r>
          </a:p>
          <a:p>
            <a:pPr>
              <a:buFontTx/>
              <a:buNone/>
            </a:pPr>
            <a:r>
              <a:rPr lang="en-US" dirty="0"/>
              <a:t>&gt;&gt;&gt;&gt;&gt;&gt;&gt;&gt;&gt;&gt;&gt;&gt;&gt;&gt;&gt;&gt;</a:t>
            </a:r>
          </a:p>
          <a:p>
            <a:pPr>
              <a:lnSpc>
                <a:spcPct val="110000"/>
              </a:lnSpc>
              <a:buClr>
                <a:srgbClr val="FFC000"/>
              </a:buClr>
              <a:buFontTx/>
              <a:buNone/>
            </a:pPr>
            <a:r>
              <a:rPr lang="en-US" dirty="0"/>
              <a:t>    2. </a:t>
            </a:r>
            <a:r>
              <a:rPr lang="en-US" altLang="en-US" sz="1200" dirty="0">
                <a:latin typeface="Times New Roman" panose="02020603050405020304" pitchFamily="18" charset="0"/>
                <a:cs typeface="Times New Roman" panose="02020603050405020304" pitchFamily="18" charset="0"/>
              </a:rPr>
              <a:t>Jesus Going to Prepare a Place in Heaven (v. 2)</a:t>
            </a:r>
          </a:p>
          <a:p>
            <a:pPr rtl="0"/>
            <a:r>
              <a:rPr lang="en-US" sz="1200" b="0" i="1" u="none" strike="noStrike" kern="1200" baseline="0" dirty="0">
                <a:solidFill>
                  <a:schemeClr val="tx1"/>
                </a:solidFill>
                <a:latin typeface="+mn-lt"/>
                <a:ea typeface="+mn-ea"/>
                <a:cs typeface="+mn-cs"/>
              </a:rPr>
              <a:t>In My Father's house are many mansions; if it were not so, I would have told you. I go to prepare a place for you.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John 14:2</a:t>
            </a:r>
            <a:r>
              <a:rPr lang="en-US" sz="1200" b="0" i="0" u="none" strike="noStrike" kern="1200" baseline="0" dirty="0">
                <a:solidFill>
                  <a:schemeClr val="tx1"/>
                </a:solidFill>
                <a:latin typeface="+mn-lt"/>
                <a:ea typeface="+mn-ea"/>
                <a:cs typeface="+mn-cs"/>
              </a:rPr>
              <a:t>)</a:t>
            </a:r>
            <a:endParaRPr lang="en-US" altLang="en-US" sz="1200" dirty="0">
              <a:latin typeface="Times New Roman" panose="02020603050405020304" pitchFamily="18" charset="0"/>
              <a:cs typeface="Times New Roman" panose="02020603050405020304" pitchFamily="18" charset="0"/>
            </a:endParaRPr>
          </a:p>
          <a:p>
            <a:pPr>
              <a:lnSpc>
                <a:spcPct val="110000"/>
              </a:lnSpc>
              <a:buClr>
                <a:srgbClr val="FFC000"/>
              </a:buClr>
              <a:buFontTx/>
              <a:buNone/>
            </a:pPr>
            <a:r>
              <a:rPr lang="en-US" altLang="en-US" sz="1200" dirty="0">
                <a:latin typeface="Times New Roman" panose="02020603050405020304" pitchFamily="18" charset="0"/>
                <a:cs typeface="Times New Roman" panose="02020603050405020304" pitchFamily="18" charset="0"/>
              </a:rPr>
              <a:t>&gt;&gt;&gt;&gt;&gt;&gt;&gt;&gt;&gt;&gt;&gt;&gt;&gt;&gt;&gt;&gt;</a:t>
            </a:r>
          </a:p>
          <a:p>
            <a:pPr>
              <a:lnSpc>
                <a:spcPct val="110000"/>
              </a:lnSpc>
              <a:buClr>
                <a:srgbClr val="FFC000"/>
              </a:buClr>
              <a:buFontTx/>
              <a:buNone/>
            </a:pPr>
            <a:r>
              <a:rPr lang="en-US" altLang="en-US" sz="1200" dirty="0">
                <a:latin typeface="Times New Roman" panose="02020603050405020304" pitchFamily="18" charset="0"/>
                <a:cs typeface="Times New Roman" panose="02020603050405020304" pitchFamily="18" charset="0"/>
              </a:rPr>
              <a:t>    3. “Where I go you know, and the </a:t>
            </a:r>
            <a:r>
              <a:rPr lang="en-US" altLang="en-US" sz="1200" u="sng" dirty="0">
                <a:latin typeface="Times New Roman" panose="02020603050405020304" pitchFamily="18" charset="0"/>
                <a:cs typeface="Times New Roman" panose="02020603050405020304" pitchFamily="18" charset="0"/>
              </a:rPr>
              <a:t>way</a:t>
            </a:r>
            <a:r>
              <a:rPr lang="en-US" altLang="en-US" sz="1200" dirty="0">
                <a:latin typeface="Times New Roman" panose="02020603050405020304" pitchFamily="18" charset="0"/>
                <a:cs typeface="Times New Roman" panose="02020603050405020304" pitchFamily="18" charset="0"/>
              </a:rPr>
              <a:t> you know” </a:t>
            </a:r>
          </a:p>
          <a:p>
            <a:pPr>
              <a:lnSpc>
                <a:spcPct val="110000"/>
              </a:lnSpc>
              <a:buClr>
                <a:srgbClr val="FFC000"/>
              </a:buClr>
              <a:buFontTx/>
              <a:buNone/>
            </a:pPr>
            <a:r>
              <a:rPr lang="en-US" sz="1200" b="0" i="1" u="none" strike="noStrike" kern="1200" baseline="0" dirty="0">
                <a:solidFill>
                  <a:schemeClr val="tx1"/>
                </a:solidFill>
                <a:latin typeface="+mn-lt"/>
                <a:ea typeface="+mn-ea"/>
                <a:cs typeface="+mn-cs"/>
              </a:rPr>
              <a:t>And where I go you know, and the way you know."</a:t>
            </a:r>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John 14:4</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819FCD4-B025-4C81-B910-A326AD382180}" type="slidenum">
              <a:rPr lang="en-US" smtClean="0"/>
              <a:t>4</a:t>
            </a:fld>
            <a:endParaRPr lang="en-US"/>
          </a:p>
        </p:txBody>
      </p:sp>
    </p:spTree>
    <p:extLst>
      <p:ext uri="{BB962C8B-B14F-4D97-AF65-F5344CB8AC3E}">
        <p14:creationId xmlns:p14="http://schemas.microsoft.com/office/powerpoint/2010/main" val="5608632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1. Jesus is the way, the only way:</a:t>
            </a:r>
          </a:p>
          <a:p>
            <a:r>
              <a:rPr lang="en-US" dirty="0"/>
              <a:t>&gt;&gt;&gt;&gt;&gt;&gt;&gt;&gt;&gt;&gt;&gt;&gt;&gt;&gt;</a:t>
            </a:r>
          </a:p>
          <a:p>
            <a:r>
              <a:rPr lang="en-US" dirty="0"/>
              <a:t>    2. </a:t>
            </a:r>
            <a:r>
              <a:rPr lang="en-US" altLang="en-US" sz="1200" dirty="0">
                <a:latin typeface="Times New Roman" panose="02020603050405020304" pitchFamily="18" charset="0"/>
                <a:cs typeface="Times New Roman" panose="02020603050405020304" pitchFamily="18" charset="0"/>
              </a:rPr>
              <a:t>Because of Who He Is (</a:t>
            </a:r>
            <a:r>
              <a:rPr lang="en-US" altLang="en-US" sz="1200" b="1" dirty="0">
                <a:solidFill>
                  <a:srgbClr val="FFFF00"/>
                </a:solidFill>
                <a:latin typeface="Times New Roman" panose="02020603050405020304" pitchFamily="18" charset="0"/>
                <a:cs typeface="Times New Roman" panose="02020603050405020304" pitchFamily="18" charset="0"/>
              </a:rPr>
              <a:t>Mt. 16:16</a:t>
            </a:r>
            <a:r>
              <a:rPr lang="en-US" altLang="en-US" sz="1200" b="1" dirty="0">
                <a:latin typeface="Times New Roman" panose="02020603050405020304" pitchFamily="18" charset="0"/>
                <a:cs typeface="Times New Roman" panose="02020603050405020304" pitchFamily="18" charset="0"/>
              </a:rPr>
              <a:t>; </a:t>
            </a:r>
            <a:r>
              <a:rPr lang="en-US" altLang="en-US" sz="1200" b="1" dirty="0">
                <a:solidFill>
                  <a:srgbClr val="FFFF00"/>
                </a:solidFill>
                <a:latin typeface="Times New Roman" panose="02020603050405020304" pitchFamily="18" charset="0"/>
                <a:cs typeface="Times New Roman" panose="02020603050405020304" pitchFamily="18" charset="0"/>
              </a:rPr>
              <a:t>28:18</a:t>
            </a:r>
            <a:r>
              <a:rPr lang="en-US" altLang="en-US" sz="1200" b="1" dirty="0">
                <a:latin typeface="Times New Roman" panose="02020603050405020304" pitchFamily="18" charset="0"/>
                <a:cs typeface="Times New Roman" panose="02020603050405020304" pitchFamily="18" charset="0"/>
              </a:rPr>
              <a:t>; </a:t>
            </a:r>
            <a:r>
              <a:rPr lang="en-US" altLang="en-US" sz="1200" b="1" dirty="0">
                <a:solidFill>
                  <a:srgbClr val="FFFF00"/>
                </a:solidFill>
                <a:latin typeface="Times New Roman" panose="02020603050405020304" pitchFamily="18" charset="0"/>
                <a:cs typeface="Times New Roman" panose="02020603050405020304" pitchFamily="18" charset="0"/>
              </a:rPr>
              <a:t>Acts 4:12</a:t>
            </a:r>
            <a:r>
              <a:rPr lang="en-US" altLang="en-US" sz="1200" dirty="0">
                <a:latin typeface="Times New Roman" panose="02020603050405020304" pitchFamily="18" charset="0"/>
                <a:cs typeface="Times New Roman" panose="02020603050405020304" pitchFamily="18" charset="0"/>
              </a:rPr>
              <a:t>)</a:t>
            </a:r>
          </a:p>
          <a:p>
            <a:pPr rtl="0"/>
            <a:r>
              <a:rPr lang="en-US" sz="1200" b="0" i="1" u="none" strike="noStrike" kern="1200" baseline="0" dirty="0">
                <a:solidFill>
                  <a:schemeClr val="tx1"/>
                </a:solidFill>
                <a:latin typeface="+mn-lt"/>
                <a:ea typeface="+mn-ea"/>
                <a:cs typeface="+mn-cs"/>
              </a:rPr>
              <a:t>Simon Peter answered and said, "You are the Christ, the Son of the living God."</a:t>
            </a:r>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Matthew 16:16</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And Jesus came and spoke to them, saying, "All authority has been given to Me in heaven and on earth.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Matthew 28:18</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Nor is there salvation in any other, for there is no other name under heaven given among men by which we must be saved."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Acts 4:12</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&gt;&gt;&gt;&gt;&gt;&gt;&gt;&gt;&gt;&gt;&gt;&gt;&gt;&gt;&gt;</a:t>
            </a:r>
          </a:p>
          <a:p>
            <a:r>
              <a:rPr lang="en-US" dirty="0"/>
              <a:t>    3. </a:t>
            </a:r>
            <a:r>
              <a:rPr lang="en-US" altLang="en-US" sz="1200" dirty="0">
                <a:latin typeface="Times New Roman" panose="02020603050405020304" pitchFamily="18" charset="0"/>
                <a:cs typeface="Times New Roman" panose="02020603050405020304" pitchFamily="18" charset="0"/>
              </a:rPr>
              <a:t>Because Of What He Has Done (</a:t>
            </a:r>
            <a:r>
              <a:rPr lang="en-US" altLang="en-US" sz="1200" b="1" dirty="0">
                <a:solidFill>
                  <a:srgbClr val="FFFF00"/>
                </a:solidFill>
                <a:latin typeface="Times New Roman" panose="02020603050405020304" pitchFamily="18" charset="0"/>
                <a:cs typeface="Times New Roman" panose="02020603050405020304" pitchFamily="18" charset="0"/>
              </a:rPr>
              <a:t>1 Cor. 15:3f;</a:t>
            </a:r>
            <a:r>
              <a:rPr lang="en-US" altLang="en-US" sz="1200" b="1" dirty="0">
                <a:latin typeface="Times New Roman" panose="02020603050405020304" pitchFamily="18" charset="0"/>
                <a:cs typeface="Times New Roman" panose="02020603050405020304" pitchFamily="18" charset="0"/>
              </a:rPr>
              <a:t> </a:t>
            </a:r>
            <a:r>
              <a:rPr lang="en-US" altLang="en-US" sz="1200" b="1" dirty="0">
                <a:solidFill>
                  <a:srgbClr val="FFFF00"/>
                </a:solidFill>
                <a:latin typeface="Times New Roman" panose="02020603050405020304" pitchFamily="18" charset="0"/>
                <a:cs typeface="Times New Roman" panose="02020603050405020304" pitchFamily="18" charset="0"/>
              </a:rPr>
              <a:t>Jn. 6:68</a:t>
            </a:r>
            <a:r>
              <a:rPr lang="en-US" altLang="en-US" sz="1200" dirty="0">
                <a:latin typeface="Times New Roman" panose="02020603050405020304" pitchFamily="18" charset="0"/>
                <a:cs typeface="Times New Roman" panose="02020603050405020304" pitchFamily="18" charset="0"/>
              </a:rPr>
              <a:t>)</a:t>
            </a:r>
          </a:p>
          <a:p>
            <a:pPr rtl="0"/>
            <a:r>
              <a:rPr lang="en-US" sz="1200" b="0" i="1" u="none" strike="noStrike" kern="1200" baseline="0" dirty="0">
                <a:solidFill>
                  <a:schemeClr val="tx1"/>
                </a:solidFill>
                <a:latin typeface="+mn-lt"/>
                <a:ea typeface="+mn-ea"/>
                <a:cs typeface="+mn-cs"/>
              </a:rPr>
              <a:t>For I delivered to you first of all that which I also received: that Christ died for our sins according to the Scriptures,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1 Corinthians 15:3</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But Simon Peter answered Him, "Lord, to whom shall we go? You have the words of eternal life.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John 6:68</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&gt;&gt;&gt;&gt;&gt;&gt;&gt;&gt;&gt;&gt;&gt;&gt;&gt;&gt;&gt;&gt;</a:t>
            </a:r>
          </a:p>
          <a:p>
            <a:pPr rtl="0"/>
            <a:r>
              <a:rPr lang="en-US" sz="1200" b="0" i="0" u="none" strike="noStrike" kern="1200" baseline="0" dirty="0">
                <a:solidFill>
                  <a:schemeClr val="tx1"/>
                </a:solidFill>
                <a:latin typeface="+mn-lt"/>
                <a:ea typeface="+mn-ea"/>
                <a:cs typeface="+mn-cs"/>
              </a:rPr>
              <a:t>    4. </a:t>
            </a:r>
            <a:r>
              <a:rPr lang="en-US" altLang="en-US" sz="1200" dirty="0">
                <a:latin typeface="Times New Roman" panose="02020603050405020304" pitchFamily="18" charset="0"/>
                <a:cs typeface="Times New Roman" panose="02020603050405020304" pitchFamily="18" charset="0"/>
              </a:rPr>
              <a:t>Because of What He Going to Do (</a:t>
            </a:r>
            <a:r>
              <a:rPr lang="en-US" altLang="en-US" sz="1200" b="1" dirty="0">
                <a:solidFill>
                  <a:srgbClr val="FFFF00"/>
                </a:solidFill>
                <a:latin typeface="Times New Roman" panose="02020603050405020304" pitchFamily="18" charset="0"/>
                <a:cs typeface="Times New Roman" panose="02020603050405020304" pitchFamily="18" charset="0"/>
              </a:rPr>
              <a:t>John. 14:3</a:t>
            </a:r>
            <a:r>
              <a:rPr lang="en-US" altLang="en-US" sz="1200" dirty="0">
                <a:latin typeface="Times New Roman" panose="02020603050405020304" pitchFamily="18" charset="0"/>
                <a:cs typeface="Times New Roman" panose="02020603050405020304" pitchFamily="18" charset="0"/>
              </a:rPr>
              <a:t>)</a:t>
            </a:r>
          </a:p>
          <a:p>
            <a:pPr rtl="0"/>
            <a:r>
              <a:rPr lang="en-US" sz="1200" b="0" i="1" u="none" strike="noStrike" kern="1200" baseline="0" dirty="0">
                <a:solidFill>
                  <a:schemeClr val="tx1"/>
                </a:solidFill>
                <a:latin typeface="+mn-lt"/>
                <a:ea typeface="+mn-ea"/>
                <a:cs typeface="+mn-cs"/>
              </a:rPr>
              <a:t>And if I go and prepare a place for you, I will come again and receive you to Myself; that where I am, there you may be also.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John 14:3</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pPr rtl="0"/>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819FCD4-B025-4C81-B910-A326AD382180}" type="slidenum">
              <a:rPr lang="en-US" smtClean="0"/>
              <a:t>5</a:t>
            </a:fld>
            <a:endParaRPr lang="en-US"/>
          </a:p>
        </p:txBody>
      </p:sp>
    </p:spTree>
    <p:extLst>
      <p:ext uri="{BB962C8B-B14F-4D97-AF65-F5344CB8AC3E}">
        <p14:creationId xmlns:p14="http://schemas.microsoft.com/office/powerpoint/2010/main" val="38032547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1. </a:t>
            </a:r>
            <a:r>
              <a:rPr lang="en-US" altLang="en-US" sz="1200" dirty="0">
                <a:latin typeface="Times New Roman" panose="02020603050405020304" pitchFamily="18" charset="0"/>
                <a:cs typeface="Times New Roman" panose="02020603050405020304" pitchFamily="18" charset="0"/>
              </a:rPr>
              <a:t>With This Lesson We Want To Consider Several Reasons In Which Jesus Is Truly “</a:t>
            </a:r>
            <a:r>
              <a:rPr lang="en-US" altLang="en-US" sz="1200" b="1" dirty="0">
                <a:latin typeface="Times New Roman" panose="02020603050405020304" pitchFamily="18" charset="0"/>
                <a:cs typeface="Times New Roman" panose="02020603050405020304" pitchFamily="18" charset="0"/>
              </a:rPr>
              <a:t>The Way</a:t>
            </a:r>
            <a:r>
              <a:rPr lang="en-US" altLang="en-US" sz="1200" dirty="0">
                <a:latin typeface="Times New Roman" panose="02020603050405020304" pitchFamily="18" charset="0"/>
                <a:cs typeface="Times New Roman" panose="02020603050405020304" pitchFamily="18" charset="0"/>
              </a:rPr>
              <a:t>”</a:t>
            </a:r>
          </a:p>
          <a:p>
            <a:endParaRPr lang="en-US" dirty="0"/>
          </a:p>
        </p:txBody>
      </p:sp>
      <p:sp>
        <p:nvSpPr>
          <p:cNvPr id="4" name="Slide Number Placeholder 3"/>
          <p:cNvSpPr>
            <a:spLocks noGrp="1"/>
          </p:cNvSpPr>
          <p:nvPr>
            <p:ph type="sldNum" sz="quarter" idx="10"/>
          </p:nvPr>
        </p:nvSpPr>
        <p:spPr/>
        <p:txBody>
          <a:bodyPr/>
          <a:lstStyle/>
          <a:p>
            <a:fld id="{9819FCD4-B025-4C81-B910-A326AD382180}" type="slidenum">
              <a:rPr lang="en-US" smtClean="0"/>
              <a:t>6</a:t>
            </a:fld>
            <a:endParaRPr lang="en-US"/>
          </a:p>
        </p:txBody>
      </p:sp>
    </p:spTree>
    <p:extLst>
      <p:ext uri="{BB962C8B-B14F-4D97-AF65-F5344CB8AC3E}">
        <p14:creationId xmlns:p14="http://schemas.microsoft.com/office/powerpoint/2010/main" val="40598849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1. He is way </a:t>
            </a:r>
            <a:r>
              <a:rPr lang="en-US" altLang="en-US" sz="1200" dirty="0">
                <a:latin typeface="Times New Roman" panose="02020603050405020304" pitchFamily="18" charset="0"/>
                <a:cs typeface="Times New Roman" panose="02020603050405020304" pitchFamily="18" charset="0"/>
              </a:rPr>
              <a:t>To A Better Life</a:t>
            </a:r>
          </a:p>
          <a:p>
            <a:endParaRPr lang="en-US" dirty="0"/>
          </a:p>
        </p:txBody>
      </p:sp>
      <p:sp>
        <p:nvSpPr>
          <p:cNvPr id="4" name="Slide Number Placeholder 3"/>
          <p:cNvSpPr>
            <a:spLocks noGrp="1"/>
          </p:cNvSpPr>
          <p:nvPr>
            <p:ph type="sldNum" sz="quarter" idx="10"/>
          </p:nvPr>
        </p:nvSpPr>
        <p:spPr/>
        <p:txBody>
          <a:bodyPr/>
          <a:lstStyle/>
          <a:p>
            <a:fld id="{9819FCD4-B025-4C81-B910-A326AD382180}" type="slidenum">
              <a:rPr lang="en-US" smtClean="0"/>
              <a:t>7</a:t>
            </a:fld>
            <a:endParaRPr lang="en-US"/>
          </a:p>
        </p:txBody>
      </p:sp>
    </p:spTree>
    <p:extLst>
      <p:ext uri="{BB962C8B-B14F-4D97-AF65-F5344CB8AC3E}">
        <p14:creationId xmlns:p14="http://schemas.microsoft.com/office/powerpoint/2010/main" val="10838680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None/>
            </a:pPr>
            <a:r>
              <a:rPr lang="en-US" altLang="en-US" sz="1200" dirty="0">
                <a:latin typeface="Times New Roman" panose="02020603050405020304" pitchFamily="18" charset="0"/>
                <a:cs typeface="Times New Roman" panose="02020603050405020304" pitchFamily="18" charset="0"/>
              </a:rPr>
              <a:t>    1. Promise of an Abundant Life (</a:t>
            </a:r>
            <a:r>
              <a:rPr lang="en-US" altLang="en-US" sz="1200" b="1" dirty="0">
                <a:solidFill>
                  <a:srgbClr val="FFFF00"/>
                </a:solidFill>
                <a:latin typeface="Times New Roman" panose="02020603050405020304" pitchFamily="18" charset="0"/>
                <a:cs typeface="Times New Roman" panose="02020603050405020304" pitchFamily="18" charset="0"/>
              </a:rPr>
              <a:t>John. 10:10</a:t>
            </a:r>
            <a:r>
              <a:rPr lang="en-US" altLang="en-US" sz="1200" dirty="0">
                <a:latin typeface="Times New Roman" panose="02020603050405020304" pitchFamily="18" charset="0"/>
                <a:cs typeface="Times New Roman" panose="02020603050405020304" pitchFamily="18" charset="0"/>
              </a:rPr>
              <a:t>)</a:t>
            </a:r>
          </a:p>
          <a:p>
            <a:pPr rtl="0"/>
            <a:r>
              <a:rPr lang="en-US" sz="1200" b="0" i="1" u="none" strike="noStrike" kern="1200" baseline="0" dirty="0">
                <a:solidFill>
                  <a:schemeClr val="tx1"/>
                </a:solidFill>
                <a:latin typeface="+mn-lt"/>
                <a:ea typeface="+mn-ea"/>
                <a:cs typeface="+mn-cs"/>
              </a:rPr>
              <a:t>The thief does not come except to steal, and to kill, and to destroy. I have come that they may have life, and that they may have it more abundantly.</a:t>
            </a:r>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John 10:10</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&gt;&gt;&gt;&gt;&gt;&gt;&gt;&gt;&gt;&gt;&gt;&gt;&gt;&gt;&gt;&gt;&gt;</a:t>
            </a:r>
            <a:endParaRPr lang="en-US" altLang="en-US" sz="1200" dirty="0">
              <a:latin typeface="Times New Roman" panose="02020603050405020304" pitchFamily="18" charset="0"/>
              <a:cs typeface="Times New Roman" panose="02020603050405020304" pitchFamily="18" charset="0"/>
            </a:endParaRPr>
          </a:p>
          <a:p>
            <a:pPr>
              <a:buFontTx/>
              <a:buNone/>
            </a:pPr>
            <a:r>
              <a:rPr lang="en-US" altLang="en-US" sz="1200" dirty="0">
                <a:latin typeface="Times New Roman" panose="02020603050405020304" pitchFamily="18" charset="0"/>
                <a:cs typeface="Times New Roman" panose="02020603050405020304" pitchFamily="18" charset="0"/>
              </a:rPr>
              <a:t>    2. More Than Eternal Life (</a:t>
            </a:r>
            <a:r>
              <a:rPr lang="en-US" altLang="en-US" sz="1200" b="1" dirty="0">
                <a:solidFill>
                  <a:srgbClr val="FFFF00"/>
                </a:solidFill>
                <a:latin typeface="Times New Roman" panose="02020603050405020304" pitchFamily="18" charset="0"/>
                <a:cs typeface="Times New Roman" panose="02020603050405020304" pitchFamily="18" charset="0"/>
              </a:rPr>
              <a:t>Psa. 23:6</a:t>
            </a:r>
            <a:r>
              <a:rPr lang="en-US" altLang="en-US" sz="1200" dirty="0">
                <a:latin typeface="Times New Roman" panose="02020603050405020304" pitchFamily="18" charset="0"/>
                <a:cs typeface="Times New Roman" panose="02020603050405020304" pitchFamily="18" charset="0"/>
              </a:rPr>
              <a:t>)</a:t>
            </a:r>
          </a:p>
          <a:p>
            <a:pPr rtl="0"/>
            <a:r>
              <a:rPr lang="en-US" sz="1200" b="0" i="1" u="none" strike="noStrike" kern="1200" baseline="0" dirty="0">
                <a:solidFill>
                  <a:schemeClr val="tx1"/>
                </a:solidFill>
                <a:latin typeface="+mn-lt"/>
                <a:ea typeface="+mn-ea"/>
                <a:cs typeface="+mn-cs"/>
              </a:rPr>
              <a:t>Surely goodness and mercy shall follow me All the days of my life; And I will dwell in the house of the LORD Forever.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Psalms 23:6</a:t>
            </a:r>
            <a:r>
              <a:rPr lang="en-US" sz="1200" b="0" i="0" u="none" strike="noStrike" kern="1200" baseline="0" dirty="0">
                <a:solidFill>
                  <a:schemeClr val="tx1"/>
                </a:solidFill>
                <a:latin typeface="+mn-lt"/>
                <a:ea typeface="+mn-ea"/>
                <a:cs typeface="+mn-cs"/>
              </a:rPr>
              <a:t>)</a:t>
            </a:r>
          </a:p>
          <a:p>
            <a:pPr>
              <a:buFontTx/>
              <a:buNone/>
            </a:pPr>
            <a:r>
              <a:rPr lang="en-US" altLang="en-US" sz="1200" dirty="0">
                <a:latin typeface="Times New Roman" panose="02020603050405020304" pitchFamily="18" charset="0"/>
                <a:cs typeface="Times New Roman" panose="02020603050405020304" pitchFamily="18" charset="0"/>
              </a:rPr>
              <a:t>&gt;&gt;&gt;&gt;&gt;&gt;&gt;&gt;&gt;&gt;&gt;&gt;&gt;&gt;&gt;&gt;&gt;</a:t>
            </a:r>
          </a:p>
          <a:p>
            <a:pPr>
              <a:buFontTx/>
              <a:buNone/>
            </a:pPr>
            <a:r>
              <a:rPr lang="en-US" altLang="en-US" sz="1200" dirty="0">
                <a:latin typeface="Times New Roman" panose="02020603050405020304" pitchFamily="18" charset="0"/>
                <a:cs typeface="Times New Roman" panose="02020603050405020304" pitchFamily="18" charset="0"/>
              </a:rPr>
              <a:t>    3. We do not need Not Wealth or Luxury where we intend to go, our Father has all we need.</a:t>
            </a:r>
          </a:p>
          <a:p>
            <a:pPr>
              <a:buFontTx/>
              <a:buNone/>
            </a:pPr>
            <a:r>
              <a:rPr lang="en-US" altLang="en-US" sz="1200" dirty="0">
                <a:latin typeface="Times New Roman" panose="02020603050405020304" pitchFamily="18" charset="0"/>
                <a:cs typeface="Times New Roman" panose="02020603050405020304" pitchFamily="18" charset="0"/>
              </a:rPr>
              <a:t>&gt;&gt;&gt;&gt;&gt;&gt;&gt;&gt;&gt;&gt;&gt;&gt;&gt;&gt;&gt;&gt;&gt;</a:t>
            </a:r>
          </a:p>
          <a:p>
            <a:pPr>
              <a:buFontTx/>
              <a:buNone/>
            </a:pPr>
            <a:r>
              <a:rPr lang="en-US" altLang="en-US" sz="1200" dirty="0">
                <a:latin typeface="Times New Roman" panose="02020603050405020304" pitchFamily="18" charset="0"/>
                <a:cs typeface="Times New Roman" panose="02020603050405020304" pitchFamily="18" charset="0"/>
              </a:rPr>
              <a:t>    4. He is Promising instead,</a:t>
            </a:r>
          </a:p>
          <a:p>
            <a:pPr>
              <a:buFontTx/>
              <a:buNone/>
            </a:pPr>
            <a:r>
              <a:rPr lang="en-US" altLang="en-US" sz="1200" dirty="0">
                <a:latin typeface="Times New Roman" panose="02020603050405020304" pitchFamily="18" charset="0"/>
                <a:cs typeface="Times New Roman" panose="02020603050405020304" pitchFamily="18" charset="0"/>
              </a:rPr>
              <a:t>&gt;&gt;&gt;&gt;&gt;&gt;&gt;&gt;&gt;&gt;&gt;&gt;&gt;&gt;&gt;&gt;&gt;</a:t>
            </a:r>
          </a:p>
          <a:p>
            <a:pPr>
              <a:buFontTx/>
              <a:buNone/>
            </a:pPr>
            <a:r>
              <a:rPr lang="en-US" altLang="en-US" sz="1200" dirty="0">
                <a:latin typeface="Times New Roman" panose="02020603050405020304" pitchFamily="18" charset="0"/>
                <a:cs typeface="Times New Roman" panose="02020603050405020304" pitchFamily="18" charset="0"/>
              </a:rPr>
              <a:t>    5. God’s Eternal Care (</a:t>
            </a:r>
            <a:r>
              <a:rPr lang="en-US" altLang="en-US" sz="1200" b="1" dirty="0">
                <a:solidFill>
                  <a:srgbClr val="FFFF00"/>
                </a:solidFill>
                <a:latin typeface="Times New Roman" panose="02020603050405020304" pitchFamily="18" charset="0"/>
                <a:cs typeface="Times New Roman" panose="02020603050405020304" pitchFamily="18" charset="0"/>
              </a:rPr>
              <a:t>Mat. 6:31-33</a:t>
            </a:r>
            <a:r>
              <a:rPr lang="en-US" altLang="en-US" sz="1200" dirty="0">
                <a:latin typeface="Times New Roman" panose="02020603050405020304" pitchFamily="18" charset="0"/>
                <a:cs typeface="Times New Roman" panose="02020603050405020304" pitchFamily="18" charset="0"/>
              </a:rPr>
              <a:t>)</a:t>
            </a:r>
          </a:p>
          <a:p>
            <a:pPr rtl="0"/>
            <a:r>
              <a:rPr lang="en-US" sz="1200" b="0" i="1" u="none" strike="noStrike" kern="1200" baseline="0" dirty="0">
                <a:solidFill>
                  <a:schemeClr val="tx1"/>
                </a:solidFill>
                <a:latin typeface="+mn-lt"/>
                <a:ea typeface="+mn-ea"/>
                <a:cs typeface="+mn-cs"/>
              </a:rPr>
              <a:t>"Therefore do not worry, saying, 'What shall we eat?' or 'What shall we drink?' or 'What shall we wear?' For after all these things the Gentiles seek. For your heavenly Father knows that you need all these things. But seek first the kingdom of God and His righteousness, and all these things shall be added to you.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Matthew 6:31-33</a:t>
            </a:r>
            <a:r>
              <a:rPr lang="en-US" sz="1200" b="0" i="0" u="none" strike="noStrike" kern="1200" baseline="0" dirty="0">
                <a:solidFill>
                  <a:schemeClr val="tx1"/>
                </a:solidFill>
                <a:latin typeface="+mn-lt"/>
                <a:ea typeface="+mn-ea"/>
                <a:cs typeface="+mn-cs"/>
              </a:rPr>
              <a:t>)</a:t>
            </a:r>
            <a:endParaRPr lang="en-US" altLang="en-US" sz="1200" dirty="0">
              <a:latin typeface="Times New Roman" panose="02020603050405020304" pitchFamily="18" charset="0"/>
              <a:cs typeface="Times New Roman" panose="02020603050405020304" pitchFamily="18" charset="0"/>
            </a:endParaRPr>
          </a:p>
          <a:p>
            <a:pPr>
              <a:buFontTx/>
              <a:buNone/>
            </a:pPr>
            <a:r>
              <a:rPr lang="en-US" altLang="en-US" sz="1200" dirty="0">
                <a:latin typeface="Times New Roman" panose="02020603050405020304" pitchFamily="18" charset="0"/>
                <a:cs typeface="Times New Roman" panose="02020603050405020304" pitchFamily="18" charset="0"/>
              </a:rPr>
              <a:t>    6.  We need to concentrate on things Pertaining to Conscience &amp; the Heart</a:t>
            </a:r>
          </a:p>
          <a:p>
            <a:pPr>
              <a:buFont typeface="Wingdings 2" panose="05020102010507070707" pitchFamily="18" charset="2"/>
              <a:buChar char="E"/>
            </a:pPr>
            <a:endParaRPr lang="en-US" dirty="0"/>
          </a:p>
        </p:txBody>
      </p:sp>
      <p:sp>
        <p:nvSpPr>
          <p:cNvPr id="4" name="Slide Number Placeholder 3"/>
          <p:cNvSpPr>
            <a:spLocks noGrp="1"/>
          </p:cNvSpPr>
          <p:nvPr>
            <p:ph type="sldNum" sz="quarter" idx="10"/>
          </p:nvPr>
        </p:nvSpPr>
        <p:spPr/>
        <p:txBody>
          <a:bodyPr/>
          <a:lstStyle/>
          <a:p>
            <a:fld id="{9819FCD4-B025-4C81-B910-A326AD382180}" type="slidenum">
              <a:rPr lang="en-US" smtClean="0"/>
              <a:t>8</a:t>
            </a:fld>
            <a:endParaRPr lang="en-US"/>
          </a:p>
        </p:txBody>
      </p:sp>
    </p:spTree>
    <p:extLst>
      <p:ext uri="{BB962C8B-B14F-4D97-AF65-F5344CB8AC3E}">
        <p14:creationId xmlns:p14="http://schemas.microsoft.com/office/powerpoint/2010/main" val="40835271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1. </a:t>
            </a:r>
            <a:r>
              <a:rPr lang="en-US" altLang="en-US" sz="1200" dirty="0">
                <a:latin typeface="Times New Roman" panose="02020603050405020304" pitchFamily="18" charset="0"/>
                <a:cs typeface="Times New Roman" panose="02020603050405020304" pitchFamily="18" charset="0"/>
              </a:rPr>
              <a:t>Even Though Living In Most Adverse Circumstances we can concentrate on the will of God for us.</a:t>
            </a:r>
          </a:p>
          <a:p>
            <a:pPr>
              <a:buFontTx/>
              <a:buNone/>
            </a:pPr>
            <a:r>
              <a:rPr lang="en-US" dirty="0"/>
              <a:t>&gt;&gt;&gt;&gt;&gt;&gt;&gt;&gt;&gt;&gt;&gt;&gt;&gt;&gt;&gt;&gt;&gt;&gt;&gt;&gt;</a:t>
            </a:r>
          </a:p>
          <a:p>
            <a:pPr>
              <a:lnSpc>
                <a:spcPct val="120000"/>
              </a:lnSpc>
              <a:buFontTx/>
              <a:buNone/>
            </a:pPr>
            <a:r>
              <a:rPr lang="en-US" dirty="0"/>
              <a:t>    2. For an </a:t>
            </a:r>
            <a:r>
              <a:rPr lang="en-US" altLang="en-US" sz="1200" dirty="0">
                <a:latin typeface="Times New Roman" panose="02020603050405020304" pitchFamily="18" charset="0"/>
                <a:cs typeface="Times New Roman" panose="02020603050405020304" pitchFamily="18" charset="0"/>
              </a:rPr>
              <a:t>Example -- think of Paul In Prison (</a:t>
            </a:r>
            <a:r>
              <a:rPr lang="en-US" altLang="en-US" sz="1200" b="1" dirty="0">
                <a:solidFill>
                  <a:srgbClr val="FFFF00"/>
                </a:solidFill>
                <a:latin typeface="Times New Roman" panose="02020603050405020304" pitchFamily="18" charset="0"/>
                <a:cs typeface="Times New Roman" panose="02020603050405020304" pitchFamily="18" charset="0"/>
              </a:rPr>
              <a:t>Phil. 4:11-13</a:t>
            </a:r>
            <a:r>
              <a:rPr lang="en-US" altLang="en-US" sz="1200" dirty="0">
                <a:latin typeface="Times New Roman" panose="02020603050405020304" pitchFamily="18" charset="0"/>
                <a:cs typeface="Times New Roman" panose="02020603050405020304" pitchFamily="18" charset="0"/>
              </a:rPr>
              <a:t>)</a:t>
            </a:r>
          </a:p>
          <a:p>
            <a:pPr rtl="0"/>
            <a:r>
              <a:rPr lang="en-US" sz="1200" b="0" i="1" u="none" strike="noStrike" kern="1200" baseline="0" dirty="0">
                <a:solidFill>
                  <a:schemeClr val="tx1"/>
                </a:solidFill>
                <a:latin typeface="+mn-lt"/>
                <a:ea typeface="+mn-ea"/>
                <a:cs typeface="+mn-cs"/>
              </a:rPr>
              <a:t>Not that I speak in regard to need, for I have learned in whatever state I am, to be content: I know how to be abased, and I know how to abound. Everywhere and in all things I have learned both to be full and to be hungry, both to abound and to suffer need. I can do all things through Christ who strengthens me.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Philippians 4:11-13</a:t>
            </a:r>
            <a:r>
              <a:rPr lang="en-US" sz="1200" b="0" i="0" u="none" strike="noStrike" kern="1200" baseline="0" dirty="0">
                <a:solidFill>
                  <a:schemeClr val="tx1"/>
                </a:solidFill>
                <a:latin typeface="+mn-lt"/>
                <a:ea typeface="+mn-ea"/>
                <a:cs typeface="+mn-cs"/>
              </a:rPr>
              <a:t>)</a:t>
            </a:r>
            <a:endParaRPr lang="en-US" altLang="en-US" sz="1200" dirty="0">
              <a:latin typeface="Times New Roman" panose="02020603050405020304" pitchFamily="18" charset="0"/>
              <a:cs typeface="Times New Roman" panose="02020603050405020304" pitchFamily="18" charset="0"/>
            </a:endParaRPr>
          </a:p>
          <a:p>
            <a:pPr>
              <a:lnSpc>
                <a:spcPct val="120000"/>
              </a:lnSpc>
              <a:buFontTx/>
              <a:buNone/>
            </a:pPr>
            <a:r>
              <a:rPr lang="en-US" altLang="en-US" sz="1200" dirty="0">
                <a:latin typeface="Times New Roman" panose="02020603050405020304" pitchFamily="18" charset="0"/>
                <a:cs typeface="Times New Roman" panose="02020603050405020304" pitchFamily="18" charset="0"/>
              </a:rPr>
              <a:t>&gt;&gt;&gt;&gt;&gt;&gt;&gt;&gt;&gt;&gt;&gt;&gt;&gt;&gt;&gt;&gt;&gt;&gt;&gt;&gt;</a:t>
            </a:r>
          </a:p>
          <a:p>
            <a:pPr>
              <a:lnSpc>
                <a:spcPct val="120000"/>
              </a:lnSpc>
              <a:buFontTx/>
              <a:buNone/>
            </a:pPr>
            <a:r>
              <a:rPr lang="en-US" altLang="en-US" sz="1200" dirty="0">
                <a:latin typeface="Times New Roman" panose="02020603050405020304" pitchFamily="18" charset="0"/>
                <a:cs typeface="Times New Roman" panose="02020603050405020304" pitchFamily="18" charset="0"/>
              </a:rPr>
              <a:t>    3.  What about all the Christians that have been Persecuted (</a:t>
            </a:r>
            <a:r>
              <a:rPr lang="en-US" altLang="en-US" sz="1200" b="1" dirty="0">
                <a:solidFill>
                  <a:srgbClr val="FFFF00"/>
                </a:solidFill>
                <a:latin typeface="Times New Roman" panose="02020603050405020304" pitchFamily="18" charset="0"/>
                <a:cs typeface="Times New Roman" panose="02020603050405020304" pitchFamily="18" charset="0"/>
              </a:rPr>
              <a:t>1 Pet. 1:6-8</a:t>
            </a:r>
            <a:r>
              <a:rPr lang="en-US" altLang="en-US" sz="1200" dirty="0">
                <a:latin typeface="Times New Roman" panose="02020603050405020304" pitchFamily="18" charset="0"/>
                <a:cs typeface="Times New Roman" panose="02020603050405020304" pitchFamily="18" charset="0"/>
              </a:rPr>
              <a:t>)</a:t>
            </a:r>
          </a:p>
          <a:p>
            <a:pPr rtl="0"/>
            <a:r>
              <a:rPr lang="en-US" sz="1200" b="0" i="1" u="none" strike="noStrike" kern="1200" baseline="0" dirty="0">
                <a:solidFill>
                  <a:schemeClr val="tx1"/>
                </a:solidFill>
                <a:latin typeface="+mn-lt"/>
                <a:ea typeface="+mn-ea"/>
                <a:cs typeface="+mn-cs"/>
              </a:rPr>
              <a:t>In this you greatly rejoice, though now for a little while, if need be, you have been grieved by various trials, that the genuineness of your faith, being much more precious than gold that perishes, though it is tested by fire, may be found to praise, honor, and glory at the revelation of Jesus Christ, whom having not seen you love. Though now you do not see Him, yet believing, you rejoice with joy inexpressible and full of glory,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1 Peter 1:6-8</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819FCD4-B025-4C81-B910-A326AD382180}" type="slidenum">
              <a:rPr lang="en-US" smtClean="0"/>
              <a:t>9</a:t>
            </a:fld>
            <a:endParaRPr lang="en-US"/>
          </a:p>
        </p:txBody>
      </p:sp>
    </p:spTree>
    <p:extLst>
      <p:ext uri="{BB962C8B-B14F-4D97-AF65-F5344CB8AC3E}">
        <p14:creationId xmlns:p14="http://schemas.microsoft.com/office/powerpoint/2010/main" val="4178668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1. </a:t>
            </a:r>
            <a:r>
              <a:rPr lang="en-US" altLang="en-US" sz="1200" dirty="0">
                <a:latin typeface="Times New Roman" panose="02020603050405020304" pitchFamily="18" charset="0"/>
                <a:cs typeface="Times New Roman" panose="02020603050405020304" pitchFamily="18" charset="0"/>
              </a:rPr>
              <a:t>To The Forgiveness Of Sins</a:t>
            </a:r>
          </a:p>
          <a:p>
            <a:endParaRPr lang="en-US" dirty="0"/>
          </a:p>
        </p:txBody>
      </p:sp>
      <p:sp>
        <p:nvSpPr>
          <p:cNvPr id="4" name="Slide Number Placeholder 3"/>
          <p:cNvSpPr>
            <a:spLocks noGrp="1"/>
          </p:cNvSpPr>
          <p:nvPr>
            <p:ph type="sldNum" sz="quarter" idx="10"/>
          </p:nvPr>
        </p:nvSpPr>
        <p:spPr/>
        <p:txBody>
          <a:bodyPr/>
          <a:lstStyle/>
          <a:p>
            <a:fld id="{9819FCD4-B025-4C81-B910-A326AD382180}" type="slidenum">
              <a:rPr lang="en-US" smtClean="0"/>
              <a:t>10</a:t>
            </a:fld>
            <a:endParaRPr lang="en-US"/>
          </a:p>
        </p:txBody>
      </p:sp>
    </p:spTree>
    <p:extLst>
      <p:ext uri="{BB962C8B-B14F-4D97-AF65-F5344CB8AC3E}">
        <p14:creationId xmlns:p14="http://schemas.microsoft.com/office/powerpoint/2010/main" val="1344054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37A1F25A-A2A2-4374-B7C3-14D796299F32}" type="slidenum">
              <a:rPr lang="en-US" altLang="en-US" smtClean="0"/>
              <a:pPr/>
              <a:t>‹#›</a:t>
            </a:fld>
            <a:endParaRPr lang="en-US" altLang="en-US"/>
          </a:p>
        </p:txBody>
      </p:sp>
    </p:spTree>
    <p:extLst>
      <p:ext uri="{BB962C8B-B14F-4D97-AF65-F5344CB8AC3E}">
        <p14:creationId xmlns:p14="http://schemas.microsoft.com/office/powerpoint/2010/main" val="148213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4C0B3DD1-340B-492D-80EF-999062CE1242}" type="slidenum">
              <a:rPr lang="en-US" altLang="en-US" smtClean="0"/>
              <a:pPr/>
              <a:t>‹#›</a:t>
            </a:fld>
            <a:endParaRPr lang="en-US" altLang="en-US"/>
          </a:p>
        </p:txBody>
      </p:sp>
    </p:spTree>
    <p:extLst>
      <p:ext uri="{BB962C8B-B14F-4D97-AF65-F5344CB8AC3E}">
        <p14:creationId xmlns:p14="http://schemas.microsoft.com/office/powerpoint/2010/main" val="4230467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9B7DFCF6-427E-4F2C-BB55-090C86AB439F}" type="slidenum">
              <a:rPr lang="en-US" altLang="en-US" smtClean="0"/>
              <a:pPr/>
              <a:t>‹#›</a:t>
            </a:fld>
            <a:endParaRPr lang="en-US" altLang="en-US"/>
          </a:p>
        </p:txBody>
      </p:sp>
    </p:spTree>
    <p:extLst>
      <p:ext uri="{BB962C8B-B14F-4D97-AF65-F5344CB8AC3E}">
        <p14:creationId xmlns:p14="http://schemas.microsoft.com/office/powerpoint/2010/main" val="3892243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CE056B2B-9076-488E-A328-D35C60A7846F}" type="slidenum">
              <a:rPr lang="en-US" altLang="en-US" smtClean="0"/>
              <a:pPr/>
              <a:t>‹#›</a:t>
            </a:fld>
            <a:endParaRPr lang="en-US" altLang="en-US"/>
          </a:p>
        </p:txBody>
      </p:sp>
    </p:spTree>
    <p:extLst>
      <p:ext uri="{BB962C8B-B14F-4D97-AF65-F5344CB8AC3E}">
        <p14:creationId xmlns:p14="http://schemas.microsoft.com/office/powerpoint/2010/main" val="3302003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1683F15A-2A1C-41E5-B6AE-9BF654196A94}" type="slidenum">
              <a:rPr lang="en-US" altLang="en-US" smtClean="0"/>
              <a:pPr/>
              <a:t>‹#›</a:t>
            </a:fld>
            <a:endParaRPr lang="en-US" altLang="en-US"/>
          </a:p>
        </p:txBody>
      </p:sp>
    </p:spTree>
    <p:extLst>
      <p:ext uri="{BB962C8B-B14F-4D97-AF65-F5344CB8AC3E}">
        <p14:creationId xmlns:p14="http://schemas.microsoft.com/office/powerpoint/2010/main" val="633451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AB5E7DE0-7E0F-4E14-86A3-BD876699600E}" type="slidenum">
              <a:rPr lang="en-US" altLang="en-US" smtClean="0"/>
              <a:pPr/>
              <a:t>‹#›</a:t>
            </a:fld>
            <a:endParaRPr lang="en-US" altLang="en-US"/>
          </a:p>
        </p:txBody>
      </p:sp>
    </p:spTree>
    <p:extLst>
      <p:ext uri="{BB962C8B-B14F-4D97-AF65-F5344CB8AC3E}">
        <p14:creationId xmlns:p14="http://schemas.microsoft.com/office/powerpoint/2010/main" val="357051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7EB01ED4-F587-4AC8-8C4E-5B0FC56E6803}" type="slidenum">
              <a:rPr lang="en-US" altLang="en-US" smtClean="0"/>
              <a:pPr/>
              <a:t>‹#›</a:t>
            </a:fld>
            <a:endParaRPr lang="en-US" altLang="en-US"/>
          </a:p>
        </p:txBody>
      </p:sp>
    </p:spTree>
    <p:extLst>
      <p:ext uri="{BB962C8B-B14F-4D97-AF65-F5344CB8AC3E}">
        <p14:creationId xmlns:p14="http://schemas.microsoft.com/office/powerpoint/2010/main" val="1996230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AD55BADF-AB04-40CB-9474-1958728B5415}" type="slidenum">
              <a:rPr lang="en-US" altLang="en-US" smtClean="0"/>
              <a:pPr/>
              <a:t>‹#›</a:t>
            </a:fld>
            <a:endParaRPr lang="en-US" altLang="en-US"/>
          </a:p>
        </p:txBody>
      </p:sp>
    </p:spTree>
    <p:extLst>
      <p:ext uri="{BB962C8B-B14F-4D97-AF65-F5344CB8AC3E}">
        <p14:creationId xmlns:p14="http://schemas.microsoft.com/office/powerpoint/2010/main" val="2455798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B9DFD3A7-F62B-4A9B-8AA5-B90FF7DE1E26}" type="slidenum">
              <a:rPr lang="en-US" altLang="en-US" smtClean="0"/>
              <a:pPr/>
              <a:t>‹#›</a:t>
            </a:fld>
            <a:endParaRPr lang="en-US" altLang="en-US"/>
          </a:p>
        </p:txBody>
      </p:sp>
    </p:spTree>
    <p:extLst>
      <p:ext uri="{BB962C8B-B14F-4D97-AF65-F5344CB8AC3E}">
        <p14:creationId xmlns:p14="http://schemas.microsoft.com/office/powerpoint/2010/main" val="3924039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2E10B842-EBD1-4238-A47B-8875222626C9}" type="slidenum">
              <a:rPr lang="en-US" altLang="en-US" smtClean="0"/>
              <a:pPr/>
              <a:t>‹#›</a:t>
            </a:fld>
            <a:endParaRPr lang="en-US" altLang="en-US"/>
          </a:p>
        </p:txBody>
      </p:sp>
    </p:spTree>
    <p:extLst>
      <p:ext uri="{BB962C8B-B14F-4D97-AF65-F5344CB8AC3E}">
        <p14:creationId xmlns:p14="http://schemas.microsoft.com/office/powerpoint/2010/main" val="3979699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737F5FA3-3013-4BFF-BF23-5CA331E9C16D}" type="slidenum">
              <a:rPr lang="en-US" altLang="en-US" smtClean="0"/>
              <a:pPr/>
              <a:t>‹#›</a:t>
            </a:fld>
            <a:endParaRPr lang="en-US" altLang="en-US"/>
          </a:p>
        </p:txBody>
      </p:sp>
    </p:spTree>
    <p:extLst>
      <p:ext uri="{BB962C8B-B14F-4D97-AF65-F5344CB8AC3E}">
        <p14:creationId xmlns:p14="http://schemas.microsoft.com/office/powerpoint/2010/main" val="42778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2F0EDD-206E-49A7-9DDC-643DDF99A850}" type="slidenum">
              <a:rPr lang="en-US" altLang="en-US" smtClean="0"/>
              <a:pPr/>
              <a:t>‹#›</a:t>
            </a:fld>
            <a:endParaRPr lang="en-US" altLang="en-US"/>
          </a:p>
        </p:txBody>
      </p:sp>
    </p:spTree>
    <p:extLst>
      <p:ext uri="{BB962C8B-B14F-4D97-AF65-F5344CB8AC3E}">
        <p14:creationId xmlns:p14="http://schemas.microsoft.com/office/powerpoint/2010/main" val="1438188131"/>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otherfood-devos.com/2014/05/is-jesus-only-way-to-god.html"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42ECDBE-EE38-47B6-A34C-571B872466B4}"/>
              </a:ext>
            </a:extLst>
          </p:cNvPr>
          <p:cNvSpPr/>
          <p:nvPr/>
        </p:nvSpPr>
        <p:spPr>
          <a:xfrm>
            <a:off x="4629867" y="1600200"/>
            <a:ext cx="7181133" cy="1015663"/>
          </a:xfrm>
          <a:prstGeom prst="rect">
            <a:avLst/>
          </a:prstGeom>
          <a:noFill/>
        </p:spPr>
        <p:txBody>
          <a:bodyPr wrap="square" lIns="91440" tIns="45720" rIns="91440" bIns="45720">
            <a:spAutoFit/>
          </a:bodyPr>
          <a:lstStyle/>
          <a:p>
            <a:pPr algn="ctr"/>
            <a:r>
              <a:rPr lang="en-US" sz="6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Times New Roman" panose="02020603050405020304" pitchFamily="18" charset="0"/>
                <a:cs typeface="Times New Roman" panose="02020603050405020304" pitchFamily="18" charset="0"/>
              </a:rPr>
              <a:t>Welcome To Worship</a:t>
            </a:r>
          </a:p>
        </p:txBody>
      </p:sp>
      <p:sp>
        <p:nvSpPr>
          <p:cNvPr id="3" name="TextBox 2">
            <a:extLst>
              <a:ext uri="{FF2B5EF4-FFF2-40B4-BE49-F238E27FC236}">
                <a16:creationId xmlns:a16="http://schemas.microsoft.com/office/drawing/2014/main" id="{C44E92AE-0F1C-46CE-B2F2-B5084F138B63}"/>
              </a:ext>
            </a:extLst>
          </p:cNvPr>
          <p:cNvSpPr txBox="1"/>
          <p:nvPr/>
        </p:nvSpPr>
        <p:spPr>
          <a:xfrm>
            <a:off x="6172200" y="5257800"/>
            <a:ext cx="4140877" cy="1077218"/>
          </a:xfrm>
          <a:prstGeom prst="rect">
            <a:avLst/>
          </a:prstGeom>
          <a:noFill/>
        </p:spPr>
        <p:txBody>
          <a:bodyPr wrap="none" rtlCol="0">
            <a:spAutoFit/>
          </a:bodyPr>
          <a:lstStyle/>
          <a:p>
            <a:pPr algn="ctr"/>
            <a:r>
              <a:rPr lang="en-US" sz="3200" i="1" dirty="0">
                <a:latin typeface="Times New Roman" panose="02020603050405020304" pitchFamily="18" charset="0"/>
                <a:cs typeface="Times New Roman" panose="02020603050405020304" pitchFamily="18" charset="0"/>
              </a:rPr>
              <a:t>Ranger church of Christ</a:t>
            </a:r>
          </a:p>
          <a:p>
            <a:pPr algn="ctr"/>
            <a:r>
              <a:rPr lang="en-US" sz="3200" i="1" dirty="0">
                <a:latin typeface="Times New Roman" panose="02020603050405020304" pitchFamily="18" charset="0"/>
                <a:cs typeface="Times New Roman" panose="02020603050405020304" pitchFamily="18" charset="0"/>
              </a:rPr>
              <a:t>Mesquite &amp; Rusk St.</a:t>
            </a:r>
          </a:p>
        </p:txBody>
      </p:sp>
      <p:pic>
        <p:nvPicPr>
          <p:cNvPr id="5" name="Picture 4">
            <a:extLst>
              <a:ext uri="{FF2B5EF4-FFF2-40B4-BE49-F238E27FC236}">
                <a16:creationId xmlns:a16="http://schemas.microsoft.com/office/drawing/2014/main" id="{14A9F75F-2C85-4E1C-B128-AAFB639A1864}"/>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939" y="0"/>
            <a:ext cx="4333462" cy="6858000"/>
          </a:xfrm>
          <a:prstGeom prst="rect">
            <a:avLst/>
          </a:prstGeom>
        </p:spPr>
      </p:pic>
    </p:spTree>
    <p:extLst>
      <p:ext uri="{BB962C8B-B14F-4D97-AF65-F5344CB8AC3E}">
        <p14:creationId xmlns:p14="http://schemas.microsoft.com/office/powerpoint/2010/main" val="29894087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a:extLst>
              <a:ext uri="{FF2B5EF4-FFF2-40B4-BE49-F238E27FC236}">
                <a16:creationId xmlns:a16="http://schemas.microsoft.com/office/drawing/2014/main" id="{D8CB4231-C1DF-4830-B20E-37A826B288BB}"/>
              </a:ext>
            </a:extLst>
          </p:cNvPr>
          <p:cNvGrpSpPr>
            <a:grpSpLocks noChangeAspect="1"/>
          </p:cNvGrpSpPr>
          <p:nvPr/>
        </p:nvGrpSpPr>
        <p:grpSpPr bwMode="auto">
          <a:xfrm>
            <a:off x="1447800" y="1501775"/>
            <a:ext cx="5029200" cy="4137025"/>
            <a:chOff x="1152" y="1042"/>
            <a:chExt cx="2736" cy="2606"/>
          </a:xfrm>
        </p:grpSpPr>
        <p:sp>
          <p:nvSpPr>
            <p:cNvPr id="3" name="AutoShape 8">
              <a:extLst>
                <a:ext uri="{FF2B5EF4-FFF2-40B4-BE49-F238E27FC236}">
                  <a16:creationId xmlns:a16="http://schemas.microsoft.com/office/drawing/2014/main" id="{AC9EC6DF-EB74-4306-8312-1FD7FE0E7989}"/>
                </a:ext>
              </a:extLst>
            </p:cNvPr>
            <p:cNvSpPr>
              <a:spLocks noChangeAspect="1" noChangeArrowheads="1" noTextEdit="1"/>
            </p:cNvSpPr>
            <p:nvPr/>
          </p:nvSpPr>
          <p:spPr bwMode="auto">
            <a:xfrm>
              <a:off x="1152" y="1042"/>
              <a:ext cx="2736" cy="2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 name="Freeform 10">
              <a:extLst>
                <a:ext uri="{FF2B5EF4-FFF2-40B4-BE49-F238E27FC236}">
                  <a16:creationId xmlns:a16="http://schemas.microsoft.com/office/drawing/2014/main" id="{3F4946FD-2C1D-4B32-968F-19534CEE0FB8}"/>
                </a:ext>
              </a:extLst>
            </p:cNvPr>
            <p:cNvSpPr>
              <a:spLocks/>
            </p:cNvSpPr>
            <p:nvPr/>
          </p:nvSpPr>
          <p:spPr bwMode="auto">
            <a:xfrm>
              <a:off x="1964" y="1281"/>
              <a:ext cx="1798" cy="896"/>
            </a:xfrm>
            <a:custGeom>
              <a:avLst/>
              <a:gdLst>
                <a:gd name="T0" fmla="*/ 1143 w 1798"/>
                <a:gd name="T1" fmla="*/ 0 h 896"/>
                <a:gd name="T2" fmla="*/ 1324 w 1798"/>
                <a:gd name="T3" fmla="*/ 0 h 896"/>
                <a:gd name="T4" fmla="*/ 1798 w 1798"/>
                <a:gd name="T5" fmla="*/ 406 h 896"/>
                <a:gd name="T6" fmla="*/ 1280 w 1798"/>
                <a:gd name="T7" fmla="*/ 896 h 896"/>
                <a:gd name="T8" fmla="*/ 0 w 1798"/>
                <a:gd name="T9" fmla="*/ 837 h 896"/>
                <a:gd name="T10" fmla="*/ 1143 w 1798"/>
                <a:gd name="T11" fmla="*/ 0 h 896"/>
                <a:gd name="T12" fmla="*/ 1143 w 1798"/>
                <a:gd name="T13" fmla="*/ 0 h 896"/>
              </a:gdLst>
              <a:ahLst/>
              <a:cxnLst>
                <a:cxn ang="0">
                  <a:pos x="T0" y="T1"/>
                </a:cxn>
                <a:cxn ang="0">
                  <a:pos x="T2" y="T3"/>
                </a:cxn>
                <a:cxn ang="0">
                  <a:pos x="T4" y="T5"/>
                </a:cxn>
                <a:cxn ang="0">
                  <a:pos x="T6" y="T7"/>
                </a:cxn>
                <a:cxn ang="0">
                  <a:pos x="T8" y="T9"/>
                </a:cxn>
                <a:cxn ang="0">
                  <a:pos x="T10" y="T11"/>
                </a:cxn>
                <a:cxn ang="0">
                  <a:pos x="T12" y="T13"/>
                </a:cxn>
              </a:cxnLst>
              <a:rect l="0" t="0" r="r" b="b"/>
              <a:pathLst>
                <a:path w="1798" h="896">
                  <a:moveTo>
                    <a:pt x="1143" y="0"/>
                  </a:moveTo>
                  <a:lnTo>
                    <a:pt x="1324" y="0"/>
                  </a:lnTo>
                  <a:lnTo>
                    <a:pt x="1798" y="406"/>
                  </a:lnTo>
                  <a:lnTo>
                    <a:pt x="1280" y="896"/>
                  </a:lnTo>
                  <a:lnTo>
                    <a:pt x="0" y="837"/>
                  </a:lnTo>
                  <a:lnTo>
                    <a:pt x="1143" y="0"/>
                  </a:lnTo>
                  <a:lnTo>
                    <a:pt x="1143" y="0"/>
                  </a:lnTo>
                  <a:close/>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 name="Freeform 11">
              <a:extLst>
                <a:ext uri="{FF2B5EF4-FFF2-40B4-BE49-F238E27FC236}">
                  <a16:creationId xmlns:a16="http://schemas.microsoft.com/office/drawing/2014/main" id="{D43974B1-3F1D-48D2-ACB5-D0DA8884FFFD}"/>
                </a:ext>
              </a:extLst>
            </p:cNvPr>
            <p:cNvSpPr>
              <a:spLocks/>
            </p:cNvSpPr>
            <p:nvPr/>
          </p:nvSpPr>
          <p:spPr bwMode="auto">
            <a:xfrm>
              <a:off x="1158" y="1266"/>
              <a:ext cx="2507" cy="847"/>
            </a:xfrm>
            <a:custGeom>
              <a:avLst/>
              <a:gdLst>
                <a:gd name="T0" fmla="*/ 19 w 2507"/>
                <a:gd name="T1" fmla="*/ 20 h 847"/>
                <a:gd name="T2" fmla="*/ 947 w 2507"/>
                <a:gd name="T3" fmla="*/ 0 h 847"/>
                <a:gd name="T4" fmla="*/ 1705 w 2507"/>
                <a:gd name="T5" fmla="*/ 15 h 847"/>
                <a:gd name="T6" fmla="*/ 2003 w 2507"/>
                <a:gd name="T7" fmla="*/ 15 h 847"/>
                <a:gd name="T8" fmla="*/ 2507 w 2507"/>
                <a:gd name="T9" fmla="*/ 402 h 847"/>
                <a:gd name="T10" fmla="*/ 2218 w 2507"/>
                <a:gd name="T11" fmla="*/ 647 h 847"/>
                <a:gd name="T12" fmla="*/ 2042 w 2507"/>
                <a:gd name="T13" fmla="*/ 661 h 847"/>
                <a:gd name="T14" fmla="*/ 2169 w 2507"/>
                <a:gd name="T15" fmla="*/ 691 h 847"/>
                <a:gd name="T16" fmla="*/ 2003 w 2507"/>
                <a:gd name="T17" fmla="*/ 832 h 847"/>
                <a:gd name="T18" fmla="*/ 1368 w 2507"/>
                <a:gd name="T19" fmla="*/ 822 h 847"/>
                <a:gd name="T20" fmla="*/ 435 w 2507"/>
                <a:gd name="T21" fmla="*/ 847 h 847"/>
                <a:gd name="T22" fmla="*/ 14 w 2507"/>
                <a:gd name="T23" fmla="*/ 837 h 847"/>
                <a:gd name="T24" fmla="*/ 0 w 2507"/>
                <a:gd name="T25" fmla="*/ 505 h 847"/>
                <a:gd name="T26" fmla="*/ 29 w 2507"/>
                <a:gd name="T27" fmla="*/ 197 h 847"/>
                <a:gd name="T28" fmla="*/ 19 w 2507"/>
                <a:gd name="T29" fmla="*/ 20 h 847"/>
                <a:gd name="T30" fmla="*/ 19 w 2507"/>
                <a:gd name="T31" fmla="*/ 20 h 8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07" h="847">
                  <a:moveTo>
                    <a:pt x="19" y="20"/>
                  </a:moveTo>
                  <a:lnTo>
                    <a:pt x="947" y="0"/>
                  </a:lnTo>
                  <a:lnTo>
                    <a:pt x="1705" y="15"/>
                  </a:lnTo>
                  <a:lnTo>
                    <a:pt x="2003" y="15"/>
                  </a:lnTo>
                  <a:lnTo>
                    <a:pt x="2507" y="402"/>
                  </a:lnTo>
                  <a:lnTo>
                    <a:pt x="2218" y="647"/>
                  </a:lnTo>
                  <a:lnTo>
                    <a:pt x="2042" y="661"/>
                  </a:lnTo>
                  <a:lnTo>
                    <a:pt x="2169" y="691"/>
                  </a:lnTo>
                  <a:lnTo>
                    <a:pt x="2003" y="832"/>
                  </a:lnTo>
                  <a:lnTo>
                    <a:pt x="1368" y="822"/>
                  </a:lnTo>
                  <a:lnTo>
                    <a:pt x="435" y="847"/>
                  </a:lnTo>
                  <a:lnTo>
                    <a:pt x="14" y="837"/>
                  </a:lnTo>
                  <a:lnTo>
                    <a:pt x="0" y="505"/>
                  </a:lnTo>
                  <a:lnTo>
                    <a:pt x="29" y="197"/>
                  </a:lnTo>
                  <a:lnTo>
                    <a:pt x="19" y="20"/>
                  </a:lnTo>
                  <a:lnTo>
                    <a:pt x="19" y="20"/>
                  </a:lnTo>
                  <a:close/>
                </a:path>
              </a:pathLst>
            </a:custGeom>
            <a:solidFill>
              <a:srgbClr val="F2D8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14">
              <a:extLst>
                <a:ext uri="{FF2B5EF4-FFF2-40B4-BE49-F238E27FC236}">
                  <a16:creationId xmlns:a16="http://schemas.microsoft.com/office/drawing/2014/main" id="{CD1D4AF7-F6E0-4249-AE74-976166439AF8}"/>
                </a:ext>
              </a:extLst>
            </p:cNvPr>
            <p:cNvSpPr>
              <a:spLocks/>
            </p:cNvSpPr>
            <p:nvPr/>
          </p:nvSpPr>
          <p:spPr bwMode="auto">
            <a:xfrm>
              <a:off x="2413" y="2181"/>
              <a:ext cx="211" cy="1341"/>
            </a:xfrm>
            <a:custGeom>
              <a:avLst/>
              <a:gdLst>
                <a:gd name="T0" fmla="*/ 211 w 211"/>
                <a:gd name="T1" fmla="*/ 6 h 1341"/>
                <a:gd name="T2" fmla="*/ 133 w 211"/>
                <a:gd name="T3" fmla="*/ 1341 h 1341"/>
                <a:gd name="T4" fmla="*/ 0 w 211"/>
                <a:gd name="T5" fmla="*/ 1326 h 1341"/>
                <a:gd name="T6" fmla="*/ 11 w 211"/>
                <a:gd name="T7" fmla="*/ 0 h 1341"/>
                <a:gd name="T8" fmla="*/ 211 w 211"/>
                <a:gd name="T9" fmla="*/ 6 h 1341"/>
                <a:gd name="T10" fmla="*/ 211 w 211"/>
                <a:gd name="T11" fmla="*/ 6 h 1341"/>
              </a:gdLst>
              <a:ahLst/>
              <a:cxnLst>
                <a:cxn ang="0">
                  <a:pos x="T0" y="T1"/>
                </a:cxn>
                <a:cxn ang="0">
                  <a:pos x="T2" y="T3"/>
                </a:cxn>
                <a:cxn ang="0">
                  <a:pos x="T4" y="T5"/>
                </a:cxn>
                <a:cxn ang="0">
                  <a:pos x="T6" y="T7"/>
                </a:cxn>
                <a:cxn ang="0">
                  <a:pos x="T8" y="T9"/>
                </a:cxn>
                <a:cxn ang="0">
                  <a:pos x="T10" y="T11"/>
                </a:cxn>
              </a:cxnLst>
              <a:rect l="0" t="0" r="r" b="b"/>
              <a:pathLst>
                <a:path w="211" h="1341">
                  <a:moveTo>
                    <a:pt x="211" y="6"/>
                  </a:moveTo>
                  <a:lnTo>
                    <a:pt x="133" y="1341"/>
                  </a:lnTo>
                  <a:lnTo>
                    <a:pt x="0" y="1326"/>
                  </a:lnTo>
                  <a:lnTo>
                    <a:pt x="11" y="0"/>
                  </a:lnTo>
                  <a:lnTo>
                    <a:pt x="211" y="6"/>
                  </a:lnTo>
                  <a:lnTo>
                    <a:pt x="211" y="6"/>
                  </a:lnTo>
                  <a:close/>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15">
              <a:extLst>
                <a:ext uri="{FF2B5EF4-FFF2-40B4-BE49-F238E27FC236}">
                  <a16:creationId xmlns:a16="http://schemas.microsoft.com/office/drawing/2014/main" id="{18AA4BE8-8085-4410-BCE8-FBA27BE97D6C}"/>
                </a:ext>
              </a:extLst>
            </p:cNvPr>
            <p:cNvSpPr>
              <a:spLocks/>
            </p:cNvSpPr>
            <p:nvPr/>
          </p:nvSpPr>
          <p:spPr bwMode="auto">
            <a:xfrm>
              <a:off x="2531" y="1081"/>
              <a:ext cx="147" cy="196"/>
            </a:xfrm>
            <a:custGeom>
              <a:avLst/>
              <a:gdLst>
                <a:gd name="T0" fmla="*/ 5 w 147"/>
                <a:gd name="T1" fmla="*/ 0 h 196"/>
                <a:gd name="T2" fmla="*/ 147 w 147"/>
                <a:gd name="T3" fmla="*/ 14 h 196"/>
                <a:gd name="T4" fmla="*/ 136 w 147"/>
                <a:gd name="T5" fmla="*/ 196 h 196"/>
                <a:gd name="T6" fmla="*/ 0 w 147"/>
                <a:gd name="T7" fmla="*/ 191 h 196"/>
                <a:gd name="T8" fmla="*/ 5 w 147"/>
                <a:gd name="T9" fmla="*/ 0 h 196"/>
                <a:gd name="T10" fmla="*/ 5 w 147"/>
                <a:gd name="T11" fmla="*/ 0 h 196"/>
              </a:gdLst>
              <a:ahLst/>
              <a:cxnLst>
                <a:cxn ang="0">
                  <a:pos x="T0" y="T1"/>
                </a:cxn>
                <a:cxn ang="0">
                  <a:pos x="T2" y="T3"/>
                </a:cxn>
                <a:cxn ang="0">
                  <a:pos x="T4" y="T5"/>
                </a:cxn>
                <a:cxn ang="0">
                  <a:pos x="T6" y="T7"/>
                </a:cxn>
                <a:cxn ang="0">
                  <a:pos x="T8" y="T9"/>
                </a:cxn>
                <a:cxn ang="0">
                  <a:pos x="T10" y="T11"/>
                </a:cxn>
              </a:cxnLst>
              <a:rect l="0" t="0" r="r" b="b"/>
              <a:pathLst>
                <a:path w="147" h="196">
                  <a:moveTo>
                    <a:pt x="5" y="0"/>
                  </a:moveTo>
                  <a:lnTo>
                    <a:pt x="147" y="14"/>
                  </a:lnTo>
                  <a:lnTo>
                    <a:pt x="136" y="196"/>
                  </a:lnTo>
                  <a:lnTo>
                    <a:pt x="0" y="191"/>
                  </a:lnTo>
                  <a:lnTo>
                    <a:pt x="5" y="0"/>
                  </a:lnTo>
                  <a:lnTo>
                    <a:pt x="5" y="0"/>
                  </a:lnTo>
                  <a:close/>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16">
              <a:extLst>
                <a:ext uri="{FF2B5EF4-FFF2-40B4-BE49-F238E27FC236}">
                  <a16:creationId xmlns:a16="http://schemas.microsoft.com/office/drawing/2014/main" id="{3E6F410C-6E45-4563-AA23-303A900A04F4}"/>
                </a:ext>
              </a:extLst>
            </p:cNvPr>
            <p:cNvSpPr>
              <a:spLocks/>
            </p:cNvSpPr>
            <p:nvPr/>
          </p:nvSpPr>
          <p:spPr bwMode="auto">
            <a:xfrm>
              <a:off x="1969" y="1076"/>
              <a:ext cx="567" cy="201"/>
            </a:xfrm>
            <a:custGeom>
              <a:avLst/>
              <a:gdLst>
                <a:gd name="T0" fmla="*/ 0 w 567"/>
                <a:gd name="T1" fmla="*/ 0 h 201"/>
                <a:gd name="T2" fmla="*/ 288 w 567"/>
                <a:gd name="T3" fmla="*/ 5 h 201"/>
                <a:gd name="T4" fmla="*/ 567 w 567"/>
                <a:gd name="T5" fmla="*/ 5 h 201"/>
                <a:gd name="T6" fmla="*/ 562 w 567"/>
                <a:gd name="T7" fmla="*/ 196 h 201"/>
                <a:gd name="T8" fmla="*/ 0 w 567"/>
                <a:gd name="T9" fmla="*/ 201 h 201"/>
                <a:gd name="T10" fmla="*/ 0 w 567"/>
                <a:gd name="T11" fmla="*/ 0 h 201"/>
                <a:gd name="T12" fmla="*/ 0 w 567"/>
                <a:gd name="T13" fmla="*/ 0 h 201"/>
              </a:gdLst>
              <a:ahLst/>
              <a:cxnLst>
                <a:cxn ang="0">
                  <a:pos x="T0" y="T1"/>
                </a:cxn>
                <a:cxn ang="0">
                  <a:pos x="T2" y="T3"/>
                </a:cxn>
                <a:cxn ang="0">
                  <a:pos x="T4" y="T5"/>
                </a:cxn>
                <a:cxn ang="0">
                  <a:pos x="T6" y="T7"/>
                </a:cxn>
                <a:cxn ang="0">
                  <a:pos x="T8" y="T9"/>
                </a:cxn>
                <a:cxn ang="0">
                  <a:pos x="T10" y="T11"/>
                </a:cxn>
                <a:cxn ang="0">
                  <a:pos x="T12" y="T13"/>
                </a:cxn>
              </a:cxnLst>
              <a:rect l="0" t="0" r="r" b="b"/>
              <a:pathLst>
                <a:path w="567" h="201">
                  <a:moveTo>
                    <a:pt x="0" y="0"/>
                  </a:moveTo>
                  <a:lnTo>
                    <a:pt x="288" y="5"/>
                  </a:lnTo>
                  <a:lnTo>
                    <a:pt x="567" y="5"/>
                  </a:lnTo>
                  <a:lnTo>
                    <a:pt x="562" y="196"/>
                  </a:lnTo>
                  <a:lnTo>
                    <a:pt x="0" y="201"/>
                  </a:lnTo>
                  <a:lnTo>
                    <a:pt x="0" y="0"/>
                  </a:lnTo>
                  <a:lnTo>
                    <a:pt x="0" y="0"/>
                  </a:lnTo>
                  <a:close/>
                </a:path>
              </a:pathLst>
            </a:custGeom>
            <a:solidFill>
              <a:srgbClr val="E5BF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17">
              <a:extLst>
                <a:ext uri="{FF2B5EF4-FFF2-40B4-BE49-F238E27FC236}">
                  <a16:creationId xmlns:a16="http://schemas.microsoft.com/office/drawing/2014/main" id="{C4C1CF1B-6F8C-46C3-B5A0-1DE71A165EF5}"/>
                </a:ext>
              </a:extLst>
            </p:cNvPr>
            <p:cNvSpPr>
              <a:spLocks/>
            </p:cNvSpPr>
            <p:nvPr/>
          </p:nvSpPr>
          <p:spPr bwMode="auto">
            <a:xfrm>
              <a:off x="1832" y="2143"/>
              <a:ext cx="685" cy="1282"/>
            </a:xfrm>
            <a:custGeom>
              <a:avLst/>
              <a:gdLst>
                <a:gd name="T0" fmla="*/ 88 w 685"/>
                <a:gd name="T1" fmla="*/ 0 h 1282"/>
                <a:gd name="T2" fmla="*/ 685 w 685"/>
                <a:gd name="T3" fmla="*/ 14 h 1282"/>
                <a:gd name="T4" fmla="*/ 655 w 685"/>
                <a:gd name="T5" fmla="*/ 454 h 1282"/>
                <a:gd name="T6" fmla="*/ 630 w 685"/>
                <a:gd name="T7" fmla="*/ 670 h 1282"/>
                <a:gd name="T8" fmla="*/ 626 w 685"/>
                <a:gd name="T9" fmla="*/ 900 h 1282"/>
                <a:gd name="T10" fmla="*/ 586 w 685"/>
                <a:gd name="T11" fmla="*/ 1271 h 1282"/>
                <a:gd name="T12" fmla="*/ 0 w 685"/>
                <a:gd name="T13" fmla="*/ 1282 h 1282"/>
                <a:gd name="T14" fmla="*/ 34 w 685"/>
                <a:gd name="T15" fmla="*/ 811 h 1282"/>
                <a:gd name="T16" fmla="*/ 44 w 685"/>
                <a:gd name="T17" fmla="*/ 420 h 1282"/>
                <a:gd name="T18" fmla="*/ 88 w 685"/>
                <a:gd name="T19" fmla="*/ 0 h 1282"/>
                <a:gd name="T20" fmla="*/ 88 w 685"/>
                <a:gd name="T21" fmla="*/ 0 h 1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5" h="1282">
                  <a:moveTo>
                    <a:pt x="88" y="0"/>
                  </a:moveTo>
                  <a:lnTo>
                    <a:pt x="685" y="14"/>
                  </a:lnTo>
                  <a:lnTo>
                    <a:pt x="655" y="454"/>
                  </a:lnTo>
                  <a:lnTo>
                    <a:pt x="630" y="670"/>
                  </a:lnTo>
                  <a:lnTo>
                    <a:pt x="626" y="900"/>
                  </a:lnTo>
                  <a:lnTo>
                    <a:pt x="586" y="1271"/>
                  </a:lnTo>
                  <a:lnTo>
                    <a:pt x="0" y="1282"/>
                  </a:lnTo>
                  <a:lnTo>
                    <a:pt x="34" y="811"/>
                  </a:lnTo>
                  <a:lnTo>
                    <a:pt x="44" y="420"/>
                  </a:lnTo>
                  <a:lnTo>
                    <a:pt x="88" y="0"/>
                  </a:lnTo>
                  <a:lnTo>
                    <a:pt x="88" y="0"/>
                  </a:lnTo>
                  <a:close/>
                </a:path>
              </a:pathLst>
            </a:custGeom>
            <a:solidFill>
              <a:srgbClr val="E5BF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8">
              <a:extLst>
                <a:ext uri="{FF2B5EF4-FFF2-40B4-BE49-F238E27FC236}">
                  <a16:creationId xmlns:a16="http://schemas.microsoft.com/office/drawing/2014/main" id="{D2B8664E-3059-46A9-97E9-7DD4E00EABE5}"/>
                </a:ext>
              </a:extLst>
            </p:cNvPr>
            <p:cNvSpPr>
              <a:spLocks/>
            </p:cNvSpPr>
            <p:nvPr/>
          </p:nvSpPr>
          <p:spPr bwMode="auto">
            <a:xfrm>
              <a:off x="1837" y="3125"/>
              <a:ext cx="2028" cy="486"/>
            </a:xfrm>
            <a:custGeom>
              <a:avLst/>
              <a:gdLst>
                <a:gd name="T0" fmla="*/ 0 w 2028"/>
                <a:gd name="T1" fmla="*/ 255 h 486"/>
                <a:gd name="T2" fmla="*/ 14 w 2028"/>
                <a:gd name="T3" fmla="*/ 50 h 486"/>
                <a:gd name="T4" fmla="*/ 48 w 2028"/>
                <a:gd name="T5" fmla="*/ 211 h 486"/>
                <a:gd name="T6" fmla="*/ 137 w 2028"/>
                <a:gd name="T7" fmla="*/ 89 h 486"/>
                <a:gd name="T8" fmla="*/ 234 w 2028"/>
                <a:gd name="T9" fmla="*/ 152 h 486"/>
                <a:gd name="T10" fmla="*/ 255 w 2028"/>
                <a:gd name="T11" fmla="*/ 0 h 486"/>
                <a:gd name="T12" fmla="*/ 333 w 2028"/>
                <a:gd name="T13" fmla="*/ 11 h 486"/>
                <a:gd name="T14" fmla="*/ 367 w 2028"/>
                <a:gd name="T15" fmla="*/ 182 h 486"/>
                <a:gd name="T16" fmla="*/ 469 w 2028"/>
                <a:gd name="T17" fmla="*/ 207 h 486"/>
                <a:gd name="T18" fmla="*/ 532 w 2028"/>
                <a:gd name="T19" fmla="*/ 129 h 486"/>
                <a:gd name="T20" fmla="*/ 587 w 2028"/>
                <a:gd name="T21" fmla="*/ 177 h 486"/>
                <a:gd name="T22" fmla="*/ 606 w 2028"/>
                <a:gd name="T23" fmla="*/ 255 h 486"/>
                <a:gd name="T24" fmla="*/ 699 w 2028"/>
                <a:gd name="T25" fmla="*/ 344 h 486"/>
                <a:gd name="T26" fmla="*/ 899 w 2028"/>
                <a:gd name="T27" fmla="*/ 363 h 486"/>
                <a:gd name="T28" fmla="*/ 957 w 2028"/>
                <a:gd name="T29" fmla="*/ 402 h 486"/>
                <a:gd name="T30" fmla="*/ 1026 w 2028"/>
                <a:gd name="T31" fmla="*/ 378 h 486"/>
                <a:gd name="T32" fmla="*/ 1099 w 2028"/>
                <a:gd name="T33" fmla="*/ 397 h 486"/>
                <a:gd name="T34" fmla="*/ 1187 w 2028"/>
                <a:gd name="T35" fmla="*/ 382 h 486"/>
                <a:gd name="T36" fmla="*/ 1255 w 2028"/>
                <a:gd name="T37" fmla="*/ 407 h 486"/>
                <a:gd name="T38" fmla="*/ 1314 w 2028"/>
                <a:gd name="T39" fmla="*/ 368 h 486"/>
                <a:gd name="T40" fmla="*/ 1261 w 2028"/>
                <a:gd name="T41" fmla="*/ 294 h 486"/>
                <a:gd name="T42" fmla="*/ 1414 w 2028"/>
                <a:gd name="T43" fmla="*/ 327 h 486"/>
                <a:gd name="T44" fmla="*/ 1730 w 2028"/>
                <a:gd name="T45" fmla="*/ 422 h 486"/>
                <a:gd name="T46" fmla="*/ 2028 w 2028"/>
                <a:gd name="T47" fmla="*/ 486 h 486"/>
                <a:gd name="T48" fmla="*/ 758 w 2028"/>
                <a:gd name="T49" fmla="*/ 486 h 486"/>
                <a:gd name="T50" fmla="*/ 219 w 2028"/>
                <a:gd name="T51" fmla="*/ 465 h 486"/>
                <a:gd name="T52" fmla="*/ 0 w 2028"/>
                <a:gd name="T53" fmla="*/ 255 h 486"/>
                <a:gd name="T54" fmla="*/ 0 w 2028"/>
                <a:gd name="T55" fmla="*/ 255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028" h="486">
                  <a:moveTo>
                    <a:pt x="0" y="255"/>
                  </a:moveTo>
                  <a:lnTo>
                    <a:pt x="14" y="50"/>
                  </a:lnTo>
                  <a:lnTo>
                    <a:pt x="48" y="211"/>
                  </a:lnTo>
                  <a:lnTo>
                    <a:pt x="137" y="89"/>
                  </a:lnTo>
                  <a:lnTo>
                    <a:pt x="234" y="152"/>
                  </a:lnTo>
                  <a:lnTo>
                    <a:pt x="255" y="0"/>
                  </a:lnTo>
                  <a:lnTo>
                    <a:pt x="333" y="11"/>
                  </a:lnTo>
                  <a:lnTo>
                    <a:pt x="367" y="182"/>
                  </a:lnTo>
                  <a:lnTo>
                    <a:pt x="469" y="207"/>
                  </a:lnTo>
                  <a:lnTo>
                    <a:pt x="532" y="129"/>
                  </a:lnTo>
                  <a:lnTo>
                    <a:pt x="587" y="177"/>
                  </a:lnTo>
                  <a:lnTo>
                    <a:pt x="606" y="255"/>
                  </a:lnTo>
                  <a:lnTo>
                    <a:pt x="699" y="344"/>
                  </a:lnTo>
                  <a:lnTo>
                    <a:pt x="899" y="363"/>
                  </a:lnTo>
                  <a:lnTo>
                    <a:pt x="957" y="402"/>
                  </a:lnTo>
                  <a:lnTo>
                    <a:pt x="1026" y="378"/>
                  </a:lnTo>
                  <a:lnTo>
                    <a:pt x="1099" y="397"/>
                  </a:lnTo>
                  <a:lnTo>
                    <a:pt x="1187" y="382"/>
                  </a:lnTo>
                  <a:lnTo>
                    <a:pt x="1255" y="407"/>
                  </a:lnTo>
                  <a:lnTo>
                    <a:pt x="1314" y="368"/>
                  </a:lnTo>
                  <a:lnTo>
                    <a:pt x="1261" y="294"/>
                  </a:lnTo>
                  <a:lnTo>
                    <a:pt x="1414" y="327"/>
                  </a:lnTo>
                  <a:lnTo>
                    <a:pt x="1730" y="422"/>
                  </a:lnTo>
                  <a:lnTo>
                    <a:pt x="2028" y="486"/>
                  </a:lnTo>
                  <a:lnTo>
                    <a:pt x="758" y="486"/>
                  </a:lnTo>
                  <a:lnTo>
                    <a:pt x="219" y="465"/>
                  </a:lnTo>
                  <a:lnTo>
                    <a:pt x="0" y="255"/>
                  </a:lnTo>
                  <a:lnTo>
                    <a:pt x="0" y="255"/>
                  </a:lnTo>
                  <a:close/>
                </a:path>
              </a:pathLst>
            </a:custGeom>
            <a:solidFill>
              <a:srgbClr val="8CBF8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9">
              <a:extLst>
                <a:ext uri="{FF2B5EF4-FFF2-40B4-BE49-F238E27FC236}">
                  <a16:creationId xmlns:a16="http://schemas.microsoft.com/office/drawing/2014/main" id="{66D1A55B-2216-4E6D-B4F9-587B4B41FAF2}"/>
                </a:ext>
              </a:extLst>
            </p:cNvPr>
            <p:cNvSpPr>
              <a:spLocks/>
            </p:cNvSpPr>
            <p:nvPr/>
          </p:nvSpPr>
          <p:spPr bwMode="auto">
            <a:xfrm>
              <a:off x="1255" y="3087"/>
              <a:ext cx="2395" cy="538"/>
            </a:xfrm>
            <a:custGeom>
              <a:avLst/>
              <a:gdLst>
                <a:gd name="T0" fmla="*/ 0 w 2395"/>
                <a:gd name="T1" fmla="*/ 533 h 538"/>
                <a:gd name="T2" fmla="*/ 2395 w 2395"/>
                <a:gd name="T3" fmla="*/ 538 h 538"/>
                <a:gd name="T4" fmla="*/ 2106 w 2395"/>
                <a:gd name="T5" fmla="*/ 503 h 538"/>
                <a:gd name="T6" fmla="*/ 1486 w 2395"/>
                <a:gd name="T7" fmla="*/ 494 h 538"/>
                <a:gd name="T8" fmla="*/ 1457 w 2395"/>
                <a:gd name="T9" fmla="*/ 450 h 538"/>
                <a:gd name="T10" fmla="*/ 1359 w 2395"/>
                <a:gd name="T11" fmla="*/ 440 h 538"/>
                <a:gd name="T12" fmla="*/ 1340 w 2395"/>
                <a:gd name="T13" fmla="*/ 416 h 538"/>
                <a:gd name="T14" fmla="*/ 1217 w 2395"/>
                <a:gd name="T15" fmla="*/ 454 h 538"/>
                <a:gd name="T16" fmla="*/ 1139 w 2395"/>
                <a:gd name="T17" fmla="*/ 490 h 538"/>
                <a:gd name="T18" fmla="*/ 1217 w 2395"/>
                <a:gd name="T19" fmla="*/ 372 h 538"/>
                <a:gd name="T20" fmla="*/ 1163 w 2395"/>
                <a:gd name="T21" fmla="*/ 327 h 538"/>
                <a:gd name="T22" fmla="*/ 1076 w 2395"/>
                <a:gd name="T23" fmla="*/ 435 h 538"/>
                <a:gd name="T24" fmla="*/ 1056 w 2395"/>
                <a:gd name="T25" fmla="*/ 210 h 538"/>
                <a:gd name="T26" fmla="*/ 1032 w 2395"/>
                <a:gd name="T27" fmla="*/ 161 h 538"/>
                <a:gd name="T28" fmla="*/ 973 w 2395"/>
                <a:gd name="T29" fmla="*/ 283 h 538"/>
                <a:gd name="T30" fmla="*/ 924 w 2395"/>
                <a:gd name="T31" fmla="*/ 406 h 538"/>
                <a:gd name="T32" fmla="*/ 909 w 2395"/>
                <a:gd name="T33" fmla="*/ 210 h 538"/>
                <a:gd name="T34" fmla="*/ 860 w 2395"/>
                <a:gd name="T35" fmla="*/ 171 h 538"/>
                <a:gd name="T36" fmla="*/ 792 w 2395"/>
                <a:gd name="T37" fmla="*/ 15 h 538"/>
                <a:gd name="T38" fmla="*/ 758 w 2395"/>
                <a:gd name="T39" fmla="*/ 0 h 538"/>
                <a:gd name="T40" fmla="*/ 748 w 2395"/>
                <a:gd name="T41" fmla="*/ 97 h 538"/>
                <a:gd name="T42" fmla="*/ 792 w 2395"/>
                <a:gd name="T43" fmla="*/ 289 h 538"/>
                <a:gd name="T44" fmla="*/ 675 w 2395"/>
                <a:gd name="T45" fmla="*/ 181 h 538"/>
                <a:gd name="T46" fmla="*/ 655 w 2395"/>
                <a:gd name="T47" fmla="*/ 230 h 538"/>
                <a:gd name="T48" fmla="*/ 719 w 2395"/>
                <a:gd name="T49" fmla="*/ 372 h 538"/>
                <a:gd name="T50" fmla="*/ 490 w 2395"/>
                <a:gd name="T51" fmla="*/ 269 h 538"/>
                <a:gd name="T52" fmla="*/ 538 w 2395"/>
                <a:gd name="T53" fmla="*/ 352 h 538"/>
                <a:gd name="T54" fmla="*/ 338 w 2395"/>
                <a:gd name="T55" fmla="*/ 317 h 538"/>
                <a:gd name="T56" fmla="*/ 401 w 2395"/>
                <a:gd name="T57" fmla="*/ 410 h 538"/>
                <a:gd name="T58" fmla="*/ 264 w 2395"/>
                <a:gd name="T59" fmla="*/ 397 h 538"/>
                <a:gd name="T60" fmla="*/ 211 w 2395"/>
                <a:gd name="T61" fmla="*/ 454 h 538"/>
                <a:gd name="T62" fmla="*/ 103 w 2395"/>
                <a:gd name="T63" fmla="*/ 454 h 538"/>
                <a:gd name="T64" fmla="*/ 0 w 2395"/>
                <a:gd name="T65" fmla="*/ 533 h 538"/>
                <a:gd name="T66" fmla="*/ 0 w 2395"/>
                <a:gd name="T67" fmla="*/ 533 h 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95" h="538">
                  <a:moveTo>
                    <a:pt x="0" y="533"/>
                  </a:moveTo>
                  <a:lnTo>
                    <a:pt x="2395" y="538"/>
                  </a:lnTo>
                  <a:lnTo>
                    <a:pt x="2106" y="503"/>
                  </a:lnTo>
                  <a:lnTo>
                    <a:pt x="1486" y="494"/>
                  </a:lnTo>
                  <a:lnTo>
                    <a:pt x="1457" y="450"/>
                  </a:lnTo>
                  <a:lnTo>
                    <a:pt x="1359" y="440"/>
                  </a:lnTo>
                  <a:lnTo>
                    <a:pt x="1340" y="416"/>
                  </a:lnTo>
                  <a:lnTo>
                    <a:pt x="1217" y="454"/>
                  </a:lnTo>
                  <a:lnTo>
                    <a:pt x="1139" y="490"/>
                  </a:lnTo>
                  <a:lnTo>
                    <a:pt x="1217" y="372"/>
                  </a:lnTo>
                  <a:lnTo>
                    <a:pt x="1163" y="327"/>
                  </a:lnTo>
                  <a:lnTo>
                    <a:pt x="1076" y="435"/>
                  </a:lnTo>
                  <a:lnTo>
                    <a:pt x="1056" y="210"/>
                  </a:lnTo>
                  <a:lnTo>
                    <a:pt x="1032" y="161"/>
                  </a:lnTo>
                  <a:lnTo>
                    <a:pt x="973" y="283"/>
                  </a:lnTo>
                  <a:lnTo>
                    <a:pt x="924" y="406"/>
                  </a:lnTo>
                  <a:lnTo>
                    <a:pt x="909" y="210"/>
                  </a:lnTo>
                  <a:lnTo>
                    <a:pt x="860" y="171"/>
                  </a:lnTo>
                  <a:lnTo>
                    <a:pt x="792" y="15"/>
                  </a:lnTo>
                  <a:lnTo>
                    <a:pt x="758" y="0"/>
                  </a:lnTo>
                  <a:lnTo>
                    <a:pt x="748" y="97"/>
                  </a:lnTo>
                  <a:lnTo>
                    <a:pt x="792" y="289"/>
                  </a:lnTo>
                  <a:lnTo>
                    <a:pt x="675" y="181"/>
                  </a:lnTo>
                  <a:lnTo>
                    <a:pt x="655" y="230"/>
                  </a:lnTo>
                  <a:lnTo>
                    <a:pt x="719" y="372"/>
                  </a:lnTo>
                  <a:lnTo>
                    <a:pt x="490" y="269"/>
                  </a:lnTo>
                  <a:lnTo>
                    <a:pt x="538" y="352"/>
                  </a:lnTo>
                  <a:lnTo>
                    <a:pt x="338" y="317"/>
                  </a:lnTo>
                  <a:lnTo>
                    <a:pt x="401" y="410"/>
                  </a:lnTo>
                  <a:lnTo>
                    <a:pt x="264" y="397"/>
                  </a:lnTo>
                  <a:lnTo>
                    <a:pt x="211" y="454"/>
                  </a:lnTo>
                  <a:lnTo>
                    <a:pt x="103" y="454"/>
                  </a:lnTo>
                  <a:lnTo>
                    <a:pt x="0" y="533"/>
                  </a:lnTo>
                  <a:lnTo>
                    <a:pt x="0" y="533"/>
                  </a:lnTo>
                  <a:close/>
                </a:path>
              </a:pathLst>
            </a:custGeom>
            <a:solidFill>
              <a:srgbClr val="D8F2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20">
              <a:extLst>
                <a:ext uri="{FF2B5EF4-FFF2-40B4-BE49-F238E27FC236}">
                  <a16:creationId xmlns:a16="http://schemas.microsoft.com/office/drawing/2014/main" id="{FF2B39D1-81D4-4C35-8CC1-163833E2672D}"/>
                </a:ext>
              </a:extLst>
            </p:cNvPr>
            <p:cNvSpPr>
              <a:spLocks/>
            </p:cNvSpPr>
            <p:nvPr/>
          </p:nvSpPr>
          <p:spPr bwMode="auto">
            <a:xfrm>
              <a:off x="1169" y="1444"/>
              <a:ext cx="1999" cy="238"/>
            </a:xfrm>
            <a:custGeom>
              <a:avLst/>
              <a:gdLst>
                <a:gd name="T0" fmla="*/ 42 w 1999"/>
                <a:gd name="T1" fmla="*/ 19 h 238"/>
                <a:gd name="T2" fmla="*/ 219 w 1999"/>
                <a:gd name="T3" fmla="*/ 37 h 238"/>
                <a:gd name="T4" fmla="*/ 493 w 1999"/>
                <a:gd name="T5" fmla="*/ 37 h 238"/>
                <a:gd name="T6" fmla="*/ 749 w 1999"/>
                <a:gd name="T7" fmla="*/ 0 h 238"/>
                <a:gd name="T8" fmla="*/ 933 w 1999"/>
                <a:gd name="T9" fmla="*/ 13 h 238"/>
                <a:gd name="T10" fmla="*/ 1133 w 1999"/>
                <a:gd name="T11" fmla="*/ 49 h 238"/>
                <a:gd name="T12" fmla="*/ 1346 w 1999"/>
                <a:gd name="T13" fmla="*/ 43 h 238"/>
                <a:gd name="T14" fmla="*/ 1651 w 1999"/>
                <a:gd name="T15" fmla="*/ 55 h 238"/>
                <a:gd name="T16" fmla="*/ 1999 w 1999"/>
                <a:gd name="T17" fmla="*/ 104 h 238"/>
                <a:gd name="T18" fmla="*/ 1572 w 1999"/>
                <a:gd name="T19" fmla="*/ 85 h 238"/>
                <a:gd name="T20" fmla="*/ 1328 w 1999"/>
                <a:gd name="T21" fmla="*/ 85 h 238"/>
                <a:gd name="T22" fmla="*/ 1176 w 1999"/>
                <a:gd name="T23" fmla="*/ 92 h 238"/>
                <a:gd name="T24" fmla="*/ 987 w 1999"/>
                <a:gd name="T25" fmla="*/ 73 h 238"/>
                <a:gd name="T26" fmla="*/ 816 w 1999"/>
                <a:gd name="T27" fmla="*/ 43 h 238"/>
                <a:gd name="T28" fmla="*/ 634 w 1999"/>
                <a:gd name="T29" fmla="*/ 67 h 238"/>
                <a:gd name="T30" fmla="*/ 451 w 1999"/>
                <a:gd name="T31" fmla="*/ 98 h 238"/>
                <a:gd name="T32" fmla="*/ 224 w 1999"/>
                <a:gd name="T33" fmla="*/ 110 h 238"/>
                <a:gd name="T34" fmla="*/ 444 w 1999"/>
                <a:gd name="T35" fmla="*/ 177 h 238"/>
                <a:gd name="T36" fmla="*/ 725 w 1999"/>
                <a:gd name="T37" fmla="*/ 177 h 238"/>
                <a:gd name="T38" fmla="*/ 914 w 1999"/>
                <a:gd name="T39" fmla="*/ 159 h 238"/>
                <a:gd name="T40" fmla="*/ 1091 w 1999"/>
                <a:gd name="T41" fmla="*/ 152 h 238"/>
                <a:gd name="T42" fmla="*/ 1298 w 1999"/>
                <a:gd name="T43" fmla="*/ 141 h 238"/>
                <a:gd name="T44" fmla="*/ 1487 w 1999"/>
                <a:gd name="T45" fmla="*/ 152 h 238"/>
                <a:gd name="T46" fmla="*/ 1768 w 1999"/>
                <a:gd name="T47" fmla="*/ 183 h 238"/>
                <a:gd name="T48" fmla="*/ 1317 w 1999"/>
                <a:gd name="T49" fmla="*/ 177 h 238"/>
                <a:gd name="T50" fmla="*/ 1133 w 1999"/>
                <a:gd name="T51" fmla="*/ 190 h 238"/>
                <a:gd name="T52" fmla="*/ 982 w 1999"/>
                <a:gd name="T53" fmla="*/ 214 h 238"/>
                <a:gd name="T54" fmla="*/ 805 w 1999"/>
                <a:gd name="T55" fmla="*/ 232 h 238"/>
                <a:gd name="T56" fmla="*/ 646 w 1999"/>
                <a:gd name="T57" fmla="*/ 238 h 238"/>
                <a:gd name="T58" fmla="*/ 462 w 1999"/>
                <a:gd name="T59" fmla="*/ 238 h 238"/>
                <a:gd name="T60" fmla="*/ 323 w 1999"/>
                <a:gd name="T61" fmla="*/ 208 h 238"/>
                <a:gd name="T62" fmla="*/ 201 w 1999"/>
                <a:gd name="T63" fmla="*/ 183 h 238"/>
                <a:gd name="T64" fmla="*/ 54 w 1999"/>
                <a:gd name="T65" fmla="*/ 183 h 238"/>
                <a:gd name="T66" fmla="*/ 0 w 1999"/>
                <a:gd name="T67" fmla="*/ 183 h 238"/>
                <a:gd name="T68" fmla="*/ 42 w 1999"/>
                <a:gd name="T69" fmla="*/ 19 h 238"/>
                <a:gd name="T70" fmla="*/ 42 w 1999"/>
                <a:gd name="T71" fmla="*/ 19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999" h="238">
                  <a:moveTo>
                    <a:pt x="42" y="19"/>
                  </a:moveTo>
                  <a:lnTo>
                    <a:pt x="219" y="37"/>
                  </a:lnTo>
                  <a:lnTo>
                    <a:pt x="493" y="37"/>
                  </a:lnTo>
                  <a:lnTo>
                    <a:pt x="749" y="0"/>
                  </a:lnTo>
                  <a:lnTo>
                    <a:pt x="933" y="13"/>
                  </a:lnTo>
                  <a:lnTo>
                    <a:pt x="1133" y="49"/>
                  </a:lnTo>
                  <a:lnTo>
                    <a:pt x="1346" y="43"/>
                  </a:lnTo>
                  <a:lnTo>
                    <a:pt x="1651" y="55"/>
                  </a:lnTo>
                  <a:lnTo>
                    <a:pt x="1999" y="104"/>
                  </a:lnTo>
                  <a:lnTo>
                    <a:pt x="1572" y="85"/>
                  </a:lnTo>
                  <a:lnTo>
                    <a:pt x="1328" y="85"/>
                  </a:lnTo>
                  <a:lnTo>
                    <a:pt x="1176" y="92"/>
                  </a:lnTo>
                  <a:lnTo>
                    <a:pt x="987" y="73"/>
                  </a:lnTo>
                  <a:lnTo>
                    <a:pt x="816" y="43"/>
                  </a:lnTo>
                  <a:lnTo>
                    <a:pt x="634" y="67"/>
                  </a:lnTo>
                  <a:lnTo>
                    <a:pt x="451" y="98"/>
                  </a:lnTo>
                  <a:lnTo>
                    <a:pt x="224" y="110"/>
                  </a:lnTo>
                  <a:lnTo>
                    <a:pt x="444" y="177"/>
                  </a:lnTo>
                  <a:lnTo>
                    <a:pt x="725" y="177"/>
                  </a:lnTo>
                  <a:lnTo>
                    <a:pt x="914" y="159"/>
                  </a:lnTo>
                  <a:lnTo>
                    <a:pt x="1091" y="152"/>
                  </a:lnTo>
                  <a:lnTo>
                    <a:pt x="1298" y="141"/>
                  </a:lnTo>
                  <a:lnTo>
                    <a:pt x="1487" y="152"/>
                  </a:lnTo>
                  <a:lnTo>
                    <a:pt x="1768" y="183"/>
                  </a:lnTo>
                  <a:lnTo>
                    <a:pt x="1317" y="177"/>
                  </a:lnTo>
                  <a:lnTo>
                    <a:pt x="1133" y="190"/>
                  </a:lnTo>
                  <a:lnTo>
                    <a:pt x="982" y="214"/>
                  </a:lnTo>
                  <a:lnTo>
                    <a:pt x="805" y="232"/>
                  </a:lnTo>
                  <a:lnTo>
                    <a:pt x="646" y="238"/>
                  </a:lnTo>
                  <a:lnTo>
                    <a:pt x="462" y="238"/>
                  </a:lnTo>
                  <a:lnTo>
                    <a:pt x="323" y="208"/>
                  </a:lnTo>
                  <a:lnTo>
                    <a:pt x="201" y="183"/>
                  </a:lnTo>
                  <a:lnTo>
                    <a:pt x="54" y="183"/>
                  </a:lnTo>
                  <a:lnTo>
                    <a:pt x="0" y="183"/>
                  </a:lnTo>
                  <a:lnTo>
                    <a:pt x="42" y="19"/>
                  </a:lnTo>
                  <a:lnTo>
                    <a:pt x="42" y="19"/>
                  </a:lnTo>
                  <a:close/>
                </a:path>
              </a:pathLst>
            </a:custGeom>
            <a:solidFill>
              <a:srgbClr val="E5BF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21">
              <a:extLst>
                <a:ext uri="{FF2B5EF4-FFF2-40B4-BE49-F238E27FC236}">
                  <a16:creationId xmlns:a16="http://schemas.microsoft.com/office/drawing/2014/main" id="{032D18C7-A4E2-4ABD-AE8A-E6F19BE4FFC0}"/>
                </a:ext>
              </a:extLst>
            </p:cNvPr>
            <p:cNvSpPr>
              <a:spLocks/>
            </p:cNvSpPr>
            <p:nvPr/>
          </p:nvSpPr>
          <p:spPr bwMode="auto">
            <a:xfrm>
              <a:off x="1473" y="1737"/>
              <a:ext cx="2036" cy="176"/>
            </a:xfrm>
            <a:custGeom>
              <a:avLst/>
              <a:gdLst>
                <a:gd name="T0" fmla="*/ 0 w 2036"/>
                <a:gd name="T1" fmla="*/ 55 h 176"/>
                <a:gd name="T2" fmla="*/ 286 w 2036"/>
                <a:gd name="T3" fmla="*/ 74 h 176"/>
                <a:gd name="T4" fmla="*/ 506 w 2036"/>
                <a:gd name="T5" fmla="*/ 79 h 176"/>
                <a:gd name="T6" fmla="*/ 719 w 2036"/>
                <a:gd name="T7" fmla="*/ 49 h 176"/>
                <a:gd name="T8" fmla="*/ 1006 w 2036"/>
                <a:gd name="T9" fmla="*/ 7 h 176"/>
                <a:gd name="T10" fmla="*/ 1268 w 2036"/>
                <a:gd name="T11" fmla="*/ 0 h 176"/>
                <a:gd name="T12" fmla="*/ 1470 w 2036"/>
                <a:gd name="T13" fmla="*/ 7 h 176"/>
                <a:gd name="T14" fmla="*/ 1695 w 2036"/>
                <a:gd name="T15" fmla="*/ 37 h 176"/>
                <a:gd name="T16" fmla="*/ 1921 w 2036"/>
                <a:gd name="T17" fmla="*/ 61 h 176"/>
                <a:gd name="T18" fmla="*/ 2036 w 2036"/>
                <a:gd name="T19" fmla="*/ 55 h 176"/>
                <a:gd name="T20" fmla="*/ 1903 w 2036"/>
                <a:gd name="T21" fmla="*/ 176 h 176"/>
                <a:gd name="T22" fmla="*/ 1751 w 2036"/>
                <a:gd name="T23" fmla="*/ 140 h 176"/>
                <a:gd name="T24" fmla="*/ 1500 w 2036"/>
                <a:gd name="T25" fmla="*/ 92 h 176"/>
                <a:gd name="T26" fmla="*/ 1329 w 2036"/>
                <a:gd name="T27" fmla="*/ 55 h 176"/>
                <a:gd name="T28" fmla="*/ 1147 w 2036"/>
                <a:gd name="T29" fmla="*/ 49 h 176"/>
                <a:gd name="T30" fmla="*/ 982 w 2036"/>
                <a:gd name="T31" fmla="*/ 55 h 176"/>
                <a:gd name="T32" fmla="*/ 744 w 2036"/>
                <a:gd name="T33" fmla="*/ 86 h 176"/>
                <a:gd name="T34" fmla="*/ 519 w 2036"/>
                <a:gd name="T35" fmla="*/ 122 h 176"/>
                <a:gd name="T36" fmla="*/ 317 w 2036"/>
                <a:gd name="T37" fmla="*/ 104 h 176"/>
                <a:gd name="T38" fmla="*/ 0 w 2036"/>
                <a:gd name="T39" fmla="*/ 55 h 176"/>
                <a:gd name="T40" fmla="*/ 0 w 2036"/>
                <a:gd name="T41" fmla="*/ 55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36" h="176">
                  <a:moveTo>
                    <a:pt x="0" y="55"/>
                  </a:moveTo>
                  <a:lnTo>
                    <a:pt x="286" y="74"/>
                  </a:lnTo>
                  <a:lnTo>
                    <a:pt x="506" y="79"/>
                  </a:lnTo>
                  <a:lnTo>
                    <a:pt x="719" y="49"/>
                  </a:lnTo>
                  <a:lnTo>
                    <a:pt x="1006" y="7"/>
                  </a:lnTo>
                  <a:lnTo>
                    <a:pt x="1268" y="0"/>
                  </a:lnTo>
                  <a:lnTo>
                    <a:pt x="1470" y="7"/>
                  </a:lnTo>
                  <a:lnTo>
                    <a:pt x="1695" y="37"/>
                  </a:lnTo>
                  <a:lnTo>
                    <a:pt x="1921" y="61"/>
                  </a:lnTo>
                  <a:lnTo>
                    <a:pt x="2036" y="55"/>
                  </a:lnTo>
                  <a:lnTo>
                    <a:pt x="1903" y="176"/>
                  </a:lnTo>
                  <a:lnTo>
                    <a:pt x="1751" y="140"/>
                  </a:lnTo>
                  <a:lnTo>
                    <a:pt x="1500" y="92"/>
                  </a:lnTo>
                  <a:lnTo>
                    <a:pt x="1329" y="55"/>
                  </a:lnTo>
                  <a:lnTo>
                    <a:pt x="1147" y="49"/>
                  </a:lnTo>
                  <a:lnTo>
                    <a:pt x="982" y="55"/>
                  </a:lnTo>
                  <a:lnTo>
                    <a:pt x="744" y="86"/>
                  </a:lnTo>
                  <a:lnTo>
                    <a:pt x="519" y="122"/>
                  </a:lnTo>
                  <a:lnTo>
                    <a:pt x="317" y="104"/>
                  </a:lnTo>
                  <a:lnTo>
                    <a:pt x="0" y="55"/>
                  </a:lnTo>
                  <a:lnTo>
                    <a:pt x="0" y="55"/>
                  </a:lnTo>
                  <a:close/>
                </a:path>
              </a:pathLst>
            </a:custGeom>
            <a:solidFill>
              <a:srgbClr val="E5BF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22">
              <a:extLst>
                <a:ext uri="{FF2B5EF4-FFF2-40B4-BE49-F238E27FC236}">
                  <a16:creationId xmlns:a16="http://schemas.microsoft.com/office/drawing/2014/main" id="{B7D63C3B-AA95-4ED3-A774-92A084CF012B}"/>
                </a:ext>
              </a:extLst>
            </p:cNvPr>
            <p:cNvSpPr>
              <a:spLocks/>
            </p:cNvSpPr>
            <p:nvPr/>
          </p:nvSpPr>
          <p:spPr bwMode="auto">
            <a:xfrm>
              <a:off x="1162" y="1847"/>
              <a:ext cx="2062" cy="140"/>
            </a:xfrm>
            <a:custGeom>
              <a:avLst/>
              <a:gdLst>
                <a:gd name="T0" fmla="*/ 36 w 2062"/>
                <a:gd name="T1" fmla="*/ 61 h 140"/>
                <a:gd name="T2" fmla="*/ 299 w 2062"/>
                <a:gd name="T3" fmla="*/ 86 h 140"/>
                <a:gd name="T4" fmla="*/ 537 w 2062"/>
                <a:gd name="T5" fmla="*/ 104 h 140"/>
                <a:gd name="T6" fmla="*/ 684 w 2062"/>
                <a:gd name="T7" fmla="*/ 97 h 140"/>
                <a:gd name="T8" fmla="*/ 891 w 2062"/>
                <a:gd name="T9" fmla="*/ 86 h 140"/>
                <a:gd name="T10" fmla="*/ 1079 w 2062"/>
                <a:gd name="T11" fmla="*/ 43 h 140"/>
                <a:gd name="T12" fmla="*/ 1287 w 2062"/>
                <a:gd name="T13" fmla="*/ 12 h 140"/>
                <a:gd name="T14" fmla="*/ 1483 w 2062"/>
                <a:gd name="T15" fmla="*/ 0 h 140"/>
                <a:gd name="T16" fmla="*/ 1658 w 2062"/>
                <a:gd name="T17" fmla="*/ 18 h 140"/>
                <a:gd name="T18" fmla="*/ 1811 w 2062"/>
                <a:gd name="T19" fmla="*/ 55 h 140"/>
                <a:gd name="T20" fmla="*/ 2062 w 2062"/>
                <a:gd name="T21" fmla="*/ 117 h 140"/>
                <a:gd name="T22" fmla="*/ 1860 w 2062"/>
                <a:gd name="T23" fmla="*/ 110 h 140"/>
                <a:gd name="T24" fmla="*/ 1671 w 2062"/>
                <a:gd name="T25" fmla="*/ 73 h 140"/>
                <a:gd name="T26" fmla="*/ 1561 w 2062"/>
                <a:gd name="T27" fmla="*/ 61 h 140"/>
                <a:gd name="T28" fmla="*/ 1451 w 2062"/>
                <a:gd name="T29" fmla="*/ 55 h 140"/>
                <a:gd name="T30" fmla="*/ 1305 w 2062"/>
                <a:gd name="T31" fmla="*/ 61 h 140"/>
                <a:gd name="T32" fmla="*/ 1171 w 2062"/>
                <a:gd name="T33" fmla="*/ 86 h 140"/>
                <a:gd name="T34" fmla="*/ 1055 w 2062"/>
                <a:gd name="T35" fmla="*/ 110 h 140"/>
                <a:gd name="T36" fmla="*/ 897 w 2062"/>
                <a:gd name="T37" fmla="*/ 128 h 140"/>
                <a:gd name="T38" fmla="*/ 707 w 2062"/>
                <a:gd name="T39" fmla="*/ 140 h 140"/>
                <a:gd name="T40" fmla="*/ 488 w 2062"/>
                <a:gd name="T41" fmla="*/ 135 h 140"/>
                <a:gd name="T42" fmla="*/ 244 w 2062"/>
                <a:gd name="T43" fmla="*/ 128 h 140"/>
                <a:gd name="T44" fmla="*/ 110 w 2062"/>
                <a:gd name="T45" fmla="*/ 128 h 140"/>
                <a:gd name="T46" fmla="*/ 0 w 2062"/>
                <a:gd name="T47" fmla="*/ 117 h 140"/>
                <a:gd name="T48" fmla="*/ 36 w 2062"/>
                <a:gd name="T49" fmla="*/ 61 h 140"/>
                <a:gd name="T50" fmla="*/ 36 w 2062"/>
                <a:gd name="T51" fmla="*/ 61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062" h="140">
                  <a:moveTo>
                    <a:pt x="36" y="61"/>
                  </a:moveTo>
                  <a:lnTo>
                    <a:pt x="299" y="86"/>
                  </a:lnTo>
                  <a:lnTo>
                    <a:pt x="537" y="104"/>
                  </a:lnTo>
                  <a:lnTo>
                    <a:pt x="684" y="97"/>
                  </a:lnTo>
                  <a:lnTo>
                    <a:pt x="891" y="86"/>
                  </a:lnTo>
                  <a:lnTo>
                    <a:pt x="1079" y="43"/>
                  </a:lnTo>
                  <a:lnTo>
                    <a:pt x="1287" y="12"/>
                  </a:lnTo>
                  <a:lnTo>
                    <a:pt x="1483" y="0"/>
                  </a:lnTo>
                  <a:lnTo>
                    <a:pt x="1658" y="18"/>
                  </a:lnTo>
                  <a:lnTo>
                    <a:pt x="1811" y="55"/>
                  </a:lnTo>
                  <a:lnTo>
                    <a:pt x="2062" y="117"/>
                  </a:lnTo>
                  <a:lnTo>
                    <a:pt x="1860" y="110"/>
                  </a:lnTo>
                  <a:lnTo>
                    <a:pt x="1671" y="73"/>
                  </a:lnTo>
                  <a:lnTo>
                    <a:pt x="1561" y="61"/>
                  </a:lnTo>
                  <a:lnTo>
                    <a:pt x="1451" y="55"/>
                  </a:lnTo>
                  <a:lnTo>
                    <a:pt x="1305" y="61"/>
                  </a:lnTo>
                  <a:lnTo>
                    <a:pt x="1171" y="86"/>
                  </a:lnTo>
                  <a:lnTo>
                    <a:pt x="1055" y="110"/>
                  </a:lnTo>
                  <a:lnTo>
                    <a:pt x="897" y="128"/>
                  </a:lnTo>
                  <a:lnTo>
                    <a:pt x="707" y="140"/>
                  </a:lnTo>
                  <a:lnTo>
                    <a:pt x="488" y="135"/>
                  </a:lnTo>
                  <a:lnTo>
                    <a:pt x="244" y="128"/>
                  </a:lnTo>
                  <a:lnTo>
                    <a:pt x="110" y="128"/>
                  </a:lnTo>
                  <a:lnTo>
                    <a:pt x="0" y="117"/>
                  </a:lnTo>
                  <a:lnTo>
                    <a:pt x="36" y="61"/>
                  </a:lnTo>
                  <a:lnTo>
                    <a:pt x="36" y="61"/>
                  </a:lnTo>
                  <a:close/>
                </a:path>
              </a:pathLst>
            </a:custGeom>
            <a:solidFill>
              <a:srgbClr val="E5BF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23">
              <a:extLst>
                <a:ext uri="{FF2B5EF4-FFF2-40B4-BE49-F238E27FC236}">
                  <a16:creationId xmlns:a16="http://schemas.microsoft.com/office/drawing/2014/main" id="{E98AF539-3E45-4150-B48B-54450019F36E}"/>
                </a:ext>
              </a:extLst>
            </p:cNvPr>
            <p:cNvSpPr>
              <a:spLocks/>
            </p:cNvSpPr>
            <p:nvPr/>
          </p:nvSpPr>
          <p:spPr bwMode="auto">
            <a:xfrm>
              <a:off x="2515" y="1365"/>
              <a:ext cx="812" cy="73"/>
            </a:xfrm>
            <a:custGeom>
              <a:avLst/>
              <a:gdLst>
                <a:gd name="T0" fmla="*/ 0 w 812"/>
                <a:gd name="T1" fmla="*/ 31 h 73"/>
                <a:gd name="T2" fmla="*/ 202 w 812"/>
                <a:gd name="T3" fmla="*/ 31 h 73"/>
                <a:gd name="T4" fmla="*/ 385 w 812"/>
                <a:gd name="T5" fmla="*/ 42 h 73"/>
                <a:gd name="T6" fmla="*/ 550 w 812"/>
                <a:gd name="T7" fmla="*/ 61 h 73"/>
                <a:gd name="T8" fmla="*/ 684 w 812"/>
                <a:gd name="T9" fmla="*/ 73 h 73"/>
                <a:gd name="T10" fmla="*/ 812 w 812"/>
                <a:gd name="T11" fmla="*/ 67 h 73"/>
                <a:gd name="T12" fmla="*/ 720 w 812"/>
                <a:gd name="T13" fmla="*/ 6 h 73"/>
                <a:gd name="T14" fmla="*/ 568 w 812"/>
                <a:gd name="T15" fmla="*/ 24 h 73"/>
                <a:gd name="T16" fmla="*/ 428 w 812"/>
                <a:gd name="T17" fmla="*/ 13 h 73"/>
                <a:gd name="T18" fmla="*/ 312 w 812"/>
                <a:gd name="T19" fmla="*/ 0 h 73"/>
                <a:gd name="T20" fmla="*/ 117 w 812"/>
                <a:gd name="T21" fmla="*/ 0 h 73"/>
                <a:gd name="T22" fmla="*/ 0 w 812"/>
                <a:gd name="T23" fmla="*/ 31 h 73"/>
                <a:gd name="T24" fmla="*/ 0 w 812"/>
                <a:gd name="T25" fmla="*/ 31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12" h="73">
                  <a:moveTo>
                    <a:pt x="0" y="31"/>
                  </a:moveTo>
                  <a:lnTo>
                    <a:pt x="202" y="31"/>
                  </a:lnTo>
                  <a:lnTo>
                    <a:pt x="385" y="42"/>
                  </a:lnTo>
                  <a:lnTo>
                    <a:pt x="550" y="61"/>
                  </a:lnTo>
                  <a:lnTo>
                    <a:pt x="684" y="73"/>
                  </a:lnTo>
                  <a:lnTo>
                    <a:pt x="812" y="67"/>
                  </a:lnTo>
                  <a:lnTo>
                    <a:pt x="720" y="6"/>
                  </a:lnTo>
                  <a:lnTo>
                    <a:pt x="568" y="24"/>
                  </a:lnTo>
                  <a:lnTo>
                    <a:pt x="428" y="13"/>
                  </a:lnTo>
                  <a:lnTo>
                    <a:pt x="312" y="0"/>
                  </a:lnTo>
                  <a:lnTo>
                    <a:pt x="117" y="0"/>
                  </a:lnTo>
                  <a:lnTo>
                    <a:pt x="0" y="31"/>
                  </a:lnTo>
                  <a:lnTo>
                    <a:pt x="0" y="31"/>
                  </a:lnTo>
                  <a:close/>
                </a:path>
              </a:pathLst>
            </a:custGeom>
            <a:solidFill>
              <a:srgbClr val="E5BF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24">
              <a:extLst>
                <a:ext uri="{FF2B5EF4-FFF2-40B4-BE49-F238E27FC236}">
                  <a16:creationId xmlns:a16="http://schemas.microsoft.com/office/drawing/2014/main" id="{84A3EB24-E076-430D-AAB0-C8CCAFF173D5}"/>
                </a:ext>
              </a:extLst>
            </p:cNvPr>
            <p:cNvSpPr>
              <a:spLocks/>
            </p:cNvSpPr>
            <p:nvPr/>
          </p:nvSpPr>
          <p:spPr bwMode="auto">
            <a:xfrm>
              <a:off x="1910" y="1062"/>
              <a:ext cx="1196" cy="242"/>
            </a:xfrm>
            <a:custGeom>
              <a:avLst/>
              <a:gdLst>
                <a:gd name="T0" fmla="*/ 713 w 1196"/>
                <a:gd name="T1" fmla="*/ 0 h 242"/>
                <a:gd name="T2" fmla="*/ 737 w 1196"/>
                <a:gd name="T3" fmla="*/ 30 h 242"/>
                <a:gd name="T4" fmla="*/ 775 w 1196"/>
                <a:gd name="T5" fmla="*/ 47 h 242"/>
                <a:gd name="T6" fmla="*/ 781 w 1196"/>
                <a:gd name="T7" fmla="*/ 107 h 242"/>
                <a:gd name="T8" fmla="*/ 781 w 1196"/>
                <a:gd name="T9" fmla="*/ 203 h 242"/>
                <a:gd name="T10" fmla="*/ 1196 w 1196"/>
                <a:gd name="T11" fmla="*/ 209 h 242"/>
                <a:gd name="T12" fmla="*/ 1196 w 1196"/>
                <a:gd name="T13" fmla="*/ 242 h 242"/>
                <a:gd name="T14" fmla="*/ 1154 w 1196"/>
                <a:gd name="T15" fmla="*/ 240 h 242"/>
                <a:gd name="T16" fmla="*/ 772 w 1196"/>
                <a:gd name="T17" fmla="*/ 231 h 242"/>
                <a:gd name="T18" fmla="*/ 694 w 1196"/>
                <a:gd name="T19" fmla="*/ 224 h 242"/>
                <a:gd name="T20" fmla="*/ 21 w 1196"/>
                <a:gd name="T21" fmla="*/ 228 h 242"/>
                <a:gd name="T22" fmla="*/ 0 w 1196"/>
                <a:gd name="T23" fmla="*/ 214 h 242"/>
                <a:gd name="T24" fmla="*/ 49 w 1196"/>
                <a:gd name="T25" fmla="*/ 202 h 242"/>
                <a:gd name="T26" fmla="*/ 46 w 1196"/>
                <a:gd name="T27" fmla="*/ 117 h 242"/>
                <a:gd name="T28" fmla="*/ 51 w 1196"/>
                <a:gd name="T29" fmla="*/ 31 h 242"/>
                <a:gd name="T30" fmla="*/ 72 w 1196"/>
                <a:gd name="T31" fmla="*/ 109 h 242"/>
                <a:gd name="T32" fmla="*/ 72 w 1196"/>
                <a:gd name="T33" fmla="*/ 199 h 242"/>
                <a:gd name="T34" fmla="*/ 327 w 1196"/>
                <a:gd name="T35" fmla="*/ 199 h 242"/>
                <a:gd name="T36" fmla="*/ 714 w 1196"/>
                <a:gd name="T37" fmla="*/ 198 h 242"/>
                <a:gd name="T38" fmla="*/ 729 w 1196"/>
                <a:gd name="T39" fmla="*/ 42 h 242"/>
                <a:gd name="T40" fmla="*/ 726 w 1196"/>
                <a:gd name="T41" fmla="*/ 42 h 242"/>
                <a:gd name="T42" fmla="*/ 678 w 1196"/>
                <a:gd name="T43" fmla="*/ 34 h 242"/>
                <a:gd name="T44" fmla="*/ 702 w 1196"/>
                <a:gd name="T45" fmla="*/ 8 h 242"/>
                <a:gd name="T46" fmla="*/ 713 w 1196"/>
                <a:gd name="T47" fmla="*/ 0 h 242"/>
                <a:gd name="T48" fmla="*/ 713 w 1196"/>
                <a:gd name="T49" fmla="*/ 0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96" h="242">
                  <a:moveTo>
                    <a:pt x="713" y="0"/>
                  </a:moveTo>
                  <a:lnTo>
                    <a:pt x="737" y="30"/>
                  </a:lnTo>
                  <a:lnTo>
                    <a:pt x="775" y="47"/>
                  </a:lnTo>
                  <a:lnTo>
                    <a:pt x="781" y="107"/>
                  </a:lnTo>
                  <a:lnTo>
                    <a:pt x="781" y="203"/>
                  </a:lnTo>
                  <a:lnTo>
                    <a:pt x="1196" y="209"/>
                  </a:lnTo>
                  <a:lnTo>
                    <a:pt x="1196" y="242"/>
                  </a:lnTo>
                  <a:lnTo>
                    <a:pt x="1154" y="240"/>
                  </a:lnTo>
                  <a:lnTo>
                    <a:pt x="772" y="231"/>
                  </a:lnTo>
                  <a:lnTo>
                    <a:pt x="694" y="224"/>
                  </a:lnTo>
                  <a:lnTo>
                    <a:pt x="21" y="228"/>
                  </a:lnTo>
                  <a:lnTo>
                    <a:pt x="0" y="214"/>
                  </a:lnTo>
                  <a:lnTo>
                    <a:pt x="49" y="202"/>
                  </a:lnTo>
                  <a:lnTo>
                    <a:pt x="46" y="117"/>
                  </a:lnTo>
                  <a:lnTo>
                    <a:pt x="51" y="31"/>
                  </a:lnTo>
                  <a:lnTo>
                    <a:pt x="72" y="109"/>
                  </a:lnTo>
                  <a:lnTo>
                    <a:pt x="72" y="199"/>
                  </a:lnTo>
                  <a:lnTo>
                    <a:pt x="327" y="199"/>
                  </a:lnTo>
                  <a:lnTo>
                    <a:pt x="714" y="198"/>
                  </a:lnTo>
                  <a:lnTo>
                    <a:pt x="729" y="42"/>
                  </a:lnTo>
                  <a:lnTo>
                    <a:pt x="726" y="42"/>
                  </a:lnTo>
                  <a:lnTo>
                    <a:pt x="678" y="34"/>
                  </a:lnTo>
                  <a:lnTo>
                    <a:pt x="702" y="8"/>
                  </a:lnTo>
                  <a:lnTo>
                    <a:pt x="713" y="0"/>
                  </a:lnTo>
                  <a:lnTo>
                    <a:pt x="7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25">
              <a:extLst>
                <a:ext uri="{FF2B5EF4-FFF2-40B4-BE49-F238E27FC236}">
                  <a16:creationId xmlns:a16="http://schemas.microsoft.com/office/drawing/2014/main" id="{DB597118-32C6-4AB1-8815-B695108ED180}"/>
                </a:ext>
              </a:extLst>
            </p:cNvPr>
            <p:cNvSpPr>
              <a:spLocks/>
            </p:cNvSpPr>
            <p:nvPr/>
          </p:nvSpPr>
          <p:spPr bwMode="auto">
            <a:xfrm>
              <a:off x="2642" y="1093"/>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26">
              <a:extLst>
                <a:ext uri="{FF2B5EF4-FFF2-40B4-BE49-F238E27FC236}">
                  <a16:creationId xmlns:a16="http://schemas.microsoft.com/office/drawing/2014/main" id="{51705BDF-4F76-4AC4-BA8F-DF277C5B2876}"/>
                </a:ext>
              </a:extLst>
            </p:cNvPr>
            <p:cNvSpPr>
              <a:spLocks/>
            </p:cNvSpPr>
            <p:nvPr/>
          </p:nvSpPr>
          <p:spPr bwMode="auto">
            <a:xfrm>
              <a:off x="2004" y="1068"/>
              <a:ext cx="302" cy="28"/>
            </a:xfrm>
            <a:custGeom>
              <a:avLst/>
              <a:gdLst>
                <a:gd name="T0" fmla="*/ 0 w 302"/>
                <a:gd name="T1" fmla="*/ 0 h 28"/>
                <a:gd name="T2" fmla="*/ 297 w 302"/>
                <a:gd name="T3" fmla="*/ 0 h 28"/>
                <a:gd name="T4" fmla="*/ 302 w 302"/>
                <a:gd name="T5" fmla="*/ 28 h 28"/>
                <a:gd name="T6" fmla="*/ 37 w 302"/>
                <a:gd name="T7" fmla="*/ 25 h 28"/>
                <a:gd name="T8" fmla="*/ 0 w 302"/>
                <a:gd name="T9" fmla="*/ 0 h 28"/>
                <a:gd name="T10" fmla="*/ 0 w 302"/>
                <a:gd name="T11" fmla="*/ 0 h 28"/>
              </a:gdLst>
              <a:ahLst/>
              <a:cxnLst>
                <a:cxn ang="0">
                  <a:pos x="T0" y="T1"/>
                </a:cxn>
                <a:cxn ang="0">
                  <a:pos x="T2" y="T3"/>
                </a:cxn>
                <a:cxn ang="0">
                  <a:pos x="T4" y="T5"/>
                </a:cxn>
                <a:cxn ang="0">
                  <a:pos x="T6" y="T7"/>
                </a:cxn>
                <a:cxn ang="0">
                  <a:pos x="T8" y="T9"/>
                </a:cxn>
                <a:cxn ang="0">
                  <a:pos x="T10" y="T11"/>
                </a:cxn>
              </a:cxnLst>
              <a:rect l="0" t="0" r="r" b="b"/>
              <a:pathLst>
                <a:path w="302" h="28">
                  <a:moveTo>
                    <a:pt x="0" y="0"/>
                  </a:moveTo>
                  <a:lnTo>
                    <a:pt x="297" y="0"/>
                  </a:lnTo>
                  <a:lnTo>
                    <a:pt x="302" y="28"/>
                  </a:lnTo>
                  <a:lnTo>
                    <a:pt x="37" y="25"/>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27">
              <a:extLst>
                <a:ext uri="{FF2B5EF4-FFF2-40B4-BE49-F238E27FC236}">
                  <a16:creationId xmlns:a16="http://schemas.microsoft.com/office/drawing/2014/main" id="{ABF69145-0780-4516-AF48-C88230DE94E4}"/>
                </a:ext>
              </a:extLst>
            </p:cNvPr>
            <p:cNvSpPr>
              <a:spLocks/>
            </p:cNvSpPr>
            <p:nvPr/>
          </p:nvSpPr>
          <p:spPr bwMode="auto">
            <a:xfrm>
              <a:off x="2341" y="1068"/>
              <a:ext cx="218" cy="163"/>
            </a:xfrm>
            <a:custGeom>
              <a:avLst/>
              <a:gdLst>
                <a:gd name="T0" fmla="*/ 160 w 218"/>
                <a:gd name="T1" fmla="*/ 0 h 163"/>
                <a:gd name="T2" fmla="*/ 203 w 218"/>
                <a:gd name="T3" fmla="*/ 15 h 163"/>
                <a:gd name="T4" fmla="*/ 214 w 218"/>
                <a:gd name="T5" fmla="*/ 59 h 163"/>
                <a:gd name="T6" fmla="*/ 218 w 218"/>
                <a:gd name="T7" fmla="*/ 163 h 163"/>
                <a:gd name="T8" fmla="*/ 185 w 218"/>
                <a:gd name="T9" fmla="*/ 160 h 163"/>
                <a:gd name="T10" fmla="*/ 187 w 218"/>
                <a:gd name="T11" fmla="*/ 101 h 163"/>
                <a:gd name="T12" fmla="*/ 177 w 218"/>
                <a:gd name="T13" fmla="*/ 47 h 163"/>
                <a:gd name="T14" fmla="*/ 126 w 218"/>
                <a:gd name="T15" fmla="*/ 40 h 163"/>
                <a:gd name="T16" fmla="*/ 0 w 218"/>
                <a:gd name="T17" fmla="*/ 34 h 163"/>
                <a:gd name="T18" fmla="*/ 10 w 218"/>
                <a:gd name="T19" fmla="*/ 10 h 163"/>
                <a:gd name="T20" fmla="*/ 160 w 218"/>
                <a:gd name="T21" fmla="*/ 0 h 163"/>
                <a:gd name="T22" fmla="*/ 160 w 218"/>
                <a:gd name="T2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8" h="163">
                  <a:moveTo>
                    <a:pt x="160" y="0"/>
                  </a:moveTo>
                  <a:lnTo>
                    <a:pt x="203" y="15"/>
                  </a:lnTo>
                  <a:lnTo>
                    <a:pt x="214" y="59"/>
                  </a:lnTo>
                  <a:lnTo>
                    <a:pt x="218" y="163"/>
                  </a:lnTo>
                  <a:lnTo>
                    <a:pt x="185" y="160"/>
                  </a:lnTo>
                  <a:lnTo>
                    <a:pt x="187" y="101"/>
                  </a:lnTo>
                  <a:lnTo>
                    <a:pt x="177" y="47"/>
                  </a:lnTo>
                  <a:lnTo>
                    <a:pt x="126" y="40"/>
                  </a:lnTo>
                  <a:lnTo>
                    <a:pt x="0" y="34"/>
                  </a:lnTo>
                  <a:lnTo>
                    <a:pt x="10" y="10"/>
                  </a:lnTo>
                  <a:lnTo>
                    <a:pt x="160" y="0"/>
                  </a:lnTo>
                  <a:lnTo>
                    <a:pt x="16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28">
              <a:extLst>
                <a:ext uri="{FF2B5EF4-FFF2-40B4-BE49-F238E27FC236}">
                  <a16:creationId xmlns:a16="http://schemas.microsoft.com/office/drawing/2014/main" id="{4FCD15CE-D063-4352-B3AC-47B819FECFA9}"/>
                </a:ext>
              </a:extLst>
            </p:cNvPr>
            <p:cNvSpPr>
              <a:spLocks/>
            </p:cNvSpPr>
            <p:nvPr/>
          </p:nvSpPr>
          <p:spPr bwMode="auto">
            <a:xfrm>
              <a:off x="2105" y="1150"/>
              <a:ext cx="8" cy="86"/>
            </a:xfrm>
            <a:custGeom>
              <a:avLst/>
              <a:gdLst>
                <a:gd name="T0" fmla="*/ 0 w 8"/>
                <a:gd name="T1" fmla="*/ 0 h 86"/>
                <a:gd name="T2" fmla="*/ 8 w 8"/>
                <a:gd name="T3" fmla="*/ 86 h 86"/>
                <a:gd name="T4" fmla="*/ 0 w 8"/>
                <a:gd name="T5" fmla="*/ 0 h 86"/>
                <a:gd name="T6" fmla="*/ 0 w 8"/>
                <a:gd name="T7" fmla="*/ 0 h 86"/>
              </a:gdLst>
              <a:ahLst/>
              <a:cxnLst>
                <a:cxn ang="0">
                  <a:pos x="T0" y="T1"/>
                </a:cxn>
                <a:cxn ang="0">
                  <a:pos x="T2" y="T3"/>
                </a:cxn>
                <a:cxn ang="0">
                  <a:pos x="T4" y="T5"/>
                </a:cxn>
                <a:cxn ang="0">
                  <a:pos x="T6" y="T7"/>
                </a:cxn>
              </a:cxnLst>
              <a:rect l="0" t="0" r="r" b="b"/>
              <a:pathLst>
                <a:path w="8" h="86">
                  <a:moveTo>
                    <a:pt x="0" y="0"/>
                  </a:moveTo>
                  <a:lnTo>
                    <a:pt x="8" y="86"/>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29">
              <a:extLst>
                <a:ext uri="{FF2B5EF4-FFF2-40B4-BE49-F238E27FC236}">
                  <a16:creationId xmlns:a16="http://schemas.microsoft.com/office/drawing/2014/main" id="{5ACE4461-F926-4F2B-B5A1-5C63ACEA7C46}"/>
                </a:ext>
              </a:extLst>
            </p:cNvPr>
            <p:cNvSpPr>
              <a:spLocks/>
            </p:cNvSpPr>
            <p:nvPr/>
          </p:nvSpPr>
          <p:spPr bwMode="auto">
            <a:xfrm>
              <a:off x="2293" y="1154"/>
              <a:ext cx="3" cy="82"/>
            </a:xfrm>
            <a:custGeom>
              <a:avLst/>
              <a:gdLst>
                <a:gd name="T0" fmla="*/ 0 w 3"/>
                <a:gd name="T1" fmla="*/ 0 h 82"/>
                <a:gd name="T2" fmla="*/ 3 w 3"/>
                <a:gd name="T3" fmla="*/ 82 h 82"/>
                <a:gd name="T4" fmla="*/ 0 w 3"/>
                <a:gd name="T5" fmla="*/ 0 h 82"/>
                <a:gd name="T6" fmla="*/ 0 w 3"/>
                <a:gd name="T7" fmla="*/ 0 h 82"/>
              </a:gdLst>
              <a:ahLst/>
              <a:cxnLst>
                <a:cxn ang="0">
                  <a:pos x="T0" y="T1"/>
                </a:cxn>
                <a:cxn ang="0">
                  <a:pos x="T2" y="T3"/>
                </a:cxn>
                <a:cxn ang="0">
                  <a:pos x="T4" y="T5"/>
                </a:cxn>
                <a:cxn ang="0">
                  <a:pos x="T6" y="T7"/>
                </a:cxn>
              </a:cxnLst>
              <a:rect l="0" t="0" r="r" b="b"/>
              <a:pathLst>
                <a:path w="3" h="82">
                  <a:moveTo>
                    <a:pt x="0" y="0"/>
                  </a:moveTo>
                  <a:lnTo>
                    <a:pt x="3" y="82"/>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30">
              <a:extLst>
                <a:ext uri="{FF2B5EF4-FFF2-40B4-BE49-F238E27FC236}">
                  <a16:creationId xmlns:a16="http://schemas.microsoft.com/office/drawing/2014/main" id="{36A48F86-F3B3-4D30-881D-79BBFD86F57F}"/>
                </a:ext>
              </a:extLst>
            </p:cNvPr>
            <p:cNvSpPr>
              <a:spLocks/>
            </p:cNvSpPr>
            <p:nvPr/>
          </p:nvSpPr>
          <p:spPr bwMode="auto">
            <a:xfrm>
              <a:off x="2334" y="1160"/>
              <a:ext cx="6" cy="64"/>
            </a:xfrm>
            <a:custGeom>
              <a:avLst/>
              <a:gdLst>
                <a:gd name="T0" fmla="*/ 0 w 6"/>
                <a:gd name="T1" fmla="*/ 0 h 64"/>
                <a:gd name="T2" fmla="*/ 6 w 6"/>
                <a:gd name="T3" fmla="*/ 62 h 64"/>
                <a:gd name="T4" fmla="*/ 2 w 6"/>
                <a:gd name="T5" fmla="*/ 64 h 64"/>
                <a:gd name="T6" fmla="*/ 0 w 6"/>
                <a:gd name="T7" fmla="*/ 0 h 64"/>
                <a:gd name="T8" fmla="*/ 0 w 6"/>
                <a:gd name="T9" fmla="*/ 0 h 64"/>
              </a:gdLst>
              <a:ahLst/>
              <a:cxnLst>
                <a:cxn ang="0">
                  <a:pos x="T0" y="T1"/>
                </a:cxn>
                <a:cxn ang="0">
                  <a:pos x="T2" y="T3"/>
                </a:cxn>
                <a:cxn ang="0">
                  <a:pos x="T4" y="T5"/>
                </a:cxn>
                <a:cxn ang="0">
                  <a:pos x="T6" y="T7"/>
                </a:cxn>
                <a:cxn ang="0">
                  <a:pos x="T8" y="T9"/>
                </a:cxn>
              </a:cxnLst>
              <a:rect l="0" t="0" r="r" b="b"/>
              <a:pathLst>
                <a:path w="6" h="64">
                  <a:moveTo>
                    <a:pt x="0" y="0"/>
                  </a:moveTo>
                  <a:lnTo>
                    <a:pt x="6" y="62"/>
                  </a:lnTo>
                  <a:lnTo>
                    <a:pt x="2" y="64"/>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31">
              <a:extLst>
                <a:ext uri="{FF2B5EF4-FFF2-40B4-BE49-F238E27FC236}">
                  <a16:creationId xmlns:a16="http://schemas.microsoft.com/office/drawing/2014/main" id="{DADF215D-26D4-4015-9041-A749FC1F78C5}"/>
                </a:ext>
              </a:extLst>
            </p:cNvPr>
            <p:cNvSpPr>
              <a:spLocks/>
            </p:cNvSpPr>
            <p:nvPr/>
          </p:nvSpPr>
          <p:spPr bwMode="auto">
            <a:xfrm>
              <a:off x="1220" y="1265"/>
              <a:ext cx="560" cy="40"/>
            </a:xfrm>
            <a:custGeom>
              <a:avLst/>
              <a:gdLst>
                <a:gd name="T0" fmla="*/ 532 w 560"/>
                <a:gd name="T1" fmla="*/ 0 h 40"/>
                <a:gd name="T2" fmla="*/ 560 w 560"/>
                <a:gd name="T3" fmla="*/ 18 h 40"/>
                <a:gd name="T4" fmla="*/ 289 w 560"/>
                <a:gd name="T5" fmla="*/ 40 h 40"/>
                <a:gd name="T6" fmla="*/ 0 w 560"/>
                <a:gd name="T7" fmla="*/ 37 h 40"/>
                <a:gd name="T8" fmla="*/ 27 w 560"/>
                <a:gd name="T9" fmla="*/ 9 h 40"/>
                <a:gd name="T10" fmla="*/ 87 w 560"/>
                <a:gd name="T11" fmla="*/ 11 h 40"/>
                <a:gd name="T12" fmla="*/ 532 w 560"/>
                <a:gd name="T13" fmla="*/ 0 h 40"/>
                <a:gd name="T14" fmla="*/ 532 w 560"/>
                <a:gd name="T15" fmla="*/ 0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0" h="40">
                  <a:moveTo>
                    <a:pt x="532" y="0"/>
                  </a:moveTo>
                  <a:lnTo>
                    <a:pt x="560" y="18"/>
                  </a:lnTo>
                  <a:lnTo>
                    <a:pt x="289" y="40"/>
                  </a:lnTo>
                  <a:lnTo>
                    <a:pt x="0" y="37"/>
                  </a:lnTo>
                  <a:lnTo>
                    <a:pt x="27" y="9"/>
                  </a:lnTo>
                  <a:lnTo>
                    <a:pt x="87" y="11"/>
                  </a:lnTo>
                  <a:lnTo>
                    <a:pt x="532" y="0"/>
                  </a:lnTo>
                  <a:lnTo>
                    <a:pt x="53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32">
              <a:extLst>
                <a:ext uri="{FF2B5EF4-FFF2-40B4-BE49-F238E27FC236}">
                  <a16:creationId xmlns:a16="http://schemas.microsoft.com/office/drawing/2014/main" id="{E680F3AE-02F0-4161-AFC2-EA01F8EDDB65}"/>
                </a:ext>
              </a:extLst>
            </p:cNvPr>
            <p:cNvSpPr>
              <a:spLocks/>
            </p:cNvSpPr>
            <p:nvPr/>
          </p:nvSpPr>
          <p:spPr bwMode="auto">
            <a:xfrm>
              <a:off x="3266" y="1276"/>
              <a:ext cx="472" cy="388"/>
            </a:xfrm>
            <a:custGeom>
              <a:avLst/>
              <a:gdLst>
                <a:gd name="T0" fmla="*/ 0 w 472"/>
                <a:gd name="T1" fmla="*/ 0 h 388"/>
                <a:gd name="T2" fmla="*/ 94 w 472"/>
                <a:gd name="T3" fmla="*/ 55 h 388"/>
                <a:gd name="T4" fmla="*/ 185 w 472"/>
                <a:gd name="T5" fmla="*/ 116 h 388"/>
                <a:gd name="T6" fmla="*/ 335 w 472"/>
                <a:gd name="T7" fmla="*/ 236 h 388"/>
                <a:gd name="T8" fmla="*/ 472 w 472"/>
                <a:gd name="T9" fmla="*/ 376 h 388"/>
                <a:gd name="T10" fmla="*/ 435 w 472"/>
                <a:gd name="T11" fmla="*/ 388 h 388"/>
                <a:gd name="T12" fmla="*/ 398 w 472"/>
                <a:gd name="T13" fmla="*/ 340 h 388"/>
                <a:gd name="T14" fmla="*/ 307 w 472"/>
                <a:gd name="T15" fmla="*/ 255 h 388"/>
                <a:gd name="T16" fmla="*/ 213 w 472"/>
                <a:gd name="T17" fmla="*/ 174 h 388"/>
                <a:gd name="T18" fmla="*/ 117 w 472"/>
                <a:gd name="T19" fmla="*/ 100 h 388"/>
                <a:gd name="T20" fmla="*/ 17 w 472"/>
                <a:gd name="T21" fmla="*/ 36 h 388"/>
                <a:gd name="T22" fmla="*/ 0 w 472"/>
                <a:gd name="T23" fmla="*/ 0 h 388"/>
                <a:gd name="T24" fmla="*/ 0 w 472"/>
                <a:gd name="T25" fmla="*/ 0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72" h="388">
                  <a:moveTo>
                    <a:pt x="0" y="0"/>
                  </a:moveTo>
                  <a:lnTo>
                    <a:pt x="94" y="55"/>
                  </a:lnTo>
                  <a:lnTo>
                    <a:pt x="185" y="116"/>
                  </a:lnTo>
                  <a:lnTo>
                    <a:pt x="335" y="236"/>
                  </a:lnTo>
                  <a:lnTo>
                    <a:pt x="472" y="376"/>
                  </a:lnTo>
                  <a:lnTo>
                    <a:pt x="435" y="388"/>
                  </a:lnTo>
                  <a:lnTo>
                    <a:pt x="398" y="340"/>
                  </a:lnTo>
                  <a:lnTo>
                    <a:pt x="307" y="255"/>
                  </a:lnTo>
                  <a:lnTo>
                    <a:pt x="213" y="174"/>
                  </a:lnTo>
                  <a:lnTo>
                    <a:pt x="117" y="100"/>
                  </a:lnTo>
                  <a:lnTo>
                    <a:pt x="17" y="36"/>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33">
              <a:extLst>
                <a:ext uri="{FF2B5EF4-FFF2-40B4-BE49-F238E27FC236}">
                  <a16:creationId xmlns:a16="http://schemas.microsoft.com/office/drawing/2014/main" id="{BD723EC2-3EAA-49CF-9057-662F94C3F3A0}"/>
                </a:ext>
              </a:extLst>
            </p:cNvPr>
            <p:cNvSpPr>
              <a:spLocks/>
            </p:cNvSpPr>
            <p:nvPr/>
          </p:nvSpPr>
          <p:spPr bwMode="auto">
            <a:xfrm>
              <a:off x="3190" y="1281"/>
              <a:ext cx="164" cy="115"/>
            </a:xfrm>
            <a:custGeom>
              <a:avLst/>
              <a:gdLst>
                <a:gd name="T0" fmla="*/ 0 w 164"/>
                <a:gd name="T1" fmla="*/ 0 h 115"/>
                <a:gd name="T2" fmla="*/ 80 w 164"/>
                <a:gd name="T3" fmla="*/ 61 h 115"/>
                <a:gd name="T4" fmla="*/ 164 w 164"/>
                <a:gd name="T5" fmla="*/ 115 h 115"/>
                <a:gd name="T6" fmla="*/ 97 w 164"/>
                <a:gd name="T7" fmla="*/ 111 h 115"/>
                <a:gd name="T8" fmla="*/ 32 w 164"/>
                <a:gd name="T9" fmla="*/ 61 h 115"/>
                <a:gd name="T10" fmla="*/ 0 w 164"/>
                <a:gd name="T11" fmla="*/ 0 h 115"/>
                <a:gd name="T12" fmla="*/ 0 w 164"/>
                <a:gd name="T13" fmla="*/ 0 h 115"/>
              </a:gdLst>
              <a:ahLst/>
              <a:cxnLst>
                <a:cxn ang="0">
                  <a:pos x="T0" y="T1"/>
                </a:cxn>
                <a:cxn ang="0">
                  <a:pos x="T2" y="T3"/>
                </a:cxn>
                <a:cxn ang="0">
                  <a:pos x="T4" y="T5"/>
                </a:cxn>
                <a:cxn ang="0">
                  <a:pos x="T6" y="T7"/>
                </a:cxn>
                <a:cxn ang="0">
                  <a:pos x="T8" y="T9"/>
                </a:cxn>
                <a:cxn ang="0">
                  <a:pos x="T10" y="T11"/>
                </a:cxn>
                <a:cxn ang="0">
                  <a:pos x="T12" y="T13"/>
                </a:cxn>
              </a:cxnLst>
              <a:rect l="0" t="0" r="r" b="b"/>
              <a:pathLst>
                <a:path w="164" h="115">
                  <a:moveTo>
                    <a:pt x="0" y="0"/>
                  </a:moveTo>
                  <a:lnTo>
                    <a:pt x="80" y="61"/>
                  </a:lnTo>
                  <a:lnTo>
                    <a:pt x="164" y="115"/>
                  </a:lnTo>
                  <a:lnTo>
                    <a:pt x="97" y="111"/>
                  </a:lnTo>
                  <a:lnTo>
                    <a:pt x="32" y="61"/>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34">
              <a:extLst>
                <a:ext uri="{FF2B5EF4-FFF2-40B4-BE49-F238E27FC236}">
                  <a16:creationId xmlns:a16="http://schemas.microsoft.com/office/drawing/2014/main" id="{6BCA6A7E-E3D2-401A-8948-ED733CD3FCA7}"/>
                </a:ext>
              </a:extLst>
            </p:cNvPr>
            <p:cNvSpPr>
              <a:spLocks/>
            </p:cNvSpPr>
            <p:nvPr/>
          </p:nvSpPr>
          <p:spPr bwMode="auto">
            <a:xfrm>
              <a:off x="1152" y="1302"/>
              <a:ext cx="48" cy="781"/>
            </a:xfrm>
            <a:custGeom>
              <a:avLst/>
              <a:gdLst>
                <a:gd name="T0" fmla="*/ 32 w 48"/>
                <a:gd name="T1" fmla="*/ 0 h 781"/>
                <a:gd name="T2" fmla="*/ 48 w 48"/>
                <a:gd name="T3" fmla="*/ 56 h 781"/>
                <a:gd name="T4" fmla="*/ 45 w 48"/>
                <a:gd name="T5" fmla="*/ 93 h 781"/>
                <a:gd name="T6" fmla="*/ 48 w 48"/>
                <a:gd name="T7" fmla="*/ 127 h 781"/>
                <a:gd name="T8" fmla="*/ 24 w 48"/>
                <a:gd name="T9" fmla="*/ 527 h 781"/>
                <a:gd name="T10" fmla="*/ 19 w 48"/>
                <a:gd name="T11" fmla="*/ 781 h 781"/>
                <a:gd name="T12" fmla="*/ 0 w 48"/>
                <a:gd name="T13" fmla="*/ 699 h 781"/>
                <a:gd name="T14" fmla="*/ 5 w 48"/>
                <a:gd name="T15" fmla="*/ 606 h 781"/>
                <a:gd name="T16" fmla="*/ 12 w 48"/>
                <a:gd name="T17" fmla="*/ 312 h 781"/>
                <a:gd name="T18" fmla="*/ 28 w 48"/>
                <a:gd name="T19" fmla="*/ 3 h 781"/>
                <a:gd name="T20" fmla="*/ 32 w 48"/>
                <a:gd name="T21" fmla="*/ 0 h 781"/>
                <a:gd name="T22" fmla="*/ 32 w 48"/>
                <a:gd name="T23" fmla="*/ 0 h 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8" h="781">
                  <a:moveTo>
                    <a:pt x="32" y="0"/>
                  </a:moveTo>
                  <a:lnTo>
                    <a:pt x="48" y="56"/>
                  </a:lnTo>
                  <a:lnTo>
                    <a:pt x="45" y="93"/>
                  </a:lnTo>
                  <a:lnTo>
                    <a:pt x="48" y="127"/>
                  </a:lnTo>
                  <a:lnTo>
                    <a:pt x="24" y="527"/>
                  </a:lnTo>
                  <a:lnTo>
                    <a:pt x="19" y="781"/>
                  </a:lnTo>
                  <a:lnTo>
                    <a:pt x="0" y="699"/>
                  </a:lnTo>
                  <a:lnTo>
                    <a:pt x="5" y="606"/>
                  </a:lnTo>
                  <a:lnTo>
                    <a:pt x="12" y="312"/>
                  </a:lnTo>
                  <a:lnTo>
                    <a:pt x="28" y="3"/>
                  </a:lnTo>
                  <a:lnTo>
                    <a:pt x="32" y="0"/>
                  </a:lnTo>
                  <a:lnTo>
                    <a:pt x="3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35">
              <a:extLst>
                <a:ext uri="{FF2B5EF4-FFF2-40B4-BE49-F238E27FC236}">
                  <a16:creationId xmlns:a16="http://schemas.microsoft.com/office/drawing/2014/main" id="{A2D303C7-1FD8-4A42-A2CE-BAA724AD06AE}"/>
                </a:ext>
              </a:extLst>
            </p:cNvPr>
            <p:cNvSpPr>
              <a:spLocks/>
            </p:cNvSpPr>
            <p:nvPr/>
          </p:nvSpPr>
          <p:spPr bwMode="auto">
            <a:xfrm>
              <a:off x="2199" y="1353"/>
              <a:ext cx="76" cy="70"/>
            </a:xfrm>
            <a:custGeom>
              <a:avLst/>
              <a:gdLst>
                <a:gd name="T0" fmla="*/ 68 w 76"/>
                <a:gd name="T1" fmla="*/ 0 h 70"/>
                <a:gd name="T2" fmla="*/ 76 w 76"/>
                <a:gd name="T3" fmla="*/ 49 h 70"/>
                <a:gd name="T4" fmla="*/ 21 w 76"/>
                <a:gd name="T5" fmla="*/ 70 h 70"/>
                <a:gd name="T6" fmla="*/ 0 w 76"/>
                <a:gd name="T7" fmla="*/ 14 h 70"/>
                <a:gd name="T8" fmla="*/ 44 w 76"/>
                <a:gd name="T9" fmla="*/ 35 h 70"/>
                <a:gd name="T10" fmla="*/ 68 w 76"/>
                <a:gd name="T11" fmla="*/ 0 h 70"/>
                <a:gd name="T12" fmla="*/ 68 w 76"/>
                <a:gd name="T13" fmla="*/ 0 h 70"/>
              </a:gdLst>
              <a:ahLst/>
              <a:cxnLst>
                <a:cxn ang="0">
                  <a:pos x="T0" y="T1"/>
                </a:cxn>
                <a:cxn ang="0">
                  <a:pos x="T2" y="T3"/>
                </a:cxn>
                <a:cxn ang="0">
                  <a:pos x="T4" y="T5"/>
                </a:cxn>
                <a:cxn ang="0">
                  <a:pos x="T6" y="T7"/>
                </a:cxn>
                <a:cxn ang="0">
                  <a:pos x="T8" y="T9"/>
                </a:cxn>
                <a:cxn ang="0">
                  <a:pos x="T10" y="T11"/>
                </a:cxn>
                <a:cxn ang="0">
                  <a:pos x="T12" y="T13"/>
                </a:cxn>
              </a:cxnLst>
              <a:rect l="0" t="0" r="r" b="b"/>
              <a:pathLst>
                <a:path w="76" h="70">
                  <a:moveTo>
                    <a:pt x="68" y="0"/>
                  </a:moveTo>
                  <a:lnTo>
                    <a:pt x="76" y="49"/>
                  </a:lnTo>
                  <a:lnTo>
                    <a:pt x="21" y="70"/>
                  </a:lnTo>
                  <a:lnTo>
                    <a:pt x="0" y="14"/>
                  </a:lnTo>
                  <a:lnTo>
                    <a:pt x="44" y="35"/>
                  </a:lnTo>
                  <a:lnTo>
                    <a:pt x="68" y="0"/>
                  </a:lnTo>
                  <a:lnTo>
                    <a:pt x="6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416" name="Freeform 36">
              <a:extLst>
                <a:ext uri="{FF2B5EF4-FFF2-40B4-BE49-F238E27FC236}">
                  <a16:creationId xmlns:a16="http://schemas.microsoft.com/office/drawing/2014/main" id="{E93631B4-87E1-4A14-B78C-0738AE05BF99}"/>
                </a:ext>
              </a:extLst>
            </p:cNvPr>
            <p:cNvSpPr>
              <a:spLocks/>
            </p:cNvSpPr>
            <p:nvPr/>
          </p:nvSpPr>
          <p:spPr bwMode="auto">
            <a:xfrm>
              <a:off x="3380" y="1423"/>
              <a:ext cx="253" cy="235"/>
            </a:xfrm>
            <a:custGeom>
              <a:avLst/>
              <a:gdLst>
                <a:gd name="T0" fmla="*/ 17 w 253"/>
                <a:gd name="T1" fmla="*/ 0 h 235"/>
                <a:gd name="T2" fmla="*/ 72 w 253"/>
                <a:gd name="T3" fmla="*/ 58 h 235"/>
                <a:gd name="T4" fmla="*/ 132 w 253"/>
                <a:gd name="T5" fmla="*/ 106 h 235"/>
                <a:gd name="T6" fmla="*/ 253 w 253"/>
                <a:gd name="T7" fmla="*/ 208 h 235"/>
                <a:gd name="T8" fmla="*/ 248 w 253"/>
                <a:gd name="T9" fmla="*/ 235 h 235"/>
                <a:gd name="T10" fmla="*/ 227 w 253"/>
                <a:gd name="T11" fmla="*/ 225 h 235"/>
                <a:gd name="T12" fmla="*/ 177 w 253"/>
                <a:gd name="T13" fmla="*/ 182 h 235"/>
                <a:gd name="T14" fmla="*/ 0 w 253"/>
                <a:gd name="T15" fmla="*/ 26 h 235"/>
                <a:gd name="T16" fmla="*/ 17 w 253"/>
                <a:gd name="T17" fmla="*/ 0 h 235"/>
                <a:gd name="T18" fmla="*/ 17 w 253"/>
                <a:gd name="T19" fmla="*/ 0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3" h="235">
                  <a:moveTo>
                    <a:pt x="17" y="0"/>
                  </a:moveTo>
                  <a:lnTo>
                    <a:pt x="72" y="58"/>
                  </a:lnTo>
                  <a:lnTo>
                    <a:pt x="132" y="106"/>
                  </a:lnTo>
                  <a:lnTo>
                    <a:pt x="253" y="208"/>
                  </a:lnTo>
                  <a:lnTo>
                    <a:pt x="248" y="235"/>
                  </a:lnTo>
                  <a:lnTo>
                    <a:pt x="227" y="225"/>
                  </a:lnTo>
                  <a:lnTo>
                    <a:pt x="177" y="182"/>
                  </a:lnTo>
                  <a:lnTo>
                    <a:pt x="0" y="26"/>
                  </a:lnTo>
                  <a:lnTo>
                    <a:pt x="17" y="0"/>
                  </a:lnTo>
                  <a:lnTo>
                    <a:pt x="1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417" name="Freeform 37">
              <a:extLst>
                <a:ext uri="{FF2B5EF4-FFF2-40B4-BE49-F238E27FC236}">
                  <a16:creationId xmlns:a16="http://schemas.microsoft.com/office/drawing/2014/main" id="{A5399D5B-F2A4-4457-8A18-1EDD317FB996}"/>
                </a:ext>
              </a:extLst>
            </p:cNvPr>
            <p:cNvSpPr>
              <a:spLocks/>
            </p:cNvSpPr>
            <p:nvPr/>
          </p:nvSpPr>
          <p:spPr bwMode="auto">
            <a:xfrm>
              <a:off x="1164" y="1677"/>
              <a:ext cx="2613" cy="1786"/>
            </a:xfrm>
            <a:custGeom>
              <a:avLst/>
              <a:gdLst>
                <a:gd name="T0" fmla="*/ 2613 w 2613"/>
                <a:gd name="T1" fmla="*/ 52 h 1786"/>
                <a:gd name="T2" fmla="*/ 2495 w 2613"/>
                <a:gd name="T3" fmla="*/ 175 h 1786"/>
                <a:gd name="T4" fmla="*/ 2279 w 2613"/>
                <a:gd name="T5" fmla="*/ 356 h 1786"/>
                <a:gd name="T6" fmla="*/ 2095 w 2613"/>
                <a:gd name="T7" fmla="*/ 516 h 1786"/>
                <a:gd name="T8" fmla="*/ 1606 w 2613"/>
                <a:gd name="T9" fmla="*/ 512 h 1786"/>
                <a:gd name="T10" fmla="*/ 1476 w 2613"/>
                <a:gd name="T11" fmla="*/ 563 h 1786"/>
                <a:gd name="T12" fmla="*/ 1456 w 2613"/>
                <a:gd name="T13" fmla="*/ 1060 h 1786"/>
                <a:gd name="T14" fmla="*/ 1707 w 2613"/>
                <a:gd name="T15" fmla="*/ 1027 h 1786"/>
                <a:gd name="T16" fmla="*/ 1916 w 2613"/>
                <a:gd name="T17" fmla="*/ 1182 h 1786"/>
                <a:gd name="T18" fmla="*/ 1865 w 2613"/>
                <a:gd name="T19" fmla="*/ 1188 h 1786"/>
                <a:gd name="T20" fmla="*/ 1807 w 2613"/>
                <a:gd name="T21" fmla="*/ 1123 h 1786"/>
                <a:gd name="T22" fmla="*/ 1519 w 2613"/>
                <a:gd name="T23" fmla="*/ 1103 h 1786"/>
                <a:gd name="T24" fmla="*/ 1430 w 2613"/>
                <a:gd name="T25" fmla="*/ 1349 h 1786"/>
                <a:gd name="T26" fmla="*/ 1410 w 2613"/>
                <a:gd name="T27" fmla="*/ 1557 h 1786"/>
                <a:gd name="T28" fmla="*/ 1592 w 2613"/>
                <a:gd name="T29" fmla="*/ 1669 h 1786"/>
                <a:gd name="T30" fmla="*/ 1517 w 2613"/>
                <a:gd name="T31" fmla="*/ 1764 h 1786"/>
                <a:gd name="T32" fmla="*/ 1467 w 2613"/>
                <a:gd name="T33" fmla="*/ 1752 h 1786"/>
                <a:gd name="T34" fmla="*/ 1492 w 2613"/>
                <a:gd name="T35" fmla="*/ 1692 h 1786"/>
                <a:gd name="T36" fmla="*/ 1421 w 2613"/>
                <a:gd name="T37" fmla="*/ 1715 h 1786"/>
                <a:gd name="T38" fmla="*/ 1409 w 2613"/>
                <a:gd name="T39" fmla="*/ 1723 h 1786"/>
                <a:gd name="T40" fmla="*/ 1348 w 2613"/>
                <a:gd name="T41" fmla="*/ 1769 h 1786"/>
                <a:gd name="T42" fmla="*/ 1348 w 2613"/>
                <a:gd name="T43" fmla="*/ 1601 h 1786"/>
                <a:gd name="T44" fmla="*/ 1382 w 2613"/>
                <a:gd name="T45" fmla="*/ 722 h 1786"/>
                <a:gd name="T46" fmla="*/ 1306 w 2613"/>
                <a:gd name="T47" fmla="*/ 1141 h 1786"/>
                <a:gd name="T48" fmla="*/ 1304 w 2613"/>
                <a:gd name="T49" fmla="*/ 984 h 1786"/>
                <a:gd name="T50" fmla="*/ 1306 w 2613"/>
                <a:gd name="T51" fmla="*/ 619 h 1786"/>
                <a:gd name="T52" fmla="*/ 1251 w 2613"/>
                <a:gd name="T53" fmla="*/ 644 h 1786"/>
                <a:gd name="T54" fmla="*/ 1166 w 2613"/>
                <a:gd name="T55" fmla="*/ 611 h 1786"/>
                <a:gd name="T56" fmla="*/ 1082 w 2613"/>
                <a:gd name="T57" fmla="*/ 605 h 1786"/>
                <a:gd name="T58" fmla="*/ 1041 w 2613"/>
                <a:gd name="T59" fmla="*/ 638 h 1786"/>
                <a:gd name="T60" fmla="*/ 1001 w 2613"/>
                <a:gd name="T61" fmla="*/ 657 h 1786"/>
                <a:gd name="T62" fmla="*/ 959 w 2613"/>
                <a:gd name="T63" fmla="*/ 602 h 1786"/>
                <a:gd name="T64" fmla="*/ 915 w 2613"/>
                <a:gd name="T65" fmla="*/ 703 h 1786"/>
                <a:gd name="T66" fmla="*/ 905 w 2613"/>
                <a:gd name="T67" fmla="*/ 622 h 1786"/>
                <a:gd name="T68" fmla="*/ 858 w 2613"/>
                <a:gd name="T69" fmla="*/ 597 h 1786"/>
                <a:gd name="T70" fmla="*/ 794 w 2613"/>
                <a:gd name="T71" fmla="*/ 593 h 1786"/>
                <a:gd name="T72" fmla="*/ 746 w 2613"/>
                <a:gd name="T73" fmla="*/ 781 h 1786"/>
                <a:gd name="T74" fmla="*/ 725 w 2613"/>
                <a:gd name="T75" fmla="*/ 653 h 1786"/>
                <a:gd name="T76" fmla="*/ 357 w 2613"/>
                <a:gd name="T77" fmla="*/ 479 h 1786"/>
                <a:gd name="T78" fmla="*/ 107 w 2613"/>
                <a:gd name="T79" fmla="*/ 455 h 1786"/>
                <a:gd name="T80" fmla="*/ 0 w 2613"/>
                <a:gd name="T81" fmla="*/ 429 h 1786"/>
                <a:gd name="T82" fmla="*/ 255 w 2613"/>
                <a:gd name="T83" fmla="*/ 404 h 1786"/>
                <a:gd name="T84" fmla="*/ 1359 w 2613"/>
                <a:gd name="T85" fmla="*/ 425 h 1786"/>
                <a:gd name="T86" fmla="*/ 2071 w 2613"/>
                <a:gd name="T87" fmla="*/ 449 h 1786"/>
                <a:gd name="T88" fmla="*/ 2311 w 2613"/>
                <a:gd name="T89" fmla="*/ 230 h 1786"/>
                <a:gd name="T90" fmla="*/ 2588 w 2613"/>
                <a:gd name="T91" fmla="*/ 0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613" h="1786">
                  <a:moveTo>
                    <a:pt x="2588" y="0"/>
                  </a:moveTo>
                  <a:lnTo>
                    <a:pt x="2613" y="52"/>
                  </a:lnTo>
                  <a:lnTo>
                    <a:pt x="2565" y="112"/>
                  </a:lnTo>
                  <a:lnTo>
                    <a:pt x="2495" y="175"/>
                  </a:lnTo>
                  <a:lnTo>
                    <a:pt x="2421" y="230"/>
                  </a:lnTo>
                  <a:lnTo>
                    <a:pt x="2279" y="356"/>
                  </a:lnTo>
                  <a:lnTo>
                    <a:pt x="2188" y="440"/>
                  </a:lnTo>
                  <a:lnTo>
                    <a:pt x="2095" y="516"/>
                  </a:lnTo>
                  <a:lnTo>
                    <a:pt x="2018" y="526"/>
                  </a:lnTo>
                  <a:lnTo>
                    <a:pt x="1606" y="512"/>
                  </a:lnTo>
                  <a:lnTo>
                    <a:pt x="1515" y="504"/>
                  </a:lnTo>
                  <a:lnTo>
                    <a:pt x="1476" y="563"/>
                  </a:lnTo>
                  <a:lnTo>
                    <a:pt x="1459" y="961"/>
                  </a:lnTo>
                  <a:lnTo>
                    <a:pt x="1456" y="1060"/>
                  </a:lnTo>
                  <a:lnTo>
                    <a:pt x="1578" y="1020"/>
                  </a:lnTo>
                  <a:lnTo>
                    <a:pt x="1707" y="1027"/>
                  </a:lnTo>
                  <a:lnTo>
                    <a:pt x="1825" y="1080"/>
                  </a:lnTo>
                  <a:lnTo>
                    <a:pt x="1916" y="1182"/>
                  </a:lnTo>
                  <a:lnTo>
                    <a:pt x="1917" y="1238"/>
                  </a:lnTo>
                  <a:lnTo>
                    <a:pt x="1865" y="1188"/>
                  </a:lnTo>
                  <a:lnTo>
                    <a:pt x="1843" y="1149"/>
                  </a:lnTo>
                  <a:lnTo>
                    <a:pt x="1807" y="1123"/>
                  </a:lnTo>
                  <a:lnTo>
                    <a:pt x="1662" y="1083"/>
                  </a:lnTo>
                  <a:lnTo>
                    <a:pt x="1519" y="1103"/>
                  </a:lnTo>
                  <a:lnTo>
                    <a:pt x="1473" y="1269"/>
                  </a:lnTo>
                  <a:lnTo>
                    <a:pt x="1430" y="1349"/>
                  </a:lnTo>
                  <a:lnTo>
                    <a:pt x="1425" y="1446"/>
                  </a:lnTo>
                  <a:lnTo>
                    <a:pt x="1410" y="1557"/>
                  </a:lnTo>
                  <a:lnTo>
                    <a:pt x="1532" y="1592"/>
                  </a:lnTo>
                  <a:lnTo>
                    <a:pt x="1592" y="1669"/>
                  </a:lnTo>
                  <a:lnTo>
                    <a:pt x="1559" y="1720"/>
                  </a:lnTo>
                  <a:lnTo>
                    <a:pt x="1517" y="1764"/>
                  </a:lnTo>
                  <a:lnTo>
                    <a:pt x="1499" y="1732"/>
                  </a:lnTo>
                  <a:lnTo>
                    <a:pt x="1467" y="1752"/>
                  </a:lnTo>
                  <a:lnTo>
                    <a:pt x="1475" y="1714"/>
                  </a:lnTo>
                  <a:lnTo>
                    <a:pt x="1492" y="1692"/>
                  </a:lnTo>
                  <a:lnTo>
                    <a:pt x="1456" y="1716"/>
                  </a:lnTo>
                  <a:lnTo>
                    <a:pt x="1421" y="1715"/>
                  </a:lnTo>
                  <a:lnTo>
                    <a:pt x="1442" y="1681"/>
                  </a:lnTo>
                  <a:lnTo>
                    <a:pt x="1409" y="1723"/>
                  </a:lnTo>
                  <a:lnTo>
                    <a:pt x="1396" y="1786"/>
                  </a:lnTo>
                  <a:lnTo>
                    <a:pt x="1348" y="1769"/>
                  </a:lnTo>
                  <a:lnTo>
                    <a:pt x="1339" y="1719"/>
                  </a:lnTo>
                  <a:lnTo>
                    <a:pt x="1348" y="1601"/>
                  </a:lnTo>
                  <a:lnTo>
                    <a:pt x="1396" y="776"/>
                  </a:lnTo>
                  <a:lnTo>
                    <a:pt x="1382" y="722"/>
                  </a:lnTo>
                  <a:lnTo>
                    <a:pt x="1345" y="756"/>
                  </a:lnTo>
                  <a:lnTo>
                    <a:pt x="1306" y="1141"/>
                  </a:lnTo>
                  <a:lnTo>
                    <a:pt x="1291" y="1065"/>
                  </a:lnTo>
                  <a:lnTo>
                    <a:pt x="1304" y="984"/>
                  </a:lnTo>
                  <a:lnTo>
                    <a:pt x="1316" y="665"/>
                  </a:lnTo>
                  <a:lnTo>
                    <a:pt x="1306" y="619"/>
                  </a:lnTo>
                  <a:lnTo>
                    <a:pt x="1269" y="614"/>
                  </a:lnTo>
                  <a:lnTo>
                    <a:pt x="1251" y="644"/>
                  </a:lnTo>
                  <a:lnTo>
                    <a:pt x="1231" y="614"/>
                  </a:lnTo>
                  <a:lnTo>
                    <a:pt x="1166" y="611"/>
                  </a:lnTo>
                  <a:lnTo>
                    <a:pt x="1125" y="642"/>
                  </a:lnTo>
                  <a:lnTo>
                    <a:pt x="1082" y="605"/>
                  </a:lnTo>
                  <a:lnTo>
                    <a:pt x="1062" y="632"/>
                  </a:lnTo>
                  <a:lnTo>
                    <a:pt x="1041" y="638"/>
                  </a:lnTo>
                  <a:lnTo>
                    <a:pt x="1041" y="608"/>
                  </a:lnTo>
                  <a:lnTo>
                    <a:pt x="1001" y="657"/>
                  </a:lnTo>
                  <a:lnTo>
                    <a:pt x="1001" y="612"/>
                  </a:lnTo>
                  <a:lnTo>
                    <a:pt x="959" y="602"/>
                  </a:lnTo>
                  <a:lnTo>
                    <a:pt x="945" y="598"/>
                  </a:lnTo>
                  <a:lnTo>
                    <a:pt x="915" y="703"/>
                  </a:lnTo>
                  <a:lnTo>
                    <a:pt x="919" y="598"/>
                  </a:lnTo>
                  <a:lnTo>
                    <a:pt x="905" y="622"/>
                  </a:lnTo>
                  <a:lnTo>
                    <a:pt x="883" y="622"/>
                  </a:lnTo>
                  <a:lnTo>
                    <a:pt x="858" y="597"/>
                  </a:lnTo>
                  <a:lnTo>
                    <a:pt x="819" y="616"/>
                  </a:lnTo>
                  <a:lnTo>
                    <a:pt x="794" y="593"/>
                  </a:lnTo>
                  <a:lnTo>
                    <a:pt x="752" y="594"/>
                  </a:lnTo>
                  <a:lnTo>
                    <a:pt x="746" y="781"/>
                  </a:lnTo>
                  <a:lnTo>
                    <a:pt x="722" y="730"/>
                  </a:lnTo>
                  <a:lnTo>
                    <a:pt x="725" y="653"/>
                  </a:lnTo>
                  <a:lnTo>
                    <a:pt x="725" y="483"/>
                  </a:lnTo>
                  <a:lnTo>
                    <a:pt x="357" y="479"/>
                  </a:lnTo>
                  <a:lnTo>
                    <a:pt x="234" y="459"/>
                  </a:lnTo>
                  <a:lnTo>
                    <a:pt x="107" y="455"/>
                  </a:lnTo>
                  <a:lnTo>
                    <a:pt x="22" y="451"/>
                  </a:lnTo>
                  <a:lnTo>
                    <a:pt x="0" y="429"/>
                  </a:lnTo>
                  <a:lnTo>
                    <a:pt x="42" y="395"/>
                  </a:lnTo>
                  <a:lnTo>
                    <a:pt x="255" y="404"/>
                  </a:lnTo>
                  <a:lnTo>
                    <a:pt x="549" y="415"/>
                  </a:lnTo>
                  <a:lnTo>
                    <a:pt x="1359" y="425"/>
                  </a:lnTo>
                  <a:lnTo>
                    <a:pt x="1714" y="455"/>
                  </a:lnTo>
                  <a:lnTo>
                    <a:pt x="2071" y="449"/>
                  </a:lnTo>
                  <a:lnTo>
                    <a:pt x="2205" y="318"/>
                  </a:lnTo>
                  <a:lnTo>
                    <a:pt x="2311" y="230"/>
                  </a:lnTo>
                  <a:lnTo>
                    <a:pt x="2450" y="114"/>
                  </a:lnTo>
                  <a:lnTo>
                    <a:pt x="2588" y="0"/>
                  </a:lnTo>
                  <a:lnTo>
                    <a:pt x="258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421" name="Freeform 38">
              <a:extLst>
                <a:ext uri="{FF2B5EF4-FFF2-40B4-BE49-F238E27FC236}">
                  <a16:creationId xmlns:a16="http://schemas.microsoft.com/office/drawing/2014/main" id="{FF372A08-D726-40E3-8ED6-FCE7E5EA5C2B}"/>
                </a:ext>
              </a:extLst>
            </p:cNvPr>
            <p:cNvSpPr>
              <a:spLocks/>
            </p:cNvSpPr>
            <p:nvPr/>
          </p:nvSpPr>
          <p:spPr bwMode="auto">
            <a:xfrm>
              <a:off x="3383" y="1712"/>
              <a:ext cx="249" cy="213"/>
            </a:xfrm>
            <a:custGeom>
              <a:avLst/>
              <a:gdLst>
                <a:gd name="T0" fmla="*/ 217 w 249"/>
                <a:gd name="T1" fmla="*/ 0 h 213"/>
                <a:gd name="T2" fmla="*/ 249 w 249"/>
                <a:gd name="T3" fmla="*/ 1 h 213"/>
                <a:gd name="T4" fmla="*/ 119 w 249"/>
                <a:gd name="T5" fmla="*/ 99 h 213"/>
                <a:gd name="T6" fmla="*/ 0 w 249"/>
                <a:gd name="T7" fmla="*/ 213 h 213"/>
                <a:gd name="T8" fmla="*/ 7 w 249"/>
                <a:gd name="T9" fmla="*/ 173 h 213"/>
                <a:gd name="T10" fmla="*/ 51 w 249"/>
                <a:gd name="T11" fmla="*/ 139 h 213"/>
                <a:gd name="T12" fmla="*/ 134 w 249"/>
                <a:gd name="T13" fmla="*/ 66 h 213"/>
                <a:gd name="T14" fmla="*/ 217 w 249"/>
                <a:gd name="T15" fmla="*/ 0 h 213"/>
                <a:gd name="T16" fmla="*/ 217 w 249"/>
                <a:gd name="T17" fmla="*/ 0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9" h="213">
                  <a:moveTo>
                    <a:pt x="217" y="0"/>
                  </a:moveTo>
                  <a:lnTo>
                    <a:pt x="249" y="1"/>
                  </a:lnTo>
                  <a:lnTo>
                    <a:pt x="119" y="99"/>
                  </a:lnTo>
                  <a:lnTo>
                    <a:pt x="0" y="213"/>
                  </a:lnTo>
                  <a:lnTo>
                    <a:pt x="7" y="173"/>
                  </a:lnTo>
                  <a:lnTo>
                    <a:pt x="51" y="139"/>
                  </a:lnTo>
                  <a:lnTo>
                    <a:pt x="134" y="66"/>
                  </a:lnTo>
                  <a:lnTo>
                    <a:pt x="217" y="0"/>
                  </a:lnTo>
                  <a:lnTo>
                    <a:pt x="21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423" name="Freeform 39">
              <a:extLst>
                <a:ext uri="{FF2B5EF4-FFF2-40B4-BE49-F238E27FC236}">
                  <a16:creationId xmlns:a16="http://schemas.microsoft.com/office/drawing/2014/main" id="{6662B355-05BE-474D-AC73-88FC73B7048A}"/>
                </a:ext>
              </a:extLst>
            </p:cNvPr>
            <p:cNvSpPr>
              <a:spLocks/>
            </p:cNvSpPr>
            <p:nvPr/>
          </p:nvSpPr>
          <p:spPr bwMode="auto">
            <a:xfrm>
              <a:off x="3185" y="1951"/>
              <a:ext cx="152" cy="152"/>
            </a:xfrm>
            <a:custGeom>
              <a:avLst/>
              <a:gdLst>
                <a:gd name="T0" fmla="*/ 136 w 152"/>
                <a:gd name="T1" fmla="*/ 0 h 152"/>
                <a:gd name="T2" fmla="*/ 152 w 152"/>
                <a:gd name="T3" fmla="*/ 19 h 152"/>
                <a:gd name="T4" fmla="*/ 80 w 152"/>
                <a:gd name="T5" fmla="*/ 87 h 152"/>
                <a:gd name="T6" fmla="*/ 0 w 152"/>
                <a:gd name="T7" fmla="*/ 152 h 152"/>
                <a:gd name="T8" fmla="*/ 12 w 152"/>
                <a:gd name="T9" fmla="*/ 106 h 152"/>
                <a:gd name="T10" fmla="*/ 66 w 152"/>
                <a:gd name="T11" fmla="*/ 68 h 152"/>
                <a:gd name="T12" fmla="*/ 136 w 152"/>
                <a:gd name="T13" fmla="*/ 0 h 152"/>
                <a:gd name="T14" fmla="*/ 136 w 152"/>
                <a:gd name="T15" fmla="*/ 0 h 1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2" h="152">
                  <a:moveTo>
                    <a:pt x="136" y="0"/>
                  </a:moveTo>
                  <a:lnTo>
                    <a:pt x="152" y="19"/>
                  </a:lnTo>
                  <a:lnTo>
                    <a:pt x="80" y="87"/>
                  </a:lnTo>
                  <a:lnTo>
                    <a:pt x="0" y="152"/>
                  </a:lnTo>
                  <a:lnTo>
                    <a:pt x="12" y="106"/>
                  </a:lnTo>
                  <a:lnTo>
                    <a:pt x="66" y="68"/>
                  </a:lnTo>
                  <a:lnTo>
                    <a:pt x="136" y="0"/>
                  </a:lnTo>
                  <a:lnTo>
                    <a:pt x="13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424" name="Freeform 40">
              <a:extLst>
                <a:ext uri="{FF2B5EF4-FFF2-40B4-BE49-F238E27FC236}">
                  <a16:creationId xmlns:a16="http://schemas.microsoft.com/office/drawing/2014/main" id="{66A49010-458C-42E2-897A-E31F63FCB967}"/>
                </a:ext>
              </a:extLst>
            </p:cNvPr>
            <p:cNvSpPr>
              <a:spLocks/>
            </p:cNvSpPr>
            <p:nvPr/>
          </p:nvSpPr>
          <p:spPr bwMode="auto">
            <a:xfrm>
              <a:off x="2129" y="2021"/>
              <a:ext cx="70" cy="55"/>
            </a:xfrm>
            <a:custGeom>
              <a:avLst/>
              <a:gdLst>
                <a:gd name="T0" fmla="*/ 53 w 70"/>
                <a:gd name="T1" fmla="*/ 0 h 55"/>
                <a:gd name="T2" fmla="*/ 70 w 70"/>
                <a:gd name="T3" fmla="*/ 25 h 55"/>
                <a:gd name="T4" fmla="*/ 49 w 70"/>
                <a:gd name="T5" fmla="*/ 55 h 55"/>
                <a:gd name="T6" fmla="*/ 0 w 70"/>
                <a:gd name="T7" fmla="*/ 11 h 55"/>
                <a:gd name="T8" fmla="*/ 53 w 70"/>
                <a:gd name="T9" fmla="*/ 0 h 55"/>
                <a:gd name="T10" fmla="*/ 53 w 70"/>
                <a:gd name="T11" fmla="*/ 0 h 55"/>
              </a:gdLst>
              <a:ahLst/>
              <a:cxnLst>
                <a:cxn ang="0">
                  <a:pos x="T0" y="T1"/>
                </a:cxn>
                <a:cxn ang="0">
                  <a:pos x="T2" y="T3"/>
                </a:cxn>
                <a:cxn ang="0">
                  <a:pos x="T4" y="T5"/>
                </a:cxn>
                <a:cxn ang="0">
                  <a:pos x="T6" y="T7"/>
                </a:cxn>
                <a:cxn ang="0">
                  <a:pos x="T8" y="T9"/>
                </a:cxn>
                <a:cxn ang="0">
                  <a:pos x="T10" y="T11"/>
                </a:cxn>
              </a:cxnLst>
              <a:rect l="0" t="0" r="r" b="b"/>
              <a:pathLst>
                <a:path w="70" h="55">
                  <a:moveTo>
                    <a:pt x="53" y="0"/>
                  </a:moveTo>
                  <a:lnTo>
                    <a:pt x="70" y="25"/>
                  </a:lnTo>
                  <a:lnTo>
                    <a:pt x="49" y="55"/>
                  </a:lnTo>
                  <a:lnTo>
                    <a:pt x="0" y="11"/>
                  </a:lnTo>
                  <a:lnTo>
                    <a:pt x="53" y="0"/>
                  </a:lnTo>
                  <a:lnTo>
                    <a:pt x="5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425" name="Freeform 41">
              <a:extLst>
                <a:ext uri="{FF2B5EF4-FFF2-40B4-BE49-F238E27FC236}">
                  <a16:creationId xmlns:a16="http://schemas.microsoft.com/office/drawing/2014/main" id="{D5F6A9CE-F0B7-4F40-BEBD-F27F7AF6404B}"/>
                </a:ext>
              </a:extLst>
            </p:cNvPr>
            <p:cNvSpPr>
              <a:spLocks/>
            </p:cNvSpPr>
            <p:nvPr/>
          </p:nvSpPr>
          <p:spPr bwMode="auto">
            <a:xfrm>
              <a:off x="2359" y="2357"/>
              <a:ext cx="20" cy="293"/>
            </a:xfrm>
            <a:custGeom>
              <a:avLst/>
              <a:gdLst>
                <a:gd name="T0" fmla="*/ 20 w 20"/>
                <a:gd name="T1" fmla="*/ 0 h 293"/>
                <a:gd name="T2" fmla="*/ 13 w 20"/>
                <a:gd name="T3" fmla="*/ 293 h 293"/>
                <a:gd name="T4" fmla="*/ 0 w 20"/>
                <a:gd name="T5" fmla="*/ 222 h 293"/>
                <a:gd name="T6" fmla="*/ 11 w 20"/>
                <a:gd name="T7" fmla="*/ 140 h 293"/>
                <a:gd name="T8" fmla="*/ 20 w 20"/>
                <a:gd name="T9" fmla="*/ 0 h 293"/>
                <a:gd name="T10" fmla="*/ 20 w 20"/>
                <a:gd name="T11" fmla="*/ 0 h 293"/>
              </a:gdLst>
              <a:ahLst/>
              <a:cxnLst>
                <a:cxn ang="0">
                  <a:pos x="T0" y="T1"/>
                </a:cxn>
                <a:cxn ang="0">
                  <a:pos x="T2" y="T3"/>
                </a:cxn>
                <a:cxn ang="0">
                  <a:pos x="T4" y="T5"/>
                </a:cxn>
                <a:cxn ang="0">
                  <a:pos x="T6" y="T7"/>
                </a:cxn>
                <a:cxn ang="0">
                  <a:pos x="T8" y="T9"/>
                </a:cxn>
                <a:cxn ang="0">
                  <a:pos x="T10" y="T11"/>
                </a:cxn>
              </a:cxnLst>
              <a:rect l="0" t="0" r="r" b="b"/>
              <a:pathLst>
                <a:path w="20" h="293">
                  <a:moveTo>
                    <a:pt x="20" y="0"/>
                  </a:moveTo>
                  <a:lnTo>
                    <a:pt x="13" y="293"/>
                  </a:lnTo>
                  <a:lnTo>
                    <a:pt x="0" y="222"/>
                  </a:lnTo>
                  <a:lnTo>
                    <a:pt x="11" y="140"/>
                  </a:lnTo>
                  <a:lnTo>
                    <a:pt x="20" y="0"/>
                  </a:lnTo>
                  <a:lnTo>
                    <a:pt x="2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426" name="Freeform 42">
              <a:extLst>
                <a:ext uri="{FF2B5EF4-FFF2-40B4-BE49-F238E27FC236}">
                  <a16:creationId xmlns:a16="http://schemas.microsoft.com/office/drawing/2014/main" id="{937937BC-ADCA-4BE1-8D5A-66FEB2BDC0DC}"/>
                </a:ext>
              </a:extLst>
            </p:cNvPr>
            <p:cNvSpPr>
              <a:spLocks/>
            </p:cNvSpPr>
            <p:nvPr/>
          </p:nvSpPr>
          <p:spPr bwMode="auto">
            <a:xfrm>
              <a:off x="2080" y="2448"/>
              <a:ext cx="8" cy="102"/>
            </a:xfrm>
            <a:custGeom>
              <a:avLst/>
              <a:gdLst>
                <a:gd name="T0" fmla="*/ 0 w 8"/>
                <a:gd name="T1" fmla="*/ 0 h 102"/>
                <a:gd name="T2" fmla="*/ 8 w 8"/>
                <a:gd name="T3" fmla="*/ 102 h 102"/>
                <a:gd name="T4" fmla="*/ 0 w 8"/>
                <a:gd name="T5" fmla="*/ 0 h 102"/>
                <a:gd name="T6" fmla="*/ 0 w 8"/>
                <a:gd name="T7" fmla="*/ 0 h 102"/>
              </a:gdLst>
              <a:ahLst/>
              <a:cxnLst>
                <a:cxn ang="0">
                  <a:pos x="T0" y="T1"/>
                </a:cxn>
                <a:cxn ang="0">
                  <a:pos x="T2" y="T3"/>
                </a:cxn>
                <a:cxn ang="0">
                  <a:pos x="T4" y="T5"/>
                </a:cxn>
                <a:cxn ang="0">
                  <a:pos x="T6" y="T7"/>
                </a:cxn>
              </a:cxnLst>
              <a:rect l="0" t="0" r="r" b="b"/>
              <a:pathLst>
                <a:path w="8" h="102">
                  <a:moveTo>
                    <a:pt x="0" y="0"/>
                  </a:moveTo>
                  <a:lnTo>
                    <a:pt x="8" y="102"/>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427" name="Freeform 43">
              <a:extLst>
                <a:ext uri="{FF2B5EF4-FFF2-40B4-BE49-F238E27FC236}">
                  <a16:creationId xmlns:a16="http://schemas.microsoft.com/office/drawing/2014/main" id="{30FA1525-F891-4A50-838F-BB560B3F1CB0}"/>
                </a:ext>
              </a:extLst>
            </p:cNvPr>
            <p:cNvSpPr>
              <a:spLocks/>
            </p:cNvSpPr>
            <p:nvPr/>
          </p:nvSpPr>
          <p:spPr bwMode="auto">
            <a:xfrm>
              <a:off x="1833" y="2509"/>
              <a:ext cx="59" cy="801"/>
            </a:xfrm>
            <a:custGeom>
              <a:avLst/>
              <a:gdLst>
                <a:gd name="T0" fmla="*/ 44 w 59"/>
                <a:gd name="T1" fmla="*/ 0 h 801"/>
                <a:gd name="T2" fmla="*/ 59 w 59"/>
                <a:gd name="T3" fmla="*/ 56 h 801"/>
                <a:gd name="T4" fmla="*/ 52 w 59"/>
                <a:gd name="T5" fmla="*/ 131 h 801"/>
                <a:gd name="T6" fmla="*/ 22 w 59"/>
                <a:gd name="T7" fmla="*/ 711 h 801"/>
                <a:gd name="T8" fmla="*/ 9 w 59"/>
                <a:gd name="T9" fmla="*/ 801 h 801"/>
                <a:gd name="T10" fmla="*/ 0 w 59"/>
                <a:gd name="T11" fmla="*/ 628 h 801"/>
                <a:gd name="T12" fmla="*/ 32 w 59"/>
                <a:gd name="T13" fmla="*/ 61 h 801"/>
                <a:gd name="T14" fmla="*/ 44 w 59"/>
                <a:gd name="T15" fmla="*/ 0 h 801"/>
                <a:gd name="T16" fmla="*/ 44 w 59"/>
                <a:gd name="T17" fmla="*/ 0 h 8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 h="801">
                  <a:moveTo>
                    <a:pt x="44" y="0"/>
                  </a:moveTo>
                  <a:lnTo>
                    <a:pt x="59" y="56"/>
                  </a:lnTo>
                  <a:lnTo>
                    <a:pt x="52" y="131"/>
                  </a:lnTo>
                  <a:lnTo>
                    <a:pt x="22" y="711"/>
                  </a:lnTo>
                  <a:lnTo>
                    <a:pt x="9" y="801"/>
                  </a:lnTo>
                  <a:lnTo>
                    <a:pt x="0" y="628"/>
                  </a:lnTo>
                  <a:lnTo>
                    <a:pt x="32" y="61"/>
                  </a:lnTo>
                  <a:lnTo>
                    <a:pt x="44" y="0"/>
                  </a:lnTo>
                  <a:lnTo>
                    <a:pt x="4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428" name="Freeform 44">
              <a:extLst>
                <a:ext uri="{FF2B5EF4-FFF2-40B4-BE49-F238E27FC236}">
                  <a16:creationId xmlns:a16="http://schemas.microsoft.com/office/drawing/2014/main" id="{AC74ECCB-9F0D-4669-8C3D-6801B3AC2EA9}"/>
                </a:ext>
              </a:extLst>
            </p:cNvPr>
            <p:cNvSpPr>
              <a:spLocks/>
            </p:cNvSpPr>
            <p:nvPr/>
          </p:nvSpPr>
          <p:spPr bwMode="auto">
            <a:xfrm>
              <a:off x="2273" y="2575"/>
              <a:ext cx="6" cy="39"/>
            </a:xfrm>
            <a:custGeom>
              <a:avLst/>
              <a:gdLst>
                <a:gd name="T0" fmla="*/ 0 w 6"/>
                <a:gd name="T1" fmla="*/ 0 h 39"/>
                <a:gd name="T2" fmla="*/ 6 w 6"/>
                <a:gd name="T3" fmla="*/ 39 h 39"/>
                <a:gd name="T4" fmla="*/ 0 w 6"/>
                <a:gd name="T5" fmla="*/ 35 h 39"/>
                <a:gd name="T6" fmla="*/ 0 w 6"/>
                <a:gd name="T7" fmla="*/ 0 h 39"/>
                <a:gd name="T8" fmla="*/ 0 w 6"/>
                <a:gd name="T9" fmla="*/ 0 h 39"/>
              </a:gdLst>
              <a:ahLst/>
              <a:cxnLst>
                <a:cxn ang="0">
                  <a:pos x="T0" y="T1"/>
                </a:cxn>
                <a:cxn ang="0">
                  <a:pos x="T2" y="T3"/>
                </a:cxn>
                <a:cxn ang="0">
                  <a:pos x="T4" y="T5"/>
                </a:cxn>
                <a:cxn ang="0">
                  <a:pos x="T6" y="T7"/>
                </a:cxn>
                <a:cxn ang="0">
                  <a:pos x="T8" y="T9"/>
                </a:cxn>
              </a:cxnLst>
              <a:rect l="0" t="0" r="r" b="b"/>
              <a:pathLst>
                <a:path w="6" h="39">
                  <a:moveTo>
                    <a:pt x="0" y="0"/>
                  </a:moveTo>
                  <a:lnTo>
                    <a:pt x="6" y="39"/>
                  </a:lnTo>
                  <a:lnTo>
                    <a:pt x="0" y="35"/>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429" name="Freeform 45">
              <a:extLst>
                <a:ext uri="{FF2B5EF4-FFF2-40B4-BE49-F238E27FC236}">
                  <a16:creationId xmlns:a16="http://schemas.microsoft.com/office/drawing/2014/main" id="{5D1BCD1F-A72B-4124-B19A-479CC58ACEA9}"/>
                </a:ext>
              </a:extLst>
            </p:cNvPr>
            <p:cNvSpPr>
              <a:spLocks/>
            </p:cNvSpPr>
            <p:nvPr/>
          </p:nvSpPr>
          <p:spPr bwMode="auto">
            <a:xfrm>
              <a:off x="2064" y="2601"/>
              <a:ext cx="13" cy="146"/>
            </a:xfrm>
            <a:custGeom>
              <a:avLst/>
              <a:gdLst>
                <a:gd name="T0" fmla="*/ 6 w 13"/>
                <a:gd name="T1" fmla="*/ 0 h 146"/>
                <a:gd name="T2" fmla="*/ 13 w 13"/>
                <a:gd name="T3" fmla="*/ 70 h 146"/>
                <a:gd name="T4" fmla="*/ 8 w 13"/>
                <a:gd name="T5" fmla="*/ 146 h 146"/>
                <a:gd name="T6" fmla="*/ 0 w 13"/>
                <a:gd name="T7" fmla="*/ 74 h 146"/>
                <a:gd name="T8" fmla="*/ 6 w 13"/>
                <a:gd name="T9" fmla="*/ 0 h 146"/>
                <a:gd name="T10" fmla="*/ 6 w 13"/>
                <a:gd name="T11" fmla="*/ 0 h 146"/>
              </a:gdLst>
              <a:ahLst/>
              <a:cxnLst>
                <a:cxn ang="0">
                  <a:pos x="T0" y="T1"/>
                </a:cxn>
                <a:cxn ang="0">
                  <a:pos x="T2" y="T3"/>
                </a:cxn>
                <a:cxn ang="0">
                  <a:pos x="T4" y="T5"/>
                </a:cxn>
                <a:cxn ang="0">
                  <a:pos x="T6" y="T7"/>
                </a:cxn>
                <a:cxn ang="0">
                  <a:pos x="T8" y="T9"/>
                </a:cxn>
                <a:cxn ang="0">
                  <a:pos x="T10" y="T11"/>
                </a:cxn>
              </a:cxnLst>
              <a:rect l="0" t="0" r="r" b="b"/>
              <a:pathLst>
                <a:path w="13" h="146">
                  <a:moveTo>
                    <a:pt x="6" y="0"/>
                  </a:moveTo>
                  <a:lnTo>
                    <a:pt x="13" y="70"/>
                  </a:lnTo>
                  <a:lnTo>
                    <a:pt x="8" y="146"/>
                  </a:lnTo>
                  <a:lnTo>
                    <a:pt x="0" y="74"/>
                  </a:lnTo>
                  <a:lnTo>
                    <a:pt x="6" y="0"/>
                  </a:lnTo>
                  <a:lnTo>
                    <a:pt x="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430" name="Freeform 46">
              <a:extLst>
                <a:ext uri="{FF2B5EF4-FFF2-40B4-BE49-F238E27FC236}">
                  <a16:creationId xmlns:a16="http://schemas.microsoft.com/office/drawing/2014/main" id="{CB60FF43-00D9-4F0F-81DC-04637093E499}"/>
                </a:ext>
              </a:extLst>
            </p:cNvPr>
            <p:cNvSpPr>
              <a:spLocks/>
            </p:cNvSpPr>
            <p:nvPr/>
          </p:nvSpPr>
          <p:spPr bwMode="auto">
            <a:xfrm>
              <a:off x="2260" y="2666"/>
              <a:ext cx="16" cy="162"/>
            </a:xfrm>
            <a:custGeom>
              <a:avLst/>
              <a:gdLst>
                <a:gd name="T0" fmla="*/ 7 w 16"/>
                <a:gd name="T1" fmla="*/ 0 h 162"/>
                <a:gd name="T2" fmla="*/ 16 w 16"/>
                <a:gd name="T3" fmla="*/ 68 h 162"/>
                <a:gd name="T4" fmla="*/ 2 w 16"/>
                <a:gd name="T5" fmla="*/ 143 h 162"/>
                <a:gd name="T6" fmla="*/ 0 w 16"/>
                <a:gd name="T7" fmla="*/ 162 h 162"/>
                <a:gd name="T8" fmla="*/ 3 w 16"/>
                <a:gd name="T9" fmla="*/ 64 h 162"/>
                <a:gd name="T10" fmla="*/ 7 w 16"/>
                <a:gd name="T11" fmla="*/ 0 h 162"/>
                <a:gd name="T12" fmla="*/ 7 w 16"/>
                <a:gd name="T13" fmla="*/ 0 h 162"/>
              </a:gdLst>
              <a:ahLst/>
              <a:cxnLst>
                <a:cxn ang="0">
                  <a:pos x="T0" y="T1"/>
                </a:cxn>
                <a:cxn ang="0">
                  <a:pos x="T2" y="T3"/>
                </a:cxn>
                <a:cxn ang="0">
                  <a:pos x="T4" y="T5"/>
                </a:cxn>
                <a:cxn ang="0">
                  <a:pos x="T6" y="T7"/>
                </a:cxn>
                <a:cxn ang="0">
                  <a:pos x="T8" y="T9"/>
                </a:cxn>
                <a:cxn ang="0">
                  <a:pos x="T10" y="T11"/>
                </a:cxn>
                <a:cxn ang="0">
                  <a:pos x="T12" y="T13"/>
                </a:cxn>
              </a:cxnLst>
              <a:rect l="0" t="0" r="r" b="b"/>
              <a:pathLst>
                <a:path w="16" h="162">
                  <a:moveTo>
                    <a:pt x="7" y="0"/>
                  </a:moveTo>
                  <a:lnTo>
                    <a:pt x="16" y="68"/>
                  </a:lnTo>
                  <a:lnTo>
                    <a:pt x="2" y="143"/>
                  </a:lnTo>
                  <a:lnTo>
                    <a:pt x="0" y="162"/>
                  </a:lnTo>
                  <a:lnTo>
                    <a:pt x="3" y="64"/>
                  </a:lnTo>
                  <a:lnTo>
                    <a:pt x="7" y="0"/>
                  </a:lnTo>
                  <a:lnTo>
                    <a:pt x="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431" name="Freeform 47">
              <a:extLst>
                <a:ext uri="{FF2B5EF4-FFF2-40B4-BE49-F238E27FC236}">
                  <a16:creationId xmlns:a16="http://schemas.microsoft.com/office/drawing/2014/main" id="{CD408D9D-D34E-4B24-8147-C8E4ACB8FD34}"/>
                </a:ext>
              </a:extLst>
            </p:cNvPr>
            <p:cNvSpPr>
              <a:spLocks/>
            </p:cNvSpPr>
            <p:nvPr/>
          </p:nvSpPr>
          <p:spPr bwMode="auto">
            <a:xfrm>
              <a:off x="2356" y="2701"/>
              <a:ext cx="14" cy="214"/>
            </a:xfrm>
            <a:custGeom>
              <a:avLst/>
              <a:gdLst>
                <a:gd name="T0" fmla="*/ 3 w 14"/>
                <a:gd name="T1" fmla="*/ 0 h 214"/>
                <a:gd name="T2" fmla="*/ 14 w 14"/>
                <a:gd name="T3" fmla="*/ 2 h 214"/>
                <a:gd name="T4" fmla="*/ 5 w 14"/>
                <a:gd name="T5" fmla="*/ 214 h 214"/>
                <a:gd name="T6" fmla="*/ 0 w 14"/>
                <a:gd name="T7" fmla="*/ 86 h 214"/>
                <a:gd name="T8" fmla="*/ 3 w 14"/>
                <a:gd name="T9" fmla="*/ 0 h 214"/>
                <a:gd name="T10" fmla="*/ 3 w 14"/>
                <a:gd name="T11" fmla="*/ 0 h 214"/>
              </a:gdLst>
              <a:ahLst/>
              <a:cxnLst>
                <a:cxn ang="0">
                  <a:pos x="T0" y="T1"/>
                </a:cxn>
                <a:cxn ang="0">
                  <a:pos x="T2" y="T3"/>
                </a:cxn>
                <a:cxn ang="0">
                  <a:pos x="T4" y="T5"/>
                </a:cxn>
                <a:cxn ang="0">
                  <a:pos x="T6" y="T7"/>
                </a:cxn>
                <a:cxn ang="0">
                  <a:pos x="T8" y="T9"/>
                </a:cxn>
                <a:cxn ang="0">
                  <a:pos x="T10" y="T11"/>
                </a:cxn>
              </a:cxnLst>
              <a:rect l="0" t="0" r="r" b="b"/>
              <a:pathLst>
                <a:path w="14" h="214">
                  <a:moveTo>
                    <a:pt x="3" y="0"/>
                  </a:moveTo>
                  <a:lnTo>
                    <a:pt x="14" y="2"/>
                  </a:lnTo>
                  <a:lnTo>
                    <a:pt x="5" y="214"/>
                  </a:lnTo>
                  <a:lnTo>
                    <a:pt x="0" y="86"/>
                  </a:lnTo>
                  <a:lnTo>
                    <a:pt x="3" y="0"/>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432" name="Freeform 48">
              <a:extLst>
                <a:ext uri="{FF2B5EF4-FFF2-40B4-BE49-F238E27FC236}">
                  <a16:creationId xmlns:a16="http://schemas.microsoft.com/office/drawing/2014/main" id="{89004C73-8DAC-4A2F-9D7C-D637CB4BAAC8}"/>
                </a:ext>
              </a:extLst>
            </p:cNvPr>
            <p:cNvSpPr>
              <a:spLocks/>
            </p:cNvSpPr>
            <p:nvPr/>
          </p:nvSpPr>
          <p:spPr bwMode="auto">
            <a:xfrm>
              <a:off x="2047" y="2804"/>
              <a:ext cx="11" cy="141"/>
            </a:xfrm>
            <a:custGeom>
              <a:avLst/>
              <a:gdLst>
                <a:gd name="T0" fmla="*/ 8 w 11"/>
                <a:gd name="T1" fmla="*/ 0 h 141"/>
                <a:gd name="T2" fmla="*/ 11 w 11"/>
                <a:gd name="T3" fmla="*/ 141 h 141"/>
                <a:gd name="T4" fmla="*/ 0 w 11"/>
                <a:gd name="T5" fmla="*/ 28 h 141"/>
                <a:gd name="T6" fmla="*/ 8 w 11"/>
                <a:gd name="T7" fmla="*/ 0 h 141"/>
                <a:gd name="T8" fmla="*/ 8 w 11"/>
                <a:gd name="T9" fmla="*/ 0 h 141"/>
              </a:gdLst>
              <a:ahLst/>
              <a:cxnLst>
                <a:cxn ang="0">
                  <a:pos x="T0" y="T1"/>
                </a:cxn>
                <a:cxn ang="0">
                  <a:pos x="T2" y="T3"/>
                </a:cxn>
                <a:cxn ang="0">
                  <a:pos x="T4" y="T5"/>
                </a:cxn>
                <a:cxn ang="0">
                  <a:pos x="T6" y="T7"/>
                </a:cxn>
                <a:cxn ang="0">
                  <a:pos x="T8" y="T9"/>
                </a:cxn>
              </a:cxnLst>
              <a:rect l="0" t="0" r="r" b="b"/>
              <a:pathLst>
                <a:path w="11" h="141">
                  <a:moveTo>
                    <a:pt x="8" y="0"/>
                  </a:moveTo>
                  <a:lnTo>
                    <a:pt x="11" y="141"/>
                  </a:lnTo>
                  <a:lnTo>
                    <a:pt x="0" y="28"/>
                  </a:lnTo>
                  <a:lnTo>
                    <a:pt x="8" y="0"/>
                  </a:lnTo>
                  <a:lnTo>
                    <a:pt x="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433" name="Freeform 49">
              <a:extLst>
                <a:ext uri="{FF2B5EF4-FFF2-40B4-BE49-F238E27FC236}">
                  <a16:creationId xmlns:a16="http://schemas.microsoft.com/office/drawing/2014/main" id="{A3F05FDD-F7FF-40AF-922E-0C24A18B4FAD}"/>
                </a:ext>
              </a:extLst>
            </p:cNvPr>
            <p:cNvSpPr>
              <a:spLocks/>
            </p:cNvSpPr>
            <p:nvPr/>
          </p:nvSpPr>
          <p:spPr bwMode="auto">
            <a:xfrm>
              <a:off x="2417" y="2869"/>
              <a:ext cx="52" cy="492"/>
            </a:xfrm>
            <a:custGeom>
              <a:avLst/>
              <a:gdLst>
                <a:gd name="T0" fmla="*/ 28 w 52"/>
                <a:gd name="T1" fmla="*/ 0 h 492"/>
                <a:gd name="T2" fmla="*/ 52 w 52"/>
                <a:gd name="T3" fmla="*/ 77 h 492"/>
                <a:gd name="T4" fmla="*/ 50 w 52"/>
                <a:gd name="T5" fmla="*/ 168 h 492"/>
                <a:gd name="T6" fmla="*/ 26 w 52"/>
                <a:gd name="T7" fmla="*/ 492 h 492"/>
                <a:gd name="T8" fmla="*/ 0 w 52"/>
                <a:gd name="T9" fmla="*/ 492 h 492"/>
                <a:gd name="T10" fmla="*/ 29 w 52"/>
                <a:gd name="T11" fmla="*/ 71 h 492"/>
                <a:gd name="T12" fmla="*/ 28 w 52"/>
                <a:gd name="T13" fmla="*/ 0 h 492"/>
                <a:gd name="T14" fmla="*/ 28 w 52"/>
                <a:gd name="T15" fmla="*/ 0 h 4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 h="492">
                  <a:moveTo>
                    <a:pt x="28" y="0"/>
                  </a:moveTo>
                  <a:lnTo>
                    <a:pt x="52" y="77"/>
                  </a:lnTo>
                  <a:lnTo>
                    <a:pt x="50" y="168"/>
                  </a:lnTo>
                  <a:lnTo>
                    <a:pt x="26" y="492"/>
                  </a:lnTo>
                  <a:lnTo>
                    <a:pt x="0" y="492"/>
                  </a:lnTo>
                  <a:lnTo>
                    <a:pt x="29" y="71"/>
                  </a:lnTo>
                  <a:lnTo>
                    <a:pt x="28" y="0"/>
                  </a:lnTo>
                  <a:lnTo>
                    <a:pt x="2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434" name="Freeform 50">
              <a:extLst>
                <a:ext uri="{FF2B5EF4-FFF2-40B4-BE49-F238E27FC236}">
                  <a16:creationId xmlns:a16="http://schemas.microsoft.com/office/drawing/2014/main" id="{D6A2977F-158E-4F9B-BB4D-710BE3C3148F}"/>
                </a:ext>
              </a:extLst>
            </p:cNvPr>
            <p:cNvSpPr>
              <a:spLocks/>
            </p:cNvSpPr>
            <p:nvPr/>
          </p:nvSpPr>
          <p:spPr bwMode="auto">
            <a:xfrm>
              <a:off x="2220" y="2879"/>
              <a:ext cx="33" cy="72"/>
            </a:xfrm>
            <a:custGeom>
              <a:avLst/>
              <a:gdLst>
                <a:gd name="T0" fmla="*/ 33 w 33"/>
                <a:gd name="T1" fmla="*/ 0 h 72"/>
                <a:gd name="T2" fmla="*/ 26 w 33"/>
                <a:gd name="T3" fmla="*/ 36 h 72"/>
                <a:gd name="T4" fmla="*/ 0 w 33"/>
                <a:gd name="T5" fmla="*/ 72 h 72"/>
                <a:gd name="T6" fmla="*/ 33 w 33"/>
                <a:gd name="T7" fmla="*/ 0 h 72"/>
                <a:gd name="T8" fmla="*/ 33 w 33"/>
                <a:gd name="T9" fmla="*/ 0 h 72"/>
              </a:gdLst>
              <a:ahLst/>
              <a:cxnLst>
                <a:cxn ang="0">
                  <a:pos x="T0" y="T1"/>
                </a:cxn>
                <a:cxn ang="0">
                  <a:pos x="T2" y="T3"/>
                </a:cxn>
                <a:cxn ang="0">
                  <a:pos x="T4" y="T5"/>
                </a:cxn>
                <a:cxn ang="0">
                  <a:pos x="T6" y="T7"/>
                </a:cxn>
                <a:cxn ang="0">
                  <a:pos x="T8" y="T9"/>
                </a:cxn>
              </a:cxnLst>
              <a:rect l="0" t="0" r="r" b="b"/>
              <a:pathLst>
                <a:path w="33" h="72">
                  <a:moveTo>
                    <a:pt x="33" y="0"/>
                  </a:moveTo>
                  <a:lnTo>
                    <a:pt x="26" y="36"/>
                  </a:lnTo>
                  <a:lnTo>
                    <a:pt x="0" y="72"/>
                  </a:lnTo>
                  <a:lnTo>
                    <a:pt x="33" y="0"/>
                  </a:lnTo>
                  <a:lnTo>
                    <a:pt x="3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435" name="Freeform 51">
              <a:extLst>
                <a:ext uri="{FF2B5EF4-FFF2-40B4-BE49-F238E27FC236}">
                  <a16:creationId xmlns:a16="http://schemas.microsoft.com/office/drawing/2014/main" id="{ED34D9D4-B170-4423-AB4A-9F4C12A79248}"/>
                </a:ext>
              </a:extLst>
            </p:cNvPr>
            <p:cNvSpPr>
              <a:spLocks/>
            </p:cNvSpPr>
            <p:nvPr/>
          </p:nvSpPr>
          <p:spPr bwMode="auto">
            <a:xfrm>
              <a:off x="2275" y="2915"/>
              <a:ext cx="41" cy="76"/>
            </a:xfrm>
            <a:custGeom>
              <a:avLst/>
              <a:gdLst>
                <a:gd name="T0" fmla="*/ 4 w 41"/>
                <a:gd name="T1" fmla="*/ 0 h 76"/>
                <a:gd name="T2" fmla="*/ 35 w 41"/>
                <a:gd name="T3" fmla="*/ 28 h 76"/>
                <a:gd name="T4" fmla="*/ 41 w 41"/>
                <a:gd name="T5" fmla="*/ 76 h 76"/>
                <a:gd name="T6" fmla="*/ 0 w 41"/>
                <a:gd name="T7" fmla="*/ 5 h 76"/>
                <a:gd name="T8" fmla="*/ 4 w 41"/>
                <a:gd name="T9" fmla="*/ 0 h 76"/>
                <a:gd name="T10" fmla="*/ 4 w 41"/>
                <a:gd name="T11" fmla="*/ 0 h 76"/>
              </a:gdLst>
              <a:ahLst/>
              <a:cxnLst>
                <a:cxn ang="0">
                  <a:pos x="T0" y="T1"/>
                </a:cxn>
                <a:cxn ang="0">
                  <a:pos x="T2" y="T3"/>
                </a:cxn>
                <a:cxn ang="0">
                  <a:pos x="T4" y="T5"/>
                </a:cxn>
                <a:cxn ang="0">
                  <a:pos x="T6" y="T7"/>
                </a:cxn>
                <a:cxn ang="0">
                  <a:pos x="T8" y="T9"/>
                </a:cxn>
                <a:cxn ang="0">
                  <a:pos x="T10" y="T11"/>
                </a:cxn>
              </a:cxnLst>
              <a:rect l="0" t="0" r="r" b="b"/>
              <a:pathLst>
                <a:path w="41" h="76">
                  <a:moveTo>
                    <a:pt x="4" y="0"/>
                  </a:moveTo>
                  <a:lnTo>
                    <a:pt x="35" y="28"/>
                  </a:lnTo>
                  <a:lnTo>
                    <a:pt x="41" y="76"/>
                  </a:lnTo>
                  <a:lnTo>
                    <a:pt x="0" y="5"/>
                  </a:lnTo>
                  <a:lnTo>
                    <a:pt x="4" y="0"/>
                  </a:lnTo>
                  <a:lnTo>
                    <a:pt x="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436" name="Freeform 52">
              <a:extLst>
                <a:ext uri="{FF2B5EF4-FFF2-40B4-BE49-F238E27FC236}">
                  <a16:creationId xmlns:a16="http://schemas.microsoft.com/office/drawing/2014/main" id="{F3C2775A-9614-46A4-A74D-4B177369B1A8}"/>
                </a:ext>
              </a:extLst>
            </p:cNvPr>
            <p:cNvSpPr>
              <a:spLocks/>
            </p:cNvSpPr>
            <p:nvPr/>
          </p:nvSpPr>
          <p:spPr bwMode="auto">
            <a:xfrm>
              <a:off x="3029" y="2935"/>
              <a:ext cx="466" cy="603"/>
            </a:xfrm>
            <a:custGeom>
              <a:avLst/>
              <a:gdLst>
                <a:gd name="T0" fmla="*/ 95 w 466"/>
                <a:gd name="T1" fmla="*/ 0 h 603"/>
                <a:gd name="T2" fmla="*/ 142 w 466"/>
                <a:gd name="T3" fmla="*/ 127 h 603"/>
                <a:gd name="T4" fmla="*/ 112 w 466"/>
                <a:gd name="T5" fmla="*/ 330 h 603"/>
                <a:gd name="T6" fmla="*/ 80 w 466"/>
                <a:gd name="T7" fmla="*/ 436 h 603"/>
                <a:gd name="T8" fmla="*/ 298 w 466"/>
                <a:gd name="T9" fmla="*/ 464 h 603"/>
                <a:gd name="T10" fmla="*/ 466 w 466"/>
                <a:gd name="T11" fmla="*/ 553 h 603"/>
                <a:gd name="T12" fmla="*/ 450 w 466"/>
                <a:gd name="T13" fmla="*/ 586 h 603"/>
                <a:gd name="T14" fmla="*/ 409 w 466"/>
                <a:gd name="T15" fmla="*/ 588 h 603"/>
                <a:gd name="T16" fmla="*/ 320 w 466"/>
                <a:gd name="T17" fmla="*/ 583 h 603"/>
                <a:gd name="T18" fmla="*/ 72 w 466"/>
                <a:gd name="T19" fmla="*/ 603 h 603"/>
                <a:gd name="T20" fmla="*/ 49 w 466"/>
                <a:gd name="T21" fmla="*/ 524 h 603"/>
                <a:gd name="T22" fmla="*/ 42 w 466"/>
                <a:gd name="T23" fmla="*/ 574 h 603"/>
                <a:gd name="T24" fmla="*/ 0 w 466"/>
                <a:gd name="T25" fmla="*/ 542 h 603"/>
                <a:gd name="T26" fmla="*/ 1 w 466"/>
                <a:gd name="T27" fmla="*/ 477 h 603"/>
                <a:gd name="T28" fmla="*/ 42 w 466"/>
                <a:gd name="T29" fmla="*/ 490 h 603"/>
                <a:gd name="T30" fmla="*/ 59 w 466"/>
                <a:gd name="T31" fmla="*/ 306 h 603"/>
                <a:gd name="T32" fmla="*/ 84 w 466"/>
                <a:gd name="T33" fmla="*/ 200 h 603"/>
                <a:gd name="T34" fmla="*/ 106 w 466"/>
                <a:gd name="T35" fmla="*/ 104 h 603"/>
                <a:gd name="T36" fmla="*/ 83 w 466"/>
                <a:gd name="T37" fmla="*/ 7 h 603"/>
                <a:gd name="T38" fmla="*/ 95 w 466"/>
                <a:gd name="T39" fmla="*/ 0 h 603"/>
                <a:gd name="T40" fmla="*/ 95 w 466"/>
                <a:gd name="T41" fmla="*/ 0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66" h="603">
                  <a:moveTo>
                    <a:pt x="95" y="0"/>
                  </a:moveTo>
                  <a:lnTo>
                    <a:pt x="142" y="127"/>
                  </a:lnTo>
                  <a:lnTo>
                    <a:pt x="112" y="330"/>
                  </a:lnTo>
                  <a:lnTo>
                    <a:pt x="80" y="436"/>
                  </a:lnTo>
                  <a:lnTo>
                    <a:pt x="298" y="464"/>
                  </a:lnTo>
                  <a:lnTo>
                    <a:pt x="466" y="553"/>
                  </a:lnTo>
                  <a:lnTo>
                    <a:pt x="450" y="586"/>
                  </a:lnTo>
                  <a:lnTo>
                    <a:pt x="409" y="588"/>
                  </a:lnTo>
                  <a:lnTo>
                    <a:pt x="320" y="583"/>
                  </a:lnTo>
                  <a:lnTo>
                    <a:pt x="72" y="603"/>
                  </a:lnTo>
                  <a:lnTo>
                    <a:pt x="49" y="524"/>
                  </a:lnTo>
                  <a:lnTo>
                    <a:pt x="42" y="574"/>
                  </a:lnTo>
                  <a:lnTo>
                    <a:pt x="0" y="542"/>
                  </a:lnTo>
                  <a:lnTo>
                    <a:pt x="1" y="477"/>
                  </a:lnTo>
                  <a:lnTo>
                    <a:pt x="42" y="490"/>
                  </a:lnTo>
                  <a:lnTo>
                    <a:pt x="59" y="306"/>
                  </a:lnTo>
                  <a:lnTo>
                    <a:pt x="84" y="200"/>
                  </a:lnTo>
                  <a:lnTo>
                    <a:pt x="106" y="104"/>
                  </a:lnTo>
                  <a:lnTo>
                    <a:pt x="83" y="7"/>
                  </a:lnTo>
                  <a:lnTo>
                    <a:pt x="95" y="0"/>
                  </a:lnTo>
                  <a:lnTo>
                    <a:pt x="9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437" name="Freeform 53">
              <a:extLst>
                <a:ext uri="{FF2B5EF4-FFF2-40B4-BE49-F238E27FC236}">
                  <a16:creationId xmlns:a16="http://schemas.microsoft.com/office/drawing/2014/main" id="{B69D3A25-D4CB-4BE0-9121-887F838C5736}"/>
                </a:ext>
              </a:extLst>
            </p:cNvPr>
            <p:cNvSpPr>
              <a:spLocks/>
            </p:cNvSpPr>
            <p:nvPr/>
          </p:nvSpPr>
          <p:spPr bwMode="auto">
            <a:xfrm>
              <a:off x="2957" y="2966"/>
              <a:ext cx="149" cy="133"/>
            </a:xfrm>
            <a:custGeom>
              <a:avLst/>
              <a:gdLst>
                <a:gd name="T0" fmla="*/ 61 w 149"/>
                <a:gd name="T1" fmla="*/ 0 h 133"/>
                <a:gd name="T2" fmla="*/ 127 w 149"/>
                <a:gd name="T3" fmla="*/ 12 h 133"/>
                <a:gd name="T4" fmla="*/ 149 w 149"/>
                <a:gd name="T5" fmla="*/ 74 h 133"/>
                <a:gd name="T6" fmla="*/ 136 w 149"/>
                <a:gd name="T7" fmla="*/ 122 h 133"/>
                <a:gd name="T8" fmla="*/ 90 w 149"/>
                <a:gd name="T9" fmla="*/ 133 h 133"/>
                <a:gd name="T10" fmla="*/ 91 w 149"/>
                <a:gd name="T11" fmla="*/ 93 h 133"/>
                <a:gd name="T12" fmla="*/ 73 w 149"/>
                <a:gd name="T13" fmla="*/ 96 h 133"/>
                <a:gd name="T14" fmla="*/ 51 w 149"/>
                <a:gd name="T15" fmla="*/ 124 h 133"/>
                <a:gd name="T16" fmla="*/ 15 w 149"/>
                <a:gd name="T17" fmla="*/ 132 h 133"/>
                <a:gd name="T18" fmla="*/ 0 w 149"/>
                <a:gd name="T19" fmla="*/ 60 h 133"/>
                <a:gd name="T20" fmla="*/ 61 w 149"/>
                <a:gd name="T21" fmla="*/ 0 h 133"/>
                <a:gd name="T22" fmla="*/ 61 w 149"/>
                <a:gd name="T23" fmla="*/ 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9" h="133">
                  <a:moveTo>
                    <a:pt x="61" y="0"/>
                  </a:moveTo>
                  <a:lnTo>
                    <a:pt x="127" y="12"/>
                  </a:lnTo>
                  <a:lnTo>
                    <a:pt x="149" y="74"/>
                  </a:lnTo>
                  <a:lnTo>
                    <a:pt x="136" y="122"/>
                  </a:lnTo>
                  <a:lnTo>
                    <a:pt x="90" y="133"/>
                  </a:lnTo>
                  <a:lnTo>
                    <a:pt x="91" y="93"/>
                  </a:lnTo>
                  <a:lnTo>
                    <a:pt x="73" y="96"/>
                  </a:lnTo>
                  <a:lnTo>
                    <a:pt x="51" y="124"/>
                  </a:lnTo>
                  <a:lnTo>
                    <a:pt x="15" y="132"/>
                  </a:lnTo>
                  <a:lnTo>
                    <a:pt x="0" y="60"/>
                  </a:lnTo>
                  <a:lnTo>
                    <a:pt x="61" y="0"/>
                  </a:lnTo>
                  <a:lnTo>
                    <a:pt x="6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438" name="Freeform 54">
              <a:extLst>
                <a:ext uri="{FF2B5EF4-FFF2-40B4-BE49-F238E27FC236}">
                  <a16:creationId xmlns:a16="http://schemas.microsoft.com/office/drawing/2014/main" id="{1EBB1A84-2DD2-4661-A04F-71F6B7CFC956}"/>
                </a:ext>
              </a:extLst>
            </p:cNvPr>
            <p:cNvSpPr>
              <a:spLocks/>
            </p:cNvSpPr>
            <p:nvPr/>
          </p:nvSpPr>
          <p:spPr bwMode="auto">
            <a:xfrm>
              <a:off x="2607" y="2996"/>
              <a:ext cx="261" cy="182"/>
            </a:xfrm>
            <a:custGeom>
              <a:avLst/>
              <a:gdLst>
                <a:gd name="T0" fmla="*/ 132 w 261"/>
                <a:gd name="T1" fmla="*/ 0 h 182"/>
                <a:gd name="T2" fmla="*/ 225 w 261"/>
                <a:gd name="T3" fmla="*/ 39 h 182"/>
                <a:gd name="T4" fmla="*/ 261 w 261"/>
                <a:gd name="T5" fmla="*/ 132 h 182"/>
                <a:gd name="T6" fmla="*/ 220 w 261"/>
                <a:gd name="T7" fmla="*/ 122 h 182"/>
                <a:gd name="T8" fmla="*/ 216 w 261"/>
                <a:gd name="T9" fmla="*/ 123 h 182"/>
                <a:gd name="T10" fmla="*/ 195 w 261"/>
                <a:gd name="T11" fmla="*/ 156 h 182"/>
                <a:gd name="T12" fmla="*/ 163 w 261"/>
                <a:gd name="T13" fmla="*/ 182 h 182"/>
                <a:gd name="T14" fmla="*/ 141 w 261"/>
                <a:gd name="T15" fmla="*/ 151 h 182"/>
                <a:gd name="T16" fmla="*/ 125 w 261"/>
                <a:gd name="T17" fmla="*/ 162 h 182"/>
                <a:gd name="T18" fmla="*/ 106 w 261"/>
                <a:gd name="T19" fmla="*/ 171 h 182"/>
                <a:gd name="T20" fmla="*/ 91 w 261"/>
                <a:gd name="T21" fmla="*/ 144 h 182"/>
                <a:gd name="T22" fmla="*/ 66 w 261"/>
                <a:gd name="T23" fmla="*/ 157 h 182"/>
                <a:gd name="T24" fmla="*/ 63 w 261"/>
                <a:gd name="T25" fmla="*/ 123 h 182"/>
                <a:gd name="T26" fmla="*/ 59 w 261"/>
                <a:gd name="T27" fmla="*/ 123 h 182"/>
                <a:gd name="T28" fmla="*/ 0 w 261"/>
                <a:gd name="T29" fmla="*/ 134 h 182"/>
                <a:gd name="T30" fmla="*/ 4 w 261"/>
                <a:gd name="T31" fmla="*/ 77 h 182"/>
                <a:gd name="T32" fmla="*/ 61 w 261"/>
                <a:gd name="T33" fmla="*/ 27 h 182"/>
                <a:gd name="T34" fmla="*/ 132 w 261"/>
                <a:gd name="T35" fmla="*/ 0 h 182"/>
                <a:gd name="T36" fmla="*/ 132 w 261"/>
                <a:gd name="T37" fmla="*/ 0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61" h="182">
                  <a:moveTo>
                    <a:pt x="132" y="0"/>
                  </a:moveTo>
                  <a:lnTo>
                    <a:pt x="225" y="39"/>
                  </a:lnTo>
                  <a:lnTo>
                    <a:pt x="261" y="132"/>
                  </a:lnTo>
                  <a:lnTo>
                    <a:pt x="220" y="122"/>
                  </a:lnTo>
                  <a:lnTo>
                    <a:pt x="216" y="123"/>
                  </a:lnTo>
                  <a:lnTo>
                    <a:pt x="195" y="156"/>
                  </a:lnTo>
                  <a:lnTo>
                    <a:pt x="163" y="182"/>
                  </a:lnTo>
                  <a:lnTo>
                    <a:pt x="141" y="151"/>
                  </a:lnTo>
                  <a:lnTo>
                    <a:pt x="125" y="162"/>
                  </a:lnTo>
                  <a:lnTo>
                    <a:pt x="106" y="171"/>
                  </a:lnTo>
                  <a:lnTo>
                    <a:pt x="91" y="144"/>
                  </a:lnTo>
                  <a:lnTo>
                    <a:pt x="66" y="157"/>
                  </a:lnTo>
                  <a:lnTo>
                    <a:pt x="63" y="123"/>
                  </a:lnTo>
                  <a:lnTo>
                    <a:pt x="59" y="123"/>
                  </a:lnTo>
                  <a:lnTo>
                    <a:pt x="0" y="134"/>
                  </a:lnTo>
                  <a:lnTo>
                    <a:pt x="4" y="77"/>
                  </a:lnTo>
                  <a:lnTo>
                    <a:pt x="61" y="27"/>
                  </a:lnTo>
                  <a:lnTo>
                    <a:pt x="132" y="0"/>
                  </a:lnTo>
                  <a:lnTo>
                    <a:pt x="13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439" name="Freeform 55">
              <a:extLst>
                <a:ext uri="{FF2B5EF4-FFF2-40B4-BE49-F238E27FC236}">
                  <a16:creationId xmlns:a16="http://schemas.microsoft.com/office/drawing/2014/main" id="{6480B10B-7615-4CEF-BDC7-66FB6065D8F4}"/>
                </a:ext>
              </a:extLst>
            </p:cNvPr>
            <p:cNvSpPr>
              <a:spLocks/>
            </p:cNvSpPr>
            <p:nvPr/>
          </p:nvSpPr>
          <p:spPr bwMode="auto">
            <a:xfrm>
              <a:off x="2205" y="3006"/>
              <a:ext cx="113" cy="155"/>
            </a:xfrm>
            <a:custGeom>
              <a:avLst/>
              <a:gdLst>
                <a:gd name="T0" fmla="*/ 7 w 113"/>
                <a:gd name="T1" fmla="*/ 0 h 155"/>
                <a:gd name="T2" fmla="*/ 11 w 113"/>
                <a:gd name="T3" fmla="*/ 93 h 155"/>
                <a:gd name="T4" fmla="*/ 23 w 113"/>
                <a:gd name="T5" fmla="*/ 132 h 155"/>
                <a:gd name="T6" fmla="*/ 66 w 113"/>
                <a:gd name="T7" fmla="*/ 142 h 155"/>
                <a:gd name="T8" fmla="*/ 97 w 113"/>
                <a:gd name="T9" fmla="*/ 101 h 155"/>
                <a:gd name="T10" fmla="*/ 101 w 113"/>
                <a:gd name="T11" fmla="*/ 40 h 155"/>
                <a:gd name="T12" fmla="*/ 113 w 113"/>
                <a:gd name="T13" fmla="*/ 95 h 155"/>
                <a:gd name="T14" fmla="*/ 85 w 113"/>
                <a:gd name="T15" fmla="*/ 140 h 155"/>
                <a:gd name="T16" fmla="*/ 41 w 113"/>
                <a:gd name="T17" fmla="*/ 155 h 155"/>
                <a:gd name="T18" fmla="*/ 0 w 113"/>
                <a:gd name="T19" fmla="*/ 116 h 155"/>
                <a:gd name="T20" fmla="*/ 7 w 113"/>
                <a:gd name="T21" fmla="*/ 0 h 155"/>
                <a:gd name="T22" fmla="*/ 7 w 113"/>
                <a:gd name="T23" fmla="*/ 0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3" h="155">
                  <a:moveTo>
                    <a:pt x="7" y="0"/>
                  </a:moveTo>
                  <a:lnTo>
                    <a:pt x="11" y="93"/>
                  </a:lnTo>
                  <a:lnTo>
                    <a:pt x="23" y="132"/>
                  </a:lnTo>
                  <a:lnTo>
                    <a:pt x="66" y="142"/>
                  </a:lnTo>
                  <a:lnTo>
                    <a:pt x="97" y="101"/>
                  </a:lnTo>
                  <a:lnTo>
                    <a:pt x="101" y="40"/>
                  </a:lnTo>
                  <a:lnTo>
                    <a:pt x="113" y="95"/>
                  </a:lnTo>
                  <a:lnTo>
                    <a:pt x="85" y="140"/>
                  </a:lnTo>
                  <a:lnTo>
                    <a:pt x="41" y="155"/>
                  </a:lnTo>
                  <a:lnTo>
                    <a:pt x="0" y="116"/>
                  </a:lnTo>
                  <a:lnTo>
                    <a:pt x="7" y="0"/>
                  </a:lnTo>
                  <a:lnTo>
                    <a:pt x="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440" name="Freeform 56">
              <a:extLst>
                <a:ext uri="{FF2B5EF4-FFF2-40B4-BE49-F238E27FC236}">
                  <a16:creationId xmlns:a16="http://schemas.microsoft.com/office/drawing/2014/main" id="{9EAFA3A6-9277-49B9-9C4E-43862801F9FC}"/>
                </a:ext>
              </a:extLst>
            </p:cNvPr>
            <p:cNvSpPr>
              <a:spLocks/>
            </p:cNvSpPr>
            <p:nvPr/>
          </p:nvSpPr>
          <p:spPr bwMode="auto">
            <a:xfrm>
              <a:off x="1984" y="3052"/>
              <a:ext cx="78" cy="369"/>
            </a:xfrm>
            <a:custGeom>
              <a:avLst/>
              <a:gdLst>
                <a:gd name="T0" fmla="*/ 0 w 78"/>
                <a:gd name="T1" fmla="*/ 0 h 369"/>
                <a:gd name="T2" fmla="*/ 38 w 78"/>
                <a:gd name="T3" fmla="*/ 66 h 369"/>
                <a:gd name="T4" fmla="*/ 48 w 78"/>
                <a:gd name="T5" fmla="*/ 157 h 369"/>
                <a:gd name="T6" fmla="*/ 78 w 78"/>
                <a:gd name="T7" fmla="*/ 365 h 369"/>
                <a:gd name="T8" fmla="*/ 60 w 78"/>
                <a:gd name="T9" fmla="*/ 369 h 369"/>
                <a:gd name="T10" fmla="*/ 20 w 78"/>
                <a:gd name="T11" fmla="*/ 182 h 369"/>
                <a:gd name="T12" fmla="*/ 0 w 78"/>
                <a:gd name="T13" fmla="*/ 0 h 369"/>
                <a:gd name="T14" fmla="*/ 0 w 78"/>
                <a:gd name="T15" fmla="*/ 0 h 3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8" h="369">
                  <a:moveTo>
                    <a:pt x="0" y="0"/>
                  </a:moveTo>
                  <a:lnTo>
                    <a:pt x="38" y="66"/>
                  </a:lnTo>
                  <a:lnTo>
                    <a:pt x="48" y="157"/>
                  </a:lnTo>
                  <a:lnTo>
                    <a:pt x="78" y="365"/>
                  </a:lnTo>
                  <a:lnTo>
                    <a:pt x="60" y="369"/>
                  </a:lnTo>
                  <a:lnTo>
                    <a:pt x="20" y="182"/>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441" name="Freeform 57">
              <a:extLst>
                <a:ext uri="{FF2B5EF4-FFF2-40B4-BE49-F238E27FC236}">
                  <a16:creationId xmlns:a16="http://schemas.microsoft.com/office/drawing/2014/main" id="{4C5AA4CD-3EC7-4E45-815B-4C010D171F4A}"/>
                </a:ext>
              </a:extLst>
            </p:cNvPr>
            <p:cNvSpPr>
              <a:spLocks/>
            </p:cNvSpPr>
            <p:nvPr/>
          </p:nvSpPr>
          <p:spPr bwMode="auto">
            <a:xfrm>
              <a:off x="2027" y="3082"/>
              <a:ext cx="104" cy="340"/>
            </a:xfrm>
            <a:custGeom>
              <a:avLst/>
              <a:gdLst>
                <a:gd name="T0" fmla="*/ 2 w 104"/>
                <a:gd name="T1" fmla="*/ 0 h 340"/>
                <a:gd name="T2" fmla="*/ 61 w 104"/>
                <a:gd name="T3" fmla="*/ 58 h 340"/>
                <a:gd name="T4" fmla="*/ 91 w 104"/>
                <a:gd name="T5" fmla="*/ 142 h 340"/>
                <a:gd name="T6" fmla="*/ 104 w 104"/>
                <a:gd name="T7" fmla="*/ 340 h 340"/>
                <a:gd name="T8" fmla="*/ 76 w 104"/>
                <a:gd name="T9" fmla="*/ 196 h 340"/>
                <a:gd name="T10" fmla="*/ 45 w 104"/>
                <a:gd name="T11" fmla="*/ 97 h 340"/>
                <a:gd name="T12" fmla="*/ 0 w 104"/>
                <a:gd name="T13" fmla="*/ 1 h 340"/>
                <a:gd name="T14" fmla="*/ 2 w 104"/>
                <a:gd name="T15" fmla="*/ 0 h 340"/>
                <a:gd name="T16" fmla="*/ 2 w 104"/>
                <a:gd name="T1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4" h="340">
                  <a:moveTo>
                    <a:pt x="2" y="0"/>
                  </a:moveTo>
                  <a:lnTo>
                    <a:pt x="61" y="58"/>
                  </a:lnTo>
                  <a:lnTo>
                    <a:pt x="91" y="142"/>
                  </a:lnTo>
                  <a:lnTo>
                    <a:pt x="104" y="340"/>
                  </a:lnTo>
                  <a:lnTo>
                    <a:pt x="76" y="196"/>
                  </a:lnTo>
                  <a:lnTo>
                    <a:pt x="45" y="97"/>
                  </a:lnTo>
                  <a:lnTo>
                    <a:pt x="0" y="1"/>
                  </a:lnTo>
                  <a:lnTo>
                    <a:pt x="2" y="0"/>
                  </a:lnTo>
                  <a:lnTo>
                    <a:pt x="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442" name="Freeform 58">
              <a:extLst>
                <a:ext uri="{FF2B5EF4-FFF2-40B4-BE49-F238E27FC236}">
                  <a16:creationId xmlns:a16="http://schemas.microsoft.com/office/drawing/2014/main" id="{85171404-1C39-4FA5-95D0-1C84FEB2C59D}"/>
                </a:ext>
              </a:extLst>
            </p:cNvPr>
            <p:cNvSpPr>
              <a:spLocks/>
            </p:cNvSpPr>
            <p:nvPr/>
          </p:nvSpPr>
          <p:spPr bwMode="auto">
            <a:xfrm>
              <a:off x="2837" y="3153"/>
              <a:ext cx="108" cy="172"/>
            </a:xfrm>
            <a:custGeom>
              <a:avLst/>
              <a:gdLst>
                <a:gd name="T0" fmla="*/ 54 w 108"/>
                <a:gd name="T1" fmla="*/ 0 h 172"/>
                <a:gd name="T2" fmla="*/ 81 w 108"/>
                <a:gd name="T3" fmla="*/ 39 h 172"/>
                <a:gd name="T4" fmla="*/ 101 w 108"/>
                <a:gd name="T5" fmla="*/ 91 h 172"/>
                <a:gd name="T6" fmla="*/ 108 w 108"/>
                <a:gd name="T7" fmla="*/ 152 h 172"/>
                <a:gd name="T8" fmla="*/ 105 w 108"/>
                <a:gd name="T9" fmla="*/ 172 h 172"/>
                <a:gd name="T10" fmla="*/ 82 w 108"/>
                <a:gd name="T11" fmla="*/ 162 h 172"/>
                <a:gd name="T12" fmla="*/ 76 w 108"/>
                <a:gd name="T13" fmla="*/ 122 h 172"/>
                <a:gd name="T14" fmla="*/ 33 w 108"/>
                <a:gd name="T15" fmla="*/ 156 h 172"/>
                <a:gd name="T16" fmla="*/ 0 w 108"/>
                <a:gd name="T17" fmla="*/ 107 h 172"/>
                <a:gd name="T18" fmla="*/ 54 w 108"/>
                <a:gd name="T19" fmla="*/ 0 h 172"/>
                <a:gd name="T20" fmla="*/ 54 w 108"/>
                <a:gd name="T21" fmla="*/ 0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 h="172">
                  <a:moveTo>
                    <a:pt x="54" y="0"/>
                  </a:moveTo>
                  <a:lnTo>
                    <a:pt x="81" y="39"/>
                  </a:lnTo>
                  <a:lnTo>
                    <a:pt x="101" y="91"/>
                  </a:lnTo>
                  <a:lnTo>
                    <a:pt x="108" y="152"/>
                  </a:lnTo>
                  <a:lnTo>
                    <a:pt x="105" y="172"/>
                  </a:lnTo>
                  <a:lnTo>
                    <a:pt x="82" y="162"/>
                  </a:lnTo>
                  <a:lnTo>
                    <a:pt x="76" y="122"/>
                  </a:lnTo>
                  <a:lnTo>
                    <a:pt x="33" y="156"/>
                  </a:lnTo>
                  <a:lnTo>
                    <a:pt x="0" y="107"/>
                  </a:lnTo>
                  <a:lnTo>
                    <a:pt x="54" y="0"/>
                  </a:lnTo>
                  <a:lnTo>
                    <a:pt x="5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443" name="Freeform 59">
              <a:extLst>
                <a:ext uri="{FF2B5EF4-FFF2-40B4-BE49-F238E27FC236}">
                  <a16:creationId xmlns:a16="http://schemas.microsoft.com/office/drawing/2014/main" id="{48957D71-EEA6-4885-B466-0DBFB03651CC}"/>
                </a:ext>
              </a:extLst>
            </p:cNvPr>
            <p:cNvSpPr>
              <a:spLocks/>
            </p:cNvSpPr>
            <p:nvPr/>
          </p:nvSpPr>
          <p:spPr bwMode="auto">
            <a:xfrm>
              <a:off x="2957" y="3158"/>
              <a:ext cx="61" cy="134"/>
            </a:xfrm>
            <a:custGeom>
              <a:avLst/>
              <a:gdLst>
                <a:gd name="T0" fmla="*/ 0 w 61"/>
                <a:gd name="T1" fmla="*/ 0 h 134"/>
                <a:gd name="T2" fmla="*/ 61 w 61"/>
                <a:gd name="T3" fmla="*/ 52 h 134"/>
                <a:gd name="T4" fmla="*/ 58 w 61"/>
                <a:gd name="T5" fmla="*/ 122 h 134"/>
                <a:gd name="T6" fmla="*/ 17 w 61"/>
                <a:gd name="T7" fmla="*/ 134 h 134"/>
                <a:gd name="T8" fmla="*/ 6 w 61"/>
                <a:gd name="T9" fmla="*/ 72 h 134"/>
                <a:gd name="T10" fmla="*/ 0 w 61"/>
                <a:gd name="T11" fmla="*/ 0 h 134"/>
                <a:gd name="T12" fmla="*/ 0 w 61"/>
                <a:gd name="T13" fmla="*/ 0 h 134"/>
              </a:gdLst>
              <a:ahLst/>
              <a:cxnLst>
                <a:cxn ang="0">
                  <a:pos x="T0" y="T1"/>
                </a:cxn>
                <a:cxn ang="0">
                  <a:pos x="T2" y="T3"/>
                </a:cxn>
                <a:cxn ang="0">
                  <a:pos x="T4" y="T5"/>
                </a:cxn>
                <a:cxn ang="0">
                  <a:pos x="T6" y="T7"/>
                </a:cxn>
                <a:cxn ang="0">
                  <a:pos x="T8" y="T9"/>
                </a:cxn>
                <a:cxn ang="0">
                  <a:pos x="T10" y="T11"/>
                </a:cxn>
                <a:cxn ang="0">
                  <a:pos x="T12" y="T13"/>
                </a:cxn>
              </a:cxnLst>
              <a:rect l="0" t="0" r="r" b="b"/>
              <a:pathLst>
                <a:path w="61" h="134">
                  <a:moveTo>
                    <a:pt x="0" y="0"/>
                  </a:moveTo>
                  <a:lnTo>
                    <a:pt x="61" y="52"/>
                  </a:lnTo>
                  <a:lnTo>
                    <a:pt x="58" y="122"/>
                  </a:lnTo>
                  <a:lnTo>
                    <a:pt x="17" y="134"/>
                  </a:lnTo>
                  <a:lnTo>
                    <a:pt x="6" y="72"/>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444" name="Freeform 60">
              <a:extLst>
                <a:ext uri="{FF2B5EF4-FFF2-40B4-BE49-F238E27FC236}">
                  <a16:creationId xmlns:a16="http://schemas.microsoft.com/office/drawing/2014/main" id="{F9CF4FA3-4A7F-42BE-A170-B3E06033978B}"/>
                </a:ext>
              </a:extLst>
            </p:cNvPr>
            <p:cNvSpPr>
              <a:spLocks/>
            </p:cNvSpPr>
            <p:nvPr/>
          </p:nvSpPr>
          <p:spPr bwMode="auto">
            <a:xfrm>
              <a:off x="2195" y="3204"/>
              <a:ext cx="140" cy="294"/>
            </a:xfrm>
            <a:custGeom>
              <a:avLst/>
              <a:gdLst>
                <a:gd name="T0" fmla="*/ 93 w 140"/>
                <a:gd name="T1" fmla="*/ 0 h 294"/>
                <a:gd name="T2" fmla="*/ 137 w 140"/>
                <a:gd name="T3" fmla="*/ 63 h 294"/>
                <a:gd name="T4" fmla="*/ 140 w 140"/>
                <a:gd name="T5" fmla="*/ 152 h 294"/>
                <a:gd name="T6" fmla="*/ 101 w 140"/>
                <a:gd name="T7" fmla="*/ 294 h 294"/>
                <a:gd name="T8" fmla="*/ 90 w 140"/>
                <a:gd name="T9" fmla="*/ 76 h 294"/>
                <a:gd name="T10" fmla="*/ 0 w 140"/>
                <a:gd name="T11" fmla="*/ 263 h 294"/>
                <a:gd name="T12" fmla="*/ 2 w 140"/>
                <a:gd name="T13" fmla="*/ 179 h 294"/>
                <a:gd name="T14" fmla="*/ 43 w 140"/>
                <a:gd name="T15" fmla="*/ 94 h 294"/>
                <a:gd name="T16" fmla="*/ 93 w 140"/>
                <a:gd name="T17" fmla="*/ 0 h 294"/>
                <a:gd name="T18" fmla="*/ 93 w 140"/>
                <a:gd name="T19" fmla="*/ 0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0" h="294">
                  <a:moveTo>
                    <a:pt x="93" y="0"/>
                  </a:moveTo>
                  <a:lnTo>
                    <a:pt x="137" y="63"/>
                  </a:lnTo>
                  <a:lnTo>
                    <a:pt x="140" y="152"/>
                  </a:lnTo>
                  <a:lnTo>
                    <a:pt x="101" y="294"/>
                  </a:lnTo>
                  <a:lnTo>
                    <a:pt x="90" y="76"/>
                  </a:lnTo>
                  <a:lnTo>
                    <a:pt x="0" y="263"/>
                  </a:lnTo>
                  <a:lnTo>
                    <a:pt x="2" y="179"/>
                  </a:lnTo>
                  <a:lnTo>
                    <a:pt x="43" y="94"/>
                  </a:lnTo>
                  <a:lnTo>
                    <a:pt x="93" y="0"/>
                  </a:lnTo>
                  <a:lnTo>
                    <a:pt x="9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445" name="Freeform 61">
              <a:extLst>
                <a:ext uri="{FF2B5EF4-FFF2-40B4-BE49-F238E27FC236}">
                  <a16:creationId xmlns:a16="http://schemas.microsoft.com/office/drawing/2014/main" id="{26045D8A-6268-4F0A-8C89-302219AB83C1}"/>
                </a:ext>
              </a:extLst>
            </p:cNvPr>
            <p:cNvSpPr>
              <a:spLocks/>
            </p:cNvSpPr>
            <p:nvPr/>
          </p:nvSpPr>
          <p:spPr bwMode="auto">
            <a:xfrm>
              <a:off x="1738" y="3249"/>
              <a:ext cx="279" cy="229"/>
            </a:xfrm>
            <a:custGeom>
              <a:avLst/>
              <a:gdLst>
                <a:gd name="T0" fmla="*/ 165 w 279"/>
                <a:gd name="T1" fmla="*/ 0 h 229"/>
                <a:gd name="T2" fmla="*/ 264 w 279"/>
                <a:gd name="T3" fmla="*/ 61 h 229"/>
                <a:gd name="T4" fmla="*/ 279 w 279"/>
                <a:gd name="T5" fmla="*/ 82 h 229"/>
                <a:gd name="T6" fmla="*/ 205 w 279"/>
                <a:gd name="T7" fmla="*/ 46 h 229"/>
                <a:gd name="T8" fmla="*/ 224 w 279"/>
                <a:gd name="T9" fmla="*/ 137 h 229"/>
                <a:gd name="T10" fmla="*/ 244 w 279"/>
                <a:gd name="T11" fmla="*/ 229 h 229"/>
                <a:gd name="T12" fmla="*/ 138 w 279"/>
                <a:gd name="T13" fmla="*/ 173 h 229"/>
                <a:gd name="T14" fmla="*/ 28 w 279"/>
                <a:gd name="T15" fmla="*/ 138 h 229"/>
                <a:gd name="T16" fmla="*/ 0 w 279"/>
                <a:gd name="T17" fmla="*/ 99 h 229"/>
                <a:gd name="T18" fmla="*/ 193 w 279"/>
                <a:gd name="T19" fmla="*/ 163 h 229"/>
                <a:gd name="T20" fmla="*/ 165 w 279"/>
                <a:gd name="T21" fmla="*/ 0 h 229"/>
                <a:gd name="T22" fmla="*/ 165 w 279"/>
                <a:gd name="T23" fmla="*/ 0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9" h="229">
                  <a:moveTo>
                    <a:pt x="165" y="0"/>
                  </a:moveTo>
                  <a:lnTo>
                    <a:pt x="264" y="61"/>
                  </a:lnTo>
                  <a:lnTo>
                    <a:pt x="279" y="82"/>
                  </a:lnTo>
                  <a:lnTo>
                    <a:pt x="205" y="46"/>
                  </a:lnTo>
                  <a:lnTo>
                    <a:pt x="224" y="137"/>
                  </a:lnTo>
                  <a:lnTo>
                    <a:pt x="244" y="229"/>
                  </a:lnTo>
                  <a:lnTo>
                    <a:pt x="138" y="173"/>
                  </a:lnTo>
                  <a:lnTo>
                    <a:pt x="28" y="138"/>
                  </a:lnTo>
                  <a:lnTo>
                    <a:pt x="0" y="99"/>
                  </a:lnTo>
                  <a:lnTo>
                    <a:pt x="193" y="163"/>
                  </a:lnTo>
                  <a:lnTo>
                    <a:pt x="165" y="0"/>
                  </a:lnTo>
                  <a:lnTo>
                    <a:pt x="16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446" name="Freeform 62">
              <a:extLst>
                <a:ext uri="{FF2B5EF4-FFF2-40B4-BE49-F238E27FC236}">
                  <a16:creationId xmlns:a16="http://schemas.microsoft.com/office/drawing/2014/main" id="{6D8A8573-D19C-4E87-826A-E12127D99736}"/>
                </a:ext>
              </a:extLst>
            </p:cNvPr>
            <p:cNvSpPr>
              <a:spLocks/>
            </p:cNvSpPr>
            <p:nvPr/>
          </p:nvSpPr>
          <p:spPr bwMode="auto">
            <a:xfrm>
              <a:off x="1506" y="3392"/>
              <a:ext cx="222" cy="129"/>
            </a:xfrm>
            <a:custGeom>
              <a:avLst/>
              <a:gdLst>
                <a:gd name="T0" fmla="*/ 94 w 222"/>
                <a:gd name="T1" fmla="*/ 0 h 129"/>
                <a:gd name="T2" fmla="*/ 213 w 222"/>
                <a:gd name="T3" fmla="*/ 43 h 129"/>
                <a:gd name="T4" fmla="*/ 159 w 222"/>
                <a:gd name="T5" fmla="*/ 28 h 129"/>
                <a:gd name="T6" fmla="*/ 144 w 222"/>
                <a:gd name="T7" fmla="*/ 67 h 129"/>
                <a:gd name="T8" fmla="*/ 222 w 222"/>
                <a:gd name="T9" fmla="*/ 129 h 129"/>
                <a:gd name="T10" fmla="*/ 48 w 222"/>
                <a:gd name="T11" fmla="*/ 106 h 129"/>
                <a:gd name="T12" fmla="*/ 0 w 222"/>
                <a:gd name="T13" fmla="*/ 106 h 129"/>
                <a:gd name="T14" fmla="*/ 48 w 222"/>
                <a:gd name="T15" fmla="*/ 69 h 129"/>
                <a:gd name="T16" fmla="*/ 121 w 222"/>
                <a:gd name="T17" fmla="*/ 63 h 129"/>
                <a:gd name="T18" fmla="*/ 94 w 222"/>
                <a:gd name="T19" fmla="*/ 0 h 129"/>
                <a:gd name="T20" fmla="*/ 94 w 222"/>
                <a:gd name="T21" fmla="*/ 0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129">
                  <a:moveTo>
                    <a:pt x="94" y="0"/>
                  </a:moveTo>
                  <a:lnTo>
                    <a:pt x="213" y="43"/>
                  </a:lnTo>
                  <a:lnTo>
                    <a:pt x="159" y="28"/>
                  </a:lnTo>
                  <a:lnTo>
                    <a:pt x="144" y="67"/>
                  </a:lnTo>
                  <a:lnTo>
                    <a:pt x="222" y="129"/>
                  </a:lnTo>
                  <a:lnTo>
                    <a:pt x="48" y="106"/>
                  </a:lnTo>
                  <a:lnTo>
                    <a:pt x="0" y="106"/>
                  </a:lnTo>
                  <a:lnTo>
                    <a:pt x="48" y="69"/>
                  </a:lnTo>
                  <a:lnTo>
                    <a:pt x="121" y="63"/>
                  </a:lnTo>
                  <a:lnTo>
                    <a:pt x="94" y="0"/>
                  </a:lnTo>
                  <a:lnTo>
                    <a:pt x="9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447" name="Freeform 63">
              <a:extLst>
                <a:ext uri="{FF2B5EF4-FFF2-40B4-BE49-F238E27FC236}">
                  <a16:creationId xmlns:a16="http://schemas.microsoft.com/office/drawing/2014/main" id="{2204C2AF-D931-4725-B948-6F72B7943DE6}"/>
                </a:ext>
              </a:extLst>
            </p:cNvPr>
            <p:cNvSpPr>
              <a:spLocks/>
            </p:cNvSpPr>
            <p:nvPr/>
          </p:nvSpPr>
          <p:spPr bwMode="auto">
            <a:xfrm>
              <a:off x="2370" y="3412"/>
              <a:ext cx="60" cy="95"/>
            </a:xfrm>
            <a:custGeom>
              <a:avLst/>
              <a:gdLst>
                <a:gd name="T0" fmla="*/ 45 w 60"/>
                <a:gd name="T1" fmla="*/ 0 h 95"/>
                <a:gd name="T2" fmla="*/ 60 w 60"/>
                <a:gd name="T3" fmla="*/ 46 h 95"/>
                <a:gd name="T4" fmla="*/ 25 w 60"/>
                <a:gd name="T5" fmla="*/ 95 h 95"/>
                <a:gd name="T6" fmla="*/ 0 w 60"/>
                <a:gd name="T7" fmla="*/ 49 h 95"/>
                <a:gd name="T8" fmla="*/ 45 w 60"/>
                <a:gd name="T9" fmla="*/ 0 h 95"/>
                <a:gd name="T10" fmla="*/ 45 w 60"/>
                <a:gd name="T11" fmla="*/ 0 h 95"/>
              </a:gdLst>
              <a:ahLst/>
              <a:cxnLst>
                <a:cxn ang="0">
                  <a:pos x="T0" y="T1"/>
                </a:cxn>
                <a:cxn ang="0">
                  <a:pos x="T2" y="T3"/>
                </a:cxn>
                <a:cxn ang="0">
                  <a:pos x="T4" y="T5"/>
                </a:cxn>
                <a:cxn ang="0">
                  <a:pos x="T6" y="T7"/>
                </a:cxn>
                <a:cxn ang="0">
                  <a:pos x="T8" y="T9"/>
                </a:cxn>
                <a:cxn ang="0">
                  <a:pos x="T10" y="T11"/>
                </a:cxn>
              </a:cxnLst>
              <a:rect l="0" t="0" r="r" b="b"/>
              <a:pathLst>
                <a:path w="60" h="95">
                  <a:moveTo>
                    <a:pt x="45" y="0"/>
                  </a:moveTo>
                  <a:lnTo>
                    <a:pt x="60" y="46"/>
                  </a:lnTo>
                  <a:lnTo>
                    <a:pt x="25" y="95"/>
                  </a:lnTo>
                  <a:lnTo>
                    <a:pt x="0" y="49"/>
                  </a:lnTo>
                  <a:lnTo>
                    <a:pt x="45" y="0"/>
                  </a:lnTo>
                  <a:lnTo>
                    <a:pt x="4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448" name="Freeform 64">
              <a:extLst>
                <a:ext uri="{FF2B5EF4-FFF2-40B4-BE49-F238E27FC236}">
                  <a16:creationId xmlns:a16="http://schemas.microsoft.com/office/drawing/2014/main" id="{90EACF4F-3568-43EE-8D44-5D27F958FBD8}"/>
                </a:ext>
              </a:extLst>
            </p:cNvPr>
            <p:cNvSpPr>
              <a:spLocks/>
            </p:cNvSpPr>
            <p:nvPr/>
          </p:nvSpPr>
          <p:spPr bwMode="auto">
            <a:xfrm>
              <a:off x="2960" y="3437"/>
              <a:ext cx="35" cy="76"/>
            </a:xfrm>
            <a:custGeom>
              <a:avLst/>
              <a:gdLst>
                <a:gd name="T0" fmla="*/ 2 w 35"/>
                <a:gd name="T1" fmla="*/ 0 h 76"/>
                <a:gd name="T2" fmla="*/ 35 w 35"/>
                <a:gd name="T3" fmla="*/ 72 h 76"/>
                <a:gd name="T4" fmla="*/ 0 w 35"/>
                <a:gd name="T5" fmla="*/ 76 h 76"/>
                <a:gd name="T6" fmla="*/ 2 w 35"/>
                <a:gd name="T7" fmla="*/ 0 h 76"/>
                <a:gd name="T8" fmla="*/ 2 w 35"/>
                <a:gd name="T9" fmla="*/ 0 h 76"/>
              </a:gdLst>
              <a:ahLst/>
              <a:cxnLst>
                <a:cxn ang="0">
                  <a:pos x="T0" y="T1"/>
                </a:cxn>
                <a:cxn ang="0">
                  <a:pos x="T2" y="T3"/>
                </a:cxn>
                <a:cxn ang="0">
                  <a:pos x="T4" y="T5"/>
                </a:cxn>
                <a:cxn ang="0">
                  <a:pos x="T6" y="T7"/>
                </a:cxn>
                <a:cxn ang="0">
                  <a:pos x="T8" y="T9"/>
                </a:cxn>
              </a:cxnLst>
              <a:rect l="0" t="0" r="r" b="b"/>
              <a:pathLst>
                <a:path w="35" h="76">
                  <a:moveTo>
                    <a:pt x="2" y="0"/>
                  </a:moveTo>
                  <a:lnTo>
                    <a:pt x="35" y="72"/>
                  </a:lnTo>
                  <a:lnTo>
                    <a:pt x="0" y="76"/>
                  </a:lnTo>
                  <a:lnTo>
                    <a:pt x="2" y="0"/>
                  </a:lnTo>
                  <a:lnTo>
                    <a:pt x="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449" name="Freeform 65">
              <a:extLst>
                <a:ext uri="{FF2B5EF4-FFF2-40B4-BE49-F238E27FC236}">
                  <a16:creationId xmlns:a16="http://schemas.microsoft.com/office/drawing/2014/main" id="{23DF4093-97E2-422E-89C9-A55846133751}"/>
                </a:ext>
              </a:extLst>
            </p:cNvPr>
            <p:cNvSpPr>
              <a:spLocks/>
            </p:cNvSpPr>
            <p:nvPr/>
          </p:nvSpPr>
          <p:spPr bwMode="auto">
            <a:xfrm>
              <a:off x="2869" y="3447"/>
              <a:ext cx="39" cy="50"/>
            </a:xfrm>
            <a:custGeom>
              <a:avLst/>
              <a:gdLst>
                <a:gd name="T0" fmla="*/ 22 w 39"/>
                <a:gd name="T1" fmla="*/ 0 h 50"/>
                <a:gd name="T2" fmla="*/ 39 w 39"/>
                <a:gd name="T3" fmla="*/ 50 h 50"/>
                <a:gd name="T4" fmla="*/ 0 w 39"/>
                <a:gd name="T5" fmla="*/ 49 h 50"/>
                <a:gd name="T6" fmla="*/ 22 w 39"/>
                <a:gd name="T7" fmla="*/ 0 h 50"/>
                <a:gd name="T8" fmla="*/ 22 w 39"/>
                <a:gd name="T9" fmla="*/ 0 h 50"/>
              </a:gdLst>
              <a:ahLst/>
              <a:cxnLst>
                <a:cxn ang="0">
                  <a:pos x="T0" y="T1"/>
                </a:cxn>
                <a:cxn ang="0">
                  <a:pos x="T2" y="T3"/>
                </a:cxn>
                <a:cxn ang="0">
                  <a:pos x="T4" y="T5"/>
                </a:cxn>
                <a:cxn ang="0">
                  <a:pos x="T6" y="T7"/>
                </a:cxn>
                <a:cxn ang="0">
                  <a:pos x="T8" y="T9"/>
                </a:cxn>
              </a:cxnLst>
              <a:rect l="0" t="0" r="r" b="b"/>
              <a:pathLst>
                <a:path w="39" h="50">
                  <a:moveTo>
                    <a:pt x="22" y="0"/>
                  </a:moveTo>
                  <a:lnTo>
                    <a:pt x="39" y="50"/>
                  </a:lnTo>
                  <a:lnTo>
                    <a:pt x="0" y="49"/>
                  </a:lnTo>
                  <a:lnTo>
                    <a:pt x="22" y="0"/>
                  </a:lnTo>
                  <a:lnTo>
                    <a:pt x="2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450" name="Freeform 66">
              <a:extLst>
                <a:ext uri="{FF2B5EF4-FFF2-40B4-BE49-F238E27FC236}">
                  <a16:creationId xmlns:a16="http://schemas.microsoft.com/office/drawing/2014/main" id="{5A23D7E2-02A1-4FEE-B72D-333B575E1C81}"/>
                </a:ext>
              </a:extLst>
            </p:cNvPr>
            <p:cNvSpPr>
              <a:spLocks/>
            </p:cNvSpPr>
            <p:nvPr/>
          </p:nvSpPr>
          <p:spPr bwMode="auto">
            <a:xfrm>
              <a:off x="2815" y="3453"/>
              <a:ext cx="36" cy="57"/>
            </a:xfrm>
            <a:custGeom>
              <a:avLst/>
              <a:gdLst>
                <a:gd name="T0" fmla="*/ 0 w 36"/>
                <a:gd name="T1" fmla="*/ 0 h 57"/>
                <a:gd name="T2" fmla="*/ 33 w 36"/>
                <a:gd name="T3" fmla="*/ 8 h 57"/>
                <a:gd name="T4" fmla="*/ 36 w 36"/>
                <a:gd name="T5" fmla="*/ 36 h 57"/>
                <a:gd name="T6" fmla="*/ 20 w 36"/>
                <a:gd name="T7" fmla="*/ 57 h 57"/>
                <a:gd name="T8" fmla="*/ 1 w 36"/>
                <a:gd name="T9" fmla="*/ 35 h 57"/>
                <a:gd name="T10" fmla="*/ 0 w 36"/>
                <a:gd name="T11" fmla="*/ 0 h 57"/>
                <a:gd name="T12" fmla="*/ 0 w 36"/>
                <a:gd name="T13" fmla="*/ 0 h 57"/>
              </a:gdLst>
              <a:ahLst/>
              <a:cxnLst>
                <a:cxn ang="0">
                  <a:pos x="T0" y="T1"/>
                </a:cxn>
                <a:cxn ang="0">
                  <a:pos x="T2" y="T3"/>
                </a:cxn>
                <a:cxn ang="0">
                  <a:pos x="T4" y="T5"/>
                </a:cxn>
                <a:cxn ang="0">
                  <a:pos x="T6" y="T7"/>
                </a:cxn>
                <a:cxn ang="0">
                  <a:pos x="T8" y="T9"/>
                </a:cxn>
                <a:cxn ang="0">
                  <a:pos x="T10" y="T11"/>
                </a:cxn>
                <a:cxn ang="0">
                  <a:pos x="T12" y="T13"/>
                </a:cxn>
              </a:cxnLst>
              <a:rect l="0" t="0" r="r" b="b"/>
              <a:pathLst>
                <a:path w="36" h="57">
                  <a:moveTo>
                    <a:pt x="0" y="0"/>
                  </a:moveTo>
                  <a:lnTo>
                    <a:pt x="33" y="8"/>
                  </a:lnTo>
                  <a:lnTo>
                    <a:pt x="36" y="36"/>
                  </a:lnTo>
                  <a:lnTo>
                    <a:pt x="20" y="57"/>
                  </a:lnTo>
                  <a:lnTo>
                    <a:pt x="1" y="35"/>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451" name="Freeform 67">
              <a:extLst>
                <a:ext uri="{FF2B5EF4-FFF2-40B4-BE49-F238E27FC236}">
                  <a16:creationId xmlns:a16="http://schemas.microsoft.com/office/drawing/2014/main" id="{C4674563-5851-4204-8119-E0ECD0EE92E1}"/>
                </a:ext>
              </a:extLst>
            </p:cNvPr>
            <p:cNvSpPr>
              <a:spLocks/>
            </p:cNvSpPr>
            <p:nvPr/>
          </p:nvSpPr>
          <p:spPr bwMode="auto">
            <a:xfrm>
              <a:off x="2491" y="3468"/>
              <a:ext cx="268" cy="148"/>
            </a:xfrm>
            <a:custGeom>
              <a:avLst/>
              <a:gdLst>
                <a:gd name="T0" fmla="*/ 86 w 268"/>
                <a:gd name="T1" fmla="*/ 0 h 148"/>
                <a:gd name="T2" fmla="*/ 138 w 268"/>
                <a:gd name="T3" fmla="*/ 20 h 148"/>
                <a:gd name="T4" fmla="*/ 189 w 268"/>
                <a:gd name="T5" fmla="*/ 41 h 148"/>
                <a:gd name="T6" fmla="*/ 255 w 268"/>
                <a:gd name="T7" fmla="*/ 63 h 148"/>
                <a:gd name="T8" fmla="*/ 268 w 268"/>
                <a:gd name="T9" fmla="*/ 124 h 148"/>
                <a:gd name="T10" fmla="*/ 116 w 268"/>
                <a:gd name="T11" fmla="*/ 148 h 148"/>
                <a:gd name="T12" fmla="*/ 105 w 268"/>
                <a:gd name="T13" fmla="*/ 135 h 148"/>
                <a:gd name="T14" fmla="*/ 213 w 268"/>
                <a:gd name="T15" fmla="*/ 77 h 148"/>
                <a:gd name="T16" fmla="*/ 125 w 268"/>
                <a:gd name="T17" fmla="*/ 75 h 148"/>
                <a:gd name="T18" fmla="*/ 103 w 268"/>
                <a:gd name="T19" fmla="*/ 44 h 148"/>
                <a:gd name="T20" fmla="*/ 69 w 268"/>
                <a:gd name="T21" fmla="*/ 49 h 148"/>
                <a:gd name="T22" fmla="*/ 0 w 268"/>
                <a:gd name="T23" fmla="*/ 96 h 148"/>
                <a:gd name="T24" fmla="*/ 18 w 268"/>
                <a:gd name="T25" fmla="*/ 33 h 148"/>
                <a:gd name="T26" fmla="*/ 86 w 268"/>
                <a:gd name="T27" fmla="*/ 0 h 148"/>
                <a:gd name="T28" fmla="*/ 86 w 268"/>
                <a:gd name="T29" fmla="*/ 0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8" h="148">
                  <a:moveTo>
                    <a:pt x="86" y="0"/>
                  </a:moveTo>
                  <a:lnTo>
                    <a:pt x="138" y="20"/>
                  </a:lnTo>
                  <a:lnTo>
                    <a:pt x="189" y="41"/>
                  </a:lnTo>
                  <a:lnTo>
                    <a:pt x="255" y="63"/>
                  </a:lnTo>
                  <a:lnTo>
                    <a:pt x="268" y="124"/>
                  </a:lnTo>
                  <a:lnTo>
                    <a:pt x="116" y="148"/>
                  </a:lnTo>
                  <a:lnTo>
                    <a:pt x="105" y="135"/>
                  </a:lnTo>
                  <a:lnTo>
                    <a:pt x="213" y="77"/>
                  </a:lnTo>
                  <a:lnTo>
                    <a:pt x="125" y="75"/>
                  </a:lnTo>
                  <a:lnTo>
                    <a:pt x="103" y="44"/>
                  </a:lnTo>
                  <a:lnTo>
                    <a:pt x="69" y="49"/>
                  </a:lnTo>
                  <a:lnTo>
                    <a:pt x="0" y="96"/>
                  </a:lnTo>
                  <a:lnTo>
                    <a:pt x="18" y="33"/>
                  </a:lnTo>
                  <a:lnTo>
                    <a:pt x="86" y="0"/>
                  </a:lnTo>
                  <a:lnTo>
                    <a:pt x="8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60419" name="Text Box 3">
            <a:extLst>
              <a:ext uri="{FF2B5EF4-FFF2-40B4-BE49-F238E27FC236}">
                <a16:creationId xmlns:a16="http://schemas.microsoft.com/office/drawing/2014/main" id="{BADE8293-1953-412F-91B2-4099C47624E4}"/>
              </a:ext>
            </a:extLst>
          </p:cNvPr>
          <p:cNvSpPr txBox="1">
            <a:spLocks noChangeArrowheads="1"/>
          </p:cNvSpPr>
          <p:nvPr/>
        </p:nvSpPr>
        <p:spPr bwMode="auto">
          <a:xfrm>
            <a:off x="1553183" y="2126159"/>
            <a:ext cx="4117975" cy="769441"/>
          </a:xfrm>
          <a:prstGeom prst="rect">
            <a:avLst/>
          </a:prstGeom>
          <a:noFill/>
          <a:ln>
            <a:noFill/>
          </a:ln>
          <a:effectLst>
            <a:outerShdw dist="40161" dir="1106097"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r>
              <a:rPr lang="en-US" altLang="en-US" sz="4400" dirty="0">
                <a:solidFill>
                  <a:srgbClr val="993300"/>
                </a:solidFill>
                <a:latin typeface="Times New Roman" panose="02020603050405020304" pitchFamily="18" charset="0"/>
                <a:cs typeface="Times New Roman" panose="02020603050405020304" pitchFamily="18" charset="0"/>
              </a:rPr>
              <a:t>Jesus Is The Way</a:t>
            </a:r>
          </a:p>
        </p:txBody>
      </p:sp>
      <p:sp>
        <p:nvSpPr>
          <p:cNvPr id="60422" name="Text Box 6">
            <a:extLst>
              <a:ext uri="{FF2B5EF4-FFF2-40B4-BE49-F238E27FC236}">
                <a16:creationId xmlns:a16="http://schemas.microsoft.com/office/drawing/2014/main" id="{FE4AB040-A916-4739-84AC-FCCB5F8F9E24}"/>
              </a:ext>
            </a:extLst>
          </p:cNvPr>
          <p:cNvSpPr txBox="1">
            <a:spLocks noChangeArrowheads="1"/>
          </p:cNvSpPr>
          <p:nvPr/>
        </p:nvSpPr>
        <p:spPr bwMode="auto">
          <a:xfrm>
            <a:off x="6477000" y="2057400"/>
            <a:ext cx="480060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4400" dirty="0">
                <a:latin typeface="Times New Roman" panose="02020603050405020304" pitchFamily="18" charset="0"/>
                <a:cs typeface="Times New Roman" panose="02020603050405020304" pitchFamily="18" charset="0"/>
              </a:rPr>
              <a:t>To The Forgiveness Of Sins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AutoShape 4">
            <a:extLst>
              <a:ext uri="{FF2B5EF4-FFF2-40B4-BE49-F238E27FC236}">
                <a16:creationId xmlns:a16="http://schemas.microsoft.com/office/drawing/2014/main" id="{3B74AB9B-BBE0-40D1-9CD8-CE098048E2A9}"/>
              </a:ext>
            </a:extLst>
          </p:cNvPr>
          <p:cNvSpPr>
            <a:spLocks noChangeArrowheads="1"/>
          </p:cNvSpPr>
          <p:nvPr/>
        </p:nvSpPr>
        <p:spPr bwMode="auto">
          <a:xfrm>
            <a:off x="1981200" y="457200"/>
            <a:ext cx="8153400" cy="838200"/>
          </a:xfrm>
          <a:prstGeom prst="roundRect">
            <a:avLst>
              <a:gd name="adj" fmla="val 16667"/>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solidFill>
                <a:schemeClr val="tx1"/>
              </a:solidFill>
            </a:endParaRPr>
          </a:p>
        </p:txBody>
      </p:sp>
      <p:sp>
        <p:nvSpPr>
          <p:cNvPr id="68611" name="Text Box 3">
            <a:extLst>
              <a:ext uri="{FF2B5EF4-FFF2-40B4-BE49-F238E27FC236}">
                <a16:creationId xmlns:a16="http://schemas.microsoft.com/office/drawing/2014/main" id="{8D4908BC-D8B1-489C-B10B-D9A00D0BF649}"/>
              </a:ext>
            </a:extLst>
          </p:cNvPr>
          <p:cNvSpPr txBox="1">
            <a:spLocks noChangeArrowheads="1"/>
          </p:cNvSpPr>
          <p:nvPr/>
        </p:nvSpPr>
        <p:spPr bwMode="auto">
          <a:xfrm>
            <a:off x="2744592" y="457200"/>
            <a:ext cx="6704208" cy="769441"/>
          </a:xfrm>
          <a:prstGeom prst="rect">
            <a:avLst/>
          </a:prstGeom>
          <a:noFill/>
          <a:ln>
            <a:noFill/>
          </a:ln>
          <a:effectLst>
            <a:outerShdw dist="3592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ctr">
              <a:buFont typeface="Wingdings 2" panose="05020102010507070707" pitchFamily="18" charset="2"/>
              <a:buNone/>
            </a:pPr>
            <a:r>
              <a:rPr lang="en-US" altLang="en-US" sz="4400" dirty="0">
                <a:solidFill>
                  <a:schemeClr val="tx1"/>
                </a:solidFill>
                <a:latin typeface="Times New Roman" panose="02020603050405020304" pitchFamily="18" charset="0"/>
                <a:cs typeface="Times New Roman" panose="02020603050405020304" pitchFamily="18" charset="0"/>
              </a:rPr>
              <a:t>Solution To Serious Problem</a:t>
            </a:r>
          </a:p>
        </p:txBody>
      </p:sp>
      <p:sp>
        <p:nvSpPr>
          <p:cNvPr id="68613" name="Text Box 5">
            <a:extLst>
              <a:ext uri="{FF2B5EF4-FFF2-40B4-BE49-F238E27FC236}">
                <a16:creationId xmlns:a16="http://schemas.microsoft.com/office/drawing/2014/main" id="{04ECB0A0-B857-4E8F-AACE-9438314F2E9F}"/>
              </a:ext>
            </a:extLst>
          </p:cNvPr>
          <p:cNvSpPr txBox="1">
            <a:spLocks noChangeArrowheads="1"/>
          </p:cNvSpPr>
          <p:nvPr/>
        </p:nvSpPr>
        <p:spPr bwMode="auto">
          <a:xfrm>
            <a:off x="609600" y="1718608"/>
            <a:ext cx="99822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Font typeface="Wingdings 2" panose="05020102010507070707" pitchFamily="18" charset="2"/>
              <a:buChar char="·"/>
            </a:pPr>
            <a:r>
              <a:rPr lang="en-US" altLang="en-US" sz="4000" dirty="0">
                <a:latin typeface="Times New Roman" panose="02020603050405020304" pitchFamily="18" charset="0"/>
                <a:cs typeface="Times New Roman" panose="02020603050405020304" pitchFamily="18" charset="0"/>
              </a:rPr>
              <a:t> Only Solution For Problem We Each Face (</a:t>
            </a:r>
            <a:r>
              <a:rPr lang="en-US" altLang="en-US" sz="4000" dirty="0">
                <a:solidFill>
                  <a:srgbClr val="FFFF00"/>
                </a:solidFill>
                <a:latin typeface="Times New Roman" panose="02020603050405020304" pitchFamily="18" charset="0"/>
                <a:cs typeface="Times New Roman" panose="02020603050405020304" pitchFamily="18" charset="0"/>
              </a:rPr>
              <a:t>Rom. 3:23</a:t>
            </a:r>
            <a:r>
              <a:rPr lang="en-US" altLang="en-US" sz="4000" dirty="0">
                <a:latin typeface="Times New Roman" panose="02020603050405020304" pitchFamily="18" charset="0"/>
                <a:cs typeface="Times New Roman" panose="02020603050405020304" pitchFamily="18" charset="0"/>
              </a:rPr>
              <a:t>)</a:t>
            </a:r>
          </a:p>
          <a:p>
            <a:pPr>
              <a:buFont typeface="Wingdings 2" panose="05020102010507070707" pitchFamily="18" charset="2"/>
              <a:buChar char="·"/>
            </a:pPr>
            <a:r>
              <a:rPr lang="en-US" altLang="en-US" sz="4000" dirty="0">
                <a:latin typeface="Times New Roman" panose="02020603050405020304" pitchFamily="18" charset="0"/>
                <a:cs typeface="Times New Roman" panose="02020603050405020304" pitchFamily="18" charset="0"/>
              </a:rPr>
              <a:t> Sin Has Consequences</a:t>
            </a:r>
          </a:p>
        </p:txBody>
      </p:sp>
      <p:sp>
        <p:nvSpPr>
          <p:cNvPr id="68614" name="Text Box 6">
            <a:extLst>
              <a:ext uri="{FF2B5EF4-FFF2-40B4-BE49-F238E27FC236}">
                <a16:creationId xmlns:a16="http://schemas.microsoft.com/office/drawing/2014/main" id="{AE006175-C652-43D1-991E-5345975E53AE}"/>
              </a:ext>
            </a:extLst>
          </p:cNvPr>
          <p:cNvSpPr txBox="1">
            <a:spLocks noChangeArrowheads="1"/>
          </p:cNvSpPr>
          <p:nvPr/>
        </p:nvSpPr>
        <p:spPr bwMode="auto">
          <a:xfrm>
            <a:off x="1066800" y="3705761"/>
            <a:ext cx="86868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FontTx/>
              <a:buChar char="•"/>
            </a:pPr>
            <a:r>
              <a:rPr lang="en-US" altLang="en-US" sz="4000" dirty="0">
                <a:latin typeface="Times New Roman" panose="02020603050405020304" pitchFamily="18" charset="0"/>
                <a:cs typeface="Times New Roman" panose="02020603050405020304" pitchFamily="18" charset="0"/>
              </a:rPr>
              <a:t> Physical</a:t>
            </a:r>
          </a:p>
          <a:p>
            <a:pPr>
              <a:buFontTx/>
              <a:buChar char="•"/>
            </a:pPr>
            <a:r>
              <a:rPr lang="en-US" altLang="en-US" sz="4000" dirty="0">
                <a:latin typeface="Times New Roman" panose="02020603050405020304" pitchFamily="18" charset="0"/>
                <a:cs typeface="Times New Roman" panose="02020603050405020304" pitchFamily="18" charset="0"/>
              </a:rPr>
              <a:t> Spiritual (</a:t>
            </a:r>
            <a:r>
              <a:rPr lang="en-US" altLang="en-US" sz="4000" dirty="0">
                <a:solidFill>
                  <a:srgbClr val="FFFF00"/>
                </a:solidFill>
                <a:latin typeface="Times New Roman" panose="02020603050405020304" pitchFamily="18" charset="0"/>
                <a:cs typeface="Times New Roman" panose="02020603050405020304" pitchFamily="18" charset="0"/>
              </a:rPr>
              <a:t>Jas. 1:14-15</a:t>
            </a:r>
            <a:r>
              <a:rPr lang="en-US" altLang="en-US" sz="4000" dirty="0">
                <a:latin typeface="Times New Roman" panose="02020603050405020304" pitchFamily="18" charset="0"/>
                <a:cs typeface="Times New Roman" panose="02020603050405020304" pitchFamily="18" charset="0"/>
              </a:rPr>
              <a:t>)</a:t>
            </a:r>
          </a:p>
        </p:txBody>
      </p:sp>
      <p:sp>
        <p:nvSpPr>
          <p:cNvPr id="68615" name="Text Box 7">
            <a:extLst>
              <a:ext uri="{FF2B5EF4-FFF2-40B4-BE49-F238E27FC236}">
                <a16:creationId xmlns:a16="http://schemas.microsoft.com/office/drawing/2014/main" id="{5EAAA61D-2EA8-4A8C-99C7-15A94FAB8A0D}"/>
              </a:ext>
            </a:extLst>
          </p:cNvPr>
          <p:cNvSpPr txBox="1">
            <a:spLocks noChangeArrowheads="1"/>
          </p:cNvSpPr>
          <p:nvPr/>
        </p:nvSpPr>
        <p:spPr bwMode="auto">
          <a:xfrm>
            <a:off x="609600" y="5029200"/>
            <a:ext cx="109728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Font typeface="Wingdings 2" panose="05020102010507070707" pitchFamily="18" charset="2"/>
              <a:buChar char="·"/>
            </a:pPr>
            <a:r>
              <a:rPr lang="en-US" altLang="en-US" sz="4000" dirty="0">
                <a:latin typeface="Times New Roman" panose="02020603050405020304" pitchFamily="18" charset="0"/>
                <a:cs typeface="Times New Roman" panose="02020603050405020304" pitchFamily="18" charset="0"/>
              </a:rPr>
              <a:t> Ultimate Consequence Is Hell  (</a:t>
            </a:r>
            <a:r>
              <a:rPr lang="en-US" altLang="en-US" sz="4000" dirty="0">
                <a:solidFill>
                  <a:srgbClr val="FFFF00"/>
                </a:solidFill>
                <a:latin typeface="Times New Roman" panose="02020603050405020304" pitchFamily="18" charset="0"/>
                <a:cs typeface="Times New Roman" panose="02020603050405020304" pitchFamily="18" charset="0"/>
              </a:rPr>
              <a:t>Rev. 21:8</a:t>
            </a:r>
            <a:r>
              <a:rPr lang="en-US" altLang="en-US" sz="4000" dirty="0">
                <a:latin typeface="Times New Roman" panose="02020603050405020304" pitchFamily="18" charset="0"/>
                <a:cs typeface="Times New Roman" panose="02020603050405020304" pitchFamily="18" charset="0"/>
              </a:rPr>
              <a:t>; </a:t>
            </a:r>
            <a:r>
              <a:rPr lang="en-US" altLang="en-US" sz="4000" dirty="0">
                <a:solidFill>
                  <a:srgbClr val="FFFF00"/>
                </a:solidFill>
                <a:latin typeface="Times New Roman" panose="02020603050405020304" pitchFamily="18" charset="0"/>
                <a:cs typeface="Times New Roman" panose="02020603050405020304" pitchFamily="18" charset="0"/>
              </a:rPr>
              <a:t>2 Thes. 1:9</a:t>
            </a:r>
            <a:r>
              <a:rPr lang="en-US" altLang="en-US" sz="4000" dirty="0">
                <a:latin typeface="Times New Roman" panose="02020603050405020304" pitchFamily="18" charset="0"/>
                <a:cs typeface="Times New Roman" panose="02020603050405020304" pitchFamily="18" charset="0"/>
              </a:rPr>
              <a:t>)</a:t>
            </a:r>
          </a:p>
        </p:txBody>
      </p:sp>
      <p:pic>
        <p:nvPicPr>
          <p:cNvPr id="68619" name="Picture 11" descr="C:\Documents and Settings\Owner\Application Data\Microsoft\Media Catalog\Downloaded Clips\cl33\j0129773.wmf">
            <a:extLst>
              <a:ext uri="{FF2B5EF4-FFF2-40B4-BE49-F238E27FC236}">
                <a16:creationId xmlns:a16="http://schemas.microsoft.com/office/drawing/2014/main" id="{719D7B42-8EBF-4B8B-959C-8718DB7889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34600" y="2718734"/>
            <a:ext cx="1725613" cy="15938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861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861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8614">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8614">
                                            <p:txEl>
                                              <p:pRg st="1" end="1"/>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8615">
                                            <p:txEl>
                                              <p:pRg st="0" end="0"/>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499"/>
                                          </p:stCondLst>
                                        </p:cTn>
                                        <p:tgtEl>
                                          <p:spTgt spid="686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3" grpId="0" build="p" autoUpdateAnimBg="0"/>
      <p:bldP spid="68614" grpId="0" build="p" autoUpdateAnimBg="0"/>
      <p:bldP spid="68615"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2">
            <a:extLst>
              <a:ext uri="{FF2B5EF4-FFF2-40B4-BE49-F238E27FC236}">
                <a16:creationId xmlns:a16="http://schemas.microsoft.com/office/drawing/2014/main" id="{5177907A-8D3B-46C3-A885-25A8321409A3}"/>
              </a:ext>
            </a:extLst>
          </p:cNvPr>
          <p:cNvSpPr txBox="1">
            <a:spLocks noChangeArrowheads="1"/>
          </p:cNvSpPr>
          <p:nvPr/>
        </p:nvSpPr>
        <p:spPr bwMode="auto">
          <a:xfrm>
            <a:off x="609600" y="754559"/>
            <a:ext cx="10972799" cy="769441"/>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4400" dirty="0">
                <a:solidFill>
                  <a:schemeClr val="accent4">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Through Jesus God Provides Forgiveness</a:t>
            </a:r>
          </a:p>
        </p:txBody>
      </p:sp>
      <p:sp>
        <p:nvSpPr>
          <p:cNvPr id="70660" name="Text Box 4">
            <a:extLst>
              <a:ext uri="{FF2B5EF4-FFF2-40B4-BE49-F238E27FC236}">
                <a16:creationId xmlns:a16="http://schemas.microsoft.com/office/drawing/2014/main" id="{0D79BF2D-E63B-48F0-89FC-D353E44C946A}"/>
              </a:ext>
            </a:extLst>
          </p:cNvPr>
          <p:cNvSpPr txBox="1">
            <a:spLocks noChangeArrowheads="1"/>
          </p:cNvSpPr>
          <p:nvPr/>
        </p:nvSpPr>
        <p:spPr bwMode="auto">
          <a:xfrm>
            <a:off x="609600" y="1959114"/>
            <a:ext cx="810938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Font typeface="Wingdings 2" panose="05020102010507070707" pitchFamily="18" charset="2"/>
              <a:buChar char=""/>
            </a:pPr>
            <a:r>
              <a:rPr lang="en-US" altLang="en-US" sz="4000" dirty="0">
                <a:latin typeface="Times New Roman" panose="02020603050405020304" pitchFamily="18" charset="0"/>
                <a:cs typeface="Times New Roman" panose="02020603050405020304" pitchFamily="18" charset="0"/>
              </a:rPr>
              <a:t> Our Propitiation (</a:t>
            </a:r>
            <a:r>
              <a:rPr lang="en-US" altLang="en-US" sz="4000" dirty="0">
                <a:solidFill>
                  <a:srgbClr val="FFFF00"/>
                </a:solidFill>
                <a:latin typeface="Times New Roman" panose="02020603050405020304" pitchFamily="18" charset="0"/>
                <a:cs typeface="Times New Roman" panose="02020603050405020304" pitchFamily="18" charset="0"/>
              </a:rPr>
              <a:t>1 Jn. 4:9-10</a:t>
            </a:r>
            <a:r>
              <a:rPr lang="en-US" altLang="en-US" sz="4000" dirty="0">
                <a:latin typeface="Times New Roman" panose="02020603050405020304" pitchFamily="18" charset="0"/>
                <a:cs typeface="Times New Roman" panose="02020603050405020304" pitchFamily="18" charset="0"/>
              </a:rPr>
              <a:t>)</a:t>
            </a:r>
          </a:p>
        </p:txBody>
      </p:sp>
      <p:sp>
        <p:nvSpPr>
          <p:cNvPr id="70661" name="Text Box 5">
            <a:extLst>
              <a:ext uri="{FF2B5EF4-FFF2-40B4-BE49-F238E27FC236}">
                <a16:creationId xmlns:a16="http://schemas.microsoft.com/office/drawing/2014/main" id="{828BEC73-EB21-4413-AC4C-76765E26D882}"/>
              </a:ext>
            </a:extLst>
          </p:cNvPr>
          <p:cNvSpPr txBox="1">
            <a:spLocks noChangeArrowheads="1"/>
          </p:cNvSpPr>
          <p:nvPr/>
        </p:nvSpPr>
        <p:spPr bwMode="auto">
          <a:xfrm>
            <a:off x="1219200" y="2895600"/>
            <a:ext cx="10439399"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FontTx/>
              <a:buChar char="•"/>
            </a:pPr>
            <a:r>
              <a:rPr lang="en-US" altLang="en-US" sz="4000" dirty="0">
                <a:latin typeface="Times New Roman" panose="02020603050405020304" pitchFamily="18" charset="0"/>
                <a:cs typeface="Times New Roman" panose="02020603050405020304" pitchFamily="18" charset="0"/>
              </a:rPr>
              <a:t> Propitiation = “Mercy Seat”</a:t>
            </a:r>
          </a:p>
          <a:p>
            <a:pPr>
              <a:buFontTx/>
              <a:buChar char="•"/>
            </a:pPr>
            <a:r>
              <a:rPr lang="en-US" altLang="en-US" sz="4000" dirty="0">
                <a:latin typeface="Times New Roman" panose="02020603050405020304" pitchFamily="18" charset="0"/>
                <a:cs typeface="Times New Roman" panose="02020603050405020304" pitchFamily="18" charset="0"/>
              </a:rPr>
              <a:t> Day of Atonement: blood on Mercy Seat, Hands on Goat</a:t>
            </a:r>
          </a:p>
          <a:p>
            <a:pPr>
              <a:buFontTx/>
              <a:buChar char="•"/>
            </a:pPr>
            <a:r>
              <a:rPr lang="en-US" altLang="en-US" sz="4000" dirty="0">
                <a:latin typeface="Times New Roman" panose="02020603050405020304" pitchFamily="18" charset="0"/>
                <a:cs typeface="Times New Roman" panose="02020603050405020304" pitchFamily="18" charset="0"/>
              </a:rPr>
              <a:t> Jesus Is Our Mercy Seat 		(</a:t>
            </a:r>
            <a:r>
              <a:rPr lang="en-US" altLang="en-US" sz="4000" dirty="0">
                <a:solidFill>
                  <a:srgbClr val="FFFF00"/>
                </a:solidFill>
                <a:latin typeface="Times New Roman" panose="02020603050405020304" pitchFamily="18" charset="0"/>
                <a:cs typeface="Times New Roman" panose="02020603050405020304" pitchFamily="18" charset="0"/>
              </a:rPr>
              <a:t>Eph. 1:7</a:t>
            </a:r>
            <a:r>
              <a:rPr lang="en-US" altLang="en-US" sz="4000" dirty="0">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066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066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066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1"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 Box 2">
            <a:extLst>
              <a:ext uri="{FF2B5EF4-FFF2-40B4-BE49-F238E27FC236}">
                <a16:creationId xmlns:a16="http://schemas.microsoft.com/office/drawing/2014/main" id="{B749BC2C-B720-46D4-9CF4-756D4DD5C5DE}"/>
              </a:ext>
            </a:extLst>
          </p:cNvPr>
          <p:cNvSpPr txBox="1">
            <a:spLocks noChangeArrowheads="1"/>
          </p:cNvSpPr>
          <p:nvPr/>
        </p:nvSpPr>
        <p:spPr bwMode="auto">
          <a:xfrm>
            <a:off x="685800" y="830759"/>
            <a:ext cx="10896599" cy="769441"/>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4400" dirty="0">
                <a:solidFill>
                  <a:schemeClr val="accent4">
                    <a:lumMod val="75000"/>
                  </a:schemeClr>
                </a:solidFill>
                <a:latin typeface="Times New Roman" panose="02020603050405020304" pitchFamily="18" charset="0"/>
                <a:cs typeface="Times New Roman" panose="02020603050405020304" pitchFamily="18" charset="0"/>
              </a:rPr>
              <a:t>Through Jesus God Provides Forgiveness</a:t>
            </a:r>
          </a:p>
        </p:txBody>
      </p:sp>
      <p:sp>
        <p:nvSpPr>
          <p:cNvPr id="71683" name="Text Box 3">
            <a:extLst>
              <a:ext uri="{FF2B5EF4-FFF2-40B4-BE49-F238E27FC236}">
                <a16:creationId xmlns:a16="http://schemas.microsoft.com/office/drawing/2014/main" id="{9DA0D4D9-370A-4AB0-B137-A23F310CBD43}"/>
              </a:ext>
            </a:extLst>
          </p:cNvPr>
          <p:cNvSpPr txBox="1">
            <a:spLocks noChangeArrowheads="1"/>
          </p:cNvSpPr>
          <p:nvPr/>
        </p:nvSpPr>
        <p:spPr bwMode="auto">
          <a:xfrm>
            <a:off x="609600" y="2340114"/>
            <a:ext cx="1104899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Font typeface="Wingdings 2" panose="05020102010507070707" pitchFamily="18" charset="2"/>
              <a:buChar char=""/>
            </a:pPr>
            <a:r>
              <a:rPr lang="en-US" altLang="en-US" sz="4000" dirty="0">
                <a:latin typeface="Times New Roman" panose="02020603050405020304" pitchFamily="18" charset="0"/>
                <a:cs typeface="Times New Roman" panose="02020603050405020304" pitchFamily="18" charset="0"/>
              </a:rPr>
              <a:t> Jesus Explained How Those 	Lost Could Be Saved</a:t>
            </a:r>
          </a:p>
        </p:txBody>
      </p:sp>
      <p:sp>
        <p:nvSpPr>
          <p:cNvPr id="71684" name="Text Box 4">
            <a:extLst>
              <a:ext uri="{FF2B5EF4-FFF2-40B4-BE49-F238E27FC236}">
                <a16:creationId xmlns:a16="http://schemas.microsoft.com/office/drawing/2014/main" id="{FE7F9F02-284F-4716-B227-E20CFFA2EA15}"/>
              </a:ext>
            </a:extLst>
          </p:cNvPr>
          <p:cNvSpPr txBox="1">
            <a:spLocks noChangeArrowheads="1"/>
          </p:cNvSpPr>
          <p:nvPr/>
        </p:nvSpPr>
        <p:spPr bwMode="auto">
          <a:xfrm>
            <a:off x="1143000" y="3429000"/>
            <a:ext cx="10439399"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FontTx/>
              <a:buChar char="•"/>
            </a:pPr>
            <a:r>
              <a:rPr lang="en-US" altLang="en-US" sz="4000" dirty="0">
                <a:latin typeface="Times New Roman" panose="02020603050405020304" pitchFamily="18" charset="0"/>
                <a:cs typeface="Times New Roman" panose="02020603050405020304" pitchFamily="18" charset="0"/>
              </a:rPr>
              <a:t> Involves Repentance (</a:t>
            </a:r>
            <a:r>
              <a:rPr lang="en-US" altLang="en-US" sz="4000" dirty="0">
                <a:solidFill>
                  <a:srgbClr val="FFFF00"/>
                </a:solidFill>
                <a:latin typeface="Times New Roman" panose="02020603050405020304" pitchFamily="18" charset="0"/>
                <a:cs typeface="Times New Roman" panose="02020603050405020304" pitchFamily="18" charset="0"/>
              </a:rPr>
              <a:t>Luke 24:46-47</a:t>
            </a:r>
            <a:r>
              <a:rPr lang="en-US" altLang="en-US" sz="4000" dirty="0">
                <a:latin typeface="Times New Roman" panose="02020603050405020304" pitchFamily="18" charset="0"/>
                <a:cs typeface="Times New Roman" panose="02020603050405020304" pitchFamily="18" charset="0"/>
              </a:rPr>
              <a:t>)</a:t>
            </a:r>
          </a:p>
          <a:p>
            <a:pPr>
              <a:buFontTx/>
              <a:buChar char="•"/>
            </a:pPr>
            <a:r>
              <a:rPr lang="en-US" altLang="en-US" sz="4000" dirty="0">
                <a:latin typeface="Times New Roman" panose="02020603050405020304" pitchFamily="18" charset="0"/>
                <a:cs typeface="Times New Roman" panose="02020603050405020304" pitchFamily="18" charset="0"/>
              </a:rPr>
              <a:t> Involves Faith and Baptism 	(</a:t>
            </a:r>
            <a:r>
              <a:rPr lang="en-US" altLang="en-US" sz="4000" dirty="0">
                <a:solidFill>
                  <a:srgbClr val="FFFF00"/>
                </a:solidFill>
                <a:latin typeface="Times New Roman" panose="02020603050405020304" pitchFamily="18" charset="0"/>
                <a:cs typeface="Times New Roman" panose="02020603050405020304" pitchFamily="18" charset="0"/>
              </a:rPr>
              <a:t>Mark 16:16</a:t>
            </a:r>
            <a:r>
              <a:rPr lang="en-US" altLang="en-US" sz="4000" dirty="0">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68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168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4"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a:extLst>
              <a:ext uri="{FF2B5EF4-FFF2-40B4-BE49-F238E27FC236}">
                <a16:creationId xmlns:a16="http://schemas.microsoft.com/office/drawing/2014/main" id="{DE12CE9F-1C56-43B9-ACEC-72042C428DF5}"/>
              </a:ext>
            </a:extLst>
          </p:cNvPr>
          <p:cNvGrpSpPr>
            <a:grpSpLocks noChangeAspect="1"/>
          </p:cNvGrpSpPr>
          <p:nvPr/>
        </p:nvGrpSpPr>
        <p:grpSpPr bwMode="auto">
          <a:xfrm>
            <a:off x="1828800" y="1654175"/>
            <a:ext cx="5105400" cy="4137025"/>
            <a:chOff x="1392" y="1042"/>
            <a:chExt cx="2736" cy="2606"/>
          </a:xfrm>
        </p:grpSpPr>
        <p:sp>
          <p:nvSpPr>
            <p:cNvPr id="3" name="AutoShape 7">
              <a:extLst>
                <a:ext uri="{FF2B5EF4-FFF2-40B4-BE49-F238E27FC236}">
                  <a16:creationId xmlns:a16="http://schemas.microsoft.com/office/drawing/2014/main" id="{B660F3DA-C0A5-493C-8BEA-96BBCFD79305}"/>
                </a:ext>
              </a:extLst>
            </p:cNvPr>
            <p:cNvSpPr>
              <a:spLocks noChangeAspect="1" noChangeArrowheads="1" noTextEdit="1"/>
            </p:cNvSpPr>
            <p:nvPr/>
          </p:nvSpPr>
          <p:spPr bwMode="auto">
            <a:xfrm>
              <a:off x="1392" y="1042"/>
              <a:ext cx="2736" cy="2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 name="Freeform 9">
              <a:extLst>
                <a:ext uri="{FF2B5EF4-FFF2-40B4-BE49-F238E27FC236}">
                  <a16:creationId xmlns:a16="http://schemas.microsoft.com/office/drawing/2014/main" id="{D8832FE4-5D60-4D4A-929C-8F6B358B4BDF}"/>
                </a:ext>
              </a:extLst>
            </p:cNvPr>
            <p:cNvSpPr>
              <a:spLocks/>
            </p:cNvSpPr>
            <p:nvPr/>
          </p:nvSpPr>
          <p:spPr bwMode="auto">
            <a:xfrm>
              <a:off x="2204" y="1281"/>
              <a:ext cx="1798" cy="896"/>
            </a:xfrm>
            <a:custGeom>
              <a:avLst/>
              <a:gdLst>
                <a:gd name="T0" fmla="*/ 1143 w 1798"/>
                <a:gd name="T1" fmla="*/ 0 h 896"/>
                <a:gd name="T2" fmla="*/ 1324 w 1798"/>
                <a:gd name="T3" fmla="*/ 0 h 896"/>
                <a:gd name="T4" fmla="*/ 1798 w 1798"/>
                <a:gd name="T5" fmla="*/ 406 h 896"/>
                <a:gd name="T6" fmla="*/ 1280 w 1798"/>
                <a:gd name="T7" fmla="*/ 896 h 896"/>
                <a:gd name="T8" fmla="*/ 0 w 1798"/>
                <a:gd name="T9" fmla="*/ 837 h 896"/>
                <a:gd name="T10" fmla="*/ 1143 w 1798"/>
                <a:gd name="T11" fmla="*/ 0 h 896"/>
                <a:gd name="T12" fmla="*/ 1143 w 1798"/>
                <a:gd name="T13" fmla="*/ 0 h 896"/>
              </a:gdLst>
              <a:ahLst/>
              <a:cxnLst>
                <a:cxn ang="0">
                  <a:pos x="T0" y="T1"/>
                </a:cxn>
                <a:cxn ang="0">
                  <a:pos x="T2" y="T3"/>
                </a:cxn>
                <a:cxn ang="0">
                  <a:pos x="T4" y="T5"/>
                </a:cxn>
                <a:cxn ang="0">
                  <a:pos x="T6" y="T7"/>
                </a:cxn>
                <a:cxn ang="0">
                  <a:pos x="T8" y="T9"/>
                </a:cxn>
                <a:cxn ang="0">
                  <a:pos x="T10" y="T11"/>
                </a:cxn>
                <a:cxn ang="0">
                  <a:pos x="T12" y="T13"/>
                </a:cxn>
              </a:cxnLst>
              <a:rect l="0" t="0" r="r" b="b"/>
              <a:pathLst>
                <a:path w="1798" h="896">
                  <a:moveTo>
                    <a:pt x="1143" y="0"/>
                  </a:moveTo>
                  <a:lnTo>
                    <a:pt x="1324" y="0"/>
                  </a:lnTo>
                  <a:lnTo>
                    <a:pt x="1798" y="406"/>
                  </a:lnTo>
                  <a:lnTo>
                    <a:pt x="1280" y="896"/>
                  </a:lnTo>
                  <a:lnTo>
                    <a:pt x="0" y="837"/>
                  </a:lnTo>
                  <a:lnTo>
                    <a:pt x="1143" y="0"/>
                  </a:lnTo>
                  <a:lnTo>
                    <a:pt x="1143" y="0"/>
                  </a:lnTo>
                  <a:close/>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 name="Freeform 10">
              <a:extLst>
                <a:ext uri="{FF2B5EF4-FFF2-40B4-BE49-F238E27FC236}">
                  <a16:creationId xmlns:a16="http://schemas.microsoft.com/office/drawing/2014/main" id="{72FFFD6E-135E-4AF3-BC52-9E5303AD3B44}"/>
                </a:ext>
              </a:extLst>
            </p:cNvPr>
            <p:cNvSpPr>
              <a:spLocks/>
            </p:cNvSpPr>
            <p:nvPr/>
          </p:nvSpPr>
          <p:spPr bwMode="auto">
            <a:xfrm>
              <a:off x="1398" y="1266"/>
              <a:ext cx="2507" cy="847"/>
            </a:xfrm>
            <a:custGeom>
              <a:avLst/>
              <a:gdLst>
                <a:gd name="T0" fmla="*/ 19 w 2507"/>
                <a:gd name="T1" fmla="*/ 20 h 847"/>
                <a:gd name="T2" fmla="*/ 947 w 2507"/>
                <a:gd name="T3" fmla="*/ 0 h 847"/>
                <a:gd name="T4" fmla="*/ 1705 w 2507"/>
                <a:gd name="T5" fmla="*/ 15 h 847"/>
                <a:gd name="T6" fmla="*/ 2003 w 2507"/>
                <a:gd name="T7" fmla="*/ 15 h 847"/>
                <a:gd name="T8" fmla="*/ 2507 w 2507"/>
                <a:gd name="T9" fmla="*/ 402 h 847"/>
                <a:gd name="T10" fmla="*/ 2218 w 2507"/>
                <a:gd name="T11" fmla="*/ 647 h 847"/>
                <a:gd name="T12" fmla="*/ 2042 w 2507"/>
                <a:gd name="T13" fmla="*/ 661 h 847"/>
                <a:gd name="T14" fmla="*/ 2169 w 2507"/>
                <a:gd name="T15" fmla="*/ 691 h 847"/>
                <a:gd name="T16" fmla="*/ 2003 w 2507"/>
                <a:gd name="T17" fmla="*/ 832 h 847"/>
                <a:gd name="T18" fmla="*/ 1368 w 2507"/>
                <a:gd name="T19" fmla="*/ 822 h 847"/>
                <a:gd name="T20" fmla="*/ 435 w 2507"/>
                <a:gd name="T21" fmla="*/ 847 h 847"/>
                <a:gd name="T22" fmla="*/ 14 w 2507"/>
                <a:gd name="T23" fmla="*/ 837 h 847"/>
                <a:gd name="T24" fmla="*/ 0 w 2507"/>
                <a:gd name="T25" fmla="*/ 505 h 847"/>
                <a:gd name="T26" fmla="*/ 29 w 2507"/>
                <a:gd name="T27" fmla="*/ 197 h 847"/>
                <a:gd name="T28" fmla="*/ 19 w 2507"/>
                <a:gd name="T29" fmla="*/ 20 h 847"/>
                <a:gd name="T30" fmla="*/ 19 w 2507"/>
                <a:gd name="T31" fmla="*/ 20 h 8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07" h="847">
                  <a:moveTo>
                    <a:pt x="19" y="20"/>
                  </a:moveTo>
                  <a:lnTo>
                    <a:pt x="947" y="0"/>
                  </a:lnTo>
                  <a:lnTo>
                    <a:pt x="1705" y="15"/>
                  </a:lnTo>
                  <a:lnTo>
                    <a:pt x="2003" y="15"/>
                  </a:lnTo>
                  <a:lnTo>
                    <a:pt x="2507" y="402"/>
                  </a:lnTo>
                  <a:lnTo>
                    <a:pt x="2218" y="647"/>
                  </a:lnTo>
                  <a:lnTo>
                    <a:pt x="2042" y="661"/>
                  </a:lnTo>
                  <a:lnTo>
                    <a:pt x="2169" y="691"/>
                  </a:lnTo>
                  <a:lnTo>
                    <a:pt x="2003" y="832"/>
                  </a:lnTo>
                  <a:lnTo>
                    <a:pt x="1368" y="822"/>
                  </a:lnTo>
                  <a:lnTo>
                    <a:pt x="435" y="847"/>
                  </a:lnTo>
                  <a:lnTo>
                    <a:pt x="14" y="837"/>
                  </a:lnTo>
                  <a:lnTo>
                    <a:pt x="0" y="505"/>
                  </a:lnTo>
                  <a:lnTo>
                    <a:pt x="29" y="197"/>
                  </a:lnTo>
                  <a:lnTo>
                    <a:pt x="19" y="20"/>
                  </a:lnTo>
                  <a:lnTo>
                    <a:pt x="19" y="20"/>
                  </a:lnTo>
                  <a:close/>
                </a:path>
              </a:pathLst>
            </a:custGeom>
            <a:solidFill>
              <a:srgbClr val="F2D8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13">
              <a:extLst>
                <a:ext uri="{FF2B5EF4-FFF2-40B4-BE49-F238E27FC236}">
                  <a16:creationId xmlns:a16="http://schemas.microsoft.com/office/drawing/2014/main" id="{C4EBC95E-07A6-4138-B41A-8A99867209FB}"/>
                </a:ext>
              </a:extLst>
            </p:cNvPr>
            <p:cNvSpPr>
              <a:spLocks/>
            </p:cNvSpPr>
            <p:nvPr/>
          </p:nvSpPr>
          <p:spPr bwMode="auto">
            <a:xfrm>
              <a:off x="2653" y="2181"/>
              <a:ext cx="211" cy="1341"/>
            </a:xfrm>
            <a:custGeom>
              <a:avLst/>
              <a:gdLst>
                <a:gd name="T0" fmla="*/ 211 w 211"/>
                <a:gd name="T1" fmla="*/ 6 h 1341"/>
                <a:gd name="T2" fmla="*/ 133 w 211"/>
                <a:gd name="T3" fmla="*/ 1341 h 1341"/>
                <a:gd name="T4" fmla="*/ 0 w 211"/>
                <a:gd name="T5" fmla="*/ 1326 h 1341"/>
                <a:gd name="T6" fmla="*/ 11 w 211"/>
                <a:gd name="T7" fmla="*/ 0 h 1341"/>
                <a:gd name="T8" fmla="*/ 211 w 211"/>
                <a:gd name="T9" fmla="*/ 6 h 1341"/>
                <a:gd name="T10" fmla="*/ 211 w 211"/>
                <a:gd name="T11" fmla="*/ 6 h 1341"/>
              </a:gdLst>
              <a:ahLst/>
              <a:cxnLst>
                <a:cxn ang="0">
                  <a:pos x="T0" y="T1"/>
                </a:cxn>
                <a:cxn ang="0">
                  <a:pos x="T2" y="T3"/>
                </a:cxn>
                <a:cxn ang="0">
                  <a:pos x="T4" y="T5"/>
                </a:cxn>
                <a:cxn ang="0">
                  <a:pos x="T6" y="T7"/>
                </a:cxn>
                <a:cxn ang="0">
                  <a:pos x="T8" y="T9"/>
                </a:cxn>
                <a:cxn ang="0">
                  <a:pos x="T10" y="T11"/>
                </a:cxn>
              </a:cxnLst>
              <a:rect l="0" t="0" r="r" b="b"/>
              <a:pathLst>
                <a:path w="211" h="1341">
                  <a:moveTo>
                    <a:pt x="211" y="6"/>
                  </a:moveTo>
                  <a:lnTo>
                    <a:pt x="133" y="1341"/>
                  </a:lnTo>
                  <a:lnTo>
                    <a:pt x="0" y="1326"/>
                  </a:lnTo>
                  <a:lnTo>
                    <a:pt x="11" y="0"/>
                  </a:lnTo>
                  <a:lnTo>
                    <a:pt x="211" y="6"/>
                  </a:lnTo>
                  <a:lnTo>
                    <a:pt x="211" y="6"/>
                  </a:lnTo>
                  <a:close/>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14">
              <a:extLst>
                <a:ext uri="{FF2B5EF4-FFF2-40B4-BE49-F238E27FC236}">
                  <a16:creationId xmlns:a16="http://schemas.microsoft.com/office/drawing/2014/main" id="{83E2437A-2861-4A2D-AEFF-B884465F3AFB}"/>
                </a:ext>
              </a:extLst>
            </p:cNvPr>
            <p:cNvSpPr>
              <a:spLocks/>
            </p:cNvSpPr>
            <p:nvPr/>
          </p:nvSpPr>
          <p:spPr bwMode="auto">
            <a:xfrm>
              <a:off x="2771" y="1081"/>
              <a:ext cx="147" cy="196"/>
            </a:xfrm>
            <a:custGeom>
              <a:avLst/>
              <a:gdLst>
                <a:gd name="T0" fmla="*/ 5 w 147"/>
                <a:gd name="T1" fmla="*/ 0 h 196"/>
                <a:gd name="T2" fmla="*/ 147 w 147"/>
                <a:gd name="T3" fmla="*/ 14 h 196"/>
                <a:gd name="T4" fmla="*/ 136 w 147"/>
                <a:gd name="T5" fmla="*/ 196 h 196"/>
                <a:gd name="T6" fmla="*/ 0 w 147"/>
                <a:gd name="T7" fmla="*/ 191 h 196"/>
                <a:gd name="T8" fmla="*/ 5 w 147"/>
                <a:gd name="T9" fmla="*/ 0 h 196"/>
                <a:gd name="T10" fmla="*/ 5 w 147"/>
                <a:gd name="T11" fmla="*/ 0 h 196"/>
              </a:gdLst>
              <a:ahLst/>
              <a:cxnLst>
                <a:cxn ang="0">
                  <a:pos x="T0" y="T1"/>
                </a:cxn>
                <a:cxn ang="0">
                  <a:pos x="T2" y="T3"/>
                </a:cxn>
                <a:cxn ang="0">
                  <a:pos x="T4" y="T5"/>
                </a:cxn>
                <a:cxn ang="0">
                  <a:pos x="T6" y="T7"/>
                </a:cxn>
                <a:cxn ang="0">
                  <a:pos x="T8" y="T9"/>
                </a:cxn>
                <a:cxn ang="0">
                  <a:pos x="T10" y="T11"/>
                </a:cxn>
              </a:cxnLst>
              <a:rect l="0" t="0" r="r" b="b"/>
              <a:pathLst>
                <a:path w="147" h="196">
                  <a:moveTo>
                    <a:pt x="5" y="0"/>
                  </a:moveTo>
                  <a:lnTo>
                    <a:pt x="147" y="14"/>
                  </a:lnTo>
                  <a:lnTo>
                    <a:pt x="136" y="196"/>
                  </a:lnTo>
                  <a:lnTo>
                    <a:pt x="0" y="191"/>
                  </a:lnTo>
                  <a:lnTo>
                    <a:pt x="5" y="0"/>
                  </a:lnTo>
                  <a:lnTo>
                    <a:pt x="5" y="0"/>
                  </a:lnTo>
                  <a:close/>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15">
              <a:extLst>
                <a:ext uri="{FF2B5EF4-FFF2-40B4-BE49-F238E27FC236}">
                  <a16:creationId xmlns:a16="http://schemas.microsoft.com/office/drawing/2014/main" id="{847D9BF3-5C2E-4FA6-844C-B6F2272674CA}"/>
                </a:ext>
              </a:extLst>
            </p:cNvPr>
            <p:cNvSpPr>
              <a:spLocks/>
            </p:cNvSpPr>
            <p:nvPr/>
          </p:nvSpPr>
          <p:spPr bwMode="auto">
            <a:xfrm>
              <a:off x="2209" y="1076"/>
              <a:ext cx="567" cy="201"/>
            </a:xfrm>
            <a:custGeom>
              <a:avLst/>
              <a:gdLst>
                <a:gd name="T0" fmla="*/ 0 w 567"/>
                <a:gd name="T1" fmla="*/ 0 h 201"/>
                <a:gd name="T2" fmla="*/ 288 w 567"/>
                <a:gd name="T3" fmla="*/ 5 h 201"/>
                <a:gd name="T4" fmla="*/ 567 w 567"/>
                <a:gd name="T5" fmla="*/ 5 h 201"/>
                <a:gd name="T6" fmla="*/ 562 w 567"/>
                <a:gd name="T7" fmla="*/ 196 h 201"/>
                <a:gd name="T8" fmla="*/ 0 w 567"/>
                <a:gd name="T9" fmla="*/ 201 h 201"/>
                <a:gd name="T10" fmla="*/ 0 w 567"/>
                <a:gd name="T11" fmla="*/ 0 h 201"/>
                <a:gd name="T12" fmla="*/ 0 w 567"/>
                <a:gd name="T13" fmla="*/ 0 h 201"/>
              </a:gdLst>
              <a:ahLst/>
              <a:cxnLst>
                <a:cxn ang="0">
                  <a:pos x="T0" y="T1"/>
                </a:cxn>
                <a:cxn ang="0">
                  <a:pos x="T2" y="T3"/>
                </a:cxn>
                <a:cxn ang="0">
                  <a:pos x="T4" y="T5"/>
                </a:cxn>
                <a:cxn ang="0">
                  <a:pos x="T6" y="T7"/>
                </a:cxn>
                <a:cxn ang="0">
                  <a:pos x="T8" y="T9"/>
                </a:cxn>
                <a:cxn ang="0">
                  <a:pos x="T10" y="T11"/>
                </a:cxn>
                <a:cxn ang="0">
                  <a:pos x="T12" y="T13"/>
                </a:cxn>
              </a:cxnLst>
              <a:rect l="0" t="0" r="r" b="b"/>
              <a:pathLst>
                <a:path w="567" h="201">
                  <a:moveTo>
                    <a:pt x="0" y="0"/>
                  </a:moveTo>
                  <a:lnTo>
                    <a:pt x="288" y="5"/>
                  </a:lnTo>
                  <a:lnTo>
                    <a:pt x="567" y="5"/>
                  </a:lnTo>
                  <a:lnTo>
                    <a:pt x="562" y="196"/>
                  </a:lnTo>
                  <a:lnTo>
                    <a:pt x="0" y="201"/>
                  </a:lnTo>
                  <a:lnTo>
                    <a:pt x="0" y="0"/>
                  </a:lnTo>
                  <a:lnTo>
                    <a:pt x="0" y="0"/>
                  </a:lnTo>
                  <a:close/>
                </a:path>
              </a:pathLst>
            </a:custGeom>
            <a:solidFill>
              <a:srgbClr val="E5BF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16">
              <a:extLst>
                <a:ext uri="{FF2B5EF4-FFF2-40B4-BE49-F238E27FC236}">
                  <a16:creationId xmlns:a16="http://schemas.microsoft.com/office/drawing/2014/main" id="{804A6E2D-2BED-4E3C-876C-BC463F9F5835}"/>
                </a:ext>
              </a:extLst>
            </p:cNvPr>
            <p:cNvSpPr>
              <a:spLocks/>
            </p:cNvSpPr>
            <p:nvPr/>
          </p:nvSpPr>
          <p:spPr bwMode="auto">
            <a:xfrm>
              <a:off x="2072" y="2143"/>
              <a:ext cx="685" cy="1282"/>
            </a:xfrm>
            <a:custGeom>
              <a:avLst/>
              <a:gdLst>
                <a:gd name="T0" fmla="*/ 88 w 685"/>
                <a:gd name="T1" fmla="*/ 0 h 1282"/>
                <a:gd name="T2" fmla="*/ 685 w 685"/>
                <a:gd name="T3" fmla="*/ 14 h 1282"/>
                <a:gd name="T4" fmla="*/ 655 w 685"/>
                <a:gd name="T5" fmla="*/ 454 h 1282"/>
                <a:gd name="T6" fmla="*/ 630 w 685"/>
                <a:gd name="T7" fmla="*/ 670 h 1282"/>
                <a:gd name="T8" fmla="*/ 626 w 685"/>
                <a:gd name="T9" fmla="*/ 900 h 1282"/>
                <a:gd name="T10" fmla="*/ 586 w 685"/>
                <a:gd name="T11" fmla="*/ 1271 h 1282"/>
                <a:gd name="T12" fmla="*/ 0 w 685"/>
                <a:gd name="T13" fmla="*/ 1282 h 1282"/>
                <a:gd name="T14" fmla="*/ 34 w 685"/>
                <a:gd name="T15" fmla="*/ 811 h 1282"/>
                <a:gd name="T16" fmla="*/ 44 w 685"/>
                <a:gd name="T17" fmla="*/ 420 h 1282"/>
                <a:gd name="T18" fmla="*/ 88 w 685"/>
                <a:gd name="T19" fmla="*/ 0 h 1282"/>
                <a:gd name="T20" fmla="*/ 88 w 685"/>
                <a:gd name="T21" fmla="*/ 0 h 1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5" h="1282">
                  <a:moveTo>
                    <a:pt x="88" y="0"/>
                  </a:moveTo>
                  <a:lnTo>
                    <a:pt x="685" y="14"/>
                  </a:lnTo>
                  <a:lnTo>
                    <a:pt x="655" y="454"/>
                  </a:lnTo>
                  <a:lnTo>
                    <a:pt x="630" y="670"/>
                  </a:lnTo>
                  <a:lnTo>
                    <a:pt x="626" y="900"/>
                  </a:lnTo>
                  <a:lnTo>
                    <a:pt x="586" y="1271"/>
                  </a:lnTo>
                  <a:lnTo>
                    <a:pt x="0" y="1282"/>
                  </a:lnTo>
                  <a:lnTo>
                    <a:pt x="34" y="811"/>
                  </a:lnTo>
                  <a:lnTo>
                    <a:pt x="44" y="420"/>
                  </a:lnTo>
                  <a:lnTo>
                    <a:pt x="88" y="0"/>
                  </a:lnTo>
                  <a:lnTo>
                    <a:pt x="88" y="0"/>
                  </a:lnTo>
                  <a:close/>
                </a:path>
              </a:pathLst>
            </a:custGeom>
            <a:solidFill>
              <a:srgbClr val="E5BF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7">
              <a:extLst>
                <a:ext uri="{FF2B5EF4-FFF2-40B4-BE49-F238E27FC236}">
                  <a16:creationId xmlns:a16="http://schemas.microsoft.com/office/drawing/2014/main" id="{D565EC0D-FC43-4045-8752-6A1ADA8B98A3}"/>
                </a:ext>
              </a:extLst>
            </p:cNvPr>
            <p:cNvSpPr>
              <a:spLocks/>
            </p:cNvSpPr>
            <p:nvPr/>
          </p:nvSpPr>
          <p:spPr bwMode="auto">
            <a:xfrm>
              <a:off x="2077" y="3125"/>
              <a:ext cx="2028" cy="486"/>
            </a:xfrm>
            <a:custGeom>
              <a:avLst/>
              <a:gdLst>
                <a:gd name="T0" fmla="*/ 0 w 2028"/>
                <a:gd name="T1" fmla="*/ 255 h 486"/>
                <a:gd name="T2" fmla="*/ 14 w 2028"/>
                <a:gd name="T3" fmla="*/ 50 h 486"/>
                <a:gd name="T4" fmla="*/ 48 w 2028"/>
                <a:gd name="T5" fmla="*/ 211 h 486"/>
                <a:gd name="T6" fmla="*/ 137 w 2028"/>
                <a:gd name="T7" fmla="*/ 89 h 486"/>
                <a:gd name="T8" fmla="*/ 234 w 2028"/>
                <a:gd name="T9" fmla="*/ 152 h 486"/>
                <a:gd name="T10" fmla="*/ 255 w 2028"/>
                <a:gd name="T11" fmla="*/ 0 h 486"/>
                <a:gd name="T12" fmla="*/ 333 w 2028"/>
                <a:gd name="T13" fmla="*/ 11 h 486"/>
                <a:gd name="T14" fmla="*/ 367 w 2028"/>
                <a:gd name="T15" fmla="*/ 182 h 486"/>
                <a:gd name="T16" fmla="*/ 469 w 2028"/>
                <a:gd name="T17" fmla="*/ 207 h 486"/>
                <a:gd name="T18" fmla="*/ 532 w 2028"/>
                <a:gd name="T19" fmla="*/ 129 h 486"/>
                <a:gd name="T20" fmla="*/ 587 w 2028"/>
                <a:gd name="T21" fmla="*/ 177 h 486"/>
                <a:gd name="T22" fmla="*/ 606 w 2028"/>
                <a:gd name="T23" fmla="*/ 255 h 486"/>
                <a:gd name="T24" fmla="*/ 699 w 2028"/>
                <a:gd name="T25" fmla="*/ 344 h 486"/>
                <a:gd name="T26" fmla="*/ 899 w 2028"/>
                <a:gd name="T27" fmla="*/ 363 h 486"/>
                <a:gd name="T28" fmla="*/ 957 w 2028"/>
                <a:gd name="T29" fmla="*/ 402 h 486"/>
                <a:gd name="T30" fmla="*/ 1026 w 2028"/>
                <a:gd name="T31" fmla="*/ 378 h 486"/>
                <a:gd name="T32" fmla="*/ 1099 w 2028"/>
                <a:gd name="T33" fmla="*/ 397 h 486"/>
                <a:gd name="T34" fmla="*/ 1187 w 2028"/>
                <a:gd name="T35" fmla="*/ 382 h 486"/>
                <a:gd name="T36" fmla="*/ 1255 w 2028"/>
                <a:gd name="T37" fmla="*/ 407 h 486"/>
                <a:gd name="T38" fmla="*/ 1314 w 2028"/>
                <a:gd name="T39" fmla="*/ 368 h 486"/>
                <a:gd name="T40" fmla="*/ 1261 w 2028"/>
                <a:gd name="T41" fmla="*/ 294 h 486"/>
                <a:gd name="T42" fmla="*/ 1414 w 2028"/>
                <a:gd name="T43" fmla="*/ 327 h 486"/>
                <a:gd name="T44" fmla="*/ 1730 w 2028"/>
                <a:gd name="T45" fmla="*/ 422 h 486"/>
                <a:gd name="T46" fmla="*/ 2028 w 2028"/>
                <a:gd name="T47" fmla="*/ 486 h 486"/>
                <a:gd name="T48" fmla="*/ 758 w 2028"/>
                <a:gd name="T49" fmla="*/ 486 h 486"/>
                <a:gd name="T50" fmla="*/ 219 w 2028"/>
                <a:gd name="T51" fmla="*/ 465 h 486"/>
                <a:gd name="T52" fmla="*/ 0 w 2028"/>
                <a:gd name="T53" fmla="*/ 255 h 486"/>
                <a:gd name="T54" fmla="*/ 0 w 2028"/>
                <a:gd name="T55" fmla="*/ 255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028" h="486">
                  <a:moveTo>
                    <a:pt x="0" y="255"/>
                  </a:moveTo>
                  <a:lnTo>
                    <a:pt x="14" y="50"/>
                  </a:lnTo>
                  <a:lnTo>
                    <a:pt x="48" y="211"/>
                  </a:lnTo>
                  <a:lnTo>
                    <a:pt x="137" y="89"/>
                  </a:lnTo>
                  <a:lnTo>
                    <a:pt x="234" y="152"/>
                  </a:lnTo>
                  <a:lnTo>
                    <a:pt x="255" y="0"/>
                  </a:lnTo>
                  <a:lnTo>
                    <a:pt x="333" y="11"/>
                  </a:lnTo>
                  <a:lnTo>
                    <a:pt x="367" y="182"/>
                  </a:lnTo>
                  <a:lnTo>
                    <a:pt x="469" y="207"/>
                  </a:lnTo>
                  <a:lnTo>
                    <a:pt x="532" y="129"/>
                  </a:lnTo>
                  <a:lnTo>
                    <a:pt x="587" y="177"/>
                  </a:lnTo>
                  <a:lnTo>
                    <a:pt x="606" y="255"/>
                  </a:lnTo>
                  <a:lnTo>
                    <a:pt x="699" y="344"/>
                  </a:lnTo>
                  <a:lnTo>
                    <a:pt x="899" y="363"/>
                  </a:lnTo>
                  <a:lnTo>
                    <a:pt x="957" y="402"/>
                  </a:lnTo>
                  <a:lnTo>
                    <a:pt x="1026" y="378"/>
                  </a:lnTo>
                  <a:lnTo>
                    <a:pt x="1099" y="397"/>
                  </a:lnTo>
                  <a:lnTo>
                    <a:pt x="1187" y="382"/>
                  </a:lnTo>
                  <a:lnTo>
                    <a:pt x="1255" y="407"/>
                  </a:lnTo>
                  <a:lnTo>
                    <a:pt x="1314" y="368"/>
                  </a:lnTo>
                  <a:lnTo>
                    <a:pt x="1261" y="294"/>
                  </a:lnTo>
                  <a:lnTo>
                    <a:pt x="1414" y="327"/>
                  </a:lnTo>
                  <a:lnTo>
                    <a:pt x="1730" y="422"/>
                  </a:lnTo>
                  <a:lnTo>
                    <a:pt x="2028" y="486"/>
                  </a:lnTo>
                  <a:lnTo>
                    <a:pt x="758" y="486"/>
                  </a:lnTo>
                  <a:lnTo>
                    <a:pt x="219" y="465"/>
                  </a:lnTo>
                  <a:lnTo>
                    <a:pt x="0" y="255"/>
                  </a:lnTo>
                  <a:lnTo>
                    <a:pt x="0" y="255"/>
                  </a:lnTo>
                  <a:close/>
                </a:path>
              </a:pathLst>
            </a:custGeom>
            <a:solidFill>
              <a:srgbClr val="8CBF8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8">
              <a:extLst>
                <a:ext uri="{FF2B5EF4-FFF2-40B4-BE49-F238E27FC236}">
                  <a16:creationId xmlns:a16="http://schemas.microsoft.com/office/drawing/2014/main" id="{1D8025C3-B6FA-4ABC-945E-A0A3011D3ECB}"/>
                </a:ext>
              </a:extLst>
            </p:cNvPr>
            <p:cNvSpPr>
              <a:spLocks/>
            </p:cNvSpPr>
            <p:nvPr/>
          </p:nvSpPr>
          <p:spPr bwMode="auto">
            <a:xfrm>
              <a:off x="1495" y="3087"/>
              <a:ext cx="2395" cy="538"/>
            </a:xfrm>
            <a:custGeom>
              <a:avLst/>
              <a:gdLst>
                <a:gd name="T0" fmla="*/ 0 w 2395"/>
                <a:gd name="T1" fmla="*/ 533 h 538"/>
                <a:gd name="T2" fmla="*/ 2395 w 2395"/>
                <a:gd name="T3" fmla="*/ 538 h 538"/>
                <a:gd name="T4" fmla="*/ 2106 w 2395"/>
                <a:gd name="T5" fmla="*/ 503 h 538"/>
                <a:gd name="T6" fmla="*/ 1486 w 2395"/>
                <a:gd name="T7" fmla="*/ 494 h 538"/>
                <a:gd name="T8" fmla="*/ 1457 w 2395"/>
                <a:gd name="T9" fmla="*/ 450 h 538"/>
                <a:gd name="T10" fmla="*/ 1359 w 2395"/>
                <a:gd name="T11" fmla="*/ 440 h 538"/>
                <a:gd name="T12" fmla="*/ 1340 w 2395"/>
                <a:gd name="T13" fmla="*/ 416 h 538"/>
                <a:gd name="T14" fmla="*/ 1217 w 2395"/>
                <a:gd name="T15" fmla="*/ 454 h 538"/>
                <a:gd name="T16" fmla="*/ 1139 w 2395"/>
                <a:gd name="T17" fmla="*/ 490 h 538"/>
                <a:gd name="T18" fmla="*/ 1217 w 2395"/>
                <a:gd name="T19" fmla="*/ 372 h 538"/>
                <a:gd name="T20" fmla="*/ 1163 w 2395"/>
                <a:gd name="T21" fmla="*/ 327 h 538"/>
                <a:gd name="T22" fmla="*/ 1076 w 2395"/>
                <a:gd name="T23" fmla="*/ 435 h 538"/>
                <a:gd name="T24" fmla="*/ 1056 w 2395"/>
                <a:gd name="T25" fmla="*/ 210 h 538"/>
                <a:gd name="T26" fmla="*/ 1032 w 2395"/>
                <a:gd name="T27" fmla="*/ 161 h 538"/>
                <a:gd name="T28" fmla="*/ 973 w 2395"/>
                <a:gd name="T29" fmla="*/ 283 h 538"/>
                <a:gd name="T30" fmla="*/ 924 w 2395"/>
                <a:gd name="T31" fmla="*/ 406 h 538"/>
                <a:gd name="T32" fmla="*/ 909 w 2395"/>
                <a:gd name="T33" fmla="*/ 210 h 538"/>
                <a:gd name="T34" fmla="*/ 860 w 2395"/>
                <a:gd name="T35" fmla="*/ 171 h 538"/>
                <a:gd name="T36" fmla="*/ 792 w 2395"/>
                <a:gd name="T37" fmla="*/ 15 h 538"/>
                <a:gd name="T38" fmla="*/ 758 w 2395"/>
                <a:gd name="T39" fmla="*/ 0 h 538"/>
                <a:gd name="T40" fmla="*/ 748 w 2395"/>
                <a:gd name="T41" fmla="*/ 97 h 538"/>
                <a:gd name="T42" fmla="*/ 792 w 2395"/>
                <a:gd name="T43" fmla="*/ 289 h 538"/>
                <a:gd name="T44" fmla="*/ 675 w 2395"/>
                <a:gd name="T45" fmla="*/ 181 h 538"/>
                <a:gd name="T46" fmla="*/ 655 w 2395"/>
                <a:gd name="T47" fmla="*/ 230 h 538"/>
                <a:gd name="T48" fmla="*/ 719 w 2395"/>
                <a:gd name="T49" fmla="*/ 372 h 538"/>
                <a:gd name="T50" fmla="*/ 490 w 2395"/>
                <a:gd name="T51" fmla="*/ 269 h 538"/>
                <a:gd name="T52" fmla="*/ 538 w 2395"/>
                <a:gd name="T53" fmla="*/ 352 h 538"/>
                <a:gd name="T54" fmla="*/ 338 w 2395"/>
                <a:gd name="T55" fmla="*/ 317 h 538"/>
                <a:gd name="T56" fmla="*/ 401 w 2395"/>
                <a:gd name="T57" fmla="*/ 410 h 538"/>
                <a:gd name="T58" fmla="*/ 264 w 2395"/>
                <a:gd name="T59" fmla="*/ 397 h 538"/>
                <a:gd name="T60" fmla="*/ 211 w 2395"/>
                <a:gd name="T61" fmla="*/ 454 h 538"/>
                <a:gd name="T62" fmla="*/ 103 w 2395"/>
                <a:gd name="T63" fmla="*/ 454 h 538"/>
                <a:gd name="T64" fmla="*/ 0 w 2395"/>
                <a:gd name="T65" fmla="*/ 533 h 538"/>
                <a:gd name="T66" fmla="*/ 0 w 2395"/>
                <a:gd name="T67" fmla="*/ 533 h 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95" h="538">
                  <a:moveTo>
                    <a:pt x="0" y="533"/>
                  </a:moveTo>
                  <a:lnTo>
                    <a:pt x="2395" y="538"/>
                  </a:lnTo>
                  <a:lnTo>
                    <a:pt x="2106" y="503"/>
                  </a:lnTo>
                  <a:lnTo>
                    <a:pt x="1486" y="494"/>
                  </a:lnTo>
                  <a:lnTo>
                    <a:pt x="1457" y="450"/>
                  </a:lnTo>
                  <a:lnTo>
                    <a:pt x="1359" y="440"/>
                  </a:lnTo>
                  <a:lnTo>
                    <a:pt x="1340" y="416"/>
                  </a:lnTo>
                  <a:lnTo>
                    <a:pt x="1217" y="454"/>
                  </a:lnTo>
                  <a:lnTo>
                    <a:pt x="1139" y="490"/>
                  </a:lnTo>
                  <a:lnTo>
                    <a:pt x="1217" y="372"/>
                  </a:lnTo>
                  <a:lnTo>
                    <a:pt x="1163" y="327"/>
                  </a:lnTo>
                  <a:lnTo>
                    <a:pt x="1076" y="435"/>
                  </a:lnTo>
                  <a:lnTo>
                    <a:pt x="1056" y="210"/>
                  </a:lnTo>
                  <a:lnTo>
                    <a:pt x="1032" y="161"/>
                  </a:lnTo>
                  <a:lnTo>
                    <a:pt x="973" y="283"/>
                  </a:lnTo>
                  <a:lnTo>
                    <a:pt x="924" y="406"/>
                  </a:lnTo>
                  <a:lnTo>
                    <a:pt x="909" y="210"/>
                  </a:lnTo>
                  <a:lnTo>
                    <a:pt x="860" y="171"/>
                  </a:lnTo>
                  <a:lnTo>
                    <a:pt x="792" y="15"/>
                  </a:lnTo>
                  <a:lnTo>
                    <a:pt x="758" y="0"/>
                  </a:lnTo>
                  <a:lnTo>
                    <a:pt x="748" y="97"/>
                  </a:lnTo>
                  <a:lnTo>
                    <a:pt x="792" y="289"/>
                  </a:lnTo>
                  <a:lnTo>
                    <a:pt x="675" y="181"/>
                  </a:lnTo>
                  <a:lnTo>
                    <a:pt x="655" y="230"/>
                  </a:lnTo>
                  <a:lnTo>
                    <a:pt x="719" y="372"/>
                  </a:lnTo>
                  <a:lnTo>
                    <a:pt x="490" y="269"/>
                  </a:lnTo>
                  <a:lnTo>
                    <a:pt x="538" y="352"/>
                  </a:lnTo>
                  <a:lnTo>
                    <a:pt x="338" y="317"/>
                  </a:lnTo>
                  <a:lnTo>
                    <a:pt x="401" y="410"/>
                  </a:lnTo>
                  <a:lnTo>
                    <a:pt x="264" y="397"/>
                  </a:lnTo>
                  <a:lnTo>
                    <a:pt x="211" y="454"/>
                  </a:lnTo>
                  <a:lnTo>
                    <a:pt x="103" y="454"/>
                  </a:lnTo>
                  <a:lnTo>
                    <a:pt x="0" y="533"/>
                  </a:lnTo>
                  <a:lnTo>
                    <a:pt x="0" y="533"/>
                  </a:lnTo>
                  <a:close/>
                </a:path>
              </a:pathLst>
            </a:custGeom>
            <a:solidFill>
              <a:srgbClr val="D8F2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9">
              <a:extLst>
                <a:ext uri="{FF2B5EF4-FFF2-40B4-BE49-F238E27FC236}">
                  <a16:creationId xmlns:a16="http://schemas.microsoft.com/office/drawing/2014/main" id="{255E5AA0-D8CD-48A7-BEF6-8D298BE20EC5}"/>
                </a:ext>
              </a:extLst>
            </p:cNvPr>
            <p:cNvSpPr>
              <a:spLocks/>
            </p:cNvSpPr>
            <p:nvPr/>
          </p:nvSpPr>
          <p:spPr bwMode="auto">
            <a:xfrm>
              <a:off x="1409" y="1444"/>
              <a:ext cx="1999" cy="238"/>
            </a:xfrm>
            <a:custGeom>
              <a:avLst/>
              <a:gdLst>
                <a:gd name="T0" fmla="*/ 42 w 1999"/>
                <a:gd name="T1" fmla="*/ 19 h 238"/>
                <a:gd name="T2" fmla="*/ 219 w 1999"/>
                <a:gd name="T3" fmla="*/ 37 h 238"/>
                <a:gd name="T4" fmla="*/ 493 w 1999"/>
                <a:gd name="T5" fmla="*/ 37 h 238"/>
                <a:gd name="T6" fmla="*/ 749 w 1999"/>
                <a:gd name="T7" fmla="*/ 0 h 238"/>
                <a:gd name="T8" fmla="*/ 933 w 1999"/>
                <a:gd name="T9" fmla="*/ 13 h 238"/>
                <a:gd name="T10" fmla="*/ 1133 w 1999"/>
                <a:gd name="T11" fmla="*/ 49 h 238"/>
                <a:gd name="T12" fmla="*/ 1346 w 1999"/>
                <a:gd name="T13" fmla="*/ 43 h 238"/>
                <a:gd name="T14" fmla="*/ 1651 w 1999"/>
                <a:gd name="T15" fmla="*/ 55 h 238"/>
                <a:gd name="T16" fmla="*/ 1999 w 1999"/>
                <a:gd name="T17" fmla="*/ 104 h 238"/>
                <a:gd name="T18" fmla="*/ 1572 w 1999"/>
                <a:gd name="T19" fmla="*/ 85 h 238"/>
                <a:gd name="T20" fmla="*/ 1328 w 1999"/>
                <a:gd name="T21" fmla="*/ 85 h 238"/>
                <a:gd name="T22" fmla="*/ 1176 w 1999"/>
                <a:gd name="T23" fmla="*/ 92 h 238"/>
                <a:gd name="T24" fmla="*/ 987 w 1999"/>
                <a:gd name="T25" fmla="*/ 73 h 238"/>
                <a:gd name="T26" fmla="*/ 816 w 1999"/>
                <a:gd name="T27" fmla="*/ 43 h 238"/>
                <a:gd name="T28" fmla="*/ 634 w 1999"/>
                <a:gd name="T29" fmla="*/ 67 h 238"/>
                <a:gd name="T30" fmla="*/ 451 w 1999"/>
                <a:gd name="T31" fmla="*/ 98 h 238"/>
                <a:gd name="T32" fmla="*/ 224 w 1999"/>
                <a:gd name="T33" fmla="*/ 110 h 238"/>
                <a:gd name="T34" fmla="*/ 444 w 1999"/>
                <a:gd name="T35" fmla="*/ 177 h 238"/>
                <a:gd name="T36" fmla="*/ 725 w 1999"/>
                <a:gd name="T37" fmla="*/ 177 h 238"/>
                <a:gd name="T38" fmla="*/ 914 w 1999"/>
                <a:gd name="T39" fmla="*/ 159 h 238"/>
                <a:gd name="T40" fmla="*/ 1091 w 1999"/>
                <a:gd name="T41" fmla="*/ 152 h 238"/>
                <a:gd name="T42" fmla="*/ 1298 w 1999"/>
                <a:gd name="T43" fmla="*/ 141 h 238"/>
                <a:gd name="T44" fmla="*/ 1487 w 1999"/>
                <a:gd name="T45" fmla="*/ 152 h 238"/>
                <a:gd name="T46" fmla="*/ 1768 w 1999"/>
                <a:gd name="T47" fmla="*/ 183 h 238"/>
                <a:gd name="T48" fmla="*/ 1317 w 1999"/>
                <a:gd name="T49" fmla="*/ 177 h 238"/>
                <a:gd name="T50" fmla="*/ 1133 w 1999"/>
                <a:gd name="T51" fmla="*/ 190 h 238"/>
                <a:gd name="T52" fmla="*/ 982 w 1999"/>
                <a:gd name="T53" fmla="*/ 214 h 238"/>
                <a:gd name="T54" fmla="*/ 805 w 1999"/>
                <a:gd name="T55" fmla="*/ 232 h 238"/>
                <a:gd name="T56" fmla="*/ 646 w 1999"/>
                <a:gd name="T57" fmla="*/ 238 h 238"/>
                <a:gd name="T58" fmla="*/ 462 w 1999"/>
                <a:gd name="T59" fmla="*/ 238 h 238"/>
                <a:gd name="T60" fmla="*/ 323 w 1999"/>
                <a:gd name="T61" fmla="*/ 208 h 238"/>
                <a:gd name="T62" fmla="*/ 201 w 1999"/>
                <a:gd name="T63" fmla="*/ 183 h 238"/>
                <a:gd name="T64" fmla="*/ 54 w 1999"/>
                <a:gd name="T65" fmla="*/ 183 h 238"/>
                <a:gd name="T66" fmla="*/ 0 w 1999"/>
                <a:gd name="T67" fmla="*/ 183 h 238"/>
                <a:gd name="T68" fmla="*/ 42 w 1999"/>
                <a:gd name="T69" fmla="*/ 19 h 238"/>
                <a:gd name="T70" fmla="*/ 42 w 1999"/>
                <a:gd name="T71" fmla="*/ 19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999" h="238">
                  <a:moveTo>
                    <a:pt x="42" y="19"/>
                  </a:moveTo>
                  <a:lnTo>
                    <a:pt x="219" y="37"/>
                  </a:lnTo>
                  <a:lnTo>
                    <a:pt x="493" y="37"/>
                  </a:lnTo>
                  <a:lnTo>
                    <a:pt x="749" y="0"/>
                  </a:lnTo>
                  <a:lnTo>
                    <a:pt x="933" y="13"/>
                  </a:lnTo>
                  <a:lnTo>
                    <a:pt x="1133" y="49"/>
                  </a:lnTo>
                  <a:lnTo>
                    <a:pt x="1346" y="43"/>
                  </a:lnTo>
                  <a:lnTo>
                    <a:pt x="1651" y="55"/>
                  </a:lnTo>
                  <a:lnTo>
                    <a:pt x="1999" y="104"/>
                  </a:lnTo>
                  <a:lnTo>
                    <a:pt x="1572" y="85"/>
                  </a:lnTo>
                  <a:lnTo>
                    <a:pt x="1328" y="85"/>
                  </a:lnTo>
                  <a:lnTo>
                    <a:pt x="1176" y="92"/>
                  </a:lnTo>
                  <a:lnTo>
                    <a:pt x="987" y="73"/>
                  </a:lnTo>
                  <a:lnTo>
                    <a:pt x="816" y="43"/>
                  </a:lnTo>
                  <a:lnTo>
                    <a:pt x="634" y="67"/>
                  </a:lnTo>
                  <a:lnTo>
                    <a:pt x="451" y="98"/>
                  </a:lnTo>
                  <a:lnTo>
                    <a:pt x="224" y="110"/>
                  </a:lnTo>
                  <a:lnTo>
                    <a:pt x="444" y="177"/>
                  </a:lnTo>
                  <a:lnTo>
                    <a:pt x="725" y="177"/>
                  </a:lnTo>
                  <a:lnTo>
                    <a:pt x="914" y="159"/>
                  </a:lnTo>
                  <a:lnTo>
                    <a:pt x="1091" y="152"/>
                  </a:lnTo>
                  <a:lnTo>
                    <a:pt x="1298" y="141"/>
                  </a:lnTo>
                  <a:lnTo>
                    <a:pt x="1487" y="152"/>
                  </a:lnTo>
                  <a:lnTo>
                    <a:pt x="1768" y="183"/>
                  </a:lnTo>
                  <a:lnTo>
                    <a:pt x="1317" y="177"/>
                  </a:lnTo>
                  <a:lnTo>
                    <a:pt x="1133" y="190"/>
                  </a:lnTo>
                  <a:lnTo>
                    <a:pt x="982" y="214"/>
                  </a:lnTo>
                  <a:lnTo>
                    <a:pt x="805" y="232"/>
                  </a:lnTo>
                  <a:lnTo>
                    <a:pt x="646" y="238"/>
                  </a:lnTo>
                  <a:lnTo>
                    <a:pt x="462" y="238"/>
                  </a:lnTo>
                  <a:lnTo>
                    <a:pt x="323" y="208"/>
                  </a:lnTo>
                  <a:lnTo>
                    <a:pt x="201" y="183"/>
                  </a:lnTo>
                  <a:lnTo>
                    <a:pt x="54" y="183"/>
                  </a:lnTo>
                  <a:lnTo>
                    <a:pt x="0" y="183"/>
                  </a:lnTo>
                  <a:lnTo>
                    <a:pt x="42" y="19"/>
                  </a:lnTo>
                  <a:lnTo>
                    <a:pt x="42" y="19"/>
                  </a:lnTo>
                  <a:close/>
                </a:path>
              </a:pathLst>
            </a:custGeom>
            <a:solidFill>
              <a:srgbClr val="E5BF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20">
              <a:extLst>
                <a:ext uri="{FF2B5EF4-FFF2-40B4-BE49-F238E27FC236}">
                  <a16:creationId xmlns:a16="http://schemas.microsoft.com/office/drawing/2014/main" id="{B4C5EA18-4CA9-4891-978B-DD8F467FB455}"/>
                </a:ext>
              </a:extLst>
            </p:cNvPr>
            <p:cNvSpPr>
              <a:spLocks/>
            </p:cNvSpPr>
            <p:nvPr/>
          </p:nvSpPr>
          <p:spPr bwMode="auto">
            <a:xfrm>
              <a:off x="1713" y="1737"/>
              <a:ext cx="2036" cy="176"/>
            </a:xfrm>
            <a:custGeom>
              <a:avLst/>
              <a:gdLst>
                <a:gd name="T0" fmla="*/ 0 w 2036"/>
                <a:gd name="T1" fmla="*/ 55 h 176"/>
                <a:gd name="T2" fmla="*/ 286 w 2036"/>
                <a:gd name="T3" fmla="*/ 74 h 176"/>
                <a:gd name="T4" fmla="*/ 506 w 2036"/>
                <a:gd name="T5" fmla="*/ 79 h 176"/>
                <a:gd name="T6" fmla="*/ 719 w 2036"/>
                <a:gd name="T7" fmla="*/ 49 h 176"/>
                <a:gd name="T8" fmla="*/ 1006 w 2036"/>
                <a:gd name="T9" fmla="*/ 7 h 176"/>
                <a:gd name="T10" fmla="*/ 1268 w 2036"/>
                <a:gd name="T11" fmla="*/ 0 h 176"/>
                <a:gd name="T12" fmla="*/ 1470 w 2036"/>
                <a:gd name="T13" fmla="*/ 7 h 176"/>
                <a:gd name="T14" fmla="*/ 1695 w 2036"/>
                <a:gd name="T15" fmla="*/ 37 h 176"/>
                <a:gd name="T16" fmla="*/ 1921 w 2036"/>
                <a:gd name="T17" fmla="*/ 61 h 176"/>
                <a:gd name="T18" fmla="*/ 2036 w 2036"/>
                <a:gd name="T19" fmla="*/ 55 h 176"/>
                <a:gd name="T20" fmla="*/ 1903 w 2036"/>
                <a:gd name="T21" fmla="*/ 176 h 176"/>
                <a:gd name="T22" fmla="*/ 1751 w 2036"/>
                <a:gd name="T23" fmla="*/ 140 h 176"/>
                <a:gd name="T24" fmla="*/ 1500 w 2036"/>
                <a:gd name="T25" fmla="*/ 92 h 176"/>
                <a:gd name="T26" fmla="*/ 1329 w 2036"/>
                <a:gd name="T27" fmla="*/ 55 h 176"/>
                <a:gd name="T28" fmla="*/ 1147 w 2036"/>
                <a:gd name="T29" fmla="*/ 49 h 176"/>
                <a:gd name="T30" fmla="*/ 982 w 2036"/>
                <a:gd name="T31" fmla="*/ 55 h 176"/>
                <a:gd name="T32" fmla="*/ 744 w 2036"/>
                <a:gd name="T33" fmla="*/ 86 h 176"/>
                <a:gd name="T34" fmla="*/ 519 w 2036"/>
                <a:gd name="T35" fmla="*/ 122 h 176"/>
                <a:gd name="T36" fmla="*/ 317 w 2036"/>
                <a:gd name="T37" fmla="*/ 104 h 176"/>
                <a:gd name="T38" fmla="*/ 0 w 2036"/>
                <a:gd name="T39" fmla="*/ 55 h 176"/>
                <a:gd name="T40" fmla="*/ 0 w 2036"/>
                <a:gd name="T41" fmla="*/ 55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36" h="176">
                  <a:moveTo>
                    <a:pt x="0" y="55"/>
                  </a:moveTo>
                  <a:lnTo>
                    <a:pt x="286" y="74"/>
                  </a:lnTo>
                  <a:lnTo>
                    <a:pt x="506" y="79"/>
                  </a:lnTo>
                  <a:lnTo>
                    <a:pt x="719" y="49"/>
                  </a:lnTo>
                  <a:lnTo>
                    <a:pt x="1006" y="7"/>
                  </a:lnTo>
                  <a:lnTo>
                    <a:pt x="1268" y="0"/>
                  </a:lnTo>
                  <a:lnTo>
                    <a:pt x="1470" y="7"/>
                  </a:lnTo>
                  <a:lnTo>
                    <a:pt x="1695" y="37"/>
                  </a:lnTo>
                  <a:lnTo>
                    <a:pt x="1921" y="61"/>
                  </a:lnTo>
                  <a:lnTo>
                    <a:pt x="2036" y="55"/>
                  </a:lnTo>
                  <a:lnTo>
                    <a:pt x="1903" y="176"/>
                  </a:lnTo>
                  <a:lnTo>
                    <a:pt x="1751" y="140"/>
                  </a:lnTo>
                  <a:lnTo>
                    <a:pt x="1500" y="92"/>
                  </a:lnTo>
                  <a:lnTo>
                    <a:pt x="1329" y="55"/>
                  </a:lnTo>
                  <a:lnTo>
                    <a:pt x="1147" y="49"/>
                  </a:lnTo>
                  <a:lnTo>
                    <a:pt x="982" y="55"/>
                  </a:lnTo>
                  <a:lnTo>
                    <a:pt x="744" y="86"/>
                  </a:lnTo>
                  <a:lnTo>
                    <a:pt x="519" y="122"/>
                  </a:lnTo>
                  <a:lnTo>
                    <a:pt x="317" y="104"/>
                  </a:lnTo>
                  <a:lnTo>
                    <a:pt x="0" y="55"/>
                  </a:lnTo>
                  <a:lnTo>
                    <a:pt x="0" y="55"/>
                  </a:lnTo>
                  <a:close/>
                </a:path>
              </a:pathLst>
            </a:custGeom>
            <a:solidFill>
              <a:srgbClr val="E5BF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21">
              <a:extLst>
                <a:ext uri="{FF2B5EF4-FFF2-40B4-BE49-F238E27FC236}">
                  <a16:creationId xmlns:a16="http://schemas.microsoft.com/office/drawing/2014/main" id="{EF4A72E9-76B6-474F-A28E-DAEE696DB040}"/>
                </a:ext>
              </a:extLst>
            </p:cNvPr>
            <p:cNvSpPr>
              <a:spLocks/>
            </p:cNvSpPr>
            <p:nvPr/>
          </p:nvSpPr>
          <p:spPr bwMode="auto">
            <a:xfrm>
              <a:off x="1402" y="1847"/>
              <a:ext cx="2062" cy="140"/>
            </a:xfrm>
            <a:custGeom>
              <a:avLst/>
              <a:gdLst>
                <a:gd name="T0" fmla="*/ 36 w 2062"/>
                <a:gd name="T1" fmla="*/ 61 h 140"/>
                <a:gd name="T2" fmla="*/ 299 w 2062"/>
                <a:gd name="T3" fmla="*/ 86 h 140"/>
                <a:gd name="T4" fmla="*/ 537 w 2062"/>
                <a:gd name="T5" fmla="*/ 104 h 140"/>
                <a:gd name="T6" fmla="*/ 684 w 2062"/>
                <a:gd name="T7" fmla="*/ 97 h 140"/>
                <a:gd name="T8" fmla="*/ 891 w 2062"/>
                <a:gd name="T9" fmla="*/ 86 h 140"/>
                <a:gd name="T10" fmla="*/ 1079 w 2062"/>
                <a:gd name="T11" fmla="*/ 43 h 140"/>
                <a:gd name="T12" fmla="*/ 1287 w 2062"/>
                <a:gd name="T13" fmla="*/ 12 h 140"/>
                <a:gd name="T14" fmla="*/ 1483 w 2062"/>
                <a:gd name="T15" fmla="*/ 0 h 140"/>
                <a:gd name="T16" fmla="*/ 1658 w 2062"/>
                <a:gd name="T17" fmla="*/ 18 h 140"/>
                <a:gd name="T18" fmla="*/ 1811 w 2062"/>
                <a:gd name="T19" fmla="*/ 55 h 140"/>
                <a:gd name="T20" fmla="*/ 2062 w 2062"/>
                <a:gd name="T21" fmla="*/ 117 h 140"/>
                <a:gd name="T22" fmla="*/ 1860 w 2062"/>
                <a:gd name="T23" fmla="*/ 110 h 140"/>
                <a:gd name="T24" fmla="*/ 1671 w 2062"/>
                <a:gd name="T25" fmla="*/ 73 h 140"/>
                <a:gd name="T26" fmla="*/ 1561 w 2062"/>
                <a:gd name="T27" fmla="*/ 61 h 140"/>
                <a:gd name="T28" fmla="*/ 1451 w 2062"/>
                <a:gd name="T29" fmla="*/ 55 h 140"/>
                <a:gd name="T30" fmla="*/ 1305 w 2062"/>
                <a:gd name="T31" fmla="*/ 61 h 140"/>
                <a:gd name="T32" fmla="*/ 1171 w 2062"/>
                <a:gd name="T33" fmla="*/ 86 h 140"/>
                <a:gd name="T34" fmla="*/ 1055 w 2062"/>
                <a:gd name="T35" fmla="*/ 110 h 140"/>
                <a:gd name="T36" fmla="*/ 897 w 2062"/>
                <a:gd name="T37" fmla="*/ 128 h 140"/>
                <a:gd name="T38" fmla="*/ 707 w 2062"/>
                <a:gd name="T39" fmla="*/ 140 h 140"/>
                <a:gd name="T40" fmla="*/ 488 w 2062"/>
                <a:gd name="T41" fmla="*/ 135 h 140"/>
                <a:gd name="T42" fmla="*/ 244 w 2062"/>
                <a:gd name="T43" fmla="*/ 128 h 140"/>
                <a:gd name="T44" fmla="*/ 110 w 2062"/>
                <a:gd name="T45" fmla="*/ 128 h 140"/>
                <a:gd name="T46" fmla="*/ 0 w 2062"/>
                <a:gd name="T47" fmla="*/ 117 h 140"/>
                <a:gd name="T48" fmla="*/ 36 w 2062"/>
                <a:gd name="T49" fmla="*/ 61 h 140"/>
                <a:gd name="T50" fmla="*/ 36 w 2062"/>
                <a:gd name="T51" fmla="*/ 61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062" h="140">
                  <a:moveTo>
                    <a:pt x="36" y="61"/>
                  </a:moveTo>
                  <a:lnTo>
                    <a:pt x="299" y="86"/>
                  </a:lnTo>
                  <a:lnTo>
                    <a:pt x="537" y="104"/>
                  </a:lnTo>
                  <a:lnTo>
                    <a:pt x="684" y="97"/>
                  </a:lnTo>
                  <a:lnTo>
                    <a:pt x="891" y="86"/>
                  </a:lnTo>
                  <a:lnTo>
                    <a:pt x="1079" y="43"/>
                  </a:lnTo>
                  <a:lnTo>
                    <a:pt x="1287" y="12"/>
                  </a:lnTo>
                  <a:lnTo>
                    <a:pt x="1483" y="0"/>
                  </a:lnTo>
                  <a:lnTo>
                    <a:pt x="1658" y="18"/>
                  </a:lnTo>
                  <a:lnTo>
                    <a:pt x="1811" y="55"/>
                  </a:lnTo>
                  <a:lnTo>
                    <a:pt x="2062" y="117"/>
                  </a:lnTo>
                  <a:lnTo>
                    <a:pt x="1860" y="110"/>
                  </a:lnTo>
                  <a:lnTo>
                    <a:pt x="1671" y="73"/>
                  </a:lnTo>
                  <a:lnTo>
                    <a:pt x="1561" y="61"/>
                  </a:lnTo>
                  <a:lnTo>
                    <a:pt x="1451" y="55"/>
                  </a:lnTo>
                  <a:lnTo>
                    <a:pt x="1305" y="61"/>
                  </a:lnTo>
                  <a:lnTo>
                    <a:pt x="1171" y="86"/>
                  </a:lnTo>
                  <a:lnTo>
                    <a:pt x="1055" y="110"/>
                  </a:lnTo>
                  <a:lnTo>
                    <a:pt x="897" y="128"/>
                  </a:lnTo>
                  <a:lnTo>
                    <a:pt x="707" y="140"/>
                  </a:lnTo>
                  <a:lnTo>
                    <a:pt x="488" y="135"/>
                  </a:lnTo>
                  <a:lnTo>
                    <a:pt x="244" y="128"/>
                  </a:lnTo>
                  <a:lnTo>
                    <a:pt x="110" y="128"/>
                  </a:lnTo>
                  <a:lnTo>
                    <a:pt x="0" y="117"/>
                  </a:lnTo>
                  <a:lnTo>
                    <a:pt x="36" y="61"/>
                  </a:lnTo>
                  <a:lnTo>
                    <a:pt x="36" y="61"/>
                  </a:lnTo>
                  <a:close/>
                </a:path>
              </a:pathLst>
            </a:custGeom>
            <a:solidFill>
              <a:srgbClr val="E5BF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22">
              <a:extLst>
                <a:ext uri="{FF2B5EF4-FFF2-40B4-BE49-F238E27FC236}">
                  <a16:creationId xmlns:a16="http://schemas.microsoft.com/office/drawing/2014/main" id="{79B239C5-4188-4353-879F-04A36CF2AD63}"/>
                </a:ext>
              </a:extLst>
            </p:cNvPr>
            <p:cNvSpPr>
              <a:spLocks/>
            </p:cNvSpPr>
            <p:nvPr/>
          </p:nvSpPr>
          <p:spPr bwMode="auto">
            <a:xfrm>
              <a:off x="2755" y="1365"/>
              <a:ext cx="812" cy="73"/>
            </a:xfrm>
            <a:custGeom>
              <a:avLst/>
              <a:gdLst>
                <a:gd name="T0" fmla="*/ 0 w 812"/>
                <a:gd name="T1" fmla="*/ 31 h 73"/>
                <a:gd name="T2" fmla="*/ 202 w 812"/>
                <a:gd name="T3" fmla="*/ 31 h 73"/>
                <a:gd name="T4" fmla="*/ 385 w 812"/>
                <a:gd name="T5" fmla="*/ 42 h 73"/>
                <a:gd name="T6" fmla="*/ 550 w 812"/>
                <a:gd name="T7" fmla="*/ 61 h 73"/>
                <a:gd name="T8" fmla="*/ 684 w 812"/>
                <a:gd name="T9" fmla="*/ 73 h 73"/>
                <a:gd name="T10" fmla="*/ 812 w 812"/>
                <a:gd name="T11" fmla="*/ 67 h 73"/>
                <a:gd name="T12" fmla="*/ 720 w 812"/>
                <a:gd name="T13" fmla="*/ 6 h 73"/>
                <a:gd name="T14" fmla="*/ 568 w 812"/>
                <a:gd name="T15" fmla="*/ 24 h 73"/>
                <a:gd name="T16" fmla="*/ 428 w 812"/>
                <a:gd name="T17" fmla="*/ 13 h 73"/>
                <a:gd name="T18" fmla="*/ 312 w 812"/>
                <a:gd name="T19" fmla="*/ 0 h 73"/>
                <a:gd name="T20" fmla="*/ 117 w 812"/>
                <a:gd name="T21" fmla="*/ 0 h 73"/>
                <a:gd name="T22" fmla="*/ 0 w 812"/>
                <a:gd name="T23" fmla="*/ 31 h 73"/>
                <a:gd name="T24" fmla="*/ 0 w 812"/>
                <a:gd name="T25" fmla="*/ 31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12" h="73">
                  <a:moveTo>
                    <a:pt x="0" y="31"/>
                  </a:moveTo>
                  <a:lnTo>
                    <a:pt x="202" y="31"/>
                  </a:lnTo>
                  <a:lnTo>
                    <a:pt x="385" y="42"/>
                  </a:lnTo>
                  <a:lnTo>
                    <a:pt x="550" y="61"/>
                  </a:lnTo>
                  <a:lnTo>
                    <a:pt x="684" y="73"/>
                  </a:lnTo>
                  <a:lnTo>
                    <a:pt x="812" y="67"/>
                  </a:lnTo>
                  <a:lnTo>
                    <a:pt x="720" y="6"/>
                  </a:lnTo>
                  <a:lnTo>
                    <a:pt x="568" y="24"/>
                  </a:lnTo>
                  <a:lnTo>
                    <a:pt x="428" y="13"/>
                  </a:lnTo>
                  <a:lnTo>
                    <a:pt x="312" y="0"/>
                  </a:lnTo>
                  <a:lnTo>
                    <a:pt x="117" y="0"/>
                  </a:lnTo>
                  <a:lnTo>
                    <a:pt x="0" y="31"/>
                  </a:lnTo>
                  <a:lnTo>
                    <a:pt x="0" y="31"/>
                  </a:lnTo>
                  <a:close/>
                </a:path>
              </a:pathLst>
            </a:custGeom>
            <a:solidFill>
              <a:srgbClr val="E5BF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23">
              <a:extLst>
                <a:ext uri="{FF2B5EF4-FFF2-40B4-BE49-F238E27FC236}">
                  <a16:creationId xmlns:a16="http://schemas.microsoft.com/office/drawing/2014/main" id="{73D9CCAC-A298-4FBF-97F8-DA85658404F8}"/>
                </a:ext>
              </a:extLst>
            </p:cNvPr>
            <p:cNvSpPr>
              <a:spLocks/>
            </p:cNvSpPr>
            <p:nvPr/>
          </p:nvSpPr>
          <p:spPr bwMode="auto">
            <a:xfrm>
              <a:off x="2150" y="1062"/>
              <a:ext cx="1196" cy="242"/>
            </a:xfrm>
            <a:custGeom>
              <a:avLst/>
              <a:gdLst>
                <a:gd name="T0" fmla="*/ 713 w 1196"/>
                <a:gd name="T1" fmla="*/ 0 h 242"/>
                <a:gd name="T2" fmla="*/ 737 w 1196"/>
                <a:gd name="T3" fmla="*/ 30 h 242"/>
                <a:gd name="T4" fmla="*/ 775 w 1196"/>
                <a:gd name="T5" fmla="*/ 47 h 242"/>
                <a:gd name="T6" fmla="*/ 781 w 1196"/>
                <a:gd name="T7" fmla="*/ 107 h 242"/>
                <a:gd name="T8" fmla="*/ 781 w 1196"/>
                <a:gd name="T9" fmla="*/ 203 h 242"/>
                <a:gd name="T10" fmla="*/ 1196 w 1196"/>
                <a:gd name="T11" fmla="*/ 209 h 242"/>
                <a:gd name="T12" fmla="*/ 1196 w 1196"/>
                <a:gd name="T13" fmla="*/ 242 h 242"/>
                <a:gd name="T14" fmla="*/ 1154 w 1196"/>
                <a:gd name="T15" fmla="*/ 240 h 242"/>
                <a:gd name="T16" fmla="*/ 772 w 1196"/>
                <a:gd name="T17" fmla="*/ 231 h 242"/>
                <a:gd name="T18" fmla="*/ 694 w 1196"/>
                <a:gd name="T19" fmla="*/ 224 h 242"/>
                <a:gd name="T20" fmla="*/ 21 w 1196"/>
                <a:gd name="T21" fmla="*/ 228 h 242"/>
                <a:gd name="T22" fmla="*/ 0 w 1196"/>
                <a:gd name="T23" fmla="*/ 214 h 242"/>
                <a:gd name="T24" fmla="*/ 49 w 1196"/>
                <a:gd name="T25" fmla="*/ 202 h 242"/>
                <a:gd name="T26" fmla="*/ 46 w 1196"/>
                <a:gd name="T27" fmla="*/ 117 h 242"/>
                <a:gd name="T28" fmla="*/ 51 w 1196"/>
                <a:gd name="T29" fmla="*/ 31 h 242"/>
                <a:gd name="T30" fmla="*/ 72 w 1196"/>
                <a:gd name="T31" fmla="*/ 109 h 242"/>
                <a:gd name="T32" fmla="*/ 72 w 1196"/>
                <a:gd name="T33" fmla="*/ 199 h 242"/>
                <a:gd name="T34" fmla="*/ 327 w 1196"/>
                <a:gd name="T35" fmla="*/ 199 h 242"/>
                <a:gd name="T36" fmla="*/ 714 w 1196"/>
                <a:gd name="T37" fmla="*/ 198 h 242"/>
                <a:gd name="T38" fmla="*/ 729 w 1196"/>
                <a:gd name="T39" fmla="*/ 42 h 242"/>
                <a:gd name="T40" fmla="*/ 726 w 1196"/>
                <a:gd name="T41" fmla="*/ 42 h 242"/>
                <a:gd name="T42" fmla="*/ 678 w 1196"/>
                <a:gd name="T43" fmla="*/ 34 h 242"/>
                <a:gd name="T44" fmla="*/ 702 w 1196"/>
                <a:gd name="T45" fmla="*/ 8 h 242"/>
                <a:gd name="T46" fmla="*/ 713 w 1196"/>
                <a:gd name="T47" fmla="*/ 0 h 242"/>
                <a:gd name="T48" fmla="*/ 713 w 1196"/>
                <a:gd name="T49" fmla="*/ 0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96" h="242">
                  <a:moveTo>
                    <a:pt x="713" y="0"/>
                  </a:moveTo>
                  <a:lnTo>
                    <a:pt x="737" y="30"/>
                  </a:lnTo>
                  <a:lnTo>
                    <a:pt x="775" y="47"/>
                  </a:lnTo>
                  <a:lnTo>
                    <a:pt x="781" y="107"/>
                  </a:lnTo>
                  <a:lnTo>
                    <a:pt x="781" y="203"/>
                  </a:lnTo>
                  <a:lnTo>
                    <a:pt x="1196" y="209"/>
                  </a:lnTo>
                  <a:lnTo>
                    <a:pt x="1196" y="242"/>
                  </a:lnTo>
                  <a:lnTo>
                    <a:pt x="1154" y="240"/>
                  </a:lnTo>
                  <a:lnTo>
                    <a:pt x="772" y="231"/>
                  </a:lnTo>
                  <a:lnTo>
                    <a:pt x="694" y="224"/>
                  </a:lnTo>
                  <a:lnTo>
                    <a:pt x="21" y="228"/>
                  </a:lnTo>
                  <a:lnTo>
                    <a:pt x="0" y="214"/>
                  </a:lnTo>
                  <a:lnTo>
                    <a:pt x="49" y="202"/>
                  </a:lnTo>
                  <a:lnTo>
                    <a:pt x="46" y="117"/>
                  </a:lnTo>
                  <a:lnTo>
                    <a:pt x="51" y="31"/>
                  </a:lnTo>
                  <a:lnTo>
                    <a:pt x="72" y="109"/>
                  </a:lnTo>
                  <a:lnTo>
                    <a:pt x="72" y="199"/>
                  </a:lnTo>
                  <a:lnTo>
                    <a:pt x="327" y="199"/>
                  </a:lnTo>
                  <a:lnTo>
                    <a:pt x="714" y="198"/>
                  </a:lnTo>
                  <a:lnTo>
                    <a:pt x="729" y="42"/>
                  </a:lnTo>
                  <a:lnTo>
                    <a:pt x="726" y="42"/>
                  </a:lnTo>
                  <a:lnTo>
                    <a:pt x="678" y="34"/>
                  </a:lnTo>
                  <a:lnTo>
                    <a:pt x="702" y="8"/>
                  </a:lnTo>
                  <a:lnTo>
                    <a:pt x="713" y="0"/>
                  </a:lnTo>
                  <a:lnTo>
                    <a:pt x="7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24">
              <a:extLst>
                <a:ext uri="{FF2B5EF4-FFF2-40B4-BE49-F238E27FC236}">
                  <a16:creationId xmlns:a16="http://schemas.microsoft.com/office/drawing/2014/main" id="{E0479206-EE54-4F29-AEF2-3F240B99363F}"/>
                </a:ext>
              </a:extLst>
            </p:cNvPr>
            <p:cNvSpPr>
              <a:spLocks/>
            </p:cNvSpPr>
            <p:nvPr/>
          </p:nvSpPr>
          <p:spPr bwMode="auto">
            <a:xfrm>
              <a:off x="2882" y="1093"/>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25">
              <a:extLst>
                <a:ext uri="{FF2B5EF4-FFF2-40B4-BE49-F238E27FC236}">
                  <a16:creationId xmlns:a16="http://schemas.microsoft.com/office/drawing/2014/main" id="{CDB7829A-ECEB-4A77-8C00-579D00803192}"/>
                </a:ext>
              </a:extLst>
            </p:cNvPr>
            <p:cNvSpPr>
              <a:spLocks/>
            </p:cNvSpPr>
            <p:nvPr/>
          </p:nvSpPr>
          <p:spPr bwMode="auto">
            <a:xfrm>
              <a:off x="2244" y="1068"/>
              <a:ext cx="302" cy="28"/>
            </a:xfrm>
            <a:custGeom>
              <a:avLst/>
              <a:gdLst>
                <a:gd name="T0" fmla="*/ 0 w 302"/>
                <a:gd name="T1" fmla="*/ 0 h 28"/>
                <a:gd name="T2" fmla="*/ 297 w 302"/>
                <a:gd name="T3" fmla="*/ 0 h 28"/>
                <a:gd name="T4" fmla="*/ 302 w 302"/>
                <a:gd name="T5" fmla="*/ 28 h 28"/>
                <a:gd name="T6" fmla="*/ 37 w 302"/>
                <a:gd name="T7" fmla="*/ 25 h 28"/>
                <a:gd name="T8" fmla="*/ 0 w 302"/>
                <a:gd name="T9" fmla="*/ 0 h 28"/>
                <a:gd name="T10" fmla="*/ 0 w 302"/>
                <a:gd name="T11" fmla="*/ 0 h 28"/>
              </a:gdLst>
              <a:ahLst/>
              <a:cxnLst>
                <a:cxn ang="0">
                  <a:pos x="T0" y="T1"/>
                </a:cxn>
                <a:cxn ang="0">
                  <a:pos x="T2" y="T3"/>
                </a:cxn>
                <a:cxn ang="0">
                  <a:pos x="T4" y="T5"/>
                </a:cxn>
                <a:cxn ang="0">
                  <a:pos x="T6" y="T7"/>
                </a:cxn>
                <a:cxn ang="0">
                  <a:pos x="T8" y="T9"/>
                </a:cxn>
                <a:cxn ang="0">
                  <a:pos x="T10" y="T11"/>
                </a:cxn>
              </a:cxnLst>
              <a:rect l="0" t="0" r="r" b="b"/>
              <a:pathLst>
                <a:path w="302" h="28">
                  <a:moveTo>
                    <a:pt x="0" y="0"/>
                  </a:moveTo>
                  <a:lnTo>
                    <a:pt x="297" y="0"/>
                  </a:lnTo>
                  <a:lnTo>
                    <a:pt x="302" y="28"/>
                  </a:lnTo>
                  <a:lnTo>
                    <a:pt x="37" y="25"/>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26">
              <a:extLst>
                <a:ext uri="{FF2B5EF4-FFF2-40B4-BE49-F238E27FC236}">
                  <a16:creationId xmlns:a16="http://schemas.microsoft.com/office/drawing/2014/main" id="{EEE1CDE2-FC8B-4A84-940B-D335F3E508F4}"/>
                </a:ext>
              </a:extLst>
            </p:cNvPr>
            <p:cNvSpPr>
              <a:spLocks/>
            </p:cNvSpPr>
            <p:nvPr/>
          </p:nvSpPr>
          <p:spPr bwMode="auto">
            <a:xfrm>
              <a:off x="2581" y="1068"/>
              <a:ext cx="218" cy="163"/>
            </a:xfrm>
            <a:custGeom>
              <a:avLst/>
              <a:gdLst>
                <a:gd name="T0" fmla="*/ 160 w 218"/>
                <a:gd name="T1" fmla="*/ 0 h 163"/>
                <a:gd name="T2" fmla="*/ 203 w 218"/>
                <a:gd name="T3" fmla="*/ 15 h 163"/>
                <a:gd name="T4" fmla="*/ 214 w 218"/>
                <a:gd name="T5" fmla="*/ 59 h 163"/>
                <a:gd name="T6" fmla="*/ 218 w 218"/>
                <a:gd name="T7" fmla="*/ 163 h 163"/>
                <a:gd name="T8" fmla="*/ 185 w 218"/>
                <a:gd name="T9" fmla="*/ 160 h 163"/>
                <a:gd name="T10" fmla="*/ 187 w 218"/>
                <a:gd name="T11" fmla="*/ 101 h 163"/>
                <a:gd name="T12" fmla="*/ 177 w 218"/>
                <a:gd name="T13" fmla="*/ 47 h 163"/>
                <a:gd name="T14" fmla="*/ 126 w 218"/>
                <a:gd name="T15" fmla="*/ 40 h 163"/>
                <a:gd name="T16" fmla="*/ 0 w 218"/>
                <a:gd name="T17" fmla="*/ 34 h 163"/>
                <a:gd name="T18" fmla="*/ 10 w 218"/>
                <a:gd name="T19" fmla="*/ 10 h 163"/>
                <a:gd name="T20" fmla="*/ 160 w 218"/>
                <a:gd name="T21" fmla="*/ 0 h 163"/>
                <a:gd name="T22" fmla="*/ 160 w 218"/>
                <a:gd name="T2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8" h="163">
                  <a:moveTo>
                    <a:pt x="160" y="0"/>
                  </a:moveTo>
                  <a:lnTo>
                    <a:pt x="203" y="15"/>
                  </a:lnTo>
                  <a:lnTo>
                    <a:pt x="214" y="59"/>
                  </a:lnTo>
                  <a:lnTo>
                    <a:pt x="218" y="163"/>
                  </a:lnTo>
                  <a:lnTo>
                    <a:pt x="185" y="160"/>
                  </a:lnTo>
                  <a:lnTo>
                    <a:pt x="187" y="101"/>
                  </a:lnTo>
                  <a:lnTo>
                    <a:pt x="177" y="47"/>
                  </a:lnTo>
                  <a:lnTo>
                    <a:pt x="126" y="40"/>
                  </a:lnTo>
                  <a:lnTo>
                    <a:pt x="0" y="34"/>
                  </a:lnTo>
                  <a:lnTo>
                    <a:pt x="10" y="10"/>
                  </a:lnTo>
                  <a:lnTo>
                    <a:pt x="160" y="0"/>
                  </a:lnTo>
                  <a:lnTo>
                    <a:pt x="16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27">
              <a:extLst>
                <a:ext uri="{FF2B5EF4-FFF2-40B4-BE49-F238E27FC236}">
                  <a16:creationId xmlns:a16="http://schemas.microsoft.com/office/drawing/2014/main" id="{C9659364-845B-4858-ABB6-5360EFFC4622}"/>
                </a:ext>
              </a:extLst>
            </p:cNvPr>
            <p:cNvSpPr>
              <a:spLocks/>
            </p:cNvSpPr>
            <p:nvPr/>
          </p:nvSpPr>
          <p:spPr bwMode="auto">
            <a:xfrm>
              <a:off x="2345" y="1150"/>
              <a:ext cx="8" cy="86"/>
            </a:xfrm>
            <a:custGeom>
              <a:avLst/>
              <a:gdLst>
                <a:gd name="T0" fmla="*/ 0 w 8"/>
                <a:gd name="T1" fmla="*/ 0 h 86"/>
                <a:gd name="T2" fmla="*/ 8 w 8"/>
                <a:gd name="T3" fmla="*/ 86 h 86"/>
                <a:gd name="T4" fmla="*/ 0 w 8"/>
                <a:gd name="T5" fmla="*/ 0 h 86"/>
                <a:gd name="T6" fmla="*/ 0 w 8"/>
                <a:gd name="T7" fmla="*/ 0 h 86"/>
              </a:gdLst>
              <a:ahLst/>
              <a:cxnLst>
                <a:cxn ang="0">
                  <a:pos x="T0" y="T1"/>
                </a:cxn>
                <a:cxn ang="0">
                  <a:pos x="T2" y="T3"/>
                </a:cxn>
                <a:cxn ang="0">
                  <a:pos x="T4" y="T5"/>
                </a:cxn>
                <a:cxn ang="0">
                  <a:pos x="T6" y="T7"/>
                </a:cxn>
              </a:cxnLst>
              <a:rect l="0" t="0" r="r" b="b"/>
              <a:pathLst>
                <a:path w="8" h="86">
                  <a:moveTo>
                    <a:pt x="0" y="0"/>
                  </a:moveTo>
                  <a:lnTo>
                    <a:pt x="8" y="86"/>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28">
              <a:extLst>
                <a:ext uri="{FF2B5EF4-FFF2-40B4-BE49-F238E27FC236}">
                  <a16:creationId xmlns:a16="http://schemas.microsoft.com/office/drawing/2014/main" id="{4F117881-56AF-4FD7-B691-B4936B9B0C15}"/>
                </a:ext>
              </a:extLst>
            </p:cNvPr>
            <p:cNvSpPr>
              <a:spLocks/>
            </p:cNvSpPr>
            <p:nvPr/>
          </p:nvSpPr>
          <p:spPr bwMode="auto">
            <a:xfrm>
              <a:off x="2533" y="1154"/>
              <a:ext cx="3" cy="82"/>
            </a:xfrm>
            <a:custGeom>
              <a:avLst/>
              <a:gdLst>
                <a:gd name="T0" fmla="*/ 0 w 3"/>
                <a:gd name="T1" fmla="*/ 0 h 82"/>
                <a:gd name="T2" fmla="*/ 3 w 3"/>
                <a:gd name="T3" fmla="*/ 82 h 82"/>
                <a:gd name="T4" fmla="*/ 0 w 3"/>
                <a:gd name="T5" fmla="*/ 0 h 82"/>
                <a:gd name="T6" fmla="*/ 0 w 3"/>
                <a:gd name="T7" fmla="*/ 0 h 82"/>
              </a:gdLst>
              <a:ahLst/>
              <a:cxnLst>
                <a:cxn ang="0">
                  <a:pos x="T0" y="T1"/>
                </a:cxn>
                <a:cxn ang="0">
                  <a:pos x="T2" y="T3"/>
                </a:cxn>
                <a:cxn ang="0">
                  <a:pos x="T4" y="T5"/>
                </a:cxn>
                <a:cxn ang="0">
                  <a:pos x="T6" y="T7"/>
                </a:cxn>
              </a:cxnLst>
              <a:rect l="0" t="0" r="r" b="b"/>
              <a:pathLst>
                <a:path w="3" h="82">
                  <a:moveTo>
                    <a:pt x="0" y="0"/>
                  </a:moveTo>
                  <a:lnTo>
                    <a:pt x="3" y="82"/>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29">
              <a:extLst>
                <a:ext uri="{FF2B5EF4-FFF2-40B4-BE49-F238E27FC236}">
                  <a16:creationId xmlns:a16="http://schemas.microsoft.com/office/drawing/2014/main" id="{3A046462-956B-4B6B-84D0-24883BB54409}"/>
                </a:ext>
              </a:extLst>
            </p:cNvPr>
            <p:cNvSpPr>
              <a:spLocks/>
            </p:cNvSpPr>
            <p:nvPr/>
          </p:nvSpPr>
          <p:spPr bwMode="auto">
            <a:xfrm>
              <a:off x="2574" y="1160"/>
              <a:ext cx="6" cy="64"/>
            </a:xfrm>
            <a:custGeom>
              <a:avLst/>
              <a:gdLst>
                <a:gd name="T0" fmla="*/ 0 w 6"/>
                <a:gd name="T1" fmla="*/ 0 h 64"/>
                <a:gd name="T2" fmla="*/ 6 w 6"/>
                <a:gd name="T3" fmla="*/ 62 h 64"/>
                <a:gd name="T4" fmla="*/ 2 w 6"/>
                <a:gd name="T5" fmla="*/ 64 h 64"/>
                <a:gd name="T6" fmla="*/ 0 w 6"/>
                <a:gd name="T7" fmla="*/ 0 h 64"/>
                <a:gd name="T8" fmla="*/ 0 w 6"/>
                <a:gd name="T9" fmla="*/ 0 h 64"/>
              </a:gdLst>
              <a:ahLst/>
              <a:cxnLst>
                <a:cxn ang="0">
                  <a:pos x="T0" y="T1"/>
                </a:cxn>
                <a:cxn ang="0">
                  <a:pos x="T2" y="T3"/>
                </a:cxn>
                <a:cxn ang="0">
                  <a:pos x="T4" y="T5"/>
                </a:cxn>
                <a:cxn ang="0">
                  <a:pos x="T6" y="T7"/>
                </a:cxn>
                <a:cxn ang="0">
                  <a:pos x="T8" y="T9"/>
                </a:cxn>
              </a:cxnLst>
              <a:rect l="0" t="0" r="r" b="b"/>
              <a:pathLst>
                <a:path w="6" h="64">
                  <a:moveTo>
                    <a:pt x="0" y="0"/>
                  </a:moveTo>
                  <a:lnTo>
                    <a:pt x="6" y="62"/>
                  </a:lnTo>
                  <a:lnTo>
                    <a:pt x="2" y="64"/>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30">
              <a:extLst>
                <a:ext uri="{FF2B5EF4-FFF2-40B4-BE49-F238E27FC236}">
                  <a16:creationId xmlns:a16="http://schemas.microsoft.com/office/drawing/2014/main" id="{6ACF7E7E-70EF-48E9-9B99-D69B09726731}"/>
                </a:ext>
              </a:extLst>
            </p:cNvPr>
            <p:cNvSpPr>
              <a:spLocks/>
            </p:cNvSpPr>
            <p:nvPr/>
          </p:nvSpPr>
          <p:spPr bwMode="auto">
            <a:xfrm>
              <a:off x="1460" y="1265"/>
              <a:ext cx="560" cy="40"/>
            </a:xfrm>
            <a:custGeom>
              <a:avLst/>
              <a:gdLst>
                <a:gd name="T0" fmla="*/ 532 w 560"/>
                <a:gd name="T1" fmla="*/ 0 h 40"/>
                <a:gd name="T2" fmla="*/ 560 w 560"/>
                <a:gd name="T3" fmla="*/ 18 h 40"/>
                <a:gd name="T4" fmla="*/ 289 w 560"/>
                <a:gd name="T5" fmla="*/ 40 h 40"/>
                <a:gd name="T6" fmla="*/ 0 w 560"/>
                <a:gd name="T7" fmla="*/ 37 h 40"/>
                <a:gd name="T8" fmla="*/ 27 w 560"/>
                <a:gd name="T9" fmla="*/ 9 h 40"/>
                <a:gd name="T10" fmla="*/ 87 w 560"/>
                <a:gd name="T11" fmla="*/ 11 h 40"/>
                <a:gd name="T12" fmla="*/ 532 w 560"/>
                <a:gd name="T13" fmla="*/ 0 h 40"/>
                <a:gd name="T14" fmla="*/ 532 w 560"/>
                <a:gd name="T15" fmla="*/ 0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0" h="40">
                  <a:moveTo>
                    <a:pt x="532" y="0"/>
                  </a:moveTo>
                  <a:lnTo>
                    <a:pt x="560" y="18"/>
                  </a:lnTo>
                  <a:lnTo>
                    <a:pt x="289" y="40"/>
                  </a:lnTo>
                  <a:lnTo>
                    <a:pt x="0" y="37"/>
                  </a:lnTo>
                  <a:lnTo>
                    <a:pt x="27" y="9"/>
                  </a:lnTo>
                  <a:lnTo>
                    <a:pt x="87" y="11"/>
                  </a:lnTo>
                  <a:lnTo>
                    <a:pt x="532" y="0"/>
                  </a:lnTo>
                  <a:lnTo>
                    <a:pt x="53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31">
              <a:extLst>
                <a:ext uri="{FF2B5EF4-FFF2-40B4-BE49-F238E27FC236}">
                  <a16:creationId xmlns:a16="http://schemas.microsoft.com/office/drawing/2014/main" id="{CB853E12-2B16-4A6B-A7F6-98712FC7965D}"/>
                </a:ext>
              </a:extLst>
            </p:cNvPr>
            <p:cNvSpPr>
              <a:spLocks/>
            </p:cNvSpPr>
            <p:nvPr/>
          </p:nvSpPr>
          <p:spPr bwMode="auto">
            <a:xfrm>
              <a:off x="3506" y="1276"/>
              <a:ext cx="472" cy="388"/>
            </a:xfrm>
            <a:custGeom>
              <a:avLst/>
              <a:gdLst>
                <a:gd name="T0" fmla="*/ 0 w 472"/>
                <a:gd name="T1" fmla="*/ 0 h 388"/>
                <a:gd name="T2" fmla="*/ 94 w 472"/>
                <a:gd name="T3" fmla="*/ 55 h 388"/>
                <a:gd name="T4" fmla="*/ 185 w 472"/>
                <a:gd name="T5" fmla="*/ 116 h 388"/>
                <a:gd name="T6" fmla="*/ 335 w 472"/>
                <a:gd name="T7" fmla="*/ 236 h 388"/>
                <a:gd name="T8" fmla="*/ 472 w 472"/>
                <a:gd name="T9" fmla="*/ 376 h 388"/>
                <a:gd name="T10" fmla="*/ 435 w 472"/>
                <a:gd name="T11" fmla="*/ 388 h 388"/>
                <a:gd name="T12" fmla="*/ 398 w 472"/>
                <a:gd name="T13" fmla="*/ 340 h 388"/>
                <a:gd name="T14" fmla="*/ 307 w 472"/>
                <a:gd name="T15" fmla="*/ 255 h 388"/>
                <a:gd name="T16" fmla="*/ 213 w 472"/>
                <a:gd name="T17" fmla="*/ 174 h 388"/>
                <a:gd name="T18" fmla="*/ 117 w 472"/>
                <a:gd name="T19" fmla="*/ 100 h 388"/>
                <a:gd name="T20" fmla="*/ 17 w 472"/>
                <a:gd name="T21" fmla="*/ 36 h 388"/>
                <a:gd name="T22" fmla="*/ 0 w 472"/>
                <a:gd name="T23" fmla="*/ 0 h 388"/>
                <a:gd name="T24" fmla="*/ 0 w 472"/>
                <a:gd name="T25" fmla="*/ 0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72" h="388">
                  <a:moveTo>
                    <a:pt x="0" y="0"/>
                  </a:moveTo>
                  <a:lnTo>
                    <a:pt x="94" y="55"/>
                  </a:lnTo>
                  <a:lnTo>
                    <a:pt x="185" y="116"/>
                  </a:lnTo>
                  <a:lnTo>
                    <a:pt x="335" y="236"/>
                  </a:lnTo>
                  <a:lnTo>
                    <a:pt x="472" y="376"/>
                  </a:lnTo>
                  <a:lnTo>
                    <a:pt x="435" y="388"/>
                  </a:lnTo>
                  <a:lnTo>
                    <a:pt x="398" y="340"/>
                  </a:lnTo>
                  <a:lnTo>
                    <a:pt x="307" y="255"/>
                  </a:lnTo>
                  <a:lnTo>
                    <a:pt x="213" y="174"/>
                  </a:lnTo>
                  <a:lnTo>
                    <a:pt x="117" y="100"/>
                  </a:lnTo>
                  <a:lnTo>
                    <a:pt x="17" y="36"/>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32">
              <a:extLst>
                <a:ext uri="{FF2B5EF4-FFF2-40B4-BE49-F238E27FC236}">
                  <a16:creationId xmlns:a16="http://schemas.microsoft.com/office/drawing/2014/main" id="{7D86E5C0-CA04-4F90-8E3F-E83913F132C9}"/>
                </a:ext>
              </a:extLst>
            </p:cNvPr>
            <p:cNvSpPr>
              <a:spLocks/>
            </p:cNvSpPr>
            <p:nvPr/>
          </p:nvSpPr>
          <p:spPr bwMode="auto">
            <a:xfrm>
              <a:off x="3430" y="1281"/>
              <a:ext cx="164" cy="115"/>
            </a:xfrm>
            <a:custGeom>
              <a:avLst/>
              <a:gdLst>
                <a:gd name="T0" fmla="*/ 0 w 164"/>
                <a:gd name="T1" fmla="*/ 0 h 115"/>
                <a:gd name="T2" fmla="*/ 80 w 164"/>
                <a:gd name="T3" fmla="*/ 61 h 115"/>
                <a:gd name="T4" fmla="*/ 164 w 164"/>
                <a:gd name="T5" fmla="*/ 115 h 115"/>
                <a:gd name="T6" fmla="*/ 97 w 164"/>
                <a:gd name="T7" fmla="*/ 111 h 115"/>
                <a:gd name="T8" fmla="*/ 32 w 164"/>
                <a:gd name="T9" fmla="*/ 61 h 115"/>
                <a:gd name="T10" fmla="*/ 0 w 164"/>
                <a:gd name="T11" fmla="*/ 0 h 115"/>
                <a:gd name="T12" fmla="*/ 0 w 164"/>
                <a:gd name="T13" fmla="*/ 0 h 115"/>
              </a:gdLst>
              <a:ahLst/>
              <a:cxnLst>
                <a:cxn ang="0">
                  <a:pos x="T0" y="T1"/>
                </a:cxn>
                <a:cxn ang="0">
                  <a:pos x="T2" y="T3"/>
                </a:cxn>
                <a:cxn ang="0">
                  <a:pos x="T4" y="T5"/>
                </a:cxn>
                <a:cxn ang="0">
                  <a:pos x="T6" y="T7"/>
                </a:cxn>
                <a:cxn ang="0">
                  <a:pos x="T8" y="T9"/>
                </a:cxn>
                <a:cxn ang="0">
                  <a:pos x="T10" y="T11"/>
                </a:cxn>
                <a:cxn ang="0">
                  <a:pos x="T12" y="T13"/>
                </a:cxn>
              </a:cxnLst>
              <a:rect l="0" t="0" r="r" b="b"/>
              <a:pathLst>
                <a:path w="164" h="115">
                  <a:moveTo>
                    <a:pt x="0" y="0"/>
                  </a:moveTo>
                  <a:lnTo>
                    <a:pt x="80" y="61"/>
                  </a:lnTo>
                  <a:lnTo>
                    <a:pt x="164" y="115"/>
                  </a:lnTo>
                  <a:lnTo>
                    <a:pt x="97" y="111"/>
                  </a:lnTo>
                  <a:lnTo>
                    <a:pt x="32" y="61"/>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33">
              <a:extLst>
                <a:ext uri="{FF2B5EF4-FFF2-40B4-BE49-F238E27FC236}">
                  <a16:creationId xmlns:a16="http://schemas.microsoft.com/office/drawing/2014/main" id="{4FBB3C1B-B0E9-46E9-BF13-7CF9EA9DBD59}"/>
                </a:ext>
              </a:extLst>
            </p:cNvPr>
            <p:cNvSpPr>
              <a:spLocks/>
            </p:cNvSpPr>
            <p:nvPr/>
          </p:nvSpPr>
          <p:spPr bwMode="auto">
            <a:xfrm>
              <a:off x="1392" y="1302"/>
              <a:ext cx="48" cy="781"/>
            </a:xfrm>
            <a:custGeom>
              <a:avLst/>
              <a:gdLst>
                <a:gd name="T0" fmla="*/ 32 w 48"/>
                <a:gd name="T1" fmla="*/ 0 h 781"/>
                <a:gd name="T2" fmla="*/ 48 w 48"/>
                <a:gd name="T3" fmla="*/ 56 h 781"/>
                <a:gd name="T4" fmla="*/ 45 w 48"/>
                <a:gd name="T5" fmla="*/ 93 h 781"/>
                <a:gd name="T6" fmla="*/ 48 w 48"/>
                <a:gd name="T7" fmla="*/ 127 h 781"/>
                <a:gd name="T8" fmla="*/ 24 w 48"/>
                <a:gd name="T9" fmla="*/ 527 h 781"/>
                <a:gd name="T10" fmla="*/ 19 w 48"/>
                <a:gd name="T11" fmla="*/ 781 h 781"/>
                <a:gd name="T12" fmla="*/ 0 w 48"/>
                <a:gd name="T13" fmla="*/ 699 h 781"/>
                <a:gd name="T14" fmla="*/ 5 w 48"/>
                <a:gd name="T15" fmla="*/ 606 h 781"/>
                <a:gd name="T16" fmla="*/ 12 w 48"/>
                <a:gd name="T17" fmla="*/ 312 h 781"/>
                <a:gd name="T18" fmla="*/ 28 w 48"/>
                <a:gd name="T19" fmla="*/ 3 h 781"/>
                <a:gd name="T20" fmla="*/ 32 w 48"/>
                <a:gd name="T21" fmla="*/ 0 h 781"/>
                <a:gd name="T22" fmla="*/ 32 w 48"/>
                <a:gd name="T23" fmla="*/ 0 h 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8" h="781">
                  <a:moveTo>
                    <a:pt x="32" y="0"/>
                  </a:moveTo>
                  <a:lnTo>
                    <a:pt x="48" y="56"/>
                  </a:lnTo>
                  <a:lnTo>
                    <a:pt x="45" y="93"/>
                  </a:lnTo>
                  <a:lnTo>
                    <a:pt x="48" y="127"/>
                  </a:lnTo>
                  <a:lnTo>
                    <a:pt x="24" y="527"/>
                  </a:lnTo>
                  <a:lnTo>
                    <a:pt x="19" y="781"/>
                  </a:lnTo>
                  <a:lnTo>
                    <a:pt x="0" y="699"/>
                  </a:lnTo>
                  <a:lnTo>
                    <a:pt x="5" y="606"/>
                  </a:lnTo>
                  <a:lnTo>
                    <a:pt x="12" y="312"/>
                  </a:lnTo>
                  <a:lnTo>
                    <a:pt x="28" y="3"/>
                  </a:lnTo>
                  <a:lnTo>
                    <a:pt x="32" y="0"/>
                  </a:lnTo>
                  <a:lnTo>
                    <a:pt x="3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34">
              <a:extLst>
                <a:ext uri="{FF2B5EF4-FFF2-40B4-BE49-F238E27FC236}">
                  <a16:creationId xmlns:a16="http://schemas.microsoft.com/office/drawing/2014/main" id="{868D574A-C343-4C17-AF18-5C1F796A39C7}"/>
                </a:ext>
              </a:extLst>
            </p:cNvPr>
            <p:cNvSpPr>
              <a:spLocks/>
            </p:cNvSpPr>
            <p:nvPr/>
          </p:nvSpPr>
          <p:spPr bwMode="auto">
            <a:xfrm>
              <a:off x="2439" y="1353"/>
              <a:ext cx="76" cy="70"/>
            </a:xfrm>
            <a:custGeom>
              <a:avLst/>
              <a:gdLst>
                <a:gd name="T0" fmla="*/ 68 w 76"/>
                <a:gd name="T1" fmla="*/ 0 h 70"/>
                <a:gd name="T2" fmla="*/ 76 w 76"/>
                <a:gd name="T3" fmla="*/ 49 h 70"/>
                <a:gd name="T4" fmla="*/ 21 w 76"/>
                <a:gd name="T5" fmla="*/ 70 h 70"/>
                <a:gd name="T6" fmla="*/ 0 w 76"/>
                <a:gd name="T7" fmla="*/ 14 h 70"/>
                <a:gd name="T8" fmla="*/ 44 w 76"/>
                <a:gd name="T9" fmla="*/ 35 h 70"/>
                <a:gd name="T10" fmla="*/ 68 w 76"/>
                <a:gd name="T11" fmla="*/ 0 h 70"/>
                <a:gd name="T12" fmla="*/ 68 w 76"/>
                <a:gd name="T13" fmla="*/ 0 h 70"/>
              </a:gdLst>
              <a:ahLst/>
              <a:cxnLst>
                <a:cxn ang="0">
                  <a:pos x="T0" y="T1"/>
                </a:cxn>
                <a:cxn ang="0">
                  <a:pos x="T2" y="T3"/>
                </a:cxn>
                <a:cxn ang="0">
                  <a:pos x="T4" y="T5"/>
                </a:cxn>
                <a:cxn ang="0">
                  <a:pos x="T6" y="T7"/>
                </a:cxn>
                <a:cxn ang="0">
                  <a:pos x="T8" y="T9"/>
                </a:cxn>
                <a:cxn ang="0">
                  <a:pos x="T10" y="T11"/>
                </a:cxn>
                <a:cxn ang="0">
                  <a:pos x="T12" y="T13"/>
                </a:cxn>
              </a:cxnLst>
              <a:rect l="0" t="0" r="r" b="b"/>
              <a:pathLst>
                <a:path w="76" h="70">
                  <a:moveTo>
                    <a:pt x="68" y="0"/>
                  </a:moveTo>
                  <a:lnTo>
                    <a:pt x="76" y="49"/>
                  </a:lnTo>
                  <a:lnTo>
                    <a:pt x="21" y="70"/>
                  </a:lnTo>
                  <a:lnTo>
                    <a:pt x="0" y="14"/>
                  </a:lnTo>
                  <a:lnTo>
                    <a:pt x="44" y="35"/>
                  </a:lnTo>
                  <a:lnTo>
                    <a:pt x="68" y="0"/>
                  </a:lnTo>
                  <a:lnTo>
                    <a:pt x="6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488" name="Freeform 35">
              <a:extLst>
                <a:ext uri="{FF2B5EF4-FFF2-40B4-BE49-F238E27FC236}">
                  <a16:creationId xmlns:a16="http://schemas.microsoft.com/office/drawing/2014/main" id="{A73C7C9B-2D4D-48F9-A99C-69C1038E620F}"/>
                </a:ext>
              </a:extLst>
            </p:cNvPr>
            <p:cNvSpPr>
              <a:spLocks/>
            </p:cNvSpPr>
            <p:nvPr/>
          </p:nvSpPr>
          <p:spPr bwMode="auto">
            <a:xfrm>
              <a:off x="3620" y="1423"/>
              <a:ext cx="253" cy="235"/>
            </a:xfrm>
            <a:custGeom>
              <a:avLst/>
              <a:gdLst>
                <a:gd name="T0" fmla="*/ 17 w 253"/>
                <a:gd name="T1" fmla="*/ 0 h 235"/>
                <a:gd name="T2" fmla="*/ 72 w 253"/>
                <a:gd name="T3" fmla="*/ 58 h 235"/>
                <a:gd name="T4" fmla="*/ 132 w 253"/>
                <a:gd name="T5" fmla="*/ 106 h 235"/>
                <a:gd name="T6" fmla="*/ 253 w 253"/>
                <a:gd name="T7" fmla="*/ 208 h 235"/>
                <a:gd name="T8" fmla="*/ 248 w 253"/>
                <a:gd name="T9" fmla="*/ 235 h 235"/>
                <a:gd name="T10" fmla="*/ 227 w 253"/>
                <a:gd name="T11" fmla="*/ 225 h 235"/>
                <a:gd name="T12" fmla="*/ 177 w 253"/>
                <a:gd name="T13" fmla="*/ 182 h 235"/>
                <a:gd name="T14" fmla="*/ 0 w 253"/>
                <a:gd name="T15" fmla="*/ 26 h 235"/>
                <a:gd name="T16" fmla="*/ 17 w 253"/>
                <a:gd name="T17" fmla="*/ 0 h 235"/>
                <a:gd name="T18" fmla="*/ 17 w 253"/>
                <a:gd name="T19" fmla="*/ 0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3" h="235">
                  <a:moveTo>
                    <a:pt x="17" y="0"/>
                  </a:moveTo>
                  <a:lnTo>
                    <a:pt x="72" y="58"/>
                  </a:lnTo>
                  <a:lnTo>
                    <a:pt x="132" y="106"/>
                  </a:lnTo>
                  <a:lnTo>
                    <a:pt x="253" y="208"/>
                  </a:lnTo>
                  <a:lnTo>
                    <a:pt x="248" y="235"/>
                  </a:lnTo>
                  <a:lnTo>
                    <a:pt x="227" y="225"/>
                  </a:lnTo>
                  <a:lnTo>
                    <a:pt x="177" y="182"/>
                  </a:lnTo>
                  <a:lnTo>
                    <a:pt x="0" y="26"/>
                  </a:lnTo>
                  <a:lnTo>
                    <a:pt x="17" y="0"/>
                  </a:lnTo>
                  <a:lnTo>
                    <a:pt x="1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489" name="Freeform 36">
              <a:extLst>
                <a:ext uri="{FF2B5EF4-FFF2-40B4-BE49-F238E27FC236}">
                  <a16:creationId xmlns:a16="http://schemas.microsoft.com/office/drawing/2014/main" id="{B983D2E3-C16F-4BAC-99BC-361FCA0AB9BE}"/>
                </a:ext>
              </a:extLst>
            </p:cNvPr>
            <p:cNvSpPr>
              <a:spLocks/>
            </p:cNvSpPr>
            <p:nvPr/>
          </p:nvSpPr>
          <p:spPr bwMode="auto">
            <a:xfrm>
              <a:off x="1404" y="1677"/>
              <a:ext cx="2613" cy="1786"/>
            </a:xfrm>
            <a:custGeom>
              <a:avLst/>
              <a:gdLst>
                <a:gd name="T0" fmla="*/ 2613 w 2613"/>
                <a:gd name="T1" fmla="*/ 52 h 1786"/>
                <a:gd name="T2" fmla="*/ 2495 w 2613"/>
                <a:gd name="T3" fmla="*/ 175 h 1786"/>
                <a:gd name="T4" fmla="*/ 2279 w 2613"/>
                <a:gd name="T5" fmla="*/ 356 h 1786"/>
                <a:gd name="T6" fmla="*/ 2095 w 2613"/>
                <a:gd name="T7" fmla="*/ 516 h 1786"/>
                <a:gd name="T8" fmla="*/ 1606 w 2613"/>
                <a:gd name="T9" fmla="*/ 512 h 1786"/>
                <a:gd name="T10" fmla="*/ 1476 w 2613"/>
                <a:gd name="T11" fmla="*/ 563 h 1786"/>
                <a:gd name="T12" fmla="*/ 1456 w 2613"/>
                <a:gd name="T13" fmla="*/ 1060 h 1786"/>
                <a:gd name="T14" fmla="*/ 1707 w 2613"/>
                <a:gd name="T15" fmla="*/ 1027 h 1786"/>
                <a:gd name="T16" fmla="*/ 1916 w 2613"/>
                <a:gd name="T17" fmla="*/ 1182 h 1786"/>
                <a:gd name="T18" fmla="*/ 1865 w 2613"/>
                <a:gd name="T19" fmla="*/ 1188 h 1786"/>
                <a:gd name="T20" fmla="*/ 1807 w 2613"/>
                <a:gd name="T21" fmla="*/ 1123 h 1786"/>
                <a:gd name="T22" fmla="*/ 1519 w 2613"/>
                <a:gd name="T23" fmla="*/ 1103 h 1786"/>
                <a:gd name="T24" fmla="*/ 1430 w 2613"/>
                <a:gd name="T25" fmla="*/ 1349 h 1786"/>
                <a:gd name="T26" fmla="*/ 1410 w 2613"/>
                <a:gd name="T27" fmla="*/ 1557 h 1786"/>
                <a:gd name="T28" fmla="*/ 1592 w 2613"/>
                <a:gd name="T29" fmla="*/ 1669 h 1786"/>
                <a:gd name="T30" fmla="*/ 1517 w 2613"/>
                <a:gd name="T31" fmla="*/ 1764 h 1786"/>
                <a:gd name="T32" fmla="*/ 1467 w 2613"/>
                <a:gd name="T33" fmla="*/ 1752 h 1786"/>
                <a:gd name="T34" fmla="*/ 1492 w 2613"/>
                <a:gd name="T35" fmla="*/ 1692 h 1786"/>
                <a:gd name="T36" fmla="*/ 1421 w 2613"/>
                <a:gd name="T37" fmla="*/ 1715 h 1786"/>
                <a:gd name="T38" fmla="*/ 1409 w 2613"/>
                <a:gd name="T39" fmla="*/ 1723 h 1786"/>
                <a:gd name="T40" fmla="*/ 1348 w 2613"/>
                <a:gd name="T41" fmla="*/ 1769 h 1786"/>
                <a:gd name="T42" fmla="*/ 1348 w 2613"/>
                <a:gd name="T43" fmla="*/ 1601 h 1786"/>
                <a:gd name="T44" fmla="*/ 1382 w 2613"/>
                <a:gd name="T45" fmla="*/ 722 h 1786"/>
                <a:gd name="T46" fmla="*/ 1306 w 2613"/>
                <a:gd name="T47" fmla="*/ 1141 h 1786"/>
                <a:gd name="T48" fmla="*/ 1304 w 2613"/>
                <a:gd name="T49" fmla="*/ 984 h 1786"/>
                <a:gd name="T50" fmla="*/ 1306 w 2613"/>
                <a:gd name="T51" fmla="*/ 619 h 1786"/>
                <a:gd name="T52" fmla="*/ 1251 w 2613"/>
                <a:gd name="T53" fmla="*/ 644 h 1786"/>
                <a:gd name="T54" fmla="*/ 1166 w 2613"/>
                <a:gd name="T55" fmla="*/ 611 h 1786"/>
                <a:gd name="T56" fmla="*/ 1082 w 2613"/>
                <a:gd name="T57" fmla="*/ 605 h 1786"/>
                <a:gd name="T58" fmla="*/ 1041 w 2613"/>
                <a:gd name="T59" fmla="*/ 638 h 1786"/>
                <a:gd name="T60" fmla="*/ 1001 w 2613"/>
                <a:gd name="T61" fmla="*/ 657 h 1786"/>
                <a:gd name="T62" fmla="*/ 959 w 2613"/>
                <a:gd name="T63" fmla="*/ 602 h 1786"/>
                <a:gd name="T64" fmla="*/ 915 w 2613"/>
                <a:gd name="T65" fmla="*/ 703 h 1786"/>
                <a:gd name="T66" fmla="*/ 905 w 2613"/>
                <a:gd name="T67" fmla="*/ 622 h 1786"/>
                <a:gd name="T68" fmla="*/ 858 w 2613"/>
                <a:gd name="T69" fmla="*/ 597 h 1786"/>
                <a:gd name="T70" fmla="*/ 794 w 2613"/>
                <a:gd name="T71" fmla="*/ 593 h 1786"/>
                <a:gd name="T72" fmla="*/ 746 w 2613"/>
                <a:gd name="T73" fmla="*/ 781 h 1786"/>
                <a:gd name="T74" fmla="*/ 725 w 2613"/>
                <a:gd name="T75" fmla="*/ 653 h 1786"/>
                <a:gd name="T76" fmla="*/ 357 w 2613"/>
                <a:gd name="T77" fmla="*/ 479 h 1786"/>
                <a:gd name="T78" fmla="*/ 107 w 2613"/>
                <a:gd name="T79" fmla="*/ 455 h 1786"/>
                <a:gd name="T80" fmla="*/ 0 w 2613"/>
                <a:gd name="T81" fmla="*/ 429 h 1786"/>
                <a:gd name="T82" fmla="*/ 255 w 2613"/>
                <a:gd name="T83" fmla="*/ 404 h 1786"/>
                <a:gd name="T84" fmla="*/ 1359 w 2613"/>
                <a:gd name="T85" fmla="*/ 425 h 1786"/>
                <a:gd name="T86" fmla="*/ 2071 w 2613"/>
                <a:gd name="T87" fmla="*/ 449 h 1786"/>
                <a:gd name="T88" fmla="*/ 2311 w 2613"/>
                <a:gd name="T89" fmla="*/ 230 h 1786"/>
                <a:gd name="T90" fmla="*/ 2588 w 2613"/>
                <a:gd name="T91" fmla="*/ 0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613" h="1786">
                  <a:moveTo>
                    <a:pt x="2588" y="0"/>
                  </a:moveTo>
                  <a:lnTo>
                    <a:pt x="2613" y="52"/>
                  </a:lnTo>
                  <a:lnTo>
                    <a:pt x="2565" y="112"/>
                  </a:lnTo>
                  <a:lnTo>
                    <a:pt x="2495" y="175"/>
                  </a:lnTo>
                  <a:lnTo>
                    <a:pt x="2421" y="230"/>
                  </a:lnTo>
                  <a:lnTo>
                    <a:pt x="2279" y="356"/>
                  </a:lnTo>
                  <a:lnTo>
                    <a:pt x="2188" y="440"/>
                  </a:lnTo>
                  <a:lnTo>
                    <a:pt x="2095" y="516"/>
                  </a:lnTo>
                  <a:lnTo>
                    <a:pt x="2018" y="526"/>
                  </a:lnTo>
                  <a:lnTo>
                    <a:pt x="1606" y="512"/>
                  </a:lnTo>
                  <a:lnTo>
                    <a:pt x="1515" y="504"/>
                  </a:lnTo>
                  <a:lnTo>
                    <a:pt x="1476" y="563"/>
                  </a:lnTo>
                  <a:lnTo>
                    <a:pt x="1459" y="961"/>
                  </a:lnTo>
                  <a:lnTo>
                    <a:pt x="1456" y="1060"/>
                  </a:lnTo>
                  <a:lnTo>
                    <a:pt x="1578" y="1020"/>
                  </a:lnTo>
                  <a:lnTo>
                    <a:pt x="1707" y="1027"/>
                  </a:lnTo>
                  <a:lnTo>
                    <a:pt x="1825" y="1080"/>
                  </a:lnTo>
                  <a:lnTo>
                    <a:pt x="1916" y="1182"/>
                  </a:lnTo>
                  <a:lnTo>
                    <a:pt x="1917" y="1238"/>
                  </a:lnTo>
                  <a:lnTo>
                    <a:pt x="1865" y="1188"/>
                  </a:lnTo>
                  <a:lnTo>
                    <a:pt x="1843" y="1149"/>
                  </a:lnTo>
                  <a:lnTo>
                    <a:pt x="1807" y="1123"/>
                  </a:lnTo>
                  <a:lnTo>
                    <a:pt x="1662" y="1083"/>
                  </a:lnTo>
                  <a:lnTo>
                    <a:pt x="1519" y="1103"/>
                  </a:lnTo>
                  <a:lnTo>
                    <a:pt x="1473" y="1269"/>
                  </a:lnTo>
                  <a:lnTo>
                    <a:pt x="1430" y="1349"/>
                  </a:lnTo>
                  <a:lnTo>
                    <a:pt x="1425" y="1446"/>
                  </a:lnTo>
                  <a:lnTo>
                    <a:pt x="1410" y="1557"/>
                  </a:lnTo>
                  <a:lnTo>
                    <a:pt x="1532" y="1592"/>
                  </a:lnTo>
                  <a:lnTo>
                    <a:pt x="1592" y="1669"/>
                  </a:lnTo>
                  <a:lnTo>
                    <a:pt x="1559" y="1720"/>
                  </a:lnTo>
                  <a:lnTo>
                    <a:pt x="1517" y="1764"/>
                  </a:lnTo>
                  <a:lnTo>
                    <a:pt x="1499" y="1732"/>
                  </a:lnTo>
                  <a:lnTo>
                    <a:pt x="1467" y="1752"/>
                  </a:lnTo>
                  <a:lnTo>
                    <a:pt x="1475" y="1714"/>
                  </a:lnTo>
                  <a:lnTo>
                    <a:pt x="1492" y="1692"/>
                  </a:lnTo>
                  <a:lnTo>
                    <a:pt x="1456" y="1716"/>
                  </a:lnTo>
                  <a:lnTo>
                    <a:pt x="1421" y="1715"/>
                  </a:lnTo>
                  <a:lnTo>
                    <a:pt x="1442" y="1681"/>
                  </a:lnTo>
                  <a:lnTo>
                    <a:pt x="1409" y="1723"/>
                  </a:lnTo>
                  <a:lnTo>
                    <a:pt x="1396" y="1786"/>
                  </a:lnTo>
                  <a:lnTo>
                    <a:pt x="1348" y="1769"/>
                  </a:lnTo>
                  <a:lnTo>
                    <a:pt x="1339" y="1719"/>
                  </a:lnTo>
                  <a:lnTo>
                    <a:pt x="1348" y="1601"/>
                  </a:lnTo>
                  <a:lnTo>
                    <a:pt x="1396" y="776"/>
                  </a:lnTo>
                  <a:lnTo>
                    <a:pt x="1382" y="722"/>
                  </a:lnTo>
                  <a:lnTo>
                    <a:pt x="1345" y="756"/>
                  </a:lnTo>
                  <a:lnTo>
                    <a:pt x="1306" y="1141"/>
                  </a:lnTo>
                  <a:lnTo>
                    <a:pt x="1291" y="1065"/>
                  </a:lnTo>
                  <a:lnTo>
                    <a:pt x="1304" y="984"/>
                  </a:lnTo>
                  <a:lnTo>
                    <a:pt x="1316" y="665"/>
                  </a:lnTo>
                  <a:lnTo>
                    <a:pt x="1306" y="619"/>
                  </a:lnTo>
                  <a:lnTo>
                    <a:pt x="1269" y="614"/>
                  </a:lnTo>
                  <a:lnTo>
                    <a:pt x="1251" y="644"/>
                  </a:lnTo>
                  <a:lnTo>
                    <a:pt x="1231" y="614"/>
                  </a:lnTo>
                  <a:lnTo>
                    <a:pt x="1166" y="611"/>
                  </a:lnTo>
                  <a:lnTo>
                    <a:pt x="1125" y="642"/>
                  </a:lnTo>
                  <a:lnTo>
                    <a:pt x="1082" y="605"/>
                  </a:lnTo>
                  <a:lnTo>
                    <a:pt x="1062" y="632"/>
                  </a:lnTo>
                  <a:lnTo>
                    <a:pt x="1041" y="638"/>
                  </a:lnTo>
                  <a:lnTo>
                    <a:pt x="1041" y="608"/>
                  </a:lnTo>
                  <a:lnTo>
                    <a:pt x="1001" y="657"/>
                  </a:lnTo>
                  <a:lnTo>
                    <a:pt x="1001" y="612"/>
                  </a:lnTo>
                  <a:lnTo>
                    <a:pt x="959" y="602"/>
                  </a:lnTo>
                  <a:lnTo>
                    <a:pt x="945" y="598"/>
                  </a:lnTo>
                  <a:lnTo>
                    <a:pt x="915" y="703"/>
                  </a:lnTo>
                  <a:lnTo>
                    <a:pt x="919" y="598"/>
                  </a:lnTo>
                  <a:lnTo>
                    <a:pt x="905" y="622"/>
                  </a:lnTo>
                  <a:lnTo>
                    <a:pt x="883" y="622"/>
                  </a:lnTo>
                  <a:lnTo>
                    <a:pt x="858" y="597"/>
                  </a:lnTo>
                  <a:lnTo>
                    <a:pt x="819" y="616"/>
                  </a:lnTo>
                  <a:lnTo>
                    <a:pt x="794" y="593"/>
                  </a:lnTo>
                  <a:lnTo>
                    <a:pt x="752" y="594"/>
                  </a:lnTo>
                  <a:lnTo>
                    <a:pt x="746" y="781"/>
                  </a:lnTo>
                  <a:lnTo>
                    <a:pt x="722" y="730"/>
                  </a:lnTo>
                  <a:lnTo>
                    <a:pt x="725" y="653"/>
                  </a:lnTo>
                  <a:lnTo>
                    <a:pt x="725" y="483"/>
                  </a:lnTo>
                  <a:lnTo>
                    <a:pt x="357" y="479"/>
                  </a:lnTo>
                  <a:lnTo>
                    <a:pt x="234" y="459"/>
                  </a:lnTo>
                  <a:lnTo>
                    <a:pt x="107" y="455"/>
                  </a:lnTo>
                  <a:lnTo>
                    <a:pt x="22" y="451"/>
                  </a:lnTo>
                  <a:lnTo>
                    <a:pt x="0" y="429"/>
                  </a:lnTo>
                  <a:lnTo>
                    <a:pt x="42" y="395"/>
                  </a:lnTo>
                  <a:lnTo>
                    <a:pt x="255" y="404"/>
                  </a:lnTo>
                  <a:lnTo>
                    <a:pt x="549" y="415"/>
                  </a:lnTo>
                  <a:lnTo>
                    <a:pt x="1359" y="425"/>
                  </a:lnTo>
                  <a:lnTo>
                    <a:pt x="1714" y="455"/>
                  </a:lnTo>
                  <a:lnTo>
                    <a:pt x="2071" y="449"/>
                  </a:lnTo>
                  <a:lnTo>
                    <a:pt x="2205" y="318"/>
                  </a:lnTo>
                  <a:lnTo>
                    <a:pt x="2311" y="230"/>
                  </a:lnTo>
                  <a:lnTo>
                    <a:pt x="2450" y="114"/>
                  </a:lnTo>
                  <a:lnTo>
                    <a:pt x="2588" y="0"/>
                  </a:lnTo>
                  <a:lnTo>
                    <a:pt x="258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494" name="Freeform 37">
              <a:extLst>
                <a:ext uri="{FF2B5EF4-FFF2-40B4-BE49-F238E27FC236}">
                  <a16:creationId xmlns:a16="http://schemas.microsoft.com/office/drawing/2014/main" id="{8A50C9D9-8627-4FEA-8B13-EB48D8211E1F}"/>
                </a:ext>
              </a:extLst>
            </p:cNvPr>
            <p:cNvSpPr>
              <a:spLocks/>
            </p:cNvSpPr>
            <p:nvPr/>
          </p:nvSpPr>
          <p:spPr bwMode="auto">
            <a:xfrm>
              <a:off x="3623" y="1712"/>
              <a:ext cx="249" cy="213"/>
            </a:xfrm>
            <a:custGeom>
              <a:avLst/>
              <a:gdLst>
                <a:gd name="T0" fmla="*/ 217 w 249"/>
                <a:gd name="T1" fmla="*/ 0 h 213"/>
                <a:gd name="T2" fmla="*/ 249 w 249"/>
                <a:gd name="T3" fmla="*/ 1 h 213"/>
                <a:gd name="T4" fmla="*/ 119 w 249"/>
                <a:gd name="T5" fmla="*/ 99 h 213"/>
                <a:gd name="T6" fmla="*/ 0 w 249"/>
                <a:gd name="T7" fmla="*/ 213 h 213"/>
                <a:gd name="T8" fmla="*/ 7 w 249"/>
                <a:gd name="T9" fmla="*/ 173 h 213"/>
                <a:gd name="T10" fmla="*/ 51 w 249"/>
                <a:gd name="T11" fmla="*/ 139 h 213"/>
                <a:gd name="T12" fmla="*/ 134 w 249"/>
                <a:gd name="T13" fmla="*/ 66 h 213"/>
                <a:gd name="T14" fmla="*/ 217 w 249"/>
                <a:gd name="T15" fmla="*/ 0 h 213"/>
                <a:gd name="T16" fmla="*/ 217 w 249"/>
                <a:gd name="T17" fmla="*/ 0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9" h="213">
                  <a:moveTo>
                    <a:pt x="217" y="0"/>
                  </a:moveTo>
                  <a:lnTo>
                    <a:pt x="249" y="1"/>
                  </a:lnTo>
                  <a:lnTo>
                    <a:pt x="119" y="99"/>
                  </a:lnTo>
                  <a:lnTo>
                    <a:pt x="0" y="213"/>
                  </a:lnTo>
                  <a:lnTo>
                    <a:pt x="7" y="173"/>
                  </a:lnTo>
                  <a:lnTo>
                    <a:pt x="51" y="139"/>
                  </a:lnTo>
                  <a:lnTo>
                    <a:pt x="134" y="66"/>
                  </a:lnTo>
                  <a:lnTo>
                    <a:pt x="217" y="0"/>
                  </a:lnTo>
                  <a:lnTo>
                    <a:pt x="21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495" name="Freeform 38">
              <a:extLst>
                <a:ext uri="{FF2B5EF4-FFF2-40B4-BE49-F238E27FC236}">
                  <a16:creationId xmlns:a16="http://schemas.microsoft.com/office/drawing/2014/main" id="{893A00AA-ABE3-4978-A9F4-E3037816D816}"/>
                </a:ext>
              </a:extLst>
            </p:cNvPr>
            <p:cNvSpPr>
              <a:spLocks/>
            </p:cNvSpPr>
            <p:nvPr/>
          </p:nvSpPr>
          <p:spPr bwMode="auto">
            <a:xfrm>
              <a:off x="3425" y="1951"/>
              <a:ext cx="152" cy="152"/>
            </a:xfrm>
            <a:custGeom>
              <a:avLst/>
              <a:gdLst>
                <a:gd name="T0" fmla="*/ 136 w 152"/>
                <a:gd name="T1" fmla="*/ 0 h 152"/>
                <a:gd name="T2" fmla="*/ 152 w 152"/>
                <a:gd name="T3" fmla="*/ 19 h 152"/>
                <a:gd name="T4" fmla="*/ 80 w 152"/>
                <a:gd name="T5" fmla="*/ 87 h 152"/>
                <a:gd name="T6" fmla="*/ 0 w 152"/>
                <a:gd name="T7" fmla="*/ 152 h 152"/>
                <a:gd name="T8" fmla="*/ 12 w 152"/>
                <a:gd name="T9" fmla="*/ 106 h 152"/>
                <a:gd name="T10" fmla="*/ 66 w 152"/>
                <a:gd name="T11" fmla="*/ 68 h 152"/>
                <a:gd name="T12" fmla="*/ 136 w 152"/>
                <a:gd name="T13" fmla="*/ 0 h 152"/>
                <a:gd name="T14" fmla="*/ 136 w 152"/>
                <a:gd name="T15" fmla="*/ 0 h 1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2" h="152">
                  <a:moveTo>
                    <a:pt x="136" y="0"/>
                  </a:moveTo>
                  <a:lnTo>
                    <a:pt x="152" y="19"/>
                  </a:lnTo>
                  <a:lnTo>
                    <a:pt x="80" y="87"/>
                  </a:lnTo>
                  <a:lnTo>
                    <a:pt x="0" y="152"/>
                  </a:lnTo>
                  <a:lnTo>
                    <a:pt x="12" y="106"/>
                  </a:lnTo>
                  <a:lnTo>
                    <a:pt x="66" y="68"/>
                  </a:lnTo>
                  <a:lnTo>
                    <a:pt x="136" y="0"/>
                  </a:lnTo>
                  <a:lnTo>
                    <a:pt x="13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496" name="Freeform 39">
              <a:extLst>
                <a:ext uri="{FF2B5EF4-FFF2-40B4-BE49-F238E27FC236}">
                  <a16:creationId xmlns:a16="http://schemas.microsoft.com/office/drawing/2014/main" id="{945EAD24-15B0-4A3C-B3E7-CE6E458A6A26}"/>
                </a:ext>
              </a:extLst>
            </p:cNvPr>
            <p:cNvSpPr>
              <a:spLocks/>
            </p:cNvSpPr>
            <p:nvPr/>
          </p:nvSpPr>
          <p:spPr bwMode="auto">
            <a:xfrm>
              <a:off x="2369" y="2021"/>
              <a:ext cx="70" cy="55"/>
            </a:xfrm>
            <a:custGeom>
              <a:avLst/>
              <a:gdLst>
                <a:gd name="T0" fmla="*/ 53 w 70"/>
                <a:gd name="T1" fmla="*/ 0 h 55"/>
                <a:gd name="T2" fmla="*/ 70 w 70"/>
                <a:gd name="T3" fmla="*/ 25 h 55"/>
                <a:gd name="T4" fmla="*/ 49 w 70"/>
                <a:gd name="T5" fmla="*/ 55 h 55"/>
                <a:gd name="T6" fmla="*/ 0 w 70"/>
                <a:gd name="T7" fmla="*/ 11 h 55"/>
                <a:gd name="T8" fmla="*/ 53 w 70"/>
                <a:gd name="T9" fmla="*/ 0 h 55"/>
                <a:gd name="T10" fmla="*/ 53 w 70"/>
                <a:gd name="T11" fmla="*/ 0 h 55"/>
              </a:gdLst>
              <a:ahLst/>
              <a:cxnLst>
                <a:cxn ang="0">
                  <a:pos x="T0" y="T1"/>
                </a:cxn>
                <a:cxn ang="0">
                  <a:pos x="T2" y="T3"/>
                </a:cxn>
                <a:cxn ang="0">
                  <a:pos x="T4" y="T5"/>
                </a:cxn>
                <a:cxn ang="0">
                  <a:pos x="T6" y="T7"/>
                </a:cxn>
                <a:cxn ang="0">
                  <a:pos x="T8" y="T9"/>
                </a:cxn>
                <a:cxn ang="0">
                  <a:pos x="T10" y="T11"/>
                </a:cxn>
              </a:cxnLst>
              <a:rect l="0" t="0" r="r" b="b"/>
              <a:pathLst>
                <a:path w="70" h="55">
                  <a:moveTo>
                    <a:pt x="53" y="0"/>
                  </a:moveTo>
                  <a:lnTo>
                    <a:pt x="70" y="25"/>
                  </a:lnTo>
                  <a:lnTo>
                    <a:pt x="49" y="55"/>
                  </a:lnTo>
                  <a:lnTo>
                    <a:pt x="0" y="11"/>
                  </a:lnTo>
                  <a:lnTo>
                    <a:pt x="53" y="0"/>
                  </a:lnTo>
                  <a:lnTo>
                    <a:pt x="5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497" name="Freeform 40">
              <a:extLst>
                <a:ext uri="{FF2B5EF4-FFF2-40B4-BE49-F238E27FC236}">
                  <a16:creationId xmlns:a16="http://schemas.microsoft.com/office/drawing/2014/main" id="{86FDF288-2DD7-48CA-9A36-FB014BCF1EF1}"/>
                </a:ext>
              </a:extLst>
            </p:cNvPr>
            <p:cNvSpPr>
              <a:spLocks/>
            </p:cNvSpPr>
            <p:nvPr/>
          </p:nvSpPr>
          <p:spPr bwMode="auto">
            <a:xfrm>
              <a:off x="2599" y="2357"/>
              <a:ext cx="20" cy="293"/>
            </a:xfrm>
            <a:custGeom>
              <a:avLst/>
              <a:gdLst>
                <a:gd name="T0" fmla="*/ 20 w 20"/>
                <a:gd name="T1" fmla="*/ 0 h 293"/>
                <a:gd name="T2" fmla="*/ 13 w 20"/>
                <a:gd name="T3" fmla="*/ 293 h 293"/>
                <a:gd name="T4" fmla="*/ 0 w 20"/>
                <a:gd name="T5" fmla="*/ 222 h 293"/>
                <a:gd name="T6" fmla="*/ 11 w 20"/>
                <a:gd name="T7" fmla="*/ 140 h 293"/>
                <a:gd name="T8" fmla="*/ 20 w 20"/>
                <a:gd name="T9" fmla="*/ 0 h 293"/>
                <a:gd name="T10" fmla="*/ 20 w 20"/>
                <a:gd name="T11" fmla="*/ 0 h 293"/>
              </a:gdLst>
              <a:ahLst/>
              <a:cxnLst>
                <a:cxn ang="0">
                  <a:pos x="T0" y="T1"/>
                </a:cxn>
                <a:cxn ang="0">
                  <a:pos x="T2" y="T3"/>
                </a:cxn>
                <a:cxn ang="0">
                  <a:pos x="T4" y="T5"/>
                </a:cxn>
                <a:cxn ang="0">
                  <a:pos x="T6" y="T7"/>
                </a:cxn>
                <a:cxn ang="0">
                  <a:pos x="T8" y="T9"/>
                </a:cxn>
                <a:cxn ang="0">
                  <a:pos x="T10" y="T11"/>
                </a:cxn>
              </a:cxnLst>
              <a:rect l="0" t="0" r="r" b="b"/>
              <a:pathLst>
                <a:path w="20" h="293">
                  <a:moveTo>
                    <a:pt x="20" y="0"/>
                  </a:moveTo>
                  <a:lnTo>
                    <a:pt x="13" y="293"/>
                  </a:lnTo>
                  <a:lnTo>
                    <a:pt x="0" y="222"/>
                  </a:lnTo>
                  <a:lnTo>
                    <a:pt x="11" y="140"/>
                  </a:lnTo>
                  <a:lnTo>
                    <a:pt x="20" y="0"/>
                  </a:lnTo>
                  <a:lnTo>
                    <a:pt x="2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498" name="Freeform 41">
              <a:extLst>
                <a:ext uri="{FF2B5EF4-FFF2-40B4-BE49-F238E27FC236}">
                  <a16:creationId xmlns:a16="http://schemas.microsoft.com/office/drawing/2014/main" id="{BC51D0EE-04B2-463B-B807-8E2526B8901E}"/>
                </a:ext>
              </a:extLst>
            </p:cNvPr>
            <p:cNvSpPr>
              <a:spLocks/>
            </p:cNvSpPr>
            <p:nvPr/>
          </p:nvSpPr>
          <p:spPr bwMode="auto">
            <a:xfrm>
              <a:off x="2320" y="2448"/>
              <a:ext cx="8" cy="102"/>
            </a:xfrm>
            <a:custGeom>
              <a:avLst/>
              <a:gdLst>
                <a:gd name="T0" fmla="*/ 0 w 8"/>
                <a:gd name="T1" fmla="*/ 0 h 102"/>
                <a:gd name="T2" fmla="*/ 8 w 8"/>
                <a:gd name="T3" fmla="*/ 102 h 102"/>
                <a:gd name="T4" fmla="*/ 0 w 8"/>
                <a:gd name="T5" fmla="*/ 0 h 102"/>
                <a:gd name="T6" fmla="*/ 0 w 8"/>
                <a:gd name="T7" fmla="*/ 0 h 102"/>
              </a:gdLst>
              <a:ahLst/>
              <a:cxnLst>
                <a:cxn ang="0">
                  <a:pos x="T0" y="T1"/>
                </a:cxn>
                <a:cxn ang="0">
                  <a:pos x="T2" y="T3"/>
                </a:cxn>
                <a:cxn ang="0">
                  <a:pos x="T4" y="T5"/>
                </a:cxn>
                <a:cxn ang="0">
                  <a:pos x="T6" y="T7"/>
                </a:cxn>
              </a:cxnLst>
              <a:rect l="0" t="0" r="r" b="b"/>
              <a:pathLst>
                <a:path w="8" h="102">
                  <a:moveTo>
                    <a:pt x="0" y="0"/>
                  </a:moveTo>
                  <a:lnTo>
                    <a:pt x="8" y="102"/>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499" name="Freeform 42">
              <a:extLst>
                <a:ext uri="{FF2B5EF4-FFF2-40B4-BE49-F238E27FC236}">
                  <a16:creationId xmlns:a16="http://schemas.microsoft.com/office/drawing/2014/main" id="{A2DA32B9-8334-4387-B199-3F4A0AC3918E}"/>
                </a:ext>
              </a:extLst>
            </p:cNvPr>
            <p:cNvSpPr>
              <a:spLocks/>
            </p:cNvSpPr>
            <p:nvPr/>
          </p:nvSpPr>
          <p:spPr bwMode="auto">
            <a:xfrm>
              <a:off x="2073" y="2509"/>
              <a:ext cx="59" cy="801"/>
            </a:xfrm>
            <a:custGeom>
              <a:avLst/>
              <a:gdLst>
                <a:gd name="T0" fmla="*/ 44 w 59"/>
                <a:gd name="T1" fmla="*/ 0 h 801"/>
                <a:gd name="T2" fmla="*/ 59 w 59"/>
                <a:gd name="T3" fmla="*/ 56 h 801"/>
                <a:gd name="T4" fmla="*/ 52 w 59"/>
                <a:gd name="T5" fmla="*/ 131 h 801"/>
                <a:gd name="T6" fmla="*/ 22 w 59"/>
                <a:gd name="T7" fmla="*/ 711 h 801"/>
                <a:gd name="T8" fmla="*/ 9 w 59"/>
                <a:gd name="T9" fmla="*/ 801 h 801"/>
                <a:gd name="T10" fmla="*/ 0 w 59"/>
                <a:gd name="T11" fmla="*/ 628 h 801"/>
                <a:gd name="T12" fmla="*/ 32 w 59"/>
                <a:gd name="T13" fmla="*/ 61 h 801"/>
                <a:gd name="T14" fmla="*/ 44 w 59"/>
                <a:gd name="T15" fmla="*/ 0 h 801"/>
                <a:gd name="T16" fmla="*/ 44 w 59"/>
                <a:gd name="T17" fmla="*/ 0 h 8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 h="801">
                  <a:moveTo>
                    <a:pt x="44" y="0"/>
                  </a:moveTo>
                  <a:lnTo>
                    <a:pt x="59" y="56"/>
                  </a:lnTo>
                  <a:lnTo>
                    <a:pt x="52" y="131"/>
                  </a:lnTo>
                  <a:lnTo>
                    <a:pt x="22" y="711"/>
                  </a:lnTo>
                  <a:lnTo>
                    <a:pt x="9" y="801"/>
                  </a:lnTo>
                  <a:lnTo>
                    <a:pt x="0" y="628"/>
                  </a:lnTo>
                  <a:lnTo>
                    <a:pt x="32" y="61"/>
                  </a:lnTo>
                  <a:lnTo>
                    <a:pt x="44" y="0"/>
                  </a:lnTo>
                  <a:lnTo>
                    <a:pt x="4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500" name="Freeform 43">
              <a:extLst>
                <a:ext uri="{FF2B5EF4-FFF2-40B4-BE49-F238E27FC236}">
                  <a16:creationId xmlns:a16="http://schemas.microsoft.com/office/drawing/2014/main" id="{BA200FA9-135A-43FB-AA4B-A90C1C03A65C}"/>
                </a:ext>
              </a:extLst>
            </p:cNvPr>
            <p:cNvSpPr>
              <a:spLocks/>
            </p:cNvSpPr>
            <p:nvPr/>
          </p:nvSpPr>
          <p:spPr bwMode="auto">
            <a:xfrm>
              <a:off x="2513" y="2575"/>
              <a:ext cx="6" cy="39"/>
            </a:xfrm>
            <a:custGeom>
              <a:avLst/>
              <a:gdLst>
                <a:gd name="T0" fmla="*/ 0 w 6"/>
                <a:gd name="T1" fmla="*/ 0 h 39"/>
                <a:gd name="T2" fmla="*/ 6 w 6"/>
                <a:gd name="T3" fmla="*/ 39 h 39"/>
                <a:gd name="T4" fmla="*/ 0 w 6"/>
                <a:gd name="T5" fmla="*/ 35 h 39"/>
                <a:gd name="T6" fmla="*/ 0 w 6"/>
                <a:gd name="T7" fmla="*/ 0 h 39"/>
                <a:gd name="T8" fmla="*/ 0 w 6"/>
                <a:gd name="T9" fmla="*/ 0 h 39"/>
              </a:gdLst>
              <a:ahLst/>
              <a:cxnLst>
                <a:cxn ang="0">
                  <a:pos x="T0" y="T1"/>
                </a:cxn>
                <a:cxn ang="0">
                  <a:pos x="T2" y="T3"/>
                </a:cxn>
                <a:cxn ang="0">
                  <a:pos x="T4" y="T5"/>
                </a:cxn>
                <a:cxn ang="0">
                  <a:pos x="T6" y="T7"/>
                </a:cxn>
                <a:cxn ang="0">
                  <a:pos x="T8" y="T9"/>
                </a:cxn>
              </a:cxnLst>
              <a:rect l="0" t="0" r="r" b="b"/>
              <a:pathLst>
                <a:path w="6" h="39">
                  <a:moveTo>
                    <a:pt x="0" y="0"/>
                  </a:moveTo>
                  <a:lnTo>
                    <a:pt x="6" y="39"/>
                  </a:lnTo>
                  <a:lnTo>
                    <a:pt x="0" y="35"/>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501" name="Freeform 44">
              <a:extLst>
                <a:ext uri="{FF2B5EF4-FFF2-40B4-BE49-F238E27FC236}">
                  <a16:creationId xmlns:a16="http://schemas.microsoft.com/office/drawing/2014/main" id="{76F47B85-C2A9-4AE0-A4C6-841D9B1326FA}"/>
                </a:ext>
              </a:extLst>
            </p:cNvPr>
            <p:cNvSpPr>
              <a:spLocks/>
            </p:cNvSpPr>
            <p:nvPr/>
          </p:nvSpPr>
          <p:spPr bwMode="auto">
            <a:xfrm>
              <a:off x="2304" y="2601"/>
              <a:ext cx="13" cy="146"/>
            </a:xfrm>
            <a:custGeom>
              <a:avLst/>
              <a:gdLst>
                <a:gd name="T0" fmla="*/ 6 w 13"/>
                <a:gd name="T1" fmla="*/ 0 h 146"/>
                <a:gd name="T2" fmla="*/ 13 w 13"/>
                <a:gd name="T3" fmla="*/ 70 h 146"/>
                <a:gd name="T4" fmla="*/ 8 w 13"/>
                <a:gd name="T5" fmla="*/ 146 h 146"/>
                <a:gd name="T6" fmla="*/ 0 w 13"/>
                <a:gd name="T7" fmla="*/ 74 h 146"/>
                <a:gd name="T8" fmla="*/ 6 w 13"/>
                <a:gd name="T9" fmla="*/ 0 h 146"/>
                <a:gd name="T10" fmla="*/ 6 w 13"/>
                <a:gd name="T11" fmla="*/ 0 h 146"/>
              </a:gdLst>
              <a:ahLst/>
              <a:cxnLst>
                <a:cxn ang="0">
                  <a:pos x="T0" y="T1"/>
                </a:cxn>
                <a:cxn ang="0">
                  <a:pos x="T2" y="T3"/>
                </a:cxn>
                <a:cxn ang="0">
                  <a:pos x="T4" y="T5"/>
                </a:cxn>
                <a:cxn ang="0">
                  <a:pos x="T6" y="T7"/>
                </a:cxn>
                <a:cxn ang="0">
                  <a:pos x="T8" y="T9"/>
                </a:cxn>
                <a:cxn ang="0">
                  <a:pos x="T10" y="T11"/>
                </a:cxn>
              </a:cxnLst>
              <a:rect l="0" t="0" r="r" b="b"/>
              <a:pathLst>
                <a:path w="13" h="146">
                  <a:moveTo>
                    <a:pt x="6" y="0"/>
                  </a:moveTo>
                  <a:lnTo>
                    <a:pt x="13" y="70"/>
                  </a:lnTo>
                  <a:lnTo>
                    <a:pt x="8" y="146"/>
                  </a:lnTo>
                  <a:lnTo>
                    <a:pt x="0" y="74"/>
                  </a:lnTo>
                  <a:lnTo>
                    <a:pt x="6" y="0"/>
                  </a:lnTo>
                  <a:lnTo>
                    <a:pt x="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502" name="Freeform 45">
              <a:extLst>
                <a:ext uri="{FF2B5EF4-FFF2-40B4-BE49-F238E27FC236}">
                  <a16:creationId xmlns:a16="http://schemas.microsoft.com/office/drawing/2014/main" id="{5C7D71C7-C273-4113-BE29-88E9A068CD49}"/>
                </a:ext>
              </a:extLst>
            </p:cNvPr>
            <p:cNvSpPr>
              <a:spLocks/>
            </p:cNvSpPr>
            <p:nvPr/>
          </p:nvSpPr>
          <p:spPr bwMode="auto">
            <a:xfrm>
              <a:off x="2500" y="2666"/>
              <a:ext cx="16" cy="162"/>
            </a:xfrm>
            <a:custGeom>
              <a:avLst/>
              <a:gdLst>
                <a:gd name="T0" fmla="*/ 7 w 16"/>
                <a:gd name="T1" fmla="*/ 0 h 162"/>
                <a:gd name="T2" fmla="*/ 16 w 16"/>
                <a:gd name="T3" fmla="*/ 68 h 162"/>
                <a:gd name="T4" fmla="*/ 2 w 16"/>
                <a:gd name="T5" fmla="*/ 143 h 162"/>
                <a:gd name="T6" fmla="*/ 0 w 16"/>
                <a:gd name="T7" fmla="*/ 162 h 162"/>
                <a:gd name="T8" fmla="*/ 3 w 16"/>
                <a:gd name="T9" fmla="*/ 64 h 162"/>
                <a:gd name="T10" fmla="*/ 7 w 16"/>
                <a:gd name="T11" fmla="*/ 0 h 162"/>
                <a:gd name="T12" fmla="*/ 7 w 16"/>
                <a:gd name="T13" fmla="*/ 0 h 162"/>
              </a:gdLst>
              <a:ahLst/>
              <a:cxnLst>
                <a:cxn ang="0">
                  <a:pos x="T0" y="T1"/>
                </a:cxn>
                <a:cxn ang="0">
                  <a:pos x="T2" y="T3"/>
                </a:cxn>
                <a:cxn ang="0">
                  <a:pos x="T4" y="T5"/>
                </a:cxn>
                <a:cxn ang="0">
                  <a:pos x="T6" y="T7"/>
                </a:cxn>
                <a:cxn ang="0">
                  <a:pos x="T8" y="T9"/>
                </a:cxn>
                <a:cxn ang="0">
                  <a:pos x="T10" y="T11"/>
                </a:cxn>
                <a:cxn ang="0">
                  <a:pos x="T12" y="T13"/>
                </a:cxn>
              </a:cxnLst>
              <a:rect l="0" t="0" r="r" b="b"/>
              <a:pathLst>
                <a:path w="16" h="162">
                  <a:moveTo>
                    <a:pt x="7" y="0"/>
                  </a:moveTo>
                  <a:lnTo>
                    <a:pt x="16" y="68"/>
                  </a:lnTo>
                  <a:lnTo>
                    <a:pt x="2" y="143"/>
                  </a:lnTo>
                  <a:lnTo>
                    <a:pt x="0" y="162"/>
                  </a:lnTo>
                  <a:lnTo>
                    <a:pt x="3" y="64"/>
                  </a:lnTo>
                  <a:lnTo>
                    <a:pt x="7" y="0"/>
                  </a:lnTo>
                  <a:lnTo>
                    <a:pt x="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503" name="Freeform 46">
              <a:extLst>
                <a:ext uri="{FF2B5EF4-FFF2-40B4-BE49-F238E27FC236}">
                  <a16:creationId xmlns:a16="http://schemas.microsoft.com/office/drawing/2014/main" id="{6A66A121-5AD4-4512-B519-FA12B7A3D389}"/>
                </a:ext>
              </a:extLst>
            </p:cNvPr>
            <p:cNvSpPr>
              <a:spLocks/>
            </p:cNvSpPr>
            <p:nvPr/>
          </p:nvSpPr>
          <p:spPr bwMode="auto">
            <a:xfrm>
              <a:off x="2596" y="2701"/>
              <a:ext cx="14" cy="214"/>
            </a:xfrm>
            <a:custGeom>
              <a:avLst/>
              <a:gdLst>
                <a:gd name="T0" fmla="*/ 3 w 14"/>
                <a:gd name="T1" fmla="*/ 0 h 214"/>
                <a:gd name="T2" fmla="*/ 14 w 14"/>
                <a:gd name="T3" fmla="*/ 2 h 214"/>
                <a:gd name="T4" fmla="*/ 5 w 14"/>
                <a:gd name="T5" fmla="*/ 214 h 214"/>
                <a:gd name="T6" fmla="*/ 0 w 14"/>
                <a:gd name="T7" fmla="*/ 86 h 214"/>
                <a:gd name="T8" fmla="*/ 3 w 14"/>
                <a:gd name="T9" fmla="*/ 0 h 214"/>
                <a:gd name="T10" fmla="*/ 3 w 14"/>
                <a:gd name="T11" fmla="*/ 0 h 214"/>
              </a:gdLst>
              <a:ahLst/>
              <a:cxnLst>
                <a:cxn ang="0">
                  <a:pos x="T0" y="T1"/>
                </a:cxn>
                <a:cxn ang="0">
                  <a:pos x="T2" y="T3"/>
                </a:cxn>
                <a:cxn ang="0">
                  <a:pos x="T4" y="T5"/>
                </a:cxn>
                <a:cxn ang="0">
                  <a:pos x="T6" y="T7"/>
                </a:cxn>
                <a:cxn ang="0">
                  <a:pos x="T8" y="T9"/>
                </a:cxn>
                <a:cxn ang="0">
                  <a:pos x="T10" y="T11"/>
                </a:cxn>
              </a:cxnLst>
              <a:rect l="0" t="0" r="r" b="b"/>
              <a:pathLst>
                <a:path w="14" h="214">
                  <a:moveTo>
                    <a:pt x="3" y="0"/>
                  </a:moveTo>
                  <a:lnTo>
                    <a:pt x="14" y="2"/>
                  </a:lnTo>
                  <a:lnTo>
                    <a:pt x="5" y="214"/>
                  </a:lnTo>
                  <a:lnTo>
                    <a:pt x="0" y="86"/>
                  </a:lnTo>
                  <a:lnTo>
                    <a:pt x="3" y="0"/>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504" name="Freeform 47">
              <a:extLst>
                <a:ext uri="{FF2B5EF4-FFF2-40B4-BE49-F238E27FC236}">
                  <a16:creationId xmlns:a16="http://schemas.microsoft.com/office/drawing/2014/main" id="{B5A03F8C-4D7C-43B7-B3B0-E12E13F06482}"/>
                </a:ext>
              </a:extLst>
            </p:cNvPr>
            <p:cNvSpPr>
              <a:spLocks/>
            </p:cNvSpPr>
            <p:nvPr/>
          </p:nvSpPr>
          <p:spPr bwMode="auto">
            <a:xfrm>
              <a:off x="2287" y="2804"/>
              <a:ext cx="11" cy="141"/>
            </a:xfrm>
            <a:custGeom>
              <a:avLst/>
              <a:gdLst>
                <a:gd name="T0" fmla="*/ 8 w 11"/>
                <a:gd name="T1" fmla="*/ 0 h 141"/>
                <a:gd name="T2" fmla="*/ 11 w 11"/>
                <a:gd name="T3" fmla="*/ 141 h 141"/>
                <a:gd name="T4" fmla="*/ 0 w 11"/>
                <a:gd name="T5" fmla="*/ 28 h 141"/>
                <a:gd name="T6" fmla="*/ 8 w 11"/>
                <a:gd name="T7" fmla="*/ 0 h 141"/>
                <a:gd name="T8" fmla="*/ 8 w 11"/>
                <a:gd name="T9" fmla="*/ 0 h 141"/>
              </a:gdLst>
              <a:ahLst/>
              <a:cxnLst>
                <a:cxn ang="0">
                  <a:pos x="T0" y="T1"/>
                </a:cxn>
                <a:cxn ang="0">
                  <a:pos x="T2" y="T3"/>
                </a:cxn>
                <a:cxn ang="0">
                  <a:pos x="T4" y="T5"/>
                </a:cxn>
                <a:cxn ang="0">
                  <a:pos x="T6" y="T7"/>
                </a:cxn>
                <a:cxn ang="0">
                  <a:pos x="T8" y="T9"/>
                </a:cxn>
              </a:cxnLst>
              <a:rect l="0" t="0" r="r" b="b"/>
              <a:pathLst>
                <a:path w="11" h="141">
                  <a:moveTo>
                    <a:pt x="8" y="0"/>
                  </a:moveTo>
                  <a:lnTo>
                    <a:pt x="11" y="141"/>
                  </a:lnTo>
                  <a:lnTo>
                    <a:pt x="0" y="28"/>
                  </a:lnTo>
                  <a:lnTo>
                    <a:pt x="8" y="0"/>
                  </a:lnTo>
                  <a:lnTo>
                    <a:pt x="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505" name="Freeform 48">
              <a:extLst>
                <a:ext uri="{FF2B5EF4-FFF2-40B4-BE49-F238E27FC236}">
                  <a16:creationId xmlns:a16="http://schemas.microsoft.com/office/drawing/2014/main" id="{607BE304-99CA-43C3-9215-876AC29DCEF5}"/>
                </a:ext>
              </a:extLst>
            </p:cNvPr>
            <p:cNvSpPr>
              <a:spLocks/>
            </p:cNvSpPr>
            <p:nvPr/>
          </p:nvSpPr>
          <p:spPr bwMode="auto">
            <a:xfrm>
              <a:off x="2657" y="2869"/>
              <a:ext cx="52" cy="492"/>
            </a:xfrm>
            <a:custGeom>
              <a:avLst/>
              <a:gdLst>
                <a:gd name="T0" fmla="*/ 28 w 52"/>
                <a:gd name="T1" fmla="*/ 0 h 492"/>
                <a:gd name="T2" fmla="*/ 52 w 52"/>
                <a:gd name="T3" fmla="*/ 77 h 492"/>
                <a:gd name="T4" fmla="*/ 50 w 52"/>
                <a:gd name="T5" fmla="*/ 168 h 492"/>
                <a:gd name="T6" fmla="*/ 26 w 52"/>
                <a:gd name="T7" fmla="*/ 492 h 492"/>
                <a:gd name="T8" fmla="*/ 0 w 52"/>
                <a:gd name="T9" fmla="*/ 492 h 492"/>
                <a:gd name="T10" fmla="*/ 29 w 52"/>
                <a:gd name="T11" fmla="*/ 71 h 492"/>
                <a:gd name="T12" fmla="*/ 28 w 52"/>
                <a:gd name="T13" fmla="*/ 0 h 492"/>
                <a:gd name="T14" fmla="*/ 28 w 52"/>
                <a:gd name="T15" fmla="*/ 0 h 4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 h="492">
                  <a:moveTo>
                    <a:pt x="28" y="0"/>
                  </a:moveTo>
                  <a:lnTo>
                    <a:pt x="52" y="77"/>
                  </a:lnTo>
                  <a:lnTo>
                    <a:pt x="50" y="168"/>
                  </a:lnTo>
                  <a:lnTo>
                    <a:pt x="26" y="492"/>
                  </a:lnTo>
                  <a:lnTo>
                    <a:pt x="0" y="492"/>
                  </a:lnTo>
                  <a:lnTo>
                    <a:pt x="29" y="71"/>
                  </a:lnTo>
                  <a:lnTo>
                    <a:pt x="28" y="0"/>
                  </a:lnTo>
                  <a:lnTo>
                    <a:pt x="2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506" name="Freeform 49">
              <a:extLst>
                <a:ext uri="{FF2B5EF4-FFF2-40B4-BE49-F238E27FC236}">
                  <a16:creationId xmlns:a16="http://schemas.microsoft.com/office/drawing/2014/main" id="{A4F2EA20-65B6-4F27-8139-B82E1EB04D7C}"/>
                </a:ext>
              </a:extLst>
            </p:cNvPr>
            <p:cNvSpPr>
              <a:spLocks/>
            </p:cNvSpPr>
            <p:nvPr/>
          </p:nvSpPr>
          <p:spPr bwMode="auto">
            <a:xfrm>
              <a:off x="2460" y="2879"/>
              <a:ext cx="33" cy="72"/>
            </a:xfrm>
            <a:custGeom>
              <a:avLst/>
              <a:gdLst>
                <a:gd name="T0" fmla="*/ 33 w 33"/>
                <a:gd name="T1" fmla="*/ 0 h 72"/>
                <a:gd name="T2" fmla="*/ 26 w 33"/>
                <a:gd name="T3" fmla="*/ 36 h 72"/>
                <a:gd name="T4" fmla="*/ 0 w 33"/>
                <a:gd name="T5" fmla="*/ 72 h 72"/>
                <a:gd name="T6" fmla="*/ 33 w 33"/>
                <a:gd name="T7" fmla="*/ 0 h 72"/>
                <a:gd name="T8" fmla="*/ 33 w 33"/>
                <a:gd name="T9" fmla="*/ 0 h 72"/>
              </a:gdLst>
              <a:ahLst/>
              <a:cxnLst>
                <a:cxn ang="0">
                  <a:pos x="T0" y="T1"/>
                </a:cxn>
                <a:cxn ang="0">
                  <a:pos x="T2" y="T3"/>
                </a:cxn>
                <a:cxn ang="0">
                  <a:pos x="T4" y="T5"/>
                </a:cxn>
                <a:cxn ang="0">
                  <a:pos x="T6" y="T7"/>
                </a:cxn>
                <a:cxn ang="0">
                  <a:pos x="T8" y="T9"/>
                </a:cxn>
              </a:cxnLst>
              <a:rect l="0" t="0" r="r" b="b"/>
              <a:pathLst>
                <a:path w="33" h="72">
                  <a:moveTo>
                    <a:pt x="33" y="0"/>
                  </a:moveTo>
                  <a:lnTo>
                    <a:pt x="26" y="36"/>
                  </a:lnTo>
                  <a:lnTo>
                    <a:pt x="0" y="72"/>
                  </a:lnTo>
                  <a:lnTo>
                    <a:pt x="33" y="0"/>
                  </a:lnTo>
                  <a:lnTo>
                    <a:pt x="3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507" name="Freeform 50">
              <a:extLst>
                <a:ext uri="{FF2B5EF4-FFF2-40B4-BE49-F238E27FC236}">
                  <a16:creationId xmlns:a16="http://schemas.microsoft.com/office/drawing/2014/main" id="{8231FFE8-230E-474D-9B66-7BD9BC545000}"/>
                </a:ext>
              </a:extLst>
            </p:cNvPr>
            <p:cNvSpPr>
              <a:spLocks/>
            </p:cNvSpPr>
            <p:nvPr/>
          </p:nvSpPr>
          <p:spPr bwMode="auto">
            <a:xfrm>
              <a:off x="2515" y="2915"/>
              <a:ext cx="41" cy="76"/>
            </a:xfrm>
            <a:custGeom>
              <a:avLst/>
              <a:gdLst>
                <a:gd name="T0" fmla="*/ 4 w 41"/>
                <a:gd name="T1" fmla="*/ 0 h 76"/>
                <a:gd name="T2" fmla="*/ 35 w 41"/>
                <a:gd name="T3" fmla="*/ 28 h 76"/>
                <a:gd name="T4" fmla="*/ 41 w 41"/>
                <a:gd name="T5" fmla="*/ 76 h 76"/>
                <a:gd name="T6" fmla="*/ 0 w 41"/>
                <a:gd name="T7" fmla="*/ 5 h 76"/>
                <a:gd name="T8" fmla="*/ 4 w 41"/>
                <a:gd name="T9" fmla="*/ 0 h 76"/>
                <a:gd name="T10" fmla="*/ 4 w 41"/>
                <a:gd name="T11" fmla="*/ 0 h 76"/>
              </a:gdLst>
              <a:ahLst/>
              <a:cxnLst>
                <a:cxn ang="0">
                  <a:pos x="T0" y="T1"/>
                </a:cxn>
                <a:cxn ang="0">
                  <a:pos x="T2" y="T3"/>
                </a:cxn>
                <a:cxn ang="0">
                  <a:pos x="T4" y="T5"/>
                </a:cxn>
                <a:cxn ang="0">
                  <a:pos x="T6" y="T7"/>
                </a:cxn>
                <a:cxn ang="0">
                  <a:pos x="T8" y="T9"/>
                </a:cxn>
                <a:cxn ang="0">
                  <a:pos x="T10" y="T11"/>
                </a:cxn>
              </a:cxnLst>
              <a:rect l="0" t="0" r="r" b="b"/>
              <a:pathLst>
                <a:path w="41" h="76">
                  <a:moveTo>
                    <a:pt x="4" y="0"/>
                  </a:moveTo>
                  <a:lnTo>
                    <a:pt x="35" y="28"/>
                  </a:lnTo>
                  <a:lnTo>
                    <a:pt x="41" y="76"/>
                  </a:lnTo>
                  <a:lnTo>
                    <a:pt x="0" y="5"/>
                  </a:lnTo>
                  <a:lnTo>
                    <a:pt x="4" y="0"/>
                  </a:lnTo>
                  <a:lnTo>
                    <a:pt x="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508" name="Freeform 51">
              <a:extLst>
                <a:ext uri="{FF2B5EF4-FFF2-40B4-BE49-F238E27FC236}">
                  <a16:creationId xmlns:a16="http://schemas.microsoft.com/office/drawing/2014/main" id="{CD354CDF-37BF-4E0B-8B13-529A63757CBA}"/>
                </a:ext>
              </a:extLst>
            </p:cNvPr>
            <p:cNvSpPr>
              <a:spLocks/>
            </p:cNvSpPr>
            <p:nvPr/>
          </p:nvSpPr>
          <p:spPr bwMode="auto">
            <a:xfrm>
              <a:off x="3269" y="2935"/>
              <a:ext cx="466" cy="603"/>
            </a:xfrm>
            <a:custGeom>
              <a:avLst/>
              <a:gdLst>
                <a:gd name="T0" fmla="*/ 95 w 466"/>
                <a:gd name="T1" fmla="*/ 0 h 603"/>
                <a:gd name="T2" fmla="*/ 142 w 466"/>
                <a:gd name="T3" fmla="*/ 127 h 603"/>
                <a:gd name="T4" fmla="*/ 112 w 466"/>
                <a:gd name="T5" fmla="*/ 330 h 603"/>
                <a:gd name="T6" fmla="*/ 80 w 466"/>
                <a:gd name="T7" fmla="*/ 436 h 603"/>
                <a:gd name="T8" fmla="*/ 298 w 466"/>
                <a:gd name="T9" fmla="*/ 464 h 603"/>
                <a:gd name="T10" fmla="*/ 466 w 466"/>
                <a:gd name="T11" fmla="*/ 553 h 603"/>
                <a:gd name="T12" fmla="*/ 450 w 466"/>
                <a:gd name="T13" fmla="*/ 586 h 603"/>
                <a:gd name="T14" fmla="*/ 409 w 466"/>
                <a:gd name="T15" fmla="*/ 588 h 603"/>
                <a:gd name="T16" fmla="*/ 320 w 466"/>
                <a:gd name="T17" fmla="*/ 583 h 603"/>
                <a:gd name="T18" fmla="*/ 72 w 466"/>
                <a:gd name="T19" fmla="*/ 603 h 603"/>
                <a:gd name="T20" fmla="*/ 49 w 466"/>
                <a:gd name="T21" fmla="*/ 524 h 603"/>
                <a:gd name="T22" fmla="*/ 42 w 466"/>
                <a:gd name="T23" fmla="*/ 574 h 603"/>
                <a:gd name="T24" fmla="*/ 0 w 466"/>
                <a:gd name="T25" fmla="*/ 542 h 603"/>
                <a:gd name="T26" fmla="*/ 1 w 466"/>
                <a:gd name="T27" fmla="*/ 477 h 603"/>
                <a:gd name="T28" fmla="*/ 42 w 466"/>
                <a:gd name="T29" fmla="*/ 490 h 603"/>
                <a:gd name="T30" fmla="*/ 59 w 466"/>
                <a:gd name="T31" fmla="*/ 306 h 603"/>
                <a:gd name="T32" fmla="*/ 84 w 466"/>
                <a:gd name="T33" fmla="*/ 200 h 603"/>
                <a:gd name="T34" fmla="*/ 106 w 466"/>
                <a:gd name="T35" fmla="*/ 104 h 603"/>
                <a:gd name="T36" fmla="*/ 83 w 466"/>
                <a:gd name="T37" fmla="*/ 7 h 603"/>
                <a:gd name="T38" fmla="*/ 95 w 466"/>
                <a:gd name="T39" fmla="*/ 0 h 603"/>
                <a:gd name="T40" fmla="*/ 95 w 466"/>
                <a:gd name="T41" fmla="*/ 0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66" h="603">
                  <a:moveTo>
                    <a:pt x="95" y="0"/>
                  </a:moveTo>
                  <a:lnTo>
                    <a:pt x="142" y="127"/>
                  </a:lnTo>
                  <a:lnTo>
                    <a:pt x="112" y="330"/>
                  </a:lnTo>
                  <a:lnTo>
                    <a:pt x="80" y="436"/>
                  </a:lnTo>
                  <a:lnTo>
                    <a:pt x="298" y="464"/>
                  </a:lnTo>
                  <a:lnTo>
                    <a:pt x="466" y="553"/>
                  </a:lnTo>
                  <a:lnTo>
                    <a:pt x="450" y="586"/>
                  </a:lnTo>
                  <a:lnTo>
                    <a:pt x="409" y="588"/>
                  </a:lnTo>
                  <a:lnTo>
                    <a:pt x="320" y="583"/>
                  </a:lnTo>
                  <a:lnTo>
                    <a:pt x="72" y="603"/>
                  </a:lnTo>
                  <a:lnTo>
                    <a:pt x="49" y="524"/>
                  </a:lnTo>
                  <a:lnTo>
                    <a:pt x="42" y="574"/>
                  </a:lnTo>
                  <a:lnTo>
                    <a:pt x="0" y="542"/>
                  </a:lnTo>
                  <a:lnTo>
                    <a:pt x="1" y="477"/>
                  </a:lnTo>
                  <a:lnTo>
                    <a:pt x="42" y="490"/>
                  </a:lnTo>
                  <a:lnTo>
                    <a:pt x="59" y="306"/>
                  </a:lnTo>
                  <a:lnTo>
                    <a:pt x="84" y="200"/>
                  </a:lnTo>
                  <a:lnTo>
                    <a:pt x="106" y="104"/>
                  </a:lnTo>
                  <a:lnTo>
                    <a:pt x="83" y="7"/>
                  </a:lnTo>
                  <a:lnTo>
                    <a:pt x="95" y="0"/>
                  </a:lnTo>
                  <a:lnTo>
                    <a:pt x="9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509" name="Freeform 52">
              <a:extLst>
                <a:ext uri="{FF2B5EF4-FFF2-40B4-BE49-F238E27FC236}">
                  <a16:creationId xmlns:a16="http://schemas.microsoft.com/office/drawing/2014/main" id="{9BC194C9-4675-4A06-9549-4125673A14BB}"/>
                </a:ext>
              </a:extLst>
            </p:cNvPr>
            <p:cNvSpPr>
              <a:spLocks/>
            </p:cNvSpPr>
            <p:nvPr/>
          </p:nvSpPr>
          <p:spPr bwMode="auto">
            <a:xfrm>
              <a:off x="3197" y="2966"/>
              <a:ext cx="149" cy="133"/>
            </a:xfrm>
            <a:custGeom>
              <a:avLst/>
              <a:gdLst>
                <a:gd name="T0" fmla="*/ 61 w 149"/>
                <a:gd name="T1" fmla="*/ 0 h 133"/>
                <a:gd name="T2" fmla="*/ 127 w 149"/>
                <a:gd name="T3" fmla="*/ 12 h 133"/>
                <a:gd name="T4" fmla="*/ 149 w 149"/>
                <a:gd name="T5" fmla="*/ 74 h 133"/>
                <a:gd name="T6" fmla="*/ 136 w 149"/>
                <a:gd name="T7" fmla="*/ 122 h 133"/>
                <a:gd name="T8" fmla="*/ 90 w 149"/>
                <a:gd name="T9" fmla="*/ 133 h 133"/>
                <a:gd name="T10" fmla="*/ 91 w 149"/>
                <a:gd name="T11" fmla="*/ 93 h 133"/>
                <a:gd name="T12" fmla="*/ 73 w 149"/>
                <a:gd name="T13" fmla="*/ 96 h 133"/>
                <a:gd name="T14" fmla="*/ 51 w 149"/>
                <a:gd name="T15" fmla="*/ 124 h 133"/>
                <a:gd name="T16" fmla="*/ 15 w 149"/>
                <a:gd name="T17" fmla="*/ 132 h 133"/>
                <a:gd name="T18" fmla="*/ 0 w 149"/>
                <a:gd name="T19" fmla="*/ 60 h 133"/>
                <a:gd name="T20" fmla="*/ 61 w 149"/>
                <a:gd name="T21" fmla="*/ 0 h 133"/>
                <a:gd name="T22" fmla="*/ 61 w 149"/>
                <a:gd name="T23" fmla="*/ 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9" h="133">
                  <a:moveTo>
                    <a:pt x="61" y="0"/>
                  </a:moveTo>
                  <a:lnTo>
                    <a:pt x="127" y="12"/>
                  </a:lnTo>
                  <a:lnTo>
                    <a:pt x="149" y="74"/>
                  </a:lnTo>
                  <a:lnTo>
                    <a:pt x="136" y="122"/>
                  </a:lnTo>
                  <a:lnTo>
                    <a:pt x="90" y="133"/>
                  </a:lnTo>
                  <a:lnTo>
                    <a:pt x="91" y="93"/>
                  </a:lnTo>
                  <a:lnTo>
                    <a:pt x="73" y="96"/>
                  </a:lnTo>
                  <a:lnTo>
                    <a:pt x="51" y="124"/>
                  </a:lnTo>
                  <a:lnTo>
                    <a:pt x="15" y="132"/>
                  </a:lnTo>
                  <a:lnTo>
                    <a:pt x="0" y="60"/>
                  </a:lnTo>
                  <a:lnTo>
                    <a:pt x="61" y="0"/>
                  </a:lnTo>
                  <a:lnTo>
                    <a:pt x="6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510" name="Freeform 53">
              <a:extLst>
                <a:ext uri="{FF2B5EF4-FFF2-40B4-BE49-F238E27FC236}">
                  <a16:creationId xmlns:a16="http://schemas.microsoft.com/office/drawing/2014/main" id="{DC46F12A-06A6-4F64-AF24-A9A5B0BF2C20}"/>
                </a:ext>
              </a:extLst>
            </p:cNvPr>
            <p:cNvSpPr>
              <a:spLocks/>
            </p:cNvSpPr>
            <p:nvPr/>
          </p:nvSpPr>
          <p:spPr bwMode="auto">
            <a:xfrm>
              <a:off x="2847" y="2996"/>
              <a:ext cx="261" cy="182"/>
            </a:xfrm>
            <a:custGeom>
              <a:avLst/>
              <a:gdLst>
                <a:gd name="T0" fmla="*/ 132 w 261"/>
                <a:gd name="T1" fmla="*/ 0 h 182"/>
                <a:gd name="T2" fmla="*/ 225 w 261"/>
                <a:gd name="T3" fmla="*/ 39 h 182"/>
                <a:gd name="T4" fmla="*/ 261 w 261"/>
                <a:gd name="T5" fmla="*/ 132 h 182"/>
                <a:gd name="T6" fmla="*/ 220 w 261"/>
                <a:gd name="T7" fmla="*/ 122 h 182"/>
                <a:gd name="T8" fmla="*/ 216 w 261"/>
                <a:gd name="T9" fmla="*/ 123 h 182"/>
                <a:gd name="T10" fmla="*/ 195 w 261"/>
                <a:gd name="T11" fmla="*/ 156 h 182"/>
                <a:gd name="T12" fmla="*/ 163 w 261"/>
                <a:gd name="T13" fmla="*/ 182 h 182"/>
                <a:gd name="T14" fmla="*/ 141 w 261"/>
                <a:gd name="T15" fmla="*/ 151 h 182"/>
                <a:gd name="T16" fmla="*/ 125 w 261"/>
                <a:gd name="T17" fmla="*/ 162 h 182"/>
                <a:gd name="T18" fmla="*/ 106 w 261"/>
                <a:gd name="T19" fmla="*/ 171 h 182"/>
                <a:gd name="T20" fmla="*/ 91 w 261"/>
                <a:gd name="T21" fmla="*/ 144 h 182"/>
                <a:gd name="T22" fmla="*/ 66 w 261"/>
                <a:gd name="T23" fmla="*/ 157 h 182"/>
                <a:gd name="T24" fmla="*/ 63 w 261"/>
                <a:gd name="T25" fmla="*/ 123 h 182"/>
                <a:gd name="T26" fmla="*/ 59 w 261"/>
                <a:gd name="T27" fmla="*/ 123 h 182"/>
                <a:gd name="T28" fmla="*/ 0 w 261"/>
                <a:gd name="T29" fmla="*/ 134 h 182"/>
                <a:gd name="T30" fmla="*/ 4 w 261"/>
                <a:gd name="T31" fmla="*/ 77 h 182"/>
                <a:gd name="T32" fmla="*/ 61 w 261"/>
                <a:gd name="T33" fmla="*/ 27 h 182"/>
                <a:gd name="T34" fmla="*/ 132 w 261"/>
                <a:gd name="T35" fmla="*/ 0 h 182"/>
                <a:gd name="T36" fmla="*/ 132 w 261"/>
                <a:gd name="T37" fmla="*/ 0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61" h="182">
                  <a:moveTo>
                    <a:pt x="132" y="0"/>
                  </a:moveTo>
                  <a:lnTo>
                    <a:pt x="225" y="39"/>
                  </a:lnTo>
                  <a:lnTo>
                    <a:pt x="261" y="132"/>
                  </a:lnTo>
                  <a:lnTo>
                    <a:pt x="220" y="122"/>
                  </a:lnTo>
                  <a:lnTo>
                    <a:pt x="216" y="123"/>
                  </a:lnTo>
                  <a:lnTo>
                    <a:pt x="195" y="156"/>
                  </a:lnTo>
                  <a:lnTo>
                    <a:pt x="163" y="182"/>
                  </a:lnTo>
                  <a:lnTo>
                    <a:pt x="141" y="151"/>
                  </a:lnTo>
                  <a:lnTo>
                    <a:pt x="125" y="162"/>
                  </a:lnTo>
                  <a:lnTo>
                    <a:pt x="106" y="171"/>
                  </a:lnTo>
                  <a:lnTo>
                    <a:pt x="91" y="144"/>
                  </a:lnTo>
                  <a:lnTo>
                    <a:pt x="66" y="157"/>
                  </a:lnTo>
                  <a:lnTo>
                    <a:pt x="63" y="123"/>
                  </a:lnTo>
                  <a:lnTo>
                    <a:pt x="59" y="123"/>
                  </a:lnTo>
                  <a:lnTo>
                    <a:pt x="0" y="134"/>
                  </a:lnTo>
                  <a:lnTo>
                    <a:pt x="4" y="77"/>
                  </a:lnTo>
                  <a:lnTo>
                    <a:pt x="61" y="27"/>
                  </a:lnTo>
                  <a:lnTo>
                    <a:pt x="132" y="0"/>
                  </a:lnTo>
                  <a:lnTo>
                    <a:pt x="13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511" name="Freeform 54">
              <a:extLst>
                <a:ext uri="{FF2B5EF4-FFF2-40B4-BE49-F238E27FC236}">
                  <a16:creationId xmlns:a16="http://schemas.microsoft.com/office/drawing/2014/main" id="{CFBB1391-DC80-4B8B-8FB6-3EBC1ACE9876}"/>
                </a:ext>
              </a:extLst>
            </p:cNvPr>
            <p:cNvSpPr>
              <a:spLocks/>
            </p:cNvSpPr>
            <p:nvPr/>
          </p:nvSpPr>
          <p:spPr bwMode="auto">
            <a:xfrm>
              <a:off x="2445" y="3006"/>
              <a:ext cx="113" cy="155"/>
            </a:xfrm>
            <a:custGeom>
              <a:avLst/>
              <a:gdLst>
                <a:gd name="T0" fmla="*/ 7 w 113"/>
                <a:gd name="T1" fmla="*/ 0 h 155"/>
                <a:gd name="T2" fmla="*/ 11 w 113"/>
                <a:gd name="T3" fmla="*/ 93 h 155"/>
                <a:gd name="T4" fmla="*/ 23 w 113"/>
                <a:gd name="T5" fmla="*/ 132 h 155"/>
                <a:gd name="T6" fmla="*/ 66 w 113"/>
                <a:gd name="T7" fmla="*/ 142 h 155"/>
                <a:gd name="T8" fmla="*/ 97 w 113"/>
                <a:gd name="T9" fmla="*/ 101 h 155"/>
                <a:gd name="T10" fmla="*/ 101 w 113"/>
                <a:gd name="T11" fmla="*/ 40 h 155"/>
                <a:gd name="T12" fmla="*/ 113 w 113"/>
                <a:gd name="T13" fmla="*/ 95 h 155"/>
                <a:gd name="T14" fmla="*/ 85 w 113"/>
                <a:gd name="T15" fmla="*/ 140 h 155"/>
                <a:gd name="T16" fmla="*/ 41 w 113"/>
                <a:gd name="T17" fmla="*/ 155 h 155"/>
                <a:gd name="T18" fmla="*/ 0 w 113"/>
                <a:gd name="T19" fmla="*/ 116 h 155"/>
                <a:gd name="T20" fmla="*/ 7 w 113"/>
                <a:gd name="T21" fmla="*/ 0 h 155"/>
                <a:gd name="T22" fmla="*/ 7 w 113"/>
                <a:gd name="T23" fmla="*/ 0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3" h="155">
                  <a:moveTo>
                    <a:pt x="7" y="0"/>
                  </a:moveTo>
                  <a:lnTo>
                    <a:pt x="11" y="93"/>
                  </a:lnTo>
                  <a:lnTo>
                    <a:pt x="23" y="132"/>
                  </a:lnTo>
                  <a:lnTo>
                    <a:pt x="66" y="142"/>
                  </a:lnTo>
                  <a:lnTo>
                    <a:pt x="97" y="101"/>
                  </a:lnTo>
                  <a:lnTo>
                    <a:pt x="101" y="40"/>
                  </a:lnTo>
                  <a:lnTo>
                    <a:pt x="113" y="95"/>
                  </a:lnTo>
                  <a:lnTo>
                    <a:pt x="85" y="140"/>
                  </a:lnTo>
                  <a:lnTo>
                    <a:pt x="41" y="155"/>
                  </a:lnTo>
                  <a:lnTo>
                    <a:pt x="0" y="116"/>
                  </a:lnTo>
                  <a:lnTo>
                    <a:pt x="7" y="0"/>
                  </a:lnTo>
                  <a:lnTo>
                    <a:pt x="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512" name="Freeform 55">
              <a:extLst>
                <a:ext uri="{FF2B5EF4-FFF2-40B4-BE49-F238E27FC236}">
                  <a16:creationId xmlns:a16="http://schemas.microsoft.com/office/drawing/2014/main" id="{9BA085F9-F1DE-4817-93B0-5BB758D638DC}"/>
                </a:ext>
              </a:extLst>
            </p:cNvPr>
            <p:cNvSpPr>
              <a:spLocks/>
            </p:cNvSpPr>
            <p:nvPr/>
          </p:nvSpPr>
          <p:spPr bwMode="auto">
            <a:xfrm>
              <a:off x="2224" y="3052"/>
              <a:ext cx="78" cy="369"/>
            </a:xfrm>
            <a:custGeom>
              <a:avLst/>
              <a:gdLst>
                <a:gd name="T0" fmla="*/ 0 w 78"/>
                <a:gd name="T1" fmla="*/ 0 h 369"/>
                <a:gd name="T2" fmla="*/ 38 w 78"/>
                <a:gd name="T3" fmla="*/ 66 h 369"/>
                <a:gd name="T4" fmla="*/ 48 w 78"/>
                <a:gd name="T5" fmla="*/ 157 h 369"/>
                <a:gd name="T6" fmla="*/ 78 w 78"/>
                <a:gd name="T7" fmla="*/ 365 h 369"/>
                <a:gd name="T8" fmla="*/ 60 w 78"/>
                <a:gd name="T9" fmla="*/ 369 h 369"/>
                <a:gd name="T10" fmla="*/ 20 w 78"/>
                <a:gd name="T11" fmla="*/ 182 h 369"/>
                <a:gd name="T12" fmla="*/ 0 w 78"/>
                <a:gd name="T13" fmla="*/ 0 h 369"/>
                <a:gd name="T14" fmla="*/ 0 w 78"/>
                <a:gd name="T15" fmla="*/ 0 h 3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8" h="369">
                  <a:moveTo>
                    <a:pt x="0" y="0"/>
                  </a:moveTo>
                  <a:lnTo>
                    <a:pt x="38" y="66"/>
                  </a:lnTo>
                  <a:lnTo>
                    <a:pt x="48" y="157"/>
                  </a:lnTo>
                  <a:lnTo>
                    <a:pt x="78" y="365"/>
                  </a:lnTo>
                  <a:lnTo>
                    <a:pt x="60" y="369"/>
                  </a:lnTo>
                  <a:lnTo>
                    <a:pt x="20" y="182"/>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513" name="Freeform 56">
              <a:extLst>
                <a:ext uri="{FF2B5EF4-FFF2-40B4-BE49-F238E27FC236}">
                  <a16:creationId xmlns:a16="http://schemas.microsoft.com/office/drawing/2014/main" id="{09AFB11C-6CFF-4E8C-8A30-4DD25B10B5AF}"/>
                </a:ext>
              </a:extLst>
            </p:cNvPr>
            <p:cNvSpPr>
              <a:spLocks/>
            </p:cNvSpPr>
            <p:nvPr/>
          </p:nvSpPr>
          <p:spPr bwMode="auto">
            <a:xfrm>
              <a:off x="2267" y="3082"/>
              <a:ext cx="104" cy="340"/>
            </a:xfrm>
            <a:custGeom>
              <a:avLst/>
              <a:gdLst>
                <a:gd name="T0" fmla="*/ 2 w 104"/>
                <a:gd name="T1" fmla="*/ 0 h 340"/>
                <a:gd name="T2" fmla="*/ 61 w 104"/>
                <a:gd name="T3" fmla="*/ 58 h 340"/>
                <a:gd name="T4" fmla="*/ 91 w 104"/>
                <a:gd name="T5" fmla="*/ 142 h 340"/>
                <a:gd name="T6" fmla="*/ 104 w 104"/>
                <a:gd name="T7" fmla="*/ 340 h 340"/>
                <a:gd name="T8" fmla="*/ 76 w 104"/>
                <a:gd name="T9" fmla="*/ 196 h 340"/>
                <a:gd name="T10" fmla="*/ 45 w 104"/>
                <a:gd name="T11" fmla="*/ 97 h 340"/>
                <a:gd name="T12" fmla="*/ 0 w 104"/>
                <a:gd name="T13" fmla="*/ 1 h 340"/>
                <a:gd name="T14" fmla="*/ 2 w 104"/>
                <a:gd name="T15" fmla="*/ 0 h 340"/>
                <a:gd name="T16" fmla="*/ 2 w 104"/>
                <a:gd name="T1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4" h="340">
                  <a:moveTo>
                    <a:pt x="2" y="0"/>
                  </a:moveTo>
                  <a:lnTo>
                    <a:pt x="61" y="58"/>
                  </a:lnTo>
                  <a:lnTo>
                    <a:pt x="91" y="142"/>
                  </a:lnTo>
                  <a:lnTo>
                    <a:pt x="104" y="340"/>
                  </a:lnTo>
                  <a:lnTo>
                    <a:pt x="76" y="196"/>
                  </a:lnTo>
                  <a:lnTo>
                    <a:pt x="45" y="97"/>
                  </a:lnTo>
                  <a:lnTo>
                    <a:pt x="0" y="1"/>
                  </a:lnTo>
                  <a:lnTo>
                    <a:pt x="2" y="0"/>
                  </a:lnTo>
                  <a:lnTo>
                    <a:pt x="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514" name="Freeform 57">
              <a:extLst>
                <a:ext uri="{FF2B5EF4-FFF2-40B4-BE49-F238E27FC236}">
                  <a16:creationId xmlns:a16="http://schemas.microsoft.com/office/drawing/2014/main" id="{D28C2D8F-AB17-4B6D-BA67-67814326F7FA}"/>
                </a:ext>
              </a:extLst>
            </p:cNvPr>
            <p:cNvSpPr>
              <a:spLocks/>
            </p:cNvSpPr>
            <p:nvPr/>
          </p:nvSpPr>
          <p:spPr bwMode="auto">
            <a:xfrm>
              <a:off x="3077" y="3153"/>
              <a:ext cx="108" cy="172"/>
            </a:xfrm>
            <a:custGeom>
              <a:avLst/>
              <a:gdLst>
                <a:gd name="T0" fmla="*/ 54 w 108"/>
                <a:gd name="T1" fmla="*/ 0 h 172"/>
                <a:gd name="T2" fmla="*/ 81 w 108"/>
                <a:gd name="T3" fmla="*/ 39 h 172"/>
                <a:gd name="T4" fmla="*/ 101 w 108"/>
                <a:gd name="T5" fmla="*/ 91 h 172"/>
                <a:gd name="T6" fmla="*/ 108 w 108"/>
                <a:gd name="T7" fmla="*/ 152 h 172"/>
                <a:gd name="T8" fmla="*/ 105 w 108"/>
                <a:gd name="T9" fmla="*/ 172 h 172"/>
                <a:gd name="T10" fmla="*/ 82 w 108"/>
                <a:gd name="T11" fmla="*/ 162 h 172"/>
                <a:gd name="T12" fmla="*/ 76 w 108"/>
                <a:gd name="T13" fmla="*/ 122 h 172"/>
                <a:gd name="T14" fmla="*/ 33 w 108"/>
                <a:gd name="T15" fmla="*/ 156 h 172"/>
                <a:gd name="T16" fmla="*/ 0 w 108"/>
                <a:gd name="T17" fmla="*/ 107 h 172"/>
                <a:gd name="T18" fmla="*/ 54 w 108"/>
                <a:gd name="T19" fmla="*/ 0 h 172"/>
                <a:gd name="T20" fmla="*/ 54 w 108"/>
                <a:gd name="T21" fmla="*/ 0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 h="172">
                  <a:moveTo>
                    <a:pt x="54" y="0"/>
                  </a:moveTo>
                  <a:lnTo>
                    <a:pt x="81" y="39"/>
                  </a:lnTo>
                  <a:lnTo>
                    <a:pt x="101" y="91"/>
                  </a:lnTo>
                  <a:lnTo>
                    <a:pt x="108" y="152"/>
                  </a:lnTo>
                  <a:lnTo>
                    <a:pt x="105" y="172"/>
                  </a:lnTo>
                  <a:lnTo>
                    <a:pt x="82" y="162"/>
                  </a:lnTo>
                  <a:lnTo>
                    <a:pt x="76" y="122"/>
                  </a:lnTo>
                  <a:lnTo>
                    <a:pt x="33" y="156"/>
                  </a:lnTo>
                  <a:lnTo>
                    <a:pt x="0" y="107"/>
                  </a:lnTo>
                  <a:lnTo>
                    <a:pt x="54" y="0"/>
                  </a:lnTo>
                  <a:lnTo>
                    <a:pt x="5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515" name="Freeform 58">
              <a:extLst>
                <a:ext uri="{FF2B5EF4-FFF2-40B4-BE49-F238E27FC236}">
                  <a16:creationId xmlns:a16="http://schemas.microsoft.com/office/drawing/2014/main" id="{4A933673-7BF9-47D8-B1F8-50A766C6BF05}"/>
                </a:ext>
              </a:extLst>
            </p:cNvPr>
            <p:cNvSpPr>
              <a:spLocks/>
            </p:cNvSpPr>
            <p:nvPr/>
          </p:nvSpPr>
          <p:spPr bwMode="auto">
            <a:xfrm>
              <a:off x="3197" y="3158"/>
              <a:ext cx="61" cy="134"/>
            </a:xfrm>
            <a:custGeom>
              <a:avLst/>
              <a:gdLst>
                <a:gd name="T0" fmla="*/ 0 w 61"/>
                <a:gd name="T1" fmla="*/ 0 h 134"/>
                <a:gd name="T2" fmla="*/ 61 w 61"/>
                <a:gd name="T3" fmla="*/ 52 h 134"/>
                <a:gd name="T4" fmla="*/ 58 w 61"/>
                <a:gd name="T5" fmla="*/ 122 h 134"/>
                <a:gd name="T6" fmla="*/ 17 w 61"/>
                <a:gd name="T7" fmla="*/ 134 h 134"/>
                <a:gd name="T8" fmla="*/ 6 w 61"/>
                <a:gd name="T9" fmla="*/ 72 h 134"/>
                <a:gd name="T10" fmla="*/ 0 w 61"/>
                <a:gd name="T11" fmla="*/ 0 h 134"/>
                <a:gd name="T12" fmla="*/ 0 w 61"/>
                <a:gd name="T13" fmla="*/ 0 h 134"/>
              </a:gdLst>
              <a:ahLst/>
              <a:cxnLst>
                <a:cxn ang="0">
                  <a:pos x="T0" y="T1"/>
                </a:cxn>
                <a:cxn ang="0">
                  <a:pos x="T2" y="T3"/>
                </a:cxn>
                <a:cxn ang="0">
                  <a:pos x="T4" y="T5"/>
                </a:cxn>
                <a:cxn ang="0">
                  <a:pos x="T6" y="T7"/>
                </a:cxn>
                <a:cxn ang="0">
                  <a:pos x="T8" y="T9"/>
                </a:cxn>
                <a:cxn ang="0">
                  <a:pos x="T10" y="T11"/>
                </a:cxn>
                <a:cxn ang="0">
                  <a:pos x="T12" y="T13"/>
                </a:cxn>
              </a:cxnLst>
              <a:rect l="0" t="0" r="r" b="b"/>
              <a:pathLst>
                <a:path w="61" h="134">
                  <a:moveTo>
                    <a:pt x="0" y="0"/>
                  </a:moveTo>
                  <a:lnTo>
                    <a:pt x="61" y="52"/>
                  </a:lnTo>
                  <a:lnTo>
                    <a:pt x="58" y="122"/>
                  </a:lnTo>
                  <a:lnTo>
                    <a:pt x="17" y="134"/>
                  </a:lnTo>
                  <a:lnTo>
                    <a:pt x="6" y="72"/>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516" name="Freeform 59">
              <a:extLst>
                <a:ext uri="{FF2B5EF4-FFF2-40B4-BE49-F238E27FC236}">
                  <a16:creationId xmlns:a16="http://schemas.microsoft.com/office/drawing/2014/main" id="{76F1E43E-3C78-45C9-8046-F959FAAB771B}"/>
                </a:ext>
              </a:extLst>
            </p:cNvPr>
            <p:cNvSpPr>
              <a:spLocks/>
            </p:cNvSpPr>
            <p:nvPr/>
          </p:nvSpPr>
          <p:spPr bwMode="auto">
            <a:xfrm>
              <a:off x="2435" y="3204"/>
              <a:ext cx="140" cy="294"/>
            </a:xfrm>
            <a:custGeom>
              <a:avLst/>
              <a:gdLst>
                <a:gd name="T0" fmla="*/ 93 w 140"/>
                <a:gd name="T1" fmla="*/ 0 h 294"/>
                <a:gd name="T2" fmla="*/ 137 w 140"/>
                <a:gd name="T3" fmla="*/ 63 h 294"/>
                <a:gd name="T4" fmla="*/ 140 w 140"/>
                <a:gd name="T5" fmla="*/ 152 h 294"/>
                <a:gd name="T6" fmla="*/ 101 w 140"/>
                <a:gd name="T7" fmla="*/ 294 h 294"/>
                <a:gd name="T8" fmla="*/ 90 w 140"/>
                <a:gd name="T9" fmla="*/ 76 h 294"/>
                <a:gd name="T10" fmla="*/ 0 w 140"/>
                <a:gd name="T11" fmla="*/ 263 h 294"/>
                <a:gd name="T12" fmla="*/ 2 w 140"/>
                <a:gd name="T13" fmla="*/ 179 h 294"/>
                <a:gd name="T14" fmla="*/ 43 w 140"/>
                <a:gd name="T15" fmla="*/ 94 h 294"/>
                <a:gd name="T16" fmla="*/ 93 w 140"/>
                <a:gd name="T17" fmla="*/ 0 h 294"/>
                <a:gd name="T18" fmla="*/ 93 w 140"/>
                <a:gd name="T19" fmla="*/ 0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0" h="294">
                  <a:moveTo>
                    <a:pt x="93" y="0"/>
                  </a:moveTo>
                  <a:lnTo>
                    <a:pt x="137" y="63"/>
                  </a:lnTo>
                  <a:lnTo>
                    <a:pt x="140" y="152"/>
                  </a:lnTo>
                  <a:lnTo>
                    <a:pt x="101" y="294"/>
                  </a:lnTo>
                  <a:lnTo>
                    <a:pt x="90" y="76"/>
                  </a:lnTo>
                  <a:lnTo>
                    <a:pt x="0" y="263"/>
                  </a:lnTo>
                  <a:lnTo>
                    <a:pt x="2" y="179"/>
                  </a:lnTo>
                  <a:lnTo>
                    <a:pt x="43" y="94"/>
                  </a:lnTo>
                  <a:lnTo>
                    <a:pt x="93" y="0"/>
                  </a:lnTo>
                  <a:lnTo>
                    <a:pt x="9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517" name="Freeform 60">
              <a:extLst>
                <a:ext uri="{FF2B5EF4-FFF2-40B4-BE49-F238E27FC236}">
                  <a16:creationId xmlns:a16="http://schemas.microsoft.com/office/drawing/2014/main" id="{F2161F75-B020-432E-8C04-2BB169A81DF1}"/>
                </a:ext>
              </a:extLst>
            </p:cNvPr>
            <p:cNvSpPr>
              <a:spLocks/>
            </p:cNvSpPr>
            <p:nvPr/>
          </p:nvSpPr>
          <p:spPr bwMode="auto">
            <a:xfrm>
              <a:off x="1978" y="3249"/>
              <a:ext cx="279" cy="229"/>
            </a:xfrm>
            <a:custGeom>
              <a:avLst/>
              <a:gdLst>
                <a:gd name="T0" fmla="*/ 165 w 279"/>
                <a:gd name="T1" fmla="*/ 0 h 229"/>
                <a:gd name="T2" fmla="*/ 264 w 279"/>
                <a:gd name="T3" fmla="*/ 61 h 229"/>
                <a:gd name="T4" fmla="*/ 279 w 279"/>
                <a:gd name="T5" fmla="*/ 82 h 229"/>
                <a:gd name="T6" fmla="*/ 205 w 279"/>
                <a:gd name="T7" fmla="*/ 46 h 229"/>
                <a:gd name="T8" fmla="*/ 224 w 279"/>
                <a:gd name="T9" fmla="*/ 137 h 229"/>
                <a:gd name="T10" fmla="*/ 244 w 279"/>
                <a:gd name="T11" fmla="*/ 229 h 229"/>
                <a:gd name="T12" fmla="*/ 138 w 279"/>
                <a:gd name="T13" fmla="*/ 173 h 229"/>
                <a:gd name="T14" fmla="*/ 28 w 279"/>
                <a:gd name="T15" fmla="*/ 138 h 229"/>
                <a:gd name="T16" fmla="*/ 0 w 279"/>
                <a:gd name="T17" fmla="*/ 99 h 229"/>
                <a:gd name="T18" fmla="*/ 193 w 279"/>
                <a:gd name="T19" fmla="*/ 163 h 229"/>
                <a:gd name="T20" fmla="*/ 165 w 279"/>
                <a:gd name="T21" fmla="*/ 0 h 229"/>
                <a:gd name="T22" fmla="*/ 165 w 279"/>
                <a:gd name="T23" fmla="*/ 0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9" h="229">
                  <a:moveTo>
                    <a:pt x="165" y="0"/>
                  </a:moveTo>
                  <a:lnTo>
                    <a:pt x="264" y="61"/>
                  </a:lnTo>
                  <a:lnTo>
                    <a:pt x="279" y="82"/>
                  </a:lnTo>
                  <a:lnTo>
                    <a:pt x="205" y="46"/>
                  </a:lnTo>
                  <a:lnTo>
                    <a:pt x="224" y="137"/>
                  </a:lnTo>
                  <a:lnTo>
                    <a:pt x="244" y="229"/>
                  </a:lnTo>
                  <a:lnTo>
                    <a:pt x="138" y="173"/>
                  </a:lnTo>
                  <a:lnTo>
                    <a:pt x="28" y="138"/>
                  </a:lnTo>
                  <a:lnTo>
                    <a:pt x="0" y="99"/>
                  </a:lnTo>
                  <a:lnTo>
                    <a:pt x="193" y="163"/>
                  </a:lnTo>
                  <a:lnTo>
                    <a:pt x="165" y="0"/>
                  </a:lnTo>
                  <a:lnTo>
                    <a:pt x="16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518" name="Freeform 61">
              <a:extLst>
                <a:ext uri="{FF2B5EF4-FFF2-40B4-BE49-F238E27FC236}">
                  <a16:creationId xmlns:a16="http://schemas.microsoft.com/office/drawing/2014/main" id="{609E1A04-5398-45D1-8691-E3222B459D54}"/>
                </a:ext>
              </a:extLst>
            </p:cNvPr>
            <p:cNvSpPr>
              <a:spLocks/>
            </p:cNvSpPr>
            <p:nvPr/>
          </p:nvSpPr>
          <p:spPr bwMode="auto">
            <a:xfrm>
              <a:off x="1746" y="3392"/>
              <a:ext cx="222" cy="129"/>
            </a:xfrm>
            <a:custGeom>
              <a:avLst/>
              <a:gdLst>
                <a:gd name="T0" fmla="*/ 94 w 222"/>
                <a:gd name="T1" fmla="*/ 0 h 129"/>
                <a:gd name="T2" fmla="*/ 213 w 222"/>
                <a:gd name="T3" fmla="*/ 43 h 129"/>
                <a:gd name="T4" fmla="*/ 159 w 222"/>
                <a:gd name="T5" fmla="*/ 28 h 129"/>
                <a:gd name="T6" fmla="*/ 144 w 222"/>
                <a:gd name="T7" fmla="*/ 67 h 129"/>
                <a:gd name="T8" fmla="*/ 222 w 222"/>
                <a:gd name="T9" fmla="*/ 129 h 129"/>
                <a:gd name="T10" fmla="*/ 48 w 222"/>
                <a:gd name="T11" fmla="*/ 106 h 129"/>
                <a:gd name="T12" fmla="*/ 0 w 222"/>
                <a:gd name="T13" fmla="*/ 106 h 129"/>
                <a:gd name="T14" fmla="*/ 48 w 222"/>
                <a:gd name="T15" fmla="*/ 69 h 129"/>
                <a:gd name="T16" fmla="*/ 121 w 222"/>
                <a:gd name="T17" fmla="*/ 63 h 129"/>
                <a:gd name="T18" fmla="*/ 94 w 222"/>
                <a:gd name="T19" fmla="*/ 0 h 129"/>
                <a:gd name="T20" fmla="*/ 94 w 222"/>
                <a:gd name="T21" fmla="*/ 0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129">
                  <a:moveTo>
                    <a:pt x="94" y="0"/>
                  </a:moveTo>
                  <a:lnTo>
                    <a:pt x="213" y="43"/>
                  </a:lnTo>
                  <a:lnTo>
                    <a:pt x="159" y="28"/>
                  </a:lnTo>
                  <a:lnTo>
                    <a:pt x="144" y="67"/>
                  </a:lnTo>
                  <a:lnTo>
                    <a:pt x="222" y="129"/>
                  </a:lnTo>
                  <a:lnTo>
                    <a:pt x="48" y="106"/>
                  </a:lnTo>
                  <a:lnTo>
                    <a:pt x="0" y="106"/>
                  </a:lnTo>
                  <a:lnTo>
                    <a:pt x="48" y="69"/>
                  </a:lnTo>
                  <a:lnTo>
                    <a:pt x="121" y="63"/>
                  </a:lnTo>
                  <a:lnTo>
                    <a:pt x="94" y="0"/>
                  </a:lnTo>
                  <a:lnTo>
                    <a:pt x="9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519" name="Freeform 62">
              <a:extLst>
                <a:ext uri="{FF2B5EF4-FFF2-40B4-BE49-F238E27FC236}">
                  <a16:creationId xmlns:a16="http://schemas.microsoft.com/office/drawing/2014/main" id="{68DD3FCC-C59F-42C7-B58C-E6F49BAE0A1E}"/>
                </a:ext>
              </a:extLst>
            </p:cNvPr>
            <p:cNvSpPr>
              <a:spLocks/>
            </p:cNvSpPr>
            <p:nvPr/>
          </p:nvSpPr>
          <p:spPr bwMode="auto">
            <a:xfrm>
              <a:off x="2610" y="3412"/>
              <a:ext cx="60" cy="95"/>
            </a:xfrm>
            <a:custGeom>
              <a:avLst/>
              <a:gdLst>
                <a:gd name="T0" fmla="*/ 45 w 60"/>
                <a:gd name="T1" fmla="*/ 0 h 95"/>
                <a:gd name="T2" fmla="*/ 60 w 60"/>
                <a:gd name="T3" fmla="*/ 46 h 95"/>
                <a:gd name="T4" fmla="*/ 25 w 60"/>
                <a:gd name="T5" fmla="*/ 95 h 95"/>
                <a:gd name="T6" fmla="*/ 0 w 60"/>
                <a:gd name="T7" fmla="*/ 49 h 95"/>
                <a:gd name="T8" fmla="*/ 45 w 60"/>
                <a:gd name="T9" fmla="*/ 0 h 95"/>
                <a:gd name="T10" fmla="*/ 45 w 60"/>
                <a:gd name="T11" fmla="*/ 0 h 95"/>
              </a:gdLst>
              <a:ahLst/>
              <a:cxnLst>
                <a:cxn ang="0">
                  <a:pos x="T0" y="T1"/>
                </a:cxn>
                <a:cxn ang="0">
                  <a:pos x="T2" y="T3"/>
                </a:cxn>
                <a:cxn ang="0">
                  <a:pos x="T4" y="T5"/>
                </a:cxn>
                <a:cxn ang="0">
                  <a:pos x="T6" y="T7"/>
                </a:cxn>
                <a:cxn ang="0">
                  <a:pos x="T8" y="T9"/>
                </a:cxn>
                <a:cxn ang="0">
                  <a:pos x="T10" y="T11"/>
                </a:cxn>
              </a:cxnLst>
              <a:rect l="0" t="0" r="r" b="b"/>
              <a:pathLst>
                <a:path w="60" h="95">
                  <a:moveTo>
                    <a:pt x="45" y="0"/>
                  </a:moveTo>
                  <a:lnTo>
                    <a:pt x="60" y="46"/>
                  </a:lnTo>
                  <a:lnTo>
                    <a:pt x="25" y="95"/>
                  </a:lnTo>
                  <a:lnTo>
                    <a:pt x="0" y="49"/>
                  </a:lnTo>
                  <a:lnTo>
                    <a:pt x="45" y="0"/>
                  </a:lnTo>
                  <a:lnTo>
                    <a:pt x="4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520" name="Freeform 63">
              <a:extLst>
                <a:ext uri="{FF2B5EF4-FFF2-40B4-BE49-F238E27FC236}">
                  <a16:creationId xmlns:a16="http://schemas.microsoft.com/office/drawing/2014/main" id="{DCCF1D49-88D0-4003-8B89-A9DA0CB838B2}"/>
                </a:ext>
              </a:extLst>
            </p:cNvPr>
            <p:cNvSpPr>
              <a:spLocks/>
            </p:cNvSpPr>
            <p:nvPr/>
          </p:nvSpPr>
          <p:spPr bwMode="auto">
            <a:xfrm>
              <a:off x="3200" y="3437"/>
              <a:ext cx="35" cy="76"/>
            </a:xfrm>
            <a:custGeom>
              <a:avLst/>
              <a:gdLst>
                <a:gd name="T0" fmla="*/ 2 w 35"/>
                <a:gd name="T1" fmla="*/ 0 h 76"/>
                <a:gd name="T2" fmla="*/ 35 w 35"/>
                <a:gd name="T3" fmla="*/ 72 h 76"/>
                <a:gd name="T4" fmla="*/ 0 w 35"/>
                <a:gd name="T5" fmla="*/ 76 h 76"/>
                <a:gd name="T6" fmla="*/ 2 w 35"/>
                <a:gd name="T7" fmla="*/ 0 h 76"/>
                <a:gd name="T8" fmla="*/ 2 w 35"/>
                <a:gd name="T9" fmla="*/ 0 h 76"/>
              </a:gdLst>
              <a:ahLst/>
              <a:cxnLst>
                <a:cxn ang="0">
                  <a:pos x="T0" y="T1"/>
                </a:cxn>
                <a:cxn ang="0">
                  <a:pos x="T2" y="T3"/>
                </a:cxn>
                <a:cxn ang="0">
                  <a:pos x="T4" y="T5"/>
                </a:cxn>
                <a:cxn ang="0">
                  <a:pos x="T6" y="T7"/>
                </a:cxn>
                <a:cxn ang="0">
                  <a:pos x="T8" y="T9"/>
                </a:cxn>
              </a:cxnLst>
              <a:rect l="0" t="0" r="r" b="b"/>
              <a:pathLst>
                <a:path w="35" h="76">
                  <a:moveTo>
                    <a:pt x="2" y="0"/>
                  </a:moveTo>
                  <a:lnTo>
                    <a:pt x="35" y="72"/>
                  </a:lnTo>
                  <a:lnTo>
                    <a:pt x="0" y="76"/>
                  </a:lnTo>
                  <a:lnTo>
                    <a:pt x="2" y="0"/>
                  </a:lnTo>
                  <a:lnTo>
                    <a:pt x="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521" name="Freeform 64">
              <a:extLst>
                <a:ext uri="{FF2B5EF4-FFF2-40B4-BE49-F238E27FC236}">
                  <a16:creationId xmlns:a16="http://schemas.microsoft.com/office/drawing/2014/main" id="{D9125D1F-3D63-4D04-A61F-81D8DC359A36}"/>
                </a:ext>
              </a:extLst>
            </p:cNvPr>
            <p:cNvSpPr>
              <a:spLocks/>
            </p:cNvSpPr>
            <p:nvPr/>
          </p:nvSpPr>
          <p:spPr bwMode="auto">
            <a:xfrm>
              <a:off x="3109" y="3447"/>
              <a:ext cx="39" cy="50"/>
            </a:xfrm>
            <a:custGeom>
              <a:avLst/>
              <a:gdLst>
                <a:gd name="T0" fmla="*/ 22 w 39"/>
                <a:gd name="T1" fmla="*/ 0 h 50"/>
                <a:gd name="T2" fmla="*/ 39 w 39"/>
                <a:gd name="T3" fmla="*/ 50 h 50"/>
                <a:gd name="T4" fmla="*/ 0 w 39"/>
                <a:gd name="T5" fmla="*/ 49 h 50"/>
                <a:gd name="T6" fmla="*/ 22 w 39"/>
                <a:gd name="T7" fmla="*/ 0 h 50"/>
                <a:gd name="T8" fmla="*/ 22 w 39"/>
                <a:gd name="T9" fmla="*/ 0 h 50"/>
              </a:gdLst>
              <a:ahLst/>
              <a:cxnLst>
                <a:cxn ang="0">
                  <a:pos x="T0" y="T1"/>
                </a:cxn>
                <a:cxn ang="0">
                  <a:pos x="T2" y="T3"/>
                </a:cxn>
                <a:cxn ang="0">
                  <a:pos x="T4" y="T5"/>
                </a:cxn>
                <a:cxn ang="0">
                  <a:pos x="T6" y="T7"/>
                </a:cxn>
                <a:cxn ang="0">
                  <a:pos x="T8" y="T9"/>
                </a:cxn>
              </a:cxnLst>
              <a:rect l="0" t="0" r="r" b="b"/>
              <a:pathLst>
                <a:path w="39" h="50">
                  <a:moveTo>
                    <a:pt x="22" y="0"/>
                  </a:moveTo>
                  <a:lnTo>
                    <a:pt x="39" y="50"/>
                  </a:lnTo>
                  <a:lnTo>
                    <a:pt x="0" y="49"/>
                  </a:lnTo>
                  <a:lnTo>
                    <a:pt x="22" y="0"/>
                  </a:lnTo>
                  <a:lnTo>
                    <a:pt x="2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522" name="Freeform 65">
              <a:extLst>
                <a:ext uri="{FF2B5EF4-FFF2-40B4-BE49-F238E27FC236}">
                  <a16:creationId xmlns:a16="http://schemas.microsoft.com/office/drawing/2014/main" id="{B120E3BB-B032-41C4-8C8B-B28876092222}"/>
                </a:ext>
              </a:extLst>
            </p:cNvPr>
            <p:cNvSpPr>
              <a:spLocks/>
            </p:cNvSpPr>
            <p:nvPr/>
          </p:nvSpPr>
          <p:spPr bwMode="auto">
            <a:xfrm>
              <a:off x="3055" y="3453"/>
              <a:ext cx="36" cy="57"/>
            </a:xfrm>
            <a:custGeom>
              <a:avLst/>
              <a:gdLst>
                <a:gd name="T0" fmla="*/ 0 w 36"/>
                <a:gd name="T1" fmla="*/ 0 h 57"/>
                <a:gd name="T2" fmla="*/ 33 w 36"/>
                <a:gd name="T3" fmla="*/ 8 h 57"/>
                <a:gd name="T4" fmla="*/ 36 w 36"/>
                <a:gd name="T5" fmla="*/ 36 h 57"/>
                <a:gd name="T6" fmla="*/ 20 w 36"/>
                <a:gd name="T7" fmla="*/ 57 h 57"/>
                <a:gd name="T8" fmla="*/ 1 w 36"/>
                <a:gd name="T9" fmla="*/ 35 h 57"/>
                <a:gd name="T10" fmla="*/ 0 w 36"/>
                <a:gd name="T11" fmla="*/ 0 h 57"/>
                <a:gd name="T12" fmla="*/ 0 w 36"/>
                <a:gd name="T13" fmla="*/ 0 h 57"/>
              </a:gdLst>
              <a:ahLst/>
              <a:cxnLst>
                <a:cxn ang="0">
                  <a:pos x="T0" y="T1"/>
                </a:cxn>
                <a:cxn ang="0">
                  <a:pos x="T2" y="T3"/>
                </a:cxn>
                <a:cxn ang="0">
                  <a:pos x="T4" y="T5"/>
                </a:cxn>
                <a:cxn ang="0">
                  <a:pos x="T6" y="T7"/>
                </a:cxn>
                <a:cxn ang="0">
                  <a:pos x="T8" y="T9"/>
                </a:cxn>
                <a:cxn ang="0">
                  <a:pos x="T10" y="T11"/>
                </a:cxn>
                <a:cxn ang="0">
                  <a:pos x="T12" y="T13"/>
                </a:cxn>
              </a:cxnLst>
              <a:rect l="0" t="0" r="r" b="b"/>
              <a:pathLst>
                <a:path w="36" h="57">
                  <a:moveTo>
                    <a:pt x="0" y="0"/>
                  </a:moveTo>
                  <a:lnTo>
                    <a:pt x="33" y="8"/>
                  </a:lnTo>
                  <a:lnTo>
                    <a:pt x="36" y="36"/>
                  </a:lnTo>
                  <a:lnTo>
                    <a:pt x="20" y="57"/>
                  </a:lnTo>
                  <a:lnTo>
                    <a:pt x="1" y="35"/>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523" name="Freeform 66">
              <a:extLst>
                <a:ext uri="{FF2B5EF4-FFF2-40B4-BE49-F238E27FC236}">
                  <a16:creationId xmlns:a16="http://schemas.microsoft.com/office/drawing/2014/main" id="{AFEC3A06-6428-46EE-89F2-7E39DB03D1B1}"/>
                </a:ext>
              </a:extLst>
            </p:cNvPr>
            <p:cNvSpPr>
              <a:spLocks/>
            </p:cNvSpPr>
            <p:nvPr/>
          </p:nvSpPr>
          <p:spPr bwMode="auto">
            <a:xfrm>
              <a:off x="2731" y="3468"/>
              <a:ext cx="268" cy="148"/>
            </a:xfrm>
            <a:custGeom>
              <a:avLst/>
              <a:gdLst>
                <a:gd name="T0" fmla="*/ 86 w 268"/>
                <a:gd name="T1" fmla="*/ 0 h 148"/>
                <a:gd name="T2" fmla="*/ 138 w 268"/>
                <a:gd name="T3" fmla="*/ 20 h 148"/>
                <a:gd name="T4" fmla="*/ 189 w 268"/>
                <a:gd name="T5" fmla="*/ 41 h 148"/>
                <a:gd name="T6" fmla="*/ 255 w 268"/>
                <a:gd name="T7" fmla="*/ 63 h 148"/>
                <a:gd name="T8" fmla="*/ 268 w 268"/>
                <a:gd name="T9" fmla="*/ 124 h 148"/>
                <a:gd name="T10" fmla="*/ 116 w 268"/>
                <a:gd name="T11" fmla="*/ 148 h 148"/>
                <a:gd name="T12" fmla="*/ 105 w 268"/>
                <a:gd name="T13" fmla="*/ 135 h 148"/>
                <a:gd name="T14" fmla="*/ 213 w 268"/>
                <a:gd name="T15" fmla="*/ 77 h 148"/>
                <a:gd name="T16" fmla="*/ 125 w 268"/>
                <a:gd name="T17" fmla="*/ 75 h 148"/>
                <a:gd name="T18" fmla="*/ 103 w 268"/>
                <a:gd name="T19" fmla="*/ 44 h 148"/>
                <a:gd name="T20" fmla="*/ 69 w 268"/>
                <a:gd name="T21" fmla="*/ 49 h 148"/>
                <a:gd name="T22" fmla="*/ 0 w 268"/>
                <a:gd name="T23" fmla="*/ 96 h 148"/>
                <a:gd name="T24" fmla="*/ 18 w 268"/>
                <a:gd name="T25" fmla="*/ 33 h 148"/>
                <a:gd name="T26" fmla="*/ 86 w 268"/>
                <a:gd name="T27" fmla="*/ 0 h 148"/>
                <a:gd name="T28" fmla="*/ 86 w 268"/>
                <a:gd name="T29" fmla="*/ 0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8" h="148">
                  <a:moveTo>
                    <a:pt x="86" y="0"/>
                  </a:moveTo>
                  <a:lnTo>
                    <a:pt x="138" y="20"/>
                  </a:lnTo>
                  <a:lnTo>
                    <a:pt x="189" y="41"/>
                  </a:lnTo>
                  <a:lnTo>
                    <a:pt x="255" y="63"/>
                  </a:lnTo>
                  <a:lnTo>
                    <a:pt x="268" y="124"/>
                  </a:lnTo>
                  <a:lnTo>
                    <a:pt x="116" y="148"/>
                  </a:lnTo>
                  <a:lnTo>
                    <a:pt x="105" y="135"/>
                  </a:lnTo>
                  <a:lnTo>
                    <a:pt x="213" y="77"/>
                  </a:lnTo>
                  <a:lnTo>
                    <a:pt x="125" y="75"/>
                  </a:lnTo>
                  <a:lnTo>
                    <a:pt x="103" y="44"/>
                  </a:lnTo>
                  <a:lnTo>
                    <a:pt x="69" y="49"/>
                  </a:lnTo>
                  <a:lnTo>
                    <a:pt x="0" y="96"/>
                  </a:lnTo>
                  <a:lnTo>
                    <a:pt x="18" y="33"/>
                  </a:lnTo>
                  <a:lnTo>
                    <a:pt x="86" y="0"/>
                  </a:lnTo>
                  <a:lnTo>
                    <a:pt x="8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63491" name="Text Box 3">
            <a:extLst>
              <a:ext uri="{FF2B5EF4-FFF2-40B4-BE49-F238E27FC236}">
                <a16:creationId xmlns:a16="http://schemas.microsoft.com/office/drawing/2014/main" id="{D5569124-834B-4D4C-BCF0-B71F803376C4}"/>
              </a:ext>
            </a:extLst>
          </p:cNvPr>
          <p:cNvSpPr txBox="1">
            <a:spLocks noChangeArrowheads="1"/>
          </p:cNvSpPr>
          <p:nvPr/>
        </p:nvSpPr>
        <p:spPr bwMode="auto">
          <a:xfrm>
            <a:off x="1918368" y="2209800"/>
            <a:ext cx="4358106" cy="769441"/>
          </a:xfrm>
          <a:prstGeom prst="rect">
            <a:avLst/>
          </a:prstGeom>
          <a:noFill/>
          <a:ln>
            <a:noFill/>
          </a:ln>
          <a:effectLst>
            <a:outerShdw dist="40161" dir="1106097"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r>
              <a:rPr lang="en-US" altLang="en-US" sz="4400" dirty="0">
                <a:solidFill>
                  <a:srgbClr val="993300"/>
                </a:solidFill>
                <a:latin typeface="Times New Roman" panose="02020603050405020304" pitchFamily="18" charset="0"/>
                <a:cs typeface="Times New Roman" panose="02020603050405020304" pitchFamily="18" charset="0"/>
              </a:rPr>
              <a:t>Jesus Is The Way</a:t>
            </a:r>
          </a:p>
        </p:txBody>
      </p:sp>
      <p:sp>
        <p:nvSpPr>
          <p:cNvPr id="63493" name="Text Box 5">
            <a:extLst>
              <a:ext uri="{FF2B5EF4-FFF2-40B4-BE49-F238E27FC236}">
                <a16:creationId xmlns:a16="http://schemas.microsoft.com/office/drawing/2014/main" id="{BA8AFCE9-409C-4A96-B2D0-36DCF9042852}"/>
              </a:ext>
            </a:extLst>
          </p:cNvPr>
          <p:cNvSpPr txBox="1">
            <a:spLocks noChangeArrowheads="1"/>
          </p:cNvSpPr>
          <p:nvPr/>
        </p:nvSpPr>
        <p:spPr bwMode="auto">
          <a:xfrm>
            <a:off x="7620000" y="1828800"/>
            <a:ext cx="296715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7200" dirty="0">
                <a:latin typeface="Times New Roman" panose="02020603050405020304" pitchFamily="18" charset="0"/>
                <a:cs typeface="Times New Roman" panose="02020603050405020304" pitchFamily="18" charset="0"/>
              </a:rPr>
              <a:t>To God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Text Box 3">
            <a:extLst>
              <a:ext uri="{FF2B5EF4-FFF2-40B4-BE49-F238E27FC236}">
                <a16:creationId xmlns:a16="http://schemas.microsoft.com/office/drawing/2014/main" id="{C893B969-7EDF-4CDA-BAE2-5D2D49A21136}"/>
              </a:ext>
            </a:extLst>
          </p:cNvPr>
          <p:cNvSpPr txBox="1">
            <a:spLocks noChangeArrowheads="1"/>
          </p:cNvSpPr>
          <p:nvPr/>
        </p:nvSpPr>
        <p:spPr bwMode="auto">
          <a:xfrm>
            <a:off x="609600" y="990603"/>
            <a:ext cx="10972800" cy="2982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569913" indent="-517525">
              <a:lnSpc>
                <a:spcPct val="120000"/>
              </a:lnSpc>
              <a:buFont typeface="Wingdings 2" panose="05020102010507070707" pitchFamily="18" charset="2"/>
              <a:buChar char="Ú"/>
            </a:pPr>
            <a:r>
              <a:rPr lang="en-US" altLang="en-US" sz="4000" dirty="0">
                <a:latin typeface="Times New Roman" panose="02020603050405020304" pitchFamily="18" charset="0"/>
                <a:cs typeface="Times New Roman" panose="02020603050405020304" pitchFamily="18" charset="0"/>
              </a:rPr>
              <a:t> Jesus Came To Reconcile Us To The Father (</a:t>
            </a:r>
            <a:r>
              <a:rPr lang="en-US" altLang="en-US" sz="4000" dirty="0">
                <a:solidFill>
                  <a:srgbClr val="FFFF00"/>
                </a:solidFill>
                <a:latin typeface="Times New Roman" panose="02020603050405020304" pitchFamily="18" charset="0"/>
                <a:cs typeface="Times New Roman" panose="02020603050405020304" pitchFamily="18" charset="0"/>
              </a:rPr>
              <a:t>2 Cor. 5:17-20</a:t>
            </a:r>
            <a:r>
              <a:rPr lang="en-US" altLang="en-US" sz="4000" dirty="0">
                <a:latin typeface="Times New Roman" panose="02020603050405020304" pitchFamily="18" charset="0"/>
                <a:cs typeface="Times New Roman" panose="02020603050405020304" pitchFamily="18" charset="0"/>
              </a:rPr>
              <a:t>)</a:t>
            </a:r>
          </a:p>
          <a:p>
            <a:pPr>
              <a:lnSpc>
                <a:spcPct val="120000"/>
              </a:lnSpc>
              <a:buFont typeface="Wingdings 2" panose="05020102010507070707" pitchFamily="18" charset="2"/>
              <a:buChar char="Ú"/>
            </a:pPr>
            <a:r>
              <a:rPr lang="en-US" altLang="en-US" sz="4000" dirty="0">
                <a:latin typeface="Times New Roman" panose="02020603050405020304" pitchFamily="18" charset="0"/>
                <a:cs typeface="Times New Roman" panose="02020603050405020304" pitchFamily="18" charset="0"/>
              </a:rPr>
              <a:t> Fellowship With God Is Important (</a:t>
            </a:r>
            <a:r>
              <a:rPr lang="en-US" altLang="en-US" sz="4000" dirty="0">
                <a:solidFill>
                  <a:srgbClr val="FFFF00"/>
                </a:solidFill>
                <a:latin typeface="Times New Roman" panose="02020603050405020304" pitchFamily="18" charset="0"/>
                <a:cs typeface="Times New Roman" panose="02020603050405020304" pitchFamily="18" charset="0"/>
              </a:rPr>
              <a:t>1 John 1:3</a:t>
            </a:r>
            <a:r>
              <a:rPr lang="en-US" altLang="en-US" sz="4000" dirty="0">
                <a:latin typeface="Times New Roman" panose="02020603050405020304" pitchFamily="18" charset="0"/>
                <a:cs typeface="Times New Roman" panose="02020603050405020304" pitchFamily="18" charset="0"/>
              </a:rPr>
              <a:t>; 		</a:t>
            </a:r>
            <a:r>
              <a:rPr lang="en-US" altLang="en-US" sz="4000" dirty="0">
                <a:solidFill>
                  <a:srgbClr val="FFFF00"/>
                </a:solidFill>
                <a:latin typeface="Times New Roman" panose="02020603050405020304" pitchFamily="18" charset="0"/>
                <a:cs typeface="Times New Roman" panose="02020603050405020304" pitchFamily="18" charset="0"/>
              </a:rPr>
              <a:t>John 17:1-3</a:t>
            </a:r>
            <a:r>
              <a:rPr lang="en-US" altLang="en-US" sz="4000" dirty="0">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27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270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a:extLst>
              <a:ext uri="{FF2B5EF4-FFF2-40B4-BE49-F238E27FC236}">
                <a16:creationId xmlns:a16="http://schemas.microsoft.com/office/drawing/2014/main" id="{BB72EB22-2BF4-4A7E-B29C-8AA939AF618E}"/>
              </a:ext>
            </a:extLst>
          </p:cNvPr>
          <p:cNvGrpSpPr>
            <a:grpSpLocks noChangeAspect="1"/>
          </p:cNvGrpSpPr>
          <p:nvPr/>
        </p:nvGrpSpPr>
        <p:grpSpPr bwMode="auto">
          <a:xfrm>
            <a:off x="1600200" y="1654175"/>
            <a:ext cx="4724400" cy="4137025"/>
            <a:chOff x="1248" y="1042"/>
            <a:chExt cx="2736" cy="2606"/>
          </a:xfrm>
        </p:grpSpPr>
        <p:sp>
          <p:nvSpPr>
            <p:cNvPr id="3" name="AutoShape 7">
              <a:extLst>
                <a:ext uri="{FF2B5EF4-FFF2-40B4-BE49-F238E27FC236}">
                  <a16:creationId xmlns:a16="http://schemas.microsoft.com/office/drawing/2014/main" id="{7A99728F-4F50-4785-B7A3-3C4975D3AFAF}"/>
                </a:ext>
              </a:extLst>
            </p:cNvPr>
            <p:cNvSpPr>
              <a:spLocks noChangeAspect="1" noChangeArrowheads="1" noTextEdit="1"/>
            </p:cNvSpPr>
            <p:nvPr/>
          </p:nvSpPr>
          <p:spPr bwMode="auto">
            <a:xfrm>
              <a:off x="1248" y="1042"/>
              <a:ext cx="2736" cy="2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 name="Freeform 9">
              <a:extLst>
                <a:ext uri="{FF2B5EF4-FFF2-40B4-BE49-F238E27FC236}">
                  <a16:creationId xmlns:a16="http://schemas.microsoft.com/office/drawing/2014/main" id="{ACBB619B-6F02-4DDD-9C5D-4146173B52FB}"/>
                </a:ext>
              </a:extLst>
            </p:cNvPr>
            <p:cNvSpPr>
              <a:spLocks/>
            </p:cNvSpPr>
            <p:nvPr/>
          </p:nvSpPr>
          <p:spPr bwMode="auto">
            <a:xfrm>
              <a:off x="2060" y="1281"/>
              <a:ext cx="1798" cy="896"/>
            </a:xfrm>
            <a:custGeom>
              <a:avLst/>
              <a:gdLst>
                <a:gd name="T0" fmla="*/ 1143 w 1798"/>
                <a:gd name="T1" fmla="*/ 0 h 896"/>
                <a:gd name="T2" fmla="*/ 1324 w 1798"/>
                <a:gd name="T3" fmla="*/ 0 h 896"/>
                <a:gd name="T4" fmla="*/ 1798 w 1798"/>
                <a:gd name="T5" fmla="*/ 406 h 896"/>
                <a:gd name="T6" fmla="*/ 1280 w 1798"/>
                <a:gd name="T7" fmla="*/ 896 h 896"/>
                <a:gd name="T8" fmla="*/ 0 w 1798"/>
                <a:gd name="T9" fmla="*/ 837 h 896"/>
                <a:gd name="T10" fmla="*/ 1143 w 1798"/>
                <a:gd name="T11" fmla="*/ 0 h 896"/>
                <a:gd name="T12" fmla="*/ 1143 w 1798"/>
                <a:gd name="T13" fmla="*/ 0 h 896"/>
              </a:gdLst>
              <a:ahLst/>
              <a:cxnLst>
                <a:cxn ang="0">
                  <a:pos x="T0" y="T1"/>
                </a:cxn>
                <a:cxn ang="0">
                  <a:pos x="T2" y="T3"/>
                </a:cxn>
                <a:cxn ang="0">
                  <a:pos x="T4" y="T5"/>
                </a:cxn>
                <a:cxn ang="0">
                  <a:pos x="T6" y="T7"/>
                </a:cxn>
                <a:cxn ang="0">
                  <a:pos x="T8" y="T9"/>
                </a:cxn>
                <a:cxn ang="0">
                  <a:pos x="T10" y="T11"/>
                </a:cxn>
                <a:cxn ang="0">
                  <a:pos x="T12" y="T13"/>
                </a:cxn>
              </a:cxnLst>
              <a:rect l="0" t="0" r="r" b="b"/>
              <a:pathLst>
                <a:path w="1798" h="896">
                  <a:moveTo>
                    <a:pt x="1143" y="0"/>
                  </a:moveTo>
                  <a:lnTo>
                    <a:pt x="1324" y="0"/>
                  </a:lnTo>
                  <a:lnTo>
                    <a:pt x="1798" y="406"/>
                  </a:lnTo>
                  <a:lnTo>
                    <a:pt x="1280" y="896"/>
                  </a:lnTo>
                  <a:lnTo>
                    <a:pt x="0" y="837"/>
                  </a:lnTo>
                  <a:lnTo>
                    <a:pt x="1143" y="0"/>
                  </a:lnTo>
                  <a:lnTo>
                    <a:pt x="1143" y="0"/>
                  </a:lnTo>
                  <a:close/>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 name="Freeform 10">
              <a:extLst>
                <a:ext uri="{FF2B5EF4-FFF2-40B4-BE49-F238E27FC236}">
                  <a16:creationId xmlns:a16="http://schemas.microsoft.com/office/drawing/2014/main" id="{B81DB19A-3D95-4F12-9EDC-CCBC73BA12C1}"/>
                </a:ext>
              </a:extLst>
            </p:cNvPr>
            <p:cNvSpPr>
              <a:spLocks/>
            </p:cNvSpPr>
            <p:nvPr/>
          </p:nvSpPr>
          <p:spPr bwMode="auto">
            <a:xfrm>
              <a:off x="1254" y="1266"/>
              <a:ext cx="2507" cy="847"/>
            </a:xfrm>
            <a:custGeom>
              <a:avLst/>
              <a:gdLst>
                <a:gd name="T0" fmla="*/ 19 w 2507"/>
                <a:gd name="T1" fmla="*/ 20 h 847"/>
                <a:gd name="T2" fmla="*/ 947 w 2507"/>
                <a:gd name="T3" fmla="*/ 0 h 847"/>
                <a:gd name="T4" fmla="*/ 1705 w 2507"/>
                <a:gd name="T5" fmla="*/ 15 h 847"/>
                <a:gd name="T6" fmla="*/ 2003 w 2507"/>
                <a:gd name="T7" fmla="*/ 15 h 847"/>
                <a:gd name="T8" fmla="*/ 2507 w 2507"/>
                <a:gd name="T9" fmla="*/ 402 h 847"/>
                <a:gd name="T10" fmla="*/ 2218 w 2507"/>
                <a:gd name="T11" fmla="*/ 647 h 847"/>
                <a:gd name="T12" fmla="*/ 2042 w 2507"/>
                <a:gd name="T13" fmla="*/ 661 h 847"/>
                <a:gd name="T14" fmla="*/ 2169 w 2507"/>
                <a:gd name="T15" fmla="*/ 691 h 847"/>
                <a:gd name="T16" fmla="*/ 2003 w 2507"/>
                <a:gd name="T17" fmla="*/ 832 h 847"/>
                <a:gd name="T18" fmla="*/ 1368 w 2507"/>
                <a:gd name="T19" fmla="*/ 822 h 847"/>
                <a:gd name="T20" fmla="*/ 435 w 2507"/>
                <a:gd name="T21" fmla="*/ 847 h 847"/>
                <a:gd name="T22" fmla="*/ 14 w 2507"/>
                <a:gd name="T23" fmla="*/ 837 h 847"/>
                <a:gd name="T24" fmla="*/ 0 w 2507"/>
                <a:gd name="T25" fmla="*/ 505 h 847"/>
                <a:gd name="T26" fmla="*/ 29 w 2507"/>
                <a:gd name="T27" fmla="*/ 197 h 847"/>
                <a:gd name="T28" fmla="*/ 19 w 2507"/>
                <a:gd name="T29" fmla="*/ 20 h 847"/>
                <a:gd name="T30" fmla="*/ 19 w 2507"/>
                <a:gd name="T31" fmla="*/ 20 h 8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07" h="847">
                  <a:moveTo>
                    <a:pt x="19" y="20"/>
                  </a:moveTo>
                  <a:lnTo>
                    <a:pt x="947" y="0"/>
                  </a:lnTo>
                  <a:lnTo>
                    <a:pt x="1705" y="15"/>
                  </a:lnTo>
                  <a:lnTo>
                    <a:pt x="2003" y="15"/>
                  </a:lnTo>
                  <a:lnTo>
                    <a:pt x="2507" y="402"/>
                  </a:lnTo>
                  <a:lnTo>
                    <a:pt x="2218" y="647"/>
                  </a:lnTo>
                  <a:lnTo>
                    <a:pt x="2042" y="661"/>
                  </a:lnTo>
                  <a:lnTo>
                    <a:pt x="2169" y="691"/>
                  </a:lnTo>
                  <a:lnTo>
                    <a:pt x="2003" y="832"/>
                  </a:lnTo>
                  <a:lnTo>
                    <a:pt x="1368" y="822"/>
                  </a:lnTo>
                  <a:lnTo>
                    <a:pt x="435" y="847"/>
                  </a:lnTo>
                  <a:lnTo>
                    <a:pt x="14" y="837"/>
                  </a:lnTo>
                  <a:lnTo>
                    <a:pt x="0" y="505"/>
                  </a:lnTo>
                  <a:lnTo>
                    <a:pt x="29" y="197"/>
                  </a:lnTo>
                  <a:lnTo>
                    <a:pt x="19" y="20"/>
                  </a:lnTo>
                  <a:lnTo>
                    <a:pt x="19" y="20"/>
                  </a:lnTo>
                  <a:close/>
                </a:path>
              </a:pathLst>
            </a:custGeom>
            <a:solidFill>
              <a:srgbClr val="F2D8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13">
              <a:extLst>
                <a:ext uri="{FF2B5EF4-FFF2-40B4-BE49-F238E27FC236}">
                  <a16:creationId xmlns:a16="http://schemas.microsoft.com/office/drawing/2014/main" id="{09988306-A6A9-483C-A1C0-BC92E052366D}"/>
                </a:ext>
              </a:extLst>
            </p:cNvPr>
            <p:cNvSpPr>
              <a:spLocks/>
            </p:cNvSpPr>
            <p:nvPr/>
          </p:nvSpPr>
          <p:spPr bwMode="auto">
            <a:xfrm>
              <a:off x="2509" y="2181"/>
              <a:ext cx="211" cy="1341"/>
            </a:xfrm>
            <a:custGeom>
              <a:avLst/>
              <a:gdLst>
                <a:gd name="T0" fmla="*/ 211 w 211"/>
                <a:gd name="T1" fmla="*/ 6 h 1341"/>
                <a:gd name="T2" fmla="*/ 133 w 211"/>
                <a:gd name="T3" fmla="*/ 1341 h 1341"/>
                <a:gd name="T4" fmla="*/ 0 w 211"/>
                <a:gd name="T5" fmla="*/ 1326 h 1341"/>
                <a:gd name="T6" fmla="*/ 11 w 211"/>
                <a:gd name="T7" fmla="*/ 0 h 1341"/>
                <a:gd name="T8" fmla="*/ 211 w 211"/>
                <a:gd name="T9" fmla="*/ 6 h 1341"/>
                <a:gd name="T10" fmla="*/ 211 w 211"/>
                <a:gd name="T11" fmla="*/ 6 h 1341"/>
              </a:gdLst>
              <a:ahLst/>
              <a:cxnLst>
                <a:cxn ang="0">
                  <a:pos x="T0" y="T1"/>
                </a:cxn>
                <a:cxn ang="0">
                  <a:pos x="T2" y="T3"/>
                </a:cxn>
                <a:cxn ang="0">
                  <a:pos x="T4" y="T5"/>
                </a:cxn>
                <a:cxn ang="0">
                  <a:pos x="T6" y="T7"/>
                </a:cxn>
                <a:cxn ang="0">
                  <a:pos x="T8" y="T9"/>
                </a:cxn>
                <a:cxn ang="0">
                  <a:pos x="T10" y="T11"/>
                </a:cxn>
              </a:cxnLst>
              <a:rect l="0" t="0" r="r" b="b"/>
              <a:pathLst>
                <a:path w="211" h="1341">
                  <a:moveTo>
                    <a:pt x="211" y="6"/>
                  </a:moveTo>
                  <a:lnTo>
                    <a:pt x="133" y="1341"/>
                  </a:lnTo>
                  <a:lnTo>
                    <a:pt x="0" y="1326"/>
                  </a:lnTo>
                  <a:lnTo>
                    <a:pt x="11" y="0"/>
                  </a:lnTo>
                  <a:lnTo>
                    <a:pt x="211" y="6"/>
                  </a:lnTo>
                  <a:lnTo>
                    <a:pt x="211" y="6"/>
                  </a:lnTo>
                  <a:close/>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14">
              <a:extLst>
                <a:ext uri="{FF2B5EF4-FFF2-40B4-BE49-F238E27FC236}">
                  <a16:creationId xmlns:a16="http://schemas.microsoft.com/office/drawing/2014/main" id="{B9594427-23DE-4C47-8C9F-2FDF31B1643D}"/>
                </a:ext>
              </a:extLst>
            </p:cNvPr>
            <p:cNvSpPr>
              <a:spLocks/>
            </p:cNvSpPr>
            <p:nvPr/>
          </p:nvSpPr>
          <p:spPr bwMode="auto">
            <a:xfrm>
              <a:off x="2627" y="1081"/>
              <a:ext cx="147" cy="196"/>
            </a:xfrm>
            <a:custGeom>
              <a:avLst/>
              <a:gdLst>
                <a:gd name="T0" fmla="*/ 5 w 147"/>
                <a:gd name="T1" fmla="*/ 0 h 196"/>
                <a:gd name="T2" fmla="*/ 147 w 147"/>
                <a:gd name="T3" fmla="*/ 14 h 196"/>
                <a:gd name="T4" fmla="*/ 136 w 147"/>
                <a:gd name="T5" fmla="*/ 196 h 196"/>
                <a:gd name="T6" fmla="*/ 0 w 147"/>
                <a:gd name="T7" fmla="*/ 191 h 196"/>
                <a:gd name="T8" fmla="*/ 5 w 147"/>
                <a:gd name="T9" fmla="*/ 0 h 196"/>
                <a:gd name="T10" fmla="*/ 5 w 147"/>
                <a:gd name="T11" fmla="*/ 0 h 196"/>
              </a:gdLst>
              <a:ahLst/>
              <a:cxnLst>
                <a:cxn ang="0">
                  <a:pos x="T0" y="T1"/>
                </a:cxn>
                <a:cxn ang="0">
                  <a:pos x="T2" y="T3"/>
                </a:cxn>
                <a:cxn ang="0">
                  <a:pos x="T4" y="T5"/>
                </a:cxn>
                <a:cxn ang="0">
                  <a:pos x="T6" y="T7"/>
                </a:cxn>
                <a:cxn ang="0">
                  <a:pos x="T8" y="T9"/>
                </a:cxn>
                <a:cxn ang="0">
                  <a:pos x="T10" y="T11"/>
                </a:cxn>
              </a:cxnLst>
              <a:rect l="0" t="0" r="r" b="b"/>
              <a:pathLst>
                <a:path w="147" h="196">
                  <a:moveTo>
                    <a:pt x="5" y="0"/>
                  </a:moveTo>
                  <a:lnTo>
                    <a:pt x="147" y="14"/>
                  </a:lnTo>
                  <a:lnTo>
                    <a:pt x="136" y="196"/>
                  </a:lnTo>
                  <a:lnTo>
                    <a:pt x="0" y="191"/>
                  </a:lnTo>
                  <a:lnTo>
                    <a:pt x="5" y="0"/>
                  </a:lnTo>
                  <a:lnTo>
                    <a:pt x="5" y="0"/>
                  </a:lnTo>
                  <a:close/>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15">
              <a:extLst>
                <a:ext uri="{FF2B5EF4-FFF2-40B4-BE49-F238E27FC236}">
                  <a16:creationId xmlns:a16="http://schemas.microsoft.com/office/drawing/2014/main" id="{88BE9969-06DD-49DD-A028-6CD77304F16A}"/>
                </a:ext>
              </a:extLst>
            </p:cNvPr>
            <p:cNvSpPr>
              <a:spLocks/>
            </p:cNvSpPr>
            <p:nvPr/>
          </p:nvSpPr>
          <p:spPr bwMode="auto">
            <a:xfrm>
              <a:off x="2065" y="1076"/>
              <a:ext cx="567" cy="201"/>
            </a:xfrm>
            <a:custGeom>
              <a:avLst/>
              <a:gdLst>
                <a:gd name="T0" fmla="*/ 0 w 567"/>
                <a:gd name="T1" fmla="*/ 0 h 201"/>
                <a:gd name="T2" fmla="*/ 288 w 567"/>
                <a:gd name="T3" fmla="*/ 5 h 201"/>
                <a:gd name="T4" fmla="*/ 567 w 567"/>
                <a:gd name="T5" fmla="*/ 5 h 201"/>
                <a:gd name="T6" fmla="*/ 562 w 567"/>
                <a:gd name="T7" fmla="*/ 196 h 201"/>
                <a:gd name="T8" fmla="*/ 0 w 567"/>
                <a:gd name="T9" fmla="*/ 201 h 201"/>
                <a:gd name="T10" fmla="*/ 0 w 567"/>
                <a:gd name="T11" fmla="*/ 0 h 201"/>
                <a:gd name="T12" fmla="*/ 0 w 567"/>
                <a:gd name="T13" fmla="*/ 0 h 201"/>
              </a:gdLst>
              <a:ahLst/>
              <a:cxnLst>
                <a:cxn ang="0">
                  <a:pos x="T0" y="T1"/>
                </a:cxn>
                <a:cxn ang="0">
                  <a:pos x="T2" y="T3"/>
                </a:cxn>
                <a:cxn ang="0">
                  <a:pos x="T4" y="T5"/>
                </a:cxn>
                <a:cxn ang="0">
                  <a:pos x="T6" y="T7"/>
                </a:cxn>
                <a:cxn ang="0">
                  <a:pos x="T8" y="T9"/>
                </a:cxn>
                <a:cxn ang="0">
                  <a:pos x="T10" y="T11"/>
                </a:cxn>
                <a:cxn ang="0">
                  <a:pos x="T12" y="T13"/>
                </a:cxn>
              </a:cxnLst>
              <a:rect l="0" t="0" r="r" b="b"/>
              <a:pathLst>
                <a:path w="567" h="201">
                  <a:moveTo>
                    <a:pt x="0" y="0"/>
                  </a:moveTo>
                  <a:lnTo>
                    <a:pt x="288" y="5"/>
                  </a:lnTo>
                  <a:lnTo>
                    <a:pt x="567" y="5"/>
                  </a:lnTo>
                  <a:lnTo>
                    <a:pt x="562" y="196"/>
                  </a:lnTo>
                  <a:lnTo>
                    <a:pt x="0" y="201"/>
                  </a:lnTo>
                  <a:lnTo>
                    <a:pt x="0" y="0"/>
                  </a:lnTo>
                  <a:lnTo>
                    <a:pt x="0" y="0"/>
                  </a:lnTo>
                  <a:close/>
                </a:path>
              </a:pathLst>
            </a:custGeom>
            <a:solidFill>
              <a:srgbClr val="E5BF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16">
              <a:extLst>
                <a:ext uri="{FF2B5EF4-FFF2-40B4-BE49-F238E27FC236}">
                  <a16:creationId xmlns:a16="http://schemas.microsoft.com/office/drawing/2014/main" id="{03E90054-0095-4FDF-A5CD-029270B8F2B0}"/>
                </a:ext>
              </a:extLst>
            </p:cNvPr>
            <p:cNvSpPr>
              <a:spLocks/>
            </p:cNvSpPr>
            <p:nvPr/>
          </p:nvSpPr>
          <p:spPr bwMode="auto">
            <a:xfrm>
              <a:off x="1928" y="2143"/>
              <a:ext cx="685" cy="1282"/>
            </a:xfrm>
            <a:custGeom>
              <a:avLst/>
              <a:gdLst>
                <a:gd name="T0" fmla="*/ 88 w 685"/>
                <a:gd name="T1" fmla="*/ 0 h 1282"/>
                <a:gd name="T2" fmla="*/ 685 w 685"/>
                <a:gd name="T3" fmla="*/ 14 h 1282"/>
                <a:gd name="T4" fmla="*/ 655 w 685"/>
                <a:gd name="T5" fmla="*/ 454 h 1282"/>
                <a:gd name="T6" fmla="*/ 630 w 685"/>
                <a:gd name="T7" fmla="*/ 670 h 1282"/>
                <a:gd name="T8" fmla="*/ 626 w 685"/>
                <a:gd name="T9" fmla="*/ 900 h 1282"/>
                <a:gd name="T10" fmla="*/ 586 w 685"/>
                <a:gd name="T11" fmla="*/ 1271 h 1282"/>
                <a:gd name="T12" fmla="*/ 0 w 685"/>
                <a:gd name="T13" fmla="*/ 1282 h 1282"/>
                <a:gd name="T14" fmla="*/ 34 w 685"/>
                <a:gd name="T15" fmla="*/ 811 h 1282"/>
                <a:gd name="T16" fmla="*/ 44 w 685"/>
                <a:gd name="T17" fmla="*/ 420 h 1282"/>
                <a:gd name="T18" fmla="*/ 88 w 685"/>
                <a:gd name="T19" fmla="*/ 0 h 1282"/>
                <a:gd name="T20" fmla="*/ 88 w 685"/>
                <a:gd name="T21" fmla="*/ 0 h 1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5" h="1282">
                  <a:moveTo>
                    <a:pt x="88" y="0"/>
                  </a:moveTo>
                  <a:lnTo>
                    <a:pt x="685" y="14"/>
                  </a:lnTo>
                  <a:lnTo>
                    <a:pt x="655" y="454"/>
                  </a:lnTo>
                  <a:lnTo>
                    <a:pt x="630" y="670"/>
                  </a:lnTo>
                  <a:lnTo>
                    <a:pt x="626" y="900"/>
                  </a:lnTo>
                  <a:lnTo>
                    <a:pt x="586" y="1271"/>
                  </a:lnTo>
                  <a:lnTo>
                    <a:pt x="0" y="1282"/>
                  </a:lnTo>
                  <a:lnTo>
                    <a:pt x="34" y="811"/>
                  </a:lnTo>
                  <a:lnTo>
                    <a:pt x="44" y="420"/>
                  </a:lnTo>
                  <a:lnTo>
                    <a:pt x="88" y="0"/>
                  </a:lnTo>
                  <a:lnTo>
                    <a:pt x="88" y="0"/>
                  </a:lnTo>
                  <a:close/>
                </a:path>
              </a:pathLst>
            </a:custGeom>
            <a:solidFill>
              <a:srgbClr val="E5BF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7">
              <a:extLst>
                <a:ext uri="{FF2B5EF4-FFF2-40B4-BE49-F238E27FC236}">
                  <a16:creationId xmlns:a16="http://schemas.microsoft.com/office/drawing/2014/main" id="{AF3E97E0-8A3D-482B-B95F-09F7794B1B5B}"/>
                </a:ext>
              </a:extLst>
            </p:cNvPr>
            <p:cNvSpPr>
              <a:spLocks/>
            </p:cNvSpPr>
            <p:nvPr/>
          </p:nvSpPr>
          <p:spPr bwMode="auto">
            <a:xfrm>
              <a:off x="1933" y="3125"/>
              <a:ext cx="2028" cy="486"/>
            </a:xfrm>
            <a:custGeom>
              <a:avLst/>
              <a:gdLst>
                <a:gd name="T0" fmla="*/ 0 w 2028"/>
                <a:gd name="T1" fmla="*/ 255 h 486"/>
                <a:gd name="T2" fmla="*/ 14 w 2028"/>
                <a:gd name="T3" fmla="*/ 50 h 486"/>
                <a:gd name="T4" fmla="*/ 48 w 2028"/>
                <a:gd name="T5" fmla="*/ 211 h 486"/>
                <a:gd name="T6" fmla="*/ 137 w 2028"/>
                <a:gd name="T7" fmla="*/ 89 h 486"/>
                <a:gd name="T8" fmla="*/ 234 w 2028"/>
                <a:gd name="T9" fmla="*/ 152 h 486"/>
                <a:gd name="T10" fmla="*/ 255 w 2028"/>
                <a:gd name="T11" fmla="*/ 0 h 486"/>
                <a:gd name="T12" fmla="*/ 333 w 2028"/>
                <a:gd name="T13" fmla="*/ 11 h 486"/>
                <a:gd name="T14" fmla="*/ 367 w 2028"/>
                <a:gd name="T15" fmla="*/ 182 h 486"/>
                <a:gd name="T16" fmla="*/ 469 w 2028"/>
                <a:gd name="T17" fmla="*/ 207 h 486"/>
                <a:gd name="T18" fmla="*/ 532 w 2028"/>
                <a:gd name="T19" fmla="*/ 129 h 486"/>
                <a:gd name="T20" fmla="*/ 587 w 2028"/>
                <a:gd name="T21" fmla="*/ 177 h 486"/>
                <a:gd name="T22" fmla="*/ 606 w 2028"/>
                <a:gd name="T23" fmla="*/ 255 h 486"/>
                <a:gd name="T24" fmla="*/ 699 w 2028"/>
                <a:gd name="T25" fmla="*/ 344 h 486"/>
                <a:gd name="T26" fmla="*/ 899 w 2028"/>
                <a:gd name="T27" fmla="*/ 363 h 486"/>
                <a:gd name="T28" fmla="*/ 957 w 2028"/>
                <a:gd name="T29" fmla="*/ 402 h 486"/>
                <a:gd name="T30" fmla="*/ 1026 w 2028"/>
                <a:gd name="T31" fmla="*/ 378 h 486"/>
                <a:gd name="T32" fmla="*/ 1099 w 2028"/>
                <a:gd name="T33" fmla="*/ 397 h 486"/>
                <a:gd name="T34" fmla="*/ 1187 w 2028"/>
                <a:gd name="T35" fmla="*/ 382 h 486"/>
                <a:gd name="T36" fmla="*/ 1255 w 2028"/>
                <a:gd name="T37" fmla="*/ 407 h 486"/>
                <a:gd name="T38" fmla="*/ 1314 w 2028"/>
                <a:gd name="T39" fmla="*/ 368 h 486"/>
                <a:gd name="T40" fmla="*/ 1261 w 2028"/>
                <a:gd name="T41" fmla="*/ 294 h 486"/>
                <a:gd name="T42" fmla="*/ 1414 w 2028"/>
                <a:gd name="T43" fmla="*/ 327 h 486"/>
                <a:gd name="T44" fmla="*/ 1730 w 2028"/>
                <a:gd name="T45" fmla="*/ 422 h 486"/>
                <a:gd name="T46" fmla="*/ 2028 w 2028"/>
                <a:gd name="T47" fmla="*/ 486 h 486"/>
                <a:gd name="T48" fmla="*/ 758 w 2028"/>
                <a:gd name="T49" fmla="*/ 486 h 486"/>
                <a:gd name="T50" fmla="*/ 219 w 2028"/>
                <a:gd name="T51" fmla="*/ 465 h 486"/>
                <a:gd name="T52" fmla="*/ 0 w 2028"/>
                <a:gd name="T53" fmla="*/ 255 h 486"/>
                <a:gd name="T54" fmla="*/ 0 w 2028"/>
                <a:gd name="T55" fmla="*/ 255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028" h="486">
                  <a:moveTo>
                    <a:pt x="0" y="255"/>
                  </a:moveTo>
                  <a:lnTo>
                    <a:pt x="14" y="50"/>
                  </a:lnTo>
                  <a:lnTo>
                    <a:pt x="48" y="211"/>
                  </a:lnTo>
                  <a:lnTo>
                    <a:pt x="137" y="89"/>
                  </a:lnTo>
                  <a:lnTo>
                    <a:pt x="234" y="152"/>
                  </a:lnTo>
                  <a:lnTo>
                    <a:pt x="255" y="0"/>
                  </a:lnTo>
                  <a:lnTo>
                    <a:pt x="333" y="11"/>
                  </a:lnTo>
                  <a:lnTo>
                    <a:pt x="367" y="182"/>
                  </a:lnTo>
                  <a:lnTo>
                    <a:pt x="469" y="207"/>
                  </a:lnTo>
                  <a:lnTo>
                    <a:pt x="532" y="129"/>
                  </a:lnTo>
                  <a:lnTo>
                    <a:pt x="587" y="177"/>
                  </a:lnTo>
                  <a:lnTo>
                    <a:pt x="606" y="255"/>
                  </a:lnTo>
                  <a:lnTo>
                    <a:pt x="699" y="344"/>
                  </a:lnTo>
                  <a:lnTo>
                    <a:pt x="899" y="363"/>
                  </a:lnTo>
                  <a:lnTo>
                    <a:pt x="957" y="402"/>
                  </a:lnTo>
                  <a:lnTo>
                    <a:pt x="1026" y="378"/>
                  </a:lnTo>
                  <a:lnTo>
                    <a:pt x="1099" y="397"/>
                  </a:lnTo>
                  <a:lnTo>
                    <a:pt x="1187" y="382"/>
                  </a:lnTo>
                  <a:lnTo>
                    <a:pt x="1255" y="407"/>
                  </a:lnTo>
                  <a:lnTo>
                    <a:pt x="1314" y="368"/>
                  </a:lnTo>
                  <a:lnTo>
                    <a:pt x="1261" y="294"/>
                  </a:lnTo>
                  <a:lnTo>
                    <a:pt x="1414" y="327"/>
                  </a:lnTo>
                  <a:lnTo>
                    <a:pt x="1730" y="422"/>
                  </a:lnTo>
                  <a:lnTo>
                    <a:pt x="2028" y="486"/>
                  </a:lnTo>
                  <a:lnTo>
                    <a:pt x="758" y="486"/>
                  </a:lnTo>
                  <a:lnTo>
                    <a:pt x="219" y="465"/>
                  </a:lnTo>
                  <a:lnTo>
                    <a:pt x="0" y="255"/>
                  </a:lnTo>
                  <a:lnTo>
                    <a:pt x="0" y="255"/>
                  </a:lnTo>
                  <a:close/>
                </a:path>
              </a:pathLst>
            </a:custGeom>
            <a:solidFill>
              <a:srgbClr val="8CBF8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8">
              <a:extLst>
                <a:ext uri="{FF2B5EF4-FFF2-40B4-BE49-F238E27FC236}">
                  <a16:creationId xmlns:a16="http://schemas.microsoft.com/office/drawing/2014/main" id="{E64D355D-8420-4EDF-917B-94F6D3F44859}"/>
                </a:ext>
              </a:extLst>
            </p:cNvPr>
            <p:cNvSpPr>
              <a:spLocks/>
            </p:cNvSpPr>
            <p:nvPr/>
          </p:nvSpPr>
          <p:spPr bwMode="auto">
            <a:xfrm>
              <a:off x="1351" y="3087"/>
              <a:ext cx="2395" cy="538"/>
            </a:xfrm>
            <a:custGeom>
              <a:avLst/>
              <a:gdLst>
                <a:gd name="T0" fmla="*/ 0 w 2395"/>
                <a:gd name="T1" fmla="*/ 533 h 538"/>
                <a:gd name="T2" fmla="*/ 2395 w 2395"/>
                <a:gd name="T3" fmla="*/ 538 h 538"/>
                <a:gd name="T4" fmla="*/ 2106 w 2395"/>
                <a:gd name="T5" fmla="*/ 503 h 538"/>
                <a:gd name="T6" fmla="*/ 1486 w 2395"/>
                <a:gd name="T7" fmla="*/ 494 h 538"/>
                <a:gd name="T8" fmla="*/ 1457 w 2395"/>
                <a:gd name="T9" fmla="*/ 450 h 538"/>
                <a:gd name="T10" fmla="*/ 1359 w 2395"/>
                <a:gd name="T11" fmla="*/ 440 h 538"/>
                <a:gd name="T12" fmla="*/ 1340 w 2395"/>
                <a:gd name="T13" fmla="*/ 416 h 538"/>
                <a:gd name="T14" fmla="*/ 1217 w 2395"/>
                <a:gd name="T15" fmla="*/ 454 h 538"/>
                <a:gd name="T16" fmla="*/ 1139 w 2395"/>
                <a:gd name="T17" fmla="*/ 490 h 538"/>
                <a:gd name="T18" fmla="*/ 1217 w 2395"/>
                <a:gd name="T19" fmla="*/ 372 h 538"/>
                <a:gd name="T20" fmla="*/ 1163 w 2395"/>
                <a:gd name="T21" fmla="*/ 327 h 538"/>
                <a:gd name="T22" fmla="*/ 1076 w 2395"/>
                <a:gd name="T23" fmla="*/ 435 h 538"/>
                <a:gd name="T24" fmla="*/ 1056 w 2395"/>
                <a:gd name="T25" fmla="*/ 210 h 538"/>
                <a:gd name="T26" fmla="*/ 1032 w 2395"/>
                <a:gd name="T27" fmla="*/ 161 h 538"/>
                <a:gd name="T28" fmla="*/ 973 w 2395"/>
                <a:gd name="T29" fmla="*/ 283 h 538"/>
                <a:gd name="T30" fmla="*/ 924 w 2395"/>
                <a:gd name="T31" fmla="*/ 406 h 538"/>
                <a:gd name="T32" fmla="*/ 909 w 2395"/>
                <a:gd name="T33" fmla="*/ 210 h 538"/>
                <a:gd name="T34" fmla="*/ 860 w 2395"/>
                <a:gd name="T35" fmla="*/ 171 h 538"/>
                <a:gd name="T36" fmla="*/ 792 w 2395"/>
                <a:gd name="T37" fmla="*/ 15 h 538"/>
                <a:gd name="T38" fmla="*/ 758 w 2395"/>
                <a:gd name="T39" fmla="*/ 0 h 538"/>
                <a:gd name="T40" fmla="*/ 748 w 2395"/>
                <a:gd name="T41" fmla="*/ 97 h 538"/>
                <a:gd name="T42" fmla="*/ 792 w 2395"/>
                <a:gd name="T43" fmla="*/ 289 h 538"/>
                <a:gd name="T44" fmla="*/ 675 w 2395"/>
                <a:gd name="T45" fmla="*/ 181 h 538"/>
                <a:gd name="T46" fmla="*/ 655 w 2395"/>
                <a:gd name="T47" fmla="*/ 230 h 538"/>
                <a:gd name="T48" fmla="*/ 719 w 2395"/>
                <a:gd name="T49" fmla="*/ 372 h 538"/>
                <a:gd name="T50" fmla="*/ 490 w 2395"/>
                <a:gd name="T51" fmla="*/ 269 h 538"/>
                <a:gd name="T52" fmla="*/ 538 w 2395"/>
                <a:gd name="T53" fmla="*/ 352 h 538"/>
                <a:gd name="T54" fmla="*/ 338 w 2395"/>
                <a:gd name="T55" fmla="*/ 317 h 538"/>
                <a:gd name="T56" fmla="*/ 401 w 2395"/>
                <a:gd name="T57" fmla="*/ 410 h 538"/>
                <a:gd name="T58" fmla="*/ 264 w 2395"/>
                <a:gd name="T59" fmla="*/ 397 h 538"/>
                <a:gd name="T60" fmla="*/ 211 w 2395"/>
                <a:gd name="T61" fmla="*/ 454 h 538"/>
                <a:gd name="T62" fmla="*/ 103 w 2395"/>
                <a:gd name="T63" fmla="*/ 454 h 538"/>
                <a:gd name="T64" fmla="*/ 0 w 2395"/>
                <a:gd name="T65" fmla="*/ 533 h 538"/>
                <a:gd name="T66" fmla="*/ 0 w 2395"/>
                <a:gd name="T67" fmla="*/ 533 h 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95" h="538">
                  <a:moveTo>
                    <a:pt x="0" y="533"/>
                  </a:moveTo>
                  <a:lnTo>
                    <a:pt x="2395" y="538"/>
                  </a:lnTo>
                  <a:lnTo>
                    <a:pt x="2106" y="503"/>
                  </a:lnTo>
                  <a:lnTo>
                    <a:pt x="1486" y="494"/>
                  </a:lnTo>
                  <a:lnTo>
                    <a:pt x="1457" y="450"/>
                  </a:lnTo>
                  <a:lnTo>
                    <a:pt x="1359" y="440"/>
                  </a:lnTo>
                  <a:lnTo>
                    <a:pt x="1340" y="416"/>
                  </a:lnTo>
                  <a:lnTo>
                    <a:pt x="1217" y="454"/>
                  </a:lnTo>
                  <a:lnTo>
                    <a:pt x="1139" y="490"/>
                  </a:lnTo>
                  <a:lnTo>
                    <a:pt x="1217" y="372"/>
                  </a:lnTo>
                  <a:lnTo>
                    <a:pt x="1163" y="327"/>
                  </a:lnTo>
                  <a:lnTo>
                    <a:pt x="1076" y="435"/>
                  </a:lnTo>
                  <a:lnTo>
                    <a:pt x="1056" y="210"/>
                  </a:lnTo>
                  <a:lnTo>
                    <a:pt x="1032" y="161"/>
                  </a:lnTo>
                  <a:lnTo>
                    <a:pt x="973" y="283"/>
                  </a:lnTo>
                  <a:lnTo>
                    <a:pt x="924" y="406"/>
                  </a:lnTo>
                  <a:lnTo>
                    <a:pt x="909" y="210"/>
                  </a:lnTo>
                  <a:lnTo>
                    <a:pt x="860" y="171"/>
                  </a:lnTo>
                  <a:lnTo>
                    <a:pt x="792" y="15"/>
                  </a:lnTo>
                  <a:lnTo>
                    <a:pt x="758" y="0"/>
                  </a:lnTo>
                  <a:lnTo>
                    <a:pt x="748" y="97"/>
                  </a:lnTo>
                  <a:lnTo>
                    <a:pt x="792" y="289"/>
                  </a:lnTo>
                  <a:lnTo>
                    <a:pt x="675" y="181"/>
                  </a:lnTo>
                  <a:lnTo>
                    <a:pt x="655" y="230"/>
                  </a:lnTo>
                  <a:lnTo>
                    <a:pt x="719" y="372"/>
                  </a:lnTo>
                  <a:lnTo>
                    <a:pt x="490" y="269"/>
                  </a:lnTo>
                  <a:lnTo>
                    <a:pt x="538" y="352"/>
                  </a:lnTo>
                  <a:lnTo>
                    <a:pt x="338" y="317"/>
                  </a:lnTo>
                  <a:lnTo>
                    <a:pt x="401" y="410"/>
                  </a:lnTo>
                  <a:lnTo>
                    <a:pt x="264" y="397"/>
                  </a:lnTo>
                  <a:lnTo>
                    <a:pt x="211" y="454"/>
                  </a:lnTo>
                  <a:lnTo>
                    <a:pt x="103" y="454"/>
                  </a:lnTo>
                  <a:lnTo>
                    <a:pt x="0" y="533"/>
                  </a:lnTo>
                  <a:lnTo>
                    <a:pt x="0" y="533"/>
                  </a:lnTo>
                  <a:close/>
                </a:path>
              </a:pathLst>
            </a:custGeom>
            <a:solidFill>
              <a:srgbClr val="D8F2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9">
              <a:extLst>
                <a:ext uri="{FF2B5EF4-FFF2-40B4-BE49-F238E27FC236}">
                  <a16:creationId xmlns:a16="http://schemas.microsoft.com/office/drawing/2014/main" id="{9D67D119-81AA-4627-8E55-320E3E4B5525}"/>
                </a:ext>
              </a:extLst>
            </p:cNvPr>
            <p:cNvSpPr>
              <a:spLocks/>
            </p:cNvSpPr>
            <p:nvPr/>
          </p:nvSpPr>
          <p:spPr bwMode="auto">
            <a:xfrm>
              <a:off x="1265" y="1444"/>
              <a:ext cx="1999" cy="238"/>
            </a:xfrm>
            <a:custGeom>
              <a:avLst/>
              <a:gdLst>
                <a:gd name="T0" fmla="*/ 42 w 1999"/>
                <a:gd name="T1" fmla="*/ 19 h 238"/>
                <a:gd name="T2" fmla="*/ 219 w 1999"/>
                <a:gd name="T3" fmla="*/ 37 h 238"/>
                <a:gd name="T4" fmla="*/ 493 w 1999"/>
                <a:gd name="T5" fmla="*/ 37 h 238"/>
                <a:gd name="T6" fmla="*/ 749 w 1999"/>
                <a:gd name="T7" fmla="*/ 0 h 238"/>
                <a:gd name="T8" fmla="*/ 933 w 1999"/>
                <a:gd name="T9" fmla="*/ 13 h 238"/>
                <a:gd name="T10" fmla="*/ 1133 w 1999"/>
                <a:gd name="T11" fmla="*/ 49 h 238"/>
                <a:gd name="T12" fmla="*/ 1346 w 1999"/>
                <a:gd name="T13" fmla="*/ 43 h 238"/>
                <a:gd name="T14" fmla="*/ 1651 w 1999"/>
                <a:gd name="T15" fmla="*/ 55 h 238"/>
                <a:gd name="T16" fmla="*/ 1999 w 1999"/>
                <a:gd name="T17" fmla="*/ 104 h 238"/>
                <a:gd name="T18" fmla="*/ 1572 w 1999"/>
                <a:gd name="T19" fmla="*/ 85 h 238"/>
                <a:gd name="T20" fmla="*/ 1328 w 1999"/>
                <a:gd name="T21" fmla="*/ 85 h 238"/>
                <a:gd name="T22" fmla="*/ 1176 w 1999"/>
                <a:gd name="T23" fmla="*/ 92 h 238"/>
                <a:gd name="T24" fmla="*/ 987 w 1999"/>
                <a:gd name="T25" fmla="*/ 73 h 238"/>
                <a:gd name="T26" fmla="*/ 816 w 1999"/>
                <a:gd name="T27" fmla="*/ 43 h 238"/>
                <a:gd name="T28" fmla="*/ 634 w 1999"/>
                <a:gd name="T29" fmla="*/ 67 h 238"/>
                <a:gd name="T30" fmla="*/ 451 w 1999"/>
                <a:gd name="T31" fmla="*/ 98 h 238"/>
                <a:gd name="T32" fmla="*/ 224 w 1999"/>
                <a:gd name="T33" fmla="*/ 110 h 238"/>
                <a:gd name="T34" fmla="*/ 444 w 1999"/>
                <a:gd name="T35" fmla="*/ 177 h 238"/>
                <a:gd name="T36" fmla="*/ 725 w 1999"/>
                <a:gd name="T37" fmla="*/ 177 h 238"/>
                <a:gd name="T38" fmla="*/ 914 w 1999"/>
                <a:gd name="T39" fmla="*/ 159 h 238"/>
                <a:gd name="T40" fmla="*/ 1091 w 1999"/>
                <a:gd name="T41" fmla="*/ 152 h 238"/>
                <a:gd name="T42" fmla="*/ 1298 w 1999"/>
                <a:gd name="T43" fmla="*/ 141 h 238"/>
                <a:gd name="T44" fmla="*/ 1487 w 1999"/>
                <a:gd name="T45" fmla="*/ 152 h 238"/>
                <a:gd name="T46" fmla="*/ 1768 w 1999"/>
                <a:gd name="T47" fmla="*/ 183 h 238"/>
                <a:gd name="T48" fmla="*/ 1317 w 1999"/>
                <a:gd name="T49" fmla="*/ 177 h 238"/>
                <a:gd name="T50" fmla="*/ 1133 w 1999"/>
                <a:gd name="T51" fmla="*/ 190 h 238"/>
                <a:gd name="T52" fmla="*/ 982 w 1999"/>
                <a:gd name="T53" fmla="*/ 214 h 238"/>
                <a:gd name="T54" fmla="*/ 805 w 1999"/>
                <a:gd name="T55" fmla="*/ 232 h 238"/>
                <a:gd name="T56" fmla="*/ 646 w 1999"/>
                <a:gd name="T57" fmla="*/ 238 h 238"/>
                <a:gd name="T58" fmla="*/ 462 w 1999"/>
                <a:gd name="T59" fmla="*/ 238 h 238"/>
                <a:gd name="T60" fmla="*/ 323 w 1999"/>
                <a:gd name="T61" fmla="*/ 208 h 238"/>
                <a:gd name="T62" fmla="*/ 201 w 1999"/>
                <a:gd name="T63" fmla="*/ 183 h 238"/>
                <a:gd name="T64" fmla="*/ 54 w 1999"/>
                <a:gd name="T65" fmla="*/ 183 h 238"/>
                <a:gd name="T66" fmla="*/ 0 w 1999"/>
                <a:gd name="T67" fmla="*/ 183 h 238"/>
                <a:gd name="T68" fmla="*/ 42 w 1999"/>
                <a:gd name="T69" fmla="*/ 19 h 238"/>
                <a:gd name="T70" fmla="*/ 42 w 1999"/>
                <a:gd name="T71" fmla="*/ 19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999" h="238">
                  <a:moveTo>
                    <a:pt x="42" y="19"/>
                  </a:moveTo>
                  <a:lnTo>
                    <a:pt x="219" y="37"/>
                  </a:lnTo>
                  <a:lnTo>
                    <a:pt x="493" y="37"/>
                  </a:lnTo>
                  <a:lnTo>
                    <a:pt x="749" y="0"/>
                  </a:lnTo>
                  <a:lnTo>
                    <a:pt x="933" y="13"/>
                  </a:lnTo>
                  <a:lnTo>
                    <a:pt x="1133" y="49"/>
                  </a:lnTo>
                  <a:lnTo>
                    <a:pt x="1346" y="43"/>
                  </a:lnTo>
                  <a:lnTo>
                    <a:pt x="1651" y="55"/>
                  </a:lnTo>
                  <a:lnTo>
                    <a:pt x="1999" y="104"/>
                  </a:lnTo>
                  <a:lnTo>
                    <a:pt x="1572" y="85"/>
                  </a:lnTo>
                  <a:lnTo>
                    <a:pt x="1328" y="85"/>
                  </a:lnTo>
                  <a:lnTo>
                    <a:pt x="1176" y="92"/>
                  </a:lnTo>
                  <a:lnTo>
                    <a:pt x="987" y="73"/>
                  </a:lnTo>
                  <a:lnTo>
                    <a:pt x="816" y="43"/>
                  </a:lnTo>
                  <a:lnTo>
                    <a:pt x="634" y="67"/>
                  </a:lnTo>
                  <a:lnTo>
                    <a:pt x="451" y="98"/>
                  </a:lnTo>
                  <a:lnTo>
                    <a:pt x="224" y="110"/>
                  </a:lnTo>
                  <a:lnTo>
                    <a:pt x="444" y="177"/>
                  </a:lnTo>
                  <a:lnTo>
                    <a:pt x="725" y="177"/>
                  </a:lnTo>
                  <a:lnTo>
                    <a:pt x="914" y="159"/>
                  </a:lnTo>
                  <a:lnTo>
                    <a:pt x="1091" y="152"/>
                  </a:lnTo>
                  <a:lnTo>
                    <a:pt x="1298" y="141"/>
                  </a:lnTo>
                  <a:lnTo>
                    <a:pt x="1487" y="152"/>
                  </a:lnTo>
                  <a:lnTo>
                    <a:pt x="1768" y="183"/>
                  </a:lnTo>
                  <a:lnTo>
                    <a:pt x="1317" y="177"/>
                  </a:lnTo>
                  <a:lnTo>
                    <a:pt x="1133" y="190"/>
                  </a:lnTo>
                  <a:lnTo>
                    <a:pt x="982" y="214"/>
                  </a:lnTo>
                  <a:lnTo>
                    <a:pt x="805" y="232"/>
                  </a:lnTo>
                  <a:lnTo>
                    <a:pt x="646" y="238"/>
                  </a:lnTo>
                  <a:lnTo>
                    <a:pt x="462" y="238"/>
                  </a:lnTo>
                  <a:lnTo>
                    <a:pt x="323" y="208"/>
                  </a:lnTo>
                  <a:lnTo>
                    <a:pt x="201" y="183"/>
                  </a:lnTo>
                  <a:lnTo>
                    <a:pt x="54" y="183"/>
                  </a:lnTo>
                  <a:lnTo>
                    <a:pt x="0" y="183"/>
                  </a:lnTo>
                  <a:lnTo>
                    <a:pt x="42" y="19"/>
                  </a:lnTo>
                  <a:lnTo>
                    <a:pt x="42" y="19"/>
                  </a:lnTo>
                  <a:close/>
                </a:path>
              </a:pathLst>
            </a:custGeom>
            <a:solidFill>
              <a:srgbClr val="E5BF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20">
              <a:extLst>
                <a:ext uri="{FF2B5EF4-FFF2-40B4-BE49-F238E27FC236}">
                  <a16:creationId xmlns:a16="http://schemas.microsoft.com/office/drawing/2014/main" id="{DA343F65-A224-4D75-8924-679EC0255A50}"/>
                </a:ext>
              </a:extLst>
            </p:cNvPr>
            <p:cNvSpPr>
              <a:spLocks/>
            </p:cNvSpPr>
            <p:nvPr/>
          </p:nvSpPr>
          <p:spPr bwMode="auto">
            <a:xfrm>
              <a:off x="1569" y="1737"/>
              <a:ext cx="2036" cy="176"/>
            </a:xfrm>
            <a:custGeom>
              <a:avLst/>
              <a:gdLst>
                <a:gd name="T0" fmla="*/ 0 w 2036"/>
                <a:gd name="T1" fmla="*/ 55 h 176"/>
                <a:gd name="T2" fmla="*/ 286 w 2036"/>
                <a:gd name="T3" fmla="*/ 74 h 176"/>
                <a:gd name="T4" fmla="*/ 506 w 2036"/>
                <a:gd name="T5" fmla="*/ 79 h 176"/>
                <a:gd name="T6" fmla="*/ 719 w 2036"/>
                <a:gd name="T7" fmla="*/ 49 h 176"/>
                <a:gd name="T8" fmla="*/ 1006 w 2036"/>
                <a:gd name="T9" fmla="*/ 7 h 176"/>
                <a:gd name="T10" fmla="*/ 1268 w 2036"/>
                <a:gd name="T11" fmla="*/ 0 h 176"/>
                <a:gd name="T12" fmla="*/ 1470 w 2036"/>
                <a:gd name="T13" fmla="*/ 7 h 176"/>
                <a:gd name="T14" fmla="*/ 1695 w 2036"/>
                <a:gd name="T15" fmla="*/ 37 h 176"/>
                <a:gd name="T16" fmla="*/ 1921 w 2036"/>
                <a:gd name="T17" fmla="*/ 61 h 176"/>
                <a:gd name="T18" fmla="*/ 2036 w 2036"/>
                <a:gd name="T19" fmla="*/ 55 h 176"/>
                <a:gd name="T20" fmla="*/ 1903 w 2036"/>
                <a:gd name="T21" fmla="*/ 176 h 176"/>
                <a:gd name="T22" fmla="*/ 1751 w 2036"/>
                <a:gd name="T23" fmla="*/ 140 h 176"/>
                <a:gd name="T24" fmla="*/ 1500 w 2036"/>
                <a:gd name="T25" fmla="*/ 92 h 176"/>
                <a:gd name="T26" fmla="*/ 1329 w 2036"/>
                <a:gd name="T27" fmla="*/ 55 h 176"/>
                <a:gd name="T28" fmla="*/ 1147 w 2036"/>
                <a:gd name="T29" fmla="*/ 49 h 176"/>
                <a:gd name="T30" fmla="*/ 982 w 2036"/>
                <a:gd name="T31" fmla="*/ 55 h 176"/>
                <a:gd name="T32" fmla="*/ 744 w 2036"/>
                <a:gd name="T33" fmla="*/ 86 h 176"/>
                <a:gd name="T34" fmla="*/ 519 w 2036"/>
                <a:gd name="T35" fmla="*/ 122 h 176"/>
                <a:gd name="T36" fmla="*/ 317 w 2036"/>
                <a:gd name="T37" fmla="*/ 104 h 176"/>
                <a:gd name="T38" fmla="*/ 0 w 2036"/>
                <a:gd name="T39" fmla="*/ 55 h 176"/>
                <a:gd name="T40" fmla="*/ 0 w 2036"/>
                <a:gd name="T41" fmla="*/ 55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36" h="176">
                  <a:moveTo>
                    <a:pt x="0" y="55"/>
                  </a:moveTo>
                  <a:lnTo>
                    <a:pt x="286" y="74"/>
                  </a:lnTo>
                  <a:lnTo>
                    <a:pt x="506" y="79"/>
                  </a:lnTo>
                  <a:lnTo>
                    <a:pt x="719" y="49"/>
                  </a:lnTo>
                  <a:lnTo>
                    <a:pt x="1006" y="7"/>
                  </a:lnTo>
                  <a:lnTo>
                    <a:pt x="1268" y="0"/>
                  </a:lnTo>
                  <a:lnTo>
                    <a:pt x="1470" y="7"/>
                  </a:lnTo>
                  <a:lnTo>
                    <a:pt x="1695" y="37"/>
                  </a:lnTo>
                  <a:lnTo>
                    <a:pt x="1921" y="61"/>
                  </a:lnTo>
                  <a:lnTo>
                    <a:pt x="2036" y="55"/>
                  </a:lnTo>
                  <a:lnTo>
                    <a:pt x="1903" y="176"/>
                  </a:lnTo>
                  <a:lnTo>
                    <a:pt x="1751" y="140"/>
                  </a:lnTo>
                  <a:lnTo>
                    <a:pt x="1500" y="92"/>
                  </a:lnTo>
                  <a:lnTo>
                    <a:pt x="1329" y="55"/>
                  </a:lnTo>
                  <a:lnTo>
                    <a:pt x="1147" y="49"/>
                  </a:lnTo>
                  <a:lnTo>
                    <a:pt x="982" y="55"/>
                  </a:lnTo>
                  <a:lnTo>
                    <a:pt x="744" y="86"/>
                  </a:lnTo>
                  <a:lnTo>
                    <a:pt x="519" y="122"/>
                  </a:lnTo>
                  <a:lnTo>
                    <a:pt x="317" y="104"/>
                  </a:lnTo>
                  <a:lnTo>
                    <a:pt x="0" y="55"/>
                  </a:lnTo>
                  <a:lnTo>
                    <a:pt x="0" y="55"/>
                  </a:lnTo>
                  <a:close/>
                </a:path>
              </a:pathLst>
            </a:custGeom>
            <a:solidFill>
              <a:srgbClr val="E5BF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21">
              <a:extLst>
                <a:ext uri="{FF2B5EF4-FFF2-40B4-BE49-F238E27FC236}">
                  <a16:creationId xmlns:a16="http://schemas.microsoft.com/office/drawing/2014/main" id="{06C95A41-455F-40C2-A781-A7EF29920D7D}"/>
                </a:ext>
              </a:extLst>
            </p:cNvPr>
            <p:cNvSpPr>
              <a:spLocks/>
            </p:cNvSpPr>
            <p:nvPr/>
          </p:nvSpPr>
          <p:spPr bwMode="auto">
            <a:xfrm>
              <a:off x="1258" y="1847"/>
              <a:ext cx="2062" cy="140"/>
            </a:xfrm>
            <a:custGeom>
              <a:avLst/>
              <a:gdLst>
                <a:gd name="T0" fmla="*/ 36 w 2062"/>
                <a:gd name="T1" fmla="*/ 61 h 140"/>
                <a:gd name="T2" fmla="*/ 299 w 2062"/>
                <a:gd name="T3" fmla="*/ 86 h 140"/>
                <a:gd name="T4" fmla="*/ 537 w 2062"/>
                <a:gd name="T5" fmla="*/ 104 h 140"/>
                <a:gd name="T6" fmla="*/ 684 w 2062"/>
                <a:gd name="T7" fmla="*/ 97 h 140"/>
                <a:gd name="T8" fmla="*/ 891 w 2062"/>
                <a:gd name="T9" fmla="*/ 86 h 140"/>
                <a:gd name="T10" fmla="*/ 1079 w 2062"/>
                <a:gd name="T11" fmla="*/ 43 h 140"/>
                <a:gd name="T12" fmla="*/ 1287 w 2062"/>
                <a:gd name="T13" fmla="*/ 12 h 140"/>
                <a:gd name="T14" fmla="*/ 1483 w 2062"/>
                <a:gd name="T15" fmla="*/ 0 h 140"/>
                <a:gd name="T16" fmla="*/ 1658 w 2062"/>
                <a:gd name="T17" fmla="*/ 18 h 140"/>
                <a:gd name="T18" fmla="*/ 1811 w 2062"/>
                <a:gd name="T19" fmla="*/ 55 h 140"/>
                <a:gd name="T20" fmla="*/ 2062 w 2062"/>
                <a:gd name="T21" fmla="*/ 117 h 140"/>
                <a:gd name="T22" fmla="*/ 1860 w 2062"/>
                <a:gd name="T23" fmla="*/ 110 h 140"/>
                <a:gd name="T24" fmla="*/ 1671 w 2062"/>
                <a:gd name="T25" fmla="*/ 73 h 140"/>
                <a:gd name="T26" fmla="*/ 1561 w 2062"/>
                <a:gd name="T27" fmla="*/ 61 h 140"/>
                <a:gd name="T28" fmla="*/ 1451 w 2062"/>
                <a:gd name="T29" fmla="*/ 55 h 140"/>
                <a:gd name="T30" fmla="*/ 1305 w 2062"/>
                <a:gd name="T31" fmla="*/ 61 h 140"/>
                <a:gd name="T32" fmla="*/ 1171 w 2062"/>
                <a:gd name="T33" fmla="*/ 86 h 140"/>
                <a:gd name="T34" fmla="*/ 1055 w 2062"/>
                <a:gd name="T35" fmla="*/ 110 h 140"/>
                <a:gd name="T36" fmla="*/ 897 w 2062"/>
                <a:gd name="T37" fmla="*/ 128 h 140"/>
                <a:gd name="T38" fmla="*/ 707 w 2062"/>
                <a:gd name="T39" fmla="*/ 140 h 140"/>
                <a:gd name="T40" fmla="*/ 488 w 2062"/>
                <a:gd name="T41" fmla="*/ 135 h 140"/>
                <a:gd name="T42" fmla="*/ 244 w 2062"/>
                <a:gd name="T43" fmla="*/ 128 h 140"/>
                <a:gd name="T44" fmla="*/ 110 w 2062"/>
                <a:gd name="T45" fmla="*/ 128 h 140"/>
                <a:gd name="T46" fmla="*/ 0 w 2062"/>
                <a:gd name="T47" fmla="*/ 117 h 140"/>
                <a:gd name="T48" fmla="*/ 36 w 2062"/>
                <a:gd name="T49" fmla="*/ 61 h 140"/>
                <a:gd name="T50" fmla="*/ 36 w 2062"/>
                <a:gd name="T51" fmla="*/ 61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062" h="140">
                  <a:moveTo>
                    <a:pt x="36" y="61"/>
                  </a:moveTo>
                  <a:lnTo>
                    <a:pt x="299" y="86"/>
                  </a:lnTo>
                  <a:lnTo>
                    <a:pt x="537" y="104"/>
                  </a:lnTo>
                  <a:lnTo>
                    <a:pt x="684" y="97"/>
                  </a:lnTo>
                  <a:lnTo>
                    <a:pt x="891" y="86"/>
                  </a:lnTo>
                  <a:lnTo>
                    <a:pt x="1079" y="43"/>
                  </a:lnTo>
                  <a:lnTo>
                    <a:pt x="1287" y="12"/>
                  </a:lnTo>
                  <a:lnTo>
                    <a:pt x="1483" y="0"/>
                  </a:lnTo>
                  <a:lnTo>
                    <a:pt x="1658" y="18"/>
                  </a:lnTo>
                  <a:lnTo>
                    <a:pt x="1811" y="55"/>
                  </a:lnTo>
                  <a:lnTo>
                    <a:pt x="2062" y="117"/>
                  </a:lnTo>
                  <a:lnTo>
                    <a:pt x="1860" y="110"/>
                  </a:lnTo>
                  <a:lnTo>
                    <a:pt x="1671" y="73"/>
                  </a:lnTo>
                  <a:lnTo>
                    <a:pt x="1561" y="61"/>
                  </a:lnTo>
                  <a:lnTo>
                    <a:pt x="1451" y="55"/>
                  </a:lnTo>
                  <a:lnTo>
                    <a:pt x="1305" y="61"/>
                  </a:lnTo>
                  <a:lnTo>
                    <a:pt x="1171" y="86"/>
                  </a:lnTo>
                  <a:lnTo>
                    <a:pt x="1055" y="110"/>
                  </a:lnTo>
                  <a:lnTo>
                    <a:pt x="897" y="128"/>
                  </a:lnTo>
                  <a:lnTo>
                    <a:pt x="707" y="140"/>
                  </a:lnTo>
                  <a:lnTo>
                    <a:pt x="488" y="135"/>
                  </a:lnTo>
                  <a:lnTo>
                    <a:pt x="244" y="128"/>
                  </a:lnTo>
                  <a:lnTo>
                    <a:pt x="110" y="128"/>
                  </a:lnTo>
                  <a:lnTo>
                    <a:pt x="0" y="117"/>
                  </a:lnTo>
                  <a:lnTo>
                    <a:pt x="36" y="61"/>
                  </a:lnTo>
                  <a:lnTo>
                    <a:pt x="36" y="61"/>
                  </a:lnTo>
                  <a:close/>
                </a:path>
              </a:pathLst>
            </a:custGeom>
            <a:solidFill>
              <a:srgbClr val="E5BF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22">
              <a:extLst>
                <a:ext uri="{FF2B5EF4-FFF2-40B4-BE49-F238E27FC236}">
                  <a16:creationId xmlns:a16="http://schemas.microsoft.com/office/drawing/2014/main" id="{05320925-8235-488A-A1C3-F21FEB1F8D21}"/>
                </a:ext>
              </a:extLst>
            </p:cNvPr>
            <p:cNvSpPr>
              <a:spLocks/>
            </p:cNvSpPr>
            <p:nvPr/>
          </p:nvSpPr>
          <p:spPr bwMode="auto">
            <a:xfrm>
              <a:off x="2611" y="1365"/>
              <a:ext cx="812" cy="73"/>
            </a:xfrm>
            <a:custGeom>
              <a:avLst/>
              <a:gdLst>
                <a:gd name="T0" fmla="*/ 0 w 812"/>
                <a:gd name="T1" fmla="*/ 31 h 73"/>
                <a:gd name="T2" fmla="*/ 202 w 812"/>
                <a:gd name="T3" fmla="*/ 31 h 73"/>
                <a:gd name="T4" fmla="*/ 385 w 812"/>
                <a:gd name="T5" fmla="*/ 42 h 73"/>
                <a:gd name="T6" fmla="*/ 550 w 812"/>
                <a:gd name="T7" fmla="*/ 61 h 73"/>
                <a:gd name="T8" fmla="*/ 684 w 812"/>
                <a:gd name="T9" fmla="*/ 73 h 73"/>
                <a:gd name="T10" fmla="*/ 812 w 812"/>
                <a:gd name="T11" fmla="*/ 67 h 73"/>
                <a:gd name="T12" fmla="*/ 720 w 812"/>
                <a:gd name="T13" fmla="*/ 6 h 73"/>
                <a:gd name="T14" fmla="*/ 568 w 812"/>
                <a:gd name="T15" fmla="*/ 24 h 73"/>
                <a:gd name="T16" fmla="*/ 428 w 812"/>
                <a:gd name="T17" fmla="*/ 13 h 73"/>
                <a:gd name="T18" fmla="*/ 312 w 812"/>
                <a:gd name="T19" fmla="*/ 0 h 73"/>
                <a:gd name="T20" fmla="*/ 117 w 812"/>
                <a:gd name="T21" fmla="*/ 0 h 73"/>
                <a:gd name="T22" fmla="*/ 0 w 812"/>
                <a:gd name="T23" fmla="*/ 31 h 73"/>
                <a:gd name="T24" fmla="*/ 0 w 812"/>
                <a:gd name="T25" fmla="*/ 31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12" h="73">
                  <a:moveTo>
                    <a:pt x="0" y="31"/>
                  </a:moveTo>
                  <a:lnTo>
                    <a:pt x="202" y="31"/>
                  </a:lnTo>
                  <a:lnTo>
                    <a:pt x="385" y="42"/>
                  </a:lnTo>
                  <a:lnTo>
                    <a:pt x="550" y="61"/>
                  </a:lnTo>
                  <a:lnTo>
                    <a:pt x="684" y="73"/>
                  </a:lnTo>
                  <a:lnTo>
                    <a:pt x="812" y="67"/>
                  </a:lnTo>
                  <a:lnTo>
                    <a:pt x="720" y="6"/>
                  </a:lnTo>
                  <a:lnTo>
                    <a:pt x="568" y="24"/>
                  </a:lnTo>
                  <a:lnTo>
                    <a:pt x="428" y="13"/>
                  </a:lnTo>
                  <a:lnTo>
                    <a:pt x="312" y="0"/>
                  </a:lnTo>
                  <a:lnTo>
                    <a:pt x="117" y="0"/>
                  </a:lnTo>
                  <a:lnTo>
                    <a:pt x="0" y="31"/>
                  </a:lnTo>
                  <a:lnTo>
                    <a:pt x="0" y="31"/>
                  </a:lnTo>
                  <a:close/>
                </a:path>
              </a:pathLst>
            </a:custGeom>
            <a:solidFill>
              <a:srgbClr val="E5BF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23">
              <a:extLst>
                <a:ext uri="{FF2B5EF4-FFF2-40B4-BE49-F238E27FC236}">
                  <a16:creationId xmlns:a16="http://schemas.microsoft.com/office/drawing/2014/main" id="{67FE0E03-0CA1-40DA-9516-A65E4B76B13B}"/>
                </a:ext>
              </a:extLst>
            </p:cNvPr>
            <p:cNvSpPr>
              <a:spLocks/>
            </p:cNvSpPr>
            <p:nvPr/>
          </p:nvSpPr>
          <p:spPr bwMode="auto">
            <a:xfrm>
              <a:off x="2006" y="1062"/>
              <a:ext cx="1196" cy="242"/>
            </a:xfrm>
            <a:custGeom>
              <a:avLst/>
              <a:gdLst>
                <a:gd name="T0" fmla="*/ 713 w 1196"/>
                <a:gd name="T1" fmla="*/ 0 h 242"/>
                <a:gd name="T2" fmla="*/ 737 w 1196"/>
                <a:gd name="T3" fmla="*/ 30 h 242"/>
                <a:gd name="T4" fmla="*/ 775 w 1196"/>
                <a:gd name="T5" fmla="*/ 47 h 242"/>
                <a:gd name="T6" fmla="*/ 781 w 1196"/>
                <a:gd name="T7" fmla="*/ 107 h 242"/>
                <a:gd name="T8" fmla="*/ 781 w 1196"/>
                <a:gd name="T9" fmla="*/ 203 h 242"/>
                <a:gd name="T10" fmla="*/ 1196 w 1196"/>
                <a:gd name="T11" fmla="*/ 209 h 242"/>
                <a:gd name="T12" fmla="*/ 1196 w 1196"/>
                <a:gd name="T13" fmla="*/ 242 h 242"/>
                <a:gd name="T14" fmla="*/ 1154 w 1196"/>
                <a:gd name="T15" fmla="*/ 240 h 242"/>
                <a:gd name="T16" fmla="*/ 772 w 1196"/>
                <a:gd name="T17" fmla="*/ 231 h 242"/>
                <a:gd name="T18" fmla="*/ 694 w 1196"/>
                <a:gd name="T19" fmla="*/ 224 h 242"/>
                <a:gd name="T20" fmla="*/ 21 w 1196"/>
                <a:gd name="T21" fmla="*/ 228 h 242"/>
                <a:gd name="T22" fmla="*/ 0 w 1196"/>
                <a:gd name="T23" fmla="*/ 214 h 242"/>
                <a:gd name="T24" fmla="*/ 49 w 1196"/>
                <a:gd name="T25" fmla="*/ 202 h 242"/>
                <a:gd name="T26" fmla="*/ 46 w 1196"/>
                <a:gd name="T27" fmla="*/ 117 h 242"/>
                <a:gd name="T28" fmla="*/ 51 w 1196"/>
                <a:gd name="T29" fmla="*/ 31 h 242"/>
                <a:gd name="T30" fmla="*/ 72 w 1196"/>
                <a:gd name="T31" fmla="*/ 109 h 242"/>
                <a:gd name="T32" fmla="*/ 72 w 1196"/>
                <a:gd name="T33" fmla="*/ 199 h 242"/>
                <a:gd name="T34" fmla="*/ 327 w 1196"/>
                <a:gd name="T35" fmla="*/ 199 h 242"/>
                <a:gd name="T36" fmla="*/ 714 w 1196"/>
                <a:gd name="T37" fmla="*/ 198 h 242"/>
                <a:gd name="T38" fmla="*/ 729 w 1196"/>
                <a:gd name="T39" fmla="*/ 42 h 242"/>
                <a:gd name="T40" fmla="*/ 726 w 1196"/>
                <a:gd name="T41" fmla="*/ 42 h 242"/>
                <a:gd name="T42" fmla="*/ 678 w 1196"/>
                <a:gd name="T43" fmla="*/ 34 h 242"/>
                <a:gd name="T44" fmla="*/ 702 w 1196"/>
                <a:gd name="T45" fmla="*/ 8 h 242"/>
                <a:gd name="T46" fmla="*/ 713 w 1196"/>
                <a:gd name="T47" fmla="*/ 0 h 242"/>
                <a:gd name="T48" fmla="*/ 713 w 1196"/>
                <a:gd name="T49" fmla="*/ 0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96" h="242">
                  <a:moveTo>
                    <a:pt x="713" y="0"/>
                  </a:moveTo>
                  <a:lnTo>
                    <a:pt x="737" y="30"/>
                  </a:lnTo>
                  <a:lnTo>
                    <a:pt x="775" y="47"/>
                  </a:lnTo>
                  <a:lnTo>
                    <a:pt x="781" y="107"/>
                  </a:lnTo>
                  <a:lnTo>
                    <a:pt x="781" y="203"/>
                  </a:lnTo>
                  <a:lnTo>
                    <a:pt x="1196" y="209"/>
                  </a:lnTo>
                  <a:lnTo>
                    <a:pt x="1196" y="242"/>
                  </a:lnTo>
                  <a:lnTo>
                    <a:pt x="1154" y="240"/>
                  </a:lnTo>
                  <a:lnTo>
                    <a:pt x="772" y="231"/>
                  </a:lnTo>
                  <a:lnTo>
                    <a:pt x="694" y="224"/>
                  </a:lnTo>
                  <a:lnTo>
                    <a:pt x="21" y="228"/>
                  </a:lnTo>
                  <a:lnTo>
                    <a:pt x="0" y="214"/>
                  </a:lnTo>
                  <a:lnTo>
                    <a:pt x="49" y="202"/>
                  </a:lnTo>
                  <a:lnTo>
                    <a:pt x="46" y="117"/>
                  </a:lnTo>
                  <a:lnTo>
                    <a:pt x="51" y="31"/>
                  </a:lnTo>
                  <a:lnTo>
                    <a:pt x="72" y="109"/>
                  </a:lnTo>
                  <a:lnTo>
                    <a:pt x="72" y="199"/>
                  </a:lnTo>
                  <a:lnTo>
                    <a:pt x="327" y="199"/>
                  </a:lnTo>
                  <a:lnTo>
                    <a:pt x="714" y="198"/>
                  </a:lnTo>
                  <a:lnTo>
                    <a:pt x="729" y="42"/>
                  </a:lnTo>
                  <a:lnTo>
                    <a:pt x="726" y="42"/>
                  </a:lnTo>
                  <a:lnTo>
                    <a:pt x="678" y="34"/>
                  </a:lnTo>
                  <a:lnTo>
                    <a:pt x="702" y="8"/>
                  </a:lnTo>
                  <a:lnTo>
                    <a:pt x="713" y="0"/>
                  </a:lnTo>
                  <a:lnTo>
                    <a:pt x="7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24">
              <a:extLst>
                <a:ext uri="{FF2B5EF4-FFF2-40B4-BE49-F238E27FC236}">
                  <a16:creationId xmlns:a16="http://schemas.microsoft.com/office/drawing/2014/main" id="{8563E601-232E-4A61-AA88-322526977B75}"/>
                </a:ext>
              </a:extLst>
            </p:cNvPr>
            <p:cNvSpPr>
              <a:spLocks/>
            </p:cNvSpPr>
            <p:nvPr/>
          </p:nvSpPr>
          <p:spPr bwMode="auto">
            <a:xfrm>
              <a:off x="2738" y="1093"/>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25">
              <a:extLst>
                <a:ext uri="{FF2B5EF4-FFF2-40B4-BE49-F238E27FC236}">
                  <a16:creationId xmlns:a16="http://schemas.microsoft.com/office/drawing/2014/main" id="{83ADECFB-F470-433E-96B2-D2A37577F456}"/>
                </a:ext>
              </a:extLst>
            </p:cNvPr>
            <p:cNvSpPr>
              <a:spLocks/>
            </p:cNvSpPr>
            <p:nvPr/>
          </p:nvSpPr>
          <p:spPr bwMode="auto">
            <a:xfrm>
              <a:off x="2100" y="1068"/>
              <a:ext cx="302" cy="28"/>
            </a:xfrm>
            <a:custGeom>
              <a:avLst/>
              <a:gdLst>
                <a:gd name="T0" fmla="*/ 0 w 302"/>
                <a:gd name="T1" fmla="*/ 0 h 28"/>
                <a:gd name="T2" fmla="*/ 297 w 302"/>
                <a:gd name="T3" fmla="*/ 0 h 28"/>
                <a:gd name="T4" fmla="*/ 302 w 302"/>
                <a:gd name="T5" fmla="*/ 28 h 28"/>
                <a:gd name="T6" fmla="*/ 37 w 302"/>
                <a:gd name="T7" fmla="*/ 25 h 28"/>
                <a:gd name="T8" fmla="*/ 0 w 302"/>
                <a:gd name="T9" fmla="*/ 0 h 28"/>
                <a:gd name="T10" fmla="*/ 0 w 302"/>
                <a:gd name="T11" fmla="*/ 0 h 28"/>
              </a:gdLst>
              <a:ahLst/>
              <a:cxnLst>
                <a:cxn ang="0">
                  <a:pos x="T0" y="T1"/>
                </a:cxn>
                <a:cxn ang="0">
                  <a:pos x="T2" y="T3"/>
                </a:cxn>
                <a:cxn ang="0">
                  <a:pos x="T4" y="T5"/>
                </a:cxn>
                <a:cxn ang="0">
                  <a:pos x="T6" y="T7"/>
                </a:cxn>
                <a:cxn ang="0">
                  <a:pos x="T8" y="T9"/>
                </a:cxn>
                <a:cxn ang="0">
                  <a:pos x="T10" y="T11"/>
                </a:cxn>
              </a:cxnLst>
              <a:rect l="0" t="0" r="r" b="b"/>
              <a:pathLst>
                <a:path w="302" h="28">
                  <a:moveTo>
                    <a:pt x="0" y="0"/>
                  </a:moveTo>
                  <a:lnTo>
                    <a:pt x="297" y="0"/>
                  </a:lnTo>
                  <a:lnTo>
                    <a:pt x="302" y="28"/>
                  </a:lnTo>
                  <a:lnTo>
                    <a:pt x="37" y="25"/>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26">
              <a:extLst>
                <a:ext uri="{FF2B5EF4-FFF2-40B4-BE49-F238E27FC236}">
                  <a16:creationId xmlns:a16="http://schemas.microsoft.com/office/drawing/2014/main" id="{3761A78A-850D-43FB-9C25-7EB9D63EB60D}"/>
                </a:ext>
              </a:extLst>
            </p:cNvPr>
            <p:cNvSpPr>
              <a:spLocks/>
            </p:cNvSpPr>
            <p:nvPr/>
          </p:nvSpPr>
          <p:spPr bwMode="auto">
            <a:xfrm>
              <a:off x="2437" y="1068"/>
              <a:ext cx="218" cy="163"/>
            </a:xfrm>
            <a:custGeom>
              <a:avLst/>
              <a:gdLst>
                <a:gd name="T0" fmla="*/ 160 w 218"/>
                <a:gd name="T1" fmla="*/ 0 h 163"/>
                <a:gd name="T2" fmla="*/ 203 w 218"/>
                <a:gd name="T3" fmla="*/ 15 h 163"/>
                <a:gd name="T4" fmla="*/ 214 w 218"/>
                <a:gd name="T5" fmla="*/ 59 h 163"/>
                <a:gd name="T6" fmla="*/ 218 w 218"/>
                <a:gd name="T7" fmla="*/ 163 h 163"/>
                <a:gd name="T8" fmla="*/ 185 w 218"/>
                <a:gd name="T9" fmla="*/ 160 h 163"/>
                <a:gd name="T10" fmla="*/ 187 w 218"/>
                <a:gd name="T11" fmla="*/ 101 h 163"/>
                <a:gd name="T12" fmla="*/ 177 w 218"/>
                <a:gd name="T13" fmla="*/ 47 h 163"/>
                <a:gd name="T14" fmla="*/ 126 w 218"/>
                <a:gd name="T15" fmla="*/ 40 h 163"/>
                <a:gd name="T16" fmla="*/ 0 w 218"/>
                <a:gd name="T17" fmla="*/ 34 h 163"/>
                <a:gd name="T18" fmla="*/ 10 w 218"/>
                <a:gd name="T19" fmla="*/ 10 h 163"/>
                <a:gd name="T20" fmla="*/ 160 w 218"/>
                <a:gd name="T21" fmla="*/ 0 h 163"/>
                <a:gd name="T22" fmla="*/ 160 w 218"/>
                <a:gd name="T2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8" h="163">
                  <a:moveTo>
                    <a:pt x="160" y="0"/>
                  </a:moveTo>
                  <a:lnTo>
                    <a:pt x="203" y="15"/>
                  </a:lnTo>
                  <a:lnTo>
                    <a:pt x="214" y="59"/>
                  </a:lnTo>
                  <a:lnTo>
                    <a:pt x="218" y="163"/>
                  </a:lnTo>
                  <a:lnTo>
                    <a:pt x="185" y="160"/>
                  </a:lnTo>
                  <a:lnTo>
                    <a:pt x="187" y="101"/>
                  </a:lnTo>
                  <a:lnTo>
                    <a:pt x="177" y="47"/>
                  </a:lnTo>
                  <a:lnTo>
                    <a:pt x="126" y="40"/>
                  </a:lnTo>
                  <a:lnTo>
                    <a:pt x="0" y="34"/>
                  </a:lnTo>
                  <a:lnTo>
                    <a:pt x="10" y="10"/>
                  </a:lnTo>
                  <a:lnTo>
                    <a:pt x="160" y="0"/>
                  </a:lnTo>
                  <a:lnTo>
                    <a:pt x="16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27">
              <a:extLst>
                <a:ext uri="{FF2B5EF4-FFF2-40B4-BE49-F238E27FC236}">
                  <a16:creationId xmlns:a16="http://schemas.microsoft.com/office/drawing/2014/main" id="{6BF922FD-7432-4ED7-B2F4-A3AD63C71D6D}"/>
                </a:ext>
              </a:extLst>
            </p:cNvPr>
            <p:cNvSpPr>
              <a:spLocks/>
            </p:cNvSpPr>
            <p:nvPr/>
          </p:nvSpPr>
          <p:spPr bwMode="auto">
            <a:xfrm>
              <a:off x="2201" y="1150"/>
              <a:ext cx="8" cy="86"/>
            </a:xfrm>
            <a:custGeom>
              <a:avLst/>
              <a:gdLst>
                <a:gd name="T0" fmla="*/ 0 w 8"/>
                <a:gd name="T1" fmla="*/ 0 h 86"/>
                <a:gd name="T2" fmla="*/ 8 w 8"/>
                <a:gd name="T3" fmla="*/ 86 h 86"/>
                <a:gd name="T4" fmla="*/ 0 w 8"/>
                <a:gd name="T5" fmla="*/ 0 h 86"/>
                <a:gd name="T6" fmla="*/ 0 w 8"/>
                <a:gd name="T7" fmla="*/ 0 h 86"/>
              </a:gdLst>
              <a:ahLst/>
              <a:cxnLst>
                <a:cxn ang="0">
                  <a:pos x="T0" y="T1"/>
                </a:cxn>
                <a:cxn ang="0">
                  <a:pos x="T2" y="T3"/>
                </a:cxn>
                <a:cxn ang="0">
                  <a:pos x="T4" y="T5"/>
                </a:cxn>
                <a:cxn ang="0">
                  <a:pos x="T6" y="T7"/>
                </a:cxn>
              </a:cxnLst>
              <a:rect l="0" t="0" r="r" b="b"/>
              <a:pathLst>
                <a:path w="8" h="86">
                  <a:moveTo>
                    <a:pt x="0" y="0"/>
                  </a:moveTo>
                  <a:lnTo>
                    <a:pt x="8" y="86"/>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28">
              <a:extLst>
                <a:ext uri="{FF2B5EF4-FFF2-40B4-BE49-F238E27FC236}">
                  <a16:creationId xmlns:a16="http://schemas.microsoft.com/office/drawing/2014/main" id="{EB846498-4507-4A3F-B492-3703A20213D2}"/>
                </a:ext>
              </a:extLst>
            </p:cNvPr>
            <p:cNvSpPr>
              <a:spLocks/>
            </p:cNvSpPr>
            <p:nvPr/>
          </p:nvSpPr>
          <p:spPr bwMode="auto">
            <a:xfrm>
              <a:off x="2389" y="1154"/>
              <a:ext cx="3" cy="82"/>
            </a:xfrm>
            <a:custGeom>
              <a:avLst/>
              <a:gdLst>
                <a:gd name="T0" fmla="*/ 0 w 3"/>
                <a:gd name="T1" fmla="*/ 0 h 82"/>
                <a:gd name="T2" fmla="*/ 3 w 3"/>
                <a:gd name="T3" fmla="*/ 82 h 82"/>
                <a:gd name="T4" fmla="*/ 0 w 3"/>
                <a:gd name="T5" fmla="*/ 0 h 82"/>
                <a:gd name="T6" fmla="*/ 0 w 3"/>
                <a:gd name="T7" fmla="*/ 0 h 82"/>
              </a:gdLst>
              <a:ahLst/>
              <a:cxnLst>
                <a:cxn ang="0">
                  <a:pos x="T0" y="T1"/>
                </a:cxn>
                <a:cxn ang="0">
                  <a:pos x="T2" y="T3"/>
                </a:cxn>
                <a:cxn ang="0">
                  <a:pos x="T4" y="T5"/>
                </a:cxn>
                <a:cxn ang="0">
                  <a:pos x="T6" y="T7"/>
                </a:cxn>
              </a:cxnLst>
              <a:rect l="0" t="0" r="r" b="b"/>
              <a:pathLst>
                <a:path w="3" h="82">
                  <a:moveTo>
                    <a:pt x="0" y="0"/>
                  </a:moveTo>
                  <a:lnTo>
                    <a:pt x="3" y="82"/>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29">
              <a:extLst>
                <a:ext uri="{FF2B5EF4-FFF2-40B4-BE49-F238E27FC236}">
                  <a16:creationId xmlns:a16="http://schemas.microsoft.com/office/drawing/2014/main" id="{C5B34D8F-C52C-4BBC-96F5-675683B129B8}"/>
                </a:ext>
              </a:extLst>
            </p:cNvPr>
            <p:cNvSpPr>
              <a:spLocks/>
            </p:cNvSpPr>
            <p:nvPr/>
          </p:nvSpPr>
          <p:spPr bwMode="auto">
            <a:xfrm>
              <a:off x="2430" y="1160"/>
              <a:ext cx="6" cy="64"/>
            </a:xfrm>
            <a:custGeom>
              <a:avLst/>
              <a:gdLst>
                <a:gd name="T0" fmla="*/ 0 w 6"/>
                <a:gd name="T1" fmla="*/ 0 h 64"/>
                <a:gd name="T2" fmla="*/ 6 w 6"/>
                <a:gd name="T3" fmla="*/ 62 h 64"/>
                <a:gd name="T4" fmla="*/ 2 w 6"/>
                <a:gd name="T5" fmla="*/ 64 h 64"/>
                <a:gd name="T6" fmla="*/ 0 w 6"/>
                <a:gd name="T7" fmla="*/ 0 h 64"/>
                <a:gd name="T8" fmla="*/ 0 w 6"/>
                <a:gd name="T9" fmla="*/ 0 h 64"/>
              </a:gdLst>
              <a:ahLst/>
              <a:cxnLst>
                <a:cxn ang="0">
                  <a:pos x="T0" y="T1"/>
                </a:cxn>
                <a:cxn ang="0">
                  <a:pos x="T2" y="T3"/>
                </a:cxn>
                <a:cxn ang="0">
                  <a:pos x="T4" y="T5"/>
                </a:cxn>
                <a:cxn ang="0">
                  <a:pos x="T6" y="T7"/>
                </a:cxn>
                <a:cxn ang="0">
                  <a:pos x="T8" y="T9"/>
                </a:cxn>
              </a:cxnLst>
              <a:rect l="0" t="0" r="r" b="b"/>
              <a:pathLst>
                <a:path w="6" h="64">
                  <a:moveTo>
                    <a:pt x="0" y="0"/>
                  </a:moveTo>
                  <a:lnTo>
                    <a:pt x="6" y="62"/>
                  </a:lnTo>
                  <a:lnTo>
                    <a:pt x="2" y="64"/>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30">
              <a:extLst>
                <a:ext uri="{FF2B5EF4-FFF2-40B4-BE49-F238E27FC236}">
                  <a16:creationId xmlns:a16="http://schemas.microsoft.com/office/drawing/2014/main" id="{4C1B9BF7-87C7-42C1-9F64-06E172505EFB}"/>
                </a:ext>
              </a:extLst>
            </p:cNvPr>
            <p:cNvSpPr>
              <a:spLocks/>
            </p:cNvSpPr>
            <p:nvPr/>
          </p:nvSpPr>
          <p:spPr bwMode="auto">
            <a:xfrm>
              <a:off x="1316" y="1265"/>
              <a:ext cx="560" cy="40"/>
            </a:xfrm>
            <a:custGeom>
              <a:avLst/>
              <a:gdLst>
                <a:gd name="T0" fmla="*/ 532 w 560"/>
                <a:gd name="T1" fmla="*/ 0 h 40"/>
                <a:gd name="T2" fmla="*/ 560 w 560"/>
                <a:gd name="T3" fmla="*/ 18 h 40"/>
                <a:gd name="T4" fmla="*/ 289 w 560"/>
                <a:gd name="T5" fmla="*/ 40 h 40"/>
                <a:gd name="T6" fmla="*/ 0 w 560"/>
                <a:gd name="T7" fmla="*/ 37 h 40"/>
                <a:gd name="T8" fmla="*/ 27 w 560"/>
                <a:gd name="T9" fmla="*/ 9 h 40"/>
                <a:gd name="T10" fmla="*/ 87 w 560"/>
                <a:gd name="T11" fmla="*/ 11 h 40"/>
                <a:gd name="T12" fmla="*/ 532 w 560"/>
                <a:gd name="T13" fmla="*/ 0 h 40"/>
                <a:gd name="T14" fmla="*/ 532 w 560"/>
                <a:gd name="T15" fmla="*/ 0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0" h="40">
                  <a:moveTo>
                    <a:pt x="532" y="0"/>
                  </a:moveTo>
                  <a:lnTo>
                    <a:pt x="560" y="18"/>
                  </a:lnTo>
                  <a:lnTo>
                    <a:pt x="289" y="40"/>
                  </a:lnTo>
                  <a:lnTo>
                    <a:pt x="0" y="37"/>
                  </a:lnTo>
                  <a:lnTo>
                    <a:pt x="27" y="9"/>
                  </a:lnTo>
                  <a:lnTo>
                    <a:pt x="87" y="11"/>
                  </a:lnTo>
                  <a:lnTo>
                    <a:pt x="532" y="0"/>
                  </a:lnTo>
                  <a:lnTo>
                    <a:pt x="53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31">
              <a:extLst>
                <a:ext uri="{FF2B5EF4-FFF2-40B4-BE49-F238E27FC236}">
                  <a16:creationId xmlns:a16="http://schemas.microsoft.com/office/drawing/2014/main" id="{C55BFBC1-BEC1-4963-BC24-C219D3A9C36E}"/>
                </a:ext>
              </a:extLst>
            </p:cNvPr>
            <p:cNvSpPr>
              <a:spLocks/>
            </p:cNvSpPr>
            <p:nvPr/>
          </p:nvSpPr>
          <p:spPr bwMode="auto">
            <a:xfrm>
              <a:off x="3362" y="1276"/>
              <a:ext cx="472" cy="388"/>
            </a:xfrm>
            <a:custGeom>
              <a:avLst/>
              <a:gdLst>
                <a:gd name="T0" fmla="*/ 0 w 472"/>
                <a:gd name="T1" fmla="*/ 0 h 388"/>
                <a:gd name="T2" fmla="*/ 94 w 472"/>
                <a:gd name="T3" fmla="*/ 55 h 388"/>
                <a:gd name="T4" fmla="*/ 185 w 472"/>
                <a:gd name="T5" fmla="*/ 116 h 388"/>
                <a:gd name="T6" fmla="*/ 335 w 472"/>
                <a:gd name="T7" fmla="*/ 236 h 388"/>
                <a:gd name="T8" fmla="*/ 472 w 472"/>
                <a:gd name="T9" fmla="*/ 376 h 388"/>
                <a:gd name="T10" fmla="*/ 435 w 472"/>
                <a:gd name="T11" fmla="*/ 388 h 388"/>
                <a:gd name="T12" fmla="*/ 398 w 472"/>
                <a:gd name="T13" fmla="*/ 340 h 388"/>
                <a:gd name="T14" fmla="*/ 307 w 472"/>
                <a:gd name="T15" fmla="*/ 255 h 388"/>
                <a:gd name="T16" fmla="*/ 213 w 472"/>
                <a:gd name="T17" fmla="*/ 174 h 388"/>
                <a:gd name="T18" fmla="*/ 117 w 472"/>
                <a:gd name="T19" fmla="*/ 100 h 388"/>
                <a:gd name="T20" fmla="*/ 17 w 472"/>
                <a:gd name="T21" fmla="*/ 36 h 388"/>
                <a:gd name="T22" fmla="*/ 0 w 472"/>
                <a:gd name="T23" fmla="*/ 0 h 388"/>
                <a:gd name="T24" fmla="*/ 0 w 472"/>
                <a:gd name="T25" fmla="*/ 0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72" h="388">
                  <a:moveTo>
                    <a:pt x="0" y="0"/>
                  </a:moveTo>
                  <a:lnTo>
                    <a:pt x="94" y="55"/>
                  </a:lnTo>
                  <a:lnTo>
                    <a:pt x="185" y="116"/>
                  </a:lnTo>
                  <a:lnTo>
                    <a:pt x="335" y="236"/>
                  </a:lnTo>
                  <a:lnTo>
                    <a:pt x="472" y="376"/>
                  </a:lnTo>
                  <a:lnTo>
                    <a:pt x="435" y="388"/>
                  </a:lnTo>
                  <a:lnTo>
                    <a:pt x="398" y="340"/>
                  </a:lnTo>
                  <a:lnTo>
                    <a:pt x="307" y="255"/>
                  </a:lnTo>
                  <a:lnTo>
                    <a:pt x="213" y="174"/>
                  </a:lnTo>
                  <a:lnTo>
                    <a:pt x="117" y="100"/>
                  </a:lnTo>
                  <a:lnTo>
                    <a:pt x="17" y="36"/>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32">
              <a:extLst>
                <a:ext uri="{FF2B5EF4-FFF2-40B4-BE49-F238E27FC236}">
                  <a16:creationId xmlns:a16="http://schemas.microsoft.com/office/drawing/2014/main" id="{6F398A7D-28DA-4C56-9C51-357F2D5A0A8A}"/>
                </a:ext>
              </a:extLst>
            </p:cNvPr>
            <p:cNvSpPr>
              <a:spLocks/>
            </p:cNvSpPr>
            <p:nvPr/>
          </p:nvSpPr>
          <p:spPr bwMode="auto">
            <a:xfrm>
              <a:off x="3286" y="1281"/>
              <a:ext cx="164" cy="115"/>
            </a:xfrm>
            <a:custGeom>
              <a:avLst/>
              <a:gdLst>
                <a:gd name="T0" fmla="*/ 0 w 164"/>
                <a:gd name="T1" fmla="*/ 0 h 115"/>
                <a:gd name="T2" fmla="*/ 80 w 164"/>
                <a:gd name="T3" fmla="*/ 61 h 115"/>
                <a:gd name="T4" fmla="*/ 164 w 164"/>
                <a:gd name="T5" fmla="*/ 115 h 115"/>
                <a:gd name="T6" fmla="*/ 97 w 164"/>
                <a:gd name="T7" fmla="*/ 111 h 115"/>
                <a:gd name="T8" fmla="*/ 32 w 164"/>
                <a:gd name="T9" fmla="*/ 61 h 115"/>
                <a:gd name="T10" fmla="*/ 0 w 164"/>
                <a:gd name="T11" fmla="*/ 0 h 115"/>
                <a:gd name="T12" fmla="*/ 0 w 164"/>
                <a:gd name="T13" fmla="*/ 0 h 115"/>
              </a:gdLst>
              <a:ahLst/>
              <a:cxnLst>
                <a:cxn ang="0">
                  <a:pos x="T0" y="T1"/>
                </a:cxn>
                <a:cxn ang="0">
                  <a:pos x="T2" y="T3"/>
                </a:cxn>
                <a:cxn ang="0">
                  <a:pos x="T4" y="T5"/>
                </a:cxn>
                <a:cxn ang="0">
                  <a:pos x="T6" y="T7"/>
                </a:cxn>
                <a:cxn ang="0">
                  <a:pos x="T8" y="T9"/>
                </a:cxn>
                <a:cxn ang="0">
                  <a:pos x="T10" y="T11"/>
                </a:cxn>
                <a:cxn ang="0">
                  <a:pos x="T12" y="T13"/>
                </a:cxn>
              </a:cxnLst>
              <a:rect l="0" t="0" r="r" b="b"/>
              <a:pathLst>
                <a:path w="164" h="115">
                  <a:moveTo>
                    <a:pt x="0" y="0"/>
                  </a:moveTo>
                  <a:lnTo>
                    <a:pt x="80" y="61"/>
                  </a:lnTo>
                  <a:lnTo>
                    <a:pt x="164" y="115"/>
                  </a:lnTo>
                  <a:lnTo>
                    <a:pt x="97" y="111"/>
                  </a:lnTo>
                  <a:lnTo>
                    <a:pt x="32" y="61"/>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33">
              <a:extLst>
                <a:ext uri="{FF2B5EF4-FFF2-40B4-BE49-F238E27FC236}">
                  <a16:creationId xmlns:a16="http://schemas.microsoft.com/office/drawing/2014/main" id="{D45C52FF-5B15-4A32-9E55-B282B5327E8A}"/>
                </a:ext>
              </a:extLst>
            </p:cNvPr>
            <p:cNvSpPr>
              <a:spLocks/>
            </p:cNvSpPr>
            <p:nvPr/>
          </p:nvSpPr>
          <p:spPr bwMode="auto">
            <a:xfrm>
              <a:off x="1248" y="1302"/>
              <a:ext cx="48" cy="781"/>
            </a:xfrm>
            <a:custGeom>
              <a:avLst/>
              <a:gdLst>
                <a:gd name="T0" fmla="*/ 32 w 48"/>
                <a:gd name="T1" fmla="*/ 0 h 781"/>
                <a:gd name="T2" fmla="*/ 48 w 48"/>
                <a:gd name="T3" fmla="*/ 56 h 781"/>
                <a:gd name="T4" fmla="*/ 45 w 48"/>
                <a:gd name="T5" fmla="*/ 93 h 781"/>
                <a:gd name="T6" fmla="*/ 48 w 48"/>
                <a:gd name="T7" fmla="*/ 127 h 781"/>
                <a:gd name="T8" fmla="*/ 24 w 48"/>
                <a:gd name="T9" fmla="*/ 527 h 781"/>
                <a:gd name="T10" fmla="*/ 19 w 48"/>
                <a:gd name="T11" fmla="*/ 781 h 781"/>
                <a:gd name="T12" fmla="*/ 0 w 48"/>
                <a:gd name="T13" fmla="*/ 699 h 781"/>
                <a:gd name="T14" fmla="*/ 5 w 48"/>
                <a:gd name="T15" fmla="*/ 606 h 781"/>
                <a:gd name="T16" fmla="*/ 12 w 48"/>
                <a:gd name="T17" fmla="*/ 312 h 781"/>
                <a:gd name="T18" fmla="*/ 28 w 48"/>
                <a:gd name="T19" fmla="*/ 3 h 781"/>
                <a:gd name="T20" fmla="*/ 32 w 48"/>
                <a:gd name="T21" fmla="*/ 0 h 781"/>
                <a:gd name="T22" fmla="*/ 32 w 48"/>
                <a:gd name="T23" fmla="*/ 0 h 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8" h="781">
                  <a:moveTo>
                    <a:pt x="32" y="0"/>
                  </a:moveTo>
                  <a:lnTo>
                    <a:pt x="48" y="56"/>
                  </a:lnTo>
                  <a:lnTo>
                    <a:pt x="45" y="93"/>
                  </a:lnTo>
                  <a:lnTo>
                    <a:pt x="48" y="127"/>
                  </a:lnTo>
                  <a:lnTo>
                    <a:pt x="24" y="527"/>
                  </a:lnTo>
                  <a:lnTo>
                    <a:pt x="19" y="781"/>
                  </a:lnTo>
                  <a:lnTo>
                    <a:pt x="0" y="699"/>
                  </a:lnTo>
                  <a:lnTo>
                    <a:pt x="5" y="606"/>
                  </a:lnTo>
                  <a:lnTo>
                    <a:pt x="12" y="312"/>
                  </a:lnTo>
                  <a:lnTo>
                    <a:pt x="28" y="3"/>
                  </a:lnTo>
                  <a:lnTo>
                    <a:pt x="32" y="0"/>
                  </a:lnTo>
                  <a:lnTo>
                    <a:pt x="3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34">
              <a:extLst>
                <a:ext uri="{FF2B5EF4-FFF2-40B4-BE49-F238E27FC236}">
                  <a16:creationId xmlns:a16="http://schemas.microsoft.com/office/drawing/2014/main" id="{60EC1F63-5581-494C-A516-A21F241113AD}"/>
                </a:ext>
              </a:extLst>
            </p:cNvPr>
            <p:cNvSpPr>
              <a:spLocks/>
            </p:cNvSpPr>
            <p:nvPr/>
          </p:nvSpPr>
          <p:spPr bwMode="auto">
            <a:xfrm>
              <a:off x="2295" y="1353"/>
              <a:ext cx="76" cy="70"/>
            </a:xfrm>
            <a:custGeom>
              <a:avLst/>
              <a:gdLst>
                <a:gd name="T0" fmla="*/ 68 w 76"/>
                <a:gd name="T1" fmla="*/ 0 h 70"/>
                <a:gd name="T2" fmla="*/ 76 w 76"/>
                <a:gd name="T3" fmla="*/ 49 h 70"/>
                <a:gd name="T4" fmla="*/ 21 w 76"/>
                <a:gd name="T5" fmla="*/ 70 h 70"/>
                <a:gd name="T6" fmla="*/ 0 w 76"/>
                <a:gd name="T7" fmla="*/ 14 h 70"/>
                <a:gd name="T8" fmla="*/ 44 w 76"/>
                <a:gd name="T9" fmla="*/ 35 h 70"/>
                <a:gd name="T10" fmla="*/ 68 w 76"/>
                <a:gd name="T11" fmla="*/ 0 h 70"/>
                <a:gd name="T12" fmla="*/ 68 w 76"/>
                <a:gd name="T13" fmla="*/ 0 h 70"/>
              </a:gdLst>
              <a:ahLst/>
              <a:cxnLst>
                <a:cxn ang="0">
                  <a:pos x="T0" y="T1"/>
                </a:cxn>
                <a:cxn ang="0">
                  <a:pos x="T2" y="T3"/>
                </a:cxn>
                <a:cxn ang="0">
                  <a:pos x="T4" y="T5"/>
                </a:cxn>
                <a:cxn ang="0">
                  <a:pos x="T6" y="T7"/>
                </a:cxn>
                <a:cxn ang="0">
                  <a:pos x="T8" y="T9"/>
                </a:cxn>
                <a:cxn ang="0">
                  <a:pos x="T10" y="T11"/>
                </a:cxn>
                <a:cxn ang="0">
                  <a:pos x="T12" y="T13"/>
                </a:cxn>
              </a:cxnLst>
              <a:rect l="0" t="0" r="r" b="b"/>
              <a:pathLst>
                <a:path w="76" h="70">
                  <a:moveTo>
                    <a:pt x="68" y="0"/>
                  </a:moveTo>
                  <a:lnTo>
                    <a:pt x="76" y="49"/>
                  </a:lnTo>
                  <a:lnTo>
                    <a:pt x="21" y="70"/>
                  </a:lnTo>
                  <a:lnTo>
                    <a:pt x="0" y="14"/>
                  </a:lnTo>
                  <a:lnTo>
                    <a:pt x="44" y="35"/>
                  </a:lnTo>
                  <a:lnTo>
                    <a:pt x="68" y="0"/>
                  </a:lnTo>
                  <a:lnTo>
                    <a:pt x="6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512" name="Freeform 35">
              <a:extLst>
                <a:ext uri="{FF2B5EF4-FFF2-40B4-BE49-F238E27FC236}">
                  <a16:creationId xmlns:a16="http://schemas.microsoft.com/office/drawing/2014/main" id="{D06F363A-06B0-45C9-BC57-FC48667D3AF0}"/>
                </a:ext>
              </a:extLst>
            </p:cNvPr>
            <p:cNvSpPr>
              <a:spLocks/>
            </p:cNvSpPr>
            <p:nvPr/>
          </p:nvSpPr>
          <p:spPr bwMode="auto">
            <a:xfrm>
              <a:off x="3476" y="1423"/>
              <a:ext cx="253" cy="235"/>
            </a:xfrm>
            <a:custGeom>
              <a:avLst/>
              <a:gdLst>
                <a:gd name="T0" fmla="*/ 17 w 253"/>
                <a:gd name="T1" fmla="*/ 0 h 235"/>
                <a:gd name="T2" fmla="*/ 72 w 253"/>
                <a:gd name="T3" fmla="*/ 58 h 235"/>
                <a:gd name="T4" fmla="*/ 132 w 253"/>
                <a:gd name="T5" fmla="*/ 106 h 235"/>
                <a:gd name="T6" fmla="*/ 253 w 253"/>
                <a:gd name="T7" fmla="*/ 208 h 235"/>
                <a:gd name="T8" fmla="*/ 248 w 253"/>
                <a:gd name="T9" fmla="*/ 235 h 235"/>
                <a:gd name="T10" fmla="*/ 227 w 253"/>
                <a:gd name="T11" fmla="*/ 225 h 235"/>
                <a:gd name="T12" fmla="*/ 177 w 253"/>
                <a:gd name="T13" fmla="*/ 182 h 235"/>
                <a:gd name="T14" fmla="*/ 0 w 253"/>
                <a:gd name="T15" fmla="*/ 26 h 235"/>
                <a:gd name="T16" fmla="*/ 17 w 253"/>
                <a:gd name="T17" fmla="*/ 0 h 235"/>
                <a:gd name="T18" fmla="*/ 17 w 253"/>
                <a:gd name="T19" fmla="*/ 0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3" h="235">
                  <a:moveTo>
                    <a:pt x="17" y="0"/>
                  </a:moveTo>
                  <a:lnTo>
                    <a:pt x="72" y="58"/>
                  </a:lnTo>
                  <a:lnTo>
                    <a:pt x="132" y="106"/>
                  </a:lnTo>
                  <a:lnTo>
                    <a:pt x="253" y="208"/>
                  </a:lnTo>
                  <a:lnTo>
                    <a:pt x="248" y="235"/>
                  </a:lnTo>
                  <a:lnTo>
                    <a:pt x="227" y="225"/>
                  </a:lnTo>
                  <a:lnTo>
                    <a:pt x="177" y="182"/>
                  </a:lnTo>
                  <a:lnTo>
                    <a:pt x="0" y="26"/>
                  </a:lnTo>
                  <a:lnTo>
                    <a:pt x="17" y="0"/>
                  </a:lnTo>
                  <a:lnTo>
                    <a:pt x="1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513" name="Freeform 36">
              <a:extLst>
                <a:ext uri="{FF2B5EF4-FFF2-40B4-BE49-F238E27FC236}">
                  <a16:creationId xmlns:a16="http://schemas.microsoft.com/office/drawing/2014/main" id="{3124EBE1-FA7C-441D-BED2-A4CF643C70BE}"/>
                </a:ext>
              </a:extLst>
            </p:cNvPr>
            <p:cNvSpPr>
              <a:spLocks/>
            </p:cNvSpPr>
            <p:nvPr/>
          </p:nvSpPr>
          <p:spPr bwMode="auto">
            <a:xfrm>
              <a:off x="1260" y="1677"/>
              <a:ext cx="2613" cy="1786"/>
            </a:xfrm>
            <a:custGeom>
              <a:avLst/>
              <a:gdLst>
                <a:gd name="T0" fmla="*/ 2613 w 2613"/>
                <a:gd name="T1" fmla="*/ 52 h 1786"/>
                <a:gd name="T2" fmla="*/ 2495 w 2613"/>
                <a:gd name="T3" fmla="*/ 175 h 1786"/>
                <a:gd name="T4" fmla="*/ 2279 w 2613"/>
                <a:gd name="T5" fmla="*/ 356 h 1786"/>
                <a:gd name="T6" fmla="*/ 2095 w 2613"/>
                <a:gd name="T7" fmla="*/ 516 h 1786"/>
                <a:gd name="T8" fmla="*/ 1606 w 2613"/>
                <a:gd name="T9" fmla="*/ 512 h 1786"/>
                <a:gd name="T10" fmla="*/ 1476 w 2613"/>
                <a:gd name="T11" fmla="*/ 563 h 1786"/>
                <a:gd name="T12" fmla="*/ 1456 w 2613"/>
                <a:gd name="T13" fmla="*/ 1060 h 1786"/>
                <a:gd name="T14" fmla="*/ 1707 w 2613"/>
                <a:gd name="T15" fmla="*/ 1027 h 1786"/>
                <a:gd name="T16" fmla="*/ 1916 w 2613"/>
                <a:gd name="T17" fmla="*/ 1182 h 1786"/>
                <a:gd name="T18" fmla="*/ 1865 w 2613"/>
                <a:gd name="T19" fmla="*/ 1188 h 1786"/>
                <a:gd name="T20" fmla="*/ 1807 w 2613"/>
                <a:gd name="T21" fmla="*/ 1123 h 1786"/>
                <a:gd name="T22" fmla="*/ 1519 w 2613"/>
                <a:gd name="T23" fmla="*/ 1103 h 1786"/>
                <a:gd name="T24" fmla="*/ 1430 w 2613"/>
                <a:gd name="T25" fmla="*/ 1349 h 1786"/>
                <a:gd name="T26" fmla="*/ 1410 w 2613"/>
                <a:gd name="T27" fmla="*/ 1557 h 1786"/>
                <a:gd name="T28" fmla="*/ 1592 w 2613"/>
                <a:gd name="T29" fmla="*/ 1669 h 1786"/>
                <a:gd name="T30" fmla="*/ 1517 w 2613"/>
                <a:gd name="T31" fmla="*/ 1764 h 1786"/>
                <a:gd name="T32" fmla="*/ 1467 w 2613"/>
                <a:gd name="T33" fmla="*/ 1752 h 1786"/>
                <a:gd name="T34" fmla="*/ 1492 w 2613"/>
                <a:gd name="T35" fmla="*/ 1692 h 1786"/>
                <a:gd name="T36" fmla="*/ 1421 w 2613"/>
                <a:gd name="T37" fmla="*/ 1715 h 1786"/>
                <a:gd name="T38" fmla="*/ 1409 w 2613"/>
                <a:gd name="T39" fmla="*/ 1723 h 1786"/>
                <a:gd name="T40" fmla="*/ 1348 w 2613"/>
                <a:gd name="T41" fmla="*/ 1769 h 1786"/>
                <a:gd name="T42" fmla="*/ 1348 w 2613"/>
                <a:gd name="T43" fmla="*/ 1601 h 1786"/>
                <a:gd name="T44" fmla="*/ 1382 w 2613"/>
                <a:gd name="T45" fmla="*/ 722 h 1786"/>
                <a:gd name="T46" fmla="*/ 1306 w 2613"/>
                <a:gd name="T47" fmla="*/ 1141 h 1786"/>
                <a:gd name="T48" fmla="*/ 1304 w 2613"/>
                <a:gd name="T49" fmla="*/ 984 h 1786"/>
                <a:gd name="T50" fmla="*/ 1306 w 2613"/>
                <a:gd name="T51" fmla="*/ 619 h 1786"/>
                <a:gd name="T52" fmla="*/ 1251 w 2613"/>
                <a:gd name="T53" fmla="*/ 644 h 1786"/>
                <a:gd name="T54" fmla="*/ 1166 w 2613"/>
                <a:gd name="T55" fmla="*/ 611 h 1786"/>
                <a:gd name="T56" fmla="*/ 1082 w 2613"/>
                <a:gd name="T57" fmla="*/ 605 h 1786"/>
                <a:gd name="T58" fmla="*/ 1041 w 2613"/>
                <a:gd name="T59" fmla="*/ 638 h 1786"/>
                <a:gd name="T60" fmla="*/ 1001 w 2613"/>
                <a:gd name="T61" fmla="*/ 657 h 1786"/>
                <a:gd name="T62" fmla="*/ 959 w 2613"/>
                <a:gd name="T63" fmla="*/ 602 h 1786"/>
                <a:gd name="T64" fmla="*/ 915 w 2613"/>
                <a:gd name="T65" fmla="*/ 703 h 1786"/>
                <a:gd name="T66" fmla="*/ 905 w 2613"/>
                <a:gd name="T67" fmla="*/ 622 h 1786"/>
                <a:gd name="T68" fmla="*/ 858 w 2613"/>
                <a:gd name="T69" fmla="*/ 597 h 1786"/>
                <a:gd name="T70" fmla="*/ 794 w 2613"/>
                <a:gd name="T71" fmla="*/ 593 h 1786"/>
                <a:gd name="T72" fmla="*/ 746 w 2613"/>
                <a:gd name="T73" fmla="*/ 781 h 1786"/>
                <a:gd name="T74" fmla="*/ 725 w 2613"/>
                <a:gd name="T75" fmla="*/ 653 h 1786"/>
                <a:gd name="T76" fmla="*/ 357 w 2613"/>
                <a:gd name="T77" fmla="*/ 479 h 1786"/>
                <a:gd name="T78" fmla="*/ 107 w 2613"/>
                <a:gd name="T79" fmla="*/ 455 h 1786"/>
                <a:gd name="T80" fmla="*/ 0 w 2613"/>
                <a:gd name="T81" fmla="*/ 429 h 1786"/>
                <a:gd name="T82" fmla="*/ 255 w 2613"/>
                <a:gd name="T83" fmla="*/ 404 h 1786"/>
                <a:gd name="T84" fmla="*/ 1359 w 2613"/>
                <a:gd name="T85" fmla="*/ 425 h 1786"/>
                <a:gd name="T86" fmla="*/ 2071 w 2613"/>
                <a:gd name="T87" fmla="*/ 449 h 1786"/>
                <a:gd name="T88" fmla="*/ 2311 w 2613"/>
                <a:gd name="T89" fmla="*/ 230 h 1786"/>
                <a:gd name="T90" fmla="*/ 2588 w 2613"/>
                <a:gd name="T91" fmla="*/ 0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613" h="1786">
                  <a:moveTo>
                    <a:pt x="2588" y="0"/>
                  </a:moveTo>
                  <a:lnTo>
                    <a:pt x="2613" y="52"/>
                  </a:lnTo>
                  <a:lnTo>
                    <a:pt x="2565" y="112"/>
                  </a:lnTo>
                  <a:lnTo>
                    <a:pt x="2495" y="175"/>
                  </a:lnTo>
                  <a:lnTo>
                    <a:pt x="2421" y="230"/>
                  </a:lnTo>
                  <a:lnTo>
                    <a:pt x="2279" y="356"/>
                  </a:lnTo>
                  <a:lnTo>
                    <a:pt x="2188" y="440"/>
                  </a:lnTo>
                  <a:lnTo>
                    <a:pt x="2095" y="516"/>
                  </a:lnTo>
                  <a:lnTo>
                    <a:pt x="2018" y="526"/>
                  </a:lnTo>
                  <a:lnTo>
                    <a:pt x="1606" y="512"/>
                  </a:lnTo>
                  <a:lnTo>
                    <a:pt x="1515" y="504"/>
                  </a:lnTo>
                  <a:lnTo>
                    <a:pt x="1476" y="563"/>
                  </a:lnTo>
                  <a:lnTo>
                    <a:pt x="1459" y="961"/>
                  </a:lnTo>
                  <a:lnTo>
                    <a:pt x="1456" y="1060"/>
                  </a:lnTo>
                  <a:lnTo>
                    <a:pt x="1578" y="1020"/>
                  </a:lnTo>
                  <a:lnTo>
                    <a:pt x="1707" y="1027"/>
                  </a:lnTo>
                  <a:lnTo>
                    <a:pt x="1825" y="1080"/>
                  </a:lnTo>
                  <a:lnTo>
                    <a:pt x="1916" y="1182"/>
                  </a:lnTo>
                  <a:lnTo>
                    <a:pt x="1917" y="1238"/>
                  </a:lnTo>
                  <a:lnTo>
                    <a:pt x="1865" y="1188"/>
                  </a:lnTo>
                  <a:lnTo>
                    <a:pt x="1843" y="1149"/>
                  </a:lnTo>
                  <a:lnTo>
                    <a:pt x="1807" y="1123"/>
                  </a:lnTo>
                  <a:lnTo>
                    <a:pt x="1662" y="1083"/>
                  </a:lnTo>
                  <a:lnTo>
                    <a:pt x="1519" y="1103"/>
                  </a:lnTo>
                  <a:lnTo>
                    <a:pt x="1473" y="1269"/>
                  </a:lnTo>
                  <a:lnTo>
                    <a:pt x="1430" y="1349"/>
                  </a:lnTo>
                  <a:lnTo>
                    <a:pt x="1425" y="1446"/>
                  </a:lnTo>
                  <a:lnTo>
                    <a:pt x="1410" y="1557"/>
                  </a:lnTo>
                  <a:lnTo>
                    <a:pt x="1532" y="1592"/>
                  </a:lnTo>
                  <a:lnTo>
                    <a:pt x="1592" y="1669"/>
                  </a:lnTo>
                  <a:lnTo>
                    <a:pt x="1559" y="1720"/>
                  </a:lnTo>
                  <a:lnTo>
                    <a:pt x="1517" y="1764"/>
                  </a:lnTo>
                  <a:lnTo>
                    <a:pt x="1499" y="1732"/>
                  </a:lnTo>
                  <a:lnTo>
                    <a:pt x="1467" y="1752"/>
                  </a:lnTo>
                  <a:lnTo>
                    <a:pt x="1475" y="1714"/>
                  </a:lnTo>
                  <a:lnTo>
                    <a:pt x="1492" y="1692"/>
                  </a:lnTo>
                  <a:lnTo>
                    <a:pt x="1456" y="1716"/>
                  </a:lnTo>
                  <a:lnTo>
                    <a:pt x="1421" y="1715"/>
                  </a:lnTo>
                  <a:lnTo>
                    <a:pt x="1442" y="1681"/>
                  </a:lnTo>
                  <a:lnTo>
                    <a:pt x="1409" y="1723"/>
                  </a:lnTo>
                  <a:lnTo>
                    <a:pt x="1396" y="1786"/>
                  </a:lnTo>
                  <a:lnTo>
                    <a:pt x="1348" y="1769"/>
                  </a:lnTo>
                  <a:lnTo>
                    <a:pt x="1339" y="1719"/>
                  </a:lnTo>
                  <a:lnTo>
                    <a:pt x="1348" y="1601"/>
                  </a:lnTo>
                  <a:lnTo>
                    <a:pt x="1396" y="776"/>
                  </a:lnTo>
                  <a:lnTo>
                    <a:pt x="1382" y="722"/>
                  </a:lnTo>
                  <a:lnTo>
                    <a:pt x="1345" y="756"/>
                  </a:lnTo>
                  <a:lnTo>
                    <a:pt x="1306" y="1141"/>
                  </a:lnTo>
                  <a:lnTo>
                    <a:pt x="1291" y="1065"/>
                  </a:lnTo>
                  <a:lnTo>
                    <a:pt x="1304" y="984"/>
                  </a:lnTo>
                  <a:lnTo>
                    <a:pt x="1316" y="665"/>
                  </a:lnTo>
                  <a:lnTo>
                    <a:pt x="1306" y="619"/>
                  </a:lnTo>
                  <a:lnTo>
                    <a:pt x="1269" y="614"/>
                  </a:lnTo>
                  <a:lnTo>
                    <a:pt x="1251" y="644"/>
                  </a:lnTo>
                  <a:lnTo>
                    <a:pt x="1231" y="614"/>
                  </a:lnTo>
                  <a:lnTo>
                    <a:pt x="1166" y="611"/>
                  </a:lnTo>
                  <a:lnTo>
                    <a:pt x="1125" y="642"/>
                  </a:lnTo>
                  <a:lnTo>
                    <a:pt x="1082" y="605"/>
                  </a:lnTo>
                  <a:lnTo>
                    <a:pt x="1062" y="632"/>
                  </a:lnTo>
                  <a:lnTo>
                    <a:pt x="1041" y="638"/>
                  </a:lnTo>
                  <a:lnTo>
                    <a:pt x="1041" y="608"/>
                  </a:lnTo>
                  <a:lnTo>
                    <a:pt x="1001" y="657"/>
                  </a:lnTo>
                  <a:lnTo>
                    <a:pt x="1001" y="612"/>
                  </a:lnTo>
                  <a:lnTo>
                    <a:pt x="959" y="602"/>
                  </a:lnTo>
                  <a:lnTo>
                    <a:pt x="945" y="598"/>
                  </a:lnTo>
                  <a:lnTo>
                    <a:pt x="915" y="703"/>
                  </a:lnTo>
                  <a:lnTo>
                    <a:pt x="919" y="598"/>
                  </a:lnTo>
                  <a:lnTo>
                    <a:pt x="905" y="622"/>
                  </a:lnTo>
                  <a:lnTo>
                    <a:pt x="883" y="622"/>
                  </a:lnTo>
                  <a:lnTo>
                    <a:pt x="858" y="597"/>
                  </a:lnTo>
                  <a:lnTo>
                    <a:pt x="819" y="616"/>
                  </a:lnTo>
                  <a:lnTo>
                    <a:pt x="794" y="593"/>
                  </a:lnTo>
                  <a:lnTo>
                    <a:pt x="752" y="594"/>
                  </a:lnTo>
                  <a:lnTo>
                    <a:pt x="746" y="781"/>
                  </a:lnTo>
                  <a:lnTo>
                    <a:pt x="722" y="730"/>
                  </a:lnTo>
                  <a:lnTo>
                    <a:pt x="725" y="653"/>
                  </a:lnTo>
                  <a:lnTo>
                    <a:pt x="725" y="483"/>
                  </a:lnTo>
                  <a:lnTo>
                    <a:pt x="357" y="479"/>
                  </a:lnTo>
                  <a:lnTo>
                    <a:pt x="234" y="459"/>
                  </a:lnTo>
                  <a:lnTo>
                    <a:pt x="107" y="455"/>
                  </a:lnTo>
                  <a:lnTo>
                    <a:pt x="22" y="451"/>
                  </a:lnTo>
                  <a:lnTo>
                    <a:pt x="0" y="429"/>
                  </a:lnTo>
                  <a:lnTo>
                    <a:pt x="42" y="395"/>
                  </a:lnTo>
                  <a:lnTo>
                    <a:pt x="255" y="404"/>
                  </a:lnTo>
                  <a:lnTo>
                    <a:pt x="549" y="415"/>
                  </a:lnTo>
                  <a:lnTo>
                    <a:pt x="1359" y="425"/>
                  </a:lnTo>
                  <a:lnTo>
                    <a:pt x="1714" y="455"/>
                  </a:lnTo>
                  <a:lnTo>
                    <a:pt x="2071" y="449"/>
                  </a:lnTo>
                  <a:lnTo>
                    <a:pt x="2205" y="318"/>
                  </a:lnTo>
                  <a:lnTo>
                    <a:pt x="2311" y="230"/>
                  </a:lnTo>
                  <a:lnTo>
                    <a:pt x="2450" y="114"/>
                  </a:lnTo>
                  <a:lnTo>
                    <a:pt x="2588" y="0"/>
                  </a:lnTo>
                  <a:lnTo>
                    <a:pt x="258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518" name="Freeform 37">
              <a:extLst>
                <a:ext uri="{FF2B5EF4-FFF2-40B4-BE49-F238E27FC236}">
                  <a16:creationId xmlns:a16="http://schemas.microsoft.com/office/drawing/2014/main" id="{0C7E0863-6CFB-4080-BD36-49D5C53996D9}"/>
                </a:ext>
              </a:extLst>
            </p:cNvPr>
            <p:cNvSpPr>
              <a:spLocks/>
            </p:cNvSpPr>
            <p:nvPr/>
          </p:nvSpPr>
          <p:spPr bwMode="auto">
            <a:xfrm>
              <a:off x="3479" y="1712"/>
              <a:ext cx="249" cy="213"/>
            </a:xfrm>
            <a:custGeom>
              <a:avLst/>
              <a:gdLst>
                <a:gd name="T0" fmla="*/ 217 w 249"/>
                <a:gd name="T1" fmla="*/ 0 h 213"/>
                <a:gd name="T2" fmla="*/ 249 w 249"/>
                <a:gd name="T3" fmla="*/ 1 h 213"/>
                <a:gd name="T4" fmla="*/ 119 w 249"/>
                <a:gd name="T5" fmla="*/ 99 h 213"/>
                <a:gd name="T6" fmla="*/ 0 w 249"/>
                <a:gd name="T7" fmla="*/ 213 h 213"/>
                <a:gd name="T8" fmla="*/ 7 w 249"/>
                <a:gd name="T9" fmla="*/ 173 h 213"/>
                <a:gd name="T10" fmla="*/ 51 w 249"/>
                <a:gd name="T11" fmla="*/ 139 h 213"/>
                <a:gd name="T12" fmla="*/ 134 w 249"/>
                <a:gd name="T13" fmla="*/ 66 h 213"/>
                <a:gd name="T14" fmla="*/ 217 w 249"/>
                <a:gd name="T15" fmla="*/ 0 h 213"/>
                <a:gd name="T16" fmla="*/ 217 w 249"/>
                <a:gd name="T17" fmla="*/ 0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9" h="213">
                  <a:moveTo>
                    <a:pt x="217" y="0"/>
                  </a:moveTo>
                  <a:lnTo>
                    <a:pt x="249" y="1"/>
                  </a:lnTo>
                  <a:lnTo>
                    <a:pt x="119" y="99"/>
                  </a:lnTo>
                  <a:lnTo>
                    <a:pt x="0" y="213"/>
                  </a:lnTo>
                  <a:lnTo>
                    <a:pt x="7" y="173"/>
                  </a:lnTo>
                  <a:lnTo>
                    <a:pt x="51" y="139"/>
                  </a:lnTo>
                  <a:lnTo>
                    <a:pt x="134" y="66"/>
                  </a:lnTo>
                  <a:lnTo>
                    <a:pt x="217" y="0"/>
                  </a:lnTo>
                  <a:lnTo>
                    <a:pt x="21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519" name="Freeform 38">
              <a:extLst>
                <a:ext uri="{FF2B5EF4-FFF2-40B4-BE49-F238E27FC236}">
                  <a16:creationId xmlns:a16="http://schemas.microsoft.com/office/drawing/2014/main" id="{A484A4F4-7E3D-4529-9489-DF97B724881F}"/>
                </a:ext>
              </a:extLst>
            </p:cNvPr>
            <p:cNvSpPr>
              <a:spLocks/>
            </p:cNvSpPr>
            <p:nvPr/>
          </p:nvSpPr>
          <p:spPr bwMode="auto">
            <a:xfrm>
              <a:off x="3281" y="1951"/>
              <a:ext cx="152" cy="152"/>
            </a:xfrm>
            <a:custGeom>
              <a:avLst/>
              <a:gdLst>
                <a:gd name="T0" fmla="*/ 136 w 152"/>
                <a:gd name="T1" fmla="*/ 0 h 152"/>
                <a:gd name="T2" fmla="*/ 152 w 152"/>
                <a:gd name="T3" fmla="*/ 19 h 152"/>
                <a:gd name="T4" fmla="*/ 80 w 152"/>
                <a:gd name="T5" fmla="*/ 87 h 152"/>
                <a:gd name="T6" fmla="*/ 0 w 152"/>
                <a:gd name="T7" fmla="*/ 152 h 152"/>
                <a:gd name="T8" fmla="*/ 12 w 152"/>
                <a:gd name="T9" fmla="*/ 106 h 152"/>
                <a:gd name="T10" fmla="*/ 66 w 152"/>
                <a:gd name="T11" fmla="*/ 68 h 152"/>
                <a:gd name="T12" fmla="*/ 136 w 152"/>
                <a:gd name="T13" fmla="*/ 0 h 152"/>
                <a:gd name="T14" fmla="*/ 136 w 152"/>
                <a:gd name="T15" fmla="*/ 0 h 1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2" h="152">
                  <a:moveTo>
                    <a:pt x="136" y="0"/>
                  </a:moveTo>
                  <a:lnTo>
                    <a:pt x="152" y="19"/>
                  </a:lnTo>
                  <a:lnTo>
                    <a:pt x="80" y="87"/>
                  </a:lnTo>
                  <a:lnTo>
                    <a:pt x="0" y="152"/>
                  </a:lnTo>
                  <a:lnTo>
                    <a:pt x="12" y="106"/>
                  </a:lnTo>
                  <a:lnTo>
                    <a:pt x="66" y="68"/>
                  </a:lnTo>
                  <a:lnTo>
                    <a:pt x="136" y="0"/>
                  </a:lnTo>
                  <a:lnTo>
                    <a:pt x="13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520" name="Freeform 39">
              <a:extLst>
                <a:ext uri="{FF2B5EF4-FFF2-40B4-BE49-F238E27FC236}">
                  <a16:creationId xmlns:a16="http://schemas.microsoft.com/office/drawing/2014/main" id="{CEF1C178-8AA2-4EA5-86AE-4446C0ECFF46}"/>
                </a:ext>
              </a:extLst>
            </p:cNvPr>
            <p:cNvSpPr>
              <a:spLocks/>
            </p:cNvSpPr>
            <p:nvPr/>
          </p:nvSpPr>
          <p:spPr bwMode="auto">
            <a:xfrm>
              <a:off x="2225" y="2021"/>
              <a:ext cx="70" cy="55"/>
            </a:xfrm>
            <a:custGeom>
              <a:avLst/>
              <a:gdLst>
                <a:gd name="T0" fmla="*/ 53 w 70"/>
                <a:gd name="T1" fmla="*/ 0 h 55"/>
                <a:gd name="T2" fmla="*/ 70 w 70"/>
                <a:gd name="T3" fmla="*/ 25 h 55"/>
                <a:gd name="T4" fmla="*/ 49 w 70"/>
                <a:gd name="T5" fmla="*/ 55 h 55"/>
                <a:gd name="T6" fmla="*/ 0 w 70"/>
                <a:gd name="T7" fmla="*/ 11 h 55"/>
                <a:gd name="T8" fmla="*/ 53 w 70"/>
                <a:gd name="T9" fmla="*/ 0 h 55"/>
                <a:gd name="T10" fmla="*/ 53 w 70"/>
                <a:gd name="T11" fmla="*/ 0 h 55"/>
              </a:gdLst>
              <a:ahLst/>
              <a:cxnLst>
                <a:cxn ang="0">
                  <a:pos x="T0" y="T1"/>
                </a:cxn>
                <a:cxn ang="0">
                  <a:pos x="T2" y="T3"/>
                </a:cxn>
                <a:cxn ang="0">
                  <a:pos x="T4" y="T5"/>
                </a:cxn>
                <a:cxn ang="0">
                  <a:pos x="T6" y="T7"/>
                </a:cxn>
                <a:cxn ang="0">
                  <a:pos x="T8" y="T9"/>
                </a:cxn>
                <a:cxn ang="0">
                  <a:pos x="T10" y="T11"/>
                </a:cxn>
              </a:cxnLst>
              <a:rect l="0" t="0" r="r" b="b"/>
              <a:pathLst>
                <a:path w="70" h="55">
                  <a:moveTo>
                    <a:pt x="53" y="0"/>
                  </a:moveTo>
                  <a:lnTo>
                    <a:pt x="70" y="25"/>
                  </a:lnTo>
                  <a:lnTo>
                    <a:pt x="49" y="55"/>
                  </a:lnTo>
                  <a:lnTo>
                    <a:pt x="0" y="11"/>
                  </a:lnTo>
                  <a:lnTo>
                    <a:pt x="53" y="0"/>
                  </a:lnTo>
                  <a:lnTo>
                    <a:pt x="5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521" name="Freeform 40">
              <a:extLst>
                <a:ext uri="{FF2B5EF4-FFF2-40B4-BE49-F238E27FC236}">
                  <a16:creationId xmlns:a16="http://schemas.microsoft.com/office/drawing/2014/main" id="{BAE7A9F0-BCBE-4C8D-A01E-346656BD10F4}"/>
                </a:ext>
              </a:extLst>
            </p:cNvPr>
            <p:cNvSpPr>
              <a:spLocks/>
            </p:cNvSpPr>
            <p:nvPr/>
          </p:nvSpPr>
          <p:spPr bwMode="auto">
            <a:xfrm>
              <a:off x="2455" y="2357"/>
              <a:ext cx="20" cy="293"/>
            </a:xfrm>
            <a:custGeom>
              <a:avLst/>
              <a:gdLst>
                <a:gd name="T0" fmla="*/ 20 w 20"/>
                <a:gd name="T1" fmla="*/ 0 h 293"/>
                <a:gd name="T2" fmla="*/ 13 w 20"/>
                <a:gd name="T3" fmla="*/ 293 h 293"/>
                <a:gd name="T4" fmla="*/ 0 w 20"/>
                <a:gd name="T5" fmla="*/ 222 h 293"/>
                <a:gd name="T6" fmla="*/ 11 w 20"/>
                <a:gd name="T7" fmla="*/ 140 h 293"/>
                <a:gd name="T8" fmla="*/ 20 w 20"/>
                <a:gd name="T9" fmla="*/ 0 h 293"/>
                <a:gd name="T10" fmla="*/ 20 w 20"/>
                <a:gd name="T11" fmla="*/ 0 h 293"/>
              </a:gdLst>
              <a:ahLst/>
              <a:cxnLst>
                <a:cxn ang="0">
                  <a:pos x="T0" y="T1"/>
                </a:cxn>
                <a:cxn ang="0">
                  <a:pos x="T2" y="T3"/>
                </a:cxn>
                <a:cxn ang="0">
                  <a:pos x="T4" y="T5"/>
                </a:cxn>
                <a:cxn ang="0">
                  <a:pos x="T6" y="T7"/>
                </a:cxn>
                <a:cxn ang="0">
                  <a:pos x="T8" y="T9"/>
                </a:cxn>
                <a:cxn ang="0">
                  <a:pos x="T10" y="T11"/>
                </a:cxn>
              </a:cxnLst>
              <a:rect l="0" t="0" r="r" b="b"/>
              <a:pathLst>
                <a:path w="20" h="293">
                  <a:moveTo>
                    <a:pt x="20" y="0"/>
                  </a:moveTo>
                  <a:lnTo>
                    <a:pt x="13" y="293"/>
                  </a:lnTo>
                  <a:lnTo>
                    <a:pt x="0" y="222"/>
                  </a:lnTo>
                  <a:lnTo>
                    <a:pt x="11" y="140"/>
                  </a:lnTo>
                  <a:lnTo>
                    <a:pt x="20" y="0"/>
                  </a:lnTo>
                  <a:lnTo>
                    <a:pt x="2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522" name="Freeform 41">
              <a:extLst>
                <a:ext uri="{FF2B5EF4-FFF2-40B4-BE49-F238E27FC236}">
                  <a16:creationId xmlns:a16="http://schemas.microsoft.com/office/drawing/2014/main" id="{C6126907-6286-462D-81EC-252E3CA4C568}"/>
                </a:ext>
              </a:extLst>
            </p:cNvPr>
            <p:cNvSpPr>
              <a:spLocks/>
            </p:cNvSpPr>
            <p:nvPr/>
          </p:nvSpPr>
          <p:spPr bwMode="auto">
            <a:xfrm>
              <a:off x="2176" y="2448"/>
              <a:ext cx="8" cy="102"/>
            </a:xfrm>
            <a:custGeom>
              <a:avLst/>
              <a:gdLst>
                <a:gd name="T0" fmla="*/ 0 w 8"/>
                <a:gd name="T1" fmla="*/ 0 h 102"/>
                <a:gd name="T2" fmla="*/ 8 w 8"/>
                <a:gd name="T3" fmla="*/ 102 h 102"/>
                <a:gd name="T4" fmla="*/ 0 w 8"/>
                <a:gd name="T5" fmla="*/ 0 h 102"/>
                <a:gd name="T6" fmla="*/ 0 w 8"/>
                <a:gd name="T7" fmla="*/ 0 h 102"/>
              </a:gdLst>
              <a:ahLst/>
              <a:cxnLst>
                <a:cxn ang="0">
                  <a:pos x="T0" y="T1"/>
                </a:cxn>
                <a:cxn ang="0">
                  <a:pos x="T2" y="T3"/>
                </a:cxn>
                <a:cxn ang="0">
                  <a:pos x="T4" y="T5"/>
                </a:cxn>
                <a:cxn ang="0">
                  <a:pos x="T6" y="T7"/>
                </a:cxn>
              </a:cxnLst>
              <a:rect l="0" t="0" r="r" b="b"/>
              <a:pathLst>
                <a:path w="8" h="102">
                  <a:moveTo>
                    <a:pt x="0" y="0"/>
                  </a:moveTo>
                  <a:lnTo>
                    <a:pt x="8" y="102"/>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523" name="Freeform 42">
              <a:extLst>
                <a:ext uri="{FF2B5EF4-FFF2-40B4-BE49-F238E27FC236}">
                  <a16:creationId xmlns:a16="http://schemas.microsoft.com/office/drawing/2014/main" id="{5C154984-1DAE-46B0-94ED-EF0CE6C0F78A}"/>
                </a:ext>
              </a:extLst>
            </p:cNvPr>
            <p:cNvSpPr>
              <a:spLocks/>
            </p:cNvSpPr>
            <p:nvPr/>
          </p:nvSpPr>
          <p:spPr bwMode="auto">
            <a:xfrm>
              <a:off x="1929" y="2509"/>
              <a:ext cx="59" cy="801"/>
            </a:xfrm>
            <a:custGeom>
              <a:avLst/>
              <a:gdLst>
                <a:gd name="T0" fmla="*/ 44 w 59"/>
                <a:gd name="T1" fmla="*/ 0 h 801"/>
                <a:gd name="T2" fmla="*/ 59 w 59"/>
                <a:gd name="T3" fmla="*/ 56 h 801"/>
                <a:gd name="T4" fmla="*/ 52 w 59"/>
                <a:gd name="T5" fmla="*/ 131 h 801"/>
                <a:gd name="T6" fmla="*/ 22 w 59"/>
                <a:gd name="T7" fmla="*/ 711 h 801"/>
                <a:gd name="T8" fmla="*/ 9 w 59"/>
                <a:gd name="T9" fmla="*/ 801 h 801"/>
                <a:gd name="T10" fmla="*/ 0 w 59"/>
                <a:gd name="T11" fmla="*/ 628 h 801"/>
                <a:gd name="T12" fmla="*/ 32 w 59"/>
                <a:gd name="T13" fmla="*/ 61 h 801"/>
                <a:gd name="T14" fmla="*/ 44 w 59"/>
                <a:gd name="T15" fmla="*/ 0 h 801"/>
                <a:gd name="T16" fmla="*/ 44 w 59"/>
                <a:gd name="T17" fmla="*/ 0 h 8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 h="801">
                  <a:moveTo>
                    <a:pt x="44" y="0"/>
                  </a:moveTo>
                  <a:lnTo>
                    <a:pt x="59" y="56"/>
                  </a:lnTo>
                  <a:lnTo>
                    <a:pt x="52" y="131"/>
                  </a:lnTo>
                  <a:lnTo>
                    <a:pt x="22" y="711"/>
                  </a:lnTo>
                  <a:lnTo>
                    <a:pt x="9" y="801"/>
                  </a:lnTo>
                  <a:lnTo>
                    <a:pt x="0" y="628"/>
                  </a:lnTo>
                  <a:lnTo>
                    <a:pt x="32" y="61"/>
                  </a:lnTo>
                  <a:lnTo>
                    <a:pt x="44" y="0"/>
                  </a:lnTo>
                  <a:lnTo>
                    <a:pt x="4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524" name="Freeform 43">
              <a:extLst>
                <a:ext uri="{FF2B5EF4-FFF2-40B4-BE49-F238E27FC236}">
                  <a16:creationId xmlns:a16="http://schemas.microsoft.com/office/drawing/2014/main" id="{CE137913-2BB5-4342-93B0-B84F6A53D798}"/>
                </a:ext>
              </a:extLst>
            </p:cNvPr>
            <p:cNvSpPr>
              <a:spLocks/>
            </p:cNvSpPr>
            <p:nvPr/>
          </p:nvSpPr>
          <p:spPr bwMode="auto">
            <a:xfrm>
              <a:off x="2369" y="2575"/>
              <a:ext cx="6" cy="39"/>
            </a:xfrm>
            <a:custGeom>
              <a:avLst/>
              <a:gdLst>
                <a:gd name="T0" fmla="*/ 0 w 6"/>
                <a:gd name="T1" fmla="*/ 0 h 39"/>
                <a:gd name="T2" fmla="*/ 6 w 6"/>
                <a:gd name="T3" fmla="*/ 39 h 39"/>
                <a:gd name="T4" fmla="*/ 0 w 6"/>
                <a:gd name="T5" fmla="*/ 35 h 39"/>
                <a:gd name="T6" fmla="*/ 0 w 6"/>
                <a:gd name="T7" fmla="*/ 0 h 39"/>
                <a:gd name="T8" fmla="*/ 0 w 6"/>
                <a:gd name="T9" fmla="*/ 0 h 39"/>
              </a:gdLst>
              <a:ahLst/>
              <a:cxnLst>
                <a:cxn ang="0">
                  <a:pos x="T0" y="T1"/>
                </a:cxn>
                <a:cxn ang="0">
                  <a:pos x="T2" y="T3"/>
                </a:cxn>
                <a:cxn ang="0">
                  <a:pos x="T4" y="T5"/>
                </a:cxn>
                <a:cxn ang="0">
                  <a:pos x="T6" y="T7"/>
                </a:cxn>
                <a:cxn ang="0">
                  <a:pos x="T8" y="T9"/>
                </a:cxn>
              </a:cxnLst>
              <a:rect l="0" t="0" r="r" b="b"/>
              <a:pathLst>
                <a:path w="6" h="39">
                  <a:moveTo>
                    <a:pt x="0" y="0"/>
                  </a:moveTo>
                  <a:lnTo>
                    <a:pt x="6" y="39"/>
                  </a:lnTo>
                  <a:lnTo>
                    <a:pt x="0" y="35"/>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525" name="Freeform 44">
              <a:extLst>
                <a:ext uri="{FF2B5EF4-FFF2-40B4-BE49-F238E27FC236}">
                  <a16:creationId xmlns:a16="http://schemas.microsoft.com/office/drawing/2014/main" id="{40EB5D5C-56C5-4A73-AB1F-74128567E967}"/>
                </a:ext>
              </a:extLst>
            </p:cNvPr>
            <p:cNvSpPr>
              <a:spLocks/>
            </p:cNvSpPr>
            <p:nvPr/>
          </p:nvSpPr>
          <p:spPr bwMode="auto">
            <a:xfrm>
              <a:off x="2160" y="2601"/>
              <a:ext cx="13" cy="146"/>
            </a:xfrm>
            <a:custGeom>
              <a:avLst/>
              <a:gdLst>
                <a:gd name="T0" fmla="*/ 6 w 13"/>
                <a:gd name="T1" fmla="*/ 0 h 146"/>
                <a:gd name="T2" fmla="*/ 13 w 13"/>
                <a:gd name="T3" fmla="*/ 70 h 146"/>
                <a:gd name="T4" fmla="*/ 8 w 13"/>
                <a:gd name="T5" fmla="*/ 146 h 146"/>
                <a:gd name="T6" fmla="*/ 0 w 13"/>
                <a:gd name="T7" fmla="*/ 74 h 146"/>
                <a:gd name="T8" fmla="*/ 6 w 13"/>
                <a:gd name="T9" fmla="*/ 0 h 146"/>
                <a:gd name="T10" fmla="*/ 6 w 13"/>
                <a:gd name="T11" fmla="*/ 0 h 146"/>
              </a:gdLst>
              <a:ahLst/>
              <a:cxnLst>
                <a:cxn ang="0">
                  <a:pos x="T0" y="T1"/>
                </a:cxn>
                <a:cxn ang="0">
                  <a:pos x="T2" y="T3"/>
                </a:cxn>
                <a:cxn ang="0">
                  <a:pos x="T4" y="T5"/>
                </a:cxn>
                <a:cxn ang="0">
                  <a:pos x="T6" y="T7"/>
                </a:cxn>
                <a:cxn ang="0">
                  <a:pos x="T8" y="T9"/>
                </a:cxn>
                <a:cxn ang="0">
                  <a:pos x="T10" y="T11"/>
                </a:cxn>
              </a:cxnLst>
              <a:rect l="0" t="0" r="r" b="b"/>
              <a:pathLst>
                <a:path w="13" h="146">
                  <a:moveTo>
                    <a:pt x="6" y="0"/>
                  </a:moveTo>
                  <a:lnTo>
                    <a:pt x="13" y="70"/>
                  </a:lnTo>
                  <a:lnTo>
                    <a:pt x="8" y="146"/>
                  </a:lnTo>
                  <a:lnTo>
                    <a:pt x="0" y="74"/>
                  </a:lnTo>
                  <a:lnTo>
                    <a:pt x="6" y="0"/>
                  </a:lnTo>
                  <a:lnTo>
                    <a:pt x="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526" name="Freeform 45">
              <a:extLst>
                <a:ext uri="{FF2B5EF4-FFF2-40B4-BE49-F238E27FC236}">
                  <a16:creationId xmlns:a16="http://schemas.microsoft.com/office/drawing/2014/main" id="{A3995280-0225-4D51-B468-FC3A979D1FCA}"/>
                </a:ext>
              </a:extLst>
            </p:cNvPr>
            <p:cNvSpPr>
              <a:spLocks/>
            </p:cNvSpPr>
            <p:nvPr/>
          </p:nvSpPr>
          <p:spPr bwMode="auto">
            <a:xfrm>
              <a:off x="2356" y="2666"/>
              <a:ext cx="16" cy="162"/>
            </a:xfrm>
            <a:custGeom>
              <a:avLst/>
              <a:gdLst>
                <a:gd name="T0" fmla="*/ 7 w 16"/>
                <a:gd name="T1" fmla="*/ 0 h 162"/>
                <a:gd name="T2" fmla="*/ 16 w 16"/>
                <a:gd name="T3" fmla="*/ 68 h 162"/>
                <a:gd name="T4" fmla="*/ 2 w 16"/>
                <a:gd name="T5" fmla="*/ 143 h 162"/>
                <a:gd name="T6" fmla="*/ 0 w 16"/>
                <a:gd name="T7" fmla="*/ 162 h 162"/>
                <a:gd name="T8" fmla="*/ 3 w 16"/>
                <a:gd name="T9" fmla="*/ 64 h 162"/>
                <a:gd name="T10" fmla="*/ 7 w 16"/>
                <a:gd name="T11" fmla="*/ 0 h 162"/>
                <a:gd name="T12" fmla="*/ 7 w 16"/>
                <a:gd name="T13" fmla="*/ 0 h 162"/>
              </a:gdLst>
              <a:ahLst/>
              <a:cxnLst>
                <a:cxn ang="0">
                  <a:pos x="T0" y="T1"/>
                </a:cxn>
                <a:cxn ang="0">
                  <a:pos x="T2" y="T3"/>
                </a:cxn>
                <a:cxn ang="0">
                  <a:pos x="T4" y="T5"/>
                </a:cxn>
                <a:cxn ang="0">
                  <a:pos x="T6" y="T7"/>
                </a:cxn>
                <a:cxn ang="0">
                  <a:pos x="T8" y="T9"/>
                </a:cxn>
                <a:cxn ang="0">
                  <a:pos x="T10" y="T11"/>
                </a:cxn>
                <a:cxn ang="0">
                  <a:pos x="T12" y="T13"/>
                </a:cxn>
              </a:cxnLst>
              <a:rect l="0" t="0" r="r" b="b"/>
              <a:pathLst>
                <a:path w="16" h="162">
                  <a:moveTo>
                    <a:pt x="7" y="0"/>
                  </a:moveTo>
                  <a:lnTo>
                    <a:pt x="16" y="68"/>
                  </a:lnTo>
                  <a:lnTo>
                    <a:pt x="2" y="143"/>
                  </a:lnTo>
                  <a:lnTo>
                    <a:pt x="0" y="162"/>
                  </a:lnTo>
                  <a:lnTo>
                    <a:pt x="3" y="64"/>
                  </a:lnTo>
                  <a:lnTo>
                    <a:pt x="7" y="0"/>
                  </a:lnTo>
                  <a:lnTo>
                    <a:pt x="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527" name="Freeform 46">
              <a:extLst>
                <a:ext uri="{FF2B5EF4-FFF2-40B4-BE49-F238E27FC236}">
                  <a16:creationId xmlns:a16="http://schemas.microsoft.com/office/drawing/2014/main" id="{4F05ED1F-CA79-4140-8324-415DAB37724B}"/>
                </a:ext>
              </a:extLst>
            </p:cNvPr>
            <p:cNvSpPr>
              <a:spLocks/>
            </p:cNvSpPr>
            <p:nvPr/>
          </p:nvSpPr>
          <p:spPr bwMode="auto">
            <a:xfrm>
              <a:off x="2452" y="2701"/>
              <a:ext cx="14" cy="214"/>
            </a:xfrm>
            <a:custGeom>
              <a:avLst/>
              <a:gdLst>
                <a:gd name="T0" fmla="*/ 3 w 14"/>
                <a:gd name="T1" fmla="*/ 0 h 214"/>
                <a:gd name="T2" fmla="*/ 14 w 14"/>
                <a:gd name="T3" fmla="*/ 2 h 214"/>
                <a:gd name="T4" fmla="*/ 5 w 14"/>
                <a:gd name="T5" fmla="*/ 214 h 214"/>
                <a:gd name="T6" fmla="*/ 0 w 14"/>
                <a:gd name="T7" fmla="*/ 86 h 214"/>
                <a:gd name="T8" fmla="*/ 3 w 14"/>
                <a:gd name="T9" fmla="*/ 0 h 214"/>
                <a:gd name="T10" fmla="*/ 3 w 14"/>
                <a:gd name="T11" fmla="*/ 0 h 214"/>
              </a:gdLst>
              <a:ahLst/>
              <a:cxnLst>
                <a:cxn ang="0">
                  <a:pos x="T0" y="T1"/>
                </a:cxn>
                <a:cxn ang="0">
                  <a:pos x="T2" y="T3"/>
                </a:cxn>
                <a:cxn ang="0">
                  <a:pos x="T4" y="T5"/>
                </a:cxn>
                <a:cxn ang="0">
                  <a:pos x="T6" y="T7"/>
                </a:cxn>
                <a:cxn ang="0">
                  <a:pos x="T8" y="T9"/>
                </a:cxn>
                <a:cxn ang="0">
                  <a:pos x="T10" y="T11"/>
                </a:cxn>
              </a:cxnLst>
              <a:rect l="0" t="0" r="r" b="b"/>
              <a:pathLst>
                <a:path w="14" h="214">
                  <a:moveTo>
                    <a:pt x="3" y="0"/>
                  </a:moveTo>
                  <a:lnTo>
                    <a:pt x="14" y="2"/>
                  </a:lnTo>
                  <a:lnTo>
                    <a:pt x="5" y="214"/>
                  </a:lnTo>
                  <a:lnTo>
                    <a:pt x="0" y="86"/>
                  </a:lnTo>
                  <a:lnTo>
                    <a:pt x="3" y="0"/>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528" name="Freeform 47">
              <a:extLst>
                <a:ext uri="{FF2B5EF4-FFF2-40B4-BE49-F238E27FC236}">
                  <a16:creationId xmlns:a16="http://schemas.microsoft.com/office/drawing/2014/main" id="{E12EA5A3-B33E-45A5-B228-05382A147AA7}"/>
                </a:ext>
              </a:extLst>
            </p:cNvPr>
            <p:cNvSpPr>
              <a:spLocks/>
            </p:cNvSpPr>
            <p:nvPr/>
          </p:nvSpPr>
          <p:spPr bwMode="auto">
            <a:xfrm>
              <a:off x="2143" y="2804"/>
              <a:ext cx="11" cy="141"/>
            </a:xfrm>
            <a:custGeom>
              <a:avLst/>
              <a:gdLst>
                <a:gd name="T0" fmla="*/ 8 w 11"/>
                <a:gd name="T1" fmla="*/ 0 h 141"/>
                <a:gd name="T2" fmla="*/ 11 w 11"/>
                <a:gd name="T3" fmla="*/ 141 h 141"/>
                <a:gd name="T4" fmla="*/ 0 w 11"/>
                <a:gd name="T5" fmla="*/ 28 h 141"/>
                <a:gd name="T6" fmla="*/ 8 w 11"/>
                <a:gd name="T7" fmla="*/ 0 h 141"/>
                <a:gd name="T8" fmla="*/ 8 w 11"/>
                <a:gd name="T9" fmla="*/ 0 h 141"/>
              </a:gdLst>
              <a:ahLst/>
              <a:cxnLst>
                <a:cxn ang="0">
                  <a:pos x="T0" y="T1"/>
                </a:cxn>
                <a:cxn ang="0">
                  <a:pos x="T2" y="T3"/>
                </a:cxn>
                <a:cxn ang="0">
                  <a:pos x="T4" y="T5"/>
                </a:cxn>
                <a:cxn ang="0">
                  <a:pos x="T6" y="T7"/>
                </a:cxn>
                <a:cxn ang="0">
                  <a:pos x="T8" y="T9"/>
                </a:cxn>
              </a:cxnLst>
              <a:rect l="0" t="0" r="r" b="b"/>
              <a:pathLst>
                <a:path w="11" h="141">
                  <a:moveTo>
                    <a:pt x="8" y="0"/>
                  </a:moveTo>
                  <a:lnTo>
                    <a:pt x="11" y="141"/>
                  </a:lnTo>
                  <a:lnTo>
                    <a:pt x="0" y="28"/>
                  </a:lnTo>
                  <a:lnTo>
                    <a:pt x="8" y="0"/>
                  </a:lnTo>
                  <a:lnTo>
                    <a:pt x="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529" name="Freeform 48">
              <a:extLst>
                <a:ext uri="{FF2B5EF4-FFF2-40B4-BE49-F238E27FC236}">
                  <a16:creationId xmlns:a16="http://schemas.microsoft.com/office/drawing/2014/main" id="{79CA41AB-48EF-428C-96DE-2D8DC3CC7B42}"/>
                </a:ext>
              </a:extLst>
            </p:cNvPr>
            <p:cNvSpPr>
              <a:spLocks/>
            </p:cNvSpPr>
            <p:nvPr/>
          </p:nvSpPr>
          <p:spPr bwMode="auto">
            <a:xfrm>
              <a:off x="2513" y="2869"/>
              <a:ext cx="52" cy="492"/>
            </a:xfrm>
            <a:custGeom>
              <a:avLst/>
              <a:gdLst>
                <a:gd name="T0" fmla="*/ 28 w 52"/>
                <a:gd name="T1" fmla="*/ 0 h 492"/>
                <a:gd name="T2" fmla="*/ 52 w 52"/>
                <a:gd name="T3" fmla="*/ 77 h 492"/>
                <a:gd name="T4" fmla="*/ 50 w 52"/>
                <a:gd name="T5" fmla="*/ 168 h 492"/>
                <a:gd name="T6" fmla="*/ 26 w 52"/>
                <a:gd name="T7" fmla="*/ 492 h 492"/>
                <a:gd name="T8" fmla="*/ 0 w 52"/>
                <a:gd name="T9" fmla="*/ 492 h 492"/>
                <a:gd name="T10" fmla="*/ 29 w 52"/>
                <a:gd name="T11" fmla="*/ 71 h 492"/>
                <a:gd name="T12" fmla="*/ 28 w 52"/>
                <a:gd name="T13" fmla="*/ 0 h 492"/>
                <a:gd name="T14" fmla="*/ 28 w 52"/>
                <a:gd name="T15" fmla="*/ 0 h 4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 h="492">
                  <a:moveTo>
                    <a:pt x="28" y="0"/>
                  </a:moveTo>
                  <a:lnTo>
                    <a:pt x="52" y="77"/>
                  </a:lnTo>
                  <a:lnTo>
                    <a:pt x="50" y="168"/>
                  </a:lnTo>
                  <a:lnTo>
                    <a:pt x="26" y="492"/>
                  </a:lnTo>
                  <a:lnTo>
                    <a:pt x="0" y="492"/>
                  </a:lnTo>
                  <a:lnTo>
                    <a:pt x="29" y="71"/>
                  </a:lnTo>
                  <a:lnTo>
                    <a:pt x="28" y="0"/>
                  </a:lnTo>
                  <a:lnTo>
                    <a:pt x="2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530" name="Freeform 49">
              <a:extLst>
                <a:ext uri="{FF2B5EF4-FFF2-40B4-BE49-F238E27FC236}">
                  <a16:creationId xmlns:a16="http://schemas.microsoft.com/office/drawing/2014/main" id="{9FC39222-AD1A-4930-8859-9668D9DBC516}"/>
                </a:ext>
              </a:extLst>
            </p:cNvPr>
            <p:cNvSpPr>
              <a:spLocks/>
            </p:cNvSpPr>
            <p:nvPr/>
          </p:nvSpPr>
          <p:spPr bwMode="auto">
            <a:xfrm>
              <a:off x="2316" y="2879"/>
              <a:ext cx="33" cy="72"/>
            </a:xfrm>
            <a:custGeom>
              <a:avLst/>
              <a:gdLst>
                <a:gd name="T0" fmla="*/ 33 w 33"/>
                <a:gd name="T1" fmla="*/ 0 h 72"/>
                <a:gd name="T2" fmla="*/ 26 w 33"/>
                <a:gd name="T3" fmla="*/ 36 h 72"/>
                <a:gd name="T4" fmla="*/ 0 w 33"/>
                <a:gd name="T5" fmla="*/ 72 h 72"/>
                <a:gd name="T6" fmla="*/ 33 w 33"/>
                <a:gd name="T7" fmla="*/ 0 h 72"/>
                <a:gd name="T8" fmla="*/ 33 w 33"/>
                <a:gd name="T9" fmla="*/ 0 h 72"/>
              </a:gdLst>
              <a:ahLst/>
              <a:cxnLst>
                <a:cxn ang="0">
                  <a:pos x="T0" y="T1"/>
                </a:cxn>
                <a:cxn ang="0">
                  <a:pos x="T2" y="T3"/>
                </a:cxn>
                <a:cxn ang="0">
                  <a:pos x="T4" y="T5"/>
                </a:cxn>
                <a:cxn ang="0">
                  <a:pos x="T6" y="T7"/>
                </a:cxn>
                <a:cxn ang="0">
                  <a:pos x="T8" y="T9"/>
                </a:cxn>
              </a:cxnLst>
              <a:rect l="0" t="0" r="r" b="b"/>
              <a:pathLst>
                <a:path w="33" h="72">
                  <a:moveTo>
                    <a:pt x="33" y="0"/>
                  </a:moveTo>
                  <a:lnTo>
                    <a:pt x="26" y="36"/>
                  </a:lnTo>
                  <a:lnTo>
                    <a:pt x="0" y="72"/>
                  </a:lnTo>
                  <a:lnTo>
                    <a:pt x="33" y="0"/>
                  </a:lnTo>
                  <a:lnTo>
                    <a:pt x="3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531" name="Freeform 50">
              <a:extLst>
                <a:ext uri="{FF2B5EF4-FFF2-40B4-BE49-F238E27FC236}">
                  <a16:creationId xmlns:a16="http://schemas.microsoft.com/office/drawing/2014/main" id="{D3BB9D93-B188-4B36-9F84-9BD3345ADC3D}"/>
                </a:ext>
              </a:extLst>
            </p:cNvPr>
            <p:cNvSpPr>
              <a:spLocks/>
            </p:cNvSpPr>
            <p:nvPr/>
          </p:nvSpPr>
          <p:spPr bwMode="auto">
            <a:xfrm>
              <a:off x="2371" y="2915"/>
              <a:ext cx="41" cy="76"/>
            </a:xfrm>
            <a:custGeom>
              <a:avLst/>
              <a:gdLst>
                <a:gd name="T0" fmla="*/ 4 w 41"/>
                <a:gd name="T1" fmla="*/ 0 h 76"/>
                <a:gd name="T2" fmla="*/ 35 w 41"/>
                <a:gd name="T3" fmla="*/ 28 h 76"/>
                <a:gd name="T4" fmla="*/ 41 w 41"/>
                <a:gd name="T5" fmla="*/ 76 h 76"/>
                <a:gd name="T6" fmla="*/ 0 w 41"/>
                <a:gd name="T7" fmla="*/ 5 h 76"/>
                <a:gd name="T8" fmla="*/ 4 w 41"/>
                <a:gd name="T9" fmla="*/ 0 h 76"/>
                <a:gd name="T10" fmla="*/ 4 w 41"/>
                <a:gd name="T11" fmla="*/ 0 h 76"/>
              </a:gdLst>
              <a:ahLst/>
              <a:cxnLst>
                <a:cxn ang="0">
                  <a:pos x="T0" y="T1"/>
                </a:cxn>
                <a:cxn ang="0">
                  <a:pos x="T2" y="T3"/>
                </a:cxn>
                <a:cxn ang="0">
                  <a:pos x="T4" y="T5"/>
                </a:cxn>
                <a:cxn ang="0">
                  <a:pos x="T6" y="T7"/>
                </a:cxn>
                <a:cxn ang="0">
                  <a:pos x="T8" y="T9"/>
                </a:cxn>
                <a:cxn ang="0">
                  <a:pos x="T10" y="T11"/>
                </a:cxn>
              </a:cxnLst>
              <a:rect l="0" t="0" r="r" b="b"/>
              <a:pathLst>
                <a:path w="41" h="76">
                  <a:moveTo>
                    <a:pt x="4" y="0"/>
                  </a:moveTo>
                  <a:lnTo>
                    <a:pt x="35" y="28"/>
                  </a:lnTo>
                  <a:lnTo>
                    <a:pt x="41" y="76"/>
                  </a:lnTo>
                  <a:lnTo>
                    <a:pt x="0" y="5"/>
                  </a:lnTo>
                  <a:lnTo>
                    <a:pt x="4" y="0"/>
                  </a:lnTo>
                  <a:lnTo>
                    <a:pt x="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532" name="Freeform 51">
              <a:extLst>
                <a:ext uri="{FF2B5EF4-FFF2-40B4-BE49-F238E27FC236}">
                  <a16:creationId xmlns:a16="http://schemas.microsoft.com/office/drawing/2014/main" id="{DBF7CE5F-23A9-40D3-932B-AD1B50733267}"/>
                </a:ext>
              </a:extLst>
            </p:cNvPr>
            <p:cNvSpPr>
              <a:spLocks/>
            </p:cNvSpPr>
            <p:nvPr/>
          </p:nvSpPr>
          <p:spPr bwMode="auto">
            <a:xfrm>
              <a:off x="3125" y="2935"/>
              <a:ext cx="466" cy="603"/>
            </a:xfrm>
            <a:custGeom>
              <a:avLst/>
              <a:gdLst>
                <a:gd name="T0" fmla="*/ 95 w 466"/>
                <a:gd name="T1" fmla="*/ 0 h 603"/>
                <a:gd name="T2" fmla="*/ 142 w 466"/>
                <a:gd name="T3" fmla="*/ 127 h 603"/>
                <a:gd name="T4" fmla="*/ 112 w 466"/>
                <a:gd name="T5" fmla="*/ 330 h 603"/>
                <a:gd name="T6" fmla="*/ 80 w 466"/>
                <a:gd name="T7" fmla="*/ 436 h 603"/>
                <a:gd name="T8" fmla="*/ 298 w 466"/>
                <a:gd name="T9" fmla="*/ 464 h 603"/>
                <a:gd name="T10" fmla="*/ 466 w 466"/>
                <a:gd name="T11" fmla="*/ 553 h 603"/>
                <a:gd name="T12" fmla="*/ 450 w 466"/>
                <a:gd name="T13" fmla="*/ 586 h 603"/>
                <a:gd name="T14" fmla="*/ 409 w 466"/>
                <a:gd name="T15" fmla="*/ 588 h 603"/>
                <a:gd name="T16" fmla="*/ 320 w 466"/>
                <a:gd name="T17" fmla="*/ 583 h 603"/>
                <a:gd name="T18" fmla="*/ 72 w 466"/>
                <a:gd name="T19" fmla="*/ 603 h 603"/>
                <a:gd name="T20" fmla="*/ 49 w 466"/>
                <a:gd name="T21" fmla="*/ 524 h 603"/>
                <a:gd name="T22" fmla="*/ 42 w 466"/>
                <a:gd name="T23" fmla="*/ 574 h 603"/>
                <a:gd name="T24" fmla="*/ 0 w 466"/>
                <a:gd name="T25" fmla="*/ 542 h 603"/>
                <a:gd name="T26" fmla="*/ 1 w 466"/>
                <a:gd name="T27" fmla="*/ 477 h 603"/>
                <a:gd name="T28" fmla="*/ 42 w 466"/>
                <a:gd name="T29" fmla="*/ 490 h 603"/>
                <a:gd name="T30" fmla="*/ 59 w 466"/>
                <a:gd name="T31" fmla="*/ 306 h 603"/>
                <a:gd name="T32" fmla="*/ 84 w 466"/>
                <a:gd name="T33" fmla="*/ 200 h 603"/>
                <a:gd name="T34" fmla="*/ 106 w 466"/>
                <a:gd name="T35" fmla="*/ 104 h 603"/>
                <a:gd name="T36" fmla="*/ 83 w 466"/>
                <a:gd name="T37" fmla="*/ 7 h 603"/>
                <a:gd name="T38" fmla="*/ 95 w 466"/>
                <a:gd name="T39" fmla="*/ 0 h 603"/>
                <a:gd name="T40" fmla="*/ 95 w 466"/>
                <a:gd name="T41" fmla="*/ 0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66" h="603">
                  <a:moveTo>
                    <a:pt x="95" y="0"/>
                  </a:moveTo>
                  <a:lnTo>
                    <a:pt x="142" y="127"/>
                  </a:lnTo>
                  <a:lnTo>
                    <a:pt x="112" y="330"/>
                  </a:lnTo>
                  <a:lnTo>
                    <a:pt x="80" y="436"/>
                  </a:lnTo>
                  <a:lnTo>
                    <a:pt x="298" y="464"/>
                  </a:lnTo>
                  <a:lnTo>
                    <a:pt x="466" y="553"/>
                  </a:lnTo>
                  <a:lnTo>
                    <a:pt x="450" y="586"/>
                  </a:lnTo>
                  <a:lnTo>
                    <a:pt x="409" y="588"/>
                  </a:lnTo>
                  <a:lnTo>
                    <a:pt x="320" y="583"/>
                  </a:lnTo>
                  <a:lnTo>
                    <a:pt x="72" y="603"/>
                  </a:lnTo>
                  <a:lnTo>
                    <a:pt x="49" y="524"/>
                  </a:lnTo>
                  <a:lnTo>
                    <a:pt x="42" y="574"/>
                  </a:lnTo>
                  <a:lnTo>
                    <a:pt x="0" y="542"/>
                  </a:lnTo>
                  <a:lnTo>
                    <a:pt x="1" y="477"/>
                  </a:lnTo>
                  <a:lnTo>
                    <a:pt x="42" y="490"/>
                  </a:lnTo>
                  <a:lnTo>
                    <a:pt x="59" y="306"/>
                  </a:lnTo>
                  <a:lnTo>
                    <a:pt x="84" y="200"/>
                  </a:lnTo>
                  <a:lnTo>
                    <a:pt x="106" y="104"/>
                  </a:lnTo>
                  <a:lnTo>
                    <a:pt x="83" y="7"/>
                  </a:lnTo>
                  <a:lnTo>
                    <a:pt x="95" y="0"/>
                  </a:lnTo>
                  <a:lnTo>
                    <a:pt x="9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533" name="Freeform 52">
              <a:extLst>
                <a:ext uri="{FF2B5EF4-FFF2-40B4-BE49-F238E27FC236}">
                  <a16:creationId xmlns:a16="http://schemas.microsoft.com/office/drawing/2014/main" id="{2861F797-D91F-4133-A5D2-D7070F389EBC}"/>
                </a:ext>
              </a:extLst>
            </p:cNvPr>
            <p:cNvSpPr>
              <a:spLocks/>
            </p:cNvSpPr>
            <p:nvPr/>
          </p:nvSpPr>
          <p:spPr bwMode="auto">
            <a:xfrm>
              <a:off x="3053" y="2966"/>
              <a:ext cx="149" cy="133"/>
            </a:xfrm>
            <a:custGeom>
              <a:avLst/>
              <a:gdLst>
                <a:gd name="T0" fmla="*/ 61 w 149"/>
                <a:gd name="T1" fmla="*/ 0 h 133"/>
                <a:gd name="T2" fmla="*/ 127 w 149"/>
                <a:gd name="T3" fmla="*/ 12 h 133"/>
                <a:gd name="T4" fmla="*/ 149 w 149"/>
                <a:gd name="T5" fmla="*/ 74 h 133"/>
                <a:gd name="T6" fmla="*/ 136 w 149"/>
                <a:gd name="T7" fmla="*/ 122 h 133"/>
                <a:gd name="T8" fmla="*/ 90 w 149"/>
                <a:gd name="T9" fmla="*/ 133 h 133"/>
                <a:gd name="T10" fmla="*/ 91 w 149"/>
                <a:gd name="T11" fmla="*/ 93 h 133"/>
                <a:gd name="T12" fmla="*/ 73 w 149"/>
                <a:gd name="T13" fmla="*/ 96 h 133"/>
                <a:gd name="T14" fmla="*/ 51 w 149"/>
                <a:gd name="T15" fmla="*/ 124 h 133"/>
                <a:gd name="T16" fmla="*/ 15 w 149"/>
                <a:gd name="T17" fmla="*/ 132 h 133"/>
                <a:gd name="T18" fmla="*/ 0 w 149"/>
                <a:gd name="T19" fmla="*/ 60 h 133"/>
                <a:gd name="T20" fmla="*/ 61 w 149"/>
                <a:gd name="T21" fmla="*/ 0 h 133"/>
                <a:gd name="T22" fmla="*/ 61 w 149"/>
                <a:gd name="T23" fmla="*/ 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9" h="133">
                  <a:moveTo>
                    <a:pt x="61" y="0"/>
                  </a:moveTo>
                  <a:lnTo>
                    <a:pt x="127" y="12"/>
                  </a:lnTo>
                  <a:lnTo>
                    <a:pt x="149" y="74"/>
                  </a:lnTo>
                  <a:lnTo>
                    <a:pt x="136" y="122"/>
                  </a:lnTo>
                  <a:lnTo>
                    <a:pt x="90" y="133"/>
                  </a:lnTo>
                  <a:lnTo>
                    <a:pt x="91" y="93"/>
                  </a:lnTo>
                  <a:lnTo>
                    <a:pt x="73" y="96"/>
                  </a:lnTo>
                  <a:lnTo>
                    <a:pt x="51" y="124"/>
                  </a:lnTo>
                  <a:lnTo>
                    <a:pt x="15" y="132"/>
                  </a:lnTo>
                  <a:lnTo>
                    <a:pt x="0" y="60"/>
                  </a:lnTo>
                  <a:lnTo>
                    <a:pt x="61" y="0"/>
                  </a:lnTo>
                  <a:lnTo>
                    <a:pt x="6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534" name="Freeform 53">
              <a:extLst>
                <a:ext uri="{FF2B5EF4-FFF2-40B4-BE49-F238E27FC236}">
                  <a16:creationId xmlns:a16="http://schemas.microsoft.com/office/drawing/2014/main" id="{A830B2B2-9024-4A70-8FC2-207FB00379B2}"/>
                </a:ext>
              </a:extLst>
            </p:cNvPr>
            <p:cNvSpPr>
              <a:spLocks/>
            </p:cNvSpPr>
            <p:nvPr/>
          </p:nvSpPr>
          <p:spPr bwMode="auto">
            <a:xfrm>
              <a:off x="2703" y="2996"/>
              <a:ext cx="261" cy="182"/>
            </a:xfrm>
            <a:custGeom>
              <a:avLst/>
              <a:gdLst>
                <a:gd name="T0" fmla="*/ 132 w 261"/>
                <a:gd name="T1" fmla="*/ 0 h 182"/>
                <a:gd name="T2" fmla="*/ 225 w 261"/>
                <a:gd name="T3" fmla="*/ 39 h 182"/>
                <a:gd name="T4" fmla="*/ 261 w 261"/>
                <a:gd name="T5" fmla="*/ 132 h 182"/>
                <a:gd name="T6" fmla="*/ 220 w 261"/>
                <a:gd name="T7" fmla="*/ 122 h 182"/>
                <a:gd name="T8" fmla="*/ 216 w 261"/>
                <a:gd name="T9" fmla="*/ 123 h 182"/>
                <a:gd name="T10" fmla="*/ 195 w 261"/>
                <a:gd name="T11" fmla="*/ 156 h 182"/>
                <a:gd name="T12" fmla="*/ 163 w 261"/>
                <a:gd name="T13" fmla="*/ 182 h 182"/>
                <a:gd name="T14" fmla="*/ 141 w 261"/>
                <a:gd name="T15" fmla="*/ 151 h 182"/>
                <a:gd name="T16" fmla="*/ 125 w 261"/>
                <a:gd name="T17" fmla="*/ 162 h 182"/>
                <a:gd name="T18" fmla="*/ 106 w 261"/>
                <a:gd name="T19" fmla="*/ 171 h 182"/>
                <a:gd name="T20" fmla="*/ 91 w 261"/>
                <a:gd name="T21" fmla="*/ 144 h 182"/>
                <a:gd name="T22" fmla="*/ 66 w 261"/>
                <a:gd name="T23" fmla="*/ 157 h 182"/>
                <a:gd name="T24" fmla="*/ 63 w 261"/>
                <a:gd name="T25" fmla="*/ 123 h 182"/>
                <a:gd name="T26" fmla="*/ 59 w 261"/>
                <a:gd name="T27" fmla="*/ 123 h 182"/>
                <a:gd name="T28" fmla="*/ 0 w 261"/>
                <a:gd name="T29" fmla="*/ 134 h 182"/>
                <a:gd name="T30" fmla="*/ 4 w 261"/>
                <a:gd name="T31" fmla="*/ 77 h 182"/>
                <a:gd name="T32" fmla="*/ 61 w 261"/>
                <a:gd name="T33" fmla="*/ 27 h 182"/>
                <a:gd name="T34" fmla="*/ 132 w 261"/>
                <a:gd name="T35" fmla="*/ 0 h 182"/>
                <a:gd name="T36" fmla="*/ 132 w 261"/>
                <a:gd name="T37" fmla="*/ 0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61" h="182">
                  <a:moveTo>
                    <a:pt x="132" y="0"/>
                  </a:moveTo>
                  <a:lnTo>
                    <a:pt x="225" y="39"/>
                  </a:lnTo>
                  <a:lnTo>
                    <a:pt x="261" y="132"/>
                  </a:lnTo>
                  <a:lnTo>
                    <a:pt x="220" y="122"/>
                  </a:lnTo>
                  <a:lnTo>
                    <a:pt x="216" y="123"/>
                  </a:lnTo>
                  <a:lnTo>
                    <a:pt x="195" y="156"/>
                  </a:lnTo>
                  <a:lnTo>
                    <a:pt x="163" y="182"/>
                  </a:lnTo>
                  <a:lnTo>
                    <a:pt x="141" y="151"/>
                  </a:lnTo>
                  <a:lnTo>
                    <a:pt x="125" y="162"/>
                  </a:lnTo>
                  <a:lnTo>
                    <a:pt x="106" y="171"/>
                  </a:lnTo>
                  <a:lnTo>
                    <a:pt x="91" y="144"/>
                  </a:lnTo>
                  <a:lnTo>
                    <a:pt x="66" y="157"/>
                  </a:lnTo>
                  <a:lnTo>
                    <a:pt x="63" y="123"/>
                  </a:lnTo>
                  <a:lnTo>
                    <a:pt x="59" y="123"/>
                  </a:lnTo>
                  <a:lnTo>
                    <a:pt x="0" y="134"/>
                  </a:lnTo>
                  <a:lnTo>
                    <a:pt x="4" y="77"/>
                  </a:lnTo>
                  <a:lnTo>
                    <a:pt x="61" y="27"/>
                  </a:lnTo>
                  <a:lnTo>
                    <a:pt x="132" y="0"/>
                  </a:lnTo>
                  <a:lnTo>
                    <a:pt x="13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535" name="Freeform 54">
              <a:extLst>
                <a:ext uri="{FF2B5EF4-FFF2-40B4-BE49-F238E27FC236}">
                  <a16:creationId xmlns:a16="http://schemas.microsoft.com/office/drawing/2014/main" id="{BDE4F5AB-49B0-4400-BEC4-D683B9556A68}"/>
                </a:ext>
              </a:extLst>
            </p:cNvPr>
            <p:cNvSpPr>
              <a:spLocks/>
            </p:cNvSpPr>
            <p:nvPr/>
          </p:nvSpPr>
          <p:spPr bwMode="auto">
            <a:xfrm>
              <a:off x="2301" y="3006"/>
              <a:ext cx="113" cy="155"/>
            </a:xfrm>
            <a:custGeom>
              <a:avLst/>
              <a:gdLst>
                <a:gd name="T0" fmla="*/ 7 w 113"/>
                <a:gd name="T1" fmla="*/ 0 h 155"/>
                <a:gd name="T2" fmla="*/ 11 w 113"/>
                <a:gd name="T3" fmla="*/ 93 h 155"/>
                <a:gd name="T4" fmla="*/ 23 w 113"/>
                <a:gd name="T5" fmla="*/ 132 h 155"/>
                <a:gd name="T6" fmla="*/ 66 w 113"/>
                <a:gd name="T7" fmla="*/ 142 h 155"/>
                <a:gd name="T8" fmla="*/ 97 w 113"/>
                <a:gd name="T9" fmla="*/ 101 h 155"/>
                <a:gd name="T10" fmla="*/ 101 w 113"/>
                <a:gd name="T11" fmla="*/ 40 h 155"/>
                <a:gd name="T12" fmla="*/ 113 w 113"/>
                <a:gd name="T13" fmla="*/ 95 h 155"/>
                <a:gd name="T14" fmla="*/ 85 w 113"/>
                <a:gd name="T15" fmla="*/ 140 h 155"/>
                <a:gd name="T16" fmla="*/ 41 w 113"/>
                <a:gd name="T17" fmla="*/ 155 h 155"/>
                <a:gd name="T18" fmla="*/ 0 w 113"/>
                <a:gd name="T19" fmla="*/ 116 h 155"/>
                <a:gd name="T20" fmla="*/ 7 w 113"/>
                <a:gd name="T21" fmla="*/ 0 h 155"/>
                <a:gd name="T22" fmla="*/ 7 w 113"/>
                <a:gd name="T23" fmla="*/ 0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3" h="155">
                  <a:moveTo>
                    <a:pt x="7" y="0"/>
                  </a:moveTo>
                  <a:lnTo>
                    <a:pt x="11" y="93"/>
                  </a:lnTo>
                  <a:lnTo>
                    <a:pt x="23" y="132"/>
                  </a:lnTo>
                  <a:lnTo>
                    <a:pt x="66" y="142"/>
                  </a:lnTo>
                  <a:lnTo>
                    <a:pt x="97" y="101"/>
                  </a:lnTo>
                  <a:lnTo>
                    <a:pt x="101" y="40"/>
                  </a:lnTo>
                  <a:lnTo>
                    <a:pt x="113" y="95"/>
                  </a:lnTo>
                  <a:lnTo>
                    <a:pt x="85" y="140"/>
                  </a:lnTo>
                  <a:lnTo>
                    <a:pt x="41" y="155"/>
                  </a:lnTo>
                  <a:lnTo>
                    <a:pt x="0" y="116"/>
                  </a:lnTo>
                  <a:lnTo>
                    <a:pt x="7" y="0"/>
                  </a:lnTo>
                  <a:lnTo>
                    <a:pt x="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536" name="Freeform 55">
              <a:extLst>
                <a:ext uri="{FF2B5EF4-FFF2-40B4-BE49-F238E27FC236}">
                  <a16:creationId xmlns:a16="http://schemas.microsoft.com/office/drawing/2014/main" id="{C97314D4-BDBC-438F-A9B3-D64D443E3523}"/>
                </a:ext>
              </a:extLst>
            </p:cNvPr>
            <p:cNvSpPr>
              <a:spLocks/>
            </p:cNvSpPr>
            <p:nvPr/>
          </p:nvSpPr>
          <p:spPr bwMode="auto">
            <a:xfrm>
              <a:off x="2080" y="3052"/>
              <a:ext cx="78" cy="369"/>
            </a:xfrm>
            <a:custGeom>
              <a:avLst/>
              <a:gdLst>
                <a:gd name="T0" fmla="*/ 0 w 78"/>
                <a:gd name="T1" fmla="*/ 0 h 369"/>
                <a:gd name="T2" fmla="*/ 38 w 78"/>
                <a:gd name="T3" fmla="*/ 66 h 369"/>
                <a:gd name="T4" fmla="*/ 48 w 78"/>
                <a:gd name="T5" fmla="*/ 157 h 369"/>
                <a:gd name="T6" fmla="*/ 78 w 78"/>
                <a:gd name="T7" fmla="*/ 365 h 369"/>
                <a:gd name="T8" fmla="*/ 60 w 78"/>
                <a:gd name="T9" fmla="*/ 369 h 369"/>
                <a:gd name="T10" fmla="*/ 20 w 78"/>
                <a:gd name="T11" fmla="*/ 182 h 369"/>
                <a:gd name="T12" fmla="*/ 0 w 78"/>
                <a:gd name="T13" fmla="*/ 0 h 369"/>
                <a:gd name="T14" fmla="*/ 0 w 78"/>
                <a:gd name="T15" fmla="*/ 0 h 3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8" h="369">
                  <a:moveTo>
                    <a:pt x="0" y="0"/>
                  </a:moveTo>
                  <a:lnTo>
                    <a:pt x="38" y="66"/>
                  </a:lnTo>
                  <a:lnTo>
                    <a:pt x="48" y="157"/>
                  </a:lnTo>
                  <a:lnTo>
                    <a:pt x="78" y="365"/>
                  </a:lnTo>
                  <a:lnTo>
                    <a:pt x="60" y="369"/>
                  </a:lnTo>
                  <a:lnTo>
                    <a:pt x="20" y="182"/>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537" name="Freeform 56">
              <a:extLst>
                <a:ext uri="{FF2B5EF4-FFF2-40B4-BE49-F238E27FC236}">
                  <a16:creationId xmlns:a16="http://schemas.microsoft.com/office/drawing/2014/main" id="{728E8172-E296-4BFC-81D8-3919FF49FA55}"/>
                </a:ext>
              </a:extLst>
            </p:cNvPr>
            <p:cNvSpPr>
              <a:spLocks/>
            </p:cNvSpPr>
            <p:nvPr/>
          </p:nvSpPr>
          <p:spPr bwMode="auto">
            <a:xfrm>
              <a:off x="2123" y="3082"/>
              <a:ext cx="104" cy="340"/>
            </a:xfrm>
            <a:custGeom>
              <a:avLst/>
              <a:gdLst>
                <a:gd name="T0" fmla="*/ 2 w 104"/>
                <a:gd name="T1" fmla="*/ 0 h 340"/>
                <a:gd name="T2" fmla="*/ 61 w 104"/>
                <a:gd name="T3" fmla="*/ 58 h 340"/>
                <a:gd name="T4" fmla="*/ 91 w 104"/>
                <a:gd name="T5" fmla="*/ 142 h 340"/>
                <a:gd name="T6" fmla="*/ 104 w 104"/>
                <a:gd name="T7" fmla="*/ 340 h 340"/>
                <a:gd name="T8" fmla="*/ 76 w 104"/>
                <a:gd name="T9" fmla="*/ 196 h 340"/>
                <a:gd name="T10" fmla="*/ 45 w 104"/>
                <a:gd name="T11" fmla="*/ 97 h 340"/>
                <a:gd name="T12" fmla="*/ 0 w 104"/>
                <a:gd name="T13" fmla="*/ 1 h 340"/>
                <a:gd name="T14" fmla="*/ 2 w 104"/>
                <a:gd name="T15" fmla="*/ 0 h 340"/>
                <a:gd name="T16" fmla="*/ 2 w 104"/>
                <a:gd name="T1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4" h="340">
                  <a:moveTo>
                    <a:pt x="2" y="0"/>
                  </a:moveTo>
                  <a:lnTo>
                    <a:pt x="61" y="58"/>
                  </a:lnTo>
                  <a:lnTo>
                    <a:pt x="91" y="142"/>
                  </a:lnTo>
                  <a:lnTo>
                    <a:pt x="104" y="340"/>
                  </a:lnTo>
                  <a:lnTo>
                    <a:pt x="76" y="196"/>
                  </a:lnTo>
                  <a:lnTo>
                    <a:pt x="45" y="97"/>
                  </a:lnTo>
                  <a:lnTo>
                    <a:pt x="0" y="1"/>
                  </a:lnTo>
                  <a:lnTo>
                    <a:pt x="2" y="0"/>
                  </a:lnTo>
                  <a:lnTo>
                    <a:pt x="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538" name="Freeform 57">
              <a:extLst>
                <a:ext uri="{FF2B5EF4-FFF2-40B4-BE49-F238E27FC236}">
                  <a16:creationId xmlns:a16="http://schemas.microsoft.com/office/drawing/2014/main" id="{7994DB2A-5457-4E2F-8EDE-42191CBFA72F}"/>
                </a:ext>
              </a:extLst>
            </p:cNvPr>
            <p:cNvSpPr>
              <a:spLocks/>
            </p:cNvSpPr>
            <p:nvPr/>
          </p:nvSpPr>
          <p:spPr bwMode="auto">
            <a:xfrm>
              <a:off x="2933" y="3153"/>
              <a:ext cx="108" cy="172"/>
            </a:xfrm>
            <a:custGeom>
              <a:avLst/>
              <a:gdLst>
                <a:gd name="T0" fmla="*/ 54 w 108"/>
                <a:gd name="T1" fmla="*/ 0 h 172"/>
                <a:gd name="T2" fmla="*/ 81 w 108"/>
                <a:gd name="T3" fmla="*/ 39 h 172"/>
                <a:gd name="T4" fmla="*/ 101 w 108"/>
                <a:gd name="T5" fmla="*/ 91 h 172"/>
                <a:gd name="T6" fmla="*/ 108 w 108"/>
                <a:gd name="T7" fmla="*/ 152 h 172"/>
                <a:gd name="T8" fmla="*/ 105 w 108"/>
                <a:gd name="T9" fmla="*/ 172 h 172"/>
                <a:gd name="T10" fmla="*/ 82 w 108"/>
                <a:gd name="T11" fmla="*/ 162 h 172"/>
                <a:gd name="T12" fmla="*/ 76 w 108"/>
                <a:gd name="T13" fmla="*/ 122 h 172"/>
                <a:gd name="T14" fmla="*/ 33 w 108"/>
                <a:gd name="T15" fmla="*/ 156 h 172"/>
                <a:gd name="T16" fmla="*/ 0 w 108"/>
                <a:gd name="T17" fmla="*/ 107 h 172"/>
                <a:gd name="T18" fmla="*/ 54 w 108"/>
                <a:gd name="T19" fmla="*/ 0 h 172"/>
                <a:gd name="T20" fmla="*/ 54 w 108"/>
                <a:gd name="T21" fmla="*/ 0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 h="172">
                  <a:moveTo>
                    <a:pt x="54" y="0"/>
                  </a:moveTo>
                  <a:lnTo>
                    <a:pt x="81" y="39"/>
                  </a:lnTo>
                  <a:lnTo>
                    <a:pt x="101" y="91"/>
                  </a:lnTo>
                  <a:lnTo>
                    <a:pt x="108" y="152"/>
                  </a:lnTo>
                  <a:lnTo>
                    <a:pt x="105" y="172"/>
                  </a:lnTo>
                  <a:lnTo>
                    <a:pt x="82" y="162"/>
                  </a:lnTo>
                  <a:lnTo>
                    <a:pt x="76" y="122"/>
                  </a:lnTo>
                  <a:lnTo>
                    <a:pt x="33" y="156"/>
                  </a:lnTo>
                  <a:lnTo>
                    <a:pt x="0" y="107"/>
                  </a:lnTo>
                  <a:lnTo>
                    <a:pt x="54" y="0"/>
                  </a:lnTo>
                  <a:lnTo>
                    <a:pt x="5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539" name="Freeform 58">
              <a:extLst>
                <a:ext uri="{FF2B5EF4-FFF2-40B4-BE49-F238E27FC236}">
                  <a16:creationId xmlns:a16="http://schemas.microsoft.com/office/drawing/2014/main" id="{261137DB-8AD6-4B03-8CF6-F167681EF5D1}"/>
                </a:ext>
              </a:extLst>
            </p:cNvPr>
            <p:cNvSpPr>
              <a:spLocks/>
            </p:cNvSpPr>
            <p:nvPr/>
          </p:nvSpPr>
          <p:spPr bwMode="auto">
            <a:xfrm>
              <a:off x="3053" y="3158"/>
              <a:ext cx="61" cy="134"/>
            </a:xfrm>
            <a:custGeom>
              <a:avLst/>
              <a:gdLst>
                <a:gd name="T0" fmla="*/ 0 w 61"/>
                <a:gd name="T1" fmla="*/ 0 h 134"/>
                <a:gd name="T2" fmla="*/ 61 w 61"/>
                <a:gd name="T3" fmla="*/ 52 h 134"/>
                <a:gd name="T4" fmla="*/ 58 w 61"/>
                <a:gd name="T5" fmla="*/ 122 h 134"/>
                <a:gd name="T6" fmla="*/ 17 w 61"/>
                <a:gd name="T7" fmla="*/ 134 h 134"/>
                <a:gd name="T8" fmla="*/ 6 w 61"/>
                <a:gd name="T9" fmla="*/ 72 h 134"/>
                <a:gd name="T10" fmla="*/ 0 w 61"/>
                <a:gd name="T11" fmla="*/ 0 h 134"/>
                <a:gd name="T12" fmla="*/ 0 w 61"/>
                <a:gd name="T13" fmla="*/ 0 h 134"/>
              </a:gdLst>
              <a:ahLst/>
              <a:cxnLst>
                <a:cxn ang="0">
                  <a:pos x="T0" y="T1"/>
                </a:cxn>
                <a:cxn ang="0">
                  <a:pos x="T2" y="T3"/>
                </a:cxn>
                <a:cxn ang="0">
                  <a:pos x="T4" y="T5"/>
                </a:cxn>
                <a:cxn ang="0">
                  <a:pos x="T6" y="T7"/>
                </a:cxn>
                <a:cxn ang="0">
                  <a:pos x="T8" y="T9"/>
                </a:cxn>
                <a:cxn ang="0">
                  <a:pos x="T10" y="T11"/>
                </a:cxn>
                <a:cxn ang="0">
                  <a:pos x="T12" y="T13"/>
                </a:cxn>
              </a:cxnLst>
              <a:rect l="0" t="0" r="r" b="b"/>
              <a:pathLst>
                <a:path w="61" h="134">
                  <a:moveTo>
                    <a:pt x="0" y="0"/>
                  </a:moveTo>
                  <a:lnTo>
                    <a:pt x="61" y="52"/>
                  </a:lnTo>
                  <a:lnTo>
                    <a:pt x="58" y="122"/>
                  </a:lnTo>
                  <a:lnTo>
                    <a:pt x="17" y="134"/>
                  </a:lnTo>
                  <a:lnTo>
                    <a:pt x="6" y="72"/>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540" name="Freeform 59">
              <a:extLst>
                <a:ext uri="{FF2B5EF4-FFF2-40B4-BE49-F238E27FC236}">
                  <a16:creationId xmlns:a16="http://schemas.microsoft.com/office/drawing/2014/main" id="{E836BFFC-001D-4A1C-89BA-8583BA592E52}"/>
                </a:ext>
              </a:extLst>
            </p:cNvPr>
            <p:cNvSpPr>
              <a:spLocks/>
            </p:cNvSpPr>
            <p:nvPr/>
          </p:nvSpPr>
          <p:spPr bwMode="auto">
            <a:xfrm>
              <a:off x="2291" y="3204"/>
              <a:ext cx="140" cy="294"/>
            </a:xfrm>
            <a:custGeom>
              <a:avLst/>
              <a:gdLst>
                <a:gd name="T0" fmla="*/ 93 w 140"/>
                <a:gd name="T1" fmla="*/ 0 h 294"/>
                <a:gd name="T2" fmla="*/ 137 w 140"/>
                <a:gd name="T3" fmla="*/ 63 h 294"/>
                <a:gd name="T4" fmla="*/ 140 w 140"/>
                <a:gd name="T5" fmla="*/ 152 h 294"/>
                <a:gd name="T6" fmla="*/ 101 w 140"/>
                <a:gd name="T7" fmla="*/ 294 h 294"/>
                <a:gd name="T8" fmla="*/ 90 w 140"/>
                <a:gd name="T9" fmla="*/ 76 h 294"/>
                <a:gd name="T10" fmla="*/ 0 w 140"/>
                <a:gd name="T11" fmla="*/ 263 h 294"/>
                <a:gd name="T12" fmla="*/ 2 w 140"/>
                <a:gd name="T13" fmla="*/ 179 h 294"/>
                <a:gd name="T14" fmla="*/ 43 w 140"/>
                <a:gd name="T15" fmla="*/ 94 h 294"/>
                <a:gd name="T16" fmla="*/ 93 w 140"/>
                <a:gd name="T17" fmla="*/ 0 h 294"/>
                <a:gd name="T18" fmla="*/ 93 w 140"/>
                <a:gd name="T19" fmla="*/ 0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0" h="294">
                  <a:moveTo>
                    <a:pt x="93" y="0"/>
                  </a:moveTo>
                  <a:lnTo>
                    <a:pt x="137" y="63"/>
                  </a:lnTo>
                  <a:lnTo>
                    <a:pt x="140" y="152"/>
                  </a:lnTo>
                  <a:lnTo>
                    <a:pt x="101" y="294"/>
                  </a:lnTo>
                  <a:lnTo>
                    <a:pt x="90" y="76"/>
                  </a:lnTo>
                  <a:lnTo>
                    <a:pt x="0" y="263"/>
                  </a:lnTo>
                  <a:lnTo>
                    <a:pt x="2" y="179"/>
                  </a:lnTo>
                  <a:lnTo>
                    <a:pt x="43" y="94"/>
                  </a:lnTo>
                  <a:lnTo>
                    <a:pt x="93" y="0"/>
                  </a:lnTo>
                  <a:lnTo>
                    <a:pt x="9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541" name="Freeform 60">
              <a:extLst>
                <a:ext uri="{FF2B5EF4-FFF2-40B4-BE49-F238E27FC236}">
                  <a16:creationId xmlns:a16="http://schemas.microsoft.com/office/drawing/2014/main" id="{77F1B26B-4F8D-4A4C-BFE9-55223D1DBCFE}"/>
                </a:ext>
              </a:extLst>
            </p:cNvPr>
            <p:cNvSpPr>
              <a:spLocks/>
            </p:cNvSpPr>
            <p:nvPr/>
          </p:nvSpPr>
          <p:spPr bwMode="auto">
            <a:xfrm>
              <a:off x="1834" y="3249"/>
              <a:ext cx="279" cy="229"/>
            </a:xfrm>
            <a:custGeom>
              <a:avLst/>
              <a:gdLst>
                <a:gd name="T0" fmla="*/ 165 w 279"/>
                <a:gd name="T1" fmla="*/ 0 h 229"/>
                <a:gd name="T2" fmla="*/ 264 w 279"/>
                <a:gd name="T3" fmla="*/ 61 h 229"/>
                <a:gd name="T4" fmla="*/ 279 w 279"/>
                <a:gd name="T5" fmla="*/ 82 h 229"/>
                <a:gd name="T6" fmla="*/ 205 w 279"/>
                <a:gd name="T7" fmla="*/ 46 h 229"/>
                <a:gd name="T8" fmla="*/ 224 w 279"/>
                <a:gd name="T9" fmla="*/ 137 h 229"/>
                <a:gd name="T10" fmla="*/ 244 w 279"/>
                <a:gd name="T11" fmla="*/ 229 h 229"/>
                <a:gd name="T12" fmla="*/ 138 w 279"/>
                <a:gd name="T13" fmla="*/ 173 h 229"/>
                <a:gd name="T14" fmla="*/ 28 w 279"/>
                <a:gd name="T15" fmla="*/ 138 h 229"/>
                <a:gd name="T16" fmla="*/ 0 w 279"/>
                <a:gd name="T17" fmla="*/ 99 h 229"/>
                <a:gd name="T18" fmla="*/ 193 w 279"/>
                <a:gd name="T19" fmla="*/ 163 h 229"/>
                <a:gd name="T20" fmla="*/ 165 w 279"/>
                <a:gd name="T21" fmla="*/ 0 h 229"/>
                <a:gd name="T22" fmla="*/ 165 w 279"/>
                <a:gd name="T23" fmla="*/ 0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9" h="229">
                  <a:moveTo>
                    <a:pt x="165" y="0"/>
                  </a:moveTo>
                  <a:lnTo>
                    <a:pt x="264" y="61"/>
                  </a:lnTo>
                  <a:lnTo>
                    <a:pt x="279" y="82"/>
                  </a:lnTo>
                  <a:lnTo>
                    <a:pt x="205" y="46"/>
                  </a:lnTo>
                  <a:lnTo>
                    <a:pt x="224" y="137"/>
                  </a:lnTo>
                  <a:lnTo>
                    <a:pt x="244" y="229"/>
                  </a:lnTo>
                  <a:lnTo>
                    <a:pt x="138" y="173"/>
                  </a:lnTo>
                  <a:lnTo>
                    <a:pt x="28" y="138"/>
                  </a:lnTo>
                  <a:lnTo>
                    <a:pt x="0" y="99"/>
                  </a:lnTo>
                  <a:lnTo>
                    <a:pt x="193" y="163"/>
                  </a:lnTo>
                  <a:lnTo>
                    <a:pt x="165" y="0"/>
                  </a:lnTo>
                  <a:lnTo>
                    <a:pt x="16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542" name="Freeform 61">
              <a:extLst>
                <a:ext uri="{FF2B5EF4-FFF2-40B4-BE49-F238E27FC236}">
                  <a16:creationId xmlns:a16="http://schemas.microsoft.com/office/drawing/2014/main" id="{8169C7AB-30FD-4205-BAA5-2BCD01D7CCDF}"/>
                </a:ext>
              </a:extLst>
            </p:cNvPr>
            <p:cNvSpPr>
              <a:spLocks/>
            </p:cNvSpPr>
            <p:nvPr/>
          </p:nvSpPr>
          <p:spPr bwMode="auto">
            <a:xfrm>
              <a:off x="1602" y="3392"/>
              <a:ext cx="222" cy="129"/>
            </a:xfrm>
            <a:custGeom>
              <a:avLst/>
              <a:gdLst>
                <a:gd name="T0" fmla="*/ 94 w 222"/>
                <a:gd name="T1" fmla="*/ 0 h 129"/>
                <a:gd name="T2" fmla="*/ 213 w 222"/>
                <a:gd name="T3" fmla="*/ 43 h 129"/>
                <a:gd name="T4" fmla="*/ 159 w 222"/>
                <a:gd name="T5" fmla="*/ 28 h 129"/>
                <a:gd name="T6" fmla="*/ 144 w 222"/>
                <a:gd name="T7" fmla="*/ 67 h 129"/>
                <a:gd name="T8" fmla="*/ 222 w 222"/>
                <a:gd name="T9" fmla="*/ 129 h 129"/>
                <a:gd name="T10" fmla="*/ 48 w 222"/>
                <a:gd name="T11" fmla="*/ 106 h 129"/>
                <a:gd name="T12" fmla="*/ 0 w 222"/>
                <a:gd name="T13" fmla="*/ 106 h 129"/>
                <a:gd name="T14" fmla="*/ 48 w 222"/>
                <a:gd name="T15" fmla="*/ 69 h 129"/>
                <a:gd name="T16" fmla="*/ 121 w 222"/>
                <a:gd name="T17" fmla="*/ 63 h 129"/>
                <a:gd name="T18" fmla="*/ 94 w 222"/>
                <a:gd name="T19" fmla="*/ 0 h 129"/>
                <a:gd name="T20" fmla="*/ 94 w 222"/>
                <a:gd name="T21" fmla="*/ 0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129">
                  <a:moveTo>
                    <a:pt x="94" y="0"/>
                  </a:moveTo>
                  <a:lnTo>
                    <a:pt x="213" y="43"/>
                  </a:lnTo>
                  <a:lnTo>
                    <a:pt x="159" y="28"/>
                  </a:lnTo>
                  <a:lnTo>
                    <a:pt x="144" y="67"/>
                  </a:lnTo>
                  <a:lnTo>
                    <a:pt x="222" y="129"/>
                  </a:lnTo>
                  <a:lnTo>
                    <a:pt x="48" y="106"/>
                  </a:lnTo>
                  <a:lnTo>
                    <a:pt x="0" y="106"/>
                  </a:lnTo>
                  <a:lnTo>
                    <a:pt x="48" y="69"/>
                  </a:lnTo>
                  <a:lnTo>
                    <a:pt x="121" y="63"/>
                  </a:lnTo>
                  <a:lnTo>
                    <a:pt x="94" y="0"/>
                  </a:lnTo>
                  <a:lnTo>
                    <a:pt x="9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543" name="Freeform 62">
              <a:extLst>
                <a:ext uri="{FF2B5EF4-FFF2-40B4-BE49-F238E27FC236}">
                  <a16:creationId xmlns:a16="http://schemas.microsoft.com/office/drawing/2014/main" id="{EA860607-3262-4F38-B1B0-8FAAB019B2FE}"/>
                </a:ext>
              </a:extLst>
            </p:cNvPr>
            <p:cNvSpPr>
              <a:spLocks/>
            </p:cNvSpPr>
            <p:nvPr/>
          </p:nvSpPr>
          <p:spPr bwMode="auto">
            <a:xfrm>
              <a:off x="2466" y="3412"/>
              <a:ext cx="60" cy="95"/>
            </a:xfrm>
            <a:custGeom>
              <a:avLst/>
              <a:gdLst>
                <a:gd name="T0" fmla="*/ 45 w 60"/>
                <a:gd name="T1" fmla="*/ 0 h 95"/>
                <a:gd name="T2" fmla="*/ 60 w 60"/>
                <a:gd name="T3" fmla="*/ 46 h 95"/>
                <a:gd name="T4" fmla="*/ 25 w 60"/>
                <a:gd name="T5" fmla="*/ 95 h 95"/>
                <a:gd name="T6" fmla="*/ 0 w 60"/>
                <a:gd name="T7" fmla="*/ 49 h 95"/>
                <a:gd name="T8" fmla="*/ 45 w 60"/>
                <a:gd name="T9" fmla="*/ 0 h 95"/>
                <a:gd name="T10" fmla="*/ 45 w 60"/>
                <a:gd name="T11" fmla="*/ 0 h 95"/>
              </a:gdLst>
              <a:ahLst/>
              <a:cxnLst>
                <a:cxn ang="0">
                  <a:pos x="T0" y="T1"/>
                </a:cxn>
                <a:cxn ang="0">
                  <a:pos x="T2" y="T3"/>
                </a:cxn>
                <a:cxn ang="0">
                  <a:pos x="T4" y="T5"/>
                </a:cxn>
                <a:cxn ang="0">
                  <a:pos x="T6" y="T7"/>
                </a:cxn>
                <a:cxn ang="0">
                  <a:pos x="T8" y="T9"/>
                </a:cxn>
                <a:cxn ang="0">
                  <a:pos x="T10" y="T11"/>
                </a:cxn>
              </a:cxnLst>
              <a:rect l="0" t="0" r="r" b="b"/>
              <a:pathLst>
                <a:path w="60" h="95">
                  <a:moveTo>
                    <a:pt x="45" y="0"/>
                  </a:moveTo>
                  <a:lnTo>
                    <a:pt x="60" y="46"/>
                  </a:lnTo>
                  <a:lnTo>
                    <a:pt x="25" y="95"/>
                  </a:lnTo>
                  <a:lnTo>
                    <a:pt x="0" y="49"/>
                  </a:lnTo>
                  <a:lnTo>
                    <a:pt x="45" y="0"/>
                  </a:lnTo>
                  <a:lnTo>
                    <a:pt x="4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544" name="Freeform 63">
              <a:extLst>
                <a:ext uri="{FF2B5EF4-FFF2-40B4-BE49-F238E27FC236}">
                  <a16:creationId xmlns:a16="http://schemas.microsoft.com/office/drawing/2014/main" id="{DC0A09B4-AFF8-4696-93EC-D9B0960AC5E8}"/>
                </a:ext>
              </a:extLst>
            </p:cNvPr>
            <p:cNvSpPr>
              <a:spLocks/>
            </p:cNvSpPr>
            <p:nvPr/>
          </p:nvSpPr>
          <p:spPr bwMode="auto">
            <a:xfrm>
              <a:off x="3056" y="3437"/>
              <a:ext cx="35" cy="76"/>
            </a:xfrm>
            <a:custGeom>
              <a:avLst/>
              <a:gdLst>
                <a:gd name="T0" fmla="*/ 2 w 35"/>
                <a:gd name="T1" fmla="*/ 0 h 76"/>
                <a:gd name="T2" fmla="*/ 35 w 35"/>
                <a:gd name="T3" fmla="*/ 72 h 76"/>
                <a:gd name="T4" fmla="*/ 0 w 35"/>
                <a:gd name="T5" fmla="*/ 76 h 76"/>
                <a:gd name="T6" fmla="*/ 2 w 35"/>
                <a:gd name="T7" fmla="*/ 0 h 76"/>
                <a:gd name="T8" fmla="*/ 2 w 35"/>
                <a:gd name="T9" fmla="*/ 0 h 76"/>
              </a:gdLst>
              <a:ahLst/>
              <a:cxnLst>
                <a:cxn ang="0">
                  <a:pos x="T0" y="T1"/>
                </a:cxn>
                <a:cxn ang="0">
                  <a:pos x="T2" y="T3"/>
                </a:cxn>
                <a:cxn ang="0">
                  <a:pos x="T4" y="T5"/>
                </a:cxn>
                <a:cxn ang="0">
                  <a:pos x="T6" y="T7"/>
                </a:cxn>
                <a:cxn ang="0">
                  <a:pos x="T8" y="T9"/>
                </a:cxn>
              </a:cxnLst>
              <a:rect l="0" t="0" r="r" b="b"/>
              <a:pathLst>
                <a:path w="35" h="76">
                  <a:moveTo>
                    <a:pt x="2" y="0"/>
                  </a:moveTo>
                  <a:lnTo>
                    <a:pt x="35" y="72"/>
                  </a:lnTo>
                  <a:lnTo>
                    <a:pt x="0" y="76"/>
                  </a:lnTo>
                  <a:lnTo>
                    <a:pt x="2" y="0"/>
                  </a:lnTo>
                  <a:lnTo>
                    <a:pt x="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545" name="Freeform 64">
              <a:extLst>
                <a:ext uri="{FF2B5EF4-FFF2-40B4-BE49-F238E27FC236}">
                  <a16:creationId xmlns:a16="http://schemas.microsoft.com/office/drawing/2014/main" id="{5A7010DE-C70D-48A8-8E21-F05F8A41B9C0}"/>
                </a:ext>
              </a:extLst>
            </p:cNvPr>
            <p:cNvSpPr>
              <a:spLocks/>
            </p:cNvSpPr>
            <p:nvPr/>
          </p:nvSpPr>
          <p:spPr bwMode="auto">
            <a:xfrm>
              <a:off x="2965" y="3447"/>
              <a:ext cx="39" cy="50"/>
            </a:xfrm>
            <a:custGeom>
              <a:avLst/>
              <a:gdLst>
                <a:gd name="T0" fmla="*/ 22 w 39"/>
                <a:gd name="T1" fmla="*/ 0 h 50"/>
                <a:gd name="T2" fmla="*/ 39 w 39"/>
                <a:gd name="T3" fmla="*/ 50 h 50"/>
                <a:gd name="T4" fmla="*/ 0 w 39"/>
                <a:gd name="T5" fmla="*/ 49 h 50"/>
                <a:gd name="T6" fmla="*/ 22 w 39"/>
                <a:gd name="T7" fmla="*/ 0 h 50"/>
                <a:gd name="T8" fmla="*/ 22 w 39"/>
                <a:gd name="T9" fmla="*/ 0 h 50"/>
              </a:gdLst>
              <a:ahLst/>
              <a:cxnLst>
                <a:cxn ang="0">
                  <a:pos x="T0" y="T1"/>
                </a:cxn>
                <a:cxn ang="0">
                  <a:pos x="T2" y="T3"/>
                </a:cxn>
                <a:cxn ang="0">
                  <a:pos x="T4" y="T5"/>
                </a:cxn>
                <a:cxn ang="0">
                  <a:pos x="T6" y="T7"/>
                </a:cxn>
                <a:cxn ang="0">
                  <a:pos x="T8" y="T9"/>
                </a:cxn>
              </a:cxnLst>
              <a:rect l="0" t="0" r="r" b="b"/>
              <a:pathLst>
                <a:path w="39" h="50">
                  <a:moveTo>
                    <a:pt x="22" y="0"/>
                  </a:moveTo>
                  <a:lnTo>
                    <a:pt x="39" y="50"/>
                  </a:lnTo>
                  <a:lnTo>
                    <a:pt x="0" y="49"/>
                  </a:lnTo>
                  <a:lnTo>
                    <a:pt x="22" y="0"/>
                  </a:lnTo>
                  <a:lnTo>
                    <a:pt x="2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546" name="Freeform 65">
              <a:extLst>
                <a:ext uri="{FF2B5EF4-FFF2-40B4-BE49-F238E27FC236}">
                  <a16:creationId xmlns:a16="http://schemas.microsoft.com/office/drawing/2014/main" id="{FFAB6BB2-147D-45B7-BF8B-614F21661E56}"/>
                </a:ext>
              </a:extLst>
            </p:cNvPr>
            <p:cNvSpPr>
              <a:spLocks/>
            </p:cNvSpPr>
            <p:nvPr/>
          </p:nvSpPr>
          <p:spPr bwMode="auto">
            <a:xfrm>
              <a:off x="2911" y="3453"/>
              <a:ext cx="36" cy="57"/>
            </a:xfrm>
            <a:custGeom>
              <a:avLst/>
              <a:gdLst>
                <a:gd name="T0" fmla="*/ 0 w 36"/>
                <a:gd name="T1" fmla="*/ 0 h 57"/>
                <a:gd name="T2" fmla="*/ 33 w 36"/>
                <a:gd name="T3" fmla="*/ 8 h 57"/>
                <a:gd name="T4" fmla="*/ 36 w 36"/>
                <a:gd name="T5" fmla="*/ 36 h 57"/>
                <a:gd name="T6" fmla="*/ 20 w 36"/>
                <a:gd name="T7" fmla="*/ 57 h 57"/>
                <a:gd name="T8" fmla="*/ 1 w 36"/>
                <a:gd name="T9" fmla="*/ 35 h 57"/>
                <a:gd name="T10" fmla="*/ 0 w 36"/>
                <a:gd name="T11" fmla="*/ 0 h 57"/>
                <a:gd name="T12" fmla="*/ 0 w 36"/>
                <a:gd name="T13" fmla="*/ 0 h 57"/>
              </a:gdLst>
              <a:ahLst/>
              <a:cxnLst>
                <a:cxn ang="0">
                  <a:pos x="T0" y="T1"/>
                </a:cxn>
                <a:cxn ang="0">
                  <a:pos x="T2" y="T3"/>
                </a:cxn>
                <a:cxn ang="0">
                  <a:pos x="T4" y="T5"/>
                </a:cxn>
                <a:cxn ang="0">
                  <a:pos x="T6" y="T7"/>
                </a:cxn>
                <a:cxn ang="0">
                  <a:pos x="T8" y="T9"/>
                </a:cxn>
                <a:cxn ang="0">
                  <a:pos x="T10" y="T11"/>
                </a:cxn>
                <a:cxn ang="0">
                  <a:pos x="T12" y="T13"/>
                </a:cxn>
              </a:cxnLst>
              <a:rect l="0" t="0" r="r" b="b"/>
              <a:pathLst>
                <a:path w="36" h="57">
                  <a:moveTo>
                    <a:pt x="0" y="0"/>
                  </a:moveTo>
                  <a:lnTo>
                    <a:pt x="33" y="8"/>
                  </a:lnTo>
                  <a:lnTo>
                    <a:pt x="36" y="36"/>
                  </a:lnTo>
                  <a:lnTo>
                    <a:pt x="20" y="57"/>
                  </a:lnTo>
                  <a:lnTo>
                    <a:pt x="1" y="35"/>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547" name="Freeform 66">
              <a:extLst>
                <a:ext uri="{FF2B5EF4-FFF2-40B4-BE49-F238E27FC236}">
                  <a16:creationId xmlns:a16="http://schemas.microsoft.com/office/drawing/2014/main" id="{82C4536A-0595-4EEC-91A9-5C7848BE6CCF}"/>
                </a:ext>
              </a:extLst>
            </p:cNvPr>
            <p:cNvSpPr>
              <a:spLocks/>
            </p:cNvSpPr>
            <p:nvPr/>
          </p:nvSpPr>
          <p:spPr bwMode="auto">
            <a:xfrm>
              <a:off x="2587" y="3468"/>
              <a:ext cx="268" cy="148"/>
            </a:xfrm>
            <a:custGeom>
              <a:avLst/>
              <a:gdLst>
                <a:gd name="T0" fmla="*/ 86 w 268"/>
                <a:gd name="T1" fmla="*/ 0 h 148"/>
                <a:gd name="T2" fmla="*/ 138 w 268"/>
                <a:gd name="T3" fmla="*/ 20 h 148"/>
                <a:gd name="T4" fmla="*/ 189 w 268"/>
                <a:gd name="T5" fmla="*/ 41 h 148"/>
                <a:gd name="T6" fmla="*/ 255 w 268"/>
                <a:gd name="T7" fmla="*/ 63 h 148"/>
                <a:gd name="T8" fmla="*/ 268 w 268"/>
                <a:gd name="T9" fmla="*/ 124 h 148"/>
                <a:gd name="T10" fmla="*/ 116 w 268"/>
                <a:gd name="T11" fmla="*/ 148 h 148"/>
                <a:gd name="T12" fmla="*/ 105 w 268"/>
                <a:gd name="T13" fmla="*/ 135 h 148"/>
                <a:gd name="T14" fmla="*/ 213 w 268"/>
                <a:gd name="T15" fmla="*/ 77 h 148"/>
                <a:gd name="T16" fmla="*/ 125 w 268"/>
                <a:gd name="T17" fmla="*/ 75 h 148"/>
                <a:gd name="T18" fmla="*/ 103 w 268"/>
                <a:gd name="T19" fmla="*/ 44 h 148"/>
                <a:gd name="T20" fmla="*/ 69 w 268"/>
                <a:gd name="T21" fmla="*/ 49 h 148"/>
                <a:gd name="T22" fmla="*/ 0 w 268"/>
                <a:gd name="T23" fmla="*/ 96 h 148"/>
                <a:gd name="T24" fmla="*/ 18 w 268"/>
                <a:gd name="T25" fmla="*/ 33 h 148"/>
                <a:gd name="T26" fmla="*/ 86 w 268"/>
                <a:gd name="T27" fmla="*/ 0 h 148"/>
                <a:gd name="T28" fmla="*/ 86 w 268"/>
                <a:gd name="T29" fmla="*/ 0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8" h="148">
                  <a:moveTo>
                    <a:pt x="86" y="0"/>
                  </a:moveTo>
                  <a:lnTo>
                    <a:pt x="138" y="20"/>
                  </a:lnTo>
                  <a:lnTo>
                    <a:pt x="189" y="41"/>
                  </a:lnTo>
                  <a:lnTo>
                    <a:pt x="255" y="63"/>
                  </a:lnTo>
                  <a:lnTo>
                    <a:pt x="268" y="124"/>
                  </a:lnTo>
                  <a:lnTo>
                    <a:pt x="116" y="148"/>
                  </a:lnTo>
                  <a:lnTo>
                    <a:pt x="105" y="135"/>
                  </a:lnTo>
                  <a:lnTo>
                    <a:pt x="213" y="77"/>
                  </a:lnTo>
                  <a:lnTo>
                    <a:pt x="125" y="75"/>
                  </a:lnTo>
                  <a:lnTo>
                    <a:pt x="103" y="44"/>
                  </a:lnTo>
                  <a:lnTo>
                    <a:pt x="69" y="49"/>
                  </a:lnTo>
                  <a:lnTo>
                    <a:pt x="0" y="96"/>
                  </a:lnTo>
                  <a:lnTo>
                    <a:pt x="18" y="33"/>
                  </a:lnTo>
                  <a:lnTo>
                    <a:pt x="86" y="0"/>
                  </a:lnTo>
                  <a:lnTo>
                    <a:pt x="8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64515" name="Text Box 3">
            <a:extLst>
              <a:ext uri="{FF2B5EF4-FFF2-40B4-BE49-F238E27FC236}">
                <a16:creationId xmlns:a16="http://schemas.microsoft.com/office/drawing/2014/main" id="{EDF464BD-E255-427A-BA69-FC5E05399D14}"/>
              </a:ext>
            </a:extLst>
          </p:cNvPr>
          <p:cNvSpPr txBox="1">
            <a:spLocks noChangeArrowheads="1"/>
          </p:cNvSpPr>
          <p:nvPr/>
        </p:nvSpPr>
        <p:spPr bwMode="auto">
          <a:xfrm>
            <a:off x="1587499" y="2209800"/>
            <a:ext cx="4127501" cy="769441"/>
          </a:xfrm>
          <a:prstGeom prst="rect">
            <a:avLst/>
          </a:prstGeom>
          <a:noFill/>
          <a:ln>
            <a:noFill/>
          </a:ln>
          <a:effectLst>
            <a:outerShdw dist="40161" dir="1106097"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r>
              <a:rPr lang="en-US" altLang="en-US" sz="4400" dirty="0">
                <a:solidFill>
                  <a:srgbClr val="993300"/>
                </a:solidFill>
                <a:latin typeface="Times New Roman" panose="02020603050405020304" pitchFamily="18" charset="0"/>
                <a:cs typeface="Times New Roman" panose="02020603050405020304" pitchFamily="18" charset="0"/>
              </a:rPr>
              <a:t>Jesus Is The Way</a:t>
            </a:r>
          </a:p>
        </p:txBody>
      </p:sp>
      <p:sp>
        <p:nvSpPr>
          <p:cNvPr id="64517" name="Text Box 5">
            <a:extLst>
              <a:ext uri="{FF2B5EF4-FFF2-40B4-BE49-F238E27FC236}">
                <a16:creationId xmlns:a16="http://schemas.microsoft.com/office/drawing/2014/main" id="{718B4714-1CA1-44AF-9BFE-D1318BC026C4}"/>
              </a:ext>
            </a:extLst>
          </p:cNvPr>
          <p:cNvSpPr txBox="1">
            <a:spLocks noChangeArrowheads="1"/>
          </p:cNvSpPr>
          <p:nvPr/>
        </p:nvSpPr>
        <p:spPr bwMode="auto">
          <a:xfrm>
            <a:off x="6537325" y="2058650"/>
            <a:ext cx="4359275"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4400" dirty="0">
                <a:latin typeface="Times New Roman" panose="02020603050405020304" pitchFamily="18" charset="0"/>
                <a:cs typeface="Times New Roman" panose="02020603050405020304" pitchFamily="18" charset="0"/>
              </a:rPr>
              <a:t>Out Of Religious Division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ext Box 2">
            <a:extLst>
              <a:ext uri="{FF2B5EF4-FFF2-40B4-BE49-F238E27FC236}">
                <a16:creationId xmlns:a16="http://schemas.microsoft.com/office/drawing/2014/main" id="{38BE65A8-5005-4A63-AC23-0B25B0F08C1A}"/>
              </a:ext>
            </a:extLst>
          </p:cNvPr>
          <p:cNvSpPr txBox="1">
            <a:spLocks noChangeArrowheads="1"/>
          </p:cNvSpPr>
          <p:nvPr/>
        </p:nvSpPr>
        <p:spPr bwMode="auto">
          <a:xfrm>
            <a:off x="685800" y="874455"/>
            <a:ext cx="10896600"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685800" indent="-685800">
              <a:buFont typeface="Wingdings 2" panose="05020102010507070707" pitchFamily="18" charset="2"/>
              <a:buChar char="Ñ"/>
            </a:pPr>
            <a:r>
              <a:rPr lang="en-US" altLang="en-US" sz="4000" dirty="0">
                <a:latin typeface="Times New Roman" panose="02020603050405020304" pitchFamily="18" charset="0"/>
                <a:cs typeface="Times New Roman" panose="02020603050405020304" pitchFamily="18" charset="0"/>
              </a:rPr>
              <a:t>Religious Dilemma For Many Who Would Follow Christ</a:t>
            </a:r>
          </a:p>
          <a:p>
            <a:pPr marL="685800" indent="-685800">
              <a:buFont typeface="Wingdings 2" panose="05020102010507070707" pitchFamily="18" charset="2"/>
              <a:buChar char="Ñ"/>
            </a:pPr>
            <a:r>
              <a:rPr lang="en-US" altLang="en-US" sz="4000" dirty="0">
                <a:latin typeface="Times New Roman" panose="02020603050405020304" pitchFamily="18" charset="0"/>
                <a:cs typeface="Times New Roman" panose="02020603050405020304" pitchFamily="18" charset="0"/>
              </a:rPr>
              <a:t>One Does Not Have To Be Part Of This Confusion</a:t>
            </a:r>
          </a:p>
        </p:txBody>
      </p:sp>
      <p:sp>
        <p:nvSpPr>
          <p:cNvPr id="73732" name="Text Box 4">
            <a:extLst>
              <a:ext uri="{FF2B5EF4-FFF2-40B4-BE49-F238E27FC236}">
                <a16:creationId xmlns:a16="http://schemas.microsoft.com/office/drawing/2014/main" id="{14EE94B9-9F77-4C06-9A0A-549033D2EDDF}"/>
              </a:ext>
            </a:extLst>
          </p:cNvPr>
          <p:cNvSpPr txBox="1">
            <a:spLocks noChangeArrowheads="1"/>
          </p:cNvSpPr>
          <p:nvPr/>
        </p:nvSpPr>
        <p:spPr bwMode="auto">
          <a:xfrm>
            <a:off x="1524000" y="3547408"/>
            <a:ext cx="100584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FontTx/>
              <a:buChar char="•"/>
            </a:pPr>
            <a:r>
              <a:rPr lang="en-US" altLang="en-US" sz="4000" dirty="0">
                <a:latin typeface="Times New Roman" panose="02020603050405020304" pitchFamily="18" charset="0"/>
                <a:cs typeface="Times New Roman" panose="02020603050405020304" pitchFamily="18" charset="0"/>
              </a:rPr>
              <a:t> Jesus Displeased With 	Division (</a:t>
            </a:r>
            <a:r>
              <a:rPr lang="en-US" altLang="en-US" sz="4000" dirty="0">
                <a:solidFill>
                  <a:srgbClr val="FFFF00"/>
                </a:solidFill>
                <a:latin typeface="Times New Roman" panose="02020603050405020304" pitchFamily="18" charset="0"/>
                <a:cs typeface="Times New Roman" panose="02020603050405020304" pitchFamily="18" charset="0"/>
              </a:rPr>
              <a:t>Mt. 12:25</a:t>
            </a:r>
            <a:r>
              <a:rPr lang="en-US" altLang="en-US" sz="4000" dirty="0">
                <a:latin typeface="Times New Roman" panose="02020603050405020304" pitchFamily="18" charset="0"/>
                <a:cs typeface="Times New Roman" panose="02020603050405020304" pitchFamily="18" charset="0"/>
              </a:rPr>
              <a:t>; </a:t>
            </a:r>
            <a:r>
              <a:rPr lang="en-US" altLang="en-US" sz="4000" dirty="0">
                <a:solidFill>
                  <a:srgbClr val="FFFF00"/>
                </a:solidFill>
                <a:latin typeface="Times New Roman" panose="02020603050405020304" pitchFamily="18" charset="0"/>
                <a:cs typeface="Times New Roman" panose="02020603050405020304" pitchFamily="18" charset="0"/>
              </a:rPr>
              <a:t>Jn. 17:20-21</a:t>
            </a:r>
            <a:r>
              <a:rPr lang="en-US" altLang="en-US" sz="4000" dirty="0">
                <a:latin typeface="Times New Roman" panose="02020603050405020304" pitchFamily="18" charset="0"/>
                <a:cs typeface="Times New Roman" panose="02020603050405020304" pitchFamily="18" charset="0"/>
              </a:rPr>
              <a:t>)</a:t>
            </a:r>
          </a:p>
          <a:p>
            <a:pPr>
              <a:buFontTx/>
              <a:buChar char="•"/>
            </a:pPr>
            <a:r>
              <a:rPr lang="en-US" altLang="en-US" sz="4000" dirty="0">
                <a:latin typeface="Times New Roman" panose="02020603050405020304" pitchFamily="18" charset="0"/>
                <a:cs typeface="Times New Roman" panose="02020603050405020304" pitchFamily="18" charset="0"/>
              </a:rPr>
              <a:t> Promised One Church (</a:t>
            </a:r>
            <a:r>
              <a:rPr lang="en-US" altLang="en-US" sz="4000" dirty="0">
                <a:solidFill>
                  <a:srgbClr val="FFFF00"/>
                </a:solidFill>
                <a:latin typeface="Times New Roman" panose="02020603050405020304" pitchFamily="18" charset="0"/>
                <a:cs typeface="Times New Roman" panose="02020603050405020304" pitchFamily="18" charset="0"/>
              </a:rPr>
              <a:t>Mt. 16:18</a:t>
            </a:r>
            <a:r>
              <a:rPr lang="en-US" altLang="en-US" sz="4000" dirty="0">
                <a:latin typeface="Times New Roman" panose="02020603050405020304" pitchFamily="18" charset="0"/>
                <a:cs typeface="Times New Roman" panose="02020603050405020304" pitchFamily="18" charset="0"/>
              </a:rPr>
              <a:t>; </a:t>
            </a:r>
            <a:r>
              <a:rPr lang="en-US" altLang="en-US" sz="4000" dirty="0">
                <a:solidFill>
                  <a:srgbClr val="FFFF00"/>
                </a:solidFill>
                <a:latin typeface="Times New Roman" panose="02020603050405020304" pitchFamily="18" charset="0"/>
                <a:cs typeface="Times New Roman" panose="02020603050405020304" pitchFamily="18" charset="0"/>
              </a:rPr>
              <a:t>Acts 2:47</a:t>
            </a:r>
            <a:r>
              <a:rPr lang="en-US" altLang="en-US" sz="4000" dirty="0">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373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373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3732">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373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build="p" autoUpdateAnimBg="0"/>
      <p:bldP spid="73732" grpId="0" uiExpand="1"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 Box 2">
            <a:extLst>
              <a:ext uri="{FF2B5EF4-FFF2-40B4-BE49-F238E27FC236}">
                <a16:creationId xmlns:a16="http://schemas.microsoft.com/office/drawing/2014/main" id="{3C38A73B-CF8E-4CFA-9BB8-46E4160B0887}"/>
              </a:ext>
            </a:extLst>
          </p:cNvPr>
          <p:cNvSpPr txBox="1">
            <a:spLocks noChangeArrowheads="1"/>
          </p:cNvSpPr>
          <p:nvPr/>
        </p:nvSpPr>
        <p:spPr bwMode="auto">
          <a:xfrm>
            <a:off x="609600" y="1608562"/>
            <a:ext cx="10972800" cy="258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40000"/>
              </a:lnSpc>
              <a:buFont typeface="Wingdings 2" panose="05020102010507070707" pitchFamily="18" charset="2"/>
              <a:buChar char="¡"/>
            </a:pPr>
            <a:r>
              <a:rPr lang="en-US" altLang="en-US" sz="4000" dirty="0">
                <a:latin typeface="Times New Roman" panose="02020603050405020304" pitchFamily="18" charset="0"/>
                <a:cs typeface="Times New Roman" panose="02020603050405020304" pitchFamily="18" charset="0"/>
              </a:rPr>
              <a:t> Unity Possible (</a:t>
            </a:r>
            <a:r>
              <a:rPr lang="en-US" altLang="en-US" sz="4000" dirty="0">
                <a:solidFill>
                  <a:srgbClr val="FFFF00"/>
                </a:solidFill>
                <a:latin typeface="Times New Roman" panose="02020603050405020304" pitchFamily="18" charset="0"/>
                <a:cs typeface="Times New Roman" panose="02020603050405020304" pitchFamily="18" charset="0"/>
              </a:rPr>
              <a:t>Eph. 4:3-6)</a:t>
            </a:r>
            <a:endParaRPr lang="en-US" altLang="en-US" sz="4000" dirty="0">
              <a:latin typeface="Times New Roman" panose="02020603050405020304" pitchFamily="18" charset="0"/>
              <a:cs typeface="Times New Roman" panose="02020603050405020304" pitchFamily="18" charset="0"/>
            </a:endParaRPr>
          </a:p>
          <a:p>
            <a:pPr>
              <a:lnSpc>
                <a:spcPct val="140000"/>
              </a:lnSpc>
              <a:buFont typeface="Wingdings 2" panose="05020102010507070707" pitchFamily="18" charset="2"/>
              <a:buChar char="¡"/>
            </a:pPr>
            <a:r>
              <a:rPr lang="en-US" altLang="en-US" sz="4000" dirty="0">
                <a:latin typeface="Times New Roman" panose="02020603050405020304" pitchFamily="18" charset="0"/>
                <a:cs typeface="Times New Roman" panose="02020603050405020304" pitchFamily="18" charset="0"/>
              </a:rPr>
              <a:t> Must Follow Jesus as the Way Out Of Religious 	Confusion (</a:t>
            </a:r>
            <a:r>
              <a:rPr lang="en-US" altLang="en-US" sz="4000" dirty="0">
                <a:solidFill>
                  <a:srgbClr val="FFFF00"/>
                </a:solidFill>
                <a:latin typeface="Times New Roman" panose="02020603050405020304" pitchFamily="18" charset="0"/>
                <a:cs typeface="Times New Roman" panose="02020603050405020304" pitchFamily="18" charset="0"/>
              </a:rPr>
              <a:t>Mt. 28:20</a:t>
            </a:r>
            <a:r>
              <a:rPr lang="en-US" altLang="en-US" sz="4000" dirty="0">
                <a:latin typeface="Times New Roman" panose="02020603050405020304" pitchFamily="18" charset="0"/>
                <a:cs typeface="Times New Roman" panose="02020603050405020304" pitchFamily="18" charset="0"/>
              </a:rPr>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a:extLst>
              <a:ext uri="{FF2B5EF4-FFF2-40B4-BE49-F238E27FC236}">
                <a16:creationId xmlns:a16="http://schemas.microsoft.com/office/drawing/2014/main" id="{6A906772-F52A-4C3B-A3F3-B9F2DB9256E5}"/>
              </a:ext>
            </a:extLst>
          </p:cNvPr>
          <p:cNvGrpSpPr>
            <a:grpSpLocks noChangeAspect="1"/>
          </p:cNvGrpSpPr>
          <p:nvPr/>
        </p:nvGrpSpPr>
        <p:grpSpPr bwMode="auto">
          <a:xfrm>
            <a:off x="1828800" y="1665794"/>
            <a:ext cx="5029200" cy="4137025"/>
            <a:chOff x="1440" y="1042"/>
            <a:chExt cx="2736" cy="2606"/>
          </a:xfrm>
        </p:grpSpPr>
        <p:sp>
          <p:nvSpPr>
            <p:cNvPr id="3" name="AutoShape 7">
              <a:extLst>
                <a:ext uri="{FF2B5EF4-FFF2-40B4-BE49-F238E27FC236}">
                  <a16:creationId xmlns:a16="http://schemas.microsoft.com/office/drawing/2014/main" id="{4D2A4B34-9C56-4A34-A4C3-62D05F485E88}"/>
                </a:ext>
              </a:extLst>
            </p:cNvPr>
            <p:cNvSpPr>
              <a:spLocks noChangeAspect="1" noChangeArrowheads="1" noTextEdit="1"/>
            </p:cNvSpPr>
            <p:nvPr/>
          </p:nvSpPr>
          <p:spPr bwMode="auto">
            <a:xfrm>
              <a:off x="1440" y="1042"/>
              <a:ext cx="2736" cy="2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 name="Freeform 9">
              <a:extLst>
                <a:ext uri="{FF2B5EF4-FFF2-40B4-BE49-F238E27FC236}">
                  <a16:creationId xmlns:a16="http://schemas.microsoft.com/office/drawing/2014/main" id="{48A13AAA-E8A9-4105-B4B3-B97167C491CF}"/>
                </a:ext>
              </a:extLst>
            </p:cNvPr>
            <p:cNvSpPr>
              <a:spLocks/>
            </p:cNvSpPr>
            <p:nvPr/>
          </p:nvSpPr>
          <p:spPr bwMode="auto">
            <a:xfrm>
              <a:off x="2252" y="1281"/>
              <a:ext cx="1798" cy="896"/>
            </a:xfrm>
            <a:custGeom>
              <a:avLst/>
              <a:gdLst>
                <a:gd name="T0" fmla="*/ 1143 w 1798"/>
                <a:gd name="T1" fmla="*/ 0 h 896"/>
                <a:gd name="T2" fmla="*/ 1324 w 1798"/>
                <a:gd name="T3" fmla="*/ 0 h 896"/>
                <a:gd name="T4" fmla="*/ 1798 w 1798"/>
                <a:gd name="T5" fmla="*/ 406 h 896"/>
                <a:gd name="T6" fmla="*/ 1280 w 1798"/>
                <a:gd name="T7" fmla="*/ 896 h 896"/>
                <a:gd name="T8" fmla="*/ 0 w 1798"/>
                <a:gd name="T9" fmla="*/ 837 h 896"/>
                <a:gd name="T10" fmla="*/ 1143 w 1798"/>
                <a:gd name="T11" fmla="*/ 0 h 896"/>
                <a:gd name="T12" fmla="*/ 1143 w 1798"/>
                <a:gd name="T13" fmla="*/ 0 h 896"/>
              </a:gdLst>
              <a:ahLst/>
              <a:cxnLst>
                <a:cxn ang="0">
                  <a:pos x="T0" y="T1"/>
                </a:cxn>
                <a:cxn ang="0">
                  <a:pos x="T2" y="T3"/>
                </a:cxn>
                <a:cxn ang="0">
                  <a:pos x="T4" y="T5"/>
                </a:cxn>
                <a:cxn ang="0">
                  <a:pos x="T6" y="T7"/>
                </a:cxn>
                <a:cxn ang="0">
                  <a:pos x="T8" y="T9"/>
                </a:cxn>
                <a:cxn ang="0">
                  <a:pos x="T10" y="T11"/>
                </a:cxn>
                <a:cxn ang="0">
                  <a:pos x="T12" y="T13"/>
                </a:cxn>
              </a:cxnLst>
              <a:rect l="0" t="0" r="r" b="b"/>
              <a:pathLst>
                <a:path w="1798" h="896">
                  <a:moveTo>
                    <a:pt x="1143" y="0"/>
                  </a:moveTo>
                  <a:lnTo>
                    <a:pt x="1324" y="0"/>
                  </a:lnTo>
                  <a:lnTo>
                    <a:pt x="1798" y="406"/>
                  </a:lnTo>
                  <a:lnTo>
                    <a:pt x="1280" y="896"/>
                  </a:lnTo>
                  <a:lnTo>
                    <a:pt x="0" y="837"/>
                  </a:lnTo>
                  <a:lnTo>
                    <a:pt x="1143" y="0"/>
                  </a:lnTo>
                  <a:lnTo>
                    <a:pt x="1143" y="0"/>
                  </a:lnTo>
                  <a:close/>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 name="Freeform 10">
              <a:extLst>
                <a:ext uri="{FF2B5EF4-FFF2-40B4-BE49-F238E27FC236}">
                  <a16:creationId xmlns:a16="http://schemas.microsoft.com/office/drawing/2014/main" id="{0093F81E-65AB-464A-856A-7867B4AE16B3}"/>
                </a:ext>
              </a:extLst>
            </p:cNvPr>
            <p:cNvSpPr>
              <a:spLocks/>
            </p:cNvSpPr>
            <p:nvPr/>
          </p:nvSpPr>
          <p:spPr bwMode="auto">
            <a:xfrm>
              <a:off x="1446" y="1266"/>
              <a:ext cx="2507" cy="847"/>
            </a:xfrm>
            <a:custGeom>
              <a:avLst/>
              <a:gdLst>
                <a:gd name="T0" fmla="*/ 19 w 2507"/>
                <a:gd name="T1" fmla="*/ 20 h 847"/>
                <a:gd name="T2" fmla="*/ 947 w 2507"/>
                <a:gd name="T3" fmla="*/ 0 h 847"/>
                <a:gd name="T4" fmla="*/ 1705 w 2507"/>
                <a:gd name="T5" fmla="*/ 15 h 847"/>
                <a:gd name="T6" fmla="*/ 2003 w 2507"/>
                <a:gd name="T7" fmla="*/ 15 h 847"/>
                <a:gd name="T8" fmla="*/ 2507 w 2507"/>
                <a:gd name="T9" fmla="*/ 402 h 847"/>
                <a:gd name="T10" fmla="*/ 2218 w 2507"/>
                <a:gd name="T11" fmla="*/ 647 h 847"/>
                <a:gd name="T12" fmla="*/ 2042 w 2507"/>
                <a:gd name="T13" fmla="*/ 661 h 847"/>
                <a:gd name="T14" fmla="*/ 2169 w 2507"/>
                <a:gd name="T15" fmla="*/ 691 h 847"/>
                <a:gd name="T16" fmla="*/ 2003 w 2507"/>
                <a:gd name="T17" fmla="*/ 832 h 847"/>
                <a:gd name="T18" fmla="*/ 1368 w 2507"/>
                <a:gd name="T19" fmla="*/ 822 h 847"/>
                <a:gd name="T20" fmla="*/ 435 w 2507"/>
                <a:gd name="T21" fmla="*/ 847 h 847"/>
                <a:gd name="T22" fmla="*/ 14 w 2507"/>
                <a:gd name="T23" fmla="*/ 837 h 847"/>
                <a:gd name="T24" fmla="*/ 0 w 2507"/>
                <a:gd name="T25" fmla="*/ 505 h 847"/>
                <a:gd name="T26" fmla="*/ 29 w 2507"/>
                <a:gd name="T27" fmla="*/ 197 h 847"/>
                <a:gd name="T28" fmla="*/ 19 w 2507"/>
                <a:gd name="T29" fmla="*/ 20 h 847"/>
                <a:gd name="T30" fmla="*/ 19 w 2507"/>
                <a:gd name="T31" fmla="*/ 20 h 8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07" h="847">
                  <a:moveTo>
                    <a:pt x="19" y="20"/>
                  </a:moveTo>
                  <a:lnTo>
                    <a:pt x="947" y="0"/>
                  </a:lnTo>
                  <a:lnTo>
                    <a:pt x="1705" y="15"/>
                  </a:lnTo>
                  <a:lnTo>
                    <a:pt x="2003" y="15"/>
                  </a:lnTo>
                  <a:lnTo>
                    <a:pt x="2507" y="402"/>
                  </a:lnTo>
                  <a:lnTo>
                    <a:pt x="2218" y="647"/>
                  </a:lnTo>
                  <a:lnTo>
                    <a:pt x="2042" y="661"/>
                  </a:lnTo>
                  <a:lnTo>
                    <a:pt x="2169" y="691"/>
                  </a:lnTo>
                  <a:lnTo>
                    <a:pt x="2003" y="832"/>
                  </a:lnTo>
                  <a:lnTo>
                    <a:pt x="1368" y="822"/>
                  </a:lnTo>
                  <a:lnTo>
                    <a:pt x="435" y="847"/>
                  </a:lnTo>
                  <a:lnTo>
                    <a:pt x="14" y="837"/>
                  </a:lnTo>
                  <a:lnTo>
                    <a:pt x="0" y="505"/>
                  </a:lnTo>
                  <a:lnTo>
                    <a:pt x="29" y="197"/>
                  </a:lnTo>
                  <a:lnTo>
                    <a:pt x="19" y="20"/>
                  </a:lnTo>
                  <a:lnTo>
                    <a:pt x="19" y="20"/>
                  </a:lnTo>
                  <a:close/>
                </a:path>
              </a:pathLst>
            </a:custGeom>
            <a:solidFill>
              <a:srgbClr val="F2D8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13">
              <a:extLst>
                <a:ext uri="{FF2B5EF4-FFF2-40B4-BE49-F238E27FC236}">
                  <a16:creationId xmlns:a16="http://schemas.microsoft.com/office/drawing/2014/main" id="{5994B28A-4372-486E-A9F0-13153907CA4A}"/>
                </a:ext>
              </a:extLst>
            </p:cNvPr>
            <p:cNvSpPr>
              <a:spLocks/>
            </p:cNvSpPr>
            <p:nvPr/>
          </p:nvSpPr>
          <p:spPr bwMode="auto">
            <a:xfrm>
              <a:off x="2701" y="2181"/>
              <a:ext cx="211" cy="1341"/>
            </a:xfrm>
            <a:custGeom>
              <a:avLst/>
              <a:gdLst>
                <a:gd name="T0" fmla="*/ 211 w 211"/>
                <a:gd name="T1" fmla="*/ 6 h 1341"/>
                <a:gd name="T2" fmla="*/ 133 w 211"/>
                <a:gd name="T3" fmla="*/ 1341 h 1341"/>
                <a:gd name="T4" fmla="*/ 0 w 211"/>
                <a:gd name="T5" fmla="*/ 1326 h 1341"/>
                <a:gd name="T6" fmla="*/ 11 w 211"/>
                <a:gd name="T7" fmla="*/ 0 h 1341"/>
                <a:gd name="T8" fmla="*/ 211 w 211"/>
                <a:gd name="T9" fmla="*/ 6 h 1341"/>
                <a:gd name="T10" fmla="*/ 211 w 211"/>
                <a:gd name="T11" fmla="*/ 6 h 1341"/>
              </a:gdLst>
              <a:ahLst/>
              <a:cxnLst>
                <a:cxn ang="0">
                  <a:pos x="T0" y="T1"/>
                </a:cxn>
                <a:cxn ang="0">
                  <a:pos x="T2" y="T3"/>
                </a:cxn>
                <a:cxn ang="0">
                  <a:pos x="T4" y="T5"/>
                </a:cxn>
                <a:cxn ang="0">
                  <a:pos x="T6" y="T7"/>
                </a:cxn>
                <a:cxn ang="0">
                  <a:pos x="T8" y="T9"/>
                </a:cxn>
                <a:cxn ang="0">
                  <a:pos x="T10" y="T11"/>
                </a:cxn>
              </a:cxnLst>
              <a:rect l="0" t="0" r="r" b="b"/>
              <a:pathLst>
                <a:path w="211" h="1341">
                  <a:moveTo>
                    <a:pt x="211" y="6"/>
                  </a:moveTo>
                  <a:lnTo>
                    <a:pt x="133" y="1341"/>
                  </a:lnTo>
                  <a:lnTo>
                    <a:pt x="0" y="1326"/>
                  </a:lnTo>
                  <a:lnTo>
                    <a:pt x="11" y="0"/>
                  </a:lnTo>
                  <a:lnTo>
                    <a:pt x="211" y="6"/>
                  </a:lnTo>
                  <a:lnTo>
                    <a:pt x="211" y="6"/>
                  </a:lnTo>
                  <a:close/>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14">
              <a:extLst>
                <a:ext uri="{FF2B5EF4-FFF2-40B4-BE49-F238E27FC236}">
                  <a16:creationId xmlns:a16="http://schemas.microsoft.com/office/drawing/2014/main" id="{53F673DC-E78B-4281-9278-58C27A867DD5}"/>
                </a:ext>
              </a:extLst>
            </p:cNvPr>
            <p:cNvSpPr>
              <a:spLocks/>
            </p:cNvSpPr>
            <p:nvPr/>
          </p:nvSpPr>
          <p:spPr bwMode="auto">
            <a:xfrm>
              <a:off x="2819" y="1081"/>
              <a:ext cx="147" cy="196"/>
            </a:xfrm>
            <a:custGeom>
              <a:avLst/>
              <a:gdLst>
                <a:gd name="T0" fmla="*/ 5 w 147"/>
                <a:gd name="T1" fmla="*/ 0 h 196"/>
                <a:gd name="T2" fmla="*/ 147 w 147"/>
                <a:gd name="T3" fmla="*/ 14 h 196"/>
                <a:gd name="T4" fmla="*/ 136 w 147"/>
                <a:gd name="T5" fmla="*/ 196 h 196"/>
                <a:gd name="T6" fmla="*/ 0 w 147"/>
                <a:gd name="T7" fmla="*/ 191 h 196"/>
                <a:gd name="T8" fmla="*/ 5 w 147"/>
                <a:gd name="T9" fmla="*/ 0 h 196"/>
                <a:gd name="T10" fmla="*/ 5 w 147"/>
                <a:gd name="T11" fmla="*/ 0 h 196"/>
              </a:gdLst>
              <a:ahLst/>
              <a:cxnLst>
                <a:cxn ang="0">
                  <a:pos x="T0" y="T1"/>
                </a:cxn>
                <a:cxn ang="0">
                  <a:pos x="T2" y="T3"/>
                </a:cxn>
                <a:cxn ang="0">
                  <a:pos x="T4" y="T5"/>
                </a:cxn>
                <a:cxn ang="0">
                  <a:pos x="T6" y="T7"/>
                </a:cxn>
                <a:cxn ang="0">
                  <a:pos x="T8" y="T9"/>
                </a:cxn>
                <a:cxn ang="0">
                  <a:pos x="T10" y="T11"/>
                </a:cxn>
              </a:cxnLst>
              <a:rect l="0" t="0" r="r" b="b"/>
              <a:pathLst>
                <a:path w="147" h="196">
                  <a:moveTo>
                    <a:pt x="5" y="0"/>
                  </a:moveTo>
                  <a:lnTo>
                    <a:pt x="147" y="14"/>
                  </a:lnTo>
                  <a:lnTo>
                    <a:pt x="136" y="196"/>
                  </a:lnTo>
                  <a:lnTo>
                    <a:pt x="0" y="191"/>
                  </a:lnTo>
                  <a:lnTo>
                    <a:pt x="5" y="0"/>
                  </a:lnTo>
                  <a:lnTo>
                    <a:pt x="5" y="0"/>
                  </a:lnTo>
                  <a:close/>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15">
              <a:extLst>
                <a:ext uri="{FF2B5EF4-FFF2-40B4-BE49-F238E27FC236}">
                  <a16:creationId xmlns:a16="http://schemas.microsoft.com/office/drawing/2014/main" id="{61A2EC58-867F-4C10-8CE1-F98B554E6D1B}"/>
                </a:ext>
              </a:extLst>
            </p:cNvPr>
            <p:cNvSpPr>
              <a:spLocks/>
            </p:cNvSpPr>
            <p:nvPr/>
          </p:nvSpPr>
          <p:spPr bwMode="auto">
            <a:xfrm>
              <a:off x="2257" y="1076"/>
              <a:ext cx="567" cy="201"/>
            </a:xfrm>
            <a:custGeom>
              <a:avLst/>
              <a:gdLst>
                <a:gd name="T0" fmla="*/ 0 w 567"/>
                <a:gd name="T1" fmla="*/ 0 h 201"/>
                <a:gd name="T2" fmla="*/ 288 w 567"/>
                <a:gd name="T3" fmla="*/ 5 h 201"/>
                <a:gd name="T4" fmla="*/ 567 w 567"/>
                <a:gd name="T5" fmla="*/ 5 h 201"/>
                <a:gd name="T6" fmla="*/ 562 w 567"/>
                <a:gd name="T7" fmla="*/ 196 h 201"/>
                <a:gd name="T8" fmla="*/ 0 w 567"/>
                <a:gd name="T9" fmla="*/ 201 h 201"/>
                <a:gd name="T10" fmla="*/ 0 w 567"/>
                <a:gd name="T11" fmla="*/ 0 h 201"/>
                <a:gd name="T12" fmla="*/ 0 w 567"/>
                <a:gd name="T13" fmla="*/ 0 h 201"/>
              </a:gdLst>
              <a:ahLst/>
              <a:cxnLst>
                <a:cxn ang="0">
                  <a:pos x="T0" y="T1"/>
                </a:cxn>
                <a:cxn ang="0">
                  <a:pos x="T2" y="T3"/>
                </a:cxn>
                <a:cxn ang="0">
                  <a:pos x="T4" y="T5"/>
                </a:cxn>
                <a:cxn ang="0">
                  <a:pos x="T6" y="T7"/>
                </a:cxn>
                <a:cxn ang="0">
                  <a:pos x="T8" y="T9"/>
                </a:cxn>
                <a:cxn ang="0">
                  <a:pos x="T10" y="T11"/>
                </a:cxn>
                <a:cxn ang="0">
                  <a:pos x="T12" y="T13"/>
                </a:cxn>
              </a:cxnLst>
              <a:rect l="0" t="0" r="r" b="b"/>
              <a:pathLst>
                <a:path w="567" h="201">
                  <a:moveTo>
                    <a:pt x="0" y="0"/>
                  </a:moveTo>
                  <a:lnTo>
                    <a:pt x="288" y="5"/>
                  </a:lnTo>
                  <a:lnTo>
                    <a:pt x="567" y="5"/>
                  </a:lnTo>
                  <a:lnTo>
                    <a:pt x="562" y="196"/>
                  </a:lnTo>
                  <a:lnTo>
                    <a:pt x="0" y="201"/>
                  </a:lnTo>
                  <a:lnTo>
                    <a:pt x="0" y="0"/>
                  </a:lnTo>
                  <a:lnTo>
                    <a:pt x="0" y="0"/>
                  </a:lnTo>
                  <a:close/>
                </a:path>
              </a:pathLst>
            </a:custGeom>
            <a:solidFill>
              <a:srgbClr val="E5BF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16">
              <a:extLst>
                <a:ext uri="{FF2B5EF4-FFF2-40B4-BE49-F238E27FC236}">
                  <a16:creationId xmlns:a16="http://schemas.microsoft.com/office/drawing/2014/main" id="{62B98B8A-5B46-4ABA-8DA3-127A1D84ADE4}"/>
                </a:ext>
              </a:extLst>
            </p:cNvPr>
            <p:cNvSpPr>
              <a:spLocks/>
            </p:cNvSpPr>
            <p:nvPr/>
          </p:nvSpPr>
          <p:spPr bwMode="auto">
            <a:xfrm>
              <a:off x="2120" y="2143"/>
              <a:ext cx="685" cy="1282"/>
            </a:xfrm>
            <a:custGeom>
              <a:avLst/>
              <a:gdLst>
                <a:gd name="T0" fmla="*/ 88 w 685"/>
                <a:gd name="T1" fmla="*/ 0 h 1282"/>
                <a:gd name="T2" fmla="*/ 685 w 685"/>
                <a:gd name="T3" fmla="*/ 14 h 1282"/>
                <a:gd name="T4" fmla="*/ 655 w 685"/>
                <a:gd name="T5" fmla="*/ 454 h 1282"/>
                <a:gd name="T6" fmla="*/ 630 w 685"/>
                <a:gd name="T7" fmla="*/ 670 h 1282"/>
                <a:gd name="T8" fmla="*/ 626 w 685"/>
                <a:gd name="T9" fmla="*/ 900 h 1282"/>
                <a:gd name="T10" fmla="*/ 586 w 685"/>
                <a:gd name="T11" fmla="*/ 1271 h 1282"/>
                <a:gd name="T12" fmla="*/ 0 w 685"/>
                <a:gd name="T13" fmla="*/ 1282 h 1282"/>
                <a:gd name="T14" fmla="*/ 34 w 685"/>
                <a:gd name="T15" fmla="*/ 811 h 1282"/>
                <a:gd name="T16" fmla="*/ 44 w 685"/>
                <a:gd name="T17" fmla="*/ 420 h 1282"/>
                <a:gd name="T18" fmla="*/ 88 w 685"/>
                <a:gd name="T19" fmla="*/ 0 h 1282"/>
                <a:gd name="T20" fmla="*/ 88 w 685"/>
                <a:gd name="T21" fmla="*/ 0 h 1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5" h="1282">
                  <a:moveTo>
                    <a:pt x="88" y="0"/>
                  </a:moveTo>
                  <a:lnTo>
                    <a:pt x="685" y="14"/>
                  </a:lnTo>
                  <a:lnTo>
                    <a:pt x="655" y="454"/>
                  </a:lnTo>
                  <a:lnTo>
                    <a:pt x="630" y="670"/>
                  </a:lnTo>
                  <a:lnTo>
                    <a:pt x="626" y="900"/>
                  </a:lnTo>
                  <a:lnTo>
                    <a:pt x="586" y="1271"/>
                  </a:lnTo>
                  <a:lnTo>
                    <a:pt x="0" y="1282"/>
                  </a:lnTo>
                  <a:lnTo>
                    <a:pt x="34" y="811"/>
                  </a:lnTo>
                  <a:lnTo>
                    <a:pt x="44" y="420"/>
                  </a:lnTo>
                  <a:lnTo>
                    <a:pt x="88" y="0"/>
                  </a:lnTo>
                  <a:lnTo>
                    <a:pt x="88" y="0"/>
                  </a:lnTo>
                  <a:close/>
                </a:path>
              </a:pathLst>
            </a:custGeom>
            <a:solidFill>
              <a:srgbClr val="E5BF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7">
              <a:extLst>
                <a:ext uri="{FF2B5EF4-FFF2-40B4-BE49-F238E27FC236}">
                  <a16:creationId xmlns:a16="http://schemas.microsoft.com/office/drawing/2014/main" id="{8918EEA4-3DE7-40B3-B51D-2BA458EC6F03}"/>
                </a:ext>
              </a:extLst>
            </p:cNvPr>
            <p:cNvSpPr>
              <a:spLocks/>
            </p:cNvSpPr>
            <p:nvPr/>
          </p:nvSpPr>
          <p:spPr bwMode="auto">
            <a:xfrm>
              <a:off x="2125" y="3125"/>
              <a:ext cx="2028" cy="486"/>
            </a:xfrm>
            <a:custGeom>
              <a:avLst/>
              <a:gdLst>
                <a:gd name="T0" fmla="*/ 0 w 2028"/>
                <a:gd name="T1" fmla="*/ 255 h 486"/>
                <a:gd name="T2" fmla="*/ 14 w 2028"/>
                <a:gd name="T3" fmla="*/ 50 h 486"/>
                <a:gd name="T4" fmla="*/ 48 w 2028"/>
                <a:gd name="T5" fmla="*/ 211 h 486"/>
                <a:gd name="T6" fmla="*/ 137 w 2028"/>
                <a:gd name="T7" fmla="*/ 89 h 486"/>
                <a:gd name="T8" fmla="*/ 234 w 2028"/>
                <a:gd name="T9" fmla="*/ 152 h 486"/>
                <a:gd name="T10" fmla="*/ 255 w 2028"/>
                <a:gd name="T11" fmla="*/ 0 h 486"/>
                <a:gd name="T12" fmla="*/ 333 w 2028"/>
                <a:gd name="T13" fmla="*/ 11 h 486"/>
                <a:gd name="T14" fmla="*/ 367 w 2028"/>
                <a:gd name="T15" fmla="*/ 182 h 486"/>
                <a:gd name="T16" fmla="*/ 469 w 2028"/>
                <a:gd name="T17" fmla="*/ 207 h 486"/>
                <a:gd name="T18" fmla="*/ 532 w 2028"/>
                <a:gd name="T19" fmla="*/ 129 h 486"/>
                <a:gd name="T20" fmla="*/ 587 w 2028"/>
                <a:gd name="T21" fmla="*/ 177 h 486"/>
                <a:gd name="T22" fmla="*/ 606 w 2028"/>
                <a:gd name="T23" fmla="*/ 255 h 486"/>
                <a:gd name="T24" fmla="*/ 699 w 2028"/>
                <a:gd name="T25" fmla="*/ 344 h 486"/>
                <a:gd name="T26" fmla="*/ 899 w 2028"/>
                <a:gd name="T27" fmla="*/ 363 h 486"/>
                <a:gd name="T28" fmla="*/ 957 w 2028"/>
                <a:gd name="T29" fmla="*/ 402 h 486"/>
                <a:gd name="T30" fmla="*/ 1026 w 2028"/>
                <a:gd name="T31" fmla="*/ 378 h 486"/>
                <a:gd name="T32" fmla="*/ 1099 w 2028"/>
                <a:gd name="T33" fmla="*/ 397 h 486"/>
                <a:gd name="T34" fmla="*/ 1187 w 2028"/>
                <a:gd name="T35" fmla="*/ 382 h 486"/>
                <a:gd name="T36" fmla="*/ 1255 w 2028"/>
                <a:gd name="T37" fmla="*/ 407 h 486"/>
                <a:gd name="T38" fmla="*/ 1314 w 2028"/>
                <a:gd name="T39" fmla="*/ 368 h 486"/>
                <a:gd name="T40" fmla="*/ 1261 w 2028"/>
                <a:gd name="T41" fmla="*/ 294 h 486"/>
                <a:gd name="T42" fmla="*/ 1414 w 2028"/>
                <a:gd name="T43" fmla="*/ 327 h 486"/>
                <a:gd name="T44" fmla="*/ 1730 w 2028"/>
                <a:gd name="T45" fmla="*/ 422 h 486"/>
                <a:gd name="T46" fmla="*/ 2028 w 2028"/>
                <a:gd name="T47" fmla="*/ 486 h 486"/>
                <a:gd name="T48" fmla="*/ 758 w 2028"/>
                <a:gd name="T49" fmla="*/ 486 h 486"/>
                <a:gd name="T50" fmla="*/ 219 w 2028"/>
                <a:gd name="T51" fmla="*/ 465 h 486"/>
                <a:gd name="T52" fmla="*/ 0 w 2028"/>
                <a:gd name="T53" fmla="*/ 255 h 486"/>
                <a:gd name="T54" fmla="*/ 0 w 2028"/>
                <a:gd name="T55" fmla="*/ 255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028" h="486">
                  <a:moveTo>
                    <a:pt x="0" y="255"/>
                  </a:moveTo>
                  <a:lnTo>
                    <a:pt x="14" y="50"/>
                  </a:lnTo>
                  <a:lnTo>
                    <a:pt x="48" y="211"/>
                  </a:lnTo>
                  <a:lnTo>
                    <a:pt x="137" y="89"/>
                  </a:lnTo>
                  <a:lnTo>
                    <a:pt x="234" y="152"/>
                  </a:lnTo>
                  <a:lnTo>
                    <a:pt x="255" y="0"/>
                  </a:lnTo>
                  <a:lnTo>
                    <a:pt x="333" y="11"/>
                  </a:lnTo>
                  <a:lnTo>
                    <a:pt x="367" y="182"/>
                  </a:lnTo>
                  <a:lnTo>
                    <a:pt x="469" y="207"/>
                  </a:lnTo>
                  <a:lnTo>
                    <a:pt x="532" y="129"/>
                  </a:lnTo>
                  <a:lnTo>
                    <a:pt x="587" y="177"/>
                  </a:lnTo>
                  <a:lnTo>
                    <a:pt x="606" y="255"/>
                  </a:lnTo>
                  <a:lnTo>
                    <a:pt x="699" y="344"/>
                  </a:lnTo>
                  <a:lnTo>
                    <a:pt x="899" y="363"/>
                  </a:lnTo>
                  <a:lnTo>
                    <a:pt x="957" y="402"/>
                  </a:lnTo>
                  <a:lnTo>
                    <a:pt x="1026" y="378"/>
                  </a:lnTo>
                  <a:lnTo>
                    <a:pt x="1099" y="397"/>
                  </a:lnTo>
                  <a:lnTo>
                    <a:pt x="1187" y="382"/>
                  </a:lnTo>
                  <a:lnTo>
                    <a:pt x="1255" y="407"/>
                  </a:lnTo>
                  <a:lnTo>
                    <a:pt x="1314" y="368"/>
                  </a:lnTo>
                  <a:lnTo>
                    <a:pt x="1261" y="294"/>
                  </a:lnTo>
                  <a:lnTo>
                    <a:pt x="1414" y="327"/>
                  </a:lnTo>
                  <a:lnTo>
                    <a:pt x="1730" y="422"/>
                  </a:lnTo>
                  <a:lnTo>
                    <a:pt x="2028" y="486"/>
                  </a:lnTo>
                  <a:lnTo>
                    <a:pt x="758" y="486"/>
                  </a:lnTo>
                  <a:lnTo>
                    <a:pt x="219" y="465"/>
                  </a:lnTo>
                  <a:lnTo>
                    <a:pt x="0" y="255"/>
                  </a:lnTo>
                  <a:lnTo>
                    <a:pt x="0" y="255"/>
                  </a:lnTo>
                  <a:close/>
                </a:path>
              </a:pathLst>
            </a:custGeom>
            <a:solidFill>
              <a:srgbClr val="8CBF8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8">
              <a:extLst>
                <a:ext uri="{FF2B5EF4-FFF2-40B4-BE49-F238E27FC236}">
                  <a16:creationId xmlns:a16="http://schemas.microsoft.com/office/drawing/2014/main" id="{CBE61A1D-1450-4E92-B7CC-92EB39DB64DA}"/>
                </a:ext>
              </a:extLst>
            </p:cNvPr>
            <p:cNvSpPr>
              <a:spLocks/>
            </p:cNvSpPr>
            <p:nvPr/>
          </p:nvSpPr>
          <p:spPr bwMode="auto">
            <a:xfrm>
              <a:off x="1543" y="3087"/>
              <a:ext cx="2395" cy="538"/>
            </a:xfrm>
            <a:custGeom>
              <a:avLst/>
              <a:gdLst>
                <a:gd name="T0" fmla="*/ 0 w 2395"/>
                <a:gd name="T1" fmla="*/ 533 h 538"/>
                <a:gd name="T2" fmla="*/ 2395 w 2395"/>
                <a:gd name="T3" fmla="*/ 538 h 538"/>
                <a:gd name="T4" fmla="*/ 2106 w 2395"/>
                <a:gd name="T5" fmla="*/ 503 h 538"/>
                <a:gd name="T6" fmla="*/ 1486 w 2395"/>
                <a:gd name="T7" fmla="*/ 494 h 538"/>
                <a:gd name="T8" fmla="*/ 1457 w 2395"/>
                <a:gd name="T9" fmla="*/ 450 h 538"/>
                <a:gd name="T10" fmla="*/ 1359 w 2395"/>
                <a:gd name="T11" fmla="*/ 440 h 538"/>
                <a:gd name="T12" fmla="*/ 1340 w 2395"/>
                <a:gd name="T13" fmla="*/ 416 h 538"/>
                <a:gd name="T14" fmla="*/ 1217 w 2395"/>
                <a:gd name="T15" fmla="*/ 454 h 538"/>
                <a:gd name="T16" fmla="*/ 1139 w 2395"/>
                <a:gd name="T17" fmla="*/ 490 h 538"/>
                <a:gd name="T18" fmla="*/ 1217 w 2395"/>
                <a:gd name="T19" fmla="*/ 372 h 538"/>
                <a:gd name="T20" fmla="*/ 1163 w 2395"/>
                <a:gd name="T21" fmla="*/ 327 h 538"/>
                <a:gd name="T22" fmla="*/ 1076 w 2395"/>
                <a:gd name="T23" fmla="*/ 435 h 538"/>
                <a:gd name="T24" fmla="*/ 1056 w 2395"/>
                <a:gd name="T25" fmla="*/ 210 h 538"/>
                <a:gd name="T26" fmla="*/ 1032 w 2395"/>
                <a:gd name="T27" fmla="*/ 161 h 538"/>
                <a:gd name="T28" fmla="*/ 973 w 2395"/>
                <a:gd name="T29" fmla="*/ 283 h 538"/>
                <a:gd name="T30" fmla="*/ 924 w 2395"/>
                <a:gd name="T31" fmla="*/ 406 h 538"/>
                <a:gd name="T32" fmla="*/ 909 w 2395"/>
                <a:gd name="T33" fmla="*/ 210 h 538"/>
                <a:gd name="T34" fmla="*/ 860 w 2395"/>
                <a:gd name="T35" fmla="*/ 171 h 538"/>
                <a:gd name="T36" fmla="*/ 792 w 2395"/>
                <a:gd name="T37" fmla="*/ 15 h 538"/>
                <a:gd name="T38" fmla="*/ 758 w 2395"/>
                <a:gd name="T39" fmla="*/ 0 h 538"/>
                <a:gd name="T40" fmla="*/ 748 w 2395"/>
                <a:gd name="T41" fmla="*/ 97 h 538"/>
                <a:gd name="T42" fmla="*/ 792 w 2395"/>
                <a:gd name="T43" fmla="*/ 289 h 538"/>
                <a:gd name="T44" fmla="*/ 675 w 2395"/>
                <a:gd name="T45" fmla="*/ 181 h 538"/>
                <a:gd name="T46" fmla="*/ 655 w 2395"/>
                <a:gd name="T47" fmla="*/ 230 h 538"/>
                <a:gd name="T48" fmla="*/ 719 w 2395"/>
                <a:gd name="T49" fmla="*/ 372 h 538"/>
                <a:gd name="T50" fmla="*/ 490 w 2395"/>
                <a:gd name="T51" fmla="*/ 269 h 538"/>
                <a:gd name="T52" fmla="*/ 538 w 2395"/>
                <a:gd name="T53" fmla="*/ 352 h 538"/>
                <a:gd name="T54" fmla="*/ 338 w 2395"/>
                <a:gd name="T55" fmla="*/ 317 h 538"/>
                <a:gd name="T56" fmla="*/ 401 w 2395"/>
                <a:gd name="T57" fmla="*/ 410 h 538"/>
                <a:gd name="T58" fmla="*/ 264 w 2395"/>
                <a:gd name="T59" fmla="*/ 397 h 538"/>
                <a:gd name="T60" fmla="*/ 211 w 2395"/>
                <a:gd name="T61" fmla="*/ 454 h 538"/>
                <a:gd name="T62" fmla="*/ 103 w 2395"/>
                <a:gd name="T63" fmla="*/ 454 h 538"/>
                <a:gd name="T64" fmla="*/ 0 w 2395"/>
                <a:gd name="T65" fmla="*/ 533 h 538"/>
                <a:gd name="T66" fmla="*/ 0 w 2395"/>
                <a:gd name="T67" fmla="*/ 533 h 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95" h="538">
                  <a:moveTo>
                    <a:pt x="0" y="533"/>
                  </a:moveTo>
                  <a:lnTo>
                    <a:pt x="2395" y="538"/>
                  </a:lnTo>
                  <a:lnTo>
                    <a:pt x="2106" y="503"/>
                  </a:lnTo>
                  <a:lnTo>
                    <a:pt x="1486" y="494"/>
                  </a:lnTo>
                  <a:lnTo>
                    <a:pt x="1457" y="450"/>
                  </a:lnTo>
                  <a:lnTo>
                    <a:pt x="1359" y="440"/>
                  </a:lnTo>
                  <a:lnTo>
                    <a:pt x="1340" y="416"/>
                  </a:lnTo>
                  <a:lnTo>
                    <a:pt x="1217" y="454"/>
                  </a:lnTo>
                  <a:lnTo>
                    <a:pt x="1139" y="490"/>
                  </a:lnTo>
                  <a:lnTo>
                    <a:pt x="1217" y="372"/>
                  </a:lnTo>
                  <a:lnTo>
                    <a:pt x="1163" y="327"/>
                  </a:lnTo>
                  <a:lnTo>
                    <a:pt x="1076" y="435"/>
                  </a:lnTo>
                  <a:lnTo>
                    <a:pt x="1056" y="210"/>
                  </a:lnTo>
                  <a:lnTo>
                    <a:pt x="1032" y="161"/>
                  </a:lnTo>
                  <a:lnTo>
                    <a:pt x="973" y="283"/>
                  </a:lnTo>
                  <a:lnTo>
                    <a:pt x="924" y="406"/>
                  </a:lnTo>
                  <a:lnTo>
                    <a:pt x="909" y="210"/>
                  </a:lnTo>
                  <a:lnTo>
                    <a:pt x="860" y="171"/>
                  </a:lnTo>
                  <a:lnTo>
                    <a:pt x="792" y="15"/>
                  </a:lnTo>
                  <a:lnTo>
                    <a:pt x="758" y="0"/>
                  </a:lnTo>
                  <a:lnTo>
                    <a:pt x="748" y="97"/>
                  </a:lnTo>
                  <a:lnTo>
                    <a:pt x="792" y="289"/>
                  </a:lnTo>
                  <a:lnTo>
                    <a:pt x="675" y="181"/>
                  </a:lnTo>
                  <a:lnTo>
                    <a:pt x="655" y="230"/>
                  </a:lnTo>
                  <a:lnTo>
                    <a:pt x="719" y="372"/>
                  </a:lnTo>
                  <a:lnTo>
                    <a:pt x="490" y="269"/>
                  </a:lnTo>
                  <a:lnTo>
                    <a:pt x="538" y="352"/>
                  </a:lnTo>
                  <a:lnTo>
                    <a:pt x="338" y="317"/>
                  </a:lnTo>
                  <a:lnTo>
                    <a:pt x="401" y="410"/>
                  </a:lnTo>
                  <a:lnTo>
                    <a:pt x="264" y="397"/>
                  </a:lnTo>
                  <a:lnTo>
                    <a:pt x="211" y="454"/>
                  </a:lnTo>
                  <a:lnTo>
                    <a:pt x="103" y="454"/>
                  </a:lnTo>
                  <a:lnTo>
                    <a:pt x="0" y="533"/>
                  </a:lnTo>
                  <a:lnTo>
                    <a:pt x="0" y="533"/>
                  </a:lnTo>
                  <a:close/>
                </a:path>
              </a:pathLst>
            </a:custGeom>
            <a:solidFill>
              <a:srgbClr val="D8F2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9">
              <a:extLst>
                <a:ext uri="{FF2B5EF4-FFF2-40B4-BE49-F238E27FC236}">
                  <a16:creationId xmlns:a16="http://schemas.microsoft.com/office/drawing/2014/main" id="{0F53E12F-06DB-45D5-AC2B-F292FED7B00B}"/>
                </a:ext>
              </a:extLst>
            </p:cNvPr>
            <p:cNvSpPr>
              <a:spLocks/>
            </p:cNvSpPr>
            <p:nvPr/>
          </p:nvSpPr>
          <p:spPr bwMode="auto">
            <a:xfrm>
              <a:off x="1457" y="1444"/>
              <a:ext cx="1999" cy="238"/>
            </a:xfrm>
            <a:custGeom>
              <a:avLst/>
              <a:gdLst>
                <a:gd name="T0" fmla="*/ 42 w 1999"/>
                <a:gd name="T1" fmla="*/ 19 h 238"/>
                <a:gd name="T2" fmla="*/ 219 w 1999"/>
                <a:gd name="T3" fmla="*/ 37 h 238"/>
                <a:gd name="T4" fmla="*/ 493 w 1999"/>
                <a:gd name="T5" fmla="*/ 37 h 238"/>
                <a:gd name="T6" fmla="*/ 749 w 1999"/>
                <a:gd name="T7" fmla="*/ 0 h 238"/>
                <a:gd name="T8" fmla="*/ 933 w 1999"/>
                <a:gd name="T9" fmla="*/ 13 h 238"/>
                <a:gd name="T10" fmla="*/ 1133 w 1999"/>
                <a:gd name="T11" fmla="*/ 49 h 238"/>
                <a:gd name="T12" fmla="*/ 1346 w 1999"/>
                <a:gd name="T13" fmla="*/ 43 h 238"/>
                <a:gd name="T14" fmla="*/ 1651 w 1999"/>
                <a:gd name="T15" fmla="*/ 55 h 238"/>
                <a:gd name="T16" fmla="*/ 1999 w 1999"/>
                <a:gd name="T17" fmla="*/ 104 h 238"/>
                <a:gd name="T18" fmla="*/ 1572 w 1999"/>
                <a:gd name="T19" fmla="*/ 85 h 238"/>
                <a:gd name="T20" fmla="*/ 1328 w 1999"/>
                <a:gd name="T21" fmla="*/ 85 h 238"/>
                <a:gd name="T22" fmla="*/ 1176 w 1999"/>
                <a:gd name="T23" fmla="*/ 92 h 238"/>
                <a:gd name="T24" fmla="*/ 987 w 1999"/>
                <a:gd name="T25" fmla="*/ 73 h 238"/>
                <a:gd name="T26" fmla="*/ 816 w 1999"/>
                <a:gd name="T27" fmla="*/ 43 h 238"/>
                <a:gd name="T28" fmla="*/ 634 w 1999"/>
                <a:gd name="T29" fmla="*/ 67 h 238"/>
                <a:gd name="T30" fmla="*/ 451 w 1999"/>
                <a:gd name="T31" fmla="*/ 98 h 238"/>
                <a:gd name="T32" fmla="*/ 224 w 1999"/>
                <a:gd name="T33" fmla="*/ 110 h 238"/>
                <a:gd name="T34" fmla="*/ 444 w 1999"/>
                <a:gd name="T35" fmla="*/ 177 h 238"/>
                <a:gd name="T36" fmla="*/ 725 w 1999"/>
                <a:gd name="T37" fmla="*/ 177 h 238"/>
                <a:gd name="T38" fmla="*/ 914 w 1999"/>
                <a:gd name="T39" fmla="*/ 159 h 238"/>
                <a:gd name="T40" fmla="*/ 1091 w 1999"/>
                <a:gd name="T41" fmla="*/ 152 h 238"/>
                <a:gd name="T42" fmla="*/ 1298 w 1999"/>
                <a:gd name="T43" fmla="*/ 141 h 238"/>
                <a:gd name="T44" fmla="*/ 1487 w 1999"/>
                <a:gd name="T45" fmla="*/ 152 h 238"/>
                <a:gd name="T46" fmla="*/ 1768 w 1999"/>
                <a:gd name="T47" fmla="*/ 183 h 238"/>
                <a:gd name="T48" fmla="*/ 1317 w 1999"/>
                <a:gd name="T49" fmla="*/ 177 h 238"/>
                <a:gd name="T50" fmla="*/ 1133 w 1999"/>
                <a:gd name="T51" fmla="*/ 190 h 238"/>
                <a:gd name="T52" fmla="*/ 982 w 1999"/>
                <a:gd name="T53" fmla="*/ 214 h 238"/>
                <a:gd name="T54" fmla="*/ 805 w 1999"/>
                <a:gd name="T55" fmla="*/ 232 h 238"/>
                <a:gd name="T56" fmla="*/ 646 w 1999"/>
                <a:gd name="T57" fmla="*/ 238 h 238"/>
                <a:gd name="T58" fmla="*/ 462 w 1999"/>
                <a:gd name="T59" fmla="*/ 238 h 238"/>
                <a:gd name="T60" fmla="*/ 323 w 1999"/>
                <a:gd name="T61" fmla="*/ 208 h 238"/>
                <a:gd name="T62" fmla="*/ 201 w 1999"/>
                <a:gd name="T63" fmla="*/ 183 h 238"/>
                <a:gd name="T64" fmla="*/ 54 w 1999"/>
                <a:gd name="T65" fmla="*/ 183 h 238"/>
                <a:gd name="T66" fmla="*/ 0 w 1999"/>
                <a:gd name="T67" fmla="*/ 183 h 238"/>
                <a:gd name="T68" fmla="*/ 42 w 1999"/>
                <a:gd name="T69" fmla="*/ 19 h 238"/>
                <a:gd name="T70" fmla="*/ 42 w 1999"/>
                <a:gd name="T71" fmla="*/ 19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999" h="238">
                  <a:moveTo>
                    <a:pt x="42" y="19"/>
                  </a:moveTo>
                  <a:lnTo>
                    <a:pt x="219" y="37"/>
                  </a:lnTo>
                  <a:lnTo>
                    <a:pt x="493" y="37"/>
                  </a:lnTo>
                  <a:lnTo>
                    <a:pt x="749" y="0"/>
                  </a:lnTo>
                  <a:lnTo>
                    <a:pt x="933" y="13"/>
                  </a:lnTo>
                  <a:lnTo>
                    <a:pt x="1133" y="49"/>
                  </a:lnTo>
                  <a:lnTo>
                    <a:pt x="1346" y="43"/>
                  </a:lnTo>
                  <a:lnTo>
                    <a:pt x="1651" y="55"/>
                  </a:lnTo>
                  <a:lnTo>
                    <a:pt x="1999" y="104"/>
                  </a:lnTo>
                  <a:lnTo>
                    <a:pt x="1572" y="85"/>
                  </a:lnTo>
                  <a:lnTo>
                    <a:pt x="1328" y="85"/>
                  </a:lnTo>
                  <a:lnTo>
                    <a:pt x="1176" y="92"/>
                  </a:lnTo>
                  <a:lnTo>
                    <a:pt x="987" y="73"/>
                  </a:lnTo>
                  <a:lnTo>
                    <a:pt x="816" y="43"/>
                  </a:lnTo>
                  <a:lnTo>
                    <a:pt x="634" y="67"/>
                  </a:lnTo>
                  <a:lnTo>
                    <a:pt x="451" y="98"/>
                  </a:lnTo>
                  <a:lnTo>
                    <a:pt x="224" y="110"/>
                  </a:lnTo>
                  <a:lnTo>
                    <a:pt x="444" y="177"/>
                  </a:lnTo>
                  <a:lnTo>
                    <a:pt x="725" y="177"/>
                  </a:lnTo>
                  <a:lnTo>
                    <a:pt x="914" y="159"/>
                  </a:lnTo>
                  <a:lnTo>
                    <a:pt x="1091" y="152"/>
                  </a:lnTo>
                  <a:lnTo>
                    <a:pt x="1298" y="141"/>
                  </a:lnTo>
                  <a:lnTo>
                    <a:pt x="1487" y="152"/>
                  </a:lnTo>
                  <a:lnTo>
                    <a:pt x="1768" y="183"/>
                  </a:lnTo>
                  <a:lnTo>
                    <a:pt x="1317" y="177"/>
                  </a:lnTo>
                  <a:lnTo>
                    <a:pt x="1133" y="190"/>
                  </a:lnTo>
                  <a:lnTo>
                    <a:pt x="982" y="214"/>
                  </a:lnTo>
                  <a:lnTo>
                    <a:pt x="805" y="232"/>
                  </a:lnTo>
                  <a:lnTo>
                    <a:pt x="646" y="238"/>
                  </a:lnTo>
                  <a:lnTo>
                    <a:pt x="462" y="238"/>
                  </a:lnTo>
                  <a:lnTo>
                    <a:pt x="323" y="208"/>
                  </a:lnTo>
                  <a:lnTo>
                    <a:pt x="201" y="183"/>
                  </a:lnTo>
                  <a:lnTo>
                    <a:pt x="54" y="183"/>
                  </a:lnTo>
                  <a:lnTo>
                    <a:pt x="0" y="183"/>
                  </a:lnTo>
                  <a:lnTo>
                    <a:pt x="42" y="19"/>
                  </a:lnTo>
                  <a:lnTo>
                    <a:pt x="42" y="19"/>
                  </a:lnTo>
                  <a:close/>
                </a:path>
              </a:pathLst>
            </a:custGeom>
            <a:solidFill>
              <a:srgbClr val="E5BF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20">
              <a:extLst>
                <a:ext uri="{FF2B5EF4-FFF2-40B4-BE49-F238E27FC236}">
                  <a16:creationId xmlns:a16="http://schemas.microsoft.com/office/drawing/2014/main" id="{ABE5FC48-60CD-41A5-8F94-08CDF7ABA7B3}"/>
                </a:ext>
              </a:extLst>
            </p:cNvPr>
            <p:cNvSpPr>
              <a:spLocks/>
            </p:cNvSpPr>
            <p:nvPr/>
          </p:nvSpPr>
          <p:spPr bwMode="auto">
            <a:xfrm>
              <a:off x="1761" y="1737"/>
              <a:ext cx="2036" cy="176"/>
            </a:xfrm>
            <a:custGeom>
              <a:avLst/>
              <a:gdLst>
                <a:gd name="T0" fmla="*/ 0 w 2036"/>
                <a:gd name="T1" fmla="*/ 55 h 176"/>
                <a:gd name="T2" fmla="*/ 286 w 2036"/>
                <a:gd name="T3" fmla="*/ 74 h 176"/>
                <a:gd name="T4" fmla="*/ 506 w 2036"/>
                <a:gd name="T5" fmla="*/ 79 h 176"/>
                <a:gd name="T6" fmla="*/ 719 w 2036"/>
                <a:gd name="T7" fmla="*/ 49 h 176"/>
                <a:gd name="T8" fmla="*/ 1006 w 2036"/>
                <a:gd name="T9" fmla="*/ 7 h 176"/>
                <a:gd name="T10" fmla="*/ 1268 w 2036"/>
                <a:gd name="T11" fmla="*/ 0 h 176"/>
                <a:gd name="T12" fmla="*/ 1470 w 2036"/>
                <a:gd name="T13" fmla="*/ 7 h 176"/>
                <a:gd name="T14" fmla="*/ 1695 w 2036"/>
                <a:gd name="T15" fmla="*/ 37 h 176"/>
                <a:gd name="T16" fmla="*/ 1921 w 2036"/>
                <a:gd name="T17" fmla="*/ 61 h 176"/>
                <a:gd name="T18" fmla="*/ 2036 w 2036"/>
                <a:gd name="T19" fmla="*/ 55 h 176"/>
                <a:gd name="T20" fmla="*/ 1903 w 2036"/>
                <a:gd name="T21" fmla="*/ 176 h 176"/>
                <a:gd name="T22" fmla="*/ 1751 w 2036"/>
                <a:gd name="T23" fmla="*/ 140 h 176"/>
                <a:gd name="T24" fmla="*/ 1500 w 2036"/>
                <a:gd name="T25" fmla="*/ 92 h 176"/>
                <a:gd name="T26" fmla="*/ 1329 w 2036"/>
                <a:gd name="T27" fmla="*/ 55 h 176"/>
                <a:gd name="T28" fmla="*/ 1147 w 2036"/>
                <a:gd name="T29" fmla="*/ 49 h 176"/>
                <a:gd name="T30" fmla="*/ 982 w 2036"/>
                <a:gd name="T31" fmla="*/ 55 h 176"/>
                <a:gd name="T32" fmla="*/ 744 w 2036"/>
                <a:gd name="T33" fmla="*/ 86 h 176"/>
                <a:gd name="T34" fmla="*/ 519 w 2036"/>
                <a:gd name="T35" fmla="*/ 122 h 176"/>
                <a:gd name="T36" fmla="*/ 317 w 2036"/>
                <a:gd name="T37" fmla="*/ 104 h 176"/>
                <a:gd name="T38" fmla="*/ 0 w 2036"/>
                <a:gd name="T39" fmla="*/ 55 h 176"/>
                <a:gd name="T40" fmla="*/ 0 w 2036"/>
                <a:gd name="T41" fmla="*/ 55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36" h="176">
                  <a:moveTo>
                    <a:pt x="0" y="55"/>
                  </a:moveTo>
                  <a:lnTo>
                    <a:pt x="286" y="74"/>
                  </a:lnTo>
                  <a:lnTo>
                    <a:pt x="506" y="79"/>
                  </a:lnTo>
                  <a:lnTo>
                    <a:pt x="719" y="49"/>
                  </a:lnTo>
                  <a:lnTo>
                    <a:pt x="1006" y="7"/>
                  </a:lnTo>
                  <a:lnTo>
                    <a:pt x="1268" y="0"/>
                  </a:lnTo>
                  <a:lnTo>
                    <a:pt x="1470" y="7"/>
                  </a:lnTo>
                  <a:lnTo>
                    <a:pt x="1695" y="37"/>
                  </a:lnTo>
                  <a:lnTo>
                    <a:pt x="1921" y="61"/>
                  </a:lnTo>
                  <a:lnTo>
                    <a:pt x="2036" y="55"/>
                  </a:lnTo>
                  <a:lnTo>
                    <a:pt x="1903" y="176"/>
                  </a:lnTo>
                  <a:lnTo>
                    <a:pt x="1751" y="140"/>
                  </a:lnTo>
                  <a:lnTo>
                    <a:pt x="1500" y="92"/>
                  </a:lnTo>
                  <a:lnTo>
                    <a:pt x="1329" y="55"/>
                  </a:lnTo>
                  <a:lnTo>
                    <a:pt x="1147" y="49"/>
                  </a:lnTo>
                  <a:lnTo>
                    <a:pt x="982" y="55"/>
                  </a:lnTo>
                  <a:lnTo>
                    <a:pt x="744" y="86"/>
                  </a:lnTo>
                  <a:lnTo>
                    <a:pt x="519" y="122"/>
                  </a:lnTo>
                  <a:lnTo>
                    <a:pt x="317" y="104"/>
                  </a:lnTo>
                  <a:lnTo>
                    <a:pt x="0" y="55"/>
                  </a:lnTo>
                  <a:lnTo>
                    <a:pt x="0" y="55"/>
                  </a:lnTo>
                  <a:close/>
                </a:path>
              </a:pathLst>
            </a:custGeom>
            <a:solidFill>
              <a:srgbClr val="E5BF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21">
              <a:extLst>
                <a:ext uri="{FF2B5EF4-FFF2-40B4-BE49-F238E27FC236}">
                  <a16:creationId xmlns:a16="http://schemas.microsoft.com/office/drawing/2014/main" id="{277954B5-85FE-4FEF-B30B-5D752A6CB059}"/>
                </a:ext>
              </a:extLst>
            </p:cNvPr>
            <p:cNvSpPr>
              <a:spLocks/>
            </p:cNvSpPr>
            <p:nvPr/>
          </p:nvSpPr>
          <p:spPr bwMode="auto">
            <a:xfrm>
              <a:off x="1450" y="1847"/>
              <a:ext cx="2062" cy="140"/>
            </a:xfrm>
            <a:custGeom>
              <a:avLst/>
              <a:gdLst>
                <a:gd name="T0" fmla="*/ 36 w 2062"/>
                <a:gd name="T1" fmla="*/ 61 h 140"/>
                <a:gd name="T2" fmla="*/ 299 w 2062"/>
                <a:gd name="T3" fmla="*/ 86 h 140"/>
                <a:gd name="T4" fmla="*/ 537 w 2062"/>
                <a:gd name="T5" fmla="*/ 104 h 140"/>
                <a:gd name="T6" fmla="*/ 684 w 2062"/>
                <a:gd name="T7" fmla="*/ 97 h 140"/>
                <a:gd name="T8" fmla="*/ 891 w 2062"/>
                <a:gd name="T9" fmla="*/ 86 h 140"/>
                <a:gd name="T10" fmla="*/ 1079 w 2062"/>
                <a:gd name="T11" fmla="*/ 43 h 140"/>
                <a:gd name="T12" fmla="*/ 1287 w 2062"/>
                <a:gd name="T13" fmla="*/ 12 h 140"/>
                <a:gd name="T14" fmla="*/ 1483 w 2062"/>
                <a:gd name="T15" fmla="*/ 0 h 140"/>
                <a:gd name="T16" fmla="*/ 1658 w 2062"/>
                <a:gd name="T17" fmla="*/ 18 h 140"/>
                <a:gd name="T18" fmla="*/ 1811 w 2062"/>
                <a:gd name="T19" fmla="*/ 55 h 140"/>
                <a:gd name="T20" fmla="*/ 2062 w 2062"/>
                <a:gd name="T21" fmla="*/ 117 h 140"/>
                <a:gd name="T22" fmla="*/ 1860 w 2062"/>
                <a:gd name="T23" fmla="*/ 110 h 140"/>
                <a:gd name="T24" fmla="*/ 1671 w 2062"/>
                <a:gd name="T25" fmla="*/ 73 h 140"/>
                <a:gd name="T26" fmla="*/ 1561 w 2062"/>
                <a:gd name="T27" fmla="*/ 61 h 140"/>
                <a:gd name="T28" fmla="*/ 1451 w 2062"/>
                <a:gd name="T29" fmla="*/ 55 h 140"/>
                <a:gd name="T30" fmla="*/ 1305 w 2062"/>
                <a:gd name="T31" fmla="*/ 61 h 140"/>
                <a:gd name="T32" fmla="*/ 1171 w 2062"/>
                <a:gd name="T33" fmla="*/ 86 h 140"/>
                <a:gd name="T34" fmla="*/ 1055 w 2062"/>
                <a:gd name="T35" fmla="*/ 110 h 140"/>
                <a:gd name="T36" fmla="*/ 897 w 2062"/>
                <a:gd name="T37" fmla="*/ 128 h 140"/>
                <a:gd name="T38" fmla="*/ 707 w 2062"/>
                <a:gd name="T39" fmla="*/ 140 h 140"/>
                <a:gd name="T40" fmla="*/ 488 w 2062"/>
                <a:gd name="T41" fmla="*/ 135 h 140"/>
                <a:gd name="T42" fmla="*/ 244 w 2062"/>
                <a:gd name="T43" fmla="*/ 128 h 140"/>
                <a:gd name="T44" fmla="*/ 110 w 2062"/>
                <a:gd name="T45" fmla="*/ 128 h 140"/>
                <a:gd name="T46" fmla="*/ 0 w 2062"/>
                <a:gd name="T47" fmla="*/ 117 h 140"/>
                <a:gd name="T48" fmla="*/ 36 w 2062"/>
                <a:gd name="T49" fmla="*/ 61 h 140"/>
                <a:gd name="T50" fmla="*/ 36 w 2062"/>
                <a:gd name="T51" fmla="*/ 61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062" h="140">
                  <a:moveTo>
                    <a:pt x="36" y="61"/>
                  </a:moveTo>
                  <a:lnTo>
                    <a:pt x="299" y="86"/>
                  </a:lnTo>
                  <a:lnTo>
                    <a:pt x="537" y="104"/>
                  </a:lnTo>
                  <a:lnTo>
                    <a:pt x="684" y="97"/>
                  </a:lnTo>
                  <a:lnTo>
                    <a:pt x="891" y="86"/>
                  </a:lnTo>
                  <a:lnTo>
                    <a:pt x="1079" y="43"/>
                  </a:lnTo>
                  <a:lnTo>
                    <a:pt x="1287" y="12"/>
                  </a:lnTo>
                  <a:lnTo>
                    <a:pt x="1483" y="0"/>
                  </a:lnTo>
                  <a:lnTo>
                    <a:pt x="1658" y="18"/>
                  </a:lnTo>
                  <a:lnTo>
                    <a:pt x="1811" y="55"/>
                  </a:lnTo>
                  <a:lnTo>
                    <a:pt x="2062" y="117"/>
                  </a:lnTo>
                  <a:lnTo>
                    <a:pt x="1860" y="110"/>
                  </a:lnTo>
                  <a:lnTo>
                    <a:pt x="1671" y="73"/>
                  </a:lnTo>
                  <a:lnTo>
                    <a:pt x="1561" y="61"/>
                  </a:lnTo>
                  <a:lnTo>
                    <a:pt x="1451" y="55"/>
                  </a:lnTo>
                  <a:lnTo>
                    <a:pt x="1305" y="61"/>
                  </a:lnTo>
                  <a:lnTo>
                    <a:pt x="1171" y="86"/>
                  </a:lnTo>
                  <a:lnTo>
                    <a:pt x="1055" y="110"/>
                  </a:lnTo>
                  <a:lnTo>
                    <a:pt x="897" y="128"/>
                  </a:lnTo>
                  <a:lnTo>
                    <a:pt x="707" y="140"/>
                  </a:lnTo>
                  <a:lnTo>
                    <a:pt x="488" y="135"/>
                  </a:lnTo>
                  <a:lnTo>
                    <a:pt x="244" y="128"/>
                  </a:lnTo>
                  <a:lnTo>
                    <a:pt x="110" y="128"/>
                  </a:lnTo>
                  <a:lnTo>
                    <a:pt x="0" y="117"/>
                  </a:lnTo>
                  <a:lnTo>
                    <a:pt x="36" y="61"/>
                  </a:lnTo>
                  <a:lnTo>
                    <a:pt x="36" y="61"/>
                  </a:lnTo>
                  <a:close/>
                </a:path>
              </a:pathLst>
            </a:custGeom>
            <a:solidFill>
              <a:srgbClr val="E5BF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22">
              <a:extLst>
                <a:ext uri="{FF2B5EF4-FFF2-40B4-BE49-F238E27FC236}">
                  <a16:creationId xmlns:a16="http://schemas.microsoft.com/office/drawing/2014/main" id="{E342416D-4993-40CE-86BE-B49E78953757}"/>
                </a:ext>
              </a:extLst>
            </p:cNvPr>
            <p:cNvSpPr>
              <a:spLocks/>
            </p:cNvSpPr>
            <p:nvPr/>
          </p:nvSpPr>
          <p:spPr bwMode="auto">
            <a:xfrm>
              <a:off x="2803" y="1365"/>
              <a:ext cx="812" cy="73"/>
            </a:xfrm>
            <a:custGeom>
              <a:avLst/>
              <a:gdLst>
                <a:gd name="T0" fmla="*/ 0 w 812"/>
                <a:gd name="T1" fmla="*/ 31 h 73"/>
                <a:gd name="T2" fmla="*/ 202 w 812"/>
                <a:gd name="T3" fmla="*/ 31 h 73"/>
                <a:gd name="T4" fmla="*/ 385 w 812"/>
                <a:gd name="T5" fmla="*/ 42 h 73"/>
                <a:gd name="T6" fmla="*/ 550 w 812"/>
                <a:gd name="T7" fmla="*/ 61 h 73"/>
                <a:gd name="T8" fmla="*/ 684 w 812"/>
                <a:gd name="T9" fmla="*/ 73 h 73"/>
                <a:gd name="T10" fmla="*/ 812 w 812"/>
                <a:gd name="T11" fmla="*/ 67 h 73"/>
                <a:gd name="T12" fmla="*/ 720 w 812"/>
                <a:gd name="T13" fmla="*/ 6 h 73"/>
                <a:gd name="T14" fmla="*/ 568 w 812"/>
                <a:gd name="T15" fmla="*/ 24 h 73"/>
                <a:gd name="T16" fmla="*/ 428 w 812"/>
                <a:gd name="T17" fmla="*/ 13 h 73"/>
                <a:gd name="T18" fmla="*/ 312 w 812"/>
                <a:gd name="T19" fmla="*/ 0 h 73"/>
                <a:gd name="T20" fmla="*/ 117 w 812"/>
                <a:gd name="T21" fmla="*/ 0 h 73"/>
                <a:gd name="T22" fmla="*/ 0 w 812"/>
                <a:gd name="T23" fmla="*/ 31 h 73"/>
                <a:gd name="T24" fmla="*/ 0 w 812"/>
                <a:gd name="T25" fmla="*/ 31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12" h="73">
                  <a:moveTo>
                    <a:pt x="0" y="31"/>
                  </a:moveTo>
                  <a:lnTo>
                    <a:pt x="202" y="31"/>
                  </a:lnTo>
                  <a:lnTo>
                    <a:pt x="385" y="42"/>
                  </a:lnTo>
                  <a:lnTo>
                    <a:pt x="550" y="61"/>
                  </a:lnTo>
                  <a:lnTo>
                    <a:pt x="684" y="73"/>
                  </a:lnTo>
                  <a:lnTo>
                    <a:pt x="812" y="67"/>
                  </a:lnTo>
                  <a:lnTo>
                    <a:pt x="720" y="6"/>
                  </a:lnTo>
                  <a:lnTo>
                    <a:pt x="568" y="24"/>
                  </a:lnTo>
                  <a:lnTo>
                    <a:pt x="428" y="13"/>
                  </a:lnTo>
                  <a:lnTo>
                    <a:pt x="312" y="0"/>
                  </a:lnTo>
                  <a:lnTo>
                    <a:pt x="117" y="0"/>
                  </a:lnTo>
                  <a:lnTo>
                    <a:pt x="0" y="31"/>
                  </a:lnTo>
                  <a:lnTo>
                    <a:pt x="0" y="31"/>
                  </a:lnTo>
                  <a:close/>
                </a:path>
              </a:pathLst>
            </a:custGeom>
            <a:solidFill>
              <a:srgbClr val="E5BF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23">
              <a:extLst>
                <a:ext uri="{FF2B5EF4-FFF2-40B4-BE49-F238E27FC236}">
                  <a16:creationId xmlns:a16="http://schemas.microsoft.com/office/drawing/2014/main" id="{BDD7C6F0-60EF-4D99-B35A-FE001667210B}"/>
                </a:ext>
              </a:extLst>
            </p:cNvPr>
            <p:cNvSpPr>
              <a:spLocks/>
            </p:cNvSpPr>
            <p:nvPr/>
          </p:nvSpPr>
          <p:spPr bwMode="auto">
            <a:xfrm>
              <a:off x="2198" y="1062"/>
              <a:ext cx="1196" cy="242"/>
            </a:xfrm>
            <a:custGeom>
              <a:avLst/>
              <a:gdLst>
                <a:gd name="T0" fmla="*/ 713 w 1196"/>
                <a:gd name="T1" fmla="*/ 0 h 242"/>
                <a:gd name="T2" fmla="*/ 737 w 1196"/>
                <a:gd name="T3" fmla="*/ 30 h 242"/>
                <a:gd name="T4" fmla="*/ 775 w 1196"/>
                <a:gd name="T5" fmla="*/ 47 h 242"/>
                <a:gd name="T6" fmla="*/ 781 w 1196"/>
                <a:gd name="T7" fmla="*/ 107 h 242"/>
                <a:gd name="T8" fmla="*/ 781 w 1196"/>
                <a:gd name="T9" fmla="*/ 203 h 242"/>
                <a:gd name="T10" fmla="*/ 1196 w 1196"/>
                <a:gd name="T11" fmla="*/ 209 h 242"/>
                <a:gd name="T12" fmla="*/ 1196 w 1196"/>
                <a:gd name="T13" fmla="*/ 242 h 242"/>
                <a:gd name="T14" fmla="*/ 1154 w 1196"/>
                <a:gd name="T15" fmla="*/ 240 h 242"/>
                <a:gd name="T16" fmla="*/ 772 w 1196"/>
                <a:gd name="T17" fmla="*/ 231 h 242"/>
                <a:gd name="T18" fmla="*/ 694 w 1196"/>
                <a:gd name="T19" fmla="*/ 224 h 242"/>
                <a:gd name="T20" fmla="*/ 21 w 1196"/>
                <a:gd name="T21" fmla="*/ 228 h 242"/>
                <a:gd name="T22" fmla="*/ 0 w 1196"/>
                <a:gd name="T23" fmla="*/ 214 h 242"/>
                <a:gd name="T24" fmla="*/ 49 w 1196"/>
                <a:gd name="T25" fmla="*/ 202 h 242"/>
                <a:gd name="T26" fmla="*/ 46 w 1196"/>
                <a:gd name="T27" fmla="*/ 117 h 242"/>
                <a:gd name="T28" fmla="*/ 51 w 1196"/>
                <a:gd name="T29" fmla="*/ 31 h 242"/>
                <a:gd name="T30" fmla="*/ 72 w 1196"/>
                <a:gd name="T31" fmla="*/ 109 h 242"/>
                <a:gd name="T32" fmla="*/ 72 w 1196"/>
                <a:gd name="T33" fmla="*/ 199 h 242"/>
                <a:gd name="T34" fmla="*/ 327 w 1196"/>
                <a:gd name="T35" fmla="*/ 199 h 242"/>
                <a:gd name="T36" fmla="*/ 714 w 1196"/>
                <a:gd name="T37" fmla="*/ 198 h 242"/>
                <a:gd name="T38" fmla="*/ 729 w 1196"/>
                <a:gd name="T39" fmla="*/ 42 h 242"/>
                <a:gd name="T40" fmla="*/ 726 w 1196"/>
                <a:gd name="T41" fmla="*/ 42 h 242"/>
                <a:gd name="T42" fmla="*/ 678 w 1196"/>
                <a:gd name="T43" fmla="*/ 34 h 242"/>
                <a:gd name="T44" fmla="*/ 702 w 1196"/>
                <a:gd name="T45" fmla="*/ 8 h 242"/>
                <a:gd name="T46" fmla="*/ 713 w 1196"/>
                <a:gd name="T47" fmla="*/ 0 h 242"/>
                <a:gd name="T48" fmla="*/ 713 w 1196"/>
                <a:gd name="T49" fmla="*/ 0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96" h="242">
                  <a:moveTo>
                    <a:pt x="713" y="0"/>
                  </a:moveTo>
                  <a:lnTo>
                    <a:pt x="737" y="30"/>
                  </a:lnTo>
                  <a:lnTo>
                    <a:pt x="775" y="47"/>
                  </a:lnTo>
                  <a:lnTo>
                    <a:pt x="781" y="107"/>
                  </a:lnTo>
                  <a:lnTo>
                    <a:pt x="781" y="203"/>
                  </a:lnTo>
                  <a:lnTo>
                    <a:pt x="1196" y="209"/>
                  </a:lnTo>
                  <a:lnTo>
                    <a:pt x="1196" y="242"/>
                  </a:lnTo>
                  <a:lnTo>
                    <a:pt x="1154" y="240"/>
                  </a:lnTo>
                  <a:lnTo>
                    <a:pt x="772" y="231"/>
                  </a:lnTo>
                  <a:lnTo>
                    <a:pt x="694" y="224"/>
                  </a:lnTo>
                  <a:lnTo>
                    <a:pt x="21" y="228"/>
                  </a:lnTo>
                  <a:lnTo>
                    <a:pt x="0" y="214"/>
                  </a:lnTo>
                  <a:lnTo>
                    <a:pt x="49" y="202"/>
                  </a:lnTo>
                  <a:lnTo>
                    <a:pt x="46" y="117"/>
                  </a:lnTo>
                  <a:lnTo>
                    <a:pt x="51" y="31"/>
                  </a:lnTo>
                  <a:lnTo>
                    <a:pt x="72" y="109"/>
                  </a:lnTo>
                  <a:lnTo>
                    <a:pt x="72" y="199"/>
                  </a:lnTo>
                  <a:lnTo>
                    <a:pt x="327" y="199"/>
                  </a:lnTo>
                  <a:lnTo>
                    <a:pt x="714" y="198"/>
                  </a:lnTo>
                  <a:lnTo>
                    <a:pt x="729" y="42"/>
                  </a:lnTo>
                  <a:lnTo>
                    <a:pt x="726" y="42"/>
                  </a:lnTo>
                  <a:lnTo>
                    <a:pt x="678" y="34"/>
                  </a:lnTo>
                  <a:lnTo>
                    <a:pt x="702" y="8"/>
                  </a:lnTo>
                  <a:lnTo>
                    <a:pt x="713" y="0"/>
                  </a:lnTo>
                  <a:lnTo>
                    <a:pt x="7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24">
              <a:extLst>
                <a:ext uri="{FF2B5EF4-FFF2-40B4-BE49-F238E27FC236}">
                  <a16:creationId xmlns:a16="http://schemas.microsoft.com/office/drawing/2014/main" id="{86B3437D-EE44-475F-90C0-72FF18528DA3}"/>
                </a:ext>
              </a:extLst>
            </p:cNvPr>
            <p:cNvSpPr>
              <a:spLocks/>
            </p:cNvSpPr>
            <p:nvPr/>
          </p:nvSpPr>
          <p:spPr bwMode="auto">
            <a:xfrm>
              <a:off x="2930" y="1093"/>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25">
              <a:extLst>
                <a:ext uri="{FF2B5EF4-FFF2-40B4-BE49-F238E27FC236}">
                  <a16:creationId xmlns:a16="http://schemas.microsoft.com/office/drawing/2014/main" id="{CFB9579F-0872-476D-987C-035E3699604F}"/>
                </a:ext>
              </a:extLst>
            </p:cNvPr>
            <p:cNvSpPr>
              <a:spLocks/>
            </p:cNvSpPr>
            <p:nvPr/>
          </p:nvSpPr>
          <p:spPr bwMode="auto">
            <a:xfrm>
              <a:off x="2292" y="1068"/>
              <a:ext cx="302" cy="28"/>
            </a:xfrm>
            <a:custGeom>
              <a:avLst/>
              <a:gdLst>
                <a:gd name="T0" fmla="*/ 0 w 302"/>
                <a:gd name="T1" fmla="*/ 0 h 28"/>
                <a:gd name="T2" fmla="*/ 297 w 302"/>
                <a:gd name="T3" fmla="*/ 0 h 28"/>
                <a:gd name="T4" fmla="*/ 302 w 302"/>
                <a:gd name="T5" fmla="*/ 28 h 28"/>
                <a:gd name="T6" fmla="*/ 37 w 302"/>
                <a:gd name="T7" fmla="*/ 25 h 28"/>
                <a:gd name="T8" fmla="*/ 0 w 302"/>
                <a:gd name="T9" fmla="*/ 0 h 28"/>
                <a:gd name="T10" fmla="*/ 0 w 302"/>
                <a:gd name="T11" fmla="*/ 0 h 28"/>
              </a:gdLst>
              <a:ahLst/>
              <a:cxnLst>
                <a:cxn ang="0">
                  <a:pos x="T0" y="T1"/>
                </a:cxn>
                <a:cxn ang="0">
                  <a:pos x="T2" y="T3"/>
                </a:cxn>
                <a:cxn ang="0">
                  <a:pos x="T4" y="T5"/>
                </a:cxn>
                <a:cxn ang="0">
                  <a:pos x="T6" y="T7"/>
                </a:cxn>
                <a:cxn ang="0">
                  <a:pos x="T8" y="T9"/>
                </a:cxn>
                <a:cxn ang="0">
                  <a:pos x="T10" y="T11"/>
                </a:cxn>
              </a:cxnLst>
              <a:rect l="0" t="0" r="r" b="b"/>
              <a:pathLst>
                <a:path w="302" h="28">
                  <a:moveTo>
                    <a:pt x="0" y="0"/>
                  </a:moveTo>
                  <a:lnTo>
                    <a:pt x="297" y="0"/>
                  </a:lnTo>
                  <a:lnTo>
                    <a:pt x="302" y="28"/>
                  </a:lnTo>
                  <a:lnTo>
                    <a:pt x="37" y="25"/>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26">
              <a:extLst>
                <a:ext uri="{FF2B5EF4-FFF2-40B4-BE49-F238E27FC236}">
                  <a16:creationId xmlns:a16="http://schemas.microsoft.com/office/drawing/2014/main" id="{ED7FC375-E73E-4DA7-94D9-F81182E9FDA3}"/>
                </a:ext>
              </a:extLst>
            </p:cNvPr>
            <p:cNvSpPr>
              <a:spLocks/>
            </p:cNvSpPr>
            <p:nvPr/>
          </p:nvSpPr>
          <p:spPr bwMode="auto">
            <a:xfrm>
              <a:off x="2629" y="1068"/>
              <a:ext cx="218" cy="163"/>
            </a:xfrm>
            <a:custGeom>
              <a:avLst/>
              <a:gdLst>
                <a:gd name="T0" fmla="*/ 160 w 218"/>
                <a:gd name="T1" fmla="*/ 0 h 163"/>
                <a:gd name="T2" fmla="*/ 203 w 218"/>
                <a:gd name="T3" fmla="*/ 15 h 163"/>
                <a:gd name="T4" fmla="*/ 214 w 218"/>
                <a:gd name="T5" fmla="*/ 59 h 163"/>
                <a:gd name="T6" fmla="*/ 218 w 218"/>
                <a:gd name="T7" fmla="*/ 163 h 163"/>
                <a:gd name="T8" fmla="*/ 185 w 218"/>
                <a:gd name="T9" fmla="*/ 160 h 163"/>
                <a:gd name="T10" fmla="*/ 187 w 218"/>
                <a:gd name="T11" fmla="*/ 101 h 163"/>
                <a:gd name="T12" fmla="*/ 177 w 218"/>
                <a:gd name="T13" fmla="*/ 47 h 163"/>
                <a:gd name="T14" fmla="*/ 126 w 218"/>
                <a:gd name="T15" fmla="*/ 40 h 163"/>
                <a:gd name="T16" fmla="*/ 0 w 218"/>
                <a:gd name="T17" fmla="*/ 34 h 163"/>
                <a:gd name="T18" fmla="*/ 10 w 218"/>
                <a:gd name="T19" fmla="*/ 10 h 163"/>
                <a:gd name="T20" fmla="*/ 160 w 218"/>
                <a:gd name="T21" fmla="*/ 0 h 163"/>
                <a:gd name="T22" fmla="*/ 160 w 218"/>
                <a:gd name="T2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8" h="163">
                  <a:moveTo>
                    <a:pt x="160" y="0"/>
                  </a:moveTo>
                  <a:lnTo>
                    <a:pt x="203" y="15"/>
                  </a:lnTo>
                  <a:lnTo>
                    <a:pt x="214" y="59"/>
                  </a:lnTo>
                  <a:lnTo>
                    <a:pt x="218" y="163"/>
                  </a:lnTo>
                  <a:lnTo>
                    <a:pt x="185" y="160"/>
                  </a:lnTo>
                  <a:lnTo>
                    <a:pt x="187" y="101"/>
                  </a:lnTo>
                  <a:lnTo>
                    <a:pt x="177" y="47"/>
                  </a:lnTo>
                  <a:lnTo>
                    <a:pt x="126" y="40"/>
                  </a:lnTo>
                  <a:lnTo>
                    <a:pt x="0" y="34"/>
                  </a:lnTo>
                  <a:lnTo>
                    <a:pt x="10" y="10"/>
                  </a:lnTo>
                  <a:lnTo>
                    <a:pt x="160" y="0"/>
                  </a:lnTo>
                  <a:lnTo>
                    <a:pt x="16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27">
              <a:extLst>
                <a:ext uri="{FF2B5EF4-FFF2-40B4-BE49-F238E27FC236}">
                  <a16:creationId xmlns:a16="http://schemas.microsoft.com/office/drawing/2014/main" id="{89E1CE5F-DDA2-4815-99D2-6A74FC2D2E0C}"/>
                </a:ext>
              </a:extLst>
            </p:cNvPr>
            <p:cNvSpPr>
              <a:spLocks/>
            </p:cNvSpPr>
            <p:nvPr/>
          </p:nvSpPr>
          <p:spPr bwMode="auto">
            <a:xfrm>
              <a:off x="2393" y="1150"/>
              <a:ext cx="8" cy="86"/>
            </a:xfrm>
            <a:custGeom>
              <a:avLst/>
              <a:gdLst>
                <a:gd name="T0" fmla="*/ 0 w 8"/>
                <a:gd name="T1" fmla="*/ 0 h 86"/>
                <a:gd name="T2" fmla="*/ 8 w 8"/>
                <a:gd name="T3" fmla="*/ 86 h 86"/>
                <a:gd name="T4" fmla="*/ 0 w 8"/>
                <a:gd name="T5" fmla="*/ 0 h 86"/>
                <a:gd name="T6" fmla="*/ 0 w 8"/>
                <a:gd name="T7" fmla="*/ 0 h 86"/>
              </a:gdLst>
              <a:ahLst/>
              <a:cxnLst>
                <a:cxn ang="0">
                  <a:pos x="T0" y="T1"/>
                </a:cxn>
                <a:cxn ang="0">
                  <a:pos x="T2" y="T3"/>
                </a:cxn>
                <a:cxn ang="0">
                  <a:pos x="T4" y="T5"/>
                </a:cxn>
                <a:cxn ang="0">
                  <a:pos x="T6" y="T7"/>
                </a:cxn>
              </a:cxnLst>
              <a:rect l="0" t="0" r="r" b="b"/>
              <a:pathLst>
                <a:path w="8" h="86">
                  <a:moveTo>
                    <a:pt x="0" y="0"/>
                  </a:moveTo>
                  <a:lnTo>
                    <a:pt x="8" y="86"/>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28">
              <a:extLst>
                <a:ext uri="{FF2B5EF4-FFF2-40B4-BE49-F238E27FC236}">
                  <a16:creationId xmlns:a16="http://schemas.microsoft.com/office/drawing/2014/main" id="{6E1166CA-D452-4AF2-9422-6201FD07446C}"/>
                </a:ext>
              </a:extLst>
            </p:cNvPr>
            <p:cNvSpPr>
              <a:spLocks/>
            </p:cNvSpPr>
            <p:nvPr/>
          </p:nvSpPr>
          <p:spPr bwMode="auto">
            <a:xfrm>
              <a:off x="2581" y="1154"/>
              <a:ext cx="3" cy="82"/>
            </a:xfrm>
            <a:custGeom>
              <a:avLst/>
              <a:gdLst>
                <a:gd name="T0" fmla="*/ 0 w 3"/>
                <a:gd name="T1" fmla="*/ 0 h 82"/>
                <a:gd name="T2" fmla="*/ 3 w 3"/>
                <a:gd name="T3" fmla="*/ 82 h 82"/>
                <a:gd name="T4" fmla="*/ 0 w 3"/>
                <a:gd name="T5" fmla="*/ 0 h 82"/>
                <a:gd name="T6" fmla="*/ 0 w 3"/>
                <a:gd name="T7" fmla="*/ 0 h 82"/>
              </a:gdLst>
              <a:ahLst/>
              <a:cxnLst>
                <a:cxn ang="0">
                  <a:pos x="T0" y="T1"/>
                </a:cxn>
                <a:cxn ang="0">
                  <a:pos x="T2" y="T3"/>
                </a:cxn>
                <a:cxn ang="0">
                  <a:pos x="T4" y="T5"/>
                </a:cxn>
                <a:cxn ang="0">
                  <a:pos x="T6" y="T7"/>
                </a:cxn>
              </a:cxnLst>
              <a:rect l="0" t="0" r="r" b="b"/>
              <a:pathLst>
                <a:path w="3" h="82">
                  <a:moveTo>
                    <a:pt x="0" y="0"/>
                  </a:moveTo>
                  <a:lnTo>
                    <a:pt x="3" y="82"/>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29">
              <a:extLst>
                <a:ext uri="{FF2B5EF4-FFF2-40B4-BE49-F238E27FC236}">
                  <a16:creationId xmlns:a16="http://schemas.microsoft.com/office/drawing/2014/main" id="{B99E5864-D41F-4D58-8AE9-6BEFEC9FDE1D}"/>
                </a:ext>
              </a:extLst>
            </p:cNvPr>
            <p:cNvSpPr>
              <a:spLocks/>
            </p:cNvSpPr>
            <p:nvPr/>
          </p:nvSpPr>
          <p:spPr bwMode="auto">
            <a:xfrm>
              <a:off x="2622" y="1160"/>
              <a:ext cx="6" cy="64"/>
            </a:xfrm>
            <a:custGeom>
              <a:avLst/>
              <a:gdLst>
                <a:gd name="T0" fmla="*/ 0 w 6"/>
                <a:gd name="T1" fmla="*/ 0 h 64"/>
                <a:gd name="T2" fmla="*/ 6 w 6"/>
                <a:gd name="T3" fmla="*/ 62 h 64"/>
                <a:gd name="T4" fmla="*/ 2 w 6"/>
                <a:gd name="T5" fmla="*/ 64 h 64"/>
                <a:gd name="T6" fmla="*/ 0 w 6"/>
                <a:gd name="T7" fmla="*/ 0 h 64"/>
                <a:gd name="T8" fmla="*/ 0 w 6"/>
                <a:gd name="T9" fmla="*/ 0 h 64"/>
              </a:gdLst>
              <a:ahLst/>
              <a:cxnLst>
                <a:cxn ang="0">
                  <a:pos x="T0" y="T1"/>
                </a:cxn>
                <a:cxn ang="0">
                  <a:pos x="T2" y="T3"/>
                </a:cxn>
                <a:cxn ang="0">
                  <a:pos x="T4" y="T5"/>
                </a:cxn>
                <a:cxn ang="0">
                  <a:pos x="T6" y="T7"/>
                </a:cxn>
                <a:cxn ang="0">
                  <a:pos x="T8" y="T9"/>
                </a:cxn>
              </a:cxnLst>
              <a:rect l="0" t="0" r="r" b="b"/>
              <a:pathLst>
                <a:path w="6" h="64">
                  <a:moveTo>
                    <a:pt x="0" y="0"/>
                  </a:moveTo>
                  <a:lnTo>
                    <a:pt x="6" y="62"/>
                  </a:lnTo>
                  <a:lnTo>
                    <a:pt x="2" y="64"/>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30">
              <a:extLst>
                <a:ext uri="{FF2B5EF4-FFF2-40B4-BE49-F238E27FC236}">
                  <a16:creationId xmlns:a16="http://schemas.microsoft.com/office/drawing/2014/main" id="{2531CD9E-1D56-4C90-92ED-39DBC44AF41C}"/>
                </a:ext>
              </a:extLst>
            </p:cNvPr>
            <p:cNvSpPr>
              <a:spLocks/>
            </p:cNvSpPr>
            <p:nvPr/>
          </p:nvSpPr>
          <p:spPr bwMode="auto">
            <a:xfrm>
              <a:off x="1508" y="1265"/>
              <a:ext cx="560" cy="40"/>
            </a:xfrm>
            <a:custGeom>
              <a:avLst/>
              <a:gdLst>
                <a:gd name="T0" fmla="*/ 532 w 560"/>
                <a:gd name="T1" fmla="*/ 0 h 40"/>
                <a:gd name="T2" fmla="*/ 560 w 560"/>
                <a:gd name="T3" fmla="*/ 18 h 40"/>
                <a:gd name="T4" fmla="*/ 289 w 560"/>
                <a:gd name="T5" fmla="*/ 40 h 40"/>
                <a:gd name="T6" fmla="*/ 0 w 560"/>
                <a:gd name="T7" fmla="*/ 37 h 40"/>
                <a:gd name="T8" fmla="*/ 27 w 560"/>
                <a:gd name="T9" fmla="*/ 9 h 40"/>
                <a:gd name="T10" fmla="*/ 87 w 560"/>
                <a:gd name="T11" fmla="*/ 11 h 40"/>
                <a:gd name="T12" fmla="*/ 532 w 560"/>
                <a:gd name="T13" fmla="*/ 0 h 40"/>
                <a:gd name="T14" fmla="*/ 532 w 560"/>
                <a:gd name="T15" fmla="*/ 0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0" h="40">
                  <a:moveTo>
                    <a:pt x="532" y="0"/>
                  </a:moveTo>
                  <a:lnTo>
                    <a:pt x="560" y="18"/>
                  </a:lnTo>
                  <a:lnTo>
                    <a:pt x="289" y="40"/>
                  </a:lnTo>
                  <a:lnTo>
                    <a:pt x="0" y="37"/>
                  </a:lnTo>
                  <a:lnTo>
                    <a:pt x="27" y="9"/>
                  </a:lnTo>
                  <a:lnTo>
                    <a:pt x="87" y="11"/>
                  </a:lnTo>
                  <a:lnTo>
                    <a:pt x="532" y="0"/>
                  </a:lnTo>
                  <a:lnTo>
                    <a:pt x="53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31">
              <a:extLst>
                <a:ext uri="{FF2B5EF4-FFF2-40B4-BE49-F238E27FC236}">
                  <a16:creationId xmlns:a16="http://schemas.microsoft.com/office/drawing/2014/main" id="{5C49DA84-933A-42D4-9AF2-0D30CB9C7441}"/>
                </a:ext>
              </a:extLst>
            </p:cNvPr>
            <p:cNvSpPr>
              <a:spLocks/>
            </p:cNvSpPr>
            <p:nvPr/>
          </p:nvSpPr>
          <p:spPr bwMode="auto">
            <a:xfrm>
              <a:off x="3554" y="1276"/>
              <a:ext cx="472" cy="388"/>
            </a:xfrm>
            <a:custGeom>
              <a:avLst/>
              <a:gdLst>
                <a:gd name="T0" fmla="*/ 0 w 472"/>
                <a:gd name="T1" fmla="*/ 0 h 388"/>
                <a:gd name="T2" fmla="*/ 94 w 472"/>
                <a:gd name="T3" fmla="*/ 55 h 388"/>
                <a:gd name="T4" fmla="*/ 185 w 472"/>
                <a:gd name="T5" fmla="*/ 116 h 388"/>
                <a:gd name="T6" fmla="*/ 335 w 472"/>
                <a:gd name="T7" fmla="*/ 236 h 388"/>
                <a:gd name="T8" fmla="*/ 472 w 472"/>
                <a:gd name="T9" fmla="*/ 376 h 388"/>
                <a:gd name="T10" fmla="*/ 435 w 472"/>
                <a:gd name="T11" fmla="*/ 388 h 388"/>
                <a:gd name="T12" fmla="*/ 398 w 472"/>
                <a:gd name="T13" fmla="*/ 340 h 388"/>
                <a:gd name="T14" fmla="*/ 307 w 472"/>
                <a:gd name="T15" fmla="*/ 255 h 388"/>
                <a:gd name="T16" fmla="*/ 213 w 472"/>
                <a:gd name="T17" fmla="*/ 174 h 388"/>
                <a:gd name="T18" fmla="*/ 117 w 472"/>
                <a:gd name="T19" fmla="*/ 100 h 388"/>
                <a:gd name="T20" fmla="*/ 17 w 472"/>
                <a:gd name="T21" fmla="*/ 36 h 388"/>
                <a:gd name="T22" fmla="*/ 0 w 472"/>
                <a:gd name="T23" fmla="*/ 0 h 388"/>
                <a:gd name="T24" fmla="*/ 0 w 472"/>
                <a:gd name="T25" fmla="*/ 0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72" h="388">
                  <a:moveTo>
                    <a:pt x="0" y="0"/>
                  </a:moveTo>
                  <a:lnTo>
                    <a:pt x="94" y="55"/>
                  </a:lnTo>
                  <a:lnTo>
                    <a:pt x="185" y="116"/>
                  </a:lnTo>
                  <a:lnTo>
                    <a:pt x="335" y="236"/>
                  </a:lnTo>
                  <a:lnTo>
                    <a:pt x="472" y="376"/>
                  </a:lnTo>
                  <a:lnTo>
                    <a:pt x="435" y="388"/>
                  </a:lnTo>
                  <a:lnTo>
                    <a:pt x="398" y="340"/>
                  </a:lnTo>
                  <a:lnTo>
                    <a:pt x="307" y="255"/>
                  </a:lnTo>
                  <a:lnTo>
                    <a:pt x="213" y="174"/>
                  </a:lnTo>
                  <a:lnTo>
                    <a:pt x="117" y="100"/>
                  </a:lnTo>
                  <a:lnTo>
                    <a:pt x="17" y="36"/>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32">
              <a:extLst>
                <a:ext uri="{FF2B5EF4-FFF2-40B4-BE49-F238E27FC236}">
                  <a16:creationId xmlns:a16="http://schemas.microsoft.com/office/drawing/2014/main" id="{0D04C1BD-D361-4CE8-87BA-3D4062CCE8AF}"/>
                </a:ext>
              </a:extLst>
            </p:cNvPr>
            <p:cNvSpPr>
              <a:spLocks/>
            </p:cNvSpPr>
            <p:nvPr/>
          </p:nvSpPr>
          <p:spPr bwMode="auto">
            <a:xfrm>
              <a:off x="3478" y="1281"/>
              <a:ext cx="164" cy="115"/>
            </a:xfrm>
            <a:custGeom>
              <a:avLst/>
              <a:gdLst>
                <a:gd name="T0" fmla="*/ 0 w 164"/>
                <a:gd name="T1" fmla="*/ 0 h 115"/>
                <a:gd name="T2" fmla="*/ 80 w 164"/>
                <a:gd name="T3" fmla="*/ 61 h 115"/>
                <a:gd name="T4" fmla="*/ 164 w 164"/>
                <a:gd name="T5" fmla="*/ 115 h 115"/>
                <a:gd name="T6" fmla="*/ 97 w 164"/>
                <a:gd name="T7" fmla="*/ 111 h 115"/>
                <a:gd name="T8" fmla="*/ 32 w 164"/>
                <a:gd name="T9" fmla="*/ 61 h 115"/>
                <a:gd name="T10" fmla="*/ 0 w 164"/>
                <a:gd name="T11" fmla="*/ 0 h 115"/>
                <a:gd name="T12" fmla="*/ 0 w 164"/>
                <a:gd name="T13" fmla="*/ 0 h 115"/>
              </a:gdLst>
              <a:ahLst/>
              <a:cxnLst>
                <a:cxn ang="0">
                  <a:pos x="T0" y="T1"/>
                </a:cxn>
                <a:cxn ang="0">
                  <a:pos x="T2" y="T3"/>
                </a:cxn>
                <a:cxn ang="0">
                  <a:pos x="T4" y="T5"/>
                </a:cxn>
                <a:cxn ang="0">
                  <a:pos x="T6" y="T7"/>
                </a:cxn>
                <a:cxn ang="0">
                  <a:pos x="T8" y="T9"/>
                </a:cxn>
                <a:cxn ang="0">
                  <a:pos x="T10" y="T11"/>
                </a:cxn>
                <a:cxn ang="0">
                  <a:pos x="T12" y="T13"/>
                </a:cxn>
              </a:cxnLst>
              <a:rect l="0" t="0" r="r" b="b"/>
              <a:pathLst>
                <a:path w="164" h="115">
                  <a:moveTo>
                    <a:pt x="0" y="0"/>
                  </a:moveTo>
                  <a:lnTo>
                    <a:pt x="80" y="61"/>
                  </a:lnTo>
                  <a:lnTo>
                    <a:pt x="164" y="115"/>
                  </a:lnTo>
                  <a:lnTo>
                    <a:pt x="97" y="111"/>
                  </a:lnTo>
                  <a:lnTo>
                    <a:pt x="32" y="61"/>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33">
              <a:extLst>
                <a:ext uri="{FF2B5EF4-FFF2-40B4-BE49-F238E27FC236}">
                  <a16:creationId xmlns:a16="http://schemas.microsoft.com/office/drawing/2014/main" id="{711193A5-38C2-420C-8063-461A53399B05}"/>
                </a:ext>
              </a:extLst>
            </p:cNvPr>
            <p:cNvSpPr>
              <a:spLocks/>
            </p:cNvSpPr>
            <p:nvPr/>
          </p:nvSpPr>
          <p:spPr bwMode="auto">
            <a:xfrm>
              <a:off x="1440" y="1302"/>
              <a:ext cx="48" cy="781"/>
            </a:xfrm>
            <a:custGeom>
              <a:avLst/>
              <a:gdLst>
                <a:gd name="T0" fmla="*/ 32 w 48"/>
                <a:gd name="T1" fmla="*/ 0 h 781"/>
                <a:gd name="T2" fmla="*/ 48 w 48"/>
                <a:gd name="T3" fmla="*/ 56 h 781"/>
                <a:gd name="T4" fmla="*/ 45 w 48"/>
                <a:gd name="T5" fmla="*/ 93 h 781"/>
                <a:gd name="T6" fmla="*/ 48 w 48"/>
                <a:gd name="T7" fmla="*/ 127 h 781"/>
                <a:gd name="T8" fmla="*/ 24 w 48"/>
                <a:gd name="T9" fmla="*/ 527 h 781"/>
                <a:gd name="T10" fmla="*/ 19 w 48"/>
                <a:gd name="T11" fmla="*/ 781 h 781"/>
                <a:gd name="T12" fmla="*/ 0 w 48"/>
                <a:gd name="T13" fmla="*/ 699 h 781"/>
                <a:gd name="T14" fmla="*/ 5 w 48"/>
                <a:gd name="T15" fmla="*/ 606 h 781"/>
                <a:gd name="T16" fmla="*/ 12 w 48"/>
                <a:gd name="T17" fmla="*/ 312 h 781"/>
                <a:gd name="T18" fmla="*/ 28 w 48"/>
                <a:gd name="T19" fmla="*/ 3 h 781"/>
                <a:gd name="T20" fmla="*/ 32 w 48"/>
                <a:gd name="T21" fmla="*/ 0 h 781"/>
                <a:gd name="T22" fmla="*/ 32 w 48"/>
                <a:gd name="T23" fmla="*/ 0 h 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8" h="781">
                  <a:moveTo>
                    <a:pt x="32" y="0"/>
                  </a:moveTo>
                  <a:lnTo>
                    <a:pt x="48" y="56"/>
                  </a:lnTo>
                  <a:lnTo>
                    <a:pt x="45" y="93"/>
                  </a:lnTo>
                  <a:lnTo>
                    <a:pt x="48" y="127"/>
                  </a:lnTo>
                  <a:lnTo>
                    <a:pt x="24" y="527"/>
                  </a:lnTo>
                  <a:lnTo>
                    <a:pt x="19" y="781"/>
                  </a:lnTo>
                  <a:lnTo>
                    <a:pt x="0" y="699"/>
                  </a:lnTo>
                  <a:lnTo>
                    <a:pt x="5" y="606"/>
                  </a:lnTo>
                  <a:lnTo>
                    <a:pt x="12" y="312"/>
                  </a:lnTo>
                  <a:lnTo>
                    <a:pt x="28" y="3"/>
                  </a:lnTo>
                  <a:lnTo>
                    <a:pt x="32" y="0"/>
                  </a:lnTo>
                  <a:lnTo>
                    <a:pt x="3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34">
              <a:extLst>
                <a:ext uri="{FF2B5EF4-FFF2-40B4-BE49-F238E27FC236}">
                  <a16:creationId xmlns:a16="http://schemas.microsoft.com/office/drawing/2014/main" id="{C7BE2B51-ADE9-4783-ADC6-079FD9A5FB42}"/>
                </a:ext>
              </a:extLst>
            </p:cNvPr>
            <p:cNvSpPr>
              <a:spLocks/>
            </p:cNvSpPr>
            <p:nvPr/>
          </p:nvSpPr>
          <p:spPr bwMode="auto">
            <a:xfrm>
              <a:off x="2487" y="1353"/>
              <a:ext cx="76" cy="70"/>
            </a:xfrm>
            <a:custGeom>
              <a:avLst/>
              <a:gdLst>
                <a:gd name="T0" fmla="*/ 68 w 76"/>
                <a:gd name="T1" fmla="*/ 0 h 70"/>
                <a:gd name="T2" fmla="*/ 76 w 76"/>
                <a:gd name="T3" fmla="*/ 49 h 70"/>
                <a:gd name="T4" fmla="*/ 21 w 76"/>
                <a:gd name="T5" fmla="*/ 70 h 70"/>
                <a:gd name="T6" fmla="*/ 0 w 76"/>
                <a:gd name="T7" fmla="*/ 14 h 70"/>
                <a:gd name="T8" fmla="*/ 44 w 76"/>
                <a:gd name="T9" fmla="*/ 35 h 70"/>
                <a:gd name="T10" fmla="*/ 68 w 76"/>
                <a:gd name="T11" fmla="*/ 0 h 70"/>
                <a:gd name="T12" fmla="*/ 68 w 76"/>
                <a:gd name="T13" fmla="*/ 0 h 70"/>
              </a:gdLst>
              <a:ahLst/>
              <a:cxnLst>
                <a:cxn ang="0">
                  <a:pos x="T0" y="T1"/>
                </a:cxn>
                <a:cxn ang="0">
                  <a:pos x="T2" y="T3"/>
                </a:cxn>
                <a:cxn ang="0">
                  <a:pos x="T4" y="T5"/>
                </a:cxn>
                <a:cxn ang="0">
                  <a:pos x="T6" y="T7"/>
                </a:cxn>
                <a:cxn ang="0">
                  <a:pos x="T8" y="T9"/>
                </a:cxn>
                <a:cxn ang="0">
                  <a:pos x="T10" y="T11"/>
                </a:cxn>
                <a:cxn ang="0">
                  <a:pos x="T12" y="T13"/>
                </a:cxn>
              </a:cxnLst>
              <a:rect l="0" t="0" r="r" b="b"/>
              <a:pathLst>
                <a:path w="76" h="70">
                  <a:moveTo>
                    <a:pt x="68" y="0"/>
                  </a:moveTo>
                  <a:lnTo>
                    <a:pt x="76" y="49"/>
                  </a:lnTo>
                  <a:lnTo>
                    <a:pt x="21" y="70"/>
                  </a:lnTo>
                  <a:lnTo>
                    <a:pt x="0" y="14"/>
                  </a:lnTo>
                  <a:lnTo>
                    <a:pt x="44" y="35"/>
                  </a:lnTo>
                  <a:lnTo>
                    <a:pt x="68" y="0"/>
                  </a:lnTo>
                  <a:lnTo>
                    <a:pt x="6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536" name="Freeform 35">
              <a:extLst>
                <a:ext uri="{FF2B5EF4-FFF2-40B4-BE49-F238E27FC236}">
                  <a16:creationId xmlns:a16="http://schemas.microsoft.com/office/drawing/2014/main" id="{342B66D5-C99A-4D09-A3EF-951F861D1B01}"/>
                </a:ext>
              </a:extLst>
            </p:cNvPr>
            <p:cNvSpPr>
              <a:spLocks/>
            </p:cNvSpPr>
            <p:nvPr/>
          </p:nvSpPr>
          <p:spPr bwMode="auto">
            <a:xfrm>
              <a:off x="3668" y="1423"/>
              <a:ext cx="253" cy="235"/>
            </a:xfrm>
            <a:custGeom>
              <a:avLst/>
              <a:gdLst>
                <a:gd name="T0" fmla="*/ 17 w 253"/>
                <a:gd name="T1" fmla="*/ 0 h 235"/>
                <a:gd name="T2" fmla="*/ 72 w 253"/>
                <a:gd name="T3" fmla="*/ 58 h 235"/>
                <a:gd name="T4" fmla="*/ 132 w 253"/>
                <a:gd name="T5" fmla="*/ 106 h 235"/>
                <a:gd name="T6" fmla="*/ 253 w 253"/>
                <a:gd name="T7" fmla="*/ 208 h 235"/>
                <a:gd name="T8" fmla="*/ 248 w 253"/>
                <a:gd name="T9" fmla="*/ 235 h 235"/>
                <a:gd name="T10" fmla="*/ 227 w 253"/>
                <a:gd name="T11" fmla="*/ 225 h 235"/>
                <a:gd name="T12" fmla="*/ 177 w 253"/>
                <a:gd name="T13" fmla="*/ 182 h 235"/>
                <a:gd name="T14" fmla="*/ 0 w 253"/>
                <a:gd name="T15" fmla="*/ 26 h 235"/>
                <a:gd name="T16" fmla="*/ 17 w 253"/>
                <a:gd name="T17" fmla="*/ 0 h 235"/>
                <a:gd name="T18" fmla="*/ 17 w 253"/>
                <a:gd name="T19" fmla="*/ 0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3" h="235">
                  <a:moveTo>
                    <a:pt x="17" y="0"/>
                  </a:moveTo>
                  <a:lnTo>
                    <a:pt x="72" y="58"/>
                  </a:lnTo>
                  <a:lnTo>
                    <a:pt x="132" y="106"/>
                  </a:lnTo>
                  <a:lnTo>
                    <a:pt x="253" y="208"/>
                  </a:lnTo>
                  <a:lnTo>
                    <a:pt x="248" y="235"/>
                  </a:lnTo>
                  <a:lnTo>
                    <a:pt x="227" y="225"/>
                  </a:lnTo>
                  <a:lnTo>
                    <a:pt x="177" y="182"/>
                  </a:lnTo>
                  <a:lnTo>
                    <a:pt x="0" y="26"/>
                  </a:lnTo>
                  <a:lnTo>
                    <a:pt x="17" y="0"/>
                  </a:lnTo>
                  <a:lnTo>
                    <a:pt x="1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537" name="Freeform 36">
              <a:extLst>
                <a:ext uri="{FF2B5EF4-FFF2-40B4-BE49-F238E27FC236}">
                  <a16:creationId xmlns:a16="http://schemas.microsoft.com/office/drawing/2014/main" id="{ECFDDBA5-FBFD-42A0-A40D-E19D83765B8F}"/>
                </a:ext>
              </a:extLst>
            </p:cNvPr>
            <p:cNvSpPr>
              <a:spLocks/>
            </p:cNvSpPr>
            <p:nvPr/>
          </p:nvSpPr>
          <p:spPr bwMode="auto">
            <a:xfrm>
              <a:off x="1452" y="1677"/>
              <a:ext cx="2613" cy="1786"/>
            </a:xfrm>
            <a:custGeom>
              <a:avLst/>
              <a:gdLst>
                <a:gd name="T0" fmla="*/ 2613 w 2613"/>
                <a:gd name="T1" fmla="*/ 52 h 1786"/>
                <a:gd name="T2" fmla="*/ 2495 w 2613"/>
                <a:gd name="T3" fmla="*/ 175 h 1786"/>
                <a:gd name="T4" fmla="*/ 2279 w 2613"/>
                <a:gd name="T5" fmla="*/ 356 h 1786"/>
                <a:gd name="T6" fmla="*/ 2095 w 2613"/>
                <a:gd name="T7" fmla="*/ 516 h 1786"/>
                <a:gd name="T8" fmla="*/ 1606 w 2613"/>
                <a:gd name="T9" fmla="*/ 512 h 1786"/>
                <a:gd name="T10" fmla="*/ 1476 w 2613"/>
                <a:gd name="T11" fmla="*/ 563 h 1786"/>
                <a:gd name="T12" fmla="*/ 1456 w 2613"/>
                <a:gd name="T13" fmla="*/ 1060 h 1786"/>
                <a:gd name="T14" fmla="*/ 1707 w 2613"/>
                <a:gd name="T15" fmla="*/ 1027 h 1786"/>
                <a:gd name="T16" fmla="*/ 1916 w 2613"/>
                <a:gd name="T17" fmla="*/ 1182 h 1786"/>
                <a:gd name="T18" fmla="*/ 1865 w 2613"/>
                <a:gd name="T19" fmla="*/ 1188 h 1786"/>
                <a:gd name="T20" fmla="*/ 1807 w 2613"/>
                <a:gd name="T21" fmla="*/ 1123 h 1786"/>
                <a:gd name="T22" fmla="*/ 1519 w 2613"/>
                <a:gd name="T23" fmla="*/ 1103 h 1786"/>
                <a:gd name="T24" fmla="*/ 1430 w 2613"/>
                <a:gd name="T25" fmla="*/ 1349 h 1786"/>
                <a:gd name="T26" fmla="*/ 1410 w 2613"/>
                <a:gd name="T27" fmla="*/ 1557 h 1786"/>
                <a:gd name="T28" fmla="*/ 1592 w 2613"/>
                <a:gd name="T29" fmla="*/ 1669 h 1786"/>
                <a:gd name="T30" fmla="*/ 1517 w 2613"/>
                <a:gd name="T31" fmla="*/ 1764 h 1786"/>
                <a:gd name="T32" fmla="*/ 1467 w 2613"/>
                <a:gd name="T33" fmla="*/ 1752 h 1786"/>
                <a:gd name="T34" fmla="*/ 1492 w 2613"/>
                <a:gd name="T35" fmla="*/ 1692 h 1786"/>
                <a:gd name="T36" fmla="*/ 1421 w 2613"/>
                <a:gd name="T37" fmla="*/ 1715 h 1786"/>
                <a:gd name="T38" fmla="*/ 1409 w 2613"/>
                <a:gd name="T39" fmla="*/ 1723 h 1786"/>
                <a:gd name="T40" fmla="*/ 1348 w 2613"/>
                <a:gd name="T41" fmla="*/ 1769 h 1786"/>
                <a:gd name="T42" fmla="*/ 1348 w 2613"/>
                <a:gd name="T43" fmla="*/ 1601 h 1786"/>
                <a:gd name="T44" fmla="*/ 1382 w 2613"/>
                <a:gd name="T45" fmla="*/ 722 h 1786"/>
                <a:gd name="T46" fmla="*/ 1306 w 2613"/>
                <a:gd name="T47" fmla="*/ 1141 h 1786"/>
                <a:gd name="T48" fmla="*/ 1304 w 2613"/>
                <a:gd name="T49" fmla="*/ 984 h 1786"/>
                <a:gd name="T50" fmla="*/ 1306 w 2613"/>
                <a:gd name="T51" fmla="*/ 619 h 1786"/>
                <a:gd name="T52" fmla="*/ 1251 w 2613"/>
                <a:gd name="T53" fmla="*/ 644 h 1786"/>
                <a:gd name="T54" fmla="*/ 1166 w 2613"/>
                <a:gd name="T55" fmla="*/ 611 h 1786"/>
                <a:gd name="T56" fmla="*/ 1082 w 2613"/>
                <a:gd name="T57" fmla="*/ 605 h 1786"/>
                <a:gd name="T58" fmla="*/ 1041 w 2613"/>
                <a:gd name="T59" fmla="*/ 638 h 1786"/>
                <a:gd name="T60" fmla="*/ 1001 w 2613"/>
                <a:gd name="T61" fmla="*/ 657 h 1786"/>
                <a:gd name="T62" fmla="*/ 959 w 2613"/>
                <a:gd name="T63" fmla="*/ 602 h 1786"/>
                <a:gd name="T64" fmla="*/ 915 w 2613"/>
                <a:gd name="T65" fmla="*/ 703 h 1786"/>
                <a:gd name="T66" fmla="*/ 905 w 2613"/>
                <a:gd name="T67" fmla="*/ 622 h 1786"/>
                <a:gd name="T68" fmla="*/ 858 w 2613"/>
                <a:gd name="T69" fmla="*/ 597 h 1786"/>
                <a:gd name="T70" fmla="*/ 794 w 2613"/>
                <a:gd name="T71" fmla="*/ 593 h 1786"/>
                <a:gd name="T72" fmla="*/ 746 w 2613"/>
                <a:gd name="T73" fmla="*/ 781 h 1786"/>
                <a:gd name="T74" fmla="*/ 725 w 2613"/>
                <a:gd name="T75" fmla="*/ 653 h 1786"/>
                <a:gd name="T76" fmla="*/ 357 w 2613"/>
                <a:gd name="T77" fmla="*/ 479 h 1786"/>
                <a:gd name="T78" fmla="*/ 107 w 2613"/>
                <a:gd name="T79" fmla="*/ 455 h 1786"/>
                <a:gd name="T80" fmla="*/ 0 w 2613"/>
                <a:gd name="T81" fmla="*/ 429 h 1786"/>
                <a:gd name="T82" fmla="*/ 255 w 2613"/>
                <a:gd name="T83" fmla="*/ 404 h 1786"/>
                <a:gd name="T84" fmla="*/ 1359 w 2613"/>
                <a:gd name="T85" fmla="*/ 425 h 1786"/>
                <a:gd name="T86" fmla="*/ 2071 w 2613"/>
                <a:gd name="T87" fmla="*/ 449 h 1786"/>
                <a:gd name="T88" fmla="*/ 2311 w 2613"/>
                <a:gd name="T89" fmla="*/ 230 h 1786"/>
                <a:gd name="T90" fmla="*/ 2588 w 2613"/>
                <a:gd name="T91" fmla="*/ 0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613" h="1786">
                  <a:moveTo>
                    <a:pt x="2588" y="0"/>
                  </a:moveTo>
                  <a:lnTo>
                    <a:pt x="2613" y="52"/>
                  </a:lnTo>
                  <a:lnTo>
                    <a:pt x="2565" y="112"/>
                  </a:lnTo>
                  <a:lnTo>
                    <a:pt x="2495" y="175"/>
                  </a:lnTo>
                  <a:lnTo>
                    <a:pt x="2421" y="230"/>
                  </a:lnTo>
                  <a:lnTo>
                    <a:pt x="2279" y="356"/>
                  </a:lnTo>
                  <a:lnTo>
                    <a:pt x="2188" y="440"/>
                  </a:lnTo>
                  <a:lnTo>
                    <a:pt x="2095" y="516"/>
                  </a:lnTo>
                  <a:lnTo>
                    <a:pt x="2018" y="526"/>
                  </a:lnTo>
                  <a:lnTo>
                    <a:pt x="1606" y="512"/>
                  </a:lnTo>
                  <a:lnTo>
                    <a:pt x="1515" y="504"/>
                  </a:lnTo>
                  <a:lnTo>
                    <a:pt x="1476" y="563"/>
                  </a:lnTo>
                  <a:lnTo>
                    <a:pt x="1459" y="961"/>
                  </a:lnTo>
                  <a:lnTo>
                    <a:pt x="1456" y="1060"/>
                  </a:lnTo>
                  <a:lnTo>
                    <a:pt x="1578" y="1020"/>
                  </a:lnTo>
                  <a:lnTo>
                    <a:pt x="1707" y="1027"/>
                  </a:lnTo>
                  <a:lnTo>
                    <a:pt x="1825" y="1080"/>
                  </a:lnTo>
                  <a:lnTo>
                    <a:pt x="1916" y="1182"/>
                  </a:lnTo>
                  <a:lnTo>
                    <a:pt x="1917" y="1238"/>
                  </a:lnTo>
                  <a:lnTo>
                    <a:pt x="1865" y="1188"/>
                  </a:lnTo>
                  <a:lnTo>
                    <a:pt x="1843" y="1149"/>
                  </a:lnTo>
                  <a:lnTo>
                    <a:pt x="1807" y="1123"/>
                  </a:lnTo>
                  <a:lnTo>
                    <a:pt x="1662" y="1083"/>
                  </a:lnTo>
                  <a:lnTo>
                    <a:pt x="1519" y="1103"/>
                  </a:lnTo>
                  <a:lnTo>
                    <a:pt x="1473" y="1269"/>
                  </a:lnTo>
                  <a:lnTo>
                    <a:pt x="1430" y="1349"/>
                  </a:lnTo>
                  <a:lnTo>
                    <a:pt x="1425" y="1446"/>
                  </a:lnTo>
                  <a:lnTo>
                    <a:pt x="1410" y="1557"/>
                  </a:lnTo>
                  <a:lnTo>
                    <a:pt x="1532" y="1592"/>
                  </a:lnTo>
                  <a:lnTo>
                    <a:pt x="1592" y="1669"/>
                  </a:lnTo>
                  <a:lnTo>
                    <a:pt x="1559" y="1720"/>
                  </a:lnTo>
                  <a:lnTo>
                    <a:pt x="1517" y="1764"/>
                  </a:lnTo>
                  <a:lnTo>
                    <a:pt x="1499" y="1732"/>
                  </a:lnTo>
                  <a:lnTo>
                    <a:pt x="1467" y="1752"/>
                  </a:lnTo>
                  <a:lnTo>
                    <a:pt x="1475" y="1714"/>
                  </a:lnTo>
                  <a:lnTo>
                    <a:pt x="1492" y="1692"/>
                  </a:lnTo>
                  <a:lnTo>
                    <a:pt x="1456" y="1716"/>
                  </a:lnTo>
                  <a:lnTo>
                    <a:pt x="1421" y="1715"/>
                  </a:lnTo>
                  <a:lnTo>
                    <a:pt x="1442" y="1681"/>
                  </a:lnTo>
                  <a:lnTo>
                    <a:pt x="1409" y="1723"/>
                  </a:lnTo>
                  <a:lnTo>
                    <a:pt x="1396" y="1786"/>
                  </a:lnTo>
                  <a:lnTo>
                    <a:pt x="1348" y="1769"/>
                  </a:lnTo>
                  <a:lnTo>
                    <a:pt x="1339" y="1719"/>
                  </a:lnTo>
                  <a:lnTo>
                    <a:pt x="1348" y="1601"/>
                  </a:lnTo>
                  <a:lnTo>
                    <a:pt x="1396" y="776"/>
                  </a:lnTo>
                  <a:lnTo>
                    <a:pt x="1382" y="722"/>
                  </a:lnTo>
                  <a:lnTo>
                    <a:pt x="1345" y="756"/>
                  </a:lnTo>
                  <a:lnTo>
                    <a:pt x="1306" y="1141"/>
                  </a:lnTo>
                  <a:lnTo>
                    <a:pt x="1291" y="1065"/>
                  </a:lnTo>
                  <a:lnTo>
                    <a:pt x="1304" y="984"/>
                  </a:lnTo>
                  <a:lnTo>
                    <a:pt x="1316" y="665"/>
                  </a:lnTo>
                  <a:lnTo>
                    <a:pt x="1306" y="619"/>
                  </a:lnTo>
                  <a:lnTo>
                    <a:pt x="1269" y="614"/>
                  </a:lnTo>
                  <a:lnTo>
                    <a:pt x="1251" y="644"/>
                  </a:lnTo>
                  <a:lnTo>
                    <a:pt x="1231" y="614"/>
                  </a:lnTo>
                  <a:lnTo>
                    <a:pt x="1166" y="611"/>
                  </a:lnTo>
                  <a:lnTo>
                    <a:pt x="1125" y="642"/>
                  </a:lnTo>
                  <a:lnTo>
                    <a:pt x="1082" y="605"/>
                  </a:lnTo>
                  <a:lnTo>
                    <a:pt x="1062" y="632"/>
                  </a:lnTo>
                  <a:lnTo>
                    <a:pt x="1041" y="638"/>
                  </a:lnTo>
                  <a:lnTo>
                    <a:pt x="1041" y="608"/>
                  </a:lnTo>
                  <a:lnTo>
                    <a:pt x="1001" y="657"/>
                  </a:lnTo>
                  <a:lnTo>
                    <a:pt x="1001" y="612"/>
                  </a:lnTo>
                  <a:lnTo>
                    <a:pt x="959" y="602"/>
                  </a:lnTo>
                  <a:lnTo>
                    <a:pt x="945" y="598"/>
                  </a:lnTo>
                  <a:lnTo>
                    <a:pt x="915" y="703"/>
                  </a:lnTo>
                  <a:lnTo>
                    <a:pt x="919" y="598"/>
                  </a:lnTo>
                  <a:lnTo>
                    <a:pt x="905" y="622"/>
                  </a:lnTo>
                  <a:lnTo>
                    <a:pt x="883" y="622"/>
                  </a:lnTo>
                  <a:lnTo>
                    <a:pt x="858" y="597"/>
                  </a:lnTo>
                  <a:lnTo>
                    <a:pt x="819" y="616"/>
                  </a:lnTo>
                  <a:lnTo>
                    <a:pt x="794" y="593"/>
                  </a:lnTo>
                  <a:lnTo>
                    <a:pt x="752" y="594"/>
                  </a:lnTo>
                  <a:lnTo>
                    <a:pt x="746" y="781"/>
                  </a:lnTo>
                  <a:lnTo>
                    <a:pt x="722" y="730"/>
                  </a:lnTo>
                  <a:lnTo>
                    <a:pt x="725" y="653"/>
                  </a:lnTo>
                  <a:lnTo>
                    <a:pt x="725" y="483"/>
                  </a:lnTo>
                  <a:lnTo>
                    <a:pt x="357" y="479"/>
                  </a:lnTo>
                  <a:lnTo>
                    <a:pt x="234" y="459"/>
                  </a:lnTo>
                  <a:lnTo>
                    <a:pt x="107" y="455"/>
                  </a:lnTo>
                  <a:lnTo>
                    <a:pt x="22" y="451"/>
                  </a:lnTo>
                  <a:lnTo>
                    <a:pt x="0" y="429"/>
                  </a:lnTo>
                  <a:lnTo>
                    <a:pt x="42" y="395"/>
                  </a:lnTo>
                  <a:lnTo>
                    <a:pt x="255" y="404"/>
                  </a:lnTo>
                  <a:lnTo>
                    <a:pt x="549" y="415"/>
                  </a:lnTo>
                  <a:lnTo>
                    <a:pt x="1359" y="425"/>
                  </a:lnTo>
                  <a:lnTo>
                    <a:pt x="1714" y="455"/>
                  </a:lnTo>
                  <a:lnTo>
                    <a:pt x="2071" y="449"/>
                  </a:lnTo>
                  <a:lnTo>
                    <a:pt x="2205" y="318"/>
                  </a:lnTo>
                  <a:lnTo>
                    <a:pt x="2311" y="230"/>
                  </a:lnTo>
                  <a:lnTo>
                    <a:pt x="2450" y="114"/>
                  </a:lnTo>
                  <a:lnTo>
                    <a:pt x="2588" y="0"/>
                  </a:lnTo>
                  <a:lnTo>
                    <a:pt x="258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542" name="Freeform 37">
              <a:extLst>
                <a:ext uri="{FF2B5EF4-FFF2-40B4-BE49-F238E27FC236}">
                  <a16:creationId xmlns:a16="http://schemas.microsoft.com/office/drawing/2014/main" id="{FBEB58A5-2725-4564-92CA-C4479B4880CF}"/>
                </a:ext>
              </a:extLst>
            </p:cNvPr>
            <p:cNvSpPr>
              <a:spLocks/>
            </p:cNvSpPr>
            <p:nvPr/>
          </p:nvSpPr>
          <p:spPr bwMode="auto">
            <a:xfrm>
              <a:off x="3671" y="1712"/>
              <a:ext cx="249" cy="213"/>
            </a:xfrm>
            <a:custGeom>
              <a:avLst/>
              <a:gdLst>
                <a:gd name="T0" fmla="*/ 217 w 249"/>
                <a:gd name="T1" fmla="*/ 0 h 213"/>
                <a:gd name="T2" fmla="*/ 249 w 249"/>
                <a:gd name="T3" fmla="*/ 1 h 213"/>
                <a:gd name="T4" fmla="*/ 119 w 249"/>
                <a:gd name="T5" fmla="*/ 99 h 213"/>
                <a:gd name="T6" fmla="*/ 0 w 249"/>
                <a:gd name="T7" fmla="*/ 213 h 213"/>
                <a:gd name="T8" fmla="*/ 7 w 249"/>
                <a:gd name="T9" fmla="*/ 173 h 213"/>
                <a:gd name="T10" fmla="*/ 51 w 249"/>
                <a:gd name="T11" fmla="*/ 139 h 213"/>
                <a:gd name="T12" fmla="*/ 134 w 249"/>
                <a:gd name="T13" fmla="*/ 66 h 213"/>
                <a:gd name="T14" fmla="*/ 217 w 249"/>
                <a:gd name="T15" fmla="*/ 0 h 213"/>
                <a:gd name="T16" fmla="*/ 217 w 249"/>
                <a:gd name="T17" fmla="*/ 0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9" h="213">
                  <a:moveTo>
                    <a:pt x="217" y="0"/>
                  </a:moveTo>
                  <a:lnTo>
                    <a:pt x="249" y="1"/>
                  </a:lnTo>
                  <a:lnTo>
                    <a:pt x="119" y="99"/>
                  </a:lnTo>
                  <a:lnTo>
                    <a:pt x="0" y="213"/>
                  </a:lnTo>
                  <a:lnTo>
                    <a:pt x="7" y="173"/>
                  </a:lnTo>
                  <a:lnTo>
                    <a:pt x="51" y="139"/>
                  </a:lnTo>
                  <a:lnTo>
                    <a:pt x="134" y="66"/>
                  </a:lnTo>
                  <a:lnTo>
                    <a:pt x="217" y="0"/>
                  </a:lnTo>
                  <a:lnTo>
                    <a:pt x="21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543" name="Freeform 38">
              <a:extLst>
                <a:ext uri="{FF2B5EF4-FFF2-40B4-BE49-F238E27FC236}">
                  <a16:creationId xmlns:a16="http://schemas.microsoft.com/office/drawing/2014/main" id="{9DDD2ED1-57A2-4970-B643-14B89F5C627B}"/>
                </a:ext>
              </a:extLst>
            </p:cNvPr>
            <p:cNvSpPr>
              <a:spLocks/>
            </p:cNvSpPr>
            <p:nvPr/>
          </p:nvSpPr>
          <p:spPr bwMode="auto">
            <a:xfrm>
              <a:off x="3473" y="1951"/>
              <a:ext cx="152" cy="152"/>
            </a:xfrm>
            <a:custGeom>
              <a:avLst/>
              <a:gdLst>
                <a:gd name="T0" fmla="*/ 136 w 152"/>
                <a:gd name="T1" fmla="*/ 0 h 152"/>
                <a:gd name="T2" fmla="*/ 152 w 152"/>
                <a:gd name="T3" fmla="*/ 19 h 152"/>
                <a:gd name="T4" fmla="*/ 80 w 152"/>
                <a:gd name="T5" fmla="*/ 87 h 152"/>
                <a:gd name="T6" fmla="*/ 0 w 152"/>
                <a:gd name="T7" fmla="*/ 152 h 152"/>
                <a:gd name="T8" fmla="*/ 12 w 152"/>
                <a:gd name="T9" fmla="*/ 106 h 152"/>
                <a:gd name="T10" fmla="*/ 66 w 152"/>
                <a:gd name="T11" fmla="*/ 68 h 152"/>
                <a:gd name="T12" fmla="*/ 136 w 152"/>
                <a:gd name="T13" fmla="*/ 0 h 152"/>
                <a:gd name="T14" fmla="*/ 136 w 152"/>
                <a:gd name="T15" fmla="*/ 0 h 1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2" h="152">
                  <a:moveTo>
                    <a:pt x="136" y="0"/>
                  </a:moveTo>
                  <a:lnTo>
                    <a:pt x="152" y="19"/>
                  </a:lnTo>
                  <a:lnTo>
                    <a:pt x="80" y="87"/>
                  </a:lnTo>
                  <a:lnTo>
                    <a:pt x="0" y="152"/>
                  </a:lnTo>
                  <a:lnTo>
                    <a:pt x="12" y="106"/>
                  </a:lnTo>
                  <a:lnTo>
                    <a:pt x="66" y="68"/>
                  </a:lnTo>
                  <a:lnTo>
                    <a:pt x="136" y="0"/>
                  </a:lnTo>
                  <a:lnTo>
                    <a:pt x="13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544" name="Freeform 39">
              <a:extLst>
                <a:ext uri="{FF2B5EF4-FFF2-40B4-BE49-F238E27FC236}">
                  <a16:creationId xmlns:a16="http://schemas.microsoft.com/office/drawing/2014/main" id="{83C9F29C-2C09-4290-8727-7753D4513F9E}"/>
                </a:ext>
              </a:extLst>
            </p:cNvPr>
            <p:cNvSpPr>
              <a:spLocks/>
            </p:cNvSpPr>
            <p:nvPr/>
          </p:nvSpPr>
          <p:spPr bwMode="auto">
            <a:xfrm>
              <a:off x="2417" y="2021"/>
              <a:ext cx="70" cy="55"/>
            </a:xfrm>
            <a:custGeom>
              <a:avLst/>
              <a:gdLst>
                <a:gd name="T0" fmla="*/ 53 w 70"/>
                <a:gd name="T1" fmla="*/ 0 h 55"/>
                <a:gd name="T2" fmla="*/ 70 w 70"/>
                <a:gd name="T3" fmla="*/ 25 h 55"/>
                <a:gd name="T4" fmla="*/ 49 w 70"/>
                <a:gd name="T5" fmla="*/ 55 h 55"/>
                <a:gd name="T6" fmla="*/ 0 w 70"/>
                <a:gd name="T7" fmla="*/ 11 h 55"/>
                <a:gd name="T8" fmla="*/ 53 w 70"/>
                <a:gd name="T9" fmla="*/ 0 h 55"/>
                <a:gd name="T10" fmla="*/ 53 w 70"/>
                <a:gd name="T11" fmla="*/ 0 h 55"/>
              </a:gdLst>
              <a:ahLst/>
              <a:cxnLst>
                <a:cxn ang="0">
                  <a:pos x="T0" y="T1"/>
                </a:cxn>
                <a:cxn ang="0">
                  <a:pos x="T2" y="T3"/>
                </a:cxn>
                <a:cxn ang="0">
                  <a:pos x="T4" y="T5"/>
                </a:cxn>
                <a:cxn ang="0">
                  <a:pos x="T6" y="T7"/>
                </a:cxn>
                <a:cxn ang="0">
                  <a:pos x="T8" y="T9"/>
                </a:cxn>
                <a:cxn ang="0">
                  <a:pos x="T10" y="T11"/>
                </a:cxn>
              </a:cxnLst>
              <a:rect l="0" t="0" r="r" b="b"/>
              <a:pathLst>
                <a:path w="70" h="55">
                  <a:moveTo>
                    <a:pt x="53" y="0"/>
                  </a:moveTo>
                  <a:lnTo>
                    <a:pt x="70" y="25"/>
                  </a:lnTo>
                  <a:lnTo>
                    <a:pt x="49" y="55"/>
                  </a:lnTo>
                  <a:lnTo>
                    <a:pt x="0" y="11"/>
                  </a:lnTo>
                  <a:lnTo>
                    <a:pt x="53" y="0"/>
                  </a:lnTo>
                  <a:lnTo>
                    <a:pt x="5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545" name="Freeform 40">
              <a:extLst>
                <a:ext uri="{FF2B5EF4-FFF2-40B4-BE49-F238E27FC236}">
                  <a16:creationId xmlns:a16="http://schemas.microsoft.com/office/drawing/2014/main" id="{4C2EB27A-6916-4298-BF09-D10383CD9964}"/>
                </a:ext>
              </a:extLst>
            </p:cNvPr>
            <p:cNvSpPr>
              <a:spLocks/>
            </p:cNvSpPr>
            <p:nvPr/>
          </p:nvSpPr>
          <p:spPr bwMode="auto">
            <a:xfrm>
              <a:off x="2647" y="2357"/>
              <a:ext cx="20" cy="293"/>
            </a:xfrm>
            <a:custGeom>
              <a:avLst/>
              <a:gdLst>
                <a:gd name="T0" fmla="*/ 20 w 20"/>
                <a:gd name="T1" fmla="*/ 0 h 293"/>
                <a:gd name="T2" fmla="*/ 13 w 20"/>
                <a:gd name="T3" fmla="*/ 293 h 293"/>
                <a:gd name="T4" fmla="*/ 0 w 20"/>
                <a:gd name="T5" fmla="*/ 222 h 293"/>
                <a:gd name="T6" fmla="*/ 11 w 20"/>
                <a:gd name="T7" fmla="*/ 140 h 293"/>
                <a:gd name="T8" fmla="*/ 20 w 20"/>
                <a:gd name="T9" fmla="*/ 0 h 293"/>
                <a:gd name="T10" fmla="*/ 20 w 20"/>
                <a:gd name="T11" fmla="*/ 0 h 293"/>
              </a:gdLst>
              <a:ahLst/>
              <a:cxnLst>
                <a:cxn ang="0">
                  <a:pos x="T0" y="T1"/>
                </a:cxn>
                <a:cxn ang="0">
                  <a:pos x="T2" y="T3"/>
                </a:cxn>
                <a:cxn ang="0">
                  <a:pos x="T4" y="T5"/>
                </a:cxn>
                <a:cxn ang="0">
                  <a:pos x="T6" y="T7"/>
                </a:cxn>
                <a:cxn ang="0">
                  <a:pos x="T8" y="T9"/>
                </a:cxn>
                <a:cxn ang="0">
                  <a:pos x="T10" y="T11"/>
                </a:cxn>
              </a:cxnLst>
              <a:rect l="0" t="0" r="r" b="b"/>
              <a:pathLst>
                <a:path w="20" h="293">
                  <a:moveTo>
                    <a:pt x="20" y="0"/>
                  </a:moveTo>
                  <a:lnTo>
                    <a:pt x="13" y="293"/>
                  </a:lnTo>
                  <a:lnTo>
                    <a:pt x="0" y="222"/>
                  </a:lnTo>
                  <a:lnTo>
                    <a:pt x="11" y="140"/>
                  </a:lnTo>
                  <a:lnTo>
                    <a:pt x="20" y="0"/>
                  </a:lnTo>
                  <a:lnTo>
                    <a:pt x="2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546" name="Freeform 41">
              <a:extLst>
                <a:ext uri="{FF2B5EF4-FFF2-40B4-BE49-F238E27FC236}">
                  <a16:creationId xmlns:a16="http://schemas.microsoft.com/office/drawing/2014/main" id="{46D2526C-895A-4ABB-A823-7DF439377548}"/>
                </a:ext>
              </a:extLst>
            </p:cNvPr>
            <p:cNvSpPr>
              <a:spLocks/>
            </p:cNvSpPr>
            <p:nvPr/>
          </p:nvSpPr>
          <p:spPr bwMode="auto">
            <a:xfrm>
              <a:off x="2368" y="2448"/>
              <a:ext cx="8" cy="102"/>
            </a:xfrm>
            <a:custGeom>
              <a:avLst/>
              <a:gdLst>
                <a:gd name="T0" fmla="*/ 0 w 8"/>
                <a:gd name="T1" fmla="*/ 0 h 102"/>
                <a:gd name="T2" fmla="*/ 8 w 8"/>
                <a:gd name="T3" fmla="*/ 102 h 102"/>
                <a:gd name="T4" fmla="*/ 0 w 8"/>
                <a:gd name="T5" fmla="*/ 0 h 102"/>
                <a:gd name="T6" fmla="*/ 0 w 8"/>
                <a:gd name="T7" fmla="*/ 0 h 102"/>
              </a:gdLst>
              <a:ahLst/>
              <a:cxnLst>
                <a:cxn ang="0">
                  <a:pos x="T0" y="T1"/>
                </a:cxn>
                <a:cxn ang="0">
                  <a:pos x="T2" y="T3"/>
                </a:cxn>
                <a:cxn ang="0">
                  <a:pos x="T4" y="T5"/>
                </a:cxn>
                <a:cxn ang="0">
                  <a:pos x="T6" y="T7"/>
                </a:cxn>
              </a:cxnLst>
              <a:rect l="0" t="0" r="r" b="b"/>
              <a:pathLst>
                <a:path w="8" h="102">
                  <a:moveTo>
                    <a:pt x="0" y="0"/>
                  </a:moveTo>
                  <a:lnTo>
                    <a:pt x="8" y="102"/>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547" name="Freeform 42">
              <a:extLst>
                <a:ext uri="{FF2B5EF4-FFF2-40B4-BE49-F238E27FC236}">
                  <a16:creationId xmlns:a16="http://schemas.microsoft.com/office/drawing/2014/main" id="{7B9CDBD7-648D-4DE6-B777-B883D885836C}"/>
                </a:ext>
              </a:extLst>
            </p:cNvPr>
            <p:cNvSpPr>
              <a:spLocks/>
            </p:cNvSpPr>
            <p:nvPr/>
          </p:nvSpPr>
          <p:spPr bwMode="auto">
            <a:xfrm>
              <a:off x="2121" y="2509"/>
              <a:ext cx="59" cy="801"/>
            </a:xfrm>
            <a:custGeom>
              <a:avLst/>
              <a:gdLst>
                <a:gd name="T0" fmla="*/ 44 w 59"/>
                <a:gd name="T1" fmla="*/ 0 h 801"/>
                <a:gd name="T2" fmla="*/ 59 w 59"/>
                <a:gd name="T3" fmla="*/ 56 h 801"/>
                <a:gd name="T4" fmla="*/ 52 w 59"/>
                <a:gd name="T5" fmla="*/ 131 h 801"/>
                <a:gd name="T6" fmla="*/ 22 w 59"/>
                <a:gd name="T7" fmla="*/ 711 h 801"/>
                <a:gd name="T8" fmla="*/ 9 w 59"/>
                <a:gd name="T9" fmla="*/ 801 h 801"/>
                <a:gd name="T10" fmla="*/ 0 w 59"/>
                <a:gd name="T11" fmla="*/ 628 h 801"/>
                <a:gd name="T12" fmla="*/ 32 w 59"/>
                <a:gd name="T13" fmla="*/ 61 h 801"/>
                <a:gd name="T14" fmla="*/ 44 w 59"/>
                <a:gd name="T15" fmla="*/ 0 h 801"/>
                <a:gd name="T16" fmla="*/ 44 w 59"/>
                <a:gd name="T17" fmla="*/ 0 h 8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 h="801">
                  <a:moveTo>
                    <a:pt x="44" y="0"/>
                  </a:moveTo>
                  <a:lnTo>
                    <a:pt x="59" y="56"/>
                  </a:lnTo>
                  <a:lnTo>
                    <a:pt x="52" y="131"/>
                  </a:lnTo>
                  <a:lnTo>
                    <a:pt x="22" y="711"/>
                  </a:lnTo>
                  <a:lnTo>
                    <a:pt x="9" y="801"/>
                  </a:lnTo>
                  <a:lnTo>
                    <a:pt x="0" y="628"/>
                  </a:lnTo>
                  <a:lnTo>
                    <a:pt x="32" y="61"/>
                  </a:lnTo>
                  <a:lnTo>
                    <a:pt x="44" y="0"/>
                  </a:lnTo>
                  <a:lnTo>
                    <a:pt x="4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548" name="Freeform 43">
              <a:extLst>
                <a:ext uri="{FF2B5EF4-FFF2-40B4-BE49-F238E27FC236}">
                  <a16:creationId xmlns:a16="http://schemas.microsoft.com/office/drawing/2014/main" id="{DCE9D669-AC44-4F66-A998-7172C3980FEB}"/>
                </a:ext>
              </a:extLst>
            </p:cNvPr>
            <p:cNvSpPr>
              <a:spLocks/>
            </p:cNvSpPr>
            <p:nvPr/>
          </p:nvSpPr>
          <p:spPr bwMode="auto">
            <a:xfrm>
              <a:off x="2561" y="2575"/>
              <a:ext cx="6" cy="39"/>
            </a:xfrm>
            <a:custGeom>
              <a:avLst/>
              <a:gdLst>
                <a:gd name="T0" fmla="*/ 0 w 6"/>
                <a:gd name="T1" fmla="*/ 0 h 39"/>
                <a:gd name="T2" fmla="*/ 6 w 6"/>
                <a:gd name="T3" fmla="*/ 39 h 39"/>
                <a:gd name="T4" fmla="*/ 0 w 6"/>
                <a:gd name="T5" fmla="*/ 35 h 39"/>
                <a:gd name="T6" fmla="*/ 0 w 6"/>
                <a:gd name="T7" fmla="*/ 0 h 39"/>
                <a:gd name="T8" fmla="*/ 0 w 6"/>
                <a:gd name="T9" fmla="*/ 0 h 39"/>
              </a:gdLst>
              <a:ahLst/>
              <a:cxnLst>
                <a:cxn ang="0">
                  <a:pos x="T0" y="T1"/>
                </a:cxn>
                <a:cxn ang="0">
                  <a:pos x="T2" y="T3"/>
                </a:cxn>
                <a:cxn ang="0">
                  <a:pos x="T4" y="T5"/>
                </a:cxn>
                <a:cxn ang="0">
                  <a:pos x="T6" y="T7"/>
                </a:cxn>
                <a:cxn ang="0">
                  <a:pos x="T8" y="T9"/>
                </a:cxn>
              </a:cxnLst>
              <a:rect l="0" t="0" r="r" b="b"/>
              <a:pathLst>
                <a:path w="6" h="39">
                  <a:moveTo>
                    <a:pt x="0" y="0"/>
                  </a:moveTo>
                  <a:lnTo>
                    <a:pt x="6" y="39"/>
                  </a:lnTo>
                  <a:lnTo>
                    <a:pt x="0" y="35"/>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549" name="Freeform 44">
              <a:extLst>
                <a:ext uri="{FF2B5EF4-FFF2-40B4-BE49-F238E27FC236}">
                  <a16:creationId xmlns:a16="http://schemas.microsoft.com/office/drawing/2014/main" id="{E665E7FC-DF4F-4DD5-99DB-27CB356AC921}"/>
                </a:ext>
              </a:extLst>
            </p:cNvPr>
            <p:cNvSpPr>
              <a:spLocks/>
            </p:cNvSpPr>
            <p:nvPr/>
          </p:nvSpPr>
          <p:spPr bwMode="auto">
            <a:xfrm>
              <a:off x="2352" y="2601"/>
              <a:ext cx="13" cy="146"/>
            </a:xfrm>
            <a:custGeom>
              <a:avLst/>
              <a:gdLst>
                <a:gd name="T0" fmla="*/ 6 w 13"/>
                <a:gd name="T1" fmla="*/ 0 h 146"/>
                <a:gd name="T2" fmla="*/ 13 w 13"/>
                <a:gd name="T3" fmla="*/ 70 h 146"/>
                <a:gd name="T4" fmla="*/ 8 w 13"/>
                <a:gd name="T5" fmla="*/ 146 h 146"/>
                <a:gd name="T6" fmla="*/ 0 w 13"/>
                <a:gd name="T7" fmla="*/ 74 h 146"/>
                <a:gd name="T8" fmla="*/ 6 w 13"/>
                <a:gd name="T9" fmla="*/ 0 h 146"/>
                <a:gd name="T10" fmla="*/ 6 w 13"/>
                <a:gd name="T11" fmla="*/ 0 h 146"/>
              </a:gdLst>
              <a:ahLst/>
              <a:cxnLst>
                <a:cxn ang="0">
                  <a:pos x="T0" y="T1"/>
                </a:cxn>
                <a:cxn ang="0">
                  <a:pos x="T2" y="T3"/>
                </a:cxn>
                <a:cxn ang="0">
                  <a:pos x="T4" y="T5"/>
                </a:cxn>
                <a:cxn ang="0">
                  <a:pos x="T6" y="T7"/>
                </a:cxn>
                <a:cxn ang="0">
                  <a:pos x="T8" y="T9"/>
                </a:cxn>
                <a:cxn ang="0">
                  <a:pos x="T10" y="T11"/>
                </a:cxn>
              </a:cxnLst>
              <a:rect l="0" t="0" r="r" b="b"/>
              <a:pathLst>
                <a:path w="13" h="146">
                  <a:moveTo>
                    <a:pt x="6" y="0"/>
                  </a:moveTo>
                  <a:lnTo>
                    <a:pt x="13" y="70"/>
                  </a:lnTo>
                  <a:lnTo>
                    <a:pt x="8" y="146"/>
                  </a:lnTo>
                  <a:lnTo>
                    <a:pt x="0" y="74"/>
                  </a:lnTo>
                  <a:lnTo>
                    <a:pt x="6" y="0"/>
                  </a:lnTo>
                  <a:lnTo>
                    <a:pt x="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550" name="Freeform 45">
              <a:extLst>
                <a:ext uri="{FF2B5EF4-FFF2-40B4-BE49-F238E27FC236}">
                  <a16:creationId xmlns:a16="http://schemas.microsoft.com/office/drawing/2014/main" id="{F52E1510-F098-4015-AE2C-97D25BFC7F9B}"/>
                </a:ext>
              </a:extLst>
            </p:cNvPr>
            <p:cNvSpPr>
              <a:spLocks/>
            </p:cNvSpPr>
            <p:nvPr/>
          </p:nvSpPr>
          <p:spPr bwMode="auto">
            <a:xfrm>
              <a:off x="2548" y="2666"/>
              <a:ext cx="16" cy="162"/>
            </a:xfrm>
            <a:custGeom>
              <a:avLst/>
              <a:gdLst>
                <a:gd name="T0" fmla="*/ 7 w 16"/>
                <a:gd name="T1" fmla="*/ 0 h 162"/>
                <a:gd name="T2" fmla="*/ 16 w 16"/>
                <a:gd name="T3" fmla="*/ 68 h 162"/>
                <a:gd name="T4" fmla="*/ 2 w 16"/>
                <a:gd name="T5" fmla="*/ 143 h 162"/>
                <a:gd name="T6" fmla="*/ 0 w 16"/>
                <a:gd name="T7" fmla="*/ 162 h 162"/>
                <a:gd name="T8" fmla="*/ 3 w 16"/>
                <a:gd name="T9" fmla="*/ 64 h 162"/>
                <a:gd name="T10" fmla="*/ 7 w 16"/>
                <a:gd name="T11" fmla="*/ 0 h 162"/>
                <a:gd name="T12" fmla="*/ 7 w 16"/>
                <a:gd name="T13" fmla="*/ 0 h 162"/>
              </a:gdLst>
              <a:ahLst/>
              <a:cxnLst>
                <a:cxn ang="0">
                  <a:pos x="T0" y="T1"/>
                </a:cxn>
                <a:cxn ang="0">
                  <a:pos x="T2" y="T3"/>
                </a:cxn>
                <a:cxn ang="0">
                  <a:pos x="T4" y="T5"/>
                </a:cxn>
                <a:cxn ang="0">
                  <a:pos x="T6" y="T7"/>
                </a:cxn>
                <a:cxn ang="0">
                  <a:pos x="T8" y="T9"/>
                </a:cxn>
                <a:cxn ang="0">
                  <a:pos x="T10" y="T11"/>
                </a:cxn>
                <a:cxn ang="0">
                  <a:pos x="T12" y="T13"/>
                </a:cxn>
              </a:cxnLst>
              <a:rect l="0" t="0" r="r" b="b"/>
              <a:pathLst>
                <a:path w="16" h="162">
                  <a:moveTo>
                    <a:pt x="7" y="0"/>
                  </a:moveTo>
                  <a:lnTo>
                    <a:pt x="16" y="68"/>
                  </a:lnTo>
                  <a:lnTo>
                    <a:pt x="2" y="143"/>
                  </a:lnTo>
                  <a:lnTo>
                    <a:pt x="0" y="162"/>
                  </a:lnTo>
                  <a:lnTo>
                    <a:pt x="3" y="64"/>
                  </a:lnTo>
                  <a:lnTo>
                    <a:pt x="7" y="0"/>
                  </a:lnTo>
                  <a:lnTo>
                    <a:pt x="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551" name="Freeform 46">
              <a:extLst>
                <a:ext uri="{FF2B5EF4-FFF2-40B4-BE49-F238E27FC236}">
                  <a16:creationId xmlns:a16="http://schemas.microsoft.com/office/drawing/2014/main" id="{4EA486EC-F2A3-4074-A5F3-7E7527E946D6}"/>
                </a:ext>
              </a:extLst>
            </p:cNvPr>
            <p:cNvSpPr>
              <a:spLocks/>
            </p:cNvSpPr>
            <p:nvPr/>
          </p:nvSpPr>
          <p:spPr bwMode="auto">
            <a:xfrm>
              <a:off x="2644" y="2701"/>
              <a:ext cx="14" cy="214"/>
            </a:xfrm>
            <a:custGeom>
              <a:avLst/>
              <a:gdLst>
                <a:gd name="T0" fmla="*/ 3 w 14"/>
                <a:gd name="T1" fmla="*/ 0 h 214"/>
                <a:gd name="T2" fmla="*/ 14 w 14"/>
                <a:gd name="T3" fmla="*/ 2 h 214"/>
                <a:gd name="T4" fmla="*/ 5 w 14"/>
                <a:gd name="T5" fmla="*/ 214 h 214"/>
                <a:gd name="T6" fmla="*/ 0 w 14"/>
                <a:gd name="T7" fmla="*/ 86 h 214"/>
                <a:gd name="T8" fmla="*/ 3 w 14"/>
                <a:gd name="T9" fmla="*/ 0 h 214"/>
                <a:gd name="T10" fmla="*/ 3 w 14"/>
                <a:gd name="T11" fmla="*/ 0 h 214"/>
              </a:gdLst>
              <a:ahLst/>
              <a:cxnLst>
                <a:cxn ang="0">
                  <a:pos x="T0" y="T1"/>
                </a:cxn>
                <a:cxn ang="0">
                  <a:pos x="T2" y="T3"/>
                </a:cxn>
                <a:cxn ang="0">
                  <a:pos x="T4" y="T5"/>
                </a:cxn>
                <a:cxn ang="0">
                  <a:pos x="T6" y="T7"/>
                </a:cxn>
                <a:cxn ang="0">
                  <a:pos x="T8" y="T9"/>
                </a:cxn>
                <a:cxn ang="0">
                  <a:pos x="T10" y="T11"/>
                </a:cxn>
              </a:cxnLst>
              <a:rect l="0" t="0" r="r" b="b"/>
              <a:pathLst>
                <a:path w="14" h="214">
                  <a:moveTo>
                    <a:pt x="3" y="0"/>
                  </a:moveTo>
                  <a:lnTo>
                    <a:pt x="14" y="2"/>
                  </a:lnTo>
                  <a:lnTo>
                    <a:pt x="5" y="214"/>
                  </a:lnTo>
                  <a:lnTo>
                    <a:pt x="0" y="86"/>
                  </a:lnTo>
                  <a:lnTo>
                    <a:pt x="3" y="0"/>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552" name="Freeform 47">
              <a:extLst>
                <a:ext uri="{FF2B5EF4-FFF2-40B4-BE49-F238E27FC236}">
                  <a16:creationId xmlns:a16="http://schemas.microsoft.com/office/drawing/2014/main" id="{C100A8A2-BC59-4149-BFC6-2F7DE3035CB1}"/>
                </a:ext>
              </a:extLst>
            </p:cNvPr>
            <p:cNvSpPr>
              <a:spLocks/>
            </p:cNvSpPr>
            <p:nvPr/>
          </p:nvSpPr>
          <p:spPr bwMode="auto">
            <a:xfrm>
              <a:off x="2335" y="2804"/>
              <a:ext cx="11" cy="141"/>
            </a:xfrm>
            <a:custGeom>
              <a:avLst/>
              <a:gdLst>
                <a:gd name="T0" fmla="*/ 8 w 11"/>
                <a:gd name="T1" fmla="*/ 0 h 141"/>
                <a:gd name="T2" fmla="*/ 11 w 11"/>
                <a:gd name="T3" fmla="*/ 141 h 141"/>
                <a:gd name="T4" fmla="*/ 0 w 11"/>
                <a:gd name="T5" fmla="*/ 28 h 141"/>
                <a:gd name="T6" fmla="*/ 8 w 11"/>
                <a:gd name="T7" fmla="*/ 0 h 141"/>
                <a:gd name="T8" fmla="*/ 8 w 11"/>
                <a:gd name="T9" fmla="*/ 0 h 141"/>
              </a:gdLst>
              <a:ahLst/>
              <a:cxnLst>
                <a:cxn ang="0">
                  <a:pos x="T0" y="T1"/>
                </a:cxn>
                <a:cxn ang="0">
                  <a:pos x="T2" y="T3"/>
                </a:cxn>
                <a:cxn ang="0">
                  <a:pos x="T4" y="T5"/>
                </a:cxn>
                <a:cxn ang="0">
                  <a:pos x="T6" y="T7"/>
                </a:cxn>
                <a:cxn ang="0">
                  <a:pos x="T8" y="T9"/>
                </a:cxn>
              </a:cxnLst>
              <a:rect l="0" t="0" r="r" b="b"/>
              <a:pathLst>
                <a:path w="11" h="141">
                  <a:moveTo>
                    <a:pt x="8" y="0"/>
                  </a:moveTo>
                  <a:lnTo>
                    <a:pt x="11" y="141"/>
                  </a:lnTo>
                  <a:lnTo>
                    <a:pt x="0" y="28"/>
                  </a:lnTo>
                  <a:lnTo>
                    <a:pt x="8" y="0"/>
                  </a:lnTo>
                  <a:lnTo>
                    <a:pt x="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553" name="Freeform 48">
              <a:extLst>
                <a:ext uri="{FF2B5EF4-FFF2-40B4-BE49-F238E27FC236}">
                  <a16:creationId xmlns:a16="http://schemas.microsoft.com/office/drawing/2014/main" id="{293B86A2-EC71-4CC1-9A55-BC1FCC5D8AAD}"/>
                </a:ext>
              </a:extLst>
            </p:cNvPr>
            <p:cNvSpPr>
              <a:spLocks/>
            </p:cNvSpPr>
            <p:nvPr/>
          </p:nvSpPr>
          <p:spPr bwMode="auto">
            <a:xfrm>
              <a:off x="2705" y="2869"/>
              <a:ext cx="52" cy="492"/>
            </a:xfrm>
            <a:custGeom>
              <a:avLst/>
              <a:gdLst>
                <a:gd name="T0" fmla="*/ 28 w 52"/>
                <a:gd name="T1" fmla="*/ 0 h 492"/>
                <a:gd name="T2" fmla="*/ 52 w 52"/>
                <a:gd name="T3" fmla="*/ 77 h 492"/>
                <a:gd name="T4" fmla="*/ 50 w 52"/>
                <a:gd name="T5" fmla="*/ 168 h 492"/>
                <a:gd name="T6" fmla="*/ 26 w 52"/>
                <a:gd name="T7" fmla="*/ 492 h 492"/>
                <a:gd name="T8" fmla="*/ 0 w 52"/>
                <a:gd name="T9" fmla="*/ 492 h 492"/>
                <a:gd name="T10" fmla="*/ 29 w 52"/>
                <a:gd name="T11" fmla="*/ 71 h 492"/>
                <a:gd name="T12" fmla="*/ 28 w 52"/>
                <a:gd name="T13" fmla="*/ 0 h 492"/>
                <a:gd name="T14" fmla="*/ 28 w 52"/>
                <a:gd name="T15" fmla="*/ 0 h 4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 h="492">
                  <a:moveTo>
                    <a:pt x="28" y="0"/>
                  </a:moveTo>
                  <a:lnTo>
                    <a:pt x="52" y="77"/>
                  </a:lnTo>
                  <a:lnTo>
                    <a:pt x="50" y="168"/>
                  </a:lnTo>
                  <a:lnTo>
                    <a:pt x="26" y="492"/>
                  </a:lnTo>
                  <a:lnTo>
                    <a:pt x="0" y="492"/>
                  </a:lnTo>
                  <a:lnTo>
                    <a:pt x="29" y="71"/>
                  </a:lnTo>
                  <a:lnTo>
                    <a:pt x="28" y="0"/>
                  </a:lnTo>
                  <a:lnTo>
                    <a:pt x="2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554" name="Freeform 49">
              <a:extLst>
                <a:ext uri="{FF2B5EF4-FFF2-40B4-BE49-F238E27FC236}">
                  <a16:creationId xmlns:a16="http://schemas.microsoft.com/office/drawing/2014/main" id="{7AD898F1-9353-4DB9-8CB9-E1178A0A3DD7}"/>
                </a:ext>
              </a:extLst>
            </p:cNvPr>
            <p:cNvSpPr>
              <a:spLocks/>
            </p:cNvSpPr>
            <p:nvPr/>
          </p:nvSpPr>
          <p:spPr bwMode="auto">
            <a:xfrm>
              <a:off x="2508" y="2879"/>
              <a:ext cx="33" cy="72"/>
            </a:xfrm>
            <a:custGeom>
              <a:avLst/>
              <a:gdLst>
                <a:gd name="T0" fmla="*/ 33 w 33"/>
                <a:gd name="T1" fmla="*/ 0 h 72"/>
                <a:gd name="T2" fmla="*/ 26 w 33"/>
                <a:gd name="T3" fmla="*/ 36 h 72"/>
                <a:gd name="T4" fmla="*/ 0 w 33"/>
                <a:gd name="T5" fmla="*/ 72 h 72"/>
                <a:gd name="T6" fmla="*/ 33 w 33"/>
                <a:gd name="T7" fmla="*/ 0 h 72"/>
                <a:gd name="T8" fmla="*/ 33 w 33"/>
                <a:gd name="T9" fmla="*/ 0 h 72"/>
              </a:gdLst>
              <a:ahLst/>
              <a:cxnLst>
                <a:cxn ang="0">
                  <a:pos x="T0" y="T1"/>
                </a:cxn>
                <a:cxn ang="0">
                  <a:pos x="T2" y="T3"/>
                </a:cxn>
                <a:cxn ang="0">
                  <a:pos x="T4" y="T5"/>
                </a:cxn>
                <a:cxn ang="0">
                  <a:pos x="T6" y="T7"/>
                </a:cxn>
                <a:cxn ang="0">
                  <a:pos x="T8" y="T9"/>
                </a:cxn>
              </a:cxnLst>
              <a:rect l="0" t="0" r="r" b="b"/>
              <a:pathLst>
                <a:path w="33" h="72">
                  <a:moveTo>
                    <a:pt x="33" y="0"/>
                  </a:moveTo>
                  <a:lnTo>
                    <a:pt x="26" y="36"/>
                  </a:lnTo>
                  <a:lnTo>
                    <a:pt x="0" y="72"/>
                  </a:lnTo>
                  <a:lnTo>
                    <a:pt x="33" y="0"/>
                  </a:lnTo>
                  <a:lnTo>
                    <a:pt x="3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555" name="Freeform 50">
              <a:extLst>
                <a:ext uri="{FF2B5EF4-FFF2-40B4-BE49-F238E27FC236}">
                  <a16:creationId xmlns:a16="http://schemas.microsoft.com/office/drawing/2014/main" id="{3C81BB2E-EEAD-42C5-A247-2B2E6E618E58}"/>
                </a:ext>
              </a:extLst>
            </p:cNvPr>
            <p:cNvSpPr>
              <a:spLocks/>
            </p:cNvSpPr>
            <p:nvPr/>
          </p:nvSpPr>
          <p:spPr bwMode="auto">
            <a:xfrm>
              <a:off x="2563" y="2915"/>
              <a:ext cx="41" cy="76"/>
            </a:xfrm>
            <a:custGeom>
              <a:avLst/>
              <a:gdLst>
                <a:gd name="T0" fmla="*/ 4 w 41"/>
                <a:gd name="T1" fmla="*/ 0 h 76"/>
                <a:gd name="T2" fmla="*/ 35 w 41"/>
                <a:gd name="T3" fmla="*/ 28 h 76"/>
                <a:gd name="T4" fmla="*/ 41 w 41"/>
                <a:gd name="T5" fmla="*/ 76 h 76"/>
                <a:gd name="T6" fmla="*/ 0 w 41"/>
                <a:gd name="T7" fmla="*/ 5 h 76"/>
                <a:gd name="T8" fmla="*/ 4 w 41"/>
                <a:gd name="T9" fmla="*/ 0 h 76"/>
                <a:gd name="T10" fmla="*/ 4 w 41"/>
                <a:gd name="T11" fmla="*/ 0 h 76"/>
              </a:gdLst>
              <a:ahLst/>
              <a:cxnLst>
                <a:cxn ang="0">
                  <a:pos x="T0" y="T1"/>
                </a:cxn>
                <a:cxn ang="0">
                  <a:pos x="T2" y="T3"/>
                </a:cxn>
                <a:cxn ang="0">
                  <a:pos x="T4" y="T5"/>
                </a:cxn>
                <a:cxn ang="0">
                  <a:pos x="T6" y="T7"/>
                </a:cxn>
                <a:cxn ang="0">
                  <a:pos x="T8" y="T9"/>
                </a:cxn>
                <a:cxn ang="0">
                  <a:pos x="T10" y="T11"/>
                </a:cxn>
              </a:cxnLst>
              <a:rect l="0" t="0" r="r" b="b"/>
              <a:pathLst>
                <a:path w="41" h="76">
                  <a:moveTo>
                    <a:pt x="4" y="0"/>
                  </a:moveTo>
                  <a:lnTo>
                    <a:pt x="35" y="28"/>
                  </a:lnTo>
                  <a:lnTo>
                    <a:pt x="41" y="76"/>
                  </a:lnTo>
                  <a:lnTo>
                    <a:pt x="0" y="5"/>
                  </a:lnTo>
                  <a:lnTo>
                    <a:pt x="4" y="0"/>
                  </a:lnTo>
                  <a:lnTo>
                    <a:pt x="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557" name="Freeform 52">
              <a:extLst>
                <a:ext uri="{FF2B5EF4-FFF2-40B4-BE49-F238E27FC236}">
                  <a16:creationId xmlns:a16="http://schemas.microsoft.com/office/drawing/2014/main" id="{F2B7B47E-D29E-461D-BB20-548DD1F93C64}"/>
                </a:ext>
              </a:extLst>
            </p:cNvPr>
            <p:cNvSpPr>
              <a:spLocks/>
            </p:cNvSpPr>
            <p:nvPr/>
          </p:nvSpPr>
          <p:spPr bwMode="auto">
            <a:xfrm>
              <a:off x="3245" y="2966"/>
              <a:ext cx="149" cy="133"/>
            </a:xfrm>
            <a:custGeom>
              <a:avLst/>
              <a:gdLst>
                <a:gd name="T0" fmla="*/ 61 w 149"/>
                <a:gd name="T1" fmla="*/ 0 h 133"/>
                <a:gd name="T2" fmla="*/ 127 w 149"/>
                <a:gd name="T3" fmla="*/ 12 h 133"/>
                <a:gd name="T4" fmla="*/ 149 w 149"/>
                <a:gd name="T5" fmla="*/ 74 h 133"/>
                <a:gd name="T6" fmla="*/ 136 w 149"/>
                <a:gd name="T7" fmla="*/ 122 h 133"/>
                <a:gd name="T8" fmla="*/ 90 w 149"/>
                <a:gd name="T9" fmla="*/ 133 h 133"/>
                <a:gd name="T10" fmla="*/ 91 w 149"/>
                <a:gd name="T11" fmla="*/ 93 h 133"/>
                <a:gd name="T12" fmla="*/ 73 w 149"/>
                <a:gd name="T13" fmla="*/ 96 h 133"/>
                <a:gd name="T14" fmla="*/ 51 w 149"/>
                <a:gd name="T15" fmla="*/ 124 h 133"/>
                <a:gd name="T16" fmla="*/ 15 w 149"/>
                <a:gd name="T17" fmla="*/ 132 h 133"/>
                <a:gd name="T18" fmla="*/ 0 w 149"/>
                <a:gd name="T19" fmla="*/ 60 h 133"/>
                <a:gd name="T20" fmla="*/ 61 w 149"/>
                <a:gd name="T21" fmla="*/ 0 h 133"/>
                <a:gd name="T22" fmla="*/ 61 w 149"/>
                <a:gd name="T23" fmla="*/ 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9" h="133">
                  <a:moveTo>
                    <a:pt x="61" y="0"/>
                  </a:moveTo>
                  <a:lnTo>
                    <a:pt x="127" y="12"/>
                  </a:lnTo>
                  <a:lnTo>
                    <a:pt x="149" y="74"/>
                  </a:lnTo>
                  <a:lnTo>
                    <a:pt x="136" y="122"/>
                  </a:lnTo>
                  <a:lnTo>
                    <a:pt x="90" y="133"/>
                  </a:lnTo>
                  <a:lnTo>
                    <a:pt x="91" y="93"/>
                  </a:lnTo>
                  <a:lnTo>
                    <a:pt x="73" y="96"/>
                  </a:lnTo>
                  <a:lnTo>
                    <a:pt x="51" y="124"/>
                  </a:lnTo>
                  <a:lnTo>
                    <a:pt x="15" y="132"/>
                  </a:lnTo>
                  <a:lnTo>
                    <a:pt x="0" y="60"/>
                  </a:lnTo>
                  <a:lnTo>
                    <a:pt x="61" y="0"/>
                  </a:lnTo>
                  <a:lnTo>
                    <a:pt x="6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559" name="Freeform 54">
              <a:extLst>
                <a:ext uri="{FF2B5EF4-FFF2-40B4-BE49-F238E27FC236}">
                  <a16:creationId xmlns:a16="http://schemas.microsoft.com/office/drawing/2014/main" id="{69B251C5-25D8-481F-8E93-0A487FB0E568}"/>
                </a:ext>
              </a:extLst>
            </p:cNvPr>
            <p:cNvSpPr>
              <a:spLocks/>
            </p:cNvSpPr>
            <p:nvPr/>
          </p:nvSpPr>
          <p:spPr bwMode="auto">
            <a:xfrm>
              <a:off x="2493" y="3006"/>
              <a:ext cx="113" cy="155"/>
            </a:xfrm>
            <a:custGeom>
              <a:avLst/>
              <a:gdLst>
                <a:gd name="T0" fmla="*/ 7 w 113"/>
                <a:gd name="T1" fmla="*/ 0 h 155"/>
                <a:gd name="T2" fmla="*/ 11 w 113"/>
                <a:gd name="T3" fmla="*/ 93 h 155"/>
                <a:gd name="T4" fmla="*/ 23 w 113"/>
                <a:gd name="T5" fmla="*/ 132 h 155"/>
                <a:gd name="T6" fmla="*/ 66 w 113"/>
                <a:gd name="T7" fmla="*/ 142 h 155"/>
                <a:gd name="T8" fmla="*/ 97 w 113"/>
                <a:gd name="T9" fmla="*/ 101 h 155"/>
                <a:gd name="T10" fmla="*/ 101 w 113"/>
                <a:gd name="T11" fmla="*/ 40 h 155"/>
                <a:gd name="T12" fmla="*/ 113 w 113"/>
                <a:gd name="T13" fmla="*/ 95 h 155"/>
                <a:gd name="T14" fmla="*/ 85 w 113"/>
                <a:gd name="T15" fmla="*/ 140 h 155"/>
                <a:gd name="T16" fmla="*/ 41 w 113"/>
                <a:gd name="T17" fmla="*/ 155 h 155"/>
                <a:gd name="T18" fmla="*/ 0 w 113"/>
                <a:gd name="T19" fmla="*/ 116 h 155"/>
                <a:gd name="T20" fmla="*/ 7 w 113"/>
                <a:gd name="T21" fmla="*/ 0 h 155"/>
                <a:gd name="T22" fmla="*/ 7 w 113"/>
                <a:gd name="T23" fmla="*/ 0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3" h="155">
                  <a:moveTo>
                    <a:pt x="7" y="0"/>
                  </a:moveTo>
                  <a:lnTo>
                    <a:pt x="11" y="93"/>
                  </a:lnTo>
                  <a:lnTo>
                    <a:pt x="23" y="132"/>
                  </a:lnTo>
                  <a:lnTo>
                    <a:pt x="66" y="142"/>
                  </a:lnTo>
                  <a:lnTo>
                    <a:pt x="97" y="101"/>
                  </a:lnTo>
                  <a:lnTo>
                    <a:pt x="101" y="40"/>
                  </a:lnTo>
                  <a:lnTo>
                    <a:pt x="113" y="95"/>
                  </a:lnTo>
                  <a:lnTo>
                    <a:pt x="85" y="140"/>
                  </a:lnTo>
                  <a:lnTo>
                    <a:pt x="41" y="155"/>
                  </a:lnTo>
                  <a:lnTo>
                    <a:pt x="0" y="116"/>
                  </a:lnTo>
                  <a:lnTo>
                    <a:pt x="7" y="0"/>
                  </a:lnTo>
                  <a:lnTo>
                    <a:pt x="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560" name="Freeform 55">
              <a:extLst>
                <a:ext uri="{FF2B5EF4-FFF2-40B4-BE49-F238E27FC236}">
                  <a16:creationId xmlns:a16="http://schemas.microsoft.com/office/drawing/2014/main" id="{63C51E79-F64F-458F-89FD-EAD1AE386A75}"/>
                </a:ext>
              </a:extLst>
            </p:cNvPr>
            <p:cNvSpPr>
              <a:spLocks/>
            </p:cNvSpPr>
            <p:nvPr/>
          </p:nvSpPr>
          <p:spPr bwMode="auto">
            <a:xfrm>
              <a:off x="2272" y="3052"/>
              <a:ext cx="78" cy="369"/>
            </a:xfrm>
            <a:custGeom>
              <a:avLst/>
              <a:gdLst>
                <a:gd name="T0" fmla="*/ 0 w 78"/>
                <a:gd name="T1" fmla="*/ 0 h 369"/>
                <a:gd name="T2" fmla="*/ 38 w 78"/>
                <a:gd name="T3" fmla="*/ 66 h 369"/>
                <a:gd name="T4" fmla="*/ 48 w 78"/>
                <a:gd name="T5" fmla="*/ 157 h 369"/>
                <a:gd name="T6" fmla="*/ 78 w 78"/>
                <a:gd name="T7" fmla="*/ 365 h 369"/>
                <a:gd name="T8" fmla="*/ 60 w 78"/>
                <a:gd name="T9" fmla="*/ 369 h 369"/>
                <a:gd name="T10" fmla="*/ 20 w 78"/>
                <a:gd name="T11" fmla="*/ 182 h 369"/>
                <a:gd name="T12" fmla="*/ 0 w 78"/>
                <a:gd name="T13" fmla="*/ 0 h 369"/>
                <a:gd name="T14" fmla="*/ 0 w 78"/>
                <a:gd name="T15" fmla="*/ 0 h 3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8" h="369">
                  <a:moveTo>
                    <a:pt x="0" y="0"/>
                  </a:moveTo>
                  <a:lnTo>
                    <a:pt x="38" y="66"/>
                  </a:lnTo>
                  <a:lnTo>
                    <a:pt x="48" y="157"/>
                  </a:lnTo>
                  <a:lnTo>
                    <a:pt x="78" y="365"/>
                  </a:lnTo>
                  <a:lnTo>
                    <a:pt x="60" y="369"/>
                  </a:lnTo>
                  <a:lnTo>
                    <a:pt x="20" y="182"/>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561" name="Freeform 56">
              <a:extLst>
                <a:ext uri="{FF2B5EF4-FFF2-40B4-BE49-F238E27FC236}">
                  <a16:creationId xmlns:a16="http://schemas.microsoft.com/office/drawing/2014/main" id="{9028838F-920C-4846-8232-224A91E0F159}"/>
                </a:ext>
              </a:extLst>
            </p:cNvPr>
            <p:cNvSpPr>
              <a:spLocks/>
            </p:cNvSpPr>
            <p:nvPr/>
          </p:nvSpPr>
          <p:spPr bwMode="auto">
            <a:xfrm>
              <a:off x="2315" y="3082"/>
              <a:ext cx="104" cy="340"/>
            </a:xfrm>
            <a:custGeom>
              <a:avLst/>
              <a:gdLst>
                <a:gd name="T0" fmla="*/ 2 w 104"/>
                <a:gd name="T1" fmla="*/ 0 h 340"/>
                <a:gd name="T2" fmla="*/ 61 w 104"/>
                <a:gd name="T3" fmla="*/ 58 h 340"/>
                <a:gd name="T4" fmla="*/ 91 w 104"/>
                <a:gd name="T5" fmla="*/ 142 h 340"/>
                <a:gd name="T6" fmla="*/ 104 w 104"/>
                <a:gd name="T7" fmla="*/ 340 h 340"/>
                <a:gd name="T8" fmla="*/ 76 w 104"/>
                <a:gd name="T9" fmla="*/ 196 h 340"/>
                <a:gd name="T10" fmla="*/ 45 w 104"/>
                <a:gd name="T11" fmla="*/ 97 h 340"/>
                <a:gd name="T12" fmla="*/ 0 w 104"/>
                <a:gd name="T13" fmla="*/ 1 h 340"/>
                <a:gd name="T14" fmla="*/ 2 w 104"/>
                <a:gd name="T15" fmla="*/ 0 h 340"/>
                <a:gd name="T16" fmla="*/ 2 w 104"/>
                <a:gd name="T1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4" h="340">
                  <a:moveTo>
                    <a:pt x="2" y="0"/>
                  </a:moveTo>
                  <a:lnTo>
                    <a:pt x="61" y="58"/>
                  </a:lnTo>
                  <a:lnTo>
                    <a:pt x="91" y="142"/>
                  </a:lnTo>
                  <a:lnTo>
                    <a:pt x="104" y="340"/>
                  </a:lnTo>
                  <a:lnTo>
                    <a:pt x="76" y="196"/>
                  </a:lnTo>
                  <a:lnTo>
                    <a:pt x="45" y="97"/>
                  </a:lnTo>
                  <a:lnTo>
                    <a:pt x="0" y="1"/>
                  </a:lnTo>
                  <a:lnTo>
                    <a:pt x="2" y="0"/>
                  </a:lnTo>
                  <a:lnTo>
                    <a:pt x="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562" name="Freeform 57">
              <a:extLst>
                <a:ext uri="{FF2B5EF4-FFF2-40B4-BE49-F238E27FC236}">
                  <a16:creationId xmlns:a16="http://schemas.microsoft.com/office/drawing/2014/main" id="{56685E17-441A-4509-8A52-EB9819D422F7}"/>
                </a:ext>
              </a:extLst>
            </p:cNvPr>
            <p:cNvSpPr>
              <a:spLocks/>
            </p:cNvSpPr>
            <p:nvPr/>
          </p:nvSpPr>
          <p:spPr bwMode="auto">
            <a:xfrm>
              <a:off x="3125" y="3153"/>
              <a:ext cx="108" cy="172"/>
            </a:xfrm>
            <a:custGeom>
              <a:avLst/>
              <a:gdLst>
                <a:gd name="T0" fmla="*/ 54 w 108"/>
                <a:gd name="T1" fmla="*/ 0 h 172"/>
                <a:gd name="T2" fmla="*/ 81 w 108"/>
                <a:gd name="T3" fmla="*/ 39 h 172"/>
                <a:gd name="T4" fmla="*/ 101 w 108"/>
                <a:gd name="T5" fmla="*/ 91 h 172"/>
                <a:gd name="T6" fmla="*/ 108 w 108"/>
                <a:gd name="T7" fmla="*/ 152 h 172"/>
                <a:gd name="T8" fmla="*/ 105 w 108"/>
                <a:gd name="T9" fmla="*/ 172 h 172"/>
                <a:gd name="T10" fmla="*/ 82 w 108"/>
                <a:gd name="T11" fmla="*/ 162 h 172"/>
                <a:gd name="T12" fmla="*/ 76 w 108"/>
                <a:gd name="T13" fmla="*/ 122 h 172"/>
                <a:gd name="T14" fmla="*/ 33 w 108"/>
                <a:gd name="T15" fmla="*/ 156 h 172"/>
                <a:gd name="T16" fmla="*/ 0 w 108"/>
                <a:gd name="T17" fmla="*/ 107 h 172"/>
                <a:gd name="T18" fmla="*/ 54 w 108"/>
                <a:gd name="T19" fmla="*/ 0 h 172"/>
                <a:gd name="T20" fmla="*/ 54 w 108"/>
                <a:gd name="T21" fmla="*/ 0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 h="172">
                  <a:moveTo>
                    <a:pt x="54" y="0"/>
                  </a:moveTo>
                  <a:lnTo>
                    <a:pt x="81" y="39"/>
                  </a:lnTo>
                  <a:lnTo>
                    <a:pt x="101" y="91"/>
                  </a:lnTo>
                  <a:lnTo>
                    <a:pt x="108" y="152"/>
                  </a:lnTo>
                  <a:lnTo>
                    <a:pt x="105" y="172"/>
                  </a:lnTo>
                  <a:lnTo>
                    <a:pt x="82" y="162"/>
                  </a:lnTo>
                  <a:lnTo>
                    <a:pt x="76" y="122"/>
                  </a:lnTo>
                  <a:lnTo>
                    <a:pt x="33" y="156"/>
                  </a:lnTo>
                  <a:lnTo>
                    <a:pt x="0" y="107"/>
                  </a:lnTo>
                  <a:lnTo>
                    <a:pt x="54" y="0"/>
                  </a:lnTo>
                  <a:lnTo>
                    <a:pt x="5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563" name="Freeform 58">
              <a:extLst>
                <a:ext uri="{FF2B5EF4-FFF2-40B4-BE49-F238E27FC236}">
                  <a16:creationId xmlns:a16="http://schemas.microsoft.com/office/drawing/2014/main" id="{246375AE-53ED-4F83-A080-68E8F0B81156}"/>
                </a:ext>
              </a:extLst>
            </p:cNvPr>
            <p:cNvSpPr>
              <a:spLocks/>
            </p:cNvSpPr>
            <p:nvPr/>
          </p:nvSpPr>
          <p:spPr bwMode="auto">
            <a:xfrm>
              <a:off x="3245" y="3158"/>
              <a:ext cx="61" cy="134"/>
            </a:xfrm>
            <a:custGeom>
              <a:avLst/>
              <a:gdLst>
                <a:gd name="T0" fmla="*/ 0 w 61"/>
                <a:gd name="T1" fmla="*/ 0 h 134"/>
                <a:gd name="T2" fmla="*/ 61 w 61"/>
                <a:gd name="T3" fmla="*/ 52 h 134"/>
                <a:gd name="T4" fmla="*/ 58 w 61"/>
                <a:gd name="T5" fmla="*/ 122 h 134"/>
                <a:gd name="T6" fmla="*/ 17 w 61"/>
                <a:gd name="T7" fmla="*/ 134 h 134"/>
                <a:gd name="T8" fmla="*/ 6 w 61"/>
                <a:gd name="T9" fmla="*/ 72 h 134"/>
                <a:gd name="T10" fmla="*/ 0 w 61"/>
                <a:gd name="T11" fmla="*/ 0 h 134"/>
                <a:gd name="T12" fmla="*/ 0 w 61"/>
                <a:gd name="T13" fmla="*/ 0 h 134"/>
              </a:gdLst>
              <a:ahLst/>
              <a:cxnLst>
                <a:cxn ang="0">
                  <a:pos x="T0" y="T1"/>
                </a:cxn>
                <a:cxn ang="0">
                  <a:pos x="T2" y="T3"/>
                </a:cxn>
                <a:cxn ang="0">
                  <a:pos x="T4" y="T5"/>
                </a:cxn>
                <a:cxn ang="0">
                  <a:pos x="T6" y="T7"/>
                </a:cxn>
                <a:cxn ang="0">
                  <a:pos x="T8" y="T9"/>
                </a:cxn>
                <a:cxn ang="0">
                  <a:pos x="T10" y="T11"/>
                </a:cxn>
                <a:cxn ang="0">
                  <a:pos x="T12" y="T13"/>
                </a:cxn>
              </a:cxnLst>
              <a:rect l="0" t="0" r="r" b="b"/>
              <a:pathLst>
                <a:path w="61" h="134">
                  <a:moveTo>
                    <a:pt x="0" y="0"/>
                  </a:moveTo>
                  <a:lnTo>
                    <a:pt x="61" y="52"/>
                  </a:lnTo>
                  <a:lnTo>
                    <a:pt x="58" y="122"/>
                  </a:lnTo>
                  <a:lnTo>
                    <a:pt x="17" y="134"/>
                  </a:lnTo>
                  <a:lnTo>
                    <a:pt x="6" y="72"/>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564" name="Freeform 59">
              <a:extLst>
                <a:ext uri="{FF2B5EF4-FFF2-40B4-BE49-F238E27FC236}">
                  <a16:creationId xmlns:a16="http://schemas.microsoft.com/office/drawing/2014/main" id="{DF14FEAE-0C04-4B0C-8548-FBECAE1208F7}"/>
                </a:ext>
              </a:extLst>
            </p:cNvPr>
            <p:cNvSpPr>
              <a:spLocks/>
            </p:cNvSpPr>
            <p:nvPr/>
          </p:nvSpPr>
          <p:spPr bwMode="auto">
            <a:xfrm>
              <a:off x="2483" y="3204"/>
              <a:ext cx="140" cy="294"/>
            </a:xfrm>
            <a:custGeom>
              <a:avLst/>
              <a:gdLst>
                <a:gd name="T0" fmla="*/ 93 w 140"/>
                <a:gd name="T1" fmla="*/ 0 h 294"/>
                <a:gd name="T2" fmla="*/ 137 w 140"/>
                <a:gd name="T3" fmla="*/ 63 h 294"/>
                <a:gd name="T4" fmla="*/ 140 w 140"/>
                <a:gd name="T5" fmla="*/ 152 h 294"/>
                <a:gd name="T6" fmla="*/ 101 w 140"/>
                <a:gd name="T7" fmla="*/ 294 h 294"/>
                <a:gd name="T8" fmla="*/ 90 w 140"/>
                <a:gd name="T9" fmla="*/ 76 h 294"/>
                <a:gd name="T10" fmla="*/ 0 w 140"/>
                <a:gd name="T11" fmla="*/ 263 h 294"/>
                <a:gd name="T12" fmla="*/ 2 w 140"/>
                <a:gd name="T13" fmla="*/ 179 h 294"/>
                <a:gd name="T14" fmla="*/ 43 w 140"/>
                <a:gd name="T15" fmla="*/ 94 h 294"/>
                <a:gd name="T16" fmla="*/ 93 w 140"/>
                <a:gd name="T17" fmla="*/ 0 h 294"/>
                <a:gd name="T18" fmla="*/ 93 w 140"/>
                <a:gd name="T19" fmla="*/ 0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0" h="294">
                  <a:moveTo>
                    <a:pt x="93" y="0"/>
                  </a:moveTo>
                  <a:lnTo>
                    <a:pt x="137" y="63"/>
                  </a:lnTo>
                  <a:lnTo>
                    <a:pt x="140" y="152"/>
                  </a:lnTo>
                  <a:lnTo>
                    <a:pt x="101" y="294"/>
                  </a:lnTo>
                  <a:lnTo>
                    <a:pt x="90" y="76"/>
                  </a:lnTo>
                  <a:lnTo>
                    <a:pt x="0" y="263"/>
                  </a:lnTo>
                  <a:lnTo>
                    <a:pt x="2" y="179"/>
                  </a:lnTo>
                  <a:lnTo>
                    <a:pt x="43" y="94"/>
                  </a:lnTo>
                  <a:lnTo>
                    <a:pt x="93" y="0"/>
                  </a:lnTo>
                  <a:lnTo>
                    <a:pt x="9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565" name="Freeform 60">
              <a:extLst>
                <a:ext uri="{FF2B5EF4-FFF2-40B4-BE49-F238E27FC236}">
                  <a16:creationId xmlns:a16="http://schemas.microsoft.com/office/drawing/2014/main" id="{EBA9EF98-45F1-4FEE-B0B0-3119ACCC6BF2}"/>
                </a:ext>
              </a:extLst>
            </p:cNvPr>
            <p:cNvSpPr>
              <a:spLocks/>
            </p:cNvSpPr>
            <p:nvPr/>
          </p:nvSpPr>
          <p:spPr bwMode="auto">
            <a:xfrm>
              <a:off x="2026" y="3249"/>
              <a:ext cx="279" cy="229"/>
            </a:xfrm>
            <a:custGeom>
              <a:avLst/>
              <a:gdLst>
                <a:gd name="T0" fmla="*/ 165 w 279"/>
                <a:gd name="T1" fmla="*/ 0 h 229"/>
                <a:gd name="T2" fmla="*/ 264 w 279"/>
                <a:gd name="T3" fmla="*/ 61 h 229"/>
                <a:gd name="T4" fmla="*/ 279 w 279"/>
                <a:gd name="T5" fmla="*/ 82 h 229"/>
                <a:gd name="T6" fmla="*/ 205 w 279"/>
                <a:gd name="T7" fmla="*/ 46 h 229"/>
                <a:gd name="T8" fmla="*/ 224 w 279"/>
                <a:gd name="T9" fmla="*/ 137 h 229"/>
                <a:gd name="T10" fmla="*/ 244 w 279"/>
                <a:gd name="T11" fmla="*/ 229 h 229"/>
                <a:gd name="T12" fmla="*/ 138 w 279"/>
                <a:gd name="T13" fmla="*/ 173 h 229"/>
                <a:gd name="T14" fmla="*/ 28 w 279"/>
                <a:gd name="T15" fmla="*/ 138 h 229"/>
                <a:gd name="T16" fmla="*/ 0 w 279"/>
                <a:gd name="T17" fmla="*/ 99 h 229"/>
                <a:gd name="T18" fmla="*/ 193 w 279"/>
                <a:gd name="T19" fmla="*/ 163 h 229"/>
                <a:gd name="T20" fmla="*/ 165 w 279"/>
                <a:gd name="T21" fmla="*/ 0 h 229"/>
                <a:gd name="T22" fmla="*/ 165 w 279"/>
                <a:gd name="T23" fmla="*/ 0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9" h="229">
                  <a:moveTo>
                    <a:pt x="165" y="0"/>
                  </a:moveTo>
                  <a:lnTo>
                    <a:pt x="264" y="61"/>
                  </a:lnTo>
                  <a:lnTo>
                    <a:pt x="279" y="82"/>
                  </a:lnTo>
                  <a:lnTo>
                    <a:pt x="205" y="46"/>
                  </a:lnTo>
                  <a:lnTo>
                    <a:pt x="224" y="137"/>
                  </a:lnTo>
                  <a:lnTo>
                    <a:pt x="244" y="229"/>
                  </a:lnTo>
                  <a:lnTo>
                    <a:pt x="138" y="173"/>
                  </a:lnTo>
                  <a:lnTo>
                    <a:pt x="28" y="138"/>
                  </a:lnTo>
                  <a:lnTo>
                    <a:pt x="0" y="99"/>
                  </a:lnTo>
                  <a:lnTo>
                    <a:pt x="193" y="163"/>
                  </a:lnTo>
                  <a:lnTo>
                    <a:pt x="165" y="0"/>
                  </a:lnTo>
                  <a:lnTo>
                    <a:pt x="16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566" name="Freeform 61">
              <a:extLst>
                <a:ext uri="{FF2B5EF4-FFF2-40B4-BE49-F238E27FC236}">
                  <a16:creationId xmlns:a16="http://schemas.microsoft.com/office/drawing/2014/main" id="{F31C2291-87E8-4BB3-9BAA-D64675895445}"/>
                </a:ext>
              </a:extLst>
            </p:cNvPr>
            <p:cNvSpPr>
              <a:spLocks/>
            </p:cNvSpPr>
            <p:nvPr/>
          </p:nvSpPr>
          <p:spPr bwMode="auto">
            <a:xfrm>
              <a:off x="1794" y="3392"/>
              <a:ext cx="222" cy="129"/>
            </a:xfrm>
            <a:custGeom>
              <a:avLst/>
              <a:gdLst>
                <a:gd name="T0" fmla="*/ 94 w 222"/>
                <a:gd name="T1" fmla="*/ 0 h 129"/>
                <a:gd name="T2" fmla="*/ 213 w 222"/>
                <a:gd name="T3" fmla="*/ 43 h 129"/>
                <a:gd name="T4" fmla="*/ 159 w 222"/>
                <a:gd name="T5" fmla="*/ 28 h 129"/>
                <a:gd name="T6" fmla="*/ 144 w 222"/>
                <a:gd name="T7" fmla="*/ 67 h 129"/>
                <a:gd name="T8" fmla="*/ 222 w 222"/>
                <a:gd name="T9" fmla="*/ 129 h 129"/>
                <a:gd name="T10" fmla="*/ 48 w 222"/>
                <a:gd name="T11" fmla="*/ 106 h 129"/>
                <a:gd name="T12" fmla="*/ 0 w 222"/>
                <a:gd name="T13" fmla="*/ 106 h 129"/>
                <a:gd name="T14" fmla="*/ 48 w 222"/>
                <a:gd name="T15" fmla="*/ 69 h 129"/>
                <a:gd name="T16" fmla="*/ 121 w 222"/>
                <a:gd name="T17" fmla="*/ 63 h 129"/>
                <a:gd name="T18" fmla="*/ 94 w 222"/>
                <a:gd name="T19" fmla="*/ 0 h 129"/>
                <a:gd name="T20" fmla="*/ 94 w 222"/>
                <a:gd name="T21" fmla="*/ 0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129">
                  <a:moveTo>
                    <a:pt x="94" y="0"/>
                  </a:moveTo>
                  <a:lnTo>
                    <a:pt x="213" y="43"/>
                  </a:lnTo>
                  <a:lnTo>
                    <a:pt x="159" y="28"/>
                  </a:lnTo>
                  <a:lnTo>
                    <a:pt x="144" y="67"/>
                  </a:lnTo>
                  <a:lnTo>
                    <a:pt x="222" y="129"/>
                  </a:lnTo>
                  <a:lnTo>
                    <a:pt x="48" y="106"/>
                  </a:lnTo>
                  <a:lnTo>
                    <a:pt x="0" y="106"/>
                  </a:lnTo>
                  <a:lnTo>
                    <a:pt x="48" y="69"/>
                  </a:lnTo>
                  <a:lnTo>
                    <a:pt x="121" y="63"/>
                  </a:lnTo>
                  <a:lnTo>
                    <a:pt x="94" y="0"/>
                  </a:lnTo>
                  <a:lnTo>
                    <a:pt x="9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567" name="Freeform 62">
              <a:extLst>
                <a:ext uri="{FF2B5EF4-FFF2-40B4-BE49-F238E27FC236}">
                  <a16:creationId xmlns:a16="http://schemas.microsoft.com/office/drawing/2014/main" id="{8BFA4C62-D638-4718-8CB4-800DBBD5843A}"/>
                </a:ext>
              </a:extLst>
            </p:cNvPr>
            <p:cNvSpPr>
              <a:spLocks/>
            </p:cNvSpPr>
            <p:nvPr/>
          </p:nvSpPr>
          <p:spPr bwMode="auto">
            <a:xfrm>
              <a:off x="2658" y="3412"/>
              <a:ext cx="60" cy="95"/>
            </a:xfrm>
            <a:custGeom>
              <a:avLst/>
              <a:gdLst>
                <a:gd name="T0" fmla="*/ 45 w 60"/>
                <a:gd name="T1" fmla="*/ 0 h 95"/>
                <a:gd name="T2" fmla="*/ 60 w 60"/>
                <a:gd name="T3" fmla="*/ 46 h 95"/>
                <a:gd name="T4" fmla="*/ 25 w 60"/>
                <a:gd name="T5" fmla="*/ 95 h 95"/>
                <a:gd name="T6" fmla="*/ 0 w 60"/>
                <a:gd name="T7" fmla="*/ 49 h 95"/>
                <a:gd name="T8" fmla="*/ 45 w 60"/>
                <a:gd name="T9" fmla="*/ 0 h 95"/>
                <a:gd name="T10" fmla="*/ 45 w 60"/>
                <a:gd name="T11" fmla="*/ 0 h 95"/>
              </a:gdLst>
              <a:ahLst/>
              <a:cxnLst>
                <a:cxn ang="0">
                  <a:pos x="T0" y="T1"/>
                </a:cxn>
                <a:cxn ang="0">
                  <a:pos x="T2" y="T3"/>
                </a:cxn>
                <a:cxn ang="0">
                  <a:pos x="T4" y="T5"/>
                </a:cxn>
                <a:cxn ang="0">
                  <a:pos x="T6" y="T7"/>
                </a:cxn>
                <a:cxn ang="0">
                  <a:pos x="T8" y="T9"/>
                </a:cxn>
                <a:cxn ang="0">
                  <a:pos x="T10" y="T11"/>
                </a:cxn>
              </a:cxnLst>
              <a:rect l="0" t="0" r="r" b="b"/>
              <a:pathLst>
                <a:path w="60" h="95">
                  <a:moveTo>
                    <a:pt x="45" y="0"/>
                  </a:moveTo>
                  <a:lnTo>
                    <a:pt x="60" y="46"/>
                  </a:lnTo>
                  <a:lnTo>
                    <a:pt x="25" y="95"/>
                  </a:lnTo>
                  <a:lnTo>
                    <a:pt x="0" y="49"/>
                  </a:lnTo>
                  <a:lnTo>
                    <a:pt x="45" y="0"/>
                  </a:lnTo>
                  <a:lnTo>
                    <a:pt x="4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568" name="Freeform 63">
              <a:extLst>
                <a:ext uri="{FF2B5EF4-FFF2-40B4-BE49-F238E27FC236}">
                  <a16:creationId xmlns:a16="http://schemas.microsoft.com/office/drawing/2014/main" id="{10BD3AFE-DBF4-4529-B6CD-202BE46F02BC}"/>
                </a:ext>
              </a:extLst>
            </p:cNvPr>
            <p:cNvSpPr>
              <a:spLocks/>
            </p:cNvSpPr>
            <p:nvPr/>
          </p:nvSpPr>
          <p:spPr bwMode="auto">
            <a:xfrm>
              <a:off x="3248" y="3437"/>
              <a:ext cx="35" cy="76"/>
            </a:xfrm>
            <a:custGeom>
              <a:avLst/>
              <a:gdLst>
                <a:gd name="T0" fmla="*/ 2 w 35"/>
                <a:gd name="T1" fmla="*/ 0 h 76"/>
                <a:gd name="T2" fmla="*/ 35 w 35"/>
                <a:gd name="T3" fmla="*/ 72 h 76"/>
                <a:gd name="T4" fmla="*/ 0 w 35"/>
                <a:gd name="T5" fmla="*/ 76 h 76"/>
                <a:gd name="T6" fmla="*/ 2 w 35"/>
                <a:gd name="T7" fmla="*/ 0 h 76"/>
                <a:gd name="T8" fmla="*/ 2 w 35"/>
                <a:gd name="T9" fmla="*/ 0 h 76"/>
              </a:gdLst>
              <a:ahLst/>
              <a:cxnLst>
                <a:cxn ang="0">
                  <a:pos x="T0" y="T1"/>
                </a:cxn>
                <a:cxn ang="0">
                  <a:pos x="T2" y="T3"/>
                </a:cxn>
                <a:cxn ang="0">
                  <a:pos x="T4" y="T5"/>
                </a:cxn>
                <a:cxn ang="0">
                  <a:pos x="T6" y="T7"/>
                </a:cxn>
                <a:cxn ang="0">
                  <a:pos x="T8" y="T9"/>
                </a:cxn>
              </a:cxnLst>
              <a:rect l="0" t="0" r="r" b="b"/>
              <a:pathLst>
                <a:path w="35" h="76">
                  <a:moveTo>
                    <a:pt x="2" y="0"/>
                  </a:moveTo>
                  <a:lnTo>
                    <a:pt x="35" y="72"/>
                  </a:lnTo>
                  <a:lnTo>
                    <a:pt x="0" y="76"/>
                  </a:lnTo>
                  <a:lnTo>
                    <a:pt x="2" y="0"/>
                  </a:lnTo>
                  <a:lnTo>
                    <a:pt x="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569" name="Freeform 64">
              <a:extLst>
                <a:ext uri="{FF2B5EF4-FFF2-40B4-BE49-F238E27FC236}">
                  <a16:creationId xmlns:a16="http://schemas.microsoft.com/office/drawing/2014/main" id="{4D8B1F8F-2D7E-4E4D-9B98-905048E0230F}"/>
                </a:ext>
              </a:extLst>
            </p:cNvPr>
            <p:cNvSpPr>
              <a:spLocks/>
            </p:cNvSpPr>
            <p:nvPr/>
          </p:nvSpPr>
          <p:spPr bwMode="auto">
            <a:xfrm>
              <a:off x="3157" y="3447"/>
              <a:ext cx="39" cy="50"/>
            </a:xfrm>
            <a:custGeom>
              <a:avLst/>
              <a:gdLst>
                <a:gd name="T0" fmla="*/ 22 w 39"/>
                <a:gd name="T1" fmla="*/ 0 h 50"/>
                <a:gd name="T2" fmla="*/ 39 w 39"/>
                <a:gd name="T3" fmla="*/ 50 h 50"/>
                <a:gd name="T4" fmla="*/ 0 w 39"/>
                <a:gd name="T5" fmla="*/ 49 h 50"/>
                <a:gd name="T6" fmla="*/ 22 w 39"/>
                <a:gd name="T7" fmla="*/ 0 h 50"/>
                <a:gd name="T8" fmla="*/ 22 w 39"/>
                <a:gd name="T9" fmla="*/ 0 h 50"/>
              </a:gdLst>
              <a:ahLst/>
              <a:cxnLst>
                <a:cxn ang="0">
                  <a:pos x="T0" y="T1"/>
                </a:cxn>
                <a:cxn ang="0">
                  <a:pos x="T2" y="T3"/>
                </a:cxn>
                <a:cxn ang="0">
                  <a:pos x="T4" y="T5"/>
                </a:cxn>
                <a:cxn ang="0">
                  <a:pos x="T6" y="T7"/>
                </a:cxn>
                <a:cxn ang="0">
                  <a:pos x="T8" y="T9"/>
                </a:cxn>
              </a:cxnLst>
              <a:rect l="0" t="0" r="r" b="b"/>
              <a:pathLst>
                <a:path w="39" h="50">
                  <a:moveTo>
                    <a:pt x="22" y="0"/>
                  </a:moveTo>
                  <a:lnTo>
                    <a:pt x="39" y="50"/>
                  </a:lnTo>
                  <a:lnTo>
                    <a:pt x="0" y="49"/>
                  </a:lnTo>
                  <a:lnTo>
                    <a:pt x="22" y="0"/>
                  </a:lnTo>
                  <a:lnTo>
                    <a:pt x="2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570" name="Freeform 65">
              <a:extLst>
                <a:ext uri="{FF2B5EF4-FFF2-40B4-BE49-F238E27FC236}">
                  <a16:creationId xmlns:a16="http://schemas.microsoft.com/office/drawing/2014/main" id="{CDF8F53C-B453-403F-B685-9E49B0040816}"/>
                </a:ext>
              </a:extLst>
            </p:cNvPr>
            <p:cNvSpPr>
              <a:spLocks/>
            </p:cNvSpPr>
            <p:nvPr/>
          </p:nvSpPr>
          <p:spPr bwMode="auto">
            <a:xfrm>
              <a:off x="3103" y="3453"/>
              <a:ext cx="36" cy="57"/>
            </a:xfrm>
            <a:custGeom>
              <a:avLst/>
              <a:gdLst>
                <a:gd name="T0" fmla="*/ 0 w 36"/>
                <a:gd name="T1" fmla="*/ 0 h 57"/>
                <a:gd name="T2" fmla="*/ 33 w 36"/>
                <a:gd name="T3" fmla="*/ 8 h 57"/>
                <a:gd name="T4" fmla="*/ 36 w 36"/>
                <a:gd name="T5" fmla="*/ 36 h 57"/>
                <a:gd name="T6" fmla="*/ 20 w 36"/>
                <a:gd name="T7" fmla="*/ 57 h 57"/>
                <a:gd name="T8" fmla="*/ 1 w 36"/>
                <a:gd name="T9" fmla="*/ 35 h 57"/>
                <a:gd name="T10" fmla="*/ 0 w 36"/>
                <a:gd name="T11" fmla="*/ 0 h 57"/>
                <a:gd name="T12" fmla="*/ 0 w 36"/>
                <a:gd name="T13" fmla="*/ 0 h 57"/>
              </a:gdLst>
              <a:ahLst/>
              <a:cxnLst>
                <a:cxn ang="0">
                  <a:pos x="T0" y="T1"/>
                </a:cxn>
                <a:cxn ang="0">
                  <a:pos x="T2" y="T3"/>
                </a:cxn>
                <a:cxn ang="0">
                  <a:pos x="T4" y="T5"/>
                </a:cxn>
                <a:cxn ang="0">
                  <a:pos x="T6" y="T7"/>
                </a:cxn>
                <a:cxn ang="0">
                  <a:pos x="T8" y="T9"/>
                </a:cxn>
                <a:cxn ang="0">
                  <a:pos x="T10" y="T11"/>
                </a:cxn>
                <a:cxn ang="0">
                  <a:pos x="T12" y="T13"/>
                </a:cxn>
              </a:cxnLst>
              <a:rect l="0" t="0" r="r" b="b"/>
              <a:pathLst>
                <a:path w="36" h="57">
                  <a:moveTo>
                    <a:pt x="0" y="0"/>
                  </a:moveTo>
                  <a:lnTo>
                    <a:pt x="33" y="8"/>
                  </a:lnTo>
                  <a:lnTo>
                    <a:pt x="36" y="36"/>
                  </a:lnTo>
                  <a:lnTo>
                    <a:pt x="20" y="57"/>
                  </a:lnTo>
                  <a:lnTo>
                    <a:pt x="1" y="35"/>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571" name="Freeform 66">
              <a:extLst>
                <a:ext uri="{FF2B5EF4-FFF2-40B4-BE49-F238E27FC236}">
                  <a16:creationId xmlns:a16="http://schemas.microsoft.com/office/drawing/2014/main" id="{EACE6F7A-39DC-42F9-B1EF-BE0215A075D6}"/>
                </a:ext>
              </a:extLst>
            </p:cNvPr>
            <p:cNvSpPr>
              <a:spLocks/>
            </p:cNvSpPr>
            <p:nvPr/>
          </p:nvSpPr>
          <p:spPr bwMode="auto">
            <a:xfrm>
              <a:off x="2779" y="3468"/>
              <a:ext cx="268" cy="148"/>
            </a:xfrm>
            <a:custGeom>
              <a:avLst/>
              <a:gdLst>
                <a:gd name="T0" fmla="*/ 86 w 268"/>
                <a:gd name="T1" fmla="*/ 0 h 148"/>
                <a:gd name="T2" fmla="*/ 138 w 268"/>
                <a:gd name="T3" fmla="*/ 20 h 148"/>
                <a:gd name="T4" fmla="*/ 189 w 268"/>
                <a:gd name="T5" fmla="*/ 41 h 148"/>
                <a:gd name="T6" fmla="*/ 255 w 268"/>
                <a:gd name="T7" fmla="*/ 63 h 148"/>
                <a:gd name="T8" fmla="*/ 268 w 268"/>
                <a:gd name="T9" fmla="*/ 124 h 148"/>
                <a:gd name="T10" fmla="*/ 116 w 268"/>
                <a:gd name="T11" fmla="*/ 148 h 148"/>
                <a:gd name="T12" fmla="*/ 105 w 268"/>
                <a:gd name="T13" fmla="*/ 135 h 148"/>
                <a:gd name="T14" fmla="*/ 213 w 268"/>
                <a:gd name="T15" fmla="*/ 77 h 148"/>
                <a:gd name="T16" fmla="*/ 125 w 268"/>
                <a:gd name="T17" fmla="*/ 75 h 148"/>
                <a:gd name="T18" fmla="*/ 103 w 268"/>
                <a:gd name="T19" fmla="*/ 44 h 148"/>
                <a:gd name="T20" fmla="*/ 69 w 268"/>
                <a:gd name="T21" fmla="*/ 49 h 148"/>
                <a:gd name="T22" fmla="*/ 0 w 268"/>
                <a:gd name="T23" fmla="*/ 96 h 148"/>
                <a:gd name="T24" fmla="*/ 18 w 268"/>
                <a:gd name="T25" fmla="*/ 33 h 148"/>
                <a:gd name="T26" fmla="*/ 86 w 268"/>
                <a:gd name="T27" fmla="*/ 0 h 148"/>
                <a:gd name="T28" fmla="*/ 86 w 268"/>
                <a:gd name="T29" fmla="*/ 0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8" h="148">
                  <a:moveTo>
                    <a:pt x="86" y="0"/>
                  </a:moveTo>
                  <a:lnTo>
                    <a:pt x="138" y="20"/>
                  </a:lnTo>
                  <a:lnTo>
                    <a:pt x="189" y="41"/>
                  </a:lnTo>
                  <a:lnTo>
                    <a:pt x="255" y="63"/>
                  </a:lnTo>
                  <a:lnTo>
                    <a:pt x="268" y="124"/>
                  </a:lnTo>
                  <a:lnTo>
                    <a:pt x="116" y="148"/>
                  </a:lnTo>
                  <a:lnTo>
                    <a:pt x="105" y="135"/>
                  </a:lnTo>
                  <a:lnTo>
                    <a:pt x="213" y="77"/>
                  </a:lnTo>
                  <a:lnTo>
                    <a:pt x="125" y="75"/>
                  </a:lnTo>
                  <a:lnTo>
                    <a:pt x="103" y="44"/>
                  </a:lnTo>
                  <a:lnTo>
                    <a:pt x="69" y="49"/>
                  </a:lnTo>
                  <a:lnTo>
                    <a:pt x="0" y="96"/>
                  </a:lnTo>
                  <a:lnTo>
                    <a:pt x="18" y="33"/>
                  </a:lnTo>
                  <a:lnTo>
                    <a:pt x="86" y="0"/>
                  </a:lnTo>
                  <a:lnTo>
                    <a:pt x="8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65539" name="Text Box 3">
            <a:extLst>
              <a:ext uri="{FF2B5EF4-FFF2-40B4-BE49-F238E27FC236}">
                <a16:creationId xmlns:a16="http://schemas.microsoft.com/office/drawing/2014/main" id="{D8767DD1-E1EF-44AF-B0EB-23CCEA17188C}"/>
              </a:ext>
            </a:extLst>
          </p:cNvPr>
          <p:cNvSpPr txBox="1">
            <a:spLocks noChangeArrowheads="1"/>
          </p:cNvSpPr>
          <p:nvPr/>
        </p:nvSpPr>
        <p:spPr bwMode="auto">
          <a:xfrm>
            <a:off x="2003425" y="2278559"/>
            <a:ext cx="4124324" cy="769441"/>
          </a:xfrm>
          <a:prstGeom prst="rect">
            <a:avLst/>
          </a:prstGeom>
          <a:noFill/>
          <a:ln>
            <a:noFill/>
          </a:ln>
          <a:effectLst>
            <a:outerShdw dist="40161" dir="1106097"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r>
              <a:rPr lang="en-US" altLang="en-US" sz="4400" dirty="0">
                <a:solidFill>
                  <a:srgbClr val="993300"/>
                </a:solidFill>
                <a:latin typeface="Times New Roman" panose="02020603050405020304" pitchFamily="18" charset="0"/>
                <a:cs typeface="Times New Roman" panose="02020603050405020304" pitchFamily="18" charset="0"/>
              </a:rPr>
              <a:t>Jesus Is The Way</a:t>
            </a:r>
          </a:p>
        </p:txBody>
      </p:sp>
      <p:sp>
        <p:nvSpPr>
          <p:cNvPr id="65541" name="Text Box 5">
            <a:extLst>
              <a:ext uri="{FF2B5EF4-FFF2-40B4-BE49-F238E27FC236}">
                <a16:creationId xmlns:a16="http://schemas.microsoft.com/office/drawing/2014/main" id="{D8D66338-4A52-468B-8E9C-1F0A9CB7BB41}"/>
              </a:ext>
            </a:extLst>
          </p:cNvPr>
          <p:cNvSpPr txBox="1">
            <a:spLocks noChangeArrowheads="1"/>
          </p:cNvSpPr>
          <p:nvPr/>
        </p:nvSpPr>
        <p:spPr bwMode="auto">
          <a:xfrm>
            <a:off x="6858000" y="2354759"/>
            <a:ext cx="4283075"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4400" dirty="0">
                <a:latin typeface="Times New Roman" panose="02020603050405020304" pitchFamily="18" charset="0"/>
                <a:cs typeface="Times New Roman" panose="02020603050405020304" pitchFamily="18" charset="0"/>
              </a:rPr>
              <a:t>To Eternal Life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Text Box 1027">
            <a:extLst>
              <a:ext uri="{FF2B5EF4-FFF2-40B4-BE49-F238E27FC236}">
                <a16:creationId xmlns:a16="http://schemas.microsoft.com/office/drawing/2014/main" id="{D43A8522-104E-46E9-8BBD-AD31D90D6891}"/>
              </a:ext>
            </a:extLst>
          </p:cNvPr>
          <p:cNvSpPr txBox="1">
            <a:spLocks noChangeArrowheads="1"/>
          </p:cNvSpPr>
          <p:nvPr/>
        </p:nvSpPr>
        <p:spPr bwMode="auto">
          <a:xfrm>
            <a:off x="2895600" y="838200"/>
            <a:ext cx="4648200" cy="1981200"/>
          </a:xfrm>
          <a:prstGeom prst="rect">
            <a:avLst/>
          </a:prstGeom>
          <a:noFill/>
          <a:ln>
            <a:noFill/>
          </a:ln>
          <a:effectLst>
            <a:outerShdw dist="40161" dir="1106097"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6200" dirty="0">
                <a:solidFill>
                  <a:srgbClr val="993300"/>
                </a:solidFill>
                <a:latin typeface="Cooper Black" panose="0208090404030B020404" pitchFamily="18" charset="0"/>
              </a:rPr>
              <a:t>Jesus Is The Way</a:t>
            </a:r>
          </a:p>
        </p:txBody>
      </p:sp>
      <p:sp>
        <p:nvSpPr>
          <p:cNvPr id="57353" name="Text Box 1033">
            <a:extLst>
              <a:ext uri="{FF2B5EF4-FFF2-40B4-BE49-F238E27FC236}">
                <a16:creationId xmlns:a16="http://schemas.microsoft.com/office/drawing/2014/main" id="{5A9E320F-BAFD-4A11-BB89-098EC38FCF70}"/>
              </a:ext>
            </a:extLst>
          </p:cNvPr>
          <p:cNvSpPr txBox="1">
            <a:spLocks noChangeArrowheads="1"/>
          </p:cNvSpPr>
          <p:nvPr/>
        </p:nvSpPr>
        <p:spPr bwMode="auto">
          <a:xfrm>
            <a:off x="7543800" y="3429000"/>
            <a:ext cx="371127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6000" dirty="0">
                <a:latin typeface="Times New Roman" panose="02020603050405020304" pitchFamily="18" charset="0"/>
                <a:cs typeface="Times New Roman" panose="02020603050405020304" pitchFamily="18" charset="0"/>
              </a:rPr>
              <a:t>(John 14:6)</a:t>
            </a:r>
          </a:p>
        </p:txBody>
      </p:sp>
      <p:grpSp>
        <p:nvGrpSpPr>
          <p:cNvPr id="2" name="Group 1036">
            <a:extLst>
              <a:ext uri="{FF2B5EF4-FFF2-40B4-BE49-F238E27FC236}">
                <a16:creationId xmlns:a16="http://schemas.microsoft.com/office/drawing/2014/main" id="{F98A508B-2117-4984-9065-06BD7A7D4B70}"/>
              </a:ext>
            </a:extLst>
          </p:cNvPr>
          <p:cNvGrpSpPr>
            <a:grpSpLocks noChangeAspect="1"/>
          </p:cNvGrpSpPr>
          <p:nvPr/>
        </p:nvGrpSpPr>
        <p:grpSpPr bwMode="auto">
          <a:xfrm>
            <a:off x="-914400" y="0"/>
            <a:ext cx="10205872" cy="6886576"/>
            <a:chOff x="-452" y="27"/>
            <a:chExt cx="6226" cy="4338"/>
          </a:xfrm>
        </p:grpSpPr>
        <p:sp>
          <p:nvSpPr>
            <p:cNvPr id="4" name="Freeform 1037">
              <a:extLst>
                <a:ext uri="{FF2B5EF4-FFF2-40B4-BE49-F238E27FC236}">
                  <a16:creationId xmlns:a16="http://schemas.microsoft.com/office/drawing/2014/main" id="{35011626-C6F7-42D7-8B9B-A99612B92F04}"/>
                </a:ext>
              </a:extLst>
            </p:cNvPr>
            <p:cNvSpPr>
              <a:spLocks/>
            </p:cNvSpPr>
            <p:nvPr/>
          </p:nvSpPr>
          <p:spPr bwMode="auto">
            <a:xfrm>
              <a:off x="2904" y="389"/>
              <a:ext cx="2714" cy="1485"/>
            </a:xfrm>
            <a:custGeom>
              <a:avLst/>
              <a:gdLst>
                <a:gd name="T0" fmla="*/ 1726 w 2714"/>
                <a:gd name="T1" fmla="*/ 0 h 1485"/>
                <a:gd name="T2" fmla="*/ 1999 w 2714"/>
                <a:gd name="T3" fmla="*/ 0 h 1485"/>
                <a:gd name="T4" fmla="*/ 2714 w 2714"/>
                <a:gd name="T5" fmla="*/ 673 h 1485"/>
                <a:gd name="T6" fmla="*/ 1933 w 2714"/>
                <a:gd name="T7" fmla="*/ 1485 h 1485"/>
                <a:gd name="T8" fmla="*/ 0 w 2714"/>
                <a:gd name="T9" fmla="*/ 1387 h 1485"/>
                <a:gd name="T10" fmla="*/ 1726 w 2714"/>
                <a:gd name="T11" fmla="*/ 0 h 1485"/>
                <a:gd name="T12" fmla="*/ 1726 w 2714"/>
                <a:gd name="T13" fmla="*/ 0 h 1485"/>
              </a:gdLst>
              <a:ahLst/>
              <a:cxnLst>
                <a:cxn ang="0">
                  <a:pos x="T0" y="T1"/>
                </a:cxn>
                <a:cxn ang="0">
                  <a:pos x="T2" y="T3"/>
                </a:cxn>
                <a:cxn ang="0">
                  <a:pos x="T4" y="T5"/>
                </a:cxn>
                <a:cxn ang="0">
                  <a:pos x="T6" y="T7"/>
                </a:cxn>
                <a:cxn ang="0">
                  <a:pos x="T8" y="T9"/>
                </a:cxn>
                <a:cxn ang="0">
                  <a:pos x="T10" y="T11"/>
                </a:cxn>
                <a:cxn ang="0">
                  <a:pos x="T12" y="T13"/>
                </a:cxn>
              </a:cxnLst>
              <a:rect l="0" t="0" r="r" b="b"/>
              <a:pathLst>
                <a:path w="2714" h="1485">
                  <a:moveTo>
                    <a:pt x="1726" y="0"/>
                  </a:moveTo>
                  <a:lnTo>
                    <a:pt x="1999" y="0"/>
                  </a:lnTo>
                  <a:lnTo>
                    <a:pt x="2714" y="673"/>
                  </a:lnTo>
                  <a:lnTo>
                    <a:pt x="1933" y="1485"/>
                  </a:lnTo>
                  <a:lnTo>
                    <a:pt x="0" y="1387"/>
                  </a:lnTo>
                  <a:lnTo>
                    <a:pt x="1726" y="0"/>
                  </a:lnTo>
                  <a:lnTo>
                    <a:pt x="1726" y="0"/>
                  </a:lnTo>
                  <a:close/>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 name="AutoShape 1035">
              <a:extLst>
                <a:ext uri="{FF2B5EF4-FFF2-40B4-BE49-F238E27FC236}">
                  <a16:creationId xmlns:a16="http://schemas.microsoft.com/office/drawing/2014/main" id="{949ED3DC-45A2-43DD-B00B-437C03E1A446}"/>
                </a:ext>
              </a:extLst>
            </p:cNvPr>
            <p:cNvSpPr>
              <a:spLocks noChangeAspect="1" noChangeArrowheads="1" noTextEdit="1"/>
            </p:cNvSpPr>
            <p:nvPr/>
          </p:nvSpPr>
          <p:spPr bwMode="auto">
            <a:xfrm>
              <a:off x="-452" y="45"/>
              <a:ext cx="4128"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 name="Freeform 1038">
              <a:extLst>
                <a:ext uri="{FF2B5EF4-FFF2-40B4-BE49-F238E27FC236}">
                  <a16:creationId xmlns:a16="http://schemas.microsoft.com/office/drawing/2014/main" id="{9890E066-A918-4498-87AB-3BC5102073BD}"/>
                </a:ext>
              </a:extLst>
            </p:cNvPr>
            <p:cNvSpPr>
              <a:spLocks/>
            </p:cNvSpPr>
            <p:nvPr/>
          </p:nvSpPr>
          <p:spPr bwMode="auto">
            <a:xfrm>
              <a:off x="1689" y="384"/>
              <a:ext cx="3782" cy="1404"/>
            </a:xfrm>
            <a:custGeom>
              <a:avLst/>
              <a:gdLst>
                <a:gd name="T0" fmla="*/ 29 w 3782"/>
                <a:gd name="T1" fmla="*/ 32 h 1404"/>
                <a:gd name="T2" fmla="*/ 1429 w 3782"/>
                <a:gd name="T3" fmla="*/ 0 h 1404"/>
                <a:gd name="T4" fmla="*/ 2573 w 3782"/>
                <a:gd name="T5" fmla="*/ 24 h 1404"/>
                <a:gd name="T6" fmla="*/ 3023 w 3782"/>
                <a:gd name="T7" fmla="*/ 24 h 1404"/>
                <a:gd name="T8" fmla="*/ 3782 w 3782"/>
                <a:gd name="T9" fmla="*/ 665 h 1404"/>
                <a:gd name="T10" fmla="*/ 3346 w 3782"/>
                <a:gd name="T11" fmla="*/ 1071 h 1404"/>
                <a:gd name="T12" fmla="*/ 3081 w 3782"/>
                <a:gd name="T13" fmla="*/ 1096 h 1404"/>
                <a:gd name="T14" fmla="*/ 3273 w 3782"/>
                <a:gd name="T15" fmla="*/ 1144 h 1404"/>
                <a:gd name="T16" fmla="*/ 3023 w 3782"/>
                <a:gd name="T17" fmla="*/ 1379 h 1404"/>
                <a:gd name="T18" fmla="*/ 2064 w 3782"/>
                <a:gd name="T19" fmla="*/ 1362 h 1404"/>
                <a:gd name="T20" fmla="*/ 656 w 3782"/>
                <a:gd name="T21" fmla="*/ 1404 h 1404"/>
                <a:gd name="T22" fmla="*/ 22 w 3782"/>
                <a:gd name="T23" fmla="*/ 1387 h 1404"/>
                <a:gd name="T24" fmla="*/ 0 w 3782"/>
                <a:gd name="T25" fmla="*/ 836 h 1404"/>
                <a:gd name="T26" fmla="*/ 44 w 3782"/>
                <a:gd name="T27" fmla="*/ 325 h 1404"/>
                <a:gd name="T28" fmla="*/ 29 w 3782"/>
                <a:gd name="T29" fmla="*/ 32 h 1404"/>
                <a:gd name="T30" fmla="*/ 29 w 3782"/>
                <a:gd name="T31" fmla="*/ 32 h 1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82" h="1404">
                  <a:moveTo>
                    <a:pt x="29" y="32"/>
                  </a:moveTo>
                  <a:lnTo>
                    <a:pt x="1429" y="0"/>
                  </a:lnTo>
                  <a:lnTo>
                    <a:pt x="2573" y="24"/>
                  </a:lnTo>
                  <a:lnTo>
                    <a:pt x="3023" y="24"/>
                  </a:lnTo>
                  <a:lnTo>
                    <a:pt x="3782" y="665"/>
                  </a:lnTo>
                  <a:lnTo>
                    <a:pt x="3346" y="1071"/>
                  </a:lnTo>
                  <a:lnTo>
                    <a:pt x="3081" y="1096"/>
                  </a:lnTo>
                  <a:lnTo>
                    <a:pt x="3273" y="1144"/>
                  </a:lnTo>
                  <a:lnTo>
                    <a:pt x="3023" y="1379"/>
                  </a:lnTo>
                  <a:lnTo>
                    <a:pt x="2064" y="1362"/>
                  </a:lnTo>
                  <a:lnTo>
                    <a:pt x="656" y="1404"/>
                  </a:lnTo>
                  <a:lnTo>
                    <a:pt x="22" y="1387"/>
                  </a:lnTo>
                  <a:lnTo>
                    <a:pt x="0" y="836"/>
                  </a:lnTo>
                  <a:lnTo>
                    <a:pt x="44" y="325"/>
                  </a:lnTo>
                  <a:lnTo>
                    <a:pt x="29" y="32"/>
                  </a:lnTo>
                  <a:lnTo>
                    <a:pt x="29" y="32"/>
                  </a:lnTo>
                  <a:close/>
                </a:path>
              </a:pathLst>
            </a:custGeom>
            <a:solidFill>
              <a:srgbClr val="F2D8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1041">
              <a:extLst>
                <a:ext uri="{FF2B5EF4-FFF2-40B4-BE49-F238E27FC236}">
                  <a16:creationId xmlns:a16="http://schemas.microsoft.com/office/drawing/2014/main" id="{92950E73-2221-4129-9782-C3B4D963D21A}"/>
                </a:ext>
              </a:extLst>
            </p:cNvPr>
            <p:cNvSpPr>
              <a:spLocks/>
            </p:cNvSpPr>
            <p:nvPr/>
          </p:nvSpPr>
          <p:spPr bwMode="auto">
            <a:xfrm>
              <a:off x="3583" y="1881"/>
              <a:ext cx="318" cy="2223"/>
            </a:xfrm>
            <a:custGeom>
              <a:avLst/>
              <a:gdLst>
                <a:gd name="T0" fmla="*/ 318 w 318"/>
                <a:gd name="T1" fmla="*/ 10 h 2223"/>
                <a:gd name="T2" fmla="*/ 200 w 318"/>
                <a:gd name="T3" fmla="*/ 2223 h 2223"/>
                <a:gd name="T4" fmla="*/ 0 w 318"/>
                <a:gd name="T5" fmla="*/ 2199 h 2223"/>
                <a:gd name="T6" fmla="*/ 16 w 318"/>
                <a:gd name="T7" fmla="*/ 0 h 2223"/>
                <a:gd name="T8" fmla="*/ 318 w 318"/>
                <a:gd name="T9" fmla="*/ 10 h 2223"/>
                <a:gd name="T10" fmla="*/ 318 w 318"/>
                <a:gd name="T11" fmla="*/ 10 h 2223"/>
              </a:gdLst>
              <a:ahLst/>
              <a:cxnLst>
                <a:cxn ang="0">
                  <a:pos x="T0" y="T1"/>
                </a:cxn>
                <a:cxn ang="0">
                  <a:pos x="T2" y="T3"/>
                </a:cxn>
                <a:cxn ang="0">
                  <a:pos x="T4" y="T5"/>
                </a:cxn>
                <a:cxn ang="0">
                  <a:pos x="T6" y="T7"/>
                </a:cxn>
                <a:cxn ang="0">
                  <a:pos x="T8" y="T9"/>
                </a:cxn>
                <a:cxn ang="0">
                  <a:pos x="T10" y="T11"/>
                </a:cxn>
              </a:cxnLst>
              <a:rect l="0" t="0" r="r" b="b"/>
              <a:pathLst>
                <a:path w="318" h="2223">
                  <a:moveTo>
                    <a:pt x="318" y="10"/>
                  </a:moveTo>
                  <a:lnTo>
                    <a:pt x="200" y="2223"/>
                  </a:lnTo>
                  <a:lnTo>
                    <a:pt x="0" y="2199"/>
                  </a:lnTo>
                  <a:lnTo>
                    <a:pt x="16" y="0"/>
                  </a:lnTo>
                  <a:lnTo>
                    <a:pt x="318" y="10"/>
                  </a:lnTo>
                  <a:lnTo>
                    <a:pt x="318" y="10"/>
                  </a:lnTo>
                  <a:close/>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1042">
              <a:extLst>
                <a:ext uri="{FF2B5EF4-FFF2-40B4-BE49-F238E27FC236}">
                  <a16:creationId xmlns:a16="http://schemas.microsoft.com/office/drawing/2014/main" id="{1E1ED54D-8642-4088-8B43-6DE5CD6C5F5F}"/>
                </a:ext>
              </a:extLst>
            </p:cNvPr>
            <p:cNvSpPr>
              <a:spLocks/>
            </p:cNvSpPr>
            <p:nvPr/>
          </p:nvSpPr>
          <p:spPr bwMode="auto">
            <a:xfrm>
              <a:off x="3761" y="57"/>
              <a:ext cx="221" cy="325"/>
            </a:xfrm>
            <a:custGeom>
              <a:avLst/>
              <a:gdLst>
                <a:gd name="T0" fmla="*/ 7 w 221"/>
                <a:gd name="T1" fmla="*/ 0 h 325"/>
                <a:gd name="T2" fmla="*/ 221 w 221"/>
                <a:gd name="T3" fmla="*/ 24 h 325"/>
                <a:gd name="T4" fmla="*/ 205 w 221"/>
                <a:gd name="T5" fmla="*/ 325 h 325"/>
                <a:gd name="T6" fmla="*/ 0 w 221"/>
                <a:gd name="T7" fmla="*/ 317 h 325"/>
                <a:gd name="T8" fmla="*/ 7 w 221"/>
                <a:gd name="T9" fmla="*/ 0 h 325"/>
                <a:gd name="T10" fmla="*/ 7 w 221"/>
                <a:gd name="T11" fmla="*/ 0 h 325"/>
              </a:gdLst>
              <a:ahLst/>
              <a:cxnLst>
                <a:cxn ang="0">
                  <a:pos x="T0" y="T1"/>
                </a:cxn>
                <a:cxn ang="0">
                  <a:pos x="T2" y="T3"/>
                </a:cxn>
                <a:cxn ang="0">
                  <a:pos x="T4" y="T5"/>
                </a:cxn>
                <a:cxn ang="0">
                  <a:pos x="T6" y="T7"/>
                </a:cxn>
                <a:cxn ang="0">
                  <a:pos x="T8" y="T9"/>
                </a:cxn>
                <a:cxn ang="0">
                  <a:pos x="T10" y="T11"/>
                </a:cxn>
              </a:cxnLst>
              <a:rect l="0" t="0" r="r" b="b"/>
              <a:pathLst>
                <a:path w="221" h="325">
                  <a:moveTo>
                    <a:pt x="7" y="0"/>
                  </a:moveTo>
                  <a:lnTo>
                    <a:pt x="221" y="24"/>
                  </a:lnTo>
                  <a:lnTo>
                    <a:pt x="205" y="325"/>
                  </a:lnTo>
                  <a:lnTo>
                    <a:pt x="0" y="317"/>
                  </a:lnTo>
                  <a:lnTo>
                    <a:pt x="7" y="0"/>
                  </a:lnTo>
                  <a:lnTo>
                    <a:pt x="7" y="0"/>
                  </a:lnTo>
                  <a:close/>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1043">
              <a:extLst>
                <a:ext uri="{FF2B5EF4-FFF2-40B4-BE49-F238E27FC236}">
                  <a16:creationId xmlns:a16="http://schemas.microsoft.com/office/drawing/2014/main" id="{8A99B988-9D58-4951-8039-9C36F3B55BD3}"/>
                </a:ext>
              </a:extLst>
            </p:cNvPr>
            <p:cNvSpPr>
              <a:spLocks/>
            </p:cNvSpPr>
            <p:nvPr/>
          </p:nvSpPr>
          <p:spPr bwMode="auto">
            <a:xfrm>
              <a:off x="2913" y="49"/>
              <a:ext cx="855" cy="333"/>
            </a:xfrm>
            <a:custGeom>
              <a:avLst/>
              <a:gdLst>
                <a:gd name="T0" fmla="*/ 0 w 855"/>
                <a:gd name="T1" fmla="*/ 0 h 333"/>
                <a:gd name="T2" fmla="*/ 434 w 855"/>
                <a:gd name="T3" fmla="*/ 8 h 333"/>
                <a:gd name="T4" fmla="*/ 855 w 855"/>
                <a:gd name="T5" fmla="*/ 8 h 333"/>
                <a:gd name="T6" fmla="*/ 848 w 855"/>
                <a:gd name="T7" fmla="*/ 325 h 333"/>
                <a:gd name="T8" fmla="*/ 0 w 855"/>
                <a:gd name="T9" fmla="*/ 333 h 333"/>
                <a:gd name="T10" fmla="*/ 0 w 855"/>
                <a:gd name="T11" fmla="*/ 0 h 333"/>
                <a:gd name="T12" fmla="*/ 0 w 855"/>
                <a:gd name="T13" fmla="*/ 0 h 333"/>
              </a:gdLst>
              <a:ahLst/>
              <a:cxnLst>
                <a:cxn ang="0">
                  <a:pos x="T0" y="T1"/>
                </a:cxn>
                <a:cxn ang="0">
                  <a:pos x="T2" y="T3"/>
                </a:cxn>
                <a:cxn ang="0">
                  <a:pos x="T4" y="T5"/>
                </a:cxn>
                <a:cxn ang="0">
                  <a:pos x="T6" y="T7"/>
                </a:cxn>
                <a:cxn ang="0">
                  <a:pos x="T8" y="T9"/>
                </a:cxn>
                <a:cxn ang="0">
                  <a:pos x="T10" y="T11"/>
                </a:cxn>
                <a:cxn ang="0">
                  <a:pos x="T12" y="T13"/>
                </a:cxn>
              </a:cxnLst>
              <a:rect l="0" t="0" r="r" b="b"/>
              <a:pathLst>
                <a:path w="855" h="333">
                  <a:moveTo>
                    <a:pt x="0" y="0"/>
                  </a:moveTo>
                  <a:lnTo>
                    <a:pt x="434" y="8"/>
                  </a:lnTo>
                  <a:lnTo>
                    <a:pt x="855" y="8"/>
                  </a:lnTo>
                  <a:lnTo>
                    <a:pt x="848" y="325"/>
                  </a:lnTo>
                  <a:lnTo>
                    <a:pt x="0" y="333"/>
                  </a:lnTo>
                  <a:lnTo>
                    <a:pt x="0" y="0"/>
                  </a:lnTo>
                  <a:lnTo>
                    <a:pt x="0" y="0"/>
                  </a:lnTo>
                  <a:close/>
                </a:path>
              </a:pathLst>
            </a:custGeom>
            <a:solidFill>
              <a:srgbClr val="E5BF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1044">
              <a:extLst>
                <a:ext uri="{FF2B5EF4-FFF2-40B4-BE49-F238E27FC236}">
                  <a16:creationId xmlns:a16="http://schemas.microsoft.com/office/drawing/2014/main" id="{7CABFA18-634C-4C69-BB56-A9EB1CE82306}"/>
                </a:ext>
              </a:extLst>
            </p:cNvPr>
            <p:cNvSpPr>
              <a:spLocks/>
            </p:cNvSpPr>
            <p:nvPr/>
          </p:nvSpPr>
          <p:spPr bwMode="auto">
            <a:xfrm>
              <a:off x="2743" y="1776"/>
              <a:ext cx="1033" cy="2125"/>
            </a:xfrm>
            <a:custGeom>
              <a:avLst/>
              <a:gdLst>
                <a:gd name="T0" fmla="*/ 133 w 1033"/>
                <a:gd name="T1" fmla="*/ 0 h 2125"/>
                <a:gd name="T2" fmla="*/ 1033 w 1033"/>
                <a:gd name="T3" fmla="*/ 24 h 2125"/>
                <a:gd name="T4" fmla="*/ 988 w 1033"/>
                <a:gd name="T5" fmla="*/ 753 h 2125"/>
                <a:gd name="T6" fmla="*/ 951 w 1033"/>
                <a:gd name="T7" fmla="*/ 1110 h 2125"/>
                <a:gd name="T8" fmla="*/ 944 w 1033"/>
                <a:gd name="T9" fmla="*/ 1492 h 2125"/>
                <a:gd name="T10" fmla="*/ 884 w 1033"/>
                <a:gd name="T11" fmla="*/ 2108 h 2125"/>
                <a:gd name="T12" fmla="*/ 0 w 1033"/>
                <a:gd name="T13" fmla="*/ 2125 h 2125"/>
                <a:gd name="T14" fmla="*/ 51 w 1033"/>
                <a:gd name="T15" fmla="*/ 1345 h 2125"/>
                <a:gd name="T16" fmla="*/ 67 w 1033"/>
                <a:gd name="T17" fmla="*/ 697 h 2125"/>
                <a:gd name="T18" fmla="*/ 133 w 1033"/>
                <a:gd name="T19" fmla="*/ 0 h 2125"/>
                <a:gd name="T20" fmla="*/ 133 w 1033"/>
                <a:gd name="T21" fmla="*/ 0 h 2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33" h="2125">
                  <a:moveTo>
                    <a:pt x="133" y="0"/>
                  </a:moveTo>
                  <a:lnTo>
                    <a:pt x="1033" y="24"/>
                  </a:lnTo>
                  <a:lnTo>
                    <a:pt x="988" y="753"/>
                  </a:lnTo>
                  <a:lnTo>
                    <a:pt x="951" y="1110"/>
                  </a:lnTo>
                  <a:lnTo>
                    <a:pt x="944" y="1492"/>
                  </a:lnTo>
                  <a:lnTo>
                    <a:pt x="884" y="2108"/>
                  </a:lnTo>
                  <a:lnTo>
                    <a:pt x="0" y="2125"/>
                  </a:lnTo>
                  <a:lnTo>
                    <a:pt x="51" y="1345"/>
                  </a:lnTo>
                  <a:lnTo>
                    <a:pt x="67" y="697"/>
                  </a:lnTo>
                  <a:lnTo>
                    <a:pt x="133" y="0"/>
                  </a:lnTo>
                  <a:lnTo>
                    <a:pt x="133" y="0"/>
                  </a:lnTo>
                  <a:close/>
                </a:path>
              </a:pathLst>
            </a:custGeom>
            <a:solidFill>
              <a:srgbClr val="E5BF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045">
              <a:extLst>
                <a:ext uri="{FF2B5EF4-FFF2-40B4-BE49-F238E27FC236}">
                  <a16:creationId xmlns:a16="http://schemas.microsoft.com/office/drawing/2014/main" id="{AA051A28-7AEB-4068-88E0-1F0C3C312F9A}"/>
                </a:ext>
              </a:extLst>
            </p:cNvPr>
            <p:cNvSpPr>
              <a:spLocks/>
            </p:cNvSpPr>
            <p:nvPr/>
          </p:nvSpPr>
          <p:spPr bwMode="auto">
            <a:xfrm>
              <a:off x="2713" y="3447"/>
              <a:ext cx="3061" cy="804"/>
            </a:xfrm>
            <a:custGeom>
              <a:avLst/>
              <a:gdLst>
                <a:gd name="T0" fmla="*/ 0 w 3061"/>
                <a:gd name="T1" fmla="*/ 423 h 804"/>
                <a:gd name="T2" fmla="*/ 22 w 3061"/>
                <a:gd name="T3" fmla="*/ 82 h 804"/>
                <a:gd name="T4" fmla="*/ 73 w 3061"/>
                <a:gd name="T5" fmla="*/ 349 h 804"/>
                <a:gd name="T6" fmla="*/ 207 w 3061"/>
                <a:gd name="T7" fmla="*/ 146 h 804"/>
                <a:gd name="T8" fmla="*/ 354 w 3061"/>
                <a:gd name="T9" fmla="*/ 252 h 804"/>
                <a:gd name="T10" fmla="*/ 385 w 3061"/>
                <a:gd name="T11" fmla="*/ 0 h 804"/>
                <a:gd name="T12" fmla="*/ 503 w 3061"/>
                <a:gd name="T13" fmla="*/ 17 h 804"/>
                <a:gd name="T14" fmla="*/ 554 w 3061"/>
                <a:gd name="T15" fmla="*/ 300 h 804"/>
                <a:gd name="T16" fmla="*/ 708 w 3061"/>
                <a:gd name="T17" fmla="*/ 342 h 804"/>
                <a:gd name="T18" fmla="*/ 804 w 3061"/>
                <a:gd name="T19" fmla="*/ 212 h 804"/>
                <a:gd name="T20" fmla="*/ 886 w 3061"/>
                <a:gd name="T21" fmla="*/ 293 h 804"/>
                <a:gd name="T22" fmla="*/ 915 w 3061"/>
                <a:gd name="T23" fmla="*/ 423 h 804"/>
                <a:gd name="T24" fmla="*/ 1055 w 3061"/>
                <a:gd name="T25" fmla="*/ 569 h 804"/>
                <a:gd name="T26" fmla="*/ 1358 w 3061"/>
                <a:gd name="T27" fmla="*/ 601 h 804"/>
                <a:gd name="T28" fmla="*/ 1445 w 3061"/>
                <a:gd name="T29" fmla="*/ 665 h 804"/>
                <a:gd name="T30" fmla="*/ 1549 w 3061"/>
                <a:gd name="T31" fmla="*/ 625 h 804"/>
                <a:gd name="T32" fmla="*/ 1659 w 3061"/>
                <a:gd name="T33" fmla="*/ 657 h 804"/>
                <a:gd name="T34" fmla="*/ 1792 w 3061"/>
                <a:gd name="T35" fmla="*/ 633 h 804"/>
                <a:gd name="T36" fmla="*/ 1895 w 3061"/>
                <a:gd name="T37" fmla="*/ 674 h 804"/>
                <a:gd name="T38" fmla="*/ 1983 w 3061"/>
                <a:gd name="T39" fmla="*/ 609 h 804"/>
                <a:gd name="T40" fmla="*/ 1903 w 3061"/>
                <a:gd name="T41" fmla="*/ 486 h 804"/>
                <a:gd name="T42" fmla="*/ 2134 w 3061"/>
                <a:gd name="T43" fmla="*/ 541 h 804"/>
                <a:gd name="T44" fmla="*/ 2611 w 3061"/>
                <a:gd name="T45" fmla="*/ 699 h 804"/>
                <a:gd name="T46" fmla="*/ 3061 w 3061"/>
                <a:gd name="T47" fmla="*/ 804 h 804"/>
                <a:gd name="T48" fmla="*/ 1144 w 3061"/>
                <a:gd name="T49" fmla="*/ 804 h 804"/>
                <a:gd name="T50" fmla="*/ 332 w 3061"/>
                <a:gd name="T51" fmla="*/ 770 h 804"/>
                <a:gd name="T52" fmla="*/ 0 w 3061"/>
                <a:gd name="T53" fmla="*/ 423 h 804"/>
                <a:gd name="T54" fmla="*/ 0 w 3061"/>
                <a:gd name="T55" fmla="*/ 423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061" h="804">
                  <a:moveTo>
                    <a:pt x="0" y="423"/>
                  </a:moveTo>
                  <a:lnTo>
                    <a:pt x="22" y="82"/>
                  </a:lnTo>
                  <a:lnTo>
                    <a:pt x="73" y="349"/>
                  </a:lnTo>
                  <a:lnTo>
                    <a:pt x="207" y="146"/>
                  </a:lnTo>
                  <a:lnTo>
                    <a:pt x="354" y="252"/>
                  </a:lnTo>
                  <a:lnTo>
                    <a:pt x="385" y="0"/>
                  </a:lnTo>
                  <a:lnTo>
                    <a:pt x="503" y="17"/>
                  </a:lnTo>
                  <a:lnTo>
                    <a:pt x="554" y="300"/>
                  </a:lnTo>
                  <a:lnTo>
                    <a:pt x="708" y="342"/>
                  </a:lnTo>
                  <a:lnTo>
                    <a:pt x="804" y="212"/>
                  </a:lnTo>
                  <a:lnTo>
                    <a:pt x="886" y="293"/>
                  </a:lnTo>
                  <a:lnTo>
                    <a:pt x="915" y="423"/>
                  </a:lnTo>
                  <a:lnTo>
                    <a:pt x="1055" y="569"/>
                  </a:lnTo>
                  <a:lnTo>
                    <a:pt x="1358" y="601"/>
                  </a:lnTo>
                  <a:lnTo>
                    <a:pt x="1445" y="665"/>
                  </a:lnTo>
                  <a:lnTo>
                    <a:pt x="1549" y="625"/>
                  </a:lnTo>
                  <a:lnTo>
                    <a:pt x="1659" y="657"/>
                  </a:lnTo>
                  <a:lnTo>
                    <a:pt x="1792" y="633"/>
                  </a:lnTo>
                  <a:lnTo>
                    <a:pt x="1895" y="674"/>
                  </a:lnTo>
                  <a:lnTo>
                    <a:pt x="1983" y="609"/>
                  </a:lnTo>
                  <a:lnTo>
                    <a:pt x="1903" y="486"/>
                  </a:lnTo>
                  <a:lnTo>
                    <a:pt x="2134" y="541"/>
                  </a:lnTo>
                  <a:lnTo>
                    <a:pt x="2611" y="699"/>
                  </a:lnTo>
                  <a:lnTo>
                    <a:pt x="3061" y="804"/>
                  </a:lnTo>
                  <a:lnTo>
                    <a:pt x="1144" y="804"/>
                  </a:lnTo>
                  <a:lnTo>
                    <a:pt x="332" y="770"/>
                  </a:lnTo>
                  <a:lnTo>
                    <a:pt x="0" y="423"/>
                  </a:lnTo>
                  <a:lnTo>
                    <a:pt x="0" y="423"/>
                  </a:lnTo>
                  <a:close/>
                </a:path>
              </a:pathLst>
            </a:custGeom>
            <a:solidFill>
              <a:srgbClr val="8CBF8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046">
              <a:extLst>
                <a:ext uri="{FF2B5EF4-FFF2-40B4-BE49-F238E27FC236}">
                  <a16:creationId xmlns:a16="http://schemas.microsoft.com/office/drawing/2014/main" id="{2110A9A5-7A18-4A0F-B732-CC1DBC5FDBF5}"/>
                </a:ext>
              </a:extLst>
            </p:cNvPr>
            <p:cNvSpPr>
              <a:spLocks/>
            </p:cNvSpPr>
            <p:nvPr/>
          </p:nvSpPr>
          <p:spPr bwMode="auto">
            <a:xfrm>
              <a:off x="1836" y="3383"/>
              <a:ext cx="3613" cy="892"/>
            </a:xfrm>
            <a:custGeom>
              <a:avLst/>
              <a:gdLst>
                <a:gd name="T0" fmla="*/ 0 w 3613"/>
                <a:gd name="T1" fmla="*/ 883 h 892"/>
                <a:gd name="T2" fmla="*/ 3613 w 3613"/>
                <a:gd name="T3" fmla="*/ 892 h 892"/>
                <a:gd name="T4" fmla="*/ 3177 w 3613"/>
                <a:gd name="T5" fmla="*/ 834 h 892"/>
                <a:gd name="T6" fmla="*/ 2241 w 3613"/>
                <a:gd name="T7" fmla="*/ 819 h 892"/>
                <a:gd name="T8" fmla="*/ 2197 w 3613"/>
                <a:gd name="T9" fmla="*/ 746 h 892"/>
                <a:gd name="T10" fmla="*/ 2050 w 3613"/>
                <a:gd name="T11" fmla="*/ 729 h 892"/>
                <a:gd name="T12" fmla="*/ 2021 w 3613"/>
                <a:gd name="T13" fmla="*/ 689 h 892"/>
                <a:gd name="T14" fmla="*/ 1836 w 3613"/>
                <a:gd name="T15" fmla="*/ 753 h 892"/>
                <a:gd name="T16" fmla="*/ 1718 w 3613"/>
                <a:gd name="T17" fmla="*/ 812 h 892"/>
                <a:gd name="T18" fmla="*/ 1836 w 3613"/>
                <a:gd name="T19" fmla="*/ 616 h 892"/>
                <a:gd name="T20" fmla="*/ 1754 w 3613"/>
                <a:gd name="T21" fmla="*/ 543 h 892"/>
                <a:gd name="T22" fmla="*/ 1622 w 3613"/>
                <a:gd name="T23" fmla="*/ 721 h 892"/>
                <a:gd name="T24" fmla="*/ 1593 w 3613"/>
                <a:gd name="T25" fmla="*/ 347 h 892"/>
                <a:gd name="T26" fmla="*/ 1556 w 3613"/>
                <a:gd name="T27" fmla="*/ 267 h 892"/>
                <a:gd name="T28" fmla="*/ 1467 w 3613"/>
                <a:gd name="T29" fmla="*/ 470 h 892"/>
                <a:gd name="T30" fmla="*/ 1393 w 3613"/>
                <a:gd name="T31" fmla="*/ 673 h 892"/>
                <a:gd name="T32" fmla="*/ 1371 w 3613"/>
                <a:gd name="T33" fmla="*/ 347 h 892"/>
                <a:gd name="T34" fmla="*/ 1298 w 3613"/>
                <a:gd name="T35" fmla="*/ 284 h 892"/>
                <a:gd name="T36" fmla="*/ 1195 w 3613"/>
                <a:gd name="T37" fmla="*/ 24 h 892"/>
                <a:gd name="T38" fmla="*/ 1144 w 3613"/>
                <a:gd name="T39" fmla="*/ 0 h 892"/>
                <a:gd name="T40" fmla="*/ 1128 w 3613"/>
                <a:gd name="T41" fmla="*/ 161 h 892"/>
                <a:gd name="T42" fmla="*/ 1195 w 3613"/>
                <a:gd name="T43" fmla="*/ 479 h 892"/>
                <a:gd name="T44" fmla="*/ 1017 w 3613"/>
                <a:gd name="T45" fmla="*/ 301 h 892"/>
                <a:gd name="T46" fmla="*/ 988 w 3613"/>
                <a:gd name="T47" fmla="*/ 381 h 892"/>
                <a:gd name="T48" fmla="*/ 1084 w 3613"/>
                <a:gd name="T49" fmla="*/ 616 h 892"/>
                <a:gd name="T50" fmla="*/ 738 w 3613"/>
                <a:gd name="T51" fmla="*/ 445 h 892"/>
                <a:gd name="T52" fmla="*/ 812 w 3613"/>
                <a:gd name="T53" fmla="*/ 584 h 892"/>
                <a:gd name="T54" fmla="*/ 509 w 3613"/>
                <a:gd name="T55" fmla="*/ 526 h 892"/>
                <a:gd name="T56" fmla="*/ 605 w 3613"/>
                <a:gd name="T57" fmla="*/ 680 h 892"/>
                <a:gd name="T58" fmla="*/ 398 w 3613"/>
                <a:gd name="T59" fmla="*/ 658 h 892"/>
                <a:gd name="T60" fmla="*/ 318 w 3613"/>
                <a:gd name="T61" fmla="*/ 753 h 892"/>
                <a:gd name="T62" fmla="*/ 155 w 3613"/>
                <a:gd name="T63" fmla="*/ 753 h 892"/>
                <a:gd name="T64" fmla="*/ 0 w 3613"/>
                <a:gd name="T65" fmla="*/ 883 h 892"/>
                <a:gd name="T66" fmla="*/ 0 w 3613"/>
                <a:gd name="T67" fmla="*/ 883 h 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613" h="892">
                  <a:moveTo>
                    <a:pt x="0" y="883"/>
                  </a:moveTo>
                  <a:lnTo>
                    <a:pt x="3613" y="892"/>
                  </a:lnTo>
                  <a:lnTo>
                    <a:pt x="3177" y="834"/>
                  </a:lnTo>
                  <a:lnTo>
                    <a:pt x="2241" y="819"/>
                  </a:lnTo>
                  <a:lnTo>
                    <a:pt x="2197" y="746"/>
                  </a:lnTo>
                  <a:lnTo>
                    <a:pt x="2050" y="729"/>
                  </a:lnTo>
                  <a:lnTo>
                    <a:pt x="2021" y="689"/>
                  </a:lnTo>
                  <a:lnTo>
                    <a:pt x="1836" y="753"/>
                  </a:lnTo>
                  <a:lnTo>
                    <a:pt x="1718" y="812"/>
                  </a:lnTo>
                  <a:lnTo>
                    <a:pt x="1836" y="616"/>
                  </a:lnTo>
                  <a:lnTo>
                    <a:pt x="1754" y="543"/>
                  </a:lnTo>
                  <a:lnTo>
                    <a:pt x="1622" y="721"/>
                  </a:lnTo>
                  <a:lnTo>
                    <a:pt x="1593" y="347"/>
                  </a:lnTo>
                  <a:lnTo>
                    <a:pt x="1556" y="267"/>
                  </a:lnTo>
                  <a:lnTo>
                    <a:pt x="1467" y="470"/>
                  </a:lnTo>
                  <a:lnTo>
                    <a:pt x="1393" y="673"/>
                  </a:lnTo>
                  <a:lnTo>
                    <a:pt x="1371" y="347"/>
                  </a:lnTo>
                  <a:lnTo>
                    <a:pt x="1298" y="284"/>
                  </a:lnTo>
                  <a:lnTo>
                    <a:pt x="1195" y="24"/>
                  </a:lnTo>
                  <a:lnTo>
                    <a:pt x="1144" y="0"/>
                  </a:lnTo>
                  <a:lnTo>
                    <a:pt x="1128" y="161"/>
                  </a:lnTo>
                  <a:lnTo>
                    <a:pt x="1195" y="479"/>
                  </a:lnTo>
                  <a:lnTo>
                    <a:pt x="1017" y="301"/>
                  </a:lnTo>
                  <a:lnTo>
                    <a:pt x="988" y="381"/>
                  </a:lnTo>
                  <a:lnTo>
                    <a:pt x="1084" y="616"/>
                  </a:lnTo>
                  <a:lnTo>
                    <a:pt x="738" y="445"/>
                  </a:lnTo>
                  <a:lnTo>
                    <a:pt x="812" y="584"/>
                  </a:lnTo>
                  <a:lnTo>
                    <a:pt x="509" y="526"/>
                  </a:lnTo>
                  <a:lnTo>
                    <a:pt x="605" y="680"/>
                  </a:lnTo>
                  <a:lnTo>
                    <a:pt x="398" y="658"/>
                  </a:lnTo>
                  <a:lnTo>
                    <a:pt x="318" y="753"/>
                  </a:lnTo>
                  <a:lnTo>
                    <a:pt x="155" y="753"/>
                  </a:lnTo>
                  <a:lnTo>
                    <a:pt x="0" y="883"/>
                  </a:lnTo>
                  <a:lnTo>
                    <a:pt x="0" y="883"/>
                  </a:lnTo>
                  <a:close/>
                </a:path>
              </a:pathLst>
            </a:custGeom>
            <a:solidFill>
              <a:srgbClr val="D8F2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047">
              <a:extLst>
                <a:ext uri="{FF2B5EF4-FFF2-40B4-BE49-F238E27FC236}">
                  <a16:creationId xmlns:a16="http://schemas.microsoft.com/office/drawing/2014/main" id="{B01384D4-170C-4B24-9CC6-A381CE3FA8F6}"/>
                </a:ext>
              </a:extLst>
            </p:cNvPr>
            <p:cNvSpPr>
              <a:spLocks/>
            </p:cNvSpPr>
            <p:nvPr/>
          </p:nvSpPr>
          <p:spPr bwMode="auto">
            <a:xfrm>
              <a:off x="1706" y="660"/>
              <a:ext cx="3016" cy="395"/>
            </a:xfrm>
            <a:custGeom>
              <a:avLst/>
              <a:gdLst>
                <a:gd name="T0" fmla="*/ 63 w 3016"/>
                <a:gd name="T1" fmla="*/ 30 h 395"/>
                <a:gd name="T2" fmla="*/ 330 w 3016"/>
                <a:gd name="T3" fmla="*/ 60 h 395"/>
                <a:gd name="T4" fmla="*/ 744 w 3016"/>
                <a:gd name="T5" fmla="*/ 60 h 395"/>
                <a:gd name="T6" fmla="*/ 1130 w 3016"/>
                <a:gd name="T7" fmla="*/ 0 h 395"/>
                <a:gd name="T8" fmla="*/ 1407 w 3016"/>
                <a:gd name="T9" fmla="*/ 21 h 395"/>
                <a:gd name="T10" fmla="*/ 1710 w 3016"/>
                <a:gd name="T11" fmla="*/ 81 h 395"/>
                <a:gd name="T12" fmla="*/ 2031 w 3016"/>
                <a:gd name="T13" fmla="*/ 71 h 395"/>
                <a:gd name="T14" fmla="*/ 2491 w 3016"/>
                <a:gd name="T15" fmla="*/ 90 h 395"/>
                <a:gd name="T16" fmla="*/ 3016 w 3016"/>
                <a:gd name="T17" fmla="*/ 171 h 395"/>
                <a:gd name="T18" fmla="*/ 2371 w 3016"/>
                <a:gd name="T19" fmla="*/ 141 h 395"/>
                <a:gd name="T20" fmla="*/ 2004 w 3016"/>
                <a:gd name="T21" fmla="*/ 141 h 395"/>
                <a:gd name="T22" fmla="*/ 1775 w 3016"/>
                <a:gd name="T23" fmla="*/ 152 h 395"/>
                <a:gd name="T24" fmla="*/ 1489 w 3016"/>
                <a:gd name="T25" fmla="*/ 120 h 395"/>
                <a:gd name="T26" fmla="*/ 1231 w 3016"/>
                <a:gd name="T27" fmla="*/ 71 h 395"/>
                <a:gd name="T28" fmla="*/ 956 w 3016"/>
                <a:gd name="T29" fmla="*/ 111 h 395"/>
                <a:gd name="T30" fmla="*/ 680 w 3016"/>
                <a:gd name="T31" fmla="*/ 162 h 395"/>
                <a:gd name="T32" fmla="*/ 338 w 3016"/>
                <a:gd name="T33" fmla="*/ 182 h 395"/>
                <a:gd name="T34" fmla="*/ 670 w 3016"/>
                <a:gd name="T35" fmla="*/ 293 h 395"/>
                <a:gd name="T36" fmla="*/ 1094 w 3016"/>
                <a:gd name="T37" fmla="*/ 293 h 395"/>
                <a:gd name="T38" fmla="*/ 1378 w 3016"/>
                <a:gd name="T39" fmla="*/ 263 h 395"/>
                <a:gd name="T40" fmla="*/ 1646 w 3016"/>
                <a:gd name="T41" fmla="*/ 252 h 395"/>
                <a:gd name="T42" fmla="*/ 1958 w 3016"/>
                <a:gd name="T43" fmla="*/ 233 h 395"/>
                <a:gd name="T44" fmla="*/ 2243 w 3016"/>
                <a:gd name="T45" fmla="*/ 252 h 395"/>
                <a:gd name="T46" fmla="*/ 2667 w 3016"/>
                <a:gd name="T47" fmla="*/ 303 h 395"/>
                <a:gd name="T48" fmla="*/ 1987 w 3016"/>
                <a:gd name="T49" fmla="*/ 293 h 395"/>
                <a:gd name="T50" fmla="*/ 1710 w 3016"/>
                <a:gd name="T51" fmla="*/ 314 h 395"/>
                <a:gd name="T52" fmla="*/ 1481 w 3016"/>
                <a:gd name="T53" fmla="*/ 353 h 395"/>
                <a:gd name="T54" fmla="*/ 1214 w 3016"/>
                <a:gd name="T55" fmla="*/ 383 h 395"/>
                <a:gd name="T56" fmla="*/ 974 w 3016"/>
                <a:gd name="T57" fmla="*/ 395 h 395"/>
                <a:gd name="T58" fmla="*/ 697 w 3016"/>
                <a:gd name="T59" fmla="*/ 395 h 395"/>
                <a:gd name="T60" fmla="*/ 487 w 3016"/>
                <a:gd name="T61" fmla="*/ 344 h 395"/>
                <a:gd name="T62" fmla="*/ 302 w 3016"/>
                <a:gd name="T63" fmla="*/ 303 h 395"/>
                <a:gd name="T64" fmla="*/ 82 w 3016"/>
                <a:gd name="T65" fmla="*/ 303 h 395"/>
                <a:gd name="T66" fmla="*/ 0 w 3016"/>
                <a:gd name="T67" fmla="*/ 303 h 395"/>
                <a:gd name="T68" fmla="*/ 63 w 3016"/>
                <a:gd name="T69" fmla="*/ 30 h 395"/>
                <a:gd name="T70" fmla="*/ 63 w 3016"/>
                <a:gd name="T71" fmla="*/ 30 h 3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016" h="395">
                  <a:moveTo>
                    <a:pt x="63" y="30"/>
                  </a:moveTo>
                  <a:lnTo>
                    <a:pt x="330" y="60"/>
                  </a:lnTo>
                  <a:lnTo>
                    <a:pt x="744" y="60"/>
                  </a:lnTo>
                  <a:lnTo>
                    <a:pt x="1130" y="0"/>
                  </a:lnTo>
                  <a:lnTo>
                    <a:pt x="1407" y="21"/>
                  </a:lnTo>
                  <a:lnTo>
                    <a:pt x="1710" y="81"/>
                  </a:lnTo>
                  <a:lnTo>
                    <a:pt x="2031" y="71"/>
                  </a:lnTo>
                  <a:lnTo>
                    <a:pt x="2491" y="90"/>
                  </a:lnTo>
                  <a:lnTo>
                    <a:pt x="3016" y="171"/>
                  </a:lnTo>
                  <a:lnTo>
                    <a:pt x="2371" y="141"/>
                  </a:lnTo>
                  <a:lnTo>
                    <a:pt x="2004" y="141"/>
                  </a:lnTo>
                  <a:lnTo>
                    <a:pt x="1775" y="152"/>
                  </a:lnTo>
                  <a:lnTo>
                    <a:pt x="1489" y="120"/>
                  </a:lnTo>
                  <a:lnTo>
                    <a:pt x="1231" y="71"/>
                  </a:lnTo>
                  <a:lnTo>
                    <a:pt x="956" y="111"/>
                  </a:lnTo>
                  <a:lnTo>
                    <a:pt x="680" y="162"/>
                  </a:lnTo>
                  <a:lnTo>
                    <a:pt x="338" y="182"/>
                  </a:lnTo>
                  <a:lnTo>
                    <a:pt x="670" y="293"/>
                  </a:lnTo>
                  <a:lnTo>
                    <a:pt x="1094" y="293"/>
                  </a:lnTo>
                  <a:lnTo>
                    <a:pt x="1378" y="263"/>
                  </a:lnTo>
                  <a:lnTo>
                    <a:pt x="1646" y="252"/>
                  </a:lnTo>
                  <a:lnTo>
                    <a:pt x="1958" y="233"/>
                  </a:lnTo>
                  <a:lnTo>
                    <a:pt x="2243" y="252"/>
                  </a:lnTo>
                  <a:lnTo>
                    <a:pt x="2667" y="303"/>
                  </a:lnTo>
                  <a:lnTo>
                    <a:pt x="1987" y="293"/>
                  </a:lnTo>
                  <a:lnTo>
                    <a:pt x="1710" y="314"/>
                  </a:lnTo>
                  <a:lnTo>
                    <a:pt x="1481" y="353"/>
                  </a:lnTo>
                  <a:lnTo>
                    <a:pt x="1214" y="383"/>
                  </a:lnTo>
                  <a:lnTo>
                    <a:pt x="974" y="395"/>
                  </a:lnTo>
                  <a:lnTo>
                    <a:pt x="697" y="395"/>
                  </a:lnTo>
                  <a:lnTo>
                    <a:pt x="487" y="344"/>
                  </a:lnTo>
                  <a:lnTo>
                    <a:pt x="302" y="303"/>
                  </a:lnTo>
                  <a:lnTo>
                    <a:pt x="82" y="303"/>
                  </a:lnTo>
                  <a:lnTo>
                    <a:pt x="0" y="303"/>
                  </a:lnTo>
                  <a:lnTo>
                    <a:pt x="63" y="30"/>
                  </a:lnTo>
                  <a:lnTo>
                    <a:pt x="63" y="30"/>
                  </a:lnTo>
                  <a:close/>
                </a:path>
              </a:pathLst>
            </a:custGeom>
            <a:solidFill>
              <a:srgbClr val="E5BF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048">
              <a:extLst>
                <a:ext uri="{FF2B5EF4-FFF2-40B4-BE49-F238E27FC236}">
                  <a16:creationId xmlns:a16="http://schemas.microsoft.com/office/drawing/2014/main" id="{D902E02F-A313-4336-9DB5-2473FC7B4D6B}"/>
                </a:ext>
              </a:extLst>
            </p:cNvPr>
            <p:cNvSpPr>
              <a:spLocks/>
            </p:cNvSpPr>
            <p:nvPr/>
          </p:nvSpPr>
          <p:spPr bwMode="auto">
            <a:xfrm>
              <a:off x="2164" y="1145"/>
              <a:ext cx="3073" cy="291"/>
            </a:xfrm>
            <a:custGeom>
              <a:avLst/>
              <a:gdLst>
                <a:gd name="T0" fmla="*/ 0 w 3073"/>
                <a:gd name="T1" fmla="*/ 92 h 291"/>
                <a:gd name="T2" fmla="*/ 433 w 3073"/>
                <a:gd name="T3" fmla="*/ 122 h 291"/>
                <a:gd name="T4" fmla="*/ 764 w 3073"/>
                <a:gd name="T5" fmla="*/ 131 h 291"/>
                <a:gd name="T6" fmla="*/ 1086 w 3073"/>
                <a:gd name="T7" fmla="*/ 81 h 291"/>
                <a:gd name="T8" fmla="*/ 1518 w 3073"/>
                <a:gd name="T9" fmla="*/ 11 h 291"/>
                <a:gd name="T10" fmla="*/ 1913 w 3073"/>
                <a:gd name="T11" fmla="*/ 0 h 291"/>
                <a:gd name="T12" fmla="*/ 2218 w 3073"/>
                <a:gd name="T13" fmla="*/ 11 h 291"/>
                <a:gd name="T14" fmla="*/ 2558 w 3073"/>
                <a:gd name="T15" fmla="*/ 62 h 291"/>
                <a:gd name="T16" fmla="*/ 2898 w 3073"/>
                <a:gd name="T17" fmla="*/ 101 h 291"/>
                <a:gd name="T18" fmla="*/ 3073 w 3073"/>
                <a:gd name="T19" fmla="*/ 92 h 291"/>
                <a:gd name="T20" fmla="*/ 2871 w 3073"/>
                <a:gd name="T21" fmla="*/ 291 h 291"/>
                <a:gd name="T22" fmla="*/ 2642 w 3073"/>
                <a:gd name="T23" fmla="*/ 233 h 291"/>
                <a:gd name="T24" fmla="*/ 2264 w 3073"/>
                <a:gd name="T25" fmla="*/ 152 h 291"/>
                <a:gd name="T26" fmla="*/ 2006 w 3073"/>
                <a:gd name="T27" fmla="*/ 92 h 291"/>
                <a:gd name="T28" fmla="*/ 1730 w 3073"/>
                <a:gd name="T29" fmla="*/ 81 h 291"/>
                <a:gd name="T30" fmla="*/ 1483 w 3073"/>
                <a:gd name="T31" fmla="*/ 92 h 291"/>
                <a:gd name="T32" fmla="*/ 1123 w 3073"/>
                <a:gd name="T33" fmla="*/ 143 h 291"/>
                <a:gd name="T34" fmla="*/ 783 w 3073"/>
                <a:gd name="T35" fmla="*/ 203 h 291"/>
                <a:gd name="T36" fmla="*/ 479 w 3073"/>
                <a:gd name="T37" fmla="*/ 173 h 291"/>
                <a:gd name="T38" fmla="*/ 0 w 3073"/>
                <a:gd name="T39" fmla="*/ 92 h 291"/>
                <a:gd name="T40" fmla="*/ 0 w 3073"/>
                <a:gd name="T41" fmla="*/ 92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073" h="291">
                  <a:moveTo>
                    <a:pt x="0" y="92"/>
                  </a:moveTo>
                  <a:lnTo>
                    <a:pt x="433" y="122"/>
                  </a:lnTo>
                  <a:lnTo>
                    <a:pt x="764" y="131"/>
                  </a:lnTo>
                  <a:lnTo>
                    <a:pt x="1086" y="81"/>
                  </a:lnTo>
                  <a:lnTo>
                    <a:pt x="1518" y="11"/>
                  </a:lnTo>
                  <a:lnTo>
                    <a:pt x="1913" y="0"/>
                  </a:lnTo>
                  <a:lnTo>
                    <a:pt x="2218" y="11"/>
                  </a:lnTo>
                  <a:lnTo>
                    <a:pt x="2558" y="62"/>
                  </a:lnTo>
                  <a:lnTo>
                    <a:pt x="2898" y="101"/>
                  </a:lnTo>
                  <a:lnTo>
                    <a:pt x="3073" y="92"/>
                  </a:lnTo>
                  <a:lnTo>
                    <a:pt x="2871" y="291"/>
                  </a:lnTo>
                  <a:lnTo>
                    <a:pt x="2642" y="233"/>
                  </a:lnTo>
                  <a:lnTo>
                    <a:pt x="2264" y="152"/>
                  </a:lnTo>
                  <a:lnTo>
                    <a:pt x="2006" y="92"/>
                  </a:lnTo>
                  <a:lnTo>
                    <a:pt x="1730" y="81"/>
                  </a:lnTo>
                  <a:lnTo>
                    <a:pt x="1483" y="92"/>
                  </a:lnTo>
                  <a:lnTo>
                    <a:pt x="1123" y="143"/>
                  </a:lnTo>
                  <a:lnTo>
                    <a:pt x="783" y="203"/>
                  </a:lnTo>
                  <a:lnTo>
                    <a:pt x="479" y="173"/>
                  </a:lnTo>
                  <a:lnTo>
                    <a:pt x="0" y="92"/>
                  </a:lnTo>
                  <a:lnTo>
                    <a:pt x="0" y="92"/>
                  </a:lnTo>
                  <a:close/>
                </a:path>
              </a:pathLst>
            </a:custGeom>
            <a:solidFill>
              <a:srgbClr val="E5BF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049">
              <a:extLst>
                <a:ext uri="{FF2B5EF4-FFF2-40B4-BE49-F238E27FC236}">
                  <a16:creationId xmlns:a16="http://schemas.microsoft.com/office/drawing/2014/main" id="{98A43B9D-E0AC-482C-8935-825B17E169E1}"/>
                </a:ext>
              </a:extLst>
            </p:cNvPr>
            <p:cNvSpPr>
              <a:spLocks/>
            </p:cNvSpPr>
            <p:nvPr/>
          </p:nvSpPr>
          <p:spPr bwMode="auto">
            <a:xfrm>
              <a:off x="1695" y="1327"/>
              <a:ext cx="3111" cy="233"/>
            </a:xfrm>
            <a:custGeom>
              <a:avLst/>
              <a:gdLst>
                <a:gd name="T0" fmla="*/ 55 w 3111"/>
                <a:gd name="T1" fmla="*/ 102 h 233"/>
                <a:gd name="T2" fmla="*/ 452 w 3111"/>
                <a:gd name="T3" fmla="*/ 143 h 233"/>
                <a:gd name="T4" fmla="*/ 811 w 3111"/>
                <a:gd name="T5" fmla="*/ 173 h 233"/>
                <a:gd name="T6" fmla="*/ 1032 w 3111"/>
                <a:gd name="T7" fmla="*/ 162 h 233"/>
                <a:gd name="T8" fmla="*/ 1344 w 3111"/>
                <a:gd name="T9" fmla="*/ 143 h 233"/>
                <a:gd name="T10" fmla="*/ 1628 w 3111"/>
                <a:gd name="T11" fmla="*/ 72 h 233"/>
                <a:gd name="T12" fmla="*/ 1941 w 3111"/>
                <a:gd name="T13" fmla="*/ 21 h 233"/>
                <a:gd name="T14" fmla="*/ 2237 w 3111"/>
                <a:gd name="T15" fmla="*/ 0 h 233"/>
                <a:gd name="T16" fmla="*/ 2502 w 3111"/>
                <a:gd name="T17" fmla="*/ 30 h 233"/>
                <a:gd name="T18" fmla="*/ 2733 w 3111"/>
                <a:gd name="T19" fmla="*/ 92 h 233"/>
                <a:gd name="T20" fmla="*/ 3111 w 3111"/>
                <a:gd name="T21" fmla="*/ 194 h 233"/>
                <a:gd name="T22" fmla="*/ 2807 w 3111"/>
                <a:gd name="T23" fmla="*/ 182 h 233"/>
                <a:gd name="T24" fmla="*/ 2521 w 3111"/>
                <a:gd name="T25" fmla="*/ 122 h 233"/>
                <a:gd name="T26" fmla="*/ 2355 w 3111"/>
                <a:gd name="T27" fmla="*/ 102 h 233"/>
                <a:gd name="T28" fmla="*/ 2189 w 3111"/>
                <a:gd name="T29" fmla="*/ 92 h 233"/>
                <a:gd name="T30" fmla="*/ 1969 w 3111"/>
                <a:gd name="T31" fmla="*/ 102 h 233"/>
                <a:gd name="T32" fmla="*/ 1767 w 3111"/>
                <a:gd name="T33" fmla="*/ 143 h 233"/>
                <a:gd name="T34" fmla="*/ 1592 w 3111"/>
                <a:gd name="T35" fmla="*/ 182 h 233"/>
                <a:gd name="T36" fmla="*/ 1353 w 3111"/>
                <a:gd name="T37" fmla="*/ 212 h 233"/>
                <a:gd name="T38" fmla="*/ 1067 w 3111"/>
                <a:gd name="T39" fmla="*/ 233 h 233"/>
                <a:gd name="T40" fmla="*/ 736 w 3111"/>
                <a:gd name="T41" fmla="*/ 224 h 233"/>
                <a:gd name="T42" fmla="*/ 368 w 3111"/>
                <a:gd name="T43" fmla="*/ 212 h 233"/>
                <a:gd name="T44" fmla="*/ 166 w 3111"/>
                <a:gd name="T45" fmla="*/ 212 h 233"/>
                <a:gd name="T46" fmla="*/ 0 w 3111"/>
                <a:gd name="T47" fmla="*/ 194 h 233"/>
                <a:gd name="T48" fmla="*/ 55 w 3111"/>
                <a:gd name="T49" fmla="*/ 102 h 233"/>
                <a:gd name="T50" fmla="*/ 55 w 3111"/>
                <a:gd name="T51" fmla="*/ 102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111" h="233">
                  <a:moveTo>
                    <a:pt x="55" y="102"/>
                  </a:moveTo>
                  <a:lnTo>
                    <a:pt x="452" y="143"/>
                  </a:lnTo>
                  <a:lnTo>
                    <a:pt x="811" y="173"/>
                  </a:lnTo>
                  <a:lnTo>
                    <a:pt x="1032" y="162"/>
                  </a:lnTo>
                  <a:lnTo>
                    <a:pt x="1344" y="143"/>
                  </a:lnTo>
                  <a:lnTo>
                    <a:pt x="1628" y="72"/>
                  </a:lnTo>
                  <a:lnTo>
                    <a:pt x="1941" y="21"/>
                  </a:lnTo>
                  <a:lnTo>
                    <a:pt x="2237" y="0"/>
                  </a:lnTo>
                  <a:lnTo>
                    <a:pt x="2502" y="30"/>
                  </a:lnTo>
                  <a:lnTo>
                    <a:pt x="2733" y="92"/>
                  </a:lnTo>
                  <a:lnTo>
                    <a:pt x="3111" y="194"/>
                  </a:lnTo>
                  <a:lnTo>
                    <a:pt x="2807" y="182"/>
                  </a:lnTo>
                  <a:lnTo>
                    <a:pt x="2521" y="122"/>
                  </a:lnTo>
                  <a:lnTo>
                    <a:pt x="2355" y="102"/>
                  </a:lnTo>
                  <a:lnTo>
                    <a:pt x="2189" y="92"/>
                  </a:lnTo>
                  <a:lnTo>
                    <a:pt x="1969" y="102"/>
                  </a:lnTo>
                  <a:lnTo>
                    <a:pt x="1767" y="143"/>
                  </a:lnTo>
                  <a:lnTo>
                    <a:pt x="1592" y="182"/>
                  </a:lnTo>
                  <a:lnTo>
                    <a:pt x="1353" y="212"/>
                  </a:lnTo>
                  <a:lnTo>
                    <a:pt x="1067" y="233"/>
                  </a:lnTo>
                  <a:lnTo>
                    <a:pt x="736" y="224"/>
                  </a:lnTo>
                  <a:lnTo>
                    <a:pt x="368" y="212"/>
                  </a:lnTo>
                  <a:lnTo>
                    <a:pt x="166" y="212"/>
                  </a:lnTo>
                  <a:lnTo>
                    <a:pt x="0" y="194"/>
                  </a:lnTo>
                  <a:lnTo>
                    <a:pt x="55" y="102"/>
                  </a:lnTo>
                  <a:lnTo>
                    <a:pt x="55" y="102"/>
                  </a:lnTo>
                  <a:close/>
                </a:path>
              </a:pathLst>
            </a:custGeom>
            <a:solidFill>
              <a:srgbClr val="E5BF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1050">
              <a:extLst>
                <a:ext uri="{FF2B5EF4-FFF2-40B4-BE49-F238E27FC236}">
                  <a16:creationId xmlns:a16="http://schemas.microsoft.com/office/drawing/2014/main" id="{B4F5B98D-EB50-466E-AE40-F5403CA79BBD}"/>
                </a:ext>
              </a:extLst>
            </p:cNvPr>
            <p:cNvSpPr>
              <a:spLocks/>
            </p:cNvSpPr>
            <p:nvPr/>
          </p:nvSpPr>
          <p:spPr bwMode="auto">
            <a:xfrm>
              <a:off x="3737" y="529"/>
              <a:ext cx="1225" cy="120"/>
            </a:xfrm>
            <a:custGeom>
              <a:avLst/>
              <a:gdLst>
                <a:gd name="T0" fmla="*/ 0 w 1225"/>
                <a:gd name="T1" fmla="*/ 50 h 120"/>
                <a:gd name="T2" fmla="*/ 305 w 1225"/>
                <a:gd name="T3" fmla="*/ 50 h 120"/>
                <a:gd name="T4" fmla="*/ 580 w 1225"/>
                <a:gd name="T5" fmla="*/ 69 h 120"/>
                <a:gd name="T6" fmla="*/ 830 w 1225"/>
                <a:gd name="T7" fmla="*/ 101 h 120"/>
                <a:gd name="T8" fmla="*/ 1031 w 1225"/>
                <a:gd name="T9" fmla="*/ 120 h 120"/>
                <a:gd name="T10" fmla="*/ 1225 w 1225"/>
                <a:gd name="T11" fmla="*/ 110 h 120"/>
                <a:gd name="T12" fmla="*/ 1086 w 1225"/>
                <a:gd name="T13" fmla="*/ 9 h 120"/>
                <a:gd name="T14" fmla="*/ 857 w 1225"/>
                <a:gd name="T15" fmla="*/ 39 h 120"/>
                <a:gd name="T16" fmla="*/ 645 w 1225"/>
                <a:gd name="T17" fmla="*/ 20 h 120"/>
                <a:gd name="T18" fmla="*/ 470 w 1225"/>
                <a:gd name="T19" fmla="*/ 0 h 120"/>
                <a:gd name="T20" fmla="*/ 176 w 1225"/>
                <a:gd name="T21" fmla="*/ 0 h 120"/>
                <a:gd name="T22" fmla="*/ 0 w 1225"/>
                <a:gd name="T23" fmla="*/ 50 h 120"/>
                <a:gd name="T24" fmla="*/ 0 w 1225"/>
                <a:gd name="T25" fmla="*/ 5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25" h="120">
                  <a:moveTo>
                    <a:pt x="0" y="50"/>
                  </a:moveTo>
                  <a:lnTo>
                    <a:pt x="305" y="50"/>
                  </a:lnTo>
                  <a:lnTo>
                    <a:pt x="580" y="69"/>
                  </a:lnTo>
                  <a:lnTo>
                    <a:pt x="830" y="101"/>
                  </a:lnTo>
                  <a:lnTo>
                    <a:pt x="1031" y="120"/>
                  </a:lnTo>
                  <a:lnTo>
                    <a:pt x="1225" y="110"/>
                  </a:lnTo>
                  <a:lnTo>
                    <a:pt x="1086" y="9"/>
                  </a:lnTo>
                  <a:lnTo>
                    <a:pt x="857" y="39"/>
                  </a:lnTo>
                  <a:lnTo>
                    <a:pt x="645" y="20"/>
                  </a:lnTo>
                  <a:lnTo>
                    <a:pt x="470" y="0"/>
                  </a:lnTo>
                  <a:lnTo>
                    <a:pt x="176" y="0"/>
                  </a:lnTo>
                  <a:lnTo>
                    <a:pt x="0" y="50"/>
                  </a:lnTo>
                  <a:lnTo>
                    <a:pt x="0" y="50"/>
                  </a:lnTo>
                  <a:close/>
                </a:path>
              </a:pathLst>
            </a:custGeom>
            <a:solidFill>
              <a:srgbClr val="E5BF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1051">
              <a:extLst>
                <a:ext uri="{FF2B5EF4-FFF2-40B4-BE49-F238E27FC236}">
                  <a16:creationId xmlns:a16="http://schemas.microsoft.com/office/drawing/2014/main" id="{D79E7B44-FB03-45B6-BBBF-275F2994A81A}"/>
                </a:ext>
              </a:extLst>
            </p:cNvPr>
            <p:cNvSpPr>
              <a:spLocks/>
            </p:cNvSpPr>
            <p:nvPr/>
          </p:nvSpPr>
          <p:spPr bwMode="auto">
            <a:xfrm>
              <a:off x="2824" y="27"/>
              <a:ext cx="1804" cy="400"/>
            </a:xfrm>
            <a:custGeom>
              <a:avLst/>
              <a:gdLst>
                <a:gd name="T0" fmla="*/ 1076 w 1804"/>
                <a:gd name="T1" fmla="*/ 0 h 400"/>
                <a:gd name="T2" fmla="*/ 1112 w 1804"/>
                <a:gd name="T3" fmla="*/ 49 h 400"/>
                <a:gd name="T4" fmla="*/ 1170 w 1804"/>
                <a:gd name="T5" fmla="*/ 77 h 400"/>
                <a:gd name="T6" fmla="*/ 1178 w 1804"/>
                <a:gd name="T7" fmla="*/ 176 h 400"/>
                <a:gd name="T8" fmla="*/ 1178 w 1804"/>
                <a:gd name="T9" fmla="*/ 336 h 400"/>
                <a:gd name="T10" fmla="*/ 1804 w 1804"/>
                <a:gd name="T11" fmla="*/ 346 h 400"/>
                <a:gd name="T12" fmla="*/ 1804 w 1804"/>
                <a:gd name="T13" fmla="*/ 400 h 400"/>
                <a:gd name="T14" fmla="*/ 1741 w 1804"/>
                <a:gd name="T15" fmla="*/ 396 h 400"/>
                <a:gd name="T16" fmla="*/ 1165 w 1804"/>
                <a:gd name="T17" fmla="*/ 381 h 400"/>
                <a:gd name="T18" fmla="*/ 1047 w 1804"/>
                <a:gd name="T19" fmla="*/ 370 h 400"/>
                <a:gd name="T20" fmla="*/ 31 w 1804"/>
                <a:gd name="T21" fmla="*/ 378 h 400"/>
                <a:gd name="T22" fmla="*/ 0 w 1804"/>
                <a:gd name="T23" fmla="*/ 353 h 400"/>
                <a:gd name="T24" fmla="*/ 74 w 1804"/>
                <a:gd name="T25" fmla="*/ 334 h 400"/>
                <a:gd name="T26" fmla="*/ 68 w 1804"/>
                <a:gd name="T27" fmla="*/ 193 h 400"/>
                <a:gd name="T28" fmla="*/ 77 w 1804"/>
                <a:gd name="T29" fmla="*/ 51 h 400"/>
                <a:gd name="T30" fmla="*/ 108 w 1804"/>
                <a:gd name="T31" fmla="*/ 180 h 400"/>
                <a:gd name="T32" fmla="*/ 108 w 1804"/>
                <a:gd name="T33" fmla="*/ 329 h 400"/>
                <a:gd name="T34" fmla="*/ 492 w 1804"/>
                <a:gd name="T35" fmla="*/ 329 h 400"/>
                <a:gd name="T36" fmla="*/ 1077 w 1804"/>
                <a:gd name="T37" fmla="*/ 327 h 400"/>
                <a:gd name="T38" fmla="*/ 1100 w 1804"/>
                <a:gd name="T39" fmla="*/ 69 h 400"/>
                <a:gd name="T40" fmla="*/ 1094 w 1804"/>
                <a:gd name="T41" fmla="*/ 69 h 400"/>
                <a:gd name="T42" fmla="*/ 1023 w 1804"/>
                <a:gd name="T43" fmla="*/ 56 h 400"/>
                <a:gd name="T44" fmla="*/ 1059 w 1804"/>
                <a:gd name="T45" fmla="*/ 13 h 400"/>
                <a:gd name="T46" fmla="*/ 1076 w 1804"/>
                <a:gd name="T47" fmla="*/ 0 h 400"/>
                <a:gd name="T48" fmla="*/ 1076 w 1804"/>
                <a:gd name="T49" fmla="*/ 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04" h="400">
                  <a:moveTo>
                    <a:pt x="1076" y="0"/>
                  </a:moveTo>
                  <a:lnTo>
                    <a:pt x="1112" y="49"/>
                  </a:lnTo>
                  <a:lnTo>
                    <a:pt x="1170" y="77"/>
                  </a:lnTo>
                  <a:lnTo>
                    <a:pt x="1178" y="176"/>
                  </a:lnTo>
                  <a:lnTo>
                    <a:pt x="1178" y="336"/>
                  </a:lnTo>
                  <a:lnTo>
                    <a:pt x="1804" y="346"/>
                  </a:lnTo>
                  <a:lnTo>
                    <a:pt x="1804" y="400"/>
                  </a:lnTo>
                  <a:lnTo>
                    <a:pt x="1741" y="396"/>
                  </a:lnTo>
                  <a:lnTo>
                    <a:pt x="1165" y="381"/>
                  </a:lnTo>
                  <a:lnTo>
                    <a:pt x="1047" y="370"/>
                  </a:lnTo>
                  <a:lnTo>
                    <a:pt x="31" y="378"/>
                  </a:lnTo>
                  <a:lnTo>
                    <a:pt x="0" y="353"/>
                  </a:lnTo>
                  <a:lnTo>
                    <a:pt x="74" y="334"/>
                  </a:lnTo>
                  <a:lnTo>
                    <a:pt x="68" y="193"/>
                  </a:lnTo>
                  <a:lnTo>
                    <a:pt x="77" y="51"/>
                  </a:lnTo>
                  <a:lnTo>
                    <a:pt x="108" y="180"/>
                  </a:lnTo>
                  <a:lnTo>
                    <a:pt x="108" y="329"/>
                  </a:lnTo>
                  <a:lnTo>
                    <a:pt x="492" y="329"/>
                  </a:lnTo>
                  <a:lnTo>
                    <a:pt x="1077" y="327"/>
                  </a:lnTo>
                  <a:lnTo>
                    <a:pt x="1100" y="69"/>
                  </a:lnTo>
                  <a:lnTo>
                    <a:pt x="1094" y="69"/>
                  </a:lnTo>
                  <a:lnTo>
                    <a:pt x="1023" y="56"/>
                  </a:lnTo>
                  <a:lnTo>
                    <a:pt x="1059" y="13"/>
                  </a:lnTo>
                  <a:lnTo>
                    <a:pt x="1076" y="0"/>
                  </a:lnTo>
                  <a:lnTo>
                    <a:pt x="107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1052">
              <a:extLst>
                <a:ext uri="{FF2B5EF4-FFF2-40B4-BE49-F238E27FC236}">
                  <a16:creationId xmlns:a16="http://schemas.microsoft.com/office/drawing/2014/main" id="{3EF22BBB-51A8-4186-9A9E-9DC2C4D5E4FE}"/>
                </a:ext>
              </a:extLst>
            </p:cNvPr>
            <p:cNvSpPr>
              <a:spLocks/>
            </p:cNvSpPr>
            <p:nvPr/>
          </p:nvSpPr>
          <p:spPr bwMode="auto">
            <a:xfrm>
              <a:off x="3929" y="78"/>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1053">
              <a:extLst>
                <a:ext uri="{FF2B5EF4-FFF2-40B4-BE49-F238E27FC236}">
                  <a16:creationId xmlns:a16="http://schemas.microsoft.com/office/drawing/2014/main" id="{9351998D-FF6C-490D-BF0F-CCBDC2911C07}"/>
                </a:ext>
              </a:extLst>
            </p:cNvPr>
            <p:cNvSpPr>
              <a:spLocks/>
            </p:cNvSpPr>
            <p:nvPr/>
          </p:nvSpPr>
          <p:spPr bwMode="auto">
            <a:xfrm>
              <a:off x="2966" y="36"/>
              <a:ext cx="455" cy="47"/>
            </a:xfrm>
            <a:custGeom>
              <a:avLst/>
              <a:gdLst>
                <a:gd name="T0" fmla="*/ 0 w 455"/>
                <a:gd name="T1" fmla="*/ 0 h 47"/>
                <a:gd name="T2" fmla="*/ 448 w 455"/>
                <a:gd name="T3" fmla="*/ 0 h 47"/>
                <a:gd name="T4" fmla="*/ 455 w 455"/>
                <a:gd name="T5" fmla="*/ 47 h 47"/>
                <a:gd name="T6" fmla="*/ 55 w 455"/>
                <a:gd name="T7" fmla="*/ 42 h 47"/>
                <a:gd name="T8" fmla="*/ 0 w 455"/>
                <a:gd name="T9" fmla="*/ 0 h 47"/>
                <a:gd name="T10" fmla="*/ 0 w 455"/>
                <a:gd name="T11" fmla="*/ 0 h 47"/>
              </a:gdLst>
              <a:ahLst/>
              <a:cxnLst>
                <a:cxn ang="0">
                  <a:pos x="T0" y="T1"/>
                </a:cxn>
                <a:cxn ang="0">
                  <a:pos x="T2" y="T3"/>
                </a:cxn>
                <a:cxn ang="0">
                  <a:pos x="T4" y="T5"/>
                </a:cxn>
                <a:cxn ang="0">
                  <a:pos x="T6" y="T7"/>
                </a:cxn>
                <a:cxn ang="0">
                  <a:pos x="T8" y="T9"/>
                </a:cxn>
                <a:cxn ang="0">
                  <a:pos x="T10" y="T11"/>
                </a:cxn>
              </a:cxnLst>
              <a:rect l="0" t="0" r="r" b="b"/>
              <a:pathLst>
                <a:path w="455" h="47">
                  <a:moveTo>
                    <a:pt x="0" y="0"/>
                  </a:moveTo>
                  <a:lnTo>
                    <a:pt x="448" y="0"/>
                  </a:lnTo>
                  <a:lnTo>
                    <a:pt x="455" y="47"/>
                  </a:lnTo>
                  <a:lnTo>
                    <a:pt x="55" y="42"/>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1054">
              <a:extLst>
                <a:ext uri="{FF2B5EF4-FFF2-40B4-BE49-F238E27FC236}">
                  <a16:creationId xmlns:a16="http://schemas.microsoft.com/office/drawing/2014/main" id="{AFE75677-B055-4BE7-B1BF-8FFB4EE0CA9D}"/>
                </a:ext>
              </a:extLst>
            </p:cNvPr>
            <p:cNvSpPr>
              <a:spLocks/>
            </p:cNvSpPr>
            <p:nvPr/>
          </p:nvSpPr>
          <p:spPr bwMode="auto">
            <a:xfrm>
              <a:off x="3474" y="36"/>
              <a:ext cx="328" cy="271"/>
            </a:xfrm>
            <a:custGeom>
              <a:avLst/>
              <a:gdLst>
                <a:gd name="T0" fmla="*/ 241 w 328"/>
                <a:gd name="T1" fmla="*/ 0 h 271"/>
                <a:gd name="T2" fmla="*/ 306 w 328"/>
                <a:gd name="T3" fmla="*/ 25 h 271"/>
                <a:gd name="T4" fmla="*/ 323 w 328"/>
                <a:gd name="T5" fmla="*/ 98 h 271"/>
                <a:gd name="T6" fmla="*/ 328 w 328"/>
                <a:gd name="T7" fmla="*/ 271 h 271"/>
                <a:gd name="T8" fmla="*/ 279 w 328"/>
                <a:gd name="T9" fmla="*/ 265 h 271"/>
                <a:gd name="T10" fmla="*/ 282 w 328"/>
                <a:gd name="T11" fmla="*/ 167 h 271"/>
                <a:gd name="T12" fmla="*/ 267 w 328"/>
                <a:gd name="T13" fmla="*/ 77 h 271"/>
                <a:gd name="T14" fmla="*/ 190 w 328"/>
                <a:gd name="T15" fmla="*/ 66 h 271"/>
                <a:gd name="T16" fmla="*/ 0 w 328"/>
                <a:gd name="T17" fmla="*/ 57 h 271"/>
                <a:gd name="T18" fmla="*/ 15 w 328"/>
                <a:gd name="T19" fmla="*/ 17 h 271"/>
                <a:gd name="T20" fmla="*/ 241 w 328"/>
                <a:gd name="T21" fmla="*/ 0 h 271"/>
                <a:gd name="T22" fmla="*/ 241 w 328"/>
                <a:gd name="T23"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8" h="271">
                  <a:moveTo>
                    <a:pt x="241" y="0"/>
                  </a:moveTo>
                  <a:lnTo>
                    <a:pt x="306" y="25"/>
                  </a:lnTo>
                  <a:lnTo>
                    <a:pt x="323" y="98"/>
                  </a:lnTo>
                  <a:lnTo>
                    <a:pt x="328" y="271"/>
                  </a:lnTo>
                  <a:lnTo>
                    <a:pt x="279" y="265"/>
                  </a:lnTo>
                  <a:lnTo>
                    <a:pt x="282" y="167"/>
                  </a:lnTo>
                  <a:lnTo>
                    <a:pt x="267" y="77"/>
                  </a:lnTo>
                  <a:lnTo>
                    <a:pt x="190" y="66"/>
                  </a:lnTo>
                  <a:lnTo>
                    <a:pt x="0" y="57"/>
                  </a:lnTo>
                  <a:lnTo>
                    <a:pt x="15" y="17"/>
                  </a:lnTo>
                  <a:lnTo>
                    <a:pt x="241" y="0"/>
                  </a:lnTo>
                  <a:lnTo>
                    <a:pt x="24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1055">
              <a:extLst>
                <a:ext uri="{FF2B5EF4-FFF2-40B4-BE49-F238E27FC236}">
                  <a16:creationId xmlns:a16="http://schemas.microsoft.com/office/drawing/2014/main" id="{3E88B517-DAA7-4FA3-928F-3D55D96D2B4D}"/>
                </a:ext>
              </a:extLst>
            </p:cNvPr>
            <p:cNvSpPr>
              <a:spLocks/>
            </p:cNvSpPr>
            <p:nvPr/>
          </p:nvSpPr>
          <p:spPr bwMode="auto">
            <a:xfrm>
              <a:off x="3118" y="172"/>
              <a:ext cx="12" cy="142"/>
            </a:xfrm>
            <a:custGeom>
              <a:avLst/>
              <a:gdLst>
                <a:gd name="T0" fmla="*/ 0 w 12"/>
                <a:gd name="T1" fmla="*/ 0 h 142"/>
                <a:gd name="T2" fmla="*/ 12 w 12"/>
                <a:gd name="T3" fmla="*/ 142 h 142"/>
                <a:gd name="T4" fmla="*/ 0 w 12"/>
                <a:gd name="T5" fmla="*/ 0 h 142"/>
                <a:gd name="T6" fmla="*/ 0 w 12"/>
                <a:gd name="T7" fmla="*/ 0 h 142"/>
              </a:gdLst>
              <a:ahLst/>
              <a:cxnLst>
                <a:cxn ang="0">
                  <a:pos x="T0" y="T1"/>
                </a:cxn>
                <a:cxn ang="0">
                  <a:pos x="T2" y="T3"/>
                </a:cxn>
                <a:cxn ang="0">
                  <a:pos x="T4" y="T5"/>
                </a:cxn>
                <a:cxn ang="0">
                  <a:pos x="T6" y="T7"/>
                </a:cxn>
              </a:cxnLst>
              <a:rect l="0" t="0" r="r" b="b"/>
              <a:pathLst>
                <a:path w="12" h="142">
                  <a:moveTo>
                    <a:pt x="0" y="0"/>
                  </a:moveTo>
                  <a:lnTo>
                    <a:pt x="12" y="142"/>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1056">
              <a:extLst>
                <a:ext uri="{FF2B5EF4-FFF2-40B4-BE49-F238E27FC236}">
                  <a16:creationId xmlns:a16="http://schemas.microsoft.com/office/drawing/2014/main" id="{E7FEB2A8-A0AB-4FD3-81D5-5D6C7E5FC2C9}"/>
                </a:ext>
              </a:extLst>
            </p:cNvPr>
            <p:cNvSpPr>
              <a:spLocks/>
            </p:cNvSpPr>
            <p:nvPr/>
          </p:nvSpPr>
          <p:spPr bwMode="auto">
            <a:xfrm>
              <a:off x="3402" y="179"/>
              <a:ext cx="3" cy="135"/>
            </a:xfrm>
            <a:custGeom>
              <a:avLst/>
              <a:gdLst>
                <a:gd name="T0" fmla="*/ 0 w 3"/>
                <a:gd name="T1" fmla="*/ 0 h 135"/>
                <a:gd name="T2" fmla="*/ 3 w 3"/>
                <a:gd name="T3" fmla="*/ 135 h 135"/>
                <a:gd name="T4" fmla="*/ 0 w 3"/>
                <a:gd name="T5" fmla="*/ 0 h 135"/>
                <a:gd name="T6" fmla="*/ 0 w 3"/>
                <a:gd name="T7" fmla="*/ 0 h 135"/>
              </a:gdLst>
              <a:ahLst/>
              <a:cxnLst>
                <a:cxn ang="0">
                  <a:pos x="T0" y="T1"/>
                </a:cxn>
                <a:cxn ang="0">
                  <a:pos x="T2" y="T3"/>
                </a:cxn>
                <a:cxn ang="0">
                  <a:pos x="T4" y="T5"/>
                </a:cxn>
                <a:cxn ang="0">
                  <a:pos x="T6" y="T7"/>
                </a:cxn>
              </a:cxnLst>
              <a:rect l="0" t="0" r="r" b="b"/>
              <a:pathLst>
                <a:path w="3" h="135">
                  <a:moveTo>
                    <a:pt x="0" y="0"/>
                  </a:moveTo>
                  <a:lnTo>
                    <a:pt x="3" y="135"/>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1057">
              <a:extLst>
                <a:ext uri="{FF2B5EF4-FFF2-40B4-BE49-F238E27FC236}">
                  <a16:creationId xmlns:a16="http://schemas.microsoft.com/office/drawing/2014/main" id="{A064A4B1-BC99-4CE1-B5C8-E197004CB8B8}"/>
                </a:ext>
              </a:extLst>
            </p:cNvPr>
            <p:cNvSpPr>
              <a:spLocks/>
            </p:cNvSpPr>
            <p:nvPr/>
          </p:nvSpPr>
          <p:spPr bwMode="auto">
            <a:xfrm>
              <a:off x="3464" y="188"/>
              <a:ext cx="8" cy="108"/>
            </a:xfrm>
            <a:custGeom>
              <a:avLst/>
              <a:gdLst>
                <a:gd name="T0" fmla="*/ 0 w 8"/>
                <a:gd name="T1" fmla="*/ 0 h 108"/>
                <a:gd name="T2" fmla="*/ 8 w 8"/>
                <a:gd name="T3" fmla="*/ 104 h 108"/>
                <a:gd name="T4" fmla="*/ 3 w 8"/>
                <a:gd name="T5" fmla="*/ 108 h 108"/>
                <a:gd name="T6" fmla="*/ 0 w 8"/>
                <a:gd name="T7" fmla="*/ 0 h 108"/>
                <a:gd name="T8" fmla="*/ 0 w 8"/>
                <a:gd name="T9" fmla="*/ 0 h 108"/>
              </a:gdLst>
              <a:ahLst/>
              <a:cxnLst>
                <a:cxn ang="0">
                  <a:pos x="T0" y="T1"/>
                </a:cxn>
                <a:cxn ang="0">
                  <a:pos x="T2" y="T3"/>
                </a:cxn>
                <a:cxn ang="0">
                  <a:pos x="T4" y="T5"/>
                </a:cxn>
                <a:cxn ang="0">
                  <a:pos x="T6" y="T7"/>
                </a:cxn>
                <a:cxn ang="0">
                  <a:pos x="T8" y="T9"/>
                </a:cxn>
              </a:cxnLst>
              <a:rect l="0" t="0" r="r" b="b"/>
              <a:pathLst>
                <a:path w="8" h="108">
                  <a:moveTo>
                    <a:pt x="0" y="0"/>
                  </a:moveTo>
                  <a:lnTo>
                    <a:pt x="8" y="104"/>
                  </a:lnTo>
                  <a:lnTo>
                    <a:pt x="3" y="108"/>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1058">
              <a:extLst>
                <a:ext uri="{FF2B5EF4-FFF2-40B4-BE49-F238E27FC236}">
                  <a16:creationId xmlns:a16="http://schemas.microsoft.com/office/drawing/2014/main" id="{CF3C1690-E29B-40A6-8497-F013F5549EE6}"/>
                </a:ext>
              </a:extLst>
            </p:cNvPr>
            <p:cNvSpPr>
              <a:spLocks/>
            </p:cNvSpPr>
            <p:nvPr/>
          </p:nvSpPr>
          <p:spPr bwMode="auto">
            <a:xfrm>
              <a:off x="1783" y="363"/>
              <a:ext cx="844" cy="66"/>
            </a:xfrm>
            <a:custGeom>
              <a:avLst/>
              <a:gdLst>
                <a:gd name="T0" fmla="*/ 802 w 844"/>
                <a:gd name="T1" fmla="*/ 0 h 66"/>
                <a:gd name="T2" fmla="*/ 844 w 844"/>
                <a:gd name="T3" fmla="*/ 30 h 66"/>
                <a:gd name="T4" fmla="*/ 436 w 844"/>
                <a:gd name="T5" fmla="*/ 66 h 66"/>
                <a:gd name="T6" fmla="*/ 0 w 844"/>
                <a:gd name="T7" fmla="*/ 60 h 66"/>
                <a:gd name="T8" fmla="*/ 41 w 844"/>
                <a:gd name="T9" fmla="*/ 15 h 66"/>
                <a:gd name="T10" fmla="*/ 131 w 844"/>
                <a:gd name="T11" fmla="*/ 17 h 66"/>
                <a:gd name="T12" fmla="*/ 802 w 844"/>
                <a:gd name="T13" fmla="*/ 0 h 66"/>
                <a:gd name="T14" fmla="*/ 802 w 844"/>
                <a:gd name="T15" fmla="*/ 0 h 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4" h="66">
                  <a:moveTo>
                    <a:pt x="802" y="0"/>
                  </a:moveTo>
                  <a:lnTo>
                    <a:pt x="844" y="30"/>
                  </a:lnTo>
                  <a:lnTo>
                    <a:pt x="436" y="66"/>
                  </a:lnTo>
                  <a:lnTo>
                    <a:pt x="0" y="60"/>
                  </a:lnTo>
                  <a:lnTo>
                    <a:pt x="41" y="15"/>
                  </a:lnTo>
                  <a:lnTo>
                    <a:pt x="131" y="17"/>
                  </a:lnTo>
                  <a:lnTo>
                    <a:pt x="802" y="0"/>
                  </a:lnTo>
                  <a:lnTo>
                    <a:pt x="80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1059">
              <a:extLst>
                <a:ext uri="{FF2B5EF4-FFF2-40B4-BE49-F238E27FC236}">
                  <a16:creationId xmlns:a16="http://schemas.microsoft.com/office/drawing/2014/main" id="{6F41E9B3-A8AF-428D-9440-A2137A4F7F33}"/>
                </a:ext>
              </a:extLst>
            </p:cNvPr>
            <p:cNvSpPr>
              <a:spLocks/>
            </p:cNvSpPr>
            <p:nvPr/>
          </p:nvSpPr>
          <p:spPr bwMode="auto">
            <a:xfrm>
              <a:off x="4869" y="380"/>
              <a:ext cx="713" cy="645"/>
            </a:xfrm>
            <a:custGeom>
              <a:avLst/>
              <a:gdLst>
                <a:gd name="T0" fmla="*/ 0 w 713"/>
                <a:gd name="T1" fmla="*/ 0 h 645"/>
                <a:gd name="T2" fmla="*/ 142 w 713"/>
                <a:gd name="T3" fmla="*/ 92 h 645"/>
                <a:gd name="T4" fmla="*/ 279 w 713"/>
                <a:gd name="T5" fmla="*/ 194 h 645"/>
                <a:gd name="T6" fmla="*/ 506 w 713"/>
                <a:gd name="T7" fmla="*/ 393 h 645"/>
                <a:gd name="T8" fmla="*/ 713 w 713"/>
                <a:gd name="T9" fmla="*/ 624 h 645"/>
                <a:gd name="T10" fmla="*/ 657 w 713"/>
                <a:gd name="T11" fmla="*/ 645 h 645"/>
                <a:gd name="T12" fmla="*/ 600 w 713"/>
                <a:gd name="T13" fmla="*/ 564 h 645"/>
                <a:gd name="T14" fmla="*/ 464 w 713"/>
                <a:gd name="T15" fmla="*/ 423 h 645"/>
                <a:gd name="T16" fmla="*/ 322 w 713"/>
                <a:gd name="T17" fmla="*/ 289 h 645"/>
                <a:gd name="T18" fmla="*/ 176 w 713"/>
                <a:gd name="T19" fmla="*/ 167 h 645"/>
                <a:gd name="T20" fmla="*/ 26 w 713"/>
                <a:gd name="T21" fmla="*/ 60 h 645"/>
                <a:gd name="T22" fmla="*/ 0 w 713"/>
                <a:gd name="T23" fmla="*/ 0 h 645"/>
                <a:gd name="T24" fmla="*/ 0 w 713"/>
                <a:gd name="T25" fmla="*/ 0 h 6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13" h="645">
                  <a:moveTo>
                    <a:pt x="0" y="0"/>
                  </a:moveTo>
                  <a:lnTo>
                    <a:pt x="142" y="92"/>
                  </a:lnTo>
                  <a:lnTo>
                    <a:pt x="279" y="194"/>
                  </a:lnTo>
                  <a:lnTo>
                    <a:pt x="506" y="393"/>
                  </a:lnTo>
                  <a:lnTo>
                    <a:pt x="713" y="624"/>
                  </a:lnTo>
                  <a:lnTo>
                    <a:pt x="657" y="645"/>
                  </a:lnTo>
                  <a:lnTo>
                    <a:pt x="600" y="564"/>
                  </a:lnTo>
                  <a:lnTo>
                    <a:pt x="464" y="423"/>
                  </a:lnTo>
                  <a:lnTo>
                    <a:pt x="322" y="289"/>
                  </a:lnTo>
                  <a:lnTo>
                    <a:pt x="176" y="167"/>
                  </a:lnTo>
                  <a:lnTo>
                    <a:pt x="26" y="60"/>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1060">
              <a:extLst>
                <a:ext uri="{FF2B5EF4-FFF2-40B4-BE49-F238E27FC236}">
                  <a16:creationId xmlns:a16="http://schemas.microsoft.com/office/drawing/2014/main" id="{0B559801-5DD1-4884-AE4A-FDB5C51A5862}"/>
                </a:ext>
              </a:extLst>
            </p:cNvPr>
            <p:cNvSpPr>
              <a:spLocks/>
            </p:cNvSpPr>
            <p:nvPr/>
          </p:nvSpPr>
          <p:spPr bwMode="auto">
            <a:xfrm>
              <a:off x="4755" y="389"/>
              <a:ext cx="248" cy="190"/>
            </a:xfrm>
            <a:custGeom>
              <a:avLst/>
              <a:gdLst>
                <a:gd name="T0" fmla="*/ 0 w 248"/>
                <a:gd name="T1" fmla="*/ 0 h 190"/>
                <a:gd name="T2" fmla="*/ 121 w 248"/>
                <a:gd name="T3" fmla="*/ 102 h 190"/>
                <a:gd name="T4" fmla="*/ 248 w 248"/>
                <a:gd name="T5" fmla="*/ 190 h 190"/>
                <a:gd name="T6" fmla="*/ 147 w 248"/>
                <a:gd name="T7" fmla="*/ 185 h 190"/>
                <a:gd name="T8" fmla="*/ 48 w 248"/>
                <a:gd name="T9" fmla="*/ 102 h 190"/>
                <a:gd name="T10" fmla="*/ 0 w 248"/>
                <a:gd name="T11" fmla="*/ 0 h 190"/>
                <a:gd name="T12" fmla="*/ 0 w 248"/>
                <a:gd name="T13" fmla="*/ 0 h 190"/>
              </a:gdLst>
              <a:ahLst/>
              <a:cxnLst>
                <a:cxn ang="0">
                  <a:pos x="T0" y="T1"/>
                </a:cxn>
                <a:cxn ang="0">
                  <a:pos x="T2" y="T3"/>
                </a:cxn>
                <a:cxn ang="0">
                  <a:pos x="T4" y="T5"/>
                </a:cxn>
                <a:cxn ang="0">
                  <a:pos x="T6" y="T7"/>
                </a:cxn>
                <a:cxn ang="0">
                  <a:pos x="T8" y="T9"/>
                </a:cxn>
                <a:cxn ang="0">
                  <a:pos x="T10" y="T11"/>
                </a:cxn>
                <a:cxn ang="0">
                  <a:pos x="T12" y="T13"/>
                </a:cxn>
              </a:cxnLst>
              <a:rect l="0" t="0" r="r" b="b"/>
              <a:pathLst>
                <a:path w="248" h="190">
                  <a:moveTo>
                    <a:pt x="0" y="0"/>
                  </a:moveTo>
                  <a:lnTo>
                    <a:pt x="121" y="102"/>
                  </a:lnTo>
                  <a:lnTo>
                    <a:pt x="248" y="190"/>
                  </a:lnTo>
                  <a:lnTo>
                    <a:pt x="147" y="185"/>
                  </a:lnTo>
                  <a:lnTo>
                    <a:pt x="48" y="102"/>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1061">
              <a:extLst>
                <a:ext uri="{FF2B5EF4-FFF2-40B4-BE49-F238E27FC236}">
                  <a16:creationId xmlns:a16="http://schemas.microsoft.com/office/drawing/2014/main" id="{78B94A5A-1D32-408F-A590-6328062071E1}"/>
                </a:ext>
              </a:extLst>
            </p:cNvPr>
            <p:cNvSpPr>
              <a:spLocks/>
            </p:cNvSpPr>
            <p:nvPr/>
          </p:nvSpPr>
          <p:spPr bwMode="auto">
            <a:xfrm>
              <a:off x="1680" y="423"/>
              <a:ext cx="72" cy="1295"/>
            </a:xfrm>
            <a:custGeom>
              <a:avLst/>
              <a:gdLst>
                <a:gd name="T0" fmla="*/ 48 w 72"/>
                <a:gd name="T1" fmla="*/ 0 h 1295"/>
                <a:gd name="T2" fmla="*/ 72 w 72"/>
                <a:gd name="T3" fmla="*/ 94 h 1295"/>
                <a:gd name="T4" fmla="*/ 68 w 72"/>
                <a:gd name="T5" fmla="*/ 154 h 1295"/>
                <a:gd name="T6" fmla="*/ 72 w 72"/>
                <a:gd name="T7" fmla="*/ 211 h 1295"/>
                <a:gd name="T8" fmla="*/ 36 w 72"/>
                <a:gd name="T9" fmla="*/ 874 h 1295"/>
                <a:gd name="T10" fmla="*/ 29 w 72"/>
                <a:gd name="T11" fmla="*/ 1295 h 1295"/>
                <a:gd name="T12" fmla="*/ 0 w 72"/>
                <a:gd name="T13" fmla="*/ 1160 h 1295"/>
                <a:gd name="T14" fmla="*/ 7 w 72"/>
                <a:gd name="T15" fmla="*/ 1006 h 1295"/>
                <a:gd name="T16" fmla="*/ 19 w 72"/>
                <a:gd name="T17" fmla="*/ 519 h 1295"/>
                <a:gd name="T18" fmla="*/ 43 w 72"/>
                <a:gd name="T19" fmla="*/ 6 h 1295"/>
                <a:gd name="T20" fmla="*/ 48 w 72"/>
                <a:gd name="T21" fmla="*/ 0 h 1295"/>
                <a:gd name="T22" fmla="*/ 48 w 72"/>
                <a:gd name="T23" fmla="*/ 0 h 1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2" h="1295">
                  <a:moveTo>
                    <a:pt x="48" y="0"/>
                  </a:moveTo>
                  <a:lnTo>
                    <a:pt x="72" y="94"/>
                  </a:lnTo>
                  <a:lnTo>
                    <a:pt x="68" y="154"/>
                  </a:lnTo>
                  <a:lnTo>
                    <a:pt x="72" y="211"/>
                  </a:lnTo>
                  <a:lnTo>
                    <a:pt x="36" y="874"/>
                  </a:lnTo>
                  <a:lnTo>
                    <a:pt x="29" y="1295"/>
                  </a:lnTo>
                  <a:lnTo>
                    <a:pt x="0" y="1160"/>
                  </a:lnTo>
                  <a:lnTo>
                    <a:pt x="7" y="1006"/>
                  </a:lnTo>
                  <a:lnTo>
                    <a:pt x="19" y="519"/>
                  </a:lnTo>
                  <a:lnTo>
                    <a:pt x="43" y="6"/>
                  </a:lnTo>
                  <a:lnTo>
                    <a:pt x="48" y="0"/>
                  </a:lnTo>
                  <a:lnTo>
                    <a:pt x="4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1062">
              <a:extLst>
                <a:ext uri="{FF2B5EF4-FFF2-40B4-BE49-F238E27FC236}">
                  <a16:creationId xmlns:a16="http://schemas.microsoft.com/office/drawing/2014/main" id="{ECD3FF63-983A-4B82-AC50-C2B97B73A879}"/>
                </a:ext>
              </a:extLst>
            </p:cNvPr>
            <p:cNvSpPr>
              <a:spLocks/>
            </p:cNvSpPr>
            <p:nvPr/>
          </p:nvSpPr>
          <p:spPr bwMode="auto">
            <a:xfrm>
              <a:off x="3260" y="508"/>
              <a:ext cx="115" cy="116"/>
            </a:xfrm>
            <a:custGeom>
              <a:avLst/>
              <a:gdLst>
                <a:gd name="T0" fmla="*/ 103 w 115"/>
                <a:gd name="T1" fmla="*/ 0 h 116"/>
                <a:gd name="T2" fmla="*/ 115 w 115"/>
                <a:gd name="T3" fmla="*/ 83 h 116"/>
                <a:gd name="T4" fmla="*/ 31 w 115"/>
                <a:gd name="T5" fmla="*/ 116 h 116"/>
                <a:gd name="T6" fmla="*/ 0 w 115"/>
                <a:gd name="T7" fmla="*/ 24 h 116"/>
                <a:gd name="T8" fmla="*/ 67 w 115"/>
                <a:gd name="T9" fmla="*/ 58 h 116"/>
                <a:gd name="T10" fmla="*/ 103 w 115"/>
                <a:gd name="T11" fmla="*/ 0 h 116"/>
                <a:gd name="T12" fmla="*/ 103 w 115"/>
                <a:gd name="T13" fmla="*/ 0 h 116"/>
              </a:gdLst>
              <a:ahLst/>
              <a:cxnLst>
                <a:cxn ang="0">
                  <a:pos x="T0" y="T1"/>
                </a:cxn>
                <a:cxn ang="0">
                  <a:pos x="T2" y="T3"/>
                </a:cxn>
                <a:cxn ang="0">
                  <a:pos x="T4" y="T5"/>
                </a:cxn>
                <a:cxn ang="0">
                  <a:pos x="T6" y="T7"/>
                </a:cxn>
                <a:cxn ang="0">
                  <a:pos x="T8" y="T9"/>
                </a:cxn>
                <a:cxn ang="0">
                  <a:pos x="T10" y="T11"/>
                </a:cxn>
                <a:cxn ang="0">
                  <a:pos x="T12" y="T13"/>
                </a:cxn>
              </a:cxnLst>
              <a:rect l="0" t="0" r="r" b="b"/>
              <a:pathLst>
                <a:path w="115" h="116">
                  <a:moveTo>
                    <a:pt x="103" y="0"/>
                  </a:moveTo>
                  <a:lnTo>
                    <a:pt x="115" y="83"/>
                  </a:lnTo>
                  <a:lnTo>
                    <a:pt x="31" y="116"/>
                  </a:lnTo>
                  <a:lnTo>
                    <a:pt x="0" y="24"/>
                  </a:lnTo>
                  <a:lnTo>
                    <a:pt x="67" y="58"/>
                  </a:lnTo>
                  <a:lnTo>
                    <a:pt x="103" y="0"/>
                  </a:lnTo>
                  <a:lnTo>
                    <a:pt x="10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344" name="Freeform 1063">
              <a:extLst>
                <a:ext uri="{FF2B5EF4-FFF2-40B4-BE49-F238E27FC236}">
                  <a16:creationId xmlns:a16="http://schemas.microsoft.com/office/drawing/2014/main" id="{FA1256D1-CFC5-4BD7-854E-6E173F6D3983}"/>
                </a:ext>
              </a:extLst>
            </p:cNvPr>
            <p:cNvSpPr>
              <a:spLocks/>
            </p:cNvSpPr>
            <p:nvPr/>
          </p:nvSpPr>
          <p:spPr bwMode="auto">
            <a:xfrm>
              <a:off x="5042" y="624"/>
              <a:ext cx="381" cy="389"/>
            </a:xfrm>
            <a:custGeom>
              <a:avLst/>
              <a:gdLst>
                <a:gd name="T0" fmla="*/ 26 w 381"/>
                <a:gd name="T1" fmla="*/ 0 h 389"/>
                <a:gd name="T2" fmla="*/ 108 w 381"/>
                <a:gd name="T3" fmla="*/ 96 h 389"/>
                <a:gd name="T4" fmla="*/ 198 w 381"/>
                <a:gd name="T5" fmla="*/ 177 h 389"/>
                <a:gd name="T6" fmla="*/ 381 w 381"/>
                <a:gd name="T7" fmla="*/ 346 h 389"/>
                <a:gd name="T8" fmla="*/ 374 w 381"/>
                <a:gd name="T9" fmla="*/ 389 h 389"/>
                <a:gd name="T10" fmla="*/ 342 w 381"/>
                <a:gd name="T11" fmla="*/ 374 h 389"/>
                <a:gd name="T12" fmla="*/ 267 w 381"/>
                <a:gd name="T13" fmla="*/ 303 h 389"/>
                <a:gd name="T14" fmla="*/ 0 w 381"/>
                <a:gd name="T15" fmla="*/ 44 h 389"/>
                <a:gd name="T16" fmla="*/ 26 w 381"/>
                <a:gd name="T17" fmla="*/ 0 h 389"/>
                <a:gd name="T18" fmla="*/ 26 w 381"/>
                <a:gd name="T19" fmla="*/ 0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1" h="389">
                  <a:moveTo>
                    <a:pt x="26" y="0"/>
                  </a:moveTo>
                  <a:lnTo>
                    <a:pt x="108" y="96"/>
                  </a:lnTo>
                  <a:lnTo>
                    <a:pt x="198" y="177"/>
                  </a:lnTo>
                  <a:lnTo>
                    <a:pt x="381" y="346"/>
                  </a:lnTo>
                  <a:lnTo>
                    <a:pt x="374" y="389"/>
                  </a:lnTo>
                  <a:lnTo>
                    <a:pt x="342" y="374"/>
                  </a:lnTo>
                  <a:lnTo>
                    <a:pt x="267" y="303"/>
                  </a:lnTo>
                  <a:lnTo>
                    <a:pt x="0" y="44"/>
                  </a:lnTo>
                  <a:lnTo>
                    <a:pt x="26" y="0"/>
                  </a:lnTo>
                  <a:lnTo>
                    <a:pt x="2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345" name="Freeform 1064">
              <a:extLst>
                <a:ext uri="{FF2B5EF4-FFF2-40B4-BE49-F238E27FC236}">
                  <a16:creationId xmlns:a16="http://schemas.microsoft.com/office/drawing/2014/main" id="{602D7220-C084-4FE9-879E-0877771C82BE}"/>
                </a:ext>
              </a:extLst>
            </p:cNvPr>
            <p:cNvSpPr>
              <a:spLocks/>
            </p:cNvSpPr>
            <p:nvPr/>
          </p:nvSpPr>
          <p:spPr bwMode="auto">
            <a:xfrm>
              <a:off x="1667" y="1020"/>
              <a:ext cx="3941" cy="2962"/>
            </a:xfrm>
            <a:custGeom>
              <a:avLst/>
              <a:gdLst>
                <a:gd name="T0" fmla="*/ 3941 w 3941"/>
                <a:gd name="T1" fmla="*/ 87 h 2962"/>
                <a:gd name="T2" fmla="*/ 3764 w 3941"/>
                <a:gd name="T3" fmla="*/ 292 h 2962"/>
                <a:gd name="T4" fmla="*/ 3437 w 3941"/>
                <a:gd name="T5" fmla="*/ 590 h 2962"/>
                <a:gd name="T6" fmla="*/ 3160 w 3941"/>
                <a:gd name="T7" fmla="*/ 855 h 2962"/>
                <a:gd name="T8" fmla="*/ 2423 w 3941"/>
                <a:gd name="T9" fmla="*/ 850 h 2962"/>
                <a:gd name="T10" fmla="*/ 2226 w 3941"/>
                <a:gd name="T11" fmla="*/ 934 h 2962"/>
                <a:gd name="T12" fmla="*/ 2195 w 3941"/>
                <a:gd name="T13" fmla="*/ 1757 h 2962"/>
                <a:gd name="T14" fmla="*/ 2575 w 3941"/>
                <a:gd name="T15" fmla="*/ 1703 h 2962"/>
                <a:gd name="T16" fmla="*/ 2890 w 3941"/>
                <a:gd name="T17" fmla="*/ 1960 h 2962"/>
                <a:gd name="T18" fmla="*/ 2813 w 3941"/>
                <a:gd name="T19" fmla="*/ 1970 h 2962"/>
                <a:gd name="T20" fmla="*/ 2726 w 3941"/>
                <a:gd name="T21" fmla="*/ 1862 h 2962"/>
                <a:gd name="T22" fmla="*/ 2291 w 3941"/>
                <a:gd name="T23" fmla="*/ 1829 h 2962"/>
                <a:gd name="T24" fmla="*/ 2156 w 3941"/>
                <a:gd name="T25" fmla="*/ 2236 h 2962"/>
                <a:gd name="T26" fmla="*/ 2127 w 3941"/>
                <a:gd name="T27" fmla="*/ 2582 h 2962"/>
                <a:gd name="T28" fmla="*/ 2401 w 3941"/>
                <a:gd name="T29" fmla="*/ 2768 h 2962"/>
                <a:gd name="T30" fmla="*/ 2288 w 3941"/>
                <a:gd name="T31" fmla="*/ 2924 h 2962"/>
                <a:gd name="T32" fmla="*/ 2213 w 3941"/>
                <a:gd name="T33" fmla="*/ 2905 h 2962"/>
                <a:gd name="T34" fmla="*/ 2250 w 3941"/>
                <a:gd name="T35" fmla="*/ 2806 h 2962"/>
                <a:gd name="T36" fmla="*/ 2142 w 3941"/>
                <a:gd name="T37" fmla="*/ 2843 h 2962"/>
                <a:gd name="T38" fmla="*/ 2125 w 3941"/>
                <a:gd name="T39" fmla="*/ 2856 h 2962"/>
                <a:gd name="T40" fmla="*/ 2033 w 3941"/>
                <a:gd name="T41" fmla="*/ 2934 h 2962"/>
                <a:gd name="T42" fmla="*/ 2033 w 3941"/>
                <a:gd name="T43" fmla="*/ 2655 h 2962"/>
                <a:gd name="T44" fmla="*/ 2084 w 3941"/>
                <a:gd name="T45" fmla="*/ 1197 h 2962"/>
                <a:gd name="T46" fmla="*/ 1970 w 3941"/>
                <a:gd name="T47" fmla="*/ 1893 h 2962"/>
                <a:gd name="T48" fmla="*/ 1966 w 3941"/>
                <a:gd name="T49" fmla="*/ 1631 h 2962"/>
                <a:gd name="T50" fmla="*/ 1970 w 3941"/>
                <a:gd name="T51" fmla="*/ 1026 h 2962"/>
                <a:gd name="T52" fmla="*/ 1886 w 3941"/>
                <a:gd name="T53" fmla="*/ 1068 h 2962"/>
                <a:gd name="T54" fmla="*/ 1758 w 3941"/>
                <a:gd name="T55" fmla="*/ 1013 h 2962"/>
                <a:gd name="T56" fmla="*/ 1631 w 3941"/>
                <a:gd name="T57" fmla="*/ 1004 h 2962"/>
                <a:gd name="T58" fmla="*/ 1570 w 3941"/>
                <a:gd name="T59" fmla="*/ 1058 h 2962"/>
                <a:gd name="T60" fmla="*/ 1510 w 3941"/>
                <a:gd name="T61" fmla="*/ 1090 h 2962"/>
                <a:gd name="T62" fmla="*/ 1446 w 3941"/>
                <a:gd name="T63" fmla="*/ 998 h 2962"/>
                <a:gd name="T64" fmla="*/ 1380 w 3941"/>
                <a:gd name="T65" fmla="*/ 1165 h 2962"/>
                <a:gd name="T66" fmla="*/ 1364 w 3941"/>
                <a:gd name="T67" fmla="*/ 1032 h 2962"/>
                <a:gd name="T68" fmla="*/ 1294 w 3941"/>
                <a:gd name="T69" fmla="*/ 991 h 2962"/>
                <a:gd name="T70" fmla="*/ 1197 w 3941"/>
                <a:gd name="T71" fmla="*/ 983 h 2962"/>
                <a:gd name="T72" fmla="*/ 1125 w 3941"/>
                <a:gd name="T73" fmla="*/ 1295 h 2962"/>
                <a:gd name="T74" fmla="*/ 1093 w 3941"/>
                <a:gd name="T75" fmla="*/ 1083 h 2962"/>
                <a:gd name="T76" fmla="*/ 538 w 3941"/>
                <a:gd name="T77" fmla="*/ 795 h 2962"/>
                <a:gd name="T78" fmla="*/ 161 w 3941"/>
                <a:gd name="T79" fmla="*/ 756 h 2962"/>
                <a:gd name="T80" fmla="*/ 0 w 3941"/>
                <a:gd name="T81" fmla="*/ 712 h 2962"/>
                <a:gd name="T82" fmla="*/ 385 w 3941"/>
                <a:gd name="T83" fmla="*/ 671 h 2962"/>
                <a:gd name="T84" fmla="*/ 2050 w 3941"/>
                <a:gd name="T85" fmla="*/ 705 h 2962"/>
                <a:gd name="T86" fmla="*/ 3124 w 3941"/>
                <a:gd name="T87" fmla="*/ 744 h 2962"/>
                <a:gd name="T88" fmla="*/ 3487 w 3941"/>
                <a:gd name="T89" fmla="*/ 382 h 2962"/>
                <a:gd name="T90" fmla="*/ 3904 w 3941"/>
                <a:gd name="T91" fmla="*/ 0 h 2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941" h="2962">
                  <a:moveTo>
                    <a:pt x="3904" y="0"/>
                  </a:moveTo>
                  <a:lnTo>
                    <a:pt x="3941" y="87"/>
                  </a:lnTo>
                  <a:lnTo>
                    <a:pt x="3870" y="186"/>
                  </a:lnTo>
                  <a:lnTo>
                    <a:pt x="3764" y="292"/>
                  </a:lnTo>
                  <a:lnTo>
                    <a:pt x="3652" y="382"/>
                  </a:lnTo>
                  <a:lnTo>
                    <a:pt x="3437" y="590"/>
                  </a:lnTo>
                  <a:lnTo>
                    <a:pt x="3300" y="729"/>
                  </a:lnTo>
                  <a:lnTo>
                    <a:pt x="3160" y="855"/>
                  </a:lnTo>
                  <a:lnTo>
                    <a:pt x="3044" y="872"/>
                  </a:lnTo>
                  <a:lnTo>
                    <a:pt x="2423" y="850"/>
                  </a:lnTo>
                  <a:lnTo>
                    <a:pt x="2284" y="836"/>
                  </a:lnTo>
                  <a:lnTo>
                    <a:pt x="2226" y="934"/>
                  </a:lnTo>
                  <a:lnTo>
                    <a:pt x="2201" y="1594"/>
                  </a:lnTo>
                  <a:lnTo>
                    <a:pt x="2195" y="1757"/>
                  </a:lnTo>
                  <a:lnTo>
                    <a:pt x="2380" y="1691"/>
                  </a:lnTo>
                  <a:lnTo>
                    <a:pt x="2575" y="1703"/>
                  </a:lnTo>
                  <a:lnTo>
                    <a:pt x="2753" y="1791"/>
                  </a:lnTo>
                  <a:lnTo>
                    <a:pt x="2890" y="1960"/>
                  </a:lnTo>
                  <a:lnTo>
                    <a:pt x="2891" y="2052"/>
                  </a:lnTo>
                  <a:lnTo>
                    <a:pt x="2813" y="1970"/>
                  </a:lnTo>
                  <a:lnTo>
                    <a:pt x="2780" y="1906"/>
                  </a:lnTo>
                  <a:lnTo>
                    <a:pt x="2726" y="1862"/>
                  </a:lnTo>
                  <a:lnTo>
                    <a:pt x="2507" y="1797"/>
                  </a:lnTo>
                  <a:lnTo>
                    <a:pt x="2291" y="1829"/>
                  </a:lnTo>
                  <a:lnTo>
                    <a:pt x="2221" y="2105"/>
                  </a:lnTo>
                  <a:lnTo>
                    <a:pt x="2156" y="2236"/>
                  </a:lnTo>
                  <a:lnTo>
                    <a:pt x="2149" y="2398"/>
                  </a:lnTo>
                  <a:lnTo>
                    <a:pt x="2127" y="2582"/>
                  </a:lnTo>
                  <a:lnTo>
                    <a:pt x="2310" y="2640"/>
                  </a:lnTo>
                  <a:lnTo>
                    <a:pt x="2401" y="2768"/>
                  </a:lnTo>
                  <a:lnTo>
                    <a:pt x="2351" y="2853"/>
                  </a:lnTo>
                  <a:lnTo>
                    <a:pt x="2288" y="2924"/>
                  </a:lnTo>
                  <a:lnTo>
                    <a:pt x="2260" y="2872"/>
                  </a:lnTo>
                  <a:lnTo>
                    <a:pt x="2213" y="2905"/>
                  </a:lnTo>
                  <a:lnTo>
                    <a:pt x="2225" y="2841"/>
                  </a:lnTo>
                  <a:lnTo>
                    <a:pt x="2250" y="2806"/>
                  </a:lnTo>
                  <a:lnTo>
                    <a:pt x="2195" y="2845"/>
                  </a:lnTo>
                  <a:lnTo>
                    <a:pt x="2142" y="2843"/>
                  </a:lnTo>
                  <a:lnTo>
                    <a:pt x="2175" y="2787"/>
                  </a:lnTo>
                  <a:lnTo>
                    <a:pt x="2125" y="2856"/>
                  </a:lnTo>
                  <a:lnTo>
                    <a:pt x="2105" y="2962"/>
                  </a:lnTo>
                  <a:lnTo>
                    <a:pt x="2033" y="2934"/>
                  </a:lnTo>
                  <a:lnTo>
                    <a:pt x="2019" y="2851"/>
                  </a:lnTo>
                  <a:lnTo>
                    <a:pt x="2033" y="2655"/>
                  </a:lnTo>
                  <a:lnTo>
                    <a:pt x="2105" y="1287"/>
                  </a:lnTo>
                  <a:lnTo>
                    <a:pt x="2084" y="1197"/>
                  </a:lnTo>
                  <a:lnTo>
                    <a:pt x="2028" y="1254"/>
                  </a:lnTo>
                  <a:lnTo>
                    <a:pt x="1970" y="1893"/>
                  </a:lnTo>
                  <a:lnTo>
                    <a:pt x="1948" y="1767"/>
                  </a:lnTo>
                  <a:lnTo>
                    <a:pt x="1966" y="1631"/>
                  </a:lnTo>
                  <a:lnTo>
                    <a:pt x="1985" y="1103"/>
                  </a:lnTo>
                  <a:lnTo>
                    <a:pt x="1970" y="1026"/>
                  </a:lnTo>
                  <a:lnTo>
                    <a:pt x="1913" y="1019"/>
                  </a:lnTo>
                  <a:lnTo>
                    <a:pt x="1886" y="1068"/>
                  </a:lnTo>
                  <a:lnTo>
                    <a:pt x="1857" y="1019"/>
                  </a:lnTo>
                  <a:lnTo>
                    <a:pt x="1758" y="1013"/>
                  </a:lnTo>
                  <a:lnTo>
                    <a:pt x="1696" y="1066"/>
                  </a:lnTo>
                  <a:lnTo>
                    <a:pt x="1631" y="1004"/>
                  </a:lnTo>
                  <a:lnTo>
                    <a:pt x="1602" y="1049"/>
                  </a:lnTo>
                  <a:lnTo>
                    <a:pt x="1570" y="1058"/>
                  </a:lnTo>
                  <a:lnTo>
                    <a:pt x="1570" y="1009"/>
                  </a:lnTo>
                  <a:lnTo>
                    <a:pt x="1510" y="1090"/>
                  </a:lnTo>
                  <a:lnTo>
                    <a:pt x="1510" y="1015"/>
                  </a:lnTo>
                  <a:lnTo>
                    <a:pt x="1446" y="998"/>
                  </a:lnTo>
                  <a:lnTo>
                    <a:pt x="1424" y="992"/>
                  </a:lnTo>
                  <a:lnTo>
                    <a:pt x="1380" y="1165"/>
                  </a:lnTo>
                  <a:lnTo>
                    <a:pt x="1385" y="992"/>
                  </a:lnTo>
                  <a:lnTo>
                    <a:pt x="1364" y="1032"/>
                  </a:lnTo>
                  <a:lnTo>
                    <a:pt x="1332" y="1032"/>
                  </a:lnTo>
                  <a:lnTo>
                    <a:pt x="1294" y="991"/>
                  </a:lnTo>
                  <a:lnTo>
                    <a:pt x="1234" y="1023"/>
                  </a:lnTo>
                  <a:lnTo>
                    <a:pt x="1197" y="983"/>
                  </a:lnTo>
                  <a:lnTo>
                    <a:pt x="1134" y="985"/>
                  </a:lnTo>
                  <a:lnTo>
                    <a:pt x="1125" y="1295"/>
                  </a:lnTo>
                  <a:lnTo>
                    <a:pt x="1089" y="1210"/>
                  </a:lnTo>
                  <a:lnTo>
                    <a:pt x="1093" y="1083"/>
                  </a:lnTo>
                  <a:lnTo>
                    <a:pt x="1093" y="801"/>
                  </a:lnTo>
                  <a:lnTo>
                    <a:pt x="538" y="795"/>
                  </a:lnTo>
                  <a:lnTo>
                    <a:pt x="352" y="761"/>
                  </a:lnTo>
                  <a:lnTo>
                    <a:pt x="161" y="756"/>
                  </a:lnTo>
                  <a:lnTo>
                    <a:pt x="32" y="748"/>
                  </a:lnTo>
                  <a:lnTo>
                    <a:pt x="0" y="712"/>
                  </a:lnTo>
                  <a:lnTo>
                    <a:pt x="63" y="656"/>
                  </a:lnTo>
                  <a:lnTo>
                    <a:pt x="385" y="671"/>
                  </a:lnTo>
                  <a:lnTo>
                    <a:pt x="827" y="688"/>
                  </a:lnTo>
                  <a:lnTo>
                    <a:pt x="2050" y="705"/>
                  </a:lnTo>
                  <a:lnTo>
                    <a:pt x="2585" y="756"/>
                  </a:lnTo>
                  <a:lnTo>
                    <a:pt x="3124" y="744"/>
                  </a:lnTo>
                  <a:lnTo>
                    <a:pt x="3326" y="528"/>
                  </a:lnTo>
                  <a:lnTo>
                    <a:pt x="3487" y="382"/>
                  </a:lnTo>
                  <a:lnTo>
                    <a:pt x="3695" y="190"/>
                  </a:lnTo>
                  <a:lnTo>
                    <a:pt x="3904" y="0"/>
                  </a:lnTo>
                  <a:lnTo>
                    <a:pt x="390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349" name="Freeform 1065">
              <a:extLst>
                <a:ext uri="{FF2B5EF4-FFF2-40B4-BE49-F238E27FC236}">
                  <a16:creationId xmlns:a16="http://schemas.microsoft.com/office/drawing/2014/main" id="{59748BD9-087A-4D72-8400-07356309E4B8}"/>
                </a:ext>
              </a:extLst>
            </p:cNvPr>
            <p:cNvSpPr>
              <a:spLocks/>
            </p:cNvSpPr>
            <p:nvPr/>
          </p:nvSpPr>
          <p:spPr bwMode="auto">
            <a:xfrm>
              <a:off x="5045" y="1104"/>
              <a:ext cx="377" cy="353"/>
            </a:xfrm>
            <a:custGeom>
              <a:avLst/>
              <a:gdLst>
                <a:gd name="T0" fmla="*/ 329 w 377"/>
                <a:gd name="T1" fmla="*/ 0 h 353"/>
                <a:gd name="T2" fmla="*/ 377 w 377"/>
                <a:gd name="T3" fmla="*/ 1 h 353"/>
                <a:gd name="T4" fmla="*/ 180 w 377"/>
                <a:gd name="T5" fmla="*/ 163 h 353"/>
                <a:gd name="T6" fmla="*/ 0 w 377"/>
                <a:gd name="T7" fmla="*/ 353 h 353"/>
                <a:gd name="T8" fmla="*/ 12 w 377"/>
                <a:gd name="T9" fmla="*/ 287 h 353"/>
                <a:gd name="T10" fmla="*/ 77 w 377"/>
                <a:gd name="T11" fmla="*/ 231 h 353"/>
                <a:gd name="T12" fmla="*/ 204 w 377"/>
                <a:gd name="T13" fmla="*/ 109 h 353"/>
                <a:gd name="T14" fmla="*/ 329 w 377"/>
                <a:gd name="T15" fmla="*/ 0 h 353"/>
                <a:gd name="T16" fmla="*/ 329 w 377"/>
                <a:gd name="T17"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7" h="353">
                  <a:moveTo>
                    <a:pt x="329" y="0"/>
                  </a:moveTo>
                  <a:lnTo>
                    <a:pt x="377" y="1"/>
                  </a:lnTo>
                  <a:lnTo>
                    <a:pt x="180" y="163"/>
                  </a:lnTo>
                  <a:lnTo>
                    <a:pt x="0" y="353"/>
                  </a:lnTo>
                  <a:lnTo>
                    <a:pt x="12" y="287"/>
                  </a:lnTo>
                  <a:lnTo>
                    <a:pt x="77" y="231"/>
                  </a:lnTo>
                  <a:lnTo>
                    <a:pt x="204" y="109"/>
                  </a:lnTo>
                  <a:lnTo>
                    <a:pt x="329" y="0"/>
                  </a:lnTo>
                  <a:lnTo>
                    <a:pt x="32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350" name="Freeform 1066">
              <a:extLst>
                <a:ext uri="{FF2B5EF4-FFF2-40B4-BE49-F238E27FC236}">
                  <a16:creationId xmlns:a16="http://schemas.microsoft.com/office/drawing/2014/main" id="{0725D9AB-29A1-4EFB-B69F-CCD00F6B6AE6}"/>
                </a:ext>
              </a:extLst>
            </p:cNvPr>
            <p:cNvSpPr>
              <a:spLocks/>
            </p:cNvSpPr>
            <p:nvPr/>
          </p:nvSpPr>
          <p:spPr bwMode="auto">
            <a:xfrm>
              <a:off x="4748" y="1500"/>
              <a:ext cx="229" cy="252"/>
            </a:xfrm>
            <a:custGeom>
              <a:avLst/>
              <a:gdLst>
                <a:gd name="T0" fmla="*/ 205 w 229"/>
                <a:gd name="T1" fmla="*/ 0 h 252"/>
                <a:gd name="T2" fmla="*/ 229 w 229"/>
                <a:gd name="T3" fmla="*/ 32 h 252"/>
                <a:gd name="T4" fmla="*/ 119 w 229"/>
                <a:gd name="T5" fmla="*/ 145 h 252"/>
                <a:gd name="T6" fmla="*/ 0 w 229"/>
                <a:gd name="T7" fmla="*/ 252 h 252"/>
                <a:gd name="T8" fmla="*/ 17 w 229"/>
                <a:gd name="T9" fmla="*/ 175 h 252"/>
                <a:gd name="T10" fmla="*/ 99 w 229"/>
                <a:gd name="T11" fmla="*/ 113 h 252"/>
                <a:gd name="T12" fmla="*/ 205 w 229"/>
                <a:gd name="T13" fmla="*/ 0 h 252"/>
                <a:gd name="T14" fmla="*/ 205 w 229"/>
                <a:gd name="T15" fmla="*/ 0 h 2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9" h="252">
                  <a:moveTo>
                    <a:pt x="205" y="0"/>
                  </a:moveTo>
                  <a:lnTo>
                    <a:pt x="229" y="32"/>
                  </a:lnTo>
                  <a:lnTo>
                    <a:pt x="119" y="145"/>
                  </a:lnTo>
                  <a:lnTo>
                    <a:pt x="0" y="252"/>
                  </a:lnTo>
                  <a:lnTo>
                    <a:pt x="17" y="175"/>
                  </a:lnTo>
                  <a:lnTo>
                    <a:pt x="99" y="113"/>
                  </a:lnTo>
                  <a:lnTo>
                    <a:pt x="205" y="0"/>
                  </a:lnTo>
                  <a:lnTo>
                    <a:pt x="20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352" name="Freeform 1067">
              <a:extLst>
                <a:ext uri="{FF2B5EF4-FFF2-40B4-BE49-F238E27FC236}">
                  <a16:creationId xmlns:a16="http://schemas.microsoft.com/office/drawing/2014/main" id="{C5F0007C-EC24-4092-BD5B-1ED0E9AA7D86}"/>
                </a:ext>
              </a:extLst>
            </p:cNvPr>
            <p:cNvSpPr>
              <a:spLocks/>
            </p:cNvSpPr>
            <p:nvPr/>
          </p:nvSpPr>
          <p:spPr bwMode="auto">
            <a:xfrm>
              <a:off x="3154" y="1617"/>
              <a:ext cx="106" cy="90"/>
            </a:xfrm>
            <a:custGeom>
              <a:avLst/>
              <a:gdLst>
                <a:gd name="T0" fmla="*/ 80 w 106"/>
                <a:gd name="T1" fmla="*/ 0 h 90"/>
                <a:gd name="T2" fmla="*/ 106 w 106"/>
                <a:gd name="T3" fmla="*/ 41 h 90"/>
                <a:gd name="T4" fmla="*/ 74 w 106"/>
                <a:gd name="T5" fmla="*/ 90 h 90"/>
                <a:gd name="T6" fmla="*/ 0 w 106"/>
                <a:gd name="T7" fmla="*/ 16 h 90"/>
                <a:gd name="T8" fmla="*/ 80 w 106"/>
                <a:gd name="T9" fmla="*/ 0 h 90"/>
                <a:gd name="T10" fmla="*/ 80 w 106"/>
                <a:gd name="T11" fmla="*/ 0 h 90"/>
              </a:gdLst>
              <a:ahLst/>
              <a:cxnLst>
                <a:cxn ang="0">
                  <a:pos x="T0" y="T1"/>
                </a:cxn>
                <a:cxn ang="0">
                  <a:pos x="T2" y="T3"/>
                </a:cxn>
                <a:cxn ang="0">
                  <a:pos x="T4" y="T5"/>
                </a:cxn>
                <a:cxn ang="0">
                  <a:pos x="T6" y="T7"/>
                </a:cxn>
                <a:cxn ang="0">
                  <a:pos x="T8" y="T9"/>
                </a:cxn>
                <a:cxn ang="0">
                  <a:pos x="T10" y="T11"/>
                </a:cxn>
              </a:cxnLst>
              <a:rect l="0" t="0" r="r" b="b"/>
              <a:pathLst>
                <a:path w="106" h="90">
                  <a:moveTo>
                    <a:pt x="80" y="0"/>
                  </a:moveTo>
                  <a:lnTo>
                    <a:pt x="106" y="41"/>
                  </a:lnTo>
                  <a:lnTo>
                    <a:pt x="74" y="90"/>
                  </a:lnTo>
                  <a:lnTo>
                    <a:pt x="0" y="16"/>
                  </a:lnTo>
                  <a:lnTo>
                    <a:pt x="80" y="0"/>
                  </a:lnTo>
                  <a:lnTo>
                    <a:pt x="8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354" name="Freeform 1068">
              <a:extLst>
                <a:ext uri="{FF2B5EF4-FFF2-40B4-BE49-F238E27FC236}">
                  <a16:creationId xmlns:a16="http://schemas.microsoft.com/office/drawing/2014/main" id="{13D886F5-4A60-47FE-A39B-4AF51C3D2D6A}"/>
                </a:ext>
              </a:extLst>
            </p:cNvPr>
            <p:cNvSpPr>
              <a:spLocks/>
            </p:cNvSpPr>
            <p:nvPr/>
          </p:nvSpPr>
          <p:spPr bwMode="auto">
            <a:xfrm>
              <a:off x="3501" y="2173"/>
              <a:ext cx="31" cy="486"/>
            </a:xfrm>
            <a:custGeom>
              <a:avLst/>
              <a:gdLst>
                <a:gd name="T0" fmla="*/ 31 w 31"/>
                <a:gd name="T1" fmla="*/ 0 h 486"/>
                <a:gd name="T2" fmla="*/ 19 w 31"/>
                <a:gd name="T3" fmla="*/ 486 h 486"/>
                <a:gd name="T4" fmla="*/ 0 w 31"/>
                <a:gd name="T5" fmla="*/ 368 h 486"/>
                <a:gd name="T6" fmla="*/ 17 w 31"/>
                <a:gd name="T7" fmla="*/ 233 h 486"/>
                <a:gd name="T8" fmla="*/ 31 w 31"/>
                <a:gd name="T9" fmla="*/ 0 h 486"/>
                <a:gd name="T10" fmla="*/ 31 w 31"/>
                <a:gd name="T11" fmla="*/ 0 h 486"/>
              </a:gdLst>
              <a:ahLst/>
              <a:cxnLst>
                <a:cxn ang="0">
                  <a:pos x="T0" y="T1"/>
                </a:cxn>
                <a:cxn ang="0">
                  <a:pos x="T2" y="T3"/>
                </a:cxn>
                <a:cxn ang="0">
                  <a:pos x="T4" y="T5"/>
                </a:cxn>
                <a:cxn ang="0">
                  <a:pos x="T6" y="T7"/>
                </a:cxn>
                <a:cxn ang="0">
                  <a:pos x="T8" y="T9"/>
                </a:cxn>
                <a:cxn ang="0">
                  <a:pos x="T10" y="T11"/>
                </a:cxn>
              </a:cxnLst>
              <a:rect l="0" t="0" r="r" b="b"/>
              <a:pathLst>
                <a:path w="31" h="486">
                  <a:moveTo>
                    <a:pt x="31" y="0"/>
                  </a:moveTo>
                  <a:lnTo>
                    <a:pt x="19" y="486"/>
                  </a:lnTo>
                  <a:lnTo>
                    <a:pt x="0" y="368"/>
                  </a:lnTo>
                  <a:lnTo>
                    <a:pt x="17" y="233"/>
                  </a:lnTo>
                  <a:lnTo>
                    <a:pt x="31" y="0"/>
                  </a:lnTo>
                  <a:lnTo>
                    <a:pt x="3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355" name="Freeform 1069">
              <a:extLst>
                <a:ext uri="{FF2B5EF4-FFF2-40B4-BE49-F238E27FC236}">
                  <a16:creationId xmlns:a16="http://schemas.microsoft.com/office/drawing/2014/main" id="{1A5137C7-7710-4F8B-B655-EBCAA38551C5}"/>
                </a:ext>
              </a:extLst>
            </p:cNvPr>
            <p:cNvSpPr>
              <a:spLocks/>
            </p:cNvSpPr>
            <p:nvPr/>
          </p:nvSpPr>
          <p:spPr bwMode="auto">
            <a:xfrm>
              <a:off x="3081" y="2323"/>
              <a:ext cx="11" cy="169"/>
            </a:xfrm>
            <a:custGeom>
              <a:avLst/>
              <a:gdLst>
                <a:gd name="T0" fmla="*/ 0 w 11"/>
                <a:gd name="T1" fmla="*/ 0 h 169"/>
                <a:gd name="T2" fmla="*/ 11 w 11"/>
                <a:gd name="T3" fmla="*/ 169 h 169"/>
                <a:gd name="T4" fmla="*/ 0 w 11"/>
                <a:gd name="T5" fmla="*/ 0 h 169"/>
                <a:gd name="T6" fmla="*/ 0 w 11"/>
                <a:gd name="T7" fmla="*/ 0 h 169"/>
              </a:gdLst>
              <a:ahLst/>
              <a:cxnLst>
                <a:cxn ang="0">
                  <a:pos x="T0" y="T1"/>
                </a:cxn>
                <a:cxn ang="0">
                  <a:pos x="T2" y="T3"/>
                </a:cxn>
                <a:cxn ang="0">
                  <a:pos x="T4" y="T5"/>
                </a:cxn>
                <a:cxn ang="0">
                  <a:pos x="T6" y="T7"/>
                </a:cxn>
              </a:cxnLst>
              <a:rect l="0" t="0" r="r" b="b"/>
              <a:pathLst>
                <a:path w="11" h="169">
                  <a:moveTo>
                    <a:pt x="0" y="0"/>
                  </a:moveTo>
                  <a:lnTo>
                    <a:pt x="11" y="169"/>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356" name="Freeform 1070">
              <a:extLst>
                <a:ext uri="{FF2B5EF4-FFF2-40B4-BE49-F238E27FC236}">
                  <a16:creationId xmlns:a16="http://schemas.microsoft.com/office/drawing/2014/main" id="{A7BC07A4-9E8B-4722-973B-15CAE71836E8}"/>
                </a:ext>
              </a:extLst>
            </p:cNvPr>
            <p:cNvSpPr>
              <a:spLocks/>
            </p:cNvSpPr>
            <p:nvPr/>
          </p:nvSpPr>
          <p:spPr bwMode="auto">
            <a:xfrm>
              <a:off x="2708" y="2425"/>
              <a:ext cx="89" cy="1328"/>
            </a:xfrm>
            <a:custGeom>
              <a:avLst/>
              <a:gdLst>
                <a:gd name="T0" fmla="*/ 66 w 89"/>
                <a:gd name="T1" fmla="*/ 0 h 1328"/>
                <a:gd name="T2" fmla="*/ 89 w 89"/>
                <a:gd name="T3" fmla="*/ 93 h 1328"/>
                <a:gd name="T4" fmla="*/ 78 w 89"/>
                <a:gd name="T5" fmla="*/ 217 h 1328"/>
                <a:gd name="T6" fmla="*/ 32 w 89"/>
                <a:gd name="T7" fmla="*/ 1178 h 1328"/>
                <a:gd name="T8" fmla="*/ 13 w 89"/>
                <a:gd name="T9" fmla="*/ 1328 h 1328"/>
                <a:gd name="T10" fmla="*/ 0 w 89"/>
                <a:gd name="T11" fmla="*/ 1041 h 1328"/>
                <a:gd name="T12" fmla="*/ 48 w 89"/>
                <a:gd name="T13" fmla="*/ 101 h 1328"/>
                <a:gd name="T14" fmla="*/ 66 w 89"/>
                <a:gd name="T15" fmla="*/ 0 h 1328"/>
                <a:gd name="T16" fmla="*/ 66 w 89"/>
                <a:gd name="T17" fmla="*/ 0 h 1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9" h="1328">
                  <a:moveTo>
                    <a:pt x="66" y="0"/>
                  </a:moveTo>
                  <a:lnTo>
                    <a:pt x="89" y="93"/>
                  </a:lnTo>
                  <a:lnTo>
                    <a:pt x="78" y="217"/>
                  </a:lnTo>
                  <a:lnTo>
                    <a:pt x="32" y="1178"/>
                  </a:lnTo>
                  <a:lnTo>
                    <a:pt x="13" y="1328"/>
                  </a:lnTo>
                  <a:lnTo>
                    <a:pt x="0" y="1041"/>
                  </a:lnTo>
                  <a:lnTo>
                    <a:pt x="48" y="101"/>
                  </a:lnTo>
                  <a:lnTo>
                    <a:pt x="66" y="0"/>
                  </a:lnTo>
                  <a:lnTo>
                    <a:pt x="6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357" name="Freeform 1071">
              <a:extLst>
                <a:ext uri="{FF2B5EF4-FFF2-40B4-BE49-F238E27FC236}">
                  <a16:creationId xmlns:a16="http://schemas.microsoft.com/office/drawing/2014/main" id="{4D9DBF89-4411-4A8F-9C84-4FC47626CE2F}"/>
                </a:ext>
              </a:extLst>
            </p:cNvPr>
            <p:cNvSpPr>
              <a:spLocks/>
            </p:cNvSpPr>
            <p:nvPr/>
          </p:nvSpPr>
          <p:spPr bwMode="auto">
            <a:xfrm>
              <a:off x="3371" y="2534"/>
              <a:ext cx="9" cy="65"/>
            </a:xfrm>
            <a:custGeom>
              <a:avLst/>
              <a:gdLst>
                <a:gd name="T0" fmla="*/ 0 w 9"/>
                <a:gd name="T1" fmla="*/ 0 h 65"/>
                <a:gd name="T2" fmla="*/ 9 w 9"/>
                <a:gd name="T3" fmla="*/ 65 h 65"/>
                <a:gd name="T4" fmla="*/ 0 w 9"/>
                <a:gd name="T5" fmla="*/ 58 h 65"/>
                <a:gd name="T6" fmla="*/ 0 w 9"/>
                <a:gd name="T7" fmla="*/ 0 h 65"/>
                <a:gd name="T8" fmla="*/ 0 w 9"/>
                <a:gd name="T9" fmla="*/ 0 h 65"/>
              </a:gdLst>
              <a:ahLst/>
              <a:cxnLst>
                <a:cxn ang="0">
                  <a:pos x="T0" y="T1"/>
                </a:cxn>
                <a:cxn ang="0">
                  <a:pos x="T2" y="T3"/>
                </a:cxn>
                <a:cxn ang="0">
                  <a:pos x="T4" y="T5"/>
                </a:cxn>
                <a:cxn ang="0">
                  <a:pos x="T6" y="T7"/>
                </a:cxn>
                <a:cxn ang="0">
                  <a:pos x="T8" y="T9"/>
                </a:cxn>
              </a:cxnLst>
              <a:rect l="0" t="0" r="r" b="b"/>
              <a:pathLst>
                <a:path w="9" h="65">
                  <a:moveTo>
                    <a:pt x="0" y="0"/>
                  </a:moveTo>
                  <a:lnTo>
                    <a:pt x="9" y="65"/>
                  </a:lnTo>
                  <a:lnTo>
                    <a:pt x="0" y="58"/>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358" name="Freeform 1072">
              <a:extLst>
                <a:ext uri="{FF2B5EF4-FFF2-40B4-BE49-F238E27FC236}">
                  <a16:creationId xmlns:a16="http://schemas.microsoft.com/office/drawing/2014/main" id="{491F000F-83FA-4F96-A198-49D90B539896}"/>
                </a:ext>
              </a:extLst>
            </p:cNvPr>
            <p:cNvSpPr>
              <a:spLocks/>
            </p:cNvSpPr>
            <p:nvPr/>
          </p:nvSpPr>
          <p:spPr bwMode="auto">
            <a:xfrm>
              <a:off x="3057" y="2577"/>
              <a:ext cx="18" cy="242"/>
            </a:xfrm>
            <a:custGeom>
              <a:avLst/>
              <a:gdLst>
                <a:gd name="T0" fmla="*/ 8 w 18"/>
                <a:gd name="T1" fmla="*/ 0 h 242"/>
                <a:gd name="T2" fmla="*/ 18 w 18"/>
                <a:gd name="T3" fmla="*/ 116 h 242"/>
                <a:gd name="T4" fmla="*/ 12 w 18"/>
                <a:gd name="T5" fmla="*/ 242 h 242"/>
                <a:gd name="T6" fmla="*/ 0 w 18"/>
                <a:gd name="T7" fmla="*/ 124 h 242"/>
                <a:gd name="T8" fmla="*/ 8 w 18"/>
                <a:gd name="T9" fmla="*/ 0 h 242"/>
                <a:gd name="T10" fmla="*/ 8 w 18"/>
                <a:gd name="T11" fmla="*/ 0 h 242"/>
              </a:gdLst>
              <a:ahLst/>
              <a:cxnLst>
                <a:cxn ang="0">
                  <a:pos x="T0" y="T1"/>
                </a:cxn>
                <a:cxn ang="0">
                  <a:pos x="T2" y="T3"/>
                </a:cxn>
                <a:cxn ang="0">
                  <a:pos x="T4" y="T5"/>
                </a:cxn>
                <a:cxn ang="0">
                  <a:pos x="T6" y="T7"/>
                </a:cxn>
                <a:cxn ang="0">
                  <a:pos x="T8" y="T9"/>
                </a:cxn>
                <a:cxn ang="0">
                  <a:pos x="T10" y="T11"/>
                </a:cxn>
              </a:cxnLst>
              <a:rect l="0" t="0" r="r" b="b"/>
              <a:pathLst>
                <a:path w="18" h="242">
                  <a:moveTo>
                    <a:pt x="8" y="0"/>
                  </a:moveTo>
                  <a:lnTo>
                    <a:pt x="18" y="116"/>
                  </a:lnTo>
                  <a:lnTo>
                    <a:pt x="12" y="242"/>
                  </a:lnTo>
                  <a:lnTo>
                    <a:pt x="0" y="124"/>
                  </a:lnTo>
                  <a:lnTo>
                    <a:pt x="8" y="0"/>
                  </a:lnTo>
                  <a:lnTo>
                    <a:pt x="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359" name="Freeform 1073">
              <a:extLst>
                <a:ext uri="{FF2B5EF4-FFF2-40B4-BE49-F238E27FC236}">
                  <a16:creationId xmlns:a16="http://schemas.microsoft.com/office/drawing/2014/main" id="{3CFCEC5A-3586-4867-864C-4F9B7B37C847}"/>
                </a:ext>
              </a:extLst>
            </p:cNvPr>
            <p:cNvSpPr>
              <a:spLocks/>
            </p:cNvSpPr>
            <p:nvPr/>
          </p:nvSpPr>
          <p:spPr bwMode="auto">
            <a:xfrm>
              <a:off x="3352" y="2686"/>
              <a:ext cx="24" cy="268"/>
            </a:xfrm>
            <a:custGeom>
              <a:avLst/>
              <a:gdLst>
                <a:gd name="T0" fmla="*/ 11 w 24"/>
                <a:gd name="T1" fmla="*/ 0 h 268"/>
                <a:gd name="T2" fmla="*/ 24 w 24"/>
                <a:gd name="T3" fmla="*/ 112 h 268"/>
                <a:gd name="T4" fmla="*/ 2 w 24"/>
                <a:gd name="T5" fmla="*/ 236 h 268"/>
                <a:gd name="T6" fmla="*/ 0 w 24"/>
                <a:gd name="T7" fmla="*/ 268 h 268"/>
                <a:gd name="T8" fmla="*/ 4 w 24"/>
                <a:gd name="T9" fmla="*/ 105 h 268"/>
                <a:gd name="T10" fmla="*/ 11 w 24"/>
                <a:gd name="T11" fmla="*/ 0 h 268"/>
                <a:gd name="T12" fmla="*/ 11 w 24"/>
                <a:gd name="T13" fmla="*/ 0 h 268"/>
              </a:gdLst>
              <a:ahLst/>
              <a:cxnLst>
                <a:cxn ang="0">
                  <a:pos x="T0" y="T1"/>
                </a:cxn>
                <a:cxn ang="0">
                  <a:pos x="T2" y="T3"/>
                </a:cxn>
                <a:cxn ang="0">
                  <a:pos x="T4" y="T5"/>
                </a:cxn>
                <a:cxn ang="0">
                  <a:pos x="T6" y="T7"/>
                </a:cxn>
                <a:cxn ang="0">
                  <a:pos x="T8" y="T9"/>
                </a:cxn>
                <a:cxn ang="0">
                  <a:pos x="T10" y="T11"/>
                </a:cxn>
                <a:cxn ang="0">
                  <a:pos x="T12" y="T13"/>
                </a:cxn>
              </a:cxnLst>
              <a:rect l="0" t="0" r="r" b="b"/>
              <a:pathLst>
                <a:path w="24" h="268">
                  <a:moveTo>
                    <a:pt x="11" y="0"/>
                  </a:moveTo>
                  <a:lnTo>
                    <a:pt x="24" y="112"/>
                  </a:lnTo>
                  <a:lnTo>
                    <a:pt x="2" y="236"/>
                  </a:lnTo>
                  <a:lnTo>
                    <a:pt x="0" y="268"/>
                  </a:lnTo>
                  <a:lnTo>
                    <a:pt x="4" y="105"/>
                  </a:lnTo>
                  <a:lnTo>
                    <a:pt x="11" y="0"/>
                  </a:lnTo>
                  <a:lnTo>
                    <a:pt x="1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360" name="Freeform 1074">
              <a:extLst>
                <a:ext uri="{FF2B5EF4-FFF2-40B4-BE49-F238E27FC236}">
                  <a16:creationId xmlns:a16="http://schemas.microsoft.com/office/drawing/2014/main" id="{DA67F5A2-34BE-498F-956C-BB410DC7BF7F}"/>
                </a:ext>
              </a:extLst>
            </p:cNvPr>
            <p:cNvSpPr>
              <a:spLocks/>
            </p:cNvSpPr>
            <p:nvPr/>
          </p:nvSpPr>
          <p:spPr bwMode="auto">
            <a:xfrm>
              <a:off x="3496" y="2744"/>
              <a:ext cx="22" cy="353"/>
            </a:xfrm>
            <a:custGeom>
              <a:avLst/>
              <a:gdLst>
                <a:gd name="T0" fmla="*/ 5 w 22"/>
                <a:gd name="T1" fmla="*/ 0 h 353"/>
                <a:gd name="T2" fmla="*/ 22 w 22"/>
                <a:gd name="T3" fmla="*/ 2 h 353"/>
                <a:gd name="T4" fmla="*/ 9 w 22"/>
                <a:gd name="T5" fmla="*/ 353 h 353"/>
                <a:gd name="T6" fmla="*/ 0 w 22"/>
                <a:gd name="T7" fmla="*/ 141 h 353"/>
                <a:gd name="T8" fmla="*/ 5 w 22"/>
                <a:gd name="T9" fmla="*/ 0 h 353"/>
                <a:gd name="T10" fmla="*/ 5 w 22"/>
                <a:gd name="T11" fmla="*/ 0 h 353"/>
              </a:gdLst>
              <a:ahLst/>
              <a:cxnLst>
                <a:cxn ang="0">
                  <a:pos x="T0" y="T1"/>
                </a:cxn>
                <a:cxn ang="0">
                  <a:pos x="T2" y="T3"/>
                </a:cxn>
                <a:cxn ang="0">
                  <a:pos x="T4" y="T5"/>
                </a:cxn>
                <a:cxn ang="0">
                  <a:pos x="T6" y="T7"/>
                </a:cxn>
                <a:cxn ang="0">
                  <a:pos x="T8" y="T9"/>
                </a:cxn>
                <a:cxn ang="0">
                  <a:pos x="T10" y="T11"/>
                </a:cxn>
              </a:cxnLst>
              <a:rect l="0" t="0" r="r" b="b"/>
              <a:pathLst>
                <a:path w="22" h="353">
                  <a:moveTo>
                    <a:pt x="5" y="0"/>
                  </a:moveTo>
                  <a:lnTo>
                    <a:pt x="22" y="2"/>
                  </a:lnTo>
                  <a:lnTo>
                    <a:pt x="9" y="353"/>
                  </a:lnTo>
                  <a:lnTo>
                    <a:pt x="0" y="141"/>
                  </a:lnTo>
                  <a:lnTo>
                    <a:pt x="5" y="0"/>
                  </a:lnTo>
                  <a:lnTo>
                    <a:pt x="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361" name="Freeform 1075">
              <a:extLst>
                <a:ext uri="{FF2B5EF4-FFF2-40B4-BE49-F238E27FC236}">
                  <a16:creationId xmlns:a16="http://schemas.microsoft.com/office/drawing/2014/main" id="{48DEF7B6-C645-43C2-89B9-DC6B2D67F103}"/>
                </a:ext>
              </a:extLst>
            </p:cNvPr>
            <p:cNvSpPr>
              <a:spLocks/>
            </p:cNvSpPr>
            <p:nvPr/>
          </p:nvSpPr>
          <p:spPr bwMode="auto">
            <a:xfrm>
              <a:off x="3031" y="2913"/>
              <a:ext cx="15" cy="235"/>
            </a:xfrm>
            <a:custGeom>
              <a:avLst/>
              <a:gdLst>
                <a:gd name="T0" fmla="*/ 12 w 15"/>
                <a:gd name="T1" fmla="*/ 0 h 235"/>
                <a:gd name="T2" fmla="*/ 15 w 15"/>
                <a:gd name="T3" fmla="*/ 235 h 235"/>
                <a:gd name="T4" fmla="*/ 0 w 15"/>
                <a:gd name="T5" fmla="*/ 47 h 235"/>
                <a:gd name="T6" fmla="*/ 12 w 15"/>
                <a:gd name="T7" fmla="*/ 0 h 235"/>
                <a:gd name="T8" fmla="*/ 12 w 15"/>
                <a:gd name="T9" fmla="*/ 0 h 235"/>
              </a:gdLst>
              <a:ahLst/>
              <a:cxnLst>
                <a:cxn ang="0">
                  <a:pos x="T0" y="T1"/>
                </a:cxn>
                <a:cxn ang="0">
                  <a:pos x="T2" y="T3"/>
                </a:cxn>
                <a:cxn ang="0">
                  <a:pos x="T4" y="T5"/>
                </a:cxn>
                <a:cxn ang="0">
                  <a:pos x="T6" y="T7"/>
                </a:cxn>
                <a:cxn ang="0">
                  <a:pos x="T8" y="T9"/>
                </a:cxn>
              </a:cxnLst>
              <a:rect l="0" t="0" r="r" b="b"/>
              <a:pathLst>
                <a:path w="15" h="235">
                  <a:moveTo>
                    <a:pt x="12" y="0"/>
                  </a:moveTo>
                  <a:lnTo>
                    <a:pt x="15" y="235"/>
                  </a:lnTo>
                  <a:lnTo>
                    <a:pt x="0" y="47"/>
                  </a:lnTo>
                  <a:lnTo>
                    <a:pt x="12" y="0"/>
                  </a:lnTo>
                  <a:lnTo>
                    <a:pt x="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362" name="Freeform 1076">
              <a:extLst>
                <a:ext uri="{FF2B5EF4-FFF2-40B4-BE49-F238E27FC236}">
                  <a16:creationId xmlns:a16="http://schemas.microsoft.com/office/drawing/2014/main" id="{56476957-9E43-427F-A4FF-F03C3679F451}"/>
                </a:ext>
              </a:extLst>
            </p:cNvPr>
            <p:cNvSpPr>
              <a:spLocks/>
            </p:cNvSpPr>
            <p:nvPr/>
          </p:nvSpPr>
          <p:spPr bwMode="auto">
            <a:xfrm>
              <a:off x="3588" y="3022"/>
              <a:ext cx="79" cy="816"/>
            </a:xfrm>
            <a:custGeom>
              <a:avLst/>
              <a:gdLst>
                <a:gd name="T0" fmla="*/ 43 w 79"/>
                <a:gd name="T1" fmla="*/ 0 h 816"/>
                <a:gd name="T2" fmla="*/ 79 w 79"/>
                <a:gd name="T3" fmla="*/ 128 h 816"/>
                <a:gd name="T4" fmla="*/ 76 w 79"/>
                <a:gd name="T5" fmla="*/ 278 h 816"/>
                <a:gd name="T6" fmla="*/ 40 w 79"/>
                <a:gd name="T7" fmla="*/ 816 h 816"/>
                <a:gd name="T8" fmla="*/ 0 w 79"/>
                <a:gd name="T9" fmla="*/ 816 h 816"/>
                <a:gd name="T10" fmla="*/ 45 w 79"/>
                <a:gd name="T11" fmla="*/ 117 h 816"/>
                <a:gd name="T12" fmla="*/ 43 w 79"/>
                <a:gd name="T13" fmla="*/ 0 h 816"/>
                <a:gd name="T14" fmla="*/ 43 w 79"/>
                <a:gd name="T15" fmla="*/ 0 h 8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9" h="816">
                  <a:moveTo>
                    <a:pt x="43" y="0"/>
                  </a:moveTo>
                  <a:lnTo>
                    <a:pt x="79" y="128"/>
                  </a:lnTo>
                  <a:lnTo>
                    <a:pt x="76" y="278"/>
                  </a:lnTo>
                  <a:lnTo>
                    <a:pt x="40" y="816"/>
                  </a:lnTo>
                  <a:lnTo>
                    <a:pt x="0" y="816"/>
                  </a:lnTo>
                  <a:lnTo>
                    <a:pt x="45" y="117"/>
                  </a:lnTo>
                  <a:lnTo>
                    <a:pt x="43" y="0"/>
                  </a:lnTo>
                  <a:lnTo>
                    <a:pt x="4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363" name="Freeform 1077">
              <a:extLst>
                <a:ext uri="{FF2B5EF4-FFF2-40B4-BE49-F238E27FC236}">
                  <a16:creationId xmlns:a16="http://schemas.microsoft.com/office/drawing/2014/main" id="{DAAD2EF5-B6B7-4C07-A567-3058E52EB1FE}"/>
                </a:ext>
              </a:extLst>
            </p:cNvPr>
            <p:cNvSpPr>
              <a:spLocks/>
            </p:cNvSpPr>
            <p:nvPr/>
          </p:nvSpPr>
          <p:spPr bwMode="auto">
            <a:xfrm>
              <a:off x="3291" y="3039"/>
              <a:ext cx="49" cy="118"/>
            </a:xfrm>
            <a:custGeom>
              <a:avLst/>
              <a:gdLst>
                <a:gd name="T0" fmla="*/ 49 w 49"/>
                <a:gd name="T1" fmla="*/ 0 h 118"/>
                <a:gd name="T2" fmla="*/ 39 w 49"/>
                <a:gd name="T3" fmla="*/ 58 h 118"/>
                <a:gd name="T4" fmla="*/ 0 w 49"/>
                <a:gd name="T5" fmla="*/ 118 h 118"/>
                <a:gd name="T6" fmla="*/ 49 w 49"/>
                <a:gd name="T7" fmla="*/ 0 h 118"/>
                <a:gd name="T8" fmla="*/ 49 w 49"/>
                <a:gd name="T9" fmla="*/ 0 h 118"/>
              </a:gdLst>
              <a:ahLst/>
              <a:cxnLst>
                <a:cxn ang="0">
                  <a:pos x="T0" y="T1"/>
                </a:cxn>
                <a:cxn ang="0">
                  <a:pos x="T2" y="T3"/>
                </a:cxn>
                <a:cxn ang="0">
                  <a:pos x="T4" y="T5"/>
                </a:cxn>
                <a:cxn ang="0">
                  <a:pos x="T6" y="T7"/>
                </a:cxn>
                <a:cxn ang="0">
                  <a:pos x="T8" y="T9"/>
                </a:cxn>
              </a:cxnLst>
              <a:rect l="0" t="0" r="r" b="b"/>
              <a:pathLst>
                <a:path w="49" h="118">
                  <a:moveTo>
                    <a:pt x="49" y="0"/>
                  </a:moveTo>
                  <a:lnTo>
                    <a:pt x="39" y="58"/>
                  </a:lnTo>
                  <a:lnTo>
                    <a:pt x="0" y="118"/>
                  </a:lnTo>
                  <a:lnTo>
                    <a:pt x="49" y="0"/>
                  </a:lnTo>
                  <a:lnTo>
                    <a:pt x="4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364" name="Freeform 1078">
              <a:extLst>
                <a:ext uri="{FF2B5EF4-FFF2-40B4-BE49-F238E27FC236}">
                  <a16:creationId xmlns:a16="http://schemas.microsoft.com/office/drawing/2014/main" id="{CAA93DA9-12C4-406E-904E-154EF55D0938}"/>
                </a:ext>
              </a:extLst>
            </p:cNvPr>
            <p:cNvSpPr>
              <a:spLocks/>
            </p:cNvSpPr>
            <p:nvPr/>
          </p:nvSpPr>
          <p:spPr bwMode="auto">
            <a:xfrm>
              <a:off x="3375" y="3097"/>
              <a:ext cx="61" cy="126"/>
            </a:xfrm>
            <a:custGeom>
              <a:avLst/>
              <a:gdLst>
                <a:gd name="T0" fmla="*/ 5 w 61"/>
                <a:gd name="T1" fmla="*/ 0 h 126"/>
                <a:gd name="T2" fmla="*/ 53 w 61"/>
                <a:gd name="T3" fmla="*/ 47 h 126"/>
                <a:gd name="T4" fmla="*/ 61 w 61"/>
                <a:gd name="T5" fmla="*/ 126 h 126"/>
                <a:gd name="T6" fmla="*/ 0 w 61"/>
                <a:gd name="T7" fmla="*/ 10 h 126"/>
                <a:gd name="T8" fmla="*/ 5 w 61"/>
                <a:gd name="T9" fmla="*/ 0 h 126"/>
                <a:gd name="T10" fmla="*/ 5 w 61"/>
                <a:gd name="T11" fmla="*/ 0 h 126"/>
              </a:gdLst>
              <a:ahLst/>
              <a:cxnLst>
                <a:cxn ang="0">
                  <a:pos x="T0" y="T1"/>
                </a:cxn>
                <a:cxn ang="0">
                  <a:pos x="T2" y="T3"/>
                </a:cxn>
                <a:cxn ang="0">
                  <a:pos x="T4" y="T5"/>
                </a:cxn>
                <a:cxn ang="0">
                  <a:pos x="T6" y="T7"/>
                </a:cxn>
                <a:cxn ang="0">
                  <a:pos x="T8" y="T9"/>
                </a:cxn>
                <a:cxn ang="0">
                  <a:pos x="T10" y="T11"/>
                </a:cxn>
              </a:cxnLst>
              <a:rect l="0" t="0" r="r" b="b"/>
              <a:pathLst>
                <a:path w="61" h="126">
                  <a:moveTo>
                    <a:pt x="5" y="0"/>
                  </a:moveTo>
                  <a:lnTo>
                    <a:pt x="53" y="47"/>
                  </a:lnTo>
                  <a:lnTo>
                    <a:pt x="61" y="126"/>
                  </a:lnTo>
                  <a:lnTo>
                    <a:pt x="0" y="10"/>
                  </a:lnTo>
                  <a:lnTo>
                    <a:pt x="5" y="0"/>
                  </a:lnTo>
                  <a:lnTo>
                    <a:pt x="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365" name="Freeform 1079">
              <a:extLst>
                <a:ext uri="{FF2B5EF4-FFF2-40B4-BE49-F238E27FC236}">
                  <a16:creationId xmlns:a16="http://schemas.microsoft.com/office/drawing/2014/main" id="{9E69C147-C007-44E5-AAEA-DA88D8288ED6}"/>
                </a:ext>
              </a:extLst>
            </p:cNvPr>
            <p:cNvSpPr>
              <a:spLocks/>
            </p:cNvSpPr>
            <p:nvPr/>
          </p:nvSpPr>
          <p:spPr bwMode="auto">
            <a:xfrm>
              <a:off x="4512" y="3131"/>
              <a:ext cx="703" cy="1000"/>
            </a:xfrm>
            <a:custGeom>
              <a:avLst/>
              <a:gdLst>
                <a:gd name="T0" fmla="*/ 143 w 703"/>
                <a:gd name="T1" fmla="*/ 0 h 1000"/>
                <a:gd name="T2" fmla="*/ 214 w 703"/>
                <a:gd name="T3" fmla="*/ 211 h 1000"/>
                <a:gd name="T4" fmla="*/ 169 w 703"/>
                <a:gd name="T5" fmla="*/ 547 h 1000"/>
                <a:gd name="T6" fmla="*/ 121 w 703"/>
                <a:gd name="T7" fmla="*/ 724 h 1000"/>
                <a:gd name="T8" fmla="*/ 450 w 703"/>
                <a:gd name="T9" fmla="*/ 769 h 1000"/>
                <a:gd name="T10" fmla="*/ 703 w 703"/>
                <a:gd name="T11" fmla="*/ 917 h 1000"/>
                <a:gd name="T12" fmla="*/ 679 w 703"/>
                <a:gd name="T13" fmla="*/ 972 h 1000"/>
                <a:gd name="T14" fmla="*/ 617 w 703"/>
                <a:gd name="T15" fmla="*/ 975 h 1000"/>
                <a:gd name="T16" fmla="*/ 482 w 703"/>
                <a:gd name="T17" fmla="*/ 966 h 1000"/>
                <a:gd name="T18" fmla="*/ 109 w 703"/>
                <a:gd name="T19" fmla="*/ 1000 h 1000"/>
                <a:gd name="T20" fmla="*/ 73 w 703"/>
                <a:gd name="T21" fmla="*/ 868 h 1000"/>
                <a:gd name="T22" fmla="*/ 63 w 703"/>
                <a:gd name="T23" fmla="*/ 951 h 1000"/>
                <a:gd name="T24" fmla="*/ 0 w 703"/>
                <a:gd name="T25" fmla="*/ 898 h 1000"/>
                <a:gd name="T26" fmla="*/ 2 w 703"/>
                <a:gd name="T27" fmla="*/ 791 h 1000"/>
                <a:gd name="T28" fmla="*/ 63 w 703"/>
                <a:gd name="T29" fmla="*/ 812 h 1000"/>
                <a:gd name="T30" fmla="*/ 89 w 703"/>
                <a:gd name="T31" fmla="*/ 507 h 1000"/>
                <a:gd name="T32" fmla="*/ 126 w 703"/>
                <a:gd name="T33" fmla="*/ 331 h 1000"/>
                <a:gd name="T34" fmla="*/ 161 w 703"/>
                <a:gd name="T35" fmla="*/ 173 h 1000"/>
                <a:gd name="T36" fmla="*/ 125 w 703"/>
                <a:gd name="T37" fmla="*/ 11 h 1000"/>
                <a:gd name="T38" fmla="*/ 143 w 703"/>
                <a:gd name="T39" fmla="*/ 0 h 1000"/>
                <a:gd name="T40" fmla="*/ 143 w 703"/>
                <a:gd name="T41" fmla="*/ 0 h 1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03" h="1000">
                  <a:moveTo>
                    <a:pt x="143" y="0"/>
                  </a:moveTo>
                  <a:lnTo>
                    <a:pt x="214" y="211"/>
                  </a:lnTo>
                  <a:lnTo>
                    <a:pt x="169" y="547"/>
                  </a:lnTo>
                  <a:lnTo>
                    <a:pt x="121" y="724"/>
                  </a:lnTo>
                  <a:lnTo>
                    <a:pt x="450" y="769"/>
                  </a:lnTo>
                  <a:lnTo>
                    <a:pt x="703" y="917"/>
                  </a:lnTo>
                  <a:lnTo>
                    <a:pt x="679" y="972"/>
                  </a:lnTo>
                  <a:lnTo>
                    <a:pt x="617" y="975"/>
                  </a:lnTo>
                  <a:lnTo>
                    <a:pt x="482" y="966"/>
                  </a:lnTo>
                  <a:lnTo>
                    <a:pt x="109" y="1000"/>
                  </a:lnTo>
                  <a:lnTo>
                    <a:pt x="73" y="868"/>
                  </a:lnTo>
                  <a:lnTo>
                    <a:pt x="63" y="951"/>
                  </a:lnTo>
                  <a:lnTo>
                    <a:pt x="0" y="898"/>
                  </a:lnTo>
                  <a:lnTo>
                    <a:pt x="2" y="791"/>
                  </a:lnTo>
                  <a:lnTo>
                    <a:pt x="63" y="812"/>
                  </a:lnTo>
                  <a:lnTo>
                    <a:pt x="89" y="507"/>
                  </a:lnTo>
                  <a:lnTo>
                    <a:pt x="126" y="331"/>
                  </a:lnTo>
                  <a:lnTo>
                    <a:pt x="161" y="173"/>
                  </a:lnTo>
                  <a:lnTo>
                    <a:pt x="125" y="11"/>
                  </a:lnTo>
                  <a:lnTo>
                    <a:pt x="143" y="0"/>
                  </a:lnTo>
                  <a:lnTo>
                    <a:pt x="14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366" name="Freeform 1080">
              <a:extLst>
                <a:ext uri="{FF2B5EF4-FFF2-40B4-BE49-F238E27FC236}">
                  <a16:creationId xmlns:a16="http://schemas.microsoft.com/office/drawing/2014/main" id="{3196A678-01AD-429C-8CF6-0059605CA0AF}"/>
                </a:ext>
              </a:extLst>
            </p:cNvPr>
            <p:cNvSpPr>
              <a:spLocks/>
            </p:cNvSpPr>
            <p:nvPr/>
          </p:nvSpPr>
          <p:spPr bwMode="auto">
            <a:xfrm>
              <a:off x="4404" y="3182"/>
              <a:ext cx="224" cy="222"/>
            </a:xfrm>
            <a:custGeom>
              <a:avLst/>
              <a:gdLst>
                <a:gd name="T0" fmla="*/ 91 w 224"/>
                <a:gd name="T1" fmla="*/ 0 h 222"/>
                <a:gd name="T2" fmla="*/ 192 w 224"/>
                <a:gd name="T3" fmla="*/ 20 h 222"/>
                <a:gd name="T4" fmla="*/ 224 w 224"/>
                <a:gd name="T5" fmla="*/ 124 h 222"/>
                <a:gd name="T6" fmla="*/ 205 w 224"/>
                <a:gd name="T7" fmla="*/ 203 h 222"/>
                <a:gd name="T8" fmla="*/ 135 w 224"/>
                <a:gd name="T9" fmla="*/ 222 h 222"/>
                <a:gd name="T10" fmla="*/ 137 w 224"/>
                <a:gd name="T11" fmla="*/ 154 h 222"/>
                <a:gd name="T12" fmla="*/ 110 w 224"/>
                <a:gd name="T13" fmla="*/ 160 h 222"/>
                <a:gd name="T14" fmla="*/ 77 w 224"/>
                <a:gd name="T15" fmla="*/ 206 h 222"/>
                <a:gd name="T16" fmla="*/ 22 w 224"/>
                <a:gd name="T17" fmla="*/ 220 h 222"/>
                <a:gd name="T18" fmla="*/ 0 w 224"/>
                <a:gd name="T19" fmla="*/ 99 h 222"/>
                <a:gd name="T20" fmla="*/ 91 w 224"/>
                <a:gd name="T21" fmla="*/ 0 h 222"/>
                <a:gd name="T22" fmla="*/ 91 w 224"/>
                <a:gd name="T23"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4" h="222">
                  <a:moveTo>
                    <a:pt x="91" y="0"/>
                  </a:moveTo>
                  <a:lnTo>
                    <a:pt x="192" y="20"/>
                  </a:lnTo>
                  <a:lnTo>
                    <a:pt x="224" y="124"/>
                  </a:lnTo>
                  <a:lnTo>
                    <a:pt x="205" y="203"/>
                  </a:lnTo>
                  <a:lnTo>
                    <a:pt x="135" y="222"/>
                  </a:lnTo>
                  <a:lnTo>
                    <a:pt x="137" y="154"/>
                  </a:lnTo>
                  <a:lnTo>
                    <a:pt x="110" y="160"/>
                  </a:lnTo>
                  <a:lnTo>
                    <a:pt x="77" y="206"/>
                  </a:lnTo>
                  <a:lnTo>
                    <a:pt x="22" y="220"/>
                  </a:lnTo>
                  <a:lnTo>
                    <a:pt x="0" y="99"/>
                  </a:lnTo>
                  <a:lnTo>
                    <a:pt x="91" y="0"/>
                  </a:lnTo>
                  <a:lnTo>
                    <a:pt x="9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367" name="Freeform 1081">
              <a:extLst>
                <a:ext uri="{FF2B5EF4-FFF2-40B4-BE49-F238E27FC236}">
                  <a16:creationId xmlns:a16="http://schemas.microsoft.com/office/drawing/2014/main" id="{F8D3B109-2980-488E-AEAA-2DA412EC15FD}"/>
                </a:ext>
              </a:extLst>
            </p:cNvPr>
            <p:cNvSpPr>
              <a:spLocks/>
            </p:cNvSpPr>
            <p:nvPr/>
          </p:nvSpPr>
          <p:spPr bwMode="auto">
            <a:xfrm>
              <a:off x="3876" y="3233"/>
              <a:ext cx="393" cy="300"/>
            </a:xfrm>
            <a:custGeom>
              <a:avLst/>
              <a:gdLst>
                <a:gd name="T0" fmla="*/ 198 w 393"/>
                <a:gd name="T1" fmla="*/ 0 h 300"/>
                <a:gd name="T2" fmla="*/ 338 w 393"/>
                <a:gd name="T3" fmla="*/ 63 h 300"/>
                <a:gd name="T4" fmla="*/ 393 w 393"/>
                <a:gd name="T5" fmla="*/ 218 h 300"/>
                <a:gd name="T6" fmla="*/ 331 w 393"/>
                <a:gd name="T7" fmla="*/ 201 h 300"/>
                <a:gd name="T8" fmla="*/ 325 w 393"/>
                <a:gd name="T9" fmla="*/ 202 h 300"/>
                <a:gd name="T10" fmla="*/ 294 w 393"/>
                <a:gd name="T11" fmla="*/ 257 h 300"/>
                <a:gd name="T12" fmla="*/ 246 w 393"/>
                <a:gd name="T13" fmla="*/ 300 h 300"/>
                <a:gd name="T14" fmla="*/ 212 w 393"/>
                <a:gd name="T15" fmla="*/ 249 h 300"/>
                <a:gd name="T16" fmla="*/ 188 w 393"/>
                <a:gd name="T17" fmla="*/ 268 h 300"/>
                <a:gd name="T18" fmla="*/ 159 w 393"/>
                <a:gd name="T19" fmla="*/ 283 h 300"/>
                <a:gd name="T20" fmla="*/ 136 w 393"/>
                <a:gd name="T21" fmla="*/ 238 h 300"/>
                <a:gd name="T22" fmla="*/ 99 w 393"/>
                <a:gd name="T23" fmla="*/ 259 h 300"/>
                <a:gd name="T24" fmla="*/ 94 w 393"/>
                <a:gd name="T25" fmla="*/ 202 h 300"/>
                <a:gd name="T26" fmla="*/ 89 w 393"/>
                <a:gd name="T27" fmla="*/ 202 h 300"/>
                <a:gd name="T28" fmla="*/ 0 w 393"/>
                <a:gd name="T29" fmla="*/ 221 h 300"/>
                <a:gd name="T30" fmla="*/ 5 w 393"/>
                <a:gd name="T31" fmla="*/ 127 h 300"/>
                <a:gd name="T32" fmla="*/ 92 w 393"/>
                <a:gd name="T33" fmla="*/ 45 h 300"/>
                <a:gd name="T34" fmla="*/ 198 w 393"/>
                <a:gd name="T35" fmla="*/ 0 h 300"/>
                <a:gd name="T36" fmla="*/ 198 w 393"/>
                <a:gd name="T37" fmla="*/ 0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93" h="300">
                  <a:moveTo>
                    <a:pt x="198" y="0"/>
                  </a:moveTo>
                  <a:lnTo>
                    <a:pt x="338" y="63"/>
                  </a:lnTo>
                  <a:lnTo>
                    <a:pt x="393" y="218"/>
                  </a:lnTo>
                  <a:lnTo>
                    <a:pt x="331" y="201"/>
                  </a:lnTo>
                  <a:lnTo>
                    <a:pt x="325" y="202"/>
                  </a:lnTo>
                  <a:lnTo>
                    <a:pt x="294" y="257"/>
                  </a:lnTo>
                  <a:lnTo>
                    <a:pt x="246" y="300"/>
                  </a:lnTo>
                  <a:lnTo>
                    <a:pt x="212" y="249"/>
                  </a:lnTo>
                  <a:lnTo>
                    <a:pt x="188" y="268"/>
                  </a:lnTo>
                  <a:lnTo>
                    <a:pt x="159" y="283"/>
                  </a:lnTo>
                  <a:lnTo>
                    <a:pt x="136" y="238"/>
                  </a:lnTo>
                  <a:lnTo>
                    <a:pt x="99" y="259"/>
                  </a:lnTo>
                  <a:lnTo>
                    <a:pt x="94" y="202"/>
                  </a:lnTo>
                  <a:lnTo>
                    <a:pt x="89" y="202"/>
                  </a:lnTo>
                  <a:lnTo>
                    <a:pt x="0" y="221"/>
                  </a:lnTo>
                  <a:lnTo>
                    <a:pt x="5" y="127"/>
                  </a:lnTo>
                  <a:lnTo>
                    <a:pt x="92" y="45"/>
                  </a:lnTo>
                  <a:lnTo>
                    <a:pt x="198" y="0"/>
                  </a:lnTo>
                  <a:lnTo>
                    <a:pt x="19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368" name="Freeform 1082">
              <a:extLst>
                <a:ext uri="{FF2B5EF4-FFF2-40B4-BE49-F238E27FC236}">
                  <a16:creationId xmlns:a16="http://schemas.microsoft.com/office/drawing/2014/main" id="{74D79E28-1AB8-4F16-8C70-0C4E363F4C05}"/>
                </a:ext>
              </a:extLst>
            </p:cNvPr>
            <p:cNvSpPr>
              <a:spLocks/>
            </p:cNvSpPr>
            <p:nvPr/>
          </p:nvSpPr>
          <p:spPr bwMode="auto">
            <a:xfrm>
              <a:off x="3269" y="3249"/>
              <a:ext cx="171" cy="256"/>
            </a:xfrm>
            <a:custGeom>
              <a:avLst/>
              <a:gdLst>
                <a:gd name="T0" fmla="*/ 10 w 171"/>
                <a:gd name="T1" fmla="*/ 0 h 256"/>
                <a:gd name="T2" fmla="*/ 17 w 171"/>
                <a:gd name="T3" fmla="*/ 155 h 256"/>
                <a:gd name="T4" fmla="*/ 34 w 171"/>
                <a:gd name="T5" fmla="*/ 218 h 256"/>
                <a:gd name="T6" fmla="*/ 99 w 171"/>
                <a:gd name="T7" fmla="*/ 235 h 256"/>
                <a:gd name="T8" fmla="*/ 147 w 171"/>
                <a:gd name="T9" fmla="*/ 168 h 256"/>
                <a:gd name="T10" fmla="*/ 152 w 171"/>
                <a:gd name="T11" fmla="*/ 66 h 256"/>
                <a:gd name="T12" fmla="*/ 171 w 171"/>
                <a:gd name="T13" fmla="*/ 156 h 256"/>
                <a:gd name="T14" fmla="*/ 128 w 171"/>
                <a:gd name="T15" fmla="*/ 232 h 256"/>
                <a:gd name="T16" fmla="*/ 61 w 171"/>
                <a:gd name="T17" fmla="*/ 256 h 256"/>
                <a:gd name="T18" fmla="*/ 0 w 171"/>
                <a:gd name="T19" fmla="*/ 192 h 256"/>
                <a:gd name="T20" fmla="*/ 10 w 171"/>
                <a:gd name="T21" fmla="*/ 0 h 256"/>
                <a:gd name="T22" fmla="*/ 10 w 171"/>
                <a:gd name="T23" fmla="*/ 0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1" h="256">
                  <a:moveTo>
                    <a:pt x="10" y="0"/>
                  </a:moveTo>
                  <a:lnTo>
                    <a:pt x="17" y="155"/>
                  </a:lnTo>
                  <a:lnTo>
                    <a:pt x="34" y="218"/>
                  </a:lnTo>
                  <a:lnTo>
                    <a:pt x="99" y="235"/>
                  </a:lnTo>
                  <a:lnTo>
                    <a:pt x="147" y="168"/>
                  </a:lnTo>
                  <a:lnTo>
                    <a:pt x="152" y="66"/>
                  </a:lnTo>
                  <a:lnTo>
                    <a:pt x="171" y="156"/>
                  </a:lnTo>
                  <a:lnTo>
                    <a:pt x="128" y="232"/>
                  </a:lnTo>
                  <a:lnTo>
                    <a:pt x="61" y="256"/>
                  </a:lnTo>
                  <a:lnTo>
                    <a:pt x="0" y="192"/>
                  </a:lnTo>
                  <a:lnTo>
                    <a:pt x="10" y="0"/>
                  </a:lnTo>
                  <a:lnTo>
                    <a:pt x="1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369" name="Freeform 1083">
              <a:extLst>
                <a:ext uri="{FF2B5EF4-FFF2-40B4-BE49-F238E27FC236}">
                  <a16:creationId xmlns:a16="http://schemas.microsoft.com/office/drawing/2014/main" id="{518076F4-7549-4C2B-875F-A49C909BE61D}"/>
                </a:ext>
              </a:extLst>
            </p:cNvPr>
            <p:cNvSpPr>
              <a:spLocks/>
            </p:cNvSpPr>
            <p:nvPr/>
          </p:nvSpPr>
          <p:spPr bwMode="auto">
            <a:xfrm>
              <a:off x="2935" y="3325"/>
              <a:ext cx="118" cy="612"/>
            </a:xfrm>
            <a:custGeom>
              <a:avLst/>
              <a:gdLst>
                <a:gd name="T0" fmla="*/ 0 w 118"/>
                <a:gd name="T1" fmla="*/ 0 h 612"/>
                <a:gd name="T2" fmla="*/ 58 w 118"/>
                <a:gd name="T3" fmla="*/ 109 h 612"/>
                <a:gd name="T4" fmla="*/ 72 w 118"/>
                <a:gd name="T5" fmla="*/ 261 h 612"/>
                <a:gd name="T6" fmla="*/ 118 w 118"/>
                <a:gd name="T7" fmla="*/ 605 h 612"/>
                <a:gd name="T8" fmla="*/ 91 w 118"/>
                <a:gd name="T9" fmla="*/ 612 h 612"/>
                <a:gd name="T10" fmla="*/ 31 w 118"/>
                <a:gd name="T11" fmla="*/ 302 h 612"/>
                <a:gd name="T12" fmla="*/ 0 w 118"/>
                <a:gd name="T13" fmla="*/ 0 h 612"/>
                <a:gd name="T14" fmla="*/ 0 w 118"/>
                <a:gd name="T15" fmla="*/ 0 h 6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8" h="612">
                  <a:moveTo>
                    <a:pt x="0" y="0"/>
                  </a:moveTo>
                  <a:lnTo>
                    <a:pt x="58" y="109"/>
                  </a:lnTo>
                  <a:lnTo>
                    <a:pt x="72" y="261"/>
                  </a:lnTo>
                  <a:lnTo>
                    <a:pt x="118" y="605"/>
                  </a:lnTo>
                  <a:lnTo>
                    <a:pt x="91" y="612"/>
                  </a:lnTo>
                  <a:lnTo>
                    <a:pt x="31" y="302"/>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370" name="Freeform 1084">
              <a:extLst>
                <a:ext uri="{FF2B5EF4-FFF2-40B4-BE49-F238E27FC236}">
                  <a16:creationId xmlns:a16="http://schemas.microsoft.com/office/drawing/2014/main" id="{E3B43C76-3995-4A7F-8F71-9DBD5E6C9518}"/>
                </a:ext>
              </a:extLst>
            </p:cNvPr>
            <p:cNvSpPr>
              <a:spLocks/>
            </p:cNvSpPr>
            <p:nvPr/>
          </p:nvSpPr>
          <p:spPr bwMode="auto">
            <a:xfrm>
              <a:off x="3000" y="3375"/>
              <a:ext cx="157" cy="564"/>
            </a:xfrm>
            <a:custGeom>
              <a:avLst/>
              <a:gdLst>
                <a:gd name="T0" fmla="*/ 4 w 157"/>
                <a:gd name="T1" fmla="*/ 0 h 564"/>
                <a:gd name="T2" fmla="*/ 92 w 157"/>
                <a:gd name="T3" fmla="*/ 96 h 564"/>
                <a:gd name="T4" fmla="*/ 137 w 157"/>
                <a:gd name="T5" fmla="*/ 235 h 564"/>
                <a:gd name="T6" fmla="*/ 157 w 157"/>
                <a:gd name="T7" fmla="*/ 564 h 564"/>
                <a:gd name="T8" fmla="*/ 115 w 157"/>
                <a:gd name="T9" fmla="*/ 325 h 564"/>
                <a:gd name="T10" fmla="*/ 69 w 157"/>
                <a:gd name="T11" fmla="*/ 160 h 564"/>
                <a:gd name="T12" fmla="*/ 0 w 157"/>
                <a:gd name="T13" fmla="*/ 2 h 564"/>
                <a:gd name="T14" fmla="*/ 4 w 157"/>
                <a:gd name="T15" fmla="*/ 0 h 564"/>
                <a:gd name="T16" fmla="*/ 4 w 157"/>
                <a:gd name="T17" fmla="*/ 0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7" h="564">
                  <a:moveTo>
                    <a:pt x="4" y="0"/>
                  </a:moveTo>
                  <a:lnTo>
                    <a:pt x="92" y="96"/>
                  </a:lnTo>
                  <a:lnTo>
                    <a:pt x="137" y="235"/>
                  </a:lnTo>
                  <a:lnTo>
                    <a:pt x="157" y="564"/>
                  </a:lnTo>
                  <a:lnTo>
                    <a:pt x="115" y="325"/>
                  </a:lnTo>
                  <a:lnTo>
                    <a:pt x="69" y="160"/>
                  </a:lnTo>
                  <a:lnTo>
                    <a:pt x="0" y="2"/>
                  </a:lnTo>
                  <a:lnTo>
                    <a:pt x="4" y="0"/>
                  </a:lnTo>
                  <a:lnTo>
                    <a:pt x="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371" name="Freeform 1085">
              <a:extLst>
                <a:ext uri="{FF2B5EF4-FFF2-40B4-BE49-F238E27FC236}">
                  <a16:creationId xmlns:a16="http://schemas.microsoft.com/office/drawing/2014/main" id="{0A55829B-2D87-43BD-85E9-E722E22247F4}"/>
                </a:ext>
              </a:extLst>
            </p:cNvPr>
            <p:cNvSpPr>
              <a:spLocks/>
            </p:cNvSpPr>
            <p:nvPr/>
          </p:nvSpPr>
          <p:spPr bwMode="auto">
            <a:xfrm>
              <a:off x="4223" y="3492"/>
              <a:ext cx="162" cy="285"/>
            </a:xfrm>
            <a:custGeom>
              <a:avLst/>
              <a:gdLst>
                <a:gd name="T0" fmla="*/ 80 w 162"/>
                <a:gd name="T1" fmla="*/ 0 h 285"/>
                <a:gd name="T2" fmla="*/ 121 w 162"/>
                <a:gd name="T3" fmla="*/ 66 h 285"/>
                <a:gd name="T4" fmla="*/ 152 w 162"/>
                <a:gd name="T5" fmla="*/ 152 h 285"/>
                <a:gd name="T6" fmla="*/ 162 w 162"/>
                <a:gd name="T7" fmla="*/ 252 h 285"/>
                <a:gd name="T8" fmla="*/ 157 w 162"/>
                <a:gd name="T9" fmla="*/ 285 h 285"/>
                <a:gd name="T10" fmla="*/ 123 w 162"/>
                <a:gd name="T11" fmla="*/ 269 h 285"/>
                <a:gd name="T12" fmla="*/ 114 w 162"/>
                <a:gd name="T13" fmla="*/ 203 h 285"/>
                <a:gd name="T14" fmla="*/ 49 w 162"/>
                <a:gd name="T15" fmla="*/ 259 h 285"/>
                <a:gd name="T16" fmla="*/ 0 w 162"/>
                <a:gd name="T17" fmla="*/ 178 h 285"/>
                <a:gd name="T18" fmla="*/ 80 w 162"/>
                <a:gd name="T19" fmla="*/ 0 h 285"/>
                <a:gd name="T20" fmla="*/ 80 w 162"/>
                <a:gd name="T21" fmla="*/ 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2" h="285">
                  <a:moveTo>
                    <a:pt x="80" y="0"/>
                  </a:moveTo>
                  <a:lnTo>
                    <a:pt x="121" y="66"/>
                  </a:lnTo>
                  <a:lnTo>
                    <a:pt x="152" y="152"/>
                  </a:lnTo>
                  <a:lnTo>
                    <a:pt x="162" y="252"/>
                  </a:lnTo>
                  <a:lnTo>
                    <a:pt x="157" y="285"/>
                  </a:lnTo>
                  <a:lnTo>
                    <a:pt x="123" y="269"/>
                  </a:lnTo>
                  <a:lnTo>
                    <a:pt x="114" y="203"/>
                  </a:lnTo>
                  <a:lnTo>
                    <a:pt x="49" y="259"/>
                  </a:lnTo>
                  <a:lnTo>
                    <a:pt x="0" y="178"/>
                  </a:lnTo>
                  <a:lnTo>
                    <a:pt x="80" y="0"/>
                  </a:lnTo>
                  <a:lnTo>
                    <a:pt x="8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372" name="Freeform 1086">
              <a:extLst>
                <a:ext uri="{FF2B5EF4-FFF2-40B4-BE49-F238E27FC236}">
                  <a16:creationId xmlns:a16="http://schemas.microsoft.com/office/drawing/2014/main" id="{9729E63F-C38B-499A-A294-AC4A28085AE9}"/>
                </a:ext>
              </a:extLst>
            </p:cNvPr>
            <p:cNvSpPr>
              <a:spLocks/>
            </p:cNvSpPr>
            <p:nvPr/>
          </p:nvSpPr>
          <p:spPr bwMode="auto">
            <a:xfrm>
              <a:off x="4404" y="3501"/>
              <a:ext cx="91" cy="222"/>
            </a:xfrm>
            <a:custGeom>
              <a:avLst/>
              <a:gdLst>
                <a:gd name="T0" fmla="*/ 0 w 91"/>
                <a:gd name="T1" fmla="*/ 0 h 222"/>
                <a:gd name="T2" fmla="*/ 91 w 91"/>
                <a:gd name="T3" fmla="*/ 87 h 222"/>
                <a:gd name="T4" fmla="*/ 87 w 91"/>
                <a:gd name="T5" fmla="*/ 201 h 222"/>
                <a:gd name="T6" fmla="*/ 26 w 91"/>
                <a:gd name="T7" fmla="*/ 222 h 222"/>
                <a:gd name="T8" fmla="*/ 9 w 91"/>
                <a:gd name="T9" fmla="*/ 119 h 222"/>
                <a:gd name="T10" fmla="*/ 0 w 91"/>
                <a:gd name="T11" fmla="*/ 0 h 222"/>
                <a:gd name="T12" fmla="*/ 0 w 91"/>
                <a:gd name="T13" fmla="*/ 0 h 222"/>
              </a:gdLst>
              <a:ahLst/>
              <a:cxnLst>
                <a:cxn ang="0">
                  <a:pos x="T0" y="T1"/>
                </a:cxn>
                <a:cxn ang="0">
                  <a:pos x="T2" y="T3"/>
                </a:cxn>
                <a:cxn ang="0">
                  <a:pos x="T4" y="T5"/>
                </a:cxn>
                <a:cxn ang="0">
                  <a:pos x="T6" y="T7"/>
                </a:cxn>
                <a:cxn ang="0">
                  <a:pos x="T8" y="T9"/>
                </a:cxn>
                <a:cxn ang="0">
                  <a:pos x="T10" y="T11"/>
                </a:cxn>
                <a:cxn ang="0">
                  <a:pos x="T12" y="T13"/>
                </a:cxn>
              </a:cxnLst>
              <a:rect l="0" t="0" r="r" b="b"/>
              <a:pathLst>
                <a:path w="91" h="222">
                  <a:moveTo>
                    <a:pt x="0" y="0"/>
                  </a:moveTo>
                  <a:lnTo>
                    <a:pt x="91" y="87"/>
                  </a:lnTo>
                  <a:lnTo>
                    <a:pt x="87" y="201"/>
                  </a:lnTo>
                  <a:lnTo>
                    <a:pt x="26" y="222"/>
                  </a:lnTo>
                  <a:lnTo>
                    <a:pt x="9" y="119"/>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373" name="Freeform 1087">
              <a:extLst>
                <a:ext uri="{FF2B5EF4-FFF2-40B4-BE49-F238E27FC236}">
                  <a16:creationId xmlns:a16="http://schemas.microsoft.com/office/drawing/2014/main" id="{84662072-557C-447E-A47B-2B1F59A06E02}"/>
                </a:ext>
              </a:extLst>
            </p:cNvPr>
            <p:cNvSpPr>
              <a:spLocks/>
            </p:cNvSpPr>
            <p:nvPr/>
          </p:nvSpPr>
          <p:spPr bwMode="auto">
            <a:xfrm>
              <a:off x="3253" y="3576"/>
              <a:ext cx="212" cy="489"/>
            </a:xfrm>
            <a:custGeom>
              <a:avLst/>
              <a:gdLst>
                <a:gd name="T0" fmla="*/ 140 w 212"/>
                <a:gd name="T1" fmla="*/ 0 h 489"/>
                <a:gd name="T2" fmla="*/ 207 w 212"/>
                <a:gd name="T3" fmla="*/ 106 h 489"/>
                <a:gd name="T4" fmla="*/ 212 w 212"/>
                <a:gd name="T5" fmla="*/ 252 h 489"/>
                <a:gd name="T6" fmla="*/ 152 w 212"/>
                <a:gd name="T7" fmla="*/ 489 h 489"/>
                <a:gd name="T8" fmla="*/ 137 w 212"/>
                <a:gd name="T9" fmla="*/ 126 h 489"/>
                <a:gd name="T10" fmla="*/ 0 w 212"/>
                <a:gd name="T11" fmla="*/ 436 h 489"/>
                <a:gd name="T12" fmla="*/ 4 w 212"/>
                <a:gd name="T13" fmla="*/ 297 h 489"/>
                <a:gd name="T14" fmla="*/ 65 w 212"/>
                <a:gd name="T15" fmla="*/ 156 h 489"/>
                <a:gd name="T16" fmla="*/ 140 w 212"/>
                <a:gd name="T17" fmla="*/ 0 h 489"/>
                <a:gd name="T18" fmla="*/ 140 w 212"/>
                <a:gd name="T19" fmla="*/ 0 h 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2" h="489">
                  <a:moveTo>
                    <a:pt x="140" y="0"/>
                  </a:moveTo>
                  <a:lnTo>
                    <a:pt x="207" y="106"/>
                  </a:lnTo>
                  <a:lnTo>
                    <a:pt x="212" y="252"/>
                  </a:lnTo>
                  <a:lnTo>
                    <a:pt x="152" y="489"/>
                  </a:lnTo>
                  <a:lnTo>
                    <a:pt x="137" y="126"/>
                  </a:lnTo>
                  <a:lnTo>
                    <a:pt x="0" y="436"/>
                  </a:lnTo>
                  <a:lnTo>
                    <a:pt x="4" y="297"/>
                  </a:lnTo>
                  <a:lnTo>
                    <a:pt x="65" y="156"/>
                  </a:lnTo>
                  <a:lnTo>
                    <a:pt x="140" y="0"/>
                  </a:lnTo>
                  <a:lnTo>
                    <a:pt x="14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374" name="Freeform 1088">
              <a:extLst>
                <a:ext uri="{FF2B5EF4-FFF2-40B4-BE49-F238E27FC236}">
                  <a16:creationId xmlns:a16="http://schemas.microsoft.com/office/drawing/2014/main" id="{BA73602B-AF33-4F51-BE0B-49CC73DD4848}"/>
                </a:ext>
              </a:extLst>
            </p:cNvPr>
            <p:cNvSpPr>
              <a:spLocks/>
            </p:cNvSpPr>
            <p:nvPr/>
          </p:nvSpPr>
          <p:spPr bwMode="auto">
            <a:xfrm>
              <a:off x="2564" y="3652"/>
              <a:ext cx="421" cy="379"/>
            </a:xfrm>
            <a:custGeom>
              <a:avLst/>
              <a:gdLst>
                <a:gd name="T0" fmla="*/ 250 w 421"/>
                <a:gd name="T1" fmla="*/ 0 h 379"/>
                <a:gd name="T2" fmla="*/ 399 w 421"/>
                <a:gd name="T3" fmla="*/ 101 h 379"/>
                <a:gd name="T4" fmla="*/ 421 w 421"/>
                <a:gd name="T5" fmla="*/ 135 h 379"/>
                <a:gd name="T6" fmla="*/ 310 w 421"/>
                <a:gd name="T7" fmla="*/ 77 h 379"/>
                <a:gd name="T8" fmla="*/ 339 w 421"/>
                <a:gd name="T9" fmla="*/ 227 h 379"/>
                <a:gd name="T10" fmla="*/ 368 w 421"/>
                <a:gd name="T11" fmla="*/ 379 h 379"/>
                <a:gd name="T12" fmla="*/ 209 w 421"/>
                <a:gd name="T13" fmla="*/ 287 h 379"/>
                <a:gd name="T14" fmla="*/ 43 w 421"/>
                <a:gd name="T15" fmla="*/ 229 h 379"/>
                <a:gd name="T16" fmla="*/ 0 w 421"/>
                <a:gd name="T17" fmla="*/ 163 h 379"/>
                <a:gd name="T18" fmla="*/ 291 w 421"/>
                <a:gd name="T19" fmla="*/ 270 h 379"/>
                <a:gd name="T20" fmla="*/ 250 w 421"/>
                <a:gd name="T21" fmla="*/ 0 h 379"/>
                <a:gd name="T22" fmla="*/ 250 w 421"/>
                <a:gd name="T23" fmla="*/ 0 h 3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1" h="379">
                  <a:moveTo>
                    <a:pt x="250" y="0"/>
                  </a:moveTo>
                  <a:lnTo>
                    <a:pt x="399" y="101"/>
                  </a:lnTo>
                  <a:lnTo>
                    <a:pt x="421" y="135"/>
                  </a:lnTo>
                  <a:lnTo>
                    <a:pt x="310" y="77"/>
                  </a:lnTo>
                  <a:lnTo>
                    <a:pt x="339" y="227"/>
                  </a:lnTo>
                  <a:lnTo>
                    <a:pt x="368" y="379"/>
                  </a:lnTo>
                  <a:lnTo>
                    <a:pt x="209" y="287"/>
                  </a:lnTo>
                  <a:lnTo>
                    <a:pt x="43" y="229"/>
                  </a:lnTo>
                  <a:lnTo>
                    <a:pt x="0" y="163"/>
                  </a:lnTo>
                  <a:lnTo>
                    <a:pt x="291" y="270"/>
                  </a:lnTo>
                  <a:lnTo>
                    <a:pt x="250" y="0"/>
                  </a:lnTo>
                  <a:lnTo>
                    <a:pt x="25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375" name="Freeform 1089">
              <a:extLst>
                <a:ext uri="{FF2B5EF4-FFF2-40B4-BE49-F238E27FC236}">
                  <a16:creationId xmlns:a16="http://schemas.microsoft.com/office/drawing/2014/main" id="{2D9A6582-FD4F-4E5D-92BD-13BE67F079C8}"/>
                </a:ext>
              </a:extLst>
            </p:cNvPr>
            <p:cNvSpPr>
              <a:spLocks/>
            </p:cNvSpPr>
            <p:nvPr/>
          </p:nvSpPr>
          <p:spPr bwMode="auto">
            <a:xfrm>
              <a:off x="2214" y="3888"/>
              <a:ext cx="335" cy="215"/>
            </a:xfrm>
            <a:custGeom>
              <a:avLst/>
              <a:gdLst>
                <a:gd name="T0" fmla="*/ 141 w 335"/>
                <a:gd name="T1" fmla="*/ 0 h 215"/>
                <a:gd name="T2" fmla="*/ 321 w 335"/>
                <a:gd name="T3" fmla="*/ 72 h 215"/>
                <a:gd name="T4" fmla="*/ 241 w 335"/>
                <a:gd name="T5" fmla="*/ 47 h 215"/>
                <a:gd name="T6" fmla="*/ 217 w 335"/>
                <a:gd name="T7" fmla="*/ 111 h 215"/>
                <a:gd name="T8" fmla="*/ 335 w 335"/>
                <a:gd name="T9" fmla="*/ 215 h 215"/>
                <a:gd name="T10" fmla="*/ 73 w 335"/>
                <a:gd name="T11" fmla="*/ 177 h 215"/>
                <a:gd name="T12" fmla="*/ 0 w 335"/>
                <a:gd name="T13" fmla="*/ 177 h 215"/>
                <a:gd name="T14" fmla="*/ 73 w 335"/>
                <a:gd name="T15" fmla="*/ 115 h 215"/>
                <a:gd name="T16" fmla="*/ 183 w 335"/>
                <a:gd name="T17" fmla="*/ 106 h 215"/>
                <a:gd name="T18" fmla="*/ 141 w 335"/>
                <a:gd name="T19" fmla="*/ 0 h 215"/>
                <a:gd name="T20" fmla="*/ 141 w 335"/>
                <a:gd name="T21" fmla="*/ 0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5" h="215">
                  <a:moveTo>
                    <a:pt x="141" y="0"/>
                  </a:moveTo>
                  <a:lnTo>
                    <a:pt x="321" y="72"/>
                  </a:lnTo>
                  <a:lnTo>
                    <a:pt x="241" y="47"/>
                  </a:lnTo>
                  <a:lnTo>
                    <a:pt x="217" y="111"/>
                  </a:lnTo>
                  <a:lnTo>
                    <a:pt x="335" y="215"/>
                  </a:lnTo>
                  <a:lnTo>
                    <a:pt x="73" y="177"/>
                  </a:lnTo>
                  <a:lnTo>
                    <a:pt x="0" y="177"/>
                  </a:lnTo>
                  <a:lnTo>
                    <a:pt x="73" y="115"/>
                  </a:lnTo>
                  <a:lnTo>
                    <a:pt x="183" y="106"/>
                  </a:lnTo>
                  <a:lnTo>
                    <a:pt x="141" y="0"/>
                  </a:lnTo>
                  <a:lnTo>
                    <a:pt x="14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376" name="Freeform 1090">
              <a:extLst>
                <a:ext uri="{FF2B5EF4-FFF2-40B4-BE49-F238E27FC236}">
                  <a16:creationId xmlns:a16="http://schemas.microsoft.com/office/drawing/2014/main" id="{10E9EC2D-3087-425A-8333-9639DF2E956B}"/>
                </a:ext>
              </a:extLst>
            </p:cNvPr>
            <p:cNvSpPr>
              <a:spLocks/>
            </p:cNvSpPr>
            <p:nvPr/>
          </p:nvSpPr>
          <p:spPr bwMode="auto">
            <a:xfrm>
              <a:off x="3518" y="3922"/>
              <a:ext cx="91" cy="158"/>
            </a:xfrm>
            <a:custGeom>
              <a:avLst/>
              <a:gdLst>
                <a:gd name="T0" fmla="*/ 67 w 91"/>
                <a:gd name="T1" fmla="*/ 0 h 158"/>
                <a:gd name="T2" fmla="*/ 91 w 91"/>
                <a:gd name="T3" fmla="*/ 75 h 158"/>
                <a:gd name="T4" fmla="*/ 38 w 91"/>
                <a:gd name="T5" fmla="*/ 158 h 158"/>
                <a:gd name="T6" fmla="*/ 0 w 91"/>
                <a:gd name="T7" fmla="*/ 81 h 158"/>
                <a:gd name="T8" fmla="*/ 67 w 91"/>
                <a:gd name="T9" fmla="*/ 0 h 158"/>
                <a:gd name="T10" fmla="*/ 67 w 91"/>
                <a:gd name="T11" fmla="*/ 0 h 158"/>
              </a:gdLst>
              <a:ahLst/>
              <a:cxnLst>
                <a:cxn ang="0">
                  <a:pos x="T0" y="T1"/>
                </a:cxn>
                <a:cxn ang="0">
                  <a:pos x="T2" y="T3"/>
                </a:cxn>
                <a:cxn ang="0">
                  <a:pos x="T4" y="T5"/>
                </a:cxn>
                <a:cxn ang="0">
                  <a:pos x="T6" y="T7"/>
                </a:cxn>
                <a:cxn ang="0">
                  <a:pos x="T8" y="T9"/>
                </a:cxn>
                <a:cxn ang="0">
                  <a:pos x="T10" y="T11"/>
                </a:cxn>
              </a:cxnLst>
              <a:rect l="0" t="0" r="r" b="b"/>
              <a:pathLst>
                <a:path w="91" h="158">
                  <a:moveTo>
                    <a:pt x="67" y="0"/>
                  </a:moveTo>
                  <a:lnTo>
                    <a:pt x="91" y="75"/>
                  </a:lnTo>
                  <a:lnTo>
                    <a:pt x="38" y="158"/>
                  </a:lnTo>
                  <a:lnTo>
                    <a:pt x="0" y="81"/>
                  </a:lnTo>
                  <a:lnTo>
                    <a:pt x="67" y="0"/>
                  </a:lnTo>
                  <a:lnTo>
                    <a:pt x="6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377" name="Freeform 1091">
              <a:extLst>
                <a:ext uri="{FF2B5EF4-FFF2-40B4-BE49-F238E27FC236}">
                  <a16:creationId xmlns:a16="http://schemas.microsoft.com/office/drawing/2014/main" id="{B6276F28-7E0E-4CAE-91A7-33F113C99120}"/>
                </a:ext>
              </a:extLst>
            </p:cNvPr>
            <p:cNvSpPr>
              <a:spLocks/>
            </p:cNvSpPr>
            <p:nvPr/>
          </p:nvSpPr>
          <p:spPr bwMode="auto">
            <a:xfrm>
              <a:off x="4407" y="3963"/>
              <a:ext cx="54" cy="126"/>
            </a:xfrm>
            <a:custGeom>
              <a:avLst/>
              <a:gdLst>
                <a:gd name="T0" fmla="*/ 4 w 54"/>
                <a:gd name="T1" fmla="*/ 0 h 126"/>
                <a:gd name="T2" fmla="*/ 54 w 54"/>
                <a:gd name="T3" fmla="*/ 119 h 126"/>
                <a:gd name="T4" fmla="*/ 0 w 54"/>
                <a:gd name="T5" fmla="*/ 126 h 126"/>
                <a:gd name="T6" fmla="*/ 4 w 54"/>
                <a:gd name="T7" fmla="*/ 0 h 126"/>
                <a:gd name="T8" fmla="*/ 4 w 54"/>
                <a:gd name="T9" fmla="*/ 0 h 126"/>
              </a:gdLst>
              <a:ahLst/>
              <a:cxnLst>
                <a:cxn ang="0">
                  <a:pos x="T0" y="T1"/>
                </a:cxn>
                <a:cxn ang="0">
                  <a:pos x="T2" y="T3"/>
                </a:cxn>
                <a:cxn ang="0">
                  <a:pos x="T4" y="T5"/>
                </a:cxn>
                <a:cxn ang="0">
                  <a:pos x="T6" y="T7"/>
                </a:cxn>
                <a:cxn ang="0">
                  <a:pos x="T8" y="T9"/>
                </a:cxn>
              </a:cxnLst>
              <a:rect l="0" t="0" r="r" b="b"/>
              <a:pathLst>
                <a:path w="54" h="126">
                  <a:moveTo>
                    <a:pt x="4" y="0"/>
                  </a:moveTo>
                  <a:lnTo>
                    <a:pt x="54" y="119"/>
                  </a:lnTo>
                  <a:lnTo>
                    <a:pt x="0" y="126"/>
                  </a:lnTo>
                  <a:lnTo>
                    <a:pt x="4" y="0"/>
                  </a:lnTo>
                  <a:lnTo>
                    <a:pt x="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378" name="Freeform 1092">
              <a:extLst>
                <a:ext uri="{FF2B5EF4-FFF2-40B4-BE49-F238E27FC236}">
                  <a16:creationId xmlns:a16="http://schemas.microsoft.com/office/drawing/2014/main" id="{F05BBCE7-A462-4D60-9F3D-1A0DE381D4C9}"/>
                </a:ext>
              </a:extLst>
            </p:cNvPr>
            <p:cNvSpPr>
              <a:spLocks/>
            </p:cNvSpPr>
            <p:nvPr/>
          </p:nvSpPr>
          <p:spPr bwMode="auto">
            <a:xfrm>
              <a:off x="4271" y="3980"/>
              <a:ext cx="58" cy="83"/>
            </a:xfrm>
            <a:custGeom>
              <a:avLst/>
              <a:gdLst>
                <a:gd name="T0" fmla="*/ 32 w 58"/>
                <a:gd name="T1" fmla="*/ 0 h 83"/>
                <a:gd name="T2" fmla="*/ 58 w 58"/>
                <a:gd name="T3" fmla="*/ 83 h 83"/>
                <a:gd name="T4" fmla="*/ 0 w 58"/>
                <a:gd name="T5" fmla="*/ 81 h 83"/>
                <a:gd name="T6" fmla="*/ 32 w 58"/>
                <a:gd name="T7" fmla="*/ 0 h 83"/>
                <a:gd name="T8" fmla="*/ 32 w 58"/>
                <a:gd name="T9" fmla="*/ 0 h 83"/>
              </a:gdLst>
              <a:ahLst/>
              <a:cxnLst>
                <a:cxn ang="0">
                  <a:pos x="T0" y="T1"/>
                </a:cxn>
                <a:cxn ang="0">
                  <a:pos x="T2" y="T3"/>
                </a:cxn>
                <a:cxn ang="0">
                  <a:pos x="T4" y="T5"/>
                </a:cxn>
                <a:cxn ang="0">
                  <a:pos x="T6" y="T7"/>
                </a:cxn>
                <a:cxn ang="0">
                  <a:pos x="T8" y="T9"/>
                </a:cxn>
              </a:cxnLst>
              <a:rect l="0" t="0" r="r" b="b"/>
              <a:pathLst>
                <a:path w="58" h="83">
                  <a:moveTo>
                    <a:pt x="32" y="0"/>
                  </a:moveTo>
                  <a:lnTo>
                    <a:pt x="58" y="83"/>
                  </a:lnTo>
                  <a:lnTo>
                    <a:pt x="0" y="81"/>
                  </a:lnTo>
                  <a:lnTo>
                    <a:pt x="32" y="0"/>
                  </a:lnTo>
                  <a:lnTo>
                    <a:pt x="3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379" name="Freeform 1093">
              <a:extLst>
                <a:ext uri="{FF2B5EF4-FFF2-40B4-BE49-F238E27FC236}">
                  <a16:creationId xmlns:a16="http://schemas.microsoft.com/office/drawing/2014/main" id="{824EBF62-5F44-44D5-819A-156131726975}"/>
                </a:ext>
              </a:extLst>
            </p:cNvPr>
            <p:cNvSpPr>
              <a:spLocks/>
            </p:cNvSpPr>
            <p:nvPr/>
          </p:nvSpPr>
          <p:spPr bwMode="auto">
            <a:xfrm>
              <a:off x="4189" y="3990"/>
              <a:ext cx="54" cy="94"/>
            </a:xfrm>
            <a:custGeom>
              <a:avLst/>
              <a:gdLst>
                <a:gd name="T0" fmla="*/ 0 w 54"/>
                <a:gd name="T1" fmla="*/ 0 h 94"/>
                <a:gd name="T2" fmla="*/ 49 w 54"/>
                <a:gd name="T3" fmla="*/ 13 h 94"/>
                <a:gd name="T4" fmla="*/ 54 w 54"/>
                <a:gd name="T5" fmla="*/ 60 h 94"/>
                <a:gd name="T6" fmla="*/ 30 w 54"/>
                <a:gd name="T7" fmla="*/ 94 h 94"/>
                <a:gd name="T8" fmla="*/ 1 w 54"/>
                <a:gd name="T9" fmla="*/ 58 h 94"/>
                <a:gd name="T10" fmla="*/ 0 w 54"/>
                <a:gd name="T11" fmla="*/ 0 h 94"/>
                <a:gd name="T12" fmla="*/ 0 w 54"/>
                <a:gd name="T13" fmla="*/ 0 h 94"/>
              </a:gdLst>
              <a:ahLst/>
              <a:cxnLst>
                <a:cxn ang="0">
                  <a:pos x="T0" y="T1"/>
                </a:cxn>
                <a:cxn ang="0">
                  <a:pos x="T2" y="T3"/>
                </a:cxn>
                <a:cxn ang="0">
                  <a:pos x="T4" y="T5"/>
                </a:cxn>
                <a:cxn ang="0">
                  <a:pos x="T6" y="T7"/>
                </a:cxn>
                <a:cxn ang="0">
                  <a:pos x="T8" y="T9"/>
                </a:cxn>
                <a:cxn ang="0">
                  <a:pos x="T10" y="T11"/>
                </a:cxn>
                <a:cxn ang="0">
                  <a:pos x="T12" y="T13"/>
                </a:cxn>
              </a:cxnLst>
              <a:rect l="0" t="0" r="r" b="b"/>
              <a:pathLst>
                <a:path w="54" h="94">
                  <a:moveTo>
                    <a:pt x="0" y="0"/>
                  </a:moveTo>
                  <a:lnTo>
                    <a:pt x="49" y="13"/>
                  </a:lnTo>
                  <a:lnTo>
                    <a:pt x="54" y="60"/>
                  </a:lnTo>
                  <a:lnTo>
                    <a:pt x="30" y="94"/>
                  </a:lnTo>
                  <a:lnTo>
                    <a:pt x="1" y="58"/>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380" name="Freeform 1094">
              <a:extLst>
                <a:ext uri="{FF2B5EF4-FFF2-40B4-BE49-F238E27FC236}">
                  <a16:creationId xmlns:a16="http://schemas.microsoft.com/office/drawing/2014/main" id="{372B8870-8A0C-4949-9A23-F58F2F79E9C4}"/>
                </a:ext>
              </a:extLst>
            </p:cNvPr>
            <p:cNvSpPr>
              <a:spLocks/>
            </p:cNvSpPr>
            <p:nvPr/>
          </p:nvSpPr>
          <p:spPr bwMode="auto">
            <a:xfrm>
              <a:off x="3700" y="4014"/>
              <a:ext cx="405" cy="246"/>
            </a:xfrm>
            <a:custGeom>
              <a:avLst/>
              <a:gdLst>
                <a:gd name="T0" fmla="*/ 130 w 405"/>
                <a:gd name="T1" fmla="*/ 0 h 246"/>
                <a:gd name="T2" fmla="*/ 208 w 405"/>
                <a:gd name="T3" fmla="*/ 34 h 246"/>
                <a:gd name="T4" fmla="*/ 285 w 405"/>
                <a:gd name="T5" fmla="*/ 68 h 246"/>
                <a:gd name="T6" fmla="*/ 384 w 405"/>
                <a:gd name="T7" fmla="*/ 105 h 246"/>
                <a:gd name="T8" fmla="*/ 405 w 405"/>
                <a:gd name="T9" fmla="*/ 207 h 246"/>
                <a:gd name="T10" fmla="*/ 176 w 405"/>
                <a:gd name="T11" fmla="*/ 246 h 246"/>
                <a:gd name="T12" fmla="*/ 159 w 405"/>
                <a:gd name="T13" fmla="*/ 224 h 246"/>
                <a:gd name="T14" fmla="*/ 321 w 405"/>
                <a:gd name="T15" fmla="*/ 128 h 246"/>
                <a:gd name="T16" fmla="*/ 189 w 405"/>
                <a:gd name="T17" fmla="*/ 124 h 246"/>
                <a:gd name="T18" fmla="*/ 155 w 405"/>
                <a:gd name="T19" fmla="*/ 74 h 246"/>
                <a:gd name="T20" fmla="*/ 104 w 405"/>
                <a:gd name="T21" fmla="*/ 81 h 246"/>
                <a:gd name="T22" fmla="*/ 0 w 405"/>
                <a:gd name="T23" fmla="*/ 160 h 246"/>
                <a:gd name="T24" fmla="*/ 27 w 405"/>
                <a:gd name="T25" fmla="*/ 55 h 246"/>
                <a:gd name="T26" fmla="*/ 130 w 405"/>
                <a:gd name="T27" fmla="*/ 0 h 246"/>
                <a:gd name="T28" fmla="*/ 130 w 405"/>
                <a:gd name="T29" fmla="*/ 0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05" h="246">
                  <a:moveTo>
                    <a:pt x="130" y="0"/>
                  </a:moveTo>
                  <a:lnTo>
                    <a:pt x="208" y="34"/>
                  </a:lnTo>
                  <a:lnTo>
                    <a:pt x="285" y="68"/>
                  </a:lnTo>
                  <a:lnTo>
                    <a:pt x="384" y="105"/>
                  </a:lnTo>
                  <a:lnTo>
                    <a:pt x="405" y="207"/>
                  </a:lnTo>
                  <a:lnTo>
                    <a:pt x="176" y="246"/>
                  </a:lnTo>
                  <a:lnTo>
                    <a:pt x="159" y="224"/>
                  </a:lnTo>
                  <a:lnTo>
                    <a:pt x="321" y="128"/>
                  </a:lnTo>
                  <a:lnTo>
                    <a:pt x="189" y="124"/>
                  </a:lnTo>
                  <a:lnTo>
                    <a:pt x="155" y="74"/>
                  </a:lnTo>
                  <a:lnTo>
                    <a:pt x="104" y="81"/>
                  </a:lnTo>
                  <a:lnTo>
                    <a:pt x="0" y="160"/>
                  </a:lnTo>
                  <a:lnTo>
                    <a:pt x="27" y="55"/>
                  </a:lnTo>
                  <a:lnTo>
                    <a:pt x="130" y="0"/>
                  </a:lnTo>
                  <a:lnTo>
                    <a:pt x="13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57381" name="Rectangle 57380">
            <a:extLst>
              <a:ext uri="{FF2B5EF4-FFF2-40B4-BE49-F238E27FC236}">
                <a16:creationId xmlns:a16="http://schemas.microsoft.com/office/drawing/2014/main" id="{3A30FBEC-0BD3-46DD-9231-F709234401C7}"/>
              </a:ext>
            </a:extLst>
          </p:cNvPr>
          <p:cNvSpPr/>
          <p:nvPr/>
        </p:nvSpPr>
        <p:spPr>
          <a:xfrm>
            <a:off x="2900528" y="1172907"/>
            <a:ext cx="4970913" cy="923330"/>
          </a:xfrm>
          <a:prstGeom prst="rect">
            <a:avLst/>
          </a:prstGeom>
        </p:spPr>
        <p:txBody>
          <a:bodyPr wrap="none">
            <a:spAutoFit/>
          </a:bodyPr>
          <a:lstStyle/>
          <a:p>
            <a:pPr algn="ctr"/>
            <a:r>
              <a:rPr lang="en-US" altLang="en-US" sz="5400" i="1" dirty="0">
                <a:solidFill>
                  <a:srgbClr val="9933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Jesus Is The Way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 Box 2">
            <a:extLst>
              <a:ext uri="{FF2B5EF4-FFF2-40B4-BE49-F238E27FC236}">
                <a16:creationId xmlns:a16="http://schemas.microsoft.com/office/drawing/2014/main" id="{74742F1F-7C04-464D-8BE8-7EEB2DED4E57}"/>
              </a:ext>
            </a:extLst>
          </p:cNvPr>
          <p:cNvSpPr txBox="1">
            <a:spLocks noChangeArrowheads="1"/>
          </p:cNvSpPr>
          <p:nvPr/>
        </p:nvSpPr>
        <p:spPr bwMode="auto">
          <a:xfrm>
            <a:off x="609600" y="1600200"/>
            <a:ext cx="10972800"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569913" indent="-569913">
              <a:buFont typeface="Wingdings 2" panose="05020102010507070707" pitchFamily="18" charset="2"/>
              <a:buChar char="è"/>
            </a:pPr>
            <a:r>
              <a:rPr lang="en-US" altLang="en-US" sz="4000" dirty="0">
                <a:latin typeface="Times New Roman" panose="02020603050405020304" pitchFamily="18" charset="0"/>
                <a:cs typeface="Times New Roman" panose="02020603050405020304" pitchFamily="18" charset="0"/>
              </a:rPr>
              <a:t>Death Is Inevitable, Followed By Judgment 	(</a:t>
            </a:r>
            <a:r>
              <a:rPr lang="en-US" altLang="en-US" sz="4000" dirty="0">
                <a:solidFill>
                  <a:srgbClr val="FFFF00"/>
                </a:solidFill>
                <a:latin typeface="Times New Roman" panose="02020603050405020304" pitchFamily="18" charset="0"/>
                <a:cs typeface="Times New Roman" panose="02020603050405020304" pitchFamily="18" charset="0"/>
              </a:rPr>
              <a:t>Heb. 9:27</a:t>
            </a:r>
            <a:r>
              <a:rPr lang="en-US" altLang="en-US" sz="4000" dirty="0">
                <a:latin typeface="Times New Roman" panose="02020603050405020304" pitchFamily="18" charset="0"/>
                <a:cs typeface="Times New Roman" panose="02020603050405020304" pitchFamily="18" charset="0"/>
              </a:rPr>
              <a:t>)</a:t>
            </a:r>
          </a:p>
          <a:p>
            <a:pPr marL="622300" indent="-622300">
              <a:buFont typeface="Wingdings 2" panose="05020102010507070707" pitchFamily="18" charset="2"/>
              <a:buChar char="è"/>
            </a:pPr>
            <a:r>
              <a:rPr lang="en-US" altLang="en-US" sz="4000" dirty="0">
                <a:latin typeface="Times New Roman" panose="02020603050405020304" pitchFamily="18" charset="0"/>
                <a:cs typeface="Times New Roman" panose="02020603050405020304" pitchFamily="18" charset="0"/>
              </a:rPr>
              <a:t>Death Door To Eternal Life Or Eternal Condemnation</a:t>
            </a:r>
          </a:p>
          <a:p>
            <a:pPr>
              <a:buFont typeface="Wingdings 2" panose="05020102010507070707" pitchFamily="18" charset="2"/>
              <a:buChar char="è"/>
            </a:pPr>
            <a:r>
              <a:rPr lang="en-US" altLang="en-US" sz="4000" dirty="0">
                <a:latin typeface="Times New Roman" panose="02020603050405020304" pitchFamily="18" charset="0"/>
                <a:cs typeface="Times New Roman" panose="02020603050405020304" pitchFamily="18" charset="0"/>
              </a:rPr>
              <a:t> Jesus Offers Eternal Life (</a:t>
            </a:r>
            <a:r>
              <a:rPr lang="en-US" altLang="en-US" sz="4000" dirty="0">
                <a:solidFill>
                  <a:srgbClr val="FFFF00"/>
                </a:solidFill>
                <a:latin typeface="Times New Roman" panose="02020603050405020304" pitchFamily="18" charset="0"/>
                <a:cs typeface="Times New Roman" panose="02020603050405020304" pitchFamily="18" charset="0"/>
              </a:rPr>
              <a:t>Rev. 14:13</a:t>
            </a:r>
            <a:r>
              <a:rPr lang="en-US" altLang="en-US" sz="4000" dirty="0">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577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577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577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7F1E76-0DC6-42B3-BBD5-5C8B767EBC54}"/>
              </a:ext>
            </a:extLst>
          </p:cNvPr>
          <p:cNvSpPr txBox="1"/>
          <p:nvPr/>
        </p:nvSpPr>
        <p:spPr>
          <a:xfrm>
            <a:off x="1576896" y="1676400"/>
            <a:ext cx="9014904" cy="923330"/>
          </a:xfrm>
          <a:prstGeom prst="rect">
            <a:avLst/>
          </a:prstGeom>
          <a:noFill/>
        </p:spPr>
        <p:txBody>
          <a:bodyPr wrap="none" rtlCol="0">
            <a:spAutoFit/>
          </a:bodyPr>
          <a:lstStyle/>
          <a:p>
            <a:r>
              <a:rPr lang="en-US"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Times New Roman" panose="02020603050405020304" pitchFamily="18" charset="0"/>
                <a:cs typeface="Times New Roman" panose="02020603050405020304" pitchFamily="18" charset="0"/>
              </a:rPr>
              <a:t>Jesus is Still Calling Us Today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AutoShape 2">
            <a:extLst>
              <a:ext uri="{FF2B5EF4-FFF2-40B4-BE49-F238E27FC236}">
                <a16:creationId xmlns:a16="http://schemas.microsoft.com/office/drawing/2014/main" id="{60718F28-F869-4478-99A9-97B317214B70}"/>
              </a:ext>
            </a:extLst>
          </p:cNvPr>
          <p:cNvSpPr>
            <a:spLocks noChangeArrowheads="1"/>
          </p:cNvSpPr>
          <p:nvPr/>
        </p:nvSpPr>
        <p:spPr bwMode="auto">
          <a:xfrm>
            <a:off x="4572000" y="304800"/>
            <a:ext cx="2971800" cy="1600200"/>
          </a:xfrm>
          <a:prstGeom prst="wedgeRoundRectCallout">
            <a:avLst>
              <a:gd name="adj1" fmla="val -78847"/>
              <a:gd name="adj2" fmla="val 42361"/>
              <a:gd name="adj3" fmla="val 16667"/>
            </a:avLst>
          </a:prstGeom>
          <a:solidFill>
            <a:srgbClr val="CCE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en-US" sz="4400" dirty="0">
                <a:solidFill>
                  <a:schemeClr val="accent4">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 am the Way”</a:t>
            </a:r>
          </a:p>
        </p:txBody>
      </p:sp>
      <p:sp>
        <p:nvSpPr>
          <p:cNvPr id="54276" name="Text Box 4">
            <a:extLst>
              <a:ext uri="{FF2B5EF4-FFF2-40B4-BE49-F238E27FC236}">
                <a16:creationId xmlns:a16="http://schemas.microsoft.com/office/drawing/2014/main" id="{0444E947-91CA-4885-9650-C8CCD61F96C9}"/>
              </a:ext>
            </a:extLst>
          </p:cNvPr>
          <p:cNvSpPr txBox="1">
            <a:spLocks noChangeArrowheads="1"/>
          </p:cNvSpPr>
          <p:nvPr/>
        </p:nvSpPr>
        <p:spPr bwMode="auto">
          <a:xfrm>
            <a:off x="3146428" y="2590800"/>
            <a:ext cx="474578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000" dirty="0">
                <a:solidFill>
                  <a:srgbClr val="FFFF99"/>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“Way” – Several Uses</a:t>
            </a:r>
          </a:p>
        </p:txBody>
      </p:sp>
      <p:sp>
        <p:nvSpPr>
          <p:cNvPr id="54277" name="Text Box 5">
            <a:extLst>
              <a:ext uri="{FF2B5EF4-FFF2-40B4-BE49-F238E27FC236}">
                <a16:creationId xmlns:a16="http://schemas.microsoft.com/office/drawing/2014/main" id="{283ABBE8-9D4D-47E3-AA61-5DC031CA2515}"/>
              </a:ext>
            </a:extLst>
          </p:cNvPr>
          <p:cNvSpPr txBox="1">
            <a:spLocks noChangeArrowheads="1"/>
          </p:cNvSpPr>
          <p:nvPr/>
        </p:nvSpPr>
        <p:spPr bwMode="auto">
          <a:xfrm>
            <a:off x="685800" y="3352800"/>
            <a:ext cx="10972800" cy="1505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20000"/>
              </a:lnSpc>
              <a:buFont typeface="Wingdings" panose="05000000000000000000" pitchFamily="2" charset="2"/>
              <a:buChar char="§"/>
            </a:pPr>
            <a:r>
              <a:rPr lang="en-US" altLang="en-US" dirty="0"/>
              <a:t> </a:t>
            </a:r>
            <a:r>
              <a:rPr lang="en-US" altLang="en-US" sz="4000" dirty="0">
                <a:latin typeface="Times New Roman" panose="02020603050405020304" pitchFamily="18" charset="0"/>
                <a:cs typeface="Times New Roman" panose="02020603050405020304" pitchFamily="18" charset="0"/>
              </a:rPr>
              <a:t>Physical Road, path</a:t>
            </a:r>
          </a:p>
          <a:p>
            <a:pPr>
              <a:lnSpc>
                <a:spcPct val="120000"/>
              </a:lnSpc>
              <a:buFont typeface="Wingdings" panose="05000000000000000000" pitchFamily="2" charset="2"/>
              <a:buChar char="§"/>
            </a:pPr>
            <a:r>
              <a:rPr lang="en-US" altLang="en-US" sz="4000" dirty="0">
                <a:latin typeface="Times New Roman" panose="02020603050405020304" pitchFamily="18" charset="0"/>
                <a:cs typeface="Times New Roman" panose="02020603050405020304" pitchFamily="18" charset="0"/>
              </a:rPr>
              <a:t> Spiritual Or Moral Course 	(Matt. 7:13-14)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427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4277">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427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6" grpId="0" build="p" autoUpdateAnimBg="0"/>
      <p:bldP spid="54277"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AutoShape 2">
            <a:extLst>
              <a:ext uri="{FF2B5EF4-FFF2-40B4-BE49-F238E27FC236}">
                <a16:creationId xmlns:a16="http://schemas.microsoft.com/office/drawing/2014/main" id="{1B29FB45-DF39-40EA-971A-16BBEF854870}"/>
              </a:ext>
            </a:extLst>
          </p:cNvPr>
          <p:cNvSpPr>
            <a:spLocks noChangeArrowheads="1"/>
          </p:cNvSpPr>
          <p:nvPr/>
        </p:nvSpPr>
        <p:spPr bwMode="auto">
          <a:xfrm>
            <a:off x="4572000" y="304800"/>
            <a:ext cx="2971800" cy="1600200"/>
          </a:xfrm>
          <a:prstGeom prst="wedgeRoundRectCallout">
            <a:avLst>
              <a:gd name="adj1" fmla="val -78847"/>
              <a:gd name="adj2" fmla="val 42361"/>
              <a:gd name="adj3" fmla="val 16667"/>
            </a:avLst>
          </a:prstGeom>
          <a:solidFill>
            <a:srgbClr val="CCE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en-US" sz="4400" dirty="0">
                <a:solidFill>
                  <a:schemeClr val="accent4">
                    <a:lumMod val="75000"/>
                  </a:schemeClr>
                </a:solidFill>
                <a:latin typeface="Times New Roman" panose="02020603050405020304" pitchFamily="18" charset="0"/>
                <a:cs typeface="Times New Roman" panose="02020603050405020304" pitchFamily="18" charset="0"/>
              </a:rPr>
              <a:t>“I am the Way”</a:t>
            </a:r>
          </a:p>
        </p:txBody>
      </p:sp>
      <p:sp>
        <p:nvSpPr>
          <p:cNvPr id="55299" name="Text Box 3">
            <a:extLst>
              <a:ext uri="{FF2B5EF4-FFF2-40B4-BE49-F238E27FC236}">
                <a16:creationId xmlns:a16="http://schemas.microsoft.com/office/drawing/2014/main" id="{AE95A1B9-7B0E-47B6-9937-C9AD82650A7A}"/>
              </a:ext>
            </a:extLst>
          </p:cNvPr>
          <p:cNvSpPr txBox="1">
            <a:spLocks noChangeArrowheads="1"/>
          </p:cNvSpPr>
          <p:nvPr/>
        </p:nvSpPr>
        <p:spPr bwMode="auto">
          <a:xfrm>
            <a:off x="609601" y="3429000"/>
            <a:ext cx="10972800" cy="20746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10000"/>
              </a:lnSpc>
              <a:buClr>
                <a:srgbClr val="FFC000"/>
              </a:buClr>
              <a:buFont typeface="Wingdings" panose="05000000000000000000" pitchFamily="2" charset="2"/>
              <a:buChar char="Ø"/>
            </a:pPr>
            <a:r>
              <a:rPr lang="en-US" altLang="en-US" sz="4000" dirty="0">
                <a:latin typeface="Times New Roman" panose="02020603050405020304" pitchFamily="18" charset="0"/>
                <a:cs typeface="Times New Roman" panose="02020603050405020304" pitchFamily="18" charset="0"/>
              </a:rPr>
              <a:t> Jesus Going to Prepare a Place in Heaven (v. 2)</a:t>
            </a:r>
          </a:p>
          <a:p>
            <a:pPr>
              <a:lnSpc>
                <a:spcPct val="110000"/>
              </a:lnSpc>
              <a:buClr>
                <a:srgbClr val="FFC000"/>
              </a:buClr>
              <a:buFont typeface="Wingdings" panose="05000000000000000000" pitchFamily="2" charset="2"/>
              <a:buChar char="Ø"/>
            </a:pPr>
            <a:r>
              <a:rPr lang="en-US" altLang="en-US" sz="4000" dirty="0">
                <a:latin typeface="Times New Roman" panose="02020603050405020304" pitchFamily="18" charset="0"/>
                <a:cs typeface="Times New Roman" panose="02020603050405020304" pitchFamily="18" charset="0"/>
              </a:rPr>
              <a:t> “Where I go you know, and 	the </a:t>
            </a:r>
            <a:r>
              <a:rPr lang="en-US" altLang="en-US" sz="4000" u="sng" dirty="0">
                <a:latin typeface="Times New Roman" panose="02020603050405020304" pitchFamily="18" charset="0"/>
                <a:cs typeface="Times New Roman" panose="02020603050405020304" pitchFamily="18" charset="0"/>
              </a:rPr>
              <a:t>way</a:t>
            </a:r>
            <a:r>
              <a:rPr lang="en-US" altLang="en-US" sz="4000" dirty="0">
                <a:latin typeface="Times New Roman" panose="02020603050405020304" pitchFamily="18" charset="0"/>
                <a:cs typeface="Times New Roman" panose="02020603050405020304" pitchFamily="18" charset="0"/>
              </a:rPr>
              <a:t> you know” (v. 4)</a:t>
            </a:r>
          </a:p>
        </p:txBody>
      </p:sp>
      <p:sp>
        <p:nvSpPr>
          <p:cNvPr id="55300" name="Text Box 4">
            <a:extLst>
              <a:ext uri="{FF2B5EF4-FFF2-40B4-BE49-F238E27FC236}">
                <a16:creationId xmlns:a16="http://schemas.microsoft.com/office/drawing/2014/main" id="{306D3618-4253-4A36-90D9-EB5B7889F5D4}"/>
              </a:ext>
            </a:extLst>
          </p:cNvPr>
          <p:cNvSpPr txBox="1">
            <a:spLocks noChangeArrowheads="1"/>
          </p:cNvSpPr>
          <p:nvPr/>
        </p:nvSpPr>
        <p:spPr bwMode="auto">
          <a:xfrm>
            <a:off x="5201892" y="2568714"/>
            <a:ext cx="180850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Context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52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529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uiExpand="1"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AutoShape 2">
            <a:extLst>
              <a:ext uri="{FF2B5EF4-FFF2-40B4-BE49-F238E27FC236}">
                <a16:creationId xmlns:a16="http://schemas.microsoft.com/office/drawing/2014/main" id="{82AB9BB3-6AF8-4D4B-91C4-4B6CB6EF3FAA}"/>
              </a:ext>
            </a:extLst>
          </p:cNvPr>
          <p:cNvSpPr>
            <a:spLocks noChangeArrowheads="1"/>
          </p:cNvSpPr>
          <p:nvPr/>
        </p:nvSpPr>
        <p:spPr bwMode="auto">
          <a:xfrm>
            <a:off x="4572000" y="304800"/>
            <a:ext cx="3124200" cy="1600200"/>
          </a:xfrm>
          <a:prstGeom prst="wedgeRoundRectCallout">
            <a:avLst>
              <a:gd name="adj1" fmla="val -77440"/>
              <a:gd name="adj2" fmla="val 42361"/>
              <a:gd name="adj3" fmla="val 16667"/>
            </a:avLst>
          </a:prstGeom>
          <a:solidFill>
            <a:srgbClr val="CCE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en-US" sz="4400" dirty="0">
                <a:solidFill>
                  <a:schemeClr val="accent4">
                    <a:lumMod val="75000"/>
                  </a:schemeClr>
                </a:solidFill>
                <a:latin typeface="Times New Roman" panose="02020603050405020304" pitchFamily="18" charset="0"/>
                <a:cs typeface="Times New Roman" panose="02020603050405020304" pitchFamily="18" charset="0"/>
              </a:rPr>
              <a:t>“</a:t>
            </a:r>
            <a:r>
              <a:rPr lang="en-US" altLang="en-US" sz="4400" u="sng" dirty="0">
                <a:solidFill>
                  <a:schemeClr val="accent4">
                    <a:lumMod val="75000"/>
                  </a:schemeClr>
                </a:solidFill>
                <a:latin typeface="Times New Roman" panose="02020603050405020304" pitchFamily="18" charset="0"/>
                <a:cs typeface="Times New Roman" panose="02020603050405020304" pitchFamily="18" charset="0"/>
              </a:rPr>
              <a:t>I AM</a:t>
            </a:r>
            <a:r>
              <a:rPr lang="en-US" altLang="en-US" sz="4400" dirty="0">
                <a:solidFill>
                  <a:schemeClr val="accent4">
                    <a:lumMod val="75000"/>
                  </a:schemeClr>
                </a:solidFill>
                <a:latin typeface="Times New Roman" panose="02020603050405020304" pitchFamily="18" charset="0"/>
                <a:cs typeface="Times New Roman" panose="02020603050405020304" pitchFamily="18" charset="0"/>
              </a:rPr>
              <a:t> The Way”</a:t>
            </a:r>
          </a:p>
        </p:txBody>
      </p:sp>
      <p:sp>
        <p:nvSpPr>
          <p:cNvPr id="56323" name="Text Box 3">
            <a:extLst>
              <a:ext uri="{FF2B5EF4-FFF2-40B4-BE49-F238E27FC236}">
                <a16:creationId xmlns:a16="http://schemas.microsoft.com/office/drawing/2014/main" id="{F70C824A-7763-4875-9F70-61E9BD741F5F}"/>
              </a:ext>
            </a:extLst>
          </p:cNvPr>
          <p:cNvSpPr txBox="1">
            <a:spLocks noChangeArrowheads="1"/>
          </p:cNvSpPr>
          <p:nvPr/>
        </p:nvSpPr>
        <p:spPr bwMode="auto">
          <a:xfrm>
            <a:off x="609600" y="2212975"/>
            <a:ext cx="10972800"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FontTx/>
              <a:buChar char="•"/>
            </a:pPr>
            <a:r>
              <a:rPr lang="en-US" altLang="en-US" sz="4000" dirty="0">
                <a:latin typeface="Times New Roman" panose="02020603050405020304" pitchFamily="18" charset="0"/>
                <a:cs typeface="Times New Roman" panose="02020603050405020304" pitchFamily="18" charset="0"/>
              </a:rPr>
              <a:t> Because of Who He Is (</a:t>
            </a:r>
            <a:r>
              <a:rPr lang="en-US" altLang="en-US" sz="4000" dirty="0">
                <a:solidFill>
                  <a:srgbClr val="FFFF00"/>
                </a:solidFill>
                <a:latin typeface="Times New Roman" panose="02020603050405020304" pitchFamily="18" charset="0"/>
                <a:cs typeface="Times New Roman" panose="02020603050405020304" pitchFamily="18" charset="0"/>
              </a:rPr>
              <a:t>Mat. 16:16</a:t>
            </a:r>
            <a:r>
              <a:rPr lang="en-US" altLang="en-US" sz="4000" dirty="0">
                <a:latin typeface="Times New Roman" panose="02020603050405020304" pitchFamily="18" charset="0"/>
                <a:cs typeface="Times New Roman" panose="02020603050405020304" pitchFamily="18" charset="0"/>
              </a:rPr>
              <a:t>; </a:t>
            </a:r>
            <a:r>
              <a:rPr lang="en-US" altLang="en-US" sz="4000" dirty="0">
                <a:solidFill>
                  <a:srgbClr val="FFFF00"/>
                </a:solidFill>
                <a:latin typeface="Times New Roman" panose="02020603050405020304" pitchFamily="18" charset="0"/>
                <a:cs typeface="Times New Roman" panose="02020603050405020304" pitchFamily="18" charset="0"/>
              </a:rPr>
              <a:t>28:18</a:t>
            </a:r>
            <a:r>
              <a:rPr lang="en-US" altLang="en-US" sz="4000" dirty="0">
                <a:latin typeface="Times New Roman" panose="02020603050405020304" pitchFamily="18" charset="0"/>
                <a:cs typeface="Times New Roman" panose="02020603050405020304" pitchFamily="18" charset="0"/>
              </a:rPr>
              <a:t>; </a:t>
            </a:r>
            <a:r>
              <a:rPr lang="en-US" altLang="en-US" sz="4000" dirty="0">
                <a:solidFill>
                  <a:srgbClr val="FFFF00"/>
                </a:solidFill>
                <a:latin typeface="Times New Roman" panose="02020603050405020304" pitchFamily="18" charset="0"/>
                <a:cs typeface="Times New Roman" panose="02020603050405020304" pitchFamily="18" charset="0"/>
              </a:rPr>
              <a:t>Acts 4:12</a:t>
            </a:r>
            <a:r>
              <a:rPr lang="en-US" altLang="en-US" sz="4000" dirty="0">
                <a:latin typeface="Times New Roman" panose="02020603050405020304" pitchFamily="18" charset="0"/>
                <a:cs typeface="Times New Roman" panose="02020603050405020304" pitchFamily="18" charset="0"/>
              </a:rPr>
              <a:t>)</a:t>
            </a:r>
          </a:p>
          <a:p>
            <a:pPr>
              <a:buFontTx/>
              <a:buChar char="•"/>
            </a:pPr>
            <a:r>
              <a:rPr lang="en-US" altLang="en-US" sz="4000" dirty="0">
                <a:latin typeface="Times New Roman" panose="02020603050405020304" pitchFamily="18" charset="0"/>
                <a:cs typeface="Times New Roman" panose="02020603050405020304" pitchFamily="18" charset="0"/>
              </a:rPr>
              <a:t> Because Of What He Has Done (</a:t>
            </a:r>
            <a:r>
              <a:rPr lang="en-US" altLang="en-US" sz="4000" dirty="0">
                <a:solidFill>
                  <a:srgbClr val="FFFF00"/>
                </a:solidFill>
                <a:latin typeface="Times New Roman" panose="02020603050405020304" pitchFamily="18" charset="0"/>
                <a:cs typeface="Times New Roman" panose="02020603050405020304" pitchFamily="18" charset="0"/>
              </a:rPr>
              <a:t>1 Cor. 15:3;</a:t>
            </a:r>
            <a:r>
              <a:rPr lang="en-US" altLang="en-US" sz="4000" dirty="0">
                <a:latin typeface="Times New Roman" panose="02020603050405020304" pitchFamily="18" charset="0"/>
                <a:cs typeface="Times New Roman" panose="02020603050405020304" pitchFamily="18" charset="0"/>
              </a:rPr>
              <a:t> </a:t>
            </a:r>
            <a:r>
              <a:rPr lang="en-US" altLang="en-US" sz="4000" dirty="0">
                <a:solidFill>
                  <a:srgbClr val="FFFF00"/>
                </a:solidFill>
                <a:latin typeface="Times New Roman" panose="02020603050405020304" pitchFamily="18" charset="0"/>
                <a:cs typeface="Times New Roman" panose="02020603050405020304" pitchFamily="18" charset="0"/>
              </a:rPr>
              <a:t>John 6:68</a:t>
            </a:r>
            <a:r>
              <a:rPr lang="en-US" altLang="en-US" sz="4000" dirty="0">
                <a:latin typeface="Times New Roman" panose="02020603050405020304" pitchFamily="18" charset="0"/>
                <a:cs typeface="Times New Roman" panose="02020603050405020304" pitchFamily="18" charset="0"/>
              </a:rPr>
              <a:t>)</a:t>
            </a:r>
          </a:p>
          <a:p>
            <a:pPr>
              <a:buFontTx/>
              <a:buChar char="•"/>
            </a:pPr>
            <a:r>
              <a:rPr lang="en-US" altLang="en-US" sz="4000" dirty="0">
                <a:latin typeface="Times New Roman" panose="02020603050405020304" pitchFamily="18" charset="0"/>
                <a:cs typeface="Times New Roman" panose="02020603050405020304" pitchFamily="18" charset="0"/>
              </a:rPr>
              <a:t> Because of What He Going to Do (</a:t>
            </a:r>
            <a:r>
              <a:rPr lang="en-US" altLang="en-US" sz="4000" dirty="0">
                <a:solidFill>
                  <a:srgbClr val="FFFF00"/>
                </a:solidFill>
                <a:latin typeface="Times New Roman" panose="02020603050405020304" pitchFamily="18" charset="0"/>
                <a:cs typeface="Times New Roman" panose="02020603050405020304" pitchFamily="18" charset="0"/>
              </a:rPr>
              <a:t>John. 14:3</a:t>
            </a:r>
            <a:r>
              <a:rPr lang="en-US" altLang="en-US" sz="4000" dirty="0">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63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63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63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Text Box 3">
            <a:extLst>
              <a:ext uri="{FF2B5EF4-FFF2-40B4-BE49-F238E27FC236}">
                <a16:creationId xmlns:a16="http://schemas.microsoft.com/office/drawing/2014/main" id="{623E0E39-E98D-4585-BFB5-561963173DE4}"/>
              </a:ext>
            </a:extLst>
          </p:cNvPr>
          <p:cNvSpPr txBox="1">
            <a:spLocks noChangeArrowheads="1"/>
          </p:cNvSpPr>
          <p:nvPr/>
        </p:nvSpPr>
        <p:spPr bwMode="auto">
          <a:xfrm>
            <a:off x="609600" y="3096161"/>
            <a:ext cx="10972799"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4000" dirty="0">
                <a:latin typeface="Times New Roman" panose="02020603050405020304" pitchFamily="18" charset="0"/>
                <a:cs typeface="Times New Roman" panose="02020603050405020304" pitchFamily="18" charset="0"/>
              </a:rPr>
              <a:t>With This Lesson We Want To Consider Several Reasons In Which Jesus Is Truly “The Way”</a:t>
            </a:r>
          </a:p>
        </p:txBody>
      </p:sp>
      <p:sp>
        <p:nvSpPr>
          <p:cNvPr id="66564" name="AutoShape 4">
            <a:extLst>
              <a:ext uri="{FF2B5EF4-FFF2-40B4-BE49-F238E27FC236}">
                <a16:creationId xmlns:a16="http://schemas.microsoft.com/office/drawing/2014/main" id="{A85BBB1C-57F5-4A73-B420-2C24E3F4C90D}"/>
              </a:ext>
            </a:extLst>
          </p:cNvPr>
          <p:cNvSpPr>
            <a:spLocks noChangeArrowheads="1"/>
          </p:cNvSpPr>
          <p:nvPr/>
        </p:nvSpPr>
        <p:spPr bwMode="auto">
          <a:xfrm>
            <a:off x="4114800" y="457200"/>
            <a:ext cx="3429000" cy="1905000"/>
          </a:xfrm>
          <a:prstGeom prst="wedgeRoundRectCallout">
            <a:avLst>
              <a:gd name="adj1" fmla="val -61667"/>
              <a:gd name="adj2" fmla="val 43583"/>
              <a:gd name="adj3" fmla="val 16667"/>
            </a:avLst>
          </a:prstGeom>
          <a:solidFill>
            <a:srgbClr val="CCE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en-US" sz="4400" dirty="0">
                <a:solidFill>
                  <a:schemeClr val="accent4">
                    <a:lumMod val="75000"/>
                  </a:schemeClr>
                </a:solidFill>
                <a:latin typeface="Times New Roman" panose="02020603050405020304" pitchFamily="18" charset="0"/>
                <a:cs typeface="Times New Roman" panose="02020603050405020304" pitchFamily="18" charset="0"/>
              </a:rPr>
              <a:t>“I am the Way”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Text Box 3">
            <a:extLst>
              <a:ext uri="{FF2B5EF4-FFF2-40B4-BE49-F238E27FC236}">
                <a16:creationId xmlns:a16="http://schemas.microsoft.com/office/drawing/2014/main" id="{6DBB2947-A82F-4771-A5F3-9AFE758BBB22}"/>
              </a:ext>
            </a:extLst>
          </p:cNvPr>
          <p:cNvSpPr txBox="1">
            <a:spLocks noChangeArrowheads="1"/>
          </p:cNvSpPr>
          <p:nvPr/>
        </p:nvSpPr>
        <p:spPr bwMode="auto">
          <a:xfrm>
            <a:off x="2362200" y="1828803"/>
            <a:ext cx="3200400" cy="1495425"/>
          </a:xfrm>
          <a:prstGeom prst="rect">
            <a:avLst/>
          </a:prstGeom>
          <a:noFill/>
          <a:ln>
            <a:noFill/>
          </a:ln>
          <a:effectLst>
            <a:outerShdw dist="40161" dir="1106097"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4600" dirty="0">
                <a:solidFill>
                  <a:srgbClr val="993300"/>
                </a:solidFill>
                <a:latin typeface="Cooper Black" panose="0208090404030B020404" pitchFamily="18" charset="0"/>
              </a:rPr>
              <a:t>Jesus Is The Way</a:t>
            </a:r>
          </a:p>
        </p:txBody>
      </p:sp>
      <p:sp>
        <p:nvSpPr>
          <p:cNvPr id="59401" name="Text Box 9">
            <a:extLst>
              <a:ext uri="{FF2B5EF4-FFF2-40B4-BE49-F238E27FC236}">
                <a16:creationId xmlns:a16="http://schemas.microsoft.com/office/drawing/2014/main" id="{70719478-22E7-479F-8B3E-6536473EB077}"/>
              </a:ext>
            </a:extLst>
          </p:cNvPr>
          <p:cNvSpPr txBox="1">
            <a:spLocks noChangeArrowheads="1"/>
          </p:cNvSpPr>
          <p:nvPr/>
        </p:nvSpPr>
        <p:spPr bwMode="auto">
          <a:xfrm>
            <a:off x="6842125" y="2126159"/>
            <a:ext cx="3978275"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4400" dirty="0">
                <a:latin typeface="Times New Roman" panose="02020603050405020304" pitchFamily="18" charset="0"/>
                <a:cs typeface="Times New Roman" panose="02020603050405020304" pitchFamily="18" charset="0"/>
              </a:rPr>
              <a:t>To A Better Life</a:t>
            </a:r>
          </a:p>
        </p:txBody>
      </p:sp>
      <p:grpSp>
        <p:nvGrpSpPr>
          <p:cNvPr id="2" name="Group 12">
            <a:extLst>
              <a:ext uri="{FF2B5EF4-FFF2-40B4-BE49-F238E27FC236}">
                <a16:creationId xmlns:a16="http://schemas.microsoft.com/office/drawing/2014/main" id="{FB722BF0-ACE5-4BB3-9B30-BDEE539F8F69}"/>
              </a:ext>
            </a:extLst>
          </p:cNvPr>
          <p:cNvGrpSpPr>
            <a:grpSpLocks noChangeAspect="1"/>
          </p:cNvGrpSpPr>
          <p:nvPr/>
        </p:nvGrpSpPr>
        <p:grpSpPr bwMode="auto">
          <a:xfrm>
            <a:off x="2209800" y="1524000"/>
            <a:ext cx="4343400" cy="4343400"/>
            <a:chOff x="1392" y="960"/>
            <a:chExt cx="2736" cy="2736"/>
          </a:xfrm>
        </p:grpSpPr>
        <p:sp>
          <p:nvSpPr>
            <p:cNvPr id="3" name="AutoShape 11">
              <a:extLst>
                <a:ext uri="{FF2B5EF4-FFF2-40B4-BE49-F238E27FC236}">
                  <a16:creationId xmlns:a16="http://schemas.microsoft.com/office/drawing/2014/main" id="{02274240-28FF-4E13-9BA2-104A67DA152E}"/>
                </a:ext>
              </a:extLst>
            </p:cNvPr>
            <p:cNvSpPr>
              <a:spLocks noChangeAspect="1" noChangeArrowheads="1" noTextEdit="1"/>
            </p:cNvSpPr>
            <p:nvPr/>
          </p:nvSpPr>
          <p:spPr bwMode="auto">
            <a:xfrm>
              <a:off x="1392" y="960"/>
              <a:ext cx="2736" cy="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 name="Freeform 13">
              <a:extLst>
                <a:ext uri="{FF2B5EF4-FFF2-40B4-BE49-F238E27FC236}">
                  <a16:creationId xmlns:a16="http://schemas.microsoft.com/office/drawing/2014/main" id="{37AACF11-E216-4CCB-8181-13962535271D}"/>
                </a:ext>
              </a:extLst>
            </p:cNvPr>
            <p:cNvSpPr>
              <a:spLocks/>
            </p:cNvSpPr>
            <p:nvPr/>
          </p:nvSpPr>
          <p:spPr bwMode="auto">
            <a:xfrm>
              <a:off x="2204" y="1211"/>
              <a:ext cx="1798" cy="940"/>
            </a:xfrm>
            <a:custGeom>
              <a:avLst/>
              <a:gdLst>
                <a:gd name="T0" fmla="*/ 1143 w 1798"/>
                <a:gd name="T1" fmla="*/ 0 h 940"/>
                <a:gd name="T2" fmla="*/ 1324 w 1798"/>
                <a:gd name="T3" fmla="*/ 0 h 940"/>
                <a:gd name="T4" fmla="*/ 1798 w 1798"/>
                <a:gd name="T5" fmla="*/ 426 h 940"/>
                <a:gd name="T6" fmla="*/ 1280 w 1798"/>
                <a:gd name="T7" fmla="*/ 940 h 940"/>
                <a:gd name="T8" fmla="*/ 0 w 1798"/>
                <a:gd name="T9" fmla="*/ 878 h 940"/>
                <a:gd name="T10" fmla="*/ 1143 w 1798"/>
                <a:gd name="T11" fmla="*/ 0 h 940"/>
                <a:gd name="T12" fmla="*/ 1143 w 1798"/>
                <a:gd name="T13" fmla="*/ 0 h 940"/>
              </a:gdLst>
              <a:ahLst/>
              <a:cxnLst>
                <a:cxn ang="0">
                  <a:pos x="T0" y="T1"/>
                </a:cxn>
                <a:cxn ang="0">
                  <a:pos x="T2" y="T3"/>
                </a:cxn>
                <a:cxn ang="0">
                  <a:pos x="T4" y="T5"/>
                </a:cxn>
                <a:cxn ang="0">
                  <a:pos x="T6" y="T7"/>
                </a:cxn>
                <a:cxn ang="0">
                  <a:pos x="T8" y="T9"/>
                </a:cxn>
                <a:cxn ang="0">
                  <a:pos x="T10" y="T11"/>
                </a:cxn>
                <a:cxn ang="0">
                  <a:pos x="T12" y="T13"/>
                </a:cxn>
              </a:cxnLst>
              <a:rect l="0" t="0" r="r" b="b"/>
              <a:pathLst>
                <a:path w="1798" h="940">
                  <a:moveTo>
                    <a:pt x="1143" y="0"/>
                  </a:moveTo>
                  <a:lnTo>
                    <a:pt x="1324" y="0"/>
                  </a:lnTo>
                  <a:lnTo>
                    <a:pt x="1798" y="426"/>
                  </a:lnTo>
                  <a:lnTo>
                    <a:pt x="1280" y="940"/>
                  </a:lnTo>
                  <a:lnTo>
                    <a:pt x="0" y="878"/>
                  </a:lnTo>
                  <a:lnTo>
                    <a:pt x="1143" y="0"/>
                  </a:lnTo>
                  <a:lnTo>
                    <a:pt x="1143" y="0"/>
                  </a:lnTo>
                  <a:close/>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 name="Freeform 14">
              <a:extLst>
                <a:ext uri="{FF2B5EF4-FFF2-40B4-BE49-F238E27FC236}">
                  <a16:creationId xmlns:a16="http://schemas.microsoft.com/office/drawing/2014/main" id="{78E0F8FF-0D96-41F0-872B-BBD3382077C8}"/>
                </a:ext>
              </a:extLst>
            </p:cNvPr>
            <p:cNvSpPr>
              <a:spLocks/>
            </p:cNvSpPr>
            <p:nvPr/>
          </p:nvSpPr>
          <p:spPr bwMode="auto">
            <a:xfrm>
              <a:off x="1398" y="1196"/>
              <a:ext cx="2507" cy="889"/>
            </a:xfrm>
            <a:custGeom>
              <a:avLst/>
              <a:gdLst>
                <a:gd name="T0" fmla="*/ 19 w 2507"/>
                <a:gd name="T1" fmla="*/ 20 h 889"/>
                <a:gd name="T2" fmla="*/ 947 w 2507"/>
                <a:gd name="T3" fmla="*/ 0 h 889"/>
                <a:gd name="T4" fmla="*/ 1705 w 2507"/>
                <a:gd name="T5" fmla="*/ 15 h 889"/>
                <a:gd name="T6" fmla="*/ 2003 w 2507"/>
                <a:gd name="T7" fmla="*/ 15 h 889"/>
                <a:gd name="T8" fmla="*/ 2507 w 2507"/>
                <a:gd name="T9" fmla="*/ 421 h 889"/>
                <a:gd name="T10" fmla="*/ 2218 w 2507"/>
                <a:gd name="T11" fmla="*/ 678 h 889"/>
                <a:gd name="T12" fmla="*/ 2042 w 2507"/>
                <a:gd name="T13" fmla="*/ 693 h 889"/>
                <a:gd name="T14" fmla="*/ 2169 w 2507"/>
                <a:gd name="T15" fmla="*/ 724 h 889"/>
                <a:gd name="T16" fmla="*/ 2003 w 2507"/>
                <a:gd name="T17" fmla="*/ 873 h 889"/>
                <a:gd name="T18" fmla="*/ 1368 w 2507"/>
                <a:gd name="T19" fmla="*/ 862 h 889"/>
                <a:gd name="T20" fmla="*/ 435 w 2507"/>
                <a:gd name="T21" fmla="*/ 889 h 889"/>
                <a:gd name="T22" fmla="*/ 14 w 2507"/>
                <a:gd name="T23" fmla="*/ 878 h 889"/>
                <a:gd name="T24" fmla="*/ 0 w 2507"/>
                <a:gd name="T25" fmla="*/ 529 h 889"/>
                <a:gd name="T26" fmla="*/ 29 w 2507"/>
                <a:gd name="T27" fmla="*/ 206 h 889"/>
                <a:gd name="T28" fmla="*/ 19 w 2507"/>
                <a:gd name="T29" fmla="*/ 20 h 889"/>
                <a:gd name="T30" fmla="*/ 19 w 2507"/>
                <a:gd name="T31" fmla="*/ 20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07" h="889">
                  <a:moveTo>
                    <a:pt x="19" y="20"/>
                  </a:moveTo>
                  <a:lnTo>
                    <a:pt x="947" y="0"/>
                  </a:lnTo>
                  <a:lnTo>
                    <a:pt x="1705" y="15"/>
                  </a:lnTo>
                  <a:lnTo>
                    <a:pt x="2003" y="15"/>
                  </a:lnTo>
                  <a:lnTo>
                    <a:pt x="2507" y="421"/>
                  </a:lnTo>
                  <a:lnTo>
                    <a:pt x="2218" y="678"/>
                  </a:lnTo>
                  <a:lnTo>
                    <a:pt x="2042" y="693"/>
                  </a:lnTo>
                  <a:lnTo>
                    <a:pt x="2169" y="724"/>
                  </a:lnTo>
                  <a:lnTo>
                    <a:pt x="2003" y="873"/>
                  </a:lnTo>
                  <a:lnTo>
                    <a:pt x="1368" y="862"/>
                  </a:lnTo>
                  <a:lnTo>
                    <a:pt x="435" y="889"/>
                  </a:lnTo>
                  <a:lnTo>
                    <a:pt x="14" y="878"/>
                  </a:lnTo>
                  <a:lnTo>
                    <a:pt x="0" y="529"/>
                  </a:lnTo>
                  <a:lnTo>
                    <a:pt x="29" y="206"/>
                  </a:lnTo>
                  <a:lnTo>
                    <a:pt x="19" y="20"/>
                  </a:lnTo>
                  <a:lnTo>
                    <a:pt x="19" y="20"/>
                  </a:lnTo>
                  <a:close/>
                </a:path>
              </a:pathLst>
            </a:custGeom>
            <a:solidFill>
              <a:srgbClr val="F2D8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17">
              <a:extLst>
                <a:ext uri="{FF2B5EF4-FFF2-40B4-BE49-F238E27FC236}">
                  <a16:creationId xmlns:a16="http://schemas.microsoft.com/office/drawing/2014/main" id="{381A82A9-F029-4F7D-9C46-16E6239D093F}"/>
                </a:ext>
              </a:extLst>
            </p:cNvPr>
            <p:cNvSpPr>
              <a:spLocks/>
            </p:cNvSpPr>
            <p:nvPr/>
          </p:nvSpPr>
          <p:spPr bwMode="auto">
            <a:xfrm>
              <a:off x="2653" y="2156"/>
              <a:ext cx="211" cy="1408"/>
            </a:xfrm>
            <a:custGeom>
              <a:avLst/>
              <a:gdLst>
                <a:gd name="T0" fmla="*/ 211 w 211"/>
                <a:gd name="T1" fmla="*/ 6 h 1408"/>
                <a:gd name="T2" fmla="*/ 133 w 211"/>
                <a:gd name="T3" fmla="*/ 1408 h 1408"/>
                <a:gd name="T4" fmla="*/ 0 w 211"/>
                <a:gd name="T5" fmla="*/ 1392 h 1408"/>
                <a:gd name="T6" fmla="*/ 11 w 211"/>
                <a:gd name="T7" fmla="*/ 0 h 1408"/>
                <a:gd name="T8" fmla="*/ 211 w 211"/>
                <a:gd name="T9" fmla="*/ 6 h 1408"/>
                <a:gd name="T10" fmla="*/ 211 w 211"/>
                <a:gd name="T11" fmla="*/ 6 h 1408"/>
              </a:gdLst>
              <a:ahLst/>
              <a:cxnLst>
                <a:cxn ang="0">
                  <a:pos x="T0" y="T1"/>
                </a:cxn>
                <a:cxn ang="0">
                  <a:pos x="T2" y="T3"/>
                </a:cxn>
                <a:cxn ang="0">
                  <a:pos x="T4" y="T5"/>
                </a:cxn>
                <a:cxn ang="0">
                  <a:pos x="T6" y="T7"/>
                </a:cxn>
                <a:cxn ang="0">
                  <a:pos x="T8" y="T9"/>
                </a:cxn>
                <a:cxn ang="0">
                  <a:pos x="T10" y="T11"/>
                </a:cxn>
              </a:cxnLst>
              <a:rect l="0" t="0" r="r" b="b"/>
              <a:pathLst>
                <a:path w="211" h="1408">
                  <a:moveTo>
                    <a:pt x="211" y="6"/>
                  </a:moveTo>
                  <a:lnTo>
                    <a:pt x="133" y="1408"/>
                  </a:lnTo>
                  <a:lnTo>
                    <a:pt x="0" y="1392"/>
                  </a:lnTo>
                  <a:lnTo>
                    <a:pt x="11" y="0"/>
                  </a:lnTo>
                  <a:lnTo>
                    <a:pt x="211" y="6"/>
                  </a:lnTo>
                  <a:lnTo>
                    <a:pt x="211" y="6"/>
                  </a:lnTo>
                  <a:close/>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18">
              <a:extLst>
                <a:ext uri="{FF2B5EF4-FFF2-40B4-BE49-F238E27FC236}">
                  <a16:creationId xmlns:a16="http://schemas.microsoft.com/office/drawing/2014/main" id="{F0854257-49DA-4FD6-97EF-DA01D0A8BC8C}"/>
                </a:ext>
              </a:extLst>
            </p:cNvPr>
            <p:cNvSpPr>
              <a:spLocks/>
            </p:cNvSpPr>
            <p:nvPr/>
          </p:nvSpPr>
          <p:spPr bwMode="auto">
            <a:xfrm>
              <a:off x="2771" y="1000"/>
              <a:ext cx="147" cy="206"/>
            </a:xfrm>
            <a:custGeom>
              <a:avLst/>
              <a:gdLst>
                <a:gd name="T0" fmla="*/ 5 w 147"/>
                <a:gd name="T1" fmla="*/ 0 h 206"/>
                <a:gd name="T2" fmla="*/ 147 w 147"/>
                <a:gd name="T3" fmla="*/ 16 h 206"/>
                <a:gd name="T4" fmla="*/ 136 w 147"/>
                <a:gd name="T5" fmla="*/ 206 h 206"/>
                <a:gd name="T6" fmla="*/ 0 w 147"/>
                <a:gd name="T7" fmla="*/ 202 h 206"/>
                <a:gd name="T8" fmla="*/ 5 w 147"/>
                <a:gd name="T9" fmla="*/ 0 h 206"/>
                <a:gd name="T10" fmla="*/ 5 w 147"/>
                <a:gd name="T11" fmla="*/ 0 h 206"/>
              </a:gdLst>
              <a:ahLst/>
              <a:cxnLst>
                <a:cxn ang="0">
                  <a:pos x="T0" y="T1"/>
                </a:cxn>
                <a:cxn ang="0">
                  <a:pos x="T2" y="T3"/>
                </a:cxn>
                <a:cxn ang="0">
                  <a:pos x="T4" y="T5"/>
                </a:cxn>
                <a:cxn ang="0">
                  <a:pos x="T6" y="T7"/>
                </a:cxn>
                <a:cxn ang="0">
                  <a:pos x="T8" y="T9"/>
                </a:cxn>
                <a:cxn ang="0">
                  <a:pos x="T10" y="T11"/>
                </a:cxn>
              </a:cxnLst>
              <a:rect l="0" t="0" r="r" b="b"/>
              <a:pathLst>
                <a:path w="147" h="206">
                  <a:moveTo>
                    <a:pt x="5" y="0"/>
                  </a:moveTo>
                  <a:lnTo>
                    <a:pt x="147" y="16"/>
                  </a:lnTo>
                  <a:lnTo>
                    <a:pt x="136" y="206"/>
                  </a:lnTo>
                  <a:lnTo>
                    <a:pt x="0" y="202"/>
                  </a:lnTo>
                  <a:lnTo>
                    <a:pt x="5" y="0"/>
                  </a:lnTo>
                  <a:lnTo>
                    <a:pt x="5" y="0"/>
                  </a:lnTo>
                  <a:close/>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19">
              <a:extLst>
                <a:ext uri="{FF2B5EF4-FFF2-40B4-BE49-F238E27FC236}">
                  <a16:creationId xmlns:a16="http://schemas.microsoft.com/office/drawing/2014/main" id="{0D88BF6D-7C9D-4A31-B0A7-96CD021B212C}"/>
                </a:ext>
              </a:extLst>
            </p:cNvPr>
            <p:cNvSpPr>
              <a:spLocks/>
            </p:cNvSpPr>
            <p:nvPr/>
          </p:nvSpPr>
          <p:spPr bwMode="auto">
            <a:xfrm>
              <a:off x="2209" y="996"/>
              <a:ext cx="567" cy="210"/>
            </a:xfrm>
            <a:custGeom>
              <a:avLst/>
              <a:gdLst>
                <a:gd name="T0" fmla="*/ 0 w 567"/>
                <a:gd name="T1" fmla="*/ 0 h 210"/>
                <a:gd name="T2" fmla="*/ 288 w 567"/>
                <a:gd name="T3" fmla="*/ 4 h 210"/>
                <a:gd name="T4" fmla="*/ 567 w 567"/>
                <a:gd name="T5" fmla="*/ 4 h 210"/>
                <a:gd name="T6" fmla="*/ 562 w 567"/>
                <a:gd name="T7" fmla="*/ 206 h 210"/>
                <a:gd name="T8" fmla="*/ 0 w 567"/>
                <a:gd name="T9" fmla="*/ 210 h 210"/>
                <a:gd name="T10" fmla="*/ 0 w 567"/>
                <a:gd name="T11" fmla="*/ 0 h 210"/>
                <a:gd name="T12" fmla="*/ 0 w 567"/>
                <a:gd name="T13" fmla="*/ 0 h 210"/>
              </a:gdLst>
              <a:ahLst/>
              <a:cxnLst>
                <a:cxn ang="0">
                  <a:pos x="T0" y="T1"/>
                </a:cxn>
                <a:cxn ang="0">
                  <a:pos x="T2" y="T3"/>
                </a:cxn>
                <a:cxn ang="0">
                  <a:pos x="T4" y="T5"/>
                </a:cxn>
                <a:cxn ang="0">
                  <a:pos x="T6" y="T7"/>
                </a:cxn>
                <a:cxn ang="0">
                  <a:pos x="T8" y="T9"/>
                </a:cxn>
                <a:cxn ang="0">
                  <a:pos x="T10" y="T11"/>
                </a:cxn>
                <a:cxn ang="0">
                  <a:pos x="T12" y="T13"/>
                </a:cxn>
              </a:cxnLst>
              <a:rect l="0" t="0" r="r" b="b"/>
              <a:pathLst>
                <a:path w="567" h="210">
                  <a:moveTo>
                    <a:pt x="0" y="0"/>
                  </a:moveTo>
                  <a:lnTo>
                    <a:pt x="288" y="4"/>
                  </a:lnTo>
                  <a:lnTo>
                    <a:pt x="567" y="4"/>
                  </a:lnTo>
                  <a:lnTo>
                    <a:pt x="562" y="206"/>
                  </a:lnTo>
                  <a:lnTo>
                    <a:pt x="0" y="210"/>
                  </a:lnTo>
                  <a:lnTo>
                    <a:pt x="0" y="0"/>
                  </a:lnTo>
                  <a:lnTo>
                    <a:pt x="0" y="0"/>
                  </a:lnTo>
                  <a:close/>
                </a:path>
              </a:pathLst>
            </a:custGeom>
            <a:solidFill>
              <a:srgbClr val="E5BF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20">
              <a:extLst>
                <a:ext uri="{FF2B5EF4-FFF2-40B4-BE49-F238E27FC236}">
                  <a16:creationId xmlns:a16="http://schemas.microsoft.com/office/drawing/2014/main" id="{AA9AB299-8078-44D9-9CB4-B1D8B6BCBD1A}"/>
                </a:ext>
              </a:extLst>
            </p:cNvPr>
            <p:cNvSpPr>
              <a:spLocks/>
            </p:cNvSpPr>
            <p:nvPr/>
          </p:nvSpPr>
          <p:spPr bwMode="auto">
            <a:xfrm>
              <a:off x="2072" y="2116"/>
              <a:ext cx="685" cy="1346"/>
            </a:xfrm>
            <a:custGeom>
              <a:avLst/>
              <a:gdLst>
                <a:gd name="T0" fmla="*/ 88 w 685"/>
                <a:gd name="T1" fmla="*/ 0 h 1346"/>
                <a:gd name="T2" fmla="*/ 685 w 685"/>
                <a:gd name="T3" fmla="*/ 15 h 1346"/>
                <a:gd name="T4" fmla="*/ 655 w 685"/>
                <a:gd name="T5" fmla="*/ 477 h 1346"/>
                <a:gd name="T6" fmla="*/ 630 w 685"/>
                <a:gd name="T7" fmla="*/ 703 h 1346"/>
                <a:gd name="T8" fmla="*/ 626 w 685"/>
                <a:gd name="T9" fmla="*/ 944 h 1346"/>
                <a:gd name="T10" fmla="*/ 586 w 685"/>
                <a:gd name="T11" fmla="*/ 1335 h 1346"/>
                <a:gd name="T12" fmla="*/ 0 w 685"/>
                <a:gd name="T13" fmla="*/ 1346 h 1346"/>
                <a:gd name="T14" fmla="*/ 34 w 685"/>
                <a:gd name="T15" fmla="*/ 852 h 1346"/>
                <a:gd name="T16" fmla="*/ 44 w 685"/>
                <a:gd name="T17" fmla="*/ 441 h 1346"/>
                <a:gd name="T18" fmla="*/ 88 w 685"/>
                <a:gd name="T19" fmla="*/ 0 h 1346"/>
                <a:gd name="T20" fmla="*/ 88 w 685"/>
                <a:gd name="T21" fmla="*/ 0 h 1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5" h="1346">
                  <a:moveTo>
                    <a:pt x="88" y="0"/>
                  </a:moveTo>
                  <a:lnTo>
                    <a:pt x="685" y="15"/>
                  </a:lnTo>
                  <a:lnTo>
                    <a:pt x="655" y="477"/>
                  </a:lnTo>
                  <a:lnTo>
                    <a:pt x="630" y="703"/>
                  </a:lnTo>
                  <a:lnTo>
                    <a:pt x="626" y="944"/>
                  </a:lnTo>
                  <a:lnTo>
                    <a:pt x="586" y="1335"/>
                  </a:lnTo>
                  <a:lnTo>
                    <a:pt x="0" y="1346"/>
                  </a:lnTo>
                  <a:lnTo>
                    <a:pt x="34" y="852"/>
                  </a:lnTo>
                  <a:lnTo>
                    <a:pt x="44" y="441"/>
                  </a:lnTo>
                  <a:lnTo>
                    <a:pt x="88" y="0"/>
                  </a:lnTo>
                  <a:lnTo>
                    <a:pt x="88" y="0"/>
                  </a:lnTo>
                  <a:close/>
                </a:path>
              </a:pathLst>
            </a:custGeom>
            <a:solidFill>
              <a:srgbClr val="E5BF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21">
              <a:extLst>
                <a:ext uri="{FF2B5EF4-FFF2-40B4-BE49-F238E27FC236}">
                  <a16:creationId xmlns:a16="http://schemas.microsoft.com/office/drawing/2014/main" id="{3714678C-6F27-4B80-9FFE-A475353CBC3C}"/>
                </a:ext>
              </a:extLst>
            </p:cNvPr>
            <p:cNvSpPr>
              <a:spLocks/>
            </p:cNvSpPr>
            <p:nvPr/>
          </p:nvSpPr>
          <p:spPr bwMode="auto">
            <a:xfrm>
              <a:off x="2077" y="3147"/>
              <a:ext cx="2028" cy="510"/>
            </a:xfrm>
            <a:custGeom>
              <a:avLst/>
              <a:gdLst>
                <a:gd name="T0" fmla="*/ 0 w 2028"/>
                <a:gd name="T1" fmla="*/ 268 h 510"/>
                <a:gd name="T2" fmla="*/ 14 w 2028"/>
                <a:gd name="T3" fmla="*/ 53 h 510"/>
                <a:gd name="T4" fmla="*/ 48 w 2028"/>
                <a:gd name="T5" fmla="*/ 222 h 510"/>
                <a:gd name="T6" fmla="*/ 137 w 2028"/>
                <a:gd name="T7" fmla="*/ 93 h 510"/>
                <a:gd name="T8" fmla="*/ 234 w 2028"/>
                <a:gd name="T9" fmla="*/ 160 h 510"/>
                <a:gd name="T10" fmla="*/ 255 w 2028"/>
                <a:gd name="T11" fmla="*/ 0 h 510"/>
                <a:gd name="T12" fmla="*/ 333 w 2028"/>
                <a:gd name="T13" fmla="*/ 11 h 510"/>
                <a:gd name="T14" fmla="*/ 367 w 2028"/>
                <a:gd name="T15" fmla="*/ 191 h 510"/>
                <a:gd name="T16" fmla="*/ 469 w 2028"/>
                <a:gd name="T17" fmla="*/ 217 h 510"/>
                <a:gd name="T18" fmla="*/ 532 w 2028"/>
                <a:gd name="T19" fmla="*/ 135 h 510"/>
                <a:gd name="T20" fmla="*/ 587 w 2028"/>
                <a:gd name="T21" fmla="*/ 186 h 510"/>
                <a:gd name="T22" fmla="*/ 606 w 2028"/>
                <a:gd name="T23" fmla="*/ 268 h 510"/>
                <a:gd name="T24" fmla="*/ 699 w 2028"/>
                <a:gd name="T25" fmla="*/ 361 h 510"/>
                <a:gd name="T26" fmla="*/ 899 w 2028"/>
                <a:gd name="T27" fmla="*/ 381 h 510"/>
                <a:gd name="T28" fmla="*/ 957 w 2028"/>
                <a:gd name="T29" fmla="*/ 422 h 510"/>
                <a:gd name="T30" fmla="*/ 1026 w 2028"/>
                <a:gd name="T31" fmla="*/ 397 h 510"/>
                <a:gd name="T32" fmla="*/ 1099 w 2028"/>
                <a:gd name="T33" fmla="*/ 417 h 510"/>
                <a:gd name="T34" fmla="*/ 1187 w 2028"/>
                <a:gd name="T35" fmla="*/ 401 h 510"/>
                <a:gd name="T36" fmla="*/ 1255 w 2028"/>
                <a:gd name="T37" fmla="*/ 428 h 510"/>
                <a:gd name="T38" fmla="*/ 1314 w 2028"/>
                <a:gd name="T39" fmla="*/ 386 h 510"/>
                <a:gd name="T40" fmla="*/ 1261 w 2028"/>
                <a:gd name="T41" fmla="*/ 309 h 510"/>
                <a:gd name="T42" fmla="*/ 1414 w 2028"/>
                <a:gd name="T43" fmla="*/ 343 h 510"/>
                <a:gd name="T44" fmla="*/ 1730 w 2028"/>
                <a:gd name="T45" fmla="*/ 443 h 510"/>
                <a:gd name="T46" fmla="*/ 2028 w 2028"/>
                <a:gd name="T47" fmla="*/ 510 h 510"/>
                <a:gd name="T48" fmla="*/ 758 w 2028"/>
                <a:gd name="T49" fmla="*/ 510 h 510"/>
                <a:gd name="T50" fmla="*/ 219 w 2028"/>
                <a:gd name="T51" fmla="*/ 488 h 510"/>
                <a:gd name="T52" fmla="*/ 0 w 2028"/>
                <a:gd name="T53" fmla="*/ 268 h 510"/>
                <a:gd name="T54" fmla="*/ 0 w 2028"/>
                <a:gd name="T55" fmla="*/ 268 h 5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028" h="510">
                  <a:moveTo>
                    <a:pt x="0" y="268"/>
                  </a:moveTo>
                  <a:lnTo>
                    <a:pt x="14" y="53"/>
                  </a:lnTo>
                  <a:lnTo>
                    <a:pt x="48" y="222"/>
                  </a:lnTo>
                  <a:lnTo>
                    <a:pt x="137" y="93"/>
                  </a:lnTo>
                  <a:lnTo>
                    <a:pt x="234" y="160"/>
                  </a:lnTo>
                  <a:lnTo>
                    <a:pt x="255" y="0"/>
                  </a:lnTo>
                  <a:lnTo>
                    <a:pt x="333" y="11"/>
                  </a:lnTo>
                  <a:lnTo>
                    <a:pt x="367" y="191"/>
                  </a:lnTo>
                  <a:lnTo>
                    <a:pt x="469" y="217"/>
                  </a:lnTo>
                  <a:lnTo>
                    <a:pt x="532" y="135"/>
                  </a:lnTo>
                  <a:lnTo>
                    <a:pt x="587" y="186"/>
                  </a:lnTo>
                  <a:lnTo>
                    <a:pt x="606" y="268"/>
                  </a:lnTo>
                  <a:lnTo>
                    <a:pt x="699" y="361"/>
                  </a:lnTo>
                  <a:lnTo>
                    <a:pt x="899" y="381"/>
                  </a:lnTo>
                  <a:lnTo>
                    <a:pt x="957" y="422"/>
                  </a:lnTo>
                  <a:lnTo>
                    <a:pt x="1026" y="397"/>
                  </a:lnTo>
                  <a:lnTo>
                    <a:pt x="1099" y="417"/>
                  </a:lnTo>
                  <a:lnTo>
                    <a:pt x="1187" y="401"/>
                  </a:lnTo>
                  <a:lnTo>
                    <a:pt x="1255" y="428"/>
                  </a:lnTo>
                  <a:lnTo>
                    <a:pt x="1314" y="386"/>
                  </a:lnTo>
                  <a:lnTo>
                    <a:pt x="1261" y="309"/>
                  </a:lnTo>
                  <a:lnTo>
                    <a:pt x="1414" y="343"/>
                  </a:lnTo>
                  <a:lnTo>
                    <a:pt x="1730" y="443"/>
                  </a:lnTo>
                  <a:lnTo>
                    <a:pt x="2028" y="510"/>
                  </a:lnTo>
                  <a:lnTo>
                    <a:pt x="758" y="510"/>
                  </a:lnTo>
                  <a:lnTo>
                    <a:pt x="219" y="488"/>
                  </a:lnTo>
                  <a:lnTo>
                    <a:pt x="0" y="268"/>
                  </a:lnTo>
                  <a:lnTo>
                    <a:pt x="0" y="268"/>
                  </a:lnTo>
                  <a:close/>
                </a:path>
              </a:pathLst>
            </a:custGeom>
            <a:solidFill>
              <a:srgbClr val="8CBF8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22">
              <a:extLst>
                <a:ext uri="{FF2B5EF4-FFF2-40B4-BE49-F238E27FC236}">
                  <a16:creationId xmlns:a16="http://schemas.microsoft.com/office/drawing/2014/main" id="{85FB4472-A461-48C2-A940-5FCCB7D1A7CA}"/>
                </a:ext>
              </a:extLst>
            </p:cNvPr>
            <p:cNvSpPr>
              <a:spLocks/>
            </p:cNvSpPr>
            <p:nvPr/>
          </p:nvSpPr>
          <p:spPr bwMode="auto">
            <a:xfrm>
              <a:off x="1495" y="3107"/>
              <a:ext cx="2395" cy="565"/>
            </a:xfrm>
            <a:custGeom>
              <a:avLst/>
              <a:gdLst>
                <a:gd name="T0" fmla="*/ 0 w 2395"/>
                <a:gd name="T1" fmla="*/ 559 h 565"/>
                <a:gd name="T2" fmla="*/ 2395 w 2395"/>
                <a:gd name="T3" fmla="*/ 565 h 565"/>
                <a:gd name="T4" fmla="*/ 2106 w 2395"/>
                <a:gd name="T5" fmla="*/ 528 h 565"/>
                <a:gd name="T6" fmla="*/ 1486 w 2395"/>
                <a:gd name="T7" fmla="*/ 519 h 565"/>
                <a:gd name="T8" fmla="*/ 1457 w 2395"/>
                <a:gd name="T9" fmla="*/ 472 h 565"/>
                <a:gd name="T10" fmla="*/ 1359 w 2395"/>
                <a:gd name="T11" fmla="*/ 462 h 565"/>
                <a:gd name="T12" fmla="*/ 1340 w 2395"/>
                <a:gd name="T13" fmla="*/ 437 h 565"/>
                <a:gd name="T14" fmla="*/ 1217 w 2395"/>
                <a:gd name="T15" fmla="*/ 477 h 565"/>
                <a:gd name="T16" fmla="*/ 1139 w 2395"/>
                <a:gd name="T17" fmla="*/ 514 h 565"/>
                <a:gd name="T18" fmla="*/ 1217 w 2395"/>
                <a:gd name="T19" fmla="*/ 390 h 565"/>
                <a:gd name="T20" fmla="*/ 1163 w 2395"/>
                <a:gd name="T21" fmla="*/ 344 h 565"/>
                <a:gd name="T22" fmla="*/ 1076 w 2395"/>
                <a:gd name="T23" fmla="*/ 457 h 565"/>
                <a:gd name="T24" fmla="*/ 1056 w 2395"/>
                <a:gd name="T25" fmla="*/ 220 h 565"/>
                <a:gd name="T26" fmla="*/ 1032 w 2395"/>
                <a:gd name="T27" fmla="*/ 169 h 565"/>
                <a:gd name="T28" fmla="*/ 973 w 2395"/>
                <a:gd name="T29" fmla="*/ 297 h 565"/>
                <a:gd name="T30" fmla="*/ 924 w 2395"/>
                <a:gd name="T31" fmla="*/ 426 h 565"/>
                <a:gd name="T32" fmla="*/ 909 w 2395"/>
                <a:gd name="T33" fmla="*/ 220 h 565"/>
                <a:gd name="T34" fmla="*/ 860 w 2395"/>
                <a:gd name="T35" fmla="*/ 180 h 565"/>
                <a:gd name="T36" fmla="*/ 792 w 2395"/>
                <a:gd name="T37" fmla="*/ 15 h 565"/>
                <a:gd name="T38" fmla="*/ 758 w 2395"/>
                <a:gd name="T39" fmla="*/ 0 h 565"/>
                <a:gd name="T40" fmla="*/ 748 w 2395"/>
                <a:gd name="T41" fmla="*/ 102 h 565"/>
                <a:gd name="T42" fmla="*/ 792 w 2395"/>
                <a:gd name="T43" fmla="*/ 303 h 565"/>
                <a:gd name="T44" fmla="*/ 675 w 2395"/>
                <a:gd name="T45" fmla="*/ 190 h 565"/>
                <a:gd name="T46" fmla="*/ 655 w 2395"/>
                <a:gd name="T47" fmla="*/ 241 h 565"/>
                <a:gd name="T48" fmla="*/ 719 w 2395"/>
                <a:gd name="T49" fmla="*/ 390 h 565"/>
                <a:gd name="T50" fmla="*/ 490 w 2395"/>
                <a:gd name="T51" fmla="*/ 282 h 565"/>
                <a:gd name="T52" fmla="*/ 538 w 2395"/>
                <a:gd name="T53" fmla="*/ 370 h 565"/>
                <a:gd name="T54" fmla="*/ 338 w 2395"/>
                <a:gd name="T55" fmla="*/ 333 h 565"/>
                <a:gd name="T56" fmla="*/ 401 w 2395"/>
                <a:gd name="T57" fmla="*/ 431 h 565"/>
                <a:gd name="T58" fmla="*/ 264 w 2395"/>
                <a:gd name="T59" fmla="*/ 416 h 565"/>
                <a:gd name="T60" fmla="*/ 211 w 2395"/>
                <a:gd name="T61" fmla="*/ 477 h 565"/>
                <a:gd name="T62" fmla="*/ 103 w 2395"/>
                <a:gd name="T63" fmla="*/ 477 h 565"/>
                <a:gd name="T64" fmla="*/ 0 w 2395"/>
                <a:gd name="T65" fmla="*/ 559 h 565"/>
                <a:gd name="T66" fmla="*/ 0 w 2395"/>
                <a:gd name="T67" fmla="*/ 559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95" h="565">
                  <a:moveTo>
                    <a:pt x="0" y="559"/>
                  </a:moveTo>
                  <a:lnTo>
                    <a:pt x="2395" y="565"/>
                  </a:lnTo>
                  <a:lnTo>
                    <a:pt x="2106" y="528"/>
                  </a:lnTo>
                  <a:lnTo>
                    <a:pt x="1486" y="519"/>
                  </a:lnTo>
                  <a:lnTo>
                    <a:pt x="1457" y="472"/>
                  </a:lnTo>
                  <a:lnTo>
                    <a:pt x="1359" y="462"/>
                  </a:lnTo>
                  <a:lnTo>
                    <a:pt x="1340" y="437"/>
                  </a:lnTo>
                  <a:lnTo>
                    <a:pt x="1217" y="477"/>
                  </a:lnTo>
                  <a:lnTo>
                    <a:pt x="1139" y="514"/>
                  </a:lnTo>
                  <a:lnTo>
                    <a:pt x="1217" y="390"/>
                  </a:lnTo>
                  <a:lnTo>
                    <a:pt x="1163" y="344"/>
                  </a:lnTo>
                  <a:lnTo>
                    <a:pt x="1076" y="457"/>
                  </a:lnTo>
                  <a:lnTo>
                    <a:pt x="1056" y="220"/>
                  </a:lnTo>
                  <a:lnTo>
                    <a:pt x="1032" y="169"/>
                  </a:lnTo>
                  <a:lnTo>
                    <a:pt x="973" y="297"/>
                  </a:lnTo>
                  <a:lnTo>
                    <a:pt x="924" y="426"/>
                  </a:lnTo>
                  <a:lnTo>
                    <a:pt x="909" y="220"/>
                  </a:lnTo>
                  <a:lnTo>
                    <a:pt x="860" y="180"/>
                  </a:lnTo>
                  <a:lnTo>
                    <a:pt x="792" y="15"/>
                  </a:lnTo>
                  <a:lnTo>
                    <a:pt x="758" y="0"/>
                  </a:lnTo>
                  <a:lnTo>
                    <a:pt x="748" y="102"/>
                  </a:lnTo>
                  <a:lnTo>
                    <a:pt x="792" y="303"/>
                  </a:lnTo>
                  <a:lnTo>
                    <a:pt x="675" y="190"/>
                  </a:lnTo>
                  <a:lnTo>
                    <a:pt x="655" y="241"/>
                  </a:lnTo>
                  <a:lnTo>
                    <a:pt x="719" y="390"/>
                  </a:lnTo>
                  <a:lnTo>
                    <a:pt x="490" y="282"/>
                  </a:lnTo>
                  <a:lnTo>
                    <a:pt x="538" y="370"/>
                  </a:lnTo>
                  <a:lnTo>
                    <a:pt x="338" y="333"/>
                  </a:lnTo>
                  <a:lnTo>
                    <a:pt x="401" y="431"/>
                  </a:lnTo>
                  <a:lnTo>
                    <a:pt x="264" y="416"/>
                  </a:lnTo>
                  <a:lnTo>
                    <a:pt x="211" y="477"/>
                  </a:lnTo>
                  <a:lnTo>
                    <a:pt x="103" y="477"/>
                  </a:lnTo>
                  <a:lnTo>
                    <a:pt x="0" y="559"/>
                  </a:lnTo>
                  <a:lnTo>
                    <a:pt x="0" y="559"/>
                  </a:lnTo>
                  <a:close/>
                </a:path>
              </a:pathLst>
            </a:custGeom>
            <a:solidFill>
              <a:srgbClr val="D8F2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23">
              <a:extLst>
                <a:ext uri="{FF2B5EF4-FFF2-40B4-BE49-F238E27FC236}">
                  <a16:creationId xmlns:a16="http://schemas.microsoft.com/office/drawing/2014/main" id="{F135C437-C357-4B9B-9A8E-81E81DF57ADF}"/>
                </a:ext>
              </a:extLst>
            </p:cNvPr>
            <p:cNvSpPr>
              <a:spLocks/>
            </p:cNvSpPr>
            <p:nvPr/>
          </p:nvSpPr>
          <p:spPr bwMode="auto">
            <a:xfrm>
              <a:off x="1409" y="1382"/>
              <a:ext cx="1999" cy="250"/>
            </a:xfrm>
            <a:custGeom>
              <a:avLst/>
              <a:gdLst>
                <a:gd name="T0" fmla="*/ 42 w 1999"/>
                <a:gd name="T1" fmla="*/ 20 h 250"/>
                <a:gd name="T2" fmla="*/ 219 w 1999"/>
                <a:gd name="T3" fmla="*/ 39 h 250"/>
                <a:gd name="T4" fmla="*/ 493 w 1999"/>
                <a:gd name="T5" fmla="*/ 39 h 250"/>
                <a:gd name="T6" fmla="*/ 749 w 1999"/>
                <a:gd name="T7" fmla="*/ 0 h 250"/>
                <a:gd name="T8" fmla="*/ 933 w 1999"/>
                <a:gd name="T9" fmla="*/ 14 h 250"/>
                <a:gd name="T10" fmla="*/ 1133 w 1999"/>
                <a:gd name="T11" fmla="*/ 52 h 250"/>
                <a:gd name="T12" fmla="*/ 1346 w 1999"/>
                <a:gd name="T13" fmla="*/ 46 h 250"/>
                <a:gd name="T14" fmla="*/ 1651 w 1999"/>
                <a:gd name="T15" fmla="*/ 58 h 250"/>
                <a:gd name="T16" fmla="*/ 1999 w 1999"/>
                <a:gd name="T17" fmla="*/ 109 h 250"/>
                <a:gd name="T18" fmla="*/ 1572 w 1999"/>
                <a:gd name="T19" fmla="*/ 90 h 250"/>
                <a:gd name="T20" fmla="*/ 1328 w 1999"/>
                <a:gd name="T21" fmla="*/ 90 h 250"/>
                <a:gd name="T22" fmla="*/ 1176 w 1999"/>
                <a:gd name="T23" fmla="*/ 97 h 250"/>
                <a:gd name="T24" fmla="*/ 987 w 1999"/>
                <a:gd name="T25" fmla="*/ 77 h 250"/>
                <a:gd name="T26" fmla="*/ 816 w 1999"/>
                <a:gd name="T27" fmla="*/ 46 h 250"/>
                <a:gd name="T28" fmla="*/ 634 w 1999"/>
                <a:gd name="T29" fmla="*/ 71 h 250"/>
                <a:gd name="T30" fmla="*/ 451 w 1999"/>
                <a:gd name="T31" fmla="*/ 103 h 250"/>
                <a:gd name="T32" fmla="*/ 224 w 1999"/>
                <a:gd name="T33" fmla="*/ 116 h 250"/>
                <a:gd name="T34" fmla="*/ 444 w 1999"/>
                <a:gd name="T35" fmla="*/ 186 h 250"/>
                <a:gd name="T36" fmla="*/ 725 w 1999"/>
                <a:gd name="T37" fmla="*/ 186 h 250"/>
                <a:gd name="T38" fmla="*/ 914 w 1999"/>
                <a:gd name="T39" fmla="*/ 167 h 250"/>
                <a:gd name="T40" fmla="*/ 1091 w 1999"/>
                <a:gd name="T41" fmla="*/ 160 h 250"/>
                <a:gd name="T42" fmla="*/ 1298 w 1999"/>
                <a:gd name="T43" fmla="*/ 148 h 250"/>
                <a:gd name="T44" fmla="*/ 1487 w 1999"/>
                <a:gd name="T45" fmla="*/ 160 h 250"/>
                <a:gd name="T46" fmla="*/ 1768 w 1999"/>
                <a:gd name="T47" fmla="*/ 192 h 250"/>
                <a:gd name="T48" fmla="*/ 1317 w 1999"/>
                <a:gd name="T49" fmla="*/ 186 h 250"/>
                <a:gd name="T50" fmla="*/ 1133 w 1999"/>
                <a:gd name="T51" fmla="*/ 199 h 250"/>
                <a:gd name="T52" fmla="*/ 982 w 1999"/>
                <a:gd name="T53" fmla="*/ 224 h 250"/>
                <a:gd name="T54" fmla="*/ 805 w 1999"/>
                <a:gd name="T55" fmla="*/ 243 h 250"/>
                <a:gd name="T56" fmla="*/ 646 w 1999"/>
                <a:gd name="T57" fmla="*/ 250 h 250"/>
                <a:gd name="T58" fmla="*/ 462 w 1999"/>
                <a:gd name="T59" fmla="*/ 250 h 250"/>
                <a:gd name="T60" fmla="*/ 323 w 1999"/>
                <a:gd name="T61" fmla="*/ 218 h 250"/>
                <a:gd name="T62" fmla="*/ 201 w 1999"/>
                <a:gd name="T63" fmla="*/ 192 h 250"/>
                <a:gd name="T64" fmla="*/ 54 w 1999"/>
                <a:gd name="T65" fmla="*/ 192 h 250"/>
                <a:gd name="T66" fmla="*/ 0 w 1999"/>
                <a:gd name="T67" fmla="*/ 192 h 250"/>
                <a:gd name="T68" fmla="*/ 42 w 1999"/>
                <a:gd name="T69" fmla="*/ 20 h 250"/>
                <a:gd name="T70" fmla="*/ 42 w 1999"/>
                <a:gd name="T71" fmla="*/ 20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999" h="250">
                  <a:moveTo>
                    <a:pt x="42" y="20"/>
                  </a:moveTo>
                  <a:lnTo>
                    <a:pt x="219" y="39"/>
                  </a:lnTo>
                  <a:lnTo>
                    <a:pt x="493" y="39"/>
                  </a:lnTo>
                  <a:lnTo>
                    <a:pt x="749" y="0"/>
                  </a:lnTo>
                  <a:lnTo>
                    <a:pt x="933" y="14"/>
                  </a:lnTo>
                  <a:lnTo>
                    <a:pt x="1133" y="52"/>
                  </a:lnTo>
                  <a:lnTo>
                    <a:pt x="1346" y="46"/>
                  </a:lnTo>
                  <a:lnTo>
                    <a:pt x="1651" y="58"/>
                  </a:lnTo>
                  <a:lnTo>
                    <a:pt x="1999" y="109"/>
                  </a:lnTo>
                  <a:lnTo>
                    <a:pt x="1572" y="90"/>
                  </a:lnTo>
                  <a:lnTo>
                    <a:pt x="1328" y="90"/>
                  </a:lnTo>
                  <a:lnTo>
                    <a:pt x="1176" y="97"/>
                  </a:lnTo>
                  <a:lnTo>
                    <a:pt x="987" y="77"/>
                  </a:lnTo>
                  <a:lnTo>
                    <a:pt x="816" y="46"/>
                  </a:lnTo>
                  <a:lnTo>
                    <a:pt x="634" y="71"/>
                  </a:lnTo>
                  <a:lnTo>
                    <a:pt x="451" y="103"/>
                  </a:lnTo>
                  <a:lnTo>
                    <a:pt x="224" y="116"/>
                  </a:lnTo>
                  <a:lnTo>
                    <a:pt x="444" y="186"/>
                  </a:lnTo>
                  <a:lnTo>
                    <a:pt x="725" y="186"/>
                  </a:lnTo>
                  <a:lnTo>
                    <a:pt x="914" y="167"/>
                  </a:lnTo>
                  <a:lnTo>
                    <a:pt x="1091" y="160"/>
                  </a:lnTo>
                  <a:lnTo>
                    <a:pt x="1298" y="148"/>
                  </a:lnTo>
                  <a:lnTo>
                    <a:pt x="1487" y="160"/>
                  </a:lnTo>
                  <a:lnTo>
                    <a:pt x="1768" y="192"/>
                  </a:lnTo>
                  <a:lnTo>
                    <a:pt x="1317" y="186"/>
                  </a:lnTo>
                  <a:lnTo>
                    <a:pt x="1133" y="199"/>
                  </a:lnTo>
                  <a:lnTo>
                    <a:pt x="982" y="224"/>
                  </a:lnTo>
                  <a:lnTo>
                    <a:pt x="805" y="243"/>
                  </a:lnTo>
                  <a:lnTo>
                    <a:pt x="646" y="250"/>
                  </a:lnTo>
                  <a:lnTo>
                    <a:pt x="462" y="250"/>
                  </a:lnTo>
                  <a:lnTo>
                    <a:pt x="323" y="218"/>
                  </a:lnTo>
                  <a:lnTo>
                    <a:pt x="201" y="192"/>
                  </a:lnTo>
                  <a:lnTo>
                    <a:pt x="54" y="192"/>
                  </a:lnTo>
                  <a:lnTo>
                    <a:pt x="0" y="192"/>
                  </a:lnTo>
                  <a:lnTo>
                    <a:pt x="42" y="20"/>
                  </a:lnTo>
                  <a:lnTo>
                    <a:pt x="42" y="20"/>
                  </a:lnTo>
                  <a:close/>
                </a:path>
              </a:pathLst>
            </a:custGeom>
            <a:solidFill>
              <a:srgbClr val="E5BF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24">
              <a:extLst>
                <a:ext uri="{FF2B5EF4-FFF2-40B4-BE49-F238E27FC236}">
                  <a16:creationId xmlns:a16="http://schemas.microsoft.com/office/drawing/2014/main" id="{35E20011-DFBD-432E-8093-154502433C12}"/>
                </a:ext>
              </a:extLst>
            </p:cNvPr>
            <p:cNvSpPr>
              <a:spLocks/>
            </p:cNvSpPr>
            <p:nvPr/>
          </p:nvSpPr>
          <p:spPr bwMode="auto">
            <a:xfrm>
              <a:off x="1713" y="1690"/>
              <a:ext cx="2036" cy="184"/>
            </a:xfrm>
            <a:custGeom>
              <a:avLst/>
              <a:gdLst>
                <a:gd name="T0" fmla="*/ 0 w 2036"/>
                <a:gd name="T1" fmla="*/ 58 h 184"/>
                <a:gd name="T2" fmla="*/ 286 w 2036"/>
                <a:gd name="T3" fmla="*/ 77 h 184"/>
                <a:gd name="T4" fmla="*/ 506 w 2036"/>
                <a:gd name="T5" fmla="*/ 83 h 184"/>
                <a:gd name="T6" fmla="*/ 719 w 2036"/>
                <a:gd name="T7" fmla="*/ 51 h 184"/>
                <a:gd name="T8" fmla="*/ 1006 w 2036"/>
                <a:gd name="T9" fmla="*/ 7 h 184"/>
                <a:gd name="T10" fmla="*/ 1268 w 2036"/>
                <a:gd name="T11" fmla="*/ 0 h 184"/>
                <a:gd name="T12" fmla="*/ 1470 w 2036"/>
                <a:gd name="T13" fmla="*/ 7 h 184"/>
                <a:gd name="T14" fmla="*/ 1695 w 2036"/>
                <a:gd name="T15" fmla="*/ 39 h 184"/>
                <a:gd name="T16" fmla="*/ 1921 w 2036"/>
                <a:gd name="T17" fmla="*/ 64 h 184"/>
                <a:gd name="T18" fmla="*/ 2036 w 2036"/>
                <a:gd name="T19" fmla="*/ 58 h 184"/>
                <a:gd name="T20" fmla="*/ 1903 w 2036"/>
                <a:gd name="T21" fmla="*/ 184 h 184"/>
                <a:gd name="T22" fmla="*/ 1751 w 2036"/>
                <a:gd name="T23" fmla="*/ 147 h 184"/>
                <a:gd name="T24" fmla="*/ 1500 w 2036"/>
                <a:gd name="T25" fmla="*/ 96 h 184"/>
                <a:gd name="T26" fmla="*/ 1329 w 2036"/>
                <a:gd name="T27" fmla="*/ 58 h 184"/>
                <a:gd name="T28" fmla="*/ 1147 w 2036"/>
                <a:gd name="T29" fmla="*/ 51 h 184"/>
                <a:gd name="T30" fmla="*/ 982 w 2036"/>
                <a:gd name="T31" fmla="*/ 58 h 184"/>
                <a:gd name="T32" fmla="*/ 744 w 2036"/>
                <a:gd name="T33" fmla="*/ 90 h 184"/>
                <a:gd name="T34" fmla="*/ 519 w 2036"/>
                <a:gd name="T35" fmla="*/ 128 h 184"/>
                <a:gd name="T36" fmla="*/ 317 w 2036"/>
                <a:gd name="T37" fmla="*/ 109 h 184"/>
                <a:gd name="T38" fmla="*/ 0 w 2036"/>
                <a:gd name="T39" fmla="*/ 58 h 184"/>
                <a:gd name="T40" fmla="*/ 0 w 2036"/>
                <a:gd name="T41" fmla="*/ 58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36" h="184">
                  <a:moveTo>
                    <a:pt x="0" y="58"/>
                  </a:moveTo>
                  <a:lnTo>
                    <a:pt x="286" y="77"/>
                  </a:lnTo>
                  <a:lnTo>
                    <a:pt x="506" y="83"/>
                  </a:lnTo>
                  <a:lnTo>
                    <a:pt x="719" y="51"/>
                  </a:lnTo>
                  <a:lnTo>
                    <a:pt x="1006" y="7"/>
                  </a:lnTo>
                  <a:lnTo>
                    <a:pt x="1268" y="0"/>
                  </a:lnTo>
                  <a:lnTo>
                    <a:pt x="1470" y="7"/>
                  </a:lnTo>
                  <a:lnTo>
                    <a:pt x="1695" y="39"/>
                  </a:lnTo>
                  <a:lnTo>
                    <a:pt x="1921" y="64"/>
                  </a:lnTo>
                  <a:lnTo>
                    <a:pt x="2036" y="58"/>
                  </a:lnTo>
                  <a:lnTo>
                    <a:pt x="1903" y="184"/>
                  </a:lnTo>
                  <a:lnTo>
                    <a:pt x="1751" y="147"/>
                  </a:lnTo>
                  <a:lnTo>
                    <a:pt x="1500" y="96"/>
                  </a:lnTo>
                  <a:lnTo>
                    <a:pt x="1329" y="58"/>
                  </a:lnTo>
                  <a:lnTo>
                    <a:pt x="1147" y="51"/>
                  </a:lnTo>
                  <a:lnTo>
                    <a:pt x="982" y="58"/>
                  </a:lnTo>
                  <a:lnTo>
                    <a:pt x="744" y="90"/>
                  </a:lnTo>
                  <a:lnTo>
                    <a:pt x="519" y="128"/>
                  </a:lnTo>
                  <a:lnTo>
                    <a:pt x="317" y="109"/>
                  </a:lnTo>
                  <a:lnTo>
                    <a:pt x="0" y="58"/>
                  </a:lnTo>
                  <a:lnTo>
                    <a:pt x="0" y="58"/>
                  </a:lnTo>
                  <a:close/>
                </a:path>
              </a:pathLst>
            </a:custGeom>
            <a:solidFill>
              <a:srgbClr val="E5BF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25">
              <a:extLst>
                <a:ext uri="{FF2B5EF4-FFF2-40B4-BE49-F238E27FC236}">
                  <a16:creationId xmlns:a16="http://schemas.microsoft.com/office/drawing/2014/main" id="{035CFCB1-DD9C-44D6-9E83-99713E626E58}"/>
                </a:ext>
              </a:extLst>
            </p:cNvPr>
            <p:cNvSpPr>
              <a:spLocks/>
            </p:cNvSpPr>
            <p:nvPr/>
          </p:nvSpPr>
          <p:spPr bwMode="auto">
            <a:xfrm>
              <a:off x="1402" y="1805"/>
              <a:ext cx="2062" cy="148"/>
            </a:xfrm>
            <a:custGeom>
              <a:avLst/>
              <a:gdLst>
                <a:gd name="T0" fmla="*/ 36 w 2062"/>
                <a:gd name="T1" fmla="*/ 64 h 148"/>
                <a:gd name="T2" fmla="*/ 299 w 2062"/>
                <a:gd name="T3" fmla="*/ 90 h 148"/>
                <a:gd name="T4" fmla="*/ 537 w 2062"/>
                <a:gd name="T5" fmla="*/ 109 h 148"/>
                <a:gd name="T6" fmla="*/ 684 w 2062"/>
                <a:gd name="T7" fmla="*/ 102 h 148"/>
                <a:gd name="T8" fmla="*/ 891 w 2062"/>
                <a:gd name="T9" fmla="*/ 90 h 148"/>
                <a:gd name="T10" fmla="*/ 1079 w 2062"/>
                <a:gd name="T11" fmla="*/ 45 h 148"/>
                <a:gd name="T12" fmla="*/ 1287 w 2062"/>
                <a:gd name="T13" fmla="*/ 13 h 148"/>
                <a:gd name="T14" fmla="*/ 1483 w 2062"/>
                <a:gd name="T15" fmla="*/ 0 h 148"/>
                <a:gd name="T16" fmla="*/ 1658 w 2062"/>
                <a:gd name="T17" fmla="*/ 19 h 148"/>
                <a:gd name="T18" fmla="*/ 1811 w 2062"/>
                <a:gd name="T19" fmla="*/ 58 h 148"/>
                <a:gd name="T20" fmla="*/ 2062 w 2062"/>
                <a:gd name="T21" fmla="*/ 123 h 148"/>
                <a:gd name="T22" fmla="*/ 1860 w 2062"/>
                <a:gd name="T23" fmla="*/ 115 h 148"/>
                <a:gd name="T24" fmla="*/ 1671 w 2062"/>
                <a:gd name="T25" fmla="*/ 77 h 148"/>
                <a:gd name="T26" fmla="*/ 1561 w 2062"/>
                <a:gd name="T27" fmla="*/ 64 h 148"/>
                <a:gd name="T28" fmla="*/ 1451 w 2062"/>
                <a:gd name="T29" fmla="*/ 58 h 148"/>
                <a:gd name="T30" fmla="*/ 1305 w 2062"/>
                <a:gd name="T31" fmla="*/ 64 h 148"/>
                <a:gd name="T32" fmla="*/ 1171 w 2062"/>
                <a:gd name="T33" fmla="*/ 90 h 148"/>
                <a:gd name="T34" fmla="*/ 1055 w 2062"/>
                <a:gd name="T35" fmla="*/ 115 h 148"/>
                <a:gd name="T36" fmla="*/ 897 w 2062"/>
                <a:gd name="T37" fmla="*/ 134 h 148"/>
                <a:gd name="T38" fmla="*/ 707 w 2062"/>
                <a:gd name="T39" fmla="*/ 148 h 148"/>
                <a:gd name="T40" fmla="*/ 488 w 2062"/>
                <a:gd name="T41" fmla="*/ 142 h 148"/>
                <a:gd name="T42" fmla="*/ 244 w 2062"/>
                <a:gd name="T43" fmla="*/ 134 h 148"/>
                <a:gd name="T44" fmla="*/ 110 w 2062"/>
                <a:gd name="T45" fmla="*/ 134 h 148"/>
                <a:gd name="T46" fmla="*/ 0 w 2062"/>
                <a:gd name="T47" fmla="*/ 123 h 148"/>
                <a:gd name="T48" fmla="*/ 36 w 2062"/>
                <a:gd name="T49" fmla="*/ 64 h 148"/>
                <a:gd name="T50" fmla="*/ 36 w 2062"/>
                <a:gd name="T51" fmla="*/ 64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062" h="148">
                  <a:moveTo>
                    <a:pt x="36" y="64"/>
                  </a:moveTo>
                  <a:lnTo>
                    <a:pt x="299" y="90"/>
                  </a:lnTo>
                  <a:lnTo>
                    <a:pt x="537" y="109"/>
                  </a:lnTo>
                  <a:lnTo>
                    <a:pt x="684" y="102"/>
                  </a:lnTo>
                  <a:lnTo>
                    <a:pt x="891" y="90"/>
                  </a:lnTo>
                  <a:lnTo>
                    <a:pt x="1079" y="45"/>
                  </a:lnTo>
                  <a:lnTo>
                    <a:pt x="1287" y="13"/>
                  </a:lnTo>
                  <a:lnTo>
                    <a:pt x="1483" y="0"/>
                  </a:lnTo>
                  <a:lnTo>
                    <a:pt x="1658" y="19"/>
                  </a:lnTo>
                  <a:lnTo>
                    <a:pt x="1811" y="58"/>
                  </a:lnTo>
                  <a:lnTo>
                    <a:pt x="2062" y="123"/>
                  </a:lnTo>
                  <a:lnTo>
                    <a:pt x="1860" y="115"/>
                  </a:lnTo>
                  <a:lnTo>
                    <a:pt x="1671" y="77"/>
                  </a:lnTo>
                  <a:lnTo>
                    <a:pt x="1561" y="64"/>
                  </a:lnTo>
                  <a:lnTo>
                    <a:pt x="1451" y="58"/>
                  </a:lnTo>
                  <a:lnTo>
                    <a:pt x="1305" y="64"/>
                  </a:lnTo>
                  <a:lnTo>
                    <a:pt x="1171" y="90"/>
                  </a:lnTo>
                  <a:lnTo>
                    <a:pt x="1055" y="115"/>
                  </a:lnTo>
                  <a:lnTo>
                    <a:pt x="897" y="134"/>
                  </a:lnTo>
                  <a:lnTo>
                    <a:pt x="707" y="148"/>
                  </a:lnTo>
                  <a:lnTo>
                    <a:pt x="488" y="142"/>
                  </a:lnTo>
                  <a:lnTo>
                    <a:pt x="244" y="134"/>
                  </a:lnTo>
                  <a:lnTo>
                    <a:pt x="110" y="134"/>
                  </a:lnTo>
                  <a:lnTo>
                    <a:pt x="0" y="123"/>
                  </a:lnTo>
                  <a:lnTo>
                    <a:pt x="36" y="64"/>
                  </a:lnTo>
                  <a:lnTo>
                    <a:pt x="36" y="64"/>
                  </a:lnTo>
                  <a:close/>
                </a:path>
              </a:pathLst>
            </a:custGeom>
            <a:solidFill>
              <a:srgbClr val="E5BF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26">
              <a:extLst>
                <a:ext uri="{FF2B5EF4-FFF2-40B4-BE49-F238E27FC236}">
                  <a16:creationId xmlns:a16="http://schemas.microsoft.com/office/drawing/2014/main" id="{83094777-6960-40D7-BD09-E118258D16A2}"/>
                </a:ext>
              </a:extLst>
            </p:cNvPr>
            <p:cNvSpPr>
              <a:spLocks/>
            </p:cNvSpPr>
            <p:nvPr/>
          </p:nvSpPr>
          <p:spPr bwMode="auto">
            <a:xfrm>
              <a:off x="2755" y="1299"/>
              <a:ext cx="812" cy="76"/>
            </a:xfrm>
            <a:custGeom>
              <a:avLst/>
              <a:gdLst>
                <a:gd name="T0" fmla="*/ 0 w 812"/>
                <a:gd name="T1" fmla="*/ 32 h 76"/>
                <a:gd name="T2" fmla="*/ 202 w 812"/>
                <a:gd name="T3" fmla="*/ 32 h 76"/>
                <a:gd name="T4" fmla="*/ 385 w 812"/>
                <a:gd name="T5" fmla="*/ 44 h 76"/>
                <a:gd name="T6" fmla="*/ 550 w 812"/>
                <a:gd name="T7" fmla="*/ 64 h 76"/>
                <a:gd name="T8" fmla="*/ 684 w 812"/>
                <a:gd name="T9" fmla="*/ 76 h 76"/>
                <a:gd name="T10" fmla="*/ 812 w 812"/>
                <a:gd name="T11" fmla="*/ 70 h 76"/>
                <a:gd name="T12" fmla="*/ 720 w 812"/>
                <a:gd name="T13" fmla="*/ 6 h 76"/>
                <a:gd name="T14" fmla="*/ 568 w 812"/>
                <a:gd name="T15" fmla="*/ 25 h 76"/>
                <a:gd name="T16" fmla="*/ 428 w 812"/>
                <a:gd name="T17" fmla="*/ 13 h 76"/>
                <a:gd name="T18" fmla="*/ 312 w 812"/>
                <a:gd name="T19" fmla="*/ 0 h 76"/>
                <a:gd name="T20" fmla="*/ 117 w 812"/>
                <a:gd name="T21" fmla="*/ 0 h 76"/>
                <a:gd name="T22" fmla="*/ 0 w 812"/>
                <a:gd name="T23" fmla="*/ 32 h 76"/>
                <a:gd name="T24" fmla="*/ 0 w 812"/>
                <a:gd name="T25" fmla="*/ 32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12" h="76">
                  <a:moveTo>
                    <a:pt x="0" y="32"/>
                  </a:moveTo>
                  <a:lnTo>
                    <a:pt x="202" y="32"/>
                  </a:lnTo>
                  <a:lnTo>
                    <a:pt x="385" y="44"/>
                  </a:lnTo>
                  <a:lnTo>
                    <a:pt x="550" y="64"/>
                  </a:lnTo>
                  <a:lnTo>
                    <a:pt x="684" y="76"/>
                  </a:lnTo>
                  <a:lnTo>
                    <a:pt x="812" y="70"/>
                  </a:lnTo>
                  <a:lnTo>
                    <a:pt x="720" y="6"/>
                  </a:lnTo>
                  <a:lnTo>
                    <a:pt x="568" y="25"/>
                  </a:lnTo>
                  <a:lnTo>
                    <a:pt x="428" y="13"/>
                  </a:lnTo>
                  <a:lnTo>
                    <a:pt x="312" y="0"/>
                  </a:lnTo>
                  <a:lnTo>
                    <a:pt x="117" y="0"/>
                  </a:lnTo>
                  <a:lnTo>
                    <a:pt x="0" y="32"/>
                  </a:lnTo>
                  <a:lnTo>
                    <a:pt x="0" y="32"/>
                  </a:lnTo>
                  <a:close/>
                </a:path>
              </a:pathLst>
            </a:custGeom>
            <a:solidFill>
              <a:srgbClr val="E5BF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27">
              <a:extLst>
                <a:ext uri="{FF2B5EF4-FFF2-40B4-BE49-F238E27FC236}">
                  <a16:creationId xmlns:a16="http://schemas.microsoft.com/office/drawing/2014/main" id="{822434CC-7F6A-41F4-8932-A712B8360BE9}"/>
                </a:ext>
              </a:extLst>
            </p:cNvPr>
            <p:cNvSpPr>
              <a:spLocks/>
            </p:cNvSpPr>
            <p:nvPr/>
          </p:nvSpPr>
          <p:spPr bwMode="auto">
            <a:xfrm>
              <a:off x="2150" y="981"/>
              <a:ext cx="1196" cy="254"/>
            </a:xfrm>
            <a:custGeom>
              <a:avLst/>
              <a:gdLst>
                <a:gd name="T0" fmla="*/ 713 w 1196"/>
                <a:gd name="T1" fmla="*/ 0 h 254"/>
                <a:gd name="T2" fmla="*/ 737 w 1196"/>
                <a:gd name="T3" fmla="*/ 31 h 254"/>
                <a:gd name="T4" fmla="*/ 775 w 1196"/>
                <a:gd name="T5" fmla="*/ 49 h 254"/>
                <a:gd name="T6" fmla="*/ 781 w 1196"/>
                <a:gd name="T7" fmla="*/ 112 h 254"/>
                <a:gd name="T8" fmla="*/ 781 w 1196"/>
                <a:gd name="T9" fmla="*/ 213 h 254"/>
                <a:gd name="T10" fmla="*/ 1196 w 1196"/>
                <a:gd name="T11" fmla="*/ 219 h 254"/>
                <a:gd name="T12" fmla="*/ 1196 w 1196"/>
                <a:gd name="T13" fmla="*/ 254 h 254"/>
                <a:gd name="T14" fmla="*/ 1154 w 1196"/>
                <a:gd name="T15" fmla="*/ 252 h 254"/>
                <a:gd name="T16" fmla="*/ 772 w 1196"/>
                <a:gd name="T17" fmla="*/ 242 h 254"/>
                <a:gd name="T18" fmla="*/ 694 w 1196"/>
                <a:gd name="T19" fmla="*/ 235 h 254"/>
                <a:gd name="T20" fmla="*/ 21 w 1196"/>
                <a:gd name="T21" fmla="*/ 240 h 254"/>
                <a:gd name="T22" fmla="*/ 0 w 1196"/>
                <a:gd name="T23" fmla="*/ 224 h 254"/>
                <a:gd name="T24" fmla="*/ 49 w 1196"/>
                <a:gd name="T25" fmla="*/ 212 h 254"/>
                <a:gd name="T26" fmla="*/ 46 w 1196"/>
                <a:gd name="T27" fmla="*/ 123 h 254"/>
                <a:gd name="T28" fmla="*/ 51 w 1196"/>
                <a:gd name="T29" fmla="*/ 33 h 254"/>
                <a:gd name="T30" fmla="*/ 72 w 1196"/>
                <a:gd name="T31" fmla="*/ 115 h 254"/>
                <a:gd name="T32" fmla="*/ 72 w 1196"/>
                <a:gd name="T33" fmla="*/ 209 h 254"/>
                <a:gd name="T34" fmla="*/ 327 w 1196"/>
                <a:gd name="T35" fmla="*/ 209 h 254"/>
                <a:gd name="T36" fmla="*/ 714 w 1196"/>
                <a:gd name="T37" fmla="*/ 207 h 254"/>
                <a:gd name="T38" fmla="*/ 729 w 1196"/>
                <a:gd name="T39" fmla="*/ 44 h 254"/>
                <a:gd name="T40" fmla="*/ 726 w 1196"/>
                <a:gd name="T41" fmla="*/ 44 h 254"/>
                <a:gd name="T42" fmla="*/ 678 w 1196"/>
                <a:gd name="T43" fmla="*/ 36 h 254"/>
                <a:gd name="T44" fmla="*/ 702 w 1196"/>
                <a:gd name="T45" fmla="*/ 9 h 254"/>
                <a:gd name="T46" fmla="*/ 713 w 1196"/>
                <a:gd name="T47" fmla="*/ 0 h 254"/>
                <a:gd name="T48" fmla="*/ 713 w 1196"/>
                <a:gd name="T49" fmla="*/ 0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96" h="254">
                  <a:moveTo>
                    <a:pt x="713" y="0"/>
                  </a:moveTo>
                  <a:lnTo>
                    <a:pt x="737" y="31"/>
                  </a:lnTo>
                  <a:lnTo>
                    <a:pt x="775" y="49"/>
                  </a:lnTo>
                  <a:lnTo>
                    <a:pt x="781" y="112"/>
                  </a:lnTo>
                  <a:lnTo>
                    <a:pt x="781" y="213"/>
                  </a:lnTo>
                  <a:lnTo>
                    <a:pt x="1196" y="219"/>
                  </a:lnTo>
                  <a:lnTo>
                    <a:pt x="1196" y="254"/>
                  </a:lnTo>
                  <a:lnTo>
                    <a:pt x="1154" y="252"/>
                  </a:lnTo>
                  <a:lnTo>
                    <a:pt x="772" y="242"/>
                  </a:lnTo>
                  <a:lnTo>
                    <a:pt x="694" y="235"/>
                  </a:lnTo>
                  <a:lnTo>
                    <a:pt x="21" y="240"/>
                  </a:lnTo>
                  <a:lnTo>
                    <a:pt x="0" y="224"/>
                  </a:lnTo>
                  <a:lnTo>
                    <a:pt x="49" y="212"/>
                  </a:lnTo>
                  <a:lnTo>
                    <a:pt x="46" y="123"/>
                  </a:lnTo>
                  <a:lnTo>
                    <a:pt x="51" y="33"/>
                  </a:lnTo>
                  <a:lnTo>
                    <a:pt x="72" y="115"/>
                  </a:lnTo>
                  <a:lnTo>
                    <a:pt x="72" y="209"/>
                  </a:lnTo>
                  <a:lnTo>
                    <a:pt x="327" y="209"/>
                  </a:lnTo>
                  <a:lnTo>
                    <a:pt x="714" y="207"/>
                  </a:lnTo>
                  <a:lnTo>
                    <a:pt x="729" y="44"/>
                  </a:lnTo>
                  <a:lnTo>
                    <a:pt x="726" y="44"/>
                  </a:lnTo>
                  <a:lnTo>
                    <a:pt x="678" y="36"/>
                  </a:lnTo>
                  <a:lnTo>
                    <a:pt x="702" y="9"/>
                  </a:lnTo>
                  <a:lnTo>
                    <a:pt x="713" y="0"/>
                  </a:lnTo>
                  <a:lnTo>
                    <a:pt x="7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28">
              <a:extLst>
                <a:ext uri="{FF2B5EF4-FFF2-40B4-BE49-F238E27FC236}">
                  <a16:creationId xmlns:a16="http://schemas.microsoft.com/office/drawing/2014/main" id="{2CBE50A4-C88B-4787-9598-2E5F6C86F0F7}"/>
                </a:ext>
              </a:extLst>
            </p:cNvPr>
            <p:cNvSpPr>
              <a:spLocks/>
            </p:cNvSpPr>
            <p:nvPr/>
          </p:nvSpPr>
          <p:spPr bwMode="auto">
            <a:xfrm>
              <a:off x="2882" y="1014"/>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29">
              <a:extLst>
                <a:ext uri="{FF2B5EF4-FFF2-40B4-BE49-F238E27FC236}">
                  <a16:creationId xmlns:a16="http://schemas.microsoft.com/office/drawing/2014/main" id="{6D3D519E-9438-4EEC-8B0B-3AE148EAD789}"/>
                </a:ext>
              </a:extLst>
            </p:cNvPr>
            <p:cNvSpPr>
              <a:spLocks/>
            </p:cNvSpPr>
            <p:nvPr/>
          </p:nvSpPr>
          <p:spPr bwMode="auto">
            <a:xfrm>
              <a:off x="2244" y="987"/>
              <a:ext cx="302" cy="30"/>
            </a:xfrm>
            <a:custGeom>
              <a:avLst/>
              <a:gdLst>
                <a:gd name="T0" fmla="*/ 0 w 302"/>
                <a:gd name="T1" fmla="*/ 0 h 30"/>
                <a:gd name="T2" fmla="*/ 297 w 302"/>
                <a:gd name="T3" fmla="*/ 0 h 30"/>
                <a:gd name="T4" fmla="*/ 302 w 302"/>
                <a:gd name="T5" fmla="*/ 30 h 30"/>
                <a:gd name="T6" fmla="*/ 37 w 302"/>
                <a:gd name="T7" fmla="*/ 27 h 30"/>
                <a:gd name="T8" fmla="*/ 0 w 302"/>
                <a:gd name="T9" fmla="*/ 0 h 30"/>
                <a:gd name="T10" fmla="*/ 0 w 302"/>
                <a:gd name="T11" fmla="*/ 0 h 30"/>
              </a:gdLst>
              <a:ahLst/>
              <a:cxnLst>
                <a:cxn ang="0">
                  <a:pos x="T0" y="T1"/>
                </a:cxn>
                <a:cxn ang="0">
                  <a:pos x="T2" y="T3"/>
                </a:cxn>
                <a:cxn ang="0">
                  <a:pos x="T4" y="T5"/>
                </a:cxn>
                <a:cxn ang="0">
                  <a:pos x="T6" y="T7"/>
                </a:cxn>
                <a:cxn ang="0">
                  <a:pos x="T8" y="T9"/>
                </a:cxn>
                <a:cxn ang="0">
                  <a:pos x="T10" y="T11"/>
                </a:cxn>
              </a:cxnLst>
              <a:rect l="0" t="0" r="r" b="b"/>
              <a:pathLst>
                <a:path w="302" h="30">
                  <a:moveTo>
                    <a:pt x="0" y="0"/>
                  </a:moveTo>
                  <a:lnTo>
                    <a:pt x="297" y="0"/>
                  </a:lnTo>
                  <a:lnTo>
                    <a:pt x="302" y="30"/>
                  </a:lnTo>
                  <a:lnTo>
                    <a:pt x="37" y="27"/>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30">
              <a:extLst>
                <a:ext uri="{FF2B5EF4-FFF2-40B4-BE49-F238E27FC236}">
                  <a16:creationId xmlns:a16="http://schemas.microsoft.com/office/drawing/2014/main" id="{53E17695-4D7B-405B-A629-1B9B4E81AD6B}"/>
                </a:ext>
              </a:extLst>
            </p:cNvPr>
            <p:cNvSpPr>
              <a:spLocks/>
            </p:cNvSpPr>
            <p:nvPr/>
          </p:nvSpPr>
          <p:spPr bwMode="auto">
            <a:xfrm>
              <a:off x="2581" y="987"/>
              <a:ext cx="218" cy="172"/>
            </a:xfrm>
            <a:custGeom>
              <a:avLst/>
              <a:gdLst>
                <a:gd name="T0" fmla="*/ 160 w 218"/>
                <a:gd name="T1" fmla="*/ 0 h 172"/>
                <a:gd name="T2" fmla="*/ 203 w 218"/>
                <a:gd name="T3" fmla="*/ 16 h 172"/>
                <a:gd name="T4" fmla="*/ 214 w 218"/>
                <a:gd name="T5" fmla="*/ 62 h 172"/>
                <a:gd name="T6" fmla="*/ 218 w 218"/>
                <a:gd name="T7" fmla="*/ 172 h 172"/>
                <a:gd name="T8" fmla="*/ 185 w 218"/>
                <a:gd name="T9" fmla="*/ 168 h 172"/>
                <a:gd name="T10" fmla="*/ 187 w 218"/>
                <a:gd name="T11" fmla="*/ 106 h 172"/>
                <a:gd name="T12" fmla="*/ 177 w 218"/>
                <a:gd name="T13" fmla="*/ 49 h 172"/>
                <a:gd name="T14" fmla="*/ 126 w 218"/>
                <a:gd name="T15" fmla="*/ 42 h 172"/>
                <a:gd name="T16" fmla="*/ 0 w 218"/>
                <a:gd name="T17" fmla="*/ 36 h 172"/>
                <a:gd name="T18" fmla="*/ 10 w 218"/>
                <a:gd name="T19" fmla="*/ 11 h 172"/>
                <a:gd name="T20" fmla="*/ 160 w 218"/>
                <a:gd name="T21" fmla="*/ 0 h 172"/>
                <a:gd name="T22" fmla="*/ 160 w 218"/>
                <a:gd name="T23" fmla="*/ 0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8" h="172">
                  <a:moveTo>
                    <a:pt x="160" y="0"/>
                  </a:moveTo>
                  <a:lnTo>
                    <a:pt x="203" y="16"/>
                  </a:lnTo>
                  <a:lnTo>
                    <a:pt x="214" y="62"/>
                  </a:lnTo>
                  <a:lnTo>
                    <a:pt x="218" y="172"/>
                  </a:lnTo>
                  <a:lnTo>
                    <a:pt x="185" y="168"/>
                  </a:lnTo>
                  <a:lnTo>
                    <a:pt x="187" y="106"/>
                  </a:lnTo>
                  <a:lnTo>
                    <a:pt x="177" y="49"/>
                  </a:lnTo>
                  <a:lnTo>
                    <a:pt x="126" y="42"/>
                  </a:lnTo>
                  <a:lnTo>
                    <a:pt x="0" y="36"/>
                  </a:lnTo>
                  <a:lnTo>
                    <a:pt x="10" y="11"/>
                  </a:lnTo>
                  <a:lnTo>
                    <a:pt x="160" y="0"/>
                  </a:lnTo>
                  <a:lnTo>
                    <a:pt x="16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31">
              <a:extLst>
                <a:ext uri="{FF2B5EF4-FFF2-40B4-BE49-F238E27FC236}">
                  <a16:creationId xmlns:a16="http://schemas.microsoft.com/office/drawing/2014/main" id="{C06E52E4-7ABA-4C64-B5A3-72C9F22C7296}"/>
                </a:ext>
              </a:extLst>
            </p:cNvPr>
            <p:cNvSpPr>
              <a:spLocks/>
            </p:cNvSpPr>
            <p:nvPr/>
          </p:nvSpPr>
          <p:spPr bwMode="auto">
            <a:xfrm>
              <a:off x="2345" y="1073"/>
              <a:ext cx="8" cy="91"/>
            </a:xfrm>
            <a:custGeom>
              <a:avLst/>
              <a:gdLst>
                <a:gd name="T0" fmla="*/ 0 w 8"/>
                <a:gd name="T1" fmla="*/ 0 h 91"/>
                <a:gd name="T2" fmla="*/ 8 w 8"/>
                <a:gd name="T3" fmla="*/ 91 h 91"/>
                <a:gd name="T4" fmla="*/ 0 w 8"/>
                <a:gd name="T5" fmla="*/ 0 h 91"/>
                <a:gd name="T6" fmla="*/ 0 w 8"/>
                <a:gd name="T7" fmla="*/ 0 h 91"/>
              </a:gdLst>
              <a:ahLst/>
              <a:cxnLst>
                <a:cxn ang="0">
                  <a:pos x="T0" y="T1"/>
                </a:cxn>
                <a:cxn ang="0">
                  <a:pos x="T2" y="T3"/>
                </a:cxn>
                <a:cxn ang="0">
                  <a:pos x="T4" y="T5"/>
                </a:cxn>
                <a:cxn ang="0">
                  <a:pos x="T6" y="T7"/>
                </a:cxn>
              </a:cxnLst>
              <a:rect l="0" t="0" r="r" b="b"/>
              <a:pathLst>
                <a:path w="8" h="91">
                  <a:moveTo>
                    <a:pt x="0" y="0"/>
                  </a:moveTo>
                  <a:lnTo>
                    <a:pt x="8" y="91"/>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32">
              <a:extLst>
                <a:ext uri="{FF2B5EF4-FFF2-40B4-BE49-F238E27FC236}">
                  <a16:creationId xmlns:a16="http://schemas.microsoft.com/office/drawing/2014/main" id="{3297FCBD-12CB-438C-93A5-92D398A79C21}"/>
                </a:ext>
              </a:extLst>
            </p:cNvPr>
            <p:cNvSpPr>
              <a:spLocks/>
            </p:cNvSpPr>
            <p:nvPr/>
          </p:nvSpPr>
          <p:spPr bwMode="auto">
            <a:xfrm>
              <a:off x="2533" y="1078"/>
              <a:ext cx="3" cy="86"/>
            </a:xfrm>
            <a:custGeom>
              <a:avLst/>
              <a:gdLst>
                <a:gd name="T0" fmla="*/ 0 w 3"/>
                <a:gd name="T1" fmla="*/ 0 h 86"/>
                <a:gd name="T2" fmla="*/ 3 w 3"/>
                <a:gd name="T3" fmla="*/ 86 h 86"/>
                <a:gd name="T4" fmla="*/ 0 w 3"/>
                <a:gd name="T5" fmla="*/ 0 h 86"/>
                <a:gd name="T6" fmla="*/ 0 w 3"/>
                <a:gd name="T7" fmla="*/ 0 h 86"/>
              </a:gdLst>
              <a:ahLst/>
              <a:cxnLst>
                <a:cxn ang="0">
                  <a:pos x="T0" y="T1"/>
                </a:cxn>
                <a:cxn ang="0">
                  <a:pos x="T2" y="T3"/>
                </a:cxn>
                <a:cxn ang="0">
                  <a:pos x="T4" y="T5"/>
                </a:cxn>
                <a:cxn ang="0">
                  <a:pos x="T6" y="T7"/>
                </a:cxn>
              </a:cxnLst>
              <a:rect l="0" t="0" r="r" b="b"/>
              <a:pathLst>
                <a:path w="3" h="86">
                  <a:moveTo>
                    <a:pt x="0" y="0"/>
                  </a:moveTo>
                  <a:lnTo>
                    <a:pt x="3" y="86"/>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33">
              <a:extLst>
                <a:ext uri="{FF2B5EF4-FFF2-40B4-BE49-F238E27FC236}">
                  <a16:creationId xmlns:a16="http://schemas.microsoft.com/office/drawing/2014/main" id="{EBF3D99F-3FB4-4BF7-AD17-511F45628ACD}"/>
                </a:ext>
              </a:extLst>
            </p:cNvPr>
            <p:cNvSpPr>
              <a:spLocks/>
            </p:cNvSpPr>
            <p:nvPr/>
          </p:nvSpPr>
          <p:spPr bwMode="auto">
            <a:xfrm>
              <a:off x="2574" y="1084"/>
              <a:ext cx="6" cy="68"/>
            </a:xfrm>
            <a:custGeom>
              <a:avLst/>
              <a:gdLst>
                <a:gd name="T0" fmla="*/ 0 w 6"/>
                <a:gd name="T1" fmla="*/ 0 h 68"/>
                <a:gd name="T2" fmla="*/ 6 w 6"/>
                <a:gd name="T3" fmla="*/ 65 h 68"/>
                <a:gd name="T4" fmla="*/ 2 w 6"/>
                <a:gd name="T5" fmla="*/ 68 h 68"/>
                <a:gd name="T6" fmla="*/ 0 w 6"/>
                <a:gd name="T7" fmla="*/ 0 h 68"/>
                <a:gd name="T8" fmla="*/ 0 w 6"/>
                <a:gd name="T9" fmla="*/ 0 h 68"/>
              </a:gdLst>
              <a:ahLst/>
              <a:cxnLst>
                <a:cxn ang="0">
                  <a:pos x="T0" y="T1"/>
                </a:cxn>
                <a:cxn ang="0">
                  <a:pos x="T2" y="T3"/>
                </a:cxn>
                <a:cxn ang="0">
                  <a:pos x="T4" y="T5"/>
                </a:cxn>
                <a:cxn ang="0">
                  <a:pos x="T6" y="T7"/>
                </a:cxn>
                <a:cxn ang="0">
                  <a:pos x="T8" y="T9"/>
                </a:cxn>
              </a:cxnLst>
              <a:rect l="0" t="0" r="r" b="b"/>
              <a:pathLst>
                <a:path w="6" h="68">
                  <a:moveTo>
                    <a:pt x="0" y="0"/>
                  </a:moveTo>
                  <a:lnTo>
                    <a:pt x="6" y="65"/>
                  </a:lnTo>
                  <a:lnTo>
                    <a:pt x="2" y="68"/>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34">
              <a:extLst>
                <a:ext uri="{FF2B5EF4-FFF2-40B4-BE49-F238E27FC236}">
                  <a16:creationId xmlns:a16="http://schemas.microsoft.com/office/drawing/2014/main" id="{E9EE2D38-7A4D-44EC-AB6B-10DFE6710E7D}"/>
                </a:ext>
              </a:extLst>
            </p:cNvPr>
            <p:cNvSpPr>
              <a:spLocks/>
            </p:cNvSpPr>
            <p:nvPr/>
          </p:nvSpPr>
          <p:spPr bwMode="auto">
            <a:xfrm>
              <a:off x="1460" y="1194"/>
              <a:ext cx="560" cy="42"/>
            </a:xfrm>
            <a:custGeom>
              <a:avLst/>
              <a:gdLst>
                <a:gd name="T0" fmla="*/ 532 w 560"/>
                <a:gd name="T1" fmla="*/ 0 h 42"/>
                <a:gd name="T2" fmla="*/ 560 w 560"/>
                <a:gd name="T3" fmla="*/ 19 h 42"/>
                <a:gd name="T4" fmla="*/ 289 w 560"/>
                <a:gd name="T5" fmla="*/ 42 h 42"/>
                <a:gd name="T6" fmla="*/ 0 w 560"/>
                <a:gd name="T7" fmla="*/ 39 h 42"/>
                <a:gd name="T8" fmla="*/ 27 w 560"/>
                <a:gd name="T9" fmla="*/ 10 h 42"/>
                <a:gd name="T10" fmla="*/ 87 w 560"/>
                <a:gd name="T11" fmla="*/ 11 h 42"/>
                <a:gd name="T12" fmla="*/ 532 w 560"/>
                <a:gd name="T13" fmla="*/ 0 h 42"/>
                <a:gd name="T14" fmla="*/ 532 w 560"/>
                <a:gd name="T15" fmla="*/ 0 h 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0" h="42">
                  <a:moveTo>
                    <a:pt x="532" y="0"/>
                  </a:moveTo>
                  <a:lnTo>
                    <a:pt x="560" y="19"/>
                  </a:lnTo>
                  <a:lnTo>
                    <a:pt x="289" y="42"/>
                  </a:lnTo>
                  <a:lnTo>
                    <a:pt x="0" y="39"/>
                  </a:lnTo>
                  <a:lnTo>
                    <a:pt x="27" y="10"/>
                  </a:lnTo>
                  <a:lnTo>
                    <a:pt x="87" y="11"/>
                  </a:lnTo>
                  <a:lnTo>
                    <a:pt x="532" y="0"/>
                  </a:lnTo>
                  <a:lnTo>
                    <a:pt x="53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35">
              <a:extLst>
                <a:ext uri="{FF2B5EF4-FFF2-40B4-BE49-F238E27FC236}">
                  <a16:creationId xmlns:a16="http://schemas.microsoft.com/office/drawing/2014/main" id="{B0827701-4EC4-4BEA-B275-9F312718C6C5}"/>
                </a:ext>
              </a:extLst>
            </p:cNvPr>
            <p:cNvSpPr>
              <a:spLocks/>
            </p:cNvSpPr>
            <p:nvPr/>
          </p:nvSpPr>
          <p:spPr bwMode="auto">
            <a:xfrm>
              <a:off x="3506" y="1205"/>
              <a:ext cx="472" cy="408"/>
            </a:xfrm>
            <a:custGeom>
              <a:avLst/>
              <a:gdLst>
                <a:gd name="T0" fmla="*/ 0 w 472"/>
                <a:gd name="T1" fmla="*/ 0 h 408"/>
                <a:gd name="T2" fmla="*/ 94 w 472"/>
                <a:gd name="T3" fmla="*/ 58 h 408"/>
                <a:gd name="T4" fmla="*/ 185 w 472"/>
                <a:gd name="T5" fmla="*/ 123 h 408"/>
                <a:gd name="T6" fmla="*/ 335 w 472"/>
                <a:gd name="T7" fmla="*/ 249 h 408"/>
                <a:gd name="T8" fmla="*/ 472 w 472"/>
                <a:gd name="T9" fmla="*/ 395 h 408"/>
                <a:gd name="T10" fmla="*/ 435 w 472"/>
                <a:gd name="T11" fmla="*/ 408 h 408"/>
                <a:gd name="T12" fmla="*/ 398 w 472"/>
                <a:gd name="T13" fmla="*/ 357 h 408"/>
                <a:gd name="T14" fmla="*/ 307 w 472"/>
                <a:gd name="T15" fmla="*/ 268 h 408"/>
                <a:gd name="T16" fmla="*/ 213 w 472"/>
                <a:gd name="T17" fmla="*/ 183 h 408"/>
                <a:gd name="T18" fmla="*/ 117 w 472"/>
                <a:gd name="T19" fmla="*/ 106 h 408"/>
                <a:gd name="T20" fmla="*/ 17 w 472"/>
                <a:gd name="T21" fmla="*/ 38 h 408"/>
                <a:gd name="T22" fmla="*/ 0 w 472"/>
                <a:gd name="T23" fmla="*/ 0 h 408"/>
                <a:gd name="T24" fmla="*/ 0 w 472"/>
                <a:gd name="T25" fmla="*/ 0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72" h="408">
                  <a:moveTo>
                    <a:pt x="0" y="0"/>
                  </a:moveTo>
                  <a:lnTo>
                    <a:pt x="94" y="58"/>
                  </a:lnTo>
                  <a:lnTo>
                    <a:pt x="185" y="123"/>
                  </a:lnTo>
                  <a:lnTo>
                    <a:pt x="335" y="249"/>
                  </a:lnTo>
                  <a:lnTo>
                    <a:pt x="472" y="395"/>
                  </a:lnTo>
                  <a:lnTo>
                    <a:pt x="435" y="408"/>
                  </a:lnTo>
                  <a:lnTo>
                    <a:pt x="398" y="357"/>
                  </a:lnTo>
                  <a:lnTo>
                    <a:pt x="307" y="268"/>
                  </a:lnTo>
                  <a:lnTo>
                    <a:pt x="213" y="183"/>
                  </a:lnTo>
                  <a:lnTo>
                    <a:pt x="117" y="106"/>
                  </a:lnTo>
                  <a:lnTo>
                    <a:pt x="17" y="38"/>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36">
              <a:extLst>
                <a:ext uri="{FF2B5EF4-FFF2-40B4-BE49-F238E27FC236}">
                  <a16:creationId xmlns:a16="http://schemas.microsoft.com/office/drawing/2014/main" id="{898C90FA-B9E6-4FAE-B84F-B091B0E8FA19}"/>
                </a:ext>
              </a:extLst>
            </p:cNvPr>
            <p:cNvSpPr>
              <a:spLocks/>
            </p:cNvSpPr>
            <p:nvPr/>
          </p:nvSpPr>
          <p:spPr bwMode="auto">
            <a:xfrm>
              <a:off x="3430" y="1211"/>
              <a:ext cx="164" cy="120"/>
            </a:xfrm>
            <a:custGeom>
              <a:avLst/>
              <a:gdLst>
                <a:gd name="T0" fmla="*/ 0 w 164"/>
                <a:gd name="T1" fmla="*/ 0 h 120"/>
                <a:gd name="T2" fmla="*/ 80 w 164"/>
                <a:gd name="T3" fmla="*/ 64 h 120"/>
                <a:gd name="T4" fmla="*/ 164 w 164"/>
                <a:gd name="T5" fmla="*/ 120 h 120"/>
                <a:gd name="T6" fmla="*/ 97 w 164"/>
                <a:gd name="T7" fmla="*/ 117 h 120"/>
                <a:gd name="T8" fmla="*/ 32 w 164"/>
                <a:gd name="T9" fmla="*/ 64 h 120"/>
                <a:gd name="T10" fmla="*/ 0 w 164"/>
                <a:gd name="T11" fmla="*/ 0 h 120"/>
                <a:gd name="T12" fmla="*/ 0 w 164"/>
                <a:gd name="T13" fmla="*/ 0 h 120"/>
              </a:gdLst>
              <a:ahLst/>
              <a:cxnLst>
                <a:cxn ang="0">
                  <a:pos x="T0" y="T1"/>
                </a:cxn>
                <a:cxn ang="0">
                  <a:pos x="T2" y="T3"/>
                </a:cxn>
                <a:cxn ang="0">
                  <a:pos x="T4" y="T5"/>
                </a:cxn>
                <a:cxn ang="0">
                  <a:pos x="T6" y="T7"/>
                </a:cxn>
                <a:cxn ang="0">
                  <a:pos x="T8" y="T9"/>
                </a:cxn>
                <a:cxn ang="0">
                  <a:pos x="T10" y="T11"/>
                </a:cxn>
                <a:cxn ang="0">
                  <a:pos x="T12" y="T13"/>
                </a:cxn>
              </a:cxnLst>
              <a:rect l="0" t="0" r="r" b="b"/>
              <a:pathLst>
                <a:path w="164" h="120">
                  <a:moveTo>
                    <a:pt x="0" y="0"/>
                  </a:moveTo>
                  <a:lnTo>
                    <a:pt x="80" y="64"/>
                  </a:lnTo>
                  <a:lnTo>
                    <a:pt x="164" y="120"/>
                  </a:lnTo>
                  <a:lnTo>
                    <a:pt x="97" y="117"/>
                  </a:lnTo>
                  <a:lnTo>
                    <a:pt x="32" y="64"/>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37">
              <a:extLst>
                <a:ext uri="{FF2B5EF4-FFF2-40B4-BE49-F238E27FC236}">
                  <a16:creationId xmlns:a16="http://schemas.microsoft.com/office/drawing/2014/main" id="{32949C3B-6086-4ACA-9F7C-B8837593F565}"/>
                </a:ext>
              </a:extLst>
            </p:cNvPr>
            <p:cNvSpPr>
              <a:spLocks/>
            </p:cNvSpPr>
            <p:nvPr/>
          </p:nvSpPr>
          <p:spPr bwMode="auto">
            <a:xfrm>
              <a:off x="1392" y="1233"/>
              <a:ext cx="48" cy="819"/>
            </a:xfrm>
            <a:custGeom>
              <a:avLst/>
              <a:gdLst>
                <a:gd name="T0" fmla="*/ 32 w 48"/>
                <a:gd name="T1" fmla="*/ 0 h 819"/>
                <a:gd name="T2" fmla="*/ 48 w 48"/>
                <a:gd name="T3" fmla="*/ 59 h 819"/>
                <a:gd name="T4" fmla="*/ 45 w 48"/>
                <a:gd name="T5" fmla="*/ 97 h 819"/>
                <a:gd name="T6" fmla="*/ 48 w 48"/>
                <a:gd name="T7" fmla="*/ 133 h 819"/>
                <a:gd name="T8" fmla="*/ 24 w 48"/>
                <a:gd name="T9" fmla="*/ 553 h 819"/>
                <a:gd name="T10" fmla="*/ 19 w 48"/>
                <a:gd name="T11" fmla="*/ 819 h 819"/>
                <a:gd name="T12" fmla="*/ 0 w 48"/>
                <a:gd name="T13" fmla="*/ 734 h 819"/>
                <a:gd name="T14" fmla="*/ 5 w 48"/>
                <a:gd name="T15" fmla="*/ 636 h 819"/>
                <a:gd name="T16" fmla="*/ 12 w 48"/>
                <a:gd name="T17" fmla="*/ 328 h 819"/>
                <a:gd name="T18" fmla="*/ 28 w 48"/>
                <a:gd name="T19" fmla="*/ 3 h 819"/>
                <a:gd name="T20" fmla="*/ 32 w 48"/>
                <a:gd name="T21" fmla="*/ 0 h 819"/>
                <a:gd name="T22" fmla="*/ 32 w 48"/>
                <a:gd name="T23" fmla="*/ 0 h 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8" h="819">
                  <a:moveTo>
                    <a:pt x="32" y="0"/>
                  </a:moveTo>
                  <a:lnTo>
                    <a:pt x="48" y="59"/>
                  </a:lnTo>
                  <a:lnTo>
                    <a:pt x="45" y="97"/>
                  </a:lnTo>
                  <a:lnTo>
                    <a:pt x="48" y="133"/>
                  </a:lnTo>
                  <a:lnTo>
                    <a:pt x="24" y="553"/>
                  </a:lnTo>
                  <a:lnTo>
                    <a:pt x="19" y="819"/>
                  </a:lnTo>
                  <a:lnTo>
                    <a:pt x="0" y="734"/>
                  </a:lnTo>
                  <a:lnTo>
                    <a:pt x="5" y="636"/>
                  </a:lnTo>
                  <a:lnTo>
                    <a:pt x="12" y="328"/>
                  </a:lnTo>
                  <a:lnTo>
                    <a:pt x="28" y="3"/>
                  </a:lnTo>
                  <a:lnTo>
                    <a:pt x="32" y="0"/>
                  </a:lnTo>
                  <a:lnTo>
                    <a:pt x="3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38">
              <a:extLst>
                <a:ext uri="{FF2B5EF4-FFF2-40B4-BE49-F238E27FC236}">
                  <a16:creationId xmlns:a16="http://schemas.microsoft.com/office/drawing/2014/main" id="{413483AC-EFAA-49B4-9619-EE5F043EE4D0}"/>
                </a:ext>
              </a:extLst>
            </p:cNvPr>
            <p:cNvSpPr>
              <a:spLocks/>
            </p:cNvSpPr>
            <p:nvPr/>
          </p:nvSpPr>
          <p:spPr bwMode="auto">
            <a:xfrm>
              <a:off x="2439" y="1286"/>
              <a:ext cx="76" cy="74"/>
            </a:xfrm>
            <a:custGeom>
              <a:avLst/>
              <a:gdLst>
                <a:gd name="T0" fmla="*/ 68 w 76"/>
                <a:gd name="T1" fmla="*/ 0 h 74"/>
                <a:gd name="T2" fmla="*/ 76 w 76"/>
                <a:gd name="T3" fmla="*/ 52 h 74"/>
                <a:gd name="T4" fmla="*/ 21 w 76"/>
                <a:gd name="T5" fmla="*/ 74 h 74"/>
                <a:gd name="T6" fmla="*/ 0 w 76"/>
                <a:gd name="T7" fmla="*/ 16 h 74"/>
                <a:gd name="T8" fmla="*/ 44 w 76"/>
                <a:gd name="T9" fmla="*/ 37 h 74"/>
                <a:gd name="T10" fmla="*/ 68 w 76"/>
                <a:gd name="T11" fmla="*/ 0 h 74"/>
                <a:gd name="T12" fmla="*/ 68 w 76"/>
                <a:gd name="T13" fmla="*/ 0 h 74"/>
              </a:gdLst>
              <a:ahLst/>
              <a:cxnLst>
                <a:cxn ang="0">
                  <a:pos x="T0" y="T1"/>
                </a:cxn>
                <a:cxn ang="0">
                  <a:pos x="T2" y="T3"/>
                </a:cxn>
                <a:cxn ang="0">
                  <a:pos x="T4" y="T5"/>
                </a:cxn>
                <a:cxn ang="0">
                  <a:pos x="T6" y="T7"/>
                </a:cxn>
                <a:cxn ang="0">
                  <a:pos x="T8" y="T9"/>
                </a:cxn>
                <a:cxn ang="0">
                  <a:pos x="T10" y="T11"/>
                </a:cxn>
                <a:cxn ang="0">
                  <a:pos x="T12" y="T13"/>
                </a:cxn>
              </a:cxnLst>
              <a:rect l="0" t="0" r="r" b="b"/>
              <a:pathLst>
                <a:path w="76" h="74">
                  <a:moveTo>
                    <a:pt x="68" y="0"/>
                  </a:moveTo>
                  <a:lnTo>
                    <a:pt x="76" y="52"/>
                  </a:lnTo>
                  <a:lnTo>
                    <a:pt x="21" y="74"/>
                  </a:lnTo>
                  <a:lnTo>
                    <a:pt x="0" y="16"/>
                  </a:lnTo>
                  <a:lnTo>
                    <a:pt x="44" y="37"/>
                  </a:lnTo>
                  <a:lnTo>
                    <a:pt x="68" y="0"/>
                  </a:lnTo>
                  <a:lnTo>
                    <a:pt x="6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392" name="Freeform 39">
              <a:extLst>
                <a:ext uri="{FF2B5EF4-FFF2-40B4-BE49-F238E27FC236}">
                  <a16:creationId xmlns:a16="http://schemas.microsoft.com/office/drawing/2014/main" id="{7CE2DDDC-A799-4496-8FC3-14A9C22E5BF6}"/>
                </a:ext>
              </a:extLst>
            </p:cNvPr>
            <p:cNvSpPr>
              <a:spLocks/>
            </p:cNvSpPr>
            <p:nvPr/>
          </p:nvSpPr>
          <p:spPr bwMode="auto">
            <a:xfrm>
              <a:off x="3620" y="1360"/>
              <a:ext cx="253" cy="246"/>
            </a:xfrm>
            <a:custGeom>
              <a:avLst/>
              <a:gdLst>
                <a:gd name="T0" fmla="*/ 17 w 253"/>
                <a:gd name="T1" fmla="*/ 0 h 246"/>
                <a:gd name="T2" fmla="*/ 72 w 253"/>
                <a:gd name="T3" fmla="*/ 61 h 246"/>
                <a:gd name="T4" fmla="*/ 132 w 253"/>
                <a:gd name="T5" fmla="*/ 112 h 246"/>
                <a:gd name="T6" fmla="*/ 253 w 253"/>
                <a:gd name="T7" fmla="*/ 219 h 246"/>
                <a:gd name="T8" fmla="*/ 248 w 253"/>
                <a:gd name="T9" fmla="*/ 246 h 246"/>
                <a:gd name="T10" fmla="*/ 227 w 253"/>
                <a:gd name="T11" fmla="*/ 237 h 246"/>
                <a:gd name="T12" fmla="*/ 177 w 253"/>
                <a:gd name="T13" fmla="*/ 191 h 246"/>
                <a:gd name="T14" fmla="*/ 0 w 253"/>
                <a:gd name="T15" fmla="*/ 27 h 246"/>
                <a:gd name="T16" fmla="*/ 17 w 253"/>
                <a:gd name="T17" fmla="*/ 0 h 246"/>
                <a:gd name="T18" fmla="*/ 17 w 253"/>
                <a:gd name="T19" fmla="*/ 0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3" h="246">
                  <a:moveTo>
                    <a:pt x="17" y="0"/>
                  </a:moveTo>
                  <a:lnTo>
                    <a:pt x="72" y="61"/>
                  </a:lnTo>
                  <a:lnTo>
                    <a:pt x="132" y="112"/>
                  </a:lnTo>
                  <a:lnTo>
                    <a:pt x="253" y="219"/>
                  </a:lnTo>
                  <a:lnTo>
                    <a:pt x="248" y="246"/>
                  </a:lnTo>
                  <a:lnTo>
                    <a:pt x="227" y="237"/>
                  </a:lnTo>
                  <a:lnTo>
                    <a:pt x="177" y="191"/>
                  </a:lnTo>
                  <a:lnTo>
                    <a:pt x="0" y="27"/>
                  </a:lnTo>
                  <a:lnTo>
                    <a:pt x="17" y="0"/>
                  </a:lnTo>
                  <a:lnTo>
                    <a:pt x="1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393" name="Freeform 40">
              <a:extLst>
                <a:ext uri="{FF2B5EF4-FFF2-40B4-BE49-F238E27FC236}">
                  <a16:creationId xmlns:a16="http://schemas.microsoft.com/office/drawing/2014/main" id="{75EF5F6D-29C2-49C7-B394-E79AE4358EE6}"/>
                </a:ext>
              </a:extLst>
            </p:cNvPr>
            <p:cNvSpPr>
              <a:spLocks/>
            </p:cNvSpPr>
            <p:nvPr/>
          </p:nvSpPr>
          <p:spPr bwMode="auto">
            <a:xfrm>
              <a:off x="1404" y="1626"/>
              <a:ext cx="2613" cy="1876"/>
            </a:xfrm>
            <a:custGeom>
              <a:avLst/>
              <a:gdLst>
                <a:gd name="T0" fmla="*/ 2613 w 2613"/>
                <a:gd name="T1" fmla="*/ 55 h 1876"/>
                <a:gd name="T2" fmla="*/ 2495 w 2613"/>
                <a:gd name="T3" fmla="*/ 185 h 1876"/>
                <a:gd name="T4" fmla="*/ 2279 w 2613"/>
                <a:gd name="T5" fmla="*/ 374 h 1876"/>
                <a:gd name="T6" fmla="*/ 2095 w 2613"/>
                <a:gd name="T7" fmla="*/ 542 h 1876"/>
                <a:gd name="T8" fmla="*/ 1606 w 2613"/>
                <a:gd name="T9" fmla="*/ 538 h 1876"/>
                <a:gd name="T10" fmla="*/ 1476 w 2613"/>
                <a:gd name="T11" fmla="*/ 592 h 1876"/>
                <a:gd name="T12" fmla="*/ 1456 w 2613"/>
                <a:gd name="T13" fmla="*/ 1113 h 1876"/>
                <a:gd name="T14" fmla="*/ 1707 w 2613"/>
                <a:gd name="T15" fmla="*/ 1079 h 1876"/>
                <a:gd name="T16" fmla="*/ 1916 w 2613"/>
                <a:gd name="T17" fmla="*/ 1242 h 1876"/>
                <a:gd name="T18" fmla="*/ 1865 w 2613"/>
                <a:gd name="T19" fmla="*/ 1248 h 1876"/>
                <a:gd name="T20" fmla="*/ 1807 w 2613"/>
                <a:gd name="T21" fmla="*/ 1180 h 1876"/>
                <a:gd name="T22" fmla="*/ 1519 w 2613"/>
                <a:gd name="T23" fmla="*/ 1158 h 1876"/>
                <a:gd name="T24" fmla="*/ 1430 w 2613"/>
                <a:gd name="T25" fmla="*/ 1417 h 1876"/>
                <a:gd name="T26" fmla="*/ 1410 w 2613"/>
                <a:gd name="T27" fmla="*/ 1636 h 1876"/>
                <a:gd name="T28" fmla="*/ 1592 w 2613"/>
                <a:gd name="T29" fmla="*/ 1753 h 1876"/>
                <a:gd name="T30" fmla="*/ 1517 w 2613"/>
                <a:gd name="T31" fmla="*/ 1852 h 1876"/>
                <a:gd name="T32" fmla="*/ 1467 w 2613"/>
                <a:gd name="T33" fmla="*/ 1840 h 1876"/>
                <a:gd name="T34" fmla="*/ 1492 w 2613"/>
                <a:gd name="T35" fmla="*/ 1777 h 1876"/>
                <a:gd name="T36" fmla="*/ 1421 w 2613"/>
                <a:gd name="T37" fmla="*/ 1801 h 1876"/>
                <a:gd name="T38" fmla="*/ 1409 w 2613"/>
                <a:gd name="T39" fmla="*/ 1809 h 1876"/>
                <a:gd name="T40" fmla="*/ 1348 w 2613"/>
                <a:gd name="T41" fmla="*/ 1858 h 1876"/>
                <a:gd name="T42" fmla="*/ 1348 w 2613"/>
                <a:gd name="T43" fmla="*/ 1682 h 1876"/>
                <a:gd name="T44" fmla="*/ 1382 w 2613"/>
                <a:gd name="T45" fmla="*/ 759 h 1876"/>
                <a:gd name="T46" fmla="*/ 1306 w 2613"/>
                <a:gd name="T47" fmla="*/ 1199 h 1876"/>
                <a:gd name="T48" fmla="*/ 1304 w 2613"/>
                <a:gd name="T49" fmla="*/ 1033 h 1876"/>
                <a:gd name="T50" fmla="*/ 1306 w 2613"/>
                <a:gd name="T51" fmla="*/ 650 h 1876"/>
                <a:gd name="T52" fmla="*/ 1251 w 2613"/>
                <a:gd name="T53" fmla="*/ 676 h 1876"/>
                <a:gd name="T54" fmla="*/ 1166 w 2613"/>
                <a:gd name="T55" fmla="*/ 642 h 1876"/>
                <a:gd name="T56" fmla="*/ 1082 w 2613"/>
                <a:gd name="T57" fmla="*/ 636 h 1876"/>
                <a:gd name="T58" fmla="*/ 1041 w 2613"/>
                <a:gd name="T59" fmla="*/ 670 h 1876"/>
                <a:gd name="T60" fmla="*/ 1001 w 2613"/>
                <a:gd name="T61" fmla="*/ 691 h 1876"/>
                <a:gd name="T62" fmla="*/ 959 w 2613"/>
                <a:gd name="T63" fmla="*/ 632 h 1876"/>
                <a:gd name="T64" fmla="*/ 915 w 2613"/>
                <a:gd name="T65" fmla="*/ 738 h 1876"/>
                <a:gd name="T66" fmla="*/ 905 w 2613"/>
                <a:gd name="T67" fmla="*/ 654 h 1876"/>
                <a:gd name="T68" fmla="*/ 858 w 2613"/>
                <a:gd name="T69" fmla="*/ 628 h 1876"/>
                <a:gd name="T70" fmla="*/ 794 w 2613"/>
                <a:gd name="T71" fmla="*/ 623 h 1876"/>
                <a:gd name="T72" fmla="*/ 746 w 2613"/>
                <a:gd name="T73" fmla="*/ 820 h 1876"/>
                <a:gd name="T74" fmla="*/ 725 w 2613"/>
                <a:gd name="T75" fmla="*/ 686 h 1876"/>
                <a:gd name="T76" fmla="*/ 357 w 2613"/>
                <a:gd name="T77" fmla="*/ 504 h 1876"/>
                <a:gd name="T78" fmla="*/ 107 w 2613"/>
                <a:gd name="T79" fmla="*/ 479 h 1876"/>
                <a:gd name="T80" fmla="*/ 0 w 2613"/>
                <a:gd name="T81" fmla="*/ 451 h 1876"/>
                <a:gd name="T82" fmla="*/ 255 w 2613"/>
                <a:gd name="T83" fmla="*/ 425 h 1876"/>
                <a:gd name="T84" fmla="*/ 1359 w 2613"/>
                <a:gd name="T85" fmla="*/ 447 h 1876"/>
                <a:gd name="T86" fmla="*/ 2071 w 2613"/>
                <a:gd name="T87" fmla="*/ 472 h 1876"/>
                <a:gd name="T88" fmla="*/ 2311 w 2613"/>
                <a:gd name="T89" fmla="*/ 242 h 1876"/>
                <a:gd name="T90" fmla="*/ 2588 w 2613"/>
                <a:gd name="T91" fmla="*/ 0 h 18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613" h="1876">
                  <a:moveTo>
                    <a:pt x="2588" y="0"/>
                  </a:moveTo>
                  <a:lnTo>
                    <a:pt x="2613" y="55"/>
                  </a:lnTo>
                  <a:lnTo>
                    <a:pt x="2565" y="118"/>
                  </a:lnTo>
                  <a:lnTo>
                    <a:pt x="2495" y="185"/>
                  </a:lnTo>
                  <a:lnTo>
                    <a:pt x="2421" y="242"/>
                  </a:lnTo>
                  <a:lnTo>
                    <a:pt x="2279" y="374"/>
                  </a:lnTo>
                  <a:lnTo>
                    <a:pt x="2188" y="462"/>
                  </a:lnTo>
                  <a:lnTo>
                    <a:pt x="2095" y="542"/>
                  </a:lnTo>
                  <a:lnTo>
                    <a:pt x="2018" y="553"/>
                  </a:lnTo>
                  <a:lnTo>
                    <a:pt x="1606" y="538"/>
                  </a:lnTo>
                  <a:lnTo>
                    <a:pt x="1515" y="530"/>
                  </a:lnTo>
                  <a:lnTo>
                    <a:pt x="1476" y="592"/>
                  </a:lnTo>
                  <a:lnTo>
                    <a:pt x="1459" y="1010"/>
                  </a:lnTo>
                  <a:lnTo>
                    <a:pt x="1456" y="1113"/>
                  </a:lnTo>
                  <a:lnTo>
                    <a:pt x="1578" y="1072"/>
                  </a:lnTo>
                  <a:lnTo>
                    <a:pt x="1707" y="1079"/>
                  </a:lnTo>
                  <a:lnTo>
                    <a:pt x="1825" y="1135"/>
                  </a:lnTo>
                  <a:lnTo>
                    <a:pt x="1916" y="1242"/>
                  </a:lnTo>
                  <a:lnTo>
                    <a:pt x="1917" y="1300"/>
                  </a:lnTo>
                  <a:lnTo>
                    <a:pt x="1865" y="1248"/>
                  </a:lnTo>
                  <a:lnTo>
                    <a:pt x="1843" y="1207"/>
                  </a:lnTo>
                  <a:lnTo>
                    <a:pt x="1807" y="1180"/>
                  </a:lnTo>
                  <a:lnTo>
                    <a:pt x="1662" y="1138"/>
                  </a:lnTo>
                  <a:lnTo>
                    <a:pt x="1519" y="1158"/>
                  </a:lnTo>
                  <a:lnTo>
                    <a:pt x="1473" y="1333"/>
                  </a:lnTo>
                  <a:lnTo>
                    <a:pt x="1430" y="1417"/>
                  </a:lnTo>
                  <a:lnTo>
                    <a:pt x="1425" y="1519"/>
                  </a:lnTo>
                  <a:lnTo>
                    <a:pt x="1410" y="1636"/>
                  </a:lnTo>
                  <a:lnTo>
                    <a:pt x="1532" y="1673"/>
                  </a:lnTo>
                  <a:lnTo>
                    <a:pt x="1592" y="1753"/>
                  </a:lnTo>
                  <a:lnTo>
                    <a:pt x="1559" y="1807"/>
                  </a:lnTo>
                  <a:lnTo>
                    <a:pt x="1517" y="1852"/>
                  </a:lnTo>
                  <a:lnTo>
                    <a:pt x="1499" y="1819"/>
                  </a:lnTo>
                  <a:lnTo>
                    <a:pt x="1467" y="1840"/>
                  </a:lnTo>
                  <a:lnTo>
                    <a:pt x="1475" y="1800"/>
                  </a:lnTo>
                  <a:lnTo>
                    <a:pt x="1492" y="1777"/>
                  </a:lnTo>
                  <a:lnTo>
                    <a:pt x="1456" y="1802"/>
                  </a:lnTo>
                  <a:lnTo>
                    <a:pt x="1421" y="1801"/>
                  </a:lnTo>
                  <a:lnTo>
                    <a:pt x="1442" y="1765"/>
                  </a:lnTo>
                  <a:lnTo>
                    <a:pt x="1409" y="1809"/>
                  </a:lnTo>
                  <a:lnTo>
                    <a:pt x="1396" y="1876"/>
                  </a:lnTo>
                  <a:lnTo>
                    <a:pt x="1348" y="1858"/>
                  </a:lnTo>
                  <a:lnTo>
                    <a:pt x="1339" y="1806"/>
                  </a:lnTo>
                  <a:lnTo>
                    <a:pt x="1348" y="1682"/>
                  </a:lnTo>
                  <a:lnTo>
                    <a:pt x="1396" y="816"/>
                  </a:lnTo>
                  <a:lnTo>
                    <a:pt x="1382" y="759"/>
                  </a:lnTo>
                  <a:lnTo>
                    <a:pt x="1345" y="794"/>
                  </a:lnTo>
                  <a:lnTo>
                    <a:pt x="1306" y="1199"/>
                  </a:lnTo>
                  <a:lnTo>
                    <a:pt x="1291" y="1119"/>
                  </a:lnTo>
                  <a:lnTo>
                    <a:pt x="1304" y="1033"/>
                  </a:lnTo>
                  <a:lnTo>
                    <a:pt x="1316" y="699"/>
                  </a:lnTo>
                  <a:lnTo>
                    <a:pt x="1306" y="650"/>
                  </a:lnTo>
                  <a:lnTo>
                    <a:pt x="1269" y="645"/>
                  </a:lnTo>
                  <a:lnTo>
                    <a:pt x="1251" y="676"/>
                  </a:lnTo>
                  <a:lnTo>
                    <a:pt x="1231" y="645"/>
                  </a:lnTo>
                  <a:lnTo>
                    <a:pt x="1166" y="642"/>
                  </a:lnTo>
                  <a:lnTo>
                    <a:pt x="1125" y="675"/>
                  </a:lnTo>
                  <a:lnTo>
                    <a:pt x="1082" y="636"/>
                  </a:lnTo>
                  <a:lnTo>
                    <a:pt x="1062" y="665"/>
                  </a:lnTo>
                  <a:lnTo>
                    <a:pt x="1041" y="670"/>
                  </a:lnTo>
                  <a:lnTo>
                    <a:pt x="1041" y="640"/>
                  </a:lnTo>
                  <a:lnTo>
                    <a:pt x="1001" y="691"/>
                  </a:lnTo>
                  <a:lnTo>
                    <a:pt x="1001" y="643"/>
                  </a:lnTo>
                  <a:lnTo>
                    <a:pt x="959" y="632"/>
                  </a:lnTo>
                  <a:lnTo>
                    <a:pt x="945" y="629"/>
                  </a:lnTo>
                  <a:lnTo>
                    <a:pt x="915" y="738"/>
                  </a:lnTo>
                  <a:lnTo>
                    <a:pt x="919" y="629"/>
                  </a:lnTo>
                  <a:lnTo>
                    <a:pt x="905" y="654"/>
                  </a:lnTo>
                  <a:lnTo>
                    <a:pt x="883" y="654"/>
                  </a:lnTo>
                  <a:lnTo>
                    <a:pt x="858" y="628"/>
                  </a:lnTo>
                  <a:lnTo>
                    <a:pt x="819" y="648"/>
                  </a:lnTo>
                  <a:lnTo>
                    <a:pt x="794" y="623"/>
                  </a:lnTo>
                  <a:lnTo>
                    <a:pt x="752" y="624"/>
                  </a:lnTo>
                  <a:lnTo>
                    <a:pt x="746" y="820"/>
                  </a:lnTo>
                  <a:lnTo>
                    <a:pt x="722" y="767"/>
                  </a:lnTo>
                  <a:lnTo>
                    <a:pt x="725" y="686"/>
                  </a:lnTo>
                  <a:lnTo>
                    <a:pt x="725" y="507"/>
                  </a:lnTo>
                  <a:lnTo>
                    <a:pt x="357" y="504"/>
                  </a:lnTo>
                  <a:lnTo>
                    <a:pt x="234" y="482"/>
                  </a:lnTo>
                  <a:lnTo>
                    <a:pt x="107" y="479"/>
                  </a:lnTo>
                  <a:lnTo>
                    <a:pt x="22" y="474"/>
                  </a:lnTo>
                  <a:lnTo>
                    <a:pt x="0" y="451"/>
                  </a:lnTo>
                  <a:lnTo>
                    <a:pt x="42" y="416"/>
                  </a:lnTo>
                  <a:lnTo>
                    <a:pt x="255" y="425"/>
                  </a:lnTo>
                  <a:lnTo>
                    <a:pt x="549" y="436"/>
                  </a:lnTo>
                  <a:lnTo>
                    <a:pt x="1359" y="447"/>
                  </a:lnTo>
                  <a:lnTo>
                    <a:pt x="1714" y="479"/>
                  </a:lnTo>
                  <a:lnTo>
                    <a:pt x="2071" y="472"/>
                  </a:lnTo>
                  <a:lnTo>
                    <a:pt x="2205" y="335"/>
                  </a:lnTo>
                  <a:lnTo>
                    <a:pt x="2311" y="242"/>
                  </a:lnTo>
                  <a:lnTo>
                    <a:pt x="2450" y="121"/>
                  </a:lnTo>
                  <a:lnTo>
                    <a:pt x="2588" y="0"/>
                  </a:lnTo>
                  <a:lnTo>
                    <a:pt x="258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396" name="Freeform 41">
              <a:extLst>
                <a:ext uri="{FF2B5EF4-FFF2-40B4-BE49-F238E27FC236}">
                  <a16:creationId xmlns:a16="http://schemas.microsoft.com/office/drawing/2014/main" id="{205AA58C-EA4F-4FA7-AB91-9606F44C86D0}"/>
                </a:ext>
              </a:extLst>
            </p:cNvPr>
            <p:cNvSpPr>
              <a:spLocks/>
            </p:cNvSpPr>
            <p:nvPr/>
          </p:nvSpPr>
          <p:spPr bwMode="auto">
            <a:xfrm>
              <a:off x="3623" y="1663"/>
              <a:ext cx="249" cy="224"/>
            </a:xfrm>
            <a:custGeom>
              <a:avLst/>
              <a:gdLst>
                <a:gd name="T0" fmla="*/ 217 w 249"/>
                <a:gd name="T1" fmla="*/ 0 h 224"/>
                <a:gd name="T2" fmla="*/ 249 w 249"/>
                <a:gd name="T3" fmla="*/ 2 h 224"/>
                <a:gd name="T4" fmla="*/ 119 w 249"/>
                <a:gd name="T5" fmla="*/ 104 h 224"/>
                <a:gd name="T6" fmla="*/ 0 w 249"/>
                <a:gd name="T7" fmla="*/ 224 h 224"/>
                <a:gd name="T8" fmla="*/ 7 w 249"/>
                <a:gd name="T9" fmla="*/ 182 h 224"/>
                <a:gd name="T10" fmla="*/ 51 w 249"/>
                <a:gd name="T11" fmla="*/ 147 h 224"/>
                <a:gd name="T12" fmla="*/ 134 w 249"/>
                <a:gd name="T13" fmla="*/ 69 h 224"/>
                <a:gd name="T14" fmla="*/ 217 w 249"/>
                <a:gd name="T15" fmla="*/ 0 h 224"/>
                <a:gd name="T16" fmla="*/ 217 w 249"/>
                <a:gd name="T17" fmla="*/ 0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9" h="224">
                  <a:moveTo>
                    <a:pt x="217" y="0"/>
                  </a:moveTo>
                  <a:lnTo>
                    <a:pt x="249" y="2"/>
                  </a:lnTo>
                  <a:lnTo>
                    <a:pt x="119" y="104"/>
                  </a:lnTo>
                  <a:lnTo>
                    <a:pt x="0" y="224"/>
                  </a:lnTo>
                  <a:lnTo>
                    <a:pt x="7" y="182"/>
                  </a:lnTo>
                  <a:lnTo>
                    <a:pt x="51" y="147"/>
                  </a:lnTo>
                  <a:lnTo>
                    <a:pt x="134" y="69"/>
                  </a:lnTo>
                  <a:lnTo>
                    <a:pt x="217" y="0"/>
                  </a:lnTo>
                  <a:lnTo>
                    <a:pt x="21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397" name="Freeform 42">
              <a:extLst>
                <a:ext uri="{FF2B5EF4-FFF2-40B4-BE49-F238E27FC236}">
                  <a16:creationId xmlns:a16="http://schemas.microsoft.com/office/drawing/2014/main" id="{1F33AD79-6A75-47AD-BF9A-6F737E6AD685}"/>
                </a:ext>
              </a:extLst>
            </p:cNvPr>
            <p:cNvSpPr>
              <a:spLocks/>
            </p:cNvSpPr>
            <p:nvPr/>
          </p:nvSpPr>
          <p:spPr bwMode="auto">
            <a:xfrm>
              <a:off x="3425" y="1914"/>
              <a:ext cx="152" cy="160"/>
            </a:xfrm>
            <a:custGeom>
              <a:avLst/>
              <a:gdLst>
                <a:gd name="T0" fmla="*/ 136 w 152"/>
                <a:gd name="T1" fmla="*/ 0 h 160"/>
                <a:gd name="T2" fmla="*/ 152 w 152"/>
                <a:gd name="T3" fmla="*/ 21 h 160"/>
                <a:gd name="T4" fmla="*/ 80 w 152"/>
                <a:gd name="T5" fmla="*/ 92 h 160"/>
                <a:gd name="T6" fmla="*/ 0 w 152"/>
                <a:gd name="T7" fmla="*/ 160 h 160"/>
                <a:gd name="T8" fmla="*/ 12 w 152"/>
                <a:gd name="T9" fmla="*/ 111 h 160"/>
                <a:gd name="T10" fmla="*/ 66 w 152"/>
                <a:gd name="T11" fmla="*/ 72 h 160"/>
                <a:gd name="T12" fmla="*/ 136 w 152"/>
                <a:gd name="T13" fmla="*/ 0 h 160"/>
                <a:gd name="T14" fmla="*/ 136 w 152"/>
                <a:gd name="T15" fmla="*/ 0 h 1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2" h="160">
                  <a:moveTo>
                    <a:pt x="136" y="0"/>
                  </a:moveTo>
                  <a:lnTo>
                    <a:pt x="152" y="21"/>
                  </a:lnTo>
                  <a:lnTo>
                    <a:pt x="80" y="92"/>
                  </a:lnTo>
                  <a:lnTo>
                    <a:pt x="0" y="160"/>
                  </a:lnTo>
                  <a:lnTo>
                    <a:pt x="12" y="111"/>
                  </a:lnTo>
                  <a:lnTo>
                    <a:pt x="66" y="72"/>
                  </a:lnTo>
                  <a:lnTo>
                    <a:pt x="136" y="0"/>
                  </a:lnTo>
                  <a:lnTo>
                    <a:pt x="13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398" name="Freeform 43">
              <a:extLst>
                <a:ext uri="{FF2B5EF4-FFF2-40B4-BE49-F238E27FC236}">
                  <a16:creationId xmlns:a16="http://schemas.microsoft.com/office/drawing/2014/main" id="{95E7F8E3-248E-4148-A2D0-E4F01ED10A83}"/>
                </a:ext>
              </a:extLst>
            </p:cNvPr>
            <p:cNvSpPr>
              <a:spLocks/>
            </p:cNvSpPr>
            <p:nvPr/>
          </p:nvSpPr>
          <p:spPr bwMode="auto">
            <a:xfrm>
              <a:off x="2369" y="1988"/>
              <a:ext cx="70" cy="57"/>
            </a:xfrm>
            <a:custGeom>
              <a:avLst/>
              <a:gdLst>
                <a:gd name="T0" fmla="*/ 53 w 70"/>
                <a:gd name="T1" fmla="*/ 0 h 57"/>
                <a:gd name="T2" fmla="*/ 70 w 70"/>
                <a:gd name="T3" fmla="*/ 26 h 57"/>
                <a:gd name="T4" fmla="*/ 49 w 70"/>
                <a:gd name="T5" fmla="*/ 57 h 57"/>
                <a:gd name="T6" fmla="*/ 0 w 70"/>
                <a:gd name="T7" fmla="*/ 11 h 57"/>
                <a:gd name="T8" fmla="*/ 53 w 70"/>
                <a:gd name="T9" fmla="*/ 0 h 57"/>
                <a:gd name="T10" fmla="*/ 53 w 70"/>
                <a:gd name="T11" fmla="*/ 0 h 57"/>
              </a:gdLst>
              <a:ahLst/>
              <a:cxnLst>
                <a:cxn ang="0">
                  <a:pos x="T0" y="T1"/>
                </a:cxn>
                <a:cxn ang="0">
                  <a:pos x="T2" y="T3"/>
                </a:cxn>
                <a:cxn ang="0">
                  <a:pos x="T4" y="T5"/>
                </a:cxn>
                <a:cxn ang="0">
                  <a:pos x="T6" y="T7"/>
                </a:cxn>
                <a:cxn ang="0">
                  <a:pos x="T8" y="T9"/>
                </a:cxn>
                <a:cxn ang="0">
                  <a:pos x="T10" y="T11"/>
                </a:cxn>
              </a:cxnLst>
              <a:rect l="0" t="0" r="r" b="b"/>
              <a:pathLst>
                <a:path w="70" h="57">
                  <a:moveTo>
                    <a:pt x="53" y="0"/>
                  </a:moveTo>
                  <a:lnTo>
                    <a:pt x="70" y="26"/>
                  </a:lnTo>
                  <a:lnTo>
                    <a:pt x="49" y="57"/>
                  </a:lnTo>
                  <a:lnTo>
                    <a:pt x="0" y="11"/>
                  </a:lnTo>
                  <a:lnTo>
                    <a:pt x="53" y="0"/>
                  </a:lnTo>
                  <a:lnTo>
                    <a:pt x="5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399" name="Freeform 44">
              <a:extLst>
                <a:ext uri="{FF2B5EF4-FFF2-40B4-BE49-F238E27FC236}">
                  <a16:creationId xmlns:a16="http://schemas.microsoft.com/office/drawing/2014/main" id="{DF3B232C-9625-4FD2-BDFC-7278DABF55F1}"/>
                </a:ext>
              </a:extLst>
            </p:cNvPr>
            <p:cNvSpPr>
              <a:spLocks/>
            </p:cNvSpPr>
            <p:nvPr/>
          </p:nvSpPr>
          <p:spPr bwMode="auto">
            <a:xfrm>
              <a:off x="2599" y="2340"/>
              <a:ext cx="20" cy="309"/>
            </a:xfrm>
            <a:custGeom>
              <a:avLst/>
              <a:gdLst>
                <a:gd name="T0" fmla="*/ 20 w 20"/>
                <a:gd name="T1" fmla="*/ 0 h 309"/>
                <a:gd name="T2" fmla="*/ 13 w 20"/>
                <a:gd name="T3" fmla="*/ 309 h 309"/>
                <a:gd name="T4" fmla="*/ 0 w 20"/>
                <a:gd name="T5" fmla="*/ 234 h 309"/>
                <a:gd name="T6" fmla="*/ 11 w 20"/>
                <a:gd name="T7" fmla="*/ 148 h 309"/>
                <a:gd name="T8" fmla="*/ 20 w 20"/>
                <a:gd name="T9" fmla="*/ 0 h 309"/>
                <a:gd name="T10" fmla="*/ 20 w 20"/>
                <a:gd name="T11" fmla="*/ 0 h 309"/>
              </a:gdLst>
              <a:ahLst/>
              <a:cxnLst>
                <a:cxn ang="0">
                  <a:pos x="T0" y="T1"/>
                </a:cxn>
                <a:cxn ang="0">
                  <a:pos x="T2" y="T3"/>
                </a:cxn>
                <a:cxn ang="0">
                  <a:pos x="T4" y="T5"/>
                </a:cxn>
                <a:cxn ang="0">
                  <a:pos x="T6" y="T7"/>
                </a:cxn>
                <a:cxn ang="0">
                  <a:pos x="T8" y="T9"/>
                </a:cxn>
                <a:cxn ang="0">
                  <a:pos x="T10" y="T11"/>
                </a:cxn>
              </a:cxnLst>
              <a:rect l="0" t="0" r="r" b="b"/>
              <a:pathLst>
                <a:path w="20" h="309">
                  <a:moveTo>
                    <a:pt x="20" y="0"/>
                  </a:moveTo>
                  <a:lnTo>
                    <a:pt x="13" y="309"/>
                  </a:lnTo>
                  <a:lnTo>
                    <a:pt x="0" y="234"/>
                  </a:lnTo>
                  <a:lnTo>
                    <a:pt x="11" y="148"/>
                  </a:lnTo>
                  <a:lnTo>
                    <a:pt x="20" y="0"/>
                  </a:lnTo>
                  <a:lnTo>
                    <a:pt x="2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402" name="Freeform 45">
              <a:extLst>
                <a:ext uri="{FF2B5EF4-FFF2-40B4-BE49-F238E27FC236}">
                  <a16:creationId xmlns:a16="http://schemas.microsoft.com/office/drawing/2014/main" id="{9F955205-65F9-4403-BEE8-12BF707852EA}"/>
                </a:ext>
              </a:extLst>
            </p:cNvPr>
            <p:cNvSpPr>
              <a:spLocks/>
            </p:cNvSpPr>
            <p:nvPr/>
          </p:nvSpPr>
          <p:spPr bwMode="auto">
            <a:xfrm>
              <a:off x="2320" y="2436"/>
              <a:ext cx="8" cy="107"/>
            </a:xfrm>
            <a:custGeom>
              <a:avLst/>
              <a:gdLst>
                <a:gd name="T0" fmla="*/ 0 w 8"/>
                <a:gd name="T1" fmla="*/ 0 h 107"/>
                <a:gd name="T2" fmla="*/ 8 w 8"/>
                <a:gd name="T3" fmla="*/ 107 h 107"/>
                <a:gd name="T4" fmla="*/ 0 w 8"/>
                <a:gd name="T5" fmla="*/ 0 h 107"/>
                <a:gd name="T6" fmla="*/ 0 w 8"/>
                <a:gd name="T7" fmla="*/ 0 h 107"/>
              </a:gdLst>
              <a:ahLst/>
              <a:cxnLst>
                <a:cxn ang="0">
                  <a:pos x="T0" y="T1"/>
                </a:cxn>
                <a:cxn ang="0">
                  <a:pos x="T2" y="T3"/>
                </a:cxn>
                <a:cxn ang="0">
                  <a:pos x="T4" y="T5"/>
                </a:cxn>
                <a:cxn ang="0">
                  <a:pos x="T6" y="T7"/>
                </a:cxn>
              </a:cxnLst>
              <a:rect l="0" t="0" r="r" b="b"/>
              <a:pathLst>
                <a:path w="8" h="107">
                  <a:moveTo>
                    <a:pt x="0" y="0"/>
                  </a:moveTo>
                  <a:lnTo>
                    <a:pt x="8" y="107"/>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403" name="Freeform 46">
              <a:extLst>
                <a:ext uri="{FF2B5EF4-FFF2-40B4-BE49-F238E27FC236}">
                  <a16:creationId xmlns:a16="http://schemas.microsoft.com/office/drawing/2014/main" id="{07432D13-64F2-4B06-923A-B75F907F2AE5}"/>
                </a:ext>
              </a:extLst>
            </p:cNvPr>
            <p:cNvSpPr>
              <a:spLocks/>
            </p:cNvSpPr>
            <p:nvPr/>
          </p:nvSpPr>
          <p:spPr bwMode="auto">
            <a:xfrm>
              <a:off x="2073" y="2500"/>
              <a:ext cx="59" cy="841"/>
            </a:xfrm>
            <a:custGeom>
              <a:avLst/>
              <a:gdLst>
                <a:gd name="T0" fmla="*/ 44 w 59"/>
                <a:gd name="T1" fmla="*/ 0 h 841"/>
                <a:gd name="T2" fmla="*/ 59 w 59"/>
                <a:gd name="T3" fmla="*/ 59 h 841"/>
                <a:gd name="T4" fmla="*/ 52 w 59"/>
                <a:gd name="T5" fmla="*/ 138 h 841"/>
                <a:gd name="T6" fmla="*/ 22 w 59"/>
                <a:gd name="T7" fmla="*/ 746 h 841"/>
                <a:gd name="T8" fmla="*/ 9 w 59"/>
                <a:gd name="T9" fmla="*/ 841 h 841"/>
                <a:gd name="T10" fmla="*/ 0 w 59"/>
                <a:gd name="T11" fmla="*/ 659 h 841"/>
                <a:gd name="T12" fmla="*/ 32 w 59"/>
                <a:gd name="T13" fmla="*/ 64 h 841"/>
                <a:gd name="T14" fmla="*/ 44 w 59"/>
                <a:gd name="T15" fmla="*/ 0 h 841"/>
                <a:gd name="T16" fmla="*/ 44 w 59"/>
                <a:gd name="T17" fmla="*/ 0 h 8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 h="841">
                  <a:moveTo>
                    <a:pt x="44" y="0"/>
                  </a:moveTo>
                  <a:lnTo>
                    <a:pt x="59" y="59"/>
                  </a:lnTo>
                  <a:lnTo>
                    <a:pt x="52" y="138"/>
                  </a:lnTo>
                  <a:lnTo>
                    <a:pt x="22" y="746"/>
                  </a:lnTo>
                  <a:lnTo>
                    <a:pt x="9" y="841"/>
                  </a:lnTo>
                  <a:lnTo>
                    <a:pt x="0" y="659"/>
                  </a:lnTo>
                  <a:lnTo>
                    <a:pt x="32" y="64"/>
                  </a:lnTo>
                  <a:lnTo>
                    <a:pt x="44" y="0"/>
                  </a:lnTo>
                  <a:lnTo>
                    <a:pt x="4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404" name="Freeform 47">
              <a:extLst>
                <a:ext uri="{FF2B5EF4-FFF2-40B4-BE49-F238E27FC236}">
                  <a16:creationId xmlns:a16="http://schemas.microsoft.com/office/drawing/2014/main" id="{29277D48-EC85-45DC-8C8E-DB708A874A61}"/>
                </a:ext>
              </a:extLst>
            </p:cNvPr>
            <p:cNvSpPr>
              <a:spLocks/>
            </p:cNvSpPr>
            <p:nvPr/>
          </p:nvSpPr>
          <p:spPr bwMode="auto">
            <a:xfrm>
              <a:off x="2513" y="2569"/>
              <a:ext cx="6" cy="42"/>
            </a:xfrm>
            <a:custGeom>
              <a:avLst/>
              <a:gdLst>
                <a:gd name="T0" fmla="*/ 0 w 6"/>
                <a:gd name="T1" fmla="*/ 0 h 42"/>
                <a:gd name="T2" fmla="*/ 6 w 6"/>
                <a:gd name="T3" fmla="*/ 42 h 42"/>
                <a:gd name="T4" fmla="*/ 0 w 6"/>
                <a:gd name="T5" fmla="*/ 37 h 42"/>
                <a:gd name="T6" fmla="*/ 0 w 6"/>
                <a:gd name="T7" fmla="*/ 0 h 42"/>
                <a:gd name="T8" fmla="*/ 0 w 6"/>
                <a:gd name="T9" fmla="*/ 0 h 42"/>
              </a:gdLst>
              <a:ahLst/>
              <a:cxnLst>
                <a:cxn ang="0">
                  <a:pos x="T0" y="T1"/>
                </a:cxn>
                <a:cxn ang="0">
                  <a:pos x="T2" y="T3"/>
                </a:cxn>
                <a:cxn ang="0">
                  <a:pos x="T4" y="T5"/>
                </a:cxn>
                <a:cxn ang="0">
                  <a:pos x="T6" y="T7"/>
                </a:cxn>
                <a:cxn ang="0">
                  <a:pos x="T8" y="T9"/>
                </a:cxn>
              </a:cxnLst>
              <a:rect l="0" t="0" r="r" b="b"/>
              <a:pathLst>
                <a:path w="6" h="42">
                  <a:moveTo>
                    <a:pt x="0" y="0"/>
                  </a:moveTo>
                  <a:lnTo>
                    <a:pt x="6" y="42"/>
                  </a:lnTo>
                  <a:lnTo>
                    <a:pt x="0" y="37"/>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405" name="Freeform 48">
              <a:extLst>
                <a:ext uri="{FF2B5EF4-FFF2-40B4-BE49-F238E27FC236}">
                  <a16:creationId xmlns:a16="http://schemas.microsoft.com/office/drawing/2014/main" id="{CF6DC8AA-73D1-4FBE-BA92-D3E778582E1E}"/>
                </a:ext>
              </a:extLst>
            </p:cNvPr>
            <p:cNvSpPr>
              <a:spLocks/>
            </p:cNvSpPr>
            <p:nvPr/>
          </p:nvSpPr>
          <p:spPr bwMode="auto">
            <a:xfrm>
              <a:off x="2304" y="2596"/>
              <a:ext cx="13" cy="154"/>
            </a:xfrm>
            <a:custGeom>
              <a:avLst/>
              <a:gdLst>
                <a:gd name="T0" fmla="*/ 6 w 13"/>
                <a:gd name="T1" fmla="*/ 0 h 154"/>
                <a:gd name="T2" fmla="*/ 13 w 13"/>
                <a:gd name="T3" fmla="*/ 74 h 154"/>
                <a:gd name="T4" fmla="*/ 8 w 13"/>
                <a:gd name="T5" fmla="*/ 154 h 154"/>
                <a:gd name="T6" fmla="*/ 0 w 13"/>
                <a:gd name="T7" fmla="*/ 79 h 154"/>
                <a:gd name="T8" fmla="*/ 6 w 13"/>
                <a:gd name="T9" fmla="*/ 0 h 154"/>
                <a:gd name="T10" fmla="*/ 6 w 13"/>
                <a:gd name="T11" fmla="*/ 0 h 154"/>
              </a:gdLst>
              <a:ahLst/>
              <a:cxnLst>
                <a:cxn ang="0">
                  <a:pos x="T0" y="T1"/>
                </a:cxn>
                <a:cxn ang="0">
                  <a:pos x="T2" y="T3"/>
                </a:cxn>
                <a:cxn ang="0">
                  <a:pos x="T4" y="T5"/>
                </a:cxn>
                <a:cxn ang="0">
                  <a:pos x="T6" y="T7"/>
                </a:cxn>
                <a:cxn ang="0">
                  <a:pos x="T8" y="T9"/>
                </a:cxn>
                <a:cxn ang="0">
                  <a:pos x="T10" y="T11"/>
                </a:cxn>
              </a:cxnLst>
              <a:rect l="0" t="0" r="r" b="b"/>
              <a:pathLst>
                <a:path w="13" h="154">
                  <a:moveTo>
                    <a:pt x="6" y="0"/>
                  </a:moveTo>
                  <a:lnTo>
                    <a:pt x="13" y="74"/>
                  </a:lnTo>
                  <a:lnTo>
                    <a:pt x="8" y="154"/>
                  </a:lnTo>
                  <a:lnTo>
                    <a:pt x="0" y="79"/>
                  </a:lnTo>
                  <a:lnTo>
                    <a:pt x="6" y="0"/>
                  </a:lnTo>
                  <a:lnTo>
                    <a:pt x="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406" name="Freeform 49">
              <a:extLst>
                <a:ext uri="{FF2B5EF4-FFF2-40B4-BE49-F238E27FC236}">
                  <a16:creationId xmlns:a16="http://schemas.microsoft.com/office/drawing/2014/main" id="{1C7BB0B2-E4F0-4D70-8854-FC13CB5E6B96}"/>
                </a:ext>
              </a:extLst>
            </p:cNvPr>
            <p:cNvSpPr>
              <a:spLocks/>
            </p:cNvSpPr>
            <p:nvPr/>
          </p:nvSpPr>
          <p:spPr bwMode="auto">
            <a:xfrm>
              <a:off x="2500" y="2665"/>
              <a:ext cx="16" cy="171"/>
            </a:xfrm>
            <a:custGeom>
              <a:avLst/>
              <a:gdLst>
                <a:gd name="T0" fmla="*/ 7 w 16"/>
                <a:gd name="T1" fmla="*/ 0 h 171"/>
                <a:gd name="T2" fmla="*/ 16 w 16"/>
                <a:gd name="T3" fmla="*/ 72 h 171"/>
                <a:gd name="T4" fmla="*/ 2 w 16"/>
                <a:gd name="T5" fmla="*/ 150 h 171"/>
                <a:gd name="T6" fmla="*/ 0 w 16"/>
                <a:gd name="T7" fmla="*/ 171 h 171"/>
                <a:gd name="T8" fmla="*/ 3 w 16"/>
                <a:gd name="T9" fmla="*/ 67 h 171"/>
                <a:gd name="T10" fmla="*/ 7 w 16"/>
                <a:gd name="T11" fmla="*/ 0 h 171"/>
                <a:gd name="T12" fmla="*/ 7 w 16"/>
                <a:gd name="T13" fmla="*/ 0 h 171"/>
              </a:gdLst>
              <a:ahLst/>
              <a:cxnLst>
                <a:cxn ang="0">
                  <a:pos x="T0" y="T1"/>
                </a:cxn>
                <a:cxn ang="0">
                  <a:pos x="T2" y="T3"/>
                </a:cxn>
                <a:cxn ang="0">
                  <a:pos x="T4" y="T5"/>
                </a:cxn>
                <a:cxn ang="0">
                  <a:pos x="T6" y="T7"/>
                </a:cxn>
                <a:cxn ang="0">
                  <a:pos x="T8" y="T9"/>
                </a:cxn>
                <a:cxn ang="0">
                  <a:pos x="T10" y="T11"/>
                </a:cxn>
                <a:cxn ang="0">
                  <a:pos x="T12" y="T13"/>
                </a:cxn>
              </a:cxnLst>
              <a:rect l="0" t="0" r="r" b="b"/>
              <a:pathLst>
                <a:path w="16" h="171">
                  <a:moveTo>
                    <a:pt x="7" y="0"/>
                  </a:moveTo>
                  <a:lnTo>
                    <a:pt x="16" y="72"/>
                  </a:lnTo>
                  <a:lnTo>
                    <a:pt x="2" y="150"/>
                  </a:lnTo>
                  <a:lnTo>
                    <a:pt x="0" y="171"/>
                  </a:lnTo>
                  <a:lnTo>
                    <a:pt x="3" y="67"/>
                  </a:lnTo>
                  <a:lnTo>
                    <a:pt x="7" y="0"/>
                  </a:lnTo>
                  <a:lnTo>
                    <a:pt x="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407" name="Freeform 50">
              <a:extLst>
                <a:ext uri="{FF2B5EF4-FFF2-40B4-BE49-F238E27FC236}">
                  <a16:creationId xmlns:a16="http://schemas.microsoft.com/office/drawing/2014/main" id="{5E6F44C1-BFE7-4C10-9B91-36D3DCC315BD}"/>
                </a:ext>
              </a:extLst>
            </p:cNvPr>
            <p:cNvSpPr>
              <a:spLocks/>
            </p:cNvSpPr>
            <p:nvPr/>
          </p:nvSpPr>
          <p:spPr bwMode="auto">
            <a:xfrm>
              <a:off x="2596" y="2702"/>
              <a:ext cx="14" cy="224"/>
            </a:xfrm>
            <a:custGeom>
              <a:avLst/>
              <a:gdLst>
                <a:gd name="T0" fmla="*/ 3 w 14"/>
                <a:gd name="T1" fmla="*/ 0 h 224"/>
                <a:gd name="T2" fmla="*/ 14 w 14"/>
                <a:gd name="T3" fmla="*/ 1 h 224"/>
                <a:gd name="T4" fmla="*/ 5 w 14"/>
                <a:gd name="T5" fmla="*/ 224 h 224"/>
                <a:gd name="T6" fmla="*/ 0 w 14"/>
                <a:gd name="T7" fmla="*/ 90 h 224"/>
                <a:gd name="T8" fmla="*/ 3 w 14"/>
                <a:gd name="T9" fmla="*/ 0 h 224"/>
                <a:gd name="T10" fmla="*/ 3 w 14"/>
                <a:gd name="T11" fmla="*/ 0 h 224"/>
              </a:gdLst>
              <a:ahLst/>
              <a:cxnLst>
                <a:cxn ang="0">
                  <a:pos x="T0" y="T1"/>
                </a:cxn>
                <a:cxn ang="0">
                  <a:pos x="T2" y="T3"/>
                </a:cxn>
                <a:cxn ang="0">
                  <a:pos x="T4" y="T5"/>
                </a:cxn>
                <a:cxn ang="0">
                  <a:pos x="T6" y="T7"/>
                </a:cxn>
                <a:cxn ang="0">
                  <a:pos x="T8" y="T9"/>
                </a:cxn>
                <a:cxn ang="0">
                  <a:pos x="T10" y="T11"/>
                </a:cxn>
              </a:cxnLst>
              <a:rect l="0" t="0" r="r" b="b"/>
              <a:pathLst>
                <a:path w="14" h="224">
                  <a:moveTo>
                    <a:pt x="3" y="0"/>
                  </a:moveTo>
                  <a:lnTo>
                    <a:pt x="14" y="1"/>
                  </a:lnTo>
                  <a:lnTo>
                    <a:pt x="5" y="224"/>
                  </a:lnTo>
                  <a:lnTo>
                    <a:pt x="0" y="90"/>
                  </a:lnTo>
                  <a:lnTo>
                    <a:pt x="3" y="0"/>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408" name="Freeform 51">
              <a:extLst>
                <a:ext uri="{FF2B5EF4-FFF2-40B4-BE49-F238E27FC236}">
                  <a16:creationId xmlns:a16="http://schemas.microsoft.com/office/drawing/2014/main" id="{7024C6EF-84E1-4770-A56E-1A738B9132DC}"/>
                </a:ext>
              </a:extLst>
            </p:cNvPr>
            <p:cNvSpPr>
              <a:spLocks/>
            </p:cNvSpPr>
            <p:nvPr/>
          </p:nvSpPr>
          <p:spPr bwMode="auto">
            <a:xfrm>
              <a:off x="2287" y="2809"/>
              <a:ext cx="11" cy="149"/>
            </a:xfrm>
            <a:custGeom>
              <a:avLst/>
              <a:gdLst>
                <a:gd name="T0" fmla="*/ 8 w 11"/>
                <a:gd name="T1" fmla="*/ 0 h 149"/>
                <a:gd name="T2" fmla="*/ 11 w 11"/>
                <a:gd name="T3" fmla="*/ 149 h 149"/>
                <a:gd name="T4" fmla="*/ 0 w 11"/>
                <a:gd name="T5" fmla="*/ 30 h 149"/>
                <a:gd name="T6" fmla="*/ 8 w 11"/>
                <a:gd name="T7" fmla="*/ 0 h 149"/>
                <a:gd name="T8" fmla="*/ 8 w 11"/>
                <a:gd name="T9" fmla="*/ 0 h 149"/>
              </a:gdLst>
              <a:ahLst/>
              <a:cxnLst>
                <a:cxn ang="0">
                  <a:pos x="T0" y="T1"/>
                </a:cxn>
                <a:cxn ang="0">
                  <a:pos x="T2" y="T3"/>
                </a:cxn>
                <a:cxn ang="0">
                  <a:pos x="T4" y="T5"/>
                </a:cxn>
                <a:cxn ang="0">
                  <a:pos x="T6" y="T7"/>
                </a:cxn>
                <a:cxn ang="0">
                  <a:pos x="T8" y="T9"/>
                </a:cxn>
              </a:cxnLst>
              <a:rect l="0" t="0" r="r" b="b"/>
              <a:pathLst>
                <a:path w="11" h="149">
                  <a:moveTo>
                    <a:pt x="8" y="0"/>
                  </a:moveTo>
                  <a:lnTo>
                    <a:pt x="11" y="149"/>
                  </a:lnTo>
                  <a:lnTo>
                    <a:pt x="0" y="30"/>
                  </a:lnTo>
                  <a:lnTo>
                    <a:pt x="8" y="0"/>
                  </a:lnTo>
                  <a:lnTo>
                    <a:pt x="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409" name="Freeform 52">
              <a:extLst>
                <a:ext uri="{FF2B5EF4-FFF2-40B4-BE49-F238E27FC236}">
                  <a16:creationId xmlns:a16="http://schemas.microsoft.com/office/drawing/2014/main" id="{F371AA92-7F3D-4516-BB2C-0B7932ED2230}"/>
                </a:ext>
              </a:extLst>
            </p:cNvPr>
            <p:cNvSpPr>
              <a:spLocks/>
            </p:cNvSpPr>
            <p:nvPr/>
          </p:nvSpPr>
          <p:spPr bwMode="auto">
            <a:xfrm>
              <a:off x="2657" y="2878"/>
              <a:ext cx="52" cy="517"/>
            </a:xfrm>
            <a:custGeom>
              <a:avLst/>
              <a:gdLst>
                <a:gd name="T0" fmla="*/ 28 w 52"/>
                <a:gd name="T1" fmla="*/ 0 h 517"/>
                <a:gd name="T2" fmla="*/ 52 w 52"/>
                <a:gd name="T3" fmla="*/ 81 h 517"/>
                <a:gd name="T4" fmla="*/ 50 w 52"/>
                <a:gd name="T5" fmla="*/ 177 h 517"/>
                <a:gd name="T6" fmla="*/ 26 w 52"/>
                <a:gd name="T7" fmla="*/ 517 h 517"/>
                <a:gd name="T8" fmla="*/ 0 w 52"/>
                <a:gd name="T9" fmla="*/ 517 h 517"/>
                <a:gd name="T10" fmla="*/ 29 w 52"/>
                <a:gd name="T11" fmla="*/ 74 h 517"/>
                <a:gd name="T12" fmla="*/ 28 w 52"/>
                <a:gd name="T13" fmla="*/ 0 h 517"/>
                <a:gd name="T14" fmla="*/ 28 w 52"/>
                <a:gd name="T15" fmla="*/ 0 h 5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 h="517">
                  <a:moveTo>
                    <a:pt x="28" y="0"/>
                  </a:moveTo>
                  <a:lnTo>
                    <a:pt x="52" y="81"/>
                  </a:lnTo>
                  <a:lnTo>
                    <a:pt x="50" y="177"/>
                  </a:lnTo>
                  <a:lnTo>
                    <a:pt x="26" y="517"/>
                  </a:lnTo>
                  <a:lnTo>
                    <a:pt x="0" y="517"/>
                  </a:lnTo>
                  <a:lnTo>
                    <a:pt x="29" y="74"/>
                  </a:lnTo>
                  <a:lnTo>
                    <a:pt x="28" y="0"/>
                  </a:lnTo>
                  <a:lnTo>
                    <a:pt x="2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410" name="Freeform 53">
              <a:extLst>
                <a:ext uri="{FF2B5EF4-FFF2-40B4-BE49-F238E27FC236}">
                  <a16:creationId xmlns:a16="http://schemas.microsoft.com/office/drawing/2014/main" id="{72BC7345-5474-4664-9BB9-4D2B244F32C8}"/>
                </a:ext>
              </a:extLst>
            </p:cNvPr>
            <p:cNvSpPr>
              <a:spLocks/>
            </p:cNvSpPr>
            <p:nvPr/>
          </p:nvSpPr>
          <p:spPr bwMode="auto">
            <a:xfrm>
              <a:off x="2460" y="2889"/>
              <a:ext cx="33" cy="75"/>
            </a:xfrm>
            <a:custGeom>
              <a:avLst/>
              <a:gdLst>
                <a:gd name="T0" fmla="*/ 33 w 33"/>
                <a:gd name="T1" fmla="*/ 0 h 75"/>
                <a:gd name="T2" fmla="*/ 26 w 33"/>
                <a:gd name="T3" fmla="*/ 37 h 75"/>
                <a:gd name="T4" fmla="*/ 0 w 33"/>
                <a:gd name="T5" fmla="*/ 75 h 75"/>
                <a:gd name="T6" fmla="*/ 33 w 33"/>
                <a:gd name="T7" fmla="*/ 0 h 75"/>
                <a:gd name="T8" fmla="*/ 33 w 33"/>
                <a:gd name="T9" fmla="*/ 0 h 75"/>
              </a:gdLst>
              <a:ahLst/>
              <a:cxnLst>
                <a:cxn ang="0">
                  <a:pos x="T0" y="T1"/>
                </a:cxn>
                <a:cxn ang="0">
                  <a:pos x="T2" y="T3"/>
                </a:cxn>
                <a:cxn ang="0">
                  <a:pos x="T4" y="T5"/>
                </a:cxn>
                <a:cxn ang="0">
                  <a:pos x="T6" y="T7"/>
                </a:cxn>
                <a:cxn ang="0">
                  <a:pos x="T8" y="T9"/>
                </a:cxn>
              </a:cxnLst>
              <a:rect l="0" t="0" r="r" b="b"/>
              <a:pathLst>
                <a:path w="33" h="75">
                  <a:moveTo>
                    <a:pt x="33" y="0"/>
                  </a:moveTo>
                  <a:lnTo>
                    <a:pt x="26" y="37"/>
                  </a:lnTo>
                  <a:lnTo>
                    <a:pt x="0" y="75"/>
                  </a:lnTo>
                  <a:lnTo>
                    <a:pt x="33" y="0"/>
                  </a:lnTo>
                  <a:lnTo>
                    <a:pt x="3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411" name="Freeform 54">
              <a:extLst>
                <a:ext uri="{FF2B5EF4-FFF2-40B4-BE49-F238E27FC236}">
                  <a16:creationId xmlns:a16="http://schemas.microsoft.com/office/drawing/2014/main" id="{473BCF75-A095-4AD9-9CD9-A6E9E69B57D7}"/>
                </a:ext>
              </a:extLst>
            </p:cNvPr>
            <p:cNvSpPr>
              <a:spLocks/>
            </p:cNvSpPr>
            <p:nvPr/>
          </p:nvSpPr>
          <p:spPr bwMode="auto">
            <a:xfrm>
              <a:off x="2515" y="2926"/>
              <a:ext cx="41" cy="80"/>
            </a:xfrm>
            <a:custGeom>
              <a:avLst/>
              <a:gdLst>
                <a:gd name="T0" fmla="*/ 4 w 41"/>
                <a:gd name="T1" fmla="*/ 0 h 80"/>
                <a:gd name="T2" fmla="*/ 35 w 41"/>
                <a:gd name="T3" fmla="*/ 30 h 80"/>
                <a:gd name="T4" fmla="*/ 41 w 41"/>
                <a:gd name="T5" fmla="*/ 80 h 80"/>
                <a:gd name="T6" fmla="*/ 0 w 41"/>
                <a:gd name="T7" fmla="*/ 6 h 80"/>
                <a:gd name="T8" fmla="*/ 4 w 41"/>
                <a:gd name="T9" fmla="*/ 0 h 80"/>
                <a:gd name="T10" fmla="*/ 4 w 41"/>
                <a:gd name="T11" fmla="*/ 0 h 80"/>
              </a:gdLst>
              <a:ahLst/>
              <a:cxnLst>
                <a:cxn ang="0">
                  <a:pos x="T0" y="T1"/>
                </a:cxn>
                <a:cxn ang="0">
                  <a:pos x="T2" y="T3"/>
                </a:cxn>
                <a:cxn ang="0">
                  <a:pos x="T4" y="T5"/>
                </a:cxn>
                <a:cxn ang="0">
                  <a:pos x="T6" y="T7"/>
                </a:cxn>
                <a:cxn ang="0">
                  <a:pos x="T8" y="T9"/>
                </a:cxn>
                <a:cxn ang="0">
                  <a:pos x="T10" y="T11"/>
                </a:cxn>
              </a:cxnLst>
              <a:rect l="0" t="0" r="r" b="b"/>
              <a:pathLst>
                <a:path w="41" h="80">
                  <a:moveTo>
                    <a:pt x="4" y="0"/>
                  </a:moveTo>
                  <a:lnTo>
                    <a:pt x="35" y="30"/>
                  </a:lnTo>
                  <a:lnTo>
                    <a:pt x="41" y="80"/>
                  </a:lnTo>
                  <a:lnTo>
                    <a:pt x="0" y="6"/>
                  </a:lnTo>
                  <a:lnTo>
                    <a:pt x="4" y="0"/>
                  </a:lnTo>
                  <a:lnTo>
                    <a:pt x="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412" name="Freeform 55">
              <a:extLst>
                <a:ext uri="{FF2B5EF4-FFF2-40B4-BE49-F238E27FC236}">
                  <a16:creationId xmlns:a16="http://schemas.microsoft.com/office/drawing/2014/main" id="{6A187939-0DF0-4B48-9E39-55AA90B84FCF}"/>
                </a:ext>
              </a:extLst>
            </p:cNvPr>
            <p:cNvSpPr>
              <a:spLocks/>
            </p:cNvSpPr>
            <p:nvPr/>
          </p:nvSpPr>
          <p:spPr bwMode="auto">
            <a:xfrm>
              <a:off x="3269" y="2947"/>
              <a:ext cx="466" cy="634"/>
            </a:xfrm>
            <a:custGeom>
              <a:avLst/>
              <a:gdLst>
                <a:gd name="T0" fmla="*/ 95 w 466"/>
                <a:gd name="T1" fmla="*/ 0 h 634"/>
                <a:gd name="T2" fmla="*/ 142 w 466"/>
                <a:gd name="T3" fmla="*/ 134 h 634"/>
                <a:gd name="T4" fmla="*/ 112 w 466"/>
                <a:gd name="T5" fmla="*/ 347 h 634"/>
                <a:gd name="T6" fmla="*/ 80 w 466"/>
                <a:gd name="T7" fmla="*/ 459 h 634"/>
                <a:gd name="T8" fmla="*/ 298 w 466"/>
                <a:gd name="T9" fmla="*/ 487 h 634"/>
                <a:gd name="T10" fmla="*/ 466 w 466"/>
                <a:gd name="T11" fmla="*/ 581 h 634"/>
                <a:gd name="T12" fmla="*/ 450 w 466"/>
                <a:gd name="T13" fmla="*/ 616 h 634"/>
                <a:gd name="T14" fmla="*/ 409 w 466"/>
                <a:gd name="T15" fmla="*/ 618 h 634"/>
                <a:gd name="T16" fmla="*/ 320 w 466"/>
                <a:gd name="T17" fmla="*/ 612 h 634"/>
                <a:gd name="T18" fmla="*/ 72 w 466"/>
                <a:gd name="T19" fmla="*/ 634 h 634"/>
                <a:gd name="T20" fmla="*/ 49 w 466"/>
                <a:gd name="T21" fmla="*/ 550 h 634"/>
                <a:gd name="T22" fmla="*/ 42 w 466"/>
                <a:gd name="T23" fmla="*/ 603 h 634"/>
                <a:gd name="T24" fmla="*/ 0 w 466"/>
                <a:gd name="T25" fmla="*/ 569 h 634"/>
                <a:gd name="T26" fmla="*/ 1 w 466"/>
                <a:gd name="T27" fmla="*/ 501 h 634"/>
                <a:gd name="T28" fmla="*/ 42 w 466"/>
                <a:gd name="T29" fmla="*/ 515 h 634"/>
                <a:gd name="T30" fmla="*/ 59 w 466"/>
                <a:gd name="T31" fmla="*/ 322 h 634"/>
                <a:gd name="T32" fmla="*/ 84 w 466"/>
                <a:gd name="T33" fmla="*/ 210 h 634"/>
                <a:gd name="T34" fmla="*/ 106 w 466"/>
                <a:gd name="T35" fmla="*/ 110 h 634"/>
                <a:gd name="T36" fmla="*/ 83 w 466"/>
                <a:gd name="T37" fmla="*/ 8 h 634"/>
                <a:gd name="T38" fmla="*/ 95 w 466"/>
                <a:gd name="T39" fmla="*/ 0 h 634"/>
                <a:gd name="T40" fmla="*/ 95 w 466"/>
                <a:gd name="T41" fmla="*/ 0 h 6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66" h="634">
                  <a:moveTo>
                    <a:pt x="95" y="0"/>
                  </a:moveTo>
                  <a:lnTo>
                    <a:pt x="142" y="134"/>
                  </a:lnTo>
                  <a:lnTo>
                    <a:pt x="112" y="347"/>
                  </a:lnTo>
                  <a:lnTo>
                    <a:pt x="80" y="459"/>
                  </a:lnTo>
                  <a:lnTo>
                    <a:pt x="298" y="487"/>
                  </a:lnTo>
                  <a:lnTo>
                    <a:pt x="466" y="581"/>
                  </a:lnTo>
                  <a:lnTo>
                    <a:pt x="450" y="616"/>
                  </a:lnTo>
                  <a:lnTo>
                    <a:pt x="409" y="618"/>
                  </a:lnTo>
                  <a:lnTo>
                    <a:pt x="320" y="612"/>
                  </a:lnTo>
                  <a:lnTo>
                    <a:pt x="72" y="634"/>
                  </a:lnTo>
                  <a:lnTo>
                    <a:pt x="49" y="550"/>
                  </a:lnTo>
                  <a:lnTo>
                    <a:pt x="42" y="603"/>
                  </a:lnTo>
                  <a:lnTo>
                    <a:pt x="0" y="569"/>
                  </a:lnTo>
                  <a:lnTo>
                    <a:pt x="1" y="501"/>
                  </a:lnTo>
                  <a:lnTo>
                    <a:pt x="42" y="515"/>
                  </a:lnTo>
                  <a:lnTo>
                    <a:pt x="59" y="322"/>
                  </a:lnTo>
                  <a:lnTo>
                    <a:pt x="84" y="210"/>
                  </a:lnTo>
                  <a:lnTo>
                    <a:pt x="106" y="110"/>
                  </a:lnTo>
                  <a:lnTo>
                    <a:pt x="83" y="8"/>
                  </a:lnTo>
                  <a:lnTo>
                    <a:pt x="95" y="0"/>
                  </a:lnTo>
                  <a:lnTo>
                    <a:pt x="9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413" name="Freeform 56">
              <a:extLst>
                <a:ext uri="{FF2B5EF4-FFF2-40B4-BE49-F238E27FC236}">
                  <a16:creationId xmlns:a16="http://schemas.microsoft.com/office/drawing/2014/main" id="{FC8692A4-F37B-46D6-BD0F-82ED03617CED}"/>
                </a:ext>
              </a:extLst>
            </p:cNvPr>
            <p:cNvSpPr>
              <a:spLocks/>
            </p:cNvSpPr>
            <p:nvPr/>
          </p:nvSpPr>
          <p:spPr bwMode="auto">
            <a:xfrm>
              <a:off x="3197" y="2980"/>
              <a:ext cx="149" cy="140"/>
            </a:xfrm>
            <a:custGeom>
              <a:avLst/>
              <a:gdLst>
                <a:gd name="T0" fmla="*/ 61 w 149"/>
                <a:gd name="T1" fmla="*/ 0 h 140"/>
                <a:gd name="T2" fmla="*/ 127 w 149"/>
                <a:gd name="T3" fmla="*/ 13 h 140"/>
                <a:gd name="T4" fmla="*/ 149 w 149"/>
                <a:gd name="T5" fmla="*/ 78 h 140"/>
                <a:gd name="T6" fmla="*/ 136 w 149"/>
                <a:gd name="T7" fmla="*/ 128 h 140"/>
                <a:gd name="T8" fmla="*/ 90 w 149"/>
                <a:gd name="T9" fmla="*/ 140 h 140"/>
                <a:gd name="T10" fmla="*/ 91 w 149"/>
                <a:gd name="T11" fmla="*/ 97 h 140"/>
                <a:gd name="T12" fmla="*/ 73 w 149"/>
                <a:gd name="T13" fmla="*/ 101 h 140"/>
                <a:gd name="T14" fmla="*/ 51 w 149"/>
                <a:gd name="T15" fmla="*/ 130 h 140"/>
                <a:gd name="T16" fmla="*/ 15 w 149"/>
                <a:gd name="T17" fmla="*/ 139 h 140"/>
                <a:gd name="T18" fmla="*/ 0 w 149"/>
                <a:gd name="T19" fmla="*/ 63 h 140"/>
                <a:gd name="T20" fmla="*/ 61 w 149"/>
                <a:gd name="T21" fmla="*/ 0 h 140"/>
                <a:gd name="T22" fmla="*/ 61 w 149"/>
                <a:gd name="T23"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9" h="140">
                  <a:moveTo>
                    <a:pt x="61" y="0"/>
                  </a:moveTo>
                  <a:lnTo>
                    <a:pt x="127" y="13"/>
                  </a:lnTo>
                  <a:lnTo>
                    <a:pt x="149" y="78"/>
                  </a:lnTo>
                  <a:lnTo>
                    <a:pt x="136" y="128"/>
                  </a:lnTo>
                  <a:lnTo>
                    <a:pt x="90" y="140"/>
                  </a:lnTo>
                  <a:lnTo>
                    <a:pt x="91" y="97"/>
                  </a:lnTo>
                  <a:lnTo>
                    <a:pt x="73" y="101"/>
                  </a:lnTo>
                  <a:lnTo>
                    <a:pt x="51" y="130"/>
                  </a:lnTo>
                  <a:lnTo>
                    <a:pt x="15" y="139"/>
                  </a:lnTo>
                  <a:lnTo>
                    <a:pt x="0" y="63"/>
                  </a:lnTo>
                  <a:lnTo>
                    <a:pt x="61" y="0"/>
                  </a:lnTo>
                  <a:lnTo>
                    <a:pt x="6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414" name="Freeform 57">
              <a:extLst>
                <a:ext uri="{FF2B5EF4-FFF2-40B4-BE49-F238E27FC236}">
                  <a16:creationId xmlns:a16="http://schemas.microsoft.com/office/drawing/2014/main" id="{1C7BF2BB-612D-48C1-A6C5-0B54795A28EC}"/>
                </a:ext>
              </a:extLst>
            </p:cNvPr>
            <p:cNvSpPr>
              <a:spLocks/>
            </p:cNvSpPr>
            <p:nvPr/>
          </p:nvSpPr>
          <p:spPr bwMode="auto">
            <a:xfrm>
              <a:off x="2847" y="3012"/>
              <a:ext cx="261" cy="190"/>
            </a:xfrm>
            <a:custGeom>
              <a:avLst/>
              <a:gdLst>
                <a:gd name="T0" fmla="*/ 132 w 261"/>
                <a:gd name="T1" fmla="*/ 0 h 190"/>
                <a:gd name="T2" fmla="*/ 225 w 261"/>
                <a:gd name="T3" fmla="*/ 40 h 190"/>
                <a:gd name="T4" fmla="*/ 261 w 261"/>
                <a:gd name="T5" fmla="*/ 138 h 190"/>
                <a:gd name="T6" fmla="*/ 220 w 261"/>
                <a:gd name="T7" fmla="*/ 127 h 190"/>
                <a:gd name="T8" fmla="*/ 216 w 261"/>
                <a:gd name="T9" fmla="*/ 128 h 190"/>
                <a:gd name="T10" fmla="*/ 195 w 261"/>
                <a:gd name="T11" fmla="*/ 163 h 190"/>
                <a:gd name="T12" fmla="*/ 163 w 261"/>
                <a:gd name="T13" fmla="*/ 190 h 190"/>
                <a:gd name="T14" fmla="*/ 141 w 261"/>
                <a:gd name="T15" fmla="*/ 158 h 190"/>
                <a:gd name="T16" fmla="*/ 125 w 261"/>
                <a:gd name="T17" fmla="*/ 170 h 190"/>
                <a:gd name="T18" fmla="*/ 106 w 261"/>
                <a:gd name="T19" fmla="*/ 179 h 190"/>
                <a:gd name="T20" fmla="*/ 91 w 261"/>
                <a:gd name="T21" fmla="*/ 151 h 190"/>
                <a:gd name="T22" fmla="*/ 66 w 261"/>
                <a:gd name="T23" fmla="*/ 164 h 190"/>
                <a:gd name="T24" fmla="*/ 63 w 261"/>
                <a:gd name="T25" fmla="*/ 128 h 190"/>
                <a:gd name="T26" fmla="*/ 59 w 261"/>
                <a:gd name="T27" fmla="*/ 128 h 190"/>
                <a:gd name="T28" fmla="*/ 0 w 261"/>
                <a:gd name="T29" fmla="*/ 140 h 190"/>
                <a:gd name="T30" fmla="*/ 4 w 261"/>
                <a:gd name="T31" fmla="*/ 81 h 190"/>
                <a:gd name="T32" fmla="*/ 61 w 261"/>
                <a:gd name="T33" fmla="*/ 28 h 190"/>
                <a:gd name="T34" fmla="*/ 132 w 261"/>
                <a:gd name="T35" fmla="*/ 0 h 190"/>
                <a:gd name="T36" fmla="*/ 132 w 261"/>
                <a:gd name="T37" fmla="*/ 0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61" h="190">
                  <a:moveTo>
                    <a:pt x="132" y="0"/>
                  </a:moveTo>
                  <a:lnTo>
                    <a:pt x="225" y="40"/>
                  </a:lnTo>
                  <a:lnTo>
                    <a:pt x="261" y="138"/>
                  </a:lnTo>
                  <a:lnTo>
                    <a:pt x="220" y="127"/>
                  </a:lnTo>
                  <a:lnTo>
                    <a:pt x="216" y="128"/>
                  </a:lnTo>
                  <a:lnTo>
                    <a:pt x="195" y="163"/>
                  </a:lnTo>
                  <a:lnTo>
                    <a:pt x="163" y="190"/>
                  </a:lnTo>
                  <a:lnTo>
                    <a:pt x="141" y="158"/>
                  </a:lnTo>
                  <a:lnTo>
                    <a:pt x="125" y="170"/>
                  </a:lnTo>
                  <a:lnTo>
                    <a:pt x="106" y="179"/>
                  </a:lnTo>
                  <a:lnTo>
                    <a:pt x="91" y="151"/>
                  </a:lnTo>
                  <a:lnTo>
                    <a:pt x="66" y="164"/>
                  </a:lnTo>
                  <a:lnTo>
                    <a:pt x="63" y="128"/>
                  </a:lnTo>
                  <a:lnTo>
                    <a:pt x="59" y="128"/>
                  </a:lnTo>
                  <a:lnTo>
                    <a:pt x="0" y="140"/>
                  </a:lnTo>
                  <a:lnTo>
                    <a:pt x="4" y="81"/>
                  </a:lnTo>
                  <a:lnTo>
                    <a:pt x="61" y="28"/>
                  </a:lnTo>
                  <a:lnTo>
                    <a:pt x="132" y="0"/>
                  </a:lnTo>
                  <a:lnTo>
                    <a:pt x="13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415" name="Freeform 58">
              <a:extLst>
                <a:ext uri="{FF2B5EF4-FFF2-40B4-BE49-F238E27FC236}">
                  <a16:creationId xmlns:a16="http://schemas.microsoft.com/office/drawing/2014/main" id="{DB0CC915-10EA-47DC-BE3B-0AA3A75E5830}"/>
                </a:ext>
              </a:extLst>
            </p:cNvPr>
            <p:cNvSpPr>
              <a:spLocks/>
            </p:cNvSpPr>
            <p:nvPr/>
          </p:nvSpPr>
          <p:spPr bwMode="auto">
            <a:xfrm>
              <a:off x="2445" y="3022"/>
              <a:ext cx="113" cy="162"/>
            </a:xfrm>
            <a:custGeom>
              <a:avLst/>
              <a:gdLst>
                <a:gd name="T0" fmla="*/ 7 w 113"/>
                <a:gd name="T1" fmla="*/ 0 h 162"/>
                <a:gd name="T2" fmla="*/ 11 w 113"/>
                <a:gd name="T3" fmla="*/ 98 h 162"/>
                <a:gd name="T4" fmla="*/ 23 w 113"/>
                <a:gd name="T5" fmla="*/ 138 h 162"/>
                <a:gd name="T6" fmla="*/ 66 w 113"/>
                <a:gd name="T7" fmla="*/ 149 h 162"/>
                <a:gd name="T8" fmla="*/ 97 w 113"/>
                <a:gd name="T9" fmla="*/ 106 h 162"/>
                <a:gd name="T10" fmla="*/ 101 w 113"/>
                <a:gd name="T11" fmla="*/ 42 h 162"/>
                <a:gd name="T12" fmla="*/ 113 w 113"/>
                <a:gd name="T13" fmla="*/ 99 h 162"/>
                <a:gd name="T14" fmla="*/ 85 w 113"/>
                <a:gd name="T15" fmla="*/ 147 h 162"/>
                <a:gd name="T16" fmla="*/ 41 w 113"/>
                <a:gd name="T17" fmla="*/ 162 h 162"/>
                <a:gd name="T18" fmla="*/ 0 w 113"/>
                <a:gd name="T19" fmla="*/ 122 h 162"/>
                <a:gd name="T20" fmla="*/ 7 w 113"/>
                <a:gd name="T21" fmla="*/ 0 h 162"/>
                <a:gd name="T22" fmla="*/ 7 w 113"/>
                <a:gd name="T23"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3" h="162">
                  <a:moveTo>
                    <a:pt x="7" y="0"/>
                  </a:moveTo>
                  <a:lnTo>
                    <a:pt x="11" y="98"/>
                  </a:lnTo>
                  <a:lnTo>
                    <a:pt x="23" y="138"/>
                  </a:lnTo>
                  <a:lnTo>
                    <a:pt x="66" y="149"/>
                  </a:lnTo>
                  <a:lnTo>
                    <a:pt x="97" y="106"/>
                  </a:lnTo>
                  <a:lnTo>
                    <a:pt x="101" y="42"/>
                  </a:lnTo>
                  <a:lnTo>
                    <a:pt x="113" y="99"/>
                  </a:lnTo>
                  <a:lnTo>
                    <a:pt x="85" y="147"/>
                  </a:lnTo>
                  <a:lnTo>
                    <a:pt x="41" y="162"/>
                  </a:lnTo>
                  <a:lnTo>
                    <a:pt x="0" y="122"/>
                  </a:lnTo>
                  <a:lnTo>
                    <a:pt x="7" y="0"/>
                  </a:lnTo>
                  <a:lnTo>
                    <a:pt x="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416" name="Freeform 59">
              <a:extLst>
                <a:ext uri="{FF2B5EF4-FFF2-40B4-BE49-F238E27FC236}">
                  <a16:creationId xmlns:a16="http://schemas.microsoft.com/office/drawing/2014/main" id="{FAC5337C-F8B7-422B-8012-1B0FA6A850D5}"/>
                </a:ext>
              </a:extLst>
            </p:cNvPr>
            <p:cNvSpPr>
              <a:spLocks/>
            </p:cNvSpPr>
            <p:nvPr/>
          </p:nvSpPr>
          <p:spPr bwMode="auto">
            <a:xfrm>
              <a:off x="2224" y="3070"/>
              <a:ext cx="78" cy="388"/>
            </a:xfrm>
            <a:custGeom>
              <a:avLst/>
              <a:gdLst>
                <a:gd name="T0" fmla="*/ 0 w 78"/>
                <a:gd name="T1" fmla="*/ 0 h 388"/>
                <a:gd name="T2" fmla="*/ 38 w 78"/>
                <a:gd name="T3" fmla="*/ 69 h 388"/>
                <a:gd name="T4" fmla="*/ 48 w 78"/>
                <a:gd name="T5" fmla="*/ 165 h 388"/>
                <a:gd name="T6" fmla="*/ 78 w 78"/>
                <a:gd name="T7" fmla="*/ 383 h 388"/>
                <a:gd name="T8" fmla="*/ 60 w 78"/>
                <a:gd name="T9" fmla="*/ 388 h 388"/>
                <a:gd name="T10" fmla="*/ 20 w 78"/>
                <a:gd name="T11" fmla="*/ 192 h 388"/>
                <a:gd name="T12" fmla="*/ 0 w 78"/>
                <a:gd name="T13" fmla="*/ 0 h 388"/>
                <a:gd name="T14" fmla="*/ 0 w 78"/>
                <a:gd name="T15" fmla="*/ 0 h 38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8" h="388">
                  <a:moveTo>
                    <a:pt x="0" y="0"/>
                  </a:moveTo>
                  <a:lnTo>
                    <a:pt x="38" y="69"/>
                  </a:lnTo>
                  <a:lnTo>
                    <a:pt x="48" y="165"/>
                  </a:lnTo>
                  <a:lnTo>
                    <a:pt x="78" y="383"/>
                  </a:lnTo>
                  <a:lnTo>
                    <a:pt x="60" y="388"/>
                  </a:lnTo>
                  <a:lnTo>
                    <a:pt x="20" y="192"/>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417" name="Freeform 60">
              <a:extLst>
                <a:ext uri="{FF2B5EF4-FFF2-40B4-BE49-F238E27FC236}">
                  <a16:creationId xmlns:a16="http://schemas.microsoft.com/office/drawing/2014/main" id="{16BEEF24-BF3D-424B-9730-4CEC0C0BFF73}"/>
                </a:ext>
              </a:extLst>
            </p:cNvPr>
            <p:cNvSpPr>
              <a:spLocks/>
            </p:cNvSpPr>
            <p:nvPr/>
          </p:nvSpPr>
          <p:spPr bwMode="auto">
            <a:xfrm>
              <a:off x="2267" y="3102"/>
              <a:ext cx="104" cy="357"/>
            </a:xfrm>
            <a:custGeom>
              <a:avLst/>
              <a:gdLst>
                <a:gd name="T0" fmla="*/ 2 w 104"/>
                <a:gd name="T1" fmla="*/ 0 h 357"/>
                <a:gd name="T2" fmla="*/ 61 w 104"/>
                <a:gd name="T3" fmla="*/ 61 h 357"/>
                <a:gd name="T4" fmla="*/ 91 w 104"/>
                <a:gd name="T5" fmla="*/ 149 h 357"/>
                <a:gd name="T6" fmla="*/ 104 w 104"/>
                <a:gd name="T7" fmla="*/ 357 h 357"/>
                <a:gd name="T8" fmla="*/ 76 w 104"/>
                <a:gd name="T9" fmla="*/ 206 h 357"/>
                <a:gd name="T10" fmla="*/ 45 w 104"/>
                <a:gd name="T11" fmla="*/ 101 h 357"/>
                <a:gd name="T12" fmla="*/ 0 w 104"/>
                <a:gd name="T13" fmla="*/ 1 h 357"/>
                <a:gd name="T14" fmla="*/ 2 w 104"/>
                <a:gd name="T15" fmla="*/ 0 h 357"/>
                <a:gd name="T16" fmla="*/ 2 w 104"/>
                <a:gd name="T17" fmla="*/ 0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4" h="357">
                  <a:moveTo>
                    <a:pt x="2" y="0"/>
                  </a:moveTo>
                  <a:lnTo>
                    <a:pt x="61" y="61"/>
                  </a:lnTo>
                  <a:lnTo>
                    <a:pt x="91" y="149"/>
                  </a:lnTo>
                  <a:lnTo>
                    <a:pt x="104" y="357"/>
                  </a:lnTo>
                  <a:lnTo>
                    <a:pt x="76" y="206"/>
                  </a:lnTo>
                  <a:lnTo>
                    <a:pt x="45" y="101"/>
                  </a:lnTo>
                  <a:lnTo>
                    <a:pt x="0" y="1"/>
                  </a:lnTo>
                  <a:lnTo>
                    <a:pt x="2" y="0"/>
                  </a:lnTo>
                  <a:lnTo>
                    <a:pt x="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418" name="Freeform 61">
              <a:extLst>
                <a:ext uri="{FF2B5EF4-FFF2-40B4-BE49-F238E27FC236}">
                  <a16:creationId xmlns:a16="http://schemas.microsoft.com/office/drawing/2014/main" id="{EE2BB813-DEB8-4439-B4E5-C2A80CD48DDE}"/>
                </a:ext>
              </a:extLst>
            </p:cNvPr>
            <p:cNvSpPr>
              <a:spLocks/>
            </p:cNvSpPr>
            <p:nvPr/>
          </p:nvSpPr>
          <p:spPr bwMode="auto">
            <a:xfrm>
              <a:off x="3077" y="3176"/>
              <a:ext cx="108" cy="181"/>
            </a:xfrm>
            <a:custGeom>
              <a:avLst/>
              <a:gdLst>
                <a:gd name="T0" fmla="*/ 54 w 108"/>
                <a:gd name="T1" fmla="*/ 0 h 181"/>
                <a:gd name="T2" fmla="*/ 81 w 108"/>
                <a:gd name="T3" fmla="*/ 42 h 181"/>
                <a:gd name="T4" fmla="*/ 101 w 108"/>
                <a:gd name="T5" fmla="*/ 96 h 181"/>
                <a:gd name="T6" fmla="*/ 108 w 108"/>
                <a:gd name="T7" fmla="*/ 159 h 181"/>
                <a:gd name="T8" fmla="*/ 105 w 108"/>
                <a:gd name="T9" fmla="*/ 181 h 181"/>
                <a:gd name="T10" fmla="*/ 82 w 108"/>
                <a:gd name="T11" fmla="*/ 170 h 181"/>
                <a:gd name="T12" fmla="*/ 76 w 108"/>
                <a:gd name="T13" fmla="*/ 128 h 181"/>
                <a:gd name="T14" fmla="*/ 33 w 108"/>
                <a:gd name="T15" fmla="*/ 164 h 181"/>
                <a:gd name="T16" fmla="*/ 0 w 108"/>
                <a:gd name="T17" fmla="*/ 113 h 181"/>
                <a:gd name="T18" fmla="*/ 54 w 108"/>
                <a:gd name="T19" fmla="*/ 0 h 181"/>
                <a:gd name="T20" fmla="*/ 54 w 108"/>
                <a:gd name="T21" fmla="*/ 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 h="181">
                  <a:moveTo>
                    <a:pt x="54" y="0"/>
                  </a:moveTo>
                  <a:lnTo>
                    <a:pt x="81" y="42"/>
                  </a:lnTo>
                  <a:lnTo>
                    <a:pt x="101" y="96"/>
                  </a:lnTo>
                  <a:lnTo>
                    <a:pt x="108" y="159"/>
                  </a:lnTo>
                  <a:lnTo>
                    <a:pt x="105" y="181"/>
                  </a:lnTo>
                  <a:lnTo>
                    <a:pt x="82" y="170"/>
                  </a:lnTo>
                  <a:lnTo>
                    <a:pt x="76" y="128"/>
                  </a:lnTo>
                  <a:lnTo>
                    <a:pt x="33" y="164"/>
                  </a:lnTo>
                  <a:lnTo>
                    <a:pt x="0" y="113"/>
                  </a:lnTo>
                  <a:lnTo>
                    <a:pt x="54" y="0"/>
                  </a:lnTo>
                  <a:lnTo>
                    <a:pt x="5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419" name="Freeform 62">
              <a:extLst>
                <a:ext uri="{FF2B5EF4-FFF2-40B4-BE49-F238E27FC236}">
                  <a16:creationId xmlns:a16="http://schemas.microsoft.com/office/drawing/2014/main" id="{E5B37E8C-369E-4C73-B6C7-3FB6CE2E4F92}"/>
                </a:ext>
              </a:extLst>
            </p:cNvPr>
            <p:cNvSpPr>
              <a:spLocks/>
            </p:cNvSpPr>
            <p:nvPr/>
          </p:nvSpPr>
          <p:spPr bwMode="auto">
            <a:xfrm>
              <a:off x="3197" y="3182"/>
              <a:ext cx="61" cy="140"/>
            </a:xfrm>
            <a:custGeom>
              <a:avLst/>
              <a:gdLst>
                <a:gd name="T0" fmla="*/ 0 w 61"/>
                <a:gd name="T1" fmla="*/ 0 h 140"/>
                <a:gd name="T2" fmla="*/ 61 w 61"/>
                <a:gd name="T3" fmla="*/ 55 h 140"/>
                <a:gd name="T4" fmla="*/ 58 w 61"/>
                <a:gd name="T5" fmla="*/ 127 h 140"/>
                <a:gd name="T6" fmla="*/ 17 w 61"/>
                <a:gd name="T7" fmla="*/ 140 h 140"/>
                <a:gd name="T8" fmla="*/ 6 w 61"/>
                <a:gd name="T9" fmla="*/ 75 h 140"/>
                <a:gd name="T10" fmla="*/ 0 w 61"/>
                <a:gd name="T11" fmla="*/ 0 h 140"/>
                <a:gd name="T12" fmla="*/ 0 w 61"/>
                <a:gd name="T13" fmla="*/ 0 h 140"/>
              </a:gdLst>
              <a:ahLst/>
              <a:cxnLst>
                <a:cxn ang="0">
                  <a:pos x="T0" y="T1"/>
                </a:cxn>
                <a:cxn ang="0">
                  <a:pos x="T2" y="T3"/>
                </a:cxn>
                <a:cxn ang="0">
                  <a:pos x="T4" y="T5"/>
                </a:cxn>
                <a:cxn ang="0">
                  <a:pos x="T6" y="T7"/>
                </a:cxn>
                <a:cxn ang="0">
                  <a:pos x="T8" y="T9"/>
                </a:cxn>
                <a:cxn ang="0">
                  <a:pos x="T10" y="T11"/>
                </a:cxn>
                <a:cxn ang="0">
                  <a:pos x="T12" y="T13"/>
                </a:cxn>
              </a:cxnLst>
              <a:rect l="0" t="0" r="r" b="b"/>
              <a:pathLst>
                <a:path w="61" h="140">
                  <a:moveTo>
                    <a:pt x="0" y="0"/>
                  </a:moveTo>
                  <a:lnTo>
                    <a:pt x="61" y="55"/>
                  </a:lnTo>
                  <a:lnTo>
                    <a:pt x="58" y="127"/>
                  </a:lnTo>
                  <a:lnTo>
                    <a:pt x="17" y="140"/>
                  </a:lnTo>
                  <a:lnTo>
                    <a:pt x="6" y="75"/>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420" name="Freeform 63">
              <a:extLst>
                <a:ext uri="{FF2B5EF4-FFF2-40B4-BE49-F238E27FC236}">
                  <a16:creationId xmlns:a16="http://schemas.microsoft.com/office/drawing/2014/main" id="{AA5F849F-DEF0-4341-B9EC-A71A43011336}"/>
                </a:ext>
              </a:extLst>
            </p:cNvPr>
            <p:cNvSpPr>
              <a:spLocks/>
            </p:cNvSpPr>
            <p:nvPr/>
          </p:nvSpPr>
          <p:spPr bwMode="auto">
            <a:xfrm>
              <a:off x="2435" y="3229"/>
              <a:ext cx="140" cy="310"/>
            </a:xfrm>
            <a:custGeom>
              <a:avLst/>
              <a:gdLst>
                <a:gd name="T0" fmla="*/ 93 w 140"/>
                <a:gd name="T1" fmla="*/ 0 h 310"/>
                <a:gd name="T2" fmla="*/ 137 w 140"/>
                <a:gd name="T3" fmla="*/ 67 h 310"/>
                <a:gd name="T4" fmla="*/ 140 w 140"/>
                <a:gd name="T5" fmla="*/ 160 h 310"/>
                <a:gd name="T6" fmla="*/ 101 w 140"/>
                <a:gd name="T7" fmla="*/ 310 h 310"/>
                <a:gd name="T8" fmla="*/ 90 w 140"/>
                <a:gd name="T9" fmla="*/ 80 h 310"/>
                <a:gd name="T10" fmla="*/ 0 w 140"/>
                <a:gd name="T11" fmla="*/ 277 h 310"/>
                <a:gd name="T12" fmla="*/ 2 w 140"/>
                <a:gd name="T13" fmla="*/ 189 h 310"/>
                <a:gd name="T14" fmla="*/ 43 w 140"/>
                <a:gd name="T15" fmla="*/ 99 h 310"/>
                <a:gd name="T16" fmla="*/ 93 w 140"/>
                <a:gd name="T17" fmla="*/ 0 h 310"/>
                <a:gd name="T18" fmla="*/ 93 w 140"/>
                <a:gd name="T19" fmla="*/ 0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0" h="310">
                  <a:moveTo>
                    <a:pt x="93" y="0"/>
                  </a:moveTo>
                  <a:lnTo>
                    <a:pt x="137" y="67"/>
                  </a:lnTo>
                  <a:lnTo>
                    <a:pt x="140" y="160"/>
                  </a:lnTo>
                  <a:lnTo>
                    <a:pt x="101" y="310"/>
                  </a:lnTo>
                  <a:lnTo>
                    <a:pt x="90" y="80"/>
                  </a:lnTo>
                  <a:lnTo>
                    <a:pt x="0" y="277"/>
                  </a:lnTo>
                  <a:lnTo>
                    <a:pt x="2" y="189"/>
                  </a:lnTo>
                  <a:lnTo>
                    <a:pt x="43" y="99"/>
                  </a:lnTo>
                  <a:lnTo>
                    <a:pt x="93" y="0"/>
                  </a:lnTo>
                  <a:lnTo>
                    <a:pt x="9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421" name="Freeform 64">
              <a:extLst>
                <a:ext uri="{FF2B5EF4-FFF2-40B4-BE49-F238E27FC236}">
                  <a16:creationId xmlns:a16="http://schemas.microsoft.com/office/drawing/2014/main" id="{89316BEA-43B2-4402-A06B-6FEDC18530D0}"/>
                </a:ext>
              </a:extLst>
            </p:cNvPr>
            <p:cNvSpPr>
              <a:spLocks/>
            </p:cNvSpPr>
            <p:nvPr/>
          </p:nvSpPr>
          <p:spPr bwMode="auto">
            <a:xfrm>
              <a:off x="1978" y="3277"/>
              <a:ext cx="279" cy="240"/>
            </a:xfrm>
            <a:custGeom>
              <a:avLst/>
              <a:gdLst>
                <a:gd name="T0" fmla="*/ 165 w 279"/>
                <a:gd name="T1" fmla="*/ 0 h 240"/>
                <a:gd name="T2" fmla="*/ 264 w 279"/>
                <a:gd name="T3" fmla="*/ 64 h 240"/>
                <a:gd name="T4" fmla="*/ 279 w 279"/>
                <a:gd name="T5" fmla="*/ 86 h 240"/>
                <a:gd name="T6" fmla="*/ 205 w 279"/>
                <a:gd name="T7" fmla="*/ 49 h 240"/>
                <a:gd name="T8" fmla="*/ 224 w 279"/>
                <a:gd name="T9" fmla="*/ 144 h 240"/>
                <a:gd name="T10" fmla="*/ 244 w 279"/>
                <a:gd name="T11" fmla="*/ 240 h 240"/>
                <a:gd name="T12" fmla="*/ 138 w 279"/>
                <a:gd name="T13" fmla="*/ 182 h 240"/>
                <a:gd name="T14" fmla="*/ 28 w 279"/>
                <a:gd name="T15" fmla="*/ 145 h 240"/>
                <a:gd name="T16" fmla="*/ 0 w 279"/>
                <a:gd name="T17" fmla="*/ 104 h 240"/>
                <a:gd name="T18" fmla="*/ 193 w 279"/>
                <a:gd name="T19" fmla="*/ 171 h 240"/>
                <a:gd name="T20" fmla="*/ 165 w 279"/>
                <a:gd name="T21" fmla="*/ 0 h 240"/>
                <a:gd name="T22" fmla="*/ 165 w 279"/>
                <a:gd name="T23" fmla="*/ 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9" h="240">
                  <a:moveTo>
                    <a:pt x="165" y="0"/>
                  </a:moveTo>
                  <a:lnTo>
                    <a:pt x="264" y="64"/>
                  </a:lnTo>
                  <a:lnTo>
                    <a:pt x="279" y="86"/>
                  </a:lnTo>
                  <a:lnTo>
                    <a:pt x="205" y="49"/>
                  </a:lnTo>
                  <a:lnTo>
                    <a:pt x="224" y="144"/>
                  </a:lnTo>
                  <a:lnTo>
                    <a:pt x="244" y="240"/>
                  </a:lnTo>
                  <a:lnTo>
                    <a:pt x="138" y="182"/>
                  </a:lnTo>
                  <a:lnTo>
                    <a:pt x="28" y="145"/>
                  </a:lnTo>
                  <a:lnTo>
                    <a:pt x="0" y="104"/>
                  </a:lnTo>
                  <a:lnTo>
                    <a:pt x="193" y="171"/>
                  </a:lnTo>
                  <a:lnTo>
                    <a:pt x="165" y="0"/>
                  </a:lnTo>
                  <a:lnTo>
                    <a:pt x="16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422" name="Freeform 65">
              <a:extLst>
                <a:ext uri="{FF2B5EF4-FFF2-40B4-BE49-F238E27FC236}">
                  <a16:creationId xmlns:a16="http://schemas.microsoft.com/office/drawing/2014/main" id="{94C8AD5C-9A5C-476D-8803-8D280C0ED94D}"/>
                </a:ext>
              </a:extLst>
            </p:cNvPr>
            <p:cNvSpPr>
              <a:spLocks/>
            </p:cNvSpPr>
            <p:nvPr/>
          </p:nvSpPr>
          <p:spPr bwMode="auto">
            <a:xfrm>
              <a:off x="1746" y="3427"/>
              <a:ext cx="222" cy="136"/>
            </a:xfrm>
            <a:custGeom>
              <a:avLst/>
              <a:gdLst>
                <a:gd name="T0" fmla="*/ 94 w 222"/>
                <a:gd name="T1" fmla="*/ 0 h 136"/>
                <a:gd name="T2" fmla="*/ 213 w 222"/>
                <a:gd name="T3" fmla="*/ 45 h 136"/>
                <a:gd name="T4" fmla="*/ 159 w 222"/>
                <a:gd name="T5" fmla="*/ 30 h 136"/>
                <a:gd name="T6" fmla="*/ 144 w 222"/>
                <a:gd name="T7" fmla="*/ 70 h 136"/>
                <a:gd name="T8" fmla="*/ 222 w 222"/>
                <a:gd name="T9" fmla="*/ 136 h 136"/>
                <a:gd name="T10" fmla="*/ 48 w 222"/>
                <a:gd name="T11" fmla="*/ 112 h 136"/>
                <a:gd name="T12" fmla="*/ 0 w 222"/>
                <a:gd name="T13" fmla="*/ 112 h 136"/>
                <a:gd name="T14" fmla="*/ 48 w 222"/>
                <a:gd name="T15" fmla="*/ 73 h 136"/>
                <a:gd name="T16" fmla="*/ 121 w 222"/>
                <a:gd name="T17" fmla="*/ 67 h 136"/>
                <a:gd name="T18" fmla="*/ 94 w 222"/>
                <a:gd name="T19" fmla="*/ 0 h 136"/>
                <a:gd name="T20" fmla="*/ 94 w 222"/>
                <a:gd name="T21" fmla="*/ 0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136">
                  <a:moveTo>
                    <a:pt x="94" y="0"/>
                  </a:moveTo>
                  <a:lnTo>
                    <a:pt x="213" y="45"/>
                  </a:lnTo>
                  <a:lnTo>
                    <a:pt x="159" y="30"/>
                  </a:lnTo>
                  <a:lnTo>
                    <a:pt x="144" y="70"/>
                  </a:lnTo>
                  <a:lnTo>
                    <a:pt x="222" y="136"/>
                  </a:lnTo>
                  <a:lnTo>
                    <a:pt x="48" y="112"/>
                  </a:lnTo>
                  <a:lnTo>
                    <a:pt x="0" y="112"/>
                  </a:lnTo>
                  <a:lnTo>
                    <a:pt x="48" y="73"/>
                  </a:lnTo>
                  <a:lnTo>
                    <a:pt x="121" y="67"/>
                  </a:lnTo>
                  <a:lnTo>
                    <a:pt x="94" y="0"/>
                  </a:lnTo>
                  <a:lnTo>
                    <a:pt x="9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423" name="Freeform 66">
              <a:extLst>
                <a:ext uri="{FF2B5EF4-FFF2-40B4-BE49-F238E27FC236}">
                  <a16:creationId xmlns:a16="http://schemas.microsoft.com/office/drawing/2014/main" id="{62044998-5B39-4257-BE5A-F360BAD1E9E5}"/>
                </a:ext>
              </a:extLst>
            </p:cNvPr>
            <p:cNvSpPr>
              <a:spLocks/>
            </p:cNvSpPr>
            <p:nvPr/>
          </p:nvSpPr>
          <p:spPr bwMode="auto">
            <a:xfrm>
              <a:off x="2610" y="3448"/>
              <a:ext cx="60" cy="100"/>
            </a:xfrm>
            <a:custGeom>
              <a:avLst/>
              <a:gdLst>
                <a:gd name="T0" fmla="*/ 45 w 60"/>
                <a:gd name="T1" fmla="*/ 0 h 100"/>
                <a:gd name="T2" fmla="*/ 60 w 60"/>
                <a:gd name="T3" fmla="*/ 48 h 100"/>
                <a:gd name="T4" fmla="*/ 25 w 60"/>
                <a:gd name="T5" fmla="*/ 100 h 100"/>
                <a:gd name="T6" fmla="*/ 0 w 60"/>
                <a:gd name="T7" fmla="*/ 52 h 100"/>
                <a:gd name="T8" fmla="*/ 45 w 60"/>
                <a:gd name="T9" fmla="*/ 0 h 100"/>
                <a:gd name="T10" fmla="*/ 45 w 60"/>
                <a:gd name="T11" fmla="*/ 0 h 100"/>
              </a:gdLst>
              <a:ahLst/>
              <a:cxnLst>
                <a:cxn ang="0">
                  <a:pos x="T0" y="T1"/>
                </a:cxn>
                <a:cxn ang="0">
                  <a:pos x="T2" y="T3"/>
                </a:cxn>
                <a:cxn ang="0">
                  <a:pos x="T4" y="T5"/>
                </a:cxn>
                <a:cxn ang="0">
                  <a:pos x="T6" y="T7"/>
                </a:cxn>
                <a:cxn ang="0">
                  <a:pos x="T8" y="T9"/>
                </a:cxn>
                <a:cxn ang="0">
                  <a:pos x="T10" y="T11"/>
                </a:cxn>
              </a:cxnLst>
              <a:rect l="0" t="0" r="r" b="b"/>
              <a:pathLst>
                <a:path w="60" h="100">
                  <a:moveTo>
                    <a:pt x="45" y="0"/>
                  </a:moveTo>
                  <a:lnTo>
                    <a:pt x="60" y="48"/>
                  </a:lnTo>
                  <a:lnTo>
                    <a:pt x="25" y="100"/>
                  </a:lnTo>
                  <a:lnTo>
                    <a:pt x="0" y="52"/>
                  </a:lnTo>
                  <a:lnTo>
                    <a:pt x="45" y="0"/>
                  </a:lnTo>
                  <a:lnTo>
                    <a:pt x="4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424" name="Freeform 67">
              <a:extLst>
                <a:ext uri="{FF2B5EF4-FFF2-40B4-BE49-F238E27FC236}">
                  <a16:creationId xmlns:a16="http://schemas.microsoft.com/office/drawing/2014/main" id="{E57C5431-BE9A-4B61-9B81-BB8850FB7129}"/>
                </a:ext>
              </a:extLst>
            </p:cNvPr>
            <p:cNvSpPr>
              <a:spLocks/>
            </p:cNvSpPr>
            <p:nvPr/>
          </p:nvSpPr>
          <p:spPr bwMode="auto">
            <a:xfrm>
              <a:off x="3200" y="3475"/>
              <a:ext cx="35" cy="79"/>
            </a:xfrm>
            <a:custGeom>
              <a:avLst/>
              <a:gdLst>
                <a:gd name="T0" fmla="*/ 2 w 35"/>
                <a:gd name="T1" fmla="*/ 0 h 79"/>
                <a:gd name="T2" fmla="*/ 35 w 35"/>
                <a:gd name="T3" fmla="*/ 75 h 79"/>
                <a:gd name="T4" fmla="*/ 0 w 35"/>
                <a:gd name="T5" fmla="*/ 79 h 79"/>
                <a:gd name="T6" fmla="*/ 2 w 35"/>
                <a:gd name="T7" fmla="*/ 0 h 79"/>
                <a:gd name="T8" fmla="*/ 2 w 35"/>
                <a:gd name="T9" fmla="*/ 0 h 79"/>
              </a:gdLst>
              <a:ahLst/>
              <a:cxnLst>
                <a:cxn ang="0">
                  <a:pos x="T0" y="T1"/>
                </a:cxn>
                <a:cxn ang="0">
                  <a:pos x="T2" y="T3"/>
                </a:cxn>
                <a:cxn ang="0">
                  <a:pos x="T4" y="T5"/>
                </a:cxn>
                <a:cxn ang="0">
                  <a:pos x="T6" y="T7"/>
                </a:cxn>
                <a:cxn ang="0">
                  <a:pos x="T8" y="T9"/>
                </a:cxn>
              </a:cxnLst>
              <a:rect l="0" t="0" r="r" b="b"/>
              <a:pathLst>
                <a:path w="35" h="79">
                  <a:moveTo>
                    <a:pt x="2" y="0"/>
                  </a:moveTo>
                  <a:lnTo>
                    <a:pt x="35" y="75"/>
                  </a:lnTo>
                  <a:lnTo>
                    <a:pt x="0" y="79"/>
                  </a:lnTo>
                  <a:lnTo>
                    <a:pt x="2" y="0"/>
                  </a:lnTo>
                  <a:lnTo>
                    <a:pt x="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425" name="Freeform 68">
              <a:extLst>
                <a:ext uri="{FF2B5EF4-FFF2-40B4-BE49-F238E27FC236}">
                  <a16:creationId xmlns:a16="http://schemas.microsoft.com/office/drawing/2014/main" id="{CBB24C0A-DDF6-4D29-84A1-5C3FE1CAF2C5}"/>
                </a:ext>
              </a:extLst>
            </p:cNvPr>
            <p:cNvSpPr>
              <a:spLocks/>
            </p:cNvSpPr>
            <p:nvPr/>
          </p:nvSpPr>
          <p:spPr bwMode="auto">
            <a:xfrm>
              <a:off x="3109" y="3485"/>
              <a:ext cx="39" cy="53"/>
            </a:xfrm>
            <a:custGeom>
              <a:avLst/>
              <a:gdLst>
                <a:gd name="T0" fmla="*/ 22 w 39"/>
                <a:gd name="T1" fmla="*/ 0 h 53"/>
                <a:gd name="T2" fmla="*/ 39 w 39"/>
                <a:gd name="T3" fmla="*/ 53 h 53"/>
                <a:gd name="T4" fmla="*/ 0 w 39"/>
                <a:gd name="T5" fmla="*/ 52 h 53"/>
                <a:gd name="T6" fmla="*/ 22 w 39"/>
                <a:gd name="T7" fmla="*/ 0 h 53"/>
                <a:gd name="T8" fmla="*/ 22 w 39"/>
                <a:gd name="T9" fmla="*/ 0 h 53"/>
              </a:gdLst>
              <a:ahLst/>
              <a:cxnLst>
                <a:cxn ang="0">
                  <a:pos x="T0" y="T1"/>
                </a:cxn>
                <a:cxn ang="0">
                  <a:pos x="T2" y="T3"/>
                </a:cxn>
                <a:cxn ang="0">
                  <a:pos x="T4" y="T5"/>
                </a:cxn>
                <a:cxn ang="0">
                  <a:pos x="T6" y="T7"/>
                </a:cxn>
                <a:cxn ang="0">
                  <a:pos x="T8" y="T9"/>
                </a:cxn>
              </a:cxnLst>
              <a:rect l="0" t="0" r="r" b="b"/>
              <a:pathLst>
                <a:path w="39" h="53">
                  <a:moveTo>
                    <a:pt x="22" y="0"/>
                  </a:moveTo>
                  <a:lnTo>
                    <a:pt x="39" y="53"/>
                  </a:lnTo>
                  <a:lnTo>
                    <a:pt x="0" y="52"/>
                  </a:lnTo>
                  <a:lnTo>
                    <a:pt x="22" y="0"/>
                  </a:lnTo>
                  <a:lnTo>
                    <a:pt x="2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426" name="Freeform 69">
              <a:extLst>
                <a:ext uri="{FF2B5EF4-FFF2-40B4-BE49-F238E27FC236}">
                  <a16:creationId xmlns:a16="http://schemas.microsoft.com/office/drawing/2014/main" id="{B660AEBA-24FB-45FD-8F24-A6DE3E07BA6E}"/>
                </a:ext>
              </a:extLst>
            </p:cNvPr>
            <p:cNvSpPr>
              <a:spLocks/>
            </p:cNvSpPr>
            <p:nvPr/>
          </p:nvSpPr>
          <p:spPr bwMode="auto">
            <a:xfrm>
              <a:off x="3055" y="3491"/>
              <a:ext cx="36" cy="60"/>
            </a:xfrm>
            <a:custGeom>
              <a:avLst/>
              <a:gdLst>
                <a:gd name="T0" fmla="*/ 0 w 36"/>
                <a:gd name="T1" fmla="*/ 0 h 60"/>
                <a:gd name="T2" fmla="*/ 33 w 36"/>
                <a:gd name="T3" fmla="*/ 9 h 60"/>
                <a:gd name="T4" fmla="*/ 36 w 36"/>
                <a:gd name="T5" fmla="*/ 38 h 60"/>
                <a:gd name="T6" fmla="*/ 20 w 36"/>
                <a:gd name="T7" fmla="*/ 60 h 60"/>
                <a:gd name="T8" fmla="*/ 1 w 36"/>
                <a:gd name="T9" fmla="*/ 37 h 60"/>
                <a:gd name="T10" fmla="*/ 0 w 36"/>
                <a:gd name="T11" fmla="*/ 0 h 60"/>
                <a:gd name="T12" fmla="*/ 0 w 36"/>
                <a:gd name="T13" fmla="*/ 0 h 60"/>
              </a:gdLst>
              <a:ahLst/>
              <a:cxnLst>
                <a:cxn ang="0">
                  <a:pos x="T0" y="T1"/>
                </a:cxn>
                <a:cxn ang="0">
                  <a:pos x="T2" y="T3"/>
                </a:cxn>
                <a:cxn ang="0">
                  <a:pos x="T4" y="T5"/>
                </a:cxn>
                <a:cxn ang="0">
                  <a:pos x="T6" y="T7"/>
                </a:cxn>
                <a:cxn ang="0">
                  <a:pos x="T8" y="T9"/>
                </a:cxn>
                <a:cxn ang="0">
                  <a:pos x="T10" y="T11"/>
                </a:cxn>
                <a:cxn ang="0">
                  <a:pos x="T12" y="T13"/>
                </a:cxn>
              </a:cxnLst>
              <a:rect l="0" t="0" r="r" b="b"/>
              <a:pathLst>
                <a:path w="36" h="60">
                  <a:moveTo>
                    <a:pt x="0" y="0"/>
                  </a:moveTo>
                  <a:lnTo>
                    <a:pt x="33" y="9"/>
                  </a:lnTo>
                  <a:lnTo>
                    <a:pt x="36" y="38"/>
                  </a:lnTo>
                  <a:lnTo>
                    <a:pt x="20" y="60"/>
                  </a:lnTo>
                  <a:lnTo>
                    <a:pt x="1" y="37"/>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427" name="Freeform 70">
              <a:extLst>
                <a:ext uri="{FF2B5EF4-FFF2-40B4-BE49-F238E27FC236}">
                  <a16:creationId xmlns:a16="http://schemas.microsoft.com/office/drawing/2014/main" id="{86966D11-85F3-42BF-A514-1D2733D342B7}"/>
                </a:ext>
              </a:extLst>
            </p:cNvPr>
            <p:cNvSpPr>
              <a:spLocks/>
            </p:cNvSpPr>
            <p:nvPr/>
          </p:nvSpPr>
          <p:spPr bwMode="auto">
            <a:xfrm>
              <a:off x="2731" y="3507"/>
              <a:ext cx="268" cy="156"/>
            </a:xfrm>
            <a:custGeom>
              <a:avLst/>
              <a:gdLst>
                <a:gd name="T0" fmla="*/ 86 w 268"/>
                <a:gd name="T1" fmla="*/ 0 h 156"/>
                <a:gd name="T2" fmla="*/ 138 w 268"/>
                <a:gd name="T3" fmla="*/ 21 h 156"/>
                <a:gd name="T4" fmla="*/ 189 w 268"/>
                <a:gd name="T5" fmla="*/ 43 h 156"/>
                <a:gd name="T6" fmla="*/ 255 w 268"/>
                <a:gd name="T7" fmla="*/ 66 h 156"/>
                <a:gd name="T8" fmla="*/ 268 w 268"/>
                <a:gd name="T9" fmla="*/ 131 h 156"/>
                <a:gd name="T10" fmla="*/ 116 w 268"/>
                <a:gd name="T11" fmla="*/ 156 h 156"/>
                <a:gd name="T12" fmla="*/ 105 w 268"/>
                <a:gd name="T13" fmla="*/ 141 h 156"/>
                <a:gd name="T14" fmla="*/ 213 w 268"/>
                <a:gd name="T15" fmla="*/ 81 h 156"/>
                <a:gd name="T16" fmla="*/ 125 w 268"/>
                <a:gd name="T17" fmla="*/ 78 h 156"/>
                <a:gd name="T18" fmla="*/ 103 w 268"/>
                <a:gd name="T19" fmla="*/ 46 h 156"/>
                <a:gd name="T20" fmla="*/ 69 w 268"/>
                <a:gd name="T21" fmla="*/ 51 h 156"/>
                <a:gd name="T22" fmla="*/ 0 w 268"/>
                <a:gd name="T23" fmla="*/ 101 h 156"/>
                <a:gd name="T24" fmla="*/ 18 w 268"/>
                <a:gd name="T25" fmla="*/ 34 h 156"/>
                <a:gd name="T26" fmla="*/ 86 w 268"/>
                <a:gd name="T27" fmla="*/ 0 h 156"/>
                <a:gd name="T28" fmla="*/ 86 w 268"/>
                <a:gd name="T29"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8" h="156">
                  <a:moveTo>
                    <a:pt x="86" y="0"/>
                  </a:moveTo>
                  <a:lnTo>
                    <a:pt x="138" y="21"/>
                  </a:lnTo>
                  <a:lnTo>
                    <a:pt x="189" y="43"/>
                  </a:lnTo>
                  <a:lnTo>
                    <a:pt x="255" y="66"/>
                  </a:lnTo>
                  <a:lnTo>
                    <a:pt x="268" y="131"/>
                  </a:lnTo>
                  <a:lnTo>
                    <a:pt x="116" y="156"/>
                  </a:lnTo>
                  <a:lnTo>
                    <a:pt x="105" y="141"/>
                  </a:lnTo>
                  <a:lnTo>
                    <a:pt x="213" y="81"/>
                  </a:lnTo>
                  <a:lnTo>
                    <a:pt x="125" y="78"/>
                  </a:lnTo>
                  <a:lnTo>
                    <a:pt x="103" y="46"/>
                  </a:lnTo>
                  <a:lnTo>
                    <a:pt x="69" y="51"/>
                  </a:lnTo>
                  <a:lnTo>
                    <a:pt x="0" y="101"/>
                  </a:lnTo>
                  <a:lnTo>
                    <a:pt x="18" y="34"/>
                  </a:lnTo>
                  <a:lnTo>
                    <a:pt x="86" y="0"/>
                  </a:lnTo>
                  <a:lnTo>
                    <a:pt x="8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59428" name="Rectangle 59427">
            <a:extLst>
              <a:ext uri="{FF2B5EF4-FFF2-40B4-BE49-F238E27FC236}">
                <a16:creationId xmlns:a16="http://schemas.microsoft.com/office/drawing/2014/main" id="{575DA7B0-0CF3-4318-AA98-A5CE17CC8E90}"/>
              </a:ext>
            </a:extLst>
          </p:cNvPr>
          <p:cNvSpPr/>
          <p:nvPr/>
        </p:nvSpPr>
        <p:spPr>
          <a:xfrm>
            <a:off x="2455735" y="2209800"/>
            <a:ext cx="3335465" cy="646331"/>
          </a:xfrm>
          <a:prstGeom prst="rect">
            <a:avLst/>
          </a:prstGeom>
        </p:spPr>
        <p:txBody>
          <a:bodyPr wrap="none">
            <a:spAutoFit/>
          </a:bodyPr>
          <a:lstStyle/>
          <a:p>
            <a:pPr algn="ctr"/>
            <a:r>
              <a:rPr lang="en-US" altLang="en-US" sz="3600" i="1" dirty="0">
                <a:solidFill>
                  <a:srgbClr val="9933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Jesus Is The Way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 Box 2">
            <a:extLst>
              <a:ext uri="{FF2B5EF4-FFF2-40B4-BE49-F238E27FC236}">
                <a16:creationId xmlns:a16="http://schemas.microsoft.com/office/drawing/2014/main" id="{5E4E1585-0953-492C-9116-6E6848C36CC5}"/>
              </a:ext>
            </a:extLst>
          </p:cNvPr>
          <p:cNvSpPr txBox="1">
            <a:spLocks noChangeArrowheads="1"/>
          </p:cNvSpPr>
          <p:nvPr/>
        </p:nvSpPr>
        <p:spPr bwMode="auto">
          <a:xfrm>
            <a:off x="609601" y="1255455"/>
            <a:ext cx="10972800"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Font typeface="Wingdings 2" panose="05020102010507070707" pitchFamily="18" charset="2"/>
              <a:buChar char="E"/>
            </a:pPr>
            <a:r>
              <a:rPr lang="en-US" altLang="en-US" sz="4000" dirty="0">
                <a:latin typeface="Times New Roman" panose="02020603050405020304" pitchFamily="18" charset="0"/>
                <a:cs typeface="Times New Roman" panose="02020603050405020304" pitchFamily="18" charset="0"/>
              </a:rPr>
              <a:t> Promise of an Abundant Life (</a:t>
            </a:r>
            <a:r>
              <a:rPr lang="en-US" altLang="en-US" sz="4000" dirty="0">
                <a:solidFill>
                  <a:srgbClr val="FFFF00"/>
                </a:solidFill>
                <a:latin typeface="Times New Roman" panose="02020603050405020304" pitchFamily="18" charset="0"/>
                <a:cs typeface="Times New Roman" panose="02020603050405020304" pitchFamily="18" charset="0"/>
              </a:rPr>
              <a:t>John. 10:10</a:t>
            </a:r>
            <a:r>
              <a:rPr lang="en-US" altLang="en-US" sz="4000" dirty="0">
                <a:latin typeface="Times New Roman" panose="02020603050405020304" pitchFamily="18" charset="0"/>
                <a:cs typeface="Times New Roman" panose="02020603050405020304" pitchFamily="18" charset="0"/>
              </a:rPr>
              <a:t>)</a:t>
            </a:r>
          </a:p>
          <a:p>
            <a:pPr>
              <a:buFont typeface="Wingdings 2" panose="05020102010507070707" pitchFamily="18" charset="2"/>
              <a:buChar char="E"/>
            </a:pPr>
            <a:r>
              <a:rPr lang="en-US" altLang="en-US" sz="4000" dirty="0">
                <a:latin typeface="Times New Roman" panose="02020603050405020304" pitchFamily="18" charset="0"/>
                <a:cs typeface="Times New Roman" panose="02020603050405020304" pitchFamily="18" charset="0"/>
              </a:rPr>
              <a:t> More Than Eternal Life (</a:t>
            </a:r>
            <a:r>
              <a:rPr lang="en-US" altLang="en-US" sz="4000" dirty="0">
                <a:solidFill>
                  <a:srgbClr val="FFFF00"/>
                </a:solidFill>
                <a:latin typeface="Times New Roman" panose="02020603050405020304" pitchFamily="18" charset="0"/>
                <a:cs typeface="Times New Roman" panose="02020603050405020304" pitchFamily="18" charset="0"/>
              </a:rPr>
              <a:t>Psa. 	23:6</a:t>
            </a:r>
            <a:r>
              <a:rPr lang="en-US" altLang="en-US" sz="4000" dirty="0">
                <a:latin typeface="Times New Roman" panose="02020603050405020304" pitchFamily="18" charset="0"/>
                <a:cs typeface="Times New Roman" panose="02020603050405020304" pitchFamily="18" charset="0"/>
              </a:rPr>
              <a:t>)</a:t>
            </a:r>
          </a:p>
          <a:p>
            <a:pPr>
              <a:buFont typeface="Wingdings 2" panose="05020102010507070707" pitchFamily="18" charset="2"/>
              <a:buChar char="E"/>
            </a:pPr>
            <a:r>
              <a:rPr lang="en-US" altLang="en-US" sz="4000" dirty="0">
                <a:latin typeface="Times New Roman" panose="02020603050405020304" pitchFamily="18" charset="0"/>
                <a:cs typeface="Times New Roman" panose="02020603050405020304" pitchFamily="18" charset="0"/>
              </a:rPr>
              <a:t> Not Wealth or 	Luxury</a:t>
            </a:r>
          </a:p>
          <a:p>
            <a:pPr>
              <a:buFont typeface="Wingdings 2" panose="05020102010507070707" pitchFamily="18" charset="2"/>
              <a:buChar char="E"/>
            </a:pPr>
            <a:r>
              <a:rPr lang="en-US" altLang="en-US" sz="4000" dirty="0">
                <a:latin typeface="Times New Roman" panose="02020603050405020304" pitchFamily="18" charset="0"/>
                <a:cs typeface="Times New Roman" panose="02020603050405020304" pitchFamily="18" charset="0"/>
              </a:rPr>
              <a:t> Promising instead,</a:t>
            </a:r>
          </a:p>
        </p:txBody>
      </p:sp>
      <p:pic>
        <p:nvPicPr>
          <p:cNvPr id="67588" name="Picture 4" descr="C:\Documents and Settings\Owner\Application Data\Microsoft\Media Catalog\Downloaded Clips\cl0\SY01192_.wmf">
            <a:extLst>
              <a:ext uri="{FF2B5EF4-FFF2-40B4-BE49-F238E27FC236}">
                <a16:creationId xmlns:a16="http://schemas.microsoft.com/office/drawing/2014/main" id="{34E91D9F-BA7B-4CB9-AF20-74941AE946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27028" y="2895600"/>
            <a:ext cx="2133600" cy="1614488"/>
          </a:xfrm>
          <a:prstGeom prst="rect">
            <a:avLst/>
          </a:prstGeom>
          <a:noFill/>
          <a:extLst>
            <a:ext uri="{909E8E84-426E-40DD-AFC4-6F175D3DCCD1}">
              <a14:hiddenFill xmlns:a14="http://schemas.microsoft.com/office/drawing/2010/main">
                <a:solidFill>
                  <a:srgbClr val="FFFFFF"/>
                </a:solidFill>
              </a14:hiddenFill>
            </a:ext>
          </a:extLst>
        </p:spPr>
      </p:pic>
      <p:sp>
        <p:nvSpPr>
          <p:cNvPr id="67589" name="Text Box 5">
            <a:extLst>
              <a:ext uri="{FF2B5EF4-FFF2-40B4-BE49-F238E27FC236}">
                <a16:creationId xmlns:a16="http://schemas.microsoft.com/office/drawing/2014/main" id="{6712DA94-FD50-4FCE-B777-7578279AB11B}"/>
              </a:ext>
            </a:extLst>
          </p:cNvPr>
          <p:cNvSpPr txBox="1">
            <a:spLocks noChangeArrowheads="1"/>
          </p:cNvSpPr>
          <p:nvPr/>
        </p:nvSpPr>
        <p:spPr bwMode="auto">
          <a:xfrm>
            <a:off x="1143000" y="3886200"/>
            <a:ext cx="10287001"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FontTx/>
              <a:buChar char="•"/>
            </a:pPr>
            <a:r>
              <a:rPr lang="en-US" altLang="en-US" sz="4000" dirty="0">
                <a:latin typeface="Times New Roman" panose="02020603050405020304" pitchFamily="18" charset="0"/>
                <a:cs typeface="Times New Roman" panose="02020603050405020304" pitchFamily="18" charset="0"/>
              </a:rPr>
              <a:t> God’s Care (</a:t>
            </a:r>
            <a:r>
              <a:rPr lang="en-US" altLang="en-US" sz="4000" dirty="0">
                <a:solidFill>
                  <a:srgbClr val="FFFF00"/>
                </a:solidFill>
                <a:latin typeface="Times New Roman" panose="02020603050405020304" pitchFamily="18" charset="0"/>
                <a:cs typeface="Times New Roman" panose="02020603050405020304" pitchFamily="18" charset="0"/>
              </a:rPr>
              <a:t>Mat. 6:31-33</a:t>
            </a:r>
            <a:r>
              <a:rPr lang="en-US" altLang="en-US" sz="4000" dirty="0">
                <a:latin typeface="Times New Roman" panose="02020603050405020304" pitchFamily="18" charset="0"/>
                <a:cs typeface="Times New Roman" panose="02020603050405020304" pitchFamily="18" charset="0"/>
              </a:rPr>
              <a:t>)</a:t>
            </a:r>
          </a:p>
          <a:p>
            <a:pPr>
              <a:buFontTx/>
              <a:buChar char="•"/>
            </a:pPr>
            <a:r>
              <a:rPr lang="en-US" altLang="en-US" sz="4000" dirty="0">
                <a:latin typeface="Times New Roman" panose="02020603050405020304" pitchFamily="18" charset="0"/>
                <a:cs typeface="Times New Roman" panose="02020603050405020304" pitchFamily="18" charset="0"/>
              </a:rPr>
              <a:t> Pertaining to Conscience &amp; the Heart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758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758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758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7586">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6758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67589">
                                            <p:txEl>
                                              <p:pRg st="0" end="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6758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build="p" autoUpdateAnimBg="0"/>
      <p:bldP spid="67589"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4" name="Picture 2" descr="C:\Documents and Settings\Owner\Application Data\Microsoft\Media Catalog\Downloaded Clips\cl0\SY01192_.wmf">
            <a:extLst>
              <a:ext uri="{FF2B5EF4-FFF2-40B4-BE49-F238E27FC236}">
                <a16:creationId xmlns:a16="http://schemas.microsoft.com/office/drawing/2014/main" id="{F2257511-6EED-4C3F-B568-83E35AF0EF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77400" y="3041199"/>
            <a:ext cx="2362200" cy="1787525"/>
          </a:xfrm>
          <a:prstGeom prst="rect">
            <a:avLst/>
          </a:prstGeom>
          <a:noFill/>
          <a:extLst>
            <a:ext uri="{909E8E84-426E-40DD-AFC4-6F175D3DCCD1}">
              <a14:hiddenFill xmlns:a14="http://schemas.microsoft.com/office/drawing/2010/main">
                <a:solidFill>
                  <a:srgbClr val="FFFFFF"/>
                </a:solidFill>
              </a14:hiddenFill>
            </a:ext>
          </a:extLst>
        </p:spPr>
      </p:pic>
      <p:sp>
        <p:nvSpPr>
          <p:cNvPr id="69635" name="Text Box 3">
            <a:extLst>
              <a:ext uri="{FF2B5EF4-FFF2-40B4-BE49-F238E27FC236}">
                <a16:creationId xmlns:a16="http://schemas.microsoft.com/office/drawing/2014/main" id="{6E1C5261-EA1B-41D7-BEB1-B44A2C3072C5}"/>
              </a:ext>
            </a:extLst>
          </p:cNvPr>
          <p:cNvSpPr txBox="1">
            <a:spLocks noChangeArrowheads="1"/>
          </p:cNvSpPr>
          <p:nvPr/>
        </p:nvSpPr>
        <p:spPr bwMode="auto">
          <a:xfrm>
            <a:off x="685800" y="1068050"/>
            <a:ext cx="10896600" cy="1446550"/>
          </a:xfrm>
          <a:prstGeom prst="rect">
            <a:avLst/>
          </a:prstGeom>
          <a:noFill/>
          <a:ln w="57150">
            <a:solidFill>
              <a:srgbClr val="FFFF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4400" dirty="0">
                <a:latin typeface="Times New Roman" panose="02020603050405020304" pitchFamily="18" charset="0"/>
                <a:cs typeface="Times New Roman" panose="02020603050405020304" pitchFamily="18" charset="0"/>
              </a:rPr>
              <a:t>Even Though Living In Most Adverse Circumstances</a:t>
            </a:r>
          </a:p>
        </p:txBody>
      </p:sp>
      <p:sp>
        <p:nvSpPr>
          <p:cNvPr id="69636" name="Text Box 4">
            <a:extLst>
              <a:ext uri="{FF2B5EF4-FFF2-40B4-BE49-F238E27FC236}">
                <a16:creationId xmlns:a16="http://schemas.microsoft.com/office/drawing/2014/main" id="{2DB5DC5D-E99D-4258-A157-3C756B45C324}"/>
              </a:ext>
            </a:extLst>
          </p:cNvPr>
          <p:cNvSpPr txBox="1">
            <a:spLocks noChangeArrowheads="1"/>
          </p:cNvSpPr>
          <p:nvPr/>
        </p:nvSpPr>
        <p:spPr bwMode="auto">
          <a:xfrm>
            <a:off x="609600" y="3200400"/>
            <a:ext cx="9312278" cy="1505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a:solidFill>
                  <a:srgbClr val="FFFF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20000"/>
              </a:lnSpc>
              <a:buFont typeface="Wingdings" panose="05000000000000000000" pitchFamily="2" charset="2"/>
              <a:buChar char="§"/>
            </a:pPr>
            <a:r>
              <a:rPr lang="en-US" altLang="en-US" sz="4000" dirty="0">
                <a:latin typeface="Times New Roman" panose="02020603050405020304" pitchFamily="18" charset="0"/>
                <a:cs typeface="Times New Roman" panose="02020603050405020304" pitchFamily="18" charset="0"/>
              </a:rPr>
              <a:t> Example Paul In Prison 	(</a:t>
            </a:r>
            <a:r>
              <a:rPr lang="en-US" altLang="en-US" sz="4000" dirty="0">
                <a:solidFill>
                  <a:srgbClr val="FFFF00"/>
                </a:solidFill>
                <a:latin typeface="Times New Roman" panose="02020603050405020304" pitchFamily="18" charset="0"/>
                <a:cs typeface="Times New Roman" panose="02020603050405020304" pitchFamily="18" charset="0"/>
              </a:rPr>
              <a:t>Phil. 4:11-13</a:t>
            </a:r>
            <a:r>
              <a:rPr lang="en-US" altLang="en-US" sz="4000" dirty="0">
                <a:latin typeface="Times New Roman" panose="02020603050405020304" pitchFamily="18" charset="0"/>
                <a:cs typeface="Times New Roman" panose="02020603050405020304" pitchFamily="18" charset="0"/>
              </a:rPr>
              <a:t>)</a:t>
            </a:r>
          </a:p>
          <a:p>
            <a:pPr>
              <a:lnSpc>
                <a:spcPct val="120000"/>
              </a:lnSpc>
              <a:buFont typeface="Wingdings" panose="05000000000000000000" pitchFamily="2" charset="2"/>
              <a:buChar char="§"/>
            </a:pPr>
            <a:r>
              <a:rPr lang="en-US" altLang="en-US" sz="4000" dirty="0">
                <a:latin typeface="Times New Roman" panose="02020603050405020304" pitchFamily="18" charset="0"/>
                <a:cs typeface="Times New Roman" panose="02020603050405020304" pitchFamily="18" charset="0"/>
              </a:rPr>
              <a:t> Christians Persecuted 	(</a:t>
            </a:r>
            <a:r>
              <a:rPr lang="en-US" altLang="en-US" sz="4000" dirty="0">
                <a:solidFill>
                  <a:srgbClr val="FFFF00"/>
                </a:solidFill>
                <a:latin typeface="Times New Roman" panose="02020603050405020304" pitchFamily="18" charset="0"/>
                <a:cs typeface="Times New Roman" panose="02020603050405020304" pitchFamily="18" charset="0"/>
              </a:rPr>
              <a:t>1 Pet. 1:6-8</a:t>
            </a:r>
            <a:r>
              <a:rPr lang="en-US" altLang="en-US" sz="4000" dirty="0">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963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963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build="p" autoUpdateAnimBg="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1200</TotalTime>
  <Words>2799</Words>
  <Application>Microsoft Office PowerPoint</Application>
  <PresentationFormat>Widescreen</PresentationFormat>
  <Paragraphs>218</Paragraphs>
  <Slides>21</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Times New Roman</vt:lpstr>
      <vt:lpstr>Cooper Black</vt:lpstr>
      <vt:lpstr>Arial</vt:lpstr>
      <vt:lpstr>Wingdings</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D. Murphy</dc:creator>
  <cp:lastModifiedBy>Gary D. Murphy</cp:lastModifiedBy>
  <cp:revision>56</cp:revision>
  <dcterms:created xsi:type="dcterms:W3CDTF">1601-01-01T00:00:00Z</dcterms:created>
  <dcterms:modified xsi:type="dcterms:W3CDTF">2018-07-01T01:54:25Z</dcterms:modified>
</cp:coreProperties>
</file>