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2" r:id="rId2"/>
    <p:sldId id="306" r:id="rId3"/>
    <p:sldId id="307" r:id="rId4"/>
    <p:sldId id="308" r:id="rId5"/>
    <p:sldId id="316" r:id="rId6"/>
    <p:sldId id="317" r:id="rId7"/>
    <p:sldId id="309" r:id="rId8"/>
    <p:sldId id="310" r:id="rId9"/>
    <p:sldId id="311" r:id="rId10"/>
    <p:sldId id="321" r:id="rId11"/>
    <p:sldId id="318" r:id="rId12"/>
    <p:sldId id="312" r:id="rId13"/>
    <p:sldId id="313" r:id="rId14"/>
    <p:sldId id="314" r:id="rId15"/>
    <p:sldId id="322" r:id="rId16"/>
    <p:sldId id="319" r:id="rId17"/>
    <p:sldId id="323" r:id="rId18"/>
    <p:sldId id="324" r:id="rId19"/>
    <p:sldId id="320" r:id="rId20"/>
    <p:sldId id="325" r:id="rId21"/>
    <p:sldId id="330" r:id="rId22"/>
    <p:sldId id="326" r:id="rId23"/>
    <p:sldId id="327" r:id="rId24"/>
    <p:sldId id="331" r:id="rId25"/>
    <p:sldId id="33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ECFF"/>
    <a:srgbClr val="FFFFFF"/>
    <a:srgbClr val="000099"/>
    <a:srgbClr val="006600"/>
    <a:srgbClr val="663300"/>
    <a:srgbClr val="CC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6667" autoAdjust="0"/>
  </p:normalViewPr>
  <p:slideViewPr>
    <p:cSldViewPr showGuides="1">
      <p:cViewPr varScale="1">
        <p:scale>
          <a:sx n="50" d="100"/>
          <a:sy n="50" d="100"/>
        </p:scale>
        <p:origin x="946" y="53"/>
      </p:cViewPr>
      <p:guideLst>
        <p:guide orient="horz" pos="2160"/>
        <p:guide pos="3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AD27EA22-A597-42B1-969F-F7874C72B08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8003" name="Rectangle 3">
            <a:extLst>
              <a:ext uri="{FF2B5EF4-FFF2-40B4-BE49-F238E27FC236}">
                <a16:creationId xmlns:a16="http://schemas.microsoft.com/office/drawing/2014/main" id="{9F9886BE-52E6-402B-8247-CE857291B86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8004" name="Rectangle 4">
            <a:extLst>
              <a:ext uri="{FF2B5EF4-FFF2-40B4-BE49-F238E27FC236}">
                <a16:creationId xmlns:a16="http://schemas.microsoft.com/office/drawing/2014/main" id="{F1C3A94D-EADF-41D9-BD3C-3A5E6EC90469}"/>
              </a:ext>
            </a:extLst>
          </p:cNvPr>
          <p:cNvSpPr>
            <a:spLocks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8005" name="Rectangle 5">
            <a:extLst>
              <a:ext uri="{FF2B5EF4-FFF2-40B4-BE49-F238E27FC236}">
                <a16:creationId xmlns:a16="http://schemas.microsoft.com/office/drawing/2014/main" id="{7E36FE1A-9354-4AD1-82F2-C11F1B747EC3}"/>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8006" name="Rectangle 6">
            <a:extLst>
              <a:ext uri="{FF2B5EF4-FFF2-40B4-BE49-F238E27FC236}">
                <a16:creationId xmlns:a16="http://schemas.microsoft.com/office/drawing/2014/main" id="{E55797DB-0071-429F-8D54-A3B6E9EFF0EF}"/>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8007" name="Rectangle 7">
            <a:extLst>
              <a:ext uri="{FF2B5EF4-FFF2-40B4-BE49-F238E27FC236}">
                <a16:creationId xmlns:a16="http://schemas.microsoft.com/office/drawing/2014/main" id="{0A016FD8-A544-4486-8BBC-3D4010AD0F75}"/>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0C61B3C-733B-4AA9-AAAD-F4DE1045B0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baseline="0" dirty="0">
                <a:latin typeface="Times New Roman" panose="02020603050405020304" pitchFamily="18" charset="0"/>
              </a:rPr>
              <a:t>    1. having become </a:t>
            </a:r>
            <a:r>
              <a:rPr lang="en-US" sz="1200" b="1" i="0" u="none" strike="noStrike" baseline="0" dirty="0">
                <a:latin typeface="Times New Roman" panose="02020603050405020304" pitchFamily="18" charset="0"/>
              </a:rPr>
              <a:t>so much better than the angels</a:t>
            </a:r>
            <a:r>
              <a:rPr lang="en-US" sz="1200" b="0" i="0" u="none" strike="noStrike" baseline="0" dirty="0">
                <a:latin typeface="Times New Roman" panose="02020603050405020304" pitchFamily="18" charset="0"/>
              </a:rPr>
              <a:t>, as He has by inheritance obtained a more excellent name than they. (</a:t>
            </a:r>
            <a:r>
              <a:rPr lang="en-US" sz="1200" b="1" i="0" u="none" strike="noStrike" baseline="0" dirty="0">
                <a:latin typeface="Times New Roman" panose="02020603050405020304" pitchFamily="18" charset="0"/>
              </a:rPr>
              <a:t>Hebrews 1:4</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2</a:t>
            </a:fld>
            <a:endParaRPr lang="en-US" altLang="en-US"/>
          </a:p>
        </p:txBody>
      </p:sp>
    </p:spTree>
    <p:extLst>
      <p:ext uri="{BB962C8B-B14F-4D97-AF65-F5344CB8AC3E}">
        <p14:creationId xmlns:p14="http://schemas.microsoft.com/office/powerpoint/2010/main" val="2344472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a:t>
            </a:r>
            <a:r>
              <a:rPr lang="en-US" altLang="en-US" sz="1200" dirty="0">
                <a:solidFill>
                  <a:srgbClr val="CC0000"/>
                </a:solidFill>
              </a:rPr>
              <a:t>He Has a More Excellent Name Than Angels</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11</a:t>
            </a:fld>
            <a:endParaRPr lang="en-US" altLang="en-US"/>
          </a:p>
        </p:txBody>
      </p:sp>
    </p:spTree>
    <p:extLst>
      <p:ext uri="{BB962C8B-B14F-4D97-AF65-F5344CB8AC3E}">
        <p14:creationId xmlns:p14="http://schemas.microsoft.com/office/powerpoint/2010/main" val="29956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1. </a:t>
            </a:r>
            <a:r>
              <a:rPr lang="en-US" altLang="en-US" sz="1200" b="1" dirty="0">
                <a:latin typeface="Times New Roman" panose="02020603050405020304" pitchFamily="18" charset="0"/>
                <a:cs typeface="Times New Roman" panose="02020603050405020304" pitchFamily="18" charset="0"/>
              </a:rPr>
              <a:t>Heb. 1:3-4</a:t>
            </a:r>
            <a:endParaRPr lang="en-US" altLang="en-US" sz="1200" dirty="0">
              <a:cs typeface="Times New Roman" panose="02020603050405020304" pitchFamily="18" charset="0"/>
            </a:endParaRPr>
          </a:p>
          <a:p>
            <a:pPr rtl="0"/>
            <a:r>
              <a:rPr lang="en-US" sz="1200" b="0" i="0" u="none" strike="noStrike" baseline="0" dirty="0">
                <a:latin typeface="Times New Roman" panose="02020603050405020304" pitchFamily="18" charset="0"/>
              </a:rPr>
              <a:t>who being the </a:t>
            </a:r>
            <a:r>
              <a:rPr lang="en-US" sz="1200" b="1" i="0" u="none" strike="noStrike" baseline="0" dirty="0">
                <a:latin typeface="Times New Roman" panose="02020603050405020304" pitchFamily="18" charset="0"/>
              </a:rPr>
              <a:t>brightness of His glory </a:t>
            </a:r>
            <a:r>
              <a:rPr lang="en-US" sz="1200" b="0" i="0" u="none" strike="noStrike" baseline="0" dirty="0">
                <a:latin typeface="Times New Roman" panose="02020603050405020304" pitchFamily="18" charset="0"/>
              </a:rPr>
              <a:t>and </a:t>
            </a:r>
            <a:r>
              <a:rPr lang="en-US" sz="1200" b="1" i="0" u="none" strike="noStrike" baseline="0" dirty="0">
                <a:latin typeface="Times New Roman" panose="02020603050405020304" pitchFamily="18" charset="0"/>
              </a:rPr>
              <a:t>the express image of His person</a:t>
            </a:r>
            <a:r>
              <a:rPr lang="en-US" sz="1200" b="0" i="0" u="none" strike="noStrike" baseline="0" dirty="0">
                <a:latin typeface="Times New Roman" panose="02020603050405020304" pitchFamily="18" charset="0"/>
              </a:rPr>
              <a:t>, and upholding all things </a:t>
            </a:r>
            <a:r>
              <a:rPr lang="en-US" sz="1200" b="1" i="0" u="none" strike="noStrike" baseline="0" dirty="0">
                <a:latin typeface="Times New Roman" panose="02020603050405020304" pitchFamily="18" charset="0"/>
              </a:rPr>
              <a:t>by the word of His power</a:t>
            </a:r>
            <a:r>
              <a:rPr lang="en-US" sz="1200" b="0" i="0" u="none" strike="noStrike" baseline="0" dirty="0">
                <a:latin typeface="Times New Roman" panose="02020603050405020304" pitchFamily="18" charset="0"/>
              </a:rPr>
              <a:t>, when </a:t>
            </a:r>
            <a:r>
              <a:rPr lang="en-US" sz="1200" b="1" i="0" u="none" strike="noStrike" baseline="0" dirty="0">
                <a:latin typeface="Times New Roman" panose="02020603050405020304" pitchFamily="18" charset="0"/>
              </a:rPr>
              <a:t>He had by Himself purged our sins</a:t>
            </a:r>
            <a:r>
              <a:rPr lang="en-US" sz="1200" b="0" i="0" u="none" strike="noStrike" baseline="0" dirty="0">
                <a:latin typeface="Times New Roman" panose="02020603050405020304" pitchFamily="18" charset="0"/>
              </a:rPr>
              <a:t>, sat down at the right hand of the Majesty on high, having become so much better than the angels, as He has by inheritance obtained a more excellent name than they. (</a:t>
            </a:r>
            <a:r>
              <a:rPr lang="en-US" sz="1200" b="1" i="0" u="none" strike="noStrike" baseline="0" dirty="0">
                <a:latin typeface="Times New Roman" panose="02020603050405020304" pitchFamily="18" charset="0"/>
              </a:rPr>
              <a:t>Hebrews 1:3-4</a:t>
            </a:r>
            <a:r>
              <a:rPr lang="en-US" sz="1200" b="0" i="0" u="none" strike="noStrike" baseline="0" dirty="0">
                <a:latin typeface="Times New Roman" panose="02020603050405020304" pitchFamily="18" charset="0"/>
              </a:rPr>
              <a:t>)</a:t>
            </a:r>
          </a:p>
          <a:p>
            <a:pPr rtl="0"/>
            <a:r>
              <a:rPr lang="en-US" altLang="en-US" sz="1200" b="0" i="0" u="none" strike="noStrike" baseline="0" dirty="0">
                <a:latin typeface="Times New Roman" panose="02020603050405020304" pitchFamily="18" charset="0"/>
                <a:cs typeface="Times New Roman" panose="02020603050405020304" pitchFamily="18" charset="0"/>
              </a:rPr>
              <a:t>&gt;&gt;&gt;&gt;&gt;&gt;&gt;&gt;&gt;&gt;&gt;&gt;&gt;&gt;&gt;&gt;&gt;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    2. When He was made in likeness of man he became a little lower than angels (</a:t>
            </a:r>
            <a:r>
              <a:rPr lang="en-US" altLang="en-US" sz="1200" b="1" dirty="0">
                <a:cs typeface="Times New Roman" panose="02020603050405020304" pitchFamily="18" charset="0"/>
              </a:rPr>
              <a:t>2:7, 9</a:t>
            </a:r>
            <a:r>
              <a:rPr lang="en-US" altLang="en-US" sz="1200" dirty="0">
                <a:cs typeface="Times New Roman" panose="02020603050405020304" pitchFamily="18" charset="0"/>
              </a:rPr>
              <a:t>)</a:t>
            </a:r>
          </a:p>
          <a:p>
            <a:pPr rtl="0"/>
            <a:r>
              <a:rPr lang="en-US" sz="1200" b="0" i="1" u="none" strike="noStrike" baseline="0" dirty="0">
                <a:latin typeface="Times New Roman" panose="02020603050405020304" pitchFamily="18" charset="0"/>
              </a:rPr>
              <a:t>YOU HAVE MADE HIM A LITTLE LOWER THAN THE ANGELS; YOU HAVE CROWNED HIM WITH GLORY AND HONOR, AND SET HIM OVER THE WORKS OF YOUR HANDS.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2:7</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But we see Jesus, who was made a little lower than the angels, </a:t>
            </a:r>
            <a:r>
              <a:rPr lang="en-US" sz="1200" b="1" i="1" u="none" strike="noStrike" baseline="0" dirty="0">
                <a:latin typeface="Times New Roman" panose="02020603050405020304" pitchFamily="18" charset="0"/>
              </a:rPr>
              <a:t>for</a:t>
            </a:r>
            <a:r>
              <a:rPr lang="en-US" sz="1200" b="0" i="1" u="none" strike="noStrike" baseline="0" dirty="0">
                <a:latin typeface="Times New Roman" panose="02020603050405020304" pitchFamily="18" charset="0"/>
              </a:rPr>
              <a:t> the suffering of death crowned with glory and honor, that He, by the grace of God, might taste death for everyone.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2:9</a:t>
            </a:r>
            <a:r>
              <a:rPr lang="en-US" sz="1200" b="0" i="0" u="none" strike="noStrike" baseline="0" dirty="0">
                <a:latin typeface="Times New Roman" panose="02020603050405020304" pitchFamily="18" charset="0"/>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3. But, by his death, resurrection, and ascension to God’s right hand, He </a:t>
            </a:r>
            <a:r>
              <a:rPr lang="en-US" altLang="en-US" sz="1200" b="1" dirty="0">
                <a:cs typeface="Times New Roman" panose="02020603050405020304" pitchFamily="18" charset="0"/>
              </a:rPr>
              <a:t>resumed</a:t>
            </a:r>
            <a:r>
              <a:rPr lang="en-US" altLang="en-US" sz="1200" dirty="0">
                <a:cs typeface="Times New Roman" panose="02020603050405020304" pitchFamily="18" charset="0"/>
              </a:rPr>
              <a:t> His superiority [His rank, dignity, and reverence]</a:t>
            </a: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4. He has obtained a more excellent name: </a:t>
            </a:r>
            <a:r>
              <a:rPr lang="en-US" altLang="en-US" sz="1200" b="1" dirty="0">
                <a:cs typeface="Times New Roman" panose="02020603050405020304" pitchFamily="18" charset="0"/>
              </a:rPr>
              <a:t>the</a:t>
            </a:r>
            <a:r>
              <a:rPr lang="en-US" altLang="en-US" sz="1200" dirty="0">
                <a:cs typeface="Times New Roman" panose="02020603050405020304" pitchFamily="18" charset="0"/>
              </a:rPr>
              <a:t> “Son of God”</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12</a:t>
            </a:fld>
            <a:endParaRPr lang="en-US" altLang="en-US"/>
          </a:p>
        </p:txBody>
      </p:sp>
    </p:spTree>
    <p:extLst>
      <p:ext uri="{BB962C8B-B14F-4D97-AF65-F5344CB8AC3E}">
        <p14:creationId xmlns:p14="http://schemas.microsoft.com/office/powerpoint/2010/main" val="2392101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a:t>
            </a:r>
            <a:r>
              <a:rPr lang="en-US" altLang="en-US" sz="1200" dirty="0">
                <a:cs typeface="Times New Roman" panose="02020603050405020304" pitchFamily="18" charset="0"/>
              </a:rPr>
              <a:t>Proof from Old Testament (</a:t>
            </a:r>
            <a:r>
              <a:rPr lang="en-US" altLang="en-US" sz="1200" b="1" dirty="0">
                <a:cs typeface="Times New Roman" panose="02020603050405020304" pitchFamily="18" charset="0"/>
              </a:rPr>
              <a:t>1:5</a:t>
            </a:r>
            <a:r>
              <a:rPr lang="en-US" altLang="en-US" sz="1200" dirty="0">
                <a:cs typeface="Times New Roman" panose="02020603050405020304" pitchFamily="18" charset="0"/>
              </a:rPr>
              <a:t>)</a:t>
            </a:r>
          </a:p>
          <a:p>
            <a:pPr rtl="0"/>
            <a:r>
              <a:rPr lang="en-US" sz="1200" b="0" i="1" u="none" strike="noStrike" baseline="0" dirty="0">
                <a:latin typeface="Times New Roman" panose="02020603050405020304" pitchFamily="18" charset="0"/>
              </a:rPr>
              <a:t>For to which of the angels did He ever say: "YOU ARE MY SON, TODAY I HAVE BEGOTTEN YOU"? And again: "I WILL BE TO HIM A FATHER, AND HE SHALL BE TO ME A SON"?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1:5</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&gt;&gt;&gt;&gt;&gt;&gt;&gt;&gt;&gt;&gt;&gt;&gt;&gt;&gt;&gt;&gt;&gt;</a:t>
            </a:r>
            <a:endParaRPr lang="en-US" altLang="en-US" sz="1200"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2. </a:t>
            </a:r>
            <a:r>
              <a:rPr lang="en-US" altLang="en-US" sz="1200" b="0" i="1" dirty="0">
                <a:latin typeface="Times New Roman" panose="02020603050405020304" pitchFamily="18" charset="0"/>
                <a:cs typeface="Times New Roman" panose="02020603050405020304" pitchFamily="18" charset="0"/>
              </a:rPr>
              <a:t>For to which of the angels did He ever say: “You are My Son, Today I have begotten You”? </a:t>
            </a:r>
            <a:r>
              <a:rPr lang="en-US" altLang="en-US" sz="1200" b="0" dirty="0">
                <a:latin typeface="Times New Roman" panose="02020603050405020304" pitchFamily="18" charset="0"/>
                <a:cs typeface="Times New Roman" panose="02020603050405020304" pitchFamily="18" charset="0"/>
              </a:rPr>
              <a:t>(</a:t>
            </a:r>
            <a:r>
              <a:rPr lang="en-US" altLang="en-US" sz="1200" b="1" i="1" dirty="0">
                <a:latin typeface="Times New Roman" panose="02020603050405020304" pitchFamily="18" charset="0"/>
                <a:cs typeface="Times New Roman" panose="02020603050405020304" pitchFamily="18" charset="0"/>
              </a:rPr>
              <a:t>Psa. 2:7</a:t>
            </a:r>
            <a:r>
              <a:rPr lang="en-US" altLang="en-US" sz="1200" b="0" dirty="0">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3. And again: </a:t>
            </a:r>
            <a:r>
              <a:rPr lang="en-US" altLang="en-US" sz="1200" b="0" i="1" dirty="0">
                <a:latin typeface="Times New Roman" panose="02020603050405020304" pitchFamily="18" charset="0"/>
                <a:cs typeface="Times New Roman" panose="02020603050405020304" pitchFamily="18" charset="0"/>
              </a:rPr>
              <a:t>“I will be to Him a Father, And He shall be to Me a Son”?  </a:t>
            </a:r>
            <a:r>
              <a:rPr lang="en-US" altLang="en-US" sz="1200" b="0" dirty="0">
                <a:latin typeface="Times New Roman" panose="02020603050405020304" pitchFamily="18" charset="0"/>
                <a:cs typeface="Times New Roman" panose="02020603050405020304" pitchFamily="18" charset="0"/>
              </a:rPr>
              <a:t>(</a:t>
            </a:r>
            <a:r>
              <a:rPr lang="en-US" altLang="en-US" sz="1200" b="1" i="1" dirty="0">
                <a:latin typeface="Times New Roman" panose="02020603050405020304" pitchFamily="18" charset="0"/>
                <a:cs typeface="Times New Roman" panose="02020603050405020304" pitchFamily="18" charset="0"/>
              </a:rPr>
              <a:t>2 Sam. 7:14</a:t>
            </a:r>
            <a:r>
              <a:rPr lang="en-US" altLang="en-US" sz="1200" b="0" dirty="0">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a:t>
            </a:r>
          </a:p>
          <a:p>
            <a:pPr rtl="0"/>
            <a:r>
              <a:rPr lang="en-US" sz="1200" b="0" i="1" u="none" strike="noStrike" baseline="0" dirty="0">
                <a:latin typeface="Times New Roman" panose="02020603050405020304" pitchFamily="18" charset="0"/>
              </a:rPr>
              <a:t>"I will declare the decree: The LORD has said to Me, 'You are My Son, Today I have begotten You.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Psalms 2:7</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a:t>
            </a:r>
            <a:endParaRPr lang="en-US" altLang="en-US" sz="1200" b="0" dirty="0">
              <a:latin typeface="Times New Roman" panose="02020603050405020304" pitchFamily="18" charset="0"/>
              <a:cs typeface="Times New Roman" panose="02020603050405020304" pitchFamily="18" charset="0"/>
            </a:endParaRPr>
          </a:p>
          <a:p>
            <a:pPr rtl="0"/>
            <a:r>
              <a:rPr lang="en-US" sz="1200" b="0" i="1" u="none" strike="noStrike" baseline="0" dirty="0">
                <a:latin typeface="Times New Roman" panose="02020603050405020304" pitchFamily="18" charset="0"/>
              </a:rPr>
              <a:t>I will be his Father, and he shall be My son. If he commits iniquity, I will chasten him with the rod of men and with the blows of the sons of men. </a:t>
            </a:r>
          </a:p>
          <a:p>
            <a:pPr rtl="0"/>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2 Samuel 7:14</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13</a:t>
            </a:fld>
            <a:endParaRPr lang="en-US" altLang="en-US"/>
          </a:p>
        </p:txBody>
      </p:sp>
    </p:spTree>
    <p:extLst>
      <p:ext uri="{BB962C8B-B14F-4D97-AF65-F5344CB8AC3E}">
        <p14:creationId xmlns:p14="http://schemas.microsoft.com/office/powerpoint/2010/main" val="1528262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4000" dirty="0">
                <a:cs typeface="Times New Roman" panose="02020603050405020304" pitchFamily="18" charset="0"/>
              </a:rPr>
              <a:t>    1. To no other has the Father said, “</a:t>
            </a:r>
            <a:r>
              <a:rPr lang="en-US" altLang="en-US" sz="4000" b="1" i="1" dirty="0">
                <a:cs typeface="Times New Roman" panose="02020603050405020304" pitchFamily="18" charset="0"/>
              </a:rPr>
              <a:t>You are My Son</a:t>
            </a:r>
            <a:r>
              <a:rPr lang="en-US" altLang="en-US" sz="4000" dirty="0">
                <a:cs typeface="Times New Roman" panose="02020603050405020304" pitchFamily="18" charset="0"/>
              </a:rPr>
              <a:t>”</a:t>
            </a:r>
          </a:p>
          <a:p>
            <a:pPr eaLnBrk="1" hangingPunct="1">
              <a:buFontTx/>
              <a:buNone/>
            </a:pPr>
            <a:r>
              <a:rPr lang="en-US" altLang="en-US" sz="4000" dirty="0">
                <a:cs typeface="Times New Roman" panose="02020603050405020304" pitchFamily="18" charset="0"/>
              </a:rPr>
              <a:t>&gt;&gt;&gt;&gt;&gt;&gt;&gt;&gt;&gt;&gt;&gt;&gt;&gt;&gt;&gt;&gt;&gt;</a:t>
            </a:r>
          </a:p>
          <a:p>
            <a:pPr eaLnBrk="1" hangingPunct="1">
              <a:buFontTx/>
              <a:buNone/>
            </a:pPr>
            <a:r>
              <a:rPr lang="en-US" altLang="en-US" sz="4000" dirty="0">
                <a:cs typeface="Times New Roman" panose="02020603050405020304" pitchFamily="18" charset="0"/>
              </a:rPr>
              <a:t>    2. Angels are called collectively “</a:t>
            </a:r>
            <a:r>
              <a:rPr lang="en-US" altLang="en-US" sz="4000" b="1" dirty="0">
                <a:cs typeface="Times New Roman" panose="02020603050405020304" pitchFamily="18" charset="0"/>
              </a:rPr>
              <a:t>sons of God</a:t>
            </a:r>
            <a:r>
              <a:rPr lang="en-US" altLang="en-US" sz="4000" dirty="0">
                <a:cs typeface="Times New Roman" panose="02020603050405020304" pitchFamily="18" charset="0"/>
              </a:rPr>
              <a:t>” (</a:t>
            </a:r>
            <a:r>
              <a:rPr lang="en-US" altLang="en-US" sz="4000" b="1" dirty="0">
                <a:cs typeface="Times New Roman" panose="02020603050405020304" pitchFamily="18" charset="0"/>
              </a:rPr>
              <a:t>Job 1:6; 2:1</a:t>
            </a:r>
            <a:r>
              <a:rPr lang="en-US" altLang="en-US" sz="4000" dirty="0">
                <a:cs typeface="Times New Roman" panose="02020603050405020304" pitchFamily="18" charset="0"/>
              </a:rPr>
              <a:t>)</a:t>
            </a:r>
          </a:p>
          <a:p>
            <a:pPr rtl="0"/>
            <a:r>
              <a:rPr lang="en-US" sz="1200" b="0" i="1" u="none" strike="noStrike" baseline="0" dirty="0">
                <a:latin typeface="Times New Roman" panose="02020603050405020304" pitchFamily="18" charset="0"/>
              </a:rPr>
              <a:t>Now there was a day when the </a:t>
            </a:r>
            <a:r>
              <a:rPr lang="en-US" sz="1200" b="1" i="1" u="none" strike="noStrike" baseline="0" dirty="0">
                <a:latin typeface="Times New Roman" panose="02020603050405020304" pitchFamily="18" charset="0"/>
              </a:rPr>
              <a:t>sons of God </a:t>
            </a:r>
            <a:r>
              <a:rPr lang="en-US" sz="1200" b="0" i="1" u="none" strike="noStrike" baseline="0" dirty="0">
                <a:latin typeface="Times New Roman" panose="02020603050405020304" pitchFamily="18" charset="0"/>
              </a:rPr>
              <a:t>came to present themselves before the LORD, and Satan also came among them.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Job 1:6</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Again there was a day when </a:t>
            </a:r>
            <a:r>
              <a:rPr lang="en-US" sz="1200" b="1" i="1" u="none" strike="noStrike" baseline="0" dirty="0">
                <a:latin typeface="Times New Roman" panose="02020603050405020304" pitchFamily="18" charset="0"/>
              </a:rPr>
              <a:t>the sons of God </a:t>
            </a:r>
            <a:r>
              <a:rPr lang="en-US" sz="1200" b="0" i="1" u="none" strike="noStrike" baseline="0" dirty="0">
                <a:latin typeface="Times New Roman" panose="02020603050405020304" pitchFamily="18" charset="0"/>
              </a:rPr>
              <a:t>came to present themselves before the LORD, and Satan came also among them to present himself before the LORD</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Job 2:1</a:t>
            </a:r>
            <a:r>
              <a:rPr lang="en-US" sz="1200" b="0" i="0" u="none" strike="noStrike" baseline="0" dirty="0">
                <a:latin typeface="Times New Roman" panose="02020603050405020304" pitchFamily="18" charset="0"/>
              </a:rPr>
              <a:t>)</a:t>
            </a:r>
            <a:endParaRPr lang="en-US" altLang="en-US" sz="4000" dirty="0">
              <a:cs typeface="Times New Roman" panose="02020603050405020304" pitchFamily="18" charset="0"/>
            </a:endParaRPr>
          </a:p>
          <a:p>
            <a:pPr eaLnBrk="1" hangingPunct="1">
              <a:buFontTx/>
              <a:buNone/>
            </a:pPr>
            <a:r>
              <a:rPr lang="en-US" altLang="en-US" sz="4000" dirty="0">
                <a:cs typeface="Times New Roman" panose="02020603050405020304" pitchFamily="18" charset="0"/>
              </a:rPr>
              <a:t>&gt;&gt;&gt;&gt;&gt;&gt;&gt;&gt;&gt;&gt;&gt;&gt;&gt;&gt;&gt;&gt;&gt;</a:t>
            </a:r>
          </a:p>
          <a:p>
            <a:pPr marL="0" lvl="0" indent="0" eaLnBrk="1" hangingPunct="1">
              <a:buFontTx/>
              <a:buNone/>
            </a:pPr>
            <a:r>
              <a:rPr lang="en-US" altLang="en-US" sz="4000" dirty="0">
                <a:cs typeface="Times New Roman" panose="02020603050405020304" pitchFamily="18" charset="0"/>
              </a:rPr>
              <a:t>        a. The angels are thereby “</a:t>
            </a:r>
            <a:r>
              <a:rPr lang="en-US" altLang="en-US" sz="4000" b="1" dirty="0">
                <a:cs typeface="Times New Roman" panose="02020603050405020304" pitchFamily="18" charset="0"/>
              </a:rPr>
              <a:t>a</a:t>
            </a:r>
            <a:r>
              <a:rPr lang="en-US" altLang="en-US" sz="4000" dirty="0">
                <a:cs typeface="Times New Roman" panose="02020603050405020304" pitchFamily="18" charset="0"/>
              </a:rPr>
              <a:t>” son, not “</a:t>
            </a:r>
            <a:r>
              <a:rPr lang="en-US" altLang="en-US" sz="4000" b="1" dirty="0">
                <a:cs typeface="Times New Roman" panose="02020603050405020304" pitchFamily="18" charset="0"/>
              </a:rPr>
              <a:t>the</a:t>
            </a:r>
            <a:r>
              <a:rPr lang="en-US" altLang="en-US" sz="4000" dirty="0">
                <a:cs typeface="Times New Roman" panose="02020603050405020304" pitchFamily="18" charset="0"/>
              </a:rPr>
              <a:t> Son”</a:t>
            </a:r>
          </a:p>
          <a:p>
            <a:pPr marL="0" lvl="0" indent="0" eaLnBrk="1" hangingPunct="1">
              <a:buFontTx/>
              <a:buNone/>
            </a:pPr>
            <a:r>
              <a:rPr lang="en-US" altLang="en-US" sz="4000" dirty="0">
                <a:cs typeface="Times New Roman" panose="02020603050405020304" pitchFamily="18" charset="0"/>
              </a:rPr>
              <a:t>&gt;&gt;&gt;&gt;&gt;&gt;&gt;&gt;&gt;&gt;&gt;&gt;&gt;&gt;&gt;&gt;&gt;</a:t>
            </a:r>
          </a:p>
          <a:p>
            <a:pPr lvl="0" eaLnBrk="1" hangingPunct="1">
              <a:buFontTx/>
              <a:buNone/>
            </a:pPr>
            <a:r>
              <a:rPr lang="en-US" altLang="en-US" sz="4000" dirty="0">
                <a:cs typeface="Times New Roman" panose="02020603050405020304" pitchFamily="18" charset="0"/>
              </a:rPr>
              <a:t>        b. They are identify as creations of God as the sons of God.</a:t>
            </a:r>
          </a:p>
          <a:p>
            <a:pPr lvl="0" eaLnBrk="1" hangingPunct="1">
              <a:buFontTx/>
              <a:buNone/>
            </a:pPr>
            <a:r>
              <a:rPr lang="en-US" altLang="en-US" sz="4000" dirty="0">
                <a:cs typeface="Times New Roman" panose="02020603050405020304" pitchFamily="18" charset="0"/>
              </a:rPr>
              <a:t>&gt;&gt;&gt;&gt;&gt;&gt;&gt;&gt;&gt;&gt;&gt;&gt;&gt;&gt;&gt;&gt;&gt;</a:t>
            </a:r>
          </a:p>
          <a:p>
            <a:pPr eaLnBrk="1" hangingPunct="1">
              <a:buFontTx/>
              <a:buNone/>
            </a:pPr>
            <a:r>
              <a:rPr lang="en-US" altLang="en-US" sz="4000" dirty="0">
                <a:cs typeface="Times New Roman" panose="02020603050405020304" pitchFamily="18" charset="0"/>
              </a:rPr>
              <a:t>    3. Christians are referred to as sons of God (</a:t>
            </a:r>
            <a:r>
              <a:rPr lang="en-US" altLang="en-US" sz="4000" b="1" dirty="0">
                <a:cs typeface="Times New Roman" panose="02020603050405020304" pitchFamily="18" charset="0"/>
              </a:rPr>
              <a:t>Gal. 3:26</a:t>
            </a:r>
            <a:r>
              <a:rPr lang="en-US" altLang="en-US" sz="4000" dirty="0">
                <a:cs typeface="Times New Roman" panose="02020603050405020304" pitchFamily="18" charset="0"/>
              </a:rPr>
              <a:t>) – each one is “</a:t>
            </a:r>
            <a:r>
              <a:rPr lang="en-US" altLang="en-US" sz="4000" b="1" dirty="0">
                <a:cs typeface="Times New Roman" panose="02020603050405020304" pitchFamily="18" charset="0"/>
              </a:rPr>
              <a:t>a</a:t>
            </a:r>
            <a:r>
              <a:rPr lang="en-US" altLang="en-US" sz="4000" dirty="0">
                <a:cs typeface="Times New Roman" panose="02020603050405020304" pitchFamily="18" charset="0"/>
              </a:rPr>
              <a:t>” son</a:t>
            </a:r>
          </a:p>
          <a:p>
            <a:pPr eaLnBrk="1" hangingPunct="1">
              <a:buFontTx/>
              <a:buNone/>
            </a:pPr>
            <a:r>
              <a:rPr lang="en-US" altLang="en-US" sz="4000" dirty="0">
                <a:cs typeface="Times New Roman" panose="02020603050405020304" pitchFamily="18" charset="0"/>
              </a:rPr>
              <a:t>&gt;&gt;&gt;&gt;&gt;&gt;&gt;&gt;&gt;&gt;&gt;&gt;&gt;&gt;&gt;&gt;&gt;</a:t>
            </a:r>
          </a:p>
          <a:p>
            <a:pPr eaLnBrk="1" hangingPunct="1">
              <a:buFontTx/>
              <a:buNone/>
            </a:pPr>
            <a:r>
              <a:rPr lang="en-US" altLang="en-US" sz="4000" dirty="0">
                <a:cs typeface="Times New Roman" panose="02020603050405020304" pitchFamily="18" charset="0"/>
              </a:rPr>
              <a:t>        a. We are thereby Identified as redeemed into God’s family.</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14</a:t>
            </a:fld>
            <a:endParaRPr lang="en-US" altLang="en-US"/>
          </a:p>
        </p:txBody>
      </p:sp>
    </p:spTree>
    <p:extLst>
      <p:ext uri="{BB962C8B-B14F-4D97-AF65-F5344CB8AC3E}">
        <p14:creationId xmlns:p14="http://schemas.microsoft.com/office/powerpoint/2010/main" val="4090566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FontTx/>
              <a:buNone/>
            </a:pPr>
            <a:r>
              <a:rPr lang="en-US" altLang="en-US" sz="1200" dirty="0">
                <a:cs typeface="Times New Roman" panose="02020603050405020304" pitchFamily="18" charset="0"/>
              </a:rPr>
              <a:t>    1. John depicts His divinity (</a:t>
            </a:r>
            <a:r>
              <a:rPr lang="en-US" altLang="en-US" sz="1200" b="1" dirty="0">
                <a:cs typeface="Times New Roman" panose="02020603050405020304" pitchFamily="18" charset="0"/>
              </a:rPr>
              <a:t>John 5:18</a:t>
            </a:r>
            <a:r>
              <a:rPr lang="en-US" altLang="en-US" sz="1200" dirty="0">
                <a:cs typeface="Times New Roman" panose="02020603050405020304" pitchFamily="18" charset="0"/>
              </a:rPr>
              <a:t>)</a:t>
            </a:r>
          </a:p>
          <a:p>
            <a:pPr rtl="0"/>
            <a:r>
              <a:rPr lang="en-US" sz="1200" b="0" i="0" u="none" strike="noStrike" baseline="0" dirty="0">
                <a:latin typeface="Times New Roman" panose="02020603050405020304" pitchFamily="18" charset="0"/>
              </a:rPr>
              <a:t>Therefore the Jews sought all the more to kill Him, because He not only broke the Sabbath, but also </a:t>
            </a:r>
            <a:r>
              <a:rPr lang="en-US" sz="1200" b="1" i="0" u="none" strike="noStrike" baseline="0" dirty="0">
                <a:latin typeface="Times New Roman" panose="02020603050405020304" pitchFamily="18" charset="0"/>
              </a:rPr>
              <a:t>said that God was His Father</a:t>
            </a:r>
            <a:r>
              <a:rPr lang="en-US" sz="1200" b="0" i="0" u="none" strike="noStrike" baseline="0" dirty="0">
                <a:latin typeface="Times New Roman" panose="02020603050405020304" pitchFamily="18" charset="0"/>
              </a:rPr>
              <a:t>, making Himself equal with God. (</a:t>
            </a:r>
            <a:r>
              <a:rPr lang="en-US" sz="1200" b="1" i="0" u="none" strike="noStrike" baseline="0" dirty="0">
                <a:latin typeface="Times New Roman" panose="02020603050405020304" pitchFamily="18" charset="0"/>
              </a:rPr>
              <a:t>John 5:18</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&gt;&gt;&gt;&gt;&gt;&gt;&gt;&gt;&gt;&gt;&gt;&gt;&gt;&gt;&gt;&gt;&gt;&gt;&gt;&gt;</a:t>
            </a:r>
            <a:endParaRPr lang="en-US" altLang="en-US" sz="1200"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    2. Depicts Him as unique Mediator (</a:t>
            </a:r>
            <a:r>
              <a:rPr lang="en-US" altLang="en-US" sz="1200" b="1" dirty="0">
                <a:cs typeface="Times New Roman" panose="02020603050405020304" pitchFamily="18" charset="0"/>
              </a:rPr>
              <a:t>1 Tim. 2:5</a:t>
            </a:r>
            <a:r>
              <a:rPr lang="en-US" altLang="en-US" sz="1200" dirty="0">
                <a:cs typeface="Times New Roman" panose="02020603050405020304" pitchFamily="18" charset="0"/>
              </a:rPr>
              <a:t>)</a:t>
            </a:r>
          </a:p>
          <a:p>
            <a:pPr rtl="0"/>
            <a:r>
              <a:rPr lang="en-US" sz="1200" b="0" i="1" u="none" strike="noStrike" baseline="0" dirty="0">
                <a:latin typeface="Times New Roman" panose="02020603050405020304" pitchFamily="18" charset="0"/>
              </a:rPr>
              <a:t>For there is one God and one Mediator between God and men, the Man Christ Jesus,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Timothy 2:5</a:t>
            </a:r>
            <a:r>
              <a:rPr lang="en-US" sz="1200" b="0" i="0" u="none" strike="noStrike" baseline="0" dirty="0">
                <a:latin typeface="Times New Roman" panose="02020603050405020304" pitchFamily="18" charset="0"/>
              </a:rPr>
              <a:t>)</a:t>
            </a:r>
            <a:endParaRPr lang="en-US" altLang="en-US" sz="1200"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&gt;&gt;&gt;&gt;&gt;&gt;&gt;&gt;&gt;&gt;&gt;&gt;&gt;&gt;&gt;&gt;&gt;&gt;&gt;&gt;</a:t>
            </a:r>
          </a:p>
          <a:p>
            <a:pPr eaLnBrk="1" hangingPunct="1">
              <a:lnSpc>
                <a:spcPct val="110000"/>
              </a:lnSpc>
              <a:buFontTx/>
              <a:buNone/>
            </a:pPr>
            <a:r>
              <a:rPr lang="en-US" altLang="en-US" sz="1200" dirty="0">
                <a:cs typeface="Times New Roman" panose="02020603050405020304" pitchFamily="18" charset="0"/>
              </a:rPr>
              <a:t>    3. Depicts Him as King over God’s people (</a:t>
            </a:r>
            <a:r>
              <a:rPr lang="en-US" altLang="en-US" sz="1200" b="1" dirty="0">
                <a:cs typeface="Times New Roman" panose="02020603050405020304" pitchFamily="18" charset="0"/>
              </a:rPr>
              <a:t>Luke 1:32</a:t>
            </a:r>
            <a:r>
              <a:rPr lang="en-US" altLang="en-US" sz="1200" dirty="0">
                <a:cs typeface="Times New Roman" panose="02020603050405020304" pitchFamily="18" charset="0"/>
              </a:rPr>
              <a:t>)</a:t>
            </a:r>
          </a:p>
          <a:p>
            <a:pPr rtl="0"/>
            <a:r>
              <a:rPr lang="en-US" sz="1200" b="0" i="1" u="none" strike="noStrike" baseline="0" dirty="0">
                <a:latin typeface="Times New Roman" panose="02020603050405020304" pitchFamily="18" charset="0"/>
              </a:rPr>
              <a:t>He will be great, and will be called the Son of the Highest; and the Lord God will </a:t>
            </a:r>
            <a:r>
              <a:rPr lang="en-US" sz="1200" b="1" i="1" u="none" strike="noStrike" baseline="0" dirty="0">
                <a:latin typeface="Times New Roman" panose="02020603050405020304" pitchFamily="18" charset="0"/>
              </a:rPr>
              <a:t>give Him the throne </a:t>
            </a:r>
            <a:r>
              <a:rPr lang="en-US" sz="1200" b="0" i="1" u="none" strike="noStrike" baseline="0" dirty="0">
                <a:latin typeface="Times New Roman" panose="02020603050405020304" pitchFamily="18" charset="0"/>
              </a:rPr>
              <a:t>of His father David.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Luke 1:32</a:t>
            </a:r>
            <a:r>
              <a:rPr lang="en-US" sz="1200" b="0" i="0" u="none" strike="noStrike" baseline="0" dirty="0">
                <a:latin typeface="Times New Roman" panose="02020603050405020304" pitchFamily="18" charset="0"/>
              </a:rPr>
              <a:t>)</a:t>
            </a:r>
            <a:endParaRPr lang="en-US" altLang="en-US" sz="1200"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&gt;&gt;&gt;&gt;&gt;&gt;&gt;&gt;&gt;&gt;&gt;&gt;&gt;&gt;&gt;&gt;&gt;&gt;&gt;&gt;</a:t>
            </a:r>
          </a:p>
          <a:p>
            <a:pPr eaLnBrk="1" hangingPunct="1">
              <a:lnSpc>
                <a:spcPct val="110000"/>
              </a:lnSpc>
              <a:buFontTx/>
              <a:buNone/>
            </a:pPr>
            <a:r>
              <a:rPr lang="en-US" altLang="en-US" sz="1200" dirty="0">
                <a:solidFill>
                  <a:srgbClr val="CC0000"/>
                </a:solidFill>
                <a:latin typeface="Times New Roman" panose="02020603050405020304" pitchFamily="18" charset="0"/>
                <a:cs typeface="Times New Roman" panose="02020603050405020304" pitchFamily="18" charset="0"/>
              </a:rPr>
              <a:t>    4. Angels are only messengers, </a:t>
            </a:r>
            <a:r>
              <a:rPr lang="en-US" altLang="en-US" sz="1200" b="1" dirty="0">
                <a:solidFill>
                  <a:srgbClr val="CC0000"/>
                </a:solidFill>
                <a:latin typeface="Times New Roman" panose="02020603050405020304" pitchFamily="18" charset="0"/>
                <a:cs typeface="Times New Roman" panose="02020603050405020304" pitchFamily="18" charset="0"/>
              </a:rPr>
              <a:t>Jesus</a:t>
            </a:r>
            <a:r>
              <a:rPr lang="en-US" altLang="en-US" sz="1200" dirty="0">
                <a:solidFill>
                  <a:srgbClr val="CC0000"/>
                </a:solidFill>
                <a:latin typeface="Times New Roman" panose="02020603050405020304" pitchFamily="18" charset="0"/>
                <a:cs typeface="Times New Roman" panose="02020603050405020304" pitchFamily="18" charset="0"/>
              </a:rPr>
              <a:t> is the Son of God (</a:t>
            </a:r>
            <a:r>
              <a:rPr lang="en-US" altLang="en-US" sz="1200" b="1" dirty="0">
                <a:solidFill>
                  <a:srgbClr val="CC0000"/>
                </a:solidFill>
                <a:latin typeface="Times New Roman" panose="02020603050405020304" pitchFamily="18" charset="0"/>
                <a:cs typeface="Times New Roman" panose="02020603050405020304" pitchFamily="18" charset="0"/>
              </a:rPr>
              <a:t>Matt. 3:16-17; 17:5</a:t>
            </a:r>
            <a:r>
              <a:rPr lang="en-US" altLang="en-US" sz="1200" dirty="0">
                <a:solidFill>
                  <a:srgbClr val="CC0000"/>
                </a:solidFill>
                <a:latin typeface="Times New Roman" panose="02020603050405020304" pitchFamily="18" charset="0"/>
                <a:cs typeface="Times New Roman" panose="02020603050405020304" pitchFamily="18" charset="0"/>
              </a:rPr>
              <a:t>)</a:t>
            </a:r>
          </a:p>
          <a:p>
            <a:pPr rtl="0"/>
            <a:r>
              <a:rPr lang="en-US" sz="1200" b="0" i="1" u="none" strike="noStrike" baseline="0" dirty="0">
                <a:latin typeface="Times New Roman" panose="02020603050405020304" pitchFamily="18" charset="0"/>
              </a:rPr>
              <a:t>And suddenly a voice came from heaven, saying, "</a:t>
            </a:r>
            <a:r>
              <a:rPr lang="en-US" sz="1200" b="1" i="1" u="none" strike="noStrike" baseline="0" dirty="0">
                <a:latin typeface="Times New Roman" panose="02020603050405020304" pitchFamily="18" charset="0"/>
              </a:rPr>
              <a:t>This is My beloved Son</a:t>
            </a:r>
            <a:r>
              <a:rPr lang="en-US" sz="1200" b="0" i="1" u="none" strike="noStrike" baseline="0" dirty="0">
                <a:latin typeface="Times New Roman" panose="02020603050405020304" pitchFamily="18" charset="0"/>
              </a:rPr>
              <a:t>, in whom I am well pleased."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Matthew 3:17</a:t>
            </a:r>
            <a:r>
              <a:rPr lang="en-US" sz="1200" b="0" i="0" u="none" strike="noStrike" baseline="0" dirty="0">
                <a:latin typeface="Times New Roman" panose="02020603050405020304" pitchFamily="18" charset="0"/>
              </a:rPr>
              <a:t>)</a:t>
            </a:r>
            <a:endParaRPr lang="en-US" altLang="en-US" sz="1200" dirty="0">
              <a:solidFill>
                <a:srgbClr val="CC0000"/>
              </a:solidFill>
              <a:latin typeface="Times New Roman" panose="02020603050405020304" pitchFamily="18" charset="0"/>
              <a:cs typeface="Times New Roman" panose="02020603050405020304" pitchFamily="18" charset="0"/>
            </a:endParaRPr>
          </a:p>
          <a:p>
            <a:pPr eaLnBrk="1" hangingPunct="1">
              <a:lnSpc>
                <a:spcPct val="110000"/>
              </a:lnSpc>
              <a:buFontTx/>
              <a:buNone/>
            </a:pPr>
            <a:r>
              <a:rPr lang="en-US" altLang="en-US" sz="1200" dirty="0">
                <a:solidFill>
                  <a:srgbClr val="CC0000"/>
                </a:solidFill>
                <a:latin typeface="Times New Roman" panose="02020603050405020304" pitchFamily="18" charset="0"/>
                <a:cs typeface="Times New Roman" panose="02020603050405020304" pitchFamily="18" charset="0"/>
              </a:rPr>
              <a:t>----------------------------------</a:t>
            </a:r>
          </a:p>
          <a:p>
            <a:pPr rtl="0"/>
            <a:r>
              <a:rPr lang="en-US" sz="1200" b="0" i="1" u="none" strike="noStrike" baseline="0" dirty="0">
                <a:latin typeface="Times New Roman" panose="02020603050405020304" pitchFamily="18" charset="0"/>
              </a:rPr>
              <a:t>While he was still speaking, behold, a bright cloud overshadowed them; and suddenly a voice came out of the cloud, saying, "This is </a:t>
            </a:r>
            <a:r>
              <a:rPr lang="en-US" sz="1200" b="1" i="1" u="none" strike="noStrike" baseline="0" dirty="0">
                <a:latin typeface="Times New Roman" panose="02020603050405020304" pitchFamily="18" charset="0"/>
              </a:rPr>
              <a:t>My beloved Son</a:t>
            </a:r>
            <a:r>
              <a:rPr lang="en-US" sz="1200" b="0" i="1" u="none" strike="noStrike" baseline="0" dirty="0">
                <a:latin typeface="Times New Roman" panose="02020603050405020304" pitchFamily="18" charset="0"/>
              </a:rPr>
              <a:t>, in whom I am well pleased. Hear Him!"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Matthew 17:5</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15</a:t>
            </a:fld>
            <a:endParaRPr lang="en-US" altLang="en-US"/>
          </a:p>
        </p:txBody>
      </p:sp>
    </p:spTree>
    <p:extLst>
      <p:ext uri="{BB962C8B-B14F-4D97-AF65-F5344CB8AC3E}">
        <p14:creationId xmlns:p14="http://schemas.microsoft.com/office/powerpoint/2010/main" val="1825716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a:t>
            </a:r>
            <a:r>
              <a:rPr lang="en-US" altLang="en-US" sz="1200" dirty="0">
                <a:solidFill>
                  <a:srgbClr val="CC0000"/>
                </a:solidFill>
                <a:latin typeface="Times New Roman" panose="02020603050405020304" pitchFamily="18" charset="0"/>
                <a:cs typeface="Times New Roman" panose="02020603050405020304" pitchFamily="18" charset="0"/>
              </a:rPr>
              <a:t>He Is Worshiped by Angels</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16</a:t>
            </a:fld>
            <a:endParaRPr lang="en-US" altLang="en-US"/>
          </a:p>
        </p:txBody>
      </p:sp>
    </p:spTree>
    <p:extLst>
      <p:ext uri="{BB962C8B-B14F-4D97-AF65-F5344CB8AC3E}">
        <p14:creationId xmlns:p14="http://schemas.microsoft.com/office/powerpoint/2010/main" val="1207668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sz="1200" b="0" dirty="0">
                <a:latin typeface="Times New Roman" panose="02020603050405020304" pitchFamily="18" charset="0"/>
                <a:cs typeface="Times New Roman" panose="02020603050405020304" pitchFamily="18" charset="0"/>
              </a:rPr>
              <a:t>    1. But when He again brings the firstborn into the world, He says</a:t>
            </a:r>
            <a:r>
              <a:rPr lang="en-US" altLang="en-US" sz="1200" b="0" i="1" dirty="0">
                <a:latin typeface="Times New Roman" panose="02020603050405020304" pitchFamily="18" charset="0"/>
                <a:cs typeface="Times New Roman" panose="02020603050405020304" pitchFamily="18" charset="0"/>
              </a:rPr>
              <a:t>: “Let all the angels of God worship Him.” </a:t>
            </a:r>
            <a:r>
              <a:rPr lang="en-US" altLang="en-US" sz="1200" b="0" i="0" dirty="0">
                <a:latin typeface="Times New Roman" panose="02020603050405020304" pitchFamily="18" charset="0"/>
                <a:cs typeface="Times New Roman" panose="02020603050405020304" pitchFamily="18" charset="0"/>
              </a:rPr>
              <a:t>(</a:t>
            </a:r>
            <a:r>
              <a:rPr lang="en-US" altLang="en-US" sz="1200" b="1" i="0" dirty="0">
                <a:latin typeface="Times New Roman" panose="02020603050405020304" pitchFamily="18" charset="0"/>
                <a:cs typeface="Times New Roman" panose="02020603050405020304" pitchFamily="18" charset="0"/>
              </a:rPr>
              <a:t>Heb 1:6</a:t>
            </a:r>
            <a:r>
              <a:rPr lang="en-US" altLang="en-US" sz="1200" b="0" i="0" dirty="0">
                <a:latin typeface="Times New Roman" panose="02020603050405020304" pitchFamily="18" charset="0"/>
                <a:cs typeface="Times New Roman" panose="02020603050405020304" pitchFamily="18" charset="0"/>
              </a:rPr>
              <a:t>)</a:t>
            </a:r>
          </a:p>
          <a:p>
            <a:pPr>
              <a:buFontTx/>
              <a:buNone/>
            </a:pPr>
            <a:r>
              <a:rPr lang="en-US" altLang="en-US" sz="1200" b="0" i="0" dirty="0">
                <a:latin typeface="Times New Roman" panose="02020603050405020304" pitchFamily="18" charset="0"/>
                <a:cs typeface="Times New Roman" panose="02020603050405020304" pitchFamily="18" charset="0"/>
              </a:rPr>
              <a:t>&gt;&gt;&gt;&gt;&gt;&gt;&gt;&gt;&gt;&gt;&gt;&gt;&gt;&gt;&gt;&gt;&gt;</a:t>
            </a:r>
          </a:p>
          <a:p>
            <a:pPr eaLnBrk="1" hangingPunct="1">
              <a:buFontTx/>
              <a:buNone/>
            </a:pPr>
            <a:r>
              <a:rPr lang="en-US" altLang="en-US" sz="1200" dirty="0">
                <a:cs typeface="Times New Roman" panose="02020603050405020304" pitchFamily="18" charset="0"/>
              </a:rPr>
              <a:t>    2. Angels not worthy of worship (</a:t>
            </a:r>
            <a:r>
              <a:rPr lang="en-US" altLang="en-US" sz="1200" b="1" dirty="0">
                <a:cs typeface="Times New Roman" panose="02020603050405020304" pitchFamily="18" charset="0"/>
              </a:rPr>
              <a:t>Rev. 22:8-9</a:t>
            </a:r>
            <a:r>
              <a:rPr lang="en-US" altLang="en-US" sz="1200" dirty="0">
                <a:cs typeface="Times New Roman" panose="02020603050405020304" pitchFamily="18" charset="0"/>
              </a:rPr>
              <a:t>)</a:t>
            </a:r>
          </a:p>
          <a:p>
            <a:pPr rtl="0"/>
            <a:r>
              <a:rPr lang="en-US" sz="1200" b="0" i="1" u="none" strike="noStrike" baseline="0" dirty="0">
                <a:latin typeface="Times New Roman" panose="02020603050405020304" pitchFamily="18" charset="0"/>
              </a:rPr>
              <a:t>Then he said to me, "See that you do not do that. For I am your fellow servant, and of your brethren the prophets, and of those who keep the words of this book. Worship God."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Revelation 22:9</a:t>
            </a:r>
            <a:r>
              <a:rPr lang="en-US" sz="1200" b="0" i="0" u="none" strike="noStrike" baseline="0" dirty="0">
                <a:latin typeface="Times New Roman" panose="02020603050405020304" pitchFamily="18" charset="0"/>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a:t>
            </a:r>
          </a:p>
          <a:p>
            <a:pPr eaLnBrk="1" hangingPunct="1">
              <a:buFontTx/>
              <a:buNone/>
            </a:pPr>
            <a:r>
              <a:rPr lang="en-US" altLang="en-US" sz="1200" dirty="0">
                <a:cs typeface="Times New Roman" panose="02020603050405020304" pitchFamily="18" charset="0"/>
              </a:rPr>
              <a:t>    3. Only God is to be worshiped (</a:t>
            </a:r>
            <a:r>
              <a:rPr lang="en-US" altLang="en-US" sz="1200" b="1" dirty="0">
                <a:cs typeface="Times New Roman" panose="02020603050405020304" pitchFamily="18" charset="0"/>
              </a:rPr>
              <a:t>Matt. 4:10</a:t>
            </a:r>
            <a:r>
              <a:rPr lang="en-US" altLang="en-US" sz="1200" dirty="0">
                <a:cs typeface="Times New Roman" panose="02020603050405020304" pitchFamily="18" charset="0"/>
              </a:rPr>
              <a:t>)</a:t>
            </a:r>
          </a:p>
          <a:p>
            <a:pPr rtl="0"/>
            <a:r>
              <a:rPr lang="en-US" sz="1200" b="0" i="1" u="none" strike="noStrike" baseline="0" dirty="0">
                <a:latin typeface="Times New Roman" panose="02020603050405020304" pitchFamily="18" charset="0"/>
              </a:rPr>
              <a:t>Then Jesus said to him, "Away with you, Satan! For it is written, 'YOU SHALL WORSHIP THE LORD YOUR GOD, AND HIM ONLY YOU SHALL SERVE.' "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Matthew 4:10</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pPr eaLnBrk="1" hangingPunct="1">
              <a:buFontTx/>
              <a:buNone/>
            </a:pP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a:t>
            </a:r>
          </a:p>
          <a:p>
            <a:pPr eaLnBrk="1" hangingPunct="1">
              <a:buFontTx/>
              <a:buNone/>
            </a:pPr>
            <a:r>
              <a:rPr lang="en-US" altLang="en-US" sz="1200" dirty="0">
                <a:cs typeface="Times New Roman" panose="02020603050405020304" pitchFamily="18" charset="0"/>
              </a:rPr>
              <a:t>    4. Jesus is superior, He is worthy of Our worship</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17</a:t>
            </a:fld>
            <a:endParaRPr lang="en-US" altLang="en-US"/>
          </a:p>
        </p:txBody>
      </p:sp>
    </p:spTree>
    <p:extLst>
      <p:ext uri="{BB962C8B-B14F-4D97-AF65-F5344CB8AC3E}">
        <p14:creationId xmlns:p14="http://schemas.microsoft.com/office/powerpoint/2010/main" val="3927338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a:t>
            </a:r>
            <a:r>
              <a:rPr lang="en-US" altLang="en-US" sz="1200" b="0" dirty="0">
                <a:latin typeface="Times New Roman" panose="02020603050405020304" pitchFamily="18" charset="0"/>
                <a:cs typeface="Times New Roman" panose="02020603050405020304" pitchFamily="18" charset="0"/>
              </a:rPr>
              <a:t>And of the angels He says: “Who makes His angels spirits [“winds”] And His ministers a flame of fire.”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&gt;&gt;&gt;&gt;&gt;&gt;&gt;&gt;&gt;&gt;&gt;&gt;&gt;</a:t>
            </a:r>
          </a:p>
          <a:p>
            <a:pPr eaLnBrk="1" hangingPunct="1">
              <a:lnSpc>
                <a:spcPct val="110000"/>
              </a:lnSpc>
              <a:buFontTx/>
              <a:buNone/>
            </a:pPr>
            <a:r>
              <a:rPr lang="en-US" altLang="en-US" sz="1200" dirty="0">
                <a:cs typeface="Times New Roman" panose="02020603050405020304" pitchFamily="18" charset="0"/>
              </a:rPr>
              <a:t>    2. A quote from </a:t>
            </a:r>
            <a:r>
              <a:rPr lang="en-US" altLang="en-US" sz="1200" b="1" dirty="0">
                <a:cs typeface="Times New Roman" panose="02020603050405020304" pitchFamily="18" charset="0"/>
              </a:rPr>
              <a:t>Psa. 104:4</a:t>
            </a:r>
            <a:endParaRPr lang="en-US" altLang="en-US" sz="1200" b="0" dirty="0">
              <a:cs typeface="Times New Roman" panose="02020603050405020304" pitchFamily="18" charset="0"/>
            </a:endParaRPr>
          </a:p>
          <a:p>
            <a:pPr rtl="0"/>
            <a:r>
              <a:rPr lang="en-US" sz="1200" b="1" i="1" u="none" strike="noStrike" baseline="0" dirty="0">
                <a:latin typeface="Times New Roman" panose="02020603050405020304" pitchFamily="18" charset="0"/>
              </a:rPr>
              <a:t>Who makes His angels spirits</a:t>
            </a:r>
            <a:r>
              <a:rPr lang="en-US" sz="1200" b="0" i="1" u="none" strike="noStrike" baseline="0" dirty="0">
                <a:latin typeface="Times New Roman" panose="02020603050405020304" pitchFamily="18" charset="0"/>
              </a:rPr>
              <a:t>, His ministers a flame of fire.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Psalms 104:4</a:t>
            </a:r>
            <a:r>
              <a:rPr lang="en-US" sz="1200" b="0" i="0" u="none" strike="noStrike" baseline="0" dirty="0">
                <a:latin typeface="Times New Roman" panose="02020603050405020304" pitchFamily="18" charset="0"/>
              </a:rPr>
              <a:t>)</a:t>
            </a:r>
            <a:endParaRPr lang="en-US" altLang="en-US" sz="1200" b="1" dirty="0">
              <a:cs typeface="Times New Roman" panose="02020603050405020304" pitchFamily="18" charset="0"/>
            </a:endParaRPr>
          </a:p>
          <a:p>
            <a:pPr eaLnBrk="1" hangingPunct="1">
              <a:lnSpc>
                <a:spcPct val="110000"/>
              </a:lnSpc>
              <a:buFontTx/>
              <a:buNone/>
            </a:pPr>
            <a:r>
              <a:rPr lang="en-US" altLang="en-US" sz="1200" b="1" dirty="0">
                <a:cs typeface="Times New Roman" panose="02020603050405020304" pitchFamily="18" charset="0"/>
              </a:rPr>
              <a:t>&gt;&gt;&gt;&gt;&gt;&gt;&gt;&gt;&gt;&gt;&gt;&gt;&gt;&gt;&gt;&gt;&gt;&gt;&gt;&gt;&gt;</a:t>
            </a:r>
          </a:p>
          <a:p>
            <a:pPr eaLnBrk="1" hangingPunct="1">
              <a:lnSpc>
                <a:spcPct val="110000"/>
              </a:lnSpc>
              <a:buFontTx/>
              <a:buNone/>
            </a:pPr>
            <a:r>
              <a:rPr lang="en-US" altLang="en-US" sz="1200" dirty="0">
                <a:cs typeface="Times New Roman" panose="02020603050405020304" pitchFamily="18" charset="0"/>
              </a:rPr>
              <a:t>    3. The Son created the angels</a:t>
            </a:r>
          </a:p>
          <a:p>
            <a:pPr eaLnBrk="1" hangingPunct="1">
              <a:lnSpc>
                <a:spcPct val="110000"/>
              </a:lnSpc>
              <a:buFontTx/>
              <a:buNone/>
            </a:pPr>
            <a:r>
              <a:rPr lang="en-US" altLang="en-US" sz="1200" dirty="0">
                <a:cs typeface="Times New Roman" panose="02020603050405020304" pitchFamily="18" charset="0"/>
              </a:rPr>
              <a:t>&gt;&gt;&gt;&gt;&gt;&gt;&gt;&gt;&gt;&gt;&gt;&gt;&gt;&gt;&gt;&gt;&gt;&gt;&gt;&gt;&gt;</a:t>
            </a:r>
          </a:p>
          <a:p>
            <a:pPr eaLnBrk="1" hangingPunct="1">
              <a:lnSpc>
                <a:spcPct val="110000"/>
              </a:lnSpc>
              <a:buFontTx/>
              <a:buNone/>
            </a:pPr>
            <a:r>
              <a:rPr lang="en-US" altLang="en-US" sz="1200" dirty="0">
                <a:cs typeface="Times New Roman" panose="02020603050405020304" pitchFamily="18" charset="0"/>
              </a:rPr>
              <a:t>    4. As the God who rules over angels, the Son is worthy to be worshiped.</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18</a:t>
            </a:fld>
            <a:endParaRPr lang="en-US" altLang="en-US"/>
          </a:p>
        </p:txBody>
      </p:sp>
    </p:spTree>
    <p:extLst>
      <p:ext uri="{BB962C8B-B14F-4D97-AF65-F5344CB8AC3E}">
        <p14:creationId xmlns:p14="http://schemas.microsoft.com/office/powerpoint/2010/main" val="3373522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a:t>
            </a:r>
            <a:r>
              <a:rPr lang="en-US" altLang="en-US" sz="1200" dirty="0">
                <a:solidFill>
                  <a:srgbClr val="CC0000"/>
                </a:solidFill>
                <a:latin typeface="Times New Roman" panose="02020603050405020304" pitchFamily="18" charset="0"/>
                <a:cs typeface="Times New Roman" panose="02020603050405020304" pitchFamily="18" charset="0"/>
              </a:rPr>
              <a:t>He Rules While Angels Only Serve</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19</a:t>
            </a:fld>
            <a:endParaRPr lang="en-US" altLang="en-US"/>
          </a:p>
        </p:txBody>
      </p:sp>
    </p:spTree>
    <p:extLst>
      <p:ext uri="{BB962C8B-B14F-4D97-AF65-F5344CB8AC3E}">
        <p14:creationId xmlns:p14="http://schemas.microsoft.com/office/powerpoint/2010/main" val="1384316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a:t>
            </a:r>
            <a:r>
              <a:rPr lang="en-US" altLang="en-US" sz="1200" b="0" dirty="0">
                <a:latin typeface="Times New Roman" panose="02020603050405020304" pitchFamily="18" charset="0"/>
                <a:cs typeface="Times New Roman" panose="02020603050405020304" pitchFamily="18" charset="0"/>
              </a:rPr>
              <a:t>But to the Son He says: “</a:t>
            </a:r>
            <a:r>
              <a:rPr lang="en-US" altLang="en-US" sz="1200" b="0" i="1" dirty="0">
                <a:latin typeface="Times New Roman" panose="02020603050405020304" pitchFamily="18" charset="0"/>
                <a:cs typeface="Times New Roman" panose="02020603050405020304" pitchFamily="18" charset="0"/>
              </a:rPr>
              <a:t>Your throne, O God, is forever and ever; A scepter of righteousness is the scepter of Your kingdom</a:t>
            </a:r>
            <a:r>
              <a:rPr lang="en-US" altLang="en-US" sz="1200" b="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Heb 1:8</a:t>
            </a:r>
            <a:r>
              <a:rPr lang="en-US" altLang="en-US" sz="1200" b="0" dirty="0">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&gt;&gt;&gt;&gt;&gt;&gt;&gt;&gt;&gt;&gt;&gt;&gt;&gt;&gt;&gt;&gt;&gt;&gt;&gt;&gt;&gt;&gt;&gt;&gt;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2. </a:t>
            </a:r>
            <a:r>
              <a:rPr lang="en-US" altLang="en-US" sz="1200" dirty="0">
                <a:cs typeface="Times New Roman" panose="02020603050405020304" pitchFamily="18" charset="0"/>
              </a:rPr>
              <a:t>The Son is God</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20</a:t>
            </a:fld>
            <a:endParaRPr lang="en-US" altLang="en-US"/>
          </a:p>
        </p:txBody>
      </p:sp>
    </p:spTree>
    <p:extLst>
      <p:ext uri="{BB962C8B-B14F-4D97-AF65-F5344CB8AC3E}">
        <p14:creationId xmlns:p14="http://schemas.microsoft.com/office/powerpoint/2010/main" val="187994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4000" dirty="0">
                <a:cs typeface="Times New Roman" panose="02020603050405020304" pitchFamily="18" charset="0"/>
              </a:rPr>
              <a:t>    1. Hebrews – Is a letter written to Jewish Christians living in Jerusalem at the time of it’s writing.</a:t>
            </a:r>
          </a:p>
          <a:p>
            <a:pPr eaLnBrk="1" hangingPunct="1">
              <a:buFontTx/>
              <a:buNone/>
            </a:pPr>
            <a:r>
              <a:rPr lang="en-US" altLang="en-US" sz="4000" dirty="0">
                <a:cs typeface="Times New Roman" panose="02020603050405020304" pitchFamily="18" charset="0"/>
              </a:rPr>
              <a:t>&gt;&gt;&gt;&gt;&gt;&gt;&gt;&gt;&gt;&gt;&gt;&gt;&gt;&gt;</a:t>
            </a:r>
          </a:p>
          <a:p>
            <a:pPr lvl="0" eaLnBrk="1" hangingPunct="1">
              <a:buFontTx/>
              <a:buNone/>
            </a:pPr>
            <a:r>
              <a:rPr lang="en-US" altLang="en-US" sz="4000" dirty="0">
                <a:cs typeface="Times New Roman" panose="02020603050405020304" pitchFamily="18" charset="0"/>
              </a:rPr>
              <a:t>    2. They were 2</a:t>
            </a:r>
            <a:r>
              <a:rPr lang="en-US" altLang="en-US" sz="4000" baseline="30000" dirty="0">
                <a:cs typeface="Times New Roman" panose="02020603050405020304" pitchFamily="18" charset="0"/>
              </a:rPr>
              <a:t>nd</a:t>
            </a:r>
            <a:r>
              <a:rPr lang="en-US" altLang="en-US" sz="4000" dirty="0">
                <a:cs typeface="Times New Roman" panose="02020603050405020304" pitchFamily="18" charset="0"/>
              </a:rPr>
              <a:t> generation Christians </a:t>
            </a:r>
            <a:r>
              <a:rPr lang="en-US" altLang="en-US" sz="4000" b="1" dirty="0">
                <a:cs typeface="Times New Roman" panose="02020603050405020304" pitchFamily="18" charset="0"/>
              </a:rPr>
              <a:t>(2:3</a:t>
            </a:r>
            <a:r>
              <a:rPr lang="en-US" altLang="en-US" sz="4000" dirty="0">
                <a:cs typeface="Times New Roman" panose="02020603050405020304" pitchFamily="18" charset="0"/>
              </a:rPr>
              <a:t>)</a:t>
            </a:r>
          </a:p>
          <a:p>
            <a:pPr rtl="0"/>
            <a:r>
              <a:rPr lang="en-US" sz="1200" b="0" i="1" u="none" strike="noStrike" baseline="0" dirty="0">
                <a:latin typeface="Times New Roman" panose="02020603050405020304" pitchFamily="18" charset="0"/>
              </a:rPr>
              <a:t>how shall we escape if we neglect so great a salvation, which at the first began to be spoken by the Lord, and was confirmed to us by those who heard Him, </a:t>
            </a:r>
          </a:p>
          <a:p>
            <a:pPr rtl="0"/>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2:3</a:t>
            </a:r>
            <a:r>
              <a:rPr lang="en-US" sz="1200" b="0" i="0" u="none" strike="noStrike" baseline="0" dirty="0">
                <a:latin typeface="Times New Roman" panose="02020603050405020304" pitchFamily="18" charset="0"/>
              </a:rPr>
              <a:t>)</a:t>
            </a:r>
          </a:p>
          <a:p>
            <a:pPr rtl="0"/>
            <a:r>
              <a:rPr lang="en-US" altLang="en-US" sz="1200" b="0" i="0" u="none" strike="noStrike" baseline="0" dirty="0">
                <a:latin typeface="Times New Roman" panose="02020603050405020304" pitchFamily="18" charset="0"/>
                <a:cs typeface="Times New Roman" panose="02020603050405020304" pitchFamily="18" charset="0"/>
              </a:rPr>
              <a:t>        a. The Apostles were spreading the word of God into the second and third generation of Christians.</a:t>
            </a:r>
          </a:p>
          <a:p>
            <a:pPr rtl="0"/>
            <a:r>
              <a:rPr lang="en-US" altLang="en-US" sz="1200" b="0" i="0" u="none" strike="noStrike" baseline="0" dirty="0">
                <a:latin typeface="Times New Roman" panose="02020603050405020304" pitchFamily="18" charset="0"/>
                <a:cs typeface="Times New Roman" panose="02020603050405020304" pitchFamily="18" charset="0"/>
              </a:rPr>
              <a:t>&gt;&gt;&gt;&gt;&gt;&gt;&gt;&gt;&gt;&gt;&gt;&gt;&gt;&gt;</a:t>
            </a:r>
            <a:endParaRPr lang="en-US" altLang="en-US" sz="4000" dirty="0">
              <a:cs typeface="Times New Roman" panose="02020603050405020304" pitchFamily="18" charset="0"/>
            </a:endParaRPr>
          </a:p>
          <a:p>
            <a:pPr lvl="0" eaLnBrk="1" hangingPunct="1">
              <a:buFontTx/>
              <a:buNone/>
            </a:pPr>
            <a:r>
              <a:rPr lang="en-US" altLang="en-US" sz="4000" dirty="0">
                <a:cs typeface="Times New Roman" panose="02020603050405020304" pitchFamily="18" charset="0"/>
              </a:rPr>
              <a:t>    3. These Jewish Christians were becoming Lukewarm in their Christianity – by being negligent in Bible study, prayers, assembly, and benevolence (</a:t>
            </a:r>
            <a:r>
              <a:rPr lang="en-US" altLang="en-US" sz="4000" b="1" dirty="0">
                <a:cs typeface="Times New Roman" panose="02020603050405020304" pitchFamily="18" charset="0"/>
              </a:rPr>
              <a:t>4:14-16; 5:12; 10:25</a:t>
            </a:r>
            <a:r>
              <a:rPr lang="en-US" altLang="en-US" sz="4000" dirty="0">
                <a:cs typeface="Times New Roman" panose="02020603050405020304" pitchFamily="18" charset="0"/>
              </a:rPr>
              <a:t>)</a:t>
            </a:r>
          </a:p>
          <a:p>
            <a:pPr rtl="0"/>
            <a:r>
              <a:rPr lang="en-US" sz="1200" b="0" i="1" u="none" strike="noStrike" baseline="0" dirty="0">
                <a:latin typeface="Times New Roman" panose="02020603050405020304" pitchFamily="18" charset="0"/>
              </a:rPr>
              <a:t>For we do not have a High Priest who cannot sympathize with our weaknesses, but was in all points tempted as we are, yet without sin.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4:15</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For though by this time you ought to be teachers, you need someone to teach you again the first principles of the oracles of God; and you have come to need milk and not solid food.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5:12</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not forsaking the assembling of ourselves together, as is the manner of some, but exhorting one another, and so much the more as you see the Day approaching.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10:25</a:t>
            </a:r>
            <a:r>
              <a:rPr lang="en-US" sz="1200" b="0" i="0" u="none" strike="noStrike" baseline="0" dirty="0">
                <a:latin typeface="Times New Roman" panose="02020603050405020304" pitchFamily="18" charset="0"/>
              </a:rPr>
              <a:t>)</a:t>
            </a:r>
          </a:p>
          <a:p>
            <a:pPr rtl="0"/>
            <a:r>
              <a:rPr lang="en-US" altLang="en-US" sz="1200" b="0" i="0" u="none" strike="noStrike" baseline="0" dirty="0">
                <a:latin typeface="Times New Roman" panose="02020603050405020304" pitchFamily="18" charset="0"/>
                <a:cs typeface="Times New Roman" panose="02020603050405020304" pitchFamily="18" charset="0"/>
              </a:rPr>
              <a:t>---------------------</a:t>
            </a:r>
            <a:endParaRPr lang="en-US" altLang="en-US" sz="4000" dirty="0">
              <a:cs typeface="Times New Roman" panose="02020603050405020304" pitchFamily="18" charset="0"/>
            </a:endParaRPr>
          </a:p>
          <a:p>
            <a:pPr lvl="0" eaLnBrk="1" hangingPunct="1">
              <a:buFontTx/>
              <a:buNone/>
            </a:pPr>
            <a:r>
              <a:rPr lang="en-US" altLang="en-US" sz="4000" dirty="0">
                <a:cs typeface="Times New Roman" panose="02020603050405020304" pitchFamily="18" charset="0"/>
              </a:rPr>
              <a:t>    4. In Today’s vernacular, they were discouraged (</a:t>
            </a:r>
            <a:r>
              <a:rPr lang="en-US" altLang="en-US" sz="4000" b="1" dirty="0">
                <a:cs typeface="Times New Roman" panose="02020603050405020304" pitchFamily="18" charset="0"/>
              </a:rPr>
              <a:t>12:11</a:t>
            </a:r>
            <a:r>
              <a:rPr lang="en-US" altLang="en-US" sz="4000" dirty="0">
                <a:cs typeface="Times New Roman" panose="02020603050405020304" pitchFamily="18" charset="0"/>
              </a:rPr>
              <a:t>)</a:t>
            </a:r>
          </a:p>
          <a:p>
            <a:pPr rtl="0"/>
            <a:r>
              <a:rPr lang="en-US" sz="1200" b="0" i="1" u="none" strike="noStrike" baseline="0" dirty="0">
                <a:latin typeface="Times New Roman" panose="02020603050405020304" pitchFamily="18" charset="0"/>
              </a:rPr>
              <a:t>Now no chastening seems to be joyful for the present, but painful; nevertheless, afterward it yields the peaceable fruit of righteousness to those who have been trained by it.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12:11</a:t>
            </a:r>
            <a:r>
              <a:rPr lang="en-US" sz="1200" b="0" i="0" u="none" strike="noStrike" baseline="0" dirty="0">
                <a:latin typeface="Times New Roman" panose="02020603050405020304" pitchFamily="18" charset="0"/>
              </a:rPr>
              <a:t>)</a:t>
            </a:r>
            <a:endParaRPr lang="en-US" altLang="en-US" sz="4000" dirty="0">
              <a:cs typeface="Times New Roman" panose="02020603050405020304" pitchFamily="18" charset="0"/>
            </a:endParaRPr>
          </a:p>
          <a:p>
            <a:pPr lvl="0" eaLnBrk="1" hangingPunct="1">
              <a:buFontTx/>
              <a:buNone/>
            </a:pPr>
            <a:r>
              <a:rPr lang="en-US" altLang="en-US" sz="4000" dirty="0">
                <a:cs typeface="Times New Roman" panose="02020603050405020304" pitchFamily="18" charset="0"/>
              </a:rPr>
              <a:t>    5. They were falling away from the faith.</a:t>
            </a:r>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3</a:t>
            </a:fld>
            <a:endParaRPr lang="en-US" altLang="en-US"/>
          </a:p>
        </p:txBody>
      </p:sp>
    </p:spTree>
    <p:extLst>
      <p:ext uri="{BB962C8B-B14F-4D97-AF65-F5344CB8AC3E}">
        <p14:creationId xmlns:p14="http://schemas.microsoft.com/office/powerpoint/2010/main" val="4011945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a:t>
            </a:r>
            <a:r>
              <a:rPr lang="en-US" altLang="en-US" sz="1200" b="0" dirty="0">
                <a:latin typeface="Times New Roman" panose="02020603050405020304" pitchFamily="18" charset="0"/>
                <a:cs typeface="Times New Roman" panose="02020603050405020304" pitchFamily="18" charset="0"/>
              </a:rPr>
              <a:t>But to the Son He says: “Your throne, O God, is forever and ever; A scepter of righteousness is the scepter of Your kingdom.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        a. The Son is God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&gt;&gt;&gt;&gt;&gt;&gt;&gt;&gt;&gt;&gt;&gt;&gt;&gt;&gt;&gt;</a:t>
            </a:r>
          </a:p>
          <a:p>
            <a:pPr eaLnBrk="1" hangingPunct="1">
              <a:buFontTx/>
              <a:buNone/>
            </a:pPr>
            <a:r>
              <a:rPr lang="en-US" dirty="0"/>
              <a:t>    3. </a:t>
            </a:r>
            <a:r>
              <a:rPr lang="en-US" altLang="en-US" sz="1200" dirty="0">
                <a:cs typeface="Times New Roman" panose="02020603050405020304" pitchFamily="18" charset="0"/>
              </a:rPr>
              <a:t>Angels – are His messengers &amp; servants</a:t>
            </a:r>
          </a:p>
          <a:p>
            <a:pPr eaLnBrk="1" hangingPunct="1">
              <a:buFontTx/>
              <a:buNone/>
            </a:pPr>
            <a:r>
              <a:rPr lang="en-US" altLang="en-US" sz="1200" dirty="0">
                <a:cs typeface="Times New Roman" panose="02020603050405020304" pitchFamily="18" charset="0"/>
              </a:rPr>
              <a:t>&gt;&gt;&gt;&gt;&gt;&gt;&gt;&gt;&gt;&gt;&gt;&gt;&gt;&gt;&gt;</a:t>
            </a:r>
          </a:p>
          <a:p>
            <a:pPr eaLnBrk="1" hangingPunct="1">
              <a:buFontTx/>
              <a:buNone/>
            </a:pPr>
            <a:r>
              <a:rPr lang="en-US" altLang="en-US" sz="1200" dirty="0">
                <a:cs typeface="Times New Roman" panose="02020603050405020304" pitchFamily="18" charset="0"/>
              </a:rPr>
              <a:t>    4. Christ rules from His throne</a:t>
            </a:r>
          </a:p>
          <a:p>
            <a:pPr eaLnBrk="1" hangingPunct="1">
              <a:buFontTx/>
              <a:buNone/>
            </a:pPr>
            <a:r>
              <a:rPr lang="en-US" altLang="en-US" sz="1200" dirty="0">
                <a:cs typeface="Times New Roman" panose="02020603050405020304" pitchFamily="18" charset="0"/>
              </a:rPr>
              <a: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5. </a:t>
            </a:r>
            <a:r>
              <a:rPr lang="en-US" altLang="en-US" sz="1200" b="1" dirty="0">
                <a:cs typeface="Times New Roman" panose="02020603050405020304" pitchFamily="18" charset="0"/>
              </a:rPr>
              <a:t>Heb. 1:8-14 </a:t>
            </a:r>
            <a:r>
              <a:rPr lang="en-US" altLang="en-US" sz="1200" dirty="0">
                <a:cs typeface="Times New Roman" panose="02020603050405020304" pitchFamily="18" charset="0"/>
              </a:rPr>
              <a:t>present </a:t>
            </a:r>
            <a:r>
              <a:rPr lang="en-US" altLang="en-US" sz="1200" b="1" dirty="0">
                <a:cs typeface="Times New Roman" panose="02020603050405020304" pitchFamily="18" charset="0"/>
              </a:rPr>
              <a:t>3</a:t>
            </a:r>
            <a:r>
              <a:rPr lang="en-US" altLang="en-US" sz="1200" dirty="0">
                <a:cs typeface="Times New Roman" panose="02020603050405020304" pitchFamily="18" charset="0"/>
              </a:rPr>
              <a:t> aspects of Christ’s rule</a:t>
            </a:r>
          </a:p>
          <a:p>
            <a:r>
              <a:rPr lang="en-US" dirty="0"/>
              <a:t>&gt;&gt;&gt;&gt;&gt;&gt;&gt;&gt;&gt;&gt;&gt;&gt;&gt;&gt;&gt;</a:t>
            </a:r>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21</a:t>
            </a:fld>
            <a:endParaRPr lang="en-US" altLang="en-US"/>
          </a:p>
        </p:txBody>
      </p:sp>
    </p:spTree>
    <p:extLst>
      <p:ext uri="{BB962C8B-B14F-4D97-AF65-F5344CB8AC3E}">
        <p14:creationId xmlns:p14="http://schemas.microsoft.com/office/powerpoint/2010/main" val="1481804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4000" dirty="0">
                <a:cs typeface="Times New Roman" panose="02020603050405020304" pitchFamily="18" charset="0"/>
              </a:rPr>
              <a:t>    1. The Quality of His rule is (</a:t>
            </a:r>
            <a:r>
              <a:rPr lang="en-US" altLang="en-US" sz="4000" b="1" dirty="0">
                <a:cs typeface="Times New Roman" panose="02020603050405020304" pitchFamily="18" charset="0"/>
              </a:rPr>
              <a:t>1:8-9</a:t>
            </a:r>
            <a:r>
              <a:rPr lang="en-US" altLang="en-US" sz="4000" dirty="0">
                <a:cs typeface="Times New Roman" panose="02020603050405020304" pitchFamily="18" charset="0"/>
              </a:rPr>
              <a:t>) – righteousness</a:t>
            </a:r>
          </a:p>
          <a:p>
            <a:pPr rtl="0"/>
            <a:r>
              <a:rPr lang="en-US" sz="1200" b="0" i="0" u="none" strike="noStrike" baseline="0" dirty="0">
                <a:latin typeface="Times New Roman" panose="02020603050405020304" pitchFamily="18" charset="0"/>
              </a:rPr>
              <a:t>But to the Son He says: "YOUR THRONE, O GOD, IS FOREVER AND EVER; A SCEPTER OF </a:t>
            </a:r>
            <a:r>
              <a:rPr lang="en-US" sz="1200" b="1" i="0" u="none" strike="noStrike" baseline="0" dirty="0">
                <a:latin typeface="Times New Roman" panose="02020603050405020304" pitchFamily="18" charset="0"/>
              </a:rPr>
              <a:t>RIGHTEOUSNESS</a:t>
            </a:r>
            <a:r>
              <a:rPr lang="en-US" sz="1200" b="0" i="0" u="none" strike="noStrike" baseline="0" dirty="0">
                <a:latin typeface="Times New Roman" panose="02020603050405020304" pitchFamily="18" charset="0"/>
              </a:rPr>
              <a:t> IS THE SCEPTER OF YOUR KINGDOM. YOU HAVE </a:t>
            </a:r>
            <a:r>
              <a:rPr lang="en-US" sz="1200" b="1" i="0" u="none" strike="noStrike" baseline="0" dirty="0">
                <a:latin typeface="Times New Roman" panose="02020603050405020304" pitchFamily="18" charset="0"/>
              </a:rPr>
              <a:t>LOVED RIGHTEOUSNESS </a:t>
            </a:r>
            <a:r>
              <a:rPr lang="en-US" sz="1200" b="0" i="0" u="none" strike="noStrike" baseline="0" dirty="0">
                <a:latin typeface="Times New Roman" panose="02020603050405020304" pitchFamily="18" charset="0"/>
              </a:rPr>
              <a:t>AND HATED LAWLESSNESS; THEREFORE GOD, YOUR GOD, HAS ANOINTED YOU WITH THE OIL OF GLADNESS MORE THAN YOUR COMPANIONS." (</a:t>
            </a:r>
            <a:r>
              <a:rPr lang="en-US" sz="1200" b="1" i="0" u="none" strike="noStrike" baseline="0" dirty="0">
                <a:latin typeface="Times New Roman" panose="02020603050405020304" pitchFamily="18" charset="0"/>
              </a:rPr>
              <a:t>Hebrews 1:8-9</a:t>
            </a:r>
            <a:r>
              <a:rPr lang="en-US" sz="1200" b="0" i="0" u="none" strike="noStrike" baseline="0" dirty="0">
                <a:latin typeface="Times New Roman" panose="02020603050405020304" pitchFamily="18" charset="0"/>
              </a:rPr>
              <a:t>)</a:t>
            </a:r>
          </a:p>
          <a:p>
            <a:pPr eaLnBrk="1" hangingPunct="1">
              <a:buFontTx/>
              <a:buNone/>
            </a:pPr>
            <a:r>
              <a:rPr lang="en-US" altLang="en-US" sz="4000" dirty="0">
                <a:cs typeface="Times New Roman" panose="02020603050405020304" pitchFamily="18" charset="0"/>
              </a:rPr>
              <a:t>&gt;&gt;&gt;&gt;&gt;&gt;&gt;&gt;&gt;&gt;&gt;&gt;&gt;&gt;&gt;&gt;&gt;&gt;</a:t>
            </a:r>
          </a:p>
          <a:p>
            <a:pPr eaLnBrk="1" hangingPunct="1">
              <a:buFontTx/>
              <a:buNone/>
            </a:pPr>
            <a:r>
              <a:rPr lang="en-US" altLang="en-US" sz="4000" dirty="0">
                <a:cs typeface="Times New Roman" panose="02020603050405020304" pitchFamily="18" charset="0"/>
              </a:rPr>
              <a:t>    2. Extent of His rule (</a:t>
            </a:r>
            <a:r>
              <a:rPr lang="en-US" altLang="en-US" sz="4000" b="1" dirty="0">
                <a:cs typeface="Times New Roman" panose="02020603050405020304" pitchFamily="18" charset="0"/>
              </a:rPr>
              <a:t>1:10-12</a:t>
            </a:r>
            <a:r>
              <a:rPr lang="en-US" altLang="en-US" sz="4000" dirty="0">
                <a:cs typeface="Times New Roman" panose="02020603050405020304" pitchFamily="18" charset="0"/>
              </a:rPr>
              <a:t>)</a:t>
            </a:r>
          </a:p>
          <a:p>
            <a:pPr lvl="0" eaLnBrk="1" hangingPunct="1">
              <a:buFontTx/>
              <a:buNone/>
            </a:pPr>
            <a:r>
              <a:rPr lang="en-US" altLang="en-US" sz="4000" dirty="0">
                <a:cs typeface="Times New Roman" panose="02020603050405020304" pitchFamily="18" charset="0"/>
              </a:rPr>
              <a:t>        a. What is beyond His creation’ is that which He will destroy (cf. </a:t>
            </a:r>
            <a:r>
              <a:rPr lang="en-US" altLang="en-US" sz="4000" b="1" dirty="0">
                <a:cs typeface="Times New Roman" panose="02020603050405020304" pitchFamily="18" charset="0"/>
              </a:rPr>
              <a:t>2 Pet. 3:10</a:t>
            </a:r>
            <a:r>
              <a:rPr lang="en-US" altLang="en-US" sz="4000" dirty="0">
                <a:cs typeface="Times New Roman" panose="02020603050405020304" pitchFamily="18" charset="0"/>
              </a:rPr>
              <a:t>)</a:t>
            </a:r>
          </a:p>
          <a:p>
            <a:pPr rtl="0"/>
            <a:r>
              <a:rPr lang="en-US" sz="1200" b="0" i="1" u="none" strike="noStrike" baseline="0" dirty="0">
                <a:latin typeface="Times New Roman" panose="02020603050405020304" pitchFamily="18" charset="0"/>
              </a:rPr>
              <a:t>But the day of the Lord will come as a thief in the night, in which the heavens will pass away with a great noise, and the elements will melt with fervent heat; both the earth and the works that are in it will be burned up.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2 Peter 3:10</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&gt;&gt;&gt;&gt;&gt;&gt;&gt;&gt;&gt;&gt;&gt;&gt;&gt;&gt;&gt;&gt;&gt;&gt;</a:t>
            </a:r>
            <a:endParaRPr lang="en-US" altLang="en-US" sz="4000" dirty="0">
              <a:cs typeface="Times New Roman" panose="02020603050405020304" pitchFamily="18" charset="0"/>
            </a:endParaRPr>
          </a:p>
          <a:p>
            <a:pPr lvl="0" eaLnBrk="1" hangingPunct="1">
              <a:buFontTx/>
              <a:buNone/>
            </a:pPr>
            <a:r>
              <a:rPr lang="en-US" altLang="en-US" sz="4000" dirty="0">
                <a:cs typeface="Times New Roman" panose="02020603050405020304" pitchFamily="18" charset="0"/>
              </a:rPr>
              <a:t>        b. His rule will continue</a:t>
            </a:r>
          </a:p>
          <a:p>
            <a:pPr lvl="0" eaLnBrk="1" hangingPunct="1">
              <a:buFontTx/>
              <a:buNone/>
            </a:pPr>
            <a:r>
              <a:rPr lang="en-US" altLang="en-US" sz="4000" dirty="0">
                <a:cs typeface="Times New Roman" panose="02020603050405020304" pitchFamily="18" charset="0"/>
              </a:rPr>
              <a:t>&gt;&gt;&gt;&gt;&gt;&gt;&gt;&gt;&gt;&gt;&gt;&gt;&gt;&gt;&gt;&gt;&gt;&gt;</a:t>
            </a:r>
          </a:p>
          <a:p>
            <a:pPr eaLnBrk="1" hangingPunct="1">
              <a:buFontTx/>
              <a:buNone/>
            </a:pPr>
            <a:r>
              <a:rPr lang="en-US" altLang="en-US" sz="4000" dirty="0">
                <a:cs typeface="Times New Roman" panose="02020603050405020304" pitchFamily="18" charset="0"/>
              </a:rPr>
              <a:t>    3. Angels serve under His rule (</a:t>
            </a:r>
            <a:r>
              <a:rPr lang="en-US" altLang="en-US" sz="4000" b="1" dirty="0">
                <a:cs typeface="Times New Roman" panose="02020603050405020304" pitchFamily="18" charset="0"/>
              </a:rPr>
              <a:t>1:13-14</a:t>
            </a:r>
            <a:r>
              <a:rPr lang="en-US" altLang="en-US" sz="4000" dirty="0">
                <a:cs typeface="Times New Roman" panose="02020603050405020304" pitchFamily="18" charset="0"/>
              </a:rPr>
              <a:t>)</a:t>
            </a:r>
          </a:p>
          <a:p>
            <a:pPr rtl="0"/>
            <a:r>
              <a:rPr lang="en-US" sz="1200" b="0" i="1" u="none" strike="noStrike" baseline="0" dirty="0">
                <a:latin typeface="Times New Roman" panose="02020603050405020304" pitchFamily="18" charset="0"/>
              </a:rPr>
              <a:t>But to which of the angels has He ever said: "SIT AT MY RIGHT HAND, TILL I MAKE YOUR ENEMIES YOUR FOOTSTOOL"? Are they not all ministering spirits sent forth to minister for those who will inherit salvation?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1:13-14</a:t>
            </a:r>
            <a:r>
              <a:rPr lang="en-US" sz="1200" b="0" i="0" u="none" strike="noStrike" baseline="0" dirty="0">
                <a:latin typeface="Times New Roman" panose="02020603050405020304" pitchFamily="18" charset="0"/>
              </a:rPr>
              <a:t>)</a:t>
            </a:r>
          </a:p>
          <a:p>
            <a:pPr rtl="0"/>
            <a:r>
              <a:rPr lang="en-US" altLang="en-US" sz="1200" b="0" i="0" u="none" strike="noStrike" baseline="0" dirty="0">
                <a:latin typeface="Times New Roman" panose="02020603050405020304" pitchFamily="18" charset="0"/>
                <a:cs typeface="Times New Roman" panose="02020603050405020304" pitchFamily="18" charset="0"/>
              </a:rPr>
              <a:t>&gt;&gt;&gt;&gt;&gt;&gt;&gt;&gt;&gt;&gt;&gt;&gt;&gt;&gt;&gt;&gt;&gt;&gt;</a:t>
            </a:r>
            <a:endParaRPr lang="en-US" altLang="en-US" sz="4000" dirty="0">
              <a:cs typeface="Times New Roman" panose="02020603050405020304" pitchFamily="18" charset="0"/>
            </a:endParaRPr>
          </a:p>
          <a:p>
            <a:pPr marL="0" lvl="0" indent="0" eaLnBrk="1" hangingPunct="1">
              <a:buFontTx/>
              <a:buNone/>
            </a:pPr>
            <a:r>
              <a:rPr lang="en-US" altLang="en-US" sz="4000" dirty="0">
                <a:cs typeface="Times New Roman" panose="02020603050405020304" pitchFamily="18" charset="0"/>
              </a:rPr>
              <a:t>        a. No angel rules</a:t>
            </a:r>
          </a:p>
          <a:p>
            <a:pPr marL="0" lvl="0" indent="0" eaLnBrk="1" hangingPunct="1">
              <a:buFontTx/>
              <a:buNone/>
            </a:pPr>
            <a:r>
              <a:rPr lang="en-US" altLang="en-US" sz="4000" dirty="0">
                <a:cs typeface="Times New Roman" panose="02020603050405020304" pitchFamily="18" charset="0"/>
              </a:rPr>
              <a:t>&gt;&gt;&gt;&gt;&gt;&gt;&gt;&gt;&gt;&gt;&gt;&gt;&gt;&gt;&gt;&gt;&gt;&gt;</a:t>
            </a:r>
          </a:p>
          <a:p>
            <a:pPr marL="0" lvl="0" indent="0" eaLnBrk="1" hangingPunct="1">
              <a:buFontTx/>
              <a:buNone/>
            </a:pPr>
            <a:r>
              <a:rPr lang="en-US" altLang="en-US" sz="4000" dirty="0">
                <a:cs typeface="Times New Roman" panose="02020603050405020304" pitchFamily="18" charset="0"/>
              </a:rPr>
              <a:t>        b. Angels are ministering spirits</a:t>
            </a:r>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22</a:t>
            </a:fld>
            <a:endParaRPr lang="en-US" altLang="en-US"/>
          </a:p>
        </p:txBody>
      </p:sp>
    </p:spTree>
    <p:extLst>
      <p:ext uri="{BB962C8B-B14F-4D97-AF65-F5344CB8AC3E}">
        <p14:creationId xmlns:p14="http://schemas.microsoft.com/office/powerpoint/2010/main" val="1278598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a:t>
            </a:r>
            <a:r>
              <a:rPr lang="en-US" altLang="en-US" sz="1200" dirty="0">
                <a:latin typeface="Times New Roman" panose="02020603050405020304" pitchFamily="18" charset="0"/>
                <a:cs typeface="Times New Roman" panose="02020603050405020304" pitchFamily="18" charset="0"/>
              </a:rPr>
              <a:t>Christ is superior to angels – thus, His law superior to the law they delivered</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23</a:t>
            </a:fld>
            <a:endParaRPr lang="en-US" altLang="en-US"/>
          </a:p>
        </p:txBody>
      </p:sp>
    </p:spTree>
    <p:extLst>
      <p:ext uri="{BB962C8B-B14F-4D97-AF65-F5344CB8AC3E}">
        <p14:creationId xmlns:p14="http://schemas.microsoft.com/office/powerpoint/2010/main" val="2558049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dirty="0"/>
              <a:t>    A. </a:t>
            </a:r>
            <a:r>
              <a:rPr lang="en-US" altLang="en-US" sz="1200" dirty="0">
                <a:cs typeface="Times New Roman" panose="02020603050405020304" pitchFamily="18" charset="0"/>
              </a:rPr>
              <a:t>We too can fall from grace (</a:t>
            </a:r>
            <a:r>
              <a:rPr lang="en-US" altLang="en-US" sz="1200" b="1" dirty="0">
                <a:cs typeface="Times New Roman" panose="02020603050405020304" pitchFamily="18" charset="0"/>
              </a:rPr>
              <a:t>Heb.2:1-3; 10:26</a:t>
            </a:r>
            <a:r>
              <a:rPr lang="en-US" altLang="en-US" sz="1200" dirty="0">
                <a:cs typeface="Times New Roman" panose="02020603050405020304" pitchFamily="18" charset="0"/>
              </a:rPr>
              <a:t>)</a:t>
            </a:r>
          </a:p>
          <a:p>
            <a:pPr rtl="0"/>
            <a:r>
              <a:rPr lang="en-US" sz="1200" b="0" i="0" u="none" strike="noStrike" baseline="0" dirty="0">
                <a:latin typeface="Times New Roman" panose="02020603050405020304" pitchFamily="18" charset="0"/>
              </a:rPr>
              <a:t>Therefore we must give the more earnest heed to the things we have heard, lest we drift away. For if the word spoken through angels proved steadfast, and every transgression and disobedience received a just reward, how shall we escape if we neglect so great a salvation, which at the first began to be spoken by the Lord, and was confirmed to us by those who heard Him, (</a:t>
            </a:r>
            <a:r>
              <a:rPr lang="en-US" sz="1200" b="1" i="0" u="none" strike="noStrike" baseline="0" dirty="0">
                <a:latin typeface="Times New Roman" panose="02020603050405020304" pitchFamily="18" charset="0"/>
              </a:rPr>
              <a:t>Hebrews 2:1-3</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&gt;&gt;&gt;&gt;&gt;&gt;&gt;&gt;&gt;&gt;&gt;&gt;&gt;&gt;&gt;&gt;&gt;&gt;&gt;&gt;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    1. Most who fall away, just slowly drift away – neglecting their salvation</a:t>
            </a:r>
          </a:p>
          <a:p>
            <a:pPr eaLnBrk="1" hangingPunct="1">
              <a:buFontTx/>
              <a:buNone/>
            </a:pPr>
            <a:r>
              <a:rPr lang="en-US" altLang="en-US" sz="1200" dirty="0">
                <a:cs typeface="Times New Roman" panose="02020603050405020304" pitchFamily="18" charset="0"/>
              </a:rPr>
              <a:t>&gt;&gt;&gt;&gt;&gt;&gt;&gt;&gt;&gt;&gt;&gt;&gt;&gt;&gt;&gt;&gt;&gt;&gt;&gt;&gt;</a:t>
            </a:r>
          </a:p>
          <a:p>
            <a:pPr marL="0" lvl="0" indent="0" eaLnBrk="1" hangingPunct="1">
              <a:buFontTx/>
              <a:buNone/>
            </a:pPr>
            <a:r>
              <a:rPr lang="en-US" altLang="en-US" sz="4000" dirty="0">
                <a:cs typeface="Times New Roman" panose="02020603050405020304" pitchFamily="18" charset="0"/>
              </a:rPr>
              <a:t>        a. They think they have plenty of time</a:t>
            </a:r>
          </a:p>
          <a:p>
            <a:pPr marL="0" lvl="0" indent="0" eaLnBrk="1" hangingPunct="1">
              <a:buFontTx/>
              <a:buNone/>
            </a:pPr>
            <a:r>
              <a:rPr lang="en-US" altLang="en-US" sz="4000" dirty="0">
                <a:cs typeface="Times New Roman" panose="02020603050405020304" pitchFamily="18" charset="0"/>
              </a:rPr>
              <a:t>&gt;&gt;&gt;&gt;&gt;&gt;&gt;&gt;&gt;&gt;&gt;&gt;&gt;&gt;&gt;&gt;&gt;&gt;&gt;&gt;</a:t>
            </a:r>
          </a:p>
          <a:p>
            <a:pPr marL="0" lvl="0" indent="0" eaLnBrk="1" hangingPunct="1">
              <a:buFontTx/>
              <a:buNone/>
            </a:pPr>
            <a:r>
              <a:rPr lang="en-US" altLang="en-US" sz="4000" dirty="0">
                <a:cs typeface="Times New Roman" panose="02020603050405020304" pitchFamily="18" charset="0"/>
              </a:rPr>
              <a:t>        b. They wait for a more convenient season</a:t>
            </a:r>
          </a:p>
          <a:p>
            <a:pPr marL="0" lvl="0" indent="0" eaLnBrk="1" hangingPunct="1">
              <a:buFontTx/>
              <a:buNone/>
            </a:pPr>
            <a:r>
              <a:rPr lang="en-US" altLang="en-US" sz="4000" dirty="0">
                <a:cs typeface="Times New Roman" panose="02020603050405020304" pitchFamily="18" charset="0"/>
              </a:rPr>
              <a:t>&gt;&gt;&gt;&gt;&gt;&gt;&gt;&gt;&gt;&gt;&gt;&gt;&gt;&gt;&gt;&gt;&gt;&gt;&gt;&gt;</a:t>
            </a:r>
          </a:p>
          <a:p>
            <a:pPr marL="0" lvl="0" indent="0" eaLnBrk="1" hangingPunct="1">
              <a:buFontTx/>
              <a:buNone/>
            </a:pPr>
            <a:r>
              <a:rPr lang="en-US" altLang="en-US" sz="4000" dirty="0">
                <a:cs typeface="Times New Roman" panose="02020603050405020304" pitchFamily="18" charset="0"/>
              </a:rPr>
              <a:t>        c. Satan keeps them distracted by the world</a:t>
            </a:r>
          </a:p>
          <a:p>
            <a:pPr marL="0" lvl="0" indent="0" eaLnBrk="1" hangingPunct="1">
              <a:buFontTx/>
              <a:buNone/>
            </a:pPr>
            <a:r>
              <a:rPr lang="en-US" altLang="en-US" sz="4000" dirty="0">
                <a:cs typeface="Times New Roman" panose="02020603050405020304" pitchFamily="18" charset="0"/>
              </a:rPr>
              <a:t>&gt;&gt;&gt;&gt;&gt;&gt;&gt;&gt;&gt;&gt;&gt;&gt;&gt;&gt;&gt;&gt;&gt;&gt;&gt;&gt;</a:t>
            </a:r>
          </a:p>
          <a:p>
            <a:pPr marL="0" lvl="0" indent="0" eaLnBrk="1" hangingPunct="1">
              <a:buFontTx/>
              <a:buNone/>
            </a:pPr>
            <a:r>
              <a:rPr lang="en-US" altLang="en-US" sz="4000" dirty="0">
                <a:cs typeface="Times New Roman" panose="02020603050405020304" pitchFamily="18" charset="0"/>
              </a:rPr>
              <a:t>        d. They allow themselves to be misled by false teachers</a:t>
            </a:r>
          </a:p>
          <a:p>
            <a:pPr marL="0" lvl="0" indent="0" eaLnBrk="1" hangingPunct="1">
              <a:buFontTx/>
              <a:buNone/>
            </a:pPr>
            <a:r>
              <a:rPr lang="en-US" altLang="en-US" sz="4000" dirty="0">
                <a:cs typeface="Times New Roman" panose="02020603050405020304" pitchFamily="18" charset="0"/>
              </a:rPr>
              <a: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    2. Our Salvation must be completed with zeal, earnest heed, faithfulness.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24</a:t>
            </a:fld>
            <a:endParaRPr lang="en-US" altLang="en-US"/>
          </a:p>
        </p:txBody>
      </p:sp>
    </p:spTree>
    <p:extLst>
      <p:ext uri="{BB962C8B-B14F-4D97-AF65-F5344CB8AC3E}">
        <p14:creationId xmlns:p14="http://schemas.microsoft.com/office/powerpoint/2010/main" val="2337621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As a Christian, are you drifting away?</a:t>
            </a:r>
          </a:p>
          <a:p>
            <a:r>
              <a:rPr lang="en-US" dirty="0"/>
              <a:t>&gt;&gt;&gt;&gt;&gt;&gt;&gt;&gt;&gt;&gt;&gt;&gt;&gt;&gt;</a:t>
            </a:r>
          </a:p>
          <a:p>
            <a:r>
              <a:rPr lang="en-US" dirty="0"/>
              <a:t>    2. Take heed and return to Christ.</a:t>
            </a:r>
          </a:p>
          <a:p>
            <a:pPr rtl="0"/>
            <a:r>
              <a:rPr lang="en-US" sz="1200" b="0" i="0" u="none" strike="noStrike" baseline="0" dirty="0">
                <a:latin typeface="Times New Roman" panose="02020603050405020304" pitchFamily="18" charset="0"/>
              </a:rPr>
              <a:t>Repent therefore of this your wickedness, and pray God if perhaps the thought of your heart may be forgiven you. (</a:t>
            </a:r>
            <a:r>
              <a:rPr lang="en-US" sz="1200" b="1" i="0" u="none" strike="noStrike" baseline="0" dirty="0">
                <a:latin typeface="Times New Roman" panose="02020603050405020304" pitchFamily="18" charset="0"/>
              </a:rPr>
              <a:t>Acts 8:22</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a:t>
            </a:r>
          </a:p>
          <a:p>
            <a:pPr rtl="0"/>
            <a:r>
              <a:rPr lang="en-US" sz="1200" b="0" i="0" u="none" strike="noStrike" baseline="0" dirty="0">
                <a:latin typeface="Times New Roman" panose="02020603050405020304" pitchFamily="18" charset="0"/>
              </a:rPr>
              <a:t>    3. To become a Christian, heed the words of Peter </a:t>
            </a:r>
            <a:r>
              <a:rPr lang="en-US" sz="1200" b="1" i="0" u="none" strike="noStrike" baseline="0" dirty="0">
                <a:latin typeface="Times New Roman" panose="02020603050405020304" pitchFamily="18" charset="0"/>
              </a:rPr>
              <a:t>Acts 2:38</a:t>
            </a:r>
          </a:p>
          <a:p>
            <a:pPr rtl="0"/>
            <a:r>
              <a:rPr lang="en-US" sz="1200" b="0" i="1" u="none" strike="noStrike" baseline="0" dirty="0">
                <a:latin typeface="Times New Roman" panose="02020603050405020304" pitchFamily="18" charset="0"/>
              </a:rPr>
              <a:t>Then Peter said to them, "Repent, and let every one of you be baptized in the name of Jesus Christ for the remission of sins; and you shall receive the gift of the Holy Spirit.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Acts 2:38</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    4. Now is the Time </a:t>
            </a:r>
            <a:r>
              <a:rPr lang="en-US" sz="1200" b="0" i="0" u="none" strike="noStrike" baseline="0">
                <a:latin typeface="Times New Roman" panose="02020603050405020304" pitchFamily="18" charset="0"/>
              </a:rPr>
              <a:t>for Salvation!</a:t>
            </a:r>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25</a:t>
            </a:fld>
            <a:endParaRPr lang="en-US" altLang="en-US"/>
          </a:p>
        </p:txBody>
      </p:sp>
    </p:spTree>
    <p:extLst>
      <p:ext uri="{BB962C8B-B14F-4D97-AF65-F5344CB8AC3E}">
        <p14:creationId xmlns:p14="http://schemas.microsoft.com/office/powerpoint/2010/main" val="71087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FontTx/>
              <a:buNone/>
            </a:pPr>
            <a:r>
              <a:rPr lang="en-US" altLang="en-US" sz="4000" dirty="0">
                <a:cs typeface="Times New Roman" panose="02020603050405020304" pitchFamily="18" charset="0"/>
              </a:rPr>
              <a:t>    1. It is easy to see the temptation to go back to Judaism</a:t>
            </a:r>
          </a:p>
          <a:p>
            <a:pPr eaLnBrk="1" hangingPunct="1">
              <a:lnSpc>
                <a:spcPct val="110000"/>
              </a:lnSpc>
              <a:buFontTx/>
              <a:buNone/>
            </a:pPr>
            <a:r>
              <a:rPr lang="en-US" altLang="en-US" sz="4000" dirty="0">
                <a:cs typeface="Times New Roman" panose="02020603050405020304" pitchFamily="18" charset="0"/>
              </a:rPr>
              <a:t>&gt;&gt;&gt;&gt;&gt;&gt;&gt;&gt;&gt;&gt;&gt;&gt;&gt;&gt;</a:t>
            </a:r>
          </a:p>
          <a:p>
            <a:pPr lvl="0" eaLnBrk="1" hangingPunct="1">
              <a:lnSpc>
                <a:spcPct val="110000"/>
              </a:lnSpc>
              <a:buFontTx/>
              <a:buNone/>
            </a:pPr>
            <a:r>
              <a:rPr lang="en-US" altLang="en-US" sz="4000" dirty="0">
                <a:cs typeface="Times New Roman" panose="02020603050405020304" pitchFamily="18" charset="0"/>
              </a:rPr>
              <a:t>    2. They Lived in capital of Judaism and saw it daily.</a:t>
            </a:r>
          </a:p>
          <a:p>
            <a:pPr lvl="0" eaLnBrk="1" hangingPunct="1">
              <a:lnSpc>
                <a:spcPct val="110000"/>
              </a:lnSpc>
              <a:buFontTx/>
              <a:buNone/>
            </a:pPr>
            <a:r>
              <a:rPr lang="en-US" altLang="en-US" sz="4000" dirty="0">
                <a:cs typeface="Times New Roman" panose="02020603050405020304" pitchFamily="18" charset="0"/>
              </a:rPr>
              <a:t>&gt;&gt;&gt;&gt;&gt;&gt;&gt;&gt;&gt;&gt;&gt;&gt;&gt;&gt;</a:t>
            </a:r>
          </a:p>
          <a:p>
            <a:pPr lvl="0" eaLnBrk="1" hangingPunct="1">
              <a:lnSpc>
                <a:spcPct val="110000"/>
              </a:lnSpc>
              <a:buFontTx/>
              <a:buNone/>
            </a:pPr>
            <a:r>
              <a:rPr lang="en-US" altLang="en-US" sz="4000" dirty="0">
                <a:cs typeface="Times New Roman" panose="02020603050405020304" pitchFamily="18" charset="0"/>
              </a:rPr>
              <a:t>    3. It would have ben the easiest thing for them to do</a:t>
            </a:r>
          </a:p>
          <a:p>
            <a:pPr lvl="0" eaLnBrk="1" hangingPunct="1">
              <a:lnSpc>
                <a:spcPct val="110000"/>
              </a:lnSpc>
              <a:buFontTx/>
              <a:buNone/>
            </a:pPr>
            <a:r>
              <a:rPr lang="en-US" altLang="en-US" sz="4000" dirty="0">
                <a:cs typeface="Times New Roman" panose="02020603050405020304" pitchFamily="18" charset="0"/>
              </a:rPr>
              <a:t>&gt;&gt;&gt;&gt;&gt;&gt;&gt;&gt;&gt;&gt;&gt;&gt;&gt;&gt;</a:t>
            </a:r>
          </a:p>
          <a:p>
            <a:pPr lvl="0" eaLnBrk="1" hangingPunct="1">
              <a:lnSpc>
                <a:spcPct val="110000"/>
              </a:lnSpc>
              <a:buFontTx/>
              <a:buNone/>
            </a:pPr>
            <a:r>
              <a:rPr lang="en-US" altLang="en-US" sz="4000" dirty="0">
                <a:cs typeface="Times New Roman" panose="02020603050405020304" pitchFamily="18" charset="0"/>
              </a:rPr>
              <a:t>    4. Just like today, we could easily go back to world, become involved in denominationalism.</a:t>
            </a:r>
          </a:p>
          <a:p>
            <a:pPr lvl="0" eaLnBrk="1" hangingPunct="1">
              <a:lnSpc>
                <a:spcPct val="110000"/>
              </a:lnSpc>
              <a:buFontTx/>
              <a:buNone/>
            </a:pPr>
            <a:r>
              <a:rPr lang="en-US" altLang="en-US" sz="4000" dirty="0">
                <a:cs typeface="Times New Roman" panose="02020603050405020304" pitchFamily="18" charset="0"/>
              </a:rPr>
              <a:t>&gt;&gt;&gt;&gt;&gt;&gt;&gt;&gt;&gt;&gt;&gt;&gt;&gt;&gt;</a:t>
            </a:r>
          </a:p>
          <a:p>
            <a:pPr lvl="0" eaLnBrk="1" hangingPunct="1">
              <a:lnSpc>
                <a:spcPct val="110000"/>
              </a:lnSpc>
              <a:buFontTx/>
              <a:buNone/>
            </a:pPr>
            <a:r>
              <a:rPr lang="en-US" altLang="en-US" sz="4000" dirty="0">
                <a:cs typeface="Times New Roman" panose="02020603050405020304" pitchFamily="18" charset="0"/>
              </a:rPr>
              <a:t>    5. No more struggles with temptation, doctrine, morals, or label of fanaticism, etc. </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4</a:t>
            </a:fld>
            <a:endParaRPr lang="en-US" altLang="en-US"/>
          </a:p>
        </p:txBody>
      </p:sp>
    </p:spTree>
    <p:extLst>
      <p:ext uri="{BB962C8B-B14F-4D97-AF65-F5344CB8AC3E}">
        <p14:creationId xmlns:p14="http://schemas.microsoft.com/office/powerpoint/2010/main" val="349701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4000" dirty="0">
                <a:cs typeface="Times New Roman" panose="02020603050405020304" pitchFamily="18" charset="0"/>
              </a:rPr>
              <a:t>    1. Purpose of Hebrews two-fold:</a:t>
            </a:r>
          </a:p>
          <a:p>
            <a:pPr eaLnBrk="1" hangingPunct="1">
              <a:buFontTx/>
              <a:buNone/>
            </a:pPr>
            <a:r>
              <a:rPr lang="en-US" altLang="en-US" sz="4000" dirty="0">
                <a:cs typeface="Times New Roman" panose="02020603050405020304" pitchFamily="18" charset="0"/>
              </a:rPr>
              <a:t>&gt;&gt;&gt;&gt;&gt;&gt;&gt;&gt;&gt;&gt;&gt;&gt;&gt;&gt;&gt;&gt;&gt;</a:t>
            </a:r>
          </a:p>
          <a:p>
            <a:pPr lvl="0" eaLnBrk="1" hangingPunct="1">
              <a:buFontTx/>
              <a:buNone/>
            </a:pPr>
            <a:r>
              <a:rPr lang="en-US" altLang="en-US" sz="4000" dirty="0">
                <a:cs typeface="Times New Roman" panose="02020603050405020304" pitchFamily="18" charset="0"/>
              </a:rPr>
              <a:t>    2. Establish the preeminence of Christianity over Judaism.</a:t>
            </a:r>
          </a:p>
          <a:p>
            <a:pPr lvl="0" eaLnBrk="1" hangingPunct="1">
              <a:buFontTx/>
              <a:buNone/>
            </a:pPr>
            <a:r>
              <a:rPr lang="en-US" altLang="en-US" sz="4000" dirty="0">
                <a:cs typeface="Times New Roman" panose="02020603050405020304" pitchFamily="18" charset="0"/>
              </a:rPr>
              <a:t>&gt;&gt;&gt;&gt;&gt;&gt;&gt;&gt;&gt;&gt;&gt;&gt;&gt;&gt;&gt;&gt;&gt;</a:t>
            </a:r>
          </a:p>
          <a:p>
            <a:pPr lvl="0" eaLnBrk="1" hangingPunct="1">
              <a:buFontTx/>
              <a:buNone/>
            </a:pPr>
            <a:r>
              <a:rPr lang="en-US" altLang="en-US" sz="4000" dirty="0">
                <a:cs typeface="Times New Roman" panose="02020603050405020304" pitchFamily="18" charset="0"/>
              </a:rPr>
              <a:t>    3. Christ superior to prophets (</a:t>
            </a:r>
            <a:r>
              <a:rPr lang="en-US" altLang="en-US" sz="4000" b="1" dirty="0">
                <a:cs typeface="Times New Roman" panose="02020603050405020304" pitchFamily="18" charset="0"/>
              </a:rPr>
              <a:t>1:1-3</a:t>
            </a:r>
            <a:r>
              <a:rPr lang="en-US" altLang="en-US" sz="4000" dirty="0">
                <a:cs typeface="Times New Roman" panose="02020603050405020304" pitchFamily="18" charset="0"/>
              </a:rPr>
              <a:t>), angels (</a:t>
            </a:r>
            <a:r>
              <a:rPr lang="en-US" altLang="en-US" sz="4000" b="1" dirty="0">
                <a:cs typeface="Times New Roman" panose="02020603050405020304" pitchFamily="18" charset="0"/>
              </a:rPr>
              <a:t>1:4-2:4</a:t>
            </a:r>
            <a:r>
              <a:rPr lang="en-US" altLang="en-US" sz="4000" dirty="0">
                <a:cs typeface="Times New Roman" panose="02020603050405020304" pitchFamily="18" charset="0"/>
              </a:rPr>
              <a:t>), Moses (</a:t>
            </a:r>
            <a:r>
              <a:rPr lang="en-US" altLang="en-US" sz="4000" b="1" dirty="0">
                <a:cs typeface="Times New Roman" panose="02020603050405020304" pitchFamily="18" charset="0"/>
              </a:rPr>
              <a:t>3</a:t>
            </a:r>
            <a:r>
              <a:rPr lang="en-US" altLang="en-US" sz="4000" dirty="0">
                <a:cs typeface="Times New Roman" panose="02020603050405020304" pitchFamily="18" charset="0"/>
              </a:rPr>
              <a:t>) Joshua (</a:t>
            </a:r>
            <a:r>
              <a:rPr lang="en-US" altLang="en-US" sz="4000" b="1" dirty="0">
                <a:cs typeface="Times New Roman" panose="02020603050405020304" pitchFamily="18" charset="0"/>
              </a:rPr>
              <a:t>4</a:t>
            </a:r>
            <a:r>
              <a:rPr lang="en-US" altLang="en-US" sz="4000" dirty="0">
                <a:cs typeface="Times New Roman" panose="02020603050405020304" pitchFamily="18" charset="0"/>
              </a:rPr>
              <a:t>)</a:t>
            </a:r>
          </a:p>
          <a:p>
            <a:pPr rtl="0"/>
            <a:r>
              <a:rPr lang="en-US" sz="1200" b="0" i="1" u="none" strike="noStrike" baseline="0" dirty="0">
                <a:latin typeface="Times New Roman" panose="02020603050405020304" pitchFamily="18" charset="0"/>
              </a:rPr>
              <a:t>God, who at various times and in various ways spoke </a:t>
            </a:r>
            <a:r>
              <a:rPr lang="en-US" sz="1200" b="0" i="1" u="sng" strike="noStrike" baseline="0" dirty="0">
                <a:latin typeface="Times New Roman" panose="02020603050405020304" pitchFamily="18" charset="0"/>
              </a:rPr>
              <a:t>in time past</a:t>
            </a:r>
            <a:r>
              <a:rPr lang="en-US" sz="1200" b="0" i="1" u="none" strike="noStrike" baseline="0" dirty="0">
                <a:latin typeface="Times New Roman" panose="02020603050405020304" pitchFamily="18" charset="0"/>
              </a:rPr>
              <a:t> to the fathers by the prophets,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1:1</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And of the angels He says: "WHO MAKES HIS ANGELS SPIRITS AND HIS MINISTERS A FLAME OF FIRE."</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Hebrews 1:7</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For this One has been counted worthy of more glory than Moses, inasmuch as He who built the house has more honor than the house.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3:3</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For if Joshua had given them rest, then He would not afterward have spoken of another day.</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Hebrews 4:8</a:t>
            </a:r>
            <a:r>
              <a:rPr lang="en-US" sz="1200" b="0" i="0" u="none" strike="noStrike" baseline="0" dirty="0">
                <a:latin typeface="Times New Roman" panose="02020603050405020304" pitchFamily="18" charset="0"/>
              </a:rPr>
              <a:t>)</a:t>
            </a:r>
          </a:p>
          <a:p>
            <a:pPr rtl="0"/>
            <a:r>
              <a:rPr lang="en-US" altLang="en-US" sz="1200" b="0" i="0" u="none" strike="noStrike" baseline="0" dirty="0">
                <a:latin typeface="Times New Roman" panose="02020603050405020304" pitchFamily="18" charset="0"/>
                <a:cs typeface="Times New Roman" panose="02020603050405020304" pitchFamily="18" charset="0"/>
              </a:rPr>
              <a:t>&gt;&gt;&gt;&gt;&gt;&gt;&gt;&gt;&gt;&gt;&gt;&gt;&gt;&gt;&gt;</a:t>
            </a:r>
            <a:endParaRPr lang="en-US" altLang="en-US" sz="4000" dirty="0">
              <a:cs typeface="Times New Roman" panose="02020603050405020304" pitchFamily="18" charset="0"/>
            </a:endParaRPr>
          </a:p>
          <a:p>
            <a:pPr lvl="0" eaLnBrk="1" hangingPunct="1">
              <a:buFontTx/>
              <a:buNone/>
            </a:pPr>
            <a:r>
              <a:rPr lang="en-US" altLang="en-US" sz="4000" dirty="0">
                <a:cs typeface="Times New Roman" panose="02020603050405020304" pitchFamily="18" charset="0"/>
              </a:rPr>
              <a:t>    4. Christ’s priesthood superior to that of the old covenant   (</a:t>
            </a:r>
            <a:r>
              <a:rPr lang="en-US" altLang="en-US" sz="4000" b="1" dirty="0">
                <a:cs typeface="Times New Roman" panose="02020603050405020304" pitchFamily="18" charset="0"/>
              </a:rPr>
              <a:t>4-5</a:t>
            </a:r>
            <a:r>
              <a:rPr lang="en-US" altLang="en-US" sz="4000" dirty="0">
                <a:cs typeface="Times New Roman" panose="02020603050405020304" pitchFamily="18" charset="0"/>
              </a:rPr>
              <a:t>)</a:t>
            </a:r>
          </a:p>
          <a:p>
            <a:pPr rtl="0"/>
            <a:r>
              <a:rPr lang="en-US" sz="1200" b="0" i="1" u="none" strike="noStrike" baseline="0" dirty="0">
                <a:latin typeface="Times New Roman" panose="02020603050405020304" pitchFamily="18" charset="0"/>
              </a:rPr>
              <a:t>And having been perfected, He became the author of eternal salvation to all who obey Him,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5:9</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5</a:t>
            </a:fld>
            <a:endParaRPr lang="en-US" altLang="en-US"/>
          </a:p>
        </p:txBody>
      </p:sp>
    </p:spTree>
    <p:extLst>
      <p:ext uri="{BB962C8B-B14F-4D97-AF65-F5344CB8AC3E}">
        <p14:creationId xmlns:p14="http://schemas.microsoft.com/office/powerpoint/2010/main" val="349761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    1. The writers Purpose of writing Hebrews was two-fold: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&gt;&gt;&gt;&gt;&gt;&gt;&gt;&gt;&gt;&gt;&gt;&gt;&gt;&gt;&gt;</a:t>
            </a:r>
          </a:p>
          <a:p>
            <a:pPr eaLnBrk="1" hangingPunct="1">
              <a:buFontTx/>
              <a:buNone/>
            </a:pPr>
            <a:r>
              <a:rPr lang="en-US" altLang="en-US" sz="4000" dirty="0">
                <a:cs typeface="Times New Roman" panose="02020603050405020304" pitchFamily="18" charset="0"/>
              </a:rPr>
              <a:t>    2. He needed to exhort these Christians to not forsake </a:t>
            </a:r>
            <a:r>
              <a:rPr lang="en-US" altLang="en-US" sz="4000" b="1" dirty="0">
                <a:cs typeface="Times New Roman" panose="02020603050405020304" pitchFamily="18" charset="0"/>
              </a:rPr>
              <a:t>the</a:t>
            </a:r>
            <a:r>
              <a:rPr lang="en-US" altLang="en-US" sz="4000" dirty="0">
                <a:cs typeface="Times New Roman" panose="02020603050405020304" pitchFamily="18" charset="0"/>
              </a:rPr>
              <a:t> superior for something inferior.</a:t>
            </a:r>
          </a:p>
          <a:p>
            <a:pPr eaLnBrk="1" hangingPunct="1">
              <a:buFontTx/>
              <a:buNone/>
            </a:pPr>
            <a:r>
              <a:rPr lang="en-US" altLang="en-US" sz="4000" dirty="0">
                <a:cs typeface="Times New Roman" panose="02020603050405020304" pitchFamily="18" charset="0"/>
              </a:rPr>
              <a:t>&gt;&gt;&gt;&gt;&gt;&gt;&gt;&gt;&gt;&gt;&gt;&gt;&gt;&gt;&gt;</a:t>
            </a:r>
          </a:p>
          <a:p>
            <a:pPr lvl="0" eaLnBrk="1" hangingPunct="1">
              <a:buFontTx/>
              <a:buNone/>
            </a:pPr>
            <a:r>
              <a:rPr lang="en-US" altLang="en-US" sz="4000" dirty="0">
                <a:cs typeface="Times New Roman" panose="02020603050405020304" pitchFamily="18" charset="0"/>
              </a:rPr>
              <a:t>    3. They needed to maintain their faithfulness &amp; trust, just like the patriarchs of old.  (</a:t>
            </a:r>
            <a:r>
              <a:rPr lang="en-US" altLang="en-US" sz="4000" b="1" dirty="0">
                <a:cs typeface="Times New Roman" panose="02020603050405020304" pitchFamily="18" charset="0"/>
              </a:rPr>
              <a:t>1:1</a:t>
            </a:r>
            <a:r>
              <a:rPr lang="en-US" altLang="en-US" sz="4000" dirty="0">
                <a:cs typeface="Times New Roman" panose="02020603050405020304" pitchFamily="18" charset="0"/>
              </a:rPr>
              <a:t>)</a:t>
            </a:r>
          </a:p>
          <a:p>
            <a:pPr rtl="0"/>
            <a:r>
              <a:rPr lang="en-US" sz="1200" b="0" i="0" u="none" strike="noStrike" baseline="0" dirty="0">
                <a:latin typeface="Times New Roman" panose="02020603050405020304" pitchFamily="18" charset="0"/>
              </a:rPr>
              <a:t>God, who at various times and in various ways spoke in time past to the fathers by the prophets, (</a:t>
            </a:r>
            <a:r>
              <a:rPr lang="en-US" sz="1200" b="1" i="0" u="none" strike="noStrike" baseline="0" dirty="0">
                <a:latin typeface="Times New Roman" panose="02020603050405020304" pitchFamily="18" charset="0"/>
              </a:rPr>
              <a:t>Hebrews 1:1</a:t>
            </a:r>
            <a:r>
              <a:rPr lang="en-US" sz="1200" b="0" i="0" u="none" strike="noStrike" baseline="0" dirty="0">
                <a:latin typeface="Times New Roman" panose="02020603050405020304" pitchFamily="18" charset="0"/>
              </a:rPr>
              <a:t>)</a:t>
            </a:r>
            <a:endParaRPr lang="en-US" altLang="en-US" sz="4000" dirty="0">
              <a:cs typeface="Times New Roman" panose="02020603050405020304" pitchFamily="18" charset="0"/>
            </a:endParaRPr>
          </a:p>
          <a:p>
            <a:pPr lvl="0" eaLnBrk="1" hangingPunct="1">
              <a:buFontTx/>
              <a:buNone/>
            </a:pPr>
            <a:r>
              <a:rPr lang="en-US" altLang="en-US" sz="4000" dirty="0">
                <a:cs typeface="Times New Roman" panose="02020603050405020304" pitchFamily="18" charset="0"/>
              </a:rPr>
              <a:t>&gt;&gt;&gt;&gt;&gt;&gt;&gt;&gt;&gt;&gt;&gt;&gt;&gt;&gt;&gt;</a:t>
            </a:r>
          </a:p>
          <a:p>
            <a:pPr lvl="0" eaLnBrk="1" hangingPunct="1">
              <a:buFontTx/>
              <a:buNone/>
            </a:pPr>
            <a:r>
              <a:rPr lang="en-US" altLang="en-US" sz="4000" dirty="0">
                <a:cs typeface="Times New Roman" panose="02020603050405020304" pitchFamily="18" charset="0"/>
              </a:rPr>
              <a:t>    4. His explanation must stress that this possible only by loyalty to Christ</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6</a:t>
            </a:fld>
            <a:endParaRPr lang="en-US" altLang="en-US"/>
          </a:p>
        </p:txBody>
      </p:sp>
    </p:spTree>
    <p:extLst>
      <p:ext uri="{BB962C8B-B14F-4D97-AF65-F5344CB8AC3E}">
        <p14:creationId xmlns:p14="http://schemas.microsoft.com/office/powerpoint/2010/main" val="248005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30000"/>
              </a:lnSpc>
              <a:buFontTx/>
              <a:buNone/>
            </a:pPr>
            <a:r>
              <a:rPr lang="en-US" altLang="en-US" sz="1200" dirty="0">
                <a:cs typeface="Times New Roman" panose="02020603050405020304" pitchFamily="18" charset="0"/>
              </a:rPr>
              <a:t>    1. In past lessons we considered Christ’s superiority to the prophets (</a:t>
            </a:r>
            <a:r>
              <a:rPr lang="en-US" altLang="en-US" sz="1200" b="1" dirty="0">
                <a:cs typeface="Times New Roman" panose="02020603050405020304" pitchFamily="18" charset="0"/>
              </a:rPr>
              <a:t>1:1-3</a:t>
            </a:r>
            <a:r>
              <a:rPr lang="en-US" altLang="en-US" sz="1200" dirty="0">
                <a:cs typeface="Times New Roman" panose="02020603050405020304" pitchFamily="18" charset="0"/>
              </a:rPr>
              <a:t>)</a:t>
            </a:r>
          </a:p>
          <a:p>
            <a:pPr eaLnBrk="1" hangingPunct="1">
              <a:lnSpc>
                <a:spcPct val="130000"/>
              </a:lnSpc>
              <a:buFontTx/>
              <a:buNone/>
            </a:pPr>
            <a:r>
              <a:rPr lang="en-US" altLang="en-US" sz="1200" dirty="0">
                <a:cs typeface="Times New Roman" panose="02020603050405020304" pitchFamily="18" charset="0"/>
              </a:rPr>
              <a:t>    2. In this lesson: we will study “Christ’s superiority to angels”</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7</a:t>
            </a:fld>
            <a:endParaRPr lang="en-US" altLang="en-US"/>
          </a:p>
        </p:txBody>
      </p:sp>
    </p:spTree>
    <p:extLst>
      <p:ext uri="{BB962C8B-B14F-4D97-AF65-F5344CB8AC3E}">
        <p14:creationId xmlns:p14="http://schemas.microsoft.com/office/powerpoint/2010/main" val="47281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a:t>
            </a:r>
            <a:r>
              <a:rPr lang="en-US" altLang="en-US" sz="1200" dirty="0">
                <a:solidFill>
                  <a:srgbClr val="CC0000"/>
                </a:solidFill>
              </a:rPr>
              <a:t>What Is the Point of This Argument or the study?</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8</a:t>
            </a:fld>
            <a:endParaRPr lang="en-US" altLang="en-US"/>
          </a:p>
        </p:txBody>
      </p:sp>
    </p:spTree>
    <p:extLst>
      <p:ext uri="{BB962C8B-B14F-4D97-AF65-F5344CB8AC3E}">
        <p14:creationId xmlns:p14="http://schemas.microsoft.com/office/powerpoint/2010/main" val="837613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FontTx/>
              <a:buNone/>
            </a:pPr>
            <a:r>
              <a:rPr lang="en-US" altLang="en-US" sz="4000" dirty="0">
                <a:cs typeface="Times New Roman" panose="02020603050405020304" pitchFamily="18" charset="0"/>
              </a:rPr>
              <a:t>    1. </a:t>
            </a:r>
            <a:r>
              <a:rPr lang="en-US" altLang="en-US" sz="4000" b="1" dirty="0">
                <a:cs typeface="Times New Roman" panose="02020603050405020304" pitchFamily="18" charset="0"/>
              </a:rPr>
              <a:t>Chapter 3</a:t>
            </a:r>
            <a:r>
              <a:rPr lang="en-US" altLang="en-US" sz="4000" dirty="0">
                <a:cs typeface="Times New Roman" panose="02020603050405020304" pitchFamily="18" charset="0"/>
              </a:rPr>
              <a:t> – show the superiority of Christ over Moses as a law-giver of the Old Testament.</a:t>
            </a:r>
          </a:p>
          <a:p>
            <a:pPr eaLnBrk="1" hangingPunct="1">
              <a:lnSpc>
                <a:spcPct val="110000"/>
              </a:lnSpc>
              <a:buFontTx/>
              <a:buNone/>
            </a:pPr>
            <a:r>
              <a:rPr lang="en-US" altLang="en-US" sz="4000" dirty="0">
                <a:cs typeface="Times New Roman" panose="02020603050405020304" pitchFamily="18" charset="0"/>
              </a:rPr>
              <a:t>&gt;&gt;&gt;&gt;&gt;&gt;&gt;&gt;&gt;&gt;&gt;&gt;&gt;&gt;&gt;&gt;</a:t>
            </a:r>
          </a:p>
          <a:p>
            <a:pPr lvl="0" eaLnBrk="1" hangingPunct="1">
              <a:lnSpc>
                <a:spcPct val="110000"/>
              </a:lnSpc>
              <a:buFontTx/>
              <a:buNone/>
            </a:pPr>
            <a:r>
              <a:rPr lang="en-US" altLang="en-US" sz="4000" dirty="0">
                <a:cs typeface="Times New Roman" panose="02020603050405020304" pitchFamily="18" charset="0"/>
              </a:rPr>
              <a:t>    2. Moses received Law through angels (</a:t>
            </a:r>
            <a:r>
              <a:rPr lang="en-US" altLang="en-US" sz="4000" b="1" dirty="0">
                <a:cs typeface="Times New Roman" panose="02020603050405020304" pitchFamily="18" charset="0"/>
              </a:rPr>
              <a:t>Heb. 2:2; Acts 7:53; Gal. 3:19</a:t>
            </a:r>
            <a:r>
              <a:rPr lang="en-US" altLang="en-US" sz="4000" dirty="0">
                <a:cs typeface="Times New Roman" panose="02020603050405020304" pitchFamily="18" charset="0"/>
              </a:rPr>
              <a:t>)</a:t>
            </a:r>
          </a:p>
          <a:p>
            <a:pPr rtl="0"/>
            <a:r>
              <a:rPr lang="en-US" sz="1200" b="0" i="1" u="none" strike="noStrike" baseline="0" dirty="0">
                <a:latin typeface="Times New Roman" panose="02020603050405020304" pitchFamily="18" charset="0"/>
              </a:rPr>
              <a:t>For if the word spoken </a:t>
            </a:r>
            <a:r>
              <a:rPr lang="en-US" sz="1200" b="1" i="1" u="none" strike="noStrike" baseline="0" dirty="0">
                <a:latin typeface="Times New Roman" panose="02020603050405020304" pitchFamily="18" charset="0"/>
              </a:rPr>
              <a:t>through angels</a:t>
            </a:r>
            <a:r>
              <a:rPr lang="en-US" sz="1200" b="0" i="1" u="none" strike="noStrike" baseline="0" dirty="0">
                <a:latin typeface="Times New Roman" panose="02020603050405020304" pitchFamily="18" charset="0"/>
              </a:rPr>
              <a:t> proved steadfast, and every transgression and disobedience received a just reward,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2:2</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who have received </a:t>
            </a:r>
            <a:r>
              <a:rPr lang="en-US" sz="1200" b="1" i="0" u="none" strike="noStrike" baseline="0" dirty="0">
                <a:latin typeface="Times New Roman" panose="02020603050405020304" pitchFamily="18" charset="0"/>
              </a:rPr>
              <a:t>the law</a:t>
            </a:r>
            <a:r>
              <a:rPr lang="en-US" sz="1200" b="0" i="0" u="none" strike="noStrike" baseline="0" dirty="0">
                <a:latin typeface="Times New Roman" panose="02020603050405020304" pitchFamily="18" charset="0"/>
              </a:rPr>
              <a:t> by the direction of </a:t>
            </a:r>
            <a:r>
              <a:rPr lang="en-US" sz="1200" b="1" i="0" u="none" strike="noStrike" baseline="0" dirty="0">
                <a:latin typeface="Times New Roman" panose="02020603050405020304" pitchFamily="18" charset="0"/>
              </a:rPr>
              <a:t>angels</a:t>
            </a:r>
            <a:r>
              <a:rPr lang="en-US" sz="1200" b="0" i="0" u="none" strike="noStrike" baseline="0" dirty="0">
                <a:latin typeface="Times New Roman" panose="02020603050405020304" pitchFamily="18" charset="0"/>
              </a:rPr>
              <a:t> and have not kept it." (</a:t>
            </a:r>
            <a:r>
              <a:rPr lang="en-US" sz="1200" b="1" i="0" u="none" strike="noStrike" baseline="0" dirty="0">
                <a:latin typeface="Times New Roman" panose="02020603050405020304" pitchFamily="18" charset="0"/>
              </a:rPr>
              <a:t>Acts 7:53</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What purpose then does the law serve? It was added because of transgressions, </a:t>
            </a:r>
            <a:r>
              <a:rPr lang="en-US" sz="1200" b="1" i="1" u="none" strike="noStrike" baseline="0" dirty="0">
                <a:latin typeface="Times New Roman" panose="02020603050405020304" pitchFamily="18" charset="0"/>
              </a:rPr>
              <a:t>till the Seed should come </a:t>
            </a:r>
            <a:r>
              <a:rPr lang="en-US" sz="1200" b="0" i="1" u="none" strike="noStrike" baseline="0" dirty="0">
                <a:latin typeface="Times New Roman" panose="02020603050405020304" pitchFamily="18" charset="0"/>
              </a:rPr>
              <a:t>to whom the promise was made; and it was appointed </a:t>
            </a:r>
            <a:r>
              <a:rPr lang="en-US" sz="1200" b="1" i="1" u="none" strike="noStrike" baseline="0" dirty="0">
                <a:latin typeface="Times New Roman" panose="02020603050405020304" pitchFamily="18" charset="0"/>
              </a:rPr>
              <a:t>through angels </a:t>
            </a:r>
            <a:r>
              <a:rPr lang="en-US" sz="1200" b="0" i="1" u="none" strike="noStrike" baseline="0" dirty="0">
                <a:latin typeface="Times New Roman" panose="02020603050405020304" pitchFamily="18" charset="0"/>
              </a:rPr>
              <a:t>by the hand of a mediator.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Galatians 3:19</a:t>
            </a:r>
            <a:r>
              <a:rPr lang="en-US" sz="1200" b="0" i="0" u="none" strike="noStrike" baseline="0" dirty="0">
                <a:latin typeface="Times New Roman" panose="02020603050405020304" pitchFamily="18" charset="0"/>
              </a:rPr>
              <a:t>)</a:t>
            </a:r>
            <a:endParaRPr lang="en-US" altLang="en-US" sz="4000" dirty="0">
              <a:cs typeface="Times New Roman" panose="02020603050405020304" pitchFamily="18" charset="0"/>
            </a:endParaRPr>
          </a:p>
          <a:p>
            <a:pPr lvl="0" eaLnBrk="1" hangingPunct="1">
              <a:lnSpc>
                <a:spcPct val="110000"/>
              </a:lnSpc>
              <a:buFontTx/>
              <a:buNone/>
            </a:pPr>
            <a:r>
              <a:rPr lang="en-US" altLang="en-US" sz="4000" dirty="0">
                <a:cs typeface="Times New Roman" panose="02020603050405020304" pitchFamily="18" charset="0"/>
              </a:rPr>
              <a:t>&gt;&gt;&gt;&gt;&gt;&gt;&gt;&gt;&gt;&gt;&gt;&gt;&gt;&gt;&gt;&gt;</a:t>
            </a:r>
          </a:p>
          <a:p>
            <a:pPr lvl="0" eaLnBrk="1" hangingPunct="1">
              <a:lnSpc>
                <a:spcPct val="110000"/>
              </a:lnSpc>
              <a:buFontTx/>
              <a:buNone/>
            </a:pPr>
            <a:r>
              <a:rPr lang="en-US" altLang="en-US" sz="4000" dirty="0">
                <a:cs typeface="Times New Roman" panose="02020603050405020304" pitchFamily="18" charset="0"/>
              </a:rPr>
              <a:t>    3. Thus, we must first show Christ is superior to angels, and thereby His Law is superior to that of the Old Law</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9</a:t>
            </a:fld>
            <a:endParaRPr lang="en-US" altLang="en-US"/>
          </a:p>
        </p:txBody>
      </p:sp>
    </p:spTree>
    <p:extLst>
      <p:ext uri="{BB962C8B-B14F-4D97-AF65-F5344CB8AC3E}">
        <p14:creationId xmlns:p14="http://schemas.microsoft.com/office/powerpoint/2010/main" val="152391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4000" dirty="0">
                <a:latin typeface="Arial" panose="020B0604020202020204" pitchFamily="34" charset="0"/>
              </a:rPr>
              <a:t>    1. The Jews regarded angels as the most exalted of all God’s creatures </a:t>
            </a:r>
          </a:p>
          <a:p>
            <a:pPr eaLnBrk="1" hangingPunct="1">
              <a:lnSpc>
                <a:spcPct val="120000"/>
              </a:lnSpc>
              <a:buFontTx/>
              <a:buNone/>
            </a:pPr>
            <a:r>
              <a:rPr lang="en-US" altLang="en-US" sz="4000" dirty="0">
                <a:latin typeface="Arial" panose="020B0604020202020204" pitchFamily="34" charset="0"/>
              </a:rPr>
              <a:t>&gt;&gt;&gt;&gt;&gt;&gt;&gt;&gt;&gt;&gt;&gt;&gt;&gt;</a:t>
            </a:r>
          </a:p>
          <a:p>
            <a:pPr lvl="0" eaLnBrk="1" hangingPunct="1">
              <a:lnSpc>
                <a:spcPct val="120000"/>
              </a:lnSpc>
              <a:buFontTx/>
              <a:buNone/>
            </a:pPr>
            <a:r>
              <a:rPr lang="en-US" altLang="en-US" sz="4000" dirty="0">
                <a:latin typeface="Arial" panose="020B0604020202020204" pitchFamily="34" charset="0"/>
              </a:rPr>
              <a:t>    2. God spoke to men and aided men through angels during the patriarchal age. </a:t>
            </a:r>
          </a:p>
          <a:p>
            <a:pPr lvl="0" eaLnBrk="1" hangingPunct="1">
              <a:lnSpc>
                <a:spcPct val="120000"/>
              </a:lnSpc>
              <a:buFontTx/>
              <a:buNone/>
            </a:pPr>
            <a:r>
              <a:rPr lang="en-US" altLang="en-US" sz="4000" dirty="0">
                <a:latin typeface="Arial" panose="020B0604020202020204" pitchFamily="34" charset="0"/>
              </a:rPr>
              <a:t>&gt;&gt;&gt;&gt;&gt;&gt;&gt;&gt;&gt;&gt;&gt;&gt;&gt;</a:t>
            </a:r>
          </a:p>
          <a:p>
            <a:pPr lvl="0" eaLnBrk="1" hangingPunct="1">
              <a:lnSpc>
                <a:spcPct val="120000"/>
              </a:lnSpc>
              <a:buFontTx/>
              <a:buNone/>
            </a:pPr>
            <a:r>
              <a:rPr lang="en-US" altLang="en-US" sz="4000" dirty="0">
                <a:latin typeface="Arial" panose="020B0604020202020204" pitchFamily="34" charset="0"/>
              </a:rPr>
              <a:t>    3. Thus, we must show that Christ possesses a dignity and glory far exceeding that of angels</a:t>
            </a:r>
          </a:p>
          <a:p>
            <a:endParaRPr lang="en-US" dirty="0"/>
          </a:p>
        </p:txBody>
      </p:sp>
      <p:sp>
        <p:nvSpPr>
          <p:cNvPr id="4" name="Slide Number Placeholder 3"/>
          <p:cNvSpPr>
            <a:spLocks noGrp="1"/>
          </p:cNvSpPr>
          <p:nvPr>
            <p:ph type="sldNum" sz="quarter" idx="5"/>
          </p:nvPr>
        </p:nvSpPr>
        <p:spPr/>
        <p:txBody>
          <a:bodyPr/>
          <a:lstStyle/>
          <a:p>
            <a:fld id="{F0C61B3C-733B-4AA9-AAAD-F4DE1045B004}" type="slidenum">
              <a:rPr lang="en-US" altLang="en-US" smtClean="0"/>
              <a:pPr/>
              <a:t>10</a:t>
            </a:fld>
            <a:endParaRPr lang="en-US" altLang="en-US"/>
          </a:p>
        </p:txBody>
      </p:sp>
    </p:spTree>
    <p:extLst>
      <p:ext uri="{BB962C8B-B14F-4D97-AF65-F5344CB8AC3E}">
        <p14:creationId xmlns:p14="http://schemas.microsoft.com/office/powerpoint/2010/main" val="63406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4C02EE1-D612-44FC-A0C4-B74E2ED459E9}" type="slidenum">
              <a:rPr lang="en-US" altLang="en-US" smtClean="0"/>
              <a:pPr/>
              <a:t>‹#›</a:t>
            </a:fld>
            <a:endParaRPr lang="en-US" altLang="en-US"/>
          </a:p>
        </p:txBody>
      </p:sp>
    </p:spTree>
    <p:extLst>
      <p:ext uri="{BB962C8B-B14F-4D97-AF65-F5344CB8AC3E}">
        <p14:creationId xmlns:p14="http://schemas.microsoft.com/office/powerpoint/2010/main" val="205503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51AFA44-2A9F-431D-B8CF-BF976456B8D7}" type="slidenum">
              <a:rPr lang="en-US" altLang="en-US" smtClean="0"/>
              <a:pPr/>
              <a:t>‹#›</a:t>
            </a:fld>
            <a:endParaRPr lang="en-US" altLang="en-US"/>
          </a:p>
        </p:txBody>
      </p:sp>
    </p:spTree>
    <p:extLst>
      <p:ext uri="{BB962C8B-B14F-4D97-AF65-F5344CB8AC3E}">
        <p14:creationId xmlns:p14="http://schemas.microsoft.com/office/powerpoint/2010/main" val="330527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56EAEC6-4E40-44B0-A1F8-EFEFD4948CBC}" type="slidenum">
              <a:rPr lang="en-US" altLang="en-US" smtClean="0"/>
              <a:pPr/>
              <a:t>‹#›</a:t>
            </a:fld>
            <a:endParaRPr lang="en-US" altLang="en-US"/>
          </a:p>
        </p:txBody>
      </p:sp>
    </p:spTree>
    <p:extLst>
      <p:ext uri="{BB962C8B-B14F-4D97-AF65-F5344CB8AC3E}">
        <p14:creationId xmlns:p14="http://schemas.microsoft.com/office/powerpoint/2010/main" val="405315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6B26631-98CC-4166-8F73-1C7F4B5063C5}" type="slidenum">
              <a:rPr lang="en-US" altLang="en-US" smtClean="0"/>
              <a:pPr/>
              <a:t>‹#›</a:t>
            </a:fld>
            <a:endParaRPr lang="en-US" altLang="en-US"/>
          </a:p>
        </p:txBody>
      </p:sp>
    </p:spTree>
    <p:extLst>
      <p:ext uri="{BB962C8B-B14F-4D97-AF65-F5344CB8AC3E}">
        <p14:creationId xmlns:p14="http://schemas.microsoft.com/office/powerpoint/2010/main" val="240793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6047B92-9BB0-42B1-B749-40FDFD11C4B1}" type="slidenum">
              <a:rPr lang="en-US" altLang="en-US" smtClean="0"/>
              <a:pPr/>
              <a:t>‹#›</a:t>
            </a:fld>
            <a:endParaRPr lang="en-US" altLang="en-US"/>
          </a:p>
        </p:txBody>
      </p:sp>
    </p:spTree>
    <p:extLst>
      <p:ext uri="{BB962C8B-B14F-4D97-AF65-F5344CB8AC3E}">
        <p14:creationId xmlns:p14="http://schemas.microsoft.com/office/powerpoint/2010/main" val="331482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DF8C5D6-49EA-4696-A06E-4001650BF87D}" type="slidenum">
              <a:rPr lang="en-US" altLang="en-US" smtClean="0"/>
              <a:pPr/>
              <a:t>‹#›</a:t>
            </a:fld>
            <a:endParaRPr lang="en-US" altLang="en-US"/>
          </a:p>
        </p:txBody>
      </p:sp>
    </p:spTree>
    <p:extLst>
      <p:ext uri="{BB962C8B-B14F-4D97-AF65-F5344CB8AC3E}">
        <p14:creationId xmlns:p14="http://schemas.microsoft.com/office/powerpoint/2010/main" val="1497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AA90DE3-4AA0-4C34-BC50-8ACCAC2BE11C}" type="slidenum">
              <a:rPr lang="en-US" altLang="en-US" smtClean="0"/>
              <a:pPr/>
              <a:t>‹#›</a:t>
            </a:fld>
            <a:endParaRPr lang="en-US" altLang="en-US"/>
          </a:p>
        </p:txBody>
      </p:sp>
    </p:spTree>
    <p:extLst>
      <p:ext uri="{BB962C8B-B14F-4D97-AF65-F5344CB8AC3E}">
        <p14:creationId xmlns:p14="http://schemas.microsoft.com/office/powerpoint/2010/main" val="120016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EECCC44F-A364-4940-BCE3-B2FB006F009F}" type="slidenum">
              <a:rPr lang="en-US" altLang="en-US" smtClean="0"/>
              <a:pPr/>
              <a:t>‹#›</a:t>
            </a:fld>
            <a:endParaRPr lang="en-US" altLang="en-US"/>
          </a:p>
        </p:txBody>
      </p:sp>
    </p:spTree>
    <p:extLst>
      <p:ext uri="{BB962C8B-B14F-4D97-AF65-F5344CB8AC3E}">
        <p14:creationId xmlns:p14="http://schemas.microsoft.com/office/powerpoint/2010/main" val="103856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14F62DD0-1A00-497D-8EE5-86E64E6FE9A5}" type="slidenum">
              <a:rPr lang="en-US" altLang="en-US" smtClean="0"/>
              <a:pPr/>
              <a:t>‹#›</a:t>
            </a:fld>
            <a:endParaRPr lang="en-US" altLang="en-US"/>
          </a:p>
        </p:txBody>
      </p:sp>
    </p:spTree>
    <p:extLst>
      <p:ext uri="{BB962C8B-B14F-4D97-AF65-F5344CB8AC3E}">
        <p14:creationId xmlns:p14="http://schemas.microsoft.com/office/powerpoint/2010/main" val="31222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41A7F6A-B07D-4B90-8468-CA97FAA58EEF}" type="slidenum">
              <a:rPr lang="en-US" altLang="en-US" smtClean="0"/>
              <a:pPr/>
              <a:t>‹#›</a:t>
            </a:fld>
            <a:endParaRPr lang="en-US" altLang="en-US"/>
          </a:p>
        </p:txBody>
      </p:sp>
    </p:spTree>
    <p:extLst>
      <p:ext uri="{BB962C8B-B14F-4D97-AF65-F5344CB8AC3E}">
        <p14:creationId xmlns:p14="http://schemas.microsoft.com/office/powerpoint/2010/main" val="125324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7C7108D-2EE7-4C22-A145-A5E461A09E67}" type="slidenum">
              <a:rPr lang="en-US" altLang="en-US" smtClean="0"/>
              <a:pPr/>
              <a:t>‹#›</a:t>
            </a:fld>
            <a:endParaRPr lang="en-US" altLang="en-US"/>
          </a:p>
        </p:txBody>
      </p:sp>
    </p:spTree>
    <p:extLst>
      <p:ext uri="{BB962C8B-B14F-4D97-AF65-F5344CB8AC3E}">
        <p14:creationId xmlns:p14="http://schemas.microsoft.com/office/powerpoint/2010/main" val="208080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AE9F6-1AF2-486B-AD84-D63DE7D22722}" type="slidenum">
              <a:rPr lang="en-US" altLang="en-US" smtClean="0"/>
              <a:pPr/>
              <a:t>‹#›</a:t>
            </a:fld>
            <a:endParaRPr lang="en-US" altLang="en-US"/>
          </a:p>
        </p:txBody>
      </p:sp>
    </p:spTree>
    <p:extLst>
      <p:ext uri="{BB962C8B-B14F-4D97-AF65-F5344CB8AC3E}">
        <p14:creationId xmlns:p14="http://schemas.microsoft.com/office/powerpoint/2010/main" val="59032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zus.ask.com/r?t=p&amp;d=us&amp;s=a&amp;c=p&amp;l=dir&amp;o=0&amp;sv=0a30052b&amp;ip=428a4aa0&amp;id=D883AFBAF59D271ADE078E304BBEEF5C&amp;q=ship+wreck&amp;p=5&amp;qs=2072&amp;ac=23&amp;g=5e21AyXrAX%25BJE&amp;en=pi&amp;io=13&amp;ep=&amp;eo=&amp;b=img&amp;bc=&amp;br=&amp;tp=d&amp;ec=16&amp;pt=%20&amp;ex=&amp;url=http%253A%252F%252Fwww.freerepublic.com%252Ffocus%252Ffr%252F857302%252Fposts&amp;u=http://images.ask.com/fr?q=ship+wreck&amp;desturi=http%3A%2F%2Fwww.freerepublic.com%2Ffocus%2Ffr%2F857302%2Fposts&amp;fm=i&amp;ac=23&amp;ftURI=http%3A%2F%2Fimages.ask.com%2Ffr%3Fq%3Dship%2Bwreck%26desturi%3Dhttp%253A%252F%252Fwww.freerepublic.com%252Ffocus%252Ffr%252F857302%252Fposts%26imagesrc%3Dhttp%253A%252F%252Fwww.graphicembroidery.com%252FImages%2525204%252FShip_wreck.jpg%26thumbsrc%3Dhttp%253A%252F%252F65.214.37.88%252Fts%253Ft%253D3225557642552772763%26thumbuselocalisedstatic%3Dfalse%26fn%3DShip_wreck.jpg%26f%3D2%26fm%3Di%26ftbURI%3Dhttp%253A%252F%252Fimages.ask.com%252Fpictures%253Fq%253Dship%252Bwreck%2526page%253D5&amp;qt=0"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4F3EDE-8C3A-44CA-91B4-8DC37DB0F464}"/>
              </a:ext>
            </a:extLst>
          </p:cNvPr>
          <p:cNvSpPr txBox="1"/>
          <p:nvPr/>
        </p:nvSpPr>
        <p:spPr>
          <a:xfrm>
            <a:off x="6858000" y="457200"/>
            <a:ext cx="4034053" cy="1723549"/>
          </a:xfrm>
          <a:prstGeom prst="rect">
            <a:avLst/>
          </a:prstGeom>
          <a:noFill/>
        </p:spPr>
        <p:txBody>
          <a:bodyPr wrap="none" rtlCol="0">
            <a:spAutoFit/>
          </a:bodyPr>
          <a:lstStyle/>
          <a:p>
            <a:pPr algn="ctr"/>
            <a:r>
              <a:rPr lang="en-US" altLang="en-US" sz="4800"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Jesus Christ, </a:t>
            </a:r>
          </a:p>
          <a:p>
            <a:pPr algn="ctr"/>
            <a:r>
              <a:rPr lang="en-US" altLang="en-US" sz="4000"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Superior to Angels</a:t>
            </a:r>
          </a:p>
          <a:p>
            <a:endParaRPr lang="en-US" dirty="0"/>
          </a:p>
        </p:txBody>
      </p:sp>
    </p:spTree>
    <p:extLst>
      <p:ext uri="{BB962C8B-B14F-4D97-AF65-F5344CB8AC3E}">
        <p14:creationId xmlns:p14="http://schemas.microsoft.com/office/powerpoint/2010/main" val="41670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a:extLst>
              <a:ext uri="{FF2B5EF4-FFF2-40B4-BE49-F238E27FC236}">
                <a16:creationId xmlns:a16="http://schemas.microsoft.com/office/drawing/2014/main" id="{8287496F-B086-4079-8164-6FA038A3B873}"/>
              </a:ext>
            </a:extLst>
          </p:cNvPr>
          <p:cNvSpPr txBox="1">
            <a:spLocks noChangeArrowheads="1"/>
          </p:cNvSpPr>
          <p:nvPr/>
        </p:nvSpPr>
        <p:spPr bwMode="auto">
          <a:xfrm>
            <a:off x="609600" y="1258587"/>
            <a:ext cx="11049000" cy="44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Char char="§"/>
            </a:pPr>
            <a:r>
              <a:rPr lang="en-US" altLang="en-US" sz="4000" dirty="0">
                <a:latin typeface="Arial" panose="020B0604020202020204" pitchFamily="34" charset="0"/>
              </a:rPr>
              <a:t>Jews regarded angels as the most exalted of all God’s creatures </a:t>
            </a:r>
          </a:p>
          <a:p>
            <a:pPr lvl="1" eaLnBrk="1" hangingPunct="1">
              <a:lnSpc>
                <a:spcPct val="120000"/>
              </a:lnSpc>
              <a:buFontTx/>
              <a:buChar char="•"/>
            </a:pPr>
            <a:r>
              <a:rPr lang="en-US" altLang="en-US" sz="4000" dirty="0">
                <a:latin typeface="Arial" panose="020B0604020202020204" pitchFamily="34" charset="0"/>
              </a:rPr>
              <a:t>God spoke to men and aided men through angels</a:t>
            </a:r>
          </a:p>
          <a:p>
            <a:pPr lvl="1" eaLnBrk="1" hangingPunct="1">
              <a:lnSpc>
                <a:spcPct val="120000"/>
              </a:lnSpc>
              <a:buFontTx/>
              <a:buChar char="•"/>
            </a:pPr>
            <a:r>
              <a:rPr lang="en-US" altLang="en-US" sz="4000" dirty="0">
                <a:latin typeface="Arial" panose="020B0604020202020204" pitchFamily="34" charset="0"/>
              </a:rPr>
              <a:t>Thus, must show Christ possesses dignity and glory far exceeding that of angels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38">
                                            <p:txEl>
                                              <p:pRg st="0" end="0"/>
                                            </p:txEl>
                                          </p:spTgt>
                                        </p:tgtEl>
                                        <p:attrNameLst>
                                          <p:attrName>style.visibility</p:attrName>
                                        </p:attrNameLst>
                                      </p:cBhvr>
                                      <p:to>
                                        <p:strVal val="visible"/>
                                      </p:to>
                                    </p:set>
                                    <p:animEffect transition="in" filter="wipe(left)">
                                      <p:cBhvr>
                                        <p:cTn id="7" dur="500"/>
                                        <p:tgtEl>
                                          <p:spTgt spid="270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0338">
                                            <p:txEl>
                                              <p:pRg st="1" end="1"/>
                                            </p:txEl>
                                          </p:spTgt>
                                        </p:tgtEl>
                                        <p:attrNameLst>
                                          <p:attrName>style.visibility</p:attrName>
                                        </p:attrNameLst>
                                      </p:cBhvr>
                                      <p:to>
                                        <p:strVal val="visible"/>
                                      </p:to>
                                    </p:set>
                                    <p:animEffect transition="in" filter="wipe(left)">
                                      <p:cBhvr>
                                        <p:cTn id="12" dur="500"/>
                                        <p:tgtEl>
                                          <p:spTgt spid="2703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0338">
                                            <p:txEl>
                                              <p:pRg st="2" end="2"/>
                                            </p:txEl>
                                          </p:spTgt>
                                        </p:tgtEl>
                                        <p:attrNameLst>
                                          <p:attrName>style.visibility</p:attrName>
                                        </p:attrNameLst>
                                      </p:cBhvr>
                                      <p:to>
                                        <p:strVal val="visible"/>
                                      </p:to>
                                    </p:set>
                                    <p:animEffect transition="in" filter="wipe(left)">
                                      <p:cBhvr>
                                        <p:cTn id="17" dur="500"/>
                                        <p:tgtEl>
                                          <p:spTgt spid="270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a:extLst>
              <a:ext uri="{FF2B5EF4-FFF2-40B4-BE49-F238E27FC236}">
                <a16:creationId xmlns:a16="http://schemas.microsoft.com/office/drawing/2014/main" id="{B0C3A4CC-8B87-4C15-9285-2C4C24AED557}"/>
              </a:ext>
            </a:extLst>
          </p:cNvPr>
          <p:cNvSpPr txBox="1">
            <a:spLocks noChangeArrowheads="1"/>
          </p:cNvSpPr>
          <p:nvPr/>
        </p:nvSpPr>
        <p:spPr bwMode="auto">
          <a:xfrm>
            <a:off x="5013325" y="3803651"/>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67267" name="Text Box 3">
            <a:extLst>
              <a:ext uri="{FF2B5EF4-FFF2-40B4-BE49-F238E27FC236}">
                <a16:creationId xmlns:a16="http://schemas.microsoft.com/office/drawing/2014/main" id="{AF100F20-B3FC-4404-805F-C2367D542E29}"/>
              </a:ext>
            </a:extLst>
          </p:cNvPr>
          <p:cNvSpPr txBox="1">
            <a:spLocks noChangeArrowheads="1"/>
          </p:cNvSpPr>
          <p:nvPr/>
        </p:nvSpPr>
        <p:spPr bwMode="auto">
          <a:xfrm>
            <a:off x="1676400" y="623887"/>
            <a:ext cx="8686800" cy="1433513"/>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8800" dirty="0">
                <a:effectLst>
                  <a:outerShdw blurRad="38100" dist="38100" dir="2700000" algn="tl">
                    <a:srgbClr val="C0C0C0"/>
                  </a:outerShdw>
                </a:effectLst>
              </a:rPr>
              <a:t>JESUS CHRIST</a:t>
            </a:r>
          </a:p>
        </p:txBody>
      </p:sp>
      <p:sp>
        <p:nvSpPr>
          <p:cNvPr id="267268" name="Text Box 4">
            <a:extLst>
              <a:ext uri="{FF2B5EF4-FFF2-40B4-BE49-F238E27FC236}">
                <a16:creationId xmlns:a16="http://schemas.microsoft.com/office/drawing/2014/main" id="{41A488C8-9E13-4764-B257-3D1F471ECE3F}"/>
              </a:ext>
            </a:extLst>
          </p:cNvPr>
          <p:cNvSpPr txBox="1">
            <a:spLocks noChangeArrowheads="1"/>
          </p:cNvSpPr>
          <p:nvPr/>
        </p:nvSpPr>
        <p:spPr bwMode="auto">
          <a:xfrm>
            <a:off x="3630506" y="2035314"/>
            <a:ext cx="475149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SUPERIOR TO ANGELS</a:t>
            </a:r>
          </a:p>
        </p:txBody>
      </p:sp>
      <p:sp>
        <p:nvSpPr>
          <p:cNvPr id="267269" name="Text Box 5">
            <a:extLst>
              <a:ext uri="{FF2B5EF4-FFF2-40B4-BE49-F238E27FC236}">
                <a16:creationId xmlns:a16="http://schemas.microsoft.com/office/drawing/2014/main" id="{19DD1CC4-6FF7-4581-9155-80FBE8E237E4}"/>
              </a:ext>
            </a:extLst>
          </p:cNvPr>
          <p:cNvSpPr txBox="1">
            <a:spLocks noChangeArrowheads="1"/>
          </p:cNvSpPr>
          <p:nvPr/>
        </p:nvSpPr>
        <p:spPr bwMode="auto">
          <a:xfrm>
            <a:off x="609600" y="3429000"/>
            <a:ext cx="11049000"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4800" dirty="0">
                <a:solidFill>
                  <a:srgbClr val="CC0000"/>
                </a:solidFill>
              </a:rPr>
              <a:t>He Has a More Excellent Name Than Angels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67269"/>
                                        </p:tgtEl>
                                        <p:attrNameLst>
                                          <p:attrName>style.visibility</p:attrName>
                                        </p:attrNameLst>
                                      </p:cBhvr>
                                      <p:to>
                                        <p:strVal val="visible"/>
                                      </p:to>
                                    </p:set>
                                    <p:animEffect transition="in" filter="wheel(4)">
                                      <p:cBhvr>
                                        <p:cTn id="7" dur="2000"/>
                                        <p:tgtEl>
                                          <p:spTgt spid="267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a:extLst>
              <a:ext uri="{FF2B5EF4-FFF2-40B4-BE49-F238E27FC236}">
                <a16:creationId xmlns:a16="http://schemas.microsoft.com/office/drawing/2014/main" id="{EB06692B-507E-4C94-B13E-ACAC762091F7}"/>
              </a:ext>
            </a:extLst>
          </p:cNvPr>
          <p:cNvSpPr txBox="1">
            <a:spLocks noChangeArrowheads="1"/>
          </p:cNvSpPr>
          <p:nvPr/>
        </p:nvSpPr>
        <p:spPr bwMode="auto">
          <a:xfrm>
            <a:off x="4773260" y="739914"/>
            <a:ext cx="24657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latin typeface="Times New Roman" panose="02020603050405020304" pitchFamily="18" charset="0"/>
                <a:cs typeface="Times New Roman" panose="02020603050405020304" pitchFamily="18" charset="0"/>
              </a:rPr>
              <a:t>Heb. 1:3-4</a:t>
            </a:r>
          </a:p>
        </p:txBody>
      </p:sp>
      <p:sp>
        <p:nvSpPr>
          <p:cNvPr id="260099" name="Text Box 3">
            <a:extLst>
              <a:ext uri="{FF2B5EF4-FFF2-40B4-BE49-F238E27FC236}">
                <a16:creationId xmlns:a16="http://schemas.microsoft.com/office/drawing/2014/main" id="{6DD44B9A-B442-4054-B93D-CA0A4908E044}"/>
              </a:ext>
            </a:extLst>
          </p:cNvPr>
          <p:cNvSpPr txBox="1">
            <a:spLocks noChangeArrowheads="1"/>
          </p:cNvSpPr>
          <p:nvPr/>
        </p:nvSpPr>
        <p:spPr bwMode="auto">
          <a:xfrm>
            <a:off x="609600" y="1694795"/>
            <a:ext cx="10972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When He was made in likeness of man he became a little lower than angels (</a:t>
            </a:r>
            <a:r>
              <a:rPr lang="en-US" altLang="en-US" sz="4000" b="1" dirty="0">
                <a:cs typeface="Times New Roman" panose="02020603050405020304" pitchFamily="18" charset="0"/>
              </a:rPr>
              <a:t>2:7, 9</a:t>
            </a:r>
            <a:r>
              <a:rPr lang="en-US" altLang="en-US" sz="4000" dirty="0">
                <a:cs typeface="Times New Roman" panose="02020603050405020304" pitchFamily="18" charset="0"/>
              </a:rPr>
              <a:t>)</a:t>
            </a:r>
          </a:p>
          <a:p>
            <a:pPr eaLnBrk="1" hangingPunct="1">
              <a:buFont typeface="Wingdings" panose="05000000000000000000" pitchFamily="2" charset="2"/>
              <a:buChar char="§"/>
            </a:pPr>
            <a:r>
              <a:rPr lang="en-US" altLang="en-US" sz="4000" dirty="0">
                <a:cs typeface="Times New Roman" panose="02020603050405020304" pitchFamily="18" charset="0"/>
              </a:rPr>
              <a:t>But, by his death, resurrection, and ascension to God’s right hand, He resumed His superiority [rank, dignity, and reverence]</a:t>
            </a:r>
          </a:p>
          <a:p>
            <a:pPr eaLnBrk="1" hangingPunct="1">
              <a:buFont typeface="Wingdings" panose="05000000000000000000" pitchFamily="2" charset="2"/>
              <a:buChar char="§"/>
            </a:pPr>
            <a:r>
              <a:rPr lang="en-US" altLang="en-US" sz="4000" dirty="0">
                <a:cs typeface="Times New Roman" panose="02020603050405020304" pitchFamily="18" charset="0"/>
              </a:rPr>
              <a:t>He has obtained a more excellent name: “Son of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wipe(left)">
                                      <p:cBhvr>
                                        <p:cTn id="7" dur="500"/>
                                        <p:tgtEl>
                                          <p:spTgt spid="260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0099">
                                            <p:txEl>
                                              <p:pRg st="1" end="1"/>
                                            </p:txEl>
                                          </p:spTgt>
                                        </p:tgtEl>
                                        <p:attrNameLst>
                                          <p:attrName>style.visibility</p:attrName>
                                        </p:attrNameLst>
                                      </p:cBhvr>
                                      <p:to>
                                        <p:strVal val="visible"/>
                                      </p:to>
                                    </p:set>
                                    <p:animEffect transition="in" filter="wipe(left)">
                                      <p:cBhvr>
                                        <p:cTn id="12" dur="500"/>
                                        <p:tgtEl>
                                          <p:spTgt spid="260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0099">
                                            <p:txEl>
                                              <p:pRg st="2" end="2"/>
                                            </p:txEl>
                                          </p:spTgt>
                                        </p:tgtEl>
                                        <p:attrNameLst>
                                          <p:attrName>style.visibility</p:attrName>
                                        </p:attrNameLst>
                                      </p:cBhvr>
                                      <p:to>
                                        <p:strVal val="visible"/>
                                      </p:to>
                                    </p:set>
                                    <p:animEffect transition="in" filter="wipe(left)">
                                      <p:cBhvr>
                                        <p:cTn id="17" dur="500"/>
                                        <p:tgtEl>
                                          <p:spTgt spid="260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a:extLst>
              <a:ext uri="{FF2B5EF4-FFF2-40B4-BE49-F238E27FC236}">
                <a16:creationId xmlns:a16="http://schemas.microsoft.com/office/drawing/2014/main" id="{0A820E30-C262-4921-A855-B4925844E15E}"/>
              </a:ext>
            </a:extLst>
          </p:cNvPr>
          <p:cNvSpPr txBox="1">
            <a:spLocks noChangeArrowheads="1"/>
          </p:cNvSpPr>
          <p:nvPr/>
        </p:nvSpPr>
        <p:spPr bwMode="auto">
          <a:xfrm>
            <a:off x="2442124" y="892314"/>
            <a:ext cx="71590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Proof from Old Testament (1:5)</a:t>
            </a:r>
          </a:p>
        </p:txBody>
      </p:sp>
      <p:sp>
        <p:nvSpPr>
          <p:cNvPr id="259075" name="Text Box 3">
            <a:extLst>
              <a:ext uri="{FF2B5EF4-FFF2-40B4-BE49-F238E27FC236}">
                <a16:creationId xmlns:a16="http://schemas.microsoft.com/office/drawing/2014/main" id="{C0719583-8C44-47AA-9F2E-400E83371786}"/>
              </a:ext>
            </a:extLst>
          </p:cNvPr>
          <p:cNvSpPr txBox="1">
            <a:spLocks noChangeArrowheads="1"/>
          </p:cNvSpPr>
          <p:nvPr/>
        </p:nvSpPr>
        <p:spPr bwMode="auto">
          <a:xfrm>
            <a:off x="685800" y="2048885"/>
            <a:ext cx="10896600" cy="275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en-US" altLang="en-US" sz="4000" b="0" i="1" dirty="0">
                <a:latin typeface="Times New Roman" panose="02020603050405020304" pitchFamily="18" charset="0"/>
                <a:cs typeface="Times New Roman" panose="02020603050405020304" pitchFamily="18" charset="0"/>
              </a:rPr>
              <a:t>For to which of the angels did He ever say: “You are My Son, Today I have begotten You”? </a:t>
            </a:r>
            <a:r>
              <a:rPr lang="en-US" altLang="en-US" sz="4000" b="0" dirty="0">
                <a:latin typeface="Times New Roman" panose="02020603050405020304" pitchFamily="18" charset="0"/>
                <a:cs typeface="Times New Roman" panose="02020603050405020304" pitchFamily="18" charset="0"/>
              </a:rPr>
              <a:t>(</a:t>
            </a:r>
            <a:r>
              <a:rPr lang="en-US" altLang="en-US" sz="4000" b="1" dirty="0">
                <a:latin typeface="Times New Roman" panose="02020603050405020304" pitchFamily="18" charset="0"/>
                <a:cs typeface="Times New Roman" panose="02020603050405020304" pitchFamily="18" charset="0"/>
              </a:rPr>
              <a:t>Psa. 2:7</a:t>
            </a:r>
            <a:r>
              <a:rPr lang="en-US" altLang="en-US" sz="4000" b="0" dirty="0">
                <a:latin typeface="Times New Roman" panose="02020603050405020304" pitchFamily="18" charset="0"/>
                <a:cs typeface="Times New Roman" panose="02020603050405020304" pitchFamily="18" charset="0"/>
              </a:rPr>
              <a:t>) </a:t>
            </a:r>
          </a:p>
          <a:p>
            <a:pPr>
              <a:lnSpc>
                <a:spcPct val="110000"/>
              </a:lnSpc>
            </a:pPr>
            <a:r>
              <a:rPr lang="en-US" altLang="en-US" sz="4000" b="0" i="1" dirty="0">
                <a:latin typeface="Times New Roman" panose="02020603050405020304" pitchFamily="18" charset="0"/>
                <a:cs typeface="Times New Roman" panose="02020603050405020304" pitchFamily="18" charset="0"/>
              </a:rPr>
              <a:t>And again: “I will be to Him a Father, And He shall be to Me a Son”?  </a:t>
            </a:r>
            <a:r>
              <a:rPr lang="en-US" altLang="en-US" sz="4000" b="0" dirty="0">
                <a:latin typeface="Times New Roman" panose="02020603050405020304" pitchFamily="18" charset="0"/>
                <a:cs typeface="Times New Roman" panose="02020603050405020304" pitchFamily="18" charset="0"/>
              </a:rPr>
              <a:t>(</a:t>
            </a:r>
            <a:r>
              <a:rPr lang="en-US" altLang="en-US" sz="4000" b="1" dirty="0">
                <a:latin typeface="Times New Roman" panose="02020603050405020304" pitchFamily="18" charset="0"/>
                <a:cs typeface="Times New Roman" panose="02020603050405020304" pitchFamily="18" charset="0"/>
              </a:rPr>
              <a:t>2 Sam. 7:14</a:t>
            </a:r>
            <a:r>
              <a:rPr lang="en-US" altLang="en-US" sz="4000" b="0" dirty="0">
                <a:latin typeface="Times New Roman" panose="02020603050405020304" pitchFamily="18" charset="0"/>
                <a:cs typeface="Times New Roman" panose="02020603050405020304" pitchFamily="18" charset="0"/>
              </a:rPr>
              <a:t>) </a:t>
            </a:r>
          </a:p>
        </p:txBody>
      </p:sp>
      <p:sp>
        <p:nvSpPr>
          <p:cNvPr id="259076" name="AutoShape 4">
            <a:extLst>
              <a:ext uri="{FF2B5EF4-FFF2-40B4-BE49-F238E27FC236}">
                <a16:creationId xmlns:a16="http://schemas.microsoft.com/office/drawing/2014/main" id="{D010C7B9-21B2-4B67-9DFE-F0653E11368C}"/>
              </a:ext>
            </a:extLst>
          </p:cNvPr>
          <p:cNvSpPr>
            <a:spLocks noChangeArrowheads="1"/>
          </p:cNvSpPr>
          <p:nvPr/>
        </p:nvSpPr>
        <p:spPr bwMode="auto">
          <a:xfrm>
            <a:off x="609600" y="2048884"/>
            <a:ext cx="10972800" cy="2980315"/>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a:extLst>
              <a:ext uri="{FF2B5EF4-FFF2-40B4-BE49-F238E27FC236}">
                <a16:creationId xmlns:a16="http://schemas.microsoft.com/office/drawing/2014/main" id="{F32BE874-2624-41E9-8ED5-220EB7DA9453}"/>
              </a:ext>
            </a:extLst>
          </p:cNvPr>
          <p:cNvSpPr txBox="1">
            <a:spLocks noChangeArrowheads="1"/>
          </p:cNvSpPr>
          <p:nvPr/>
        </p:nvSpPr>
        <p:spPr bwMode="auto">
          <a:xfrm>
            <a:off x="609600" y="926842"/>
            <a:ext cx="1097279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To no other has the Father said, “</a:t>
            </a:r>
            <a:r>
              <a:rPr lang="en-US" altLang="en-US" sz="4000" i="1" dirty="0">
                <a:cs typeface="Times New Roman" panose="02020603050405020304" pitchFamily="18" charset="0"/>
              </a:rPr>
              <a:t>You are My Son</a:t>
            </a:r>
            <a:r>
              <a:rPr lang="en-US" altLang="en-US" sz="4000" dirty="0">
                <a:cs typeface="Times New Roman" panose="02020603050405020304" pitchFamily="18" charset="0"/>
              </a:rPr>
              <a:t>”</a:t>
            </a:r>
          </a:p>
          <a:p>
            <a:pPr eaLnBrk="1" hangingPunct="1">
              <a:buFont typeface="Wingdings" panose="05000000000000000000" pitchFamily="2" charset="2"/>
              <a:buChar char="§"/>
            </a:pPr>
            <a:r>
              <a:rPr lang="en-US" altLang="en-US" sz="4000" dirty="0">
                <a:cs typeface="Times New Roman" panose="02020603050405020304" pitchFamily="18" charset="0"/>
              </a:rPr>
              <a:t>Angels called collectively “sons of God” (</a:t>
            </a:r>
            <a:r>
              <a:rPr lang="en-US" altLang="en-US" sz="4000" b="1" dirty="0">
                <a:cs typeface="Times New Roman" panose="02020603050405020304" pitchFamily="18" charset="0"/>
              </a:rPr>
              <a:t>Job 1:6; 2:1</a:t>
            </a:r>
            <a:r>
              <a:rPr lang="en-US" altLang="en-US" sz="4000" dirty="0">
                <a:cs typeface="Times New Roman" panose="02020603050405020304" pitchFamily="18" charset="0"/>
              </a:rPr>
              <a:t>)</a:t>
            </a:r>
          </a:p>
          <a:p>
            <a:pPr lvl="1" eaLnBrk="1" hangingPunct="1">
              <a:buFontTx/>
              <a:buChar char="•"/>
            </a:pPr>
            <a:r>
              <a:rPr lang="en-US" altLang="en-US" sz="4000" dirty="0">
                <a:cs typeface="Times New Roman" panose="02020603050405020304" pitchFamily="18" charset="0"/>
              </a:rPr>
              <a:t>Thereby “a” son, not “the Son”</a:t>
            </a:r>
          </a:p>
          <a:p>
            <a:pPr lvl="1" eaLnBrk="1" hangingPunct="1">
              <a:buFontTx/>
              <a:buChar char="•"/>
            </a:pPr>
            <a:r>
              <a:rPr lang="en-US" altLang="en-US" sz="4000" dirty="0">
                <a:cs typeface="Times New Roman" panose="02020603050405020304" pitchFamily="18" charset="0"/>
              </a:rPr>
              <a:t>Identify as creations of God</a:t>
            </a:r>
          </a:p>
          <a:p>
            <a:pPr eaLnBrk="1" hangingPunct="1">
              <a:buFont typeface="Wingdings" panose="05000000000000000000" pitchFamily="2" charset="2"/>
              <a:buChar char="§"/>
            </a:pPr>
            <a:r>
              <a:rPr lang="en-US" altLang="en-US" sz="4000" dirty="0">
                <a:cs typeface="Times New Roman" panose="02020603050405020304" pitchFamily="18" charset="0"/>
              </a:rPr>
              <a:t>Christians referred to as sons of God (</a:t>
            </a:r>
            <a:r>
              <a:rPr lang="en-US" altLang="en-US" sz="4000" b="1" dirty="0">
                <a:cs typeface="Times New Roman" panose="02020603050405020304" pitchFamily="18" charset="0"/>
              </a:rPr>
              <a:t>Gal. 3:26</a:t>
            </a:r>
            <a:r>
              <a:rPr lang="en-US" altLang="en-US" sz="4000" dirty="0">
                <a:cs typeface="Times New Roman" panose="02020603050405020304" pitchFamily="18" charset="0"/>
              </a:rPr>
              <a:t>) – each “a” son</a:t>
            </a:r>
          </a:p>
          <a:p>
            <a:pPr lvl="1" eaLnBrk="1" hangingPunct="1">
              <a:buFontTx/>
              <a:buChar char="•"/>
            </a:pPr>
            <a:r>
              <a:rPr lang="en-US" altLang="en-US" sz="4000" dirty="0">
                <a:cs typeface="Times New Roman" panose="02020603050405020304" pitchFamily="18" charset="0"/>
              </a:rPr>
              <a:t>Identify as redeemed into God’s family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050">
                                            <p:txEl>
                                              <p:pRg st="0" end="0"/>
                                            </p:txEl>
                                          </p:spTgt>
                                        </p:tgtEl>
                                        <p:attrNameLst>
                                          <p:attrName>style.visibility</p:attrName>
                                        </p:attrNameLst>
                                      </p:cBhvr>
                                      <p:to>
                                        <p:strVal val="visible"/>
                                      </p:to>
                                    </p:set>
                                    <p:animEffect transition="in" filter="wipe(left)">
                                      <p:cBhvr>
                                        <p:cTn id="7" dur="500"/>
                                        <p:tgtEl>
                                          <p:spTgt spid="258050">
                                            <p:txEl>
                                              <p:pRg st="0" end="0"/>
                                            </p:txEl>
                                          </p:spTgt>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8050">
                                            <p:txEl>
                                              <p:pRg st="1" end="1"/>
                                            </p:txEl>
                                          </p:spTgt>
                                        </p:tgtEl>
                                        <p:attrNameLst>
                                          <p:attrName>style.visibility</p:attrName>
                                        </p:attrNameLst>
                                      </p:cBhvr>
                                      <p:to>
                                        <p:strVal val="visible"/>
                                      </p:to>
                                    </p:set>
                                    <p:animEffect transition="in" filter="wipe(left)">
                                      <p:cBhvr>
                                        <p:cTn id="12" dur="500"/>
                                        <p:tgtEl>
                                          <p:spTgt spid="258050">
                                            <p:txEl>
                                              <p:pRg st="1" end="1"/>
                                            </p:txEl>
                                          </p:spTgt>
                                        </p:tgtEl>
                                      </p:cBhvr>
                                    </p:animEffect>
                                  </p:childTnLst>
                                </p:cTn>
                              </p:par>
                            </p:childTnLst>
                          </p:cTn>
                        </p:par>
                      </p:childTnLst>
                    </p:cTn>
                  </p:par>
                  <p:par>
                    <p:cTn id="13" fill="hold">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8050">
                                            <p:txEl>
                                              <p:pRg st="2" end="2"/>
                                            </p:txEl>
                                          </p:spTgt>
                                        </p:tgtEl>
                                        <p:attrNameLst>
                                          <p:attrName>style.visibility</p:attrName>
                                        </p:attrNameLst>
                                      </p:cBhvr>
                                      <p:to>
                                        <p:strVal val="visible"/>
                                      </p:to>
                                    </p:set>
                                    <p:animEffect transition="in" filter="wipe(left)">
                                      <p:cBhvr>
                                        <p:cTn id="17" dur="500"/>
                                        <p:tgtEl>
                                          <p:spTgt spid="258050">
                                            <p:txEl>
                                              <p:pRg st="2" end="2"/>
                                            </p:txEl>
                                          </p:spTgt>
                                        </p:tgtEl>
                                      </p:cBhvr>
                                    </p:animEffect>
                                  </p:childTnLst>
                                </p:cTn>
                              </p:par>
                            </p:childTnLst>
                          </p:cTn>
                        </p:par>
                      </p:childTnLst>
                    </p:cTn>
                  </p:par>
                  <p:par>
                    <p:cTn id="18" fill="hold">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8050">
                                            <p:txEl>
                                              <p:pRg st="3" end="3"/>
                                            </p:txEl>
                                          </p:spTgt>
                                        </p:tgtEl>
                                        <p:attrNameLst>
                                          <p:attrName>style.visibility</p:attrName>
                                        </p:attrNameLst>
                                      </p:cBhvr>
                                      <p:to>
                                        <p:strVal val="visible"/>
                                      </p:to>
                                    </p:set>
                                    <p:animEffect transition="in" filter="wipe(left)">
                                      <p:cBhvr>
                                        <p:cTn id="22" dur="500"/>
                                        <p:tgtEl>
                                          <p:spTgt spid="258050">
                                            <p:txEl>
                                              <p:pRg st="3" end="3"/>
                                            </p:txEl>
                                          </p:spTgt>
                                        </p:tgtEl>
                                      </p:cBhvr>
                                    </p:animEffect>
                                  </p:childTnLst>
                                </p:cTn>
                              </p:par>
                            </p:childTnLst>
                          </p:cTn>
                        </p:par>
                      </p:childTnLst>
                    </p:cTn>
                  </p:par>
                  <p:par>
                    <p:cTn id="23" fill="hold">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8050">
                                            <p:txEl>
                                              <p:pRg st="4" end="4"/>
                                            </p:txEl>
                                          </p:spTgt>
                                        </p:tgtEl>
                                        <p:attrNameLst>
                                          <p:attrName>style.visibility</p:attrName>
                                        </p:attrNameLst>
                                      </p:cBhvr>
                                      <p:to>
                                        <p:strVal val="visible"/>
                                      </p:to>
                                    </p:set>
                                    <p:animEffect transition="in" filter="wipe(left)">
                                      <p:cBhvr>
                                        <p:cTn id="27" dur="500"/>
                                        <p:tgtEl>
                                          <p:spTgt spid="258050">
                                            <p:txEl>
                                              <p:pRg st="4" end="4"/>
                                            </p:txEl>
                                          </p:spTgt>
                                        </p:tgtEl>
                                      </p:cBhvr>
                                    </p:animEffect>
                                  </p:childTnLst>
                                </p:cTn>
                              </p:par>
                            </p:childTnLst>
                          </p:cTn>
                        </p:par>
                      </p:childTnLst>
                    </p:cTn>
                  </p:par>
                  <p:par>
                    <p:cTn id="28" fill="hold">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8050">
                                            <p:txEl>
                                              <p:pRg st="5" end="5"/>
                                            </p:txEl>
                                          </p:spTgt>
                                        </p:tgtEl>
                                        <p:attrNameLst>
                                          <p:attrName>style.visibility</p:attrName>
                                        </p:attrNameLst>
                                      </p:cBhvr>
                                      <p:to>
                                        <p:strVal val="visible"/>
                                      </p:to>
                                    </p:set>
                                    <p:animEffect transition="in" filter="wipe(left)">
                                      <p:cBhvr>
                                        <p:cTn id="32" dur="500"/>
                                        <p:tgtEl>
                                          <p:spTgt spid="2580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4" name="Text Box 4">
            <a:extLst>
              <a:ext uri="{FF2B5EF4-FFF2-40B4-BE49-F238E27FC236}">
                <a16:creationId xmlns:a16="http://schemas.microsoft.com/office/drawing/2014/main" id="{FD1A7F91-8D0D-4F76-BFFE-F0A692A95668}"/>
              </a:ext>
            </a:extLst>
          </p:cNvPr>
          <p:cNvSpPr txBox="1">
            <a:spLocks noChangeArrowheads="1"/>
          </p:cNvSpPr>
          <p:nvPr/>
        </p:nvSpPr>
        <p:spPr bwMode="auto">
          <a:xfrm>
            <a:off x="647700" y="914400"/>
            <a:ext cx="10896600" cy="275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dirty="0">
                <a:cs typeface="Times New Roman" panose="02020603050405020304" pitchFamily="18" charset="0"/>
              </a:rPr>
              <a:t>Depicts His divinity (</a:t>
            </a:r>
            <a:r>
              <a:rPr lang="en-US" altLang="en-US" sz="4000" b="1" dirty="0">
                <a:cs typeface="Times New Roman" panose="02020603050405020304" pitchFamily="18" charset="0"/>
              </a:rPr>
              <a:t>John 5:18</a:t>
            </a:r>
            <a:r>
              <a:rPr lang="en-US" altLang="en-US" sz="4000" dirty="0">
                <a:cs typeface="Times New Roman" panose="02020603050405020304" pitchFamily="18" charset="0"/>
              </a:rPr>
              <a:t>)</a:t>
            </a:r>
          </a:p>
          <a:p>
            <a:pPr eaLnBrk="1" hangingPunct="1">
              <a:lnSpc>
                <a:spcPct val="110000"/>
              </a:lnSpc>
              <a:buFont typeface="Wingdings" panose="05000000000000000000" pitchFamily="2" charset="2"/>
              <a:buChar char="§"/>
            </a:pPr>
            <a:r>
              <a:rPr lang="en-US" altLang="en-US" sz="4000" dirty="0">
                <a:cs typeface="Times New Roman" panose="02020603050405020304" pitchFamily="18" charset="0"/>
              </a:rPr>
              <a:t>Depicts Him as unique Mediator (</a:t>
            </a:r>
            <a:r>
              <a:rPr lang="en-US" altLang="en-US" sz="4000" b="1" dirty="0">
                <a:cs typeface="Times New Roman" panose="02020603050405020304" pitchFamily="18" charset="0"/>
              </a:rPr>
              <a:t>1 Tim. 2:5</a:t>
            </a:r>
            <a:r>
              <a:rPr lang="en-US" altLang="en-US" sz="4000" dirty="0">
                <a:cs typeface="Times New Roman" panose="02020603050405020304" pitchFamily="18" charset="0"/>
              </a:rPr>
              <a:t>)</a:t>
            </a:r>
          </a:p>
          <a:p>
            <a:pPr eaLnBrk="1" hangingPunct="1">
              <a:lnSpc>
                <a:spcPct val="110000"/>
              </a:lnSpc>
              <a:buFont typeface="Wingdings" panose="05000000000000000000" pitchFamily="2" charset="2"/>
              <a:buChar char="§"/>
            </a:pPr>
            <a:r>
              <a:rPr lang="en-US" altLang="en-US" sz="4000" dirty="0">
                <a:cs typeface="Times New Roman" panose="02020603050405020304" pitchFamily="18" charset="0"/>
              </a:rPr>
              <a:t>Depicts Him as King over God’s people (</a:t>
            </a:r>
            <a:r>
              <a:rPr lang="en-US" altLang="en-US" sz="4000" b="1" dirty="0">
                <a:cs typeface="Times New Roman" panose="02020603050405020304" pitchFamily="18" charset="0"/>
              </a:rPr>
              <a:t>Luke 1:32</a:t>
            </a:r>
            <a:r>
              <a:rPr lang="en-US" altLang="en-US" sz="4000" dirty="0">
                <a:cs typeface="Times New Roman" panose="02020603050405020304" pitchFamily="18" charset="0"/>
              </a:rPr>
              <a:t>)</a:t>
            </a:r>
          </a:p>
        </p:txBody>
      </p:sp>
      <p:grpSp>
        <p:nvGrpSpPr>
          <p:cNvPr id="271367" name="Group 7">
            <a:extLst>
              <a:ext uri="{FF2B5EF4-FFF2-40B4-BE49-F238E27FC236}">
                <a16:creationId xmlns:a16="http://schemas.microsoft.com/office/drawing/2014/main" id="{C0A5AF09-42E7-482E-A8FE-DB6099D3BA5F}"/>
              </a:ext>
            </a:extLst>
          </p:cNvPr>
          <p:cNvGrpSpPr>
            <a:grpSpLocks/>
          </p:cNvGrpSpPr>
          <p:nvPr/>
        </p:nvGrpSpPr>
        <p:grpSpPr bwMode="auto">
          <a:xfrm>
            <a:off x="647700" y="3886200"/>
            <a:ext cx="10896600" cy="2286000"/>
            <a:chOff x="672" y="2688"/>
            <a:chExt cx="4301" cy="1440"/>
          </a:xfrm>
        </p:grpSpPr>
        <p:sp>
          <p:nvSpPr>
            <p:cNvPr id="271366" name="AutoShape 6">
              <a:extLst>
                <a:ext uri="{FF2B5EF4-FFF2-40B4-BE49-F238E27FC236}">
                  <a16:creationId xmlns:a16="http://schemas.microsoft.com/office/drawing/2014/main" id="{BDA1AA2B-BA55-4684-9122-DC39FF6AB3B8}"/>
                </a:ext>
              </a:extLst>
            </p:cNvPr>
            <p:cNvSpPr>
              <a:spLocks noChangeArrowheads="1"/>
            </p:cNvSpPr>
            <p:nvPr/>
          </p:nvSpPr>
          <p:spPr bwMode="auto">
            <a:xfrm>
              <a:off x="672" y="2688"/>
              <a:ext cx="4272" cy="1440"/>
            </a:xfrm>
            <a:prstGeom prst="roundRect">
              <a:avLst>
                <a:gd name="adj" fmla="val 16667"/>
              </a:avLst>
            </a:prstGeom>
            <a:solidFill>
              <a:srgbClr val="FFFFFF"/>
            </a:solidFill>
            <a:ln w="9525">
              <a:solidFill>
                <a:schemeClr val="tx1"/>
              </a:solidFill>
              <a:round/>
              <a:headEnd/>
              <a:tailEnd/>
            </a:ln>
            <a:effectLst>
              <a:outerShdw dist="81320" dir="19280412" algn="ctr" rotWithShape="0">
                <a:schemeClr val="tx1"/>
              </a:outerShdw>
            </a:effectLst>
          </p:spPr>
          <p:txBody>
            <a:bodyPr wrap="none" anchor="ctr"/>
            <a:lstStyle/>
            <a:p>
              <a:endParaRPr lang="en-US"/>
            </a:p>
          </p:txBody>
        </p:sp>
        <p:sp>
          <p:nvSpPr>
            <p:cNvPr id="271365" name="Text Box 5">
              <a:extLst>
                <a:ext uri="{FF2B5EF4-FFF2-40B4-BE49-F238E27FC236}">
                  <a16:creationId xmlns:a16="http://schemas.microsoft.com/office/drawing/2014/main" id="{C3F6E709-4BE5-4963-A13D-9F341B3C153F}"/>
                </a:ext>
              </a:extLst>
            </p:cNvPr>
            <p:cNvSpPr txBox="1">
              <a:spLocks noChangeArrowheads="1"/>
            </p:cNvSpPr>
            <p:nvPr/>
          </p:nvSpPr>
          <p:spPr bwMode="auto">
            <a:xfrm>
              <a:off x="691" y="2736"/>
              <a:ext cx="4282" cy="8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dirty="0">
                  <a:solidFill>
                    <a:srgbClr val="CC0000"/>
                  </a:solidFill>
                  <a:latin typeface="Times New Roman" panose="02020603050405020304" pitchFamily="18" charset="0"/>
                  <a:cs typeface="Times New Roman" panose="02020603050405020304" pitchFamily="18" charset="0"/>
                </a:rPr>
                <a:t>Angels only messengers, Jesus is the Son of God (</a:t>
              </a:r>
              <a:r>
                <a:rPr lang="en-US" altLang="en-US" sz="4000" b="1" dirty="0">
                  <a:solidFill>
                    <a:srgbClr val="CC0000"/>
                  </a:solidFill>
                  <a:latin typeface="Times New Roman" panose="02020603050405020304" pitchFamily="18" charset="0"/>
                  <a:cs typeface="Times New Roman" panose="02020603050405020304" pitchFamily="18" charset="0"/>
                </a:rPr>
                <a:t>Matt. 3:16-17; 17:5</a:t>
              </a:r>
              <a:r>
                <a:rPr lang="en-US" altLang="en-US" sz="4000" dirty="0">
                  <a:solidFill>
                    <a:srgbClr val="CC0000"/>
                  </a:solidFill>
                  <a:latin typeface="Times New Roman" panose="02020603050405020304" pitchFamily="18" charset="0"/>
                  <a:cs typeface="Times New Roman" panose="02020603050405020304"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1364">
                                            <p:txEl>
                                              <p:pRg st="0" end="0"/>
                                            </p:txEl>
                                          </p:spTgt>
                                        </p:tgtEl>
                                        <p:attrNameLst>
                                          <p:attrName>style.visibility</p:attrName>
                                        </p:attrNameLst>
                                      </p:cBhvr>
                                      <p:to>
                                        <p:strVal val="visible"/>
                                      </p:to>
                                    </p:set>
                                    <p:animEffect transition="in" filter="wipe(left)">
                                      <p:cBhvr>
                                        <p:cTn id="7" dur="500"/>
                                        <p:tgtEl>
                                          <p:spTgt spid="2713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1364">
                                            <p:txEl>
                                              <p:pRg st="1" end="1"/>
                                            </p:txEl>
                                          </p:spTgt>
                                        </p:tgtEl>
                                        <p:attrNameLst>
                                          <p:attrName>style.visibility</p:attrName>
                                        </p:attrNameLst>
                                      </p:cBhvr>
                                      <p:to>
                                        <p:strVal val="visible"/>
                                      </p:to>
                                    </p:set>
                                    <p:animEffect transition="in" filter="wipe(left)">
                                      <p:cBhvr>
                                        <p:cTn id="12" dur="500"/>
                                        <p:tgtEl>
                                          <p:spTgt spid="2713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1364">
                                            <p:txEl>
                                              <p:pRg st="2" end="2"/>
                                            </p:txEl>
                                          </p:spTgt>
                                        </p:tgtEl>
                                        <p:attrNameLst>
                                          <p:attrName>style.visibility</p:attrName>
                                        </p:attrNameLst>
                                      </p:cBhvr>
                                      <p:to>
                                        <p:strVal val="visible"/>
                                      </p:to>
                                    </p:set>
                                    <p:animEffect transition="in" filter="wipe(left)">
                                      <p:cBhvr>
                                        <p:cTn id="17" dur="500"/>
                                        <p:tgtEl>
                                          <p:spTgt spid="2713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71367"/>
                                        </p:tgtEl>
                                        <p:attrNameLst>
                                          <p:attrName>style.visibility</p:attrName>
                                        </p:attrNameLst>
                                      </p:cBhvr>
                                      <p:to>
                                        <p:strVal val="visible"/>
                                      </p:to>
                                    </p:set>
                                    <p:animEffect transition="in" filter="dissolve">
                                      <p:cBhvr>
                                        <p:cTn id="22" dur="500"/>
                                        <p:tgtEl>
                                          <p:spTgt spid="271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a:extLst>
              <a:ext uri="{FF2B5EF4-FFF2-40B4-BE49-F238E27FC236}">
                <a16:creationId xmlns:a16="http://schemas.microsoft.com/office/drawing/2014/main" id="{763A1B1A-7E4F-4051-B946-33C9A92844FE}"/>
              </a:ext>
            </a:extLst>
          </p:cNvPr>
          <p:cNvSpPr txBox="1">
            <a:spLocks noChangeArrowheads="1"/>
          </p:cNvSpPr>
          <p:nvPr/>
        </p:nvSpPr>
        <p:spPr bwMode="auto">
          <a:xfrm>
            <a:off x="5013325" y="3803651"/>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68291" name="Text Box 3">
            <a:extLst>
              <a:ext uri="{FF2B5EF4-FFF2-40B4-BE49-F238E27FC236}">
                <a16:creationId xmlns:a16="http://schemas.microsoft.com/office/drawing/2014/main" id="{2A33A092-FCA0-4AED-A0B4-5FE4162EC02C}"/>
              </a:ext>
            </a:extLst>
          </p:cNvPr>
          <p:cNvSpPr txBox="1">
            <a:spLocks noChangeArrowheads="1"/>
          </p:cNvSpPr>
          <p:nvPr/>
        </p:nvSpPr>
        <p:spPr bwMode="auto">
          <a:xfrm>
            <a:off x="1676400" y="700087"/>
            <a:ext cx="8686800" cy="1433513"/>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8800" dirty="0">
                <a:effectLst>
                  <a:outerShdw blurRad="38100" dist="38100" dir="2700000" algn="tl">
                    <a:srgbClr val="C0C0C0"/>
                  </a:outerShdw>
                </a:effectLst>
              </a:rPr>
              <a:t>JESUS CHRIST</a:t>
            </a:r>
          </a:p>
        </p:txBody>
      </p:sp>
      <p:sp>
        <p:nvSpPr>
          <p:cNvPr id="268292" name="Text Box 4">
            <a:extLst>
              <a:ext uri="{FF2B5EF4-FFF2-40B4-BE49-F238E27FC236}">
                <a16:creationId xmlns:a16="http://schemas.microsoft.com/office/drawing/2014/main" id="{2F7FA5E1-82DE-4A0C-B283-F5CF2C88E796}"/>
              </a:ext>
            </a:extLst>
          </p:cNvPr>
          <p:cNvSpPr txBox="1">
            <a:spLocks noChangeArrowheads="1"/>
          </p:cNvSpPr>
          <p:nvPr/>
        </p:nvSpPr>
        <p:spPr bwMode="auto">
          <a:xfrm>
            <a:off x="2667000" y="2064603"/>
            <a:ext cx="66623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latin typeface="Times New Roman" panose="02020603050405020304" pitchFamily="18" charset="0"/>
                <a:cs typeface="Times New Roman" panose="02020603050405020304" pitchFamily="18" charset="0"/>
              </a:rPr>
              <a:t>SUPERIOR TO ANGELS</a:t>
            </a:r>
          </a:p>
        </p:txBody>
      </p:sp>
      <p:sp>
        <p:nvSpPr>
          <p:cNvPr id="268293" name="Text Box 5">
            <a:extLst>
              <a:ext uri="{FF2B5EF4-FFF2-40B4-BE49-F238E27FC236}">
                <a16:creationId xmlns:a16="http://schemas.microsoft.com/office/drawing/2014/main" id="{06E436D7-474A-4683-83F1-3D0963E9AC0B}"/>
              </a:ext>
            </a:extLst>
          </p:cNvPr>
          <p:cNvSpPr txBox="1">
            <a:spLocks noChangeArrowheads="1"/>
          </p:cNvSpPr>
          <p:nvPr/>
        </p:nvSpPr>
        <p:spPr bwMode="auto">
          <a:xfrm>
            <a:off x="609600" y="3429000"/>
            <a:ext cx="10972800"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4000" dirty="0">
                <a:solidFill>
                  <a:srgbClr val="CC0000"/>
                </a:solidFill>
                <a:latin typeface="Times New Roman" panose="02020603050405020304" pitchFamily="18" charset="0"/>
                <a:cs typeface="Times New Roman" panose="02020603050405020304" pitchFamily="18" charset="0"/>
              </a:rPr>
              <a:t>He Is Worshiped by Angels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68293"/>
                                        </p:tgtEl>
                                        <p:attrNameLst>
                                          <p:attrName>style.visibility</p:attrName>
                                        </p:attrNameLst>
                                      </p:cBhvr>
                                      <p:to>
                                        <p:strVal val="visible"/>
                                      </p:to>
                                    </p:set>
                                    <p:animEffect transition="in" filter="wheel(4)">
                                      <p:cBhvr>
                                        <p:cTn id="7" dur="2000"/>
                                        <p:tgtEl>
                                          <p:spTgt spid="268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6" name="AutoShape 6">
            <a:extLst>
              <a:ext uri="{FF2B5EF4-FFF2-40B4-BE49-F238E27FC236}">
                <a16:creationId xmlns:a16="http://schemas.microsoft.com/office/drawing/2014/main" id="{427A1180-9BE4-456E-B56A-416F4B309AB1}"/>
              </a:ext>
            </a:extLst>
          </p:cNvPr>
          <p:cNvSpPr>
            <a:spLocks noChangeArrowheads="1"/>
          </p:cNvSpPr>
          <p:nvPr/>
        </p:nvSpPr>
        <p:spPr bwMode="auto">
          <a:xfrm>
            <a:off x="609600" y="820082"/>
            <a:ext cx="10972800" cy="1999318"/>
          </a:xfrm>
          <a:prstGeom prst="roundRect">
            <a:avLst>
              <a:gd name="adj" fmla="val 16667"/>
            </a:avLst>
          </a:prstGeom>
          <a:solidFill>
            <a:srgbClr val="FFFFFF"/>
          </a:solidFill>
          <a:ln w="9525">
            <a:solidFill>
              <a:schemeClr val="tx1"/>
            </a:solidFill>
            <a:round/>
            <a:headEnd/>
            <a:tailEnd/>
          </a:ln>
          <a:effectLst>
            <a:outerShdw dist="35921" dir="2700000" algn="ctr" rotWithShape="0">
              <a:schemeClr val="tx1"/>
            </a:outerShdw>
          </a:effectLst>
        </p:spPr>
        <p:txBody>
          <a:bodyPr wrap="none" anchor="ctr"/>
          <a:lstStyle/>
          <a:p>
            <a:endParaRPr lang="en-US"/>
          </a:p>
        </p:txBody>
      </p:sp>
      <p:sp>
        <p:nvSpPr>
          <p:cNvPr id="276484" name="Text Box 4">
            <a:extLst>
              <a:ext uri="{FF2B5EF4-FFF2-40B4-BE49-F238E27FC236}">
                <a16:creationId xmlns:a16="http://schemas.microsoft.com/office/drawing/2014/main" id="{EF241C82-9FED-438E-AD35-EBFD0B0CF530}"/>
              </a:ext>
            </a:extLst>
          </p:cNvPr>
          <p:cNvSpPr txBox="1">
            <a:spLocks noChangeArrowheads="1"/>
          </p:cNvSpPr>
          <p:nvPr/>
        </p:nvSpPr>
        <p:spPr bwMode="auto">
          <a:xfrm>
            <a:off x="838200" y="804208"/>
            <a:ext cx="10744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000" b="0" dirty="0">
                <a:latin typeface="Times New Roman" panose="02020603050405020304" pitchFamily="18" charset="0"/>
                <a:cs typeface="Times New Roman" panose="02020603050405020304" pitchFamily="18" charset="0"/>
              </a:rPr>
              <a:t>But when He again brings the firstborn into the world, He says: </a:t>
            </a:r>
          </a:p>
          <a:p>
            <a:r>
              <a:rPr lang="en-US" altLang="en-US" sz="4000" b="0" dirty="0">
                <a:latin typeface="Times New Roman" panose="02020603050405020304" pitchFamily="18" charset="0"/>
                <a:cs typeface="Times New Roman" panose="02020603050405020304" pitchFamily="18" charset="0"/>
              </a:rPr>
              <a:t>“Let all the angels of God worship Him.”</a:t>
            </a:r>
          </a:p>
        </p:txBody>
      </p:sp>
      <p:grpSp>
        <p:nvGrpSpPr>
          <p:cNvPr id="276488" name="Group 8">
            <a:extLst>
              <a:ext uri="{FF2B5EF4-FFF2-40B4-BE49-F238E27FC236}">
                <a16:creationId xmlns:a16="http://schemas.microsoft.com/office/drawing/2014/main" id="{CD16DA89-5215-4F56-846E-2F12FAD1B0AB}"/>
              </a:ext>
            </a:extLst>
          </p:cNvPr>
          <p:cNvGrpSpPr>
            <a:grpSpLocks/>
          </p:cNvGrpSpPr>
          <p:nvPr/>
        </p:nvGrpSpPr>
        <p:grpSpPr bwMode="auto">
          <a:xfrm>
            <a:off x="8737600" y="2644775"/>
            <a:ext cx="2311400" cy="708025"/>
            <a:chOff x="3920" y="1718"/>
            <a:chExt cx="1456" cy="446"/>
          </a:xfrm>
        </p:grpSpPr>
        <p:sp>
          <p:nvSpPr>
            <p:cNvPr id="276487" name="Rectangle 7">
              <a:extLst>
                <a:ext uri="{FF2B5EF4-FFF2-40B4-BE49-F238E27FC236}">
                  <a16:creationId xmlns:a16="http://schemas.microsoft.com/office/drawing/2014/main" id="{F31832E0-760E-48B6-B498-5A2C3F6D1DA8}"/>
                </a:ext>
              </a:extLst>
            </p:cNvPr>
            <p:cNvSpPr>
              <a:spLocks noChangeArrowheads="1"/>
            </p:cNvSpPr>
            <p:nvPr/>
          </p:nvSpPr>
          <p:spPr bwMode="auto">
            <a:xfrm>
              <a:off x="3920" y="1732"/>
              <a:ext cx="1456" cy="432"/>
            </a:xfrm>
            <a:prstGeom prst="rect">
              <a:avLst/>
            </a:prstGeom>
            <a:solidFill>
              <a:srgbClr val="FFFFFF"/>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sp>
          <p:nvSpPr>
            <p:cNvPr id="276485" name="Text Box 5">
              <a:extLst>
                <a:ext uri="{FF2B5EF4-FFF2-40B4-BE49-F238E27FC236}">
                  <a16:creationId xmlns:a16="http://schemas.microsoft.com/office/drawing/2014/main" id="{98A42149-071C-4BD7-A304-A8049D60E83E}"/>
                </a:ext>
              </a:extLst>
            </p:cNvPr>
            <p:cNvSpPr txBox="1">
              <a:spLocks noChangeArrowheads="1"/>
            </p:cNvSpPr>
            <p:nvPr/>
          </p:nvSpPr>
          <p:spPr bwMode="auto">
            <a:xfrm>
              <a:off x="3936" y="1718"/>
              <a:ext cx="1229" cy="4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CC0000"/>
                  </a:solidFill>
                  <a:latin typeface="Times New Roman" panose="02020603050405020304" pitchFamily="18" charset="0"/>
                  <a:cs typeface="Times New Roman" panose="02020603050405020304" pitchFamily="18" charset="0"/>
                </a:rPr>
                <a:t>Heb. 1:6</a:t>
              </a:r>
            </a:p>
          </p:txBody>
        </p:sp>
      </p:grpSp>
      <p:sp>
        <p:nvSpPr>
          <p:cNvPr id="276489" name="Text Box 9">
            <a:extLst>
              <a:ext uri="{FF2B5EF4-FFF2-40B4-BE49-F238E27FC236}">
                <a16:creationId xmlns:a16="http://schemas.microsoft.com/office/drawing/2014/main" id="{2D739B8C-36D0-407E-8FD7-049406B8165D}"/>
              </a:ext>
            </a:extLst>
          </p:cNvPr>
          <p:cNvSpPr txBox="1">
            <a:spLocks noChangeArrowheads="1"/>
          </p:cNvSpPr>
          <p:nvPr/>
        </p:nvSpPr>
        <p:spPr bwMode="auto">
          <a:xfrm>
            <a:off x="609600" y="3699808"/>
            <a:ext cx="10972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Angels not worthy of worship (</a:t>
            </a:r>
            <a:r>
              <a:rPr lang="en-US" altLang="en-US" sz="4000" b="1" dirty="0">
                <a:cs typeface="Times New Roman" panose="02020603050405020304" pitchFamily="18" charset="0"/>
              </a:rPr>
              <a:t>Rev. 22:8-9</a:t>
            </a:r>
            <a:r>
              <a:rPr lang="en-US" altLang="en-US" sz="4000" dirty="0">
                <a:cs typeface="Times New Roman" panose="02020603050405020304" pitchFamily="18" charset="0"/>
              </a:rPr>
              <a:t>)</a:t>
            </a:r>
          </a:p>
          <a:p>
            <a:pPr eaLnBrk="1" hangingPunct="1">
              <a:buFont typeface="Wingdings" panose="05000000000000000000" pitchFamily="2" charset="2"/>
              <a:buChar char="§"/>
            </a:pPr>
            <a:r>
              <a:rPr lang="en-US" altLang="en-US" sz="4000" dirty="0">
                <a:cs typeface="Times New Roman" panose="02020603050405020304" pitchFamily="18" charset="0"/>
              </a:rPr>
              <a:t>Only God is to be worshiped (</a:t>
            </a:r>
            <a:r>
              <a:rPr lang="en-US" altLang="en-US" sz="4000" b="1" dirty="0">
                <a:cs typeface="Times New Roman" panose="02020603050405020304" pitchFamily="18" charset="0"/>
              </a:rPr>
              <a:t>Matt. 4:10</a:t>
            </a:r>
            <a:r>
              <a:rPr lang="en-US" altLang="en-US" sz="4000" dirty="0">
                <a:cs typeface="Times New Roman" panose="02020603050405020304" pitchFamily="18" charset="0"/>
              </a:rPr>
              <a:t>)</a:t>
            </a:r>
          </a:p>
          <a:p>
            <a:pPr eaLnBrk="1" hangingPunct="1">
              <a:buFont typeface="Wingdings" panose="05000000000000000000" pitchFamily="2" charset="2"/>
              <a:buChar char="§"/>
            </a:pPr>
            <a:r>
              <a:rPr lang="en-US" altLang="en-US" sz="4000" dirty="0">
                <a:cs typeface="Times New Roman" panose="02020603050405020304" pitchFamily="18" charset="0"/>
              </a:rPr>
              <a:t>Jesus is superior, worthy of worship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489">
                                            <p:txEl>
                                              <p:pRg st="0" end="0"/>
                                            </p:txEl>
                                          </p:spTgt>
                                        </p:tgtEl>
                                        <p:attrNameLst>
                                          <p:attrName>style.visibility</p:attrName>
                                        </p:attrNameLst>
                                      </p:cBhvr>
                                      <p:to>
                                        <p:strVal val="visible"/>
                                      </p:to>
                                    </p:set>
                                    <p:animEffect transition="in" filter="checkerboard(across)">
                                      <p:cBhvr>
                                        <p:cTn id="7" dur="500"/>
                                        <p:tgtEl>
                                          <p:spTgt spid="2764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489">
                                            <p:txEl>
                                              <p:pRg st="1" end="1"/>
                                            </p:txEl>
                                          </p:spTgt>
                                        </p:tgtEl>
                                        <p:attrNameLst>
                                          <p:attrName>style.visibility</p:attrName>
                                        </p:attrNameLst>
                                      </p:cBhvr>
                                      <p:to>
                                        <p:strVal val="visible"/>
                                      </p:to>
                                    </p:set>
                                    <p:animEffect transition="in" filter="checkerboard(across)">
                                      <p:cBhvr>
                                        <p:cTn id="12" dur="500"/>
                                        <p:tgtEl>
                                          <p:spTgt spid="2764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6489">
                                            <p:txEl>
                                              <p:pRg st="2" end="2"/>
                                            </p:txEl>
                                          </p:spTgt>
                                        </p:tgtEl>
                                        <p:attrNameLst>
                                          <p:attrName>style.visibility</p:attrName>
                                        </p:attrNameLst>
                                      </p:cBhvr>
                                      <p:to>
                                        <p:strVal val="visible"/>
                                      </p:to>
                                    </p:set>
                                    <p:animEffect transition="in" filter="checkerboard(across)">
                                      <p:cBhvr>
                                        <p:cTn id="17" dur="500"/>
                                        <p:tgtEl>
                                          <p:spTgt spid="2764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AutoShape 3">
            <a:extLst>
              <a:ext uri="{FF2B5EF4-FFF2-40B4-BE49-F238E27FC236}">
                <a16:creationId xmlns:a16="http://schemas.microsoft.com/office/drawing/2014/main" id="{D577BABD-32BE-4854-BE6D-75D2F9C7F454}"/>
              </a:ext>
            </a:extLst>
          </p:cNvPr>
          <p:cNvSpPr>
            <a:spLocks noChangeArrowheads="1"/>
          </p:cNvSpPr>
          <p:nvPr/>
        </p:nvSpPr>
        <p:spPr bwMode="auto">
          <a:xfrm>
            <a:off x="609600" y="1261408"/>
            <a:ext cx="10972800" cy="1938992"/>
          </a:xfrm>
          <a:prstGeom prst="roundRect">
            <a:avLst>
              <a:gd name="adj" fmla="val 16667"/>
            </a:avLst>
          </a:prstGeom>
          <a:solidFill>
            <a:srgbClr val="FFFFFF"/>
          </a:solidFill>
          <a:ln w="9525">
            <a:solidFill>
              <a:schemeClr val="tx1"/>
            </a:solidFill>
            <a:round/>
            <a:headEnd/>
            <a:tailEnd/>
          </a:ln>
          <a:effectLst>
            <a:outerShdw dist="35921" dir="2700000" algn="ctr" rotWithShape="0">
              <a:schemeClr val="tx1"/>
            </a:outerShdw>
          </a:effectLst>
        </p:spPr>
        <p:txBody>
          <a:bodyPr wrap="none" anchor="ctr"/>
          <a:lstStyle/>
          <a:p>
            <a:endParaRPr lang="en-US"/>
          </a:p>
        </p:txBody>
      </p:sp>
      <p:sp>
        <p:nvSpPr>
          <p:cNvPr id="275458" name="Text Box 2">
            <a:extLst>
              <a:ext uri="{FF2B5EF4-FFF2-40B4-BE49-F238E27FC236}">
                <a16:creationId xmlns:a16="http://schemas.microsoft.com/office/drawing/2014/main" id="{FF8E65FE-3F26-46EE-AFAE-BE9584B6261C}"/>
              </a:ext>
            </a:extLst>
          </p:cNvPr>
          <p:cNvSpPr txBox="1">
            <a:spLocks noChangeArrowheads="1"/>
          </p:cNvSpPr>
          <p:nvPr/>
        </p:nvSpPr>
        <p:spPr bwMode="auto">
          <a:xfrm>
            <a:off x="762000" y="1261408"/>
            <a:ext cx="10668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000" b="0" dirty="0">
                <a:latin typeface="Times New Roman" panose="02020603050405020304" pitchFamily="18" charset="0"/>
                <a:cs typeface="Times New Roman" panose="02020603050405020304" pitchFamily="18" charset="0"/>
              </a:rPr>
              <a:t>And of the angels He says: “Who makes His angels spirits [“winds”] and His ministers a flame of fire.”</a:t>
            </a:r>
          </a:p>
        </p:txBody>
      </p:sp>
      <p:grpSp>
        <p:nvGrpSpPr>
          <p:cNvPr id="275462" name="Group 6">
            <a:extLst>
              <a:ext uri="{FF2B5EF4-FFF2-40B4-BE49-F238E27FC236}">
                <a16:creationId xmlns:a16="http://schemas.microsoft.com/office/drawing/2014/main" id="{7F306B34-082D-4236-93FD-EF25477D48AD}"/>
              </a:ext>
            </a:extLst>
          </p:cNvPr>
          <p:cNvGrpSpPr>
            <a:grpSpLocks/>
          </p:cNvGrpSpPr>
          <p:nvPr/>
        </p:nvGrpSpPr>
        <p:grpSpPr bwMode="auto">
          <a:xfrm>
            <a:off x="7543800" y="2667001"/>
            <a:ext cx="2286000" cy="708025"/>
            <a:chOff x="2304" y="2396"/>
            <a:chExt cx="1440" cy="446"/>
          </a:xfrm>
        </p:grpSpPr>
        <p:sp>
          <p:nvSpPr>
            <p:cNvPr id="275461" name="Rectangle 5">
              <a:extLst>
                <a:ext uri="{FF2B5EF4-FFF2-40B4-BE49-F238E27FC236}">
                  <a16:creationId xmlns:a16="http://schemas.microsoft.com/office/drawing/2014/main" id="{CD2459FB-233B-4BB4-8157-CF458EAB7561}"/>
                </a:ext>
              </a:extLst>
            </p:cNvPr>
            <p:cNvSpPr>
              <a:spLocks noChangeArrowheads="1"/>
            </p:cNvSpPr>
            <p:nvPr/>
          </p:nvSpPr>
          <p:spPr bwMode="auto">
            <a:xfrm>
              <a:off x="2304" y="2400"/>
              <a:ext cx="1440" cy="432"/>
            </a:xfrm>
            <a:prstGeom prst="rect">
              <a:avLst/>
            </a:prstGeom>
            <a:solidFill>
              <a:srgbClr val="FFFFFF"/>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sp>
          <p:nvSpPr>
            <p:cNvPr id="275460" name="Text Box 4">
              <a:extLst>
                <a:ext uri="{FF2B5EF4-FFF2-40B4-BE49-F238E27FC236}">
                  <a16:creationId xmlns:a16="http://schemas.microsoft.com/office/drawing/2014/main" id="{610F2EFE-F281-4CDD-820D-5EA3C220D714}"/>
                </a:ext>
              </a:extLst>
            </p:cNvPr>
            <p:cNvSpPr txBox="1">
              <a:spLocks noChangeArrowheads="1"/>
            </p:cNvSpPr>
            <p:nvPr/>
          </p:nvSpPr>
          <p:spPr bwMode="auto">
            <a:xfrm>
              <a:off x="2342" y="2396"/>
              <a:ext cx="1229" cy="4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CC0000"/>
                  </a:solidFill>
                  <a:latin typeface="Times New Roman" panose="02020603050405020304" pitchFamily="18" charset="0"/>
                  <a:cs typeface="Times New Roman" panose="02020603050405020304" pitchFamily="18" charset="0"/>
                </a:rPr>
                <a:t>Heb. 1:7</a:t>
              </a:r>
            </a:p>
          </p:txBody>
        </p:sp>
      </p:grpSp>
      <p:sp>
        <p:nvSpPr>
          <p:cNvPr id="275463" name="Text Box 7">
            <a:extLst>
              <a:ext uri="{FF2B5EF4-FFF2-40B4-BE49-F238E27FC236}">
                <a16:creationId xmlns:a16="http://schemas.microsoft.com/office/drawing/2014/main" id="{BBDE0777-740D-4FE2-BB8A-4536C9A59C44}"/>
              </a:ext>
            </a:extLst>
          </p:cNvPr>
          <p:cNvSpPr txBox="1">
            <a:spLocks noChangeArrowheads="1"/>
          </p:cNvSpPr>
          <p:nvPr/>
        </p:nvSpPr>
        <p:spPr bwMode="auto">
          <a:xfrm>
            <a:off x="2117726" y="3352800"/>
            <a:ext cx="8550275" cy="274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dirty="0">
                <a:cs typeface="Times New Roman" panose="02020603050405020304" pitchFamily="18" charset="0"/>
              </a:rPr>
              <a:t>A quote from </a:t>
            </a:r>
            <a:r>
              <a:rPr lang="en-US" altLang="en-US" sz="4000" b="1" dirty="0">
                <a:cs typeface="Times New Roman" panose="02020603050405020304" pitchFamily="18" charset="0"/>
              </a:rPr>
              <a:t>Psa. 104:4</a:t>
            </a:r>
          </a:p>
          <a:p>
            <a:pPr eaLnBrk="1" hangingPunct="1">
              <a:lnSpc>
                <a:spcPct val="110000"/>
              </a:lnSpc>
              <a:buFont typeface="Wingdings" panose="05000000000000000000" pitchFamily="2" charset="2"/>
              <a:buChar char="§"/>
            </a:pPr>
            <a:r>
              <a:rPr lang="en-US" altLang="en-US" sz="4000" dirty="0">
                <a:cs typeface="Times New Roman" panose="02020603050405020304" pitchFamily="18" charset="0"/>
              </a:rPr>
              <a:t>The Son created the angels</a:t>
            </a:r>
          </a:p>
          <a:p>
            <a:pPr eaLnBrk="1" hangingPunct="1">
              <a:lnSpc>
                <a:spcPct val="110000"/>
              </a:lnSpc>
              <a:buFont typeface="Wingdings" panose="05000000000000000000" pitchFamily="2" charset="2"/>
              <a:buChar char="§"/>
            </a:pPr>
            <a:r>
              <a:rPr lang="en-US" altLang="en-US" sz="4000" dirty="0">
                <a:cs typeface="Times New Roman" panose="02020603050405020304" pitchFamily="18" charset="0"/>
              </a:rPr>
              <a:t>As God who rules over angels, the Son is worthy to be worshiped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5463">
                                            <p:txEl>
                                              <p:pRg st="0" end="0"/>
                                            </p:txEl>
                                          </p:spTgt>
                                        </p:tgtEl>
                                        <p:attrNameLst>
                                          <p:attrName>style.visibility</p:attrName>
                                        </p:attrNameLst>
                                      </p:cBhvr>
                                      <p:to>
                                        <p:strVal val="visible"/>
                                      </p:to>
                                    </p:set>
                                    <p:animEffect transition="in" filter="checkerboard(across)">
                                      <p:cBhvr>
                                        <p:cTn id="7" dur="500"/>
                                        <p:tgtEl>
                                          <p:spTgt spid="2754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5463">
                                            <p:txEl>
                                              <p:pRg st="1" end="1"/>
                                            </p:txEl>
                                          </p:spTgt>
                                        </p:tgtEl>
                                        <p:attrNameLst>
                                          <p:attrName>style.visibility</p:attrName>
                                        </p:attrNameLst>
                                      </p:cBhvr>
                                      <p:to>
                                        <p:strVal val="visible"/>
                                      </p:to>
                                    </p:set>
                                    <p:animEffect transition="in" filter="checkerboard(across)">
                                      <p:cBhvr>
                                        <p:cTn id="12" dur="500"/>
                                        <p:tgtEl>
                                          <p:spTgt spid="2754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5463">
                                            <p:txEl>
                                              <p:pRg st="2" end="2"/>
                                            </p:txEl>
                                          </p:spTgt>
                                        </p:tgtEl>
                                        <p:attrNameLst>
                                          <p:attrName>style.visibility</p:attrName>
                                        </p:attrNameLst>
                                      </p:cBhvr>
                                      <p:to>
                                        <p:strVal val="visible"/>
                                      </p:to>
                                    </p:set>
                                    <p:animEffect transition="in" filter="checkerboard(across)">
                                      <p:cBhvr>
                                        <p:cTn id="17" dur="500"/>
                                        <p:tgtEl>
                                          <p:spTgt spid="2754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2">
            <a:extLst>
              <a:ext uri="{FF2B5EF4-FFF2-40B4-BE49-F238E27FC236}">
                <a16:creationId xmlns:a16="http://schemas.microsoft.com/office/drawing/2014/main" id="{6B289EC7-B71E-4653-8694-F2418D5B21A0}"/>
              </a:ext>
            </a:extLst>
          </p:cNvPr>
          <p:cNvSpPr txBox="1">
            <a:spLocks noChangeArrowheads="1"/>
          </p:cNvSpPr>
          <p:nvPr/>
        </p:nvSpPr>
        <p:spPr bwMode="auto">
          <a:xfrm>
            <a:off x="5013325" y="3803651"/>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69315" name="Text Box 3">
            <a:extLst>
              <a:ext uri="{FF2B5EF4-FFF2-40B4-BE49-F238E27FC236}">
                <a16:creationId xmlns:a16="http://schemas.microsoft.com/office/drawing/2014/main" id="{9B1AF9D1-5BC4-4E0A-BBA7-9CB6A1951F76}"/>
              </a:ext>
            </a:extLst>
          </p:cNvPr>
          <p:cNvSpPr txBox="1">
            <a:spLocks noChangeArrowheads="1"/>
          </p:cNvSpPr>
          <p:nvPr/>
        </p:nvSpPr>
        <p:spPr bwMode="auto">
          <a:xfrm>
            <a:off x="1600200" y="700087"/>
            <a:ext cx="8686800" cy="1433513"/>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8800" dirty="0">
                <a:effectLst>
                  <a:outerShdw blurRad="38100" dist="38100" dir="2700000" algn="tl">
                    <a:srgbClr val="C0C0C0"/>
                  </a:outerShdw>
                </a:effectLst>
              </a:rPr>
              <a:t>JESUS CHRIST</a:t>
            </a:r>
          </a:p>
        </p:txBody>
      </p:sp>
      <p:sp>
        <p:nvSpPr>
          <p:cNvPr id="269316" name="Text Box 4">
            <a:extLst>
              <a:ext uri="{FF2B5EF4-FFF2-40B4-BE49-F238E27FC236}">
                <a16:creationId xmlns:a16="http://schemas.microsoft.com/office/drawing/2014/main" id="{0217C5C2-97F7-4F49-A103-F8D092907E7C}"/>
              </a:ext>
            </a:extLst>
          </p:cNvPr>
          <p:cNvSpPr txBox="1">
            <a:spLocks noChangeArrowheads="1"/>
          </p:cNvSpPr>
          <p:nvPr/>
        </p:nvSpPr>
        <p:spPr bwMode="auto">
          <a:xfrm>
            <a:off x="2634063" y="2173069"/>
            <a:ext cx="66623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latin typeface="Times New Roman" panose="02020603050405020304" pitchFamily="18" charset="0"/>
                <a:cs typeface="Times New Roman" panose="02020603050405020304" pitchFamily="18" charset="0"/>
              </a:rPr>
              <a:t>SUPERIOR TO ANGELS</a:t>
            </a:r>
          </a:p>
        </p:txBody>
      </p:sp>
      <p:sp>
        <p:nvSpPr>
          <p:cNvPr id="269317" name="Text Box 5">
            <a:extLst>
              <a:ext uri="{FF2B5EF4-FFF2-40B4-BE49-F238E27FC236}">
                <a16:creationId xmlns:a16="http://schemas.microsoft.com/office/drawing/2014/main" id="{A65BE3C4-42B3-4F4B-8D41-B4D7ED7AD3A3}"/>
              </a:ext>
            </a:extLst>
          </p:cNvPr>
          <p:cNvSpPr txBox="1">
            <a:spLocks noChangeArrowheads="1"/>
          </p:cNvSpPr>
          <p:nvPr/>
        </p:nvSpPr>
        <p:spPr bwMode="auto">
          <a:xfrm>
            <a:off x="990600" y="3429000"/>
            <a:ext cx="9982200"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4000" dirty="0">
                <a:solidFill>
                  <a:srgbClr val="CC0000"/>
                </a:solidFill>
                <a:latin typeface="Times New Roman" panose="02020603050405020304" pitchFamily="18" charset="0"/>
                <a:cs typeface="Times New Roman" panose="02020603050405020304" pitchFamily="18" charset="0"/>
              </a:rPr>
              <a:t>He Rules While Angels Only Serve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69317"/>
                                        </p:tgtEl>
                                        <p:attrNameLst>
                                          <p:attrName>style.visibility</p:attrName>
                                        </p:attrNameLst>
                                      </p:cBhvr>
                                      <p:to>
                                        <p:strVal val="visible"/>
                                      </p:to>
                                    </p:set>
                                    <p:animEffect transition="in" filter="wheel(4)">
                                      <p:cBhvr>
                                        <p:cTn id="7" dur="2000"/>
                                        <p:tgtEl>
                                          <p:spTgt spid="269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Text Box 5">
            <a:extLst>
              <a:ext uri="{FF2B5EF4-FFF2-40B4-BE49-F238E27FC236}">
                <a16:creationId xmlns:a16="http://schemas.microsoft.com/office/drawing/2014/main" id="{6ECDC8CD-ADAD-4E16-84EB-325CC4CBA5FB}"/>
              </a:ext>
            </a:extLst>
          </p:cNvPr>
          <p:cNvSpPr txBox="1">
            <a:spLocks noChangeArrowheads="1"/>
          </p:cNvSpPr>
          <p:nvPr/>
        </p:nvSpPr>
        <p:spPr bwMode="auto">
          <a:xfrm>
            <a:off x="647700" y="1449684"/>
            <a:ext cx="10896600" cy="1015663"/>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6000"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Jesus Christ, Superior to Angels</a:t>
            </a:r>
          </a:p>
        </p:txBody>
      </p:sp>
      <p:sp>
        <p:nvSpPr>
          <p:cNvPr id="252934" name="Text Box 6">
            <a:extLst>
              <a:ext uri="{FF2B5EF4-FFF2-40B4-BE49-F238E27FC236}">
                <a16:creationId xmlns:a16="http://schemas.microsoft.com/office/drawing/2014/main" id="{B47E5171-005C-442E-8FC7-882BEF09216C}"/>
              </a:ext>
            </a:extLst>
          </p:cNvPr>
          <p:cNvSpPr txBox="1">
            <a:spLocks noChangeArrowheads="1"/>
          </p:cNvSpPr>
          <p:nvPr/>
        </p:nvSpPr>
        <p:spPr bwMode="auto">
          <a:xfrm>
            <a:off x="4184449" y="2743200"/>
            <a:ext cx="36199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Hebrews 1:4-2:4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AutoShape 3">
            <a:extLst>
              <a:ext uri="{FF2B5EF4-FFF2-40B4-BE49-F238E27FC236}">
                <a16:creationId xmlns:a16="http://schemas.microsoft.com/office/drawing/2014/main" id="{5F2E69D6-AB64-4BD4-988A-49969FEF9621}"/>
              </a:ext>
            </a:extLst>
          </p:cNvPr>
          <p:cNvSpPr>
            <a:spLocks noChangeArrowheads="1"/>
          </p:cNvSpPr>
          <p:nvPr/>
        </p:nvSpPr>
        <p:spPr bwMode="auto">
          <a:xfrm>
            <a:off x="685800" y="870155"/>
            <a:ext cx="10972800" cy="1938992"/>
          </a:xfrm>
          <a:prstGeom prst="roundRect">
            <a:avLst>
              <a:gd name="adj" fmla="val 16667"/>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34" name="Text Box 2">
            <a:extLst>
              <a:ext uri="{FF2B5EF4-FFF2-40B4-BE49-F238E27FC236}">
                <a16:creationId xmlns:a16="http://schemas.microsoft.com/office/drawing/2014/main" id="{DE7ECF57-B673-4577-9F87-46FE4B336672}"/>
              </a:ext>
            </a:extLst>
          </p:cNvPr>
          <p:cNvSpPr txBox="1">
            <a:spLocks noChangeArrowheads="1"/>
          </p:cNvSpPr>
          <p:nvPr/>
        </p:nvSpPr>
        <p:spPr bwMode="auto">
          <a:xfrm>
            <a:off x="762000" y="838200"/>
            <a:ext cx="10896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000" b="0" dirty="0">
                <a:latin typeface="Times New Roman" panose="02020603050405020304" pitchFamily="18" charset="0"/>
                <a:cs typeface="Times New Roman" panose="02020603050405020304" pitchFamily="18" charset="0"/>
              </a:rPr>
              <a:t>But to the Son He says: “Your throne, O God, is forever and ever; A scepter of righteousness is the scepter of Your kingdom. </a:t>
            </a:r>
          </a:p>
        </p:txBody>
      </p:sp>
      <p:grpSp>
        <p:nvGrpSpPr>
          <p:cNvPr id="274438" name="Group 6">
            <a:extLst>
              <a:ext uri="{FF2B5EF4-FFF2-40B4-BE49-F238E27FC236}">
                <a16:creationId xmlns:a16="http://schemas.microsoft.com/office/drawing/2014/main" id="{BD8ECFA6-287C-4867-A8C2-58A9B27C606A}"/>
              </a:ext>
            </a:extLst>
          </p:cNvPr>
          <p:cNvGrpSpPr>
            <a:grpSpLocks/>
          </p:cNvGrpSpPr>
          <p:nvPr/>
        </p:nvGrpSpPr>
        <p:grpSpPr bwMode="auto">
          <a:xfrm>
            <a:off x="8061326" y="2514601"/>
            <a:ext cx="2225675" cy="708025"/>
            <a:chOff x="2342" y="2684"/>
            <a:chExt cx="1402" cy="446"/>
          </a:xfrm>
        </p:grpSpPr>
        <p:sp>
          <p:nvSpPr>
            <p:cNvPr id="274437" name="Rectangle 5">
              <a:extLst>
                <a:ext uri="{FF2B5EF4-FFF2-40B4-BE49-F238E27FC236}">
                  <a16:creationId xmlns:a16="http://schemas.microsoft.com/office/drawing/2014/main" id="{7103A522-E692-4E47-A384-FBC3C9FA6B14}"/>
                </a:ext>
              </a:extLst>
            </p:cNvPr>
            <p:cNvSpPr>
              <a:spLocks noChangeArrowheads="1"/>
            </p:cNvSpPr>
            <p:nvPr/>
          </p:nvSpPr>
          <p:spPr bwMode="auto">
            <a:xfrm>
              <a:off x="2352" y="2688"/>
              <a:ext cx="1392" cy="43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36" name="Text Box 4">
              <a:extLst>
                <a:ext uri="{FF2B5EF4-FFF2-40B4-BE49-F238E27FC236}">
                  <a16:creationId xmlns:a16="http://schemas.microsoft.com/office/drawing/2014/main" id="{902A3982-FEFB-447A-B90C-D17DB2D84A66}"/>
                </a:ext>
              </a:extLst>
            </p:cNvPr>
            <p:cNvSpPr txBox="1">
              <a:spLocks noChangeArrowheads="1"/>
            </p:cNvSpPr>
            <p:nvPr/>
          </p:nvSpPr>
          <p:spPr bwMode="auto">
            <a:xfrm>
              <a:off x="2342" y="2684"/>
              <a:ext cx="1229" cy="4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CC0000"/>
                  </a:solidFill>
                  <a:latin typeface="Times New Roman" panose="02020603050405020304" pitchFamily="18" charset="0"/>
                  <a:cs typeface="Times New Roman" panose="02020603050405020304" pitchFamily="18" charset="0"/>
                </a:rPr>
                <a:t>Heb. 1:8</a:t>
              </a:r>
            </a:p>
          </p:txBody>
        </p:sp>
      </p:grpSp>
      <p:sp>
        <p:nvSpPr>
          <p:cNvPr id="274440" name="Text Box 8">
            <a:extLst>
              <a:ext uri="{FF2B5EF4-FFF2-40B4-BE49-F238E27FC236}">
                <a16:creationId xmlns:a16="http://schemas.microsoft.com/office/drawing/2014/main" id="{AA8631E5-42FD-4612-873D-DC0016241803}"/>
              </a:ext>
            </a:extLst>
          </p:cNvPr>
          <p:cNvSpPr txBox="1">
            <a:spLocks noChangeArrowheads="1"/>
          </p:cNvSpPr>
          <p:nvPr/>
        </p:nvSpPr>
        <p:spPr bwMode="auto">
          <a:xfrm>
            <a:off x="1752600" y="3429001"/>
            <a:ext cx="38523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The Son is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4440"/>
                                        </p:tgtEl>
                                        <p:attrNameLst>
                                          <p:attrName>style.visibility</p:attrName>
                                        </p:attrNameLst>
                                      </p:cBhvr>
                                      <p:to>
                                        <p:strVal val="visible"/>
                                      </p:to>
                                    </p:set>
                                    <p:animEffect transition="in" filter="barn(inVertical)">
                                      <p:cBhvr>
                                        <p:cTn id="7" dur="500"/>
                                        <p:tgtEl>
                                          <p:spTgt spid="274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AutoShape 2">
            <a:extLst>
              <a:ext uri="{FF2B5EF4-FFF2-40B4-BE49-F238E27FC236}">
                <a16:creationId xmlns:a16="http://schemas.microsoft.com/office/drawing/2014/main" id="{408C1DA0-BDC6-4B38-8587-D2FDF065FEC6}"/>
              </a:ext>
            </a:extLst>
          </p:cNvPr>
          <p:cNvSpPr>
            <a:spLocks noChangeArrowheads="1"/>
          </p:cNvSpPr>
          <p:nvPr/>
        </p:nvSpPr>
        <p:spPr bwMode="auto">
          <a:xfrm>
            <a:off x="647700" y="990601"/>
            <a:ext cx="10896600" cy="1981199"/>
          </a:xfrm>
          <a:prstGeom prst="roundRect">
            <a:avLst>
              <a:gd name="adj" fmla="val 16667"/>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555" name="Text Box 3">
            <a:extLst>
              <a:ext uri="{FF2B5EF4-FFF2-40B4-BE49-F238E27FC236}">
                <a16:creationId xmlns:a16="http://schemas.microsoft.com/office/drawing/2014/main" id="{DEA1A041-8508-4C06-A628-7D1B264D5432}"/>
              </a:ext>
            </a:extLst>
          </p:cNvPr>
          <p:cNvSpPr txBox="1">
            <a:spLocks noChangeArrowheads="1"/>
          </p:cNvSpPr>
          <p:nvPr/>
        </p:nvSpPr>
        <p:spPr bwMode="auto">
          <a:xfrm>
            <a:off x="1066800" y="990600"/>
            <a:ext cx="10210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000" b="0" dirty="0">
                <a:latin typeface="Times New Roman" panose="02020603050405020304" pitchFamily="18" charset="0"/>
                <a:cs typeface="Times New Roman" panose="02020603050405020304" pitchFamily="18" charset="0"/>
              </a:rPr>
              <a:t>But to the Son He says: “Your throne, O God, is forever and ever; A scepter of righteousness is the scepter of Your kingdom. </a:t>
            </a:r>
          </a:p>
        </p:txBody>
      </p:sp>
      <p:grpSp>
        <p:nvGrpSpPr>
          <p:cNvPr id="279556" name="Group 4">
            <a:extLst>
              <a:ext uri="{FF2B5EF4-FFF2-40B4-BE49-F238E27FC236}">
                <a16:creationId xmlns:a16="http://schemas.microsoft.com/office/drawing/2014/main" id="{6768DF7A-0FAA-4925-80A7-44665309CFAC}"/>
              </a:ext>
            </a:extLst>
          </p:cNvPr>
          <p:cNvGrpSpPr>
            <a:grpSpLocks/>
          </p:cNvGrpSpPr>
          <p:nvPr/>
        </p:nvGrpSpPr>
        <p:grpSpPr bwMode="auto">
          <a:xfrm>
            <a:off x="8077201" y="2673350"/>
            <a:ext cx="2209800" cy="755650"/>
            <a:chOff x="2352" y="2688"/>
            <a:chExt cx="1392" cy="476"/>
          </a:xfrm>
        </p:grpSpPr>
        <p:sp>
          <p:nvSpPr>
            <p:cNvPr id="279557" name="Rectangle 5">
              <a:extLst>
                <a:ext uri="{FF2B5EF4-FFF2-40B4-BE49-F238E27FC236}">
                  <a16:creationId xmlns:a16="http://schemas.microsoft.com/office/drawing/2014/main" id="{32A09958-D619-4D26-853E-94495B415899}"/>
                </a:ext>
              </a:extLst>
            </p:cNvPr>
            <p:cNvSpPr>
              <a:spLocks noChangeArrowheads="1"/>
            </p:cNvSpPr>
            <p:nvPr/>
          </p:nvSpPr>
          <p:spPr bwMode="auto">
            <a:xfrm>
              <a:off x="2352" y="2688"/>
              <a:ext cx="1392" cy="43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558" name="Text Box 6">
              <a:extLst>
                <a:ext uri="{FF2B5EF4-FFF2-40B4-BE49-F238E27FC236}">
                  <a16:creationId xmlns:a16="http://schemas.microsoft.com/office/drawing/2014/main" id="{E008170D-5446-4A93-A5F7-D75EDE59A6FA}"/>
                </a:ext>
              </a:extLst>
            </p:cNvPr>
            <p:cNvSpPr txBox="1">
              <a:spLocks noChangeArrowheads="1"/>
            </p:cNvSpPr>
            <p:nvPr/>
          </p:nvSpPr>
          <p:spPr bwMode="auto">
            <a:xfrm>
              <a:off x="2419" y="2718"/>
              <a:ext cx="1229" cy="4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CC0000"/>
                  </a:solidFill>
                  <a:latin typeface="Times New Roman" panose="02020603050405020304" pitchFamily="18" charset="0"/>
                  <a:cs typeface="Times New Roman" panose="02020603050405020304" pitchFamily="18" charset="0"/>
                </a:rPr>
                <a:t>Heb. 1:8</a:t>
              </a:r>
            </a:p>
          </p:txBody>
        </p:sp>
      </p:grpSp>
      <p:sp>
        <p:nvSpPr>
          <p:cNvPr id="279559" name="Text Box 7">
            <a:extLst>
              <a:ext uri="{FF2B5EF4-FFF2-40B4-BE49-F238E27FC236}">
                <a16:creationId xmlns:a16="http://schemas.microsoft.com/office/drawing/2014/main" id="{9EC4BA24-E319-4592-ADD1-6A780834576F}"/>
              </a:ext>
            </a:extLst>
          </p:cNvPr>
          <p:cNvSpPr txBox="1">
            <a:spLocks noChangeArrowheads="1"/>
          </p:cNvSpPr>
          <p:nvPr/>
        </p:nvSpPr>
        <p:spPr bwMode="auto">
          <a:xfrm>
            <a:off x="685800" y="3422651"/>
            <a:ext cx="10972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None/>
            </a:pPr>
            <a:endParaRPr lang="en-US" altLang="en-US" sz="4000" dirty="0">
              <a:latin typeface="Arial" panose="020B0604020202020204" pitchFamily="34" charset="0"/>
            </a:endParaRPr>
          </a:p>
          <a:p>
            <a:pPr eaLnBrk="1" hangingPunct="1">
              <a:buFont typeface="Wingdings" panose="05000000000000000000" pitchFamily="2" charset="2"/>
              <a:buChar char="§"/>
            </a:pPr>
            <a:r>
              <a:rPr lang="en-US" altLang="en-US" sz="4000" dirty="0">
                <a:cs typeface="Times New Roman" panose="02020603050405020304" pitchFamily="18" charset="0"/>
              </a:rPr>
              <a:t>Angels – messengers &amp; servants</a:t>
            </a:r>
          </a:p>
          <a:p>
            <a:pPr eaLnBrk="1" hangingPunct="1">
              <a:buFont typeface="Wingdings" panose="05000000000000000000" pitchFamily="2" charset="2"/>
              <a:buChar char="§"/>
            </a:pPr>
            <a:r>
              <a:rPr lang="en-US" altLang="en-US" sz="4000" dirty="0">
                <a:cs typeface="Times New Roman" panose="02020603050405020304" pitchFamily="18" charset="0"/>
              </a:rPr>
              <a:t>Christ rules from His throne</a:t>
            </a:r>
          </a:p>
        </p:txBody>
      </p:sp>
      <p:sp>
        <p:nvSpPr>
          <p:cNvPr id="279560" name="Text Box 8">
            <a:extLst>
              <a:ext uri="{FF2B5EF4-FFF2-40B4-BE49-F238E27FC236}">
                <a16:creationId xmlns:a16="http://schemas.microsoft.com/office/drawing/2014/main" id="{9BED1689-03B5-47F6-92B3-BF36D73FAF18}"/>
              </a:ext>
            </a:extLst>
          </p:cNvPr>
          <p:cNvSpPr txBox="1">
            <a:spLocks noChangeArrowheads="1"/>
          </p:cNvSpPr>
          <p:nvPr/>
        </p:nvSpPr>
        <p:spPr bwMode="auto">
          <a:xfrm>
            <a:off x="685800" y="3429001"/>
            <a:ext cx="49191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The Son is God</a:t>
            </a:r>
          </a:p>
        </p:txBody>
      </p:sp>
      <p:sp>
        <p:nvSpPr>
          <p:cNvPr id="279561" name="AutoShape 9">
            <a:extLst>
              <a:ext uri="{FF2B5EF4-FFF2-40B4-BE49-F238E27FC236}">
                <a16:creationId xmlns:a16="http://schemas.microsoft.com/office/drawing/2014/main" id="{F8AA0BFA-BFFC-4F54-840C-27262FADEEC7}"/>
              </a:ext>
            </a:extLst>
          </p:cNvPr>
          <p:cNvSpPr>
            <a:spLocks noChangeArrowheads="1"/>
          </p:cNvSpPr>
          <p:nvPr/>
        </p:nvSpPr>
        <p:spPr bwMode="auto">
          <a:xfrm>
            <a:off x="5791200" y="6019800"/>
            <a:ext cx="4419600" cy="457200"/>
          </a:xfrm>
          <a:prstGeom prst="rightArrow">
            <a:avLst>
              <a:gd name="adj1" fmla="val 50000"/>
              <a:gd name="adj2" fmla="val 241667"/>
            </a:avLst>
          </a:prstGeom>
          <a:solidFill>
            <a:srgbClr val="CC0000"/>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sp>
        <p:nvSpPr>
          <p:cNvPr id="279562" name="Text Box 10">
            <a:extLst>
              <a:ext uri="{FF2B5EF4-FFF2-40B4-BE49-F238E27FC236}">
                <a16:creationId xmlns:a16="http://schemas.microsoft.com/office/drawing/2014/main" id="{16330DCF-68EB-4EC7-8EC1-AF5172C23BFD}"/>
              </a:ext>
            </a:extLst>
          </p:cNvPr>
          <p:cNvSpPr txBox="1">
            <a:spLocks noChangeArrowheads="1"/>
          </p:cNvSpPr>
          <p:nvPr/>
        </p:nvSpPr>
        <p:spPr bwMode="auto">
          <a:xfrm>
            <a:off x="1752600" y="5241926"/>
            <a:ext cx="8458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r>
              <a:rPr lang="en-US" altLang="en-US" sz="4000" b="1" dirty="0">
                <a:cs typeface="Times New Roman" panose="02020603050405020304" pitchFamily="18" charset="0"/>
              </a:rPr>
              <a:t>Heb. 1:8-14 </a:t>
            </a:r>
            <a:r>
              <a:rPr lang="en-US" altLang="en-US" sz="4000" dirty="0">
                <a:cs typeface="Times New Roman" panose="02020603050405020304" pitchFamily="18" charset="0"/>
              </a:rPr>
              <a:t>present </a:t>
            </a:r>
            <a:r>
              <a:rPr lang="en-US" altLang="en-US" sz="4000" b="1" dirty="0">
                <a:cs typeface="Times New Roman" panose="02020603050405020304" pitchFamily="18" charset="0"/>
              </a:rPr>
              <a:t>3</a:t>
            </a:r>
            <a:r>
              <a:rPr lang="en-US" altLang="en-US" sz="4000" dirty="0">
                <a:cs typeface="Times New Roman" panose="02020603050405020304" pitchFamily="18" charset="0"/>
              </a:rPr>
              <a:t> aspects of Christ’s rule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9559">
                                            <p:txEl>
                                              <p:pRg st="1" end="1"/>
                                            </p:txEl>
                                          </p:spTgt>
                                        </p:tgtEl>
                                        <p:attrNameLst>
                                          <p:attrName>style.visibility</p:attrName>
                                        </p:attrNameLst>
                                      </p:cBhvr>
                                      <p:to>
                                        <p:strVal val="visible"/>
                                      </p:to>
                                    </p:set>
                                    <p:animEffect transition="in" filter="barn(inVertical)">
                                      <p:cBhvr>
                                        <p:cTn id="7" dur="500"/>
                                        <p:tgtEl>
                                          <p:spTgt spid="2795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9559">
                                            <p:txEl>
                                              <p:pRg st="2" end="2"/>
                                            </p:txEl>
                                          </p:spTgt>
                                        </p:tgtEl>
                                        <p:attrNameLst>
                                          <p:attrName>style.visibility</p:attrName>
                                        </p:attrNameLst>
                                      </p:cBhvr>
                                      <p:to>
                                        <p:strVal val="visible"/>
                                      </p:to>
                                    </p:set>
                                    <p:animEffect transition="in" filter="barn(inVertical)">
                                      <p:cBhvr>
                                        <p:cTn id="12" dur="500"/>
                                        <p:tgtEl>
                                          <p:spTgt spid="2795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9562"/>
                                        </p:tgtEl>
                                        <p:attrNameLst>
                                          <p:attrName>style.visibility</p:attrName>
                                        </p:attrNameLst>
                                      </p:cBhvr>
                                      <p:to>
                                        <p:strVal val="visible"/>
                                      </p:to>
                                    </p:set>
                                    <p:animEffect transition="in" filter="barn(inVertical)">
                                      <p:cBhvr>
                                        <p:cTn id="17" dur="500"/>
                                        <p:tgtEl>
                                          <p:spTgt spid="2795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79561"/>
                                        </p:tgtEl>
                                        <p:attrNameLst>
                                          <p:attrName>style.visibility</p:attrName>
                                        </p:attrNameLst>
                                      </p:cBhvr>
                                      <p:to>
                                        <p:strVal val="visible"/>
                                      </p:to>
                                    </p:set>
                                    <p:animEffect transition="in" filter="wipe(left)">
                                      <p:cBhvr>
                                        <p:cTn id="22" dur="500"/>
                                        <p:tgtEl>
                                          <p:spTgt spid="279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9" grpId="0" uiExpand="1" build="p"/>
      <p:bldP spid="2795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a:extLst>
              <a:ext uri="{FF2B5EF4-FFF2-40B4-BE49-F238E27FC236}">
                <a16:creationId xmlns:a16="http://schemas.microsoft.com/office/drawing/2014/main" id="{0F7170E9-683E-452F-A9F5-C1F9AFEA442F}"/>
              </a:ext>
            </a:extLst>
          </p:cNvPr>
          <p:cNvSpPr txBox="1">
            <a:spLocks noChangeArrowheads="1"/>
          </p:cNvSpPr>
          <p:nvPr/>
        </p:nvSpPr>
        <p:spPr bwMode="auto">
          <a:xfrm>
            <a:off x="609600" y="850642"/>
            <a:ext cx="10972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a:pPr>
            <a:r>
              <a:rPr lang="en-US" altLang="en-US" sz="4000" dirty="0">
                <a:cs typeface="Times New Roman" panose="02020603050405020304" pitchFamily="18" charset="0"/>
              </a:rPr>
              <a:t>Quality of His rule (</a:t>
            </a:r>
            <a:r>
              <a:rPr lang="en-US" altLang="en-US" sz="4000" b="1" dirty="0">
                <a:cs typeface="Times New Roman" panose="02020603050405020304" pitchFamily="18" charset="0"/>
              </a:rPr>
              <a:t>1:8-9</a:t>
            </a:r>
            <a:r>
              <a:rPr lang="en-US" altLang="en-US" sz="4000" dirty="0">
                <a:cs typeface="Times New Roman" panose="02020603050405020304" pitchFamily="18" charset="0"/>
              </a:rPr>
              <a:t>) – righteousness</a:t>
            </a:r>
          </a:p>
          <a:p>
            <a:pPr eaLnBrk="1" hangingPunct="1">
              <a:buFontTx/>
              <a:buAutoNum type="arabicPeriod"/>
            </a:pPr>
            <a:r>
              <a:rPr lang="en-US" altLang="en-US" sz="4000" dirty="0">
                <a:cs typeface="Times New Roman" panose="02020603050405020304" pitchFamily="18" charset="0"/>
              </a:rPr>
              <a:t>Extent of His rule (</a:t>
            </a:r>
            <a:r>
              <a:rPr lang="en-US" altLang="en-US" sz="4000" b="1" dirty="0">
                <a:cs typeface="Times New Roman" panose="02020603050405020304" pitchFamily="18" charset="0"/>
              </a:rPr>
              <a:t>1:10-12</a:t>
            </a:r>
            <a:r>
              <a:rPr lang="en-US" altLang="en-US" sz="4000" dirty="0">
                <a:cs typeface="Times New Roman" panose="02020603050405020304" pitchFamily="18" charset="0"/>
              </a:rPr>
              <a:t>)</a:t>
            </a:r>
          </a:p>
          <a:p>
            <a:pPr lvl="1" eaLnBrk="1" hangingPunct="1">
              <a:buFontTx/>
              <a:buAutoNum type="alphaLcPeriod"/>
            </a:pPr>
            <a:r>
              <a:rPr lang="en-US" altLang="en-US" sz="4000" dirty="0">
                <a:cs typeface="Times New Roman" panose="02020603050405020304" pitchFamily="18" charset="0"/>
              </a:rPr>
              <a:t>Beyond His creation which He will destroy (cf. </a:t>
            </a:r>
            <a:r>
              <a:rPr lang="en-US" altLang="en-US" sz="4000" b="1" dirty="0">
                <a:cs typeface="Times New Roman" panose="02020603050405020304" pitchFamily="18" charset="0"/>
              </a:rPr>
              <a:t>2 Pet. 3:10</a:t>
            </a:r>
            <a:r>
              <a:rPr lang="en-US" altLang="en-US" sz="4000" dirty="0">
                <a:cs typeface="Times New Roman" panose="02020603050405020304" pitchFamily="18" charset="0"/>
              </a:rPr>
              <a:t>)</a:t>
            </a:r>
          </a:p>
          <a:p>
            <a:pPr lvl="1" eaLnBrk="1" hangingPunct="1">
              <a:buFontTx/>
              <a:buAutoNum type="alphaLcPeriod"/>
            </a:pPr>
            <a:r>
              <a:rPr lang="en-US" altLang="en-US" sz="4000" dirty="0">
                <a:cs typeface="Times New Roman" panose="02020603050405020304" pitchFamily="18" charset="0"/>
              </a:rPr>
              <a:t>His rule will continue</a:t>
            </a:r>
          </a:p>
          <a:p>
            <a:pPr eaLnBrk="1" hangingPunct="1">
              <a:buFontTx/>
              <a:buAutoNum type="arabicPeriod"/>
            </a:pPr>
            <a:r>
              <a:rPr lang="en-US" altLang="en-US" sz="4000" dirty="0">
                <a:cs typeface="Times New Roman" panose="02020603050405020304" pitchFamily="18" charset="0"/>
              </a:rPr>
              <a:t>Angels serve under His rule (</a:t>
            </a:r>
            <a:r>
              <a:rPr lang="en-US" altLang="en-US" sz="4000" b="1" dirty="0">
                <a:cs typeface="Times New Roman" panose="02020603050405020304" pitchFamily="18" charset="0"/>
              </a:rPr>
              <a:t>1:13-14</a:t>
            </a:r>
            <a:r>
              <a:rPr lang="en-US" altLang="en-US" sz="4000" dirty="0">
                <a:cs typeface="Times New Roman" panose="02020603050405020304" pitchFamily="18" charset="0"/>
              </a:rPr>
              <a:t>)</a:t>
            </a:r>
          </a:p>
          <a:p>
            <a:pPr lvl="1" eaLnBrk="1" hangingPunct="1">
              <a:buFontTx/>
              <a:buAutoNum type="alphaLcPeriod"/>
            </a:pPr>
            <a:r>
              <a:rPr lang="en-US" altLang="en-US" sz="4000" dirty="0">
                <a:cs typeface="Times New Roman" panose="02020603050405020304" pitchFamily="18" charset="0"/>
              </a:rPr>
              <a:t>No angel rules</a:t>
            </a:r>
          </a:p>
          <a:p>
            <a:pPr lvl="1" eaLnBrk="1" hangingPunct="1">
              <a:buFontTx/>
              <a:buAutoNum type="alphaLcPeriod"/>
            </a:pPr>
            <a:r>
              <a:rPr lang="en-US" altLang="en-US" sz="4000" dirty="0">
                <a:cs typeface="Times New Roman" panose="02020603050405020304" pitchFamily="18" charset="0"/>
              </a:rPr>
              <a:t>Angels are ministering spirits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3410">
                                            <p:txEl>
                                              <p:pRg st="0" end="0"/>
                                            </p:txEl>
                                          </p:spTgt>
                                        </p:tgtEl>
                                        <p:attrNameLst>
                                          <p:attrName>style.visibility</p:attrName>
                                        </p:attrNameLst>
                                      </p:cBhvr>
                                      <p:to>
                                        <p:strVal val="visible"/>
                                      </p:to>
                                    </p:set>
                                    <p:animEffect transition="in" filter="barn(inVertical)">
                                      <p:cBhvr>
                                        <p:cTn id="7" dur="500"/>
                                        <p:tgtEl>
                                          <p:spTgt spid="273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3410">
                                            <p:txEl>
                                              <p:pRg st="1" end="1"/>
                                            </p:txEl>
                                          </p:spTgt>
                                        </p:tgtEl>
                                        <p:attrNameLst>
                                          <p:attrName>style.visibility</p:attrName>
                                        </p:attrNameLst>
                                      </p:cBhvr>
                                      <p:to>
                                        <p:strVal val="visible"/>
                                      </p:to>
                                    </p:set>
                                    <p:animEffect transition="in" filter="barn(inVertical)">
                                      <p:cBhvr>
                                        <p:cTn id="12" dur="500"/>
                                        <p:tgtEl>
                                          <p:spTgt spid="2734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3410">
                                            <p:txEl>
                                              <p:pRg st="2" end="2"/>
                                            </p:txEl>
                                          </p:spTgt>
                                        </p:tgtEl>
                                        <p:attrNameLst>
                                          <p:attrName>style.visibility</p:attrName>
                                        </p:attrNameLst>
                                      </p:cBhvr>
                                      <p:to>
                                        <p:strVal val="visible"/>
                                      </p:to>
                                    </p:set>
                                    <p:animEffect transition="in" filter="barn(inVertical)">
                                      <p:cBhvr>
                                        <p:cTn id="17" dur="500"/>
                                        <p:tgtEl>
                                          <p:spTgt spid="2734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3410">
                                            <p:txEl>
                                              <p:pRg st="3" end="3"/>
                                            </p:txEl>
                                          </p:spTgt>
                                        </p:tgtEl>
                                        <p:attrNameLst>
                                          <p:attrName>style.visibility</p:attrName>
                                        </p:attrNameLst>
                                      </p:cBhvr>
                                      <p:to>
                                        <p:strVal val="visible"/>
                                      </p:to>
                                    </p:set>
                                    <p:animEffect transition="in" filter="barn(inVertical)">
                                      <p:cBhvr>
                                        <p:cTn id="22" dur="500"/>
                                        <p:tgtEl>
                                          <p:spTgt spid="2734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3410">
                                            <p:txEl>
                                              <p:pRg st="4" end="4"/>
                                            </p:txEl>
                                          </p:spTgt>
                                        </p:tgtEl>
                                        <p:attrNameLst>
                                          <p:attrName>style.visibility</p:attrName>
                                        </p:attrNameLst>
                                      </p:cBhvr>
                                      <p:to>
                                        <p:strVal val="visible"/>
                                      </p:to>
                                    </p:set>
                                    <p:animEffect transition="in" filter="barn(inVertical)">
                                      <p:cBhvr>
                                        <p:cTn id="27" dur="500"/>
                                        <p:tgtEl>
                                          <p:spTgt spid="27341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3410">
                                            <p:txEl>
                                              <p:pRg st="5" end="5"/>
                                            </p:txEl>
                                          </p:spTgt>
                                        </p:tgtEl>
                                        <p:attrNameLst>
                                          <p:attrName>style.visibility</p:attrName>
                                        </p:attrNameLst>
                                      </p:cBhvr>
                                      <p:to>
                                        <p:strVal val="visible"/>
                                      </p:to>
                                    </p:set>
                                    <p:animEffect transition="in" filter="barn(inVertical)">
                                      <p:cBhvr>
                                        <p:cTn id="32" dur="500"/>
                                        <p:tgtEl>
                                          <p:spTgt spid="27341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73410">
                                            <p:txEl>
                                              <p:pRg st="6" end="6"/>
                                            </p:txEl>
                                          </p:spTgt>
                                        </p:tgtEl>
                                        <p:attrNameLst>
                                          <p:attrName>style.visibility</p:attrName>
                                        </p:attrNameLst>
                                      </p:cBhvr>
                                      <p:to>
                                        <p:strVal val="visible"/>
                                      </p:to>
                                    </p:set>
                                    <p:animEffect transition="in" filter="barn(inVertical)">
                                      <p:cBhvr>
                                        <p:cTn id="37" dur="500"/>
                                        <p:tgtEl>
                                          <p:spTgt spid="2734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a:extLst>
              <a:ext uri="{FF2B5EF4-FFF2-40B4-BE49-F238E27FC236}">
                <a16:creationId xmlns:a16="http://schemas.microsoft.com/office/drawing/2014/main" id="{5EE1C37B-C7E8-4877-B237-8CFC3B940328}"/>
              </a:ext>
            </a:extLst>
          </p:cNvPr>
          <p:cNvSpPr txBox="1">
            <a:spLocks noChangeArrowheads="1"/>
          </p:cNvSpPr>
          <p:nvPr/>
        </p:nvSpPr>
        <p:spPr bwMode="auto">
          <a:xfrm>
            <a:off x="533400" y="1371600"/>
            <a:ext cx="10972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dirty="0">
                <a:latin typeface="Times New Roman" panose="02020603050405020304" pitchFamily="18" charset="0"/>
                <a:cs typeface="Times New Roman" panose="02020603050405020304" pitchFamily="18" charset="0"/>
              </a:rPr>
              <a:t>Christ is superior to angels – thus, His law superior to the law they delivered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2386">
                                            <p:txEl>
                                              <p:pRg st="0" end="0"/>
                                            </p:txEl>
                                          </p:spTgt>
                                        </p:tgtEl>
                                        <p:attrNameLst>
                                          <p:attrName>style.visibility</p:attrName>
                                        </p:attrNameLst>
                                      </p:cBhvr>
                                      <p:to>
                                        <p:strVal val="visible"/>
                                      </p:to>
                                    </p:set>
                                    <p:animEffect transition="in" filter="wipe(left)">
                                      <p:cBhvr>
                                        <p:cTn id="7" dur="500"/>
                                        <p:tgtEl>
                                          <p:spTgt spid="2723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1" name="Text Box 5">
            <a:extLst>
              <a:ext uri="{FF2B5EF4-FFF2-40B4-BE49-F238E27FC236}">
                <a16:creationId xmlns:a16="http://schemas.microsoft.com/office/drawing/2014/main" id="{1AEADD57-C434-4B78-B78B-0E93A2326ACD}"/>
              </a:ext>
            </a:extLst>
          </p:cNvPr>
          <p:cNvSpPr txBox="1">
            <a:spLocks noChangeArrowheads="1"/>
          </p:cNvSpPr>
          <p:nvPr/>
        </p:nvSpPr>
        <p:spPr bwMode="auto">
          <a:xfrm>
            <a:off x="609600" y="2133601"/>
            <a:ext cx="10972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endParaRPr lang="en-US" altLang="en-US" sz="4000" dirty="0">
              <a:latin typeface="Arial" panose="020B0604020202020204" pitchFamily="34" charset="0"/>
            </a:endParaRPr>
          </a:p>
          <a:p>
            <a:pPr lvl="1" eaLnBrk="1" hangingPunct="1">
              <a:buFontTx/>
              <a:buChar char="•"/>
            </a:pPr>
            <a:r>
              <a:rPr lang="en-US" altLang="en-US" sz="4000" dirty="0">
                <a:cs typeface="Times New Roman" panose="02020603050405020304" pitchFamily="18" charset="0"/>
              </a:rPr>
              <a:t>Plenty of time</a:t>
            </a:r>
          </a:p>
          <a:p>
            <a:pPr lvl="1" eaLnBrk="1" hangingPunct="1">
              <a:buFontTx/>
              <a:buChar char="•"/>
            </a:pPr>
            <a:r>
              <a:rPr lang="en-US" altLang="en-US" sz="4000" dirty="0">
                <a:cs typeface="Times New Roman" panose="02020603050405020304" pitchFamily="18" charset="0"/>
              </a:rPr>
              <a:t>Convenient season</a:t>
            </a:r>
          </a:p>
          <a:p>
            <a:pPr lvl="1" eaLnBrk="1" hangingPunct="1">
              <a:buFontTx/>
              <a:buChar char="•"/>
            </a:pPr>
            <a:r>
              <a:rPr lang="en-US" altLang="en-US" sz="4000" dirty="0">
                <a:cs typeface="Times New Roman" panose="02020603050405020304" pitchFamily="18" charset="0"/>
              </a:rPr>
              <a:t>Distracted by the world</a:t>
            </a:r>
          </a:p>
          <a:p>
            <a:pPr lvl="1" eaLnBrk="1" hangingPunct="1">
              <a:buFontTx/>
              <a:buChar char="•"/>
            </a:pPr>
            <a:r>
              <a:rPr lang="en-US" altLang="en-US" sz="4000" dirty="0">
                <a:cs typeface="Times New Roman" panose="02020603050405020304" pitchFamily="18" charset="0"/>
              </a:rPr>
              <a:t>Misled by false teachers</a:t>
            </a:r>
          </a:p>
          <a:p>
            <a:pPr eaLnBrk="1" hangingPunct="1">
              <a:buFont typeface="Wingdings" panose="05000000000000000000" pitchFamily="2" charset="2"/>
              <a:buChar char="§"/>
            </a:pPr>
            <a:r>
              <a:rPr lang="en-US" altLang="en-US" sz="4000" dirty="0">
                <a:cs typeface="Times New Roman" panose="02020603050405020304" pitchFamily="18" charset="0"/>
              </a:rPr>
              <a:t>Salvation completed with zeal, earnest heed, faithfulness</a:t>
            </a:r>
          </a:p>
        </p:txBody>
      </p:sp>
      <p:sp>
        <p:nvSpPr>
          <p:cNvPr id="280578" name="Text Box 2">
            <a:extLst>
              <a:ext uri="{FF2B5EF4-FFF2-40B4-BE49-F238E27FC236}">
                <a16:creationId xmlns:a16="http://schemas.microsoft.com/office/drawing/2014/main" id="{E06E0C9B-834D-4D0A-A7F3-CF7E20D6AE82}"/>
              </a:ext>
            </a:extLst>
          </p:cNvPr>
          <p:cNvSpPr txBox="1">
            <a:spLocks noChangeArrowheads="1"/>
          </p:cNvSpPr>
          <p:nvPr/>
        </p:nvSpPr>
        <p:spPr bwMode="auto">
          <a:xfrm>
            <a:off x="609600" y="728008"/>
            <a:ext cx="10972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We too can fall from grace (Heb.2:1-3; 10:26)</a:t>
            </a:r>
          </a:p>
          <a:p>
            <a:pPr eaLnBrk="1" hangingPunct="1">
              <a:buFont typeface="Wingdings" panose="05000000000000000000" pitchFamily="2" charset="2"/>
              <a:buChar char="§"/>
            </a:pPr>
            <a:r>
              <a:rPr lang="en-US" altLang="en-US" sz="4000" dirty="0">
                <a:cs typeface="Times New Roman" panose="02020603050405020304" pitchFamily="18" charset="0"/>
              </a:rPr>
              <a:t>Most who fall away, drift away – neglect their salvation</a:t>
            </a:r>
          </a:p>
        </p:txBody>
      </p:sp>
      <p:pic>
        <p:nvPicPr>
          <p:cNvPr id="280579" name="Picture 3" descr="ts?t=3225557642552772763">
            <a:hlinkClick r:id="rId3"/>
            <a:extLst>
              <a:ext uri="{FF2B5EF4-FFF2-40B4-BE49-F238E27FC236}">
                <a16:creationId xmlns:a16="http://schemas.microsoft.com/office/drawing/2014/main" id="{FB9E6BE8-3759-4408-90F3-6F8599532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1928" y="2286000"/>
            <a:ext cx="3040472" cy="2327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80578">
                                            <p:txEl>
                                              <p:pRg st="0" end="0"/>
                                            </p:txEl>
                                          </p:spTgt>
                                        </p:tgtEl>
                                        <p:attrNameLst>
                                          <p:attrName>style.visibility</p:attrName>
                                        </p:attrNameLst>
                                      </p:cBhvr>
                                      <p:to>
                                        <p:strVal val="visible"/>
                                      </p:to>
                                    </p:set>
                                    <p:animEffect transition="in" filter="wipe(right)">
                                      <p:cBhvr>
                                        <p:cTn id="7" dur="500"/>
                                        <p:tgtEl>
                                          <p:spTgt spid="280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80578">
                                            <p:txEl>
                                              <p:pRg st="1" end="1"/>
                                            </p:txEl>
                                          </p:spTgt>
                                        </p:tgtEl>
                                        <p:attrNameLst>
                                          <p:attrName>style.visibility</p:attrName>
                                        </p:attrNameLst>
                                      </p:cBhvr>
                                      <p:to>
                                        <p:strVal val="visible"/>
                                      </p:to>
                                    </p:set>
                                    <p:animEffect transition="in" filter="wipe(right)">
                                      <p:cBhvr>
                                        <p:cTn id="12" dur="500"/>
                                        <p:tgtEl>
                                          <p:spTgt spid="280578">
                                            <p:txEl>
                                              <p:pRg st="1" end="1"/>
                                            </p:txEl>
                                          </p:spTgt>
                                        </p:tgtEl>
                                      </p:cBhvr>
                                    </p:animEffect>
                                  </p:childTnLst>
                                </p:cTn>
                              </p:par>
                            </p:childTnLst>
                          </p:cTn>
                        </p:par>
                        <p:par>
                          <p:cTn id="13" fill="hold" nodeType="withGroup">
                            <p:stCondLst>
                              <p:cond delay="500"/>
                            </p:stCondLst>
                            <p:childTnLst>
                              <p:par>
                                <p:cTn id="14" presetID="1" presetClass="entr" presetSubtype="0" fill="hold" nodeType="afterEffect">
                                  <p:stCondLst>
                                    <p:cond delay="0"/>
                                  </p:stCondLst>
                                  <p:childTnLst>
                                    <p:set>
                                      <p:cBhvr>
                                        <p:cTn id="15" dur="1" fill="hold">
                                          <p:stCondLst>
                                            <p:cond delay="0"/>
                                          </p:stCondLst>
                                        </p:cTn>
                                        <p:tgtEl>
                                          <p:spTgt spid="28057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80581">
                                            <p:txEl>
                                              <p:pRg st="1" end="1"/>
                                            </p:txEl>
                                          </p:spTgt>
                                        </p:tgtEl>
                                        <p:attrNameLst>
                                          <p:attrName>style.visibility</p:attrName>
                                        </p:attrNameLst>
                                      </p:cBhvr>
                                      <p:to>
                                        <p:strVal val="visible"/>
                                      </p:to>
                                    </p:set>
                                    <p:animEffect transition="in" filter="wipe(right)">
                                      <p:cBhvr>
                                        <p:cTn id="20" dur="500"/>
                                        <p:tgtEl>
                                          <p:spTgt spid="28058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80581">
                                            <p:txEl>
                                              <p:pRg st="2" end="2"/>
                                            </p:txEl>
                                          </p:spTgt>
                                        </p:tgtEl>
                                        <p:attrNameLst>
                                          <p:attrName>style.visibility</p:attrName>
                                        </p:attrNameLst>
                                      </p:cBhvr>
                                      <p:to>
                                        <p:strVal val="visible"/>
                                      </p:to>
                                    </p:set>
                                    <p:animEffect transition="in" filter="wipe(right)">
                                      <p:cBhvr>
                                        <p:cTn id="25" dur="500"/>
                                        <p:tgtEl>
                                          <p:spTgt spid="28058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80581">
                                            <p:txEl>
                                              <p:pRg st="3" end="3"/>
                                            </p:txEl>
                                          </p:spTgt>
                                        </p:tgtEl>
                                        <p:attrNameLst>
                                          <p:attrName>style.visibility</p:attrName>
                                        </p:attrNameLst>
                                      </p:cBhvr>
                                      <p:to>
                                        <p:strVal val="visible"/>
                                      </p:to>
                                    </p:set>
                                    <p:animEffect transition="in" filter="wipe(right)">
                                      <p:cBhvr>
                                        <p:cTn id="30" dur="500"/>
                                        <p:tgtEl>
                                          <p:spTgt spid="28058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80581">
                                            <p:txEl>
                                              <p:pRg st="4" end="4"/>
                                            </p:txEl>
                                          </p:spTgt>
                                        </p:tgtEl>
                                        <p:attrNameLst>
                                          <p:attrName>style.visibility</p:attrName>
                                        </p:attrNameLst>
                                      </p:cBhvr>
                                      <p:to>
                                        <p:strVal val="visible"/>
                                      </p:to>
                                    </p:set>
                                    <p:animEffect transition="in" filter="wipe(right)">
                                      <p:cBhvr>
                                        <p:cTn id="35" dur="500"/>
                                        <p:tgtEl>
                                          <p:spTgt spid="280581">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280581">
                                            <p:txEl>
                                              <p:pRg st="5" end="5"/>
                                            </p:txEl>
                                          </p:spTgt>
                                        </p:tgtEl>
                                        <p:attrNameLst>
                                          <p:attrName>style.visibility</p:attrName>
                                        </p:attrNameLst>
                                      </p:cBhvr>
                                      <p:to>
                                        <p:strVal val="visible"/>
                                      </p:to>
                                    </p:set>
                                    <p:animEffect transition="in" filter="wipe(right)">
                                      <p:cBhvr>
                                        <p:cTn id="40" dur="500"/>
                                        <p:tgtEl>
                                          <p:spTgt spid="2805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build="p" bldLvl="2"/>
      <p:bldP spid="280578"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5EAB5C-CA45-4CC4-9D78-97749B466A29}"/>
              </a:ext>
            </a:extLst>
          </p:cNvPr>
          <p:cNvSpPr txBox="1"/>
          <p:nvPr/>
        </p:nvSpPr>
        <p:spPr>
          <a:xfrm>
            <a:off x="4648200" y="762000"/>
            <a:ext cx="5656292" cy="707886"/>
          </a:xfrm>
          <a:prstGeom prst="rect">
            <a:avLst/>
          </a:prstGeom>
          <a:solidFill>
            <a:schemeClr val="accent6">
              <a:lumMod val="40000"/>
              <a:lumOff val="60000"/>
            </a:schemeClr>
          </a:solidFill>
        </p:spPr>
        <p:txBody>
          <a:bodyPr wrap="none" rtlCol="0">
            <a:spAutoFit/>
          </a:bodyPr>
          <a:lstStyle/>
          <a:p>
            <a:r>
              <a:rPr lang="en-US" sz="4000" dirty="0">
                <a:latin typeface="Times New Roman" panose="02020603050405020304" pitchFamily="18" charset="0"/>
                <a:cs typeface="Times New Roman" panose="02020603050405020304" pitchFamily="18" charset="0"/>
              </a:rPr>
              <a:t>Repent and Pray Acts 8:22</a:t>
            </a:r>
          </a:p>
        </p:txBody>
      </p:sp>
      <p:sp>
        <p:nvSpPr>
          <p:cNvPr id="3" name="TextBox 2">
            <a:extLst>
              <a:ext uri="{FF2B5EF4-FFF2-40B4-BE49-F238E27FC236}">
                <a16:creationId xmlns:a16="http://schemas.microsoft.com/office/drawing/2014/main" id="{0FFD1B68-9E4B-4623-BEE2-562B132ECA0D}"/>
              </a:ext>
            </a:extLst>
          </p:cNvPr>
          <p:cNvSpPr txBox="1"/>
          <p:nvPr/>
        </p:nvSpPr>
        <p:spPr>
          <a:xfrm>
            <a:off x="4648200" y="1905000"/>
            <a:ext cx="7235250" cy="707886"/>
          </a:xfrm>
          <a:prstGeom prst="rect">
            <a:avLst/>
          </a:prstGeom>
          <a:solidFill>
            <a:schemeClr val="accent6">
              <a:lumMod val="40000"/>
              <a:lumOff val="60000"/>
            </a:schemeClr>
          </a:solidFill>
        </p:spPr>
        <p:txBody>
          <a:bodyPr wrap="none" rtlCol="0">
            <a:sp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Repent and Be Baptized Acts 2:38</a:t>
            </a:r>
          </a:p>
        </p:txBody>
      </p:sp>
    </p:spTree>
    <p:extLst>
      <p:ext uri="{BB962C8B-B14F-4D97-AF65-F5344CB8AC3E}">
        <p14:creationId xmlns:p14="http://schemas.microsoft.com/office/powerpoint/2010/main" val="370501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a:extLst>
              <a:ext uri="{FF2B5EF4-FFF2-40B4-BE49-F238E27FC236}">
                <a16:creationId xmlns:a16="http://schemas.microsoft.com/office/drawing/2014/main" id="{4350FC93-0B3A-4538-AF91-261E07465DC2}"/>
              </a:ext>
            </a:extLst>
          </p:cNvPr>
          <p:cNvSpPr txBox="1">
            <a:spLocks noChangeArrowheads="1"/>
          </p:cNvSpPr>
          <p:nvPr/>
        </p:nvSpPr>
        <p:spPr bwMode="auto">
          <a:xfrm>
            <a:off x="4633290" y="435114"/>
            <a:ext cx="2722220"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CC3300"/>
                </a:solidFill>
                <a:latin typeface="Times New Roman" panose="02020603050405020304" pitchFamily="18" charset="0"/>
                <a:cs typeface="Times New Roman" panose="02020603050405020304" pitchFamily="18" charset="0"/>
              </a:rPr>
              <a:t>Introduction</a:t>
            </a:r>
          </a:p>
        </p:txBody>
      </p:sp>
      <p:sp>
        <p:nvSpPr>
          <p:cNvPr id="251907" name="Text Box 3">
            <a:extLst>
              <a:ext uri="{FF2B5EF4-FFF2-40B4-BE49-F238E27FC236}">
                <a16:creationId xmlns:a16="http://schemas.microsoft.com/office/drawing/2014/main" id="{91395E4D-A1E0-4A39-8676-EEC75B0AEC07}"/>
              </a:ext>
            </a:extLst>
          </p:cNvPr>
          <p:cNvSpPr txBox="1">
            <a:spLocks noChangeArrowheads="1"/>
          </p:cNvSpPr>
          <p:nvPr/>
        </p:nvSpPr>
        <p:spPr bwMode="auto">
          <a:xfrm>
            <a:off x="609600" y="1155442"/>
            <a:ext cx="10972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Hebrews – letter to Jewish Christians living in Jerusalem</a:t>
            </a:r>
          </a:p>
          <a:p>
            <a:pPr lvl="1" eaLnBrk="1" hangingPunct="1">
              <a:buFont typeface="Arial" panose="020B0604020202020204" pitchFamily="34" charset="0"/>
              <a:buChar char="♦"/>
            </a:pPr>
            <a:r>
              <a:rPr lang="en-US" altLang="en-US" sz="4000" dirty="0">
                <a:cs typeface="Times New Roman" panose="02020603050405020304" pitchFamily="18" charset="0"/>
              </a:rPr>
              <a:t>2</a:t>
            </a:r>
            <a:r>
              <a:rPr lang="en-US" altLang="en-US" sz="4000" baseline="30000" dirty="0">
                <a:cs typeface="Times New Roman" panose="02020603050405020304" pitchFamily="18" charset="0"/>
              </a:rPr>
              <a:t>nd</a:t>
            </a:r>
            <a:r>
              <a:rPr lang="en-US" altLang="en-US" sz="4000" dirty="0">
                <a:cs typeface="Times New Roman" panose="02020603050405020304" pitchFamily="18" charset="0"/>
              </a:rPr>
              <a:t> generation Christians (</a:t>
            </a:r>
            <a:r>
              <a:rPr lang="en-US" altLang="en-US" sz="4000" b="1" dirty="0">
                <a:cs typeface="Times New Roman" panose="02020603050405020304" pitchFamily="18" charset="0"/>
              </a:rPr>
              <a:t>1:3</a:t>
            </a:r>
            <a:r>
              <a:rPr lang="en-US" altLang="en-US" sz="4000" dirty="0">
                <a:cs typeface="Times New Roman" panose="02020603050405020304" pitchFamily="18" charset="0"/>
              </a:rPr>
              <a:t>)</a:t>
            </a:r>
          </a:p>
          <a:p>
            <a:pPr lvl="1" eaLnBrk="1" hangingPunct="1">
              <a:buFont typeface="Arial" panose="020B0604020202020204" pitchFamily="34" charset="0"/>
              <a:buChar char="♦"/>
            </a:pPr>
            <a:r>
              <a:rPr lang="en-US" altLang="en-US" sz="4000" dirty="0">
                <a:cs typeface="Times New Roman" panose="02020603050405020304" pitchFamily="18" charset="0"/>
              </a:rPr>
              <a:t>Lukewarm – negligent in Bible study, prayers, assembling and benevolence (</a:t>
            </a:r>
            <a:r>
              <a:rPr lang="en-US" altLang="en-US" sz="4000" b="1" dirty="0">
                <a:cs typeface="Times New Roman" panose="02020603050405020304" pitchFamily="18" charset="0"/>
              </a:rPr>
              <a:t>4:14-16; 5:12; 10:25</a:t>
            </a:r>
            <a:r>
              <a:rPr lang="en-US" altLang="en-US" sz="4000" dirty="0">
                <a:cs typeface="Times New Roman" panose="02020603050405020304" pitchFamily="18" charset="0"/>
              </a:rPr>
              <a:t>)</a:t>
            </a:r>
          </a:p>
          <a:p>
            <a:pPr lvl="1" eaLnBrk="1" hangingPunct="1">
              <a:buFont typeface="Arial" panose="020B0604020202020204" pitchFamily="34" charset="0"/>
              <a:buChar char="♦"/>
            </a:pPr>
            <a:r>
              <a:rPr lang="en-US" altLang="en-US" sz="4000" dirty="0">
                <a:cs typeface="Times New Roman" panose="02020603050405020304" pitchFamily="18" charset="0"/>
              </a:rPr>
              <a:t>Discouraged (</a:t>
            </a:r>
            <a:r>
              <a:rPr lang="en-US" altLang="en-US" sz="4000" b="1" dirty="0">
                <a:cs typeface="Times New Roman" panose="02020603050405020304" pitchFamily="18" charset="0"/>
              </a:rPr>
              <a:t>12:12</a:t>
            </a:r>
            <a:r>
              <a:rPr lang="en-US" altLang="en-US" sz="4000" dirty="0">
                <a:cs typeface="Times New Roman" panose="02020603050405020304" pitchFamily="18" charset="0"/>
              </a:rPr>
              <a:t>)</a:t>
            </a:r>
          </a:p>
          <a:p>
            <a:pPr lvl="1" eaLnBrk="1" hangingPunct="1">
              <a:buFont typeface="Arial" panose="020B0604020202020204" pitchFamily="34" charset="0"/>
              <a:buChar char="♦"/>
            </a:pPr>
            <a:r>
              <a:rPr lang="en-US" altLang="en-US" sz="4000" dirty="0">
                <a:cs typeface="Times New Roman" panose="02020603050405020304" pitchFamily="18" charset="0"/>
              </a:rPr>
              <a:t>Falling away from the faith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blinds(horizontal)">
                                      <p:cBhvr>
                                        <p:cTn id="7" dur="500"/>
                                        <p:tgtEl>
                                          <p:spTgt spid="251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1907">
                                            <p:txEl>
                                              <p:pRg st="1" end="1"/>
                                            </p:txEl>
                                          </p:spTgt>
                                        </p:tgtEl>
                                        <p:attrNameLst>
                                          <p:attrName>style.visibility</p:attrName>
                                        </p:attrNameLst>
                                      </p:cBhvr>
                                      <p:to>
                                        <p:strVal val="visible"/>
                                      </p:to>
                                    </p:set>
                                    <p:animEffect transition="in" filter="blinds(horizontal)">
                                      <p:cBhvr>
                                        <p:cTn id="12" dur="500"/>
                                        <p:tgtEl>
                                          <p:spTgt spid="2519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1907">
                                            <p:txEl>
                                              <p:pRg st="2" end="2"/>
                                            </p:txEl>
                                          </p:spTgt>
                                        </p:tgtEl>
                                        <p:attrNameLst>
                                          <p:attrName>style.visibility</p:attrName>
                                        </p:attrNameLst>
                                      </p:cBhvr>
                                      <p:to>
                                        <p:strVal val="visible"/>
                                      </p:to>
                                    </p:set>
                                    <p:animEffect transition="in" filter="blinds(horizontal)">
                                      <p:cBhvr>
                                        <p:cTn id="17" dur="500"/>
                                        <p:tgtEl>
                                          <p:spTgt spid="2519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1907">
                                            <p:txEl>
                                              <p:pRg st="3" end="3"/>
                                            </p:txEl>
                                          </p:spTgt>
                                        </p:tgtEl>
                                        <p:attrNameLst>
                                          <p:attrName>style.visibility</p:attrName>
                                        </p:attrNameLst>
                                      </p:cBhvr>
                                      <p:to>
                                        <p:strVal val="visible"/>
                                      </p:to>
                                    </p:set>
                                    <p:animEffect transition="in" filter="blinds(horizontal)">
                                      <p:cBhvr>
                                        <p:cTn id="22" dur="500"/>
                                        <p:tgtEl>
                                          <p:spTgt spid="2519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1907">
                                            <p:txEl>
                                              <p:pRg st="4" end="4"/>
                                            </p:txEl>
                                          </p:spTgt>
                                        </p:tgtEl>
                                        <p:attrNameLst>
                                          <p:attrName>style.visibility</p:attrName>
                                        </p:attrNameLst>
                                      </p:cBhvr>
                                      <p:to>
                                        <p:strVal val="visible"/>
                                      </p:to>
                                    </p:set>
                                    <p:animEffect transition="in" filter="blinds(horizontal)">
                                      <p:cBhvr>
                                        <p:cTn id="27" dur="500"/>
                                        <p:tgtEl>
                                          <p:spTgt spid="2519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a:extLst>
              <a:ext uri="{FF2B5EF4-FFF2-40B4-BE49-F238E27FC236}">
                <a16:creationId xmlns:a16="http://schemas.microsoft.com/office/drawing/2014/main" id="{699FC5E6-4E68-4277-8431-DD62B0056DB6}"/>
              </a:ext>
            </a:extLst>
          </p:cNvPr>
          <p:cNvSpPr txBox="1">
            <a:spLocks noChangeArrowheads="1"/>
          </p:cNvSpPr>
          <p:nvPr/>
        </p:nvSpPr>
        <p:spPr bwMode="auto">
          <a:xfrm>
            <a:off x="4633290" y="762000"/>
            <a:ext cx="2722220"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CC3300"/>
                </a:solidFill>
                <a:latin typeface="Times New Roman" panose="02020603050405020304" pitchFamily="18" charset="0"/>
                <a:cs typeface="Times New Roman" panose="02020603050405020304" pitchFamily="18" charset="0"/>
              </a:rPr>
              <a:t>Introduction</a:t>
            </a:r>
          </a:p>
        </p:txBody>
      </p:sp>
      <p:sp>
        <p:nvSpPr>
          <p:cNvPr id="250883" name="Text Box 3">
            <a:extLst>
              <a:ext uri="{FF2B5EF4-FFF2-40B4-BE49-F238E27FC236}">
                <a16:creationId xmlns:a16="http://schemas.microsoft.com/office/drawing/2014/main" id="{0541A8FE-2C2C-4C35-8A22-43B374330874}"/>
              </a:ext>
            </a:extLst>
          </p:cNvPr>
          <p:cNvSpPr txBox="1">
            <a:spLocks noChangeArrowheads="1"/>
          </p:cNvSpPr>
          <p:nvPr/>
        </p:nvSpPr>
        <p:spPr bwMode="auto">
          <a:xfrm>
            <a:off x="533400" y="1837668"/>
            <a:ext cx="11049000" cy="410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dirty="0">
                <a:cs typeface="Times New Roman" panose="02020603050405020304" pitchFamily="18" charset="0"/>
              </a:rPr>
              <a:t>Temptation to go back to Judaism</a:t>
            </a:r>
          </a:p>
          <a:p>
            <a:pPr lvl="1" eaLnBrk="1" hangingPunct="1">
              <a:lnSpc>
                <a:spcPct val="110000"/>
              </a:lnSpc>
              <a:buFont typeface="Arial" panose="020B0604020202020204" pitchFamily="34" charset="0"/>
              <a:buChar char="♦"/>
            </a:pPr>
            <a:r>
              <a:rPr lang="en-US" altLang="en-US" sz="4000" dirty="0">
                <a:cs typeface="Times New Roman" panose="02020603050405020304" pitchFamily="18" charset="0"/>
              </a:rPr>
              <a:t>Lived in capital of Judaism</a:t>
            </a:r>
          </a:p>
          <a:p>
            <a:pPr lvl="1" eaLnBrk="1" hangingPunct="1">
              <a:lnSpc>
                <a:spcPct val="110000"/>
              </a:lnSpc>
              <a:buFont typeface="Arial" panose="020B0604020202020204" pitchFamily="34" charset="0"/>
              <a:buChar char="♦"/>
            </a:pPr>
            <a:r>
              <a:rPr lang="en-US" altLang="en-US" sz="4000" dirty="0">
                <a:cs typeface="Times New Roman" panose="02020603050405020304" pitchFamily="18" charset="0"/>
              </a:rPr>
              <a:t>Easiest thing for them to do</a:t>
            </a:r>
          </a:p>
          <a:p>
            <a:pPr lvl="2" eaLnBrk="1" hangingPunct="1">
              <a:lnSpc>
                <a:spcPct val="110000"/>
              </a:lnSpc>
              <a:buFontTx/>
              <a:buChar char="•"/>
            </a:pPr>
            <a:r>
              <a:rPr lang="en-US" altLang="en-US" sz="4000" dirty="0">
                <a:cs typeface="Times New Roman" panose="02020603050405020304" pitchFamily="18" charset="0"/>
              </a:rPr>
              <a:t>Today go back to world, denominationalism</a:t>
            </a:r>
          </a:p>
          <a:p>
            <a:pPr lvl="2" eaLnBrk="1" hangingPunct="1">
              <a:lnSpc>
                <a:spcPct val="110000"/>
              </a:lnSpc>
              <a:buFontTx/>
              <a:buChar char="•"/>
            </a:pPr>
            <a:r>
              <a:rPr lang="en-US" altLang="en-US" sz="4000" dirty="0">
                <a:cs typeface="Times New Roman" panose="02020603050405020304" pitchFamily="18" charset="0"/>
              </a:rPr>
              <a:t>No more struggles with temptation, doctrine, morals, label of fanaticism, etc.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Effect transition="in" filter="blinds(horizontal)">
                                      <p:cBhvr>
                                        <p:cTn id="7" dur="500"/>
                                        <p:tgtEl>
                                          <p:spTgt spid="250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0883">
                                            <p:txEl>
                                              <p:pRg st="1" end="1"/>
                                            </p:txEl>
                                          </p:spTgt>
                                        </p:tgtEl>
                                        <p:attrNameLst>
                                          <p:attrName>style.visibility</p:attrName>
                                        </p:attrNameLst>
                                      </p:cBhvr>
                                      <p:to>
                                        <p:strVal val="visible"/>
                                      </p:to>
                                    </p:set>
                                    <p:animEffect transition="in" filter="blinds(horizontal)">
                                      <p:cBhvr>
                                        <p:cTn id="12" dur="500"/>
                                        <p:tgtEl>
                                          <p:spTgt spid="2508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0883">
                                            <p:txEl>
                                              <p:pRg st="2" end="2"/>
                                            </p:txEl>
                                          </p:spTgt>
                                        </p:tgtEl>
                                        <p:attrNameLst>
                                          <p:attrName>style.visibility</p:attrName>
                                        </p:attrNameLst>
                                      </p:cBhvr>
                                      <p:to>
                                        <p:strVal val="visible"/>
                                      </p:to>
                                    </p:set>
                                    <p:animEffect transition="in" filter="blinds(horizontal)">
                                      <p:cBhvr>
                                        <p:cTn id="17" dur="500"/>
                                        <p:tgtEl>
                                          <p:spTgt spid="2508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0883">
                                            <p:txEl>
                                              <p:pRg st="3" end="3"/>
                                            </p:txEl>
                                          </p:spTgt>
                                        </p:tgtEl>
                                        <p:attrNameLst>
                                          <p:attrName>style.visibility</p:attrName>
                                        </p:attrNameLst>
                                      </p:cBhvr>
                                      <p:to>
                                        <p:strVal val="visible"/>
                                      </p:to>
                                    </p:set>
                                    <p:animEffect transition="in" filter="blinds(horizontal)">
                                      <p:cBhvr>
                                        <p:cTn id="22" dur="500"/>
                                        <p:tgtEl>
                                          <p:spTgt spid="2508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0883">
                                            <p:txEl>
                                              <p:pRg st="4" end="4"/>
                                            </p:txEl>
                                          </p:spTgt>
                                        </p:tgtEl>
                                        <p:attrNameLst>
                                          <p:attrName>style.visibility</p:attrName>
                                        </p:attrNameLst>
                                      </p:cBhvr>
                                      <p:to>
                                        <p:strVal val="visible"/>
                                      </p:to>
                                    </p:set>
                                    <p:animEffect transition="in" filter="blinds(horizontal)">
                                      <p:cBhvr>
                                        <p:cTn id="27" dur="500"/>
                                        <p:tgtEl>
                                          <p:spTgt spid="250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a:extLst>
              <a:ext uri="{FF2B5EF4-FFF2-40B4-BE49-F238E27FC236}">
                <a16:creationId xmlns:a16="http://schemas.microsoft.com/office/drawing/2014/main" id="{4EF40085-ABDA-460A-836F-B872F6ED5377}"/>
              </a:ext>
            </a:extLst>
          </p:cNvPr>
          <p:cNvSpPr txBox="1">
            <a:spLocks noChangeArrowheads="1"/>
          </p:cNvSpPr>
          <p:nvPr/>
        </p:nvSpPr>
        <p:spPr bwMode="auto">
          <a:xfrm>
            <a:off x="4648200" y="663714"/>
            <a:ext cx="2722220"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CC3300"/>
                </a:solidFill>
                <a:latin typeface="Times New Roman" panose="02020603050405020304" pitchFamily="18" charset="0"/>
                <a:cs typeface="Times New Roman" panose="02020603050405020304" pitchFamily="18" charset="0"/>
              </a:rPr>
              <a:t>Introduction</a:t>
            </a:r>
          </a:p>
        </p:txBody>
      </p:sp>
      <p:sp>
        <p:nvSpPr>
          <p:cNvPr id="265219" name="Text Box 3">
            <a:extLst>
              <a:ext uri="{FF2B5EF4-FFF2-40B4-BE49-F238E27FC236}">
                <a16:creationId xmlns:a16="http://schemas.microsoft.com/office/drawing/2014/main" id="{C07F143D-8AEB-433B-9708-DD576F9DCAD5}"/>
              </a:ext>
            </a:extLst>
          </p:cNvPr>
          <p:cNvSpPr txBox="1">
            <a:spLocks noChangeArrowheads="1"/>
          </p:cNvSpPr>
          <p:nvPr/>
        </p:nvSpPr>
        <p:spPr bwMode="auto">
          <a:xfrm>
            <a:off x="609600" y="1694795"/>
            <a:ext cx="10972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Purpose of Hebrews two-fold:</a:t>
            </a:r>
          </a:p>
          <a:p>
            <a:pPr lvl="1" eaLnBrk="1" hangingPunct="1">
              <a:buFont typeface="Arial" panose="020B0604020202020204" pitchFamily="34" charset="0"/>
              <a:buChar char="♦"/>
            </a:pPr>
            <a:r>
              <a:rPr lang="en-US" altLang="en-US" sz="4000" dirty="0">
                <a:cs typeface="Times New Roman" panose="02020603050405020304" pitchFamily="18" charset="0"/>
              </a:rPr>
              <a:t>Establish preeminence of Christianity over Judaism</a:t>
            </a:r>
          </a:p>
          <a:p>
            <a:pPr lvl="2" eaLnBrk="1" hangingPunct="1">
              <a:buFontTx/>
              <a:buChar char="•"/>
            </a:pPr>
            <a:r>
              <a:rPr lang="en-US" altLang="en-US" sz="4000" dirty="0">
                <a:cs typeface="Times New Roman" panose="02020603050405020304" pitchFamily="18" charset="0"/>
              </a:rPr>
              <a:t>Christ superior to prophets (</a:t>
            </a:r>
            <a:r>
              <a:rPr lang="en-US" altLang="en-US" sz="4000" b="1" dirty="0">
                <a:cs typeface="Times New Roman" panose="02020603050405020304" pitchFamily="18" charset="0"/>
              </a:rPr>
              <a:t>1:1-3</a:t>
            </a:r>
            <a:r>
              <a:rPr lang="en-US" altLang="en-US" sz="4000" dirty="0">
                <a:cs typeface="Times New Roman" panose="02020603050405020304" pitchFamily="18" charset="0"/>
              </a:rPr>
              <a:t>), angels (</a:t>
            </a:r>
            <a:r>
              <a:rPr lang="en-US" altLang="en-US" sz="4000" b="1" dirty="0">
                <a:cs typeface="Times New Roman" panose="02020603050405020304" pitchFamily="18" charset="0"/>
              </a:rPr>
              <a:t>1:4-2:4</a:t>
            </a:r>
            <a:r>
              <a:rPr lang="en-US" altLang="en-US" sz="4000" dirty="0">
                <a:cs typeface="Times New Roman" panose="02020603050405020304" pitchFamily="18" charset="0"/>
              </a:rPr>
              <a:t>), Moses (</a:t>
            </a:r>
            <a:r>
              <a:rPr lang="en-US" altLang="en-US" sz="4000" b="1" dirty="0">
                <a:cs typeface="Times New Roman" panose="02020603050405020304" pitchFamily="18" charset="0"/>
              </a:rPr>
              <a:t>3</a:t>
            </a:r>
            <a:r>
              <a:rPr lang="en-US" altLang="en-US" sz="4000" dirty="0">
                <a:cs typeface="Times New Roman" panose="02020603050405020304" pitchFamily="18" charset="0"/>
              </a:rPr>
              <a:t>) Joshua (</a:t>
            </a:r>
            <a:r>
              <a:rPr lang="en-US" altLang="en-US" sz="4000" b="1" dirty="0">
                <a:cs typeface="Times New Roman" panose="02020603050405020304" pitchFamily="18" charset="0"/>
              </a:rPr>
              <a:t>4</a:t>
            </a:r>
            <a:r>
              <a:rPr lang="en-US" altLang="en-US" sz="4000" dirty="0">
                <a:cs typeface="Times New Roman" panose="02020603050405020304" pitchFamily="18" charset="0"/>
              </a:rPr>
              <a:t>)</a:t>
            </a:r>
          </a:p>
          <a:p>
            <a:pPr lvl="2" eaLnBrk="1" hangingPunct="1">
              <a:buFontTx/>
              <a:buChar char="•"/>
            </a:pPr>
            <a:r>
              <a:rPr lang="en-US" altLang="en-US" sz="4000" dirty="0">
                <a:cs typeface="Times New Roman" panose="02020603050405020304" pitchFamily="18" charset="0"/>
              </a:rPr>
              <a:t>Christ’s priesthood superior to that of the old covenant   (</a:t>
            </a:r>
            <a:r>
              <a:rPr lang="en-US" altLang="en-US" sz="4000" b="1" dirty="0">
                <a:cs typeface="Times New Roman" panose="02020603050405020304" pitchFamily="18" charset="0"/>
              </a:rPr>
              <a:t>4-5</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blinds(horizontal)">
                                      <p:cBhvr>
                                        <p:cTn id="7" dur="500"/>
                                        <p:tgtEl>
                                          <p:spTgt spid="265219">
                                            <p:txEl>
                                              <p:pRg st="0" end="0"/>
                                            </p:txEl>
                                          </p:spTgt>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5219">
                                            <p:txEl>
                                              <p:pRg st="1" end="1"/>
                                            </p:txEl>
                                          </p:spTgt>
                                        </p:tgtEl>
                                        <p:attrNameLst>
                                          <p:attrName>style.visibility</p:attrName>
                                        </p:attrNameLst>
                                      </p:cBhvr>
                                      <p:to>
                                        <p:strVal val="visible"/>
                                      </p:to>
                                    </p:set>
                                    <p:animEffect transition="in" filter="blinds(horizontal)">
                                      <p:cBhvr>
                                        <p:cTn id="12" dur="500"/>
                                        <p:tgtEl>
                                          <p:spTgt spid="265219">
                                            <p:txEl>
                                              <p:pRg st="1" end="1"/>
                                            </p:txEl>
                                          </p:spTgt>
                                        </p:tgtEl>
                                      </p:cBhvr>
                                    </p:animEffect>
                                  </p:childTnLst>
                                </p:cTn>
                              </p:par>
                            </p:childTnLst>
                          </p:cTn>
                        </p:par>
                      </p:childTnLst>
                    </p:cTn>
                  </p:par>
                  <p:par>
                    <p:cTn id="13" fill="hold">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5219">
                                            <p:txEl>
                                              <p:pRg st="2" end="2"/>
                                            </p:txEl>
                                          </p:spTgt>
                                        </p:tgtEl>
                                        <p:attrNameLst>
                                          <p:attrName>style.visibility</p:attrName>
                                        </p:attrNameLst>
                                      </p:cBhvr>
                                      <p:to>
                                        <p:strVal val="visible"/>
                                      </p:to>
                                    </p:set>
                                    <p:animEffect transition="in" filter="blinds(horizontal)">
                                      <p:cBhvr>
                                        <p:cTn id="17" dur="500"/>
                                        <p:tgtEl>
                                          <p:spTgt spid="265219">
                                            <p:txEl>
                                              <p:pRg st="2" end="2"/>
                                            </p:txEl>
                                          </p:spTgt>
                                        </p:tgtEl>
                                      </p:cBhvr>
                                    </p:animEffect>
                                  </p:childTnLst>
                                </p:cTn>
                              </p:par>
                            </p:childTnLst>
                          </p:cTn>
                        </p:par>
                      </p:childTnLst>
                    </p:cTn>
                  </p:par>
                  <p:par>
                    <p:cTn id="18" fill="hold">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5219">
                                            <p:txEl>
                                              <p:pRg st="3" end="3"/>
                                            </p:txEl>
                                          </p:spTgt>
                                        </p:tgtEl>
                                        <p:attrNameLst>
                                          <p:attrName>style.visibility</p:attrName>
                                        </p:attrNameLst>
                                      </p:cBhvr>
                                      <p:to>
                                        <p:strVal val="visible"/>
                                      </p:to>
                                    </p:set>
                                    <p:animEffect transition="in" filter="blinds(horizontal)">
                                      <p:cBhvr>
                                        <p:cTn id="22" dur="500"/>
                                        <p:tgtEl>
                                          <p:spTgt spid="265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a:extLst>
              <a:ext uri="{FF2B5EF4-FFF2-40B4-BE49-F238E27FC236}">
                <a16:creationId xmlns:a16="http://schemas.microsoft.com/office/drawing/2014/main" id="{50CF0572-B6FF-4970-BEFF-3C783CE2BA37}"/>
              </a:ext>
            </a:extLst>
          </p:cNvPr>
          <p:cNvSpPr txBox="1">
            <a:spLocks noChangeArrowheads="1"/>
          </p:cNvSpPr>
          <p:nvPr/>
        </p:nvSpPr>
        <p:spPr bwMode="auto">
          <a:xfrm>
            <a:off x="4633290" y="939899"/>
            <a:ext cx="2722220"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CC3300"/>
                </a:solidFill>
                <a:latin typeface="Times New Roman" panose="02020603050405020304" pitchFamily="18" charset="0"/>
                <a:cs typeface="Times New Roman" panose="02020603050405020304" pitchFamily="18" charset="0"/>
              </a:rPr>
              <a:t>Introduction</a:t>
            </a:r>
          </a:p>
        </p:txBody>
      </p:sp>
      <p:sp>
        <p:nvSpPr>
          <p:cNvPr id="266243" name="Text Box 3">
            <a:extLst>
              <a:ext uri="{FF2B5EF4-FFF2-40B4-BE49-F238E27FC236}">
                <a16:creationId xmlns:a16="http://schemas.microsoft.com/office/drawing/2014/main" id="{76E4532F-C9A7-4CFF-9249-F90CADF59DF5}"/>
              </a:ext>
            </a:extLst>
          </p:cNvPr>
          <p:cNvSpPr txBox="1">
            <a:spLocks noChangeArrowheads="1"/>
          </p:cNvSpPr>
          <p:nvPr/>
        </p:nvSpPr>
        <p:spPr bwMode="auto">
          <a:xfrm>
            <a:off x="609600" y="1806714"/>
            <a:ext cx="11049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Purpose of Hebrews two-fold:</a:t>
            </a:r>
          </a:p>
        </p:txBody>
      </p:sp>
      <p:sp>
        <p:nvSpPr>
          <p:cNvPr id="266248" name="Text Box 8">
            <a:extLst>
              <a:ext uri="{FF2B5EF4-FFF2-40B4-BE49-F238E27FC236}">
                <a16:creationId xmlns:a16="http://schemas.microsoft.com/office/drawing/2014/main" id="{DF19DF90-B88B-43D9-BBF9-879967B7FA7B}"/>
              </a:ext>
            </a:extLst>
          </p:cNvPr>
          <p:cNvSpPr txBox="1">
            <a:spLocks noChangeArrowheads="1"/>
          </p:cNvSpPr>
          <p:nvPr/>
        </p:nvSpPr>
        <p:spPr bwMode="auto">
          <a:xfrm>
            <a:off x="1219200" y="2667000"/>
            <a:ext cx="10287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4000" dirty="0">
                <a:cs typeface="Times New Roman" panose="02020603050405020304" pitchFamily="18" charset="0"/>
              </a:rPr>
              <a:t>Exhort these Christians to not forsake the superior for the inferior</a:t>
            </a:r>
          </a:p>
          <a:p>
            <a:pPr lvl="1" eaLnBrk="1" hangingPunct="1">
              <a:buFontTx/>
              <a:buChar char="•"/>
            </a:pPr>
            <a:r>
              <a:rPr lang="en-US" altLang="en-US" sz="4000" dirty="0">
                <a:cs typeface="Times New Roman" panose="02020603050405020304" pitchFamily="18" charset="0"/>
              </a:rPr>
              <a:t>Maintain their faithfulness &amp; trust like the patriarchs (</a:t>
            </a:r>
            <a:r>
              <a:rPr lang="en-US" altLang="en-US" sz="4000" b="1" dirty="0">
                <a:cs typeface="Times New Roman" panose="02020603050405020304" pitchFamily="18" charset="0"/>
              </a:rPr>
              <a:t>1:1</a:t>
            </a:r>
            <a:r>
              <a:rPr lang="en-US" altLang="en-US" sz="4000" dirty="0">
                <a:cs typeface="Times New Roman" panose="02020603050405020304" pitchFamily="18" charset="0"/>
              </a:rPr>
              <a:t>)</a:t>
            </a:r>
          </a:p>
          <a:p>
            <a:pPr lvl="1" eaLnBrk="1" hangingPunct="1">
              <a:buFontTx/>
              <a:buChar char="•"/>
            </a:pPr>
            <a:r>
              <a:rPr lang="en-US" altLang="en-US" sz="4000" dirty="0">
                <a:cs typeface="Times New Roman" panose="02020603050405020304" pitchFamily="18" charset="0"/>
              </a:rPr>
              <a:t>This possible only by loyalty to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48">
                                            <p:txEl>
                                              <p:pRg st="0" end="0"/>
                                            </p:txEl>
                                          </p:spTgt>
                                        </p:tgtEl>
                                        <p:attrNameLst>
                                          <p:attrName>style.visibility</p:attrName>
                                        </p:attrNameLst>
                                      </p:cBhvr>
                                      <p:to>
                                        <p:strVal val="visible"/>
                                      </p:to>
                                    </p:set>
                                    <p:animEffect transition="in" filter="blinds(horizontal)">
                                      <p:cBhvr>
                                        <p:cTn id="7" dur="500"/>
                                        <p:tgtEl>
                                          <p:spTgt spid="2662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48">
                                            <p:txEl>
                                              <p:pRg st="1" end="1"/>
                                            </p:txEl>
                                          </p:spTgt>
                                        </p:tgtEl>
                                        <p:attrNameLst>
                                          <p:attrName>style.visibility</p:attrName>
                                        </p:attrNameLst>
                                      </p:cBhvr>
                                      <p:to>
                                        <p:strVal val="visible"/>
                                      </p:to>
                                    </p:set>
                                    <p:animEffect transition="in" filter="blinds(horizontal)">
                                      <p:cBhvr>
                                        <p:cTn id="12" dur="500"/>
                                        <p:tgtEl>
                                          <p:spTgt spid="2662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48">
                                            <p:txEl>
                                              <p:pRg st="2" end="2"/>
                                            </p:txEl>
                                          </p:spTgt>
                                        </p:tgtEl>
                                        <p:attrNameLst>
                                          <p:attrName>style.visibility</p:attrName>
                                        </p:attrNameLst>
                                      </p:cBhvr>
                                      <p:to>
                                        <p:strVal val="visible"/>
                                      </p:to>
                                    </p:set>
                                    <p:animEffect transition="in" filter="blinds(horizontal)">
                                      <p:cBhvr>
                                        <p:cTn id="17" dur="500"/>
                                        <p:tgtEl>
                                          <p:spTgt spid="2662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8"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a:extLst>
              <a:ext uri="{FF2B5EF4-FFF2-40B4-BE49-F238E27FC236}">
                <a16:creationId xmlns:a16="http://schemas.microsoft.com/office/drawing/2014/main" id="{37A9CB8D-9321-4C42-BA2E-5C8308D5C3AD}"/>
              </a:ext>
            </a:extLst>
          </p:cNvPr>
          <p:cNvSpPr txBox="1">
            <a:spLocks noChangeArrowheads="1"/>
          </p:cNvSpPr>
          <p:nvPr/>
        </p:nvSpPr>
        <p:spPr bwMode="auto">
          <a:xfrm>
            <a:off x="4669180" y="358914"/>
            <a:ext cx="2722220"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CC3300"/>
                </a:solidFill>
                <a:latin typeface="Times New Roman" panose="02020603050405020304" pitchFamily="18" charset="0"/>
                <a:cs typeface="Times New Roman" panose="02020603050405020304" pitchFamily="18" charset="0"/>
              </a:rPr>
              <a:t>Introduction</a:t>
            </a:r>
          </a:p>
        </p:txBody>
      </p:sp>
      <p:sp>
        <p:nvSpPr>
          <p:cNvPr id="263171" name="Text Box 3">
            <a:extLst>
              <a:ext uri="{FF2B5EF4-FFF2-40B4-BE49-F238E27FC236}">
                <a16:creationId xmlns:a16="http://schemas.microsoft.com/office/drawing/2014/main" id="{E736CD7C-F2D0-4DC4-BA21-AD56B9A53684}"/>
              </a:ext>
            </a:extLst>
          </p:cNvPr>
          <p:cNvSpPr txBox="1">
            <a:spLocks noChangeArrowheads="1"/>
          </p:cNvSpPr>
          <p:nvPr/>
        </p:nvSpPr>
        <p:spPr bwMode="auto">
          <a:xfrm>
            <a:off x="609600" y="2082639"/>
            <a:ext cx="10972800" cy="241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30000"/>
              </a:lnSpc>
              <a:buFont typeface="Wingdings" panose="05000000000000000000" pitchFamily="2" charset="2"/>
              <a:buChar char="§"/>
            </a:pPr>
            <a:r>
              <a:rPr lang="en-US" altLang="en-US" sz="4000" dirty="0">
                <a:cs typeface="Times New Roman" panose="02020603050405020304" pitchFamily="18" charset="0"/>
              </a:rPr>
              <a:t>In past lessons we considered Christ’s superiority to the prophets (</a:t>
            </a:r>
            <a:r>
              <a:rPr lang="en-US" altLang="en-US" sz="4000" b="1" dirty="0">
                <a:cs typeface="Times New Roman" panose="02020603050405020304" pitchFamily="18" charset="0"/>
              </a:rPr>
              <a:t>1:1-3</a:t>
            </a:r>
            <a:r>
              <a:rPr lang="en-US" altLang="en-US" sz="4000" dirty="0">
                <a:cs typeface="Times New Roman" panose="02020603050405020304" pitchFamily="18" charset="0"/>
              </a:rPr>
              <a:t>)</a:t>
            </a:r>
          </a:p>
          <a:p>
            <a:pPr eaLnBrk="1" hangingPunct="1">
              <a:lnSpc>
                <a:spcPct val="130000"/>
              </a:lnSpc>
              <a:buFont typeface="Wingdings" panose="05000000000000000000" pitchFamily="2" charset="2"/>
              <a:buChar char="§"/>
            </a:pPr>
            <a:r>
              <a:rPr lang="en-US" altLang="en-US" sz="4000" dirty="0">
                <a:cs typeface="Times New Roman" panose="02020603050405020304" pitchFamily="18" charset="0"/>
              </a:rPr>
              <a:t>This lesson: Christ’s superiority to angels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Effect transition="in" filter="checkerboard(across)">
                                      <p:cBhvr>
                                        <p:cTn id="7" dur="500"/>
                                        <p:tgtEl>
                                          <p:spTgt spid="263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3171">
                                            <p:txEl>
                                              <p:pRg st="1" end="1"/>
                                            </p:txEl>
                                          </p:spTgt>
                                        </p:tgtEl>
                                        <p:attrNameLst>
                                          <p:attrName>style.visibility</p:attrName>
                                        </p:attrNameLst>
                                      </p:cBhvr>
                                      <p:to>
                                        <p:strVal val="visible"/>
                                      </p:to>
                                    </p:set>
                                    <p:animEffect transition="in" filter="checkerboard(across)">
                                      <p:cBhvr>
                                        <p:cTn id="12" dur="500"/>
                                        <p:tgtEl>
                                          <p:spTgt spid="263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a:extLst>
              <a:ext uri="{FF2B5EF4-FFF2-40B4-BE49-F238E27FC236}">
                <a16:creationId xmlns:a16="http://schemas.microsoft.com/office/drawing/2014/main" id="{60BEDA25-3995-4C60-AEE4-EAD13CE60D19}"/>
              </a:ext>
            </a:extLst>
          </p:cNvPr>
          <p:cNvSpPr txBox="1">
            <a:spLocks noChangeArrowheads="1"/>
          </p:cNvSpPr>
          <p:nvPr/>
        </p:nvSpPr>
        <p:spPr bwMode="auto">
          <a:xfrm>
            <a:off x="5013325" y="3803651"/>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62148" name="Text Box 4">
            <a:extLst>
              <a:ext uri="{FF2B5EF4-FFF2-40B4-BE49-F238E27FC236}">
                <a16:creationId xmlns:a16="http://schemas.microsoft.com/office/drawing/2014/main" id="{70BD2B96-B17C-4229-BDD1-EB9D0737079E}"/>
              </a:ext>
            </a:extLst>
          </p:cNvPr>
          <p:cNvSpPr txBox="1">
            <a:spLocks noChangeArrowheads="1"/>
          </p:cNvSpPr>
          <p:nvPr/>
        </p:nvSpPr>
        <p:spPr bwMode="auto">
          <a:xfrm>
            <a:off x="1600200" y="852487"/>
            <a:ext cx="8686800" cy="1433513"/>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8800" dirty="0">
                <a:effectLst>
                  <a:outerShdw blurRad="38100" dist="38100" dir="2700000" algn="tl">
                    <a:srgbClr val="C0C0C0"/>
                  </a:outerShdw>
                </a:effectLst>
              </a:rPr>
              <a:t>JESUS CHRIST</a:t>
            </a:r>
          </a:p>
        </p:txBody>
      </p:sp>
      <p:sp>
        <p:nvSpPr>
          <p:cNvPr id="262149" name="Text Box 5">
            <a:extLst>
              <a:ext uri="{FF2B5EF4-FFF2-40B4-BE49-F238E27FC236}">
                <a16:creationId xmlns:a16="http://schemas.microsoft.com/office/drawing/2014/main" id="{56DF8B03-5E71-4702-AA7F-2418EC1811C0}"/>
              </a:ext>
            </a:extLst>
          </p:cNvPr>
          <p:cNvSpPr txBox="1">
            <a:spLocks noChangeArrowheads="1"/>
          </p:cNvSpPr>
          <p:nvPr/>
        </p:nvSpPr>
        <p:spPr bwMode="auto">
          <a:xfrm>
            <a:off x="3657600" y="2286000"/>
            <a:ext cx="475149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SUPERIOR TO ANGELS</a:t>
            </a:r>
          </a:p>
        </p:txBody>
      </p:sp>
      <p:sp>
        <p:nvSpPr>
          <p:cNvPr id="262150" name="Text Box 6">
            <a:extLst>
              <a:ext uri="{FF2B5EF4-FFF2-40B4-BE49-F238E27FC236}">
                <a16:creationId xmlns:a16="http://schemas.microsoft.com/office/drawing/2014/main" id="{1D9BC694-6EED-43C0-A39D-A18105D41389}"/>
              </a:ext>
            </a:extLst>
          </p:cNvPr>
          <p:cNvSpPr txBox="1">
            <a:spLocks noChangeArrowheads="1"/>
          </p:cNvSpPr>
          <p:nvPr/>
        </p:nvSpPr>
        <p:spPr bwMode="auto">
          <a:xfrm>
            <a:off x="609600" y="3429000"/>
            <a:ext cx="10972800"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4800" dirty="0">
                <a:solidFill>
                  <a:srgbClr val="CC0000"/>
                </a:solidFill>
              </a:rPr>
              <a:t>What Is the Point of This Argument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62150"/>
                                        </p:tgtEl>
                                        <p:attrNameLst>
                                          <p:attrName>style.visibility</p:attrName>
                                        </p:attrNameLst>
                                      </p:cBhvr>
                                      <p:to>
                                        <p:strVal val="visible"/>
                                      </p:to>
                                    </p:set>
                                    <p:animEffect transition="in" filter="wheel(4)">
                                      <p:cBhvr>
                                        <p:cTn id="7" dur="2000"/>
                                        <p:tgtEl>
                                          <p:spTgt spid="262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a:extLst>
              <a:ext uri="{FF2B5EF4-FFF2-40B4-BE49-F238E27FC236}">
                <a16:creationId xmlns:a16="http://schemas.microsoft.com/office/drawing/2014/main" id="{F89717F6-368B-40B9-83EF-F722EEEEF01A}"/>
              </a:ext>
            </a:extLst>
          </p:cNvPr>
          <p:cNvSpPr txBox="1">
            <a:spLocks noChangeArrowheads="1"/>
          </p:cNvSpPr>
          <p:nvPr/>
        </p:nvSpPr>
        <p:spPr bwMode="auto">
          <a:xfrm>
            <a:off x="533400" y="1066800"/>
            <a:ext cx="11049000" cy="478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b="1" dirty="0">
                <a:cs typeface="Times New Roman" panose="02020603050405020304" pitchFamily="18" charset="0"/>
              </a:rPr>
              <a:t>Chapter 3</a:t>
            </a:r>
            <a:r>
              <a:rPr lang="en-US" altLang="en-US" sz="4000" dirty="0">
                <a:cs typeface="Times New Roman" panose="02020603050405020304" pitchFamily="18" charset="0"/>
              </a:rPr>
              <a:t> – show superiority of Christ over Moses as a law-giver</a:t>
            </a:r>
          </a:p>
          <a:p>
            <a:pPr lvl="1" eaLnBrk="1" hangingPunct="1">
              <a:lnSpc>
                <a:spcPct val="110000"/>
              </a:lnSpc>
              <a:buFontTx/>
              <a:buChar char="•"/>
            </a:pPr>
            <a:r>
              <a:rPr lang="en-US" altLang="en-US" sz="4000" dirty="0">
                <a:cs typeface="Times New Roman" panose="02020603050405020304" pitchFamily="18" charset="0"/>
              </a:rPr>
              <a:t>Moses received Law through angels (</a:t>
            </a:r>
            <a:r>
              <a:rPr lang="en-US" altLang="en-US" sz="4000" b="1" dirty="0">
                <a:cs typeface="Times New Roman" panose="02020603050405020304" pitchFamily="18" charset="0"/>
              </a:rPr>
              <a:t>Heb. 2:2; Acts 7:53; Gal. 3:19</a:t>
            </a:r>
            <a:r>
              <a:rPr lang="en-US" altLang="en-US" sz="4000" dirty="0">
                <a:cs typeface="Times New Roman" panose="02020603050405020304" pitchFamily="18" charset="0"/>
              </a:rPr>
              <a:t>)</a:t>
            </a:r>
          </a:p>
          <a:p>
            <a:pPr lvl="1" eaLnBrk="1" hangingPunct="1">
              <a:lnSpc>
                <a:spcPct val="110000"/>
              </a:lnSpc>
              <a:buFontTx/>
              <a:buChar char="•"/>
            </a:pPr>
            <a:r>
              <a:rPr lang="en-US" altLang="en-US" sz="4000" dirty="0">
                <a:cs typeface="Times New Roman" panose="02020603050405020304" pitchFamily="18" charset="0"/>
              </a:rPr>
              <a:t>Thus, must first show Christ is superior to angels, and thereby His Law is superior to Old Law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1122">
                                            <p:txEl>
                                              <p:pRg st="0" end="0"/>
                                            </p:txEl>
                                          </p:spTgt>
                                        </p:tgtEl>
                                        <p:attrNameLst>
                                          <p:attrName>style.visibility</p:attrName>
                                        </p:attrNameLst>
                                      </p:cBhvr>
                                      <p:to>
                                        <p:strVal val="visible"/>
                                      </p:to>
                                    </p:set>
                                    <p:animEffect transition="in" filter="wipe(left)">
                                      <p:cBhvr>
                                        <p:cTn id="7" dur="500"/>
                                        <p:tgtEl>
                                          <p:spTgt spid="2611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1122">
                                            <p:txEl>
                                              <p:pRg st="1" end="1"/>
                                            </p:txEl>
                                          </p:spTgt>
                                        </p:tgtEl>
                                        <p:attrNameLst>
                                          <p:attrName>style.visibility</p:attrName>
                                        </p:attrNameLst>
                                      </p:cBhvr>
                                      <p:to>
                                        <p:strVal val="visible"/>
                                      </p:to>
                                    </p:set>
                                    <p:animEffect transition="in" filter="wipe(left)">
                                      <p:cBhvr>
                                        <p:cTn id="12" dur="500"/>
                                        <p:tgtEl>
                                          <p:spTgt spid="2611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1122">
                                            <p:txEl>
                                              <p:pRg st="2" end="2"/>
                                            </p:txEl>
                                          </p:spTgt>
                                        </p:tgtEl>
                                        <p:attrNameLst>
                                          <p:attrName>style.visibility</p:attrName>
                                        </p:attrNameLst>
                                      </p:cBhvr>
                                      <p:to>
                                        <p:strVal val="visible"/>
                                      </p:to>
                                    </p:set>
                                    <p:animEffect transition="in" filter="wipe(left)">
                                      <p:cBhvr>
                                        <p:cTn id="17" dur="500"/>
                                        <p:tgtEl>
                                          <p:spTgt spid="2611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build="p" bldLvl="2"/>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4486</TotalTime>
  <Words>3658</Words>
  <Application>Microsoft Office PowerPoint</Application>
  <PresentationFormat>Widescreen</PresentationFormat>
  <Paragraphs>317</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Times New Roman</vt:lpstr>
      <vt:lpstr>Arial</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112</cp:revision>
  <dcterms:created xsi:type="dcterms:W3CDTF">1601-01-01T00:00:00Z</dcterms:created>
  <dcterms:modified xsi:type="dcterms:W3CDTF">2019-04-14T03:02:46Z</dcterms:modified>
</cp:coreProperties>
</file>