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1" r:id="rId2"/>
    <p:sldId id="306" r:id="rId3"/>
    <p:sldId id="307" r:id="rId4"/>
    <p:sldId id="308" r:id="rId5"/>
    <p:sldId id="320" r:id="rId6"/>
    <p:sldId id="309" r:id="rId7"/>
    <p:sldId id="311" r:id="rId8"/>
    <p:sldId id="325" r:id="rId9"/>
    <p:sldId id="326" r:id="rId10"/>
    <p:sldId id="327" r:id="rId11"/>
    <p:sldId id="319" r:id="rId12"/>
    <p:sldId id="312" r:id="rId13"/>
    <p:sldId id="310" r:id="rId14"/>
    <p:sldId id="318" r:id="rId15"/>
    <p:sldId id="313" r:id="rId16"/>
    <p:sldId id="321" r:id="rId17"/>
    <p:sldId id="314" r:id="rId18"/>
    <p:sldId id="322" r:id="rId19"/>
    <p:sldId id="317" r:id="rId20"/>
    <p:sldId id="323" r:id="rId21"/>
    <p:sldId id="315" r:id="rId22"/>
    <p:sldId id="316" r:id="rId23"/>
    <p:sldId id="324" r:id="rId24"/>
    <p:sldId id="328" r:id="rId25"/>
    <p:sldId id="32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7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FF"/>
    <a:srgbClr val="000099"/>
    <a:srgbClr val="006600"/>
    <a:srgbClr val="663300"/>
    <a:srgbClr val="CC3300"/>
    <a:srgbClr val="00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0823" autoAdjust="0"/>
  </p:normalViewPr>
  <p:slideViewPr>
    <p:cSldViewPr>
      <p:cViewPr varScale="1">
        <p:scale>
          <a:sx n="82" d="100"/>
          <a:sy n="82" d="100"/>
        </p:scale>
        <p:origin x="-1638" y="-78"/>
      </p:cViewPr>
      <p:guideLst>
        <p:guide orient="horz" pos="2160"/>
        <p:guide pos="3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xmlns="" id="{D3A4ADF1-3D08-4273-A204-3DA357DFB25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8003" name="Rectangle 3">
            <a:extLst>
              <a:ext uri="{FF2B5EF4-FFF2-40B4-BE49-F238E27FC236}">
                <a16:creationId xmlns:a16="http://schemas.microsoft.com/office/drawing/2014/main" xmlns="" id="{42B02A4D-614C-4A45-80AC-8BA01DD74761}"/>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28004" name="Rectangle 4">
            <a:extLst>
              <a:ext uri="{FF2B5EF4-FFF2-40B4-BE49-F238E27FC236}">
                <a16:creationId xmlns:a16="http://schemas.microsoft.com/office/drawing/2014/main" xmlns="" id="{E3BECA6A-C0DB-4390-A743-44723BBEB063}"/>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5">
            <a:extLst>
              <a:ext uri="{FF2B5EF4-FFF2-40B4-BE49-F238E27FC236}">
                <a16:creationId xmlns:a16="http://schemas.microsoft.com/office/drawing/2014/main" xmlns="" id="{160667AE-6206-46F1-8576-D6A39A7B3CA4}"/>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8006" name="Rectangle 6">
            <a:extLst>
              <a:ext uri="{FF2B5EF4-FFF2-40B4-BE49-F238E27FC236}">
                <a16:creationId xmlns:a16="http://schemas.microsoft.com/office/drawing/2014/main" xmlns="" id="{AB621A74-F22C-4A80-8BDB-5EAEA4BFC425}"/>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8007" name="Rectangle 7">
            <a:extLst>
              <a:ext uri="{FF2B5EF4-FFF2-40B4-BE49-F238E27FC236}">
                <a16:creationId xmlns:a16="http://schemas.microsoft.com/office/drawing/2014/main" xmlns="" id="{8949B965-0062-42AF-AF74-DF7AFD05163F}"/>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8BB1596-27ED-4EF2-92A5-E393BFB8DF7E}" type="slidenum">
              <a:rPr lang="en-US" altLang="en-US"/>
              <a:pPr/>
              <a:t>‹#›</a:t>
            </a:fld>
            <a:endParaRPr lang="en-US" altLang="en-US"/>
          </a:p>
        </p:txBody>
      </p:sp>
    </p:spTree>
    <p:extLst>
      <p:ext uri="{BB962C8B-B14F-4D97-AF65-F5344CB8AC3E}">
        <p14:creationId xmlns:p14="http://schemas.microsoft.com/office/powerpoint/2010/main" val="2983138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altLang="en-US" sz="1200" dirty="0">
                <a:solidFill>
                  <a:srgbClr val="CC3300"/>
                </a:solidFill>
                <a:effectLst>
                  <a:outerShdw blurRad="38100" dist="38100" dir="2700000" algn="tl">
                    <a:srgbClr val="C0C0C0"/>
                  </a:outerShdw>
                </a:effectLst>
              </a:rPr>
              <a:t>Jesus Christ</a:t>
            </a:r>
          </a:p>
          <a:p>
            <a:r>
              <a:rPr lang="en-US" sz="1200" dirty="0">
                <a:solidFill>
                  <a:srgbClr val="CC3300"/>
                </a:solidFill>
                <a:effectLst>
                  <a:outerShdw blurRad="38100" dist="38100" dir="2700000" algn="tl">
                    <a:srgbClr val="C0C0C0"/>
                  </a:outerShdw>
                </a:effectLst>
              </a:rPr>
              <a:t>&gt;&gt;&gt;&gt;&gt;&gt;&gt;&gt;&gt;&gt;&gt;&gt;&gt;&gt;&gt;</a:t>
            </a:r>
          </a:p>
          <a:p>
            <a:pPr algn="l"/>
            <a:r>
              <a:rPr lang="en-US" sz="1200" dirty="0">
                <a:solidFill>
                  <a:srgbClr val="CC3300"/>
                </a:solidFill>
                <a:effectLst>
                  <a:outerShdw blurRad="38100" dist="38100" dir="2700000" algn="tl">
                    <a:srgbClr val="C0C0C0"/>
                  </a:outerShdw>
                </a:effectLst>
              </a:rPr>
              <a:t>    2. Biblically He is the “</a:t>
            </a:r>
            <a:r>
              <a:rPr lang="en-US" altLang="en-US" sz="1200" dirty="0">
                <a:solidFill>
                  <a:srgbClr val="CC3300"/>
                </a:solidFill>
                <a:effectLst>
                  <a:outerShdw blurRad="38100" dist="38100" dir="2700000" algn="tl">
                    <a:srgbClr val="C0C0C0"/>
                  </a:outerShdw>
                </a:effectLst>
              </a:rPr>
              <a:t>Son of Seven”</a:t>
            </a:r>
          </a:p>
          <a:p>
            <a:pPr algn="l"/>
            <a:endParaRPr lang="en-US" altLang="en-US" sz="1200" dirty="0">
              <a:solidFill>
                <a:srgbClr val="CC3300"/>
              </a:solidFill>
              <a:effectLst>
                <a:outerShdw blurRad="38100" dist="38100" dir="2700000" algn="tl">
                  <a:srgbClr val="C0C0C0"/>
                </a:outerShdw>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baseline="0" dirty="0">
                <a:latin typeface="Times New Roman" panose="02020603050405020304" pitchFamily="18" charset="0"/>
              </a:rPr>
              <a:t>While the Pharisees were gathered together, Jesus asked them</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42</a:t>
            </a:r>
            <a:r>
              <a:rPr lang="en-US" sz="1200" b="0" i="0"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saying, "What do you think about the Christ? Whose Son is He?" They said to Him, "The Son of David."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43</a:t>
            </a:r>
            <a:r>
              <a:rPr lang="en-US" sz="1200" b="0" i="0"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He said to them, "How then does David in the Spirit call Him 'LORD,' saying: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44</a:t>
            </a:r>
            <a:r>
              <a:rPr lang="en-US" sz="1200" b="0" i="0"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'THE LORD SAID TO MY LORD, "SIT AT MY RIGHT HAND, TILL I MAKE YOUR ENEMIES YOUR FOOTSTOOL" '?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45</a:t>
            </a:r>
            <a:r>
              <a:rPr lang="en-US" sz="1200" b="0" i="0"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If David then calls Him 'LORD,' how is He his Son?"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46</a:t>
            </a:r>
            <a:r>
              <a:rPr lang="en-US" sz="1200" b="0" i="0" u="none" strike="noStrike" baseline="0" dirty="0">
                <a:latin typeface="Times New Roman" panose="02020603050405020304" pitchFamily="18" charset="0"/>
              </a:rPr>
              <a:t>)</a:t>
            </a:r>
            <a:r>
              <a:rPr lang="en-US" sz="1200" b="0" i="1" u="none" strike="noStrike" baseline="0" dirty="0">
                <a:latin typeface="Times New Roman" panose="02020603050405020304" pitchFamily="18" charset="0"/>
              </a:rPr>
              <a:t>  And no one was able to answer Him a word, nor from that day on did anyone dare question Him anymore. </a:t>
            </a:r>
            <a:r>
              <a:rPr lang="en-US" sz="1200" b="1" i="0" u="none" strike="noStrike" baseline="0" dirty="0">
                <a:latin typeface="Times New Roman" panose="02020603050405020304" pitchFamily="18" charset="0"/>
              </a:rPr>
              <a:t>Matthew 22:41-46 </a:t>
            </a:r>
            <a:endParaRPr lang="en-US" altLang="en-US" sz="1200" dirty="0">
              <a:latin typeface="Arial" panose="020B0604020202020204" pitchFamily="34" charset="0"/>
            </a:endParaRPr>
          </a:p>
          <a:p>
            <a:pPr algn="l"/>
            <a:endParaRPr lang="en-US" altLang="en-US" sz="1200" dirty="0">
              <a:solidFill>
                <a:srgbClr val="CC3300"/>
              </a:solidFill>
              <a:effectLst>
                <a:outerShdw blurRad="38100" dist="38100" dir="2700000" algn="tl">
                  <a:srgbClr val="C0C0C0"/>
                </a:outerShdw>
              </a:effectLst>
            </a:endParaRP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2</a:t>
            </a:fld>
            <a:endParaRPr lang="en-US" altLang="en-US"/>
          </a:p>
        </p:txBody>
      </p:sp>
    </p:spTree>
    <p:extLst>
      <p:ext uri="{BB962C8B-B14F-4D97-AF65-F5344CB8AC3E}">
        <p14:creationId xmlns:p14="http://schemas.microsoft.com/office/powerpoint/2010/main" val="35951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    1. </a:t>
            </a:r>
            <a:r>
              <a:rPr lang="en-US" altLang="en-US" sz="1200" dirty="0">
                <a:solidFill>
                  <a:srgbClr val="CC3300"/>
                </a:solidFill>
                <a:effectLst>
                  <a:outerShdw blurRad="38100" dist="38100" dir="2700000" algn="tl">
                    <a:srgbClr val="C0C0C0"/>
                  </a:outerShdw>
                </a:effectLst>
              </a:rPr>
              <a:t>Jesus Christ</a:t>
            </a:r>
            <a:r>
              <a:rPr lang="en-US" altLang="en-US" sz="1800" dirty="0">
                <a:solidFill>
                  <a:srgbClr val="CC3300"/>
                </a:solidFill>
                <a:effectLst>
                  <a:outerShdw blurRad="38100" dist="38100" dir="2700000" algn="tl">
                    <a:srgbClr val="C0C0C0"/>
                  </a:outerShdw>
                </a:effectLst>
              </a:rPr>
              <a:t> </a:t>
            </a:r>
            <a:r>
              <a:rPr lang="en-US" altLang="en-US" sz="1200" dirty="0">
                <a:solidFill>
                  <a:srgbClr val="CC3300"/>
                </a:solidFill>
                <a:effectLst>
                  <a:outerShdw blurRad="38100" dist="38100" dir="2700000" algn="tl">
                    <a:srgbClr val="C0C0C0"/>
                  </a:outerShdw>
                </a:effectLst>
              </a:rPr>
              <a:t>Son of Seven</a:t>
            </a:r>
          </a:p>
          <a:p>
            <a:pPr algn="l"/>
            <a:r>
              <a:rPr lang="en-US" altLang="en-US" sz="1200" dirty="0">
                <a:solidFill>
                  <a:srgbClr val="CC3300"/>
                </a:solidFill>
                <a:effectLst>
                  <a:outerShdw blurRad="38100" dist="38100" dir="2700000" algn="tl">
                    <a:srgbClr val="C0C0C0"/>
                  </a:outerShdw>
                </a:effectLst>
              </a:rPr>
              <a:t>&gt;&gt;&gt;&gt;&gt;&gt;&gt;&gt;&gt;&gt;&gt;&gt;&gt;&gt;&gt;&gt;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2. As a descendant of Abraham, he is a </a:t>
            </a:r>
            <a:r>
              <a:rPr lang="en-US" altLang="en-US" sz="1200" dirty="0"/>
              <a:t>Son of Abraham</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11</a:t>
            </a:fld>
            <a:endParaRPr lang="en-US" altLang="en-US"/>
          </a:p>
        </p:txBody>
      </p:sp>
    </p:spTree>
    <p:extLst>
      <p:ext uri="{BB962C8B-B14F-4D97-AF65-F5344CB8AC3E}">
        <p14:creationId xmlns:p14="http://schemas.microsoft.com/office/powerpoint/2010/main" val="355852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4000" dirty="0">
                <a:latin typeface="Arial" panose="020B0604020202020204" pitchFamily="34" charset="0"/>
              </a:rPr>
              <a:t>    1. Through Abraham’s seed, God promised that all nations of the earth would be blessed. (</a:t>
            </a:r>
            <a:r>
              <a:rPr lang="en-US" altLang="en-US" sz="4000" b="1" dirty="0">
                <a:latin typeface="Arial" panose="020B0604020202020204" pitchFamily="34" charset="0"/>
              </a:rPr>
              <a:t>Gen. 26:3-4</a:t>
            </a:r>
            <a:r>
              <a:rPr lang="en-US" altLang="en-US" sz="4000" dirty="0">
                <a:latin typeface="Arial" panose="020B0604020202020204" pitchFamily="34" charset="0"/>
              </a:rPr>
              <a:t>)</a:t>
            </a:r>
          </a:p>
          <a:p>
            <a:pPr lvl="0" eaLnBrk="1" hangingPunct="1">
              <a:lnSpc>
                <a:spcPct val="120000"/>
              </a:lnSpc>
              <a:buFontTx/>
              <a:buNone/>
            </a:pPr>
            <a:r>
              <a:rPr lang="en-US" altLang="en-US" sz="4000" dirty="0">
                <a:latin typeface="Arial" panose="020B0604020202020204" pitchFamily="34" charset="0"/>
              </a:rPr>
              <a:t>    2. </a:t>
            </a:r>
            <a:r>
              <a:rPr lang="en-US" altLang="en-US" sz="4000" b="1" dirty="0">
                <a:latin typeface="Arial" panose="020B0604020202020204" pitchFamily="34" charset="0"/>
              </a:rPr>
              <a:t>Gal. 3:16 </a:t>
            </a:r>
            <a:r>
              <a:rPr lang="en-US" altLang="en-US" sz="4000" dirty="0">
                <a:latin typeface="Arial" panose="020B0604020202020204" pitchFamily="34" charset="0"/>
              </a:rPr>
              <a:t>– “seed” singular</a:t>
            </a:r>
          </a:p>
          <a:p>
            <a:pPr rtl="0"/>
            <a:r>
              <a:rPr lang="en-US" sz="1200" b="0" i="1" u="none" strike="noStrike" baseline="0" dirty="0">
                <a:latin typeface="Times New Roman" panose="02020603050405020304" pitchFamily="18" charset="0"/>
              </a:rPr>
              <a:t>Now </a:t>
            </a:r>
            <a:r>
              <a:rPr lang="en-US" sz="1200" b="0" i="1" u="sng" strike="noStrike" baseline="0" dirty="0">
                <a:latin typeface="Times New Roman" panose="02020603050405020304" pitchFamily="18" charset="0"/>
              </a:rPr>
              <a:t>to Abraham and his Seed</a:t>
            </a:r>
            <a:r>
              <a:rPr lang="en-US" sz="1200" b="0" i="1" u="none" strike="noStrike" baseline="0" dirty="0">
                <a:latin typeface="Times New Roman" panose="02020603050405020304" pitchFamily="18" charset="0"/>
              </a:rPr>
              <a:t> were the promises made. He does not say, "And to seeds," as of many, but as of one, "</a:t>
            </a:r>
            <a:r>
              <a:rPr lang="en-US" sz="1200" b="1" i="1" u="none" strike="noStrike" baseline="0" dirty="0">
                <a:latin typeface="Times New Roman" panose="02020603050405020304" pitchFamily="18" charset="0"/>
              </a:rPr>
              <a:t>AND TO YOUR SEED</a:t>
            </a:r>
            <a:r>
              <a:rPr lang="en-US" sz="1200" b="0" i="1" u="none" strike="noStrike" baseline="0" dirty="0">
                <a:latin typeface="Times New Roman" panose="02020603050405020304" pitchFamily="18" charset="0"/>
              </a:rPr>
              <a:t>," who is Christ.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Galatians 3:16</a:t>
            </a:r>
            <a:r>
              <a:rPr lang="en-US" sz="1200" b="0" i="0" u="none" strike="noStrike" baseline="0" dirty="0">
                <a:latin typeface="Times New Roman" panose="02020603050405020304" pitchFamily="18" charset="0"/>
              </a:rPr>
              <a:t>)</a:t>
            </a:r>
            <a:endParaRPr lang="en-US" altLang="en-US" sz="4000" dirty="0">
              <a:latin typeface="Arial" panose="020B0604020202020204" pitchFamily="34" charset="0"/>
            </a:endParaRPr>
          </a:p>
          <a:p>
            <a:pPr lvl="0" eaLnBrk="1" hangingPunct="1">
              <a:lnSpc>
                <a:spcPct val="120000"/>
              </a:lnSpc>
              <a:buFontTx/>
              <a:buNone/>
            </a:pPr>
            <a:r>
              <a:rPr lang="en-US" altLang="en-US" sz="4000" dirty="0">
                <a:latin typeface="Arial" panose="020B0604020202020204" pitchFamily="34" charset="0"/>
              </a:rPr>
              <a:t>    3. Paul further tells us in </a:t>
            </a:r>
            <a:r>
              <a:rPr lang="en-US" altLang="en-US" sz="4000" b="1" dirty="0">
                <a:latin typeface="Arial" panose="020B0604020202020204" pitchFamily="34" charset="0"/>
              </a:rPr>
              <a:t>Gal. 3:26-29 </a:t>
            </a:r>
            <a:r>
              <a:rPr lang="en-US" altLang="en-US" sz="4000" dirty="0">
                <a:latin typeface="Arial" panose="020B0604020202020204" pitchFamily="34" charset="0"/>
              </a:rPr>
              <a:t>– If we belong to Christ’s then we are heirs of God according to this promise.</a:t>
            </a:r>
          </a:p>
          <a:p>
            <a:pPr eaLnBrk="1" hangingPunct="1">
              <a:lnSpc>
                <a:spcPct val="120000"/>
              </a:lnSpc>
              <a:buFontTx/>
              <a:buNone/>
            </a:pPr>
            <a:r>
              <a:rPr lang="en-US" altLang="en-US" sz="4000" dirty="0">
                <a:latin typeface="Arial" panose="020B0604020202020204" pitchFamily="34" charset="0"/>
              </a:rPr>
              <a:t>    4. Jesus was of legal descent through Isaac; unlike those of descent from Ishmael. (</a:t>
            </a:r>
            <a:r>
              <a:rPr lang="en-US" altLang="en-US" sz="4000" b="1" dirty="0">
                <a:latin typeface="Arial" panose="020B0604020202020204" pitchFamily="34" charset="0"/>
              </a:rPr>
              <a:t>Matt. 1:2; Luke 3:34</a:t>
            </a:r>
            <a:r>
              <a:rPr lang="en-US" altLang="en-US" sz="4000" dirty="0">
                <a:latin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12</a:t>
            </a:fld>
            <a:endParaRPr lang="en-US" altLang="en-US"/>
          </a:p>
        </p:txBody>
      </p:sp>
    </p:spTree>
    <p:extLst>
      <p:ext uri="{BB962C8B-B14F-4D97-AF65-F5344CB8AC3E}">
        <p14:creationId xmlns:p14="http://schemas.microsoft.com/office/powerpoint/2010/main" val="3282970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20000"/>
              </a:lnSpc>
              <a:spcBef>
                <a:spcPct val="30000"/>
              </a:spcBef>
              <a:spcAft>
                <a:spcPct val="0"/>
              </a:spcAft>
              <a:buClrTx/>
              <a:buSzTx/>
              <a:buFontTx/>
              <a:buNone/>
              <a:tabLst/>
              <a:defRPr/>
            </a:pPr>
            <a:r>
              <a:rPr lang="en-US" altLang="en-US" sz="1200" dirty="0">
                <a:solidFill>
                  <a:srgbClr val="CC3300"/>
                </a:solidFill>
              </a:rPr>
              <a:t>    1. Similarities Between Jesus and Isaac</a:t>
            </a:r>
          </a:p>
          <a:p>
            <a:pPr marL="0" marR="0" lvl="0" indent="0" algn="l" defTabSz="914400" rtl="0" eaLnBrk="1" fontAlgn="base" latinLnBrk="0" hangingPunct="1">
              <a:lnSpc>
                <a:spcPct val="120000"/>
              </a:lnSpc>
              <a:spcBef>
                <a:spcPct val="30000"/>
              </a:spcBef>
              <a:spcAft>
                <a:spcPct val="0"/>
              </a:spcAft>
              <a:buClrTx/>
              <a:buSzTx/>
              <a:buFontTx/>
              <a:buNone/>
              <a:tabLst/>
              <a:defRPr/>
            </a:pPr>
            <a:r>
              <a:rPr lang="en-US" altLang="en-US" sz="1200" dirty="0">
                <a:solidFill>
                  <a:srgbClr val="CC3300"/>
                </a:solidFill>
              </a:rPr>
              <a:t>&gt;&gt;&gt;&gt;&gt;&gt;&gt;&gt;&gt;&gt;&gt;&gt;</a:t>
            </a:r>
            <a:endParaRPr lang="en-US" altLang="en-US" sz="1200" dirty="0">
              <a:latin typeface="Arial" panose="020B0604020202020204" pitchFamily="34" charset="0"/>
            </a:endParaRPr>
          </a:p>
          <a:p>
            <a:pPr eaLnBrk="1" hangingPunct="1">
              <a:lnSpc>
                <a:spcPct val="120000"/>
              </a:lnSpc>
              <a:buFontTx/>
              <a:buNone/>
            </a:pPr>
            <a:r>
              <a:rPr lang="en-US" altLang="en-US" sz="1200" dirty="0">
                <a:latin typeface="Arial" panose="020B0604020202020204" pitchFamily="34" charset="0"/>
              </a:rPr>
              <a:t>    2. Both were offered as a sacrifice by their Fathers.</a:t>
            </a:r>
          </a:p>
          <a:p>
            <a:pPr eaLnBrk="1" hangingPunct="1">
              <a:lnSpc>
                <a:spcPct val="120000"/>
              </a:lnSpc>
              <a:buFontTx/>
              <a:buNone/>
            </a:pPr>
            <a:r>
              <a:rPr lang="en-US" altLang="en-US" sz="1200" dirty="0">
                <a:latin typeface="Arial" panose="020B0604020202020204" pitchFamily="34" charset="0"/>
              </a:rPr>
              <a:t>&gt;&gt;&gt;&gt;&gt;&gt;&gt;&gt;&gt;&gt;&gt;&gt;</a:t>
            </a:r>
          </a:p>
          <a:p>
            <a:pPr eaLnBrk="1" hangingPunct="1">
              <a:lnSpc>
                <a:spcPct val="120000"/>
              </a:lnSpc>
              <a:buFontTx/>
              <a:buNone/>
            </a:pPr>
            <a:r>
              <a:rPr lang="en-US" altLang="en-US" sz="1200" dirty="0">
                <a:latin typeface="Arial" panose="020B0604020202020204" pitchFamily="34" charset="0"/>
              </a:rPr>
              <a:t>    3. Both men submitted willingly to their Father’s command.</a:t>
            </a:r>
          </a:p>
          <a:p>
            <a:pPr eaLnBrk="1" hangingPunct="1">
              <a:lnSpc>
                <a:spcPct val="120000"/>
              </a:lnSpc>
              <a:buFontTx/>
              <a:buNone/>
            </a:pPr>
            <a:r>
              <a:rPr lang="en-US" altLang="en-US" sz="1200" dirty="0">
                <a:latin typeface="Arial" panose="020B0604020202020204" pitchFamily="34" charset="0"/>
              </a:rPr>
              <a:t>&gt;&gt;&gt;&gt;&gt;&gt;&gt;&gt;&gt;&gt;&gt;&gt;</a:t>
            </a:r>
          </a:p>
          <a:p>
            <a:pPr eaLnBrk="1" hangingPunct="1">
              <a:lnSpc>
                <a:spcPct val="120000"/>
              </a:lnSpc>
              <a:buFontTx/>
              <a:buNone/>
            </a:pPr>
            <a:r>
              <a:rPr lang="en-US" altLang="en-US" sz="1200" dirty="0">
                <a:latin typeface="Arial" panose="020B0604020202020204" pitchFamily="34" charset="0"/>
              </a:rPr>
              <a:t>    4. Both men bore their own sacrificial wood to the place of sacrifice.</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13</a:t>
            </a:fld>
            <a:endParaRPr lang="en-US" altLang="en-US"/>
          </a:p>
        </p:txBody>
      </p:sp>
    </p:spTree>
    <p:extLst>
      <p:ext uri="{BB962C8B-B14F-4D97-AF65-F5344CB8AC3E}">
        <p14:creationId xmlns:p14="http://schemas.microsoft.com/office/powerpoint/2010/main" val="1984424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200" dirty="0">
                <a:solidFill>
                  <a:srgbClr val="CC3300"/>
                </a:solidFill>
                <a:effectLst>
                  <a:outerShdw blurRad="38100" dist="38100" dir="2700000" algn="tl">
                    <a:srgbClr val="C0C0C0"/>
                  </a:outerShdw>
                </a:effectLst>
              </a:rPr>
              <a:t>    1. Jesus Christ</a:t>
            </a:r>
            <a:r>
              <a:rPr lang="en-US" altLang="en-US" sz="1800" dirty="0">
                <a:solidFill>
                  <a:srgbClr val="CC3300"/>
                </a:solidFill>
                <a:effectLst>
                  <a:outerShdw blurRad="38100" dist="38100" dir="2700000" algn="tl">
                    <a:srgbClr val="C0C0C0"/>
                  </a:outerShdw>
                </a:effectLst>
              </a:rPr>
              <a:t> </a:t>
            </a:r>
            <a:r>
              <a:rPr lang="en-US" altLang="en-US" sz="1200" dirty="0">
                <a:solidFill>
                  <a:srgbClr val="CC3300"/>
                </a:solidFill>
                <a:effectLst>
                  <a:outerShdw blurRad="38100" dist="38100" dir="2700000" algn="tl">
                    <a:srgbClr val="C0C0C0"/>
                  </a:outerShdw>
                </a:effectLst>
              </a:rPr>
              <a:t>Son of Seven</a:t>
            </a:r>
          </a:p>
          <a:p>
            <a:pPr algn="l"/>
            <a:r>
              <a:rPr lang="en-US" altLang="en-US" sz="1200" dirty="0">
                <a:solidFill>
                  <a:srgbClr val="CC3300"/>
                </a:solidFill>
                <a:effectLst>
                  <a:outerShdw blurRad="38100" dist="38100" dir="2700000" algn="tl">
                    <a:srgbClr val="C0C0C0"/>
                  </a:outerShdw>
                </a:effectLst>
              </a:rPr>
              <a:t>&gt;&gt;&gt;&gt;&gt;&gt;&gt;&gt;&gt;&gt;&gt;</a:t>
            </a:r>
          </a:p>
          <a:p>
            <a:pPr algn="l"/>
            <a:r>
              <a:rPr lang="en-US" altLang="en-US" sz="1200" dirty="0">
                <a:solidFill>
                  <a:srgbClr val="CC3300"/>
                </a:solidFill>
                <a:effectLst>
                  <a:outerShdw blurRad="38100" dist="38100" dir="2700000" algn="tl">
                    <a:srgbClr val="C0C0C0"/>
                  </a:outerShdw>
                </a:effectLst>
              </a:rPr>
              <a:t>    2. Appears as the Son of Adam </a:t>
            </a:r>
          </a:p>
          <a:p>
            <a:pPr algn="l"/>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14</a:t>
            </a:fld>
            <a:endParaRPr lang="en-US" altLang="en-US"/>
          </a:p>
        </p:txBody>
      </p:sp>
    </p:spTree>
    <p:extLst>
      <p:ext uri="{BB962C8B-B14F-4D97-AF65-F5344CB8AC3E}">
        <p14:creationId xmlns:p14="http://schemas.microsoft.com/office/powerpoint/2010/main" val="322275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4000" dirty="0">
                <a:latin typeface="Arial" panose="020B0604020202020204" pitchFamily="34" charset="0"/>
              </a:rPr>
              <a:t>    1. If you think about it, physically all are sons of Adam, even Eve came from Adam and became the mother of all nations.</a:t>
            </a:r>
          </a:p>
          <a:p>
            <a:pPr eaLnBrk="1" hangingPunct="1">
              <a:lnSpc>
                <a:spcPct val="110000"/>
              </a:lnSpc>
              <a:buFontTx/>
              <a:buNone/>
            </a:pPr>
            <a:r>
              <a:rPr lang="en-US" altLang="en-US" sz="4000" dirty="0">
                <a:latin typeface="Arial" panose="020B0604020202020204" pitchFamily="34" charset="0"/>
              </a:rPr>
              <a:t>    2. But with our Lord, Christ’s sonship is something special to our world.  (</a:t>
            </a:r>
            <a:r>
              <a:rPr lang="en-US" altLang="en-US" sz="4000" b="1" dirty="0">
                <a:latin typeface="Arial" panose="020B0604020202020204" pitchFamily="34" charset="0"/>
              </a:rPr>
              <a:t>1 Cor. 15:45</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And so it is written, "THE FIRST MAN ADAM BECAME </a:t>
            </a:r>
            <a:r>
              <a:rPr lang="en-US" sz="1200" b="0" i="1" u="sng" strike="noStrike" baseline="0" dirty="0">
                <a:latin typeface="Times New Roman" panose="02020603050405020304" pitchFamily="18" charset="0"/>
              </a:rPr>
              <a:t>A LIVING BEING</a:t>
            </a:r>
            <a:r>
              <a:rPr lang="en-US" sz="1200" b="0" i="1" u="none" strike="noStrike" baseline="0" dirty="0">
                <a:latin typeface="Times New Roman" panose="02020603050405020304" pitchFamily="18" charset="0"/>
              </a:rPr>
              <a:t>." The last Adam became </a:t>
            </a:r>
            <a:r>
              <a:rPr lang="en-US" sz="1200" b="0" i="1" u="sng" strike="noStrike" baseline="0" dirty="0">
                <a:latin typeface="Times New Roman" panose="02020603050405020304" pitchFamily="18" charset="0"/>
              </a:rPr>
              <a:t>a life-giving spirit</a:t>
            </a:r>
            <a:r>
              <a:rPr lang="en-US" sz="1200" b="0" i="1" u="none" strike="noStrike" baseline="0" dirty="0">
                <a:latin typeface="Times New Roman" panose="02020603050405020304" pitchFamily="18" charset="0"/>
              </a:rPr>
              <a:t>.</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1 Corinthians 15:45</a:t>
            </a:r>
            <a:r>
              <a:rPr lang="en-US" sz="1200" b="0" i="0" u="none" strike="noStrike" baseline="0" dirty="0">
                <a:latin typeface="Times New Roman" panose="02020603050405020304" pitchFamily="18" charset="0"/>
              </a:rPr>
              <a:t>)</a:t>
            </a:r>
          </a:p>
          <a:p>
            <a:pPr eaLnBrk="1" hangingPunct="1">
              <a:lnSpc>
                <a:spcPct val="110000"/>
              </a:lnSpc>
              <a:buFontTx/>
              <a:buNone/>
            </a:pPr>
            <a:r>
              <a:rPr lang="en-US" altLang="en-US" sz="4000" dirty="0">
                <a:latin typeface="Arial" panose="020B0604020202020204" pitchFamily="34" charset="0"/>
              </a:rPr>
              <a:t>    3. Both men were placed on Earth by miracle from heaven.  (</a:t>
            </a:r>
            <a:r>
              <a:rPr lang="en-US" altLang="en-US" sz="4000" b="1" dirty="0">
                <a:latin typeface="Arial" panose="020B0604020202020204" pitchFamily="34" charset="0"/>
              </a:rPr>
              <a:t>Gen. 2:7; Matt. 1:23</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And the LORD God formed man of the dust of the ground, and breathed into his nostrils the breath of life; </a:t>
            </a:r>
            <a:r>
              <a:rPr lang="en-US" sz="1200" b="0" i="1" u="sng" strike="noStrike" baseline="0" dirty="0">
                <a:latin typeface="Times New Roman" panose="02020603050405020304" pitchFamily="18" charset="0"/>
              </a:rPr>
              <a:t>and man became a living soul</a:t>
            </a:r>
            <a:r>
              <a:rPr lang="en-US" sz="1200" b="0" i="1" u="none" strike="noStrike" baseline="0" dirty="0">
                <a:latin typeface="Times New Roman" panose="02020603050405020304" pitchFamily="18" charset="0"/>
              </a:rPr>
              <a:t>.</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Genesis 2:7</a:t>
            </a:r>
            <a:r>
              <a:rPr lang="en-US" sz="1200" b="0" i="0" u="none" strike="noStrike" baseline="0" dirty="0">
                <a:latin typeface="Times New Roman" panose="02020603050405020304" pitchFamily="18" charset="0"/>
              </a:rPr>
              <a:t>)</a:t>
            </a:r>
            <a:endParaRPr lang="en-US" altLang="en-US" sz="4000" dirty="0">
              <a:latin typeface="Arial" panose="020B0604020202020204" pitchFamily="34" charset="0"/>
            </a:endParaRPr>
          </a:p>
          <a:p>
            <a:pPr eaLnBrk="1" hangingPunct="1">
              <a:lnSpc>
                <a:spcPct val="110000"/>
              </a:lnSpc>
              <a:buFontTx/>
              <a:buNone/>
            </a:pPr>
            <a:r>
              <a:rPr lang="en-US" altLang="en-US" sz="4000" dirty="0">
                <a:latin typeface="Arial" panose="020B0604020202020204" pitchFamily="34" charset="0"/>
              </a:rPr>
              <a:t>    4. Bride of both men came from their sleep (</a:t>
            </a:r>
            <a:r>
              <a:rPr lang="en-US" altLang="en-US" sz="4000" b="1" dirty="0">
                <a:latin typeface="Arial" panose="020B0604020202020204" pitchFamily="34" charset="0"/>
              </a:rPr>
              <a:t>Gen. 2:21-24</a:t>
            </a:r>
            <a:r>
              <a:rPr lang="en-US" altLang="en-US" sz="4000" b="0" dirty="0">
                <a:latin typeface="Arial" panose="020B0604020202020204" pitchFamily="34" charset="0"/>
              </a:rPr>
              <a:t> God caused a deep sleep for Adam</a:t>
            </a:r>
            <a:r>
              <a:rPr lang="en-US" altLang="en-US" sz="4000" b="1" dirty="0">
                <a:latin typeface="Arial" panose="020B0604020202020204" pitchFamily="34" charset="0"/>
              </a:rPr>
              <a:t>; Eph. 5:25-27 </a:t>
            </a:r>
            <a:r>
              <a:rPr lang="en-US" altLang="en-US" sz="4000" b="0" dirty="0">
                <a:latin typeface="Arial" panose="020B0604020202020204" pitchFamily="34" charset="0"/>
              </a:rPr>
              <a:t>He gave Himself for her</a:t>
            </a:r>
            <a:r>
              <a:rPr lang="en-US" altLang="en-US" sz="4000" dirty="0">
                <a:latin typeface="Arial" panose="020B0604020202020204" pitchFamily="34" charset="0"/>
              </a:rPr>
              <a:t>)</a:t>
            </a:r>
          </a:p>
          <a:p>
            <a:pPr lvl="0" eaLnBrk="1" hangingPunct="1">
              <a:lnSpc>
                <a:spcPct val="110000"/>
              </a:lnSpc>
              <a:buFontTx/>
              <a:buNone/>
            </a:pPr>
            <a:r>
              <a:rPr lang="en-US" altLang="en-US" sz="4000" dirty="0">
                <a:latin typeface="Arial" panose="020B0604020202020204" pitchFamily="34" charset="0"/>
              </a:rPr>
              <a:t>    5. From their blood (</a:t>
            </a:r>
            <a:r>
              <a:rPr lang="en-US" altLang="en-US" sz="4000" b="1" dirty="0">
                <a:latin typeface="Arial" panose="020B0604020202020204" pitchFamily="34" charset="0"/>
              </a:rPr>
              <a:t>Acts 20:28</a:t>
            </a:r>
            <a:r>
              <a:rPr lang="en-US" altLang="en-US" sz="4000" dirty="0">
                <a:latin typeface="Arial" panose="020B0604020202020204" pitchFamily="34" charset="0"/>
              </a:rPr>
              <a:t>)</a:t>
            </a:r>
          </a:p>
          <a:p>
            <a:pPr lvl="0" eaLnBrk="1" hangingPunct="1">
              <a:lnSpc>
                <a:spcPct val="110000"/>
              </a:lnSpc>
              <a:buFontTx/>
              <a:buNone/>
            </a:pPr>
            <a:r>
              <a:rPr lang="en-US" altLang="en-US" sz="4000" dirty="0">
                <a:latin typeface="Arial" panose="020B0604020202020204" pitchFamily="34" charset="0"/>
              </a:rPr>
              <a:t>        a. All men are from the bloodline of Adam.</a:t>
            </a:r>
          </a:p>
          <a:p>
            <a:pPr lvl="0" eaLnBrk="1" hangingPunct="1">
              <a:lnSpc>
                <a:spcPct val="110000"/>
              </a:lnSpc>
              <a:buFontTx/>
              <a:buNone/>
            </a:pPr>
            <a:r>
              <a:rPr lang="en-US" altLang="en-US" sz="4000" dirty="0">
                <a:latin typeface="Arial" panose="020B0604020202020204" pitchFamily="34" charset="0"/>
              </a:rPr>
              <a:t>        b. All men in Christ have been purchased by the blood of Christ.</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15</a:t>
            </a:fld>
            <a:endParaRPr lang="en-US" altLang="en-US"/>
          </a:p>
        </p:txBody>
      </p:sp>
    </p:spTree>
    <p:extLst>
      <p:ext uri="{BB962C8B-B14F-4D97-AF65-F5344CB8AC3E}">
        <p14:creationId xmlns:p14="http://schemas.microsoft.com/office/powerpoint/2010/main" val="2635561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200" dirty="0">
                <a:solidFill>
                  <a:srgbClr val="CC3300"/>
                </a:solidFill>
                <a:effectLst>
                  <a:outerShdw blurRad="38100" dist="38100" dir="2700000" algn="tl">
                    <a:srgbClr val="C0C0C0"/>
                  </a:outerShdw>
                </a:effectLst>
              </a:rPr>
              <a:t>    1. Jesus Christ</a:t>
            </a:r>
            <a:r>
              <a:rPr lang="en-US" altLang="en-US" sz="1800" dirty="0">
                <a:solidFill>
                  <a:srgbClr val="CC3300"/>
                </a:solidFill>
                <a:effectLst>
                  <a:outerShdw blurRad="38100" dist="38100" dir="2700000" algn="tl">
                    <a:srgbClr val="C0C0C0"/>
                  </a:outerShdw>
                </a:effectLst>
              </a:rPr>
              <a:t> </a:t>
            </a:r>
            <a:r>
              <a:rPr lang="en-US" altLang="en-US" sz="1200" dirty="0">
                <a:solidFill>
                  <a:srgbClr val="CC3300"/>
                </a:solidFill>
                <a:effectLst>
                  <a:outerShdw blurRad="38100" dist="38100" dir="2700000" algn="tl">
                    <a:srgbClr val="C0C0C0"/>
                  </a:outerShdw>
                </a:effectLst>
              </a:rPr>
              <a:t>Son of Seven, </a:t>
            </a:r>
          </a:p>
          <a:p>
            <a:pPr algn="l"/>
            <a:r>
              <a:rPr lang="en-US" altLang="en-US" sz="1200" dirty="0">
                <a:solidFill>
                  <a:srgbClr val="CC3300"/>
                </a:solidFill>
                <a:effectLst>
                  <a:outerShdw blurRad="38100" dist="38100" dir="2700000" algn="tl">
                    <a:srgbClr val="C0C0C0"/>
                  </a:outerShdw>
                </a:effectLst>
              </a:rPr>
              <a:t>&gt;&gt;&gt;&gt;&gt;&gt;&gt;&gt;&gt;&gt;&gt;&gt;&gt;&gt;&gt;</a:t>
            </a:r>
          </a:p>
          <a:p>
            <a:pPr algn="l"/>
            <a:r>
              <a:rPr lang="en-US" altLang="en-US" sz="1200" dirty="0">
                <a:solidFill>
                  <a:srgbClr val="CC3300"/>
                </a:solidFill>
                <a:effectLst>
                  <a:outerShdw blurRad="38100" dist="38100" dir="2700000" algn="tl">
                    <a:srgbClr val="C0C0C0"/>
                  </a:outerShdw>
                </a:effectLst>
              </a:rPr>
              <a:t>    2. He was also the </a:t>
            </a:r>
            <a:r>
              <a:rPr lang="en-US" altLang="en-US" sz="1200" dirty="0"/>
              <a:t>Son of Joseph</a:t>
            </a:r>
          </a:p>
          <a:p>
            <a:pPr algn="ctr"/>
            <a:endParaRPr lang="en-US" altLang="en-US" sz="1200" dirty="0">
              <a:solidFill>
                <a:srgbClr val="CC3300"/>
              </a:solidFill>
              <a:effectLst>
                <a:outerShdw blurRad="38100" dist="38100" dir="2700000" algn="tl">
                  <a:srgbClr val="C0C0C0"/>
                </a:outerShdw>
              </a:effectLst>
            </a:endParaRP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16</a:t>
            </a:fld>
            <a:endParaRPr lang="en-US" altLang="en-US"/>
          </a:p>
        </p:txBody>
      </p:sp>
    </p:spTree>
    <p:extLst>
      <p:ext uri="{BB962C8B-B14F-4D97-AF65-F5344CB8AC3E}">
        <p14:creationId xmlns:p14="http://schemas.microsoft.com/office/powerpoint/2010/main" val="420621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1200" dirty="0">
                <a:latin typeface="Arial" panose="020B0604020202020204" pitchFamily="34" charset="0"/>
              </a:rPr>
              <a:t>    1. His foster son (</a:t>
            </a:r>
            <a:r>
              <a:rPr lang="en-US" altLang="en-US" sz="1200" b="1" dirty="0">
                <a:latin typeface="Arial" panose="020B0604020202020204" pitchFamily="34" charset="0"/>
              </a:rPr>
              <a:t>Matt. 13:55; Luke  3:23</a:t>
            </a:r>
            <a:r>
              <a:rPr lang="en-US" altLang="en-US" sz="1200" dirty="0">
                <a:latin typeface="Arial" panose="020B0604020202020204" pitchFamily="34" charset="0"/>
              </a:rPr>
              <a:t>)</a:t>
            </a:r>
          </a:p>
          <a:p>
            <a:pPr rtl="0"/>
            <a:r>
              <a:rPr lang="en-US" sz="1200" b="0" i="1" u="none" strike="noStrike" baseline="0" dirty="0">
                <a:latin typeface="Times New Roman" panose="02020603050405020304" pitchFamily="18" charset="0"/>
              </a:rPr>
              <a:t>Is this not the carpenter's son? Is not His mother called Mary? And His brothers James, </a:t>
            </a:r>
            <a:r>
              <a:rPr lang="en-US" sz="1200" b="0" i="1" u="none" strike="noStrike" baseline="0" dirty="0" err="1">
                <a:latin typeface="Times New Roman" panose="02020603050405020304" pitchFamily="18" charset="0"/>
              </a:rPr>
              <a:t>Joses</a:t>
            </a:r>
            <a:r>
              <a:rPr lang="en-US" sz="1200" b="0" i="1" u="none" strike="noStrike" baseline="0" dirty="0">
                <a:latin typeface="Times New Roman" panose="02020603050405020304" pitchFamily="18" charset="0"/>
              </a:rPr>
              <a:t>, Simon, and Judas?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Matthew 13:55</a:t>
            </a:r>
            <a:r>
              <a:rPr lang="en-US" sz="1200" b="0" i="0" u="none" strike="noStrike" baseline="0" dirty="0">
                <a:latin typeface="Times New Roman" panose="02020603050405020304" pitchFamily="18" charset="0"/>
              </a:rPr>
              <a:t>)</a:t>
            </a:r>
          </a:p>
          <a:p>
            <a:pPr rtl="0"/>
            <a:r>
              <a:rPr lang="en-US" sz="1200" b="0" i="1" u="none" strike="noStrike" baseline="0" dirty="0">
                <a:latin typeface="Times New Roman" panose="02020603050405020304" pitchFamily="18" charset="0"/>
              </a:rPr>
              <a:t>Now Jesus Himself began His ministry at about thirty years of age, being (as was supposed) </a:t>
            </a:r>
            <a:r>
              <a:rPr lang="en-US" sz="1200" b="1" i="1" u="none" strike="noStrike" baseline="0" dirty="0">
                <a:latin typeface="Times New Roman" panose="02020603050405020304" pitchFamily="18" charset="0"/>
              </a:rPr>
              <a:t>the son of Joseph</a:t>
            </a:r>
            <a:r>
              <a:rPr lang="en-US" sz="1200" b="0" i="1" u="none" strike="noStrike" baseline="0" dirty="0">
                <a:latin typeface="Times New Roman" panose="02020603050405020304" pitchFamily="18" charset="0"/>
              </a:rPr>
              <a:t>, the son of Heli,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Luke 3:23</a:t>
            </a:r>
            <a:r>
              <a:rPr lang="en-US" sz="1200" b="0" i="0" u="none" strike="noStrike" baseline="0" dirty="0">
                <a:latin typeface="Times New Roman" panose="02020603050405020304" pitchFamily="18" charset="0"/>
              </a:rPr>
              <a:t>)</a:t>
            </a:r>
            <a:endParaRPr lang="en-US" altLang="en-US" sz="1200" dirty="0">
              <a:latin typeface="Arial" panose="020B0604020202020204" pitchFamily="34" charset="0"/>
            </a:endParaRPr>
          </a:p>
          <a:p>
            <a:pPr eaLnBrk="1" hangingPunct="1">
              <a:lnSpc>
                <a:spcPct val="120000"/>
              </a:lnSpc>
              <a:buFontTx/>
              <a:buNone/>
            </a:pPr>
            <a:r>
              <a:rPr lang="en-US" altLang="en-US" sz="1200" dirty="0">
                <a:latin typeface="Arial" panose="020B0604020202020204" pitchFamily="34" charset="0"/>
              </a:rPr>
              <a:t>    2. The child Jesus was subject to His parents (</a:t>
            </a:r>
            <a:r>
              <a:rPr lang="en-US" altLang="en-US" sz="1200" b="1" dirty="0">
                <a:latin typeface="Arial" panose="020B0604020202020204" pitchFamily="34" charset="0"/>
              </a:rPr>
              <a:t>Luke 2:51</a:t>
            </a:r>
            <a:r>
              <a:rPr lang="en-US" altLang="en-US" sz="1200" dirty="0">
                <a:latin typeface="Arial" panose="020B0604020202020204" pitchFamily="34" charset="0"/>
              </a:rPr>
              <a:t>)</a:t>
            </a:r>
          </a:p>
          <a:p>
            <a:pPr rtl="0"/>
            <a:r>
              <a:rPr lang="en-US" sz="1200" b="0" i="1" u="none" strike="noStrike" baseline="0" dirty="0">
                <a:latin typeface="Times New Roman" panose="02020603050405020304" pitchFamily="18" charset="0"/>
              </a:rPr>
              <a:t>Then He went down with them and came to Nazareth, and was subject to them, but His mother kept all these things in her heart.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Luke 2:51</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pPr eaLnBrk="1" hangingPunct="1">
              <a:lnSpc>
                <a:spcPct val="120000"/>
              </a:lnSpc>
              <a:buFontTx/>
              <a:buNone/>
            </a:pP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17</a:t>
            </a:fld>
            <a:endParaRPr lang="en-US" altLang="en-US"/>
          </a:p>
        </p:txBody>
      </p:sp>
    </p:spTree>
    <p:extLst>
      <p:ext uri="{BB962C8B-B14F-4D97-AF65-F5344CB8AC3E}">
        <p14:creationId xmlns:p14="http://schemas.microsoft.com/office/powerpoint/2010/main" val="173726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200" dirty="0">
                <a:solidFill>
                  <a:srgbClr val="CC3300"/>
                </a:solidFill>
                <a:effectLst>
                  <a:outerShdw blurRad="38100" dist="38100" dir="2700000" algn="tl">
                    <a:srgbClr val="C0C0C0"/>
                  </a:outerShdw>
                </a:effectLst>
              </a:rPr>
              <a:t>    1. Jesus Christ</a:t>
            </a:r>
            <a:r>
              <a:rPr lang="en-US" altLang="en-US" sz="1800" dirty="0">
                <a:solidFill>
                  <a:srgbClr val="CC3300"/>
                </a:solidFill>
                <a:effectLst>
                  <a:outerShdw blurRad="38100" dist="38100" dir="2700000" algn="tl">
                    <a:srgbClr val="C0C0C0"/>
                  </a:outerShdw>
                </a:effectLst>
              </a:rPr>
              <a:t> </a:t>
            </a:r>
            <a:r>
              <a:rPr lang="en-US" altLang="en-US" sz="1200" dirty="0">
                <a:solidFill>
                  <a:srgbClr val="CC3300"/>
                </a:solidFill>
                <a:effectLst>
                  <a:outerShdw blurRad="38100" dist="38100" dir="2700000" algn="tl">
                    <a:srgbClr val="C0C0C0"/>
                  </a:outerShdw>
                </a:effectLst>
              </a:rPr>
              <a:t>Son of Seven </a:t>
            </a:r>
          </a:p>
          <a:p>
            <a:pPr algn="l"/>
            <a:r>
              <a:rPr lang="en-US" altLang="en-US" sz="1200" dirty="0">
                <a:solidFill>
                  <a:srgbClr val="CC3300"/>
                </a:solidFill>
                <a:effectLst>
                  <a:outerShdw blurRad="38100" dist="38100" dir="2700000" algn="tl">
                    <a:srgbClr val="C0C0C0"/>
                  </a:outerShdw>
                </a:effectLst>
              </a:rPr>
              <a:t>&gt;&gt;&gt;&gt;&gt;&gt;&gt;&gt;&gt;&gt;</a:t>
            </a:r>
          </a:p>
          <a:p>
            <a:pPr algn="l"/>
            <a:r>
              <a:rPr lang="en-US" altLang="en-US" sz="1200" dirty="0">
                <a:solidFill>
                  <a:srgbClr val="CC3300"/>
                </a:solidFill>
                <a:effectLst>
                  <a:outerShdw blurRad="38100" dist="38100" dir="2700000" algn="tl">
                    <a:srgbClr val="C0C0C0"/>
                  </a:outerShdw>
                </a:effectLst>
              </a:rPr>
              <a:t>    2. was also the Son of Mary</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18</a:t>
            </a:fld>
            <a:endParaRPr lang="en-US" altLang="en-US"/>
          </a:p>
        </p:txBody>
      </p:sp>
    </p:spTree>
    <p:extLst>
      <p:ext uri="{BB962C8B-B14F-4D97-AF65-F5344CB8AC3E}">
        <p14:creationId xmlns:p14="http://schemas.microsoft.com/office/powerpoint/2010/main" val="3531841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4000" dirty="0">
                <a:latin typeface="Arial" panose="020B0604020202020204" pitchFamily="34" charset="0"/>
              </a:rPr>
              <a:t>    1. By virgin birth (</a:t>
            </a:r>
            <a:r>
              <a:rPr lang="en-US" altLang="en-US" sz="4000" b="1" dirty="0">
                <a:latin typeface="Arial" panose="020B0604020202020204" pitchFamily="34" charset="0"/>
              </a:rPr>
              <a:t>Matt. 1:20-23</a:t>
            </a:r>
            <a:r>
              <a:rPr lang="en-US" altLang="en-US" sz="4000" dirty="0">
                <a:latin typeface="Arial" panose="020B0604020202020204" pitchFamily="34" charset="0"/>
              </a:rPr>
              <a:t>)</a:t>
            </a:r>
          </a:p>
          <a:p>
            <a:pPr eaLnBrk="1" hangingPunct="1">
              <a:buFontTx/>
              <a:buNone/>
            </a:pPr>
            <a:r>
              <a:rPr lang="en-US" altLang="en-US" sz="4000" dirty="0">
                <a:latin typeface="Arial" panose="020B0604020202020204" pitchFamily="34" charset="0"/>
              </a:rPr>
              <a:t>&gt;&gt;&gt;&gt;&gt;&gt;&gt;&gt;&gt;&gt;&gt;&gt;&gt;&gt;&gt;&gt;&gt;</a:t>
            </a:r>
          </a:p>
          <a:p>
            <a:pPr eaLnBrk="1" hangingPunct="1">
              <a:buFontTx/>
              <a:buNone/>
            </a:pPr>
            <a:r>
              <a:rPr lang="en-US" altLang="en-US" sz="4000" dirty="0">
                <a:latin typeface="Arial" panose="020B0604020202020204" pitchFamily="34" charset="0"/>
              </a:rPr>
              <a:t>    2. Jesus was her first born (</a:t>
            </a:r>
            <a:r>
              <a:rPr lang="en-US" altLang="en-US" sz="4000" b="1" dirty="0">
                <a:latin typeface="Arial" panose="020B0604020202020204" pitchFamily="34" charset="0"/>
              </a:rPr>
              <a:t>Matt. 13:55-56</a:t>
            </a:r>
            <a:r>
              <a:rPr lang="en-US" altLang="en-US" sz="4000" dirty="0">
                <a:latin typeface="Arial" panose="020B0604020202020204" pitchFamily="34" charset="0"/>
              </a:rPr>
              <a:t>)</a:t>
            </a:r>
          </a:p>
          <a:p>
            <a:pPr eaLnBrk="1" hangingPunct="1">
              <a:buFontTx/>
              <a:buNone/>
            </a:pPr>
            <a:r>
              <a:rPr lang="en-US" altLang="en-US" sz="4000" dirty="0">
                <a:latin typeface="Arial" panose="020B0604020202020204" pitchFamily="34" charset="0"/>
              </a:rPr>
              <a:t>&gt;&gt;&gt;&gt;&gt;&gt;&gt;&gt;&gt;&gt;&gt;&gt;&gt;&gt;&gt;&gt;&gt;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4000" dirty="0">
                <a:latin typeface="Arial" panose="020B0604020202020204" pitchFamily="34" charset="0"/>
              </a:rPr>
              <a:t>    3. Four brothers named - </a:t>
            </a:r>
            <a:r>
              <a:rPr lang="en-US" sz="4000" b="0" i="1" u="none" strike="noStrike" baseline="0" dirty="0">
                <a:latin typeface="Times New Roman" panose="02020603050405020304" pitchFamily="18" charset="0"/>
              </a:rPr>
              <a:t>And His brothers James, </a:t>
            </a:r>
            <a:r>
              <a:rPr lang="en-US" sz="4000" b="0" i="1" u="none" strike="noStrike" baseline="0" dirty="0" err="1">
                <a:latin typeface="Times New Roman" panose="02020603050405020304" pitchFamily="18" charset="0"/>
              </a:rPr>
              <a:t>Joses</a:t>
            </a:r>
            <a:r>
              <a:rPr lang="en-US" sz="4000" b="0" i="1" u="none" strike="noStrike" baseline="0" dirty="0">
                <a:latin typeface="Times New Roman" panose="02020603050405020304" pitchFamily="18" charset="0"/>
              </a:rPr>
              <a:t>, Simon, and Judas?</a:t>
            </a:r>
            <a:r>
              <a:rPr lang="en-US" sz="4000" b="0" i="0" u="none" strike="noStrike" baseline="0" dirty="0">
                <a:latin typeface="Times New Roman" panose="02020603050405020304" pitchFamily="18" charset="0"/>
              </a:rPr>
              <a:t> (</a:t>
            </a:r>
            <a:r>
              <a:rPr lang="en-US" sz="4000" b="1" i="0" u="none" strike="noStrike" baseline="0" dirty="0">
                <a:latin typeface="Times New Roman" panose="02020603050405020304" pitchFamily="18" charset="0"/>
              </a:rPr>
              <a:t>Matthew 13:55b</a:t>
            </a:r>
            <a:r>
              <a:rPr lang="en-US" sz="4000" b="0" i="0" u="none" strike="noStrike" baseline="0" dirty="0">
                <a:latin typeface="Times New Roman" panose="02020603050405020304" pitchFamily="18" charset="0"/>
              </a:rPr>
              <a:t>)</a:t>
            </a:r>
            <a:endParaRPr lang="en-US" altLang="en-US" sz="9600" dirty="0">
              <a:latin typeface="Arial" panose="020B0604020202020204" pitchFamily="34" charset="0"/>
            </a:endParaRPr>
          </a:p>
          <a:p>
            <a:pPr lvl="0" eaLnBrk="1" hangingPunct="1">
              <a:buFontTx/>
              <a:buNone/>
            </a:pPr>
            <a:r>
              <a:rPr lang="en-US" altLang="en-US" sz="4000" dirty="0">
                <a:latin typeface="Arial" panose="020B0604020202020204" pitchFamily="34" charset="0"/>
              </a:rPr>
              <a:t>&gt;&gt;&gt;&gt;&gt;&gt;&gt;&gt;&gt;&gt;&gt;&gt;&gt;&gt;&gt;&gt;&gt;</a:t>
            </a:r>
          </a:p>
          <a:p>
            <a:pPr lvl="0" eaLnBrk="1" hangingPunct="1">
              <a:buFontTx/>
              <a:buNone/>
            </a:pPr>
            <a:r>
              <a:rPr lang="en-US" altLang="en-US" sz="4000" dirty="0">
                <a:latin typeface="Arial" panose="020B0604020202020204" pitchFamily="34" charset="0"/>
              </a:rPr>
              <a:t>    4. Undetermined number of sisters - </a:t>
            </a:r>
            <a:r>
              <a:rPr lang="en-US" sz="1200" b="0" i="1" u="none" strike="noStrike" baseline="0" dirty="0">
                <a:latin typeface="Times New Roman" panose="02020603050405020304" pitchFamily="18" charset="0"/>
              </a:rPr>
              <a:t>And His sisters, are they not all with us?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Matthew 13:56a</a:t>
            </a:r>
            <a:r>
              <a:rPr lang="en-US" sz="1200" b="0" i="0" u="none" strike="noStrike" baseline="0" dirty="0">
                <a:latin typeface="Times New Roman" panose="02020603050405020304" pitchFamily="18" charset="0"/>
              </a:rPr>
              <a:t>)</a:t>
            </a:r>
            <a:endParaRPr lang="en-US" altLang="en-US" sz="4000" dirty="0">
              <a:latin typeface="Arial" panose="020B0604020202020204" pitchFamily="34" charset="0"/>
            </a:endParaRPr>
          </a:p>
          <a:p>
            <a:pPr lvl="0" eaLnBrk="1" hangingPunct="1">
              <a:buFontTx/>
              <a:buNone/>
            </a:pPr>
            <a:r>
              <a:rPr lang="en-US" altLang="en-US" sz="4000" dirty="0">
                <a:latin typeface="Arial" panose="020B0604020202020204" pitchFamily="34" charset="0"/>
              </a:rPr>
              <a:t>&gt;&gt;&gt;&gt;&gt;&gt;&gt;&gt;&gt;&gt;&gt;&gt;&gt;&gt;&gt;&gt;&gt;</a:t>
            </a:r>
          </a:p>
          <a:p>
            <a:pPr eaLnBrk="1" hangingPunct="1">
              <a:buFontTx/>
              <a:buNone/>
            </a:pPr>
            <a:r>
              <a:rPr lang="en-US" altLang="en-US" sz="4000" dirty="0">
                <a:latin typeface="Arial" panose="020B0604020202020204" pitchFamily="34" charset="0"/>
              </a:rPr>
              <a:t>    5. She was NOT the “</a:t>
            </a:r>
            <a:r>
              <a:rPr lang="en-US" altLang="en-US" sz="4000" b="1" dirty="0">
                <a:latin typeface="Arial" panose="020B0604020202020204" pitchFamily="34" charset="0"/>
              </a:rPr>
              <a:t>mother of God</a:t>
            </a:r>
            <a:r>
              <a:rPr lang="en-US" altLang="en-US" sz="4000" dirty="0">
                <a:latin typeface="Arial" panose="020B0604020202020204" pitchFamily="34" charset="0"/>
              </a:rPr>
              <a:t>,” but the Mother of Jesus, the “Son of Man” [He was the Eternal God </a:t>
            </a:r>
            <a:r>
              <a:rPr lang="en-US" altLang="en-US" sz="4000" b="1" dirty="0">
                <a:latin typeface="Arial" panose="020B0604020202020204" pitchFamily="34" charset="0"/>
              </a:rPr>
              <a:t>incarnated in the body to which Mary gave birth</a:t>
            </a:r>
            <a:r>
              <a:rPr lang="en-US" altLang="en-US" sz="4000" dirty="0">
                <a:latin typeface="Arial" panose="020B0604020202020204" pitchFamily="34" charset="0"/>
              </a:rPr>
              <a:t>]</a:t>
            </a:r>
          </a:p>
          <a:p>
            <a:pPr eaLnBrk="1" hangingPunct="1">
              <a:buFontTx/>
              <a:buNone/>
            </a:pPr>
            <a:r>
              <a:rPr lang="en-US" altLang="en-US" sz="4000" dirty="0">
                <a:latin typeface="Arial" panose="020B0604020202020204" pitchFamily="34" charset="0"/>
              </a:rPr>
              <a:t>        a. God was not created in the body of Mary, He has existed forever, a physical man’s body was created for Jesus and God was incarnated in that Body.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4000" dirty="0">
                <a:latin typeface="Arial" panose="020B0604020202020204" pitchFamily="34" charset="0"/>
              </a:rPr>
              <a:t>        b. To incarnate is to: </a:t>
            </a:r>
            <a:r>
              <a:rPr lang="en-US" altLang="en-US" sz="1200" b="0" i="0" u="none" strike="noStrike" baseline="0" dirty="0">
                <a:latin typeface="Times New Roman" panose="02020603050405020304" pitchFamily="18" charset="0"/>
              </a:rPr>
              <a:t>t</a:t>
            </a:r>
            <a:r>
              <a:rPr lang="en-US" sz="1200" b="0" i="0" u="none" strike="noStrike" baseline="0" dirty="0">
                <a:latin typeface="Times New Roman" panose="02020603050405020304" pitchFamily="18" charset="0"/>
              </a:rPr>
              <a:t>o clothe with flesh; to embody in flesh. From Webster’s dictionary.</a:t>
            </a:r>
          </a:p>
          <a:p>
            <a:pPr eaLnBrk="1" hangingPunct="1">
              <a:buFontTx/>
              <a:buNone/>
            </a:pPr>
            <a:endParaRPr lang="en-US" altLang="en-US" sz="40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19</a:t>
            </a:fld>
            <a:endParaRPr lang="en-US" altLang="en-US"/>
          </a:p>
        </p:txBody>
      </p:sp>
    </p:spTree>
    <p:extLst>
      <p:ext uri="{BB962C8B-B14F-4D97-AF65-F5344CB8AC3E}">
        <p14:creationId xmlns:p14="http://schemas.microsoft.com/office/powerpoint/2010/main" val="2306444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    1. </a:t>
            </a:r>
            <a:r>
              <a:rPr lang="en-US" altLang="en-US" sz="1200" dirty="0">
                <a:solidFill>
                  <a:srgbClr val="CC3300"/>
                </a:solidFill>
                <a:effectLst>
                  <a:outerShdw blurRad="38100" dist="38100" dir="2700000" algn="tl">
                    <a:srgbClr val="C0C0C0"/>
                  </a:outerShdw>
                </a:effectLst>
              </a:rPr>
              <a:t>Jesus Christ</a:t>
            </a:r>
            <a:r>
              <a:rPr lang="en-US" altLang="en-US" sz="1800" dirty="0">
                <a:solidFill>
                  <a:srgbClr val="CC3300"/>
                </a:solidFill>
                <a:effectLst>
                  <a:outerShdw blurRad="38100" dist="38100" dir="2700000" algn="tl">
                    <a:srgbClr val="C0C0C0"/>
                  </a:outerShdw>
                </a:effectLst>
              </a:rPr>
              <a:t> </a:t>
            </a:r>
            <a:r>
              <a:rPr lang="en-US" altLang="en-US" sz="1200" dirty="0">
                <a:solidFill>
                  <a:srgbClr val="CC3300"/>
                </a:solidFill>
                <a:effectLst>
                  <a:outerShdw blurRad="38100" dist="38100" dir="2700000" algn="tl">
                    <a:srgbClr val="C0C0C0"/>
                  </a:outerShdw>
                </a:effectLst>
              </a:rPr>
              <a:t>Son of Seven</a:t>
            </a:r>
          </a:p>
          <a:p>
            <a:pPr algn="l"/>
            <a:r>
              <a:rPr lang="en-US" altLang="en-US" sz="1200" dirty="0">
                <a:solidFill>
                  <a:srgbClr val="CC3300"/>
                </a:solidFill>
                <a:effectLst>
                  <a:outerShdw blurRad="38100" dist="38100" dir="2700000" algn="tl">
                    <a:srgbClr val="C0C0C0"/>
                  </a:outerShdw>
                </a:effectLst>
              </a:rPr>
              <a:t>&gt;&gt;&gt;&gt;&gt;&gt;&gt;&gt;&gt;&gt;&gt;</a:t>
            </a:r>
          </a:p>
          <a:p>
            <a:pPr algn="l"/>
            <a:r>
              <a:rPr lang="en-US" altLang="en-US" sz="1200" dirty="0">
                <a:solidFill>
                  <a:srgbClr val="CC3300"/>
                </a:solidFill>
                <a:effectLst>
                  <a:outerShdw blurRad="38100" dist="38100" dir="2700000" algn="tl">
                    <a:srgbClr val="C0C0C0"/>
                  </a:outerShdw>
                </a:effectLst>
              </a:rPr>
              <a:t>    2. He is also the “Son of Man”.</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20</a:t>
            </a:fld>
            <a:endParaRPr lang="en-US" altLang="en-US"/>
          </a:p>
        </p:txBody>
      </p:sp>
    </p:spTree>
    <p:extLst>
      <p:ext uri="{BB962C8B-B14F-4D97-AF65-F5344CB8AC3E}">
        <p14:creationId xmlns:p14="http://schemas.microsoft.com/office/powerpoint/2010/main" val="290080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b="1" dirty="0">
                <a:latin typeface="Arial" panose="020B0604020202020204" pitchFamily="34" charset="0"/>
              </a:rPr>
              <a:t>Matt. 22:41-46 </a:t>
            </a:r>
            <a:r>
              <a:rPr lang="en-US" altLang="en-US" sz="1200" dirty="0">
                <a:latin typeface="Arial" panose="020B0604020202020204" pitchFamily="34" charset="0"/>
              </a:rPr>
              <a:t>– whose son is he?</a:t>
            </a:r>
          </a:p>
          <a:p>
            <a:r>
              <a:rPr lang="en-US" dirty="0"/>
              <a:t>&gt;&gt;&gt;&gt;&gt;&gt;&gt;&gt;&gt;&gt;&gt;&gt;&gt;&gt;</a:t>
            </a:r>
          </a:p>
          <a:p>
            <a:pPr eaLnBrk="1" hangingPunct="1">
              <a:buFontTx/>
              <a:buNone/>
            </a:pPr>
            <a:r>
              <a:rPr lang="en-US" dirty="0"/>
              <a:t>    2. </a:t>
            </a:r>
            <a:r>
              <a:rPr lang="en-US" altLang="en-US" sz="4000" dirty="0">
                <a:latin typeface="Arial" panose="020B0604020202020204" pitchFamily="34" charset="0"/>
              </a:rPr>
              <a:t>In response to many Sadducees and Pharisees questions, because they wanted to trouble Jesus, Jesus asked His question  </a:t>
            </a:r>
          </a:p>
          <a:p>
            <a:pPr eaLnBrk="1" hangingPunct="1">
              <a:buFontTx/>
              <a:buNone/>
            </a:pPr>
            <a:r>
              <a:rPr lang="en-US" altLang="en-US" sz="4000" dirty="0">
                <a:latin typeface="Arial" panose="020B0604020202020204" pitchFamily="34" charset="0"/>
              </a:rPr>
              <a:t>&gt;&gt;&gt;&gt;&gt;&gt;&gt;&gt;&gt;&gt;&gt;&gt;&gt;&gt;</a:t>
            </a:r>
          </a:p>
          <a:p>
            <a:pPr eaLnBrk="1" hangingPunct="1">
              <a:buFontTx/>
              <a:buNone/>
            </a:pPr>
            <a:r>
              <a:rPr lang="en-US" altLang="en-US" sz="4000" dirty="0">
                <a:latin typeface="Arial" panose="020B0604020202020204" pitchFamily="34" charset="0"/>
              </a:rPr>
              <a:t>    3. According to Law: son of David</a:t>
            </a:r>
          </a:p>
          <a:p>
            <a:pPr eaLnBrk="1" hangingPunct="1">
              <a:buFontTx/>
              <a:buNone/>
            </a:pPr>
            <a:r>
              <a:rPr lang="en-US" altLang="en-US" sz="4000" dirty="0">
                <a:latin typeface="Arial" panose="020B0604020202020204" pitchFamily="34" charset="0"/>
              </a:rPr>
              <a:t>&gt;&gt;&gt;&gt;&gt;&gt;&gt;&gt;&gt;&gt;&gt;&gt;&gt;&gt;</a:t>
            </a:r>
          </a:p>
          <a:p>
            <a:pPr eaLnBrk="1" hangingPunct="1">
              <a:buFontTx/>
              <a:buNone/>
            </a:pPr>
            <a:r>
              <a:rPr lang="en-US" altLang="en-US" sz="4000" dirty="0">
                <a:latin typeface="Arial" panose="020B0604020202020204" pitchFamily="34" charset="0"/>
              </a:rPr>
              <a:t>    4. Jesus responded, “How then does David in the Spirit call Him ‘Lord’?”</a:t>
            </a:r>
          </a:p>
          <a:p>
            <a:pPr eaLnBrk="1" hangingPunct="1">
              <a:buFontTx/>
              <a:buNone/>
            </a:pPr>
            <a:r>
              <a:rPr lang="en-US" altLang="en-US" sz="4000" dirty="0">
                <a:latin typeface="Arial" panose="020B0604020202020204" pitchFamily="34" charset="0"/>
              </a:rPr>
              <a:t>&gt;&gt;&gt;&gt;&gt;&gt;&gt;&gt;&gt;&gt;&gt;&gt;&gt;&gt;</a:t>
            </a:r>
          </a:p>
          <a:p>
            <a:pPr lvl="0" eaLnBrk="1" hangingPunct="1">
              <a:buFontTx/>
              <a:buNone/>
            </a:pPr>
            <a:r>
              <a:rPr lang="en-US" altLang="en-US" sz="4000" dirty="0">
                <a:latin typeface="Arial" panose="020B0604020202020204" pitchFamily="34" charset="0"/>
              </a:rPr>
              <a:t>    5. Answer: Jesus was God in the flesh (cf. </a:t>
            </a:r>
            <a:r>
              <a:rPr lang="en-US" altLang="en-US" sz="4000" b="1" dirty="0">
                <a:latin typeface="Arial" panose="020B0604020202020204" pitchFamily="34" charset="0"/>
              </a:rPr>
              <a:t>Matt. 1:21; Phil. 2:5-8</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And she will bring forth a Son, and you shall call His name JESUS, for He will save His people from their sins."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Matthew 1:21</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3</a:t>
            </a:fld>
            <a:endParaRPr lang="en-US" altLang="en-US"/>
          </a:p>
        </p:txBody>
      </p:sp>
    </p:spTree>
    <p:extLst>
      <p:ext uri="{BB962C8B-B14F-4D97-AF65-F5344CB8AC3E}">
        <p14:creationId xmlns:p14="http://schemas.microsoft.com/office/powerpoint/2010/main" val="641969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4000" dirty="0">
                <a:latin typeface="Arial" panose="020B0604020202020204" pitchFamily="34" charset="0"/>
              </a:rPr>
              <a:t>    1. The “Son of Man” is the most frequent way Jesus has referred to Himself.</a:t>
            </a:r>
          </a:p>
          <a:p>
            <a:pPr eaLnBrk="1" hangingPunct="1">
              <a:lnSpc>
                <a:spcPct val="110000"/>
              </a:lnSpc>
              <a:buFontTx/>
              <a:buNone/>
            </a:pPr>
            <a:r>
              <a:rPr lang="en-US" altLang="en-US" sz="4000" dirty="0">
                <a:latin typeface="Arial" panose="020B0604020202020204" pitchFamily="34" charset="0"/>
              </a:rPr>
              <a:t>&gt;&gt;&gt;&gt;&gt;&gt;&gt;&gt;&gt;&gt;&gt;&gt;&gt;&gt;&gt;&gt;&gt;&gt;&gt;</a:t>
            </a:r>
          </a:p>
          <a:p>
            <a:pPr lvl="0" eaLnBrk="1" hangingPunct="1">
              <a:lnSpc>
                <a:spcPct val="110000"/>
              </a:lnSpc>
              <a:buFontTx/>
              <a:buNone/>
            </a:pPr>
            <a:r>
              <a:rPr lang="en-US" altLang="en-US" sz="4000" dirty="0">
                <a:latin typeface="Arial" panose="020B0604020202020204" pitchFamily="34" charset="0"/>
              </a:rPr>
              <a:t>    2. We find it in </a:t>
            </a:r>
            <a:r>
              <a:rPr lang="en-US" altLang="en-US" sz="4000" b="1" dirty="0">
                <a:latin typeface="Arial" panose="020B0604020202020204" pitchFamily="34" charset="0"/>
              </a:rPr>
              <a:t>Matthew </a:t>
            </a:r>
            <a:r>
              <a:rPr lang="en-US" altLang="en-US" sz="4000" dirty="0">
                <a:latin typeface="Arial" panose="020B0604020202020204" pitchFamily="34" charset="0"/>
              </a:rPr>
              <a:t>(</a:t>
            </a:r>
            <a:r>
              <a:rPr lang="en-US" altLang="en-US" sz="4000" b="1" dirty="0">
                <a:latin typeface="Arial" panose="020B0604020202020204" pitchFamily="34" charset="0"/>
              </a:rPr>
              <a:t>32</a:t>
            </a:r>
            <a:r>
              <a:rPr lang="en-US" altLang="en-US" sz="4000" dirty="0">
                <a:latin typeface="Arial" panose="020B0604020202020204" pitchFamily="34" charset="0"/>
              </a:rPr>
              <a:t>), </a:t>
            </a:r>
            <a:r>
              <a:rPr lang="en-US" altLang="en-US" sz="4000" b="1" dirty="0">
                <a:latin typeface="Arial" panose="020B0604020202020204" pitchFamily="34" charset="0"/>
              </a:rPr>
              <a:t>Mark</a:t>
            </a:r>
            <a:r>
              <a:rPr lang="en-US" altLang="en-US" sz="4000" dirty="0">
                <a:latin typeface="Arial" panose="020B0604020202020204" pitchFamily="34" charset="0"/>
              </a:rPr>
              <a:t> (</a:t>
            </a:r>
            <a:r>
              <a:rPr lang="en-US" altLang="en-US" sz="4000" b="1" dirty="0">
                <a:latin typeface="Arial" panose="020B0604020202020204" pitchFamily="34" charset="0"/>
              </a:rPr>
              <a:t>15</a:t>
            </a:r>
            <a:r>
              <a:rPr lang="en-US" altLang="en-US" sz="4000" dirty="0">
                <a:latin typeface="Arial" panose="020B0604020202020204" pitchFamily="34" charset="0"/>
              </a:rPr>
              <a:t>), </a:t>
            </a:r>
            <a:r>
              <a:rPr lang="en-US" altLang="en-US" sz="4000" b="1" dirty="0">
                <a:latin typeface="Arial" panose="020B0604020202020204" pitchFamily="34" charset="0"/>
              </a:rPr>
              <a:t>Luke</a:t>
            </a:r>
            <a:r>
              <a:rPr lang="en-US" altLang="en-US" sz="4000" dirty="0">
                <a:latin typeface="Arial" panose="020B0604020202020204" pitchFamily="34" charset="0"/>
              </a:rPr>
              <a:t> (</a:t>
            </a:r>
            <a:r>
              <a:rPr lang="en-US" altLang="en-US" sz="4000" b="1" dirty="0">
                <a:latin typeface="Arial" panose="020B0604020202020204" pitchFamily="34" charset="0"/>
              </a:rPr>
              <a:t>27</a:t>
            </a:r>
            <a:r>
              <a:rPr lang="en-US" altLang="en-US" sz="4000" dirty="0">
                <a:latin typeface="Arial" panose="020B0604020202020204" pitchFamily="34" charset="0"/>
              </a:rPr>
              <a:t>), </a:t>
            </a:r>
            <a:r>
              <a:rPr lang="en-US" altLang="en-US" sz="4000" b="1" dirty="0">
                <a:latin typeface="Arial" panose="020B0604020202020204" pitchFamily="34" charset="0"/>
              </a:rPr>
              <a:t>John</a:t>
            </a:r>
            <a:r>
              <a:rPr lang="en-US" altLang="en-US" sz="4000" dirty="0">
                <a:latin typeface="Arial" panose="020B0604020202020204" pitchFamily="34" charset="0"/>
              </a:rPr>
              <a:t> (</a:t>
            </a:r>
            <a:r>
              <a:rPr lang="en-US" altLang="en-US" sz="4000" b="1" dirty="0">
                <a:latin typeface="Arial" panose="020B0604020202020204" pitchFamily="34" charset="0"/>
              </a:rPr>
              <a:t>12</a:t>
            </a:r>
            <a:r>
              <a:rPr lang="en-US" altLang="en-US" sz="4000" dirty="0">
                <a:latin typeface="Arial" panose="020B0604020202020204" pitchFamily="34" charset="0"/>
              </a:rPr>
              <a:t>) – </a:t>
            </a:r>
            <a:r>
              <a:rPr lang="en-US" altLang="en-US" sz="4000" b="1" dirty="0">
                <a:latin typeface="Arial" panose="020B0604020202020204" pitchFamily="34" charset="0"/>
              </a:rPr>
              <a:t>85</a:t>
            </a:r>
            <a:r>
              <a:rPr lang="en-US" altLang="en-US" sz="4000" dirty="0">
                <a:latin typeface="Arial" panose="020B0604020202020204" pitchFamily="34" charset="0"/>
              </a:rPr>
              <a:t> total</a:t>
            </a:r>
          </a:p>
          <a:p>
            <a:pPr lvl="0" eaLnBrk="1" hangingPunct="1">
              <a:lnSpc>
                <a:spcPct val="110000"/>
              </a:lnSpc>
              <a:buFontTx/>
              <a:buNone/>
            </a:pPr>
            <a:r>
              <a:rPr lang="en-US" altLang="en-US" sz="4000" dirty="0">
                <a:latin typeface="Arial" panose="020B0604020202020204" pitchFamily="34" charset="0"/>
              </a:rPr>
              <a:t>&gt;&gt;&gt;&gt;&gt;&gt;&gt;&gt;&gt;&gt;&gt;&gt;&gt;&gt;&gt;&gt;&gt;&gt;&gt;</a:t>
            </a:r>
          </a:p>
          <a:p>
            <a:pPr lvl="0" eaLnBrk="1" hangingPunct="1">
              <a:lnSpc>
                <a:spcPct val="110000"/>
              </a:lnSpc>
              <a:buFontTx/>
              <a:buNone/>
            </a:pPr>
            <a:r>
              <a:rPr lang="en-US" altLang="en-US" sz="4000" dirty="0">
                <a:latin typeface="Arial" panose="020B0604020202020204" pitchFamily="34" charset="0"/>
              </a:rPr>
              <a:t>    3. Only twice is it used by others “as being Son of man”.  (</a:t>
            </a:r>
            <a:r>
              <a:rPr lang="en-US" altLang="en-US" sz="4000" b="1" dirty="0">
                <a:latin typeface="Arial" panose="020B0604020202020204" pitchFamily="34" charset="0"/>
              </a:rPr>
              <a:t>Acts 7:56; Heb 2:6</a:t>
            </a:r>
            <a:r>
              <a:rPr lang="en-US" altLang="en-US" sz="4000" dirty="0">
                <a:latin typeface="Arial" panose="020B0604020202020204" pitchFamily="34" charset="0"/>
              </a:rPr>
              <a:t>)</a:t>
            </a:r>
          </a:p>
          <a:p>
            <a:pPr eaLnBrk="1" hangingPunct="1">
              <a:lnSpc>
                <a:spcPct val="110000"/>
              </a:lnSpc>
              <a:buFontTx/>
              <a:buNone/>
            </a:pPr>
            <a:r>
              <a:rPr lang="en-US" altLang="en-US" sz="4000" dirty="0">
                <a:latin typeface="Arial" panose="020B0604020202020204" pitchFamily="34" charset="0"/>
              </a:rPr>
              <a:t>    4. The Bible emphasized the uniqueness of His humanity and man did not recognize Him as God – man and God in one (</a:t>
            </a:r>
            <a:r>
              <a:rPr lang="en-US" altLang="en-US" sz="4000" b="1" dirty="0">
                <a:latin typeface="Arial" panose="020B0604020202020204" pitchFamily="34" charset="0"/>
              </a:rPr>
              <a:t>Col. 2:8</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For in Him dwells all the fullness of the Godhead bodily;</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Colossians 2:9</a:t>
            </a:r>
            <a:r>
              <a:rPr lang="en-US" sz="1200" b="0" i="0" u="none" strike="noStrike" baseline="0" dirty="0">
                <a:latin typeface="Times New Roman" panose="02020603050405020304" pitchFamily="18" charset="0"/>
              </a:rPr>
              <a:t>)</a:t>
            </a:r>
          </a:p>
          <a:p>
            <a:pPr rtl="0"/>
            <a:r>
              <a:rPr lang="en-US" altLang="en-US" sz="4000" dirty="0">
                <a:latin typeface="Arial" panose="020B0604020202020204" pitchFamily="34" charset="0"/>
              </a:rPr>
              <a:t>    5. Jesus was made in man’s likeness (</a:t>
            </a:r>
            <a:r>
              <a:rPr lang="en-US" altLang="en-US" sz="4000" b="1" dirty="0">
                <a:latin typeface="Arial" panose="020B0604020202020204" pitchFamily="34" charset="0"/>
              </a:rPr>
              <a:t>Phil. 2:7</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but made Himself of no reputation, taking the form of a bondservant, and coming in the likeness of men.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Philippians 2:7</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21</a:t>
            </a:fld>
            <a:endParaRPr lang="en-US" altLang="en-US"/>
          </a:p>
        </p:txBody>
      </p:sp>
    </p:spTree>
    <p:extLst>
      <p:ext uri="{BB962C8B-B14F-4D97-AF65-F5344CB8AC3E}">
        <p14:creationId xmlns:p14="http://schemas.microsoft.com/office/powerpoint/2010/main" val="886737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4000" dirty="0">
                <a:latin typeface="Arial" panose="020B0604020202020204" pitchFamily="34" charset="0"/>
              </a:rPr>
              <a:t>    1. Being a  “</a:t>
            </a:r>
            <a:r>
              <a:rPr lang="en-US" altLang="en-US" sz="4000" b="1" dirty="0">
                <a:latin typeface="Arial" panose="020B0604020202020204" pitchFamily="34" charset="0"/>
              </a:rPr>
              <a:t>Son of man</a:t>
            </a:r>
            <a:r>
              <a:rPr lang="en-US" altLang="en-US" sz="4000" dirty="0">
                <a:latin typeface="Arial" panose="020B0604020202020204" pitchFamily="34" charset="0"/>
              </a:rPr>
              <a:t>”, as we are sons of men, qualified Jesus as:</a:t>
            </a:r>
          </a:p>
          <a:p>
            <a:pPr eaLnBrk="1" hangingPunct="1">
              <a:lnSpc>
                <a:spcPct val="120000"/>
              </a:lnSpc>
              <a:buFontTx/>
              <a:buNone/>
            </a:pPr>
            <a:r>
              <a:rPr lang="en-US" altLang="en-US" sz="4000" dirty="0">
                <a:latin typeface="Arial" panose="020B0604020202020204" pitchFamily="34" charset="0"/>
              </a:rPr>
              <a:t>&gt;&gt;&gt;&gt;&gt;&gt;&gt;&gt;&gt;&gt;&gt;&gt;&gt;&gt;&gt;</a:t>
            </a:r>
          </a:p>
          <a:p>
            <a:pPr lvl="0" eaLnBrk="1" hangingPunct="1">
              <a:lnSpc>
                <a:spcPct val="120000"/>
              </a:lnSpc>
              <a:buFontTx/>
              <a:buNone/>
            </a:pPr>
            <a:r>
              <a:rPr lang="en-US" altLang="en-US" sz="4000" dirty="0">
                <a:latin typeface="Arial" panose="020B0604020202020204" pitchFamily="34" charset="0"/>
              </a:rPr>
              <a:t>    2. Our </a:t>
            </a:r>
            <a:r>
              <a:rPr lang="en-US" altLang="en-US" sz="4000" b="1" dirty="0">
                <a:latin typeface="Arial" panose="020B0604020202020204" pitchFamily="34" charset="0"/>
              </a:rPr>
              <a:t>mediator</a:t>
            </a:r>
            <a:r>
              <a:rPr lang="en-US" altLang="en-US" sz="4000" dirty="0">
                <a:latin typeface="Arial" panose="020B0604020202020204" pitchFamily="34" charset="0"/>
              </a:rPr>
              <a:t>, because he gave himself as a ransom for our sins. (</a:t>
            </a:r>
            <a:r>
              <a:rPr lang="en-US" altLang="en-US" sz="4000" b="1" dirty="0">
                <a:latin typeface="Arial" panose="020B0604020202020204" pitchFamily="34" charset="0"/>
              </a:rPr>
              <a:t>1 Tim. 2:5</a:t>
            </a:r>
            <a:r>
              <a:rPr lang="en-US" altLang="en-US" sz="4000" dirty="0">
                <a:latin typeface="Arial" panose="020B0604020202020204" pitchFamily="34" charset="0"/>
              </a:rPr>
              <a:t>)</a:t>
            </a:r>
          </a:p>
          <a:p>
            <a:pPr lvl="0" eaLnBrk="1" hangingPunct="1">
              <a:lnSpc>
                <a:spcPct val="120000"/>
              </a:lnSpc>
              <a:buFontTx/>
              <a:buNone/>
            </a:pPr>
            <a:r>
              <a:rPr lang="en-US" altLang="en-US" sz="4000" dirty="0">
                <a:latin typeface="Arial" panose="020B0604020202020204" pitchFamily="34" charset="0"/>
              </a:rPr>
              <a:t>&gt;&gt;&gt;&gt;&gt;&gt;&gt;&gt;&gt;&gt;&gt;&gt;&gt;&gt;&gt;</a:t>
            </a:r>
          </a:p>
          <a:p>
            <a:pPr lvl="0" eaLnBrk="1" hangingPunct="1">
              <a:lnSpc>
                <a:spcPct val="120000"/>
              </a:lnSpc>
              <a:buFontTx/>
              <a:buNone/>
            </a:pPr>
            <a:r>
              <a:rPr lang="en-US" altLang="en-US" sz="4000" dirty="0">
                <a:latin typeface="Arial" panose="020B0604020202020204" pitchFamily="34" charset="0"/>
              </a:rPr>
              <a:t>    3. He is a </a:t>
            </a:r>
            <a:r>
              <a:rPr lang="en-US" altLang="en-US" sz="4000" b="1" dirty="0">
                <a:latin typeface="Arial" panose="020B0604020202020204" pitchFamily="34" charset="0"/>
              </a:rPr>
              <a:t>compassionate</a:t>
            </a:r>
            <a:r>
              <a:rPr lang="en-US" altLang="en-US" sz="4000" dirty="0">
                <a:latin typeface="Arial" panose="020B0604020202020204" pitchFamily="34" charset="0"/>
              </a:rPr>
              <a:t> High Priest for us before His Father, having been tempted by Satan himself in all the manners that we are, yet without sin. (</a:t>
            </a:r>
            <a:r>
              <a:rPr lang="en-US" altLang="en-US" sz="4000" b="1" dirty="0">
                <a:latin typeface="Arial" panose="020B0604020202020204" pitchFamily="34" charset="0"/>
              </a:rPr>
              <a:t>Heb. 4:15</a:t>
            </a:r>
            <a:r>
              <a:rPr lang="en-US" altLang="en-US" sz="4000" dirty="0">
                <a:latin typeface="Arial" panose="020B0604020202020204" pitchFamily="34" charset="0"/>
              </a:rPr>
              <a:t>)</a:t>
            </a:r>
          </a:p>
          <a:p>
            <a:pPr lvl="0" eaLnBrk="1" hangingPunct="1">
              <a:lnSpc>
                <a:spcPct val="120000"/>
              </a:lnSpc>
              <a:buFontTx/>
              <a:buNone/>
            </a:pPr>
            <a:r>
              <a:rPr lang="en-US" altLang="en-US" sz="4000" dirty="0">
                <a:latin typeface="Arial" panose="020B0604020202020204" pitchFamily="34" charset="0"/>
              </a:rPr>
              <a:t>&gt;&gt;&gt;&gt;&gt;&gt;&gt;&gt;&gt;&gt;&gt;&gt;&gt;&gt;&gt;</a:t>
            </a:r>
          </a:p>
          <a:p>
            <a:pPr lvl="0" eaLnBrk="1" hangingPunct="1">
              <a:lnSpc>
                <a:spcPct val="120000"/>
              </a:lnSpc>
              <a:buFontTx/>
              <a:buNone/>
            </a:pPr>
            <a:r>
              <a:rPr lang="en-US" altLang="en-US" sz="4000" dirty="0">
                <a:latin typeface="Arial" panose="020B0604020202020204" pitchFamily="34" charset="0"/>
              </a:rPr>
              <a:t>    4. He is the </a:t>
            </a:r>
            <a:r>
              <a:rPr lang="en-US" altLang="en-US" sz="4000" b="1" dirty="0">
                <a:latin typeface="Arial" panose="020B0604020202020204" pitchFamily="34" charset="0"/>
              </a:rPr>
              <a:t>perfect</a:t>
            </a:r>
            <a:r>
              <a:rPr lang="en-US" altLang="en-US" sz="4000" dirty="0">
                <a:latin typeface="Arial" panose="020B0604020202020204" pitchFamily="34" charset="0"/>
              </a:rPr>
              <a:t> Savior because He is without sin and He disobeyed any of His Father’s commands. (</a:t>
            </a:r>
            <a:r>
              <a:rPr lang="en-US" altLang="en-US" sz="4000" b="1" dirty="0">
                <a:latin typeface="Arial" panose="020B0604020202020204" pitchFamily="34" charset="0"/>
              </a:rPr>
              <a:t>Heb. 5:8-9</a:t>
            </a:r>
            <a:r>
              <a:rPr lang="en-US" altLang="en-US" sz="4000" dirty="0">
                <a:latin typeface="Arial" panose="020B0604020202020204" pitchFamily="34" charset="0"/>
              </a:rPr>
              <a:t>)</a:t>
            </a:r>
          </a:p>
          <a:p>
            <a:pPr lvl="0" eaLnBrk="1" hangingPunct="1">
              <a:lnSpc>
                <a:spcPct val="120000"/>
              </a:lnSpc>
              <a:buFontTx/>
              <a:buNone/>
            </a:pPr>
            <a:r>
              <a:rPr lang="en-US" altLang="en-US" sz="4000" dirty="0">
                <a:latin typeface="Arial" panose="020B0604020202020204" pitchFamily="34" charset="0"/>
              </a:rPr>
              <a:t>&gt;&gt;&gt;&gt;&gt;&gt;&gt;&gt;&gt;&gt;&gt;&gt;&gt;&gt;&gt;</a:t>
            </a:r>
          </a:p>
          <a:p>
            <a:pPr lvl="0" eaLnBrk="1" hangingPunct="1">
              <a:lnSpc>
                <a:spcPct val="120000"/>
              </a:lnSpc>
              <a:buFontTx/>
              <a:buNone/>
            </a:pPr>
            <a:r>
              <a:rPr lang="en-US" altLang="en-US" sz="4000" dirty="0">
                <a:latin typeface="Arial" panose="020B0604020202020204" pitchFamily="34" charset="0"/>
              </a:rPr>
              <a:t>    5. Through His own death, Jesus became the </a:t>
            </a:r>
            <a:r>
              <a:rPr lang="en-US" altLang="en-US" sz="4000" b="1" dirty="0">
                <a:latin typeface="Arial" panose="020B0604020202020204" pitchFamily="34" charset="0"/>
              </a:rPr>
              <a:t>destroyer </a:t>
            </a:r>
            <a:r>
              <a:rPr lang="en-US" altLang="en-US" sz="4000" dirty="0">
                <a:latin typeface="Arial" panose="020B0604020202020204" pitchFamily="34" charset="0"/>
              </a:rPr>
              <a:t>of death, and the power of  death that Satan holds over us as human beings. (</a:t>
            </a:r>
            <a:r>
              <a:rPr lang="en-US" altLang="en-US" sz="4000" b="1" dirty="0">
                <a:latin typeface="Arial" panose="020B0604020202020204" pitchFamily="34" charset="0"/>
              </a:rPr>
              <a:t>Heb. 2:14</a:t>
            </a:r>
            <a:r>
              <a:rPr lang="en-US" altLang="en-US" sz="4000" dirty="0">
                <a:latin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22</a:t>
            </a:fld>
            <a:endParaRPr lang="en-US" altLang="en-US"/>
          </a:p>
        </p:txBody>
      </p:sp>
    </p:spTree>
    <p:extLst>
      <p:ext uri="{BB962C8B-B14F-4D97-AF65-F5344CB8AC3E}">
        <p14:creationId xmlns:p14="http://schemas.microsoft.com/office/powerpoint/2010/main" val="343084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Jesus Christ the Son of Seven</a:t>
            </a:r>
          </a:p>
          <a:p>
            <a:r>
              <a:rPr lang="en-US" dirty="0"/>
              <a:t>&gt;&gt;&gt;&gt;&gt;&gt;&gt;&gt;&gt;&gt;</a:t>
            </a:r>
          </a:p>
          <a:p>
            <a:r>
              <a:rPr lang="en-US" dirty="0"/>
              <a:t>    2. He is also the Son of God.</a:t>
            </a:r>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23</a:t>
            </a:fld>
            <a:endParaRPr lang="en-US" altLang="en-US"/>
          </a:p>
        </p:txBody>
      </p:sp>
    </p:spTree>
    <p:extLst>
      <p:ext uri="{BB962C8B-B14F-4D97-AF65-F5344CB8AC3E}">
        <p14:creationId xmlns:p14="http://schemas.microsoft.com/office/powerpoint/2010/main" val="1792165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4000" dirty="0">
                <a:latin typeface="Arial" panose="020B0604020202020204" pitchFamily="34" charset="0"/>
              </a:rPr>
              <a:t>    1. “Only begotten of the Father (</a:t>
            </a:r>
            <a:r>
              <a:rPr lang="en-US" altLang="en-US" sz="4000" b="1" dirty="0">
                <a:latin typeface="Arial" panose="020B0604020202020204" pitchFamily="34" charset="0"/>
              </a:rPr>
              <a:t>John 1:14</a:t>
            </a:r>
            <a:r>
              <a:rPr lang="en-US" altLang="en-US" sz="4000" dirty="0">
                <a:latin typeface="Arial" panose="020B0604020202020204" pitchFamily="34" charset="0"/>
              </a:rPr>
              <a:t>)</a:t>
            </a:r>
          </a:p>
          <a:p>
            <a:pPr eaLnBrk="1" hangingPunct="1">
              <a:buFontTx/>
              <a:buNone/>
            </a:pPr>
            <a:r>
              <a:rPr lang="en-US" altLang="en-US" sz="4000" dirty="0">
                <a:latin typeface="Arial" panose="020B0604020202020204" pitchFamily="34" charset="0"/>
              </a:rPr>
              <a:t>&gt;&gt;&gt;&gt;&gt;&gt;&gt;&gt;&gt;&gt;&gt;&gt;&gt;&gt;&gt;&gt;&gt;&gt;</a:t>
            </a:r>
          </a:p>
          <a:p>
            <a:pPr lvl="0" eaLnBrk="1" hangingPunct="1">
              <a:buFontTx/>
              <a:buNone/>
            </a:pPr>
            <a:r>
              <a:rPr lang="en-US" altLang="en-US" sz="4000" b="0" dirty="0">
                <a:latin typeface="Arial" panose="020B0604020202020204" pitchFamily="34" charset="0"/>
              </a:rPr>
              <a:t>    2. </a:t>
            </a:r>
            <a:r>
              <a:rPr lang="en-US" altLang="en-US" sz="4000" b="1" dirty="0">
                <a:latin typeface="Arial" panose="020B0604020202020204" pitchFamily="34" charset="0"/>
              </a:rPr>
              <a:t>Matt. 3:16 </a:t>
            </a:r>
            <a:r>
              <a:rPr lang="en-US" altLang="en-US" sz="4000" dirty="0">
                <a:latin typeface="Arial" panose="020B0604020202020204" pitchFamily="34" charset="0"/>
              </a:rPr>
              <a:t>– God spoke from haven “My beloved Son” at Jesus’s baptism</a:t>
            </a:r>
          </a:p>
          <a:p>
            <a:pPr lvl="0" eaLnBrk="1" hangingPunct="1">
              <a:buFontTx/>
              <a:buNone/>
            </a:pPr>
            <a:r>
              <a:rPr lang="en-US" altLang="en-US" sz="4000" dirty="0">
                <a:latin typeface="Arial" panose="020B0604020202020204" pitchFamily="34" charset="0"/>
              </a:rPr>
              <a:t>&gt;&gt;&gt;&gt;&gt;&gt;&gt;&gt;&gt;&gt;&gt;&gt;&gt;&gt;&gt;&gt;&gt;&gt;</a:t>
            </a:r>
          </a:p>
          <a:p>
            <a:pPr lvl="0" eaLnBrk="1" hangingPunct="1">
              <a:buFontTx/>
              <a:buNone/>
            </a:pPr>
            <a:r>
              <a:rPr lang="en-US" altLang="en-US" sz="4000" b="0" dirty="0">
                <a:latin typeface="Arial" panose="020B0604020202020204" pitchFamily="34" charset="0"/>
              </a:rPr>
              <a:t>    3. </a:t>
            </a:r>
            <a:r>
              <a:rPr lang="en-US" altLang="en-US" sz="4000" b="1" dirty="0">
                <a:latin typeface="Arial" panose="020B0604020202020204" pitchFamily="34" charset="0"/>
              </a:rPr>
              <a:t>Matt. 17:5 </a:t>
            </a:r>
            <a:r>
              <a:rPr lang="en-US" altLang="en-US" sz="4000" dirty="0">
                <a:latin typeface="Arial" panose="020B0604020202020204" pitchFamily="34" charset="0"/>
              </a:rPr>
              <a:t>– Again God said “My beloved Son” on the Mount of Transfiguration, with an admonition for us to “hear Him”.</a:t>
            </a:r>
          </a:p>
          <a:p>
            <a:pPr lvl="0" eaLnBrk="1" hangingPunct="1">
              <a:buFontTx/>
              <a:buNone/>
            </a:pPr>
            <a:r>
              <a:rPr lang="en-US" altLang="en-US" sz="4000" dirty="0">
                <a:latin typeface="Arial" panose="020B0604020202020204" pitchFamily="34" charset="0"/>
              </a:rPr>
              <a:t>&gt;&gt;&gt;&gt;&gt;&gt;&gt;&gt;&gt;&gt;&gt;&gt;&gt;&gt;&gt;&gt;&gt;&gt;</a:t>
            </a:r>
          </a:p>
          <a:p>
            <a:pPr eaLnBrk="1" hangingPunct="1">
              <a:buFontTx/>
              <a:buNone/>
            </a:pPr>
            <a:r>
              <a:rPr lang="en-US" altLang="en-US" sz="4000" dirty="0">
                <a:latin typeface="Arial" panose="020B0604020202020204" pitchFamily="34" charset="0"/>
              </a:rPr>
              <a:t>    4. Belief in Jesus as the son of God is essential for your salvation (</a:t>
            </a:r>
            <a:r>
              <a:rPr lang="en-US" altLang="en-US" sz="4000" b="1" dirty="0">
                <a:latin typeface="Arial" panose="020B0604020202020204" pitchFamily="34" charset="0"/>
              </a:rPr>
              <a:t>John 20:30-31</a:t>
            </a:r>
            <a:r>
              <a:rPr lang="en-US" altLang="en-US" sz="4000" dirty="0">
                <a:latin typeface="Arial" panose="020B0604020202020204" pitchFamily="34" charset="0"/>
              </a:rPr>
              <a:t>)</a:t>
            </a:r>
          </a:p>
          <a:p>
            <a:pPr eaLnBrk="1" hangingPunct="1">
              <a:buFontTx/>
              <a:buNone/>
            </a:pPr>
            <a:r>
              <a:rPr lang="en-US" altLang="en-US" sz="4000" dirty="0">
                <a:latin typeface="Arial" panose="020B0604020202020204" pitchFamily="34" charset="0"/>
              </a:rPr>
              <a:t>&gt;&gt;&gt;&gt;&gt;&gt;&gt;&gt;&gt;&gt;&gt;&gt;&gt;&gt;&gt;&gt;&gt;&gt;</a:t>
            </a:r>
          </a:p>
          <a:p>
            <a:pPr eaLnBrk="1" hangingPunct="1">
              <a:buFontTx/>
              <a:buNone/>
            </a:pPr>
            <a:r>
              <a:rPr lang="en-US" altLang="en-US" sz="4000" dirty="0">
                <a:latin typeface="Arial" panose="020B0604020202020204" pitchFamily="34" charset="0"/>
              </a:rPr>
              <a:t>    5. Confession with the mouth is also essential for eternal life. (</a:t>
            </a:r>
            <a:r>
              <a:rPr lang="en-US" altLang="en-US" sz="4000" b="1" dirty="0">
                <a:latin typeface="Arial" panose="020B0604020202020204" pitchFamily="34" charset="0"/>
              </a:rPr>
              <a:t>Rom. 10:9-10</a:t>
            </a:r>
            <a:r>
              <a:rPr lang="en-US" altLang="en-US" sz="4000" dirty="0">
                <a:latin typeface="Arial" panose="020B0604020202020204" pitchFamily="34" charset="0"/>
              </a:rPr>
              <a:t>)</a:t>
            </a:r>
          </a:p>
          <a:p>
            <a:pPr eaLnBrk="1" hangingPunct="1">
              <a:buFontTx/>
              <a:buNone/>
            </a:pPr>
            <a:r>
              <a:rPr lang="en-US" altLang="en-US" sz="4000" dirty="0">
                <a:latin typeface="Arial" panose="020B0604020202020204" pitchFamily="34" charset="0"/>
              </a:rPr>
              <a:t>&gt;&gt;&gt;&gt;&gt;&gt;&gt;&gt;&gt;&gt;&gt;&gt;&gt;&gt;&gt;&gt;&gt;&gt;</a:t>
            </a:r>
          </a:p>
          <a:p>
            <a:pPr eaLnBrk="1" hangingPunct="1">
              <a:buFontTx/>
              <a:buNone/>
            </a:pPr>
            <a:r>
              <a:rPr lang="en-US" altLang="en-US" sz="4000" dirty="0">
                <a:latin typeface="Arial" panose="020B0604020202020204" pitchFamily="34" charset="0"/>
              </a:rPr>
              <a:t>    6. There is salvation in “no other” name than that of Jesus Christ. (</a:t>
            </a:r>
            <a:r>
              <a:rPr lang="en-US" altLang="en-US" sz="4000" b="1" dirty="0">
                <a:latin typeface="Arial" panose="020B0604020202020204" pitchFamily="34" charset="0"/>
              </a:rPr>
              <a:t>Acts 4:12</a:t>
            </a:r>
            <a:r>
              <a:rPr lang="en-US" altLang="en-US" sz="4000" dirty="0">
                <a:latin typeface="Arial" panose="020B0604020202020204" pitchFamily="34" charset="0"/>
              </a:rPr>
              <a:t>)</a:t>
            </a:r>
          </a:p>
          <a:p>
            <a:pPr eaLnBrk="1" hangingPunct="1">
              <a:buFontTx/>
              <a:buNone/>
            </a:pPr>
            <a:r>
              <a:rPr lang="en-US" altLang="en-US" sz="4000" dirty="0">
                <a:latin typeface="Arial" panose="020B0604020202020204" pitchFamily="34" charset="0"/>
              </a:rPr>
              <a:t>&gt;&gt;&gt;&gt;&gt;&gt;&gt;&gt;&gt;&gt;&gt;&gt;&gt;&gt;&gt;&gt;&gt;&gt;</a:t>
            </a:r>
          </a:p>
          <a:p>
            <a:pPr eaLnBrk="1" hangingPunct="1">
              <a:buFontTx/>
              <a:buNone/>
            </a:pPr>
            <a:r>
              <a:rPr lang="en-US" altLang="en-US" sz="4000" dirty="0">
                <a:latin typeface="Arial" panose="020B0604020202020204" pitchFamily="34" charset="0"/>
              </a:rPr>
              <a:t>    7. Church established on this fact that Jesus is the Son of God. (</a:t>
            </a:r>
            <a:r>
              <a:rPr lang="en-US" altLang="en-US" sz="4000" b="1" dirty="0">
                <a:latin typeface="Arial" panose="020B0604020202020204" pitchFamily="34" charset="0"/>
              </a:rPr>
              <a:t>Matt. 16:16-18</a:t>
            </a:r>
            <a:r>
              <a:rPr lang="en-US" altLang="en-US" sz="4000" dirty="0">
                <a:latin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24</a:t>
            </a:fld>
            <a:endParaRPr lang="en-US" altLang="en-US"/>
          </a:p>
        </p:txBody>
      </p:sp>
    </p:spTree>
    <p:extLst>
      <p:ext uri="{BB962C8B-B14F-4D97-AF65-F5344CB8AC3E}">
        <p14:creationId xmlns:p14="http://schemas.microsoft.com/office/powerpoint/2010/main" val="1394912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CC3300"/>
                </a:solidFill>
              </a:rPr>
              <a:t>    1. “What do you think about the Christ?”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CC3300"/>
                </a:solidFill>
              </a:rPr>
              <a:t>&gt;&gt;&gt;&gt;&gt;&gt;&gt;&gt;&gt;&gt;&gt;&gt;&gt;&gt;&gt;</a:t>
            </a:r>
          </a:p>
          <a:p>
            <a:pPr eaLnBrk="1" hangingPunct="1">
              <a:lnSpc>
                <a:spcPct val="120000"/>
              </a:lnSpc>
              <a:buFontTx/>
              <a:buNone/>
            </a:pPr>
            <a:r>
              <a:rPr lang="en-US" altLang="en-US" sz="1200" dirty="0">
                <a:latin typeface="Arial" panose="020B0604020202020204" pitchFamily="34" charset="0"/>
              </a:rPr>
              <a:t>    2. Do YOU have faith in Him?</a:t>
            </a:r>
          </a:p>
          <a:p>
            <a:pPr eaLnBrk="1" hangingPunct="1">
              <a:lnSpc>
                <a:spcPct val="120000"/>
              </a:lnSpc>
              <a:buFontTx/>
              <a:buNone/>
            </a:pPr>
            <a:r>
              <a:rPr lang="en-US" altLang="en-US" sz="1200" dirty="0">
                <a:latin typeface="Arial" panose="020B0604020202020204" pitchFamily="34" charset="0"/>
              </a:rPr>
              <a:t>&gt;&gt;&gt;&gt;&gt;&gt;&gt;&gt;&gt;&gt;&gt;&gt;&gt;&gt;&gt;</a:t>
            </a:r>
          </a:p>
          <a:p>
            <a:pPr eaLnBrk="1" hangingPunct="1">
              <a:lnSpc>
                <a:spcPct val="120000"/>
              </a:lnSpc>
              <a:buFontTx/>
              <a:buNone/>
            </a:pPr>
            <a:r>
              <a:rPr lang="en-US" altLang="en-US" sz="1200" dirty="0">
                <a:latin typeface="Arial" panose="020B0604020202020204" pitchFamily="34" charset="0"/>
              </a:rPr>
              <a:t>    3. He is coming again – will you be ready?</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25</a:t>
            </a:fld>
            <a:endParaRPr lang="en-US" altLang="en-US"/>
          </a:p>
        </p:txBody>
      </p:sp>
    </p:spTree>
    <p:extLst>
      <p:ext uri="{BB962C8B-B14F-4D97-AF65-F5344CB8AC3E}">
        <p14:creationId xmlns:p14="http://schemas.microsoft.com/office/powerpoint/2010/main" val="229198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    1. Other passages speak of Jesus’ sonship: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&gt;&gt;&gt;&gt;&gt;&gt;&gt;&gt;&gt;&gt;&gt;&gt;&gt;&gt;</a:t>
            </a:r>
          </a:p>
          <a:p>
            <a:pPr algn="l" eaLnBrk="1" hangingPunct="1">
              <a:buFontTx/>
              <a:buNone/>
            </a:pPr>
            <a:r>
              <a:rPr lang="en-US" altLang="en-US" sz="1200" dirty="0">
                <a:latin typeface="Arial" panose="020B0604020202020204" pitchFamily="34" charset="0"/>
              </a:rPr>
              <a:t>    2. Son of Adam</a:t>
            </a:r>
          </a:p>
          <a:p>
            <a:pPr algn="l" eaLnBrk="1" hangingPunct="1">
              <a:buFontTx/>
              <a:buNone/>
            </a:pPr>
            <a:r>
              <a:rPr lang="en-US" altLang="en-US" sz="1200" dirty="0">
                <a:latin typeface="Arial" panose="020B0604020202020204" pitchFamily="34" charset="0"/>
              </a:rPr>
              <a:t>&gt;&gt;&gt;&gt;&gt;&gt;&gt;&gt;&gt;&gt;&gt;&gt;&gt;&gt;</a:t>
            </a:r>
          </a:p>
          <a:p>
            <a:pPr algn="l" eaLnBrk="1" hangingPunct="1">
              <a:buFontTx/>
              <a:buNone/>
            </a:pPr>
            <a:r>
              <a:rPr lang="en-US" altLang="en-US" sz="1200" dirty="0">
                <a:latin typeface="Arial" panose="020B0604020202020204" pitchFamily="34" charset="0"/>
              </a:rPr>
              <a:t>    3. Son of Abraham</a:t>
            </a:r>
          </a:p>
          <a:p>
            <a:pPr algn="l" eaLnBrk="1" hangingPunct="1">
              <a:buFontTx/>
              <a:buNone/>
            </a:pPr>
            <a:r>
              <a:rPr lang="en-US" altLang="en-US" sz="1200" dirty="0">
                <a:latin typeface="Arial" panose="020B0604020202020204" pitchFamily="34" charset="0"/>
              </a:rPr>
              <a:t>&gt;&gt;&gt;&gt;&gt;&gt;&gt;&gt;&gt;&gt;&gt;&gt;&gt;&gt;</a:t>
            </a:r>
          </a:p>
          <a:p>
            <a:pPr algn="l" eaLnBrk="1" hangingPunct="1">
              <a:buFontTx/>
              <a:buNone/>
            </a:pPr>
            <a:r>
              <a:rPr lang="en-US" altLang="en-US" sz="1200" dirty="0">
                <a:latin typeface="Arial" panose="020B0604020202020204" pitchFamily="34" charset="0"/>
              </a:rPr>
              <a:t>    4. Son of David</a:t>
            </a:r>
          </a:p>
          <a:p>
            <a:pPr algn="l" eaLnBrk="1" hangingPunct="1">
              <a:buFontTx/>
              <a:buNone/>
            </a:pPr>
            <a:r>
              <a:rPr lang="en-US" altLang="en-US" sz="1200" dirty="0">
                <a:latin typeface="Arial" panose="020B0604020202020204" pitchFamily="34" charset="0"/>
              </a:rPr>
              <a:t>&gt;&gt;&gt;&gt;&gt;&gt;&gt;&gt;&gt;&gt;&gt;&gt;&gt;&gt;</a:t>
            </a:r>
          </a:p>
          <a:p>
            <a:pPr algn="l" eaLnBrk="1" hangingPunct="1">
              <a:buFontTx/>
              <a:buNone/>
            </a:pPr>
            <a:r>
              <a:rPr lang="en-US" altLang="en-US" sz="1200" dirty="0">
                <a:latin typeface="Arial" panose="020B0604020202020204" pitchFamily="34" charset="0"/>
              </a:rPr>
              <a:t>    5. Son of Joseph</a:t>
            </a:r>
          </a:p>
          <a:p>
            <a:pPr algn="l" eaLnBrk="1" hangingPunct="1">
              <a:buFontTx/>
              <a:buNone/>
            </a:pPr>
            <a:r>
              <a:rPr lang="en-US" altLang="en-US" sz="1200" dirty="0">
                <a:latin typeface="Arial" panose="020B0604020202020204" pitchFamily="34" charset="0"/>
              </a:rPr>
              <a:t>&gt;&gt;&gt;&gt;&gt;&gt;&gt;&gt;&gt;&gt;&gt;&gt;&gt;&gt;</a:t>
            </a:r>
          </a:p>
          <a:p>
            <a:pPr algn="l" eaLnBrk="1" hangingPunct="1">
              <a:buFontTx/>
              <a:buNone/>
            </a:pPr>
            <a:r>
              <a:rPr lang="en-US" altLang="en-US" sz="1200" dirty="0">
                <a:latin typeface="Arial" panose="020B0604020202020204" pitchFamily="34" charset="0"/>
              </a:rPr>
              <a:t>    6. Son of Mary</a:t>
            </a:r>
          </a:p>
          <a:p>
            <a:pPr algn="l" eaLnBrk="1" hangingPunct="1">
              <a:buFontTx/>
              <a:buNone/>
            </a:pPr>
            <a:r>
              <a:rPr lang="en-US" altLang="en-US" sz="1200" dirty="0">
                <a:latin typeface="Arial" panose="020B0604020202020204" pitchFamily="34" charset="0"/>
              </a:rPr>
              <a:t>&gt;&gt;&gt;&gt;&gt;&gt;&gt;&gt;&gt;&gt;&gt;&gt;&gt;&gt;</a:t>
            </a:r>
          </a:p>
          <a:p>
            <a:pPr algn="l" eaLnBrk="1" hangingPunct="1">
              <a:buFontTx/>
              <a:buNone/>
            </a:pPr>
            <a:r>
              <a:rPr lang="en-US" altLang="en-US" sz="1200" dirty="0">
                <a:latin typeface="Arial" panose="020B0604020202020204" pitchFamily="34" charset="0"/>
              </a:rPr>
              <a:t>    7. Son of Man</a:t>
            </a:r>
          </a:p>
          <a:p>
            <a:pPr algn="l" eaLnBrk="1" hangingPunct="1">
              <a:buFontTx/>
              <a:buNone/>
            </a:pPr>
            <a:r>
              <a:rPr lang="en-US" altLang="en-US" sz="1200" dirty="0">
                <a:latin typeface="Arial" panose="020B0604020202020204" pitchFamily="34" charset="0"/>
              </a:rPr>
              <a:t>&gt;&gt;&gt;&gt;&gt;&gt;&gt;&gt;&gt;&gt;&gt;&gt;&gt;&gt;</a:t>
            </a:r>
          </a:p>
          <a:p>
            <a:pPr algn="l" eaLnBrk="1" hangingPunct="1">
              <a:buFontTx/>
              <a:buNone/>
            </a:pPr>
            <a:r>
              <a:rPr lang="en-US" altLang="en-US" sz="1200" dirty="0">
                <a:latin typeface="Arial" panose="020B0604020202020204" pitchFamily="34" charset="0"/>
              </a:rPr>
              <a:t>    8. Son of God</a:t>
            </a:r>
          </a:p>
          <a:p>
            <a:pPr algn="l" eaLnBrk="1" hangingPunct="1">
              <a:buFontTx/>
              <a:buNone/>
            </a:pPr>
            <a:r>
              <a:rPr lang="en-US" altLang="en-US" sz="1200" dirty="0">
                <a:latin typeface="Arial" panose="020B0604020202020204" pitchFamily="34" charset="0"/>
              </a:rPr>
              <a:t>&gt;&gt;&gt;&gt;&gt;&gt;&gt;&gt;&gt;&gt;&gt;&gt;&gt;&gt;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u="none" dirty="0">
                <a:latin typeface="Arial" panose="020B0604020202020204" pitchFamily="34" charset="0"/>
              </a:rPr>
              <a:t>    9. Today let’s look and </a:t>
            </a:r>
            <a:r>
              <a:rPr lang="en-US" altLang="en-US" sz="1200" dirty="0">
                <a:latin typeface="Arial" panose="020B0604020202020204" pitchFamily="34" charset="0"/>
              </a:rPr>
              <a:t>study the meaning of Jesus as the son of these seven</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4</a:t>
            </a:fld>
            <a:endParaRPr lang="en-US" altLang="en-US"/>
          </a:p>
        </p:txBody>
      </p:sp>
    </p:spTree>
    <p:extLst>
      <p:ext uri="{BB962C8B-B14F-4D97-AF65-F5344CB8AC3E}">
        <p14:creationId xmlns:p14="http://schemas.microsoft.com/office/powerpoint/2010/main" val="291250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    1. </a:t>
            </a:r>
            <a:r>
              <a:rPr lang="en-US" altLang="en-US" sz="1200" dirty="0">
                <a:solidFill>
                  <a:srgbClr val="CC3300"/>
                </a:solidFill>
                <a:effectLst>
                  <a:outerShdw blurRad="38100" dist="38100" dir="2700000" algn="tl">
                    <a:srgbClr val="C0C0C0"/>
                  </a:outerShdw>
                </a:effectLst>
              </a:rPr>
              <a:t>Jesus Christ</a:t>
            </a:r>
            <a:r>
              <a:rPr lang="en-US" altLang="en-US" sz="1800" dirty="0">
                <a:solidFill>
                  <a:srgbClr val="CC3300"/>
                </a:solidFill>
                <a:effectLst>
                  <a:outerShdw blurRad="38100" dist="38100" dir="2700000" algn="tl">
                    <a:srgbClr val="C0C0C0"/>
                  </a:outerShdw>
                </a:effectLst>
              </a:rPr>
              <a:t> </a:t>
            </a:r>
            <a:r>
              <a:rPr lang="en-US" altLang="en-US" sz="1200" dirty="0">
                <a:solidFill>
                  <a:srgbClr val="CC3300"/>
                </a:solidFill>
                <a:effectLst>
                  <a:outerShdw blurRad="38100" dist="38100" dir="2700000" algn="tl">
                    <a:srgbClr val="C0C0C0"/>
                  </a:outerShdw>
                </a:effectLst>
              </a:rPr>
              <a:t>Son of Seven</a:t>
            </a:r>
          </a:p>
          <a:p>
            <a:pPr algn="l"/>
            <a:r>
              <a:rPr lang="en-US" altLang="en-US" sz="1200" dirty="0">
                <a:solidFill>
                  <a:srgbClr val="CC3300"/>
                </a:solidFill>
                <a:effectLst>
                  <a:outerShdw blurRad="38100" dist="38100" dir="2700000" algn="tl">
                    <a:srgbClr val="C0C0C0"/>
                  </a:outerShdw>
                </a:effectLst>
              </a:rPr>
              <a:t>&gt;&gt;&gt;&gt;&gt;&gt;&gt;&gt;&gt;&gt;&gt;&gt;&gt;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2. Carries the title “</a:t>
            </a:r>
            <a:r>
              <a:rPr lang="en-US" altLang="en-US" sz="1200" dirty="0"/>
              <a:t>Son of David”</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5</a:t>
            </a:fld>
            <a:endParaRPr lang="en-US" altLang="en-US"/>
          </a:p>
        </p:txBody>
      </p:sp>
    </p:spTree>
    <p:extLst>
      <p:ext uri="{BB962C8B-B14F-4D97-AF65-F5344CB8AC3E}">
        <p14:creationId xmlns:p14="http://schemas.microsoft.com/office/powerpoint/2010/main" val="79733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4000" dirty="0">
                <a:latin typeface="Arial" panose="020B0604020202020204" pitchFamily="34" charset="0"/>
              </a:rPr>
              <a:t>    1. </a:t>
            </a:r>
            <a:r>
              <a:rPr lang="en-US" altLang="en-US" sz="4000" b="1" dirty="0">
                <a:latin typeface="Arial" panose="020B0604020202020204" pitchFamily="34" charset="0"/>
              </a:rPr>
              <a:t>Matt 1:1</a:t>
            </a:r>
            <a:r>
              <a:rPr lang="en-US" altLang="en-US" sz="4000" dirty="0">
                <a:latin typeface="Arial" panose="020B0604020202020204" pitchFamily="34" charset="0"/>
              </a:rPr>
              <a:t> – We have Matthew’s accounting in which he gives us the genealogy of Christ starting with Abraham.</a:t>
            </a:r>
          </a:p>
          <a:p>
            <a:pPr eaLnBrk="1" hangingPunct="1">
              <a:lnSpc>
                <a:spcPct val="120000"/>
              </a:lnSpc>
              <a:buFontTx/>
              <a:buNone/>
            </a:pPr>
            <a:r>
              <a:rPr lang="en-US" altLang="en-US" sz="4000" dirty="0">
                <a:latin typeface="Arial" panose="020B0604020202020204" pitchFamily="34" charset="0"/>
              </a:rPr>
              <a:t>&gt;&gt;&gt;&gt;&gt;&gt;&gt;&gt;&gt;&gt;&gt;&gt;&gt;&gt;&gt;&gt;</a:t>
            </a:r>
          </a:p>
          <a:p>
            <a:pPr eaLnBrk="1" hangingPunct="1">
              <a:lnSpc>
                <a:spcPct val="120000"/>
              </a:lnSpc>
              <a:buFontTx/>
              <a:buNone/>
            </a:pPr>
            <a:r>
              <a:rPr lang="en-US" altLang="en-US" sz="4000" dirty="0">
                <a:latin typeface="Arial" panose="020B0604020202020204" pitchFamily="34" charset="0"/>
              </a:rPr>
              <a:t>    2. On several occasions, we see the title “Son of David applied by the people, to Jesus Christ. (</a:t>
            </a:r>
            <a:r>
              <a:rPr lang="en-US" altLang="en-US" sz="4000" b="1" dirty="0">
                <a:latin typeface="Arial" panose="020B0604020202020204" pitchFamily="34" charset="0"/>
              </a:rPr>
              <a:t>Matt. 9:27; 12:23; 15:22</a:t>
            </a:r>
            <a:r>
              <a:rPr lang="en-US" altLang="en-US" sz="4000" dirty="0">
                <a:latin typeface="Arial" panose="020B0604020202020204" pitchFamily="34" charset="0"/>
              </a:rPr>
              <a:t>)</a:t>
            </a:r>
          </a:p>
          <a:p>
            <a:pPr eaLnBrk="1" hangingPunct="1">
              <a:lnSpc>
                <a:spcPct val="120000"/>
              </a:lnSpc>
              <a:buFontTx/>
              <a:buNone/>
            </a:pPr>
            <a:r>
              <a:rPr lang="en-US" altLang="en-US" sz="4000" dirty="0">
                <a:latin typeface="Arial" panose="020B0604020202020204" pitchFamily="34" charset="0"/>
              </a:rPr>
              <a:t>&gt;&gt;&gt;&gt;&gt;&gt;&gt;&gt;&gt;&gt;&gt;&gt;&gt;&gt;&gt;&gt;</a:t>
            </a:r>
          </a:p>
          <a:p>
            <a:pPr eaLnBrk="1" hangingPunct="1">
              <a:lnSpc>
                <a:spcPct val="120000"/>
              </a:lnSpc>
              <a:buFontTx/>
              <a:buNone/>
            </a:pPr>
            <a:r>
              <a:rPr lang="en-US" altLang="en-US" sz="4000" dirty="0">
                <a:latin typeface="Arial" panose="020B0604020202020204" pitchFamily="34" charset="0"/>
              </a:rPr>
              <a:t>    3. The term “Son of David” was applied to the expected “Messiah of Israel” by the Jewish people.</a:t>
            </a:r>
          </a:p>
          <a:p>
            <a:pPr eaLnBrk="1" hangingPunct="1">
              <a:lnSpc>
                <a:spcPct val="120000"/>
              </a:lnSpc>
              <a:buFontTx/>
              <a:buNone/>
            </a:pPr>
            <a:r>
              <a:rPr lang="en-US" altLang="en-US" sz="4000" dirty="0">
                <a:latin typeface="Arial" panose="020B0604020202020204" pitchFamily="34" charset="0"/>
              </a:rPr>
              <a:t>&gt;&gt;&gt;&gt;&gt;&gt;&gt;&gt;&gt;&gt;&gt;&gt;&gt;&gt;&gt;&gt;</a:t>
            </a:r>
          </a:p>
          <a:p>
            <a:pPr lvl="0" eaLnBrk="1" hangingPunct="1">
              <a:lnSpc>
                <a:spcPct val="120000"/>
              </a:lnSpc>
              <a:buFontTx/>
              <a:buNone/>
            </a:pPr>
            <a:r>
              <a:rPr lang="en-US" altLang="en-US" sz="4000" dirty="0">
                <a:latin typeface="Arial" panose="020B0604020202020204" pitchFamily="34" charset="0"/>
              </a:rPr>
              <a:t>    4. Thus, we can see that the term “Son of David” is charged with a very special significance for the Jewish people.</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6</a:t>
            </a:fld>
            <a:endParaRPr lang="en-US" altLang="en-US"/>
          </a:p>
        </p:txBody>
      </p:sp>
    </p:spTree>
    <p:extLst>
      <p:ext uri="{BB962C8B-B14F-4D97-AF65-F5344CB8AC3E}">
        <p14:creationId xmlns:p14="http://schemas.microsoft.com/office/powerpoint/2010/main" val="4282900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a:t>
            </a:r>
            <a:r>
              <a:rPr lang="en-US" altLang="en-US" sz="1200" dirty="0">
                <a:solidFill>
                  <a:srgbClr val="CC3300"/>
                </a:solidFill>
              </a:rPr>
              <a:t>David’s Victory Over Goliath can be contrasted with Jesus’ Victory Over Sin &amp; Death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CC3300"/>
                </a:solidFill>
              </a:rPr>
              <a:t>&gt;&gt;&gt;&gt;&gt;&gt;&gt;&gt;&gt;&gt;&gt;&gt;&gt;&gt;&gt;&gt;</a:t>
            </a:r>
          </a:p>
          <a:p>
            <a:pPr eaLnBrk="1" hangingPunct="1">
              <a:lnSpc>
                <a:spcPct val="110000"/>
              </a:lnSpc>
              <a:buFontTx/>
              <a:buNone/>
            </a:pPr>
            <a:r>
              <a:rPr lang="en-US" altLang="en-US" sz="4000" dirty="0">
                <a:latin typeface="Arial" panose="020B0604020202020204" pitchFamily="34" charset="0"/>
              </a:rPr>
              <a:t>    2. Both men were sent by father with food and a message to be delivered to their hearers. (</a:t>
            </a:r>
            <a:r>
              <a:rPr lang="en-US" altLang="en-US" sz="4000" b="1" dirty="0">
                <a:latin typeface="Arial" panose="020B0604020202020204" pitchFamily="34" charset="0"/>
              </a:rPr>
              <a:t>1 Sam. 17:17-18</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Then Jesse said to his son David, "Take now for your brothers an ephah of this dried grain and these ten loaves, and run to your brothers at the camp. And carry these ten cheeses to the captain of their thousand, and see how your brothers fare, and bring back news of them."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1 Samuel 17:17-18</a:t>
            </a:r>
            <a:r>
              <a:rPr lang="en-US" sz="1200" b="0" i="0" u="none" strike="noStrike" baseline="0" dirty="0">
                <a:latin typeface="Times New Roman" panose="02020603050405020304" pitchFamily="18" charset="0"/>
              </a:rPr>
              <a:t>)</a:t>
            </a:r>
          </a:p>
          <a:p>
            <a:pPr rtl="0"/>
            <a:r>
              <a:rPr lang="en-US" altLang="en-US" sz="1200" b="0" i="0" u="none" strike="noStrike" baseline="0" dirty="0">
                <a:latin typeface="Times New Roman" panose="02020603050405020304" pitchFamily="18" charset="0"/>
              </a:rPr>
              <a:t>&gt;&gt;&gt;&gt;&gt;&gt;&gt;&gt;&gt;&gt;&gt;&gt;&gt;&gt;&gt;&gt;&gt;</a:t>
            </a:r>
            <a:endParaRPr lang="en-US" altLang="en-US" sz="4000" dirty="0">
              <a:latin typeface="Arial" panose="020B0604020202020204" pitchFamily="34" charset="0"/>
            </a:endParaRPr>
          </a:p>
          <a:p>
            <a:pPr lvl="0" eaLnBrk="1" hangingPunct="1">
              <a:lnSpc>
                <a:spcPct val="110000"/>
              </a:lnSpc>
              <a:buFontTx/>
              <a:buNone/>
            </a:pPr>
            <a:r>
              <a:rPr lang="en-US" altLang="en-US" sz="4000" dirty="0">
                <a:latin typeface="Arial" panose="020B0604020202020204" pitchFamily="34" charset="0"/>
              </a:rPr>
              <a:t>    3. Jesus came as the bread of life for everyone.  (</a:t>
            </a:r>
            <a:r>
              <a:rPr lang="en-US" altLang="en-US" sz="4000" b="1" dirty="0">
                <a:latin typeface="Arial" panose="020B0604020202020204" pitchFamily="34" charset="0"/>
              </a:rPr>
              <a:t>John 6:35; Heb. 1:1-2; John 8:31-32; 6:68</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And Jesus said to them, "I am the bread of life. He who comes to Me shall never hunger, and he who believes in Me shall never thirst.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John 6:35</a:t>
            </a:r>
            <a:r>
              <a:rPr lang="en-US" sz="1200" b="0" i="0" u="none" strike="noStrike" baseline="0" dirty="0">
                <a:latin typeface="Times New Roman" panose="02020603050405020304" pitchFamily="18" charset="0"/>
              </a:rPr>
              <a:t>)</a:t>
            </a:r>
            <a:endParaRPr lang="en-US" altLang="en-US" sz="4000" dirty="0">
              <a:latin typeface="Arial" panose="020B0604020202020204" pitchFamily="34" charset="0"/>
            </a:endParaRPr>
          </a:p>
          <a:p>
            <a:pPr lvl="0" eaLnBrk="1" hangingPunct="1">
              <a:lnSpc>
                <a:spcPct val="110000"/>
              </a:lnSpc>
              <a:buFontTx/>
              <a:buNone/>
            </a:pPr>
            <a:r>
              <a:rPr lang="en-US" altLang="en-US" sz="4000" dirty="0">
                <a:latin typeface="Arial" panose="020B0604020202020204" pitchFamily="34" charset="0"/>
              </a:rPr>
              <a:t>&gt;&gt;&gt;&gt;&gt;&gt;&gt;&gt;&gt;&gt;&gt;&gt;&gt;&gt;&gt;&gt;&gt;</a:t>
            </a:r>
          </a:p>
          <a:p>
            <a:pPr eaLnBrk="1" hangingPunct="1">
              <a:lnSpc>
                <a:spcPct val="110000"/>
              </a:lnSpc>
              <a:buFontTx/>
              <a:buNone/>
            </a:pPr>
            <a:r>
              <a:rPr lang="en-US" altLang="en-US" sz="4000" dirty="0">
                <a:latin typeface="Arial" panose="020B0604020202020204" pitchFamily="34" charset="0"/>
              </a:rPr>
              <a:t>    4. David’s brothers rejected Him as prideful and insolent. (</a:t>
            </a:r>
            <a:r>
              <a:rPr lang="en-US" altLang="en-US" sz="4000" b="1" dirty="0">
                <a:latin typeface="Arial" panose="020B0604020202020204" pitchFamily="34" charset="0"/>
              </a:rPr>
              <a:t>1 Sam. 17:28</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Now Eliab his oldest brother heard when he spoke to the men; and Eliab's anger was aroused against David, and he said, "Why did you come down here? And with whom have you left those few sheep in the wilderness? I know your pride and the insolence of your heart, for you have come down to see the battle."</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1 Samuel 17:28</a:t>
            </a:r>
            <a:r>
              <a:rPr lang="en-US" sz="1200" b="0" i="0" u="none" strike="noStrike" baseline="0" dirty="0">
                <a:latin typeface="Times New Roman" panose="02020603050405020304" pitchFamily="18" charset="0"/>
              </a:rPr>
              <a:t>)</a:t>
            </a:r>
          </a:p>
          <a:p>
            <a:pPr rtl="0"/>
            <a:r>
              <a:rPr lang="en-US" altLang="en-US" sz="1200" b="0" i="0" u="none" strike="noStrike" baseline="0" dirty="0">
                <a:latin typeface="Times New Roman" panose="02020603050405020304" pitchFamily="18" charset="0"/>
              </a:rPr>
              <a:t>&gt;&gt;&gt;&gt;&gt;&gt;&gt;&gt;&gt;&gt;&gt;&gt;&gt;&gt;&gt;&gt;&gt;</a:t>
            </a:r>
            <a:endParaRPr lang="en-US" altLang="en-US" sz="4000" dirty="0">
              <a:latin typeface="Arial" panose="020B0604020202020204" pitchFamily="34" charset="0"/>
            </a:endParaRPr>
          </a:p>
          <a:p>
            <a:pPr lvl="0" eaLnBrk="1" hangingPunct="1">
              <a:lnSpc>
                <a:spcPct val="110000"/>
              </a:lnSpc>
              <a:buFontTx/>
              <a:buNone/>
            </a:pPr>
            <a:r>
              <a:rPr lang="en-US" altLang="en-US" sz="4000" dirty="0">
                <a:latin typeface="Arial" panose="020B0604020202020204" pitchFamily="34" charset="0"/>
              </a:rPr>
              <a:t>    5. Jesus (</a:t>
            </a:r>
            <a:r>
              <a:rPr lang="en-US" altLang="en-US" sz="4000" b="1" dirty="0">
                <a:latin typeface="Arial" panose="020B0604020202020204" pitchFamily="34" charset="0"/>
              </a:rPr>
              <a:t>John 1:11; Acts 4:10-11</a:t>
            </a:r>
            <a:r>
              <a:rPr lang="en-US" altLang="en-US" sz="4000" b="0" dirty="0">
                <a:latin typeface="Arial" panose="020B0604020202020204" pitchFamily="34" charset="0"/>
              </a:rPr>
              <a:t> rejected chief corner stone</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He came to His own, and His own did not receive Him.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John 1:11</a:t>
            </a:r>
            <a:r>
              <a:rPr lang="en-US" sz="1200" b="0" i="0" u="none" strike="noStrike" baseline="0" dirty="0">
                <a:latin typeface="Times New Roman" panose="02020603050405020304" pitchFamily="18" charset="0"/>
              </a:rPr>
              <a:t>)</a:t>
            </a:r>
          </a:p>
          <a:p>
            <a:pPr lvl="0" eaLnBrk="1" hangingPunct="1">
              <a:lnSpc>
                <a:spcPct val="110000"/>
              </a:lnSpc>
              <a:buFontTx/>
              <a:buNone/>
            </a:pPr>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7</a:t>
            </a:fld>
            <a:endParaRPr lang="en-US" altLang="en-US"/>
          </a:p>
        </p:txBody>
      </p:sp>
    </p:spTree>
    <p:extLst>
      <p:ext uri="{BB962C8B-B14F-4D97-AF65-F5344CB8AC3E}">
        <p14:creationId xmlns:p14="http://schemas.microsoft.com/office/powerpoint/2010/main" val="358151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4000" dirty="0">
                <a:latin typeface="Arial" panose="020B0604020202020204" pitchFamily="34" charset="0"/>
              </a:rPr>
              <a:t>    1. Each man represented his people before critical eyes of the world.</a:t>
            </a:r>
          </a:p>
          <a:p>
            <a:pPr eaLnBrk="1" hangingPunct="1">
              <a:lnSpc>
                <a:spcPct val="110000"/>
              </a:lnSpc>
              <a:buFontTx/>
              <a:buNone/>
            </a:pPr>
            <a:r>
              <a:rPr lang="en-US" altLang="en-US" sz="4000" dirty="0">
                <a:latin typeface="Arial" panose="020B0604020202020204" pitchFamily="34" charset="0"/>
              </a:rPr>
              <a:t>&gt;&gt;&gt;&gt;&gt;&gt;&gt;&gt;&gt;&gt;&gt;&gt;</a:t>
            </a:r>
          </a:p>
          <a:p>
            <a:pPr lvl="0" eaLnBrk="1" hangingPunct="1">
              <a:lnSpc>
                <a:spcPct val="110000"/>
              </a:lnSpc>
              <a:buFontTx/>
              <a:buNone/>
            </a:pPr>
            <a:r>
              <a:rPr lang="en-US" altLang="en-US" sz="4000" dirty="0">
                <a:latin typeface="Arial" panose="020B0604020202020204" pitchFamily="34" charset="0"/>
              </a:rPr>
              <a:t>    2. Jesus is our only mediator with our Father. (</a:t>
            </a:r>
            <a:r>
              <a:rPr lang="en-US" altLang="en-US" sz="4000" b="1" dirty="0">
                <a:latin typeface="Arial" panose="020B0604020202020204" pitchFamily="34" charset="0"/>
              </a:rPr>
              <a:t>1 Tim. 2:5; 1 John 2:1</a:t>
            </a:r>
            <a:r>
              <a:rPr lang="en-US" altLang="en-US" sz="4000" dirty="0">
                <a:latin typeface="Arial" panose="020B0604020202020204" pitchFamily="34" charset="0"/>
              </a:rPr>
              <a:t>)</a:t>
            </a:r>
          </a:p>
          <a:p>
            <a:pPr lvl="0" eaLnBrk="1" hangingPunct="1">
              <a:lnSpc>
                <a:spcPct val="110000"/>
              </a:lnSpc>
              <a:buFontTx/>
              <a:buNone/>
            </a:pPr>
            <a:r>
              <a:rPr lang="en-US" altLang="en-US" sz="4000" dirty="0">
                <a:latin typeface="Arial" panose="020B0604020202020204" pitchFamily="34" charset="0"/>
              </a:rPr>
              <a:t>&gt;&gt;&gt;&gt;&gt;&gt;&gt;&gt;&gt;&gt;&gt;&gt;</a:t>
            </a:r>
          </a:p>
          <a:p>
            <a:pPr lvl="0" eaLnBrk="1" hangingPunct="1">
              <a:lnSpc>
                <a:spcPct val="110000"/>
              </a:lnSpc>
              <a:buFontTx/>
              <a:buNone/>
            </a:pPr>
            <a:r>
              <a:rPr lang="en-US" altLang="en-US" sz="4000" dirty="0">
                <a:latin typeface="Arial" panose="020B0604020202020204" pitchFamily="34" charset="0"/>
              </a:rPr>
              <a:t>    3. David rejected Saul’s armor and weapons of war. (</a:t>
            </a:r>
            <a:r>
              <a:rPr lang="en-US" altLang="en-US" sz="4000" b="1" dirty="0">
                <a:latin typeface="Arial" panose="020B0604020202020204" pitchFamily="34" charset="0"/>
              </a:rPr>
              <a:t>1 Sam. 17:38-39</a:t>
            </a:r>
            <a:r>
              <a:rPr lang="en-US" altLang="en-US" sz="4000" dirty="0">
                <a:latin typeface="Arial" panose="020B0604020202020204" pitchFamily="34" charset="0"/>
              </a:rPr>
              <a:t>)</a:t>
            </a:r>
          </a:p>
          <a:p>
            <a:pPr lvl="0" eaLnBrk="1" hangingPunct="1">
              <a:lnSpc>
                <a:spcPct val="110000"/>
              </a:lnSpc>
              <a:buFontTx/>
              <a:buNone/>
            </a:pPr>
            <a:r>
              <a:rPr lang="en-US" altLang="en-US" sz="4000" dirty="0">
                <a:latin typeface="Arial" panose="020B0604020202020204" pitchFamily="34" charset="0"/>
              </a:rPr>
              <a:t>&gt;&gt;&gt;&gt;&gt;&gt;&gt;&gt;&gt;&gt;&gt;&gt;</a:t>
            </a:r>
          </a:p>
          <a:p>
            <a:pPr lvl="0" eaLnBrk="1" hangingPunct="1">
              <a:lnSpc>
                <a:spcPct val="110000"/>
              </a:lnSpc>
              <a:buFontTx/>
              <a:buNone/>
            </a:pPr>
            <a:r>
              <a:rPr lang="en-US" altLang="en-US" sz="4000" dirty="0">
                <a:latin typeface="Arial" panose="020B0604020202020204" pitchFamily="34" charset="0"/>
              </a:rPr>
              <a:t>    4. Jesus also tells Peter “Put away sword” or perish by it.  (</a:t>
            </a:r>
            <a:r>
              <a:rPr lang="en-US" altLang="en-US" sz="4000" b="1" dirty="0">
                <a:latin typeface="Arial" panose="020B0604020202020204" pitchFamily="34" charset="0"/>
              </a:rPr>
              <a:t>Matt. 26:52-53</a:t>
            </a:r>
            <a:r>
              <a:rPr lang="en-US" altLang="en-US" sz="4000" dirty="0">
                <a:latin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8</a:t>
            </a:fld>
            <a:endParaRPr lang="en-US" altLang="en-US"/>
          </a:p>
        </p:txBody>
      </p:sp>
    </p:spTree>
    <p:extLst>
      <p:ext uri="{BB962C8B-B14F-4D97-AF65-F5344CB8AC3E}">
        <p14:creationId xmlns:p14="http://schemas.microsoft.com/office/powerpoint/2010/main" val="81681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buFontTx/>
              <a:buNone/>
            </a:pPr>
            <a:r>
              <a:rPr lang="en-US" altLang="en-US" sz="4000" dirty="0">
                <a:latin typeface="Arial" panose="020B0604020202020204" pitchFamily="34" charset="0"/>
              </a:rPr>
              <a:t>    1. David killed and cut off Goliath’s head with the giant’s own sword (</a:t>
            </a:r>
            <a:r>
              <a:rPr lang="en-US" altLang="en-US" sz="4000" b="1" dirty="0">
                <a:latin typeface="Arial" panose="020B0604020202020204" pitchFamily="34" charset="0"/>
              </a:rPr>
              <a:t>1 Sam. 17:51</a:t>
            </a:r>
            <a:r>
              <a:rPr lang="en-US" altLang="en-US" sz="4000" dirty="0">
                <a:latin typeface="Arial" panose="020B0604020202020204" pitchFamily="34" charset="0"/>
              </a:rPr>
              <a:t>)</a:t>
            </a:r>
          </a:p>
          <a:p>
            <a:pPr eaLnBrk="1" hangingPunct="1">
              <a:lnSpc>
                <a:spcPct val="110000"/>
              </a:lnSpc>
              <a:buFontTx/>
              <a:buNone/>
            </a:pPr>
            <a:r>
              <a:rPr lang="en-US" altLang="en-US" sz="4000" dirty="0">
                <a:latin typeface="Arial" panose="020B0604020202020204" pitchFamily="34" charset="0"/>
              </a:rPr>
              <a:t>&gt;&gt;&gt;&gt;&gt;&gt;&gt;&gt;&gt;&gt;&gt;&gt;&gt;&gt;&gt;&gt;&gt;&gt;</a:t>
            </a:r>
          </a:p>
          <a:p>
            <a:pPr lvl="0" eaLnBrk="1" hangingPunct="1">
              <a:lnSpc>
                <a:spcPct val="110000"/>
              </a:lnSpc>
              <a:buFontTx/>
              <a:buNone/>
            </a:pPr>
            <a:r>
              <a:rPr lang="en-US" altLang="en-US" sz="4000" dirty="0">
                <a:latin typeface="Arial" panose="020B0604020202020204" pitchFamily="34" charset="0"/>
              </a:rPr>
              <a:t>    2. Jesus defeated Satan with devil’s principal weapon – death (</a:t>
            </a:r>
            <a:r>
              <a:rPr lang="en-US" altLang="en-US" sz="4000" b="1" dirty="0">
                <a:latin typeface="Arial" panose="020B0604020202020204" pitchFamily="34" charset="0"/>
              </a:rPr>
              <a:t>Heb. 2:14</a:t>
            </a:r>
            <a:r>
              <a:rPr lang="en-US" altLang="en-US" sz="4000" dirty="0">
                <a:latin typeface="Arial" panose="020B0604020202020204" pitchFamily="34" charset="0"/>
              </a:rPr>
              <a:t>)</a:t>
            </a:r>
          </a:p>
          <a:p>
            <a:pPr rtl="0"/>
            <a:r>
              <a:rPr lang="en-US" sz="1200" b="0" i="1" u="none" strike="noStrike" baseline="0" dirty="0">
                <a:latin typeface="Times New Roman" panose="02020603050405020304" pitchFamily="18" charset="0"/>
              </a:rPr>
              <a:t>Inasmuch then as the children have partaken of flesh and blood, He Himself likewise shared in the same, that through death He might destroy him who had the power of death, that is, the devil,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Hebrews 2:14</a:t>
            </a:r>
            <a:r>
              <a:rPr lang="en-US" sz="1200" b="0" i="0" u="none" strike="noStrike" baseline="0" dirty="0">
                <a:latin typeface="Times New Roman" panose="02020603050405020304" pitchFamily="18" charset="0"/>
              </a:rPr>
              <a:t>)</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9</a:t>
            </a:fld>
            <a:endParaRPr lang="en-US" altLang="en-US"/>
          </a:p>
        </p:txBody>
      </p:sp>
    </p:spTree>
    <p:extLst>
      <p:ext uri="{BB962C8B-B14F-4D97-AF65-F5344CB8AC3E}">
        <p14:creationId xmlns:p14="http://schemas.microsoft.com/office/powerpoint/2010/main" val="331215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1. The d</a:t>
            </a:r>
            <a:r>
              <a:rPr lang="en-US" altLang="en-US" sz="1200" dirty="0">
                <a:solidFill>
                  <a:srgbClr val="CC3300"/>
                </a:solidFill>
              </a:rPr>
              <a:t>escendant of David is to Sit on Throne of David in Heaven.</a:t>
            </a:r>
          </a:p>
          <a:p>
            <a:pPr rtl="0"/>
            <a:r>
              <a:rPr lang="en-US" sz="1200" b="0" i="1" u="none" strike="noStrike" baseline="0" dirty="0">
                <a:latin typeface="Times New Roman" panose="02020603050405020304" pitchFamily="18" charset="0"/>
              </a:rPr>
              <a:t>"Men of Israel, hear these words: Jesus of Nazareth, a Man attested by God to you by miracles, wonders, and signs which God did through Him in your midst, as you yourselves also know-Him, being delivered by the determined purpose and foreknowledge of God, you have taken by lawless hands, have crucified, and put to death;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Acts 2:22-23</a:t>
            </a:r>
            <a:r>
              <a:rPr lang="en-US" sz="1200" b="0" i="0" u="none" strike="noStrike" baseline="0" dirty="0">
                <a:latin typeface="Times New Roman" panose="02020603050405020304" pitchFamily="18" charset="0"/>
              </a:rPr>
              <a:t>)</a:t>
            </a:r>
            <a:endParaRPr lang="en-US" altLang="en-US" sz="1200" dirty="0">
              <a:solidFill>
                <a:srgbClr val="CC3300"/>
              </a:solidFill>
            </a:endParaRPr>
          </a:p>
          <a:p>
            <a:r>
              <a:rPr lang="en-US" dirty="0"/>
              <a:t>&gt;&gt;&gt;&gt;&gt;&gt;&gt;&gt;&gt;&gt;&gt;&gt;&gt;&gt;&gt;&gt;&gt;&gt;</a:t>
            </a:r>
          </a:p>
          <a:p>
            <a:r>
              <a:rPr lang="en-US" dirty="0"/>
              <a:t>    2. From His own death He arose a victor over death and Satan.</a:t>
            </a:r>
          </a:p>
          <a:p>
            <a:r>
              <a:rPr lang="en-US" dirty="0"/>
              <a:t>&gt;&gt;&gt;&gt;&gt;&gt;&gt;&gt;&gt;&gt;&gt;&gt;&gt;&gt;&gt;&gt;&gt;&gt;</a:t>
            </a:r>
          </a:p>
          <a:p>
            <a:r>
              <a:rPr lang="en-US" dirty="0"/>
              <a:t>    3. He ascended in to Heaven to sit on the “throne of David”.</a:t>
            </a:r>
          </a:p>
          <a:p>
            <a:pPr rtl="0"/>
            <a:r>
              <a:rPr lang="en-US" sz="1200" b="0" i="1" u="none" strike="noStrike" baseline="0" dirty="0">
                <a:latin typeface="Times New Roman" panose="02020603050405020304" pitchFamily="18" charset="0"/>
              </a:rPr>
              <a:t>"For David did not ascend into the heavens, but he says himself: 'THE LORD SAID TO MY LORD, "SIT AT MY RIGHT HAND, TILL I MAKE YOUR ENEMIES YOUR FOOTSTOOL." ‘   </a:t>
            </a:r>
            <a:r>
              <a:rPr lang="en-US" sz="1200" b="0" i="0" u="none" strike="noStrike" baseline="0" dirty="0">
                <a:latin typeface="Times New Roman" panose="02020603050405020304" pitchFamily="18" charset="0"/>
              </a:rPr>
              <a:t>(</a:t>
            </a:r>
            <a:r>
              <a:rPr lang="en-US" sz="1200" b="1" i="0" u="none" strike="noStrike" baseline="0" dirty="0">
                <a:latin typeface="Times New Roman" panose="02020603050405020304" pitchFamily="18" charset="0"/>
              </a:rPr>
              <a:t>Acts 2:34-35</a:t>
            </a:r>
            <a:r>
              <a:rPr lang="en-US" sz="1200" b="0" i="0" u="none" strike="noStrike" baseline="0" dirty="0">
                <a:latin typeface="Times New Roman" panose="02020603050405020304" pitchFamily="18" charset="0"/>
              </a:rPr>
              <a:t>)</a:t>
            </a:r>
          </a:p>
          <a:p>
            <a:pPr rtl="0"/>
            <a:r>
              <a:rPr lang="en-US" sz="1200" b="0" i="0" u="none" strike="noStrike" baseline="0" dirty="0">
                <a:latin typeface="Times New Roman" panose="02020603050405020304" pitchFamily="18" charset="0"/>
              </a:rPr>
              <a:t>    4. He now reigns with His Father from the throne room of Heave.</a:t>
            </a:r>
          </a:p>
          <a:p>
            <a:pPr rtl="0"/>
            <a:endParaRPr lang="en-US" sz="12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8BB1596-27ED-4EF2-92A5-E393BFB8DF7E}" type="slidenum">
              <a:rPr lang="en-US" altLang="en-US" smtClean="0"/>
              <a:pPr/>
              <a:t>10</a:t>
            </a:fld>
            <a:endParaRPr lang="en-US" altLang="en-US"/>
          </a:p>
        </p:txBody>
      </p:sp>
    </p:spTree>
    <p:extLst>
      <p:ext uri="{BB962C8B-B14F-4D97-AF65-F5344CB8AC3E}">
        <p14:creationId xmlns:p14="http://schemas.microsoft.com/office/powerpoint/2010/main" val="342087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E5046C1-BA60-4788-8C54-A5B070D681F4}" type="slidenum">
              <a:rPr lang="en-US" altLang="en-US" smtClean="0"/>
              <a:pPr/>
              <a:t>‹#›</a:t>
            </a:fld>
            <a:endParaRPr lang="en-US" altLang="en-US"/>
          </a:p>
        </p:txBody>
      </p:sp>
    </p:spTree>
    <p:extLst>
      <p:ext uri="{BB962C8B-B14F-4D97-AF65-F5344CB8AC3E}">
        <p14:creationId xmlns:p14="http://schemas.microsoft.com/office/powerpoint/2010/main" val="75545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AA11EA5-458B-41CF-9D8B-94B6B37BF196}" type="slidenum">
              <a:rPr lang="en-US" altLang="en-US" smtClean="0"/>
              <a:pPr/>
              <a:t>‹#›</a:t>
            </a:fld>
            <a:endParaRPr lang="en-US" altLang="en-US"/>
          </a:p>
        </p:txBody>
      </p:sp>
    </p:spTree>
    <p:extLst>
      <p:ext uri="{BB962C8B-B14F-4D97-AF65-F5344CB8AC3E}">
        <p14:creationId xmlns:p14="http://schemas.microsoft.com/office/powerpoint/2010/main" val="409648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CD54081-A022-4EC0-87C8-B760A011B6F6}" type="slidenum">
              <a:rPr lang="en-US" altLang="en-US" smtClean="0"/>
              <a:pPr/>
              <a:t>‹#›</a:t>
            </a:fld>
            <a:endParaRPr lang="en-US" altLang="en-US"/>
          </a:p>
        </p:txBody>
      </p:sp>
    </p:spTree>
    <p:extLst>
      <p:ext uri="{BB962C8B-B14F-4D97-AF65-F5344CB8AC3E}">
        <p14:creationId xmlns:p14="http://schemas.microsoft.com/office/powerpoint/2010/main" val="23301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A81B03D-348D-40D9-9FC4-74C95D33D318}" type="slidenum">
              <a:rPr lang="en-US" altLang="en-US" smtClean="0"/>
              <a:pPr/>
              <a:t>‹#›</a:t>
            </a:fld>
            <a:endParaRPr lang="en-US" altLang="en-US"/>
          </a:p>
        </p:txBody>
      </p:sp>
    </p:spTree>
    <p:extLst>
      <p:ext uri="{BB962C8B-B14F-4D97-AF65-F5344CB8AC3E}">
        <p14:creationId xmlns:p14="http://schemas.microsoft.com/office/powerpoint/2010/main" val="203317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E62E576-C3C4-4D92-80E4-1AF0B6359F04}" type="slidenum">
              <a:rPr lang="en-US" altLang="en-US" smtClean="0"/>
              <a:pPr/>
              <a:t>‹#›</a:t>
            </a:fld>
            <a:endParaRPr lang="en-US" altLang="en-US"/>
          </a:p>
        </p:txBody>
      </p:sp>
    </p:spTree>
    <p:extLst>
      <p:ext uri="{BB962C8B-B14F-4D97-AF65-F5344CB8AC3E}">
        <p14:creationId xmlns:p14="http://schemas.microsoft.com/office/powerpoint/2010/main" val="407560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1B8FFED-6715-446D-A7DA-7CA7FE1D5021}" type="slidenum">
              <a:rPr lang="en-US" altLang="en-US" smtClean="0"/>
              <a:pPr/>
              <a:t>‹#›</a:t>
            </a:fld>
            <a:endParaRPr lang="en-US" altLang="en-US"/>
          </a:p>
        </p:txBody>
      </p:sp>
    </p:spTree>
    <p:extLst>
      <p:ext uri="{BB962C8B-B14F-4D97-AF65-F5344CB8AC3E}">
        <p14:creationId xmlns:p14="http://schemas.microsoft.com/office/powerpoint/2010/main" val="220766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BAEAADEE-A7CE-4CF4-B7C0-C6CDBC088A7C}" type="slidenum">
              <a:rPr lang="en-US" altLang="en-US" smtClean="0"/>
              <a:pPr/>
              <a:t>‹#›</a:t>
            </a:fld>
            <a:endParaRPr lang="en-US" altLang="en-US"/>
          </a:p>
        </p:txBody>
      </p:sp>
    </p:spTree>
    <p:extLst>
      <p:ext uri="{BB962C8B-B14F-4D97-AF65-F5344CB8AC3E}">
        <p14:creationId xmlns:p14="http://schemas.microsoft.com/office/powerpoint/2010/main" val="106154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F881DF8-EDD5-4BCE-8368-5EF59DE139BF}" type="slidenum">
              <a:rPr lang="en-US" altLang="en-US" smtClean="0"/>
              <a:pPr/>
              <a:t>‹#›</a:t>
            </a:fld>
            <a:endParaRPr lang="en-US" altLang="en-US"/>
          </a:p>
        </p:txBody>
      </p:sp>
    </p:spTree>
    <p:extLst>
      <p:ext uri="{BB962C8B-B14F-4D97-AF65-F5344CB8AC3E}">
        <p14:creationId xmlns:p14="http://schemas.microsoft.com/office/powerpoint/2010/main" val="314616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469F0C57-0241-4027-ABDF-AA53E100734C}" type="slidenum">
              <a:rPr lang="en-US" altLang="en-US" smtClean="0"/>
              <a:pPr/>
              <a:t>‹#›</a:t>
            </a:fld>
            <a:endParaRPr lang="en-US" altLang="en-US"/>
          </a:p>
        </p:txBody>
      </p:sp>
    </p:spTree>
    <p:extLst>
      <p:ext uri="{BB962C8B-B14F-4D97-AF65-F5344CB8AC3E}">
        <p14:creationId xmlns:p14="http://schemas.microsoft.com/office/powerpoint/2010/main" val="27749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4F43503-8713-4D9B-BE2C-4E93417C76DD}" type="slidenum">
              <a:rPr lang="en-US" altLang="en-US" smtClean="0"/>
              <a:pPr/>
              <a:t>‹#›</a:t>
            </a:fld>
            <a:endParaRPr lang="en-US" altLang="en-US"/>
          </a:p>
        </p:txBody>
      </p:sp>
    </p:spTree>
    <p:extLst>
      <p:ext uri="{BB962C8B-B14F-4D97-AF65-F5344CB8AC3E}">
        <p14:creationId xmlns:p14="http://schemas.microsoft.com/office/powerpoint/2010/main" val="241729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A1A5DA8-F60B-4A65-A37A-7B2ED8F1D458}" type="slidenum">
              <a:rPr lang="en-US" altLang="en-US" smtClean="0"/>
              <a:pPr/>
              <a:t>‹#›</a:t>
            </a:fld>
            <a:endParaRPr lang="en-US" altLang="en-US"/>
          </a:p>
        </p:txBody>
      </p:sp>
    </p:spTree>
    <p:extLst>
      <p:ext uri="{BB962C8B-B14F-4D97-AF65-F5344CB8AC3E}">
        <p14:creationId xmlns:p14="http://schemas.microsoft.com/office/powerpoint/2010/main" val="429011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16C65-38FB-4225-A2FD-FF134924327E}" type="slidenum">
              <a:rPr lang="en-US" altLang="en-US" smtClean="0"/>
              <a:pPr/>
              <a:t>‹#›</a:t>
            </a:fld>
            <a:endParaRPr lang="en-US" altLang="en-US"/>
          </a:p>
        </p:txBody>
      </p:sp>
    </p:spTree>
    <p:extLst>
      <p:ext uri="{BB962C8B-B14F-4D97-AF65-F5344CB8AC3E}">
        <p14:creationId xmlns:p14="http://schemas.microsoft.com/office/powerpoint/2010/main" val="1408411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384FFC7-0D7E-483E-B3F4-5A5013843185}"/>
              </a:ext>
            </a:extLst>
          </p:cNvPr>
          <p:cNvSpPr txBox="1"/>
          <p:nvPr/>
        </p:nvSpPr>
        <p:spPr>
          <a:xfrm>
            <a:off x="609600" y="5341203"/>
            <a:ext cx="2183675" cy="830997"/>
          </a:xfrm>
          <a:prstGeom prst="rect">
            <a:avLst/>
          </a:prstGeom>
          <a:noFill/>
        </p:spPr>
        <p:txBody>
          <a:bodyPr wrap="none" rtlCol="0">
            <a:spAutoFit/>
          </a:bodyPr>
          <a:lstStyle/>
          <a:p>
            <a:r>
              <a:rPr lang="en-US" sz="2400" dirty="0">
                <a:solidFill>
                  <a:schemeClr val="bg1"/>
                </a:solidFill>
              </a:rPr>
              <a:t>Ranger</a:t>
            </a:r>
          </a:p>
          <a:p>
            <a:r>
              <a:rPr lang="en-US" sz="2400" dirty="0">
                <a:solidFill>
                  <a:schemeClr val="bg1"/>
                </a:solidFill>
              </a:rPr>
              <a:t>Church of Christ</a:t>
            </a:r>
          </a:p>
        </p:txBody>
      </p:sp>
      <p:sp>
        <p:nvSpPr>
          <p:cNvPr id="6" name="TextBox 5">
            <a:extLst>
              <a:ext uri="{FF2B5EF4-FFF2-40B4-BE49-F238E27FC236}">
                <a16:creationId xmlns:a16="http://schemas.microsoft.com/office/drawing/2014/main" xmlns="" id="{93B80A23-9C64-4532-BBD1-5443E8D74AEA}"/>
              </a:ext>
            </a:extLst>
          </p:cNvPr>
          <p:cNvSpPr txBox="1"/>
          <p:nvPr/>
        </p:nvSpPr>
        <p:spPr>
          <a:xfrm>
            <a:off x="609600" y="228600"/>
            <a:ext cx="3581400" cy="1200329"/>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p:spPr>
        <p:txBody>
          <a:bodyPr wrap="square" rtlCol="0">
            <a:spAutoFit/>
          </a:bodyPr>
          <a:lstStyle/>
          <a:p>
            <a:pPr algn="ctr"/>
            <a:r>
              <a:rPr lang="en-US" sz="3600" dirty="0">
                <a:solidFill>
                  <a:schemeClr val="bg1"/>
                </a:solidFill>
              </a:rPr>
              <a:t>Worship In </a:t>
            </a:r>
          </a:p>
          <a:p>
            <a:pPr algn="ctr"/>
            <a:r>
              <a:rPr lang="en-US" sz="3600" dirty="0">
                <a:solidFill>
                  <a:schemeClr val="bg1"/>
                </a:solidFill>
              </a:rPr>
              <a:t>Spirit and Truth</a:t>
            </a:r>
          </a:p>
        </p:txBody>
      </p:sp>
    </p:spTree>
    <p:extLst>
      <p:ext uri="{BB962C8B-B14F-4D97-AF65-F5344CB8AC3E}">
        <p14:creationId xmlns:p14="http://schemas.microsoft.com/office/powerpoint/2010/main" val="77616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a:extLst>
              <a:ext uri="{FF2B5EF4-FFF2-40B4-BE49-F238E27FC236}">
                <a16:creationId xmlns:a16="http://schemas.microsoft.com/office/drawing/2014/main" xmlns="" id="{9FEF20AC-02FC-4E82-8B9B-48EBDE6A7D67}"/>
              </a:ext>
            </a:extLst>
          </p:cNvPr>
          <p:cNvSpPr txBox="1">
            <a:spLocks noChangeArrowheads="1"/>
          </p:cNvSpPr>
          <p:nvPr/>
        </p:nvSpPr>
        <p:spPr bwMode="auto">
          <a:xfrm>
            <a:off x="609600" y="687597"/>
            <a:ext cx="10972799" cy="707886"/>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dirty="0">
                <a:solidFill>
                  <a:srgbClr val="CC3300"/>
                </a:solidFill>
              </a:rPr>
              <a:t>Descendant of David to Sit on Throne of David</a:t>
            </a:r>
          </a:p>
        </p:txBody>
      </p:sp>
      <p:sp>
        <p:nvSpPr>
          <p:cNvPr id="277507" name="Text Box 3">
            <a:extLst>
              <a:ext uri="{FF2B5EF4-FFF2-40B4-BE49-F238E27FC236}">
                <a16:creationId xmlns:a16="http://schemas.microsoft.com/office/drawing/2014/main" xmlns="" id="{E6F38F0C-029A-4C2A-B8DC-112D5E6B5F1C}"/>
              </a:ext>
            </a:extLst>
          </p:cNvPr>
          <p:cNvSpPr txBox="1">
            <a:spLocks noChangeArrowheads="1"/>
          </p:cNvSpPr>
          <p:nvPr/>
        </p:nvSpPr>
        <p:spPr bwMode="auto">
          <a:xfrm>
            <a:off x="1812925" y="1670051"/>
            <a:ext cx="641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endParaRPr lang="en-US" altLang="en-US" sz="4000">
              <a:latin typeface="Arial" panose="020B0604020202020204" pitchFamily="34" charset="0"/>
            </a:endParaRPr>
          </a:p>
        </p:txBody>
      </p:sp>
      <p:sp>
        <p:nvSpPr>
          <p:cNvPr id="277509" name="Text Box 5">
            <a:extLst>
              <a:ext uri="{FF2B5EF4-FFF2-40B4-BE49-F238E27FC236}">
                <a16:creationId xmlns:a16="http://schemas.microsoft.com/office/drawing/2014/main" xmlns="" id="{BAB19CB1-2E4E-46C5-80DD-018848DC28E6}"/>
              </a:ext>
            </a:extLst>
          </p:cNvPr>
          <p:cNvSpPr txBox="1">
            <a:spLocks noChangeArrowheads="1"/>
          </p:cNvSpPr>
          <p:nvPr/>
        </p:nvSpPr>
        <p:spPr bwMode="auto">
          <a:xfrm>
            <a:off x="1752600" y="1828801"/>
            <a:ext cx="30396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t>Acts 2:22-33</a:t>
            </a:r>
          </a:p>
        </p:txBody>
      </p:sp>
      <p:grpSp>
        <p:nvGrpSpPr>
          <p:cNvPr id="277516" name="Group 12">
            <a:extLst>
              <a:ext uri="{FF2B5EF4-FFF2-40B4-BE49-F238E27FC236}">
                <a16:creationId xmlns:a16="http://schemas.microsoft.com/office/drawing/2014/main" xmlns="" id="{13B99502-2FC9-4197-BA7A-327595F0E42F}"/>
              </a:ext>
            </a:extLst>
          </p:cNvPr>
          <p:cNvGrpSpPr>
            <a:grpSpLocks/>
          </p:cNvGrpSpPr>
          <p:nvPr/>
        </p:nvGrpSpPr>
        <p:grpSpPr bwMode="auto">
          <a:xfrm rot="19885891">
            <a:off x="1657811" y="3111317"/>
            <a:ext cx="1681163" cy="1905000"/>
            <a:chOff x="333" y="2688"/>
            <a:chExt cx="1059" cy="1200"/>
          </a:xfrm>
        </p:grpSpPr>
        <p:sp>
          <p:nvSpPr>
            <p:cNvPr id="277510" name="Text Box 6">
              <a:extLst>
                <a:ext uri="{FF2B5EF4-FFF2-40B4-BE49-F238E27FC236}">
                  <a16:creationId xmlns:a16="http://schemas.microsoft.com/office/drawing/2014/main" xmlns="" id="{A77465A5-A4D5-4F58-9092-4C23415FE704}"/>
                </a:ext>
              </a:extLst>
            </p:cNvPr>
            <p:cNvSpPr txBox="1">
              <a:spLocks noChangeArrowheads="1"/>
            </p:cNvSpPr>
            <p:nvPr/>
          </p:nvSpPr>
          <p:spPr bwMode="auto">
            <a:xfrm rot="3035193">
              <a:off x="103" y="3160"/>
              <a:ext cx="905" cy="4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0000CC"/>
                  </a:solidFill>
                </a:rPr>
                <a:t>Death</a:t>
              </a:r>
            </a:p>
          </p:txBody>
        </p:sp>
        <p:sp>
          <p:nvSpPr>
            <p:cNvPr id="277513" name="Line 9">
              <a:extLst>
                <a:ext uri="{FF2B5EF4-FFF2-40B4-BE49-F238E27FC236}">
                  <a16:creationId xmlns:a16="http://schemas.microsoft.com/office/drawing/2014/main" xmlns="" id="{EC890A99-8181-4F71-BFFC-49BF86FAB1E2}"/>
                </a:ext>
              </a:extLst>
            </p:cNvPr>
            <p:cNvSpPr>
              <a:spLocks noChangeShapeType="1"/>
            </p:cNvSpPr>
            <p:nvPr/>
          </p:nvSpPr>
          <p:spPr bwMode="auto">
            <a:xfrm>
              <a:off x="384" y="2688"/>
              <a:ext cx="1008" cy="1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7517" name="Group 13">
            <a:extLst>
              <a:ext uri="{FF2B5EF4-FFF2-40B4-BE49-F238E27FC236}">
                <a16:creationId xmlns:a16="http://schemas.microsoft.com/office/drawing/2014/main" xmlns="" id="{1599E4A8-5085-4413-AAF1-19307EF989D4}"/>
              </a:ext>
            </a:extLst>
          </p:cNvPr>
          <p:cNvGrpSpPr>
            <a:grpSpLocks/>
          </p:cNvGrpSpPr>
          <p:nvPr/>
        </p:nvGrpSpPr>
        <p:grpSpPr bwMode="auto">
          <a:xfrm rot="1412328">
            <a:off x="4383238" y="3415156"/>
            <a:ext cx="2922588" cy="1828800"/>
            <a:chOff x="1776" y="2688"/>
            <a:chExt cx="1841" cy="1152"/>
          </a:xfrm>
        </p:grpSpPr>
        <p:sp>
          <p:nvSpPr>
            <p:cNvPr id="277511" name="Text Box 7">
              <a:extLst>
                <a:ext uri="{FF2B5EF4-FFF2-40B4-BE49-F238E27FC236}">
                  <a16:creationId xmlns:a16="http://schemas.microsoft.com/office/drawing/2014/main" xmlns="" id="{4895BA96-6768-4DE9-AA75-8F04502F59DF}"/>
                </a:ext>
              </a:extLst>
            </p:cNvPr>
            <p:cNvSpPr txBox="1">
              <a:spLocks noChangeArrowheads="1"/>
            </p:cNvSpPr>
            <p:nvPr/>
          </p:nvSpPr>
          <p:spPr bwMode="auto">
            <a:xfrm rot="19133606">
              <a:off x="1833" y="3262"/>
              <a:ext cx="1784" cy="4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0000CC"/>
                  </a:solidFill>
                </a:rPr>
                <a:t>Resurrection</a:t>
              </a:r>
            </a:p>
          </p:txBody>
        </p:sp>
        <p:sp>
          <p:nvSpPr>
            <p:cNvPr id="277514" name="Line 10">
              <a:extLst>
                <a:ext uri="{FF2B5EF4-FFF2-40B4-BE49-F238E27FC236}">
                  <a16:creationId xmlns:a16="http://schemas.microsoft.com/office/drawing/2014/main" xmlns="" id="{C0BB1FB8-D4B9-445A-B1C7-0FBC88E6D419}"/>
                </a:ext>
              </a:extLst>
            </p:cNvPr>
            <p:cNvSpPr>
              <a:spLocks noChangeShapeType="1"/>
            </p:cNvSpPr>
            <p:nvPr/>
          </p:nvSpPr>
          <p:spPr bwMode="auto">
            <a:xfrm flipV="1">
              <a:off x="1776" y="2688"/>
              <a:ext cx="1344" cy="115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7520" name="Group 16">
            <a:extLst>
              <a:ext uri="{FF2B5EF4-FFF2-40B4-BE49-F238E27FC236}">
                <a16:creationId xmlns:a16="http://schemas.microsoft.com/office/drawing/2014/main" xmlns="" id="{1E281F97-2F15-4146-B4E5-E2A8B8C9E767}"/>
              </a:ext>
            </a:extLst>
          </p:cNvPr>
          <p:cNvGrpSpPr>
            <a:grpSpLocks/>
          </p:cNvGrpSpPr>
          <p:nvPr/>
        </p:nvGrpSpPr>
        <p:grpSpPr bwMode="auto">
          <a:xfrm>
            <a:off x="7467600" y="2209800"/>
            <a:ext cx="3505200" cy="1774825"/>
            <a:chOff x="3312" y="1776"/>
            <a:chExt cx="2208" cy="1118"/>
          </a:xfrm>
        </p:grpSpPr>
        <p:grpSp>
          <p:nvGrpSpPr>
            <p:cNvPr id="277518" name="Group 14">
              <a:extLst>
                <a:ext uri="{FF2B5EF4-FFF2-40B4-BE49-F238E27FC236}">
                  <a16:creationId xmlns:a16="http://schemas.microsoft.com/office/drawing/2014/main" xmlns="" id="{A263B305-5B3F-4BCB-B3F0-BF48AF2E1CCB}"/>
                </a:ext>
              </a:extLst>
            </p:cNvPr>
            <p:cNvGrpSpPr>
              <a:grpSpLocks/>
            </p:cNvGrpSpPr>
            <p:nvPr/>
          </p:nvGrpSpPr>
          <p:grpSpPr bwMode="auto">
            <a:xfrm>
              <a:off x="3312" y="2448"/>
              <a:ext cx="2108" cy="446"/>
              <a:chOff x="3312" y="2448"/>
              <a:chExt cx="2108" cy="446"/>
            </a:xfrm>
          </p:grpSpPr>
          <p:sp>
            <p:nvSpPr>
              <p:cNvPr id="277512" name="Text Box 8">
                <a:extLst>
                  <a:ext uri="{FF2B5EF4-FFF2-40B4-BE49-F238E27FC236}">
                    <a16:creationId xmlns:a16="http://schemas.microsoft.com/office/drawing/2014/main" xmlns="" id="{0B9B7B4E-A246-4ADC-9C83-50283CE175CB}"/>
                  </a:ext>
                </a:extLst>
              </p:cNvPr>
              <p:cNvSpPr txBox="1">
                <a:spLocks noChangeArrowheads="1"/>
              </p:cNvSpPr>
              <p:nvPr/>
            </p:nvSpPr>
            <p:spPr bwMode="auto">
              <a:xfrm>
                <a:off x="4368" y="2448"/>
                <a:ext cx="1052" cy="4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0000CC"/>
                    </a:solidFill>
                  </a:rPr>
                  <a:t>Throne</a:t>
                </a:r>
              </a:p>
            </p:txBody>
          </p:sp>
          <p:sp>
            <p:nvSpPr>
              <p:cNvPr id="277515" name="Line 11">
                <a:extLst>
                  <a:ext uri="{FF2B5EF4-FFF2-40B4-BE49-F238E27FC236}">
                    <a16:creationId xmlns:a16="http://schemas.microsoft.com/office/drawing/2014/main" xmlns="" id="{3B91CFDC-4484-4FDA-96B5-A7BDC8BD48D2}"/>
                  </a:ext>
                </a:extLst>
              </p:cNvPr>
              <p:cNvSpPr>
                <a:spLocks noChangeShapeType="1"/>
              </p:cNvSpPr>
              <p:nvPr/>
            </p:nvSpPr>
            <p:spPr bwMode="auto">
              <a:xfrm>
                <a:off x="3312" y="2688"/>
                <a:ext cx="1008"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77519" name="Picture 15" descr="MCj02379400000[1]">
              <a:extLst>
                <a:ext uri="{FF2B5EF4-FFF2-40B4-BE49-F238E27FC236}">
                  <a16:creationId xmlns:a16="http://schemas.microsoft.com/office/drawing/2014/main" xmlns="" id="{55E493F1-403C-4BFD-B32C-8AADCF123B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 y="1776"/>
              <a:ext cx="1085"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521" name="Text Box 17">
            <a:extLst>
              <a:ext uri="{FF2B5EF4-FFF2-40B4-BE49-F238E27FC236}">
                <a16:creationId xmlns:a16="http://schemas.microsoft.com/office/drawing/2014/main" xmlns="" id="{B94A58AA-3FD2-4BCB-9617-15E5BB7464F8}"/>
              </a:ext>
            </a:extLst>
          </p:cNvPr>
          <p:cNvSpPr txBox="1">
            <a:spLocks noChangeArrowheads="1"/>
          </p:cNvSpPr>
          <p:nvPr/>
        </p:nvSpPr>
        <p:spPr bwMode="auto">
          <a:xfrm>
            <a:off x="2367693" y="5666979"/>
            <a:ext cx="74621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wrap="none">
            <a:spAutoFit/>
          </a:bodyPr>
          <a:lstStyle/>
          <a:p>
            <a:r>
              <a:rPr lang="en-US" altLang="en-US" sz="4000" dirty="0"/>
              <a:t>Descendant and Promised </a:t>
            </a:r>
            <a:r>
              <a:rPr lang="en-US" altLang="en-US" sz="4000" dirty="0">
                <a:effectLst>
                  <a:outerShdw blurRad="38100" dist="38100" dir="2700000" algn="tl">
                    <a:srgbClr val="C0C0C0"/>
                  </a:outerShdw>
                </a:effectLst>
              </a:rPr>
              <a:t>Messiah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7516"/>
                                        </p:tgtEl>
                                        <p:attrNameLst>
                                          <p:attrName>style.visibility</p:attrName>
                                        </p:attrNameLst>
                                      </p:cBhvr>
                                      <p:to>
                                        <p:strVal val="visible"/>
                                      </p:to>
                                    </p:set>
                                    <p:animEffect transition="in" filter="wipe(left)">
                                      <p:cBhvr>
                                        <p:cTn id="7" dur="500"/>
                                        <p:tgtEl>
                                          <p:spTgt spid="277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77517"/>
                                        </p:tgtEl>
                                        <p:attrNameLst>
                                          <p:attrName>style.visibility</p:attrName>
                                        </p:attrNameLst>
                                      </p:cBhvr>
                                      <p:to>
                                        <p:strVal val="visible"/>
                                      </p:to>
                                    </p:set>
                                    <p:animEffect transition="in" filter="wipe(down)">
                                      <p:cBhvr>
                                        <p:cTn id="12" dur="500"/>
                                        <p:tgtEl>
                                          <p:spTgt spid="2775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7520"/>
                                        </p:tgtEl>
                                        <p:attrNameLst>
                                          <p:attrName>style.visibility</p:attrName>
                                        </p:attrNameLst>
                                      </p:cBhvr>
                                      <p:to>
                                        <p:strVal val="visible"/>
                                      </p:to>
                                    </p:set>
                                    <p:animEffect transition="in" filter="wipe(left)">
                                      <p:cBhvr>
                                        <p:cTn id="17" dur="500"/>
                                        <p:tgtEl>
                                          <p:spTgt spid="2775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7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MCSY00651_0000[1]">
            <a:extLst>
              <a:ext uri="{FF2B5EF4-FFF2-40B4-BE49-F238E27FC236}">
                <a16:creationId xmlns:a16="http://schemas.microsoft.com/office/drawing/2014/main" xmlns="" id="{D0FAFD13-C61A-430A-8FA8-5024A50B5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0"/>
            <a:ext cx="586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5" name="Text Box 3">
            <a:extLst>
              <a:ext uri="{FF2B5EF4-FFF2-40B4-BE49-F238E27FC236}">
                <a16:creationId xmlns:a16="http://schemas.microsoft.com/office/drawing/2014/main" xmlns="" id="{3AD21108-6C26-48C0-806C-98B2567A6556}"/>
              </a:ext>
            </a:extLst>
          </p:cNvPr>
          <p:cNvSpPr txBox="1">
            <a:spLocks noChangeArrowheads="1"/>
          </p:cNvSpPr>
          <p:nvPr/>
        </p:nvSpPr>
        <p:spPr bwMode="auto">
          <a:xfrm>
            <a:off x="1524000" y="2514600"/>
            <a:ext cx="3751262" cy="16764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4400" dirty="0">
                <a:solidFill>
                  <a:srgbClr val="CC3300"/>
                </a:solidFill>
                <a:effectLst>
                  <a:outerShdw blurRad="38100" dist="38100" dir="2700000" algn="tl">
                    <a:srgbClr val="C0C0C0"/>
                  </a:outerShdw>
                </a:effectLst>
              </a:rPr>
              <a:t>Jesus Christ</a:t>
            </a:r>
            <a:r>
              <a:rPr lang="en-US" altLang="en-US" sz="6000" dirty="0">
                <a:solidFill>
                  <a:srgbClr val="CC3300"/>
                </a:solidFill>
                <a:effectLst>
                  <a:outerShdw blurRad="38100" dist="38100" dir="2700000" algn="tl">
                    <a:srgbClr val="C0C0C0"/>
                  </a:outerShdw>
                </a:effectLst>
              </a:rPr>
              <a:t> </a:t>
            </a:r>
          </a:p>
          <a:p>
            <a:pPr algn="ctr"/>
            <a:r>
              <a:rPr lang="en-US" altLang="en-US" sz="4400" dirty="0">
                <a:solidFill>
                  <a:srgbClr val="CC3300"/>
                </a:solidFill>
                <a:effectLst>
                  <a:outerShdw blurRad="38100" dist="38100" dir="2700000" algn="tl">
                    <a:srgbClr val="C0C0C0"/>
                  </a:outerShdw>
                </a:effectLst>
              </a:rPr>
              <a:t>Son of Seven</a:t>
            </a:r>
          </a:p>
        </p:txBody>
      </p:sp>
      <p:sp>
        <p:nvSpPr>
          <p:cNvPr id="269316" name="Text Box 4">
            <a:extLst>
              <a:ext uri="{FF2B5EF4-FFF2-40B4-BE49-F238E27FC236}">
                <a16:creationId xmlns:a16="http://schemas.microsoft.com/office/drawing/2014/main" xmlns="" id="{2338E2C9-61C1-4F74-81B3-6F12A8F79617}"/>
              </a:ext>
            </a:extLst>
          </p:cNvPr>
          <p:cNvSpPr txBox="1">
            <a:spLocks noChangeArrowheads="1"/>
          </p:cNvSpPr>
          <p:nvPr/>
        </p:nvSpPr>
        <p:spPr bwMode="auto">
          <a:xfrm>
            <a:off x="7543800" y="2667000"/>
            <a:ext cx="3200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800" dirty="0"/>
              <a:t>Son of Abraham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9316"/>
                                        </p:tgtEl>
                                        <p:attrNameLst>
                                          <p:attrName>style.visibility</p:attrName>
                                        </p:attrNameLst>
                                      </p:cBhvr>
                                      <p:to>
                                        <p:strVal val="visible"/>
                                      </p:to>
                                    </p:set>
                                    <p:anim calcmode="lin" valueType="num">
                                      <p:cBhvr additive="base">
                                        <p:cTn id="7" dur="500" fill="hold"/>
                                        <p:tgtEl>
                                          <p:spTgt spid="269316"/>
                                        </p:tgtEl>
                                        <p:attrNameLst>
                                          <p:attrName>ppt_x</p:attrName>
                                        </p:attrNameLst>
                                      </p:cBhvr>
                                      <p:tavLst>
                                        <p:tav tm="0">
                                          <p:val>
                                            <p:strVal val="#ppt_x"/>
                                          </p:val>
                                        </p:tav>
                                        <p:tav tm="100000">
                                          <p:val>
                                            <p:strVal val="#ppt_x"/>
                                          </p:val>
                                        </p:tav>
                                      </p:tavLst>
                                    </p:anim>
                                    <p:anim calcmode="lin" valueType="num">
                                      <p:cBhvr additive="base">
                                        <p:cTn id="8" dur="500" fill="hold"/>
                                        <p:tgtEl>
                                          <p:spTgt spid="269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a:extLst>
              <a:ext uri="{FF2B5EF4-FFF2-40B4-BE49-F238E27FC236}">
                <a16:creationId xmlns:a16="http://schemas.microsoft.com/office/drawing/2014/main" xmlns="" id="{E1BB82A0-CA14-453D-82C8-AAF126034D61}"/>
              </a:ext>
            </a:extLst>
          </p:cNvPr>
          <p:cNvSpPr txBox="1">
            <a:spLocks noChangeArrowheads="1"/>
          </p:cNvSpPr>
          <p:nvPr/>
        </p:nvSpPr>
        <p:spPr bwMode="auto">
          <a:xfrm>
            <a:off x="609600" y="833021"/>
            <a:ext cx="10972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dirty="0">
                <a:latin typeface="Arial" panose="020B0604020202020204" pitchFamily="34" charset="0"/>
              </a:rPr>
              <a:t>Through his seed all nations blessed (</a:t>
            </a:r>
            <a:r>
              <a:rPr lang="en-US" altLang="en-US" sz="4000" b="1" dirty="0">
                <a:latin typeface="Arial" panose="020B0604020202020204" pitchFamily="34" charset="0"/>
              </a:rPr>
              <a:t>Gen. 26:3-4</a:t>
            </a:r>
            <a:r>
              <a:rPr lang="en-US" altLang="en-US" sz="4000" dirty="0">
                <a:latin typeface="Arial" panose="020B0604020202020204" pitchFamily="34" charset="0"/>
              </a:rPr>
              <a:t>)</a:t>
            </a:r>
          </a:p>
          <a:p>
            <a:pPr lvl="1" eaLnBrk="1" hangingPunct="1">
              <a:lnSpc>
                <a:spcPct val="120000"/>
              </a:lnSpc>
              <a:buFontTx/>
              <a:buChar char="•"/>
            </a:pPr>
            <a:r>
              <a:rPr lang="en-US" altLang="en-US" sz="4000" b="1" dirty="0">
                <a:latin typeface="Arial" panose="020B0604020202020204" pitchFamily="34" charset="0"/>
              </a:rPr>
              <a:t>Gal. 3:16 </a:t>
            </a:r>
            <a:r>
              <a:rPr lang="en-US" altLang="en-US" sz="4000" dirty="0">
                <a:latin typeface="Arial" panose="020B0604020202020204" pitchFamily="34" charset="0"/>
              </a:rPr>
              <a:t>– “seed” singular</a:t>
            </a:r>
          </a:p>
          <a:p>
            <a:pPr lvl="1" eaLnBrk="1" hangingPunct="1">
              <a:lnSpc>
                <a:spcPct val="120000"/>
              </a:lnSpc>
              <a:buFontTx/>
              <a:buChar char="•"/>
            </a:pPr>
            <a:r>
              <a:rPr lang="en-US" altLang="en-US" sz="4000" b="1" dirty="0">
                <a:latin typeface="Arial" panose="020B0604020202020204" pitchFamily="34" charset="0"/>
              </a:rPr>
              <a:t>Gal. 3:26-29 </a:t>
            </a:r>
            <a:r>
              <a:rPr lang="en-US" altLang="en-US" sz="4000" dirty="0">
                <a:latin typeface="Arial" panose="020B0604020202020204" pitchFamily="34" charset="0"/>
              </a:rPr>
              <a:t>– If Christ’s then heirs according to promise</a:t>
            </a:r>
          </a:p>
          <a:p>
            <a:pPr eaLnBrk="1" hangingPunct="1">
              <a:lnSpc>
                <a:spcPct val="120000"/>
              </a:lnSpc>
              <a:buFont typeface="Wingdings" panose="05000000000000000000" pitchFamily="2" charset="2"/>
              <a:buChar char="§"/>
            </a:pPr>
            <a:r>
              <a:rPr lang="en-US" altLang="en-US" sz="4000" dirty="0">
                <a:latin typeface="Arial" panose="020B0604020202020204" pitchFamily="34" charset="0"/>
              </a:rPr>
              <a:t>Jesus was of legal descent through Isaac; unlike those of Ishmael (</a:t>
            </a:r>
            <a:r>
              <a:rPr lang="en-US" altLang="en-US" sz="4000" b="1" dirty="0">
                <a:latin typeface="Arial" panose="020B0604020202020204" pitchFamily="34" charset="0"/>
              </a:rPr>
              <a:t>Matt. 1; Luke 3</a:t>
            </a:r>
            <a:r>
              <a:rPr lang="en-US" altLang="en-US" sz="40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64194">
                                            <p:txEl>
                                              <p:pRg st="0" end="0"/>
                                            </p:txEl>
                                          </p:spTgt>
                                        </p:tgtEl>
                                        <p:attrNameLst>
                                          <p:attrName>style.visibility</p:attrName>
                                        </p:attrNameLst>
                                      </p:cBhvr>
                                      <p:to>
                                        <p:strVal val="visible"/>
                                      </p:to>
                                    </p:set>
                                    <p:animEffect transition="in" filter="wipe(right)">
                                      <p:cBhvr>
                                        <p:cTn id="7" dur="500"/>
                                        <p:tgtEl>
                                          <p:spTgt spid="264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64194">
                                            <p:txEl>
                                              <p:pRg st="1" end="1"/>
                                            </p:txEl>
                                          </p:spTgt>
                                        </p:tgtEl>
                                        <p:attrNameLst>
                                          <p:attrName>style.visibility</p:attrName>
                                        </p:attrNameLst>
                                      </p:cBhvr>
                                      <p:to>
                                        <p:strVal val="visible"/>
                                      </p:to>
                                    </p:set>
                                    <p:animEffect transition="in" filter="wipe(right)">
                                      <p:cBhvr>
                                        <p:cTn id="12" dur="500"/>
                                        <p:tgtEl>
                                          <p:spTgt spid="264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64194">
                                            <p:txEl>
                                              <p:pRg st="2" end="2"/>
                                            </p:txEl>
                                          </p:spTgt>
                                        </p:tgtEl>
                                        <p:attrNameLst>
                                          <p:attrName>style.visibility</p:attrName>
                                        </p:attrNameLst>
                                      </p:cBhvr>
                                      <p:to>
                                        <p:strVal val="visible"/>
                                      </p:to>
                                    </p:set>
                                    <p:animEffect transition="in" filter="wipe(right)">
                                      <p:cBhvr>
                                        <p:cTn id="17" dur="500"/>
                                        <p:tgtEl>
                                          <p:spTgt spid="2641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64194">
                                            <p:txEl>
                                              <p:pRg st="3" end="3"/>
                                            </p:txEl>
                                          </p:spTgt>
                                        </p:tgtEl>
                                        <p:attrNameLst>
                                          <p:attrName>style.visibility</p:attrName>
                                        </p:attrNameLst>
                                      </p:cBhvr>
                                      <p:to>
                                        <p:strVal val="visible"/>
                                      </p:to>
                                    </p:set>
                                    <p:animEffect transition="in" filter="wipe(right)">
                                      <p:cBhvr>
                                        <p:cTn id="22" dur="500"/>
                                        <p:tgtEl>
                                          <p:spTgt spid="264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a:extLst>
              <a:ext uri="{FF2B5EF4-FFF2-40B4-BE49-F238E27FC236}">
                <a16:creationId xmlns:a16="http://schemas.microsoft.com/office/drawing/2014/main" xmlns="" id="{6FC34331-39C6-4672-9D73-767D6656C34A}"/>
              </a:ext>
            </a:extLst>
          </p:cNvPr>
          <p:cNvSpPr txBox="1">
            <a:spLocks noChangeArrowheads="1"/>
          </p:cNvSpPr>
          <p:nvPr/>
        </p:nvSpPr>
        <p:spPr bwMode="auto">
          <a:xfrm>
            <a:off x="2879726" y="730250"/>
            <a:ext cx="6340475" cy="1555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800" dirty="0">
                <a:solidFill>
                  <a:srgbClr val="CC3300"/>
                </a:solidFill>
              </a:rPr>
              <a:t>Similarities Between Jesus and Isaac</a:t>
            </a:r>
          </a:p>
        </p:txBody>
      </p:sp>
      <p:sp>
        <p:nvSpPr>
          <p:cNvPr id="266243" name="Text Box 3">
            <a:extLst>
              <a:ext uri="{FF2B5EF4-FFF2-40B4-BE49-F238E27FC236}">
                <a16:creationId xmlns:a16="http://schemas.microsoft.com/office/drawing/2014/main" xmlns="" id="{FB27481F-F7E6-4D68-B1EE-F6C4F600E5E1}"/>
              </a:ext>
            </a:extLst>
          </p:cNvPr>
          <p:cNvSpPr txBox="1">
            <a:spLocks noChangeArrowheads="1"/>
          </p:cNvSpPr>
          <p:nvPr/>
        </p:nvSpPr>
        <p:spPr bwMode="auto">
          <a:xfrm>
            <a:off x="2819401" y="2817814"/>
            <a:ext cx="6416675" cy="228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dirty="0">
                <a:latin typeface="Arial" panose="020B0604020202020204" pitchFamily="34" charset="0"/>
              </a:rPr>
              <a:t>Offered as a sacrifice</a:t>
            </a:r>
          </a:p>
          <a:p>
            <a:pPr eaLnBrk="1" hangingPunct="1">
              <a:lnSpc>
                <a:spcPct val="120000"/>
              </a:lnSpc>
              <a:buFont typeface="Wingdings" panose="05000000000000000000" pitchFamily="2" charset="2"/>
              <a:buChar char="§"/>
            </a:pPr>
            <a:r>
              <a:rPr lang="en-US" altLang="en-US" sz="4000" dirty="0">
                <a:latin typeface="Arial" panose="020B0604020202020204" pitchFamily="34" charset="0"/>
              </a:rPr>
              <a:t>Submitted willingly</a:t>
            </a:r>
          </a:p>
          <a:p>
            <a:pPr eaLnBrk="1" hangingPunct="1">
              <a:lnSpc>
                <a:spcPct val="120000"/>
              </a:lnSpc>
              <a:buFont typeface="Wingdings" panose="05000000000000000000" pitchFamily="2" charset="2"/>
              <a:buChar char="§"/>
            </a:pPr>
            <a:r>
              <a:rPr lang="en-US" altLang="en-US" sz="4000" dirty="0">
                <a:latin typeface="Arial" panose="020B0604020202020204" pitchFamily="34" charset="0"/>
              </a:rPr>
              <a:t>Bore wood up the hill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wipe(right)">
                                      <p:cBhvr>
                                        <p:cTn id="7" dur="500"/>
                                        <p:tgtEl>
                                          <p:spTgt spid="266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66243">
                                            <p:txEl>
                                              <p:pRg st="1" end="1"/>
                                            </p:txEl>
                                          </p:spTgt>
                                        </p:tgtEl>
                                        <p:attrNameLst>
                                          <p:attrName>style.visibility</p:attrName>
                                        </p:attrNameLst>
                                      </p:cBhvr>
                                      <p:to>
                                        <p:strVal val="visible"/>
                                      </p:to>
                                    </p:set>
                                    <p:animEffect transition="in" filter="wipe(right)">
                                      <p:cBhvr>
                                        <p:cTn id="12" dur="500"/>
                                        <p:tgtEl>
                                          <p:spTgt spid="266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66243">
                                            <p:txEl>
                                              <p:pRg st="2" end="2"/>
                                            </p:txEl>
                                          </p:spTgt>
                                        </p:tgtEl>
                                        <p:attrNameLst>
                                          <p:attrName>style.visibility</p:attrName>
                                        </p:attrNameLst>
                                      </p:cBhvr>
                                      <p:to>
                                        <p:strVal val="visible"/>
                                      </p:to>
                                    </p:set>
                                    <p:animEffect transition="in" filter="wipe(right)">
                                      <p:cBhvr>
                                        <p:cTn id="17" dur="500"/>
                                        <p:tgtEl>
                                          <p:spTgt spid="266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MCSY00651_0000[1]">
            <a:extLst>
              <a:ext uri="{FF2B5EF4-FFF2-40B4-BE49-F238E27FC236}">
                <a16:creationId xmlns:a16="http://schemas.microsoft.com/office/drawing/2014/main" xmlns="" id="{5AB9EB5C-9812-4597-B9B5-125DEB66B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0"/>
            <a:ext cx="586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1" name="Text Box 3">
            <a:extLst>
              <a:ext uri="{FF2B5EF4-FFF2-40B4-BE49-F238E27FC236}">
                <a16:creationId xmlns:a16="http://schemas.microsoft.com/office/drawing/2014/main" xmlns="" id="{F486395D-E305-415E-92D2-A0C724460FDD}"/>
              </a:ext>
            </a:extLst>
          </p:cNvPr>
          <p:cNvSpPr txBox="1">
            <a:spLocks noChangeArrowheads="1"/>
          </p:cNvSpPr>
          <p:nvPr/>
        </p:nvSpPr>
        <p:spPr bwMode="auto">
          <a:xfrm>
            <a:off x="1817688" y="2590800"/>
            <a:ext cx="3751262" cy="16764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4400" dirty="0">
                <a:solidFill>
                  <a:srgbClr val="CC3300"/>
                </a:solidFill>
                <a:effectLst>
                  <a:outerShdw blurRad="38100" dist="38100" dir="2700000" algn="tl">
                    <a:srgbClr val="C0C0C0"/>
                  </a:outerShdw>
                </a:effectLst>
              </a:rPr>
              <a:t>Jesus Christ</a:t>
            </a:r>
            <a:r>
              <a:rPr lang="en-US" altLang="en-US" sz="6000" dirty="0">
                <a:solidFill>
                  <a:srgbClr val="CC3300"/>
                </a:solidFill>
                <a:effectLst>
                  <a:outerShdw blurRad="38100" dist="38100" dir="2700000" algn="tl">
                    <a:srgbClr val="C0C0C0"/>
                  </a:outerShdw>
                </a:effectLst>
              </a:rPr>
              <a:t> </a:t>
            </a:r>
          </a:p>
          <a:p>
            <a:pPr algn="ctr"/>
            <a:r>
              <a:rPr lang="en-US" altLang="en-US" sz="4400" dirty="0">
                <a:solidFill>
                  <a:srgbClr val="CC3300"/>
                </a:solidFill>
                <a:effectLst>
                  <a:outerShdw blurRad="38100" dist="38100" dir="2700000" algn="tl">
                    <a:srgbClr val="C0C0C0"/>
                  </a:outerShdw>
                </a:effectLst>
              </a:rPr>
              <a:t>Son of Seven</a:t>
            </a:r>
          </a:p>
        </p:txBody>
      </p:sp>
      <p:sp>
        <p:nvSpPr>
          <p:cNvPr id="258053" name="Text Box 5">
            <a:extLst>
              <a:ext uri="{FF2B5EF4-FFF2-40B4-BE49-F238E27FC236}">
                <a16:creationId xmlns:a16="http://schemas.microsoft.com/office/drawing/2014/main" xmlns="" id="{60A371AC-E11A-4A77-968F-D9DDD159B03D}"/>
              </a:ext>
            </a:extLst>
          </p:cNvPr>
          <p:cNvSpPr txBox="1">
            <a:spLocks noChangeArrowheads="1"/>
          </p:cNvSpPr>
          <p:nvPr/>
        </p:nvSpPr>
        <p:spPr bwMode="auto">
          <a:xfrm>
            <a:off x="8458200" y="2621340"/>
            <a:ext cx="22066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800" dirty="0"/>
              <a:t>Son of Adam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8053"/>
                                        </p:tgtEl>
                                        <p:attrNameLst>
                                          <p:attrName>style.visibility</p:attrName>
                                        </p:attrNameLst>
                                      </p:cBhvr>
                                      <p:to>
                                        <p:strVal val="visible"/>
                                      </p:to>
                                    </p:set>
                                    <p:anim calcmode="lin" valueType="num">
                                      <p:cBhvr additive="base">
                                        <p:cTn id="7" dur="500" fill="hold"/>
                                        <p:tgtEl>
                                          <p:spTgt spid="258053"/>
                                        </p:tgtEl>
                                        <p:attrNameLst>
                                          <p:attrName>ppt_x</p:attrName>
                                        </p:attrNameLst>
                                      </p:cBhvr>
                                      <p:tavLst>
                                        <p:tav tm="0">
                                          <p:val>
                                            <p:strVal val="#ppt_x"/>
                                          </p:val>
                                        </p:tav>
                                        <p:tav tm="100000">
                                          <p:val>
                                            <p:strVal val="#ppt_x"/>
                                          </p:val>
                                        </p:tav>
                                      </p:tavLst>
                                    </p:anim>
                                    <p:anim calcmode="lin" valueType="num">
                                      <p:cBhvr additive="base">
                                        <p:cTn id="8" dur="500" fill="hold"/>
                                        <p:tgtEl>
                                          <p:spTgt spid="258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a:extLst>
              <a:ext uri="{FF2B5EF4-FFF2-40B4-BE49-F238E27FC236}">
                <a16:creationId xmlns:a16="http://schemas.microsoft.com/office/drawing/2014/main" xmlns="" id="{D71971A1-1C60-4BAA-A911-07439855799F}"/>
              </a:ext>
            </a:extLst>
          </p:cNvPr>
          <p:cNvSpPr txBox="1">
            <a:spLocks noChangeArrowheads="1"/>
          </p:cNvSpPr>
          <p:nvPr/>
        </p:nvSpPr>
        <p:spPr bwMode="auto">
          <a:xfrm>
            <a:off x="609601" y="1035308"/>
            <a:ext cx="109728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latin typeface="Arial" panose="020B0604020202020204" pitchFamily="34" charset="0"/>
              </a:rPr>
              <a:t>Physically all are sons of Adam</a:t>
            </a:r>
          </a:p>
          <a:p>
            <a:pPr eaLnBrk="1" hangingPunct="1">
              <a:lnSpc>
                <a:spcPct val="110000"/>
              </a:lnSpc>
              <a:buFont typeface="Wingdings" panose="05000000000000000000" pitchFamily="2" charset="2"/>
              <a:buChar char="§"/>
            </a:pPr>
            <a:r>
              <a:rPr lang="en-US" altLang="en-US" sz="4000" dirty="0">
                <a:latin typeface="Arial" panose="020B0604020202020204" pitchFamily="34" charset="0"/>
              </a:rPr>
              <a:t>Christ’s sonship special (</a:t>
            </a:r>
            <a:r>
              <a:rPr lang="en-US" altLang="en-US" sz="4000" b="1" dirty="0">
                <a:latin typeface="Arial" panose="020B0604020202020204" pitchFamily="34" charset="0"/>
              </a:rPr>
              <a:t>1 Cor. 15:45</a:t>
            </a:r>
            <a:r>
              <a:rPr lang="en-US" altLang="en-US" sz="4000" dirty="0">
                <a:latin typeface="Arial" panose="020B0604020202020204" pitchFamily="34" charset="0"/>
              </a:rPr>
              <a:t>)</a:t>
            </a:r>
          </a:p>
          <a:p>
            <a:pPr eaLnBrk="1" hangingPunct="1">
              <a:lnSpc>
                <a:spcPct val="110000"/>
              </a:lnSpc>
              <a:buFont typeface="Wingdings" panose="05000000000000000000" pitchFamily="2" charset="2"/>
              <a:buChar char="§"/>
            </a:pPr>
            <a:r>
              <a:rPr lang="en-US" altLang="en-US" sz="4000" dirty="0">
                <a:latin typeface="Arial" panose="020B0604020202020204" pitchFamily="34" charset="0"/>
              </a:rPr>
              <a:t>Both placed on Earth by miracle (</a:t>
            </a:r>
            <a:r>
              <a:rPr lang="en-US" altLang="en-US" sz="4000" b="1" dirty="0">
                <a:latin typeface="Arial" panose="020B0604020202020204" pitchFamily="34" charset="0"/>
              </a:rPr>
              <a:t>Gen. 2:7; Matt. 1:23</a:t>
            </a:r>
            <a:r>
              <a:rPr lang="en-US" altLang="en-US" sz="4000" dirty="0">
                <a:latin typeface="Arial" panose="020B0604020202020204" pitchFamily="34" charset="0"/>
              </a:rPr>
              <a:t>)</a:t>
            </a:r>
          </a:p>
          <a:p>
            <a:pPr eaLnBrk="1" hangingPunct="1">
              <a:lnSpc>
                <a:spcPct val="110000"/>
              </a:lnSpc>
              <a:buFont typeface="Wingdings" panose="05000000000000000000" pitchFamily="2" charset="2"/>
              <a:buChar char="§"/>
            </a:pPr>
            <a:r>
              <a:rPr lang="en-US" altLang="en-US" sz="4000" dirty="0">
                <a:latin typeface="Arial" panose="020B0604020202020204" pitchFamily="34" charset="0"/>
              </a:rPr>
              <a:t>Bride of both came from their sleep (</a:t>
            </a:r>
            <a:r>
              <a:rPr lang="en-US" altLang="en-US" sz="4000" b="1" dirty="0">
                <a:latin typeface="Arial" panose="020B0604020202020204" pitchFamily="34" charset="0"/>
              </a:rPr>
              <a:t>Gen. 2:21-24; Eph. 5:25-27</a:t>
            </a:r>
            <a:r>
              <a:rPr lang="en-US" altLang="en-US" sz="4000" dirty="0">
                <a:latin typeface="Arial" panose="020B0604020202020204" pitchFamily="34" charset="0"/>
              </a:rPr>
              <a:t>)</a:t>
            </a:r>
          </a:p>
          <a:p>
            <a:pPr lvl="1" eaLnBrk="1" hangingPunct="1">
              <a:lnSpc>
                <a:spcPct val="110000"/>
              </a:lnSpc>
              <a:buFontTx/>
              <a:buChar char="•"/>
            </a:pPr>
            <a:r>
              <a:rPr lang="en-US" altLang="en-US" sz="4000" dirty="0">
                <a:latin typeface="Arial" panose="020B0604020202020204" pitchFamily="34" charset="0"/>
              </a:rPr>
              <a:t>From their blood (</a:t>
            </a:r>
            <a:r>
              <a:rPr lang="en-US" altLang="en-US" sz="4000" b="1" dirty="0">
                <a:latin typeface="Arial" panose="020B0604020202020204" pitchFamily="34" charset="0"/>
              </a:rPr>
              <a:t>Acts 20:28</a:t>
            </a:r>
            <a:r>
              <a:rPr lang="en-US" altLang="en-US" sz="40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3170">
                                            <p:txEl>
                                              <p:pRg st="0" end="0"/>
                                            </p:txEl>
                                          </p:spTgt>
                                        </p:tgtEl>
                                        <p:attrNameLst>
                                          <p:attrName>style.visibility</p:attrName>
                                        </p:attrNameLst>
                                      </p:cBhvr>
                                      <p:to>
                                        <p:strVal val="visible"/>
                                      </p:to>
                                    </p:set>
                                    <p:anim calcmode="lin" valueType="num">
                                      <p:cBhvr additive="base">
                                        <p:cTn id="7" dur="500" fill="hold"/>
                                        <p:tgtEl>
                                          <p:spTgt spid="2631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31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3170">
                                            <p:txEl>
                                              <p:pRg st="1" end="1"/>
                                            </p:txEl>
                                          </p:spTgt>
                                        </p:tgtEl>
                                        <p:attrNameLst>
                                          <p:attrName>style.visibility</p:attrName>
                                        </p:attrNameLst>
                                      </p:cBhvr>
                                      <p:to>
                                        <p:strVal val="visible"/>
                                      </p:to>
                                    </p:set>
                                    <p:anim calcmode="lin" valueType="num">
                                      <p:cBhvr additive="base">
                                        <p:cTn id="13" dur="500" fill="hold"/>
                                        <p:tgtEl>
                                          <p:spTgt spid="2631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3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3170">
                                            <p:txEl>
                                              <p:pRg st="2" end="2"/>
                                            </p:txEl>
                                          </p:spTgt>
                                        </p:tgtEl>
                                        <p:attrNameLst>
                                          <p:attrName>style.visibility</p:attrName>
                                        </p:attrNameLst>
                                      </p:cBhvr>
                                      <p:to>
                                        <p:strVal val="visible"/>
                                      </p:to>
                                    </p:set>
                                    <p:anim calcmode="lin" valueType="num">
                                      <p:cBhvr additive="base">
                                        <p:cTn id="19" dur="500" fill="hold"/>
                                        <p:tgtEl>
                                          <p:spTgt spid="2631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31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3170">
                                            <p:txEl>
                                              <p:pRg st="3" end="3"/>
                                            </p:txEl>
                                          </p:spTgt>
                                        </p:tgtEl>
                                        <p:attrNameLst>
                                          <p:attrName>style.visibility</p:attrName>
                                        </p:attrNameLst>
                                      </p:cBhvr>
                                      <p:to>
                                        <p:strVal val="visible"/>
                                      </p:to>
                                    </p:set>
                                    <p:anim calcmode="lin" valueType="num">
                                      <p:cBhvr additive="base">
                                        <p:cTn id="25" dur="500" fill="hold"/>
                                        <p:tgtEl>
                                          <p:spTgt spid="26317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31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3170">
                                            <p:txEl>
                                              <p:pRg st="4" end="4"/>
                                            </p:txEl>
                                          </p:spTgt>
                                        </p:tgtEl>
                                        <p:attrNameLst>
                                          <p:attrName>style.visibility</p:attrName>
                                        </p:attrNameLst>
                                      </p:cBhvr>
                                      <p:to>
                                        <p:strVal val="visible"/>
                                      </p:to>
                                    </p:set>
                                    <p:anim calcmode="lin" valueType="num">
                                      <p:cBhvr additive="base">
                                        <p:cTn id="31" dur="500" fill="hold"/>
                                        <p:tgtEl>
                                          <p:spTgt spid="26317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317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descr="MCSY00651_0000[1]">
            <a:extLst>
              <a:ext uri="{FF2B5EF4-FFF2-40B4-BE49-F238E27FC236}">
                <a16:creationId xmlns:a16="http://schemas.microsoft.com/office/drawing/2014/main" xmlns="" id="{90CC5367-7355-4656-9B84-D46DEFDD2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0"/>
            <a:ext cx="586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3" name="Text Box 3">
            <a:extLst>
              <a:ext uri="{FF2B5EF4-FFF2-40B4-BE49-F238E27FC236}">
                <a16:creationId xmlns:a16="http://schemas.microsoft.com/office/drawing/2014/main" xmlns="" id="{74A8A818-BB7B-46DC-89BD-B3188E96CFCA}"/>
              </a:ext>
            </a:extLst>
          </p:cNvPr>
          <p:cNvSpPr txBox="1">
            <a:spLocks noChangeArrowheads="1"/>
          </p:cNvSpPr>
          <p:nvPr/>
        </p:nvSpPr>
        <p:spPr bwMode="auto">
          <a:xfrm>
            <a:off x="1524000" y="2590800"/>
            <a:ext cx="3751262" cy="16764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4400" dirty="0">
                <a:solidFill>
                  <a:srgbClr val="CC3300"/>
                </a:solidFill>
                <a:effectLst>
                  <a:outerShdw blurRad="38100" dist="38100" dir="2700000" algn="tl">
                    <a:srgbClr val="C0C0C0"/>
                  </a:outerShdw>
                </a:effectLst>
              </a:rPr>
              <a:t>Jesus Christ</a:t>
            </a:r>
            <a:r>
              <a:rPr lang="en-US" altLang="en-US" sz="6000" dirty="0">
                <a:solidFill>
                  <a:srgbClr val="CC3300"/>
                </a:solidFill>
                <a:effectLst>
                  <a:outerShdw blurRad="38100" dist="38100" dir="2700000" algn="tl">
                    <a:srgbClr val="C0C0C0"/>
                  </a:outerShdw>
                </a:effectLst>
              </a:rPr>
              <a:t> </a:t>
            </a:r>
          </a:p>
          <a:p>
            <a:pPr algn="ctr"/>
            <a:r>
              <a:rPr lang="en-US" altLang="en-US" sz="4400" dirty="0">
                <a:solidFill>
                  <a:srgbClr val="CC3300"/>
                </a:solidFill>
                <a:effectLst>
                  <a:outerShdw blurRad="38100" dist="38100" dir="2700000" algn="tl">
                    <a:srgbClr val="C0C0C0"/>
                  </a:outerShdw>
                </a:effectLst>
              </a:rPr>
              <a:t>Son of Seven</a:t>
            </a:r>
          </a:p>
        </p:txBody>
      </p:sp>
      <p:sp>
        <p:nvSpPr>
          <p:cNvPr id="271364" name="Text Box 4">
            <a:extLst>
              <a:ext uri="{FF2B5EF4-FFF2-40B4-BE49-F238E27FC236}">
                <a16:creationId xmlns:a16="http://schemas.microsoft.com/office/drawing/2014/main" xmlns="" id="{DCD7F9B8-4B50-4F18-9F0B-D4D330C21417}"/>
              </a:ext>
            </a:extLst>
          </p:cNvPr>
          <p:cNvSpPr txBox="1">
            <a:spLocks noChangeArrowheads="1"/>
          </p:cNvSpPr>
          <p:nvPr/>
        </p:nvSpPr>
        <p:spPr bwMode="auto">
          <a:xfrm>
            <a:off x="7772400" y="2635250"/>
            <a:ext cx="2895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800" dirty="0"/>
              <a:t>Son of Joseph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364"/>
                                        </p:tgtEl>
                                        <p:attrNameLst>
                                          <p:attrName>style.visibility</p:attrName>
                                        </p:attrNameLst>
                                      </p:cBhvr>
                                      <p:to>
                                        <p:strVal val="visible"/>
                                      </p:to>
                                    </p:set>
                                    <p:anim calcmode="lin" valueType="num">
                                      <p:cBhvr additive="base">
                                        <p:cTn id="7" dur="500" fill="hold"/>
                                        <p:tgtEl>
                                          <p:spTgt spid="271364"/>
                                        </p:tgtEl>
                                        <p:attrNameLst>
                                          <p:attrName>ppt_x</p:attrName>
                                        </p:attrNameLst>
                                      </p:cBhvr>
                                      <p:tavLst>
                                        <p:tav tm="0">
                                          <p:val>
                                            <p:strVal val="#ppt_x"/>
                                          </p:val>
                                        </p:tav>
                                        <p:tav tm="100000">
                                          <p:val>
                                            <p:strVal val="#ppt_x"/>
                                          </p:val>
                                        </p:tav>
                                      </p:tavLst>
                                    </p:anim>
                                    <p:anim calcmode="lin" valueType="num">
                                      <p:cBhvr additive="base">
                                        <p:cTn id="8" dur="500" fill="hold"/>
                                        <p:tgtEl>
                                          <p:spTgt spid="271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a:extLst>
              <a:ext uri="{FF2B5EF4-FFF2-40B4-BE49-F238E27FC236}">
                <a16:creationId xmlns:a16="http://schemas.microsoft.com/office/drawing/2014/main" xmlns="" id="{AC7DF758-4778-4987-965E-F20843878796}"/>
              </a:ext>
            </a:extLst>
          </p:cNvPr>
          <p:cNvSpPr txBox="1">
            <a:spLocks noChangeArrowheads="1"/>
          </p:cNvSpPr>
          <p:nvPr/>
        </p:nvSpPr>
        <p:spPr bwMode="auto">
          <a:xfrm>
            <a:off x="609600" y="2286000"/>
            <a:ext cx="10972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dirty="0">
                <a:latin typeface="Arial" panose="020B0604020202020204" pitchFamily="34" charset="0"/>
              </a:rPr>
              <a:t>His foster son (</a:t>
            </a:r>
            <a:r>
              <a:rPr lang="en-US" altLang="en-US" sz="4000" b="1" dirty="0">
                <a:latin typeface="Arial" panose="020B0604020202020204" pitchFamily="34" charset="0"/>
              </a:rPr>
              <a:t>Matt. 13:55; Luke  3:23</a:t>
            </a:r>
            <a:r>
              <a:rPr lang="en-US" altLang="en-US" sz="4000" dirty="0">
                <a:latin typeface="Arial" panose="020B0604020202020204" pitchFamily="34" charset="0"/>
              </a:rPr>
              <a:t>)</a:t>
            </a:r>
          </a:p>
          <a:p>
            <a:pPr eaLnBrk="1" hangingPunct="1">
              <a:lnSpc>
                <a:spcPct val="120000"/>
              </a:lnSpc>
              <a:buFont typeface="Wingdings" panose="05000000000000000000" pitchFamily="2" charset="2"/>
              <a:buChar char="§"/>
            </a:pPr>
            <a:r>
              <a:rPr lang="en-US" altLang="en-US" sz="4000" dirty="0">
                <a:latin typeface="Arial" panose="020B0604020202020204" pitchFamily="34" charset="0"/>
              </a:rPr>
              <a:t>The child Jesus was subject to His parents (</a:t>
            </a:r>
            <a:r>
              <a:rPr lang="en-US" altLang="en-US" sz="4000" b="1" dirty="0">
                <a:latin typeface="Arial" panose="020B0604020202020204" pitchFamily="34" charset="0"/>
              </a:rPr>
              <a:t>Luke 2:51</a:t>
            </a:r>
            <a:r>
              <a:rPr lang="en-US" altLang="en-US" sz="40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62146">
                                            <p:txEl>
                                              <p:pRg st="0" end="0"/>
                                            </p:txEl>
                                          </p:spTgt>
                                        </p:tgtEl>
                                        <p:attrNameLst>
                                          <p:attrName>style.visibility</p:attrName>
                                        </p:attrNameLst>
                                      </p:cBhvr>
                                      <p:to>
                                        <p:strVal val="visible"/>
                                      </p:to>
                                    </p:set>
                                    <p:animEffect transition="in" filter="blinds(vertical)">
                                      <p:cBhvr>
                                        <p:cTn id="7" dur="500"/>
                                        <p:tgtEl>
                                          <p:spTgt spid="262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62146">
                                            <p:txEl>
                                              <p:pRg st="1" end="1"/>
                                            </p:txEl>
                                          </p:spTgt>
                                        </p:tgtEl>
                                        <p:attrNameLst>
                                          <p:attrName>style.visibility</p:attrName>
                                        </p:attrNameLst>
                                      </p:cBhvr>
                                      <p:to>
                                        <p:strVal val="visible"/>
                                      </p:to>
                                    </p:set>
                                    <p:animEffect transition="in" filter="blinds(vertical)">
                                      <p:cBhvr>
                                        <p:cTn id="12" dur="500"/>
                                        <p:tgtEl>
                                          <p:spTgt spid="262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MCSY00651_0000[1]">
            <a:extLst>
              <a:ext uri="{FF2B5EF4-FFF2-40B4-BE49-F238E27FC236}">
                <a16:creationId xmlns:a16="http://schemas.microsoft.com/office/drawing/2014/main" xmlns="" id="{39A77C5A-1BA6-40F0-8E7D-6B8AC59F3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0"/>
            <a:ext cx="586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7" name="Text Box 3">
            <a:extLst>
              <a:ext uri="{FF2B5EF4-FFF2-40B4-BE49-F238E27FC236}">
                <a16:creationId xmlns:a16="http://schemas.microsoft.com/office/drawing/2014/main" xmlns="" id="{69A2CACA-866B-47B2-9293-1CD2116EDD64}"/>
              </a:ext>
            </a:extLst>
          </p:cNvPr>
          <p:cNvSpPr txBox="1">
            <a:spLocks noChangeArrowheads="1"/>
          </p:cNvSpPr>
          <p:nvPr/>
        </p:nvSpPr>
        <p:spPr bwMode="auto">
          <a:xfrm>
            <a:off x="1593850" y="2590800"/>
            <a:ext cx="3435350" cy="16764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400" dirty="0">
                <a:solidFill>
                  <a:srgbClr val="CC3300"/>
                </a:solidFill>
                <a:effectLst>
                  <a:outerShdw blurRad="38100" dist="38100" dir="2700000" algn="tl">
                    <a:srgbClr val="C0C0C0"/>
                  </a:outerShdw>
                </a:effectLst>
              </a:rPr>
              <a:t>Jesus Christ</a:t>
            </a:r>
            <a:r>
              <a:rPr lang="en-US" altLang="en-US" sz="6000" dirty="0">
                <a:solidFill>
                  <a:srgbClr val="CC3300"/>
                </a:solidFill>
                <a:effectLst>
                  <a:outerShdw blurRad="38100" dist="38100" dir="2700000" algn="tl">
                    <a:srgbClr val="C0C0C0"/>
                  </a:outerShdw>
                </a:effectLst>
              </a:rPr>
              <a:t> </a:t>
            </a:r>
          </a:p>
          <a:p>
            <a:pPr algn="ctr"/>
            <a:r>
              <a:rPr lang="en-US" altLang="en-US" sz="4400" dirty="0">
                <a:solidFill>
                  <a:srgbClr val="CC3300"/>
                </a:solidFill>
                <a:effectLst>
                  <a:outerShdw blurRad="38100" dist="38100" dir="2700000" algn="tl">
                    <a:srgbClr val="C0C0C0"/>
                  </a:outerShdw>
                </a:effectLst>
              </a:rPr>
              <a:t>Son of Seven</a:t>
            </a:r>
          </a:p>
        </p:txBody>
      </p:sp>
      <p:sp>
        <p:nvSpPr>
          <p:cNvPr id="272388" name="Text Box 4">
            <a:extLst>
              <a:ext uri="{FF2B5EF4-FFF2-40B4-BE49-F238E27FC236}">
                <a16:creationId xmlns:a16="http://schemas.microsoft.com/office/drawing/2014/main" xmlns="" id="{AE7E763F-61F8-4188-81A8-6315F26AEDA8}"/>
              </a:ext>
            </a:extLst>
          </p:cNvPr>
          <p:cNvSpPr txBox="1">
            <a:spLocks noChangeArrowheads="1"/>
          </p:cNvSpPr>
          <p:nvPr/>
        </p:nvSpPr>
        <p:spPr bwMode="auto">
          <a:xfrm>
            <a:off x="8763000" y="2667000"/>
            <a:ext cx="19240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800" dirty="0"/>
              <a:t>Son of Mary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2388"/>
                                        </p:tgtEl>
                                        <p:attrNameLst>
                                          <p:attrName>style.visibility</p:attrName>
                                        </p:attrNameLst>
                                      </p:cBhvr>
                                      <p:to>
                                        <p:strVal val="visible"/>
                                      </p:to>
                                    </p:set>
                                    <p:anim calcmode="lin" valueType="num">
                                      <p:cBhvr additive="base">
                                        <p:cTn id="7" dur="500" fill="hold"/>
                                        <p:tgtEl>
                                          <p:spTgt spid="272388"/>
                                        </p:tgtEl>
                                        <p:attrNameLst>
                                          <p:attrName>ppt_x</p:attrName>
                                        </p:attrNameLst>
                                      </p:cBhvr>
                                      <p:tavLst>
                                        <p:tav tm="0">
                                          <p:val>
                                            <p:strVal val="#ppt_x"/>
                                          </p:val>
                                        </p:tav>
                                        <p:tav tm="100000">
                                          <p:val>
                                            <p:strVal val="#ppt_x"/>
                                          </p:val>
                                        </p:tav>
                                      </p:tavLst>
                                    </p:anim>
                                    <p:anim calcmode="lin" valueType="num">
                                      <p:cBhvr additive="base">
                                        <p:cTn id="8" dur="500" fill="hold"/>
                                        <p:tgtEl>
                                          <p:spTgt spid="272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a:extLst>
              <a:ext uri="{FF2B5EF4-FFF2-40B4-BE49-F238E27FC236}">
                <a16:creationId xmlns:a16="http://schemas.microsoft.com/office/drawing/2014/main" xmlns="" id="{6044CC13-4DB6-49A1-9C3B-DDFD18D1EAC6}"/>
              </a:ext>
            </a:extLst>
          </p:cNvPr>
          <p:cNvSpPr txBox="1">
            <a:spLocks noChangeArrowheads="1"/>
          </p:cNvSpPr>
          <p:nvPr/>
        </p:nvSpPr>
        <p:spPr bwMode="auto">
          <a:xfrm>
            <a:off x="609600" y="1237595"/>
            <a:ext cx="10972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By virgin birth (</a:t>
            </a:r>
            <a:r>
              <a:rPr lang="en-US" altLang="en-US" sz="4000" b="1" dirty="0">
                <a:latin typeface="Arial" panose="020B0604020202020204" pitchFamily="34" charset="0"/>
              </a:rPr>
              <a:t>Matt. 1:20-23</a:t>
            </a:r>
            <a:r>
              <a:rPr lang="en-US" altLang="en-US" sz="4000" dirty="0">
                <a:latin typeface="Arial" panose="020B0604020202020204" pitchFamily="34" charset="0"/>
              </a:rPr>
              <a:t>)</a:t>
            </a:r>
          </a:p>
          <a:p>
            <a:pPr eaLnBrk="1" hangingPunct="1">
              <a:buFont typeface="Wingdings" panose="05000000000000000000" pitchFamily="2" charset="2"/>
              <a:buChar char="§"/>
            </a:pPr>
            <a:r>
              <a:rPr lang="en-US" altLang="en-US" sz="4000" dirty="0">
                <a:latin typeface="Arial" panose="020B0604020202020204" pitchFamily="34" charset="0"/>
              </a:rPr>
              <a:t>Jesus was her first born (</a:t>
            </a:r>
            <a:r>
              <a:rPr lang="en-US" altLang="en-US" sz="4000" b="1" dirty="0">
                <a:latin typeface="Arial" panose="020B0604020202020204" pitchFamily="34" charset="0"/>
              </a:rPr>
              <a:t>Matt. 13:55-56</a:t>
            </a:r>
            <a:r>
              <a:rPr lang="en-US" altLang="en-US" sz="4000" dirty="0">
                <a:latin typeface="Arial" panose="020B0604020202020204" pitchFamily="34" charset="0"/>
              </a:rPr>
              <a:t>)</a:t>
            </a:r>
          </a:p>
          <a:p>
            <a:pPr lvl="1" eaLnBrk="1" hangingPunct="1">
              <a:buFontTx/>
              <a:buChar char="•"/>
            </a:pPr>
            <a:r>
              <a:rPr lang="en-US" altLang="en-US" sz="4000" dirty="0">
                <a:latin typeface="Arial" panose="020B0604020202020204" pitchFamily="34" charset="0"/>
              </a:rPr>
              <a:t>Four brothers named (</a:t>
            </a:r>
            <a:r>
              <a:rPr lang="en-US" altLang="en-US" sz="4000" b="1" dirty="0">
                <a:latin typeface="Arial" panose="020B0604020202020204" pitchFamily="34" charset="0"/>
              </a:rPr>
              <a:t>55b</a:t>
            </a:r>
            <a:r>
              <a:rPr lang="en-US" altLang="en-US" sz="4000" dirty="0">
                <a:latin typeface="Arial" panose="020B0604020202020204" pitchFamily="34" charset="0"/>
              </a:rPr>
              <a:t>)</a:t>
            </a:r>
          </a:p>
          <a:p>
            <a:pPr lvl="1" eaLnBrk="1" hangingPunct="1">
              <a:buFontTx/>
              <a:buChar char="•"/>
            </a:pPr>
            <a:r>
              <a:rPr lang="en-US" altLang="en-US" sz="4000" dirty="0">
                <a:latin typeface="Arial" panose="020B0604020202020204" pitchFamily="34" charset="0"/>
              </a:rPr>
              <a:t>Undetermined number of sisters (</a:t>
            </a:r>
            <a:r>
              <a:rPr lang="en-US" altLang="en-US" sz="4000" b="1" dirty="0">
                <a:latin typeface="Arial" panose="020B0604020202020204" pitchFamily="34" charset="0"/>
              </a:rPr>
              <a:t>56a</a:t>
            </a:r>
            <a:r>
              <a:rPr lang="en-US" altLang="en-US" sz="4000" dirty="0">
                <a:latin typeface="Arial" panose="020B0604020202020204" pitchFamily="34" charset="0"/>
              </a:rPr>
              <a:t>)</a:t>
            </a:r>
          </a:p>
          <a:p>
            <a:pPr eaLnBrk="1" hangingPunct="1">
              <a:buFont typeface="Wingdings" panose="05000000000000000000" pitchFamily="2" charset="2"/>
              <a:buChar char="§"/>
            </a:pPr>
            <a:r>
              <a:rPr lang="en-US" altLang="en-US" sz="4000" dirty="0">
                <a:latin typeface="Arial" panose="020B0604020202020204" pitchFamily="34" charset="0"/>
              </a:rPr>
              <a:t>She was </a:t>
            </a:r>
            <a:r>
              <a:rPr lang="en-US" altLang="en-US" sz="4000" b="1" dirty="0">
                <a:latin typeface="Arial" panose="020B0604020202020204" pitchFamily="34" charset="0"/>
              </a:rPr>
              <a:t>NOT</a:t>
            </a:r>
            <a:r>
              <a:rPr lang="en-US" altLang="en-US" sz="4000" dirty="0">
                <a:latin typeface="Arial" panose="020B0604020202020204" pitchFamily="34" charset="0"/>
              </a:rPr>
              <a:t> the “</a:t>
            </a:r>
            <a:r>
              <a:rPr lang="en-US" altLang="en-US" sz="4000" b="1" dirty="0">
                <a:latin typeface="Arial" panose="020B0604020202020204" pitchFamily="34" charset="0"/>
              </a:rPr>
              <a:t>mother of God</a:t>
            </a:r>
            <a:r>
              <a:rPr lang="en-US" altLang="en-US" sz="4000" dirty="0">
                <a:latin typeface="Arial" panose="020B0604020202020204" pitchFamily="34" charset="0"/>
              </a:rPr>
              <a:t>,” but the Mother of Jesus [Eternal God incarnated in the body to which Mary gave birth]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59074">
                                            <p:txEl>
                                              <p:pRg st="0" end="0"/>
                                            </p:txEl>
                                          </p:spTgt>
                                        </p:tgtEl>
                                        <p:attrNameLst>
                                          <p:attrName>style.visibility</p:attrName>
                                        </p:attrNameLst>
                                      </p:cBhvr>
                                      <p:to>
                                        <p:strVal val="visible"/>
                                      </p:to>
                                    </p:set>
                                    <p:animEffect transition="in" filter="box(out)">
                                      <p:cBhvr>
                                        <p:cTn id="7" dur="500"/>
                                        <p:tgtEl>
                                          <p:spTgt spid="259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9074">
                                            <p:txEl>
                                              <p:pRg st="1" end="1"/>
                                            </p:txEl>
                                          </p:spTgt>
                                        </p:tgtEl>
                                        <p:attrNameLst>
                                          <p:attrName>style.visibility</p:attrName>
                                        </p:attrNameLst>
                                      </p:cBhvr>
                                      <p:to>
                                        <p:strVal val="visible"/>
                                      </p:to>
                                    </p:set>
                                    <p:animEffect transition="in" filter="box(out)">
                                      <p:cBhvr>
                                        <p:cTn id="12" dur="500"/>
                                        <p:tgtEl>
                                          <p:spTgt spid="2590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9074">
                                            <p:txEl>
                                              <p:pRg st="2" end="2"/>
                                            </p:txEl>
                                          </p:spTgt>
                                        </p:tgtEl>
                                        <p:attrNameLst>
                                          <p:attrName>style.visibility</p:attrName>
                                        </p:attrNameLst>
                                      </p:cBhvr>
                                      <p:to>
                                        <p:strVal val="visible"/>
                                      </p:to>
                                    </p:set>
                                    <p:animEffect transition="in" filter="box(out)">
                                      <p:cBhvr>
                                        <p:cTn id="17" dur="500"/>
                                        <p:tgtEl>
                                          <p:spTgt spid="2590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9074">
                                            <p:txEl>
                                              <p:pRg st="3" end="3"/>
                                            </p:txEl>
                                          </p:spTgt>
                                        </p:tgtEl>
                                        <p:attrNameLst>
                                          <p:attrName>style.visibility</p:attrName>
                                        </p:attrNameLst>
                                      </p:cBhvr>
                                      <p:to>
                                        <p:strVal val="visible"/>
                                      </p:to>
                                    </p:set>
                                    <p:animEffect transition="in" filter="box(out)">
                                      <p:cBhvr>
                                        <p:cTn id="22" dur="500"/>
                                        <p:tgtEl>
                                          <p:spTgt spid="2590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59074">
                                            <p:txEl>
                                              <p:pRg st="4" end="4"/>
                                            </p:txEl>
                                          </p:spTgt>
                                        </p:tgtEl>
                                        <p:attrNameLst>
                                          <p:attrName>style.visibility</p:attrName>
                                        </p:attrNameLst>
                                      </p:cBhvr>
                                      <p:to>
                                        <p:strVal val="visible"/>
                                      </p:to>
                                    </p:set>
                                    <p:animEffect transition="in" filter="box(out)">
                                      <p:cBhvr>
                                        <p:cTn id="27" dur="500"/>
                                        <p:tgtEl>
                                          <p:spTgt spid="2590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3" name="Picture 5" descr="MCSY00651_0000[1]">
            <a:extLst>
              <a:ext uri="{FF2B5EF4-FFF2-40B4-BE49-F238E27FC236}">
                <a16:creationId xmlns:a16="http://schemas.microsoft.com/office/drawing/2014/main" xmlns="" id="{36C39B78-560E-4E10-885B-FCAA492CF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0"/>
            <a:ext cx="586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4" name="Text Box 6">
            <a:extLst>
              <a:ext uri="{FF2B5EF4-FFF2-40B4-BE49-F238E27FC236}">
                <a16:creationId xmlns:a16="http://schemas.microsoft.com/office/drawing/2014/main" xmlns="" id="{9799672A-13CF-4A02-9C9E-5D2EA83E2FDE}"/>
              </a:ext>
            </a:extLst>
          </p:cNvPr>
          <p:cNvSpPr txBox="1">
            <a:spLocks noChangeArrowheads="1"/>
          </p:cNvSpPr>
          <p:nvPr/>
        </p:nvSpPr>
        <p:spPr bwMode="auto">
          <a:xfrm>
            <a:off x="1524000" y="2514600"/>
            <a:ext cx="2185214" cy="1754326"/>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5400" dirty="0">
                <a:solidFill>
                  <a:srgbClr val="CC3300"/>
                </a:solidFill>
                <a:effectLst>
                  <a:outerShdw blurRad="38100" dist="38100" dir="2700000" algn="tl">
                    <a:srgbClr val="C0C0C0"/>
                  </a:outerShdw>
                </a:effectLst>
              </a:rPr>
              <a:t>Jesus</a:t>
            </a:r>
          </a:p>
          <a:p>
            <a:r>
              <a:rPr lang="en-US" altLang="en-US" sz="5400" dirty="0">
                <a:solidFill>
                  <a:srgbClr val="CC3300"/>
                </a:solidFill>
                <a:effectLst>
                  <a:outerShdw blurRad="38100" dist="38100" dir="2700000" algn="tl">
                    <a:srgbClr val="C0C0C0"/>
                  </a:outerShdw>
                </a:effectLst>
              </a:rPr>
              <a:t>Christ</a:t>
            </a:r>
          </a:p>
        </p:txBody>
      </p:sp>
      <p:sp>
        <p:nvSpPr>
          <p:cNvPr id="252935" name="Text Box 7">
            <a:extLst>
              <a:ext uri="{FF2B5EF4-FFF2-40B4-BE49-F238E27FC236}">
                <a16:creationId xmlns:a16="http://schemas.microsoft.com/office/drawing/2014/main" xmlns="" id="{36C8BFAA-2394-4A07-8FD5-E2B8811177D9}"/>
              </a:ext>
            </a:extLst>
          </p:cNvPr>
          <p:cNvSpPr txBox="1">
            <a:spLocks noChangeArrowheads="1"/>
          </p:cNvSpPr>
          <p:nvPr/>
        </p:nvSpPr>
        <p:spPr bwMode="auto">
          <a:xfrm>
            <a:off x="8702397" y="2512874"/>
            <a:ext cx="1965603" cy="1754326"/>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5400" dirty="0">
                <a:solidFill>
                  <a:srgbClr val="CC3300"/>
                </a:solidFill>
                <a:effectLst>
                  <a:outerShdw blurRad="38100" dist="38100" dir="2700000" algn="tl">
                    <a:srgbClr val="C0C0C0"/>
                  </a:outerShdw>
                </a:effectLst>
              </a:rPr>
              <a:t>Son of</a:t>
            </a:r>
          </a:p>
          <a:p>
            <a:pPr algn="ctr"/>
            <a:r>
              <a:rPr lang="en-US" altLang="en-US" sz="5400" dirty="0">
                <a:solidFill>
                  <a:srgbClr val="CC3300"/>
                </a:solidFill>
                <a:effectLst>
                  <a:outerShdw blurRad="38100" dist="38100" dir="2700000" algn="tl">
                    <a:srgbClr val="C0C0C0"/>
                  </a:outerShdw>
                </a:effectLst>
              </a:rPr>
              <a:t>Seven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MCSY00651_0000[1]">
            <a:extLst>
              <a:ext uri="{FF2B5EF4-FFF2-40B4-BE49-F238E27FC236}">
                <a16:creationId xmlns:a16="http://schemas.microsoft.com/office/drawing/2014/main" xmlns="" id="{D2407390-7D89-417E-93B9-00533C498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0"/>
            <a:ext cx="586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1" name="Text Box 3">
            <a:extLst>
              <a:ext uri="{FF2B5EF4-FFF2-40B4-BE49-F238E27FC236}">
                <a16:creationId xmlns:a16="http://schemas.microsoft.com/office/drawing/2014/main" xmlns="" id="{B40C8096-56F3-4FAF-B73B-31AB2C699507}"/>
              </a:ext>
            </a:extLst>
          </p:cNvPr>
          <p:cNvSpPr txBox="1">
            <a:spLocks noChangeArrowheads="1"/>
          </p:cNvSpPr>
          <p:nvPr/>
        </p:nvSpPr>
        <p:spPr bwMode="auto">
          <a:xfrm>
            <a:off x="1519075" y="2514600"/>
            <a:ext cx="3129125" cy="1692771"/>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4400" dirty="0">
                <a:solidFill>
                  <a:srgbClr val="CC3300"/>
                </a:solidFill>
                <a:effectLst>
                  <a:outerShdw blurRad="38100" dist="38100" dir="2700000" algn="tl">
                    <a:srgbClr val="C0C0C0"/>
                  </a:outerShdw>
                </a:effectLst>
              </a:rPr>
              <a:t>Jesus Christ</a:t>
            </a:r>
            <a:r>
              <a:rPr lang="en-US" altLang="en-US" sz="6000" dirty="0">
                <a:solidFill>
                  <a:srgbClr val="CC3300"/>
                </a:solidFill>
                <a:effectLst>
                  <a:outerShdw blurRad="38100" dist="38100" dir="2700000" algn="tl">
                    <a:srgbClr val="C0C0C0"/>
                  </a:outerShdw>
                </a:effectLst>
              </a:rPr>
              <a:t> </a:t>
            </a:r>
          </a:p>
          <a:p>
            <a:pPr algn="ctr"/>
            <a:r>
              <a:rPr lang="en-US" altLang="en-US" sz="4400" dirty="0">
                <a:solidFill>
                  <a:srgbClr val="CC3300"/>
                </a:solidFill>
                <a:effectLst>
                  <a:outerShdw blurRad="38100" dist="38100" dir="2700000" algn="tl">
                    <a:srgbClr val="C0C0C0"/>
                  </a:outerShdw>
                </a:effectLst>
              </a:rPr>
              <a:t>Son of Seven</a:t>
            </a:r>
          </a:p>
        </p:txBody>
      </p:sp>
      <p:sp>
        <p:nvSpPr>
          <p:cNvPr id="273412" name="Text Box 4">
            <a:extLst>
              <a:ext uri="{FF2B5EF4-FFF2-40B4-BE49-F238E27FC236}">
                <a16:creationId xmlns:a16="http://schemas.microsoft.com/office/drawing/2014/main" xmlns="" id="{FB1C392B-450A-44AB-A817-D174CED3B161}"/>
              </a:ext>
            </a:extLst>
          </p:cNvPr>
          <p:cNvSpPr txBox="1">
            <a:spLocks noChangeArrowheads="1"/>
          </p:cNvSpPr>
          <p:nvPr/>
        </p:nvSpPr>
        <p:spPr bwMode="auto">
          <a:xfrm>
            <a:off x="8458200" y="2667000"/>
            <a:ext cx="2209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800" dirty="0"/>
              <a:t>Son of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3412"/>
                                        </p:tgtEl>
                                        <p:attrNameLst>
                                          <p:attrName>style.visibility</p:attrName>
                                        </p:attrNameLst>
                                      </p:cBhvr>
                                      <p:to>
                                        <p:strVal val="visible"/>
                                      </p:to>
                                    </p:set>
                                    <p:anim calcmode="lin" valueType="num">
                                      <p:cBhvr additive="base">
                                        <p:cTn id="7" dur="500" fill="hold"/>
                                        <p:tgtEl>
                                          <p:spTgt spid="273412"/>
                                        </p:tgtEl>
                                        <p:attrNameLst>
                                          <p:attrName>ppt_x</p:attrName>
                                        </p:attrNameLst>
                                      </p:cBhvr>
                                      <p:tavLst>
                                        <p:tav tm="0">
                                          <p:val>
                                            <p:strVal val="#ppt_x"/>
                                          </p:val>
                                        </p:tav>
                                        <p:tav tm="100000">
                                          <p:val>
                                            <p:strVal val="#ppt_x"/>
                                          </p:val>
                                        </p:tav>
                                      </p:tavLst>
                                    </p:anim>
                                    <p:anim calcmode="lin" valueType="num">
                                      <p:cBhvr additive="base">
                                        <p:cTn id="8" dur="500" fill="hold"/>
                                        <p:tgtEl>
                                          <p:spTgt spid="273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a:extLst>
              <a:ext uri="{FF2B5EF4-FFF2-40B4-BE49-F238E27FC236}">
                <a16:creationId xmlns:a16="http://schemas.microsoft.com/office/drawing/2014/main" xmlns="" id="{F227C4BD-0B59-4E06-9210-514B112B2CEC}"/>
              </a:ext>
            </a:extLst>
          </p:cNvPr>
          <p:cNvSpPr txBox="1">
            <a:spLocks noChangeArrowheads="1"/>
          </p:cNvSpPr>
          <p:nvPr/>
        </p:nvSpPr>
        <p:spPr bwMode="auto">
          <a:xfrm>
            <a:off x="533400" y="1035308"/>
            <a:ext cx="111252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latin typeface="Arial" panose="020B0604020202020204" pitchFamily="34" charset="0"/>
              </a:rPr>
              <a:t>Most frequent way Jesus referred to Himself</a:t>
            </a:r>
          </a:p>
          <a:p>
            <a:pPr lvl="1" eaLnBrk="1" hangingPunct="1">
              <a:lnSpc>
                <a:spcPct val="110000"/>
              </a:lnSpc>
              <a:buFontTx/>
              <a:buChar char="•"/>
            </a:pPr>
            <a:r>
              <a:rPr lang="en-US" altLang="en-US" sz="4000" dirty="0">
                <a:latin typeface="Arial" panose="020B0604020202020204" pitchFamily="34" charset="0"/>
              </a:rPr>
              <a:t>Matthew (</a:t>
            </a:r>
            <a:r>
              <a:rPr lang="en-US" altLang="en-US" sz="4000" b="1" dirty="0">
                <a:latin typeface="Arial" panose="020B0604020202020204" pitchFamily="34" charset="0"/>
              </a:rPr>
              <a:t>32</a:t>
            </a:r>
            <a:r>
              <a:rPr lang="en-US" altLang="en-US" sz="4000" dirty="0">
                <a:latin typeface="Arial" panose="020B0604020202020204" pitchFamily="34" charset="0"/>
              </a:rPr>
              <a:t>), Mark (</a:t>
            </a:r>
            <a:r>
              <a:rPr lang="en-US" altLang="en-US" sz="4000" b="1" dirty="0">
                <a:latin typeface="Arial" panose="020B0604020202020204" pitchFamily="34" charset="0"/>
              </a:rPr>
              <a:t>15</a:t>
            </a:r>
            <a:r>
              <a:rPr lang="en-US" altLang="en-US" sz="4000" dirty="0">
                <a:latin typeface="Arial" panose="020B0604020202020204" pitchFamily="34" charset="0"/>
              </a:rPr>
              <a:t>), Luke (</a:t>
            </a:r>
            <a:r>
              <a:rPr lang="en-US" altLang="en-US" sz="4000" b="1" dirty="0">
                <a:latin typeface="Arial" panose="020B0604020202020204" pitchFamily="34" charset="0"/>
              </a:rPr>
              <a:t>27</a:t>
            </a:r>
            <a:r>
              <a:rPr lang="en-US" altLang="en-US" sz="4000" dirty="0">
                <a:latin typeface="Arial" panose="020B0604020202020204" pitchFamily="34" charset="0"/>
              </a:rPr>
              <a:t>), John (</a:t>
            </a:r>
            <a:r>
              <a:rPr lang="en-US" altLang="en-US" sz="4000" b="1" dirty="0">
                <a:latin typeface="Arial" panose="020B0604020202020204" pitchFamily="34" charset="0"/>
              </a:rPr>
              <a:t>12</a:t>
            </a:r>
            <a:r>
              <a:rPr lang="en-US" altLang="en-US" sz="4000" dirty="0">
                <a:latin typeface="Arial" panose="020B0604020202020204" pitchFamily="34" charset="0"/>
              </a:rPr>
              <a:t>) – </a:t>
            </a:r>
            <a:r>
              <a:rPr lang="en-US" altLang="en-US" sz="4000" b="1" dirty="0">
                <a:latin typeface="Arial" panose="020B0604020202020204" pitchFamily="34" charset="0"/>
              </a:rPr>
              <a:t>85</a:t>
            </a:r>
            <a:r>
              <a:rPr lang="en-US" altLang="en-US" sz="4000" dirty="0">
                <a:latin typeface="Arial" panose="020B0604020202020204" pitchFamily="34" charset="0"/>
              </a:rPr>
              <a:t> total</a:t>
            </a:r>
          </a:p>
          <a:p>
            <a:pPr lvl="1" eaLnBrk="1" hangingPunct="1">
              <a:lnSpc>
                <a:spcPct val="110000"/>
              </a:lnSpc>
              <a:buFontTx/>
              <a:buChar char="•"/>
            </a:pPr>
            <a:r>
              <a:rPr lang="en-US" altLang="en-US" sz="4000" dirty="0">
                <a:latin typeface="Arial" panose="020B0604020202020204" pitchFamily="34" charset="0"/>
              </a:rPr>
              <a:t>Only twice used by others Emphasized uniqueness of His humanity – man and God in one (</a:t>
            </a:r>
            <a:r>
              <a:rPr lang="en-US" altLang="en-US" sz="4000" b="1" dirty="0">
                <a:latin typeface="Arial" panose="020B0604020202020204" pitchFamily="34" charset="0"/>
              </a:rPr>
              <a:t>Col. 2:9</a:t>
            </a:r>
            <a:r>
              <a:rPr lang="en-US" altLang="en-US" sz="4000" dirty="0">
                <a:latin typeface="Arial" panose="020B0604020202020204" pitchFamily="34" charset="0"/>
              </a:rPr>
              <a:t>)</a:t>
            </a:r>
          </a:p>
          <a:p>
            <a:pPr eaLnBrk="1" hangingPunct="1">
              <a:lnSpc>
                <a:spcPct val="110000"/>
              </a:lnSpc>
              <a:buFont typeface="Wingdings" panose="05000000000000000000" pitchFamily="2" charset="2"/>
              <a:buChar char="§"/>
            </a:pPr>
            <a:r>
              <a:rPr lang="en-US" altLang="en-US" sz="4000" dirty="0">
                <a:latin typeface="Arial" panose="020B0604020202020204" pitchFamily="34" charset="0"/>
              </a:rPr>
              <a:t>Made in man’s likeness (</a:t>
            </a:r>
            <a:r>
              <a:rPr lang="en-US" altLang="en-US" sz="4000" b="1" dirty="0">
                <a:latin typeface="Arial" panose="020B0604020202020204" pitchFamily="34" charset="0"/>
              </a:rPr>
              <a:t>Phil. 2:7</a:t>
            </a:r>
            <a:r>
              <a:rPr lang="en-US" altLang="en-US" sz="40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1122">
                                            <p:txEl>
                                              <p:pRg st="0" end="0"/>
                                            </p:txEl>
                                          </p:spTgt>
                                        </p:tgtEl>
                                        <p:attrNameLst>
                                          <p:attrName>style.visibility</p:attrName>
                                        </p:attrNameLst>
                                      </p:cBhvr>
                                      <p:to>
                                        <p:strVal val="visible"/>
                                      </p:to>
                                    </p:set>
                                    <p:animEffect transition="in" filter="box(in)">
                                      <p:cBhvr>
                                        <p:cTn id="7" dur="500"/>
                                        <p:tgtEl>
                                          <p:spTgt spid="261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1122">
                                            <p:txEl>
                                              <p:pRg st="1" end="1"/>
                                            </p:txEl>
                                          </p:spTgt>
                                        </p:tgtEl>
                                        <p:attrNameLst>
                                          <p:attrName>style.visibility</p:attrName>
                                        </p:attrNameLst>
                                      </p:cBhvr>
                                      <p:to>
                                        <p:strVal val="visible"/>
                                      </p:to>
                                    </p:set>
                                    <p:animEffect transition="in" filter="box(in)">
                                      <p:cBhvr>
                                        <p:cTn id="12" dur="500"/>
                                        <p:tgtEl>
                                          <p:spTgt spid="2611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1122">
                                            <p:txEl>
                                              <p:pRg st="2" end="2"/>
                                            </p:txEl>
                                          </p:spTgt>
                                        </p:tgtEl>
                                        <p:attrNameLst>
                                          <p:attrName>style.visibility</p:attrName>
                                        </p:attrNameLst>
                                      </p:cBhvr>
                                      <p:to>
                                        <p:strVal val="visible"/>
                                      </p:to>
                                    </p:set>
                                    <p:animEffect transition="in" filter="box(in)">
                                      <p:cBhvr>
                                        <p:cTn id="17" dur="500"/>
                                        <p:tgtEl>
                                          <p:spTgt spid="2611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1122">
                                            <p:txEl>
                                              <p:pRg st="3" end="3"/>
                                            </p:txEl>
                                          </p:spTgt>
                                        </p:tgtEl>
                                        <p:attrNameLst>
                                          <p:attrName>style.visibility</p:attrName>
                                        </p:attrNameLst>
                                      </p:cBhvr>
                                      <p:to>
                                        <p:strVal val="visible"/>
                                      </p:to>
                                    </p:set>
                                    <p:animEffect transition="in" filter="box(in)">
                                      <p:cBhvr>
                                        <p:cTn id="22" dur="500"/>
                                        <p:tgtEl>
                                          <p:spTgt spid="2611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a:extLst>
              <a:ext uri="{FF2B5EF4-FFF2-40B4-BE49-F238E27FC236}">
                <a16:creationId xmlns:a16="http://schemas.microsoft.com/office/drawing/2014/main" xmlns="" id="{14B111F3-041D-49F3-A5E9-F405F2ECE0CE}"/>
              </a:ext>
            </a:extLst>
          </p:cNvPr>
          <p:cNvSpPr txBox="1">
            <a:spLocks noChangeArrowheads="1"/>
          </p:cNvSpPr>
          <p:nvPr/>
        </p:nvSpPr>
        <p:spPr bwMode="auto">
          <a:xfrm>
            <a:off x="609600" y="1143000"/>
            <a:ext cx="10972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dirty="0">
                <a:latin typeface="Arial" panose="020B0604020202020204" pitchFamily="34" charset="0"/>
              </a:rPr>
              <a:t>Being “Son of man” qualified Jesus as:</a:t>
            </a:r>
          </a:p>
          <a:p>
            <a:pPr lvl="1" eaLnBrk="1" hangingPunct="1">
              <a:lnSpc>
                <a:spcPct val="120000"/>
              </a:lnSpc>
              <a:buFontTx/>
              <a:buChar char="•"/>
            </a:pPr>
            <a:r>
              <a:rPr lang="en-US" altLang="en-US" sz="4000" dirty="0">
                <a:latin typeface="Arial" panose="020B0604020202020204" pitchFamily="34" charset="0"/>
              </a:rPr>
              <a:t>Mediator (</a:t>
            </a:r>
            <a:r>
              <a:rPr lang="en-US" altLang="en-US" sz="4000" b="1" dirty="0">
                <a:latin typeface="Arial" panose="020B0604020202020204" pitchFamily="34" charset="0"/>
              </a:rPr>
              <a:t>1 Tim. 2:5</a:t>
            </a:r>
            <a:r>
              <a:rPr lang="en-US" altLang="en-US" sz="4000" dirty="0">
                <a:latin typeface="Arial" panose="020B0604020202020204" pitchFamily="34" charset="0"/>
              </a:rPr>
              <a:t>)</a:t>
            </a:r>
          </a:p>
          <a:p>
            <a:pPr lvl="1" eaLnBrk="1" hangingPunct="1">
              <a:lnSpc>
                <a:spcPct val="120000"/>
              </a:lnSpc>
              <a:buFontTx/>
              <a:buChar char="•"/>
            </a:pPr>
            <a:r>
              <a:rPr lang="en-US" altLang="en-US" sz="4000" dirty="0">
                <a:latin typeface="Arial" panose="020B0604020202020204" pitchFamily="34" charset="0"/>
              </a:rPr>
              <a:t>Compassionate High Priest (</a:t>
            </a:r>
            <a:r>
              <a:rPr lang="en-US" altLang="en-US" sz="4000" b="1" dirty="0">
                <a:latin typeface="Arial" panose="020B0604020202020204" pitchFamily="34" charset="0"/>
              </a:rPr>
              <a:t>Heb. 4:15</a:t>
            </a:r>
            <a:r>
              <a:rPr lang="en-US" altLang="en-US" sz="4000" dirty="0">
                <a:latin typeface="Arial" panose="020B0604020202020204" pitchFamily="34" charset="0"/>
              </a:rPr>
              <a:t>)</a:t>
            </a:r>
          </a:p>
          <a:p>
            <a:pPr lvl="1" eaLnBrk="1" hangingPunct="1">
              <a:lnSpc>
                <a:spcPct val="120000"/>
              </a:lnSpc>
              <a:buFontTx/>
              <a:buChar char="•"/>
            </a:pPr>
            <a:r>
              <a:rPr lang="en-US" altLang="en-US" sz="4000" dirty="0">
                <a:latin typeface="Arial" panose="020B0604020202020204" pitchFamily="34" charset="0"/>
              </a:rPr>
              <a:t>Perfect Savior (</a:t>
            </a:r>
            <a:r>
              <a:rPr lang="en-US" altLang="en-US" sz="4000" b="1" dirty="0">
                <a:latin typeface="Arial" panose="020B0604020202020204" pitchFamily="34" charset="0"/>
              </a:rPr>
              <a:t>Heb. 5:8-9</a:t>
            </a:r>
            <a:r>
              <a:rPr lang="en-US" altLang="en-US" sz="4000" dirty="0">
                <a:latin typeface="Arial" panose="020B0604020202020204" pitchFamily="34" charset="0"/>
              </a:rPr>
              <a:t>)</a:t>
            </a:r>
          </a:p>
          <a:p>
            <a:pPr lvl="1" eaLnBrk="1" hangingPunct="1">
              <a:lnSpc>
                <a:spcPct val="120000"/>
              </a:lnSpc>
              <a:buFontTx/>
              <a:buChar char="•"/>
            </a:pPr>
            <a:r>
              <a:rPr lang="en-US" altLang="en-US" sz="4000" dirty="0">
                <a:latin typeface="Arial" panose="020B0604020202020204" pitchFamily="34" charset="0"/>
              </a:rPr>
              <a:t>Destroyer of the power of  death (</a:t>
            </a:r>
            <a:r>
              <a:rPr lang="en-US" altLang="en-US" sz="4000" b="1" dirty="0">
                <a:latin typeface="Arial" panose="020B0604020202020204" pitchFamily="34" charset="0"/>
              </a:rPr>
              <a:t>Heb. 2:14</a:t>
            </a:r>
            <a:r>
              <a:rPr lang="en-US" altLang="en-US" sz="40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0098">
                                            <p:txEl>
                                              <p:pRg st="0" end="0"/>
                                            </p:txEl>
                                          </p:spTgt>
                                        </p:tgtEl>
                                        <p:attrNameLst>
                                          <p:attrName>style.visibility</p:attrName>
                                        </p:attrNameLst>
                                      </p:cBhvr>
                                      <p:to>
                                        <p:strVal val="visible"/>
                                      </p:to>
                                    </p:set>
                                    <p:animEffect transition="in" filter="box(in)">
                                      <p:cBhvr>
                                        <p:cTn id="7" dur="500"/>
                                        <p:tgtEl>
                                          <p:spTgt spid="260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0098">
                                            <p:txEl>
                                              <p:pRg st="1" end="1"/>
                                            </p:txEl>
                                          </p:spTgt>
                                        </p:tgtEl>
                                        <p:attrNameLst>
                                          <p:attrName>style.visibility</p:attrName>
                                        </p:attrNameLst>
                                      </p:cBhvr>
                                      <p:to>
                                        <p:strVal val="visible"/>
                                      </p:to>
                                    </p:set>
                                    <p:animEffect transition="in" filter="box(in)">
                                      <p:cBhvr>
                                        <p:cTn id="12" dur="500"/>
                                        <p:tgtEl>
                                          <p:spTgt spid="2600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0098">
                                            <p:txEl>
                                              <p:pRg st="2" end="2"/>
                                            </p:txEl>
                                          </p:spTgt>
                                        </p:tgtEl>
                                        <p:attrNameLst>
                                          <p:attrName>style.visibility</p:attrName>
                                        </p:attrNameLst>
                                      </p:cBhvr>
                                      <p:to>
                                        <p:strVal val="visible"/>
                                      </p:to>
                                    </p:set>
                                    <p:animEffect transition="in" filter="box(in)">
                                      <p:cBhvr>
                                        <p:cTn id="17" dur="500"/>
                                        <p:tgtEl>
                                          <p:spTgt spid="2600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0098">
                                            <p:txEl>
                                              <p:pRg st="3" end="3"/>
                                            </p:txEl>
                                          </p:spTgt>
                                        </p:tgtEl>
                                        <p:attrNameLst>
                                          <p:attrName>style.visibility</p:attrName>
                                        </p:attrNameLst>
                                      </p:cBhvr>
                                      <p:to>
                                        <p:strVal val="visible"/>
                                      </p:to>
                                    </p:set>
                                    <p:animEffect transition="in" filter="box(in)">
                                      <p:cBhvr>
                                        <p:cTn id="22" dur="500"/>
                                        <p:tgtEl>
                                          <p:spTgt spid="2600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0098">
                                            <p:txEl>
                                              <p:pRg st="4" end="4"/>
                                            </p:txEl>
                                          </p:spTgt>
                                        </p:tgtEl>
                                        <p:attrNameLst>
                                          <p:attrName>style.visibility</p:attrName>
                                        </p:attrNameLst>
                                      </p:cBhvr>
                                      <p:to>
                                        <p:strVal val="visible"/>
                                      </p:to>
                                    </p:set>
                                    <p:animEffect transition="in" filter="box(in)">
                                      <p:cBhvr>
                                        <p:cTn id="27" dur="500"/>
                                        <p:tgtEl>
                                          <p:spTgt spid="2600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MCSY00651_0000[1]">
            <a:extLst>
              <a:ext uri="{FF2B5EF4-FFF2-40B4-BE49-F238E27FC236}">
                <a16:creationId xmlns:a16="http://schemas.microsoft.com/office/drawing/2014/main" xmlns="" id="{4E38C3B3-CD67-4480-8BAF-B3B7D4243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0"/>
            <a:ext cx="586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5" name="Text Box 3">
            <a:extLst>
              <a:ext uri="{FF2B5EF4-FFF2-40B4-BE49-F238E27FC236}">
                <a16:creationId xmlns:a16="http://schemas.microsoft.com/office/drawing/2014/main" xmlns="" id="{13503969-1277-4E4C-B2EB-2FD75142BB29}"/>
              </a:ext>
            </a:extLst>
          </p:cNvPr>
          <p:cNvSpPr txBox="1">
            <a:spLocks noChangeArrowheads="1"/>
          </p:cNvSpPr>
          <p:nvPr/>
        </p:nvSpPr>
        <p:spPr bwMode="auto">
          <a:xfrm>
            <a:off x="1524000" y="2590800"/>
            <a:ext cx="3751262" cy="16764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4400" dirty="0">
                <a:solidFill>
                  <a:srgbClr val="CC3300"/>
                </a:solidFill>
                <a:effectLst>
                  <a:outerShdw blurRad="38100" dist="38100" dir="2700000" algn="tl">
                    <a:srgbClr val="C0C0C0"/>
                  </a:outerShdw>
                </a:effectLst>
              </a:rPr>
              <a:t>Jesus Christ</a:t>
            </a:r>
            <a:r>
              <a:rPr lang="en-US" altLang="en-US" sz="6000" dirty="0">
                <a:solidFill>
                  <a:srgbClr val="CC3300"/>
                </a:solidFill>
                <a:effectLst>
                  <a:outerShdw blurRad="38100" dist="38100" dir="2700000" algn="tl">
                    <a:srgbClr val="C0C0C0"/>
                  </a:outerShdw>
                </a:effectLst>
              </a:rPr>
              <a:t> </a:t>
            </a:r>
          </a:p>
          <a:p>
            <a:pPr algn="ctr"/>
            <a:r>
              <a:rPr lang="en-US" altLang="en-US" sz="4400" dirty="0">
                <a:solidFill>
                  <a:srgbClr val="CC3300"/>
                </a:solidFill>
                <a:effectLst>
                  <a:outerShdw blurRad="38100" dist="38100" dir="2700000" algn="tl">
                    <a:srgbClr val="C0C0C0"/>
                  </a:outerShdw>
                </a:effectLst>
              </a:rPr>
              <a:t>Son of Seven</a:t>
            </a:r>
          </a:p>
        </p:txBody>
      </p:sp>
      <p:sp>
        <p:nvSpPr>
          <p:cNvPr id="274436" name="Text Box 4">
            <a:extLst>
              <a:ext uri="{FF2B5EF4-FFF2-40B4-BE49-F238E27FC236}">
                <a16:creationId xmlns:a16="http://schemas.microsoft.com/office/drawing/2014/main" xmlns="" id="{4343FFD0-0189-4AAA-9903-7F3A374B5D7F}"/>
              </a:ext>
            </a:extLst>
          </p:cNvPr>
          <p:cNvSpPr txBox="1">
            <a:spLocks noChangeArrowheads="1"/>
          </p:cNvSpPr>
          <p:nvPr/>
        </p:nvSpPr>
        <p:spPr bwMode="auto">
          <a:xfrm>
            <a:off x="8534400" y="2644170"/>
            <a:ext cx="2362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800" dirty="0"/>
              <a:t>Son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436"/>
                                        </p:tgtEl>
                                        <p:attrNameLst>
                                          <p:attrName>style.visibility</p:attrName>
                                        </p:attrNameLst>
                                      </p:cBhvr>
                                      <p:to>
                                        <p:strVal val="visible"/>
                                      </p:to>
                                    </p:set>
                                    <p:anim calcmode="lin" valueType="num">
                                      <p:cBhvr additive="base">
                                        <p:cTn id="7" dur="500" fill="hold"/>
                                        <p:tgtEl>
                                          <p:spTgt spid="274436"/>
                                        </p:tgtEl>
                                        <p:attrNameLst>
                                          <p:attrName>ppt_x</p:attrName>
                                        </p:attrNameLst>
                                      </p:cBhvr>
                                      <p:tavLst>
                                        <p:tav tm="0">
                                          <p:val>
                                            <p:strVal val="#ppt_x"/>
                                          </p:val>
                                        </p:tav>
                                        <p:tav tm="100000">
                                          <p:val>
                                            <p:strVal val="#ppt_x"/>
                                          </p:val>
                                        </p:tav>
                                      </p:tavLst>
                                    </p:anim>
                                    <p:anim calcmode="lin" valueType="num">
                                      <p:cBhvr additive="base">
                                        <p:cTn id="8" dur="500" fill="hold"/>
                                        <p:tgtEl>
                                          <p:spTgt spid="274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Text Box 4">
            <a:extLst>
              <a:ext uri="{FF2B5EF4-FFF2-40B4-BE49-F238E27FC236}">
                <a16:creationId xmlns:a16="http://schemas.microsoft.com/office/drawing/2014/main" xmlns="" id="{8ED46E38-8AC2-495A-AC2F-EF3AFCE0BE0A}"/>
              </a:ext>
            </a:extLst>
          </p:cNvPr>
          <p:cNvSpPr txBox="1">
            <a:spLocks noChangeArrowheads="1"/>
          </p:cNvSpPr>
          <p:nvPr/>
        </p:nvSpPr>
        <p:spPr bwMode="auto">
          <a:xfrm>
            <a:off x="609600" y="914400"/>
            <a:ext cx="11049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“Only begotten of the Father (</a:t>
            </a:r>
            <a:r>
              <a:rPr lang="en-US" altLang="en-US" sz="4000" b="1" dirty="0">
                <a:latin typeface="Arial" panose="020B0604020202020204" pitchFamily="34" charset="0"/>
              </a:rPr>
              <a:t>John 1:14</a:t>
            </a:r>
            <a:r>
              <a:rPr lang="en-US" altLang="en-US" sz="4000" dirty="0">
                <a:latin typeface="Arial" panose="020B0604020202020204" pitchFamily="34" charset="0"/>
              </a:rPr>
              <a:t>)</a:t>
            </a:r>
          </a:p>
          <a:p>
            <a:pPr lvl="1" eaLnBrk="1" hangingPunct="1">
              <a:buFontTx/>
              <a:buChar char="•"/>
            </a:pPr>
            <a:r>
              <a:rPr lang="en-US" altLang="en-US" sz="4000" b="1" dirty="0">
                <a:latin typeface="Arial" panose="020B0604020202020204" pitchFamily="34" charset="0"/>
              </a:rPr>
              <a:t>Matt. 3:17 </a:t>
            </a:r>
            <a:r>
              <a:rPr lang="en-US" altLang="en-US" sz="4000" dirty="0">
                <a:latin typeface="Arial" panose="020B0604020202020204" pitchFamily="34" charset="0"/>
              </a:rPr>
              <a:t>– “My beloved Son”</a:t>
            </a:r>
          </a:p>
          <a:p>
            <a:pPr lvl="1" eaLnBrk="1" hangingPunct="1">
              <a:buFontTx/>
              <a:buChar char="•"/>
            </a:pPr>
            <a:r>
              <a:rPr lang="en-US" altLang="en-US" sz="4000" b="1" dirty="0">
                <a:latin typeface="Arial" panose="020B0604020202020204" pitchFamily="34" charset="0"/>
              </a:rPr>
              <a:t>Matt. 17:5 </a:t>
            </a:r>
            <a:r>
              <a:rPr lang="en-US" altLang="en-US" sz="4000" dirty="0">
                <a:latin typeface="Arial" panose="020B0604020202020204" pitchFamily="34" charset="0"/>
              </a:rPr>
              <a:t>– “My beloved Son” </a:t>
            </a:r>
          </a:p>
          <a:p>
            <a:pPr eaLnBrk="1" hangingPunct="1">
              <a:buFont typeface="Wingdings" panose="05000000000000000000" pitchFamily="2" charset="2"/>
              <a:buChar char="§"/>
            </a:pPr>
            <a:r>
              <a:rPr lang="en-US" altLang="en-US" sz="4000" dirty="0">
                <a:latin typeface="Arial" panose="020B0604020202020204" pitchFamily="34" charset="0"/>
              </a:rPr>
              <a:t>Belief in essential (</a:t>
            </a:r>
            <a:r>
              <a:rPr lang="en-US" altLang="en-US" sz="4000" b="1" dirty="0">
                <a:latin typeface="Arial" panose="020B0604020202020204" pitchFamily="34" charset="0"/>
              </a:rPr>
              <a:t>John 20:30-31</a:t>
            </a:r>
            <a:r>
              <a:rPr lang="en-US" altLang="en-US" sz="4000" dirty="0">
                <a:latin typeface="Arial" panose="020B0604020202020204" pitchFamily="34" charset="0"/>
              </a:rPr>
              <a:t>)</a:t>
            </a:r>
          </a:p>
          <a:p>
            <a:pPr eaLnBrk="1" hangingPunct="1">
              <a:buFont typeface="Wingdings" panose="05000000000000000000" pitchFamily="2" charset="2"/>
              <a:buChar char="§"/>
            </a:pPr>
            <a:r>
              <a:rPr lang="en-US" altLang="en-US" sz="4000" dirty="0">
                <a:latin typeface="Arial" panose="020B0604020202020204" pitchFamily="34" charset="0"/>
              </a:rPr>
              <a:t>Confession of essential (</a:t>
            </a:r>
            <a:r>
              <a:rPr lang="en-US" altLang="en-US" sz="4000" b="1" dirty="0">
                <a:latin typeface="Arial" panose="020B0604020202020204" pitchFamily="34" charset="0"/>
              </a:rPr>
              <a:t>Rom. 10:9-10</a:t>
            </a:r>
            <a:r>
              <a:rPr lang="en-US" altLang="en-US" sz="4000" dirty="0">
                <a:latin typeface="Arial" panose="020B0604020202020204" pitchFamily="34" charset="0"/>
              </a:rPr>
              <a:t>)</a:t>
            </a:r>
          </a:p>
          <a:p>
            <a:pPr eaLnBrk="1" hangingPunct="1">
              <a:buFont typeface="Wingdings" panose="05000000000000000000" pitchFamily="2" charset="2"/>
              <a:buChar char="§"/>
            </a:pPr>
            <a:r>
              <a:rPr lang="en-US" altLang="en-US" sz="4000" dirty="0">
                <a:latin typeface="Arial" panose="020B0604020202020204" pitchFamily="34" charset="0"/>
              </a:rPr>
              <a:t>Salvation in no other (</a:t>
            </a:r>
            <a:r>
              <a:rPr lang="en-US" altLang="en-US" sz="4000" b="1" dirty="0">
                <a:latin typeface="Arial" panose="020B0604020202020204" pitchFamily="34" charset="0"/>
              </a:rPr>
              <a:t>Acts 4:12</a:t>
            </a:r>
            <a:r>
              <a:rPr lang="en-US" altLang="en-US" sz="4000" dirty="0">
                <a:latin typeface="Arial" panose="020B0604020202020204" pitchFamily="34" charset="0"/>
              </a:rPr>
              <a:t>)</a:t>
            </a:r>
          </a:p>
          <a:p>
            <a:pPr eaLnBrk="1" hangingPunct="1">
              <a:buFont typeface="Wingdings" panose="05000000000000000000" pitchFamily="2" charset="2"/>
              <a:buChar char="§"/>
            </a:pPr>
            <a:r>
              <a:rPr lang="en-US" altLang="en-US" sz="4000" dirty="0">
                <a:latin typeface="Arial" panose="020B0604020202020204" pitchFamily="34" charset="0"/>
              </a:rPr>
              <a:t>Church established on this fact (</a:t>
            </a:r>
            <a:r>
              <a:rPr lang="en-US" altLang="en-US" sz="4000" b="1" dirty="0">
                <a:latin typeface="Arial" panose="020B0604020202020204" pitchFamily="34" charset="0"/>
              </a:rPr>
              <a:t>Matt. 16:16-18</a:t>
            </a:r>
            <a:r>
              <a:rPr lang="en-US" altLang="en-US" sz="40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78532">
                                            <p:txEl>
                                              <p:pRg st="0" end="0"/>
                                            </p:txEl>
                                          </p:spTgt>
                                        </p:tgtEl>
                                        <p:attrNameLst>
                                          <p:attrName>style.visibility</p:attrName>
                                        </p:attrNameLst>
                                      </p:cBhvr>
                                      <p:to>
                                        <p:strVal val="visible"/>
                                      </p:to>
                                    </p:set>
                                    <p:anim calcmode="lin" valueType="num">
                                      <p:cBhvr>
                                        <p:cTn id="7" dur="1000" fill="hold"/>
                                        <p:tgtEl>
                                          <p:spTgt spid="27853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85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853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8532">
                                            <p:txEl>
                                              <p:pRg st="1" end="1"/>
                                            </p:txEl>
                                          </p:spTgt>
                                        </p:tgtEl>
                                        <p:attrNameLst>
                                          <p:attrName>style.visibility</p:attrName>
                                        </p:attrNameLst>
                                      </p:cBhvr>
                                      <p:to>
                                        <p:strVal val="visible"/>
                                      </p:to>
                                    </p:set>
                                    <p:anim calcmode="lin" valueType="num">
                                      <p:cBhvr>
                                        <p:cTn id="14" dur="1000" fill="hold"/>
                                        <p:tgtEl>
                                          <p:spTgt spid="27853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7853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7853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8532">
                                            <p:txEl>
                                              <p:pRg st="2" end="2"/>
                                            </p:txEl>
                                          </p:spTgt>
                                        </p:tgtEl>
                                        <p:attrNameLst>
                                          <p:attrName>style.visibility</p:attrName>
                                        </p:attrNameLst>
                                      </p:cBhvr>
                                      <p:to>
                                        <p:strVal val="visible"/>
                                      </p:to>
                                    </p:set>
                                    <p:anim calcmode="lin" valueType="num">
                                      <p:cBhvr>
                                        <p:cTn id="21" dur="1000" fill="hold"/>
                                        <p:tgtEl>
                                          <p:spTgt spid="27853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7853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7853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8532">
                                            <p:txEl>
                                              <p:pRg st="3" end="3"/>
                                            </p:txEl>
                                          </p:spTgt>
                                        </p:tgtEl>
                                        <p:attrNameLst>
                                          <p:attrName>style.visibility</p:attrName>
                                        </p:attrNameLst>
                                      </p:cBhvr>
                                      <p:to>
                                        <p:strVal val="visible"/>
                                      </p:to>
                                    </p:set>
                                    <p:anim calcmode="lin" valueType="num">
                                      <p:cBhvr>
                                        <p:cTn id="28" dur="1000" fill="hold"/>
                                        <p:tgtEl>
                                          <p:spTgt spid="27853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7853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7853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8532">
                                            <p:txEl>
                                              <p:pRg st="4" end="4"/>
                                            </p:txEl>
                                          </p:spTgt>
                                        </p:tgtEl>
                                        <p:attrNameLst>
                                          <p:attrName>style.visibility</p:attrName>
                                        </p:attrNameLst>
                                      </p:cBhvr>
                                      <p:to>
                                        <p:strVal val="visible"/>
                                      </p:to>
                                    </p:set>
                                    <p:anim calcmode="lin" valueType="num">
                                      <p:cBhvr>
                                        <p:cTn id="35" dur="1000" fill="hold"/>
                                        <p:tgtEl>
                                          <p:spTgt spid="27853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7853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7853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78532">
                                            <p:txEl>
                                              <p:pRg st="5" end="5"/>
                                            </p:txEl>
                                          </p:spTgt>
                                        </p:tgtEl>
                                        <p:attrNameLst>
                                          <p:attrName>style.visibility</p:attrName>
                                        </p:attrNameLst>
                                      </p:cBhvr>
                                      <p:to>
                                        <p:strVal val="visible"/>
                                      </p:to>
                                    </p:set>
                                    <p:anim calcmode="lin" valueType="num">
                                      <p:cBhvr>
                                        <p:cTn id="42" dur="1000" fill="hold"/>
                                        <p:tgtEl>
                                          <p:spTgt spid="27853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7853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78532">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78532">
                                            <p:txEl>
                                              <p:pRg st="6" end="6"/>
                                            </p:txEl>
                                          </p:spTgt>
                                        </p:tgtEl>
                                        <p:attrNameLst>
                                          <p:attrName>style.visibility</p:attrName>
                                        </p:attrNameLst>
                                      </p:cBhvr>
                                      <p:to>
                                        <p:strVal val="visible"/>
                                      </p:to>
                                    </p:set>
                                    <p:anim calcmode="lin" valueType="num">
                                      <p:cBhvr>
                                        <p:cTn id="49" dur="1000" fill="hold"/>
                                        <p:tgtEl>
                                          <p:spTgt spid="278532">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78532">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785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Text Box 4">
            <a:extLst>
              <a:ext uri="{FF2B5EF4-FFF2-40B4-BE49-F238E27FC236}">
                <a16:creationId xmlns:a16="http://schemas.microsoft.com/office/drawing/2014/main" xmlns="" id="{B1BE5621-1251-4B99-827B-35161B59EC65}"/>
              </a:ext>
            </a:extLst>
          </p:cNvPr>
          <p:cNvSpPr txBox="1">
            <a:spLocks noChangeArrowheads="1"/>
          </p:cNvSpPr>
          <p:nvPr/>
        </p:nvSpPr>
        <p:spPr bwMode="auto">
          <a:xfrm>
            <a:off x="609600" y="769203"/>
            <a:ext cx="109728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800" dirty="0">
                <a:solidFill>
                  <a:srgbClr val="CC3300"/>
                </a:solidFill>
              </a:rPr>
              <a:t>“What do you think about the Christ?”</a:t>
            </a:r>
          </a:p>
        </p:txBody>
      </p:sp>
      <p:sp>
        <p:nvSpPr>
          <p:cNvPr id="279557" name="Text Box 5">
            <a:extLst>
              <a:ext uri="{FF2B5EF4-FFF2-40B4-BE49-F238E27FC236}">
                <a16:creationId xmlns:a16="http://schemas.microsoft.com/office/drawing/2014/main" xmlns="" id="{F1F377BE-CC84-459C-BB1A-12FAF375D3DC}"/>
              </a:ext>
            </a:extLst>
          </p:cNvPr>
          <p:cNvSpPr txBox="1">
            <a:spLocks noChangeArrowheads="1"/>
          </p:cNvSpPr>
          <p:nvPr/>
        </p:nvSpPr>
        <p:spPr bwMode="auto">
          <a:xfrm>
            <a:off x="2278064" y="2057400"/>
            <a:ext cx="7483475"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dirty="0">
                <a:latin typeface="Arial" panose="020B0604020202020204" pitchFamily="34" charset="0"/>
              </a:rPr>
              <a:t>Do YOU have faith in Him?</a:t>
            </a:r>
          </a:p>
          <a:p>
            <a:pPr eaLnBrk="1" hangingPunct="1">
              <a:lnSpc>
                <a:spcPct val="120000"/>
              </a:lnSpc>
              <a:buFont typeface="Wingdings" panose="05000000000000000000" pitchFamily="2" charset="2"/>
              <a:buChar char="§"/>
            </a:pPr>
            <a:r>
              <a:rPr lang="en-US" altLang="en-US" sz="4000" dirty="0">
                <a:latin typeface="Arial" panose="020B0604020202020204" pitchFamily="34" charset="0"/>
              </a:rPr>
              <a:t>He is coming again – will you be ready?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a:extLst>
              <a:ext uri="{FF2B5EF4-FFF2-40B4-BE49-F238E27FC236}">
                <a16:creationId xmlns:a16="http://schemas.microsoft.com/office/drawing/2014/main" xmlns="" id="{318CFE22-44A0-46FF-BBFD-D6A44EAFC29E}"/>
              </a:ext>
            </a:extLst>
          </p:cNvPr>
          <p:cNvSpPr txBox="1">
            <a:spLocks noChangeArrowheads="1"/>
          </p:cNvSpPr>
          <p:nvPr/>
        </p:nvSpPr>
        <p:spPr bwMode="auto">
          <a:xfrm>
            <a:off x="609600" y="898525"/>
            <a:ext cx="1104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b="1" dirty="0">
                <a:latin typeface="Arial" panose="020B0604020202020204" pitchFamily="34" charset="0"/>
              </a:rPr>
              <a:t>Matt. 22:41-46 </a:t>
            </a:r>
            <a:r>
              <a:rPr lang="en-US" altLang="en-US" sz="4000" dirty="0">
                <a:latin typeface="Arial" panose="020B0604020202020204" pitchFamily="34" charset="0"/>
              </a:rPr>
              <a:t>– whose son is he?</a:t>
            </a:r>
          </a:p>
        </p:txBody>
      </p:sp>
      <p:sp>
        <p:nvSpPr>
          <p:cNvPr id="251907" name="Text Box 3">
            <a:extLst>
              <a:ext uri="{FF2B5EF4-FFF2-40B4-BE49-F238E27FC236}">
                <a16:creationId xmlns:a16="http://schemas.microsoft.com/office/drawing/2014/main" xmlns="" id="{0BCBCF78-4161-43C2-A2D2-893648042A57}"/>
              </a:ext>
            </a:extLst>
          </p:cNvPr>
          <p:cNvSpPr txBox="1">
            <a:spLocks noChangeArrowheads="1"/>
          </p:cNvSpPr>
          <p:nvPr/>
        </p:nvSpPr>
        <p:spPr bwMode="auto">
          <a:xfrm>
            <a:off x="533400" y="1847195"/>
            <a:ext cx="11125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In response to many questions, Jesus asked His question</a:t>
            </a:r>
          </a:p>
          <a:p>
            <a:pPr eaLnBrk="1" hangingPunct="1">
              <a:buFontTx/>
              <a:buChar char="•"/>
            </a:pPr>
            <a:r>
              <a:rPr lang="en-US" altLang="en-US" sz="4000" dirty="0">
                <a:latin typeface="Arial" panose="020B0604020202020204" pitchFamily="34" charset="0"/>
              </a:rPr>
              <a:t>According to Law: son of David</a:t>
            </a:r>
          </a:p>
          <a:p>
            <a:pPr eaLnBrk="1" hangingPunct="1">
              <a:buFontTx/>
              <a:buChar char="•"/>
            </a:pPr>
            <a:r>
              <a:rPr lang="en-US" altLang="en-US" sz="4000" dirty="0">
                <a:latin typeface="Arial" panose="020B0604020202020204" pitchFamily="34" charset="0"/>
              </a:rPr>
              <a:t>Jesus responded, “How then does David in the Spirit call Him ‘Lord’?”</a:t>
            </a:r>
          </a:p>
          <a:p>
            <a:pPr lvl="1" eaLnBrk="1" hangingPunct="1">
              <a:buFont typeface="Arial" panose="020B0604020202020204" pitchFamily="34" charset="0"/>
              <a:buChar char="–"/>
            </a:pPr>
            <a:r>
              <a:rPr lang="en-US" altLang="en-US" sz="4000" dirty="0">
                <a:latin typeface="Arial" panose="020B0604020202020204" pitchFamily="34" charset="0"/>
              </a:rPr>
              <a:t>Answer: Jesus was God in the flesh (cf. </a:t>
            </a:r>
            <a:r>
              <a:rPr lang="en-US" altLang="en-US" sz="4000" b="1" dirty="0">
                <a:latin typeface="Arial" panose="020B0604020202020204" pitchFamily="34" charset="0"/>
              </a:rPr>
              <a:t>Matt. 1:21; Phil. 2:5-8</a:t>
            </a:r>
            <a:r>
              <a:rPr lang="en-US" altLang="en-US" sz="40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wipe(down)">
                                      <p:cBhvr>
                                        <p:cTn id="7" dur="500"/>
                                        <p:tgtEl>
                                          <p:spTgt spid="251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Effect transition="in" filter="wipe(down)">
                                      <p:cBhvr>
                                        <p:cTn id="12" dur="500"/>
                                        <p:tgtEl>
                                          <p:spTgt spid="251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1907">
                                            <p:txEl>
                                              <p:pRg st="2" end="2"/>
                                            </p:txEl>
                                          </p:spTgt>
                                        </p:tgtEl>
                                        <p:attrNameLst>
                                          <p:attrName>style.visibility</p:attrName>
                                        </p:attrNameLst>
                                      </p:cBhvr>
                                      <p:to>
                                        <p:strVal val="visible"/>
                                      </p:to>
                                    </p:set>
                                    <p:animEffect transition="in" filter="wipe(down)">
                                      <p:cBhvr>
                                        <p:cTn id="17" dur="500"/>
                                        <p:tgtEl>
                                          <p:spTgt spid="251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1907">
                                            <p:txEl>
                                              <p:pRg st="3" end="3"/>
                                            </p:txEl>
                                          </p:spTgt>
                                        </p:tgtEl>
                                        <p:attrNameLst>
                                          <p:attrName>style.visibility</p:attrName>
                                        </p:attrNameLst>
                                      </p:cBhvr>
                                      <p:to>
                                        <p:strVal val="visible"/>
                                      </p:to>
                                    </p:set>
                                    <p:animEffect transition="in" filter="wipe(down)">
                                      <p:cBhvr>
                                        <p:cTn id="22" dur="500"/>
                                        <p:tgtEl>
                                          <p:spTgt spid="251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a:extLst>
              <a:ext uri="{FF2B5EF4-FFF2-40B4-BE49-F238E27FC236}">
                <a16:creationId xmlns:a16="http://schemas.microsoft.com/office/drawing/2014/main" xmlns="" id="{52855582-73E5-44B6-B1AD-385F578398FA}"/>
              </a:ext>
            </a:extLst>
          </p:cNvPr>
          <p:cNvSpPr txBox="1">
            <a:spLocks noChangeArrowheads="1"/>
          </p:cNvSpPr>
          <p:nvPr/>
        </p:nvSpPr>
        <p:spPr bwMode="auto">
          <a:xfrm>
            <a:off x="609600" y="222251"/>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Font typeface="Wingdings" panose="05000000000000000000" pitchFamily="2" charset="2"/>
              <a:buChar char="§"/>
            </a:pPr>
            <a:r>
              <a:rPr lang="en-US" altLang="en-US" sz="4000" dirty="0">
                <a:latin typeface="Arial" panose="020B0604020202020204" pitchFamily="34" charset="0"/>
              </a:rPr>
              <a:t>Other passages speak of Jesus’ sonship:</a:t>
            </a:r>
          </a:p>
        </p:txBody>
      </p:sp>
      <p:sp>
        <p:nvSpPr>
          <p:cNvPr id="250884" name="Text Box 4">
            <a:extLst>
              <a:ext uri="{FF2B5EF4-FFF2-40B4-BE49-F238E27FC236}">
                <a16:creationId xmlns:a16="http://schemas.microsoft.com/office/drawing/2014/main" xmlns="" id="{1C19897F-0F98-47A4-AC57-70B1CCB32F07}"/>
              </a:ext>
            </a:extLst>
          </p:cNvPr>
          <p:cNvSpPr txBox="1">
            <a:spLocks noChangeArrowheads="1"/>
          </p:cNvSpPr>
          <p:nvPr/>
        </p:nvSpPr>
        <p:spPr bwMode="auto">
          <a:xfrm>
            <a:off x="609601" y="1812925"/>
            <a:ext cx="5486399"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Son of Adam</a:t>
            </a:r>
          </a:p>
          <a:p>
            <a:pPr eaLnBrk="1" hangingPunct="1">
              <a:buFontTx/>
              <a:buChar char="•"/>
            </a:pPr>
            <a:r>
              <a:rPr lang="en-US" altLang="en-US" sz="4000" dirty="0">
                <a:latin typeface="Arial" panose="020B0604020202020204" pitchFamily="34" charset="0"/>
              </a:rPr>
              <a:t>Son of Abraham</a:t>
            </a:r>
          </a:p>
          <a:p>
            <a:pPr eaLnBrk="1" hangingPunct="1">
              <a:buFontTx/>
              <a:buChar char="•"/>
            </a:pPr>
            <a:r>
              <a:rPr lang="en-US" altLang="en-US" sz="4000" dirty="0">
                <a:latin typeface="Arial" panose="020B0604020202020204" pitchFamily="34" charset="0"/>
              </a:rPr>
              <a:t>Son of David</a:t>
            </a:r>
          </a:p>
          <a:p>
            <a:pPr eaLnBrk="1" hangingPunct="1">
              <a:buFontTx/>
              <a:buChar char="•"/>
            </a:pPr>
            <a:r>
              <a:rPr lang="en-US" altLang="en-US" sz="4000" dirty="0">
                <a:latin typeface="Arial" panose="020B0604020202020204" pitchFamily="34" charset="0"/>
              </a:rPr>
              <a:t>Son of Joseph</a:t>
            </a:r>
          </a:p>
        </p:txBody>
      </p:sp>
      <p:sp>
        <p:nvSpPr>
          <p:cNvPr id="250885" name="Text Box 5">
            <a:extLst>
              <a:ext uri="{FF2B5EF4-FFF2-40B4-BE49-F238E27FC236}">
                <a16:creationId xmlns:a16="http://schemas.microsoft.com/office/drawing/2014/main" xmlns="" id="{C527D4F0-0289-4148-9B98-39E9C2F72B81}"/>
              </a:ext>
            </a:extLst>
          </p:cNvPr>
          <p:cNvSpPr txBox="1">
            <a:spLocks noChangeArrowheads="1"/>
          </p:cNvSpPr>
          <p:nvPr/>
        </p:nvSpPr>
        <p:spPr bwMode="auto">
          <a:xfrm>
            <a:off x="6096001" y="1828800"/>
            <a:ext cx="548639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Son of Mary</a:t>
            </a:r>
          </a:p>
          <a:p>
            <a:pPr eaLnBrk="1" hangingPunct="1">
              <a:buFontTx/>
              <a:buChar char="•"/>
            </a:pPr>
            <a:r>
              <a:rPr lang="en-US" altLang="en-US" sz="4000" dirty="0">
                <a:latin typeface="Arial" panose="020B0604020202020204" pitchFamily="34" charset="0"/>
              </a:rPr>
              <a:t>Son of Man</a:t>
            </a:r>
          </a:p>
          <a:p>
            <a:pPr eaLnBrk="1" hangingPunct="1">
              <a:buFontTx/>
              <a:buChar char="•"/>
            </a:pPr>
            <a:r>
              <a:rPr lang="en-US" altLang="en-US" sz="4000" dirty="0">
                <a:latin typeface="Arial" panose="020B0604020202020204" pitchFamily="34" charset="0"/>
              </a:rPr>
              <a:t>Son of God</a:t>
            </a:r>
          </a:p>
        </p:txBody>
      </p:sp>
      <p:sp>
        <p:nvSpPr>
          <p:cNvPr id="250886" name="Text Box 6">
            <a:extLst>
              <a:ext uri="{FF2B5EF4-FFF2-40B4-BE49-F238E27FC236}">
                <a16:creationId xmlns:a16="http://schemas.microsoft.com/office/drawing/2014/main" xmlns="" id="{83EC5B1C-4475-48C8-95D1-0E649F22EA07}"/>
              </a:ext>
            </a:extLst>
          </p:cNvPr>
          <p:cNvSpPr txBox="1">
            <a:spLocks noChangeArrowheads="1"/>
          </p:cNvSpPr>
          <p:nvPr/>
        </p:nvSpPr>
        <p:spPr bwMode="auto">
          <a:xfrm>
            <a:off x="609601" y="4620161"/>
            <a:ext cx="1097279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u="sng" dirty="0">
                <a:latin typeface="Arial" panose="020B0604020202020204" pitchFamily="34" charset="0"/>
              </a:rPr>
              <a:t>This</a:t>
            </a:r>
            <a:r>
              <a:rPr lang="en-US" altLang="en-US" sz="4000" dirty="0">
                <a:latin typeface="Arial" panose="020B0604020202020204" pitchFamily="34" charset="0"/>
              </a:rPr>
              <a:t> </a:t>
            </a:r>
            <a:r>
              <a:rPr lang="en-US" altLang="en-US" sz="4000" u="sng" dirty="0">
                <a:latin typeface="Arial" panose="020B0604020202020204" pitchFamily="34" charset="0"/>
              </a:rPr>
              <a:t>lesson</a:t>
            </a:r>
            <a:r>
              <a:rPr lang="en-US" altLang="en-US" sz="4000" dirty="0">
                <a:latin typeface="Arial" panose="020B0604020202020204" pitchFamily="34" charset="0"/>
              </a:rPr>
              <a:t>: study the meaning of Jesus as the son of these seven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08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088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088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088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088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0885">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0886">
                                            <p:txEl>
                                              <p:pRg st="0" end="0"/>
                                            </p:txEl>
                                          </p:spTgt>
                                        </p:tgtEl>
                                        <p:attrNameLst>
                                          <p:attrName>style.visibility</p:attrName>
                                        </p:attrNameLst>
                                      </p:cBhvr>
                                      <p:to>
                                        <p:strVal val="visible"/>
                                      </p:to>
                                    </p:set>
                                    <p:animEffect transition="in" filter="wipe(down)">
                                      <p:cBhvr>
                                        <p:cTn id="35" dur="500"/>
                                        <p:tgtEl>
                                          <p:spTgt spid="2508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uiExpand="1" build="p"/>
      <p:bldP spid="250885" grpId="0" uiExpand="1" build="p"/>
      <p:bldP spid="25088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descr="MCSY00651_0000[1]">
            <a:extLst>
              <a:ext uri="{FF2B5EF4-FFF2-40B4-BE49-F238E27FC236}">
                <a16:creationId xmlns:a16="http://schemas.microsoft.com/office/drawing/2014/main" xmlns="" id="{82E50243-FF92-46CC-9705-712FE5EF2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0"/>
            <a:ext cx="586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39" name="Text Box 3">
            <a:extLst>
              <a:ext uri="{FF2B5EF4-FFF2-40B4-BE49-F238E27FC236}">
                <a16:creationId xmlns:a16="http://schemas.microsoft.com/office/drawing/2014/main" xmlns="" id="{4DD82109-813A-4DC3-AA43-8E433D0E1B84}"/>
              </a:ext>
            </a:extLst>
          </p:cNvPr>
          <p:cNvSpPr txBox="1">
            <a:spLocks noChangeArrowheads="1"/>
          </p:cNvSpPr>
          <p:nvPr/>
        </p:nvSpPr>
        <p:spPr bwMode="auto">
          <a:xfrm>
            <a:off x="1524000" y="2590800"/>
            <a:ext cx="3751262" cy="16764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4400" dirty="0">
                <a:solidFill>
                  <a:srgbClr val="CC3300"/>
                </a:solidFill>
                <a:effectLst>
                  <a:outerShdw blurRad="38100" dist="38100" dir="2700000" algn="tl">
                    <a:srgbClr val="C0C0C0"/>
                  </a:outerShdw>
                </a:effectLst>
              </a:rPr>
              <a:t>Jesus Christ</a:t>
            </a:r>
            <a:r>
              <a:rPr lang="en-US" altLang="en-US" sz="6000" dirty="0">
                <a:solidFill>
                  <a:srgbClr val="CC3300"/>
                </a:solidFill>
                <a:effectLst>
                  <a:outerShdw blurRad="38100" dist="38100" dir="2700000" algn="tl">
                    <a:srgbClr val="C0C0C0"/>
                  </a:outerShdw>
                </a:effectLst>
              </a:rPr>
              <a:t> </a:t>
            </a:r>
          </a:p>
          <a:p>
            <a:pPr algn="ctr"/>
            <a:r>
              <a:rPr lang="en-US" altLang="en-US" sz="4400" dirty="0">
                <a:solidFill>
                  <a:srgbClr val="CC3300"/>
                </a:solidFill>
                <a:effectLst>
                  <a:outerShdw blurRad="38100" dist="38100" dir="2700000" algn="tl">
                    <a:srgbClr val="C0C0C0"/>
                  </a:outerShdw>
                </a:effectLst>
              </a:rPr>
              <a:t>Son of Seven</a:t>
            </a:r>
          </a:p>
        </p:txBody>
      </p:sp>
      <p:sp>
        <p:nvSpPr>
          <p:cNvPr id="270340" name="Text Box 4">
            <a:extLst>
              <a:ext uri="{FF2B5EF4-FFF2-40B4-BE49-F238E27FC236}">
                <a16:creationId xmlns:a16="http://schemas.microsoft.com/office/drawing/2014/main" xmlns="" id="{2682EF2F-2531-4593-B916-F6130F6BB41F}"/>
              </a:ext>
            </a:extLst>
          </p:cNvPr>
          <p:cNvSpPr txBox="1">
            <a:spLocks noChangeArrowheads="1"/>
          </p:cNvSpPr>
          <p:nvPr/>
        </p:nvSpPr>
        <p:spPr bwMode="auto">
          <a:xfrm>
            <a:off x="8458201" y="2621340"/>
            <a:ext cx="2209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800" dirty="0"/>
              <a:t>Son of David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340"/>
                                        </p:tgtEl>
                                        <p:attrNameLst>
                                          <p:attrName>style.visibility</p:attrName>
                                        </p:attrNameLst>
                                      </p:cBhvr>
                                      <p:to>
                                        <p:strVal val="visible"/>
                                      </p:to>
                                    </p:set>
                                    <p:anim calcmode="lin" valueType="num">
                                      <p:cBhvr additive="base">
                                        <p:cTn id="7" dur="500" fill="hold"/>
                                        <p:tgtEl>
                                          <p:spTgt spid="270340"/>
                                        </p:tgtEl>
                                        <p:attrNameLst>
                                          <p:attrName>ppt_x</p:attrName>
                                        </p:attrNameLst>
                                      </p:cBhvr>
                                      <p:tavLst>
                                        <p:tav tm="0">
                                          <p:val>
                                            <p:strVal val="#ppt_x"/>
                                          </p:val>
                                        </p:tav>
                                        <p:tav tm="100000">
                                          <p:val>
                                            <p:strVal val="#ppt_x"/>
                                          </p:val>
                                        </p:tav>
                                      </p:tavLst>
                                    </p:anim>
                                    <p:anim calcmode="lin" valueType="num">
                                      <p:cBhvr additive="base">
                                        <p:cTn id="8" dur="500" fill="hold"/>
                                        <p:tgtEl>
                                          <p:spTgt spid="270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a:extLst>
              <a:ext uri="{FF2B5EF4-FFF2-40B4-BE49-F238E27FC236}">
                <a16:creationId xmlns:a16="http://schemas.microsoft.com/office/drawing/2014/main" xmlns="" id="{9FE5A9B2-34F4-40BB-A94E-BD6A4F8AAE3A}"/>
              </a:ext>
            </a:extLst>
          </p:cNvPr>
          <p:cNvSpPr txBox="1">
            <a:spLocks noChangeArrowheads="1"/>
          </p:cNvSpPr>
          <p:nvPr/>
        </p:nvSpPr>
        <p:spPr bwMode="auto">
          <a:xfrm>
            <a:off x="571500" y="1906012"/>
            <a:ext cx="111633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b="1" dirty="0">
                <a:latin typeface="Arial" panose="020B0604020202020204" pitchFamily="34" charset="0"/>
              </a:rPr>
              <a:t>Matt 1:1</a:t>
            </a:r>
            <a:r>
              <a:rPr lang="en-US" altLang="en-US" sz="4000" dirty="0">
                <a:latin typeface="Arial" panose="020B0604020202020204" pitchFamily="34" charset="0"/>
              </a:rPr>
              <a:t> – genealogy of Jesus from Abraham</a:t>
            </a:r>
          </a:p>
          <a:p>
            <a:pPr eaLnBrk="1" hangingPunct="1">
              <a:lnSpc>
                <a:spcPct val="120000"/>
              </a:lnSpc>
              <a:buFont typeface="Wingdings" panose="05000000000000000000" pitchFamily="2" charset="2"/>
              <a:buChar char="§"/>
            </a:pPr>
            <a:r>
              <a:rPr lang="en-US" altLang="en-US" sz="4000" dirty="0">
                <a:latin typeface="Arial" panose="020B0604020202020204" pitchFamily="34" charset="0"/>
              </a:rPr>
              <a:t>Several occasions (</a:t>
            </a:r>
            <a:r>
              <a:rPr lang="en-US" altLang="en-US" sz="4000" b="1" dirty="0">
                <a:latin typeface="Arial" panose="020B0604020202020204" pitchFamily="34" charset="0"/>
              </a:rPr>
              <a:t>Matt. 9:27; 12:23; 15:22</a:t>
            </a:r>
            <a:r>
              <a:rPr lang="en-US" altLang="en-US" sz="4000" dirty="0">
                <a:latin typeface="Arial" panose="020B0604020202020204" pitchFamily="34" charset="0"/>
              </a:rPr>
              <a:t>)</a:t>
            </a:r>
          </a:p>
          <a:p>
            <a:pPr eaLnBrk="1" hangingPunct="1">
              <a:lnSpc>
                <a:spcPct val="120000"/>
              </a:lnSpc>
              <a:buFont typeface="Wingdings" panose="05000000000000000000" pitchFamily="2" charset="2"/>
              <a:buChar char="§"/>
            </a:pPr>
            <a:r>
              <a:rPr lang="en-US" altLang="en-US" sz="4000" dirty="0">
                <a:latin typeface="Arial" panose="020B0604020202020204" pitchFamily="34" charset="0"/>
              </a:rPr>
              <a:t>Applied to the expected Messiah</a:t>
            </a:r>
          </a:p>
          <a:p>
            <a:pPr lvl="1" eaLnBrk="1" hangingPunct="1">
              <a:lnSpc>
                <a:spcPct val="120000"/>
              </a:lnSpc>
              <a:buFontTx/>
              <a:buChar char="•"/>
            </a:pPr>
            <a:r>
              <a:rPr lang="en-US" altLang="en-US" sz="4000" dirty="0">
                <a:latin typeface="Arial" panose="020B0604020202020204" pitchFamily="34" charset="0"/>
              </a:rPr>
              <a:t>Thus, term charged with special significance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67266">
                                            <p:txEl>
                                              <p:pRg st="0" end="0"/>
                                            </p:txEl>
                                          </p:spTgt>
                                        </p:tgtEl>
                                        <p:attrNameLst>
                                          <p:attrName>style.visibility</p:attrName>
                                        </p:attrNameLst>
                                      </p:cBhvr>
                                      <p:to>
                                        <p:strVal val="visible"/>
                                      </p:to>
                                    </p:set>
                                    <p:animEffect transition="in" filter="barn(outHorizontal)">
                                      <p:cBhvr>
                                        <p:cTn id="7" dur="500"/>
                                        <p:tgtEl>
                                          <p:spTgt spid="267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267266">
                                            <p:txEl>
                                              <p:pRg st="1" end="1"/>
                                            </p:txEl>
                                          </p:spTgt>
                                        </p:tgtEl>
                                        <p:attrNameLst>
                                          <p:attrName>style.visibility</p:attrName>
                                        </p:attrNameLst>
                                      </p:cBhvr>
                                      <p:to>
                                        <p:strVal val="visible"/>
                                      </p:to>
                                    </p:set>
                                    <p:animEffect transition="in" filter="barn(outHorizontal)">
                                      <p:cBhvr>
                                        <p:cTn id="12" dur="500"/>
                                        <p:tgtEl>
                                          <p:spTgt spid="267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267266">
                                            <p:txEl>
                                              <p:pRg st="2" end="2"/>
                                            </p:txEl>
                                          </p:spTgt>
                                        </p:tgtEl>
                                        <p:attrNameLst>
                                          <p:attrName>style.visibility</p:attrName>
                                        </p:attrNameLst>
                                      </p:cBhvr>
                                      <p:to>
                                        <p:strVal val="visible"/>
                                      </p:to>
                                    </p:set>
                                    <p:animEffect transition="in" filter="barn(outHorizontal)">
                                      <p:cBhvr>
                                        <p:cTn id="17" dur="500"/>
                                        <p:tgtEl>
                                          <p:spTgt spid="2672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267266">
                                            <p:txEl>
                                              <p:pRg st="3" end="3"/>
                                            </p:txEl>
                                          </p:spTgt>
                                        </p:tgtEl>
                                        <p:attrNameLst>
                                          <p:attrName>style.visibility</p:attrName>
                                        </p:attrNameLst>
                                      </p:cBhvr>
                                      <p:to>
                                        <p:strVal val="visible"/>
                                      </p:to>
                                    </p:set>
                                    <p:animEffect transition="in" filter="barn(outHorizontal)">
                                      <p:cBhvr>
                                        <p:cTn id="22" dur="500"/>
                                        <p:tgtEl>
                                          <p:spTgt spid="267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a:extLst>
              <a:ext uri="{FF2B5EF4-FFF2-40B4-BE49-F238E27FC236}">
                <a16:creationId xmlns:a16="http://schemas.microsoft.com/office/drawing/2014/main" xmlns="" id="{D106A659-8451-46A4-B303-E9BC8AF31A10}"/>
              </a:ext>
            </a:extLst>
          </p:cNvPr>
          <p:cNvSpPr txBox="1">
            <a:spLocks noChangeArrowheads="1"/>
          </p:cNvSpPr>
          <p:nvPr/>
        </p:nvSpPr>
        <p:spPr bwMode="auto">
          <a:xfrm>
            <a:off x="609600" y="228601"/>
            <a:ext cx="10972799" cy="1323439"/>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dirty="0">
                <a:solidFill>
                  <a:srgbClr val="CC3300"/>
                </a:solidFill>
              </a:rPr>
              <a:t>David’s Victory Over Goliath ~ Jesus’ Victory Over Sin &amp; Death</a:t>
            </a:r>
          </a:p>
        </p:txBody>
      </p:sp>
      <p:sp>
        <p:nvSpPr>
          <p:cNvPr id="265219" name="Text Box 3">
            <a:extLst>
              <a:ext uri="{FF2B5EF4-FFF2-40B4-BE49-F238E27FC236}">
                <a16:creationId xmlns:a16="http://schemas.microsoft.com/office/drawing/2014/main" xmlns="" id="{685C2E90-B95F-4CA8-ABCA-C7B2C93742A4}"/>
              </a:ext>
            </a:extLst>
          </p:cNvPr>
          <p:cNvSpPr txBox="1">
            <a:spLocks noChangeArrowheads="1"/>
          </p:cNvSpPr>
          <p:nvPr/>
        </p:nvSpPr>
        <p:spPr bwMode="auto">
          <a:xfrm>
            <a:off x="1812925" y="1670051"/>
            <a:ext cx="641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endParaRPr lang="en-US" altLang="en-US" sz="4000">
              <a:latin typeface="Arial" panose="020B0604020202020204" pitchFamily="34" charset="0"/>
            </a:endParaRPr>
          </a:p>
        </p:txBody>
      </p:sp>
      <p:sp>
        <p:nvSpPr>
          <p:cNvPr id="265220" name="Text Box 4">
            <a:extLst>
              <a:ext uri="{FF2B5EF4-FFF2-40B4-BE49-F238E27FC236}">
                <a16:creationId xmlns:a16="http://schemas.microsoft.com/office/drawing/2014/main" xmlns="" id="{008ECDBF-5387-41E5-AA2E-799D72D76F51}"/>
              </a:ext>
            </a:extLst>
          </p:cNvPr>
          <p:cNvSpPr txBox="1">
            <a:spLocks noChangeArrowheads="1"/>
          </p:cNvSpPr>
          <p:nvPr/>
        </p:nvSpPr>
        <p:spPr bwMode="auto">
          <a:xfrm>
            <a:off x="609601" y="2017216"/>
            <a:ext cx="1097279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latin typeface="Arial" panose="020B0604020202020204" pitchFamily="34" charset="0"/>
              </a:rPr>
              <a:t>Sent by father with food and a message (</a:t>
            </a:r>
            <a:r>
              <a:rPr lang="en-US" altLang="en-US" sz="4000" b="1" dirty="0">
                <a:latin typeface="Arial" panose="020B0604020202020204" pitchFamily="34" charset="0"/>
              </a:rPr>
              <a:t>1 Sam. 17:17-18</a:t>
            </a:r>
            <a:r>
              <a:rPr lang="en-US" altLang="en-US" sz="4000" dirty="0">
                <a:latin typeface="Arial" panose="020B0604020202020204" pitchFamily="34" charset="0"/>
              </a:rPr>
              <a:t>)</a:t>
            </a:r>
          </a:p>
          <a:p>
            <a:pPr lvl="1" eaLnBrk="1" hangingPunct="1">
              <a:lnSpc>
                <a:spcPct val="110000"/>
              </a:lnSpc>
              <a:buFontTx/>
              <a:buChar char="•"/>
            </a:pPr>
            <a:r>
              <a:rPr lang="en-US" altLang="en-US" sz="4000" dirty="0">
                <a:latin typeface="Arial" panose="020B0604020202020204" pitchFamily="34" charset="0"/>
              </a:rPr>
              <a:t>Jesus (</a:t>
            </a:r>
            <a:r>
              <a:rPr lang="en-US" altLang="en-US" sz="4000" b="1" dirty="0">
                <a:latin typeface="Arial" panose="020B0604020202020204" pitchFamily="34" charset="0"/>
              </a:rPr>
              <a:t>John 6:35; Heb. 1:1-2; John 8:31-32; 6:68</a:t>
            </a:r>
            <a:r>
              <a:rPr lang="en-US" altLang="en-US" sz="4000" dirty="0">
                <a:latin typeface="Arial" panose="020B0604020202020204" pitchFamily="34" charset="0"/>
              </a:rPr>
              <a:t>)</a:t>
            </a:r>
          </a:p>
          <a:p>
            <a:pPr eaLnBrk="1" hangingPunct="1">
              <a:lnSpc>
                <a:spcPct val="110000"/>
              </a:lnSpc>
              <a:buFont typeface="Wingdings" panose="05000000000000000000" pitchFamily="2" charset="2"/>
              <a:buChar char="§"/>
            </a:pPr>
            <a:r>
              <a:rPr lang="en-US" altLang="en-US" sz="4000" dirty="0">
                <a:latin typeface="Arial" panose="020B0604020202020204" pitchFamily="34" charset="0"/>
              </a:rPr>
              <a:t>Brothers rejected Him (</a:t>
            </a:r>
            <a:r>
              <a:rPr lang="en-US" altLang="en-US" sz="4000" b="1" dirty="0">
                <a:latin typeface="Arial" panose="020B0604020202020204" pitchFamily="34" charset="0"/>
              </a:rPr>
              <a:t>1 Sam. 17:28</a:t>
            </a:r>
            <a:r>
              <a:rPr lang="en-US" altLang="en-US" sz="4000" dirty="0">
                <a:latin typeface="Arial" panose="020B0604020202020204" pitchFamily="34" charset="0"/>
              </a:rPr>
              <a:t>)</a:t>
            </a:r>
          </a:p>
          <a:p>
            <a:pPr lvl="1" eaLnBrk="1" hangingPunct="1">
              <a:lnSpc>
                <a:spcPct val="110000"/>
              </a:lnSpc>
              <a:buFontTx/>
              <a:buChar char="•"/>
            </a:pPr>
            <a:r>
              <a:rPr lang="en-US" altLang="en-US" sz="4000" dirty="0">
                <a:latin typeface="Arial" panose="020B0604020202020204" pitchFamily="34" charset="0"/>
              </a:rPr>
              <a:t>Jesus (</a:t>
            </a:r>
            <a:r>
              <a:rPr lang="en-US" altLang="en-US" sz="4000" b="1" dirty="0">
                <a:latin typeface="Arial" panose="020B0604020202020204" pitchFamily="34" charset="0"/>
              </a:rPr>
              <a:t>John 1:11; Acts 4:10-11</a:t>
            </a:r>
            <a:r>
              <a:rPr lang="en-US" altLang="en-US" sz="40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5220">
                                            <p:txEl>
                                              <p:pRg st="0" end="0"/>
                                            </p:txEl>
                                          </p:spTgt>
                                        </p:tgtEl>
                                        <p:attrNameLst>
                                          <p:attrName>style.visibility</p:attrName>
                                        </p:attrNameLst>
                                      </p:cBhvr>
                                      <p:to>
                                        <p:strVal val="visible"/>
                                      </p:to>
                                    </p:set>
                                    <p:animEffect transition="in" filter="wipe(up)">
                                      <p:cBhvr>
                                        <p:cTn id="7" dur="500"/>
                                        <p:tgtEl>
                                          <p:spTgt spid="265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5220">
                                            <p:txEl>
                                              <p:pRg st="1" end="1"/>
                                            </p:txEl>
                                          </p:spTgt>
                                        </p:tgtEl>
                                        <p:attrNameLst>
                                          <p:attrName>style.visibility</p:attrName>
                                        </p:attrNameLst>
                                      </p:cBhvr>
                                      <p:to>
                                        <p:strVal val="visible"/>
                                      </p:to>
                                    </p:set>
                                    <p:animEffect transition="in" filter="wipe(up)">
                                      <p:cBhvr>
                                        <p:cTn id="12" dur="500"/>
                                        <p:tgtEl>
                                          <p:spTgt spid="2652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5220">
                                            <p:txEl>
                                              <p:pRg st="2" end="2"/>
                                            </p:txEl>
                                          </p:spTgt>
                                        </p:tgtEl>
                                        <p:attrNameLst>
                                          <p:attrName>style.visibility</p:attrName>
                                        </p:attrNameLst>
                                      </p:cBhvr>
                                      <p:to>
                                        <p:strVal val="visible"/>
                                      </p:to>
                                    </p:set>
                                    <p:animEffect transition="in" filter="wipe(up)">
                                      <p:cBhvr>
                                        <p:cTn id="17" dur="500"/>
                                        <p:tgtEl>
                                          <p:spTgt spid="2652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5220">
                                            <p:txEl>
                                              <p:pRg st="3" end="3"/>
                                            </p:txEl>
                                          </p:spTgt>
                                        </p:tgtEl>
                                        <p:attrNameLst>
                                          <p:attrName>style.visibility</p:attrName>
                                        </p:attrNameLst>
                                      </p:cBhvr>
                                      <p:to>
                                        <p:strVal val="visible"/>
                                      </p:to>
                                    </p:set>
                                    <p:animEffect transition="in" filter="wipe(up)">
                                      <p:cBhvr>
                                        <p:cTn id="22" dur="500"/>
                                        <p:tgtEl>
                                          <p:spTgt spid="265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a:extLst>
              <a:ext uri="{FF2B5EF4-FFF2-40B4-BE49-F238E27FC236}">
                <a16:creationId xmlns:a16="http://schemas.microsoft.com/office/drawing/2014/main" xmlns="" id="{774DE13F-3934-4398-A0E7-9666815C8386}"/>
              </a:ext>
            </a:extLst>
          </p:cNvPr>
          <p:cNvSpPr txBox="1">
            <a:spLocks noChangeArrowheads="1"/>
          </p:cNvSpPr>
          <p:nvPr/>
        </p:nvSpPr>
        <p:spPr bwMode="auto">
          <a:xfrm>
            <a:off x="609601" y="228601"/>
            <a:ext cx="10972800" cy="13112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dirty="0">
                <a:solidFill>
                  <a:srgbClr val="CC3300"/>
                </a:solidFill>
              </a:rPr>
              <a:t>David’s Victory Over Goliath ~ Jesus’ Victory Over Sin &amp; Death</a:t>
            </a:r>
          </a:p>
        </p:txBody>
      </p:sp>
      <p:sp>
        <p:nvSpPr>
          <p:cNvPr id="275459" name="Text Box 3">
            <a:extLst>
              <a:ext uri="{FF2B5EF4-FFF2-40B4-BE49-F238E27FC236}">
                <a16:creationId xmlns:a16="http://schemas.microsoft.com/office/drawing/2014/main" xmlns="" id="{C61A29DA-903F-473A-B11F-73B5730B3800}"/>
              </a:ext>
            </a:extLst>
          </p:cNvPr>
          <p:cNvSpPr txBox="1">
            <a:spLocks noChangeArrowheads="1"/>
          </p:cNvSpPr>
          <p:nvPr/>
        </p:nvSpPr>
        <p:spPr bwMode="auto">
          <a:xfrm>
            <a:off x="1812925" y="1670051"/>
            <a:ext cx="641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endParaRPr lang="en-US" altLang="en-US" sz="4000">
              <a:latin typeface="Arial" panose="020B0604020202020204" pitchFamily="34" charset="0"/>
            </a:endParaRPr>
          </a:p>
        </p:txBody>
      </p:sp>
      <p:sp>
        <p:nvSpPr>
          <p:cNvPr id="275460" name="Text Box 4">
            <a:extLst>
              <a:ext uri="{FF2B5EF4-FFF2-40B4-BE49-F238E27FC236}">
                <a16:creationId xmlns:a16="http://schemas.microsoft.com/office/drawing/2014/main" xmlns="" id="{633883A9-5E72-4571-95A7-92E92676DBD6}"/>
              </a:ext>
            </a:extLst>
          </p:cNvPr>
          <p:cNvSpPr txBox="1">
            <a:spLocks noChangeArrowheads="1"/>
          </p:cNvSpPr>
          <p:nvPr/>
        </p:nvSpPr>
        <p:spPr bwMode="auto">
          <a:xfrm>
            <a:off x="609601" y="2169616"/>
            <a:ext cx="10972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latin typeface="Arial" panose="020B0604020202020204" pitchFamily="34" charset="0"/>
              </a:rPr>
              <a:t>Represented his people </a:t>
            </a:r>
          </a:p>
          <a:p>
            <a:pPr lvl="1" eaLnBrk="1" hangingPunct="1">
              <a:lnSpc>
                <a:spcPct val="110000"/>
              </a:lnSpc>
              <a:buFontTx/>
              <a:buChar char="•"/>
            </a:pPr>
            <a:r>
              <a:rPr lang="en-US" altLang="en-US" sz="4000" dirty="0">
                <a:latin typeface="Arial" panose="020B0604020202020204" pitchFamily="34" charset="0"/>
              </a:rPr>
              <a:t>Jesus only mediator (</a:t>
            </a:r>
            <a:r>
              <a:rPr lang="en-US" altLang="en-US" sz="4000" b="1" dirty="0">
                <a:latin typeface="Arial" panose="020B0604020202020204" pitchFamily="34" charset="0"/>
              </a:rPr>
              <a:t>1 Tim. 2:5; 1 John 2:1</a:t>
            </a:r>
            <a:r>
              <a:rPr lang="en-US" altLang="en-US" sz="4000" dirty="0">
                <a:latin typeface="Arial" panose="020B0604020202020204" pitchFamily="34" charset="0"/>
              </a:rPr>
              <a:t>)</a:t>
            </a:r>
          </a:p>
          <a:p>
            <a:pPr eaLnBrk="1" hangingPunct="1">
              <a:lnSpc>
                <a:spcPct val="110000"/>
              </a:lnSpc>
              <a:buFont typeface="Wingdings" panose="05000000000000000000" pitchFamily="2" charset="2"/>
              <a:buChar char="§"/>
            </a:pPr>
            <a:r>
              <a:rPr lang="en-US" altLang="en-US" sz="4000" dirty="0">
                <a:latin typeface="Arial" panose="020B0604020202020204" pitchFamily="34" charset="0"/>
              </a:rPr>
              <a:t>Rejected Saul’s armor (</a:t>
            </a:r>
            <a:r>
              <a:rPr lang="en-US" altLang="en-US" sz="4000" b="1" dirty="0">
                <a:latin typeface="Arial" panose="020B0604020202020204" pitchFamily="34" charset="0"/>
              </a:rPr>
              <a:t>1 Sam. 17:38-39</a:t>
            </a:r>
            <a:r>
              <a:rPr lang="en-US" altLang="en-US" sz="4000" dirty="0">
                <a:latin typeface="Arial" panose="020B0604020202020204" pitchFamily="34" charset="0"/>
              </a:rPr>
              <a:t>)</a:t>
            </a:r>
          </a:p>
          <a:p>
            <a:pPr lvl="1" eaLnBrk="1" hangingPunct="1">
              <a:lnSpc>
                <a:spcPct val="110000"/>
              </a:lnSpc>
              <a:buFontTx/>
              <a:buChar char="•"/>
            </a:pPr>
            <a:r>
              <a:rPr lang="en-US" altLang="en-US" sz="4000" dirty="0">
                <a:latin typeface="Arial" panose="020B0604020202020204" pitchFamily="34" charset="0"/>
              </a:rPr>
              <a:t>Jesus tells Peter “Put away sword” (</a:t>
            </a:r>
            <a:r>
              <a:rPr lang="en-US" altLang="en-US" sz="4000" b="1" dirty="0">
                <a:latin typeface="Arial" panose="020B0604020202020204" pitchFamily="34" charset="0"/>
              </a:rPr>
              <a:t>Matt. 26:52-53</a:t>
            </a:r>
            <a:r>
              <a:rPr lang="en-US" altLang="en-US" sz="40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5460">
                                            <p:txEl>
                                              <p:pRg st="0" end="0"/>
                                            </p:txEl>
                                          </p:spTgt>
                                        </p:tgtEl>
                                        <p:attrNameLst>
                                          <p:attrName>style.visibility</p:attrName>
                                        </p:attrNameLst>
                                      </p:cBhvr>
                                      <p:to>
                                        <p:strVal val="visible"/>
                                      </p:to>
                                    </p:set>
                                    <p:animEffect transition="in" filter="wipe(up)">
                                      <p:cBhvr>
                                        <p:cTn id="7" dur="500"/>
                                        <p:tgtEl>
                                          <p:spTgt spid="275460">
                                            <p:txEl>
                                              <p:pRg st="0" end="0"/>
                                            </p:txEl>
                                          </p:spTgt>
                                        </p:tgtEl>
                                      </p:cBhvr>
                                    </p:animEffect>
                                  </p:childTnLst>
                                </p:cTn>
                              </p:par>
                            </p:childTnLst>
                          </p:cTn>
                        </p:par>
                        <p:par>
                          <p:cTn id="8" fill="hold" nodeType="with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5460">
                                            <p:txEl>
                                              <p:pRg st="1" end="1"/>
                                            </p:txEl>
                                          </p:spTgt>
                                        </p:tgtEl>
                                        <p:attrNameLst>
                                          <p:attrName>style.visibility</p:attrName>
                                        </p:attrNameLst>
                                      </p:cBhvr>
                                      <p:to>
                                        <p:strVal val="visible"/>
                                      </p:to>
                                    </p:set>
                                    <p:animEffect transition="in" filter="wipe(up)">
                                      <p:cBhvr>
                                        <p:cTn id="11" dur="500"/>
                                        <p:tgtEl>
                                          <p:spTgt spid="275460">
                                            <p:txEl>
                                              <p:pRg st="1" end="1"/>
                                            </p:txEl>
                                          </p:spTgt>
                                        </p:tgtEl>
                                      </p:cBhvr>
                                    </p:animEffect>
                                  </p:childTnLst>
                                </p:cTn>
                              </p:par>
                            </p:childTnLst>
                          </p:cTn>
                        </p:par>
                        <p:par>
                          <p:cTn id="12" fill="hold" nodeType="with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75460">
                                            <p:txEl>
                                              <p:pRg st="2" end="2"/>
                                            </p:txEl>
                                          </p:spTgt>
                                        </p:tgtEl>
                                        <p:attrNameLst>
                                          <p:attrName>style.visibility</p:attrName>
                                        </p:attrNameLst>
                                      </p:cBhvr>
                                      <p:to>
                                        <p:strVal val="visible"/>
                                      </p:to>
                                    </p:set>
                                    <p:animEffect transition="in" filter="wipe(up)">
                                      <p:cBhvr>
                                        <p:cTn id="15" dur="500"/>
                                        <p:tgtEl>
                                          <p:spTgt spid="275460">
                                            <p:txEl>
                                              <p:pRg st="2" end="2"/>
                                            </p:txEl>
                                          </p:spTgt>
                                        </p:tgtEl>
                                      </p:cBhvr>
                                    </p:animEffect>
                                  </p:childTnLst>
                                </p:cTn>
                              </p:par>
                            </p:childTnLst>
                          </p:cTn>
                        </p:par>
                        <p:par>
                          <p:cTn id="16" fill="hold" nodeType="with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5460">
                                            <p:txEl>
                                              <p:pRg st="3" end="3"/>
                                            </p:txEl>
                                          </p:spTgt>
                                        </p:tgtEl>
                                        <p:attrNameLst>
                                          <p:attrName>style.visibility</p:attrName>
                                        </p:attrNameLst>
                                      </p:cBhvr>
                                      <p:to>
                                        <p:strVal val="visible"/>
                                      </p:to>
                                    </p:set>
                                    <p:animEffect transition="in" filter="wipe(up)">
                                      <p:cBhvr>
                                        <p:cTn id="19" dur="500"/>
                                        <p:tgtEl>
                                          <p:spTgt spid="2754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a:extLst>
              <a:ext uri="{FF2B5EF4-FFF2-40B4-BE49-F238E27FC236}">
                <a16:creationId xmlns:a16="http://schemas.microsoft.com/office/drawing/2014/main" xmlns="" id="{0B5393FC-9E6E-4A9D-80A8-B6780E1FD2F9}"/>
              </a:ext>
            </a:extLst>
          </p:cNvPr>
          <p:cNvSpPr txBox="1">
            <a:spLocks noChangeArrowheads="1"/>
          </p:cNvSpPr>
          <p:nvPr/>
        </p:nvSpPr>
        <p:spPr bwMode="auto">
          <a:xfrm>
            <a:off x="609600" y="228601"/>
            <a:ext cx="10972799" cy="1323439"/>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dirty="0">
                <a:solidFill>
                  <a:srgbClr val="CC3300"/>
                </a:solidFill>
              </a:rPr>
              <a:t>David’s Victory Over Goliath ~ Jesus’ Victory Over Sin &amp; Death</a:t>
            </a:r>
          </a:p>
        </p:txBody>
      </p:sp>
      <p:sp>
        <p:nvSpPr>
          <p:cNvPr id="276483" name="Text Box 3">
            <a:extLst>
              <a:ext uri="{FF2B5EF4-FFF2-40B4-BE49-F238E27FC236}">
                <a16:creationId xmlns:a16="http://schemas.microsoft.com/office/drawing/2014/main" xmlns="" id="{4A714CF2-FAE3-4164-AC04-EF9306BC193B}"/>
              </a:ext>
            </a:extLst>
          </p:cNvPr>
          <p:cNvSpPr txBox="1">
            <a:spLocks noChangeArrowheads="1"/>
          </p:cNvSpPr>
          <p:nvPr/>
        </p:nvSpPr>
        <p:spPr bwMode="auto">
          <a:xfrm>
            <a:off x="1812925" y="1670051"/>
            <a:ext cx="641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endParaRPr lang="en-US" altLang="en-US" sz="4000">
              <a:latin typeface="Arial" panose="020B0604020202020204" pitchFamily="34" charset="0"/>
            </a:endParaRPr>
          </a:p>
        </p:txBody>
      </p:sp>
      <p:sp>
        <p:nvSpPr>
          <p:cNvPr id="276484" name="Text Box 4">
            <a:extLst>
              <a:ext uri="{FF2B5EF4-FFF2-40B4-BE49-F238E27FC236}">
                <a16:creationId xmlns:a16="http://schemas.microsoft.com/office/drawing/2014/main" xmlns="" id="{EFECA649-2350-4662-A2DC-E60BBBA82142}"/>
              </a:ext>
            </a:extLst>
          </p:cNvPr>
          <p:cNvSpPr txBox="1">
            <a:spLocks noChangeArrowheads="1"/>
          </p:cNvSpPr>
          <p:nvPr/>
        </p:nvSpPr>
        <p:spPr bwMode="auto">
          <a:xfrm>
            <a:off x="609601" y="1752601"/>
            <a:ext cx="1097279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latin typeface="Arial" panose="020B0604020202020204" pitchFamily="34" charset="0"/>
              </a:rPr>
              <a:t>Cut off Goliath’s head with giant’s sword (</a:t>
            </a:r>
            <a:r>
              <a:rPr lang="en-US" altLang="en-US" sz="4000" b="1" dirty="0">
                <a:latin typeface="Arial" panose="020B0604020202020204" pitchFamily="34" charset="0"/>
              </a:rPr>
              <a:t>1 Sam. 17:51</a:t>
            </a:r>
            <a:r>
              <a:rPr lang="en-US" altLang="en-US" sz="4000" dirty="0">
                <a:latin typeface="Arial" panose="020B0604020202020204" pitchFamily="34" charset="0"/>
              </a:rPr>
              <a:t>)</a:t>
            </a:r>
          </a:p>
          <a:p>
            <a:pPr lvl="1" eaLnBrk="1" hangingPunct="1">
              <a:lnSpc>
                <a:spcPct val="110000"/>
              </a:lnSpc>
              <a:buFontTx/>
              <a:buChar char="•"/>
            </a:pPr>
            <a:r>
              <a:rPr lang="en-US" altLang="en-US" sz="4000" dirty="0">
                <a:latin typeface="Arial" panose="020B0604020202020204" pitchFamily="34" charset="0"/>
              </a:rPr>
              <a:t>Jesus defeated Satan with devil’s principal weapon – death (</a:t>
            </a:r>
            <a:r>
              <a:rPr lang="en-US" altLang="en-US" sz="4000" b="1" dirty="0">
                <a:latin typeface="Arial" panose="020B0604020202020204" pitchFamily="34" charset="0"/>
              </a:rPr>
              <a:t>Heb. 2:14</a:t>
            </a:r>
            <a:r>
              <a:rPr lang="en-US" altLang="en-US" sz="40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484">
                                            <p:txEl>
                                              <p:pRg st="0" end="0"/>
                                            </p:txEl>
                                          </p:spTgt>
                                        </p:tgtEl>
                                        <p:attrNameLst>
                                          <p:attrName>style.visibility</p:attrName>
                                        </p:attrNameLst>
                                      </p:cBhvr>
                                      <p:to>
                                        <p:strVal val="visible"/>
                                      </p:to>
                                    </p:set>
                                    <p:animEffect transition="in" filter="wipe(up)">
                                      <p:cBhvr>
                                        <p:cTn id="7" dur="500"/>
                                        <p:tgtEl>
                                          <p:spTgt spid="276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484">
                                            <p:txEl>
                                              <p:pRg st="1" end="1"/>
                                            </p:txEl>
                                          </p:spTgt>
                                        </p:tgtEl>
                                        <p:attrNameLst>
                                          <p:attrName>style.visibility</p:attrName>
                                        </p:attrNameLst>
                                      </p:cBhvr>
                                      <p:to>
                                        <p:strVal val="visible"/>
                                      </p:to>
                                    </p:set>
                                    <p:animEffect transition="in" filter="wipe(up)">
                                      <p:cBhvr>
                                        <p:cTn id="12" dur="500"/>
                                        <p:tgtEl>
                                          <p:spTgt spid="2764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bldLvl="2"/>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5597</TotalTime>
  <Words>3208</Words>
  <Application>Microsoft Office PowerPoint</Application>
  <PresentationFormat>Custom</PresentationFormat>
  <Paragraphs>296</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cwser</cp:lastModifiedBy>
  <cp:revision>135</cp:revision>
  <dcterms:created xsi:type="dcterms:W3CDTF">1601-01-01T00:00:00Z</dcterms:created>
  <dcterms:modified xsi:type="dcterms:W3CDTF">2018-03-31T05:42:40Z</dcterms:modified>
</cp:coreProperties>
</file>