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4" r:id="rId2"/>
    <p:sldId id="277" r:id="rId3"/>
    <p:sldId id="278" r:id="rId4"/>
    <p:sldId id="279" r:id="rId5"/>
    <p:sldId id="280" r:id="rId6"/>
    <p:sldId id="282" r:id="rId7"/>
    <p:sldId id="283" r:id="rId8"/>
    <p:sldId id="284" r:id="rId9"/>
    <p:sldId id="285" r:id="rId10"/>
    <p:sldId id="281" r:id="rId11"/>
    <p:sldId id="286" r:id="rId12"/>
    <p:sldId id="287" r:id="rId13"/>
    <p:sldId id="288" r:id="rId14"/>
    <p:sldId id="289" r:id="rId15"/>
    <p:sldId id="290" r:id="rId16"/>
    <p:sldId id="291" r:id="rId17"/>
    <p:sldId id="293"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ECFF"/>
    <a:srgbClr val="0000FF"/>
    <a:srgbClr val="6600CC"/>
    <a:srgbClr val="CC6600"/>
    <a:srgbClr val="9900CC"/>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6334" autoAdjust="0"/>
  </p:normalViewPr>
  <p:slideViewPr>
    <p:cSldViewPr>
      <p:cViewPr varScale="1">
        <p:scale>
          <a:sx n="54" d="100"/>
          <a:sy n="54" d="100"/>
        </p:scale>
        <p:origin x="1646"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671F3-3AC7-4F09-AC31-B0C5780B126B}" type="datetimeFigureOut">
              <a:rPr lang="en-US" smtClean="0"/>
              <a:t>3/24/2018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F2AE-3F64-4B46-925E-1F2B1288E38A}" type="slidenum">
              <a:rPr lang="en-US" smtClean="0"/>
              <a:t>‹#›</a:t>
            </a:fld>
            <a:endParaRPr lang="en-US"/>
          </a:p>
        </p:txBody>
      </p:sp>
    </p:spTree>
    <p:extLst>
      <p:ext uri="{BB962C8B-B14F-4D97-AF65-F5344CB8AC3E}">
        <p14:creationId xmlns:p14="http://schemas.microsoft.com/office/powerpoint/2010/main" val="119797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a:t>
            </a:fld>
            <a:endParaRPr lang="en-US"/>
          </a:p>
        </p:txBody>
      </p:sp>
    </p:spTree>
    <p:extLst>
      <p:ext uri="{BB962C8B-B14F-4D97-AF65-F5344CB8AC3E}">
        <p14:creationId xmlns:p14="http://schemas.microsoft.com/office/powerpoint/2010/main" val="47567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2. They committed Idolatry</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10</a:t>
            </a:fld>
            <a:endParaRPr lang="en-US"/>
          </a:p>
        </p:txBody>
      </p:sp>
    </p:spTree>
    <p:extLst>
      <p:ext uri="{BB962C8B-B14F-4D97-AF65-F5344CB8AC3E}">
        <p14:creationId xmlns:p14="http://schemas.microsoft.com/office/powerpoint/2010/main" val="360529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9900CC"/>
              </a:buClr>
              <a:buSzTx/>
              <a:buFontTx/>
              <a:buNone/>
              <a:tabLst/>
              <a:defRPr/>
            </a:pPr>
            <a:r>
              <a:rPr lang="en-US" altLang="en-US" sz="1200" dirty="0">
                <a:solidFill>
                  <a:srgbClr val="FFFFFF"/>
                </a:solidFill>
              </a:rPr>
              <a:t>    1. Idolatry</a:t>
            </a:r>
          </a:p>
          <a:p>
            <a:pPr marL="0" marR="0" lvl="0" indent="0" algn="l" defTabSz="914400" rtl="0" eaLnBrk="1" fontAlgn="auto" latinLnBrk="0" hangingPunct="1">
              <a:lnSpc>
                <a:spcPct val="100000"/>
              </a:lnSpc>
              <a:spcBef>
                <a:spcPts val="0"/>
              </a:spcBef>
              <a:spcAft>
                <a:spcPts val="0"/>
              </a:spcAft>
              <a:buClr>
                <a:srgbClr val="9900CC"/>
              </a:buClr>
              <a:buSzTx/>
              <a:buFontTx/>
              <a:buNone/>
              <a:tabLst/>
              <a:defRPr/>
            </a:pPr>
            <a:r>
              <a:rPr lang="en-US" altLang="en-US" sz="1200" dirty="0">
                <a:solidFill>
                  <a:srgbClr val="FFFFFF"/>
                </a:solidFill>
                <a:latin typeface="Arial" panose="020B0604020202020204" pitchFamily="34" charset="0"/>
              </a:rPr>
              <a:t>&gt;&gt;&gt;&gt;&gt;&gt;&gt;&gt;&gt;&gt;&gt;&gt;&gt;&gt;&gt;&gt;&gt;&gt;</a:t>
            </a:r>
            <a:endParaRPr lang="en-US" altLang="en-US" sz="1200" dirty="0">
              <a:latin typeface="Arial" panose="020B0604020202020204" pitchFamily="34" charset="0"/>
            </a:endParaRPr>
          </a:p>
          <a:p>
            <a:pPr eaLnBrk="1" hangingPunct="1">
              <a:buClr>
                <a:srgbClr val="9900CC"/>
              </a:buClr>
              <a:buFontTx/>
              <a:buNone/>
            </a:pPr>
            <a:r>
              <a:rPr lang="en-US" altLang="en-US" sz="1200" dirty="0">
                <a:latin typeface="Arial" panose="020B0604020202020204" pitchFamily="34" charset="0"/>
              </a:rPr>
              <a:t>    2. Golden calf at Mt. Sinai – </a:t>
            </a:r>
            <a:r>
              <a:rPr lang="en-US" altLang="en-US" sz="1200" b="1" dirty="0">
                <a:latin typeface="Arial" panose="020B0604020202020204" pitchFamily="34" charset="0"/>
              </a:rPr>
              <a:t>3000</a:t>
            </a:r>
            <a:r>
              <a:rPr lang="en-US" altLang="en-US" sz="1200" dirty="0">
                <a:latin typeface="Arial" panose="020B0604020202020204" pitchFamily="34" charset="0"/>
              </a:rPr>
              <a:t> perished, by the sword of the Levites (</a:t>
            </a:r>
            <a:r>
              <a:rPr lang="en-US" altLang="en-US" sz="1200" b="1" dirty="0">
                <a:latin typeface="Arial" panose="020B0604020202020204" pitchFamily="34" charset="0"/>
              </a:rPr>
              <a:t>v28</a:t>
            </a:r>
            <a:r>
              <a:rPr lang="en-US" altLang="en-US" sz="1200" dirty="0">
                <a:latin typeface="Arial" panose="020B0604020202020204" pitchFamily="34" charset="0"/>
              </a:rPr>
              <a:t>).  (</a:t>
            </a:r>
            <a:r>
              <a:rPr lang="en-US" altLang="en-US" sz="1200" b="1" dirty="0">
                <a:latin typeface="Arial" panose="020B0604020202020204" pitchFamily="34" charset="0"/>
              </a:rPr>
              <a:t>Ex. 32:1-29</a:t>
            </a:r>
            <a:r>
              <a:rPr lang="en-US" altLang="en-US" sz="1200" dirty="0">
                <a:latin typeface="Arial" panose="020B0604020202020204" pitchFamily="34" charset="0"/>
              </a:rPr>
              <a:t>)</a:t>
            </a:r>
          </a:p>
          <a:p>
            <a:pPr eaLnBrk="1" hangingPunct="1">
              <a:buClr>
                <a:srgbClr val="9900CC"/>
              </a:buClr>
              <a:buFontTx/>
              <a:buNone/>
            </a:pPr>
            <a:r>
              <a:rPr lang="en-US" altLang="en-US" sz="1200" dirty="0">
                <a:latin typeface="Arial" panose="020B0604020202020204" pitchFamily="34" charset="0"/>
              </a:rPr>
              <a:t>        a. And there is more:</a:t>
            </a:r>
          </a:p>
          <a:p>
            <a:pPr rtl="0"/>
            <a:r>
              <a:rPr lang="en-US" sz="1200" b="0" i="1" u="none" strike="noStrike" kern="1200" baseline="0" dirty="0">
                <a:solidFill>
                  <a:schemeClr val="tx1"/>
                </a:solidFill>
                <a:latin typeface="+mn-lt"/>
                <a:ea typeface="+mn-ea"/>
                <a:cs typeface="+mn-cs"/>
              </a:rPr>
              <a:t>And the LORD said to Moses, "Whoever has sinned against Me, I will blot him out of My book. Now therefore, go, lead the people to the place of which I have spoken to you. Behold, My Angel shall go before you. Nevertheless, in the day when I visit for punishment, I will visit punishment upon them for their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32:33-34</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rgbClr val="9900CC"/>
              </a:buClr>
              <a:buFontTx/>
              <a:buNone/>
            </a:pPr>
            <a:r>
              <a:rPr lang="en-US" altLang="en-US" sz="1200" dirty="0">
                <a:latin typeface="Arial" panose="020B0604020202020204" pitchFamily="34" charset="0"/>
              </a:rPr>
              <a:t>&gt;&gt;&gt;&gt;&gt;&gt;&gt;&gt;&gt;&gt;&gt;&gt;&gt;&gt;&gt;&gt;&gt;&gt;</a:t>
            </a:r>
          </a:p>
          <a:p>
            <a:pPr eaLnBrk="1" hangingPunct="1">
              <a:buClr>
                <a:srgbClr val="9900CC"/>
              </a:buClr>
              <a:buFontTx/>
              <a:buNone/>
            </a:pPr>
            <a:r>
              <a:rPr lang="en-US" altLang="en-US" sz="1200" dirty="0">
                <a:latin typeface="Arial" panose="020B0604020202020204" pitchFamily="34" charset="0"/>
              </a:rPr>
              <a:t>    3. Some religious groups claiming Christianity bow before images – idolatry</a:t>
            </a:r>
          </a:p>
          <a:p>
            <a:pPr eaLnBrk="1" hangingPunct="1">
              <a:buClr>
                <a:srgbClr val="9900CC"/>
              </a:buClr>
              <a:buFontTx/>
              <a:buNone/>
            </a:pPr>
            <a:r>
              <a:rPr lang="en-US" altLang="en-US" sz="1200" dirty="0">
                <a:latin typeface="Arial" panose="020B0604020202020204" pitchFamily="34" charset="0"/>
              </a:rPr>
              <a:t>&gt;&gt;&gt;&gt;&gt;&gt;&gt;&gt;&gt;&gt;&gt;&gt;&gt;&gt;&gt;&gt;&gt;&gt;</a:t>
            </a:r>
          </a:p>
          <a:p>
            <a:pPr eaLnBrk="1" hangingPunct="1">
              <a:buClr>
                <a:srgbClr val="9900CC"/>
              </a:buClr>
              <a:buFontTx/>
              <a:buNone/>
            </a:pPr>
            <a:r>
              <a:rPr lang="en-US" altLang="en-US" sz="1200" dirty="0">
                <a:latin typeface="Arial" panose="020B0604020202020204" pitchFamily="34" charset="0"/>
              </a:rPr>
              <a:t>    4. Any false religion is equal to idolatry (</a:t>
            </a:r>
            <a:r>
              <a:rPr lang="en-US" altLang="en-US" sz="1200" b="1" dirty="0">
                <a:latin typeface="Arial" panose="020B0604020202020204" pitchFamily="34" charset="0"/>
              </a:rPr>
              <a:t>1 Sam. 15:3, 15, 22-23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Now go and attack Amalek, and utterly destroy all that they have, and do not spare them. But kill both man and woman, infant and nursing child, ox and sheep, camel and donkey.'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15:3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Saul said, "They have brought them from the Amalekites; for the people spared the best of the sheep and the oxen, to sacrifice to the LORD your God; and the rest we have utterly destroyed."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15:15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So Samuel said: "Has the LORD as great delight in burnt offerings and sacrifices, As in obeying the voice of the LORD? Behold, to obey is better than sacrifice, And to heed than the fat of rams. For rebellion is as the sin of witchcraft, And stubbornness is as iniquity and idolatry. Because you have rejected the word of the LORD, He also has rejected you from being king."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15:22-23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11</a:t>
            </a:fld>
            <a:endParaRPr lang="en-US"/>
          </a:p>
        </p:txBody>
      </p:sp>
    </p:spTree>
    <p:extLst>
      <p:ext uri="{BB962C8B-B14F-4D97-AF65-F5344CB8AC3E}">
        <p14:creationId xmlns:p14="http://schemas.microsoft.com/office/powerpoint/2010/main" val="367399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CC3300"/>
              </a:buClr>
              <a:buFontTx/>
              <a:buNone/>
            </a:pPr>
            <a:r>
              <a:rPr lang="en-US" altLang="en-US" sz="1200" dirty="0">
                <a:latin typeface="Arial" panose="020B0604020202020204" pitchFamily="34" charset="0"/>
              </a:rPr>
              <a:t>    1. Saul could not have been more displeasing to God if he had bowed before an idol</a:t>
            </a:r>
          </a:p>
          <a:p>
            <a:pPr eaLnBrk="1" hangingPunct="1">
              <a:buClr>
                <a:srgbClr val="CC3300"/>
              </a:buClr>
              <a:buFontTx/>
              <a:buNone/>
            </a:pPr>
            <a:r>
              <a:rPr lang="en-US" altLang="en-US" sz="1200" dirty="0">
                <a:latin typeface="Arial" panose="020B0604020202020204" pitchFamily="34" charset="0"/>
              </a:rPr>
              <a:t>&gt;&gt;&gt;&gt;&gt;&gt;&gt;&gt;&gt;&gt;&gt;&gt;&gt;&gt;&gt;&gt;&gt;&gt;&gt;</a:t>
            </a:r>
          </a:p>
          <a:p>
            <a:pPr eaLnBrk="1" hangingPunct="1">
              <a:buClr>
                <a:srgbClr val="CC3300"/>
              </a:buClr>
              <a:buFontTx/>
              <a:buNone/>
            </a:pPr>
            <a:r>
              <a:rPr lang="en-US" altLang="en-US" sz="1200" dirty="0">
                <a:latin typeface="Arial" panose="020B0604020202020204" pitchFamily="34" charset="0"/>
              </a:rPr>
              <a:t>    2. Saul displeased God because </a:t>
            </a:r>
            <a:r>
              <a:rPr lang="en-US" altLang="en-US" sz="1200" b="1" dirty="0">
                <a:latin typeface="Arial" panose="020B0604020202020204" pitchFamily="34" charset="0"/>
              </a:rPr>
              <a:t>he rejected God’s word</a:t>
            </a:r>
            <a:r>
              <a:rPr lang="en-US" altLang="en-US" sz="1200" dirty="0">
                <a:latin typeface="Arial" panose="020B0604020202020204" pitchFamily="34" charset="0"/>
              </a:rPr>
              <a:t> and worshiped unacceptably </a:t>
            </a:r>
          </a:p>
          <a:p>
            <a:pPr eaLnBrk="1" hangingPunct="1">
              <a:buClr>
                <a:srgbClr val="CC3300"/>
              </a:buClr>
              <a:buFontTx/>
              <a:buNone/>
            </a:pPr>
            <a:r>
              <a:rPr lang="en-US" altLang="en-US" sz="1200" dirty="0">
                <a:latin typeface="Arial" panose="020B0604020202020204" pitchFamily="34" charset="0"/>
              </a:rPr>
              <a:t>&gt;&gt;&gt;&gt;&gt;&gt;&gt;&gt;&gt;&gt;&gt;&gt;&gt;&gt;&gt;&gt;&gt;&gt;&gt;</a:t>
            </a:r>
          </a:p>
          <a:p>
            <a:pPr eaLnBrk="1" hangingPunct="1">
              <a:buClr>
                <a:srgbClr val="CC3300"/>
              </a:buClr>
              <a:buFontTx/>
              <a:buNone/>
            </a:pPr>
            <a:r>
              <a:rPr lang="en-US" altLang="en-US" sz="1200" dirty="0">
                <a:latin typeface="Arial" panose="020B0604020202020204" pitchFamily="34" charset="0"/>
              </a:rPr>
              <a:t>    3. </a:t>
            </a:r>
            <a:r>
              <a:rPr lang="en-US" altLang="en-US" sz="1200" b="1" dirty="0">
                <a:latin typeface="Arial" panose="020B0604020202020204" pitchFamily="34" charset="0"/>
              </a:rPr>
              <a:t>Not abiding by God’s will is false religion</a:t>
            </a:r>
            <a:r>
              <a:rPr lang="en-US" altLang="en-US" sz="1200" dirty="0">
                <a:latin typeface="Arial" panose="020B0604020202020204" pitchFamily="34" charset="0"/>
              </a:rPr>
              <a:t> – and that is equal to idolatry.</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12</a:t>
            </a:fld>
            <a:endParaRPr lang="en-US"/>
          </a:p>
        </p:txBody>
      </p:sp>
    </p:spTree>
    <p:extLst>
      <p:ext uri="{BB962C8B-B14F-4D97-AF65-F5344CB8AC3E}">
        <p14:creationId xmlns:p14="http://schemas.microsoft.com/office/powerpoint/2010/main" val="219566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CC6600"/>
              </a:buClr>
              <a:buFontTx/>
              <a:buNone/>
            </a:pPr>
            <a:r>
              <a:rPr lang="en-US" altLang="en-US" sz="1200" dirty="0">
                <a:latin typeface="Arial" panose="020B0604020202020204" pitchFamily="34" charset="0"/>
              </a:rPr>
              <a:t>    1. All Denominations and their worship are false religions (</a:t>
            </a:r>
            <a:r>
              <a:rPr lang="en-US" altLang="en-US" sz="1200" b="1" dirty="0">
                <a:latin typeface="Arial" panose="020B0604020202020204" pitchFamily="34" charset="0"/>
              </a:rPr>
              <a:t>Gal. 1:6-9</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 As we have said before, so now I say again, if anyone preaches any other gospel to you than what you have received, let him be accursed.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1:6-9</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rgbClr val="CC6600"/>
              </a:buClr>
              <a:buFontTx/>
              <a:buNone/>
            </a:pPr>
            <a:r>
              <a:rPr lang="en-US" altLang="en-US" sz="1200" dirty="0">
                <a:latin typeface="Arial" panose="020B0604020202020204" pitchFamily="34" charset="0"/>
              </a:rPr>
              <a:t>&gt;&gt;&gt;&gt;&gt;&gt;&gt;&gt;&gt;&gt;&gt;&gt;&gt;&gt;&gt;&gt;&gt;</a:t>
            </a:r>
          </a:p>
          <a:p>
            <a:pPr eaLnBrk="1" hangingPunct="1">
              <a:buClr>
                <a:srgbClr val="CC6600"/>
              </a:buClr>
              <a:buFontTx/>
              <a:buNone/>
            </a:pPr>
            <a:r>
              <a:rPr lang="en-US" altLang="en-US" sz="1200" dirty="0">
                <a:latin typeface="Arial" panose="020B0604020202020204" pitchFamily="34" charset="0"/>
              </a:rPr>
              <a:t>    2. What is a “Denomination” – it is one of a variety, that distinguished itself by different creeds</a:t>
            </a:r>
          </a:p>
          <a:p>
            <a:pPr eaLnBrk="1" hangingPunct="1">
              <a:buClr>
                <a:srgbClr val="CC6600"/>
              </a:buClr>
              <a:buFontTx/>
              <a:buNone/>
            </a:pPr>
            <a:r>
              <a:rPr lang="en-US" altLang="en-US" sz="1200" dirty="0">
                <a:latin typeface="Arial" panose="020B0604020202020204" pitchFamily="34" charset="0"/>
              </a:rPr>
              <a:t>&gt;&gt;&gt;&gt;&gt;&gt;&gt;&gt;&gt;&gt;&gt;&gt;&gt;&gt;&gt;&gt;&gt;</a:t>
            </a:r>
          </a:p>
          <a:p>
            <a:pPr eaLnBrk="1" hangingPunct="1">
              <a:buClr>
                <a:srgbClr val="CC6600"/>
              </a:buClr>
              <a:buFontTx/>
              <a:buNone/>
            </a:pPr>
            <a:r>
              <a:rPr lang="en-US" altLang="en-US" sz="1200" dirty="0">
                <a:latin typeface="Arial" panose="020B0604020202020204" pitchFamily="34" charset="0"/>
              </a:rPr>
              <a:t>    3. Bible teachings that are found in </a:t>
            </a:r>
            <a:r>
              <a:rPr lang="en-US" altLang="en-US" sz="1200" b="1" dirty="0">
                <a:latin typeface="Arial" panose="020B0604020202020204" pitchFamily="34" charset="0"/>
              </a:rPr>
              <a:t>these creeds are not to be practiced</a:t>
            </a:r>
          </a:p>
          <a:p>
            <a:pPr eaLnBrk="1" hangingPunct="1">
              <a:buClr>
                <a:srgbClr val="CC6600"/>
              </a:buClr>
              <a:buFontTx/>
              <a:buNone/>
            </a:pPr>
            <a:r>
              <a:rPr lang="en-US" altLang="en-US" sz="1200" dirty="0">
                <a:latin typeface="Arial" panose="020B0604020202020204" pitchFamily="34" charset="0"/>
              </a:rPr>
              <a:t>&gt;&gt;&gt;&gt;&gt;&gt;&gt;&gt;&gt;&gt;&gt;&gt;&gt;&gt;&gt;&gt;&gt;</a:t>
            </a:r>
          </a:p>
          <a:p>
            <a:pPr eaLnBrk="1" hangingPunct="1">
              <a:buClr>
                <a:srgbClr val="CC6600"/>
              </a:buClr>
              <a:buFontTx/>
              <a:buNone/>
            </a:pPr>
            <a:r>
              <a:rPr lang="en-US" altLang="en-US" sz="1200" dirty="0">
                <a:latin typeface="Arial" panose="020B0604020202020204" pitchFamily="34" charset="0"/>
              </a:rPr>
              <a:t>    4. Teachings things that are foreign to the Bible, and those taught in the creeds, are practiced as false religion.</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13</a:t>
            </a:fld>
            <a:endParaRPr lang="en-US"/>
          </a:p>
        </p:txBody>
      </p:sp>
    </p:spTree>
    <p:extLst>
      <p:ext uri="{BB962C8B-B14F-4D97-AF65-F5344CB8AC3E}">
        <p14:creationId xmlns:p14="http://schemas.microsoft.com/office/powerpoint/2010/main" val="340046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Clr>
                <a:srgbClr val="008000"/>
              </a:buClr>
              <a:buFontTx/>
              <a:buNone/>
            </a:pPr>
            <a:r>
              <a:rPr lang="en-US" altLang="en-US" sz="1200" dirty="0">
                <a:latin typeface="Arial" panose="020B0604020202020204" pitchFamily="34" charset="0"/>
              </a:rPr>
              <a:t>We have many Biblical warnings about false doctrine.</a:t>
            </a:r>
          </a:p>
          <a:p>
            <a:pPr eaLnBrk="1" hangingPunct="1">
              <a:lnSpc>
                <a:spcPct val="110000"/>
              </a:lnSpc>
              <a:buClr>
                <a:srgbClr val="008000"/>
              </a:buClr>
              <a:buFontTx/>
              <a:buNone/>
            </a:pPr>
            <a:r>
              <a:rPr lang="en-US" altLang="en-US" sz="1200" dirty="0">
                <a:latin typeface="Arial" panose="020B0604020202020204" pitchFamily="34" charset="0"/>
              </a:rPr>
              <a:t>    1. </a:t>
            </a:r>
            <a:r>
              <a:rPr lang="en-US" altLang="en-US" sz="1200" b="1" dirty="0">
                <a:latin typeface="Arial" panose="020B0604020202020204" pitchFamily="34" charset="0"/>
              </a:rPr>
              <a:t>Matt. 15:9</a:t>
            </a:r>
          </a:p>
          <a:p>
            <a:pPr rtl="0"/>
            <a:r>
              <a:rPr lang="en-US" sz="1200" b="0" i="1" u="none" strike="noStrike" kern="1200" baseline="0" dirty="0">
                <a:solidFill>
                  <a:schemeClr val="tx1"/>
                </a:solidFill>
                <a:latin typeface="+mn-lt"/>
                <a:ea typeface="+mn-ea"/>
                <a:cs typeface="+mn-cs"/>
              </a:rPr>
              <a:t>AND IN VAIN THEY WORSHIP ME, TEACHING AS DOCTRINES THE COMMANDMENTS OF MEN.'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15:9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altLang="en-US" sz="1200" dirty="0">
              <a:latin typeface="Arial" panose="020B0604020202020204" pitchFamily="34" charset="0"/>
            </a:endParaRPr>
          </a:p>
          <a:p>
            <a:pPr eaLnBrk="1" hangingPunct="1">
              <a:lnSpc>
                <a:spcPct val="110000"/>
              </a:lnSpc>
              <a:buClr>
                <a:srgbClr val="008000"/>
              </a:buClr>
              <a:buFontTx/>
              <a:buNone/>
            </a:pPr>
            <a:r>
              <a:rPr lang="en-US" altLang="en-US" sz="1200" dirty="0">
                <a:latin typeface="Arial" panose="020B0604020202020204" pitchFamily="34" charset="0"/>
              </a:rPr>
              <a:t>    2. </a:t>
            </a:r>
            <a:r>
              <a:rPr lang="en-US" altLang="en-US" sz="1200" b="1" dirty="0">
                <a:latin typeface="Arial" panose="020B0604020202020204" pitchFamily="34" charset="0"/>
              </a:rPr>
              <a:t>2 John 9-10</a:t>
            </a:r>
          </a:p>
          <a:p>
            <a:pPr rtl="0"/>
            <a:r>
              <a:rPr lang="en-US" sz="1200" b="0" i="1" u="none" strike="noStrike" kern="1200" baseline="0" dirty="0">
                <a:solidFill>
                  <a:schemeClr val="tx1"/>
                </a:solidFill>
                <a:latin typeface="+mn-lt"/>
                <a:ea typeface="+mn-ea"/>
                <a:cs typeface="+mn-cs"/>
              </a:rPr>
              <a:t>Whoever transgresses and does not abide in the doctrine of Christ does not have God. He who abides in the doctrine of Christ has both the Father and the Son. If anyone comes to you and does not bring this doctrine, do not receive him into your house nor greet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John 1:9-10</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sz="1200" dirty="0">
              <a:latin typeface="Arial" panose="020B0604020202020204" pitchFamily="34" charset="0"/>
            </a:endParaRPr>
          </a:p>
          <a:p>
            <a:pPr eaLnBrk="1" hangingPunct="1">
              <a:lnSpc>
                <a:spcPct val="110000"/>
              </a:lnSpc>
              <a:buClr>
                <a:srgbClr val="008000"/>
              </a:buClr>
              <a:buFontTx/>
              <a:buNone/>
            </a:pPr>
            <a:r>
              <a:rPr lang="en-US" altLang="en-US" sz="1200" dirty="0">
                <a:latin typeface="Arial" panose="020B0604020202020204" pitchFamily="34" charset="0"/>
              </a:rPr>
              <a:t>    3. </a:t>
            </a:r>
            <a:r>
              <a:rPr lang="en-US" altLang="en-US" sz="1200" b="1" dirty="0">
                <a:latin typeface="Arial" panose="020B0604020202020204" pitchFamily="34" charset="0"/>
              </a:rPr>
              <a:t>Matt. 7:21-23</a:t>
            </a:r>
          </a:p>
          <a:p>
            <a:pPr rtl="0"/>
            <a:r>
              <a:rPr lang="en-US" sz="1200" b="0" i="1" u="none" strike="noStrike" kern="1200" baseline="0" dirty="0">
                <a:solidFill>
                  <a:schemeClr val="tx1"/>
                </a:solidFill>
                <a:latin typeface="+mn-lt"/>
                <a:ea typeface="+mn-ea"/>
                <a:cs typeface="+mn-cs"/>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7:21-23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sz="1200" dirty="0">
              <a:latin typeface="Arial" panose="020B0604020202020204" pitchFamily="34" charset="0"/>
            </a:endParaRPr>
          </a:p>
          <a:p>
            <a:pPr eaLnBrk="1" hangingPunct="1">
              <a:lnSpc>
                <a:spcPct val="110000"/>
              </a:lnSpc>
              <a:buClr>
                <a:srgbClr val="008000"/>
              </a:buClr>
              <a:buFontTx/>
              <a:buNone/>
            </a:pPr>
            <a:r>
              <a:rPr lang="en-US" altLang="en-US" sz="1200" dirty="0">
                <a:latin typeface="Arial" panose="020B0604020202020204" pitchFamily="34" charset="0"/>
              </a:rPr>
              <a:t>    4. </a:t>
            </a:r>
            <a:r>
              <a:rPr lang="en-US" altLang="en-US" sz="1200" b="1" dirty="0">
                <a:latin typeface="Arial" panose="020B0604020202020204" pitchFamily="34" charset="0"/>
              </a:rPr>
              <a:t>Matt. 15:13-14</a:t>
            </a:r>
          </a:p>
          <a:p>
            <a:pPr rtl="0"/>
            <a:r>
              <a:rPr lang="en-US" sz="1200" b="0" i="0" u="none" strike="noStrike" kern="1200" baseline="0" dirty="0">
                <a:solidFill>
                  <a:schemeClr val="tx1"/>
                </a:solidFill>
                <a:latin typeface="+mn-lt"/>
                <a:ea typeface="+mn-ea"/>
                <a:cs typeface="+mn-cs"/>
              </a:rPr>
              <a:t>But He answered and said, "Every plant which My heavenly Father has not planted will be uprooted. Let them alone. They are blind leaders of the blind. And if the blind leads the blind, both will fall into a ditch."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15:13-14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lnSpc>
                <a:spcPct val="110000"/>
              </a:lnSpc>
              <a:buClr>
                <a:srgbClr val="008000"/>
              </a:buClr>
              <a:buFontTx/>
              <a:buNone/>
            </a:pPr>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14</a:t>
            </a:fld>
            <a:endParaRPr lang="en-US"/>
          </a:p>
        </p:txBody>
      </p:sp>
    </p:spTree>
    <p:extLst>
      <p:ext uri="{BB962C8B-B14F-4D97-AF65-F5344CB8AC3E}">
        <p14:creationId xmlns:p14="http://schemas.microsoft.com/office/powerpoint/2010/main" val="184256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9900CC"/>
              </a:buClr>
              <a:buFontTx/>
              <a:buNone/>
            </a:pPr>
            <a:r>
              <a:rPr lang="en-US" altLang="en-US" sz="1200" dirty="0">
                <a:latin typeface="Arial" panose="020B0604020202020204" pitchFamily="34" charset="0"/>
              </a:rPr>
              <a:t>    1. Anything you put before God in your life, is an idol (</a:t>
            </a:r>
            <a:r>
              <a:rPr lang="en-US" altLang="en-US" sz="1200" b="1" dirty="0">
                <a:latin typeface="Arial" panose="020B0604020202020204" pitchFamily="34" charset="0"/>
              </a:rPr>
              <a:t>Col. 3:5</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Therefore put to death your members which are on the earth: fornication, uncleanness, passion, evil desire, and covetousness, which is idolatry.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3:5</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rgbClr val="9900CC"/>
              </a:buClr>
              <a:buFontTx/>
              <a:buNone/>
            </a:pPr>
            <a:r>
              <a:rPr lang="en-US" altLang="en-US" sz="1200" dirty="0">
                <a:latin typeface="Arial" panose="020B0604020202020204" pitchFamily="34" charset="0"/>
              </a:rPr>
              <a:t>&gt;&gt;&gt;&gt;&gt;&gt;&gt;&gt;&gt;&gt;&gt;&gt;&gt;&gt;&gt;&gt;&gt;&gt;&gt;</a:t>
            </a:r>
          </a:p>
          <a:p>
            <a:pPr eaLnBrk="1" hangingPunct="1">
              <a:buClr>
                <a:srgbClr val="9900CC"/>
              </a:buClr>
              <a:buFontTx/>
              <a:buNone/>
            </a:pPr>
            <a:r>
              <a:rPr lang="en-US" altLang="en-US" sz="1200" dirty="0">
                <a:latin typeface="Arial" panose="020B0604020202020204" pitchFamily="34" charset="0"/>
              </a:rPr>
              <a:t>    2. Even your love for your possessions (</a:t>
            </a:r>
            <a:r>
              <a:rPr lang="en-US" altLang="en-US" sz="1200" b="1" dirty="0">
                <a:latin typeface="Arial" panose="020B0604020202020204" pitchFamily="34" charset="0"/>
              </a:rPr>
              <a:t>Matt. 19:16-22</a:t>
            </a:r>
            <a:r>
              <a:rPr lang="en-US" altLang="en-US" sz="1200" dirty="0">
                <a:latin typeface="Arial" panose="020B0604020202020204" pitchFamily="34" charset="0"/>
              </a:rPr>
              <a:t>)  </a:t>
            </a:r>
          </a:p>
          <a:p>
            <a:pPr eaLnBrk="1" hangingPunct="1">
              <a:buClr>
                <a:srgbClr val="9900CC"/>
              </a:buClr>
              <a:buFontTx/>
              <a:buNone/>
            </a:pPr>
            <a:r>
              <a:rPr lang="en-US" altLang="en-US" sz="1200" dirty="0">
                <a:latin typeface="Arial" panose="020B0604020202020204" pitchFamily="34" charset="0"/>
              </a:rPr>
              <a:t>        a. Remember the Rich Young Ruler who had kept all of the commandments.</a:t>
            </a:r>
          </a:p>
          <a:p>
            <a:pPr rtl="0"/>
            <a:r>
              <a:rPr lang="en-US" sz="1200" b="0" i="1" u="none" strike="noStrike" kern="1200" baseline="0" dirty="0">
                <a:solidFill>
                  <a:schemeClr val="tx1"/>
                </a:solidFill>
                <a:latin typeface="+mn-lt"/>
                <a:ea typeface="+mn-ea"/>
                <a:cs typeface="+mn-cs"/>
              </a:rPr>
              <a:t>Jesus said to him, "If you want to be perfect, go, sell what you have and give to the poor, and you will have treasure in heaven; and come, follow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19:21</a:t>
            </a:r>
            <a:r>
              <a:rPr lang="en-US" sz="1200" b="0" i="0" u="none" strike="noStrike" kern="1200" baseline="0" dirty="0">
                <a:solidFill>
                  <a:schemeClr val="tx1"/>
                </a:solidFill>
                <a:latin typeface="+mn-lt"/>
                <a:ea typeface="+mn-ea"/>
                <a:cs typeface="+mn-cs"/>
              </a:rPr>
              <a:t>)</a:t>
            </a:r>
          </a:p>
          <a:p>
            <a:pPr eaLnBrk="1" hangingPunct="1">
              <a:buClr>
                <a:srgbClr val="9900CC"/>
              </a:buClr>
              <a:buFontTx/>
              <a:buNone/>
            </a:pPr>
            <a:r>
              <a:rPr lang="en-US" altLang="en-US" sz="1200" dirty="0">
                <a:latin typeface="Arial" panose="020B0604020202020204" pitchFamily="34" charset="0"/>
              </a:rPr>
              <a:t>&gt;&gt;&gt;&gt;&gt;&gt;&gt;&gt;&gt;&gt;&gt;&gt;&gt;&gt;&gt;&gt;&gt;&gt;&gt;</a:t>
            </a:r>
          </a:p>
          <a:p>
            <a:pPr eaLnBrk="1" hangingPunct="1">
              <a:buClr>
                <a:srgbClr val="9900CC"/>
              </a:buClr>
              <a:buFontTx/>
              <a:buNone/>
            </a:pPr>
            <a:r>
              <a:rPr lang="en-US" altLang="en-US" sz="1200" dirty="0">
                <a:latin typeface="Arial" panose="020B0604020202020204" pitchFamily="34" charset="0"/>
              </a:rPr>
              <a:t>    3. Anything, whether it be - Work – pride – recreation – friends – popularity – sports - money</a:t>
            </a:r>
          </a:p>
          <a:p>
            <a:pPr eaLnBrk="1" hangingPunct="1">
              <a:buClr>
                <a:srgbClr val="9900CC"/>
              </a:buClr>
              <a:buFontTx/>
              <a:buNone/>
            </a:pPr>
            <a:r>
              <a:rPr lang="en-US" altLang="en-US" sz="1200" dirty="0">
                <a:latin typeface="Arial" panose="020B0604020202020204" pitchFamily="34" charset="0"/>
              </a:rPr>
              <a:t>&gt;&gt;&gt;&gt;&gt;&gt;&gt;&gt;&gt;&gt;&gt;&gt;&gt;&gt;&gt;&gt;&gt;&gt;&gt;</a:t>
            </a:r>
          </a:p>
          <a:p>
            <a:pPr eaLnBrk="1" hangingPunct="1">
              <a:buClr>
                <a:srgbClr val="9900CC"/>
              </a:buClr>
              <a:buFontTx/>
              <a:buNone/>
            </a:pPr>
            <a:r>
              <a:rPr lang="en-US" altLang="en-US" sz="1200" dirty="0">
                <a:latin typeface="Arial" panose="020B0604020202020204" pitchFamily="34" charset="0"/>
              </a:rPr>
              <a:t>    4. Christian must constantly guard against erecting a personal idol in his heart (</a:t>
            </a:r>
            <a:r>
              <a:rPr lang="en-US" altLang="en-US" sz="1200" b="1" dirty="0">
                <a:latin typeface="Arial" panose="020B0604020202020204" pitchFamily="34" charset="0"/>
              </a:rPr>
              <a:t>Eccl. 12:13-14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Let us hear the conclusion of the whole matter: Fear God and keep His commandments, For this is man's all. For God will bring every work into judgment, </a:t>
            </a:r>
            <a:r>
              <a:rPr lang="en-US" sz="1200" b="1" i="1" u="none" strike="noStrike" kern="1200" baseline="0" dirty="0">
                <a:solidFill>
                  <a:schemeClr val="tx1"/>
                </a:solidFill>
                <a:latin typeface="+mn-lt"/>
                <a:ea typeface="+mn-ea"/>
                <a:cs typeface="+mn-cs"/>
              </a:rPr>
              <a:t>Including every secret thing</a:t>
            </a:r>
            <a:r>
              <a:rPr lang="en-US" sz="1200" b="0" i="1" u="none" strike="noStrike" kern="1200" baseline="0" dirty="0">
                <a:solidFill>
                  <a:schemeClr val="tx1"/>
                </a:solidFill>
                <a:latin typeface="+mn-lt"/>
                <a:ea typeface="+mn-ea"/>
                <a:cs typeface="+mn-cs"/>
              </a:rPr>
              <a:t>, Whether good or evil.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12:13-14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15</a:t>
            </a:fld>
            <a:endParaRPr lang="en-US"/>
          </a:p>
        </p:txBody>
      </p:sp>
    </p:spTree>
    <p:extLst>
      <p:ext uri="{BB962C8B-B14F-4D97-AF65-F5344CB8AC3E}">
        <p14:creationId xmlns:p14="http://schemas.microsoft.com/office/powerpoint/2010/main" val="114877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In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We have examined two of the five causes for falling away</a:t>
            </a:r>
          </a:p>
          <a:p>
            <a:pPr rtl="0"/>
            <a:r>
              <a:rPr lang="en-US" sz="1200" b="0" i="1" u="none" strike="noStrike" kern="1200" baseline="0" dirty="0">
                <a:solidFill>
                  <a:schemeClr val="tx1"/>
                </a:solidFill>
                <a:latin typeface="+mn-lt"/>
                <a:ea typeface="+mn-ea"/>
                <a:cs typeface="+mn-cs"/>
              </a:rPr>
              <a:t>&gt;&gt;&gt;&gt;&gt;&gt;&gt;&gt;&gt;&gt;&gt;&gt;&gt;&gt;&gt;&gt;&gt;&gt;&gt;&gt;&gt;&gt;&gt;&gt;&gt;</a:t>
            </a:r>
          </a:p>
          <a:p>
            <a:pPr rtl="0"/>
            <a:r>
              <a:rPr lang="en-US" sz="1200" b="0" i="1" u="none" strike="noStrike" kern="1200" baseline="0" dirty="0">
                <a:solidFill>
                  <a:schemeClr val="tx1"/>
                </a:solidFill>
                <a:latin typeface="+mn-lt"/>
                <a:ea typeface="+mn-ea"/>
                <a:cs typeface="+mn-cs"/>
              </a:rPr>
              <a:t>Now all these things happened to them as examples, and they were written for our admonition, upon whom the ends of the ages have come. Therefore let him who thinks he stands take heed lest he fall.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10:11-12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16</a:t>
            </a:fld>
            <a:endParaRPr lang="en-US"/>
          </a:p>
        </p:txBody>
      </p:sp>
    </p:spTree>
    <p:extLst>
      <p:ext uri="{BB962C8B-B14F-4D97-AF65-F5344CB8AC3E}">
        <p14:creationId xmlns:p14="http://schemas.microsoft.com/office/powerpoint/2010/main" val="406371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latin typeface="Arial" panose="020B0604020202020204" pitchFamily="34" charset="0"/>
              </a:rPr>
              <a:t>    2. Most of the Israelites allowed Satan to overthrow them in the wilderness, even in the face of all of God’s miracles.</a:t>
            </a:r>
          </a:p>
          <a:p>
            <a:pPr eaLnBrk="1" hangingPunct="1">
              <a:buFontTx/>
              <a:buNone/>
            </a:pPr>
            <a:r>
              <a:rPr lang="en-US" altLang="en-US" sz="1200" dirty="0">
                <a:latin typeface="Arial" panose="020B0604020202020204" pitchFamily="34" charset="0"/>
              </a:rPr>
              <a:t>&gt;&gt;&gt;&gt;&gt;&gt;&gt;&gt;&gt;&gt;&gt;&gt;&gt;&gt;&gt;&gt;</a:t>
            </a:r>
          </a:p>
          <a:p>
            <a:pPr eaLnBrk="1" hangingPunct="1">
              <a:buFontTx/>
              <a:buNone/>
            </a:pPr>
            <a:r>
              <a:rPr lang="en-US" altLang="en-US" sz="1200" dirty="0">
                <a:latin typeface="Arial" panose="020B0604020202020204" pitchFamily="34" charset="0"/>
              </a:rPr>
              <a:t>    3. Even though we have been baptized into Christ, we are always danger of not entering into Heaven if we erect idols in our lives and hearts.</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17</a:t>
            </a:fld>
            <a:endParaRPr lang="en-US"/>
          </a:p>
        </p:txBody>
      </p:sp>
    </p:spTree>
    <p:extLst>
      <p:ext uri="{BB962C8B-B14F-4D97-AF65-F5344CB8AC3E}">
        <p14:creationId xmlns:p14="http://schemas.microsoft.com/office/powerpoint/2010/main" val="224062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Rom. 10:17</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So then faith comes by hearing, and hearing by the word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10:17</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&gt;&gt;&gt;&gt;&gt;&gt;&gt;&gt;&gt;&gt;&gt;&gt;&gt;&gt;&gt;&gt;&gt;&gt;&gt;&gt;&gt;&gt;&gt;&gt;&gt;&gt;&gt;</a:t>
            </a: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Luke 13:5</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I tell you, no; but unless you repent you will all likewise perish."</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Luke 13:5</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&gt;&gt;&gt;&gt;&gt;&gt;&gt;&gt;&gt;&gt;&gt;&gt;&gt;&gt;&gt;&gt;&gt;&gt;&gt;&gt;&gt;&gt;&gt;&gt;&gt;&gt;&gt;&gt;</a:t>
            </a:r>
          </a:p>
          <a:p>
            <a:r>
              <a:rPr lang="en-US" sz="1200" kern="1200" dirty="0">
                <a:solidFill>
                  <a:schemeClr val="tx1"/>
                </a:solidFill>
                <a:effectLst/>
                <a:latin typeface="+mn-lt"/>
                <a:ea typeface="+mn-ea"/>
                <a:cs typeface="+mn-cs"/>
              </a:rPr>
              <a:t>    3. Confessing Christ, </a:t>
            </a:r>
            <a:r>
              <a:rPr lang="en-US" sz="1200" b="1" kern="1200" dirty="0">
                <a:solidFill>
                  <a:schemeClr val="tx1"/>
                </a:solidFill>
                <a:effectLst/>
                <a:latin typeface="+mn-lt"/>
                <a:ea typeface="+mn-ea"/>
                <a:cs typeface="+mn-cs"/>
              </a:rPr>
              <a:t>1 John 4:15</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Whoever confesses that Jesus is the Son of God, God abides in him, and he in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4:15</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&gt;&gt;&gt;&gt;&gt;&gt;&gt;&gt;&gt;&gt;&gt;&gt;&gt;&gt;&gt;&gt;&gt;&gt;&gt;&gt;&gt;&gt;&gt;&gt;&gt;&gt;&gt;&gt;&gt;</a:t>
            </a: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Col 2:12</a:t>
            </a:r>
          </a:p>
          <a:p>
            <a:pPr rtl="0"/>
            <a:r>
              <a:rPr lang="en-US" sz="1200" b="0" i="1" u="none" strike="noStrike" kern="1200" baseline="0" dirty="0">
                <a:solidFill>
                  <a:schemeClr val="tx1"/>
                </a:solidFill>
                <a:latin typeface="+mn-lt"/>
                <a:ea typeface="+mn-ea"/>
                <a:cs typeface="+mn-cs"/>
              </a:rPr>
              <a:t>buried with Him in baptism, in which you also were raised with Him through faith in the working of God, who raised Him from the dead.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2:12</a:t>
            </a:r>
            <a:r>
              <a:rPr lang="en-US" sz="1200" b="0" i="0" u="none" strike="noStrike" kern="1200" baseline="0" dirty="0">
                <a:solidFill>
                  <a:schemeClr val="tx1"/>
                </a:solidFill>
                <a:latin typeface="+mn-lt"/>
                <a:ea typeface="+mn-ea"/>
                <a:cs typeface="+mn-cs"/>
              </a:rPr>
              <a:t>)</a:t>
            </a:r>
          </a:p>
          <a:p>
            <a:r>
              <a:rPr lang="en-US" sz="1200" kern="1200" dirty="0">
                <a:solidFill>
                  <a:schemeClr val="tx1"/>
                </a:solidFill>
                <a:effectLst/>
                <a:latin typeface="+mn-lt"/>
                <a:ea typeface="+mn-ea"/>
                <a:cs typeface="+mn-cs"/>
              </a:rPr>
              <a:t>&gt;&gt;&gt;&gt;&gt;&gt;&gt;&gt;&gt;&gt;&gt;&gt;&gt;&gt;&gt;&gt;&gt;&gt;&gt;&gt;&gt;&gt;&gt;&gt;&gt;&gt;&gt;&gt;&gt;</a:t>
            </a: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3:11</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Behold, I am coming quickly! Hold fast what you have, that no one may take your crown.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6. </a:t>
            </a:r>
            <a:r>
              <a:rPr lang="en-US" sz="1200" dirty="0"/>
              <a:t>Jesus extends His Invitation to all Men</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18</a:t>
            </a:fld>
            <a:endParaRPr lang="en-US"/>
          </a:p>
        </p:txBody>
      </p:sp>
    </p:spTree>
    <p:extLst>
      <p:ext uri="{BB962C8B-B14F-4D97-AF65-F5344CB8AC3E}">
        <p14:creationId xmlns:p14="http://schemas.microsoft.com/office/powerpoint/2010/main" val="82898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1. Israel – an Example Not to Follow</a:t>
            </a:r>
          </a:p>
          <a:p>
            <a:pPr algn="just" rtl="0"/>
            <a:r>
              <a:rPr lang="en-US" sz="1200" b="1" i="0" u="none" strike="noStrike" kern="1200" baseline="0" dirty="0">
                <a:solidFill>
                  <a:schemeClr val="tx1"/>
                </a:solidFill>
                <a:latin typeface="+mn-lt"/>
                <a:ea typeface="+mn-ea"/>
                <a:cs typeface="+mn-cs"/>
              </a:rPr>
              <a:t>1 Corinthians 10:1-13  </a:t>
            </a:r>
            <a:r>
              <a:rPr lang="en-US" sz="1200" b="0" i="1" u="none" strike="noStrike" kern="1200" baseline="0" dirty="0">
                <a:solidFill>
                  <a:schemeClr val="tx1"/>
                </a:solidFill>
                <a:latin typeface="+mn-lt"/>
                <a:ea typeface="+mn-ea"/>
                <a:cs typeface="+mn-cs"/>
              </a:rPr>
              <a:t>Moreover, brethren, I do not want you to be unaware that all </a:t>
            </a:r>
            <a:r>
              <a:rPr lang="en-US" sz="1200" b="1" i="1" u="none" strike="noStrike" kern="1200" baseline="0" dirty="0">
                <a:solidFill>
                  <a:schemeClr val="tx1"/>
                </a:solidFill>
                <a:latin typeface="+mn-lt"/>
                <a:ea typeface="+mn-ea"/>
                <a:cs typeface="+mn-cs"/>
              </a:rPr>
              <a:t>our fathers were under the cloud, all passed through the sea</a:t>
            </a:r>
            <a:r>
              <a:rPr lang="en-US" sz="1200" b="0" i="1" u="none" strike="noStrike" kern="1200" baseline="0" dirty="0">
                <a:solidFill>
                  <a:schemeClr val="tx1"/>
                </a:solidFill>
                <a:latin typeface="+mn-lt"/>
                <a:ea typeface="+mn-ea"/>
                <a:cs typeface="+mn-cs"/>
              </a:rPr>
              <a:t>,  (2)  </a:t>
            </a:r>
            <a:r>
              <a:rPr lang="en-US" sz="1200" b="1" i="1" u="none" strike="noStrike" kern="1200" baseline="0" dirty="0">
                <a:solidFill>
                  <a:schemeClr val="tx1"/>
                </a:solidFill>
                <a:latin typeface="+mn-lt"/>
                <a:ea typeface="+mn-ea"/>
                <a:cs typeface="+mn-cs"/>
              </a:rPr>
              <a:t>all were baptized into Moses in the cloud and in the sea,  </a:t>
            </a:r>
            <a:r>
              <a:rPr lang="en-US" sz="1200" b="0" i="1" u="none" strike="noStrike" kern="1200" baseline="0" dirty="0">
                <a:solidFill>
                  <a:schemeClr val="tx1"/>
                </a:solidFill>
                <a:latin typeface="+mn-lt"/>
                <a:ea typeface="+mn-ea"/>
                <a:cs typeface="+mn-cs"/>
              </a:rPr>
              <a:t>(3)  all ate the same spiritual food,  (4)  and all drank the same spiritual drink. For they drank of that spiritual Rock that followed them, and that Rock was Christ.  (5)  </a:t>
            </a:r>
            <a:r>
              <a:rPr lang="en-US" sz="1200" b="1" i="1" u="none" strike="noStrike" kern="1200" baseline="0" dirty="0">
                <a:solidFill>
                  <a:schemeClr val="tx1"/>
                </a:solidFill>
                <a:latin typeface="+mn-lt"/>
                <a:ea typeface="+mn-ea"/>
                <a:cs typeface="+mn-cs"/>
              </a:rPr>
              <a:t>But with most of them God was not well pleased</a:t>
            </a:r>
            <a:r>
              <a:rPr lang="en-US" sz="1200" b="0" i="1" u="none" strike="noStrike" kern="1200" baseline="0" dirty="0">
                <a:solidFill>
                  <a:schemeClr val="tx1"/>
                </a:solidFill>
                <a:latin typeface="+mn-lt"/>
                <a:ea typeface="+mn-ea"/>
                <a:cs typeface="+mn-cs"/>
              </a:rPr>
              <a:t>, for their bodies were scattered in the wilderness.  (6)  </a:t>
            </a:r>
            <a:r>
              <a:rPr lang="en-US" sz="1200" b="1" i="1" u="none" strike="noStrike" kern="1200" baseline="0" dirty="0">
                <a:solidFill>
                  <a:schemeClr val="tx1"/>
                </a:solidFill>
                <a:latin typeface="+mn-lt"/>
                <a:ea typeface="+mn-ea"/>
                <a:cs typeface="+mn-cs"/>
              </a:rPr>
              <a:t>Now these things became our examples, to the intent that we should not </a:t>
            </a:r>
            <a:r>
              <a:rPr lang="en-US" sz="1200" b="0" i="1" u="none" strike="noStrike" kern="1200" baseline="0" dirty="0">
                <a:solidFill>
                  <a:schemeClr val="tx1"/>
                </a:solidFill>
                <a:latin typeface="+mn-lt"/>
                <a:ea typeface="+mn-ea"/>
                <a:cs typeface="+mn-cs"/>
              </a:rPr>
              <a:t>lust after evil things as they also lusted.  (7)  And do not become idolaters as were some of them. As it is written, "THE PEOPLE SAT DOWN TO EAT AND DRINK, AND ROSE UP TO PLAY."  (8)  Nor let us commit sexual immorality, as some of them did, and in one day twenty-three thousand fell;  (9)  </a:t>
            </a:r>
            <a:r>
              <a:rPr lang="en-US" sz="1200" b="1" i="1" u="none" strike="noStrike" kern="1200" baseline="0" dirty="0">
                <a:solidFill>
                  <a:schemeClr val="tx1"/>
                </a:solidFill>
                <a:latin typeface="+mn-lt"/>
                <a:ea typeface="+mn-ea"/>
                <a:cs typeface="+mn-cs"/>
              </a:rPr>
              <a:t>nor let us tempt Christ</a:t>
            </a:r>
            <a:r>
              <a:rPr lang="en-US" sz="1200" b="0" i="1" u="none" strike="noStrike" kern="1200" baseline="0" dirty="0">
                <a:solidFill>
                  <a:schemeClr val="tx1"/>
                </a:solidFill>
                <a:latin typeface="+mn-lt"/>
                <a:ea typeface="+mn-ea"/>
                <a:cs typeface="+mn-cs"/>
              </a:rPr>
              <a:t>, as some of them also tempted, and were destroyed by serpents;  (10)  nor complain, as some of them also complained, and were destroyed by the destroyer.  (11)  </a:t>
            </a:r>
            <a:r>
              <a:rPr lang="en-US" sz="1200" b="1" i="1" u="none" strike="noStrike" kern="1200" baseline="0" dirty="0">
                <a:solidFill>
                  <a:schemeClr val="tx1"/>
                </a:solidFill>
                <a:latin typeface="+mn-lt"/>
                <a:ea typeface="+mn-ea"/>
                <a:cs typeface="+mn-cs"/>
              </a:rPr>
              <a:t>Now all these things happened to them as examples</a:t>
            </a:r>
            <a:r>
              <a:rPr lang="en-US" sz="1200" b="0" i="1" u="none" strike="noStrike" kern="1200" baseline="0" dirty="0">
                <a:solidFill>
                  <a:schemeClr val="tx1"/>
                </a:solidFill>
                <a:latin typeface="+mn-lt"/>
                <a:ea typeface="+mn-ea"/>
                <a:cs typeface="+mn-cs"/>
              </a:rPr>
              <a:t>, and they were written for our admonition, upon whom the ends of the ages have come.  (12)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2</a:t>
            </a:fld>
            <a:endParaRPr lang="en-US"/>
          </a:p>
        </p:txBody>
      </p:sp>
    </p:spTree>
    <p:extLst>
      <p:ext uri="{BB962C8B-B14F-4D97-AF65-F5344CB8AC3E}">
        <p14:creationId xmlns:p14="http://schemas.microsoft.com/office/powerpoint/2010/main" val="232677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CC3300"/>
              </a:buClr>
              <a:buFontTx/>
              <a:buNone/>
            </a:pPr>
            <a:r>
              <a:rPr lang="en-US" altLang="en-US" sz="1200" dirty="0">
                <a:latin typeface="Arial" panose="020B0604020202020204" pitchFamily="34" charset="0"/>
              </a:rPr>
              <a:t>&gt;&gt;&gt;&gt;&gt;&gt;&gt;&gt;&gt;&gt;&gt;&gt;&gt;&gt;&gt;&gt;&gt;&gt;</a:t>
            </a:r>
          </a:p>
          <a:p>
            <a:pPr eaLnBrk="1" hangingPunct="1">
              <a:buClr>
                <a:srgbClr val="CC3300"/>
              </a:buClr>
              <a:buFontTx/>
              <a:buNone/>
            </a:pPr>
            <a:r>
              <a:rPr lang="en-US" altLang="en-US" sz="1200" dirty="0">
                <a:latin typeface="Arial" panose="020B0604020202020204" pitchFamily="34" charset="0"/>
              </a:rPr>
              <a:t>    1. Israel’s history pictures a danger to Christians – something some teach as doctrine and say cannot happen - falling from grace.</a:t>
            </a:r>
          </a:p>
          <a:p>
            <a:pPr eaLnBrk="1" hangingPunct="1">
              <a:buClr>
                <a:srgbClr val="CC3300"/>
              </a:buClr>
              <a:buFontTx/>
              <a:buNone/>
            </a:pPr>
            <a:r>
              <a:rPr lang="en-US" altLang="en-US" sz="1200" dirty="0">
                <a:latin typeface="Arial" panose="020B0604020202020204" pitchFamily="34" charset="0"/>
              </a:rPr>
              <a:t>&gt;&gt;&gt;&gt;&gt;&gt;&gt;&gt;&gt;&gt;&gt;&gt;&gt;&gt;&gt;&gt;&gt;&gt;</a:t>
            </a:r>
          </a:p>
          <a:p>
            <a:pPr eaLnBrk="1" hangingPunct="1">
              <a:buClr>
                <a:srgbClr val="CC3300"/>
              </a:buClr>
              <a:buFontTx/>
              <a:buNone/>
            </a:pPr>
            <a:r>
              <a:rPr lang="en-US" altLang="en-US" sz="1200" dirty="0">
                <a:latin typeface="Arial" panose="020B0604020202020204" pitchFamily="34" charset="0"/>
              </a:rPr>
              <a:t>    2. Moses sent to save Israel from slavery and paganism, and he was to lead them to Canaan</a:t>
            </a:r>
          </a:p>
          <a:p>
            <a:pPr eaLnBrk="1" hangingPunct="1">
              <a:buClr>
                <a:srgbClr val="CC3300"/>
              </a:buClr>
              <a:buFontTx/>
              <a:buNone/>
            </a:pPr>
            <a:r>
              <a:rPr lang="en-US" altLang="en-US" sz="1200" dirty="0">
                <a:latin typeface="Arial" panose="020B0604020202020204" pitchFamily="34" charset="0"/>
              </a:rPr>
              <a:t>&gt;&gt;&gt;&gt;&gt;&gt;&gt;&gt;&gt;&gt;&gt;&gt;&gt;&gt;&gt;&gt;&gt;&gt;</a:t>
            </a:r>
          </a:p>
          <a:p>
            <a:pPr eaLnBrk="1" hangingPunct="1">
              <a:buClr>
                <a:srgbClr val="CC3300"/>
              </a:buClr>
              <a:buFontTx/>
              <a:buNone/>
            </a:pPr>
            <a:r>
              <a:rPr lang="en-US" altLang="en-US" sz="1200" dirty="0">
                <a:latin typeface="Arial" panose="020B0604020202020204" pitchFamily="34" charset="0"/>
              </a:rPr>
              <a:t>    3. “Now these things became our examples”  (</a:t>
            </a:r>
            <a:r>
              <a:rPr lang="en-US" altLang="en-US" sz="1200" b="1" dirty="0">
                <a:latin typeface="Arial" panose="020B0604020202020204" pitchFamily="34" charset="0"/>
              </a:rPr>
              <a:t>vs. 6, 11</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Now these things </a:t>
            </a:r>
            <a:r>
              <a:rPr lang="en-US" sz="1200" b="1" i="1" u="none" strike="noStrike" kern="1200" baseline="0" dirty="0">
                <a:solidFill>
                  <a:schemeClr val="tx1"/>
                </a:solidFill>
                <a:latin typeface="+mn-lt"/>
                <a:ea typeface="+mn-ea"/>
                <a:cs typeface="+mn-cs"/>
              </a:rPr>
              <a:t>became our examples</a:t>
            </a:r>
            <a:r>
              <a:rPr lang="en-US" sz="1200" b="0" i="1" u="none" strike="noStrike" kern="1200" baseline="0" dirty="0">
                <a:solidFill>
                  <a:schemeClr val="tx1"/>
                </a:solidFill>
                <a:latin typeface="+mn-lt"/>
                <a:ea typeface="+mn-ea"/>
                <a:cs typeface="+mn-cs"/>
              </a:rPr>
              <a:t>, to the intent that we should not lust after evil things as they also lusted.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10:6</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Now all these </a:t>
            </a:r>
            <a:r>
              <a:rPr lang="en-US" sz="1200" b="1" i="1" u="none" strike="noStrike" kern="1200" baseline="0" dirty="0">
                <a:solidFill>
                  <a:schemeClr val="tx1"/>
                </a:solidFill>
                <a:latin typeface="+mn-lt"/>
                <a:ea typeface="+mn-ea"/>
                <a:cs typeface="+mn-cs"/>
              </a:rPr>
              <a:t>things happened to them as examples,</a:t>
            </a:r>
            <a:r>
              <a:rPr lang="en-US" sz="1200" b="0" i="1" u="none" strike="noStrike" kern="1200" baseline="0" dirty="0">
                <a:solidFill>
                  <a:schemeClr val="tx1"/>
                </a:solidFill>
                <a:latin typeface="+mn-lt"/>
                <a:ea typeface="+mn-ea"/>
                <a:cs typeface="+mn-cs"/>
              </a:rPr>
              <a:t> and they were written for our admonition, upon whom the ends of the ages have come.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buClr>
                <a:srgbClr val="CC3300"/>
              </a:buClr>
              <a:buFontTx/>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3</a:t>
            </a:fld>
            <a:endParaRPr lang="en-US"/>
          </a:p>
        </p:txBody>
      </p:sp>
    </p:spTree>
    <p:extLst>
      <p:ext uri="{BB962C8B-B14F-4D97-AF65-F5344CB8AC3E}">
        <p14:creationId xmlns:p14="http://schemas.microsoft.com/office/powerpoint/2010/main" val="114064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hlink"/>
              </a:buClr>
              <a:buSzTx/>
              <a:buFontTx/>
              <a:buNone/>
              <a:tabLst/>
              <a:defRPr/>
            </a:pPr>
            <a:r>
              <a:rPr lang="en-US" altLang="en-US" sz="1200" dirty="0">
                <a:solidFill>
                  <a:schemeClr val="tx1"/>
                </a:solidFill>
              </a:rPr>
              <a:t>    1. Israel Compared With Christians</a:t>
            </a:r>
          </a:p>
          <a:p>
            <a:pPr eaLnBrk="1" hangingPunct="1">
              <a:buClr>
                <a:schemeClr val="hlink"/>
              </a:buClr>
              <a:buFontTx/>
              <a:buNone/>
            </a:pPr>
            <a:r>
              <a:rPr lang="en-US" altLang="en-US" sz="1200" dirty="0">
                <a:latin typeface="Arial" panose="020B0604020202020204" pitchFamily="34" charset="0"/>
              </a:rPr>
              <a:t>&gt;&gt;&gt;&gt;&gt;&gt;&gt;&gt;&gt;&gt;&gt;&gt;&gt;&gt;&gt;&gt;&gt;</a:t>
            </a:r>
          </a:p>
          <a:p>
            <a:pPr eaLnBrk="1" hangingPunct="1">
              <a:buClr>
                <a:schemeClr val="hlink"/>
              </a:buClr>
              <a:buFontTx/>
              <a:buNone/>
            </a:pPr>
            <a:r>
              <a:rPr lang="en-US" altLang="en-US" sz="1200" dirty="0">
                <a:latin typeface="Arial" panose="020B0604020202020204" pitchFamily="34" charset="0"/>
              </a:rPr>
              <a:t>    2. Saved when baptized (</a:t>
            </a:r>
            <a:r>
              <a:rPr lang="en-US" altLang="en-US" sz="1200" b="1" dirty="0">
                <a:latin typeface="Arial" panose="020B0604020202020204" pitchFamily="34" charset="0"/>
              </a:rPr>
              <a:t>1 Pet. 3:21</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 is also an antitype which now saves us-baptism (not the removal of the filth of the flesh, but the answer of a good conscience toward God), through the resurrection of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3:21</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chemeClr val="hlink"/>
              </a:buClr>
              <a:buFontTx/>
              <a:buNone/>
            </a:pPr>
            <a:r>
              <a:rPr lang="en-US" altLang="en-US" sz="1200" dirty="0">
                <a:latin typeface="Arial" panose="020B0604020202020204" pitchFamily="34" charset="0"/>
              </a:rPr>
              <a:t>&gt;&gt;&gt;&gt;&gt;&gt;&gt;&gt;&gt;&gt;&gt;&gt;&gt;&gt;&gt;&gt;&gt;</a:t>
            </a:r>
          </a:p>
          <a:p>
            <a:pPr eaLnBrk="1" hangingPunct="1">
              <a:buClr>
                <a:schemeClr val="hlink"/>
              </a:buClr>
              <a:buFontTx/>
              <a:buNone/>
            </a:pPr>
            <a:r>
              <a:rPr lang="en-US" altLang="en-US" sz="1200" dirty="0">
                <a:latin typeface="Arial" panose="020B0604020202020204" pitchFamily="34" charset="0"/>
              </a:rPr>
              <a:t>    3. God’s care after baptism (</a:t>
            </a:r>
            <a:r>
              <a:rPr lang="en-US" altLang="en-US" sz="1200" b="1" dirty="0">
                <a:latin typeface="Arial" panose="020B0604020202020204" pitchFamily="34" charset="0"/>
              </a:rPr>
              <a:t>Gal. 3:26-27; Eph. 1:3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For you are all sons of God through faith in Christ Jesus. For as many of you as were baptized into Christ have put on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3:26-27</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Blessed be the God and Father of our Lord Jesus Christ, who has blessed us with every spiritual blessing in the heavenly places in Christ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Ephesians 1:3</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chemeClr val="hlink"/>
              </a:buClr>
              <a:buFontTx/>
              <a:buNone/>
            </a:pPr>
            <a:r>
              <a:rPr lang="en-US" altLang="en-US" sz="1200" dirty="0">
                <a:latin typeface="Arial" panose="020B0604020202020204" pitchFamily="34" charset="0"/>
              </a:rPr>
              <a:t>&gt;&gt;&gt;&gt;&gt;&gt;&gt;&gt;&gt;&gt;&gt;&gt;&gt;&gt;&gt;&gt;&gt;</a:t>
            </a:r>
          </a:p>
          <a:p>
            <a:pPr eaLnBrk="1" hangingPunct="1">
              <a:buClr>
                <a:schemeClr val="hlink"/>
              </a:buClr>
              <a:buFontTx/>
              <a:buNone/>
            </a:pPr>
            <a:r>
              <a:rPr lang="en-US" altLang="en-US" sz="1200" dirty="0">
                <a:latin typeface="Arial" panose="020B0604020202020204" pitchFamily="34" charset="0"/>
              </a:rPr>
              <a:t>    4. Most did not enter promise land (</a:t>
            </a:r>
            <a:r>
              <a:rPr lang="en-US" altLang="en-US" sz="1200" b="1" dirty="0">
                <a:latin typeface="Arial" panose="020B0604020202020204" pitchFamily="34" charset="0"/>
              </a:rPr>
              <a:t>Heb. 2:1-3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2:1-3</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chemeClr val="hlink"/>
              </a:buClr>
              <a:buFontTx/>
              <a:buNone/>
            </a:pPr>
            <a:r>
              <a:rPr lang="en-US" altLang="en-US" sz="1200" dirty="0">
                <a:latin typeface="Arial" panose="020B0604020202020204" pitchFamily="34" charset="0"/>
              </a:rPr>
              <a:t>&gt;&gt;&gt;&gt;&gt;&gt;&gt;&gt;&gt;&gt;&gt;&gt;&gt;&gt;&gt;&gt;</a:t>
            </a:r>
          </a:p>
          <a:p>
            <a:pPr eaLnBrk="1" hangingPunct="1">
              <a:buClr>
                <a:schemeClr val="hlink"/>
              </a:buClr>
              <a:buFontTx/>
              <a:buNone/>
            </a:pPr>
            <a:r>
              <a:rPr lang="en-US" altLang="en-US" sz="1200" dirty="0">
                <a:latin typeface="Arial" panose="020B0604020202020204" pitchFamily="34" charset="0"/>
              </a:rPr>
              <a:t>    5. Sins: lust, idolatry, sexual sins, tested God, murmured</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4</a:t>
            </a:fld>
            <a:endParaRPr lang="en-US"/>
          </a:p>
        </p:txBody>
      </p:sp>
    </p:spTree>
    <p:extLst>
      <p:ext uri="{BB962C8B-B14F-4D97-AF65-F5344CB8AC3E}">
        <p14:creationId xmlns:p14="http://schemas.microsoft.com/office/powerpoint/2010/main" val="235268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1. Israel – an Example to Not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2. 1. They Lusted After Evil Things</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5</a:t>
            </a:fld>
            <a:endParaRPr lang="en-US"/>
          </a:p>
        </p:txBody>
      </p:sp>
    </p:spTree>
    <p:extLst>
      <p:ext uri="{BB962C8B-B14F-4D97-AF65-F5344CB8AC3E}">
        <p14:creationId xmlns:p14="http://schemas.microsoft.com/office/powerpoint/2010/main" val="365780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8000"/>
              </a:buClr>
              <a:buFontTx/>
              <a:buNone/>
            </a:pPr>
            <a:r>
              <a:rPr lang="en-US" altLang="en-US" sz="1200" dirty="0">
                <a:latin typeface="Arial" panose="020B0604020202020204" pitchFamily="34" charset="0"/>
              </a:rPr>
              <a:t>    1. Lust – strong compelling desire</a:t>
            </a:r>
          </a:p>
          <a:p>
            <a:pPr eaLnBrk="1" hangingPunct="1">
              <a:buClr>
                <a:srgbClr val="008000"/>
              </a:buClr>
              <a:buFontTx/>
              <a:buNone/>
            </a:pPr>
            <a:r>
              <a:rPr lang="en-US" altLang="en-US" sz="1200" dirty="0">
                <a:latin typeface="Arial" panose="020B0604020202020204" pitchFamily="34" charset="0"/>
              </a:rPr>
              <a:t>&gt;&gt;&gt;&gt;&gt;&gt;&gt;&gt;&gt;&gt;&gt;&gt;&gt;&gt;&gt;&gt;</a:t>
            </a:r>
          </a:p>
          <a:p>
            <a:pPr eaLnBrk="1" hangingPunct="1">
              <a:buClr>
                <a:srgbClr val="008000"/>
              </a:buClr>
              <a:buFontTx/>
              <a:buNone/>
            </a:pPr>
            <a:r>
              <a:rPr lang="en-US" altLang="en-US" sz="1200" dirty="0">
                <a:latin typeface="Arial" panose="020B0604020202020204" pitchFamily="34" charset="0"/>
              </a:rPr>
              <a:t>    2. Lust for evil things – obsessive desire for that from which God has separated you</a:t>
            </a:r>
          </a:p>
          <a:p>
            <a:pPr eaLnBrk="1" hangingPunct="1">
              <a:buClr>
                <a:srgbClr val="008000"/>
              </a:buClr>
              <a:buFontTx/>
              <a:buNone/>
            </a:pPr>
            <a:r>
              <a:rPr lang="en-US" altLang="en-US" sz="1200" dirty="0">
                <a:latin typeface="Arial" panose="020B0604020202020204" pitchFamily="34" charset="0"/>
              </a:rPr>
              <a:t>&gt;&gt;&gt;&gt;&gt;&gt;&gt;&gt;&gt;&gt;&gt;&gt;&gt;&gt;&gt;&gt;</a:t>
            </a:r>
          </a:p>
          <a:p>
            <a:pPr eaLnBrk="1" hangingPunct="1">
              <a:buClr>
                <a:srgbClr val="008000"/>
              </a:buClr>
              <a:buFontTx/>
              <a:buNone/>
            </a:pPr>
            <a:r>
              <a:rPr lang="en-US" altLang="en-US" sz="1200" dirty="0">
                <a:latin typeface="Arial" panose="020B0604020202020204" pitchFamily="34" charset="0"/>
              </a:rPr>
              <a:t>    3. </a:t>
            </a:r>
            <a:r>
              <a:rPr lang="en-US" altLang="en-US" sz="1200" b="1" dirty="0">
                <a:latin typeface="Arial" panose="020B0604020202020204" pitchFamily="34" charset="0"/>
              </a:rPr>
              <a:t>Num. 11:4-6 </a:t>
            </a:r>
            <a:r>
              <a:rPr lang="en-US" altLang="en-US" sz="1200" dirty="0">
                <a:latin typeface="Arial" panose="020B0604020202020204" pitchFamily="34" charset="0"/>
              </a:rPr>
              <a:t>– tired of manna, lust after meats and pleasures in Egypt</a:t>
            </a:r>
          </a:p>
          <a:p>
            <a:pPr rtl="0"/>
            <a:r>
              <a:rPr lang="en-US" sz="1200" b="0" i="1" u="none" strike="noStrike" kern="1200" baseline="0" dirty="0">
                <a:solidFill>
                  <a:schemeClr val="tx1"/>
                </a:solidFill>
                <a:latin typeface="+mn-lt"/>
                <a:ea typeface="+mn-ea"/>
                <a:cs typeface="+mn-cs"/>
              </a:rPr>
              <a:t>Now the mixed multitude who were among them yielded to intense craving; so the children of Israel also wept again and said: "Who will give us meat to eat? We remember the fish which we ate freely in Egypt, the cucumbers, the melons, the leeks, the onions, and the garlic; but now our whole being is dried up; there is nothing at all except this manna before our eyes!"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Numbers 11:4-6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6</a:t>
            </a:fld>
            <a:endParaRPr lang="en-US"/>
          </a:p>
        </p:txBody>
      </p:sp>
    </p:spTree>
    <p:extLst>
      <p:ext uri="{BB962C8B-B14F-4D97-AF65-F5344CB8AC3E}">
        <p14:creationId xmlns:p14="http://schemas.microsoft.com/office/powerpoint/2010/main" val="199543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8000"/>
              </a:buClr>
              <a:buFontTx/>
              <a:buNone/>
            </a:pPr>
            <a:r>
              <a:rPr lang="en-US" altLang="en-US" sz="1200" dirty="0">
                <a:latin typeface="Arial" panose="020B0604020202020204" pitchFamily="34" charset="0"/>
              </a:rPr>
              <a:t>&gt;&gt;&gt;&gt;&gt;&gt;&gt;&gt;&gt;&gt;&gt;&gt;&gt;&gt;&gt;&gt;&gt;&gt;&gt;&gt;&gt;&gt;</a:t>
            </a:r>
          </a:p>
          <a:p>
            <a:pPr eaLnBrk="1" hangingPunct="1">
              <a:buClr>
                <a:srgbClr val="008000"/>
              </a:buClr>
              <a:buFontTx/>
              <a:buNone/>
            </a:pPr>
            <a:r>
              <a:rPr lang="en-US" altLang="en-US" sz="1200" dirty="0">
                <a:latin typeface="Arial" panose="020B0604020202020204" pitchFamily="34" charset="0"/>
              </a:rPr>
              <a:t>    1. They wanted salvation from slavery, God’s blessings, and the promised land</a:t>
            </a:r>
          </a:p>
          <a:p>
            <a:pPr eaLnBrk="1" hangingPunct="1">
              <a:buClr>
                <a:srgbClr val="008000"/>
              </a:buClr>
              <a:buFontTx/>
              <a:buNone/>
            </a:pPr>
            <a:r>
              <a:rPr lang="en-US" altLang="en-US" sz="1200" dirty="0">
                <a:latin typeface="Arial" panose="020B0604020202020204" pitchFamily="34" charset="0"/>
              </a:rPr>
              <a:t>&gt;&gt;&gt;&gt;&gt;&gt;&gt;&gt;&gt;&gt;&gt;&gt;&gt;&gt;&gt;&gt;&gt;&gt;&gt;&gt;&gt;&gt;</a:t>
            </a:r>
          </a:p>
          <a:p>
            <a:pPr eaLnBrk="1" hangingPunct="1">
              <a:buClr>
                <a:srgbClr val="008000"/>
              </a:buClr>
              <a:buFontTx/>
              <a:buNone/>
            </a:pPr>
            <a:r>
              <a:rPr lang="en-US" altLang="en-US" sz="1200" dirty="0">
                <a:latin typeface="Arial" panose="020B0604020202020204" pitchFamily="34" charset="0"/>
              </a:rPr>
              <a:t>    2. But, also wanted things they could only enjoy if they were not God’s people</a:t>
            </a:r>
          </a:p>
          <a:p>
            <a:pPr eaLnBrk="1" hangingPunct="1">
              <a:buClr>
                <a:srgbClr val="008000"/>
              </a:buClr>
              <a:buFontTx/>
              <a:buNone/>
            </a:pPr>
            <a:r>
              <a:rPr lang="en-US" altLang="en-US" sz="1200" dirty="0">
                <a:latin typeface="Arial" panose="020B0604020202020204" pitchFamily="34" charset="0"/>
              </a:rPr>
              <a:t>&gt;&gt;&gt;&gt;&gt;&gt;&gt;&gt;&gt;&gt;&gt;&gt;&gt;&gt;&gt;&gt;&gt;&gt;&gt;&gt;&gt;&gt;</a:t>
            </a:r>
          </a:p>
          <a:p>
            <a:pPr eaLnBrk="1" hangingPunct="1">
              <a:buClr>
                <a:srgbClr val="008000"/>
              </a:buClr>
              <a:buFontTx/>
              <a:buNone/>
            </a:pPr>
            <a:r>
              <a:rPr lang="en-US" altLang="en-US" sz="1200" dirty="0">
                <a:latin typeface="Arial" panose="020B0604020202020204" pitchFamily="34" charset="0"/>
              </a:rPr>
              <a:t>    3. They lost sight of their blessings</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7</a:t>
            </a:fld>
            <a:endParaRPr lang="en-US"/>
          </a:p>
        </p:txBody>
      </p:sp>
    </p:spTree>
    <p:extLst>
      <p:ext uri="{BB962C8B-B14F-4D97-AF65-F5344CB8AC3E}">
        <p14:creationId xmlns:p14="http://schemas.microsoft.com/office/powerpoint/2010/main" val="224976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8000"/>
              </a:buClr>
              <a:buFontTx/>
              <a:buNone/>
            </a:pPr>
            <a:r>
              <a:rPr lang="en-US" altLang="en-US" sz="1200" dirty="0">
                <a:latin typeface="Arial" panose="020B0604020202020204" pitchFamily="34" charset="0"/>
              </a:rPr>
              <a:t>    1. Christians can also long for things from which Christ has separated us – pleasures of unrestrained life (</a:t>
            </a:r>
            <a:r>
              <a:rPr lang="en-US" altLang="en-US" sz="1200" b="1" dirty="0">
                <a:latin typeface="Arial" panose="020B0604020202020204" pitchFamily="34" charset="0"/>
              </a:rPr>
              <a:t>1 Cor. 6:9</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Do you not know that the unrighteous will not inherit the kingdom of God? Do not be deceived. Neither fornicators, nor idolaters, nor adulterers, nor homosexuals, nor sodomites,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6:9</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Arial" panose="020B0604020202020204" pitchFamily="34" charset="0"/>
            </a:endParaRPr>
          </a:p>
          <a:p>
            <a:pPr eaLnBrk="1" hangingPunct="1">
              <a:buClr>
                <a:srgbClr val="008000"/>
              </a:buClr>
              <a:buFontTx/>
              <a:buNone/>
            </a:pPr>
            <a:r>
              <a:rPr lang="en-US" altLang="en-US" sz="1200" dirty="0">
                <a:latin typeface="Arial" panose="020B0604020202020204" pitchFamily="34" charset="0"/>
              </a:rPr>
              <a:t>    2. Become blinded to blessings, privileges, values and hope</a:t>
            </a:r>
          </a:p>
          <a:p>
            <a:pPr eaLnBrk="1" hangingPunct="1">
              <a:buClr>
                <a:srgbClr val="008000"/>
              </a:buClr>
              <a:buFontTx/>
              <a:buNone/>
            </a:pPr>
            <a:r>
              <a:rPr lang="en-US" altLang="en-US" sz="1200" dirty="0">
                <a:latin typeface="Arial" panose="020B0604020202020204" pitchFamily="34" charset="0"/>
              </a:rPr>
              <a:t>&gt;&gt;&gt;&gt;&gt;&gt;&gt;&gt;&gt;&gt;&gt;&gt;&gt;&gt;&gt;&gt;&gt;&gt;&gt;&gt;&gt;&gt;&gt;</a:t>
            </a:r>
          </a:p>
          <a:p>
            <a:pPr eaLnBrk="1" hangingPunct="1">
              <a:buClr>
                <a:srgbClr val="008000"/>
              </a:buClr>
              <a:buFontTx/>
              <a:buNone/>
            </a:pPr>
            <a:r>
              <a:rPr lang="en-US" altLang="en-US" sz="1200" dirty="0">
                <a:latin typeface="Arial" panose="020B0604020202020204" pitchFamily="34" charset="0"/>
              </a:rPr>
              <a:t>    3. Lust for evil things deadens spiritual awareness</a:t>
            </a:r>
          </a:p>
          <a:p>
            <a:pPr eaLnBrk="1" hangingPunct="1">
              <a:buClr>
                <a:srgbClr val="008000"/>
              </a:buClr>
              <a:buFontTx/>
              <a:buNone/>
            </a:pPr>
            <a:r>
              <a:rPr lang="en-US" altLang="en-US" sz="1200" dirty="0">
                <a:latin typeface="Arial" panose="020B0604020202020204" pitchFamily="34" charset="0"/>
              </a:rPr>
              <a:t>&gt;&gt;&gt;&gt;&gt;&gt;&gt;&gt;&gt;&gt;&gt;&gt;&gt;&gt;&gt;&gt;&gt;&gt;&gt;&gt;&gt;&gt;&gt;</a:t>
            </a:r>
          </a:p>
          <a:p>
            <a:pPr algn="l"/>
            <a:r>
              <a:rPr lang="en-US" altLang="en-US" sz="1200" dirty="0">
                <a:solidFill>
                  <a:srgbClr val="FFFFFF"/>
                </a:solidFill>
              </a:rPr>
              <a:t>    4. </a:t>
            </a:r>
            <a:r>
              <a:rPr lang="en-US" altLang="en-US" sz="1200" b="1" dirty="0">
                <a:solidFill>
                  <a:srgbClr val="FFFFFF"/>
                </a:solidFill>
              </a:rPr>
              <a:t>1 Jn. 2:15-17</a:t>
            </a:r>
          </a:p>
          <a:p>
            <a:pPr rtl="0"/>
            <a:r>
              <a:rPr lang="en-US" sz="1200" b="0" i="0" u="none" strike="noStrike" kern="1200" baseline="0" dirty="0">
                <a:solidFill>
                  <a:schemeClr val="tx1"/>
                </a:solidFill>
                <a:latin typeface="+mn-lt"/>
                <a:ea typeface="+mn-ea"/>
                <a:cs typeface="+mn-cs"/>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a:t>
            </a:r>
            <a:r>
              <a:rPr lang="en-US" sz="1200" b="1" i="0" u="none" strike="noStrike" kern="1200" baseline="0" dirty="0">
                <a:solidFill>
                  <a:schemeClr val="tx1"/>
                </a:solidFill>
                <a:latin typeface="+mn-lt"/>
                <a:ea typeface="+mn-ea"/>
                <a:cs typeface="+mn-cs"/>
              </a:rPr>
              <a:t>1 John 2:15-17</a:t>
            </a:r>
            <a:r>
              <a:rPr lang="en-US" sz="1200" b="0" i="0" u="none" strike="noStrike" kern="1200" baseline="0" dirty="0">
                <a:solidFill>
                  <a:schemeClr val="tx1"/>
                </a:solidFill>
                <a:latin typeface="+mn-lt"/>
                <a:ea typeface="+mn-ea"/>
                <a:cs typeface="+mn-cs"/>
              </a:rPr>
              <a:t>)</a:t>
            </a:r>
            <a:endParaRPr lang="en-US" altLang="en-US" sz="1200" dirty="0">
              <a:solidFill>
                <a:srgbClr val="FFFFFF"/>
              </a:solidFill>
            </a:endParaRPr>
          </a:p>
          <a:p>
            <a:pPr algn="l"/>
            <a:r>
              <a:rPr lang="en-US" altLang="en-US" sz="1200" dirty="0">
                <a:solidFill>
                  <a:srgbClr val="FFFFFF"/>
                </a:solidFill>
              </a:rPr>
              <a:t>&gt;&gt;&gt;&gt;&gt;&gt;&gt;&gt;&gt;&gt;&gt;&gt;&gt;&gt;&gt;&gt;&gt;&gt;&gt;&gt;&gt;&gt;&gt;</a:t>
            </a:r>
          </a:p>
          <a:p>
            <a:pPr algn="l"/>
            <a:r>
              <a:rPr lang="en-US" altLang="en-US" sz="1200" dirty="0">
                <a:solidFill>
                  <a:srgbClr val="FFFFFF"/>
                </a:solidFill>
              </a:rPr>
              <a:t>    5. </a:t>
            </a:r>
            <a:r>
              <a:rPr lang="en-US" altLang="en-US" sz="1200" b="1" dirty="0" err="1">
                <a:solidFill>
                  <a:srgbClr val="FFFFFF"/>
                </a:solidFill>
              </a:rPr>
              <a:t>Jms</a:t>
            </a:r>
            <a:r>
              <a:rPr lang="en-US" altLang="en-US" sz="1200" b="1" dirty="0">
                <a:solidFill>
                  <a:srgbClr val="FFFFFF"/>
                </a:solidFill>
              </a:rPr>
              <a:t>. 1:14-15</a:t>
            </a:r>
          </a:p>
          <a:p>
            <a:pPr rtl="0"/>
            <a:r>
              <a:rPr lang="en-US" sz="1200" b="0" i="0" u="none" strike="noStrike" kern="1200" baseline="0" dirty="0">
                <a:solidFill>
                  <a:schemeClr val="tx1"/>
                </a:solidFill>
                <a:latin typeface="+mn-lt"/>
                <a:ea typeface="+mn-ea"/>
                <a:cs typeface="+mn-cs"/>
              </a:rPr>
              <a:t>But each one is tempted when he is drawn away by his own desires and enticed. Then, when desire has conceived, it gives birth to sin; and sin, when it is full-grown, brings forth death. (</a:t>
            </a:r>
            <a:r>
              <a:rPr lang="en-US" sz="1200" b="1" i="0" u="none" strike="noStrike" kern="1200" baseline="0" dirty="0">
                <a:solidFill>
                  <a:schemeClr val="tx1"/>
                </a:solidFill>
                <a:latin typeface="+mn-lt"/>
                <a:ea typeface="+mn-ea"/>
                <a:cs typeface="+mn-cs"/>
              </a:rPr>
              <a:t>James 1:14-15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8</a:t>
            </a:fld>
            <a:endParaRPr lang="en-US"/>
          </a:p>
        </p:txBody>
      </p:sp>
    </p:spTree>
    <p:extLst>
      <p:ext uri="{BB962C8B-B14F-4D97-AF65-F5344CB8AC3E}">
        <p14:creationId xmlns:p14="http://schemas.microsoft.com/office/powerpoint/2010/main" val="188160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CC3300"/>
              </a:buClr>
              <a:buFontTx/>
              <a:buNone/>
            </a:pPr>
            <a:r>
              <a:rPr lang="en-US" altLang="en-US" sz="1200" dirty="0">
                <a:latin typeface="Arial" panose="020B0604020202020204" pitchFamily="34" charset="0"/>
              </a:rPr>
              <a:t>    1. Religion is of the heart</a:t>
            </a:r>
          </a:p>
          <a:p>
            <a:pPr eaLnBrk="1" hangingPunct="1">
              <a:buClr>
                <a:srgbClr val="CC3300"/>
              </a:buClr>
              <a:buFontTx/>
              <a:buNone/>
            </a:pPr>
            <a:r>
              <a:rPr lang="en-US" altLang="en-US" sz="1200" dirty="0">
                <a:latin typeface="Arial" panose="020B0604020202020204" pitchFamily="34" charset="0"/>
              </a:rPr>
              <a:t>&gt;&gt;&gt;&gt;&gt;&gt;&gt;&gt;&gt;&gt;&gt;&gt;&gt;&gt;&gt;&gt;&gt;&gt;&gt;&gt;&gt;&gt;</a:t>
            </a:r>
          </a:p>
          <a:p>
            <a:pPr eaLnBrk="1" hangingPunct="1">
              <a:buClr>
                <a:srgbClr val="CC3300"/>
              </a:buClr>
              <a:buFontTx/>
              <a:buNone/>
            </a:pPr>
            <a:r>
              <a:rPr lang="en-US" altLang="en-US" sz="1200" dirty="0">
                <a:latin typeface="Arial" panose="020B0604020202020204" pitchFamily="34" charset="0"/>
              </a:rPr>
              <a:t>    2. We become Christians when we are obedient from the heart (</a:t>
            </a:r>
            <a:r>
              <a:rPr lang="en-US" altLang="en-US" sz="1200" b="1" dirty="0">
                <a:latin typeface="Arial" panose="020B0604020202020204" pitchFamily="34" charset="0"/>
              </a:rPr>
              <a:t>Rom. 6:17-18</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But God be thanked that though you were slaves of sin, yet you obeyed from the heart that form of doctrine to which you were delivered. And having been set free from sin, you became slaves of righteousness.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6:17-18</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rgbClr val="CC3300"/>
              </a:buClr>
              <a:buFontTx/>
              <a:buNone/>
            </a:pPr>
            <a:r>
              <a:rPr lang="en-US" altLang="en-US" sz="1200" dirty="0">
                <a:latin typeface="Arial" panose="020B0604020202020204" pitchFamily="34" charset="0"/>
              </a:rPr>
              <a:t>&gt;&gt;&gt;&gt;&gt;&gt;&gt;&gt;&gt;&gt;&gt;&gt;&gt;&gt;&gt;&gt;&gt;&gt;&gt;&gt;&gt;&gt;</a:t>
            </a:r>
          </a:p>
          <a:p>
            <a:pPr eaLnBrk="1" hangingPunct="1">
              <a:buClr>
                <a:srgbClr val="CC3300"/>
              </a:buClr>
              <a:buFontTx/>
              <a:buNone/>
            </a:pPr>
            <a:r>
              <a:rPr lang="en-US" altLang="en-US" sz="1200" dirty="0">
                <a:latin typeface="Arial" panose="020B0604020202020204" pitchFamily="34" charset="0"/>
              </a:rPr>
              <a:t>    3. By the heart we live faithfully unto God (</a:t>
            </a:r>
            <a:r>
              <a:rPr lang="en-US" altLang="en-US" sz="1200" b="1" dirty="0">
                <a:latin typeface="Arial" panose="020B0604020202020204" pitchFamily="34" charset="0"/>
              </a:rPr>
              <a:t>Matt. 12:35; 15:19</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A good man out of the good treasure of his heart brings forth good things, and an evil man out of the evil treasure brings forth evil things.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12:35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But those things which proceed out of the mouth come from the heart, and they defile a man. For out of the heart proceed evil thoughts, murders, adulteries, fornications, thefts, false witness, blasphemies.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15:18-19</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Clr>
                <a:srgbClr val="CC3300"/>
              </a:buClr>
              <a:buFontTx/>
              <a:buNone/>
            </a:pPr>
            <a:r>
              <a:rPr lang="en-US" altLang="en-US" sz="1200" dirty="0">
                <a:latin typeface="Arial" panose="020B0604020202020204" pitchFamily="34" charset="0"/>
              </a:rPr>
              <a:t>&gt;&gt;&gt;&gt;&gt;&gt;&gt;&gt;&gt;&gt;&gt;&gt;&gt;&gt;&gt;&gt;&gt;&gt;&gt;&gt;&gt;&gt;</a:t>
            </a:r>
          </a:p>
          <a:p>
            <a:pPr eaLnBrk="1" hangingPunct="1">
              <a:buClr>
                <a:srgbClr val="CC3300"/>
              </a:buClr>
              <a:buFontTx/>
              <a:buNone/>
            </a:pPr>
            <a:r>
              <a:rPr lang="en-US" altLang="en-US" sz="1200" dirty="0">
                <a:latin typeface="Arial" panose="020B0604020202020204" pitchFamily="34" charset="0"/>
              </a:rPr>
              <a:t>    4. The treasures of life are what we treasure the most</a:t>
            </a:r>
          </a:p>
          <a:p>
            <a:endParaRPr lang="en-US" dirty="0"/>
          </a:p>
        </p:txBody>
      </p:sp>
      <p:sp>
        <p:nvSpPr>
          <p:cNvPr id="4" name="Slide Number Placeholder 3"/>
          <p:cNvSpPr>
            <a:spLocks noGrp="1"/>
          </p:cNvSpPr>
          <p:nvPr>
            <p:ph type="sldNum" sz="quarter" idx="10"/>
          </p:nvPr>
        </p:nvSpPr>
        <p:spPr/>
        <p:txBody>
          <a:bodyPr/>
          <a:lstStyle/>
          <a:p>
            <a:fld id="{E5E4F2AE-3F64-4B46-925E-1F2B1288E38A}" type="slidenum">
              <a:rPr lang="en-US" smtClean="0"/>
              <a:t>9</a:t>
            </a:fld>
            <a:endParaRPr lang="en-US"/>
          </a:p>
        </p:txBody>
      </p:sp>
    </p:spTree>
    <p:extLst>
      <p:ext uri="{BB962C8B-B14F-4D97-AF65-F5344CB8AC3E}">
        <p14:creationId xmlns:p14="http://schemas.microsoft.com/office/powerpoint/2010/main" val="346735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605F38E-3779-4DBC-AFDC-145FDF20A620}" type="slidenum">
              <a:rPr lang="en-US" altLang="en-US" smtClean="0"/>
              <a:pPr/>
              <a:t>‹#›</a:t>
            </a:fld>
            <a:endParaRPr lang="en-US" altLang="en-US"/>
          </a:p>
        </p:txBody>
      </p:sp>
    </p:spTree>
    <p:extLst>
      <p:ext uri="{BB962C8B-B14F-4D97-AF65-F5344CB8AC3E}">
        <p14:creationId xmlns:p14="http://schemas.microsoft.com/office/powerpoint/2010/main" val="73196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488483D-5612-4470-87D1-5978E971D4F6}" type="slidenum">
              <a:rPr lang="en-US" altLang="en-US" smtClean="0"/>
              <a:pPr/>
              <a:t>‹#›</a:t>
            </a:fld>
            <a:endParaRPr lang="en-US" altLang="en-US"/>
          </a:p>
        </p:txBody>
      </p:sp>
    </p:spTree>
    <p:extLst>
      <p:ext uri="{BB962C8B-B14F-4D97-AF65-F5344CB8AC3E}">
        <p14:creationId xmlns:p14="http://schemas.microsoft.com/office/powerpoint/2010/main" val="115264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545E38C-9DB9-4590-9EE7-98E8E2F783D6}" type="slidenum">
              <a:rPr lang="en-US" altLang="en-US" smtClean="0"/>
              <a:pPr/>
              <a:t>‹#›</a:t>
            </a:fld>
            <a:endParaRPr lang="en-US" altLang="en-US"/>
          </a:p>
        </p:txBody>
      </p:sp>
    </p:spTree>
    <p:extLst>
      <p:ext uri="{BB962C8B-B14F-4D97-AF65-F5344CB8AC3E}">
        <p14:creationId xmlns:p14="http://schemas.microsoft.com/office/powerpoint/2010/main" val="155949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F94F15A-2A87-4F25-B371-AF824D261E8B}" type="slidenum">
              <a:rPr lang="en-US" altLang="en-US" smtClean="0"/>
              <a:pPr/>
              <a:t>‹#›</a:t>
            </a:fld>
            <a:endParaRPr lang="en-US" altLang="en-US"/>
          </a:p>
        </p:txBody>
      </p:sp>
    </p:spTree>
    <p:extLst>
      <p:ext uri="{BB962C8B-B14F-4D97-AF65-F5344CB8AC3E}">
        <p14:creationId xmlns:p14="http://schemas.microsoft.com/office/powerpoint/2010/main" val="36104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0DF4A9A-DE6C-41EE-BFFE-DA8D29DE675F}" type="slidenum">
              <a:rPr lang="en-US" altLang="en-US" smtClean="0"/>
              <a:pPr/>
              <a:t>‹#›</a:t>
            </a:fld>
            <a:endParaRPr lang="en-US" altLang="en-US"/>
          </a:p>
        </p:txBody>
      </p:sp>
    </p:spTree>
    <p:extLst>
      <p:ext uri="{BB962C8B-B14F-4D97-AF65-F5344CB8AC3E}">
        <p14:creationId xmlns:p14="http://schemas.microsoft.com/office/powerpoint/2010/main" val="2874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657B0B-DF79-41B9-A4B5-26FD59C351AC}" type="slidenum">
              <a:rPr lang="en-US" altLang="en-US" smtClean="0"/>
              <a:pPr/>
              <a:t>‹#›</a:t>
            </a:fld>
            <a:endParaRPr lang="en-US" altLang="en-US"/>
          </a:p>
        </p:txBody>
      </p:sp>
    </p:spTree>
    <p:extLst>
      <p:ext uri="{BB962C8B-B14F-4D97-AF65-F5344CB8AC3E}">
        <p14:creationId xmlns:p14="http://schemas.microsoft.com/office/powerpoint/2010/main" val="186452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3BA9EA2-8B5C-4126-B44B-0A5930FD8D76}" type="slidenum">
              <a:rPr lang="en-US" altLang="en-US" smtClean="0"/>
              <a:pPr/>
              <a:t>‹#›</a:t>
            </a:fld>
            <a:endParaRPr lang="en-US" altLang="en-US"/>
          </a:p>
        </p:txBody>
      </p:sp>
    </p:spTree>
    <p:extLst>
      <p:ext uri="{BB962C8B-B14F-4D97-AF65-F5344CB8AC3E}">
        <p14:creationId xmlns:p14="http://schemas.microsoft.com/office/powerpoint/2010/main" val="185256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DCCA9E7-83BE-406C-A4B4-657A0FA2DD96}" type="slidenum">
              <a:rPr lang="en-US" altLang="en-US" smtClean="0"/>
              <a:pPr/>
              <a:t>‹#›</a:t>
            </a:fld>
            <a:endParaRPr lang="en-US" altLang="en-US"/>
          </a:p>
        </p:txBody>
      </p:sp>
    </p:spTree>
    <p:extLst>
      <p:ext uri="{BB962C8B-B14F-4D97-AF65-F5344CB8AC3E}">
        <p14:creationId xmlns:p14="http://schemas.microsoft.com/office/powerpoint/2010/main" val="132568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27B316E-8AAB-424D-A69C-3BEBB975A378}" type="slidenum">
              <a:rPr lang="en-US" altLang="en-US" smtClean="0"/>
              <a:pPr/>
              <a:t>‹#›</a:t>
            </a:fld>
            <a:endParaRPr lang="en-US" altLang="en-US"/>
          </a:p>
        </p:txBody>
      </p:sp>
    </p:spTree>
    <p:extLst>
      <p:ext uri="{BB962C8B-B14F-4D97-AF65-F5344CB8AC3E}">
        <p14:creationId xmlns:p14="http://schemas.microsoft.com/office/powerpoint/2010/main" val="348975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949FDE6-DC77-427B-A06A-2D41F8C784E2}" type="slidenum">
              <a:rPr lang="en-US" altLang="en-US" smtClean="0"/>
              <a:pPr/>
              <a:t>‹#›</a:t>
            </a:fld>
            <a:endParaRPr lang="en-US" altLang="en-US"/>
          </a:p>
        </p:txBody>
      </p:sp>
    </p:spTree>
    <p:extLst>
      <p:ext uri="{BB962C8B-B14F-4D97-AF65-F5344CB8AC3E}">
        <p14:creationId xmlns:p14="http://schemas.microsoft.com/office/powerpoint/2010/main" val="10118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F4D545A-A03D-49EC-A3BF-5C1BC42AD38D}" type="slidenum">
              <a:rPr lang="en-US" altLang="en-US" smtClean="0"/>
              <a:pPr/>
              <a:t>‹#›</a:t>
            </a:fld>
            <a:endParaRPr lang="en-US" altLang="en-US"/>
          </a:p>
        </p:txBody>
      </p:sp>
    </p:spTree>
    <p:extLst>
      <p:ext uri="{BB962C8B-B14F-4D97-AF65-F5344CB8AC3E}">
        <p14:creationId xmlns:p14="http://schemas.microsoft.com/office/powerpoint/2010/main" val="15768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05575-8C44-40EE-A0C7-A42C38E49DD1}" type="slidenum">
              <a:rPr lang="en-US" altLang="en-US" smtClean="0"/>
              <a:pPr/>
              <a:t>‹#›</a:t>
            </a:fld>
            <a:endParaRPr lang="en-US" altLang="en-US"/>
          </a:p>
        </p:txBody>
      </p:sp>
    </p:spTree>
    <p:extLst>
      <p:ext uri="{BB962C8B-B14F-4D97-AF65-F5344CB8AC3E}">
        <p14:creationId xmlns:p14="http://schemas.microsoft.com/office/powerpoint/2010/main" val="2395557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vangelizaresaberamar.blogspot.com/2013/03/moises-e-sua-missao.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ostume&#10;&#10;Description generated with high confidence">
            <a:extLst>
              <a:ext uri="{FF2B5EF4-FFF2-40B4-BE49-F238E27FC236}">
                <a16:creationId xmlns:a16="http://schemas.microsoft.com/office/drawing/2014/main" id="{1931314E-A217-46E2-B851-549B646A816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451"/>
          <a:stretch/>
        </p:blipFill>
        <p:spPr>
          <a:xfrm>
            <a:off x="20" y="10"/>
            <a:ext cx="12191980" cy="7315190"/>
          </a:xfrm>
          <a:prstGeom prst="rect">
            <a:avLst/>
          </a:prstGeom>
        </p:spPr>
      </p:pic>
      <p:sp>
        <p:nvSpPr>
          <p:cNvPr id="5" name="TextBox 4">
            <a:extLst>
              <a:ext uri="{FF2B5EF4-FFF2-40B4-BE49-F238E27FC236}">
                <a16:creationId xmlns:a16="http://schemas.microsoft.com/office/drawing/2014/main" id="{F76B0007-72EB-4B37-90FA-68831DD260C3}"/>
              </a:ext>
            </a:extLst>
          </p:cNvPr>
          <p:cNvSpPr txBox="1"/>
          <p:nvPr/>
        </p:nvSpPr>
        <p:spPr>
          <a:xfrm>
            <a:off x="537838" y="54114"/>
            <a:ext cx="11044562" cy="707886"/>
          </a:xfrm>
          <a:prstGeom prst="rect">
            <a:avLst/>
          </a:prstGeom>
          <a:noFill/>
        </p:spPr>
        <p:txBody>
          <a:bodyPr wrap="none" rtlCol="0">
            <a:spAutoFit/>
          </a:bodyPr>
          <a:lstStyle/>
          <a:p>
            <a:r>
              <a:rPr lang="en-US" sz="4000" dirty="0"/>
              <a:t>Welcome to Worship at the Ranger Church of Christ.</a:t>
            </a:r>
          </a:p>
        </p:txBody>
      </p:sp>
    </p:spTree>
    <p:extLst>
      <p:ext uri="{BB962C8B-B14F-4D97-AF65-F5344CB8AC3E}">
        <p14:creationId xmlns:p14="http://schemas.microsoft.com/office/powerpoint/2010/main" val="167085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F51C04B5-958B-49DF-B4CC-825B0A780B29}"/>
              </a:ext>
            </a:extLst>
          </p:cNvPr>
          <p:cNvSpPr txBox="1">
            <a:spLocks noChangeArrowheads="1"/>
          </p:cNvSpPr>
          <p:nvPr/>
        </p:nvSpPr>
        <p:spPr bwMode="auto">
          <a:xfrm>
            <a:off x="609600" y="762001"/>
            <a:ext cx="10972800" cy="769441"/>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t>Israel – an Example to Not Follow</a:t>
            </a:r>
          </a:p>
        </p:txBody>
      </p:sp>
      <p:sp>
        <p:nvSpPr>
          <p:cNvPr id="94211" name="Text Box 3">
            <a:extLst>
              <a:ext uri="{FF2B5EF4-FFF2-40B4-BE49-F238E27FC236}">
                <a16:creationId xmlns:a16="http://schemas.microsoft.com/office/drawing/2014/main" id="{D35FFF1C-7356-48C7-9087-35F377387EF0}"/>
              </a:ext>
            </a:extLst>
          </p:cNvPr>
          <p:cNvSpPr txBox="1">
            <a:spLocks noChangeArrowheads="1"/>
          </p:cNvSpPr>
          <p:nvPr/>
        </p:nvSpPr>
        <p:spPr bwMode="auto">
          <a:xfrm>
            <a:off x="2514600" y="3048000"/>
            <a:ext cx="716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dirty="0"/>
              <a:t>2. They committed Idolatry</a:t>
            </a:r>
          </a:p>
        </p:txBody>
      </p:sp>
      <p:sp>
        <p:nvSpPr>
          <p:cNvPr id="2" name="Rectangle 1">
            <a:extLst>
              <a:ext uri="{FF2B5EF4-FFF2-40B4-BE49-F238E27FC236}">
                <a16:creationId xmlns:a16="http://schemas.microsoft.com/office/drawing/2014/main" id="{C3F0FC32-D20F-4368-8FE7-9D61FDFDFD65}"/>
              </a:ext>
            </a:extLst>
          </p:cNvPr>
          <p:cNvSpPr/>
          <p:nvPr/>
        </p:nvSpPr>
        <p:spPr>
          <a:xfrm>
            <a:off x="2780060" y="2197715"/>
            <a:ext cx="6631880" cy="707886"/>
          </a:xfrm>
          <a:prstGeom prst="rect">
            <a:avLst/>
          </a:prstGeom>
        </p:spPr>
        <p:txBody>
          <a:bodyPr wrap="none">
            <a:spAutoFit/>
          </a:bodyPr>
          <a:lstStyle/>
          <a:p>
            <a:pPr algn="ctr">
              <a:spcBef>
                <a:spcPct val="50000"/>
              </a:spcBef>
            </a:pPr>
            <a:r>
              <a:rPr lang="en-US" altLang="en-US" sz="4000" dirty="0"/>
              <a:t>1. They Lusted After Evil Things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a:extLst>
              <a:ext uri="{FF2B5EF4-FFF2-40B4-BE49-F238E27FC236}">
                <a16:creationId xmlns:a16="http://schemas.microsoft.com/office/drawing/2014/main" id="{B3ACC942-70C1-4965-96E1-5AA39493A3C1}"/>
              </a:ext>
            </a:extLst>
          </p:cNvPr>
          <p:cNvSpPr>
            <a:spLocks noChangeArrowheads="1"/>
          </p:cNvSpPr>
          <p:nvPr/>
        </p:nvSpPr>
        <p:spPr bwMode="auto">
          <a:xfrm>
            <a:off x="4724400" y="685800"/>
            <a:ext cx="2743200" cy="838200"/>
          </a:xfrm>
          <a:prstGeom prst="roundRect">
            <a:avLst>
              <a:gd name="adj" fmla="val 16667"/>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0" name="Text Box 2">
            <a:extLst>
              <a:ext uri="{FF2B5EF4-FFF2-40B4-BE49-F238E27FC236}">
                <a16:creationId xmlns:a16="http://schemas.microsoft.com/office/drawing/2014/main" id="{56FD39A0-A743-4314-BF9A-DDFBFBDBD1D9}"/>
              </a:ext>
            </a:extLst>
          </p:cNvPr>
          <p:cNvSpPr txBox="1">
            <a:spLocks noChangeArrowheads="1"/>
          </p:cNvSpPr>
          <p:nvPr/>
        </p:nvSpPr>
        <p:spPr bwMode="auto">
          <a:xfrm>
            <a:off x="5125101" y="685800"/>
            <a:ext cx="1961499" cy="769441"/>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Idolatry</a:t>
            </a:r>
          </a:p>
        </p:txBody>
      </p:sp>
      <p:sp>
        <p:nvSpPr>
          <p:cNvPr id="99332" name="Text Box 4">
            <a:extLst>
              <a:ext uri="{FF2B5EF4-FFF2-40B4-BE49-F238E27FC236}">
                <a16:creationId xmlns:a16="http://schemas.microsoft.com/office/drawing/2014/main" id="{3A63D2F8-EF90-4521-9734-7A7822960D2D}"/>
              </a:ext>
            </a:extLst>
          </p:cNvPr>
          <p:cNvSpPr txBox="1">
            <a:spLocks noChangeArrowheads="1"/>
          </p:cNvSpPr>
          <p:nvPr/>
        </p:nvSpPr>
        <p:spPr bwMode="auto">
          <a:xfrm>
            <a:off x="419100" y="2005548"/>
            <a:ext cx="10896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9900CC"/>
              </a:buClr>
              <a:buFont typeface="Wingdings" panose="05000000000000000000" pitchFamily="2" charset="2"/>
              <a:buChar char="§"/>
            </a:pPr>
            <a:r>
              <a:rPr lang="en-US" altLang="en-US" sz="4000" dirty="0">
                <a:latin typeface="Arial" panose="020B0604020202020204" pitchFamily="34" charset="0"/>
              </a:rPr>
              <a:t>Golden calf at Mt. Sinai – 3000 perished (</a:t>
            </a:r>
            <a:r>
              <a:rPr lang="en-US" altLang="en-US" sz="4000" b="1" dirty="0">
                <a:latin typeface="Arial" panose="020B0604020202020204" pitchFamily="34" charset="0"/>
              </a:rPr>
              <a:t>Ex. 32:1-29</a:t>
            </a:r>
            <a:r>
              <a:rPr lang="en-US" altLang="en-US" sz="4000" dirty="0">
                <a:latin typeface="Arial" panose="020B0604020202020204" pitchFamily="34" charset="0"/>
              </a:rPr>
              <a:t>)</a:t>
            </a:r>
          </a:p>
          <a:p>
            <a:pPr eaLnBrk="1" hangingPunct="1">
              <a:buClr>
                <a:srgbClr val="9900CC"/>
              </a:buClr>
              <a:buFont typeface="Wingdings" panose="05000000000000000000" pitchFamily="2" charset="2"/>
              <a:buChar char="§"/>
            </a:pPr>
            <a:r>
              <a:rPr lang="en-US" altLang="en-US" sz="4000" dirty="0">
                <a:latin typeface="Arial" panose="020B0604020202020204" pitchFamily="34" charset="0"/>
              </a:rPr>
              <a:t>Some religious groups claiming Christianity bow before images – idolatry</a:t>
            </a:r>
          </a:p>
          <a:p>
            <a:pPr eaLnBrk="1" hangingPunct="1">
              <a:buClr>
                <a:srgbClr val="9900CC"/>
              </a:buClr>
              <a:buFont typeface="Wingdings" panose="05000000000000000000" pitchFamily="2" charset="2"/>
              <a:buChar char="§"/>
            </a:pPr>
            <a:r>
              <a:rPr lang="en-US" altLang="en-US" sz="4000" dirty="0">
                <a:latin typeface="Arial" panose="020B0604020202020204" pitchFamily="34" charset="0"/>
              </a:rPr>
              <a:t>Any false religion is equal to idolatry (</a:t>
            </a:r>
            <a:r>
              <a:rPr lang="en-US" altLang="en-US" sz="4000" b="1" dirty="0">
                <a:latin typeface="Arial" panose="020B0604020202020204" pitchFamily="34" charset="0"/>
              </a:rPr>
              <a:t>1 Sam. 15:3, 15, 22-23</a:t>
            </a:r>
            <a:r>
              <a:rPr lang="en-US" altLang="en-US" sz="4000" dirty="0">
                <a:latin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D18F07AD-0D80-4780-AB56-13368CEADA26}"/>
              </a:ext>
            </a:extLst>
          </p:cNvPr>
          <p:cNvSpPr txBox="1">
            <a:spLocks noChangeArrowheads="1"/>
          </p:cNvSpPr>
          <p:nvPr/>
        </p:nvSpPr>
        <p:spPr bwMode="auto">
          <a:xfrm>
            <a:off x="685800" y="1548348"/>
            <a:ext cx="10896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CC3300"/>
              </a:buClr>
              <a:buFont typeface="Wingdings 2" panose="05020102010507070707" pitchFamily="18" charset="2"/>
              <a:buChar char=""/>
            </a:pPr>
            <a:r>
              <a:rPr lang="en-US" altLang="en-US" sz="4000" dirty="0">
                <a:latin typeface="Arial" panose="020B0604020202020204" pitchFamily="34" charset="0"/>
              </a:rPr>
              <a:t>Saul could not have been more displeasing to God if he had bowed before an idol</a:t>
            </a:r>
          </a:p>
          <a:p>
            <a:pPr eaLnBrk="1" hangingPunct="1">
              <a:buClr>
                <a:srgbClr val="CC3300"/>
              </a:buClr>
              <a:buFont typeface="Wingdings 2" panose="05020102010507070707" pitchFamily="18" charset="2"/>
              <a:buChar char=""/>
            </a:pPr>
            <a:r>
              <a:rPr lang="en-US" altLang="en-US" sz="4000" dirty="0">
                <a:latin typeface="Arial" panose="020B0604020202020204" pitchFamily="34" charset="0"/>
              </a:rPr>
              <a:t>Saul displeased God because he rejected God’s word and worshiped unacceptably </a:t>
            </a:r>
          </a:p>
          <a:p>
            <a:pPr eaLnBrk="1" hangingPunct="1">
              <a:buClr>
                <a:srgbClr val="CC3300"/>
              </a:buClr>
              <a:buFont typeface="Wingdings 2" panose="05020102010507070707" pitchFamily="18" charset="2"/>
              <a:buChar char=""/>
            </a:pPr>
            <a:r>
              <a:rPr lang="en-US" altLang="en-US" sz="4000" dirty="0">
                <a:latin typeface="Arial" panose="020B0604020202020204" pitchFamily="34" charset="0"/>
              </a:rPr>
              <a:t>Not abiding by God’s will is false religion - equal to idolatry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3FA98AA7-457A-4C38-9E50-75CC7206D303}"/>
              </a:ext>
            </a:extLst>
          </p:cNvPr>
          <p:cNvSpPr txBox="1">
            <a:spLocks noChangeArrowheads="1"/>
          </p:cNvSpPr>
          <p:nvPr/>
        </p:nvSpPr>
        <p:spPr bwMode="auto">
          <a:xfrm>
            <a:off x="609600" y="12375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CC6600"/>
              </a:buClr>
              <a:buFont typeface="Wingdings 2" panose="05020102010507070707" pitchFamily="18" charset="2"/>
              <a:buChar char=""/>
            </a:pPr>
            <a:r>
              <a:rPr lang="en-US" altLang="en-US" sz="4000" dirty="0">
                <a:latin typeface="Arial" panose="020B0604020202020204" pitchFamily="34" charset="0"/>
              </a:rPr>
              <a:t>Denominations are false religions (</a:t>
            </a:r>
            <a:r>
              <a:rPr lang="en-US" altLang="en-US" sz="4000" b="1" dirty="0">
                <a:latin typeface="Arial" panose="020B0604020202020204" pitchFamily="34" charset="0"/>
              </a:rPr>
              <a:t>Gal. 1:6-9</a:t>
            </a:r>
            <a:r>
              <a:rPr lang="en-US" altLang="en-US" sz="4000" dirty="0">
                <a:latin typeface="Arial" panose="020B0604020202020204" pitchFamily="34" charset="0"/>
              </a:rPr>
              <a:t>)</a:t>
            </a:r>
          </a:p>
          <a:p>
            <a:pPr eaLnBrk="1" hangingPunct="1">
              <a:buClr>
                <a:srgbClr val="CC6600"/>
              </a:buClr>
              <a:buFont typeface="Wingdings 2" panose="05020102010507070707" pitchFamily="18" charset="2"/>
              <a:buChar char=""/>
            </a:pPr>
            <a:r>
              <a:rPr lang="en-US" altLang="en-US" sz="4000" dirty="0">
                <a:latin typeface="Arial" panose="020B0604020202020204" pitchFamily="34" charset="0"/>
              </a:rPr>
              <a:t>“Denomination” – one of a variety, distinguished by different creeds</a:t>
            </a:r>
          </a:p>
          <a:p>
            <a:pPr eaLnBrk="1" hangingPunct="1">
              <a:buClr>
                <a:srgbClr val="CC6600"/>
              </a:buClr>
              <a:buFont typeface="Wingdings 2" panose="05020102010507070707" pitchFamily="18" charset="2"/>
              <a:buChar char=""/>
            </a:pPr>
            <a:r>
              <a:rPr lang="en-US" altLang="en-US" sz="4000" dirty="0">
                <a:latin typeface="Arial" panose="020B0604020202020204" pitchFamily="34" charset="0"/>
              </a:rPr>
              <a:t>Bible teachings not in the creed are not practiced</a:t>
            </a:r>
          </a:p>
          <a:p>
            <a:pPr eaLnBrk="1" hangingPunct="1">
              <a:buClr>
                <a:srgbClr val="CC6600"/>
              </a:buClr>
              <a:buFont typeface="Wingdings 2" panose="05020102010507070707" pitchFamily="18" charset="2"/>
              <a:buChar char=""/>
            </a:pPr>
            <a:r>
              <a:rPr lang="en-US" altLang="en-US" sz="4000" dirty="0">
                <a:latin typeface="Arial" panose="020B0604020202020204" pitchFamily="34" charset="0"/>
              </a:rPr>
              <a:t>Teachings foreign to Bible in the creed are practiced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3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13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986DCD15-E53F-4940-8B46-40592038A827}"/>
              </a:ext>
            </a:extLst>
          </p:cNvPr>
          <p:cNvSpPr txBox="1">
            <a:spLocks noChangeArrowheads="1"/>
          </p:cNvSpPr>
          <p:nvPr/>
        </p:nvSpPr>
        <p:spPr bwMode="auto">
          <a:xfrm>
            <a:off x="4308425" y="754559"/>
            <a:ext cx="3616375" cy="769441"/>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3300"/>
                </a:solidFill>
              </a:rPr>
              <a:t>Bible Warnings</a:t>
            </a:r>
          </a:p>
        </p:txBody>
      </p:sp>
      <p:sp>
        <p:nvSpPr>
          <p:cNvPr id="102403" name="Text Box 3">
            <a:extLst>
              <a:ext uri="{FF2B5EF4-FFF2-40B4-BE49-F238E27FC236}">
                <a16:creationId xmlns:a16="http://schemas.microsoft.com/office/drawing/2014/main" id="{43539646-D5C4-4F97-9047-068BFE71C7C6}"/>
              </a:ext>
            </a:extLst>
          </p:cNvPr>
          <p:cNvSpPr txBox="1">
            <a:spLocks noChangeArrowheads="1"/>
          </p:cNvSpPr>
          <p:nvPr/>
        </p:nvSpPr>
        <p:spPr bwMode="auto">
          <a:xfrm>
            <a:off x="609600" y="1851026"/>
            <a:ext cx="10972800" cy="307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Clr>
                <a:srgbClr val="008000"/>
              </a:buClr>
              <a:buFont typeface="Wingdings" panose="05000000000000000000" pitchFamily="2" charset="2"/>
              <a:buChar char="§"/>
            </a:pPr>
            <a:r>
              <a:rPr lang="en-US" altLang="en-US" sz="4400" dirty="0">
                <a:latin typeface="Arial" panose="020B0604020202020204" pitchFamily="34" charset="0"/>
              </a:rPr>
              <a:t>Matt. 15:9 – Doctrine of Men</a:t>
            </a:r>
          </a:p>
          <a:p>
            <a:pPr eaLnBrk="1" hangingPunct="1">
              <a:lnSpc>
                <a:spcPct val="110000"/>
              </a:lnSpc>
              <a:buClr>
                <a:srgbClr val="008000"/>
              </a:buClr>
              <a:buFont typeface="Wingdings" panose="05000000000000000000" pitchFamily="2" charset="2"/>
              <a:buChar char="§"/>
            </a:pPr>
            <a:r>
              <a:rPr lang="en-US" altLang="en-US" sz="4400" dirty="0">
                <a:latin typeface="Arial" panose="020B0604020202020204" pitchFamily="34" charset="0"/>
              </a:rPr>
              <a:t>2 John 9-10 – Doctrine of Christ</a:t>
            </a:r>
          </a:p>
          <a:p>
            <a:pPr eaLnBrk="1" hangingPunct="1">
              <a:lnSpc>
                <a:spcPct val="110000"/>
              </a:lnSpc>
              <a:buClr>
                <a:srgbClr val="008000"/>
              </a:buClr>
              <a:buFont typeface="Wingdings" panose="05000000000000000000" pitchFamily="2" charset="2"/>
              <a:buChar char="§"/>
            </a:pPr>
            <a:r>
              <a:rPr lang="en-US" altLang="en-US" sz="4400" dirty="0">
                <a:latin typeface="Arial" panose="020B0604020202020204" pitchFamily="34" charset="0"/>
              </a:rPr>
              <a:t>Matt. 7:21-23 – Not Everyone </a:t>
            </a:r>
          </a:p>
          <a:p>
            <a:pPr eaLnBrk="1" hangingPunct="1">
              <a:lnSpc>
                <a:spcPct val="110000"/>
              </a:lnSpc>
              <a:buClr>
                <a:srgbClr val="008000"/>
              </a:buClr>
              <a:buFont typeface="Wingdings" panose="05000000000000000000" pitchFamily="2" charset="2"/>
              <a:buChar char="§"/>
            </a:pPr>
            <a:r>
              <a:rPr lang="en-US" altLang="en-US" sz="4400" dirty="0">
                <a:latin typeface="Arial" panose="020B0604020202020204" pitchFamily="34" charset="0"/>
              </a:rPr>
              <a:t>Matt. 15:13-14 – Blind leads the Blind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a:extLst>
              <a:ext uri="{FF2B5EF4-FFF2-40B4-BE49-F238E27FC236}">
                <a16:creationId xmlns:a16="http://schemas.microsoft.com/office/drawing/2014/main" id="{1DB14CDC-91AC-411F-9DF7-15B707C37897}"/>
              </a:ext>
            </a:extLst>
          </p:cNvPr>
          <p:cNvSpPr>
            <a:spLocks noChangeArrowheads="1"/>
          </p:cNvSpPr>
          <p:nvPr/>
        </p:nvSpPr>
        <p:spPr bwMode="auto">
          <a:xfrm>
            <a:off x="4724400" y="838200"/>
            <a:ext cx="2743200" cy="838200"/>
          </a:xfrm>
          <a:prstGeom prst="roundRect">
            <a:avLst>
              <a:gd name="adj" fmla="val 16667"/>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7" name="Text Box 3">
            <a:extLst>
              <a:ext uri="{FF2B5EF4-FFF2-40B4-BE49-F238E27FC236}">
                <a16:creationId xmlns:a16="http://schemas.microsoft.com/office/drawing/2014/main" id="{2FF41674-8C89-40E1-8EBB-AA7D370DF147}"/>
              </a:ext>
            </a:extLst>
          </p:cNvPr>
          <p:cNvSpPr txBox="1">
            <a:spLocks noChangeArrowheads="1"/>
          </p:cNvSpPr>
          <p:nvPr/>
        </p:nvSpPr>
        <p:spPr bwMode="auto">
          <a:xfrm>
            <a:off x="5212151" y="914400"/>
            <a:ext cx="1798249" cy="70788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FFFFFF"/>
                </a:solidFill>
              </a:rPr>
              <a:t>Idolatry</a:t>
            </a:r>
          </a:p>
        </p:txBody>
      </p:sp>
      <p:sp>
        <p:nvSpPr>
          <p:cNvPr id="103428" name="Text Box 4">
            <a:extLst>
              <a:ext uri="{FF2B5EF4-FFF2-40B4-BE49-F238E27FC236}">
                <a16:creationId xmlns:a16="http://schemas.microsoft.com/office/drawing/2014/main" id="{2CB37DCE-6234-4717-8A5F-84B6DFEEACA5}"/>
              </a:ext>
            </a:extLst>
          </p:cNvPr>
          <p:cNvSpPr txBox="1">
            <a:spLocks noChangeArrowheads="1"/>
          </p:cNvSpPr>
          <p:nvPr/>
        </p:nvSpPr>
        <p:spPr bwMode="auto">
          <a:xfrm>
            <a:off x="609600" y="2081748"/>
            <a:ext cx="109727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9900CC"/>
              </a:buClr>
              <a:buFont typeface="Wingdings" panose="05000000000000000000" pitchFamily="2" charset="2"/>
              <a:buChar char="§"/>
            </a:pPr>
            <a:r>
              <a:rPr lang="en-US" altLang="en-US" sz="4000" dirty="0">
                <a:latin typeface="Arial" panose="020B0604020202020204" pitchFamily="34" charset="0"/>
              </a:rPr>
              <a:t>Anything put before God is an idol (</a:t>
            </a:r>
            <a:r>
              <a:rPr lang="en-US" altLang="en-US" sz="4000" b="1" dirty="0">
                <a:latin typeface="Arial" panose="020B0604020202020204" pitchFamily="34" charset="0"/>
              </a:rPr>
              <a:t>Col. 3:5</a:t>
            </a:r>
            <a:r>
              <a:rPr lang="en-US" altLang="en-US" sz="4000" dirty="0">
                <a:latin typeface="Arial" panose="020B0604020202020204" pitchFamily="34" charset="0"/>
              </a:rPr>
              <a:t>)</a:t>
            </a:r>
          </a:p>
          <a:p>
            <a:pPr eaLnBrk="1" hangingPunct="1">
              <a:buClr>
                <a:srgbClr val="9900CC"/>
              </a:buClr>
              <a:buFont typeface="Wingdings" panose="05000000000000000000" pitchFamily="2" charset="2"/>
              <a:buChar char="§"/>
            </a:pPr>
            <a:r>
              <a:rPr lang="en-US" altLang="en-US" sz="4000" dirty="0">
                <a:latin typeface="Arial" panose="020B0604020202020204" pitchFamily="34" charset="0"/>
              </a:rPr>
              <a:t>Possessions (</a:t>
            </a:r>
            <a:r>
              <a:rPr lang="en-US" altLang="en-US" sz="4000" b="1" dirty="0">
                <a:latin typeface="Arial" panose="020B0604020202020204" pitchFamily="34" charset="0"/>
              </a:rPr>
              <a:t>Matt. 19:16-22</a:t>
            </a:r>
            <a:r>
              <a:rPr lang="en-US" altLang="en-US" sz="4000" dirty="0">
                <a:latin typeface="Arial" panose="020B0604020202020204" pitchFamily="34" charset="0"/>
              </a:rPr>
              <a:t>)</a:t>
            </a:r>
          </a:p>
          <a:p>
            <a:pPr eaLnBrk="1" hangingPunct="1">
              <a:buClr>
                <a:srgbClr val="9900CC"/>
              </a:buClr>
              <a:buFont typeface="Wingdings" panose="05000000000000000000" pitchFamily="2" charset="2"/>
              <a:buChar char="§"/>
            </a:pPr>
            <a:r>
              <a:rPr lang="en-US" altLang="en-US" sz="4000" dirty="0">
                <a:latin typeface="Arial" panose="020B0604020202020204" pitchFamily="34" charset="0"/>
              </a:rPr>
              <a:t>Work – pride – recreation – friends – popularity – sports</a:t>
            </a:r>
          </a:p>
          <a:p>
            <a:pPr eaLnBrk="1" hangingPunct="1">
              <a:buClr>
                <a:srgbClr val="9900CC"/>
              </a:buClr>
              <a:buFont typeface="Wingdings" panose="05000000000000000000" pitchFamily="2" charset="2"/>
              <a:buChar char="§"/>
            </a:pPr>
            <a:r>
              <a:rPr lang="en-US" altLang="en-US" sz="4000" dirty="0">
                <a:latin typeface="Arial" panose="020B0604020202020204" pitchFamily="34" charset="0"/>
              </a:rPr>
              <a:t>Christian must constantly guard against erecting an idol in his heart (</a:t>
            </a:r>
            <a:r>
              <a:rPr lang="en-US" altLang="en-US" sz="4000" b="1" dirty="0">
                <a:latin typeface="Arial" panose="020B0604020202020204" pitchFamily="34" charset="0"/>
              </a:rPr>
              <a:t>Eccl. 12:13-14</a:t>
            </a:r>
            <a:r>
              <a:rPr lang="en-US" altLang="en-US" sz="4000" dirty="0">
                <a:latin typeface="Arial" panose="020B060402020202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2F709D87-B520-4675-9824-78D2B08B058D}"/>
              </a:ext>
            </a:extLst>
          </p:cNvPr>
          <p:cNvSpPr txBox="1">
            <a:spLocks noChangeArrowheads="1"/>
          </p:cNvSpPr>
          <p:nvPr/>
        </p:nvSpPr>
        <p:spPr bwMode="auto">
          <a:xfrm>
            <a:off x="4724400" y="762000"/>
            <a:ext cx="2691763" cy="769441"/>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rPr>
              <a:t>Conclusion</a:t>
            </a:r>
          </a:p>
        </p:txBody>
      </p:sp>
      <p:sp>
        <p:nvSpPr>
          <p:cNvPr id="104451" name="Text Box 3">
            <a:extLst>
              <a:ext uri="{FF2B5EF4-FFF2-40B4-BE49-F238E27FC236}">
                <a16:creationId xmlns:a16="http://schemas.microsoft.com/office/drawing/2014/main" id="{D02FE2E8-60A5-4F31-A36A-3A19CBB1DF04}"/>
              </a:ext>
            </a:extLst>
          </p:cNvPr>
          <p:cNvSpPr txBox="1">
            <a:spLocks noChangeArrowheads="1"/>
          </p:cNvSpPr>
          <p:nvPr/>
        </p:nvSpPr>
        <p:spPr bwMode="auto">
          <a:xfrm>
            <a:off x="609600" y="2058650"/>
            <a:ext cx="1097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latin typeface="Arial" panose="020B0604020202020204" pitchFamily="34" charset="0"/>
              </a:rPr>
              <a:t>We have examined two of the five causes for falling </a:t>
            </a:r>
            <a:r>
              <a:rPr lang="en-US" altLang="en-US" sz="4400" dirty="0">
                <a:latin typeface="Arial" panose="020B0604020202020204" pitchFamily="34" charset="0"/>
              </a:rPr>
              <a:t>away</a:t>
            </a:r>
          </a:p>
        </p:txBody>
      </p:sp>
      <p:sp>
        <p:nvSpPr>
          <p:cNvPr id="104452" name="Rectangle 4">
            <a:extLst>
              <a:ext uri="{FF2B5EF4-FFF2-40B4-BE49-F238E27FC236}">
                <a16:creationId xmlns:a16="http://schemas.microsoft.com/office/drawing/2014/main" id="{6D645659-B787-4E63-BFC6-2355CE07ADDA}"/>
              </a:ext>
            </a:extLst>
          </p:cNvPr>
          <p:cNvSpPr>
            <a:spLocks noChangeArrowheads="1"/>
          </p:cNvSpPr>
          <p:nvPr/>
        </p:nvSpPr>
        <p:spPr bwMode="auto">
          <a:xfrm>
            <a:off x="1714500" y="1828800"/>
            <a:ext cx="8839200" cy="378565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dirty="0">
                <a:solidFill>
                  <a:srgbClr val="FFFFFF"/>
                </a:solidFill>
              </a:rPr>
              <a:t>“Now all these things happened to them as examples, and they were written for our admonition, upon whom the ends of the ages have come.  Therefore let him who thinks he stands take heed lest he fall” (</a:t>
            </a:r>
            <a:r>
              <a:rPr lang="en-US" altLang="en-US" sz="4000" b="1" dirty="0">
                <a:solidFill>
                  <a:srgbClr val="FFFFFF"/>
                </a:solidFill>
              </a:rPr>
              <a:t>1 Cor. 10:11-12</a:t>
            </a:r>
            <a:r>
              <a:rPr lang="en-US" altLang="en-US" sz="4000" dirty="0">
                <a:solidFill>
                  <a:srgbClr val="FFFFFF"/>
                </a:solidFill>
              </a:rPr>
              <a:t>)</a:t>
            </a:r>
          </a:p>
        </p:txBody>
      </p:sp>
      <p:sp>
        <p:nvSpPr>
          <p:cNvPr id="104453" name="AutoShape 5">
            <a:extLst>
              <a:ext uri="{FF2B5EF4-FFF2-40B4-BE49-F238E27FC236}">
                <a16:creationId xmlns:a16="http://schemas.microsoft.com/office/drawing/2014/main" id="{18A473D0-3660-4B48-A7B5-1251324A4F1F}"/>
              </a:ext>
            </a:extLst>
          </p:cNvPr>
          <p:cNvSpPr>
            <a:spLocks noChangeArrowheads="1"/>
          </p:cNvSpPr>
          <p:nvPr/>
        </p:nvSpPr>
        <p:spPr bwMode="auto">
          <a:xfrm>
            <a:off x="4343400" y="838200"/>
            <a:ext cx="3581400" cy="685800"/>
          </a:xfrm>
          <a:prstGeom prst="roundRect">
            <a:avLst>
              <a:gd name="adj" fmla="val 16667"/>
            </a:avLst>
          </a:prstGeom>
          <a:noFill/>
          <a:ln w="381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a:extLst>
              <a:ext uri="{FF2B5EF4-FFF2-40B4-BE49-F238E27FC236}">
                <a16:creationId xmlns:a16="http://schemas.microsoft.com/office/drawing/2014/main" id="{6CDC6D71-5AED-4C64-BE58-432A8212F07C}"/>
              </a:ext>
            </a:extLst>
          </p:cNvPr>
          <p:cNvSpPr txBox="1">
            <a:spLocks noChangeArrowheads="1"/>
          </p:cNvSpPr>
          <p:nvPr/>
        </p:nvSpPr>
        <p:spPr bwMode="auto">
          <a:xfrm>
            <a:off x="609600" y="3312855"/>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startAt="2"/>
            </a:pPr>
            <a:r>
              <a:rPr lang="en-US" altLang="en-US" sz="4000" dirty="0">
                <a:latin typeface="Arial" panose="020B0604020202020204" pitchFamily="34" charset="0"/>
              </a:rPr>
              <a:t>Most of the Israelites allowed Satan to overthrow them in the wilderness</a:t>
            </a:r>
          </a:p>
          <a:p>
            <a:pPr eaLnBrk="1" hangingPunct="1">
              <a:buFontTx/>
              <a:buAutoNum type="arabicPeriod" startAt="2"/>
            </a:pPr>
            <a:r>
              <a:rPr lang="en-US" altLang="en-US" sz="4000" dirty="0">
                <a:latin typeface="Arial" panose="020B0604020202020204" pitchFamily="34" charset="0"/>
              </a:rPr>
              <a:t>Though we have been baptized into Christ, we are danger of not entering into Heaven</a:t>
            </a:r>
          </a:p>
        </p:txBody>
      </p:sp>
      <p:sp>
        <p:nvSpPr>
          <p:cNvPr id="106500" name="Text Box 4">
            <a:extLst>
              <a:ext uri="{FF2B5EF4-FFF2-40B4-BE49-F238E27FC236}">
                <a16:creationId xmlns:a16="http://schemas.microsoft.com/office/drawing/2014/main" id="{8A8AD44F-7737-44E1-8155-B4C4B6E0D479}"/>
              </a:ext>
            </a:extLst>
          </p:cNvPr>
          <p:cNvSpPr txBox="1">
            <a:spLocks noChangeArrowheads="1"/>
          </p:cNvSpPr>
          <p:nvPr/>
        </p:nvSpPr>
        <p:spPr bwMode="auto">
          <a:xfrm>
            <a:off x="609600" y="20293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latin typeface="Arial" panose="020B0604020202020204" pitchFamily="34" charset="0"/>
              </a:rPr>
              <a:t>We have examined two of the five causes for falling away</a:t>
            </a:r>
          </a:p>
        </p:txBody>
      </p:sp>
      <p:sp>
        <p:nvSpPr>
          <p:cNvPr id="106501" name="AutoShape 5">
            <a:extLst>
              <a:ext uri="{FF2B5EF4-FFF2-40B4-BE49-F238E27FC236}">
                <a16:creationId xmlns:a16="http://schemas.microsoft.com/office/drawing/2014/main" id="{170BF336-F47F-46CD-AD9B-07BC38CACE69}"/>
              </a:ext>
            </a:extLst>
          </p:cNvPr>
          <p:cNvSpPr>
            <a:spLocks noChangeArrowheads="1"/>
          </p:cNvSpPr>
          <p:nvPr/>
        </p:nvSpPr>
        <p:spPr bwMode="auto">
          <a:xfrm>
            <a:off x="4267200" y="914400"/>
            <a:ext cx="3581400" cy="685800"/>
          </a:xfrm>
          <a:prstGeom prst="roundRect">
            <a:avLst>
              <a:gd name="adj" fmla="val 16667"/>
            </a:avLst>
          </a:prstGeom>
          <a:noFill/>
          <a:ln w="381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2" name="Text Box 6">
            <a:extLst>
              <a:ext uri="{FF2B5EF4-FFF2-40B4-BE49-F238E27FC236}">
                <a16:creationId xmlns:a16="http://schemas.microsoft.com/office/drawing/2014/main" id="{A53AC7F1-417D-4EA9-B4BF-BE6D2DA49AB1}"/>
              </a:ext>
            </a:extLst>
          </p:cNvPr>
          <p:cNvSpPr txBox="1">
            <a:spLocks noChangeArrowheads="1"/>
          </p:cNvSpPr>
          <p:nvPr/>
        </p:nvSpPr>
        <p:spPr bwMode="auto">
          <a:xfrm>
            <a:off x="4699637" y="830759"/>
            <a:ext cx="2691763" cy="769441"/>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6CC48-421B-4690-94DE-490CB8A14608}"/>
              </a:ext>
            </a:extLst>
          </p:cNvPr>
          <p:cNvSpPr txBox="1"/>
          <p:nvPr/>
        </p:nvSpPr>
        <p:spPr>
          <a:xfrm>
            <a:off x="2884127" y="990600"/>
            <a:ext cx="6423746" cy="3447098"/>
          </a:xfrm>
          <a:prstGeom prst="rect">
            <a:avLst/>
          </a:prstGeom>
          <a:noFill/>
        </p:spPr>
        <p:txBody>
          <a:bodyPr wrap="none" rtlCol="0">
            <a:spAutoFit/>
          </a:bodyPr>
          <a:lstStyle/>
          <a:p>
            <a:r>
              <a:rPr lang="en-US" sz="4000" dirty="0"/>
              <a:t>Hearing and faith, </a:t>
            </a:r>
            <a:r>
              <a:rPr lang="en-US" sz="4000" b="1" dirty="0"/>
              <a:t>Rom. 10:17</a:t>
            </a:r>
            <a:endParaRPr lang="en-US" sz="4000" dirty="0"/>
          </a:p>
          <a:p>
            <a:r>
              <a:rPr lang="en-US" sz="4000" dirty="0"/>
              <a:t>Repentance, </a:t>
            </a:r>
            <a:r>
              <a:rPr lang="en-US" sz="4000" b="1" dirty="0"/>
              <a:t>Luke 13:5</a:t>
            </a:r>
            <a:endParaRPr lang="en-US" sz="4000" dirty="0"/>
          </a:p>
          <a:p>
            <a:r>
              <a:rPr lang="en-US" sz="4000" dirty="0"/>
              <a:t>Confessing Christ, </a:t>
            </a:r>
            <a:r>
              <a:rPr lang="en-US" sz="4000" b="1" dirty="0"/>
              <a:t>1 John 4:15</a:t>
            </a:r>
            <a:endParaRPr lang="en-US" sz="4000" dirty="0"/>
          </a:p>
          <a:p>
            <a:r>
              <a:rPr lang="en-US" sz="4000" dirty="0"/>
              <a:t>Immersion in water, </a:t>
            </a:r>
            <a:r>
              <a:rPr lang="en-US" sz="4000" b="1" dirty="0"/>
              <a:t>Col 2:12</a:t>
            </a:r>
            <a:endParaRPr lang="en-US" sz="4000" dirty="0"/>
          </a:p>
          <a:p>
            <a:r>
              <a:rPr lang="en-US" sz="4000" dirty="0"/>
              <a:t>Faithfulness, </a:t>
            </a:r>
            <a:r>
              <a:rPr lang="en-US" sz="4000" b="1" dirty="0"/>
              <a:t>Rev. 3:11</a:t>
            </a:r>
            <a:r>
              <a:rPr lang="en-US" sz="4000" dirty="0"/>
              <a:t> </a:t>
            </a:r>
          </a:p>
          <a:p>
            <a:endParaRPr lang="en-US" dirty="0"/>
          </a:p>
        </p:txBody>
      </p:sp>
      <p:sp>
        <p:nvSpPr>
          <p:cNvPr id="3" name="TextBox 2">
            <a:extLst>
              <a:ext uri="{FF2B5EF4-FFF2-40B4-BE49-F238E27FC236}">
                <a16:creationId xmlns:a16="http://schemas.microsoft.com/office/drawing/2014/main" id="{285AE2FC-9F53-4035-AD3E-D5C2BB6093F8}"/>
              </a:ext>
            </a:extLst>
          </p:cNvPr>
          <p:cNvSpPr txBox="1"/>
          <p:nvPr/>
        </p:nvSpPr>
        <p:spPr>
          <a:xfrm>
            <a:off x="1646641" y="4343400"/>
            <a:ext cx="8898718" cy="769441"/>
          </a:xfrm>
          <a:prstGeom prst="rect">
            <a:avLst/>
          </a:prstGeom>
          <a:noFill/>
        </p:spPr>
        <p:txBody>
          <a:bodyPr wrap="none" rtlCol="0">
            <a:spAutoFit/>
          </a:bodyPr>
          <a:lstStyle/>
          <a:p>
            <a:r>
              <a:rPr lang="en-US" sz="4400" dirty="0"/>
              <a:t>Jesus extends His Invitation to all Men</a:t>
            </a:r>
          </a:p>
        </p:txBody>
      </p:sp>
    </p:spTree>
    <p:extLst>
      <p:ext uri="{BB962C8B-B14F-4D97-AF65-F5344CB8AC3E}">
        <p14:creationId xmlns:p14="http://schemas.microsoft.com/office/powerpoint/2010/main" val="15569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D9739FD7-DDD2-4B9A-BF23-0CCDDD8BF4C2}"/>
              </a:ext>
            </a:extLst>
          </p:cNvPr>
          <p:cNvSpPr txBox="1">
            <a:spLocks noChangeArrowheads="1"/>
          </p:cNvSpPr>
          <p:nvPr/>
        </p:nvSpPr>
        <p:spPr bwMode="auto">
          <a:xfrm>
            <a:off x="609600" y="676870"/>
            <a:ext cx="109727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5400" dirty="0"/>
              <a:t>Israel – an Example Not to Follow</a:t>
            </a:r>
          </a:p>
        </p:txBody>
      </p:sp>
      <p:pic>
        <p:nvPicPr>
          <p:cNvPr id="90115" name="Picture 3" descr="C:\Documents and Settings\Owner\Application Data\Microsoft\Media Catalog\Downloaded Clips\cl33\j0129039.wmf">
            <a:extLst>
              <a:ext uri="{FF2B5EF4-FFF2-40B4-BE49-F238E27FC236}">
                <a16:creationId xmlns:a16="http://schemas.microsoft.com/office/drawing/2014/main" id="{9AA5EEBF-D118-4ED3-99A7-7CE0D6F75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1981201"/>
            <a:ext cx="3529013" cy="3408363"/>
          </a:xfrm>
          <a:prstGeom prst="rect">
            <a:avLst/>
          </a:prstGeom>
          <a:noFill/>
          <a:extLst>
            <a:ext uri="{909E8E84-426E-40DD-AFC4-6F175D3DCCD1}">
              <a14:hiddenFill xmlns:a14="http://schemas.microsoft.com/office/drawing/2010/main">
                <a:solidFill>
                  <a:srgbClr val="FFFFFF"/>
                </a:solidFill>
              </a14:hiddenFill>
            </a:ext>
          </a:extLst>
        </p:spPr>
      </p:pic>
      <p:sp>
        <p:nvSpPr>
          <p:cNvPr id="90116" name="Text Box 4">
            <a:extLst>
              <a:ext uri="{FF2B5EF4-FFF2-40B4-BE49-F238E27FC236}">
                <a16:creationId xmlns:a16="http://schemas.microsoft.com/office/drawing/2014/main" id="{8D7F5F1E-E4FB-476D-BF81-DCF0879FCFA5}"/>
              </a:ext>
            </a:extLst>
          </p:cNvPr>
          <p:cNvSpPr txBox="1">
            <a:spLocks noChangeArrowheads="1"/>
          </p:cNvSpPr>
          <p:nvPr/>
        </p:nvSpPr>
        <p:spPr bwMode="auto">
          <a:xfrm>
            <a:off x="4267201" y="5562600"/>
            <a:ext cx="30713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t>1 Cor. 10:1-13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F7B0435F-49C3-4F6E-9880-F3840D73ECEC}"/>
              </a:ext>
            </a:extLst>
          </p:cNvPr>
          <p:cNvSpPr txBox="1">
            <a:spLocks noChangeArrowheads="1"/>
          </p:cNvSpPr>
          <p:nvPr/>
        </p:nvSpPr>
        <p:spPr bwMode="auto">
          <a:xfrm>
            <a:off x="685800" y="2057400"/>
            <a:ext cx="108965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CC3300"/>
              </a:buClr>
              <a:buFont typeface="Wingdings" panose="05000000000000000000" pitchFamily="2" charset="2"/>
              <a:buChar char="§"/>
            </a:pPr>
            <a:r>
              <a:rPr lang="en-US" altLang="en-US" sz="4000" dirty="0">
                <a:latin typeface="Arial" panose="020B0604020202020204" pitchFamily="34" charset="0"/>
              </a:rPr>
              <a:t>Israel’s history pictures a danger to Christians – falling from grace</a:t>
            </a:r>
          </a:p>
          <a:p>
            <a:pPr eaLnBrk="1" hangingPunct="1">
              <a:buClr>
                <a:srgbClr val="CC3300"/>
              </a:buClr>
              <a:buFont typeface="Wingdings" panose="05000000000000000000" pitchFamily="2" charset="2"/>
              <a:buChar char="§"/>
            </a:pPr>
            <a:r>
              <a:rPr lang="en-US" altLang="en-US" sz="4000" dirty="0">
                <a:latin typeface="Arial" panose="020B0604020202020204" pitchFamily="34" charset="0"/>
              </a:rPr>
              <a:t>Moses sent to save Israel and lead them to Canaan</a:t>
            </a:r>
          </a:p>
          <a:p>
            <a:pPr eaLnBrk="1" hangingPunct="1">
              <a:buClr>
                <a:srgbClr val="CC3300"/>
              </a:buClr>
              <a:buFont typeface="Wingdings" panose="05000000000000000000" pitchFamily="2" charset="2"/>
              <a:buChar char="§"/>
            </a:pPr>
            <a:r>
              <a:rPr lang="en-US" altLang="en-US" sz="4000" dirty="0">
                <a:latin typeface="Arial" panose="020B0604020202020204" pitchFamily="34" charset="0"/>
              </a:rPr>
              <a:t>“Now these things became our examples”                                   (</a:t>
            </a:r>
            <a:r>
              <a:rPr lang="en-US" altLang="en-US" sz="4000" b="1" dirty="0">
                <a:latin typeface="Arial" panose="020B0604020202020204" pitchFamily="34" charset="0"/>
              </a:rPr>
              <a:t>vs. 6, 11</a:t>
            </a:r>
            <a:r>
              <a:rPr lang="en-US" altLang="en-US" sz="4000" dirty="0">
                <a:latin typeface="Arial" panose="020B0604020202020204" pitchFamily="34" charset="0"/>
              </a:rPr>
              <a:t>)</a:t>
            </a:r>
          </a:p>
        </p:txBody>
      </p:sp>
      <p:pic>
        <p:nvPicPr>
          <p:cNvPr id="91139" name="Picture 3" descr="C:\Documents and Settings\Owner\Application Data\Microsoft\Media Catalog\Downloaded Clips\cl33\j0129039.wmf">
            <a:extLst>
              <a:ext uri="{FF2B5EF4-FFF2-40B4-BE49-F238E27FC236}">
                <a16:creationId xmlns:a16="http://schemas.microsoft.com/office/drawing/2014/main" id="{775F2AE9-A74B-4102-BDC1-6500131F6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1198808"/>
            <a:ext cx="2286000" cy="2206625"/>
          </a:xfrm>
          <a:prstGeom prst="rect">
            <a:avLst/>
          </a:prstGeom>
          <a:noFill/>
          <a:extLst>
            <a:ext uri="{909E8E84-426E-40DD-AFC4-6F175D3DCCD1}">
              <a14:hiddenFill xmlns:a14="http://schemas.microsoft.com/office/drawing/2010/main">
                <a:solidFill>
                  <a:srgbClr val="FFFFFF"/>
                </a:solidFill>
              </a14:hiddenFill>
            </a:ext>
          </a:extLst>
        </p:spPr>
      </p:pic>
      <p:sp>
        <p:nvSpPr>
          <p:cNvPr id="91140" name="Text Box 4">
            <a:extLst>
              <a:ext uri="{FF2B5EF4-FFF2-40B4-BE49-F238E27FC236}">
                <a16:creationId xmlns:a16="http://schemas.microsoft.com/office/drawing/2014/main" id="{C2535204-9BBE-423F-9B7E-210575053BF1}"/>
              </a:ext>
            </a:extLst>
          </p:cNvPr>
          <p:cNvSpPr txBox="1">
            <a:spLocks noChangeArrowheads="1"/>
          </p:cNvSpPr>
          <p:nvPr/>
        </p:nvSpPr>
        <p:spPr bwMode="auto">
          <a:xfrm>
            <a:off x="4412826" y="685800"/>
            <a:ext cx="3359574" cy="769441"/>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rPr>
              <a:t>1 Cor. 10:1-13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6D2CF7A1-6B5F-425A-9367-AD07E0192657}"/>
              </a:ext>
            </a:extLst>
          </p:cNvPr>
          <p:cNvSpPr txBox="1">
            <a:spLocks noChangeArrowheads="1"/>
          </p:cNvSpPr>
          <p:nvPr/>
        </p:nvSpPr>
        <p:spPr bwMode="auto">
          <a:xfrm>
            <a:off x="609600" y="1828800"/>
            <a:ext cx="109727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chemeClr val="hlink"/>
              </a:buClr>
              <a:buFontTx/>
              <a:buChar char="•"/>
            </a:pPr>
            <a:r>
              <a:rPr lang="en-US" altLang="en-US" sz="4000" dirty="0">
                <a:latin typeface="Arial" panose="020B0604020202020204" pitchFamily="34" charset="0"/>
              </a:rPr>
              <a:t>Saved when baptized (</a:t>
            </a:r>
            <a:r>
              <a:rPr lang="en-US" altLang="en-US" sz="4000" b="1" dirty="0">
                <a:latin typeface="Arial" panose="020B0604020202020204" pitchFamily="34" charset="0"/>
              </a:rPr>
              <a:t>1 Pet. 3:21</a:t>
            </a:r>
            <a:r>
              <a:rPr lang="en-US" altLang="en-US" sz="4000" dirty="0">
                <a:latin typeface="Arial" panose="020B0604020202020204" pitchFamily="34" charset="0"/>
              </a:rPr>
              <a:t>)</a:t>
            </a:r>
          </a:p>
          <a:p>
            <a:pPr eaLnBrk="1" hangingPunct="1">
              <a:buClr>
                <a:schemeClr val="hlink"/>
              </a:buClr>
              <a:buFontTx/>
              <a:buChar char="•"/>
            </a:pPr>
            <a:r>
              <a:rPr lang="en-US" altLang="en-US" sz="4000" dirty="0">
                <a:latin typeface="Arial" panose="020B0604020202020204" pitchFamily="34" charset="0"/>
              </a:rPr>
              <a:t>God’s care after baptism (</a:t>
            </a:r>
            <a:r>
              <a:rPr lang="en-US" altLang="en-US" sz="4000" b="1" dirty="0">
                <a:latin typeface="Arial" panose="020B0604020202020204" pitchFamily="34" charset="0"/>
              </a:rPr>
              <a:t>Gal. 3:26-27; Eph. 1:3</a:t>
            </a:r>
            <a:r>
              <a:rPr lang="en-US" altLang="en-US" sz="4000" dirty="0">
                <a:latin typeface="Arial" panose="020B0604020202020204" pitchFamily="34" charset="0"/>
              </a:rPr>
              <a:t>)</a:t>
            </a:r>
          </a:p>
          <a:p>
            <a:pPr eaLnBrk="1" hangingPunct="1">
              <a:buClr>
                <a:schemeClr val="hlink"/>
              </a:buClr>
              <a:buFontTx/>
              <a:buChar char="•"/>
            </a:pPr>
            <a:r>
              <a:rPr lang="en-US" altLang="en-US" sz="4000" dirty="0">
                <a:latin typeface="Arial" panose="020B0604020202020204" pitchFamily="34" charset="0"/>
              </a:rPr>
              <a:t>Most did not enter promise land (</a:t>
            </a:r>
            <a:r>
              <a:rPr lang="en-US" altLang="en-US" sz="4000" b="1" dirty="0">
                <a:latin typeface="Arial" panose="020B0604020202020204" pitchFamily="34" charset="0"/>
              </a:rPr>
              <a:t>Heb. 2:1-3</a:t>
            </a:r>
            <a:r>
              <a:rPr lang="en-US" altLang="en-US" sz="4000" dirty="0">
                <a:latin typeface="Arial" panose="020B0604020202020204" pitchFamily="34" charset="0"/>
              </a:rPr>
              <a:t>)</a:t>
            </a:r>
          </a:p>
          <a:p>
            <a:pPr eaLnBrk="1" hangingPunct="1">
              <a:buClr>
                <a:schemeClr val="hlink"/>
              </a:buClr>
              <a:buFontTx/>
              <a:buChar char="•"/>
            </a:pPr>
            <a:r>
              <a:rPr lang="en-US" altLang="en-US" sz="4000" dirty="0">
                <a:latin typeface="Arial" panose="020B0604020202020204" pitchFamily="34" charset="0"/>
              </a:rPr>
              <a:t>Sins: lust, idolatry, sexual sins, tested God, murmured</a:t>
            </a:r>
          </a:p>
        </p:txBody>
      </p:sp>
      <p:sp>
        <p:nvSpPr>
          <p:cNvPr id="92163" name="Text Box 3">
            <a:extLst>
              <a:ext uri="{FF2B5EF4-FFF2-40B4-BE49-F238E27FC236}">
                <a16:creationId xmlns:a16="http://schemas.microsoft.com/office/drawing/2014/main" id="{29AA1446-4FB6-422A-BFCE-8B18D2D81BA4}"/>
              </a:ext>
            </a:extLst>
          </p:cNvPr>
          <p:cNvSpPr txBox="1">
            <a:spLocks noChangeArrowheads="1"/>
          </p:cNvSpPr>
          <p:nvPr/>
        </p:nvSpPr>
        <p:spPr bwMode="auto">
          <a:xfrm>
            <a:off x="2226975" y="678359"/>
            <a:ext cx="7679025" cy="769441"/>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chemeClr val="hlink"/>
                </a:solidFill>
              </a:rPr>
              <a:t>Israel Compared With Christians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Text Box 6">
            <a:extLst>
              <a:ext uri="{FF2B5EF4-FFF2-40B4-BE49-F238E27FC236}">
                <a16:creationId xmlns:a16="http://schemas.microsoft.com/office/drawing/2014/main" id="{74A2B167-A97F-4DB8-A94E-104C2A216715}"/>
              </a:ext>
            </a:extLst>
          </p:cNvPr>
          <p:cNvSpPr txBox="1">
            <a:spLocks noChangeArrowheads="1"/>
          </p:cNvSpPr>
          <p:nvPr/>
        </p:nvSpPr>
        <p:spPr bwMode="auto">
          <a:xfrm>
            <a:off x="609600" y="762001"/>
            <a:ext cx="10972800" cy="769441"/>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t>Israel – an Example to Not Follow</a:t>
            </a:r>
          </a:p>
        </p:txBody>
      </p:sp>
      <p:sp>
        <p:nvSpPr>
          <p:cNvPr id="93192" name="Text Box 8">
            <a:extLst>
              <a:ext uri="{FF2B5EF4-FFF2-40B4-BE49-F238E27FC236}">
                <a16:creationId xmlns:a16="http://schemas.microsoft.com/office/drawing/2014/main" id="{495DB813-5C46-4C15-9A30-85ED4405DDE2}"/>
              </a:ext>
            </a:extLst>
          </p:cNvPr>
          <p:cNvSpPr txBox="1">
            <a:spLocks noChangeArrowheads="1"/>
          </p:cNvSpPr>
          <p:nvPr/>
        </p:nvSpPr>
        <p:spPr bwMode="auto">
          <a:xfrm>
            <a:off x="609600" y="18067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4000" dirty="0"/>
              <a:t>1. They Lusted After Evil Things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AutoShape 5">
            <a:extLst>
              <a:ext uri="{FF2B5EF4-FFF2-40B4-BE49-F238E27FC236}">
                <a16:creationId xmlns:a16="http://schemas.microsoft.com/office/drawing/2014/main" id="{E08E14D0-A7D4-437B-993D-29238FFB6C45}"/>
              </a:ext>
            </a:extLst>
          </p:cNvPr>
          <p:cNvSpPr>
            <a:spLocks noChangeArrowheads="1"/>
          </p:cNvSpPr>
          <p:nvPr/>
        </p:nvSpPr>
        <p:spPr bwMode="auto">
          <a:xfrm>
            <a:off x="2895600" y="762000"/>
            <a:ext cx="6477000" cy="838200"/>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Text Box 4">
            <a:extLst>
              <a:ext uri="{FF2B5EF4-FFF2-40B4-BE49-F238E27FC236}">
                <a16:creationId xmlns:a16="http://schemas.microsoft.com/office/drawing/2014/main" id="{A34705E5-7961-402A-A14A-AAD75A5093BF}"/>
              </a:ext>
            </a:extLst>
          </p:cNvPr>
          <p:cNvSpPr txBox="1">
            <a:spLocks noChangeArrowheads="1"/>
          </p:cNvSpPr>
          <p:nvPr/>
        </p:nvSpPr>
        <p:spPr bwMode="auto">
          <a:xfrm>
            <a:off x="3604845" y="762000"/>
            <a:ext cx="4929555" cy="76944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Lust After Evil Things</a:t>
            </a:r>
          </a:p>
        </p:txBody>
      </p:sp>
      <p:sp>
        <p:nvSpPr>
          <p:cNvPr id="95238" name="Text Box 6">
            <a:extLst>
              <a:ext uri="{FF2B5EF4-FFF2-40B4-BE49-F238E27FC236}">
                <a16:creationId xmlns:a16="http://schemas.microsoft.com/office/drawing/2014/main" id="{952895A9-6E8C-499D-B141-B8CFB4FAEFE5}"/>
              </a:ext>
            </a:extLst>
          </p:cNvPr>
          <p:cNvSpPr txBox="1">
            <a:spLocks noChangeArrowheads="1"/>
          </p:cNvSpPr>
          <p:nvPr/>
        </p:nvSpPr>
        <p:spPr bwMode="auto">
          <a:xfrm>
            <a:off x="609600" y="2160925"/>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8000"/>
              </a:buClr>
              <a:buFont typeface="Wingdings" panose="05000000000000000000" pitchFamily="2" charset="2"/>
              <a:buChar char="§"/>
            </a:pPr>
            <a:r>
              <a:rPr lang="en-US" altLang="en-US" sz="4000" dirty="0">
                <a:latin typeface="Arial" panose="020B0604020202020204" pitchFamily="34" charset="0"/>
              </a:rPr>
              <a:t>Lust – strong compelling desire</a:t>
            </a:r>
          </a:p>
          <a:p>
            <a:pPr eaLnBrk="1" hangingPunct="1">
              <a:buClr>
                <a:srgbClr val="008000"/>
              </a:buClr>
              <a:buFont typeface="Wingdings" panose="05000000000000000000" pitchFamily="2" charset="2"/>
              <a:buChar char="§"/>
            </a:pPr>
            <a:r>
              <a:rPr lang="en-US" altLang="en-US" sz="4000" dirty="0">
                <a:latin typeface="Arial" panose="020B0604020202020204" pitchFamily="34" charset="0"/>
              </a:rPr>
              <a:t>Lust for evil things – obsessive desire for that from which God has separated you</a:t>
            </a:r>
          </a:p>
          <a:p>
            <a:pPr eaLnBrk="1" hangingPunct="1">
              <a:buClr>
                <a:srgbClr val="008000"/>
              </a:buClr>
              <a:buFont typeface="Wingdings" panose="05000000000000000000" pitchFamily="2" charset="2"/>
              <a:buChar char="§"/>
            </a:pPr>
            <a:r>
              <a:rPr lang="en-US" altLang="en-US" sz="4000" b="1" dirty="0">
                <a:latin typeface="Arial" panose="020B0604020202020204" pitchFamily="34" charset="0"/>
              </a:rPr>
              <a:t>Num. 11:4-6 </a:t>
            </a:r>
            <a:r>
              <a:rPr lang="en-US" altLang="en-US" sz="4000" dirty="0">
                <a:latin typeface="Arial" panose="020B0604020202020204" pitchFamily="34" charset="0"/>
              </a:rPr>
              <a:t>– tired of manna, lust after meats and pleasures in Egypt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AutoShape 4">
            <a:extLst>
              <a:ext uri="{FF2B5EF4-FFF2-40B4-BE49-F238E27FC236}">
                <a16:creationId xmlns:a16="http://schemas.microsoft.com/office/drawing/2014/main" id="{4F4BD465-2EB7-408B-BC90-E474952EA6CE}"/>
              </a:ext>
            </a:extLst>
          </p:cNvPr>
          <p:cNvSpPr>
            <a:spLocks noChangeArrowheads="1"/>
          </p:cNvSpPr>
          <p:nvPr/>
        </p:nvSpPr>
        <p:spPr bwMode="auto">
          <a:xfrm>
            <a:off x="2895600" y="685800"/>
            <a:ext cx="6477000" cy="838200"/>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Text Box 5">
            <a:extLst>
              <a:ext uri="{FF2B5EF4-FFF2-40B4-BE49-F238E27FC236}">
                <a16:creationId xmlns:a16="http://schemas.microsoft.com/office/drawing/2014/main" id="{AED9F8C9-B7DF-4732-A27F-86BC279A01D1}"/>
              </a:ext>
            </a:extLst>
          </p:cNvPr>
          <p:cNvSpPr txBox="1">
            <a:spLocks noChangeArrowheads="1"/>
          </p:cNvSpPr>
          <p:nvPr/>
        </p:nvSpPr>
        <p:spPr bwMode="auto">
          <a:xfrm>
            <a:off x="3604845" y="754559"/>
            <a:ext cx="4929555" cy="76944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Lust After Evil Things</a:t>
            </a:r>
          </a:p>
        </p:txBody>
      </p:sp>
      <p:sp>
        <p:nvSpPr>
          <p:cNvPr id="96262" name="Text Box 6">
            <a:extLst>
              <a:ext uri="{FF2B5EF4-FFF2-40B4-BE49-F238E27FC236}">
                <a16:creationId xmlns:a16="http://schemas.microsoft.com/office/drawing/2014/main" id="{3F0FBEEF-2D40-4A45-9E02-D3AEB4F38513}"/>
              </a:ext>
            </a:extLst>
          </p:cNvPr>
          <p:cNvSpPr txBox="1">
            <a:spLocks noChangeArrowheads="1"/>
          </p:cNvSpPr>
          <p:nvPr/>
        </p:nvSpPr>
        <p:spPr bwMode="auto">
          <a:xfrm>
            <a:off x="609600" y="2084725"/>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8000"/>
              </a:buClr>
              <a:buFont typeface="Wingdings" panose="05000000000000000000" pitchFamily="2" charset="2"/>
              <a:buChar char="§"/>
            </a:pPr>
            <a:r>
              <a:rPr lang="en-US" altLang="en-US" sz="4000" dirty="0">
                <a:latin typeface="Arial" panose="020B0604020202020204" pitchFamily="34" charset="0"/>
              </a:rPr>
              <a:t>They wanted salvation from slavery, God’s blessings, and the promised land</a:t>
            </a:r>
          </a:p>
          <a:p>
            <a:pPr eaLnBrk="1" hangingPunct="1">
              <a:buClr>
                <a:srgbClr val="008000"/>
              </a:buClr>
              <a:buFont typeface="Wingdings" panose="05000000000000000000" pitchFamily="2" charset="2"/>
              <a:buChar char="§"/>
            </a:pPr>
            <a:r>
              <a:rPr lang="en-US" altLang="en-US" sz="4000" dirty="0">
                <a:latin typeface="Arial" panose="020B0604020202020204" pitchFamily="34" charset="0"/>
              </a:rPr>
              <a:t>But, also wanted things they could only enjoy if they were not God’s people</a:t>
            </a:r>
          </a:p>
          <a:p>
            <a:pPr eaLnBrk="1" hangingPunct="1">
              <a:buClr>
                <a:srgbClr val="008000"/>
              </a:buClr>
              <a:buFont typeface="Wingdings" panose="05000000000000000000" pitchFamily="2" charset="2"/>
              <a:buChar char="§"/>
            </a:pPr>
            <a:r>
              <a:rPr lang="en-US" altLang="en-US" sz="4000" dirty="0">
                <a:latin typeface="Arial" panose="020B0604020202020204" pitchFamily="34" charset="0"/>
              </a:rPr>
              <a:t>They lost sight of their blessings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a:extLst>
              <a:ext uri="{FF2B5EF4-FFF2-40B4-BE49-F238E27FC236}">
                <a16:creationId xmlns:a16="http://schemas.microsoft.com/office/drawing/2014/main" id="{8EA7A00C-25D7-496F-B8FD-763A7399CEF1}"/>
              </a:ext>
            </a:extLst>
          </p:cNvPr>
          <p:cNvSpPr>
            <a:spLocks noChangeArrowheads="1"/>
          </p:cNvSpPr>
          <p:nvPr/>
        </p:nvSpPr>
        <p:spPr bwMode="auto">
          <a:xfrm>
            <a:off x="2819400" y="685800"/>
            <a:ext cx="6477000" cy="838200"/>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Text Box 5">
            <a:extLst>
              <a:ext uri="{FF2B5EF4-FFF2-40B4-BE49-F238E27FC236}">
                <a16:creationId xmlns:a16="http://schemas.microsoft.com/office/drawing/2014/main" id="{F4438C43-6E5E-42AD-8D3F-A44204C479EA}"/>
              </a:ext>
            </a:extLst>
          </p:cNvPr>
          <p:cNvSpPr txBox="1">
            <a:spLocks noChangeArrowheads="1"/>
          </p:cNvSpPr>
          <p:nvPr/>
        </p:nvSpPr>
        <p:spPr bwMode="auto">
          <a:xfrm>
            <a:off x="3681045" y="685800"/>
            <a:ext cx="4929555" cy="76944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Lust After Evil Things</a:t>
            </a:r>
          </a:p>
        </p:txBody>
      </p:sp>
      <p:sp>
        <p:nvSpPr>
          <p:cNvPr id="97286" name="Text Box 6">
            <a:extLst>
              <a:ext uri="{FF2B5EF4-FFF2-40B4-BE49-F238E27FC236}">
                <a16:creationId xmlns:a16="http://schemas.microsoft.com/office/drawing/2014/main" id="{FA6F3BFA-B369-4401-9D37-B65B300F76EC}"/>
              </a:ext>
            </a:extLst>
          </p:cNvPr>
          <p:cNvSpPr txBox="1">
            <a:spLocks noChangeArrowheads="1"/>
          </p:cNvSpPr>
          <p:nvPr/>
        </p:nvSpPr>
        <p:spPr bwMode="auto">
          <a:xfrm>
            <a:off x="609600" y="1847195"/>
            <a:ext cx="11049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8000"/>
              </a:buClr>
              <a:buFont typeface="Wingdings" panose="05000000000000000000" pitchFamily="2" charset="2"/>
              <a:buChar char="§"/>
            </a:pPr>
            <a:r>
              <a:rPr lang="en-US" altLang="en-US" sz="4000" dirty="0">
                <a:latin typeface="Arial" panose="020B0604020202020204" pitchFamily="34" charset="0"/>
              </a:rPr>
              <a:t>Christians can also long for things from which Christ has separated us – pleasures of unrestrained life (1 Cor. 6:9ff)</a:t>
            </a:r>
          </a:p>
          <a:p>
            <a:pPr eaLnBrk="1" hangingPunct="1">
              <a:buClr>
                <a:srgbClr val="008000"/>
              </a:buClr>
              <a:buFont typeface="Wingdings" panose="05000000000000000000" pitchFamily="2" charset="2"/>
              <a:buChar char="§"/>
            </a:pPr>
            <a:r>
              <a:rPr lang="en-US" altLang="en-US" sz="4000" dirty="0">
                <a:latin typeface="Arial" panose="020B0604020202020204" pitchFamily="34" charset="0"/>
              </a:rPr>
              <a:t>Become blinded to blessings, privileges, values and hope</a:t>
            </a:r>
          </a:p>
          <a:p>
            <a:pPr eaLnBrk="1" hangingPunct="1">
              <a:buClr>
                <a:srgbClr val="008000"/>
              </a:buClr>
              <a:buFont typeface="Wingdings" panose="05000000000000000000" pitchFamily="2" charset="2"/>
              <a:buChar char="§"/>
            </a:pPr>
            <a:r>
              <a:rPr lang="en-US" altLang="en-US" sz="4000" dirty="0">
                <a:latin typeface="Arial" panose="020B0604020202020204" pitchFamily="34" charset="0"/>
              </a:rPr>
              <a:t>Lust for evil things deadens spiritual awareness</a:t>
            </a:r>
          </a:p>
        </p:txBody>
      </p:sp>
      <p:sp>
        <p:nvSpPr>
          <p:cNvPr id="97287" name="AutoShape 7">
            <a:extLst>
              <a:ext uri="{FF2B5EF4-FFF2-40B4-BE49-F238E27FC236}">
                <a16:creationId xmlns:a16="http://schemas.microsoft.com/office/drawing/2014/main" id="{434C33AA-9460-4C53-B731-9E687EACE607}"/>
              </a:ext>
            </a:extLst>
          </p:cNvPr>
          <p:cNvSpPr>
            <a:spLocks noChangeArrowheads="1"/>
          </p:cNvSpPr>
          <p:nvPr/>
        </p:nvSpPr>
        <p:spPr bwMode="auto">
          <a:xfrm>
            <a:off x="3962400" y="3237875"/>
            <a:ext cx="3886200" cy="18288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8" name="Text Box 8">
            <a:extLst>
              <a:ext uri="{FF2B5EF4-FFF2-40B4-BE49-F238E27FC236}">
                <a16:creationId xmlns:a16="http://schemas.microsoft.com/office/drawing/2014/main" id="{A475AFA0-E250-476C-827D-6DC0025A877A}"/>
              </a:ext>
            </a:extLst>
          </p:cNvPr>
          <p:cNvSpPr txBox="1">
            <a:spLocks noChangeArrowheads="1"/>
          </p:cNvSpPr>
          <p:nvPr/>
        </p:nvSpPr>
        <p:spPr bwMode="auto">
          <a:xfrm>
            <a:off x="4343400" y="3490555"/>
            <a:ext cx="28312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000" dirty="0">
                <a:solidFill>
                  <a:srgbClr val="FFFFFF"/>
                </a:solidFill>
              </a:rPr>
              <a:t>1 Jn. 2:15-17</a:t>
            </a:r>
          </a:p>
          <a:p>
            <a:pPr algn="ctr"/>
            <a:r>
              <a:rPr lang="en-US" altLang="en-US" sz="4000" dirty="0" err="1">
                <a:solidFill>
                  <a:srgbClr val="FFFFFF"/>
                </a:solidFill>
              </a:rPr>
              <a:t>Jms</a:t>
            </a:r>
            <a:r>
              <a:rPr lang="en-US" altLang="en-US" sz="4000" dirty="0">
                <a:solidFill>
                  <a:srgbClr val="FFFFFF"/>
                </a:solidFill>
              </a:rPr>
              <a:t>. 1:14-15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7287"/>
                                        </p:tgtEl>
                                        <p:attrNameLst>
                                          <p:attrName>style.visibility</p:attrName>
                                        </p:attrNameLst>
                                      </p:cBhvr>
                                      <p:to>
                                        <p:strVal val="visible"/>
                                      </p:to>
                                    </p:set>
                                    <p:anim calcmode="lin" valueType="num">
                                      <p:cBhvr additive="base">
                                        <p:cTn id="19" dur="500" fill="hold"/>
                                        <p:tgtEl>
                                          <p:spTgt spid="97287"/>
                                        </p:tgtEl>
                                        <p:attrNameLst>
                                          <p:attrName>ppt_x</p:attrName>
                                        </p:attrNameLst>
                                      </p:cBhvr>
                                      <p:tavLst>
                                        <p:tav tm="0">
                                          <p:val>
                                            <p:strVal val="#ppt_x"/>
                                          </p:val>
                                        </p:tav>
                                        <p:tav tm="100000">
                                          <p:val>
                                            <p:strVal val="#ppt_x"/>
                                          </p:val>
                                        </p:tav>
                                      </p:tavLst>
                                    </p:anim>
                                    <p:anim calcmode="lin" valueType="num">
                                      <p:cBhvr additive="base">
                                        <p:cTn id="20"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728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72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p" autoUpdateAnimBg="0"/>
      <p:bldP spid="9728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AutoShape 4">
            <a:extLst>
              <a:ext uri="{FF2B5EF4-FFF2-40B4-BE49-F238E27FC236}">
                <a16:creationId xmlns:a16="http://schemas.microsoft.com/office/drawing/2014/main" id="{8381C36E-454C-4D5D-A877-17225CA44DD3}"/>
              </a:ext>
            </a:extLst>
          </p:cNvPr>
          <p:cNvSpPr>
            <a:spLocks noChangeArrowheads="1"/>
          </p:cNvSpPr>
          <p:nvPr/>
        </p:nvSpPr>
        <p:spPr bwMode="auto">
          <a:xfrm>
            <a:off x="2819400" y="685800"/>
            <a:ext cx="6477000" cy="838200"/>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9" name="Text Box 5">
            <a:extLst>
              <a:ext uri="{FF2B5EF4-FFF2-40B4-BE49-F238E27FC236}">
                <a16:creationId xmlns:a16="http://schemas.microsoft.com/office/drawing/2014/main" id="{BF4EF065-5B5A-4FD1-8849-7D21506ACADF}"/>
              </a:ext>
            </a:extLst>
          </p:cNvPr>
          <p:cNvSpPr txBox="1">
            <a:spLocks noChangeArrowheads="1"/>
          </p:cNvSpPr>
          <p:nvPr/>
        </p:nvSpPr>
        <p:spPr bwMode="auto">
          <a:xfrm>
            <a:off x="3657600" y="685800"/>
            <a:ext cx="4929555" cy="76944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Lust After Evil Things</a:t>
            </a:r>
          </a:p>
        </p:txBody>
      </p:sp>
      <p:sp>
        <p:nvSpPr>
          <p:cNvPr id="98310" name="Text Box 6">
            <a:extLst>
              <a:ext uri="{FF2B5EF4-FFF2-40B4-BE49-F238E27FC236}">
                <a16:creationId xmlns:a16="http://schemas.microsoft.com/office/drawing/2014/main" id="{32631179-78B7-44CA-AA4A-F0B8E8BDC0F0}"/>
              </a:ext>
            </a:extLst>
          </p:cNvPr>
          <p:cNvSpPr txBox="1">
            <a:spLocks noChangeArrowheads="1"/>
          </p:cNvSpPr>
          <p:nvPr/>
        </p:nvSpPr>
        <p:spPr bwMode="auto">
          <a:xfrm>
            <a:off x="609600" y="17709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CC3300"/>
              </a:buClr>
              <a:buFont typeface="Wingdings" panose="05000000000000000000" pitchFamily="2" charset="2"/>
              <a:buChar char="§"/>
            </a:pPr>
            <a:r>
              <a:rPr lang="en-US" altLang="en-US" sz="4000" dirty="0">
                <a:latin typeface="Arial" panose="020B0604020202020204" pitchFamily="34" charset="0"/>
              </a:rPr>
              <a:t>Religion is of the heart</a:t>
            </a:r>
          </a:p>
          <a:p>
            <a:pPr eaLnBrk="1" hangingPunct="1">
              <a:buClr>
                <a:srgbClr val="CC3300"/>
              </a:buClr>
              <a:buFont typeface="Wingdings" panose="05000000000000000000" pitchFamily="2" charset="2"/>
              <a:buChar char="§"/>
            </a:pPr>
            <a:r>
              <a:rPr lang="en-US" altLang="en-US" sz="4000" dirty="0">
                <a:latin typeface="Arial" panose="020B0604020202020204" pitchFamily="34" charset="0"/>
              </a:rPr>
              <a:t>We become Christians when we are obedient from the heart (</a:t>
            </a:r>
            <a:r>
              <a:rPr lang="en-US" altLang="en-US" sz="4000" b="1" dirty="0">
                <a:latin typeface="Arial" panose="020B0604020202020204" pitchFamily="34" charset="0"/>
              </a:rPr>
              <a:t>Rom. 6:17-18</a:t>
            </a:r>
            <a:r>
              <a:rPr lang="en-US" altLang="en-US" sz="4000" dirty="0">
                <a:latin typeface="Arial" panose="020B0604020202020204" pitchFamily="34" charset="0"/>
              </a:rPr>
              <a:t>)</a:t>
            </a:r>
          </a:p>
          <a:p>
            <a:pPr eaLnBrk="1" hangingPunct="1">
              <a:buClr>
                <a:srgbClr val="CC3300"/>
              </a:buClr>
              <a:buFont typeface="Wingdings" panose="05000000000000000000" pitchFamily="2" charset="2"/>
              <a:buChar char="§"/>
            </a:pPr>
            <a:r>
              <a:rPr lang="en-US" altLang="en-US" sz="4000" dirty="0">
                <a:latin typeface="Arial" panose="020B0604020202020204" pitchFamily="34" charset="0"/>
              </a:rPr>
              <a:t>By the heart we live faithfully unto God (</a:t>
            </a:r>
            <a:r>
              <a:rPr lang="en-US" altLang="en-US" sz="4000" b="1" dirty="0">
                <a:latin typeface="Arial" panose="020B0604020202020204" pitchFamily="34" charset="0"/>
              </a:rPr>
              <a:t>Matt. 12:35; 15:19</a:t>
            </a:r>
            <a:r>
              <a:rPr lang="en-US" altLang="en-US" sz="4000" dirty="0">
                <a:latin typeface="Arial" panose="020B0604020202020204" pitchFamily="34" charset="0"/>
              </a:rPr>
              <a:t>)</a:t>
            </a:r>
          </a:p>
          <a:p>
            <a:pPr eaLnBrk="1" hangingPunct="1">
              <a:buClr>
                <a:srgbClr val="CC3300"/>
              </a:buClr>
              <a:buFont typeface="Wingdings" panose="05000000000000000000" pitchFamily="2" charset="2"/>
              <a:buChar char="§"/>
            </a:pPr>
            <a:r>
              <a:rPr lang="en-US" altLang="en-US" sz="4000" dirty="0">
                <a:latin typeface="Arial" panose="020B0604020202020204" pitchFamily="34" charset="0"/>
              </a:rPr>
              <a:t>The treasures of life are what we treasure the most</a:t>
            </a: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1419</TotalTime>
  <Words>3385</Words>
  <Application>Microsoft Office PowerPoint</Application>
  <PresentationFormat>Widescreen</PresentationFormat>
  <Paragraphs>229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Wingdings</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61</cp:revision>
  <dcterms:created xsi:type="dcterms:W3CDTF">1601-01-01T00:00:00Z</dcterms:created>
  <dcterms:modified xsi:type="dcterms:W3CDTF">2018-03-24T23:51:16Z</dcterms:modified>
</cp:coreProperties>
</file>