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5"/>
  </p:notesMasterIdLst>
  <p:handoutMasterIdLst>
    <p:handoutMasterId r:id="rId16"/>
  </p:handoutMasterIdLst>
  <p:sldIdLst>
    <p:sldId id="266" r:id="rId2"/>
    <p:sldId id="268" r:id="rId3"/>
    <p:sldId id="256" r:id="rId4"/>
    <p:sldId id="257" r:id="rId5"/>
    <p:sldId id="258" r:id="rId6"/>
    <p:sldId id="259" r:id="rId7"/>
    <p:sldId id="260" r:id="rId8"/>
    <p:sldId id="261" r:id="rId9"/>
    <p:sldId id="262" r:id="rId10"/>
    <p:sldId id="263" r:id="rId11"/>
    <p:sldId id="264" r:id="rId12"/>
    <p:sldId id="265" r:id="rId13"/>
    <p:sldId id="267" r:id="rId14"/>
  </p:sldIdLst>
  <p:sldSz cx="12192000" cy="6858000"/>
  <p:notesSz cx="6858000" cy="9080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98" autoAdjust="0"/>
  </p:normalViewPr>
  <p:slideViewPr>
    <p:cSldViewPr>
      <p:cViewPr varScale="1">
        <p:scale>
          <a:sx n="57" d="100"/>
          <a:sy n="57" d="100"/>
        </p:scale>
        <p:origin x="970"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6631D4E-1791-4A4A-9AB0-3C259D6BC224}"/>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315" name="Rectangle 3">
            <a:extLst>
              <a:ext uri="{FF2B5EF4-FFF2-40B4-BE49-F238E27FC236}">
                <a16:creationId xmlns:a16="http://schemas.microsoft.com/office/drawing/2014/main" id="{A169879C-D07F-46DA-BFF7-E603474A4DE4}"/>
              </a:ext>
            </a:extLst>
          </p:cNvPr>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a:extLst>
              <a:ext uri="{FF2B5EF4-FFF2-40B4-BE49-F238E27FC236}">
                <a16:creationId xmlns:a16="http://schemas.microsoft.com/office/drawing/2014/main" id="{2C6E3FAC-9804-41B4-A3FD-98AB478AC659}"/>
              </a:ext>
            </a:extLst>
          </p:cNvPr>
          <p:cNvSpPr>
            <a:spLocks noGrp="1" noChangeArrowheads="1"/>
          </p:cNvSpPr>
          <p:nvPr>
            <p:ph type="ftr" sz="quarter" idx="2"/>
          </p:nvPr>
        </p:nvSpPr>
        <p:spPr bwMode="auto">
          <a:xfrm>
            <a:off x="0"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317" name="Rectangle 5">
            <a:extLst>
              <a:ext uri="{FF2B5EF4-FFF2-40B4-BE49-F238E27FC236}">
                <a16:creationId xmlns:a16="http://schemas.microsoft.com/office/drawing/2014/main" id="{6AAB50FC-344C-4DE5-A2EA-C6EF67B56477}"/>
              </a:ext>
            </a:extLst>
          </p:cNvPr>
          <p:cNvSpPr>
            <a:spLocks noGrp="1" noChangeArrowheads="1"/>
          </p:cNvSpPr>
          <p:nvPr>
            <p:ph type="sldNum" sz="quarter" idx="3"/>
          </p:nvPr>
        </p:nvSpPr>
        <p:spPr bwMode="auto">
          <a:xfrm>
            <a:off x="3884613"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A5F2C82-7F0D-4DF0-ACBB-E5CB3BD3349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fld id="{CCB53E08-493D-42B1-A726-EDC3ACC7334D}" type="datetimeFigureOut">
              <a:rPr lang="en-US" smtClean="0"/>
              <a:t>6/9/2018</a:t>
            </a:fld>
            <a:endParaRPr lang="en-US"/>
          </a:p>
        </p:txBody>
      </p:sp>
      <p:sp>
        <p:nvSpPr>
          <p:cNvPr id="4" name="Slide Image Placeholder 3"/>
          <p:cNvSpPr>
            <a:spLocks noGrp="1" noRot="1" noChangeAspect="1"/>
          </p:cNvSpPr>
          <p:nvPr>
            <p:ph type="sldImg" idx="2"/>
          </p:nvPr>
        </p:nvSpPr>
        <p:spPr>
          <a:xfrm>
            <a:off x="704850" y="1135063"/>
            <a:ext cx="5448300" cy="30654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0388"/>
            <a:ext cx="5486400" cy="3575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4888"/>
            <a:ext cx="2971800" cy="4556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4888"/>
            <a:ext cx="2971800" cy="455612"/>
          </a:xfrm>
          <a:prstGeom prst="rect">
            <a:avLst/>
          </a:prstGeom>
        </p:spPr>
        <p:txBody>
          <a:bodyPr vert="horz" lIns="91440" tIns="45720" rIns="91440" bIns="45720" rtlCol="0" anchor="b"/>
          <a:lstStyle>
            <a:lvl1pPr algn="r">
              <a:defRPr sz="1200"/>
            </a:lvl1pPr>
          </a:lstStyle>
          <a:p>
            <a:fld id="{826E7B10-8F99-45D6-8CA8-CA81818F7D07}" type="slidenum">
              <a:rPr lang="en-US" smtClean="0"/>
              <a:t>‹#›</a:t>
            </a:fld>
            <a:endParaRPr lang="en-US"/>
          </a:p>
        </p:txBody>
      </p:sp>
    </p:spTree>
    <p:extLst>
      <p:ext uri="{BB962C8B-B14F-4D97-AF65-F5344CB8AC3E}">
        <p14:creationId xmlns:p14="http://schemas.microsoft.com/office/powerpoint/2010/main" val="161532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1</a:t>
            </a:fld>
            <a:endParaRPr lang="en-US"/>
          </a:p>
        </p:txBody>
      </p:sp>
    </p:spTree>
    <p:extLst>
      <p:ext uri="{BB962C8B-B14F-4D97-AF65-F5344CB8AC3E}">
        <p14:creationId xmlns:p14="http://schemas.microsoft.com/office/powerpoint/2010/main" val="58259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3600" dirty="0">
                <a:latin typeface="Times New Roman" panose="02020603050405020304" pitchFamily="18" charset="0"/>
                <a:cs typeface="Times New Roman" panose="02020603050405020304" pitchFamily="18" charset="0"/>
              </a:rPr>
              <a:t>    1. Some would say, “Well, they got Him later when they crucified Him!”</a:t>
            </a:r>
          </a:p>
          <a:p>
            <a:pPr lvl="0"/>
            <a:r>
              <a:rPr lang="en-US" altLang="en-US" sz="3600" dirty="0">
                <a:latin typeface="Times New Roman" panose="02020603050405020304" pitchFamily="18" charset="0"/>
                <a:cs typeface="Times New Roman" panose="02020603050405020304" pitchFamily="18" charset="0"/>
              </a:rPr>
              <a:t>    2. </a:t>
            </a:r>
            <a:r>
              <a:rPr lang="en-US" altLang="en-US" sz="3600" b="1" dirty="0">
                <a:latin typeface="Times New Roman" panose="02020603050405020304" pitchFamily="18" charset="0"/>
                <a:cs typeface="Times New Roman" panose="02020603050405020304" pitchFamily="18" charset="0"/>
              </a:rPr>
              <a:t>Acts 2:23,24</a:t>
            </a:r>
            <a:endParaRPr lang="en-US" altLang="en-US" sz="3600" b="0"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Him, </a:t>
            </a:r>
            <a:r>
              <a:rPr lang="en-US" sz="1200" b="1" i="1" u="none" strike="noStrike" kern="1200" baseline="0" dirty="0">
                <a:solidFill>
                  <a:schemeClr val="tx1"/>
                </a:solidFill>
                <a:latin typeface="+mn-lt"/>
                <a:ea typeface="+mn-ea"/>
                <a:cs typeface="+mn-cs"/>
              </a:rPr>
              <a:t>being delivered by the determined purpose and foreknowledge of God</a:t>
            </a:r>
            <a:r>
              <a:rPr lang="en-US" sz="1200" b="0" i="1" u="none" strike="noStrike" kern="1200" baseline="0" dirty="0">
                <a:solidFill>
                  <a:schemeClr val="tx1"/>
                </a:solidFill>
                <a:latin typeface="+mn-lt"/>
                <a:ea typeface="+mn-ea"/>
                <a:cs typeface="+mn-cs"/>
              </a:rPr>
              <a:t>, you have taken by lawless hands, have crucified, and put to death; whom God raised up, having loosed the pains of death, because it was not possible that He should be held by it.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Acts 2:23-24</a:t>
            </a:r>
            <a:r>
              <a:rPr lang="en-US" sz="1200" b="0" i="0" u="none" strike="noStrike" kern="1200" baseline="0" dirty="0">
                <a:solidFill>
                  <a:schemeClr val="tx1"/>
                </a:solidFill>
                <a:latin typeface="+mn-lt"/>
                <a:ea typeface="+mn-ea"/>
                <a:cs typeface="+mn-cs"/>
              </a:rPr>
              <a:t>)</a:t>
            </a:r>
          </a:p>
          <a:p>
            <a:pPr rtl="0"/>
            <a:r>
              <a:rPr lang="en-US" altLang="en-US" sz="3600" dirty="0">
                <a:latin typeface="Times New Roman" panose="02020603050405020304" pitchFamily="18" charset="0"/>
                <a:cs typeface="Times New Roman" panose="02020603050405020304" pitchFamily="18" charset="0"/>
              </a:rPr>
              <a:t>    3. What does this verse tell us? “It was God’s plan all along!”</a:t>
            </a:r>
          </a:p>
          <a:p>
            <a:pPr lvl="0"/>
            <a:r>
              <a:rPr lang="en-US" altLang="en-US" sz="3600" dirty="0">
                <a:latin typeface="Times New Roman" panose="02020603050405020304" pitchFamily="18" charset="0"/>
                <a:cs typeface="Times New Roman" panose="02020603050405020304" pitchFamily="18" charset="0"/>
              </a:rPr>
              <a:t>    4. </a:t>
            </a:r>
            <a:r>
              <a:rPr lang="en-US" altLang="en-US" sz="3600" b="1" dirty="0">
                <a:latin typeface="Times New Roman" panose="02020603050405020304" pitchFamily="18" charset="0"/>
                <a:cs typeface="Times New Roman" panose="02020603050405020304" pitchFamily="18" charset="0"/>
              </a:rPr>
              <a:t>Luke 2:14 </a:t>
            </a:r>
            <a:r>
              <a:rPr lang="en-US" altLang="en-US" sz="3600" dirty="0">
                <a:latin typeface="Times New Roman" panose="02020603050405020304" pitchFamily="18" charset="0"/>
                <a:cs typeface="Times New Roman" panose="02020603050405020304" pitchFamily="18" charset="0"/>
              </a:rPr>
              <a:t>– He came to seek peace between mankind and God</a:t>
            </a:r>
          </a:p>
          <a:p>
            <a:pPr rtl="0"/>
            <a:r>
              <a:rPr lang="en-US" sz="1200" b="0" i="1" u="none" strike="noStrike" kern="1200" baseline="0" dirty="0">
                <a:solidFill>
                  <a:schemeClr val="tx1"/>
                </a:solidFill>
                <a:latin typeface="+mn-lt"/>
                <a:ea typeface="+mn-ea"/>
                <a:cs typeface="+mn-cs"/>
              </a:rPr>
              <a:t>"Glory to God in the highest, And on earth peace, goodwill toward men!"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Luke 2:14</a:t>
            </a:r>
            <a:r>
              <a:rPr lang="en-US" sz="1200" b="0" i="0" u="none" strike="noStrike" kern="1200" baseline="0" dirty="0">
                <a:solidFill>
                  <a:schemeClr val="tx1"/>
                </a:solidFill>
                <a:latin typeface="+mn-lt"/>
                <a:ea typeface="+mn-ea"/>
                <a:cs typeface="+mn-cs"/>
              </a:rPr>
              <a:t>)</a:t>
            </a:r>
            <a:endParaRPr lang="en-US" altLang="en-US" sz="3600" dirty="0">
              <a:latin typeface="Times New Roman" panose="02020603050405020304" pitchFamily="18" charset="0"/>
              <a:cs typeface="Times New Roman" panose="02020603050405020304" pitchFamily="18" charset="0"/>
            </a:endParaRPr>
          </a:p>
          <a:p>
            <a:pPr lvl="0"/>
            <a:r>
              <a:rPr lang="en-US" altLang="en-US" sz="3600" dirty="0">
                <a:latin typeface="Times New Roman" panose="02020603050405020304" pitchFamily="18" charset="0"/>
                <a:cs typeface="Times New Roman" panose="02020603050405020304" pitchFamily="18" charset="0"/>
              </a:rPr>
              <a:t>    5. </a:t>
            </a:r>
            <a:r>
              <a:rPr lang="en-US" altLang="en-US" sz="3600" b="1" dirty="0">
                <a:latin typeface="Times New Roman" panose="02020603050405020304" pitchFamily="18" charset="0"/>
                <a:cs typeface="Times New Roman" panose="02020603050405020304" pitchFamily="18" charset="0"/>
              </a:rPr>
              <a:t>Luke 19:10 </a:t>
            </a:r>
            <a:r>
              <a:rPr lang="en-US" altLang="en-US" sz="3600" dirty="0">
                <a:latin typeface="Times New Roman" panose="02020603050405020304" pitchFamily="18" charset="0"/>
                <a:cs typeface="Times New Roman" panose="02020603050405020304" pitchFamily="18" charset="0"/>
              </a:rPr>
              <a:t>– He came seek and save the lost</a:t>
            </a:r>
          </a:p>
          <a:p>
            <a:pPr rtl="0"/>
            <a:r>
              <a:rPr lang="en-US" sz="1200" b="0" i="1" u="none" strike="noStrike" kern="1200" baseline="0" dirty="0">
                <a:solidFill>
                  <a:schemeClr val="tx1"/>
                </a:solidFill>
                <a:latin typeface="+mn-lt"/>
                <a:ea typeface="+mn-ea"/>
                <a:cs typeface="+mn-cs"/>
              </a:rPr>
              <a:t>for the Son of Man has come to seek and to save that which was lost."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19:10</a:t>
            </a:r>
            <a:r>
              <a:rPr lang="en-US" sz="1200" b="0" i="0" u="none" strike="noStrike" kern="1200" baseline="0" dirty="0">
                <a:solidFill>
                  <a:schemeClr val="tx1"/>
                </a:solidFill>
                <a:latin typeface="+mn-lt"/>
                <a:ea typeface="+mn-ea"/>
                <a:cs typeface="+mn-cs"/>
              </a:rPr>
              <a:t>)</a:t>
            </a:r>
            <a:endParaRPr lang="en-US" altLang="en-US" sz="3600" dirty="0">
              <a:latin typeface="Times New Roman" panose="02020603050405020304" pitchFamily="18" charset="0"/>
              <a:cs typeface="Times New Roman" panose="02020603050405020304" pitchFamily="18" charset="0"/>
            </a:endParaRPr>
          </a:p>
          <a:p>
            <a:pPr lvl="0"/>
            <a:r>
              <a:rPr lang="en-US" altLang="en-US" sz="3600" dirty="0">
                <a:latin typeface="Times New Roman" panose="02020603050405020304" pitchFamily="18" charset="0"/>
                <a:cs typeface="Times New Roman" panose="02020603050405020304" pitchFamily="18" charset="0"/>
              </a:rPr>
              <a:t>    6. </a:t>
            </a:r>
            <a:r>
              <a:rPr lang="en-US" altLang="en-US" sz="3600" b="1" dirty="0">
                <a:latin typeface="Times New Roman" panose="02020603050405020304" pitchFamily="18" charset="0"/>
                <a:cs typeface="Times New Roman" panose="02020603050405020304" pitchFamily="18" charset="0"/>
              </a:rPr>
              <a:t>Luke 24:46,47 </a:t>
            </a:r>
            <a:r>
              <a:rPr lang="en-US" altLang="en-US" sz="3600" dirty="0">
                <a:latin typeface="Times New Roman" panose="02020603050405020304" pitchFamily="18" charset="0"/>
                <a:cs typeface="Times New Roman" panose="02020603050405020304" pitchFamily="18" charset="0"/>
              </a:rPr>
              <a:t>– His plan was to bring peace through death, burial, and resurrection of His Son</a:t>
            </a:r>
          </a:p>
          <a:p>
            <a:pPr rtl="0"/>
            <a:r>
              <a:rPr lang="en-US" sz="1200" b="0" i="1" u="none" strike="noStrike" kern="1200" baseline="0" dirty="0">
                <a:solidFill>
                  <a:schemeClr val="tx1"/>
                </a:solidFill>
                <a:latin typeface="+mn-lt"/>
                <a:ea typeface="+mn-ea"/>
                <a:cs typeface="+mn-cs"/>
              </a:rPr>
              <a:t>Then He said to them, "Thus it is written, and thus it was necessary for the Christ to suffer and to rise from the dead the third day, and that repentance and remission of sins should be preached in His name to all nations, beginning at Jerusalem.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24:46-47</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10</a:t>
            </a:fld>
            <a:endParaRPr lang="en-US"/>
          </a:p>
        </p:txBody>
      </p:sp>
    </p:spTree>
    <p:extLst>
      <p:ext uri="{BB962C8B-B14F-4D97-AF65-F5344CB8AC3E}">
        <p14:creationId xmlns:p14="http://schemas.microsoft.com/office/powerpoint/2010/main" val="78666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dirty="0">
                <a:latin typeface="Times New Roman" panose="02020603050405020304" pitchFamily="18" charset="0"/>
                <a:cs typeface="Times New Roman" panose="02020603050405020304" pitchFamily="18" charset="0"/>
              </a:rPr>
              <a:t>    1. God Is Eternal and We Are Not</a:t>
            </a:r>
          </a:p>
          <a:p>
            <a:pPr>
              <a:buFontTx/>
              <a:buNone/>
            </a:pPr>
            <a:r>
              <a:rPr lang="en-US" altLang="en-US" sz="3600" dirty="0">
                <a:latin typeface="Times New Roman" panose="02020603050405020304" pitchFamily="18" charset="0"/>
                <a:cs typeface="Times New Roman" panose="02020603050405020304" pitchFamily="18" charset="0"/>
              </a:rPr>
              <a:t>    2. </a:t>
            </a:r>
            <a:r>
              <a:rPr lang="en-US" altLang="en-US" sz="3600" b="1" dirty="0">
                <a:latin typeface="Times New Roman" panose="02020603050405020304" pitchFamily="18" charset="0"/>
                <a:cs typeface="Times New Roman" panose="02020603050405020304" pitchFamily="18" charset="0"/>
              </a:rPr>
              <a:t>2:19</a:t>
            </a:r>
            <a:r>
              <a:rPr lang="en-US" altLang="en-US" sz="3600" dirty="0">
                <a:latin typeface="Times New Roman" panose="02020603050405020304" pitchFamily="18" charset="0"/>
                <a:cs typeface="Times New Roman" panose="02020603050405020304" pitchFamily="18" charset="0"/>
              </a:rPr>
              <a:t>, “Now when Herod was dead…”</a:t>
            </a:r>
          </a:p>
          <a:p>
            <a:pPr rtl="0"/>
            <a:r>
              <a:rPr lang="en-US" sz="1200" b="0" i="1" u="none" strike="noStrike" kern="1200" baseline="0" dirty="0">
                <a:solidFill>
                  <a:schemeClr val="tx1"/>
                </a:solidFill>
                <a:latin typeface="+mn-lt"/>
                <a:ea typeface="+mn-ea"/>
                <a:cs typeface="+mn-cs"/>
              </a:rPr>
              <a:t>Now when Herod was dead, behold, an angel of the Lord appeared in a dream to Joseph in Egypt,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2:19</a:t>
            </a:r>
            <a:r>
              <a:rPr lang="en-US" sz="1200" b="0" i="0" u="none" strike="noStrike" kern="1200" baseline="0" dirty="0">
                <a:solidFill>
                  <a:schemeClr val="tx1"/>
                </a:solidFill>
                <a:latin typeface="+mn-lt"/>
                <a:ea typeface="+mn-ea"/>
                <a:cs typeface="+mn-cs"/>
              </a:rPr>
              <a:t>)</a:t>
            </a:r>
            <a:endParaRPr lang="en-US" altLang="en-US" sz="3600" dirty="0">
              <a:latin typeface="Times New Roman" panose="02020603050405020304" pitchFamily="18" charset="0"/>
              <a:cs typeface="Times New Roman" panose="02020603050405020304" pitchFamily="18" charset="0"/>
            </a:endParaRPr>
          </a:p>
          <a:p>
            <a:pPr>
              <a:buFontTx/>
              <a:buNone/>
            </a:pPr>
            <a:r>
              <a:rPr lang="en-US" altLang="en-US" sz="3600" dirty="0">
                <a:latin typeface="Times New Roman" panose="02020603050405020304" pitchFamily="18" charset="0"/>
                <a:cs typeface="Times New Roman" panose="02020603050405020304" pitchFamily="18" charset="0"/>
              </a:rPr>
              <a:t>    3. If God cannot use you, He can wait for you to get out of the way!</a:t>
            </a:r>
          </a:p>
          <a:p>
            <a:pPr lvl="0">
              <a:buFontTx/>
              <a:buNone/>
            </a:pPr>
            <a:r>
              <a:rPr lang="en-US" altLang="en-US" sz="3600" dirty="0">
                <a:latin typeface="Times New Roman" panose="02020603050405020304" pitchFamily="18" charset="0"/>
                <a:cs typeface="Times New Roman" panose="02020603050405020304" pitchFamily="18" charset="0"/>
              </a:rPr>
              <a:t>    4. God would rather that we help!</a:t>
            </a:r>
          </a:p>
          <a:p>
            <a:pPr lvl="0">
              <a:buFontTx/>
              <a:buNone/>
            </a:pPr>
            <a:r>
              <a:rPr lang="en-US" altLang="en-US" sz="3600" dirty="0">
                <a:latin typeface="Times New Roman" panose="02020603050405020304" pitchFamily="18" charset="0"/>
                <a:cs typeface="Times New Roman" panose="02020603050405020304" pitchFamily="18" charset="0"/>
              </a:rPr>
              <a:t>    5</a:t>
            </a:r>
            <a:r>
              <a:rPr lang="en-US" altLang="en-US" sz="3600" b="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2 Pet 3:9</a:t>
            </a:r>
          </a:p>
          <a:p>
            <a:pPr rtl="0"/>
            <a:r>
              <a:rPr lang="en-US" sz="1200" b="0" i="1" u="none" strike="noStrike" kern="1200" baseline="0" dirty="0">
                <a:solidFill>
                  <a:schemeClr val="tx1"/>
                </a:solidFill>
                <a:latin typeface="+mn-lt"/>
                <a:ea typeface="+mn-ea"/>
                <a:cs typeface="+mn-cs"/>
              </a:rPr>
              <a:t>The Lord is not slack concerning His promise, as some count slackness, but is longsuffering toward us, not willing that any should perish but that all should come to repentance.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11</a:t>
            </a:fld>
            <a:endParaRPr lang="en-US"/>
          </a:p>
        </p:txBody>
      </p:sp>
    </p:spTree>
    <p:extLst>
      <p:ext uri="{BB962C8B-B14F-4D97-AF65-F5344CB8AC3E}">
        <p14:creationId xmlns:p14="http://schemas.microsoft.com/office/powerpoint/2010/main" val="5111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From Herod We Can Learn</a:t>
            </a:r>
          </a:p>
          <a:p>
            <a:pPr>
              <a:lnSpc>
                <a:spcPct val="90000"/>
              </a:lnSpc>
            </a:pPr>
            <a:r>
              <a:rPr lang="en-US" altLang="en-US" sz="1200" dirty="0">
                <a:latin typeface="Times New Roman" panose="02020603050405020304" pitchFamily="18" charset="0"/>
                <a:cs typeface="Times New Roman" panose="02020603050405020304" pitchFamily="18" charset="0"/>
              </a:rPr>
              <a:t>    2. A troubled heart means a troubled soul</a:t>
            </a:r>
          </a:p>
          <a:p>
            <a:r>
              <a:rPr lang="en-US" altLang="en-US" sz="1200" dirty="0">
                <a:latin typeface="Times New Roman" panose="02020603050405020304" pitchFamily="18" charset="0"/>
                <a:cs typeface="Times New Roman" panose="02020603050405020304" pitchFamily="18" charset="0"/>
              </a:rPr>
              <a:t>    3. We can’t stop God</a:t>
            </a:r>
          </a:p>
          <a:p>
            <a:pPr>
              <a:lnSpc>
                <a:spcPct val="90000"/>
              </a:lnSpc>
            </a:pPr>
            <a:r>
              <a:rPr lang="en-US" altLang="en-US" sz="1200" dirty="0">
                <a:latin typeface="Times New Roman" panose="02020603050405020304" pitchFamily="18" charset="0"/>
                <a:cs typeface="Times New Roman" panose="02020603050405020304" pitchFamily="18" charset="0"/>
              </a:rPr>
              <a:t>    4. Our troubles affect others, especially if we are leaders</a:t>
            </a:r>
          </a:p>
          <a:p>
            <a:r>
              <a:rPr lang="en-US" altLang="en-US" sz="1200" dirty="0">
                <a:latin typeface="Times New Roman" panose="02020603050405020304" pitchFamily="18" charset="0"/>
                <a:cs typeface="Times New Roman" panose="02020603050405020304" pitchFamily="18" charset="0"/>
              </a:rPr>
              <a:t>    5. God is eternal, we are not</a:t>
            </a:r>
          </a:p>
          <a:p>
            <a:pPr>
              <a:lnSpc>
                <a:spcPct val="90000"/>
              </a:lnSpc>
            </a:pPr>
            <a:r>
              <a:rPr lang="en-US" altLang="en-US" sz="1200" dirty="0">
                <a:latin typeface="Times New Roman" panose="02020603050405020304" pitchFamily="18" charset="0"/>
                <a:cs typeface="Times New Roman" panose="02020603050405020304" pitchFamily="18" charset="0"/>
              </a:rPr>
              <a:t>    6. Knowing the facts does not necessarily make us wise</a:t>
            </a: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12</a:t>
            </a:fld>
            <a:endParaRPr lang="en-US"/>
          </a:p>
        </p:txBody>
      </p:sp>
    </p:spTree>
    <p:extLst>
      <p:ext uri="{BB962C8B-B14F-4D97-AF65-F5344CB8AC3E}">
        <p14:creationId xmlns:p14="http://schemas.microsoft.com/office/powerpoint/2010/main" val="212281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Hearing and faith, </a:t>
            </a:r>
            <a:r>
              <a:rPr lang="en-US" sz="1200" b="1" kern="1200" dirty="0">
                <a:solidFill>
                  <a:schemeClr val="tx1"/>
                </a:solidFill>
                <a:effectLst/>
                <a:latin typeface="+mn-lt"/>
                <a:ea typeface="+mn-ea"/>
                <a:cs typeface="+mn-cs"/>
              </a:rPr>
              <a:t>Rom. 10:17; Mark 16:16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Immersion in water, </a:t>
            </a:r>
            <a:r>
              <a:rPr lang="en-US" sz="1200" b="1" kern="1200" dirty="0">
                <a:solidFill>
                  <a:schemeClr val="tx1"/>
                </a:solidFill>
                <a:effectLst/>
                <a:latin typeface="+mn-lt"/>
                <a:ea typeface="+mn-ea"/>
                <a:cs typeface="+mn-cs"/>
              </a:rPr>
              <a:t>Rom. 6:3-5; 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Prayerful penitence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Repent therefore of this your wickedness, and pray God if perhaps the thought of your heart may be forgiven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13</a:t>
            </a:fld>
            <a:endParaRPr lang="en-US"/>
          </a:p>
        </p:txBody>
      </p:sp>
    </p:spTree>
    <p:extLst>
      <p:ext uri="{BB962C8B-B14F-4D97-AF65-F5344CB8AC3E}">
        <p14:creationId xmlns:p14="http://schemas.microsoft.com/office/powerpoint/2010/main" val="141903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2</a:t>
            </a:fld>
            <a:endParaRPr lang="en-US"/>
          </a:p>
        </p:txBody>
      </p:sp>
    </p:spTree>
    <p:extLst>
      <p:ext uri="{BB962C8B-B14F-4D97-AF65-F5344CB8AC3E}">
        <p14:creationId xmlns:p14="http://schemas.microsoft.com/office/powerpoint/2010/main" val="25857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Now after Jesus was born in Bethlehem of Judea in the days of Herod the king, behold, wise men from the East came to Jerusalem, saying, "Where is He who has been born King of the Jews? For we have seen His star in the East and have come to worship Him." </a:t>
            </a:r>
            <a:r>
              <a:rPr lang="en-US" sz="1200" b="1" i="1" u="none" strike="noStrike" kern="1200" baseline="0" dirty="0">
                <a:solidFill>
                  <a:schemeClr val="tx1"/>
                </a:solidFill>
                <a:latin typeface="+mn-lt"/>
                <a:ea typeface="+mn-ea"/>
                <a:cs typeface="+mn-cs"/>
              </a:rPr>
              <a:t>When Herod the king heard this, he was troubled, and all Jerusalem with him</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3</a:t>
            </a:fld>
            <a:endParaRPr lang="en-US"/>
          </a:p>
        </p:txBody>
      </p:sp>
    </p:spTree>
    <p:extLst>
      <p:ext uri="{BB962C8B-B14F-4D97-AF65-F5344CB8AC3E}">
        <p14:creationId xmlns:p14="http://schemas.microsoft.com/office/powerpoint/2010/main" val="19996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A Troubled Heart in anyone Means a Troubled Soul seeking answers, vindication, and justice.</a:t>
            </a:r>
          </a:p>
          <a:p>
            <a:r>
              <a:rPr lang="en-US" altLang="en-US" dirty="0">
                <a:latin typeface="Times New Roman" panose="02020603050405020304" pitchFamily="18" charset="0"/>
                <a:cs typeface="Times New Roman" panose="02020603050405020304" pitchFamily="18" charset="0"/>
              </a:rPr>
              <a:t>&gt;&gt;&gt;&gt;&gt;&gt;&gt;&gt;&gt;&gt;&gt;&gt;&gt;&gt;&gt;&gt;&gt;&gt;&gt;&gt;&gt;</a:t>
            </a:r>
          </a:p>
          <a:p>
            <a:r>
              <a:rPr lang="en-US" altLang="en-US" sz="4000" dirty="0">
                <a:latin typeface="Times New Roman" panose="02020603050405020304" pitchFamily="18" charset="0"/>
                <a:cs typeface="Times New Roman" panose="02020603050405020304" pitchFamily="18" charset="0"/>
              </a:rPr>
              <a:t>    2. The scripture says that “he was troubled” – But Why?</a:t>
            </a:r>
          </a:p>
          <a:p>
            <a:r>
              <a:rPr lang="en-US" altLang="en-US" sz="4000" dirty="0">
                <a:latin typeface="Times New Roman" panose="02020603050405020304" pitchFamily="18" charset="0"/>
                <a:cs typeface="Times New Roman" panose="02020603050405020304" pitchFamily="18" charset="0"/>
              </a:rPr>
              <a:t>        a. In order to answer the “Why?” we must know the cause of his trouble.</a:t>
            </a:r>
          </a:p>
          <a:p>
            <a:r>
              <a:rPr lang="en-US" altLang="en-US" sz="4000" dirty="0">
                <a:latin typeface="Times New Roman" panose="02020603050405020304" pitchFamily="18" charset="0"/>
                <a:cs typeface="Times New Roman" panose="02020603050405020304" pitchFamily="18" charset="0"/>
              </a:rPr>
              <a:t>&gt;&gt;&gt;&gt;&gt;&gt;&gt;&gt;&gt;&gt;&gt;&gt;&gt;&gt;&gt;&gt;&gt;&gt;&gt;&gt;&gt;</a:t>
            </a:r>
          </a:p>
          <a:p>
            <a:pPr lvl="0"/>
            <a:r>
              <a:rPr lang="en-US" altLang="en-US" sz="4000" dirty="0">
                <a:latin typeface="Times New Roman" panose="02020603050405020304" pitchFamily="18" charset="0"/>
                <a:cs typeface="Times New Roman" panose="02020603050405020304" pitchFamily="18" charset="0"/>
              </a:rPr>
              <a:t>    3. It was </a:t>
            </a:r>
            <a:r>
              <a:rPr lang="en-US" altLang="en-US" sz="4000" b="1" dirty="0">
                <a:latin typeface="Times New Roman" panose="02020603050405020304" pitchFamily="18" charset="0"/>
                <a:cs typeface="Times New Roman" panose="02020603050405020304" pitchFamily="18" charset="0"/>
              </a:rPr>
              <a:t>Not</a:t>
            </a:r>
            <a:r>
              <a:rPr lang="en-US" altLang="en-US" sz="4000" dirty="0">
                <a:latin typeface="Times New Roman" panose="02020603050405020304" pitchFamily="18" charset="0"/>
                <a:cs typeface="Times New Roman" panose="02020603050405020304" pitchFamily="18" charset="0"/>
              </a:rPr>
              <a:t> because foreigners knew something he didn’t know.</a:t>
            </a:r>
          </a:p>
          <a:p>
            <a:pPr lvl="0"/>
            <a:r>
              <a:rPr lang="en-US" altLang="en-US" sz="4000" dirty="0">
                <a:latin typeface="Times New Roman" panose="02020603050405020304" pitchFamily="18" charset="0"/>
                <a:cs typeface="Times New Roman" panose="02020603050405020304" pitchFamily="18" charset="0"/>
              </a:rPr>
              <a:t>    4. It was </a:t>
            </a:r>
            <a:r>
              <a:rPr lang="en-US" altLang="en-US" sz="4000" b="1" dirty="0">
                <a:latin typeface="Times New Roman" panose="02020603050405020304" pitchFamily="18" charset="0"/>
                <a:cs typeface="Times New Roman" panose="02020603050405020304" pitchFamily="18" charset="0"/>
              </a:rPr>
              <a:t>Not</a:t>
            </a:r>
            <a:r>
              <a:rPr lang="en-US" altLang="en-US" sz="4000" dirty="0">
                <a:latin typeface="Times New Roman" panose="02020603050405020304" pitchFamily="18" charset="0"/>
                <a:cs typeface="Times New Roman" panose="02020603050405020304" pitchFamily="18" charset="0"/>
              </a:rPr>
              <a:t> because he might miss out on worshipping Jesus</a:t>
            </a:r>
          </a:p>
          <a:p>
            <a:pPr lvl="0"/>
            <a:r>
              <a:rPr lang="en-US" altLang="en-US" sz="4000" dirty="0">
                <a:latin typeface="Times New Roman" panose="02020603050405020304" pitchFamily="18" charset="0"/>
                <a:cs typeface="Times New Roman" panose="02020603050405020304" pitchFamily="18" charset="0"/>
              </a:rPr>
              <a:t>    5. But rather his fear and trouble came because his throne was threatened by the birth of a child king.</a:t>
            </a:r>
          </a:p>
          <a:p>
            <a:pPr lvl="0"/>
            <a:r>
              <a:rPr lang="en-US" altLang="en-US" sz="4000" dirty="0">
                <a:latin typeface="Times New Roman" panose="02020603050405020304" pitchFamily="18" charset="0"/>
                <a:cs typeface="Times New Roman" panose="02020603050405020304" pitchFamily="18" charset="0"/>
              </a:rPr>
              <a:t>    6. His soul was troubled with the birth of Christ because he was troubled with the superior power of the eternal God.</a:t>
            </a: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4</a:t>
            </a:fld>
            <a:endParaRPr lang="en-US"/>
          </a:p>
        </p:txBody>
      </p:sp>
    </p:spTree>
    <p:extLst>
      <p:ext uri="{BB962C8B-B14F-4D97-AF65-F5344CB8AC3E}">
        <p14:creationId xmlns:p14="http://schemas.microsoft.com/office/powerpoint/2010/main" val="338814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latin typeface="Times New Roman" panose="02020603050405020304" pitchFamily="18" charset="0"/>
                <a:cs typeface="Times New Roman" panose="02020603050405020304" pitchFamily="18" charset="0"/>
              </a:rPr>
              <a:t>    1. Herod was not the only king to be troubled, King Saul was also troubled.</a:t>
            </a:r>
          </a:p>
          <a:p>
            <a:pPr lvl="0">
              <a:lnSpc>
                <a:spcPct val="90000"/>
              </a:lnSpc>
            </a:pPr>
            <a:r>
              <a:rPr lang="en-US" altLang="en-US" sz="1200" dirty="0">
                <a:latin typeface="Times New Roman" panose="02020603050405020304" pitchFamily="18" charset="0"/>
                <a:cs typeface="Times New Roman" panose="02020603050405020304" pitchFamily="18" charset="0"/>
              </a:rPr>
              <a:t>    2. Tried his “own thing” and lost his throne</a:t>
            </a:r>
          </a:p>
          <a:p>
            <a:pPr lvl="0">
              <a:lnSpc>
                <a:spcPct val="90000"/>
              </a:lnSpc>
            </a:pPr>
            <a:r>
              <a:rPr lang="en-US" altLang="en-US" sz="1200" dirty="0">
                <a:latin typeface="Times New Roman" panose="02020603050405020304" pitchFamily="18" charset="0"/>
                <a:cs typeface="Times New Roman" panose="02020603050405020304" pitchFamily="18" charset="0"/>
              </a:rPr>
              <a:t>    3. Notice </a:t>
            </a:r>
            <a:r>
              <a:rPr lang="en-US" altLang="en-US" sz="1200" b="1" dirty="0">
                <a:latin typeface="Times New Roman" panose="02020603050405020304" pitchFamily="18" charset="0"/>
                <a:cs typeface="Times New Roman" panose="02020603050405020304" pitchFamily="18" charset="0"/>
              </a:rPr>
              <a:t>1 Samuel 18:12</a:t>
            </a:r>
            <a:r>
              <a:rPr lang="en-US" altLang="en-US" sz="1200" dirty="0">
                <a:latin typeface="Times New Roman" panose="02020603050405020304" pitchFamily="18" charset="0"/>
                <a:cs typeface="Times New Roman" panose="02020603050405020304" pitchFamily="18" charset="0"/>
              </a:rPr>
              <a:t>, “Saul was afraid of David”</a:t>
            </a:r>
          </a:p>
          <a:p>
            <a:pPr rtl="0"/>
            <a:r>
              <a:rPr lang="en-US" sz="1200" b="0" i="1" u="none" strike="noStrike" kern="1200" baseline="0" dirty="0">
                <a:solidFill>
                  <a:schemeClr val="tx1"/>
                </a:solidFill>
                <a:latin typeface="+mn-lt"/>
                <a:ea typeface="+mn-ea"/>
                <a:cs typeface="+mn-cs"/>
              </a:rPr>
              <a:t>Now Saul was afraid of David, because the LORD was with him, but had departed from Saul.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18:12</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lvl="0">
              <a:lnSpc>
                <a:spcPct val="90000"/>
              </a:lnSpc>
            </a:pPr>
            <a:r>
              <a:rPr lang="en-US" altLang="en-US" sz="1200" dirty="0">
                <a:latin typeface="Times New Roman" panose="02020603050405020304" pitchFamily="18" charset="0"/>
                <a:cs typeface="Times New Roman" panose="02020603050405020304" pitchFamily="18" charset="0"/>
              </a:rPr>
              <a:t>    4. Saul was </a:t>
            </a:r>
            <a:r>
              <a:rPr lang="en-US" altLang="en-US" sz="1200" b="1" dirty="0">
                <a:latin typeface="Times New Roman" panose="02020603050405020304" pitchFamily="18" charset="0"/>
                <a:cs typeface="Times New Roman" panose="02020603050405020304" pitchFamily="18" charset="0"/>
              </a:rPr>
              <a:t>Not</a:t>
            </a:r>
            <a:r>
              <a:rPr lang="en-US" altLang="en-US" sz="1200" dirty="0">
                <a:latin typeface="Times New Roman" panose="02020603050405020304" pitchFamily="18" charset="0"/>
                <a:cs typeface="Times New Roman" panose="02020603050405020304" pitchFamily="18" charset="0"/>
              </a:rPr>
              <a:t> afraid of David because he had killed Goliath</a:t>
            </a:r>
          </a:p>
          <a:p>
            <a:pPr lvl="0">
              <a:lnSpc>
                <a:spcPct val="90000"/>
              </a:lnSpc>
            </a:pPr>
            <a:r>
              <a:rPr lang="en-US" altLang="en-US" sz="1200" dirty="0">
                <a:latin typeface="Times New Roman" panose="02020603050405020304" pitchFamily="18" charset="0"/>
                <a:cs typeface="Times New Roman" panose="02020603050405020304" pitchFamily="18" charset="0"/>
              </a:rPr>
              <a:t>    5. But </a:t>
            </a:r>
            <a:r>
              <a:rPr lang="en-US" altLang="en-US" sz="1200" b="1" dirty="0">
                <a:latin typeface="Times New Roman" panose="02020603050405020304" pitchFamily="18" charset="0"/>
                <a:cs typeface="Times New Roman" panose="02020603050405020304" pitchFamily="18" charset="0"/>
              </a:rPr>
              <a:t>he was afraid of David</a:t>
            </a:r>
            <a:r>
              <a:rPr lang="en-US" altLang="en-US" sz="1200" dirty="0">
                <a:latin typeface="Times New Roman" panose="02020603050405020304" pitchFamily="18" charset="0"/>
                <a:cs typeface="Times New Roman" panose="02020603050405020304" pitchFamily="18" charset="0"/>
              </a:rPr>
              <a:t> because the Lord was with David</a:t>
            </a:r>
          </a:p>
          <a:p>
            <a:pPr>
              <a:lnSpc>
                <a:spcPct val="90000"/>
              </a:lnSpc>
            </a:pPr>
            <a:r>
              <a:rPr lang="en-US" altLang="en-US" sz="1200" dirty="0">
                <a:latin typeface="Times New Roman" panose="02020603050405020304" pitchFamily="18" charset="0"/>
                <a:cs typeface="Times New Roman" panose="02020603050405020304" pitchFamily="18" charset="0"/>
              </a:rPr>
              <a:t>    6. Felix was also troubled by the Apostle Paul</a:t>
            </a:r>
          </a:p>
          <a:p>
            <a:pPr lvl="0">
              <a:lnSpc>
                <a:spcPct val="90000"/>
              </a:lnSpc>
            </a:pPr>
            <a:r>
              <a:rPr lang="en-US" altLang="en-US" sz="1200" b="0" dirty="0">
                <a:latin typeface="Times New Roman" panose="02020603050405020304" pitchFamily="18" charset="0"/>
                <a:cs typeface="Times New Roman" panose="02020603050405020304" pitchFamily="18" charset="0"/>
              </a:rPr>
              <a:t>    7. </a:t>
            </a:r>
            <a:r>
              <a:rPr lang="en-US" altLang="en-US" sz="1200" b="1" dirty="0">
                <a:latin typeface="Times New Roman" panose="02020603050405020304" pitchFamily="18" charset="0"/>
                <a:cs typeface="Times New Roman" panose="02020603050405020304" pitchFamily="18" charset="0"/>
              </a:rPr>
              <a:t>Acts 24:25</a:t>
            </a:r>
          </a:p>
          <a:p>
            <a:pPr algn="just" rtl="0"/>
            <a:r>
              <a:rPr lang="en-US" sz="1200" b="0" i="1" u="none" strike="noStrike" kern="1200" baseline="0" dirty="0">
                <a:solidFill>
                  <a:schemeClr val="tx1"/>
                </a:solidFill>
                <a:latin typeface="+mn-lt"/>
                <a:ea typeface="+mn-ea"/>
                <a:cs typeface="+mn-cs"/>
              </a:rPr>
              <a:t>Now as he reasoned about righteousness, self-control, and the judgment to come, </a:t>
            </a:r>
            <a:r>
              <a:rPr lang="en-US" sz="1200" b="1" i="1" u="none" strike="noStrike" kern="1200" baseline="0" dirty="0">
                <a:solidFill>
                  <a:schemeClr val="tx1"/>
                </a:solidFill>
                <a:latin typeface="+mn-lt"/>
                <a:ea typeface="+mn-ea"/>
                <a:cs typeface="+mn-cs"/>
              </a:rPr>
              <a:t>Felix was afraid </a:t>
            </a:r>
            <a:r>
              <a:rPr lang="en-US" sz="1200" b="0" i="1" u="none" strike="noStrike" kern="1200" baseline="0" dirty="0">
                <a:solidFill>
                  <a:schemeClr val="tx1"/>
                </a:solidFill>
                <a:latin typeface="+mn-lt"/>
                <a:ea typeface="+mn-ea"/>
                <a:cs typeface="+mn-cs"/>
              </a:rPr>
              <a:t>and answered, "Go away for now; when I have a convenient time I will call for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24:25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5</a:t>
            </a:fld>
            <a:endParaRPr lang="en-US"/>
          </a:p>
        </p:txBody>
      </p:sp>
    </p:spTree>
    <p:extLst>
      <p:ext uri="{BB962C8B-B14F-4D97-AF65-F5344CB8AC3E}">
        <p14:creationId xmlns:p14="http://schemas.microsoft.com/office/powerpoint/2010/main" val="87687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4000" dirty="0">
                <a:latin typeface="Times New Roman" panose="02020603050405020304" pitchFamily="18" charset="0"/>
                <a:cs typeface="Times New Roman" panose="02020603050405020304" pitchFamily="18" charset="0"/>
              </a:rPr>
              <a:t>    1. </a:t>
            </a:r>
            <a:r>
              <a:rPr lang="en-US" altLang="en-US" sz="4000" b="1" dirty="0">
                <a:latin typeface="Times New Roman" panose="02020603050405020304" pitchFamily="18" charset="0"/>
                <a:cs typeface="Times New Roman" panose="02020603050405020304" pitchFamily="18" charset="0"/>
              </a:rPr>
              <a:t>Do spiritually active people</a:t>
            </a:r>
            <a:r>
              <a:rPr lang="en-US" altLang="en-US" sz="4000" dirty="0">
                <a:latin typeface="Times New Roman" panose="02020603050405020304" pitchFamily="18" charset="0"/>
                <a:cs typeface="Times New Roman" panose="02020603050405020304" pitchFamily="18" charset="0"/>
              </a:rPr>
              <a:t> make you nervous or uncomfortable?</a:t>
            </a:r>
          </a:p>
          <a:p>
            <a:r>
              <a:rPr lang="en-US" altLang="en-US" sz="4000" dirty="0">
                <a:latin typeface="Times New Roman" panose="02020603050405020304" pitchFamily="18" charset="0"/>
                <a:cs typeface="Times New Roman" panose="02020603050405020304" pitchFamily="18" charset="0"/>
              </a:rPr>
              <a:t>&gt;&gt;&gt;&gt;&gt;&gt;&gt;&gt;&gt;&gt;&gt;&gt;&gt;&gt;&gt;&gt;&gt;&gt;&gt;&gt;</a:t>
            </a:r>
          </a:p>
          <a:p>
            <a:pPr lvl="0"/>
            <a:r>
              <a:rPr lang="en-US" altLang="en-US" sz="4000" dirty="0">
                <a:latin typeface="Times New Roman" panose="02020603050405020304" pitchFamily="18" charset="0"/>
                <a:cs typeface="Times New Roman" panose="02020603050405020304" pitchFamily="18" charset="0"/>
              </a:rPr>
              <a:t>    2. Is it possible that it’s God that we are afraid of?</a:t>
            </a:r>
          </a:p>
          <a:p>
            <a:pPr lvl="0"/>
            <a:r>
              <a:rPr lang="en-US" altLang="en-US" sz="4000" dirty="0">
                <a:latin typeface="Times New Roman" panose="02020603050405020304" pitchFamily="18" charset="0"/>
                <a:cs typeface="Times New Roman" panose="02020603050405020304" pitchFamily="18" charset="0"/>
              </a:rPr>
              <a:t>&gt;&gt;&gt;&gt;&gt;&gt;&gt;&gt;&gt;&gt;&gt;&gt;&gt;&gt;&gt;&gt;&gt;&gt;&gt;&gt;</a:t>
            </a:r>
          </a:p>
          <a:p>
            <a:pPr lvl="0"/>
            <a:r>
              <a:rPr lang="en-US" altLang="en-US" sz="4000" dirty="0">
                <a:latin typeface="Times New Roman" panose="02020603050405020304" pitchFamily="18" charset="0"/>
                <a:cs typeface="Times New Roman" panose="02020603050405020304" pitchFamily="18" charset="0"/>
              </a:rPr>
              <a:t>    3. Examine yourself and submit to God and there will be no fear!</a:t>
            </a:r>
          </a:p>
          <a:p>
            <a:pPr lvl="0"/>
            <a:r>
              <a:rPr lang="en-US" altLang="en-US" sz="4000" dirty="0">
                <a:latin typeface="Times New Roman" panose="02020603050405020304" pitchFamily="18" charset="0"/>
                <a:cs typeface="Times New Roman" panose="02020603050405020304" pitchFamily="18" charset="0"/>
              </a:rPr>
              <a:t>&gt;&gt;&gt;&gt;&gt;&gt;&gt;&gt;&gt;&gt;&gt;&gt;&gt;&gt;&gt;&gt;&gt;&gt;&gt;&gt;</a:t>
            </a:r>
          </a:p>
          <a:p>
            <a:r>
              <a:rPr lang="en-US" altLang="en-US" sz="4000" dirty="0">
                <a:latin typeface="Times New Roman" panose="02020603050405020304" pitchFamily="18" charset="0"/>
                <a:cs typeface="Times New Roman" panose="02020603050405020304" pitchFamily="18" charset="0"/>
              </a:rPr>
              <a:t>    4. What could Herod have done to help Christ establish His kingdom?  </a:t>
            </a:r>
          </a:p>
          <a:p>
            <a:r>
              <a:rPr lang="en-US" altLang="en-US" sz="4000" dirty="0">
                <a:latin typeface="Times New Roman" panose="02020603050405020304" pitchFamily="18" charset="0"/>
                <a:cs typeface="Times New Roman" panose="02020603050405020304" pitchFamily="18" charset="0"/>
              </a:rPr>
              <a:t>&gt;&gt;&gt;&gt;&gt;&gt;&gt;&gt;&gt;&gt;&gt;&gt;&gt;&gt;&gt;&gt;&gt;&gt;&gt;&gt;</a:t>
            </a:r>
          </a:p>
          <a:p>
            <a:r>
              <a:rPr lang="en-US" altLang="en-US" sz="4000" dirty="0">
                <a:latin typeface="Times New Roman" panose="02020603050405020304" pitchFamily="18" charset="0"/>
                <a:cs typeface="Times New Roman" panose="02020603050405020304" pitchFamily="18" charset="0"/>
              </a:rPr>
              <a:t>    5. What can we do when we submit to God?</a:t>
            </a: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6</a:t>
            </a:fld>
            <a:endParaRPr lang="en-US"/>
          </a:p>
        </p:txBody>
      </p:sp>
    </p:spTree>
    <p:extLst>
      <p:ext uri="{BB962C8B-B14F-4D97-AF65-F5344CB8AC3E}">
        <p14:creationId xmlns:p14="http://schemas.microsoft.com/office/powerpoint/2010/main" val="70196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Our troubles can and do, affect others around us, especially If we are one of the leaders</a:t>
            </a:r>
          </a:p>
          <a:p>
            <a:pPr>
              <a:lnSpc>
                <a:spcPct val="90000"/>
              </a:lnSpc>
            </a:pPr>
            <a:r>
              <a:rPr lang="en-US" altLang="en-US" sz="3600" dirty="0">
                <a:latin typeface="Times New Roman" panose="02020603050405020304" pitchFamily="18" charset="0"/>
                <a:cs typeface="Times New Roman" panose="02020603050405020304" pitchFamily="18" charset="0"/>
              </a:rPr>
              <a:t>    1. “</a:t>
            </a:r>
            <a:r>
              <a:rPr lang="en-US" altLang="en-US" sz="3600" b="1" dirty="0">
                <a:latin typeface="Times New Roman" panose="02020603050405020304" pitchFamily="18" charset="0"/>
                <a:cs typeface="Times New Roman" panose="02020603050405020304" pitchFamily="18" charset="0"/>
              </a:rPr>
              <a:t>he</a:t>
            </a:r>
            <a:r>
              <a:rPr lang="en-US" altLang="en-US" sz="3600" dirty="0">
                <a:latin typeface="Times New Roman" panose="02020603050405020304" pitchFamily="18" charset="0"/>
                <a:cs typeface="Times New Roman" panose="02020603050405020304" pitchFamily="18" charset="0"/>
              </a:rPr>
              <a:t> [Herod] was troubled, and </a:t>
            </a:r>
            <a:r>
              <a:rPr lang="en-US" altLang="en-US" sz="3600" b="0" u="sng" dirty="0">
                <a:latin typeface="Times New Roman" panose="02020603050405020304" pitchFamily="18" charset="0"/>
                <a:cs typeface="Times New Roman" panose="02020603050405020304" pitchFamily="18" charset="0"/>
              </a:rPr>
              <a:t>all Jerusalem</a:t>
            </a:r>
            <a:r>
              <a:rPr lang="en-US" altLang="en-US" sz="3600" dirty="0">
                <a:latin typeface="Times New Roman" panose="02020603050405020304" pitchFamily="18" charset="0"/>
                <a:cs typeface="Times New Roman" panose="02020603050405020304" pitchFamily="18" charset="0"/>
              </a:rPr>
              <a:t> with him”</a:t>
            </a:r>
          </a:p>
          <a:p>
            <a:pPr lvl="0">
              <a:lnSpc>
                <a:spcPct val="90000"/>
              </a:lnSpc>
            </a:pPr>
            <a:r>
              <a:rPr lang="en-US" altLang="en-US" sz="3600" dirty="0">
                <a:latin typeface="Times New Roman" panose="02020603050405020304" pitchFamily="18" charset="0"/>
                <a:cs typeface="Times New Roman" panose="02020603050405020304" pitchFamily="18" charset="0"/>
              </a:rPr>
              <a:t>        a. When fear is at the top, it trickles down!</a:t>
            </a:r>
          </a:p>
          <a:p>
            <a:pPr lvl="0">
              <a:lnSpc>
                <a:spcPct val="90000"/>
              </a:lnSpc>
            </a:pPr>
            <a:r>
              <a:rPr lang="en-US" altLang="en-US" sz="3600" dirty="0">
                <a:latin typeface="Times New Roman" panose="02020603050405020304" pitchFamily="18" charset="0"/>
                <a:cs typeface="Times New Roman" panose="02020603050405020304" pitchFamily="18" charset="0"/>
              </a:rPr>
              <a:t>        b. The Israelite Army was troubled when King Saul was troubled. (</a:t>
            </a:r>
            <a:r>
              <a:rPr lang="en-US" altLang="en-US" sz="3600" b="1" dirty="0">
                <a:latin typeface="Times New Roman" panose="02020603050405020304" pitchFamily="18" charset="0"/>
                <a:cs typeface="Times New Roman" panose="02020603050405020304" pitchFamily="18" charset="0"/>
              </a:rPr>
              <a:t>2 Samuel 4</a:t>
            </a:r>
            <a:r>
              <a:rPr lang="en-US" altLang="en-US" sz="3600" b="0" dirty="0">
                <a:latin typeface="Times New Roman" panose="02020603050405020304" pitchFamily="18" charset="0"/>
                <a:cs typeface="Times New Roman" panose="02020603050405020304" pitchFamily="18" charset="0"/>
              </a:rPr>
              <a:t>).</a:t>
            </a:r>
          </a:p>
          <a:p>
            <a:pPr rtl="0"/>
            <a:r>
              <a:rPr lang="en-US" sz="1200" b="0" i="0" u="none" strike="noStrike" kern="1200" baseline="0" dirty="0">
                <a:solidFill>
                  <a:schemeClr val="tx1"/>
                </a:solidFill>
                <a:latin typeface="+mn-lt"/>
                <a:ea typeface="+mn-ea"/>
                <a:cs typeface="+mn-cs"/>
              </a:rPr>
              <a:t>When Saul's son heard that Abner had died in Hebron, he lost heart, and all Israel was troubled. (</a:t>
            </a:r>
            <a:r>
              <a:rPr lang="en-US" sz="1200" b="1" i="0" u="none" strike="noStrike" kern="1200" baseline="0" dirty="0">
                <a:solidFill>
                  <a:schemeClr val="tx1"/>
                </a:solidFill>
                <a:latin typeface="+mn-lt"/>
                <a:ea typeface="+mn-ea"/>
                <a:cs typeface="+mn-cs"/>
              </a:rPr>
              <a:t>2 Samuel 4:1</a:t>
            </a:r>
            <a:r>
              <a:rPr lang="en-US" sz="1200" b="0" i="0" u="none" strike="noStrike" kern="1200" baseline="0" dirty="0">
                <a:solidFill>
                  <a:schemeClr val="tx1"/>
                </a:solidFill>
                <a:latin typeface="+mn-lt"/>
                <a:ea typeface="+mn-ea"/>
                <a:cs typeface="+mn-cs"/>
              </a:rPr>
              <a:t>)</a:t>
            </a:r>
            <a:endParaRPr lang="en-US" altLang="en-US" sz="3600" b="0" dirty="0">
              <a:latin typeface="Times New Roman" panose="02020603050405020304" pitchFamily="18" charset="0"/>
              <a:cs typeface="Times New Roman" panose="02020603050405020304" pitchFamily="18" charset="0"/>
            </a:endParaRPr>
          </a:p>
          <a:p>
            <a:pPr lvl="0">
              <a:lnSpc>
                <a:spcPct val="90000"/>
              </a:lnSpc>
            </a:pPr>
            <a:r>
              <a:rPr lang="en-US" altLang="en-US" sz="3600" dirty="0">
                <a:latin typeface="Times New Roman" panose="02020603050405020304" pitchFamily="18" charset="0"/>
                <a:cs typeface="Times New Roman" panose="02020603050405020304" pitchFamily="18" charset="0"/>
              </a:rPr>
              <a:t>        c. All Israel was troubled when Achan sinned (</a:t>
            </a:r>
            <a:r>
              <a:rPr lang="en-US" altLang="en-US" sz="3600" b="1" dirty="0">
                <a:latin typeface="Times New Roman" panose="02020603050405020304" pitchFamily="18" charset="0"/>
                <a:cs typeface="Times New Roman" panose="02020603050405020304" pitchFamily="18" charset="0"/>
              </a:rPr>
              <a:t>Joshua 7)</a:t>
            </a:r>
            <a:r>
              <a:rPr lang="en-US" altLang="en-US" sz="36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Joshua said, "</a:t>
            </a:r>
            <a:r>
              <a:rPr lang="en-US" sz="1200" b="1" i="1" u="none" strike="noStrike" kern="1200" baseline="0" dirty="0">
                <a:solidFill>
                  <a:schemeClr val="tx1"/>
                </a:solidFill>
                <a:latin typeface="+mn-lt"/>
                <a:ea typeface="+mn-ea"/>
                <a:cs typeface="+mn-cs"/>
              </a:rPr>
              <a:t>Why have you troubled us</a:t>
            </a:r>
            <a:r>
              <a:rPr lang="en-US" sz="1200" b="0" i="1" u="none" strike="noStrike" kern="1200" baseline="0" dirty="0">
                <a:solidFill>
                  <a:schemeClr val="tx1"/>
                </a:solidFill>
                <a:latin typeface="+mn-lt"/>
                <a:ea typeface="+mn-ea"/>
                <a:cs typeface="+mn-cs"/>
              </a:rPr>
              <a:t>? The LORD will trouble you this day." So all Israel stoned him with stones; and they burned them with fire after they had stoned them with stones.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Joshua 7:25</a:t>
            </a:r>
            <a:r>
              <a:rPr lang="en-US" sz="1200" b="0" i="0" u="none" strike="noStrike" kern="1200" baseline="0" dirty="0">
                <a:solidFill>
                  <a:schemeClr val="tx1"/>
                </a:solidFill>
                <a:latin typeface="+mn-lt"/>
                <a:ea typeface="+mn-ea"/>
                <a:cs typeface="+mn-cs"/>
              </a:rPr>
              <a:t>)</a:t>
            </a:r>
            <a:endParaRPr lang="en-US" altLang="en-US" sz="3600" dirty="0">
              <a:latin typeface="Times New Roman" panose="02020603050405020304" pitchFamily="18" charset="0"/>
              <a:cs typeface="Times New Roman" panose="02020603050405020304" pitchFamily="18" charset="0"/>
            </a:endParaRPr>
          </a:p>
          <a:p>
            <a:pPr lvl="0">
              <a:lnSpc>
                <a:spcPct val="90000"/>
              </a:lnSpc>
            </a:pPr>
            <a:r>
              <a:rPr lang="en-US" altLang="en-US" sz="3600" dirty="0">
                <a:latin typeface="Times New Roman" panose="02020603050405020304" pitchFamily="18" charset="0"/>
                <a:cs typeface="Times New Roman" panose="02020603050405020304" pitchFamily="18" charset="0"/>
              </a:rPr>
              <a:t>        d. The church was troubled when the Grecian widows were troubled (</a:t>
            </a:r>
            <a:r>
              <a:rPr lang="en-US" altLang="en-US" sz="3600" b="1" dirty="0">
                <a:latin typeface="Times New Roman" panose="02020603050405020304" pitchFamily="18" charset="0"/>
                <a:cs typeface="Times New Roman" panose="02020603050405020304" pitchFamily="18" charset="0"/>
              </a:rPr>
              <a:t>Acts 6</a:t>
            </a:r>
            <a:r>
              <a:rPr lang="en-US" altLang="en-US" sz="36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Now in those days, when the number of the disciples was multiplying, </a:t>
            </a:r>
            <a:r>
              <a:rPr lang="en-US" sz="1200" b="1" i="1" u="none" strike="noStrike" kern="1200" baseline="0" dirty="0">
                <a:solidFill>
                  <a:schemeClr val="tx1"/>
                </a:solidFill>
                <a:latin typeface="+mn-lt"/>
                <a:ea typeface="+mn-ea"/>
                <a:cs typeface="+mn-cs"/>
              </a:rPr>
              <a:t>there arose a complaint</a:t>
            </a:r>
            <a:r>
              <a:rPr lang="en-US" sz="1200" b="0" i="1" u="none" strike="noStrike" kern="1200" baseline="0" dirty="0">
                <a:solidFill>
                  <a:schemeClr val="tx1"/>
                </a:solidFill>
                <a:latin typeface="+mn-lt"/>
                <a:ea typeface="+mn-ea"/>
                <a:cs typeface="+mn-cs"/>
              </a:rPr>
              <a:t> against the Hebrews by the Hellenists, because their widows were neglected in the daily distribution.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6:1</a:t>
            </a:r>
            <a:r>
              <a:rPr lang="en-US" sz="1200" b="0" i="0" u="none" strike="noStrike" kern="1200" baseline="0" dirty="0">
                <a:solidFill>
                  <a:schemeClr val="tx1"/>
                </a:solidFill>
                <a:latin typeface="+mn-lt"/>
                <a:ea typeface="+mn-ea"/>
                <a:cs typeface="+mn-cs"/>
              </a:rPr>
              <a:t>)</a:t>
            </a:r>
            <a:endParaRPr lang="en-US" altLang="en-US" sz="3600" dirty="0">
              <a:latin typeface="Times New Roman" panose="02020603050405020304" pitchFamily="18" charset="0"/>
              <a:cs typeface="Times New Roman" panose="02020603050405020304" pitchFamily="18" charset="0"/>
            </a:endParaRPr>
          </a:p>
          <a:p>
            <a:pPr>
              <a:lnSpc>
                <a:spcPct val="90000"/>
              </a:lnSpc>
            </a:pPr>
            <a:r>
              <a:rPr lang="en-US" altLang="en-US" sz="3600" dirty="0">
                <a:latin typeface="Times New Roman" panose="02020603050405020304" pitchFamily="18" charset="0"/>
                <a:cs typeface="Times New Roman" panose="02020603050405020304" pitchFamily="18" charset="0"/>
              </a:rPr>
              <a:t>    2. “A little leaven leaveneth the whole lump” (</a:t>
            </a:r>
            <a:r>
              <a:rPr lang="en-US" altLang="en-US" sz="3600" b="1" dirty="0">
                <a:latin typeface="Times New Roman" panose="02020603050405020304" pitchFamily="18" charset="0"/>
                <a:cs typeface="Times New Roman" panose="02020603050405020304" pitchFamily="18" charset="0"/>
              </a:rPr>
              <a:t>1 Cor 5:6</a:t>
            </a:r>
            <a:r>
              <a:rPr lang="en-US" altLang="en-US" sz="36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Your glorying is not good. Do you not know that a little leaven leavens the whole lump?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5:6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Sin is referred to as leaven and leaven which is yeast grows in bread dough, so does trouble spread as it grows to affect others.</a:t>
            </a:r>
          </a:p>
          <a:p>
            <a:pPr>
              <a:lnSpc>
                <a:spcPct val="90000"/>
              </a:lnSpc>
            </a:pPr>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7</a:t>
            </a:fld>
            <a:endParaRPr lang="en-US"/>
          </a:p>
        </p:txBody>
      </p:sp>
    </p:spTree>
    <p:extLst>
      <p:ext uri="{BB962C8B-B14F-4D97-AF65-F5344CB8AC3E}">
        <p14:creationId xmlns:p14="http://schemas.microsoft.com/office/powerpoint/2010/main" val="214371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sz="1200" dirty="0">
                <a:latin typeface="Times New Roman" panose="02020603050405020304" pitchFamily="18" charset="0"/>
                <a:cs typeface="Times New Roman" panose="02020603050405020304" pitchFamily="18" charset="0"/>
              </a:rPr>
              <a:t>Knowing the Facts that cause the fear, does not necessarily make one wise</a:t>
            </a:r>
          </a:p>
          <a:p>
            <a:pPr lvl="0"/>
            <a:r>
              <a:rPr lang="en-US" altLang="en-US" sz="3600" dirty="0">
                <a:latin typeface="Times New Roman" panose="02020603050405020304" pitchFamily="18" charset="0"/>
                <a:cs typeface="Times New Roman" panose="02020603050405020304" pitchFamily="18" charset="0"/>
              </a:rPr>
              <a:t>    1. 2</a:t>
            </a:r>
            <a:r>
              <a:rPr lang="en-US" altLang="en-US" sz="3600" b="1" dirty="0">
                <a:latin typeface="Times New Roman" panose="02020603050405020304" pitchFamily="18" charset="0"/>
                <a:cs typeface="Times New Roman" panose="02020603050405020304" pitchFamily="18" charset="0"/>
              </a:rPr>
              <a:t>:7,8 </a:t>
            </a:r>
            <a:r>
              <a:rPr lang="en-US" altLang="en-US" sz="3600" dirty="0">
                <a:latin typeface="Times New Roman" panose="02020603050405020304" pitchFamily="18" charset="0"/>
                <a:cs typeface="Times New Roman" panose="02020603050405020304" pitchFamily="18" charset="0"/>
              </a:rPr>
              <a:t>– “Then Herod, when he had secretly called the wise men, determined from them what time the star had appeared.”</a:t>
            </a:r>
          </a:p>
          <a:p>
            <a:pPr algn="just" rtl="0"/>
            <a:r>
              <a:rPr lang="en-US" sz="1200" b="0" i="1" u="none" strike="noStrike" kern="1200" baseline="0" dirty="0">
                <a:solidFill>
                  <a:schemeClr val="tx1"/>
                </a:solidFill>
                <a:latin typeface="+mn-lt"/>
                <a:ea typeface="+mn-ea"/>
                <a:cs typeface="+mn-cs"/>
              </a:rPr>
              <a:t>Then Herod, when he had secretly called the wise men, determined from them what time the star appeared. And he sent them to Bethlehem and said, "Go and search carefully for the young Child, and when you have found Him, bring back word to me, that I may come and worship Him also."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2:7-8</a:t>
            </a:r>
            <a:r>
              <a:rPr lang="en-US" sz="1200" b="0" i="0" u="none" strike="noStrike" kern="1200" baseline="0" dirty="0">
                <a:solidFill>
                  <a:schemeClr val="tx1"/>
                </a:solidFill>
                <a:latin typeface="+mn-lt"/>
                <a:ea typeface="+mn-ea"/>
                <a:cs typeface="+mn-cs"/>
              </a:rPr>
              <a:t>)</a:t>
            </a:r>
            <a:endParaRPr lang="en-US" altLang="en-US" sz="3600" dirty="0">
              <a:latin typeface="Times New Roman" panose="02020603050405020304" pitchFamily="18" charset="0"/>
              <a:cs typeface="Times New Roman" panose="02020603050405020304" pitchFamily="18" charset="0"/>
            </a:endParaRPr>
          </a:p>
          <a:p>
            <a:pPr lvl="0"/>
            <a:r>
              <a:rPr lang="en-US" altLang="en-US" sz="3600" dirty="0">
                <a:latin typeface="Times New Roman" panose="02020603050405020304" pitchFamily="18" charset="0"/>
                <a:cs typeface="Times New Roman" panose="02020603050405020304" pitchFamily="18" charset="0"/>
              </a:rPr>
              <a:t>    2. It wasn’t much of a secret was it!</a:t>
            </a:r>
          </a:p>
          <a:p>
            <a:pPr lvl="0"/>
            <a:r>
              <a:rPr lang="en-US" altLang="en-US" sz="3600" dirty="0">
                <a:latin typeface="Times New Roman" panose="02020603050405020304" pitchFamily="18" charset="0"/>
                <a:cs typeface="Times New Roman" panose="02020603050405020304" pitchFamily="18" charset="0"/>
              </a:rPr>
              <a:t>    3. Felix had all the facts that he needed, but rejected the facts and the truth “our of hand”.</a:t>
            </a:r>
          </a:p>
          <a:p>
            <a:pPr lvl="0"/>
            <a:r>
              <a:rPr lang="en-US" altLang="en-US" sz="3600" dirty="0">
                <a:latin typeface="Times New Roman" panose="02020603050405020304" pitchFamily="18" charset="0"/>
                <a:cs typeface="Times New Roman" panose="02020603050405020304" pitchFamily="18" charset="0"/>
              </a:rPr>
              <a:t>    4. Remember that in </a:t>
            </a:r>
            <a:r>
              <a:rPr lang="en-US" altLang="en-US" sz="3600" b="1" dirty="0">
                <a:latin typeface="Times New Roman" panose="02020603050405020304" pitchFamily="18" charset="0"/>
                <a:cs typeface="Times New Roman" panose="02020603050405020304" pitchFamily="18" charset="0"/>
              </a:rPr>
              <a:t>Acts 24:25 </a:t>
            </a:r>
            <a:r>
              <a:rPr lang="en-US" altLang="en-US" sz="3600" dirty="0">
                <a:latin typeface="Times New Roman" panose="02020603050405020304" pitchFamily="18" charset="0"/>
                <a:cs typeface="Times New Roman" panose="02020603050405020304" pitchFamily="18" charset="0"/>
              </a:rPr>
              <a:t>– “Go away for now…”</a:t>
            </a:r>
          </a:p>
          <a:p>
            <a:pPr lvl="0"/>
            <a:r>
              <a:rPr lang="en-US" altLang="en-US" sz="3600" dirty="0">
                <a:latin typeface="Times New Roman" panose="02020603050405020304" pitchFamily="18" charset="0"/>
                <a:cs typeface="Times New Roman" panose="02020603050405020304" pitchFamily="18" charset="0"/>
              </a:rPr>
              <a:t>    5. Wise men sought Christ then and all wise men still seek Him today! </a:t>
            </a: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8</a:t>
            </a:fld>
            <a:endParaRPr lang="en-US"/>
          </a:p>
        </p:txBody>
      </p:sp>
    </p:spTree>
    <p:extLst>
      <p:ext uri="{BB962C8B-B14F-4D97-AF65-F5344CB8AC3E}">
        <p14:creationId xmlns:p14="http://schemas.microsoft.com/office/powerpoint/2010/main" val="56276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Try as you may, </a:t>
            </a:r>
            <a:r>
              <a:rPr lang="en-US" altLang="en-US" sz="1200" dirty="0">
                <a:latin typeface="Times New Roman" panose="02020603050405020304" pitchFamily="18" charset="0"/>
                <a:cs typeface="Times New Roman" panose="02020603050405020304" pitchFamily="18" charset="0"/>
              </a:rPr>
              <a:t>You Can’t Stop God, He is omnipotent.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2:16,</a:t>
            </a:r>
            <a:r>
              <a:rPr lang="en-US" altLang="en-US" sz="1200" dirty="0">
                <a:latin typeface="Times New Roman" panose="02020603050405020304" pitchFamily="18" charset="0"/>
                <a:cs typeface="Times New Roman" panose="02020603050405020304" pitchFamily="18" charset="0"/>
              </a:rPr>
              <a:t> “Herod…sent forth and put to death all the male children”</a:t>
            </a:r>
          </a:p>
          <a:p>
            <a:pPr rtl="0"/>
            <a:r>
              <a:rPr lang="en-US" sz="1200" b="0" i="1" u="none" strike="noStrike" kern="1200" baseline="0" dirty="0">
                <a:solidFill>
                  <a:schemeClr val="tx1"/>
                </a:solidFill>
                <a:latin typeface="+mn-lt"/>
                <a:ea typeface="+mn-ea"/>
                <a:cs typeface="+mn-cs"/>
              </a:rPr>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2:16</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     3. </a:t>
            </a:r>
            <a:r>
              <a:rPr lang="en-US" altLang="en-US" sz="3600" dirty="0">
                <a:latin typeface="Times New Roman" panose="02020603050405020304" pitchFamily="18" charset="0"/>
                <a:cs typeface="Times New Roman" panose="02020603050405020304" pitchFamily="18" charset="0"/>
              </a:rPr>
              <a:t>Joseph, Mary, and Jesus were out of town (</a:t>
            </a:r>
            <a:r>
              <a:rPr lang="en-US" altLang="en-US" sz="3600" b="1" dirty="0">
                <a:latin typeface="Times New Roman" panose="02020603050405020304" pitchFamily="18" charset="0"/>
                <a:cs typeface="Times New Roman" panose="02020603050405020304" pitchFamily="18" charset="0"/>
              </a:rPr>
              <a:t>13-15</a:t>
            </a:r>
            <a:r>
              <a:rPr lang="en-US" altLang="en-US" sz="36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Now when they had departed, behold, an angel of the Lord appeared to Joseph in a dream, saying, "Arise, take the young Child and His mother, </a:t>
            </a:r>
            <a:r>
              <a:rPr lang="en-US" sz="1200" b="1" i="1" u="none" strike="noStrike" kern="1200" baseline="0" dirty="0">
                <a:solidFill>
                  <a:schemeClr val="tx1"/>
                </a:solidFill>
                <a:latin typeface="+mn-lt"/>
                <a:ea typeface="+mn-ea"/>
                <a:cs typeface="+mn-cs"/>
              </a:rPr>
              <a:t>flee to Egypt, and stay there</a:t>
            </a:r>
            <a:r>
              <a:rPr lang="en-US" sz="1200" b="0" i="1" u="none" strike="noStrike" kern="1200" baseline="0" dirty="0">
                <a:solidFill>
                  <a:schemeClr val="tx1"/>
                </a:solidFill>
                <a:latin typeface="+mn-lt"/>
                <a:ea typeface="+mn-ea"/>
                <a:cs typeface="+mn-cs"/>
              </a:rPr>
              <a:t> until I bring you word; for Herod will seek the young Child to destroy Him." When he arose, he took the young Child and His mother by night and departed for Egypt, and was there until the death of Herod, that it might be fulfilled which was spoken by the Lord through the prophet, saying, "OUT OF EGYPT I CALLED MY SON."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2:13-15</a:t>
            </a:r>
            <a:r>
              <a:rPr lang="en-US" sz="1200" b="0" i="0" u="none" strike="noStrike" kern="1200" baseline="0" dirty="0">
                <a:solidFill>
                  <a:schemeClr val="tx1"/>
                </a:solidFill>
                <a:latin typeface="+mn-lt"/>
                <a:ea typeface="+mn-ea"/>
                <a:cs typeface="+mn-cs"/>
              </a:rPr>
              <a:t>)</a:t>
            </a:r>
            <a:endParaRPr lang="en-US" altLang="en-US" sz="3600" dirty="0">
              <a:latin typeface="Times New Roman" panose="02020603050405020304" pitchFamily="18" charset="0"/>
              <a:cs typeface="Times New Roman" panose="02020603050405020304" pitchFamily="18" charset="0"/>
            </a:endParaRPr>
          </a:p>
          <a:p>
            <a:r>
              <a:rPr lang="en-US" altLang="en-US" sz="3600" dirty="0">
                <a:latin typeface="Times New Roman" panose="02020603050405020304" pitchFamily="18" charset="0"/>
                <a:cs typeface="Times New Roman" panose="02020603050405020304" pitchFamily="18" charset="0"/>
              </a:rPr>
              <a:t>    4. We may be for God, if that is acceptable to us, OR against God, but whatever our position may be, His plan will happen!</a:t>
            </a:r>
          </a:p>
          <a:p>
            <a:r>
              <a:rPr lang="en-US" altLang="en-US" sz="3600" dirty="0">
                <a:latin typeface="Times New Roman" panose="02020603050405020304" pitchFamily="18" charset="0"/>
                <a:cs typeface="Times New Roman" panose="02020603050405020304" pitchFamily="18" charset="0"/>
              </a:rPr>
              <a:t>        a.  In </a:t>
            </a:r>
            <a:r>
              <a:rPr lang="en-US" altLang="en-US" sz="3600" b="1" dirty="0">
                <a:latin typeface="Times New Roman" panose="02020603050405020304" pitchFamily="18" charset="0"/>
                <a:cs typeface="Times New Roman" panose="02020603050405020304" pitchFamily="18" charset="0"/>
              </a:rPr>
              <a:t>verse 15</a:t>
            </a:r>
            <a:r>
              <a:rPr lang="en-US" altLang="en-US" sz="3600" dirty="0">
                <a:latin typeface="Times New Roman" panose="02020603050405020304" pitchFamily="18" charset="0"/>
                <a:cs typeface="Times New Roman" panose="02020603050405020304" pitchFamily="18" charset="0"/>
              </a:rPr>
              <a:t>, “…</a:t>
            </a:r>
            <a:r>
              <a:rPr lang="en-US" altLang="en-US" sz="3600" i="1" dirty="0">
                <a:latin typeface="Times New Roman" panose="02020603050405020304" pitchFamily="18" charset="0"/>
                <a:cs typeface="Times New Roman" panose="02020603050405020304" pitchFamily="18" charset="0"/>
              </a:rPr>
              <a:t>that it might be </a:t>
            </a:r>
            <a:r>
              <a:rPr lang="en-US" altLang="en-US" sz="3600" b="0" i="1" u="sng" dirty="0">
                <a:latin typeface="Times New Roman" panose="02020603050405020304" pitchFamily="18" charset="0"/>
                <a:cs typeface="Times New Roman" panose="02020603050405020304" pitchFamily="18" charset="0"/>
              </a:rPr>
              <a:t>fulfilled</a:t>
            </a:r>
            <a:r>
              <a:rPr lang="en-US" altLang="en-US" sz="3600" i="1" dirty="0">
                <a:latin typeface="Times New Roman" panose="02020603050405020304" pitchFamily="18" charset="0"/>
                <a:cs typeface="Times New Roman" panose="02020603050405020304" pitchFamily="18" charset="0"/>
              </a:rPr>
              <a:t> which was spoken by the </a:t>
            </a:r>
            <a:r>
              <a:rPr lang="en-US" altLang="en-US" sz="3600" b="0" i="1" u="sng" dirty="0">
                <a:latin typeface="Times New Roman" panose="02020603050405020304" pitchFamily="18" charset="0"/>
                <a:cs typeface="Times New Roman" panose="02020603050405020304" pitchFamily="18" charset="0"/>
              </a:rPr>
              <a:t>Lord</a:t>
            </a:r>
            <a:r>
              <a:rPr lang="en-US" altLang="en-US" sz="3600" i="1" dirty="0">
                <a:latin typeface="Times New Roman" panose="02020603050405020304" pitchFamily="18" charset="0"/>
                <a:cs typeface="Times New Roman" panose="02020603050405020304" pitchFamily="18" charset="0"/>
              </a:rPr>
              <a:t> through the prophet saying, ‘</a:t>
            </a:r>
            <a:r>
              <a:rPr lang="en-US" altLang="en-US" sz="3600" b="1" i="1" dirty="0">
                <a:latin typeface="Times New Roman" panose="02020603050405020304" pitchFamily="18" charset="0"/>
                <a:cs typeface="Times New Roman" panose="02020603050405020304" pitchFamily="18" charset="0"/>
              </a:rPr>
              <a:t>Out of Egypt I called my Son</a:t>
            </a:r>
            <a:r>
              <a:rPr lang="en-US" altLang="en-US" sz="3600" i="1" dirty="0">
                <a:latin typeface="Times New Roman" panose="02020603050405020304" pitchFamily="18" charset="0"/>
                <a:cs typeface="Times New Roman" panose="02020603050405020304" pitchFamily="18" charset="0"/>
              </a:rPr>
              <a:t>.’”</a:t>
            </a:r>
          </a:p>
          <a:p>
            <a:endParaRPr lang="en-US" altLang="en-US" sz="3600" i="1" dirty="0">
              <a:latin typeface="Times New Roman" panose="02020603050405020304" pitchFamily="18" charset="0"/>
              <a:cs typeface="Times New Roman" panose="02020603050405020304" pitchFamily="18" charset="0"/>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6E7B10-8F99-45D6-8CA8-CA81818F7D07}" type="slidenum">
              <a:rPr lang="en-US" smtClean="0"/>
              <a:t>9</a:t>
            </a:fld>
            <a:endParaRPr lang="en-US"/>
          </a:p>
        </p:txBody>
      </p:sp>
    </p:spTree>
    <p:extLst>
      <p:ext uri="{BB962C8B-B14F-4D97-AF65-F5344CB8AC3E}">
        <p14:creationId xmlns:p14="http://schemas.microsoft.com/office/powerpoint/2010/main" val="325547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668705F-F871-4B62-A174-BDFDA22908DC}" type="slidenum">
              <a:rPr lang="en-US" altLang="en-US" smtClean="0"/>
              <a:pPr/>
              <a:t>‹#›</a:t>
            </a:fld>
            <a:endParaRPr lang="en-US" altLang="en-US"/>
          </a:p>
        </p:txBody>
      </p:sp>
    </p:spTree>
    <p:extLst>
      <p:ext uri="{BB962C8B-B14F-4D97-AF65-F5344CB8AC3E}">
        <p14:creationId xmlns:p14="http://schemas.microsoft.com/office/powerpoint/2010/main" val="113898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F4927A-B5E2-4407-8361-FD90EE13DCC6}" type="slidenum">
              <a:rPr lang="en-US" altLang="en-US" smtClean="0"/>
              <a:pPr/>
              <a:t>‹#›</a:t>
            </a:fld>
            <a:endParaRPr lang="en-US" altLang="en-US"/>
          </a:p>
        </p:txBody>
      </p:sp>
    </p:spTree>
    <p:extLst>
      <p:ext uri="{BB962C8B-B14F-4D97-AF65-F5344CB8AC3E}">
        <p14:creationId xmlns:p14="http://schemas.microsoft.com/office/powerpoint/2010/main" val="250148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4D0B2A0-0141-4470-B73D-E57840D70DC9}" type="slidenum">
              <a:rPr lang="en-US" altLang="en-US" smtClean="0"/>
              <a:pPr/>
              <a:t>‹#›</a:t>
            </a:fld>
            <a:endParaRPr lang="en-US" altLang="en-US"/>
          </a:p>
        </p:txBody>
      </p:sp>
    </p:spTree>
    <p:extLst>
      <p:ext uri="{BB962C8B-B14F-4D97-AF65-F5344CB8AC3E}">
        <p14:creationId xmlns:p14="http://schemas.microsoft.com/office/powerpoint/2010/main" val="219736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4F8AFAA-9EF9-4B04-BF3D-39EBD136904C}" type="slidenum">
              <a:rPr lang="en-US" altLang="en-US" smtClean="0"/>
              <a:pPr/>
              <a:t>‹#›</a:t>
            </a:fld>
            <a:endParaRPr lang="en-US" altLang="en-US"/>
          </a:p>
        </p:txBody>
      </p:sp>
    </p:spTree>
    <p:extLst>
      <p:ext uri="{BB962C8B-B14F-4D97-AF65-F5344CB8AC3E}">
        <p14:creationId xmlns:p14="http://schemas.microsoft.com/office/powerpoint/2010/main" val="409003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425CFF7-61DE-4FD2-8979-87B8763CC37B}" type="slidenum">
              <a:rPr lang="en-US" altLang="en-US" smtClean="0"/>
              <a:pPr/>
              <a:t>‹#›</a:t>
            </a:fld>
            <a:endParaRPr lang="en-US" altLang="en-US"/>
          </a:p>
        </p:txBody>
      </p:sp>
    </p:spTree>
    <p:extLst>
      <p:ext uri="{BB962C8B-B14F-4D97-AF65-F5344CB8AC3E}">
        <p14:creationId xmlns:p14="http://schemas.microsoft.com/office/powerpoint/2010/main" val="304087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BFDB96E-3FAC-4850-BDE7-A121AE98EDC1}" type="slidenum">
              <a:rPr lang="en-US" altLang="en-US" smtClean="0"/>
              <a:pPr/>
              <a:t>‹#›</a:t>
            </a:fld>
            <a:endParaRPr lang="en-US" altLang="en-US"/>
          </a:p>
        </p:txBody>
      </p:sp>
    </p:spTree>
    <p:extLst>
      <p:ext uri="{BB962C8B-B14F-4D97-AF65-F5344CB8AC3E}">
        <p14:creationId xmlns:p14="http://schemas.microsoft.com/office/powerpoint/2010/main" val="254208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A7BE88A-F0B1-4EAF-8C2D-BA42A4BB842A}" type="slidenum">
              <a:rPr lang="en-US" altLang="en-US" smtClean="0"/>
              <a:pPr/>
              <a:t>‹#›</a:t>
            </a:fld>
            <a:endParaRPr lang="en-US" altLang="en-US"/>
          </a:p>
        </p:txBody>
      </p:sp>
    </p:spTree>
    <p:extLst>
      <p:ext uri="{BB962C8B-B14F-4D97-AF65-F5344CB8AC3E}">
        <p14:creationId xmlns:p14="http://schemas.microsoft.com/office/powerpoint/2010/main" val="149863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EC67DA3-A5F2-4DF7-B386-A4C0FCB74F72}" type="slidenum">
              <a:rPr lang="en-US" altLang="en-US" smtClean="0"/>
              <a:pPr/>
              <a:t>‹#›</a:t>
            </a:fld>
            <a:endParaRPr lang="en-US" altLang="en-US"/>
          </a:p>
        </p:txBody>
      </p:sp>
    </p:spTree>
    <p:extLst>
      <p:ext uri="{BB962C8B-B14F-4D97-AF65-F5344CB8AC3E}">
        <p14:creationId xmlns:p14="http://schemas.microsoft.com/office/powerpoint/2010/main" val="414318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BBF71C0-A690-468E-B6D6-91C01CC550BB}" type="slidenum">
              <a:rPr lang="en-US" altLang="en-US" smtClean="0"/>
              <a:pPr/>
              <a:t>‹#›</a:t>
            </a:fld>
            <a:endParaRPr lang="en-US" altLang="en-US"/>
          </a:p>
        </p:txBody>
      </p:sp>
    </p:spTree>
    <p:extLst>
      <p:ext uri="{BB962C8B-B14F-4D97-AF65-F5344CB8AC3E}">
        <p14:creationId xmlns:p14="http://schemas.microsoft.com/office/powerpoint/2010/main" val="190884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B6CB66B-11CF-4FA4-858C-44BCC7F94608}" type="slidenum">
              <a:rPr lang="en-US" altLang="en-US" smtClean="0"/>
              <a:pPr/>
              <a:t>‹#›</a:t>
            </a:fld>
            <a:endParaRPr lang="en-US" altLang="en-US"/>
          </a:p>
        </p:txBody>
      </p:sp>
    </p:spTree>
    <p:extLst>
      <p:ext uri="{BB962C8B-B14F-4D97-AF65-F5344CB8AC3E}">
        <p14:creationId xmlns:p14="http://schemas.microsoft.com/office/powerpoint/2010/main" val="100582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C8A7A37-A8F9-4ADA-89A9-CAA7D21942D4}" type="slidenum">
              <a:rPr lang="en-US" altLang="en-US" smtClean="0"/>
              <a:pPr/>
              <a:t>‹#›</a:t>
            </a:fld>
            <a:endParaRPr lang="en-US" altLang="en-US"/>
          </a:p>
        </p:txBody>
      </p:sp>
    </p:spTree>
    <p:extLst>
      <p:ext uri="{BB962C8B-B14F-4D97-AF65-F5344CB8AC3E}">
        <p14:creationId xmlns:p14="http://schemas.microsoft.com/office/powerpoint/2010/main" val="195144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A1E04-86EB-486E-90BA-BA024B21CA77}" type="slidenum">
              <a:rPr lang="en-US" altLang="en-US" smtClean="0"/>
              <a:pPr/>
              <a:t>‹#›</a:t>
            </a:fld>
            <a:endParaRPr lang="en-US" altLang="en-US"/>
          </a:p>
        </p:txBody>
      </p:sp>
    </p:spTree>
    <p:extLst>
      <p:ext uri="{BB962C8B-B14F-4D97-AF65-F5344CB8AC3E}">
        <p14:creationId xmlns:p14="http://schemas.microsoft.com/office/powerpoint/2010/main" val="4170307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730B36-1814-42DC-AA8E-CF9697EED6B9}"/>
              </a:ext>
            </a:extLst>
          </p:cNvPr>
          <p:cNvSpPr txBox="1"/>
          <p:nvPr/>
        </p:nvSpPr>
        <p:spPr>
          <a:xfrm>
            <a:off x="6553200" y="914400"/>
            <a:ext cx="4263668" cy="1569660"/>
          </a:xfrm>
          <a:prstGeom prst="rect">
            <a:avLst/>
          </a:prstGeom>
          <a:noFill/>
        </p:spPr>
        <p:txBody>
          <a:bodyPr wrap="none" rtlCol="0">
            <a:spAutoFit/>
          </a:bodyPr>
          <a:lstStyle/>
          <a:p>
            <a:pPr algn="ctr"/>
            <a:r>
              <a:rPr lang="en-US" sz="4800" i="1" dirty="0">
                <a:solidFill>
                  <a:schemeClr val="bg1"/>
                </a:solidFill>
                <a:latin typeface="Times New Roman" panose="02020603050405020304" pitchFamily="18" charset="0"/>
                <a:cs typeface="Times New Roman" panose="02020603050405020304" pitchFamily="18" charset="0"/>
              </a:rPr>
              <a:t>All Are Welcome</a:t>
            </a:r>
          </a:p>
          <a:p>
            <a:pPr algn="ctr"/>
            <a:r>
              <a:rPr lang="en-US" sz="4800" i="1" dirty="0">
                <a:solidFill>
                  <a:schemeClr val="bg1"/>
                </a:solidFill>
                <a:latin typeface="Times New Roman" panose="02020603050405020304" pitchFamily="18" charset="0"/>
                <a:cs typeface="Times New Roman" panose="02020603050405020304" pitchFamily="18" charset="0"/>
              </a:rPr>
              <a:t>To Worship</a:t>
            </a:r>
          </a:p>
        </p:txBody>
      </p:sp>
      <p:sp>
        <p:nvSpPr>
          <p:cNvPr id="3" name="TextBox 2">
            <a:extLst>
              <a:ext uri="{FF2B5EF4-FFF2-40B4-BE49-F238E27FC236}">
                <a16:creationId xmlns:a16="http://schemas.microsoft.com/office/drawing/2014/main" id="{7CC9C3B3-2EE1-4B0F-AFEB-165E4B8FD5B8}"/>
              </a:ext>
            </a:extLst>
          </p:cNvPr>
          <p:cNvSpPr txBox="1"/>
          <p:nvPr/>
        </p:nvSpPr>
        <p:spPr>
          <a:xfrm>
            <a:off x="5421506" y="5791200"/>
            <a:ext cx="3722494" cy="954107"/>
          </a:xfrm>
          <a:prstGeom prst="rect">
            <a:avLst/>
          </a:prstGeom>
          <a:noFill/>
        </p:spPr>
        <p:txBody>
          <a:bodyPr wrap="non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Ranger Church of Christ</a:t>
            </a:r>
          </a:p>
          <a:p>
            <a:pPr algn="ctr"/>
            <a:r>
              <a:rPr lang="en-US" sz="2800" dirty="0">
                <a:solidFill>
                  <a:schemeClr val="bg1"/>
                </a:solidFill>
                <a:latin typeface="Times New Roman" panose="02020603050405020304" pitchFamily="18" charset="0"/>
                <a:cs typeface="Times New Roman" panose="02020603050405020304" pitchFamily="18" charset="0"/>
              </a:rPr>
              <a:t>Mesquite and Rusk St. </a:t>
            </a:r>
          </a:p>
        </p:txBody>
      </p:sp>
    </p:spTree>
    <p:extLst>
      <p:ext uri="{BB962C8B-B14F-4D97-AF65-F5344CB8AC3E}">
        <p14:creationId xmlns:p14="http://schemas.microsoft.com/office/powerpoint/2010/main" val="281191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D8B5D66-F6FF-4D40-9BD2-607E92B0622A}"/>
              </a:ext>
            </a:extLst>
          </p:cNvPr>
          <p:cNvSpPr>
            <a:spLocks noGrp="1" noChangeArrowheads="1"/>
          </p:cNvSpPr>
          <p:nvPr>
            <p:ph type="title"/>
          </p:nvPr>
        </p:nvSpPr>
        <p:spPr>
          <a:xfrm>
            <a:off x="609600" y="681037"/>
            <a:ext cx="10972800" cy="919163"/>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You Can’t Stop God</a:t>
            </a:r>
          </a:p>
        </p:txBody>
      </p:sp>
      <p:sp>
        <p:nvSpPr>
          <p:cNvPr id="9219" name="Rectangle 3">
            <a:extLst>
              <a:ext uri="{FF2B5EF4-FFF2-40B4-BE49-F238E27FC236}">
                <a16:creationId xmlns:a16="http://schemas.microsoft.com/office/drawing/2014/main" id="{8FDA2F37-3E50-4E07-B03D-B9B6283A436E}"/>
              </a:ext>
            </a:extLst>
          </p:cNvPr>
          <p:cNvSpPr>
            <a:spLocks noGrp="1" noChangeArrowheads="1"/>
          </p:cNvSpPr>
          <p:nvPr>
            <p:ph idx="1"/>
          </p:nvPr>
        </p:nvSpPr>
        <p:spPr>
          <a:xfrm>
            <a:off x="609600" y="1825625"/>
            <a:ext cx="10972800" cy="4351338"/>
          </a:xfrm>
        </p:spPr>
        <p:txBody>
          <a:bodyPr>
            <a:noAutofit/>
          </a:bodyPr>
          <a:lstStyle/>
          <a:p>
            <a:r>
              <a:rPr lang="en-US" altLang="en-US" sz="3600" dirty="0">
                <a:latin typeface="Times New Roman" panose="02020603050405020304" pitchFamily="18" charset="0"/>
                <a:cs typeface="Times New Roman" panose="02020603050405020304" pitchFamily="18" charset="0"/>
              </a:rPr>
              <a:t>Some would say, “Well, they got Him later when they crucified Him!”</a:t>
            </a:r>
          </a:p>
          <a:p>
            <a:pPr lvl="1"/>
            <a:r>
              <a:rPr lang="en-US" altLang="en-US" sz="3600" dirty="0">
                <a:latin typeface="Times New Roman" panose="02020603050405020304" pitchFamily="18" charset="0"/>
                <a:cs typeface="Times New Roman" panose="02020603050405020304" pitchFamily="18" charset="0"/>
              </a:rPr>
              <a:t>Acts 2:23,24</a:t>
            </a:r>
          </a:p>
          <a:p>
            <a:pPr lvl="1"/>
            <a:r>
              <a:rPr lang="en-US" altLang="en-US" sz="3600" dirty="0">
                <a:latin typeface="Times New Roman" panose="02020603050405020304" pitchFamily="18" charset="0"/>
                <a:cs typeface="Times New Roman" panose="02020603050405020304" pitchFamily="18" charset="0"/>
              </a:rPr>
              <a:t>It was God’s plan all along!</a:t>
            </a:r>
          </a:p>
          <a:p>
            <a:pPr lvl="2"/>
            <a:r>
              <a:rPr lang="en-US" altLang="en-US" sz="3600" dirty="0">
                <a:latin typeface="Times New Roman" panose="02020603050405020304" pitchFamily="18" charset="0"/>
                <a:cs typeface="Times New Roman" panose="02020603050405020304" pitchFamily="18" charset="0"/>
              </a:rPr>
              <a:t>Luke 2:14 – seek peace between mankind and God</a:t>
            </a:r>
          </a:p>
          <a:p>
            <a:pPr lvl="2"/>
            <a:r>
              <a:rPr lang="en-US" altLang="en-US" sz="3600" dirty="0">
                <a:latin typeface="Times New Roman" panose="02020603050405020304" pitchFamily="18" charset="0"/>
                <a:cs typeface="Times New Roman" panose="02020603050405020304" pitchFamily="18" charset="0"/>
              </a:rPr>
              <a:t>Luke 19:10 – seek and save the lost</a:t>
            </a:r>
          </a:p>
          <a:p>
            <a:pPr lvl="2"/>
            <a:r>
              <a:rPr lang="en-US" altLang="en-US" sz="3600" dirty="0">
                <a:latin typeface="Times New Roman" panose="02020603050405020304" pitchFamily="18" charset="0"/>
                <a:cs typeface="Times New Roman" panose="02020603050405020304" pitchFamily="18" charset="0"/>
              </a:rPr>
              <a:t>Luke 24:46,47 – bring peace through death, burial, and resurrection</a:t>
            </a:r>
          </a:p>
          <a:p>
            <a:pPr lvl="2"/>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dow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down)">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down)">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down)">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A517C99-249D-47CD-8B79-90CF00D4BE7F}"/>
              </a:ext>
            </a:extLst>
          </p:cNvPr>
          <p:cNvSpPr>
            <a:spLocks noGrp="1" noChangeArrowheads="1"/>
          </p:cNvSpPr>
          <p:nvPr>
            <p:ph type="title"/>
          </p:nvPr>
        </p:nvSpPr>
        <p:spPr>
          <a:xfrm>
            <a:off x="609600" y="681037"/>
            <a:ext cx="10972800" cy="919163"/>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God Is Eternal and We Are Not</a:t>
            </a:r>
          </a:p>
        </p:txBody>
      </p:sp>
      <p:sp>
        <p:nvSpPr>
          <p:cNvPr id="10243" name="Rectangle 3">
            <a:extLst>
              <a:ext uri="{FF2B5EF4-FFF2-40B4-BE49-F238E27FC236}">
                <a16:creationId xmlns:a16="http://schemas.microsoft.com/office/drawing/2014/main" id="{95EB115E-AB25-49BC-936A-C2962639FDE1}"/>
              </a:ext>
            </a:extLst>
          </p:cNvPr>
          <p:cNvSpPr>
            <a:spLocks noGrp="1" noChangeArrowheads="1"/>
          </p:cNvSpPr>
          <p:nvPr>
            <p:ph idx="1"/>
          </p:nvPr>
        </p:nvSpPr>
        <p:spPr>
          <a:xfrm>
            <a:off x="838200" y="1825625"/>
            <a:ext cx="10515600" cy="3051175"/>
          </a:xfrm>
        </p:spPr>
        <p:txBody>
          <a:bodyPr>
            <a:normAutofit/>
          </a:bodyPr>
          <a:lstStyle/>
          <a:p>
            <a:r>
              <a:rPr lang="en-US" altLang="en-US" sz="3600" dirty="0">
                <a:latin typeface="Times New Roman" panose="02020603050405020304" pitchFamily="18" charset="0"/>
                <a:cs typeface="Times New Roman" panose="02020603050405020304" pitchFamily="18" charset="0"/>
              </a:rPr>
              <a:t>2:19, “Now when Herod was dead…”</a:t>
            </a:r>
          </a:p>
          <a:p>
            <a:r>
              <a:rPr lang="en-US" altLang="en-US" sz="3600" dirty="0">
                <a:latin typeface="Times New Roman" panose="02020603050405020304" pitchFamily="18" charset="0"/>
                <a:cs typeface="Times New Roman" panose="02020603050405020304" pitchFamily="18" charset="0"/>
              </a:rPr>
              <a:t>If God cannot use you, He can wait for you to get out of the way!</a:t>
            </a:r>
          </a:p>
          <a:p>
            <a:pPr lvl="1"/>
            <a:r>
              <a:rPr lang="en-US" altLang="en-US" sz="3600" dirty="0">
                <a:latin typeface="Times New Roman" panose="02020603050405020304" pitchFamily="18" charset="0"/>
                <a:cs typeface="Times New Roman" panose="02020603050405020304" pitchFamily="18" charset="0"/>
              </a:rPr>
              <a:t>God would rather that we help!</a:t>
            </a:r>
          </a:p>
          <a:p>
            <a:pPr lvl="1"/>
            <a:r>
              <a:rPr lang="en-US" altLang="en-US" sz="3600" dirty="0">
                <a:latin typeface="Times New Roman" panose="02020603050405020304" pitchFamily="18" charset="0"/>
                <a:cs typeface="Times New Roman" panose="02020603050405020304" pitchFamily="18" charset="0"/>
              </a:rPr>
              <a:t>2 Pet 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heel(1)">
                                      <p:cBhvr>
                                        <p:cTn id="12" dur="2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wheel(1)">
                                      <p:cBhvr>
                                        <p:cTn id="17" dur="20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wheel(1)">
                                      <p:cBhvr>
                                        <p:cTn id="22" dur="20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wheel(1)">
                                      <p:cBhvr>
                                        <p:cTn id="27"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3D67E63F-FB74-4739-92C4-954EBF7922EF}"/>
              </a:ext>
            </a:extLst>
          </p:cNvPr>
          <p:cNvSpPr>
            <a:spLocks noGrp="1" noChangeArrowheads="1"/>
          </p:cNvSpPr>
          <p:nvPr>
            <p:ph type="title"/>
          </p:nvPr>
        </p:nvSpPr>
        <p:spPr>
          <a:xfrm>
            <a:off x="609600" y="681037"/>
            <a:ext cx="10972800" cy="919163"/>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From Herod We Can Learn</a:t>
            </a:r>
          </a:p>
        </p:txBody>
      </p:sp>
      <p:sp>
        <p:nvSpPr>
          <p:cNvPr id="11269" name="Rectangle 5">
            <a:extLst>
              <a:ext uri="{FF2B5EF4-FFF2-40B4-BE49-F238E27FC236}">
                <a16:creationId xmlns:a16="http://schemas.microsoft.com/office/drawing/2014/main" id="{E07DB963-94F8-48E9-B7B0-D069448B8B9A}"/>
              </a:ext>
            </a:extLst>
          </p:cNvPr>
          <p:cNvSpPr>
            <a:spLocks noGrp="1" noChangeArrowheads="1"/>
          </p:cNvSpPr>
          <p:nvPr>
            <p:ph sz="half" idx="1"/>
          </p:nvPr>
        </p:nvSpPr>
        <p:spPr>
          <a:xfrm>
            <a:off x="838200" y="1825625"/>
            <a:ext cx="10744200" cy="3508375"/>
          </a:xfrm>
        </p:spPr>
        <p:txBody>
          <a:bodyPr>
            <a:noAutofit/>
          </a:bodyPr>
          <a:lstStyle/>
          <a:p>
            <a:pPr>
              <a:lnSpc>
                <a:spcPct val="90000"/>
              </a:lnSpc>
            </a:pPr>
            <a:r>
              <a:rPr lang="en-US" altLang="en-US" sz="3600" dirty="0">
                <a:latin typeface="Times New Roman" panose="02020603050405020304" pitchFamily="18" charset="0"/>
                <a:cs typeface="Times New Roman" panose="02020603050405020304" pitchFamily="18" charset="0"/>
              </a:rPr>
              <a:t>A troubled heart means a troubled soul</a:t>
            </a:r>
          </a:p>
          <a:p>
            <a:r>
              <a:rPr lang="en-US" altLang="en-US" sz="3600" dirty="0">
                <a:latin typeface="Times New Roman" panose="02020603050405020304" pitchFamily="18" charset="0"/>
                <a:cs typeface="Times New Roman" panose="02020603050405020304" pitchFamily="18" charset="0"/>
              </a:rPr>
              <a:t>We can’t stop God</a:t>
            </a:r>
          </a:p>
          <a:p>
            <a:pPr>
              <a:lnSpc>
                <a:spcPct val="90000"/>
              </a:lnSpc>
            </a:pPr>
            <a:r>
              <a:rPr lang="en-US" altLang="en-US" sz="3600" dirty="0">
                <a:latin typeface="Times New Roman" panose="02020603050405020304" pitchFamily="18" charset="0"/>
                <a:cs typeface="Times New Roman" panose="02020603050405020304" pitchFamily="18" charset="0"/>
              </a:rPr>
              <a:t>Our troubles affect others, especially if we are leaders</a:t>
            </a:r>
          </a:p>
          <a:p>
            <a:r>
              <a:rPr lang="en-US" altLang="en-US" sz="3600" dirty="0">
                <a:latin typeface="Times New Roman" panose="02020603050405020304" pitchFamily="18" charset="0"/>
                <a:cs typeface="Times New Roman" panose="02020603050405020304" pitchFamily="18" charset="0"/>
              </a:rPr>
              <a:t>God is eternal, we are not</a:t>
            </a:r>
          </a:p>
          <a:p>
            <a:pPr>
              <a:lnSpc>
                <a:spcPct val="90000"/>
              </a:lnSpc>
            </a:pPr>
            <a:r>
              <a:rPr lang="en-US" altLang="en-US" sz="3600" dirty="0">
                <a:latin typeface="Times New Roman" panose="02020603050405020304" pitchFamily="18" charset="0"/>
                <a:cs typeface="Times New Roman" panose="02020603050405020304" pitchFamily="18" charset="0"/>
              </a:rPr>
              <a:t>Knowing the facts does not necessarily make us wise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circle(in)">
                                      <p:cBhvr>
                                        <p:cTn id="12" dur="2000"/>
                                        <p:tgtEl>
                                          <p:spTgt spid="112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269">
                                            <p:txEl>
                                              <p:pRg st="1" end="1"/>
                                            </p:txEl>
                                          </p:spTgt>
                                        </p:tgtEl>
                                        <p:attrNameLst>
                                          <p:attrName>style.visibility</p:attrName>
                                        </p:attrNameLst>
                                      </p:cBhvr>
                                      <p:to>
                                        <p:strVal val="visible"/>
                                      </p:to>
                                    </p:set>
                                    <p:animEffect transition="in" filter="circle(in)">
                                      <p:cBhvr>
                                        <p:cTn id="17" dur="2000"/>
                                        <p:tgtEl>
                                          <p:spTgt spid="112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269">
                                            <p:txEl>
                                              <p:pRg st="2" end="2"/>
                                            </p:txEl>
                                          </p:spTgt>
                                        </p:tgtEl>
                                        <p:attrNameLst>
                                          <p:attrName>style.visibility</p:attrName>
                                        </p:attrNameLst>
                                      </p:cBhvr>
                                      <p:to>
                                        <p:strVal val="visible"/>
                                      </p:to>
                                    </p:set>
                                    <p:animEffect transition="in" filter="circle(in)">
                                      <p:cBhvr>
                                        <p:cTn id="22" dur="2000"/>
                                        <p:tgtEl>
                                          <p:spTgt spid="1126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269">
                                            <p:txEl>
                                              <p:pRg st="3" end="3"/>
                                            </p:txEl>
                                          </p:spTgt>
                                        </p:tgtEl>
                                        <p:attrNameLst>
                                          <p:attrName>style.visibility</p:attrName>
                                        </p:attrNameLst>
                                      </p:cBhvr>
                                      <p:to>
                                        <p:strVal val="visible"/>
                                      </p:to>
                                    </p:set>
                                    <p:animEffect transition="in" filter="circle(in)">
                                      <p:cBhvr>
                                        <p:cTn id="27" dur="2000"/>
                                        <p:tgtEl>
                                          <p:spTgt spid="1126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269">
                                            <p:txEl>
                                              <p:pRg st="4" end="4"/>
                                            </p:txEl>
                                          </p:spTgt>
                                        </p:tgtEl>
                                        <p:attrNameLst>
                                          <p:attrName>style.visibility</p:attrName>
                                        </p:attrNameLst>
                                      </p:cBhvr>
                                      <p:to>
                                        <p:strVal val="visible"/>
                                      </p:to>
                                    </p:set>
                                    <p:animEffect transition="in" filter="circle(in)">
                                      <p:cBhvr>
                                        <p:cTn id="32" dur="2000"/>
                                        <p:tgtEl>
                                          <p:spTgt spid="11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B5ED56-6165-4E08-A63C-BCD78F695E68}"/>
              </a:ext>
            </a:extLst>
          </p:cNvPr>
          <p:cNvGraphicFramePr>
            <a:graphicFrameLocks noGrp="1"/>
          </p:cNvGraphicFramePr>
          <p:nvPr>
            <p:extLst>
              <p:ext uri="{D42A27DB-BD31-4B8C-83A1-F6EECF244321}">
                <p14:modId xmlns:p14="http://schemas.microsoft.com/office/powerpoint/2010/main" val="3904601683"/>
              </p:ext>
            </p:extLst>
          </p:nvPr>
        </p:nvGraphicFramePr>
        <p:xfrm>
          <a:off x="1" y="5273715"/>
          <a:ext cx="12191999" cy="1584285"/>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734255506"/>
                    </a:ext>
                  </a:extLst>
                </a:gridCol>
                <a:gridCol w="1394691">
                  <a:extLst>
                    <a:ext uri="{9D8B030D-6E8A-4147-A177-3AD203B41FA5}">
                      <a16:colId xmlns:a16="http://schemas.microsoft.com/office/drawing/2014/main" val="999174354"/>
                    </a:ext>
                  </a:extLst>
                </a:gridCol>
                <a:gridCol w="7823199">
                  <a:extLst>
                    <a:ext uri="{9D8B030D-6E8A-4147-A177-3AD203B41FA5}">
                      <a16:colId xmlns:a16="http://schemas.microsoft.com/office/drawing/2014/main" val="1773135539"/>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6s</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Died For You And Me</a:t>
                      </a:r>
                    </a:p>
                  </a:txBody>
                  <a:tcPr/>
                </a:tc>
                <a:extLst>
                  <a:ext uri="{0D108BD9-81ED-4DB2-BD59-A6C34878D82A}">
                    <a16:rowId xmlns:a16="http://schemas.microsoft.com/office/drawing/2014/main" val="928226884"/>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30s</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Common Love</a:t>
                      </a:r>
                    </a:p>
                  </a:txBody>
                  <a:tcPr/>
                </a:tc>
                <a:extLst>
                  <a:ext uri="{0D108BD9-81ED-4DB2-BD59-A6C34878D82A}">
                    <a16:rowId xmlns:a16="http://schemas.microsoft.com/office/drawing/2014/main" val="3192541443"/>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8508132"/>
                  </a:ext>
                </a:extLst>
              </a:tr>
            </a:tbl>
          </a:graphicData>
        </a:graphic>
      </p:graphicFrame>
      <p:sp>
        <p:nvSpPr>
          <p:cNvPr id="3" name="TextBox 2">
            <a:extLst>
              <a:ext uri="{FF2B5EF4-FFF2-40B4-BE49-F238E27FC236}">
                <a16:creationId xmlns:a16="http://schemas.microsoft.com/office/drawing/2014/main" id="{74AB367D-A54A-4133-A1BE-6B88447E9A6E}"/>
              </a:ext>
            </a:extLst>
          </p:cNvPr>
          <p:cNvSpPr txBox="1"/>
          <p:nvPr/>
        </p:nvSpPr>
        <p:spPr>
          <a:xfrm>
            <a:off x="1600200" y="228600"/>
            <a:ext cx="9067800" cy="3416320"/>
          </a:xfrm>
          <a:prstGeom prst="rect">
            <a:avLst/>
          </a:prstGeom>
          <a:noFill/>
        </p:spPr>
        <p:txBody>
          <a:bodyPr wrap="square" rtlCol="0">
            <a:spAutoFit/>
          </a:bodyPr>
          <a:lstStyle/>
          <a:p>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Hearing and faith,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10:17; Mark 16:16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Repentance,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2:38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Professing Christ,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10:9-10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Immersion in water,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6:3-5; Acts 22:16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Faithfulness,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2:10</a:t>
            </a: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307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CF629A-2ADF-47C0-A8AC-DD6A7AD93F14}"/>
              </a:ext>
            </a:extLst>
          </p:cNvPr>
          <p:cNvGraphicFramePr>
            <a:graphicFrameLocks noGrp="1"/>
          </p:cNvGraphicFramePr>
          <p:nvPr>
            <p:extLst>
              <p:ext uri="{D42A27DB-BD31-4B8C-83A1-F6EECF244321}">
                <p14:modId xmlns:p14="http://schemas.microsoft.com/office/powerpoint/2010/main" val="2080148884"/>
              </p:ext>
            </p:extLst>
          </p:nvPr>
        </p:nvGraphicFramePr>
        <p:xfrm>
          <a:off x="0" y="0"/>
          <a:ext cx="12191999" cy="6858001"/>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3794538159"/>
                    </a:ext>
                  </a:extLst>
                </a:gridCol>
                <a:gridCol w="1394691">
                  <a:extLst>
                    <a:ext uri="{9D8B030D-6E8A-4147-A177-3AD203B41FA5}">
                      <a16:colId xmlns:a16="http://schemas.microsoft.com/office/drawing/2014/main" val="1331368643"/>
                    </a:ext>
                  </a:extLst>
                </a:gridCol>
                <a:gridCol w="7823199">
                  <a:extLst>
                    <a:ext uri="{9D8B030D-6E8A-4147-A177-3AD203B41FA5}">
                      <a16:colId xmlns:a16="http://schemas.microsoft.com/office/drawing/2014/main" val="2761532495"/>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4431998"/>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273</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Wonderful Love</a:t>
                      </a:r>
                    </a:p>
                  </a:txBody>
                  <a:tcPr/>
                </a:tc>
                <a:extLst>
                  <a:ext uri="{0D108BD9-81ED-4DB2-BD59-A6C34878D82A}">
                    <a16:rowId xmlns:a16="http://schemas.microsoft.com/office/drawing/2014/main" val="3759188177"/>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Purer in Heart, O God</a:t>
                      </a:r>
                    </a:p>
                  </a:txBody>
                  <a:tcPr/>
                </a:tc>
                <a:extLst>
                  <a:ext uri="{0D108BD9-81ED-4DB2-BD59-A6C34878D82A}">
                    <a16:rowId xmlns:a16="http://schemas.microsoft.com/office/drawing/2014/main" val="2693355779"/>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8300630"/>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231</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 So Sweet to Trust in Jesus</a:t>
                      </a:r>
                    </a:p>
                  </a:txBody>
                  <a:tcPr/>
                </a:tc>
                <a:extLst>
                  <a:ext uri="{0D108BD9-81ED-4DB2-BD59-A6C34878D82A}">
                    <a16:rowId xmlns:a16="http://schemas.microsoft.com/office/drawing/2014/main" val="3623406945"/>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Christ Redeemed</a:t>
                      </a:r>
                    </a:p>
                  </a:txBody>
                  <a:tcPr/>
                </a:tc>
                <a:extLst>
                  <a:ext uri="{0D108BD9-81ED-4DB2-BD59-A6C34878D82A}">
                    <a16:rowId xmlns:a16="http://schemas.microsoft.com/office/drawing/2014/main" val="3301563809"/>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5174557"/>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89762417"/>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53s</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Glory! Glory! Hallelujah!</a:t>
                      </a:r>
                    </a:p>
                  </a:txBody>
                  <a:tcPr/>
                </a:tc>
                <a:extLst>
                  <a:ext uri="{0D108BD9-81ED-4DB2-BD59-A6C34878D82A}">
                    <a16:rowId xmlns:a16="http://schemas.microsoft.com/office/drawing/2014/main" val="822214849"/>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4717499"/>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6s</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Died For You And Me</a:t>
                      </a:r>
                    </a:p>
                  </a:txBody>
                  <a:tcPr/>
                </a:tc>
                <a:extLst>
                  <a:ext uri="{0D108BD9-81ED-4DB2-BD59-A6C34878D82A}">
                    <a16:rowId xmlns:a16="http://schemas.microsoft.com/office/drawing/2014/main" val="789793694"/>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30s</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Common Love</a:t>
                      </a:r>
                    </a:p>
                  </a:txBody>
                  <a:tcPr/>
                </a:tc>
                <a:extLst>
                  <a:ext uri="{0D108BD9-81ED-4DB2-BD59-A6C34878D82A}">
                    <a16:rowId xmlns:a16="http://schemas.microsoft.com/office/drawing/2014/main" val="13886059"/>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7979645"/>
                  </a:ext>
                </a:extLst>
              </a:tr>
            </a:tbl>
          </a:graphicData>
        </a:graphic>
      </p:graphicFrame>
    </p:spTree>
    <p:extLst>
      <p:ext uri="{BB962C8B-B14F-4D97-AF65-F5344CB8AC3E}">
        <p14:creationId xmlns:p14="http://schemas.microsoft.com/office/powerpoint/2010/main" val="269505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960C7D-8152-4BE4-ABAD-733AFF47AC5D}"/>
              </a:ext>
            </a:extLst>
          </p:cNvPr>
          <p:cNvSpPr>
            <a:spLocks noGrp="1" noChangeArrowheads="1"/>
          </p:cNvSpPr>
          <p:nvPr>
            <p:ph type="ctrTitle"/>
          </p:nvPr>
        </p:nvSpPr>
        <p:spPr>
          <a:xfrm>
            <a:off x="609600" y="685800"/>
            <a:ext cx="11049000" cy="1012825"/>
          </a:xfrm>
        </p:spPr>
        <p:txBody>
          <a:bodyPr anchor="ctr">
            <a:normAutofit/>
          </a:bodyPr>
          <a:lstStyle/>
          <a:p>
            <a:r>
              <a:rPr lang="en-US" altLang="en-US" sz="4800" b="1" i="1" dirty="0">
                <a:solidFill>
                  <a:schemeClr val="bg1"/>
                </a:solidFill>
                <a:latin typeface="Times New Roman" panose="02020603050405020304" pitchFamily="18" charset="0"/>
                <a:cs typeface="Times New Roman" panose="02020603050405020304" pitchFamily="18" charset="0"/>
              </a:rPr>
              <a:t>Herod the Horrible</a:t>
            </a:r>
          </a:p>
        </p:txBody>
      </p:sp>
      <p:sp>
        <p:nvSpPr>
          <p:cNvPr id="2051" name="Rectangle 3">
            <a:extLst>
              <a:ext uri="{FF2B5EF4-FFF2-40B4-BE49-F238E27FC236}">
                <a16:creationId xmlns:a16="http://schemas.microsoft.com/office/drawing/2014/main" id="{26FFD4E6-D93E-41AB-9CB1-9DF28DAC35CB}"/>
              </a:ext>
            </a:extLst>
          </p:cNvPr>
          <p:cNvSpPr>
            <a:spLocks noGrp="1" noChangeArrowheads="1"/>
          </p:cNvSpPr>
          <p:nvPr>
            <p:ph type="subTitle" idx="1"/>
          </p:nvPr>
        </p:nvSpPr>
        <p:spPr>
          <a:xfrm>
            <a:off x="609600" y="1828800"/>
            <a:ext cx="10972800" cy="609600"/>
          </a:xfrm>
        </p:spPr>
        <p:txBody>
          <a:bodyPr>
            <a:normAutofit lnSpcReduction="10000"/>
          </a:bodyPr>
          <a:lstStyle/>
          <a:p>
            <a:r>
              <a:rPr lang="en-US" altLang="en-US" sz="4000" dirty="0">
                <a:solidFill>
                  <a:schemeClr val="bg1"/>
                </a:solidFill>
                <a:latin typeface="Times New Roman" panose="02020603050405020304" pitchFamily="18" charset="0"/>
                <a:cs typeface="Times New Roman" panose="02020603050405020304" pitchFamily="18" charset="0"/>
              </a:rPr>
              <a:t>Matthew 2:1-23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080E98C-62B6-498B-9515-4B92BEB21600}"/>
              </a:ext>
            </a:extLst>
          </p:cNvPr>
          <p:cNvSpPr>
            <a:spLocks noGrp="1" noChangeArrowheads="1"/>
          </p:cNvSpPr>
          <p:nvPr>
            <p:ph type="title"/>
          </p:nvPr>
        </p:nvSpPr>
        <p:spPr>
          <a:xfrm>
            <a:off x="609600" y="681037"/>
            <a:ext cx="10972800" cy="919163"/>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A Troubled Heart Means a Troubled Soul</a:t>
            </a:r>
          </a:p>
        </p:txBody>
      </p:sp>
      <p:sp>
        <p:nvSpPr>
          <p:cNvPr id="3075" name="Rectangle 3">
            <a:extLst>
              <a:ext uri="{FF2B5EF4-FFF2-40B4-BE49-F238E27FC236}">
                <a16:creationId xmlns:a16="http://schemas.microsoft.com/office/drawing/2014/main" id="{C8B4CA20-3E3B-4242-B5A1-E2A8822978A1}"/>
              </a:ext>
            </a:extLst>
          </p:cNvPr>
          <p:cNvSpPr>
            <a:spLocks noGrp="1" noChangeArrowheads="1"/>
          </p:cNvSpPr>
          <p:nvPr>
            <p:ph idx="1"/>
          </p:nvPr>
        </p:nvSpPr>
        <p:spPr>
          <a:xfrm>
            <a:off x="762000" y="1604682"/>
            <a:ext cx="10972800" cy="4351338"/>
          </a:xfrm>
        </p:spPr>
        <p:txBody>
          <a:bodyPr>
            <a:noAutofit/>
          </a:bodyPr>
          <a:lstStyle/>
          <a:p>
            <a:r>
              <a:rPr lang="en-US" altLang="en-US" sz="3600" dirty="0">
                <a:latin typeface="Times New Roman" panose="02020603050405020304" pitchFamily="18" charset="0"/>
                <a:cs typeface="Times New Roman" panose="02020603050405020304" pitchFamily="18" charset="0"/>
              </a:rPr>
              <a:t>“he was troubled” – But Why?</a:t>
            </a:r>
          </a:p>
          <a:p>
            <a:pPr lvl="1"/>
            <a:r>
              <a:rPr lang="en-US" altLang="en-US" sz="3600" dirty="0">
                <a:latin typeface="Times New Roman" panose="02020603050405020304" pitchFamily="18" charset="0"/>
                <a:cs typeface="Times New Roman" panose="02020603050405020304" pitchFamily="18" charset="0"/>
              </a:rPr>
              <a:t>Not because foreigners knew something he didn’t</a:t>
            </a:r>
          </a:p>
          <a:p>
            <a:pPr lvl="1"/>
            <a:r>
              <a:rPr lang="en-US" altLang="en-US" sz="3600" dirty="0">
                <a:latin typeface="Times New Roman" panose="02020603050405020304" pitchFamily="18" charset="0"/>
                <a:cs typeface="Times New Roman" panose="02020603050405020304" pitchFamily="18" charset="0"/>
              </a:rPr>
              <a:t>Not because he might miss out on worshipping Jesus</a:t>
            </a:r>
          </a:p>
          <a:p>
            <a:pPr lvl="1"/>
            <a:r>
              <a:rPr lang="en-US" altLang="en-US" sz="3600" dirty="0">
                <a:latin typeface="Times New Roman" panose="02020603050405020304" pitchFamily="18" charset="0"/>
                <a:cs typeface="Times New Roman" panose="02020603050405020304" pitchFamily="18" charset="0"/>
              </a:rPr>
              <a:t>But rather because his throne was threatened</a:t>
            </a:r>
          </a:p>
          <a:p>
            <a:pPr lvl="1"/>
            <a:r>
              <a:rPr lang="en-US" altLang="en-US" sz="3600" dirty="0">
                <a:latin typeface="Times New Roman" panose="02020603050405020304" pitchFamily="18" charset="0"/>
                <a:cs typeface="Times New Roman" panose="02020603050405020304" pitchFamily="18" charset="0"/>
              </a:rPr>
              <a:t>Troubled with Christ because he was troubled with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Effect transition="in" filter="fade">
                                      <p:cBhvr>
                                        <p:cTn id="35" dur="1000"/>
                                        <p:tgtEl>
                                          <p:spTgt spid="3075">
                                            <p:txEl>
                                              <p:pRg st="4" end="4"/>
                                            </p:txEl>
                                          </p:spTgt>
                                        </p:tgtEl>
                                      </p:cBhvr>
                                    </p:animEffect>
                                    <p:anim calcmode="lin" valueType="num">
                                      <p:cBhvr>
                                        <p:cTn id="36"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CCBD071-8491-4CAB-8E1E-381F690C1D98}"/>
              </a:ext>
            </a:extLst>
          </p:cNvPr>
          <p:cNvSpPr>
            <a:spLocks noGrp="1" noChangeArrowheads="1"/>
          </p:cNvSpPr>
          <p:nvPr>
            <p:ph type="title"/>
          </p:nvPr>
        </p:nvSpPr>
        <p:spPr>
          <a:xfrm>
            <a:off x="609600" y="681037"/>
            <a:ext cx="10972800" cy="919163"/>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A Troubled Heart Means a Troubled Soul</a:t>
            </a:r>
          </a:p>
        </p:txBody>
      </p:sp>
      <p:sp>
        <p:nvSpPr>
          <p:cNvPr id="4099" name="Rectangle 3">
            <a:extLst>
              <a:ext uri="{FF2B5EF4-FFF2-40B4-BE49-F238E27FC236}">
                <a16:creationId xmlns:a16="http://schemas.microsoft.com/office/drawing/2014/main" id="{7DB23A07-5935-44D5-B78B-647E168C1E1C}"/>
              </a:ext>
            </a:extLst>
          </p:cNvPr>
          <p:cNvSpPr>
            <a:spLocks noGrp="1" noChangeArrowheads="1"/>
          </p:cNvSpPr>
          <p:nvPr>
            <p:ph idx="1"/>
          </p:nvPr>
        </p:nvSpPr>
        <p:spPr>
          <a:xfrm>
            <a:off x="609600" y="1676400"/>
            <a:ext cx="10972800" cy="3276600"/>
          </a:xfrm>
        </p:spPr>
        <p:txBody>
          <a:bodyPr>
            <a:normAutofit fontScale="77500" lnSpcReduction="20000"/>
          </a:bodyPr>
          <a:lstStyle/>
          <a:p>
            <a:pPr>
              <a:lnSpc>
                <a:spcPct val="90000"/>
              </a:lnSpc>
            </a:pPr>
            <a:r>
              <a:rPr lang="en-US" altLang="en-US" sz="4600" dirty="0">
                <a:latin typeface="Times New Roman" panose="02020603050405020304" pitchFamily="18" charset="0"/>
                <a:cs typeface="Times New Roman" panose="02020603050405020304" pitchFamily="18" charset="0"/>
              </a:rPr>
              <a:t>King Saul’s soul was troubled</a:t>
            </a:r>
          </a:p>
          <a:p>
            <a:pPr lvl="1">
              <a:lnSpc>
                <a:spcPct val="90000"/>
              </a:lnSpc>
            </a:pPr>
            <a:r>
              <a:rPr lang="en-US" altLang="en-US" sz="4600" dirty="0">
                <a:latin typeface="Times New Roman" panose="02020603050405020304" pitchFamily="18" charset="0"/>
                <a:cs typeface="Times New Roman" panose="02020603050405020304" pitchFamily="18" charset="0"/>
              </a:rPr>
              <a:t>Tried his “own thing” and lost his throne</a:t>
            </a:r>
          </a:p>
          <a:p>
            <a:pPr lvl="1">
              <a:lnSpc>
                <a:spcPct val="90000"/>
              </a:lnSpc>
            </a:pPr>
            <a:r>
              <a:rPr lang="en-US" altLang="en-US" sz="4600" dirty="0">
                <a:latin typeface="Times New Roman" panose="02020603050405020304" pitchFamily="18" charset="0"/>
                <a:cs typeface="Times New Roman" panose="02020603050405020304" pitchFamily="18" charset="0"/>
              </a:rPr>
              <a:t>Notice </a:t>
            </a:r>
            <a:r>
              <a:rPr lang="en-US" altLang="en-US" sz="4600" b="1" dirty="0">
                <a:latin typeface="Times New Roman" panose="02020603050405020304" pitchFamily="18" charset="0"/>
                <a:cs typeface="Times New Roman" panose="02020603050405020304" pitchFamily="18" charset="0"/>
              </a:rPr>
              <a:t>1 Samuel 18:12</a:t>
            </a:r>
            <a:r>
              <a:rPr lang="en-US" altLang="en-US" sz="4600" dirty="0">
                <a:latin typeface="Times New Roman" panose="02020603050405020304" pitchFamily="18" charset="0"/>
                <a:cs typeface="Times New Roman" panose="02020603050405020304" pitchFamily="18" charset="0"/>
              </a:rPr>
              <a:t>, “Saul was afraid of David”</a:t>
            </a:r>
          </a:p>
          <a:p>
            <a:pPr lvl="2">
              <a:lnSpc>
                <a:spcPct val="90000"/>
              </a:lnSpc>
            </a:pPr>
            <a:r>
              <a:rPr lang="en-US" altLang="en-US" sz="4600" dirty="0">
                <a:latin typeface="Times New Roman" panose="02020603050405020304" pitchFamily="18" charset="0"/>
                <a:cs typeface="Times New Roman" panose="02020603050405020304" pitchFamily="18" charset="0"/>
              </a:rPr>
              <a:t>Not afraid of David because he had killed Goliath</a:t>
            </a:r>
          </a:p>
          <a:p>
            <a:pPr lvl="2">
              <a:lnSpc>
                <a:spcPct val="90000"/>
              </a:lnSpc>
            </a:pPr>
            <a:r>
              <a:rPr lang="en-US" altLang="en-US" sz="4600" dirty="0">
                <a:latin typeface="Times New Roman" panose="02020603050405020304" pitchFamily="18" charset="0"/>
                <a:cs typeface="Times New Roman" panose="02020603050405020304" pitchFamily="18" charset="0"/>
              </a:rPr>
              <a:t>Afraid of David because the Lord was with David</a:t>
            </a:r>
          </a:p>
          <a:p>
            <a:pPr>
              <a:lnSpc>
                <a:spcPct val="90000"/>
              </a:lnSpc>
            </a:pPr>
            <a:r>
              <a:rPr lang="en-US" altLang="en-US" sz="4600" dirty="0">
                <a:latin typeface="Times New Roman" panose="02020603050405020304" pitchFamily="18" charset="0"/>
                <a:cs typeface="Times New Roman" panose="02020603050405020304" pitchFamily="18" charset="0"/>
              </a:rPr>
              <a:t>Felix was troubled</a:t>
            </a:r>
          </a:p>
          <a:p>
            <a:pPr lvl="1">
              <a:lnSpc>
                <a:spcPct val="90000"/>
              </a:lnSpc>
            </a:pPr>
            <a:r>
              <a:rPr lang="en-US" altLang="en-US" sz="4600" b="1" dirty="0">
                <a:latin typeface="Times New Roman" panose="02020603050405020304" pitchFamily="18" charset="0"/>
                <a:cs typeface="Times New Roman" panose="02020603050405020304" pitchFamily="18" charset="0"/>
              </a:rPr>
              <a:t>Acts 24:25</a:t>
            </a:r>
          </a:p>
          <a:p>
            <a:pPr lvl="2">
              <a:lnSpc>
                <a:spcPct val="90000"/>
              </a:lnSpc>
            </a:pPr>
            <a:endParaRPr lang="en-US" altLang="en-US" dirty="0"/>
          </a:p>
          <a:p>
            <a:pPr lvl="1">
              <a:lnSpc>
                <a:spcPct val="90000"/>
              </a:lnSpc>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fade">
                                      <p:cBhvr>
                                        <p:cTn id="35" dur="1000"/>
                                        <p:tgtEl>
                                          <p:spTgt spid="4099">
                                            <p:txEl>
                                              <p:pRg st="4" end="4"/>
                                            </p:txEl>
                                          </p:spTgt>
                                        </p:tgtEl>
                                      </p:cBhvr>
                                    </p:animEffect>
                                    <p:anim calcmode="lin" valueType="num">
                                      <p:cBhvr>
                                        <p:cTn id="36"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99">
                                            <p:txEl>
                                              <p:pRg st="5" end="5"/>
                                            </p:txEl>
                                          </p:spTgt>
                                        </p:tgtEl>
                                        <p:attrNameLst>
                                          <p:attrName>style.visibility</p:attrName>
                                        </p:attrNameLst>
                                      </p:cBhvr>
                                      <p:to>
                                        <p:strVal val="visible"/>
                                      </p:to>
                                    </p:set>
                                    <p:animEffect transition="in" filter="fade">
                                      <p:cBhvr>
                                        <p:cTn id="42" dur="1000"/>
                                        <p:tgtEl>
                                          <p:spTgt spid="4099">
                                            <p:txEl>
                                              <p:pRg st="5" end="5"/>
                                            </p:txEl>
                                          </p:spTgt>
                                        </p:tgtEl>
                                      </p:cBhvr>
                                    </p:animEffect>
                                    <p:anim calcmode="lin" valueType="num">
                                      <p:cBhvr>
                                        <p:cTn id="43"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0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099">
                                            <p:txEl>
                                              <p:pRg st="6" end="6"/>
                                            </p:txEl>
                                          </p:spTgt>
                                        </p:tgtEl>
                                        <p:attrNameLst>
                                          <p:attrName>style.visibility</p:attrName>
                                        </p:attrNameLst>
                                      </p:cBhvr>
                                      <p:to>
                                        <p:strVal val="visible"/>
                                      </p:to>
                                    </p:set>
                                    <p:animEffect transition="in" filter="fade">
                                      <p:cBhvr>
                                        <p:cTn id="49" dur="1000"/>
                                        <p:tgtEl>
                                          <p:spTgt spid="4099">
                                            <p:txEl>
                                              <p:pRg st="6" end="6"/>
                                            </p:txEl>
                                          </p:spTgt>
                                        </p:tgtEl>
                                      </p:cBhvr>
                                    </p:animEffect>
                                    <p:anim calcmode="lin" valueType="num">
                                      <p:cBhvr>
                                        <p:cTn id="50"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156AEF8-6587-4F57-8B98-661A4D12A9B0}"/>
              </a:ext>
            </a:extLst>
          </p:cNvPr>
          <p:cNvSpPr>
            <a:spLocks noGrp="1" noChangeArrowheads="1"/>
          </p:cNvSpPr>
          <p:nvPr>
            <p:ph type="title"/>
          </p:nvPr>
        </p:nvSpPr>
        <p:spPr>
          <a:xfrm>
            <a:off x="609600" y="681037"/>
            <a:ext cx="10972800" cy="949326"/>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A Troubled Heart Means a Troubled Soul</a:t>
            </a:r>
          </a:p>
        </p:txBody>
      </p:sp>
      <p:sp>
        <p:nvSpPr>
          <p:cNvPr id="5123" name="Rectangle 3">
            <a:extLst>
              <a:ext uri="{FF2B5EF4-FFF2-40B4-BE49-F238E27FC236}">
                <a16:creationId xmlns:a16="http://schemas.microsoft.com/office/drawing/2014/main" id="{239A98AD-D965-456C-AE18-01D82B93E7D7}"/>
              </a:ext>
            </a:extLst>
          </p:cNvPr>
          <p:cNvSpPr>
            <a:spLocks noGrp="1" noChangeArrowheads="1"/>
          </p:cNvSpPr>
          <p:nvPr>
            <p:ph idx="1"/>
          </p:nvPr>
        </p:nvSpPr>
        <p:spPr>
          <a:xfrm>
            <a:off x="609600" y="1825625"/>
            <a:ext cx="10972800" cy="4351338"/>
          </a:xfrm>
        </p:spPr>
        <p:txBody>
          <a:bodyPr>
            <a:normAutofit/>
          </a:bodyPr>
          <a:lstStyle/>
          <a:p>
            <a:r>
              <a:rPr lang="en-US" altLang="en-US" sz="3600" dirty="0">
                <a:latin typeface="Times New Roman" panose="02020603050405020304" pitchFamily="18" charset="0"/>
                <a:cs typeface="Times New Roman" panose="02020603050405020304" pitchFamily="18" charset="0"/>
              </a:rPr>
              <a:t>Do spiritually active people make you nervous or uncomfortable?</a:t>
            </a:r>
          </a:p>
          <a:p>
            <a:pPr lvl="1"/>
            <a:r>
              <a:rPr lang="en-US" altLang="en-US" sz="3600" dirty="0">
                <a:latin typeface="Times New Roman" panose="02020603050405020304" pitchFamily="18" charset="0"/>
                <a:cs typeface="Times New Roman" panose="02020603050405020304" pitchFamily="18" charset="0"/>
              </a:rPr>
              <a:t>Is it possible that it is God, that we are afraid of?</a:t>
            </a:r>
          </a:p>
          <a:p>
            <a:pPr lvl="1"/>
            <a:r>
              <a:rPr lang="en-US" altLang="en-US" sz="3600" dirty="0">
                <a:latin typeface="Times New Roman" panose="02020603050405020304" pitchFamily="18" charset="0"/>
                <a:cs typeface="Times New Roman" panose="02020603050405020304" pitchFamily="18" charset="0"/>
              </a:rPr>
              <a:t>Examine yourself, and submit to God and there will be no fear!</a:t>
            </a:r>
          </a:p>
          <a:p>
            <a:r>
              <a:rPr lang="en-US" altLang="en-US" sz="3600" dirty="0">
                <a:latin typeface="Times New Roman" panose="02020603050405020304" pitchFamily="18" charset="0"/>
                <a:cs typeface="Times New Roman" panose="02020603050405020304" pitchFamily="18" charset="0"/>
              </a:rPr>
              <a:t>What could Herod have done to help Christ?  </a:t>
            </a:r>
          </a:p>
          <a:p>
            <a:r>
              <a:rPr lang="en-US" altLang="en-US" sz="3600" dirty="0">
                <a:latin typeface="Times New Roman" panose="02020603050405020304" pitchFamily="18" charset="0"/>
                <a:cs typeface="Times New Roman" panose="02020603050405020304" pitchFamily="18" charset="0"/>
              </a:rPr>
              <a:t>What can we do when we submit to God?</a:t>
            </a:r>
          </a:p>
          <a:p>
            <a:pPr lvl="2"/>
            <a:endParaRPr lang="en-US" altLang="en-US" sz="4000" dirty="0">
              <a:latin typeface="Times New Roman" panose="02020603050405020304" pitchFamily="18" charset="0"/>
              <a:cs typeface="Times New Roman" panose="02020603050405020304" pitchFamily="18" charset="0"/>
            </a:endParaRPr>
          </a:p>
          <a:p>
            <a:pPr lvl="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randombar(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randombar(horizontal)">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49F14C8-EEC9-465A-B41E-045818DD1672}"/>
              </a:ext>
            </a:extLst>
          </p:cNvPr>
          <p:cNvSpPr>
            <a:spLocks noGrp="1" noChangeArrowheads="1"/>
          </p:cNvSpPr>
          <p:nvPr>
            <p:ph type="title"/>
          </p:nvPr>
        </p:nvSpPr>
        <p:spPr>
          <a:xfrm>
            <a:off x="533400" y="681037"/>
            <a:ext cx="11201400" cy="919164"/>
          </a:xfrm>
        </p:spPr>
        <p:txBody>
          <a:bodyPr>
            <a:normAutofit fontScale="90000"/>
          </a:bodyPr>
          <a:lstStyle/>
          <a:p>
            <a:pPr algn="ctr"/>
            <a:r>
              <a:rPr lang="en-US" altLang="en-US" sz="4000" dirty="0">
                <a:latin typeface="Times New Roman" panose="02020603050405020304" pitchFamily="18" charset="0"/>
                <a:cs typeface="Times New Roman" panose="02020603050405020304" pitchFamily="18" charset="0"/>
              </a:rPr>
              <a:t>Our Troubles Affect Others, Especially If We Are Leaders</a:t>
            </a:r>
          </a:p>
        </p:txBody>
      </p:sp>
      <p:sp>
        <p:nvSpPr>
          <p:cNvPr id="6147" name="Rectangle 3">
            <a:extLst>
              <a:ext uri="{FF2B5EF4-FFF2-40B4-BE49-F238E27FC236}">
                <a16:creationId xmlns:a16="http://schemas.microsoft.com/office/drawing/2014/main" id="{775B9170-A7AF-41D8-A555-112840820D11}"/>
              </a:ext>
            </a:extLst>
          </p:cNvPr>
          <p:cNvSpPr>
            <a:spLocks noGrp="1" noChangeArrowheads="1"/>
          </p:cNvSpPr>
          <p:nvPr>
            <p:ph idx="1"/>
          </p:nvPr>
        </p:nvSpPr>
        <p:spPr>
          <a:xfrm>
            <a:off x="609600" y="1825625"/>
            <a:ext cx="10972800" cy="4351338"/>
          </a:xfrm>
        </p:spPr>
        <p:txBody>
          <a:bodyPr>
            <a:noAutofit/>
          </a:bodyPr>
          <a:lstStyle/>
          <a:p>
            <a:pPr>
              <a:lnSpc>
                <a:spcPct val="90000"/>
              </a:lnSpc>
            </a:pPr>
            <a:r>
              <a:rPr lang="en-US" altLang="en-US" sz="3600" dirty="0">
                <a:latin typeface="Times New Roman" panose="02020603050405020304" pitchFamily="18" charset="0"/>
                <a:cs typeface="Times New Roman" panose="02020603050405020304" pitchFamily="18" charset="0"/>
              </a:rPr>
              <a:t>“he was troubled, and </a:t>
            </a:r>
            <a:r>
              <a:rPr lang="en-US" altLang="en-US" sz="3600" b="0" dirty="0">
                <a:latin typeface="Times New Roman" panose="02020603050405020304" pitchFamily="18" charset="0"/>
                <a:cs typeface="Times New Roman" panose="02020603050405020304" pitchFamily="18" charset="0"/>
              </a:rPr>
              <a:t>all Jerusalem</a:t>
            </a:r>
            <a:r>
              <a:rPr lang="en-US" altLang="en-US" sz="3600" dirty="0">
                <a:latin typeface="Times New Roman" panose="02020603050405020304" pitchFamily="18" charset="0"/>
                <a:cs typeface="Times New Roman" panose="02020603050405020304" pitchFamily="18" charset="0"/>
              </a:rPr>
              <a:t> with him”</a:t>
            </a:r>
          </a:p>
          <a:p>
            <a:pPr lvl="1">
              <a:lnSpc>
                <a:spcPct val="90000"/>
              </a:lnSpc>
            </a:pPr>
            <a:r>
              <a:rPr lang="en-US" altLang="en-US" sz="3600" dirty="0">
                <a:latin typeface="Times New Roman" panose="02020603050405020304" pitchFamily="18" charset="0"/>
                <a:cs typeface="Times New Roman" panose="02020603050405020304" pitchFamily="18" charset="0"/>
              </a:rPr>
              <a:t>When fear is at the top, it trickles down!</a:t>
            </a:r>
          </a:p>
          <a:p>
            <a:pPr lvl="1">
              <a:lnSpc>
                <a:spcPct val="90000"/>
              </a:lnSpc>
            </a:pPr>
            <a:r>
              <a:rPr lang="en-US" altLang="en-US" sz="3600" dirty="0">
                <a:latin typeface="Times New Roman" panose="02020603050405020304" pitchFamily="18" charset="0"/>
                <a:cs typeface="Times New Roman" panose="02020603050405020304" pitchFamily="18" charset="0"/>
              </a:rPr>
              <a:t>The Israelite Army was troubled when King Saul was (</a:t>
            </a:r>
            <a:r>
              <a:rPr lang="en-US" altLang="en-US" sz="3600" b="1" dirty="0">
                <a:latin typeface="Times New Roman" panose="02020603050405020304" pitchFamily="18" charset="0"/>
                <a:cs typeface="Times New Roman" panose="02020603050405020304" pitchFamily="18" charset="0"/>
              </a:rPr>
              <a:t>2 Samuel 4</a:t>
            </a:r>
            <a:r>
              <a:rPr lang="en-US" altLang="en-US" sz="3600" dirty="0">
                <a:latin typeface="Times New Roman" panose="02020603050405020304" pitchFamily="18" charset="0"/>
                <a:cs typeface="Times New Roman" panose="02020603050405020304" pitchFamily="18" charset="0"/>
              </a:rPr>
              <a:t>).</a:t>
            </a:r>
          </a:p>
          <a:p>
            <a:pPr lvl="1">
              <a:lnSpc>
                <a:spcPct val="90000"/>
              </a:lnSpc>
            </a:pPr>
            <a:r>
              <a:rPr lang="en-US" altLang="en-US" sz="3600" dirty="0">
                <a:latin typeface="Times New Roman" panose="02020603050405020304" pitchFamily="18" charset="0"/>
                <a:cs typeface="Times New Roman" panose="02020603050405020304" pitchFamily="18" charset="0"/>
              </a:rPr>
              <a:t>Israel was troubled when Achan sinned (</a:t>
            </a:r>
            <a:r>
              <a:rPr lang="en-US" altLang="en-US" sz="3600" b="1" dirty="0">
                <a:latin typeface="Times New Roman" panose="02020603050405020304" pitchFamily="18" charset="0"/>
                <a:cs typeface="Times New Roman" panose="02020603050405020304" pitchFamily="18" charset="0"/>
              </a:rPr>
              <a:t>Joshua 7</a:t>
            </a:r>
            <a:r>
              <a:rPr lang="en-US" altLang="en-US" sz="3600" dirty="0">
                <a:latin typeface="Times New Roman" panose="02020603050405020304" pitchFamily="18" charset="0"/>
                <a:cs typeface="Times New Roman" panose="02020603050405020304" pitchFamily="18" charset="0"/>
              </a:rPr>
              <a:t>).</a:t>
            </a:r>
          </a:p>
          <a:p>
            <a:pPr lvl="1">
              <a:lnSpc>
                <a:spcPct val="90000"/>
              </a:lnSpc>
            </a:pPr>
            <a:r>
              <a:rPr lang="en-US" altLang="en-US" sz="3600" dirty="0">
                <a:latin typeface="Times New Roman" panose="02020603050405020304" pitchFamily="18" charset="0"/>
                <a:cs typeface="Times New Roman" panose="02020603050405020304" pitchFamily="18" charset="0"/>
              </a:rPr>
              <a:t>The church was troubled when the Grecian widows were troubled (</a:t>
            </a:r>
            <a:r>
              <a:rPr lang="en-US" altLang="en-US" sz="3600" b="1" dirty="0">
                <a:latin typeface="Times New Roman" panose="02020603050405020304" pitchFamily="18" charset="0"/>
                <a:cs typeface="Times New Roman" panose="02020603050405020304" pitchFamily="18" charset="0"/>
              </a:rPr>
              <a:t>Acts 6</a:t>
            </a:r>
            <a:r>
              <a:rPr lang="en-US" altLang="en-US" sz="3600" dirty="0">
                <a:latin typeface="Times New Roman" panose="02020603050405020304" pitchFamily="18" charset="0"/>
                <a:cs typeface="Times New Roman" panose="02020603050405020304" pitchFamily="18" charset="0"/>
              </a:rPr>
              <a:t>).</a:t>
            </a:r>
          </a:p>
          <a:p>
            <a:pPr>
              <a:lnSpc>
                <a:spcPct val="90000"/>
              </a:lnSpc>
            </a:pPr>
            <a:r>
              <a:rPr lang="en-US" altLang="en-US" sz="3600" dirty="0">
                <a:latin typeface="Times New Roman" panose="02020603050405020304" pitchFamily="18" charset="0"/>
                <a:cs typeface="Times New Roman" panose="02020603050405020304" pitchFamily="18" charset="0"/>
              </a:rPr>
              <a:t>“A little leaven leavens the whole lump” (</a:t>
            </a:r>
            <a:r>
              <a:rPr lang="en-US" altLang="en-US" sz="3600" b="1" dirty="0">
                <a:latin typeface="Times New Roman" panose="02020603050405020304" pitchFamily="18" charset="0"/>
                <a:cs typeface="Times New Roman" panose="02020603050405020304" pitchFamily="18" charset="0"/>
              </a:rPr>
              <a:t>1 Cor 5:6</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p:cTn id="15" dur="10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147">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14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 calcmode="lin" valueType="num">
                                      <p:cBhvr>
                                        <p:cTn id="23" dur="10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147">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614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 calcmode="lin" valueType="num">
                                      <p:cBhvr>
                                        <p:cTn id="31" dur="10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147">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14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147">
                                            <p:txEl>
                                              <p:pRg st="3" end="3"/>
                                            </p:txEl>
                                          </p:spTgt>
                                        </p:tgtEl>
                                        <p:attrNameLst>
                                          <p:attrName>style.visibility</p:attrName>
                                        </p:attrNameLst>
                                      </p:cBhvr>
                                      <p:to>
                                        <p:strVal val="visible"/>
                                      </p:to>
                                    </p:set>
                                    <p:anim calcmode="lin" valueType="num">
                                      <p:cBhvr>
                                        <p:cTn id="39" dur="10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147">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614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147">
                                            <p:txEl>
                                              <p:pRg st="4" end="4"/>
                                            </p:txEl>
                                          </p:spTgt>
                                        </p:tgtEl>
                                        <p:attrNameLst>
                                          <p:attrName>style.visibility</p:attrName>
                                        </p:attrNameLst>
                                      </p:cBhvr>
                                      <p:to>
                                        <p:strVal val="visible"/>
                                      </p:to>
                                    </p:set>
                                    <p:anim calcmode="lin" valueType="num">
                                      <p:cBhvr>
                                        <p:cTn id="47" dur="10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147">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147">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6147">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147">
                                            <p:txEl>
                                              <p:pRg st="5" end="5"/>
                                            </p:txEl>
                                          </p:spTgt>
                                        </p:tgtEl>
                                        <p:attrNameLst>
                                          <p:attrName>style.visibility</p:attrName>
                                        </p:attrNameLst>
                                      </p:cBhvr>
                                      <p:to>
                                        <p:strVal val="visible"/>
                                      </p:to>
                                    </p:set>
                                    <p:anim calcmode="lin" valueType="num">
                                      <p:cBhvr>
                                        <p:cTn id="55" dur="10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147">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147">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FCA2DD-F111-40A1-AC82-EF56797C5144}"/>
              </a:ext>
            </a:extLst>
          </p:cNvPr>
          <p:cNvSpPr>
            <a:spLocks noGrp="1" noChangeArrowheads="1"/>
          </p:cNvSpPr>
          <p:nvPr>
            <p:ph type="title"/>
          </p:nvPr>
        </p:nvSpPr>
        <p:spPr/>
        <p:txBody>
          <a:bodyPr>
            <a:normAutofit/>
          </a:bodyPr>
          <a:lstStyle/>
          <a:p>
            <a:pPr algn="ctr"/>
            <a:r>
              <a:rPr lang="en-US" altLang="en-US" sz="4000" dirty="0">
                <a:latin typeface="Times New Roman" panose="02020603050405020304" pitchFamily="18" charset="0"/>
                <a:cs typeface="Times New Roman" panose="02020603050405020304" pitchFamily="18" charset="0"/>
              </a:rPr>
              <a:t>Knowing the Facts Does Not Necessarily Make One Wise</a:t>
            </a:r>
          </a:p>
        </p:txBody>
      </p:sp>
      <p:sp>
        <p:nvSpPr>
          <p:cNvPr id="7171" name="Rectangle 3">
            <a:extLst>
              <a:ext uri="{FF2B5EF4-FFF2-40B4-BE49-F238E27FC236}">
                <a16:creationId xmlns:a16="http://schemas.microsoft.com/office/drawing/2014/main" id="{89888E42-8899-4B22-B538-079F056D0B70}"/>
              </a:ext>
            </a:extLst>
          </p:cNvPr>
          <p:cNvSpPr>
            <a:spLocks noGrp="1" noChangeArrowheads="1"/>
          </p:cNvSpPr>
          <p:nvPr>
            <p:ph idx="1"/>
          </p:nvPr>
        </p:nvSpPr>
        <p:spPr/>
        <p:txBody>
          <a:bodyPr>
            <a:noAutofit/>
          </a:bodyPr>
          <a:lstStyle/>
          <a:p>
            <a:r>
              <a:rPr lang="en-US" altLang="en-US" sz="3600" dirty="0">
                <a:latin typeface="Times New Roman" panose="02020603050405020304" pitchFamily="18" charset="0"/>
                <a:cs typeface="Times New Roman" panose="02020603050405020304" pitchFamily="18" charset="0"/>
              </a:rPr>
              <a:t>2:7,8 – “Then Herod, when he had secretly called the wise men, determined from them what time the star had appeared.”</a:t>
            </a:r>
          </a:p>
          <a:p>
            <a:pPr lvl="1"/>
            <a:r>
              <a:rPr lang="en-US" altLang="en-US" sz="3600" dirty="0">
                <a:latin typeface="Times New Roman" panose="02020603050405020304" pitchFamily="18" charset="0"/>
                <a:cs typeface="Times New Roman" panose="02020603050405020304" pitchFamily="18" charset="0"/>
              </a:rPr>
              <a:t>It wasn’t much of a secret!</a:t>
            </a:r>
          </a:p>
          <a:p>
            <a:r>
              <a:rPr lang="en-US" altLang="en-US" sz="3600" dirty="0">
                <a:latin typeface="Times New Roman" panose="02020603050405020304" pitchFamily="18" charset="0"/>
                <a:cs typeface="Times New Roman" panose="02020603050405020304" pitchFamily="18" charset="0"/>
              </a:rPr>
              <a:t>Felix had the facts, but rejected them</a:t>
            </a:r>
          </a:p>
          <a:p>
            <a:pPr lvl="1"/>
            <a:r>
              <a:rPr lang="en-US" altLang="en-US" sz="3600" dirty="0">
                <a:latin typeface="Times New Roman" panose="02020603050405020304" pitchFamily="18" charset="0"/>
                <a:cs typeface="Times New Roman" panose="02020603050405020304" pitchFamily="18" charset="0"/>
              </a:rPr>
              <a:t>Acts 24:25 – “Go away for now…”</a:t>
            </a:r>
          </a:p>
          <a:p>
            <a:r>
              <a:rPr lang="en-US" altLang="en-US" sz="3600" dirty="0">
                <a:latin typeface="Times New Roman" panose="02020603050405020304" pitchFamily="18" charset="0"/>
                <a:cs typeface="Times New Roman" panose="02020603050405020304" pitchFamily="18" charset="0"/>
              </a:rPr>
              <a:t>Wise men sought Christ then and wise men still seek Him today!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arn(inVertical)">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arn(inVertical)">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arn(inVertical)">
                                      <p:cBhvr>
                                        <p:cTn id="22" dur="500"/>
                                        <p:tgtEl>
                                          <p:spTgt spid="7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barn(inVertical)">
                                      <p:cBhvr>
                                        <p:cTn id="27" dur="500"/>
                                        <p:tgtEl>
                                          <p:spTgt spid="7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Effect transition="in" filter="barn(inVertical)">
                                      <p:cBhvr>
                                        <p:cTn id="3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ABE741-A992-4C91-BEEA-AD334F2FEA99}"/>
              </a:ext>
            </a:extLst>
          </p:cNvPr>
          <p:cNvSpPr>
            <a:spLocks noGrp="1" noChangeArrowheads="1"/>
          </p:cNvSpPr>
          <p:nvPr>
            <p:ph type="title"/>
          </p:nvPr>
        </p:nvSpPr>
        <p:spPr>
          <a:xfrm>
            <a:off x="838200" y="681037"/>
            <a:ext cx="10515600" cy="919163"/>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You Can’t Stop God</a:t>
            </a:r>
          </a:p>
        </p:txBody>
      </p:sp>
      <p:sp>
        <p:nvSpPr>
          <p:cNvPr id="8195" name="Rectangle 3">
            <a:extLst>
              <a:ext uri="{FF2B5EF4-FFF2-40B4-BE49-F238E27FC236}">
                <a16:creationId xmlns:a16="http://schemas.microsoft.com/office/drawing/2014/main" id="{047970EF-72C0-41EC-9CAA-DF16E68A2B06}"/>
              </a:ext>
            </a:extLst>
          </p:cNvPr>
          <p:cNvSpPr>
            <a:spLocks noGrp="1" noChangeArrowheads="1"/>
          </p:cNvSpPr>
          <p:nvPr>
            <p:ph idx="1"/>
          </p:nvPr>
        </p:nvSpPr>
        <p:spPr>
          <a:xfrm>
            <a:off x="609600" y="1600200"/>
            <a:ext cx="10972800" cy="4576763"/>
          </a:xfrm>
        </p:spPr>
        <p:txBody>
          <a:bodyPr>
            <a:noAutofit/>
          </a:bodyPr>
          <a:lstStyle/>
          <a:p>
            <a:r>
              <a:rPr lang="en-US" altLang="en-US" sz="3600" dirty="0">
                <a:latin typeface="Times New Roman" panose="02020603050405020304" pitchFamily="18" charset="0"/>
                <a:cs typeface="Times New Roman" panose="02020603050405020304" pitchFamily="18" charset="0"/>
              </a:rPr>
              <a:t>2:16, “Herod…sent forth and put to death all the male children”</a:t>
            </a:r>
          </a:p>
          <a:p>
            <a:pPr lvl="1"/>
            <a:r>
              <a:rPr lang="en-US" altLang="en-US" sz="3600" dirty="0">
                <a:latin typeface="Times New Roman" panose="02020603050405020304" pitchFamily="18" charset="0"/>
                <a:cs typeface="Times New Roman" panose="02020603050405020304" pitchFamily="18" charset="0"/>
              </a:rPr>
              <a:t>Joseph, Mary, and Jesus were out of town (</a:t>
            </a:r>
            <a:r>
              <a:rPr lang="en-US" altLang="en-US" sz="3600" b="1" dirty="0">
                <a:latin typeface="Times New Roman" panose="02020603050405020304" pitchFamily="18" charset="0"/>
                <a:cs typeface="Times New Roman" panose="02020603050405020304" pitchFamily="18" charset="0"/>
              </a:rPr>
              <a:t>13-15</a:t>
            </a:r>
            <a:r>
              <a:rPr lang="en-US" altLang="en-US" sz="3600" dirty="0">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We may be for, OR against God, but His plan will happen!</a:t>
            </a:r>
          </a:p>
          <a:p>
            <a:pPr lvl="1"/>
            <a:r>
              <a:rPr lang="en-US" altLang="en-US" sz="3600" b="1" dirty="0">
                <a:latin typeface="Times New Roman" panose="02020603050405020304" pitchFamily="18" charset="0"/>
                <a:cs typeface="Times New Roman" panose="02020603050405020304" pitchFamily="18" charset="0"/>
              </a:rPr>
              <a:t>2:15</a:t>
            </a:r>
            <a:r>
              <a:rPr lang="en-US" altLang="en-US" sz="3600" dirty="0">
                <a:latin typeface="Times New Roman" panose="02020603050405020304" pitchFamily="18" charset="0"/>
                <a:cs typeface="Times New Roman" panose="02020603050405020304" pitchFamily="18" charset="0"/>
              </a:rPr>
              <a:t>, “…that it might be </a:t>
            </a:r>
            <a:r>
              <a:rPr lang="en-US" altLang="en-US" sz="3600" b="0" u="sng" dirty="0">
                <a:latin typeface="Times New Roman" panose="02020603050405020304" pitchFamily="18" charset="0"/>
                <a:cs typeface="Times New Roman" panose="02020603050405020304" pitchFamily="18" charset="0"/>
              </a:rPr>
              <a:t>fulfilled</a:t>
            </a:r>
            <a:r>
              <a:rPr lang="en-US" altLang="en-US" sz="3600" dirty="0">
                <a:latin typeface="Times New Roman" panose="02020603050405020304" pitchFamily="18" charset="0"/>
                <a:cs typeface="Times New Roman" panose="02020603050405020304" pitchFamily="18" charset="0"/>
              </a:rPr>
              <a:t> which was spoken by the </a:t>
            </a:r>
            <a:r>
              <a:rPr lang="en-US" altLang="en-US" sz="3600" b="0" u="sng" dirty="0">
                <a:latin typeface="Times New Roman" panose="02020603050405020304" pitchFamily="18" charset="0"/>
                <a:cs typeface="Times New Roman" panose="02020603050405020304" pitchFamily="18" charset="0"/>
              </a:rPr>
              <a:t>Lord</a:t>
            </a:r>
            <a:r>
              <a:rPr lang="en-US" altLang="en-US" sz="3600" dirty="0">
                <a:latin typeface="Times New Roman" panose="02020603050405020304" pitchFamily="18" charset="0"/>
                <a:cs typeface="Times New Roman" panose="02020603050405020304" pitchFamily="18" charset="0"/>
              </a:rPr>
              <a:t> through the prophet saying, ‘Out of Egypt I called my 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wipe(down)">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wipe(down)">
                                      <p:cBhvr>
                                        <p:cTn id="17" dur="5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wipe(down)">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wipe(down)">
                                      <p:cBhvr>
                                        <p:cTn id="2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2344</Words>
  <Application>Microsoft Office PowerPoint</Application>
  <PresentationFormat>Widescreen</PresentationFormat>
  <Paragraphs>206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Default Design</vt:lpstr>
      <vt:lpstr>PowerPoint Presentation</vt:lpstr>
      <vt:lpstr>PowerPoint Presentation</vt:lpstr>
      <vt:lpstr>Herod the Horrible</vt:lpstr>
      <vt:lpstr>A Troubled Heart Means a Troubled Soul</vt:lpstr>
      <vt:lpstr>A Troubled Heart Means a Troubled Soul</vt:lpstr>
      <vt:lpstr>A Troubled Heart Means a Troubled Soul</vt:lpstr>
      <vt:lpstr>Our Troubles Affect Others, Especially If We Are Leaders</vt:lpstr>
      <vt:lpstr>Knowing the Facts Does Not Necessarily Make One Wise</vt:lpstr>
      <vt:lpstr>You Can’t Stop God</vt:lpstr>
      <vt:lpstr>You Can’t Stop God</vt:lpstr>
      <vt:lpstr>God Is Eternal and We Are Not</vt:lpstr>
      <vt:lpstr>From Herod We Can Learn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2018-06-08T16:37:03Z</dcterms:created>
  <dcterms:modified xsi:type="dcterms:W3CDTF">2018-06-09T19:25:40Z</dcterms:modified>
</cp:coreProperties>
</file>