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7"/>
  </p:notesMasterIdLst>
  <p:sldIdLst>
    <p:sldId id="269" r:id="rId2"/>
    <p:sldId id="271" r:id="rId3"/>
    <p:sldId id="257" r:id="rId4"/>
    <p:sldId id="258" r:id="rId5"/>
    <p:sldId id="263" r:id="rId6"/>
    <p:sldId id="259" r:id="rId7"/>
    <p:sldId id="264" r:id="rId8"/>
    <p:sldId id="260" r:id="rId9"/>
    <p:sldId id="265" r:id="rId10"/>
    <p:sldId id="266" r:id="rId11"/>
    <p:sldId id="261" r:id="rId12"/>
    <p:sldId id="267" r:id="rId13"/>
    <p:sldId id="262"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6713" autoAdjust="0"/>
  </p:normalViewPr>
  <p:slideViewPr>
    <p:cSldViewPr>
      <p:cViewPr varScale="1">
        <p:scale>
          <a:sx n="45" d="100"/>
          <a:sy n="45" d="100"/>
        </p:scale>
        <p:origin x="1162" y="24"/>
      </p:cViewPr>
      <p:guideLst>
        <p:guide orient="horz" pos="2160"/>
        <p:guide pos="3840"/>
      </p:guideLst>
    </p:cSldViewPr>
  </p:slideViewPr>
  <p:notesTextViewPr>
    <p:cViewPr>
      <p:scale>
        <a:sx n="100" d="100"/>
        <a:sy n="100" d="100"/>
      </p:scale>
      <p:origin x="0" y="-61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D4A4F-CF3A-4D8D-86AF-62D24BF7EF33}" type="datetimeFigureOut">
              <a:rPr lang="en-US" smtClean="0"/>
              <a:t>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DA956-C0F0-4CF4-A5DE-69DEB4775909}" type="slidenum">
              <a:rPr lang="en-US" smtClean="0"/>
              <a:t>‹#›</a:t>
            </a:fld>
            <a:endParaRPr lang="en-US"/>
          </a:p>
        </p:txBody>
      </p:sp>
    </p:spTree>
    <p:extLst>
      <p:ext uri="{BB962C8B-B14F-4D97-AF65-F5344CB8AC3E}">
        <p14:creationId xmlns:p14="http://schemas.microsoft.com/office/powerpoint/2010/main" val="165579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Each of us looks forward to the day we will be in our Father’s hands.</a:t>
            </a:r>
          </a:p>
          <a:p>
            <a:r>
              <a:rPr lang="en-US" dirty="0"/>
              <a:t>    2. Were it not for the Father’s grace in sending His only Son to die for our sins, we would never have that hope because we are sinners.</a:t>
            </a:r>
          </a:p>
          <a:p>
            <a:r>
              <a:rPr lang="en-US" dirty="0"/>
              <a:t>    3. He created us, He loved us dearly, and yet He gave us free will, fully knowing that we would test that freedom and walk on the wild side of life.</a:t>
            </a:r>
          </a:p>
          <a:p>
            <a:r>
              <a:rPr lang="en-US" dirty="0"/>
              <a:t>&gt;&gt;&gt;&gt;&gt;&gt;&gt;&gt;&gt;&gt;&gt;&gt;&gt;&gt;&gt;&gt;&gt;&gt;&gt;&gt;&gt;&gt;&gt;&gt;&gt;&gt;</a:t>
            </a:r>
          </a:p>
          <a:p>
            <a:pPr rtl="0"/>
            <a:r>
              <a:rPr lang="en-US" sz="1200" b="0" i="1" u="none" strike="noStrike" kern="1200" baseline="0" dirty="0">
                <a:solidFill>
                  <a:schemeClr val="tx1"/>
                </a:solidFill>
                <a:latin typeface="+mn-lt"/>
                <a:ea typeface="+mn-ea"/>
                <a:cs typeface="+mn-cs"/>
              </a:rPr>
              <a:t>for all have sinned and fall short of the glory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3:23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4. Long before we were born, Jeremiah had this to say about the redemption power of God.</a:t>
            </a:r>
          </a:p>
          <a:p>
            <a:pPr rtl="0"/>
            <a:r>
              <a:rPr lang="en-US" sz="1200" b="0" i="0" u="none" strike="noStrike" kern="1200" baseline="0" dirty="0">
                <a:solidFill>
                  <a:schemeClr val="tx1"/>
                </a:solidFill>
                <a:latin typeface="+mn-lt"/>
                <a:ea typeface="+mn-ea"/>
                <a:cs typeface="+mn-cs"/>
              </a:rPr>
              <a:t>&gt;&gt;&gt;&gt;&gt;&gt;&gt;&gt;&gt;&gt;&gt;&gt;&gt;&gt;&gt;&gt;&gt;&gt;&gt;&gt;&gt;&gt;&gt;&gt;&gt;&gt;</a:t>
            </a:r>
          </a:p>
          <a:p>
            <a:pPr rtl="0"/>
            <a:r>
              <a:rPr lang="en-US" sz="1200" b="0" i="1" u="none" strike="noStrike" kern="1200" baseline="0" dirty="0">
                <a:solidFill>
                  <a:schemeClr val="tx1"/>
                </a:solidFill>
                <a:latin typeface="+mn-lt"/>
                <a:ea typeface="+mn-ea"/>
                <a:cs typeface="+mn-cs"/>
              </a:rPr>
              <a:t>I will cleanse them from all their iniquity by which they have sinned against Me, and I will pardon all their iniquities by which they have sinned and by which they have transgressed against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Jeremiah 33:8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5. </a:t>
            </a:r>
            <a:r>
              <a:rPr lang="en-US" sz="1200" b="1" i="0" u="none" strike="noStrike" kern="1200" baseline="0" dirty="0">
                <a:solidFill>
                  <a:schemeClr val="tx1"/>
                </a:solidFill>
                <a:latin typeface="+mn-lt"/>
                <a:ea typeface="+mn-ea"/>
                <a:cs typeface="+mn-cs"/>
              </a:rPr>
              <a:t>I will cleanse them - </a:t>
            </a:r>
            <a:r>
              <a:rPr lang="en-US" sz="1200" b="0" i="0" u="none" strike="noStrike" kern="1200" baseline="0" dirty="0">
                <a:solidFill>
                  <a:schemeClr val="tx1"/>
                </a:solidFill>
                <a:latin typeface="+mn-lt"/>
                <a:ea typeface="+mn-ea"/>
                <a:cs typeface="+mn-cs"/>
              </a:rPr>
              <a:t>These </a:t>
            </a:r>
            <a:r>
              <a:rPr lang="en-US" sz="1200" b="0" i="0" u="sng" strike="noStrike" kern="1200" baseline="0" dirty="0">
                <a:solidFill>
                  <a:schemeClr val="tx1"/>
                </a:solidFill>
                <a:latin typeface="+mn-lt"/>
                <a:ea typeface="+mn-ea"/>
                <a:cs typeface="+mn-cs"/>
              </a:rPr>
              <a:t>promises of pardon and holiness</a:t>
            </a:r>
            <a:r>
              <a:rPr lang="en-US" sz="1200" b="0" i="0" u="none" strike="noStrike" kern="1200" baseline="0" dirty="0">
                <a:solidFill>
                  <a:schemeClr val="tx1"/>
                </a:solidFill>
                <a:latin typeface="+mn-lt"/>
                <a:ea typeface="+mn-ea"/>
                <a:cs typeface="+mn-cs"/>
              </a:rPr>
              <a:t> must be referred to </a:t>
            </a:r>
            <a:r>
              <a:rPr lang="en-US" sz="1200" b="0" i="0" u="sng" strike="noStrike" kern="1200" baseline="0" dirty="0">
                <a:solidFill>
                  <a:schemeClr val="tx1"/>
                </a:solidFill>
                <a:latin typeface="+mn-lt"/>
                <a:ea typeface="+mn-ea"/>
                <a:cs typeface="+mn-cs"/>
              </a:rPr>
              <a:t>their state under the Gospel</a:t>
            </a:r>
            <a:r>
              <a:rPr lang="en-US" sz="1200" b="0" i="0" u="none" strike="noStrike" kern="1200" baseline="0" dirty="0">
                <a:solidFill>
                  <a:schemeClr val="tx1"/>
                </a:solidFill>
                <a:latin typeface="+mn-lt"/>
                <a:ea typeface="+mn-ea"/>
                <a:cs typeface="+mn-cs"/>
              </a:rPr>
              <a:t>, when they shall have received Jesus as the promised Messiah.</a:t>
            </a:r>
          </a:p>
          <a:p>
            <a:pPr rtl="0"/>
            <a:r>
              <a:rPr lang="en-US" sz="1200" b="0" i="0" u="none" strike="noStrike" kern="1200" baseline="0" dirty="0">
                <a:solidFill>
                  <a:schemeClr val="tx1"/>
                </a:solidFill>
                <a:latin typeface="+mn-lt"/>
                <a:ea typeface="+mn-ea"/>
                <a:cs typeface="+mn-cs"/>
              </a:rPr>
              <a:t>    6. It is in the work of our Father’s hands that we have this opportunity to come into His presence in the home He has prepared for us.</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E6BDA956-C0F0-4CF4-A5DE-69DEB4775909}" type="slidenum">
              <a:rPr lang="en-US" smtClean="0"/>
              <a:t>3</a:t>
            </a:fld>
            <a:endParaRPr lang="en-US"/>
          </a:p>
        </p:txBody>
      </p:sp>
    </p:spTree>
    <p:extLst>
      <p:ext uri="{BB962C8B-B14F-4D97-AF65-F5344CB8AC3E}">
        <p14:creationId xmlns:p14="http://schemas.microsoft.com/office/powerpoint/2010/main" val="2614154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1" dirty="0">
                <a:latin typeface="Times New Roman" panose="02020603050405020304" pitchFamily="18" charset="0"/>
              </a:rPr>
              <a:t>“And it repented the Lord that he had made man on the earth, and it grieved him at his heart.” </a:t>
            </a:r>
            <a:r>
              <a:rPr lang="en-US" altLang="en-US" sz="1200" b="0" i="0" dirty="0">
                <a:latin typeface="Times New Roman" panose="02020603050405020304" pitchFamily="18" charset="0"/>
              </a:rPr>
              <a:t> </a:t>
            </a:r>
            <a:r>
              <a:rPr lang="en-US" altLang="en-US" sz="1200" b="1" i="1" dirty="0">
                <a:latin typeface="Times New Roman" panose="02020603050405020304" pitchFamily="18" charset="0"/>
              </a:rPr>
              <a:t> </a:t>
            </a:r>
            <a:r>
              <a:rPr lang="en-US" altLang="en-US" sz="1200" b="0" i="0" dirty="0">
                <a:latin typeface="Times New Roman" panose="02020603050405020304" pitchFamily="18" charset="0"/>
              </a:rPr>
              <a:t>(</a:t>
            </a:r>
            <a:r>
              <a:rPr lang="en-US" altLang="en-US" sz="1200" b="1" i="0" dirty="0">
                <a:latin typeface="Times New Roman" panose="02020603050405020304" pitchFamily="18" charset="0"/>
              </a:rPr>
              <a:t>Genesis 6:6</a:t>
            </a:r>
            <a:r>
              <a:rPr lang="en-US" altLang="en-US" sz="1200" b="0" i="0" dirty="0">
                <a:latin typeface="Times New Roman" panose="02020603050405020304" pitchFamily="18" charset="0"/>
              </a:rPr>
              <a:t>)</a:t>
            </a:r>
          </a:p>
          <a:p>
            <a:r>
              <a:rPr lang="en-US" sz="1200" b="0" i="0" u="none" strike="noStrike" kern="1200" dirty="0">
                <a:solidFill>
                  <a:schemeClr val="tx1"/>
                </a:solidFill>
                <a:effectLst/>
                <a:latin typeface="+mn-lt"/>
                <a:ea typeface="+mn-ea"/>
                <a:cs typeface="+mn-cs"/>
              </a:rPr>
              <a:t>&gt;&gt;&gt;&gt;&gt;&gt;&gt;&gt;&gt;&gt;&gt;&gt;&gt;&gt;&gt;&gt;&gt;&gt;&gt;&gt;&gt;&gt;</a:t>
            </a:r>
          </a:p>
          <a:p>
            <a:r>
              <a:rPr lang="en-US" sz="1200" b="0" i="0" u="none" strike="noStrike" kern="1200" dirty="0">
                <a:solidFill>
                  <a:schemeClr val="tx1"/>
                </a:solidFill>
                <a:effectLst/>
                <a:latin typeface="+mn-lt"/>
                <a:ea typeface="+mn-ea"/>
                <a:cs typeface="+mn-cs"/>
              </a:rPr>
              <a:t>    1. What is meant here is that, "</a:t>
            </a:r>
            <a:r>
              <a:rPr lang="en-US" sz="1200" b="1" i="0" u="none" strike="noStrike" kern="1200" dirty="0">
                <a:solidFill>
                  <a:schemeClr val="tx1"/>
                </a:solidFill>
                <a:effectLst/>
                <a:latin typeface="+mn-lt"/>
                <a:ea typeface="+mn-ea"/>
                <a:cs typeface="+mn-cs"/>
              </a:rPr>
              <a:t>God in consistency with his immutability, assumes a changed position in respect to changed man</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    2.  The expression that God repented (</a:t>
            </a:r>
            <a:r>
              <a:rPr lang="en-US" sz="1200" b="1" i="0" u="none" strike="noStrike" kern="1200" dirty="0">
                <a:solidFill>
                  <a:schemeClr val="tx1"/>
                </a:solidFill>
                <a:effectLst/>
                <a:latin typeface="+mn-lt"/>
                <a:ea typeface="+mn-ea"/>
                <a:cs typeface="+mn-cs"/>
              </a:rPr>
              <a:t>Jonah 3:10</a:t>
            </a:r>
            <a:r>
              <a:rPr lang="en-US" sz="1200" b="0" i="0" u="none" strike="noStrike" kern="1200" dirty="0">
                <a:solidFill>
                  <a:schemeClr val="tx1"/>
                </a:solidFill>
                <a:effectLst/>
                <a:latin typeface="+mn-lt"/>
                <a:ea typeface="+mn-ea"/>
                <a:cs typeface="+mn-cs"/>
              </a:rPr>
              <a:t>), or as here, "It repented Jehovah," cannot refer to any change in God himself.</a:t>
            </a:r>
          </a:p>
          <a:p>
            <a:r>
              <a:rPr lang="en-US" sz="1200" b="0" i="0" u="none" strike="noStrike" kern="1200" dirty="0">
                <a:solidFill>
                  <a:schemeClr val="tx1"/>
                </a:solidFill>
                <a:effectLst/>
                <a:latin typeface="+mn-lt"/>
                <a:ea typeface="+mn-ea"/>
                <a:cs typeface="+mn-cs"/>
              </a:rPr>
              <a:t>    3. For as Malachi put it: "</a:t>
            </a:r>
            <a:r>
              <a:rPr lang="en-US" sz="1200" b="1" i="1" u="none" strike="noStrike" kern="1200" dirty="0">
                <a:solidFill>
                  <a:schemeClr val="tx1"/>
                </a:solidFill>
                <a:effectLst/>
                <a:latin typeface="+mn-lt"/>
                <a:ea typeface="+mn-ea"/>
                <a:cs typeface="+mn-cs"/>
              </a:rPr>
              <a:t>I, Jehovah, change no</a:t>
            </a:r>
            <a:r>
              <a:rPr lang="en-US" sz="1200" b="1" i="0" u="none" strike="noStrike" kern="1200" dirty="0">
                <a:solidFill>
                  <a:schemeClr val="tx1"/>
                </a:solidFill>
                <a:effectLst/>
                <a:latin typeface="+mn-lt"/>
                <a:ea typeface="+mn-ea"/>
                <a:cs typeface="+mn-cs"/>
              </a:rPr>
              <a:t>t</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Malachi 3:6</a:t>
            </a:r>
            <a:r>
              <a:rPr lang="en-US" sz="1200" b="0" i="0" u="none" strike="noStrike" kern="1200" dirty="0">
                <a:solidFill>
                  <a:schemeClr val="tx1"/>
                </a:solidFill>
                <a:effectLst/>
                <a:latin typeface="+mn-lt"/>
                <a:ea typeface="+mn-ea"/>
                <a:cs typeface="+mn-cs"/>
              </a:rPr>
              <a:t>).</a:t>
            </a:r>
            <a:endParaRPr lang="en-US" dirty="0"/>
          </a:p>
          <a:p>
            <a:pPr rtl="0"/>
            <a:r>
              <a:rPr lang="en-US" sz="1200" b="0" i="1" u="none" strike="noStrike" kern="1200" baseline="0" dirty="0">
                <a:solidFill>
                  <a:schemeClr val="tx1"/>
                </a:solidFill>
                <a:latin typeface="+mn-lt"/>
                <a:ea typeface="+mn-ea"/>
                <a:cs typeface="+mn-cs"/>
              </a:rPr>
              <a:t>Then God saw their works, that they turned from their evil way; and God relented from the disaster that He had said He would bring upon them, and He did not do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Jonah 3:10</a:t>
            </a:r>
            <a:r>
              <a:rPr lang="en-US" sz="1200" b="0" i="0" u="none" strike="noStrike" kern="1200" baseline="0" dirty="0">
                <a:solidFill>
                  <a:schemeClr val="tx1"/>
                </a:solidFill>
                <a:latin typeface="+mn-lt"/>
                <a:ea typeface="+mn-ea"/>
                <a:cs typeface="+mn-cs"/>
              </a:rPr>
              <a:t>)</a:t>
            </a:r>
          </a:p>
          <a:p>
            <a:pPr rtl="0"/>
            <a:r>
              <a:rPr lang="en-US" sz="1200" b="0" i="0" u="none" strike="noStrike" kern="1200" dirty="0">
                <a:solidFill>
                  <a:schemeClr val="tx1"/>
                </a:solidFill>
                <a:effectLst/>
                <a:latin typeface="+mn-lt"/>
                <a:ea typeface="+mn-ea"/>
                <a:cs typeface="+mn-cs"/>
              </a:rPr>
              <a:t>    3. The hardening and corruption of all mankind having become total and final, God announced the summary punishment and destruction of it; but before announcing the nature of the destruction, he indicated Noah as an exception, through whom a new beginning for mankind would come.</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BDA956-C0F0-4CF4-A5DE-69DEB4775909}" type="slidenum">
              <a:rPr lang="en-US" smtClean="0"/>
              <a:t>12</a:t>
            </a:fld>
            <a:endParaRPr lang="en-US"/>
          </a:p>
        </p:txBody>
      </p:sp>
    </p:spTree>
    <p:extLst>
      <p:ext uri="{BB962C8B-B14F-4D97-AF65-F5344CB8AC3E}">
        <p14:creationId xmlns:p14="http://schemas.microsoft.com/office/powerpoint/2010/main" val="165500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altLang="en-US" sz="1200" b="0" dirty="0">
                <a:latin typeface="Times New Roman" panose="02020603050405020304" pitchFamily="18" charset="0"/>
                <a:cs typeface="Times New Roman" panose="02020603050405020304" pitchFamily="18" charset="0"/>
              </a:rPr>
              <a:t>Have you thanked your Earthly Father for his scarred hands? </a:t>
            </a:r>
          </a:p>
          <a:p>
            <a:r>
              <a:rPr lang="en-US" dirty="0"/>
              <a:t>&gt;&gt;&gt;&gt;&gt;&gt;&gt;&gt;&gt;&gt;&gt;&gt;&gt;&gt;&gt;&gt;&gt;&gt;&gt;&gt;</a:t>
            </a:r>
          </a:p>
          <a:p>
            <a:r>
              <a:rPr lang="en-US" dirty="0"/>
              <a:t>    1. Father’s Day is not the only day available to Thank your Earthly Father for his service and his scarred hands.</a:t>
            </a:r>
          </a:p>
          <a:p>
            <a:r>
              <a:rPr lang="en-US" dirty="0"/>
              <a:t>    2. Many do not dwell on the things that are done by their Fathers to provide for this life.</a:t>
            </a:r>
          </a:p>
          <a:p>
            <a:r>
              <a:rPr lang="en-US" dirty="0"/>
              <a:t>   </a:t>
            </a:r>
          </a:p>
        </p:txBody>
      </p:sp>
      <p:sp>
        <p:nvSpPr>
          <p:cNvPr id="4" name="Slide Number Placeholder 3"/>
          <p:cNvSpPr>
            <a:spLocks noGrp="1"/>
          </p:cNvSpPr>
          <p:nvPr>
            <p:ph type="sldNum" sz="quarter" idx="5"/>
          </p:nvPr>
        </p:nvSpPr>
        <p:spPr/>
        <p:txBody>
          <a:bodyPr/>
          <a:lstStyle/>
          <a:p>
            <a:fld id="{E6BDA956-C0F0-4CF4-A5DE-69DEB4775909}" type="slidenum">
              <a:rPr lang="en-US" smtClean="0"/>
              <a:t>13</a:t>
            </a:fld>
            <a:endParaRPr lang="en-US"/>
          </a:p>
        </p:txBody>
      </p:sp>
    </p:spTree>
    <p:extLst>
      <p:ext uri="{BB962C8B-B14F-4D97-AF65-F5344CB8AC3E}">
        <p14:creationId xmlns:p14="http://schemas.microsoft.com/office/powerpoint/2010/main" val="242014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More important</a:t>
            </a:r>
          </a:p>
          <a:p>
            <a:r>
              <a:rPr lang="en-US" dirty="0"/>
              <a: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Have you Thanked your Heavenly Father for his scarred hands?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2. The nails of the cross, the pierced side, the battle with Satan and his angels, and the victory over death, did not come without cost or effort on the Lord’s part.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3. We need to thank God every day for His scarred hands!</a:t>
            </a:r>
          </a:p>
          <a:p>
            <a:endParaRPr lang="en-US" dirty="0"/>
          </a:p>
        </p:txBody>
      </p:sp>
      <p:sp>
        <p:nvSpPr>
          <p:cNvPr id="4" name="Slide Number Placeholder 3"/>
          <p:cNvSpPr>
            <a:spLocks noGrp="1"/>
          </p:cNvSpPr>
          <p:nvPr>
            <p:ph type="sldNum" sz="quarter" idx="5"/>
          </p:nvPr>
        </p:nvSpPr>
        <p:spPr/>
        <p:txBody>
          <a:bodyPr/>
          <a:lstStyle/>
          <a:p>
            <a:fld id="{E6BDA956-C0F0-4CF4-A5DE-69DEB4775909}" type="slidenum">
              <a:rPr lang="en-US" smtClean="0"/>
              <a:t>14</a:t>
            </a:fld>
            <a:endParaRPr lang="en-US"/>
          </a:p>
        </p:txBody>
      </p:sp>
    </p:spTree>
    <p:extLst>
      <p:ext uri="{BB962C8B-B14F-4D97-AF65-F5344CB8AC3E}">
        <p14:creationId xmlns:p14="http://schemas.microsoft.com/office/powerpoint/2010/main" val="83775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Invitation: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t>
            </a:r>
            <a:r>
              <a:rPr lang="en-US" sz="1200" b="0" i="1" u="none" strike="noStrike" kern="1200" dirty="0">
                <a:solidFill>
                  <a:schemeClr val="tx1"/>
                </a:solidFill>
                <a:effectLst/>
                <a:latin typeface="+mn-lt"/>
                <a:ea typeface="+mn-ea"/>
                <a:cs typeface="+mn-cs"/>
              </a:rPr>
              <a:t>But those </a:t>
            </a:r>
            <a:r>
              <a:rPr lang="en-US" sz="1200" b="1" i="1" u="none" strike="noStrike" kern="1200" dirty="0">
                <a:solidFill>
                  <a:schemeClr val="tx1"/>
                </a:solidFill>
                <a:effectLst/>
                <a:latin typeface="+mn-lt"/>
                <a:ea typeface="+mn-ea"/>
                <a:cs typeface="+mn-cs"/>
              </a:rPr>
              <a:t>mine enemies </a:t>
            </a:r>
            <a:r>
              <a:rPr lang="en-US" sz="1200" b="0" i="1" u="none" strike="noStrike" kern="1200" dirty="0">
                <a:solidFill>
                  <a:schemeClr val="tx1"/>
                </a:solidFill>
                <a:effectLst/>
                <a:latin typeface="+mn-lt"/>
                <a:ea typeface="+mn-ea"/>
                <a:cs typeface="+mn-cs"/>
              </a:rPr>
              <a:t>that would not </a:t>
            </a:r>
            <a:r>
              <a:rPr lang="en-US" sz="1200" b="1" i="1" u="none" strike="noStrike" kern="1200" dirty="0">
                <a:solidFill>
                  <a:schemeClr val="tx1"/>
                </a:solidFill>
                <a:effectLst/>
                <a:latin typeface="+mn-lt"/>
                <a:ea typeface="+mn-ea"/>
                <a:cs typeface="+mn-cs"/>
              </a:rPr>
              <a:t>that I should reign over them</a:t>
            </a:r>
            <a:r>
              <a:rPr lang="en-US" sz="1200" b="0" i="1" u="none" strike="noStrike" kern="1200" dirty="0">
                <a:solidFill>
                  <a:schemeClr val="tx1"/>
                </a:solidFill>
                <a:effectLst/>
                <a:latin typeface="+mn-lt"/>
                <a:ea typeface="+mn-ea"/>
                <a:cs typeface="+mn-cs"/>
              </a:rPr>
              <a:t>, bring hither, </a:t>
            </a:r>
            <a:r>
              <a:rPr lang="en-US" sz="1200" b="1" i="1" u="none" strike="noStrike" kern="1200" dirty="0">
                <a:solidFill>
                  <a:schemeClr val="tx1"/>
                </a:solidFill>
                <a:effectLst/>
                <a:latin typeface="+mn-lt"/>
                <a:ea typeface="+mn-ea"/>
                <a:cs typeface="+mn-cs"/>
              </a:rPr>
              <a:t>and slay them before me</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Luke 19:27</a:t>
            </a:r>
            <a:r>
              <a:rPr lang="en-US" sz="1200" b="0" i="0" u="none" strike="noStrike"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1. Does Christ reign over you now?</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2. I know that you have heard the word – </a:t>
            </a:r>
            <a:r>
              <a:rPr lang="en-US" sz="1200" b="1" kern="1200" dirty="0">
                <a:solidFill>
                  <a:schemeClr val="tx1"/>
                </a:solidFill>
                <a:effectLst/>
                <a:latin typeface="+mn-lt"/>
                <a:ea typeface="+mn-ea"/>
                <a:cs typeface="+mn-cs"/>
              </a:rPr>
              <a:t>Romans 10: 17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then faith comes by hearing, and hearing by the word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10:17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3. Why do you not Believe it – </a:t>
            </a:r>
            <a:r>
              <a:rPr lang="en-US" sz="1200" b="1" kern="1200" dirty="0">
                <a:solidFill>
                  <a:schemeClr val="tx1"/>
                </a:solidFill>
                <a:effectLst/>
                <a:latin typeface="+mn-lt"/>
                <a:ea typeface="+mn-ea"/>
                <a:cs typeface="+mn-cs"/>
              </a:rPr>
              <a:t>John 8:24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Therefore I said to you that you will die in your sins; for if you do not believe that I am He, you will die in your sins."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John 8:24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4. Acknowledge, that is Repent of your Sins – </a:t>
            </a:r>
            <a:r>
              <a:rPr lang="en-US" sz="1200" b="1" kern="1200" dirty="0">
                <a:solidFill>
                  <a:schemeClr val="tx1"/>
                </a:solidFill>
                <a:effectLst/>
                <a:latin typeface="+mn-lt"/>
                <a:ea typeface="+mn-ea"/>
                <a:cs typeface="+mn-cs"/>
              </a:rPr>
              <a:t>Acts 2:38 &amp; Acts 17:30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Truly, these times of ignorance God overlooked, but now commands all men everywhere to repent,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Acts 17:30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5. Confess Jesus as your Lord and your belief that God raised Him from the dead. – </a:t>
            </a:r>
            <a:r>
              <a:rPr lang="en-US" sz="1200" b="1" kern="1200" dirty="0">
                <a:solidFill>
                  <a:schemeClr val="tx1"/>
                </a:solidFill>
                <a:effectLst/>
                <a:latin typeface="+mn-lt"/>
                <a:ea typeface="+mn-ea"/>
                <a:cs typeface="+mn-cs"/>
              </a:rPr>
              <a:t>Romans 10: 9,10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that if you confess with your mouth the Lord Jesus and believe in your heart that God has raised Him from the dead, you will be saved. For with the heart one believes unto righteousness, and with the mouth confession is made unto salvation.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10:9-10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6. Be obedient to the command to be Baptized for Forgiveness of sins – </a:t>
            </a:r>
            <a:r>
              <a:rPr lang="en-US" sz="1200" b="1" kern="1200" dirty="0">
                <a:solidFill>
                  <a:schemeClr val="tx1"/>
                </a:solidFill>
                <a:effectLst/>
                <a:latin typeface="+mn-lt"/>
                <a:ea typeface="+mn-ea"/>
                <a:cs typeface="+mn-cs"/>
              </a:rPr>
              <a:t>Acts 2:38 &amp; Acts 22:16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now why are you waiting? Arise and be baptized, and wash away your sins, calling on the name of the Lord.' (</a:t>
            </a:r>
            <a:r>
              <a:rPr lang="en-US" sz="1200" b="1" kern="1200" dirty="0">
                <a:solidFill>
                  <a:schemeClr val="tx1"/>
                </a:solidFill>
                <a:effectLst/>
                <a:latin typeface="+mn-lt"/>
                <a:ea typeface="+mn-ea"/>
                <a:cs typeface="+mn-cs"/>
              </a:rPr>
              <a:t>Acts 22:16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6BDA956-C0F0-4CF4-A5DE-69DEB4775909}" type="slidenum">
              <a:rPr lang="en-US" smtClean="0"/>
              <a:t>15</a:t>
            </a:fld>
            <a:endParaRPr lang="en-US"/>
          </a:p>
        </p:txBody>
      </p:sp>
    </p:spTree>
    <p:extLst>
      <p:ext uri="{BB962C8B-B14F-4D97-AF65-F5344CB8AC3E}">
        <p14:creationId xmlns:p14="http://schemas.microsoft.com/office/powerpoint/2010/main" val="171385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I caught part of George H. W. Bush’s funeral service and I noted the face of his son George W. Bush.</a:t>
            </a:r>
          </a:p>
          <a:p>
            <a:r>
              <a:rPr lang="en-US" dirty="0"/>
              <a:t>    2. It ran the full of the emotional expressions that one would expect from a son during the loss of his father that truly loved him.</a:t>
            </a:r>
          </a:p>
          <a:p>
            <a:r>
              <a:rPr lang="en-US" dirty="0"/>
              <a:t>    3. There were moments of joy, moments of sadness, moments of love, moments of excitement, moments of humor, moments of warmth, and moments of pure pride for the life his father had lived.</a:t>
            </a:r>
          </a:p>
          <a:p>
            <a:r>
              <a:rPr lang="en-US" dirty="0"/>
              <a:t>    4. Several times it was mentioned how much pride that </a:t>
            </a:r>
            <a:r>
              <a:rPr lang="en-US" b="1" dirty="0"/>
              <a:t>George the father</a:t>
            </a:r>
            <a:r>
              <a:rPr lang="en-US" dirty="0"/>
              <a:t> had for </a:t>
            </a:r>
            <a:r>
              <a:rPr lang="en-US" b="1" dirty="0"/>
              <a:t>George his son </a:t>
            </a:r>
            <a:r>
              <a:rPr lang="en-US" dirty="0"/>
              <a:t>when he became president.</a:t>
            </a:r>
          </a:p>
          <a:p>
            <a:r>
              <a:rPr lang="en-US" dirty="0"/>
              <a:t>    5. We know of the father’s war service, his getting shot down over the ocean, and the many years he spent in the oil field before entering the political life.</a:t>
            </a:r>
          </a:p>
          <a:p>
            <a:r>
              <a:rPr lang="en-US" dirty="0"/>
              <a:t>    6. All those years of strife created a gentle, loving man, with strong hands, hands that were to guide this country for four years war and treaties.</a:t>
            </a:r>
          </a:p>
          <a:p>
            <a:r>
              <a:rPr lang="en-US" dirty="0"/>
              <a:t>&gt;&gt;&gt;&gt;&gt;&gt;&gt;&gt;&gt;&gt;&gt;&gt;&gt;&gt;&gt;&gt;&gt;&gt;&gt;&gt;&gt;&gt;&gt;&gt;&gt;&gt;&gt;&gt;&gt;&gt;&gt;&gt;&gt;&gt;&gt;&gt;&gt;&gt;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7. </a:t>
            </a:r>
            <a:r>
              <a:rPr lang="en-US" altLang="en-US" sz="1200" b="0" dirty="0">
                <a:latin typeface="Times New Roman" panose="02020603050405020304" pitchFamily="18" charset="0"/>
              </a:rPr>
              <a:t>And the metaphorical sacrifice of a father’s hands is a picture of his love.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rPr>
              <a:t>    8. Are your hands a picture of love?</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BDA956-C0F0-4CF4-A5DE-69DEB4775909}" type="slidenum">
              <a:rPr lang="en-US" smtClean="0"/>
              <a:t>4</a:t>
            </a:fld>
            <a:endParaRPr lang="en-US"/>
          </a:p>
        </p:txBody>
      </p:sp>
    </p:spTree>
    <p:extLst>
      <p:ext uri="{BB962C8B-B14F-4D97-AF65-F5344CB8AC3E}">
        <p14:creationId xmlns:p14="http://schemas.microsoft.com/office/powerpoint/2010/main" val="4232597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rPr>
              <a:t>    1. We are, as Fathers, to be workers, since the time of Adam.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rPr>
              <a:t>    2. Satan the murderer brought death to mankind which resulted in punishment from God the Father for disobedience.</a:t>
            </a:r>
          </a:p>
          <a:p>
            <a:pPr rtl="0"/>
            <a:r>
              <a:rPr lang="en-US" sz="1200" b="0" i="1" u="none" strike="noStrike" kern="1200" baseline="0" dirty="0">
                <a:solidFill>
                  <a:schemeClr val="tx1"/>
                </a:solidFill>
                <a:latin typeface="+mn-lt"/>
                <a:ea typeface="+mn-ea"/>
                <a:cs typeface="+mn-cs"/>
              </a:rPr>
              <a:t>Then to Adam He said, "Because you have </a:t>
            </a:r>
            <a:r>
              <a:rPr lang="en-US" sz="1200" b="1" i="1" u="none" strike="noStrike" kern="1200" baseline="0" dirty="0">
                <a:solidFill>
                  <a:schemeClr val="tx1"/>
                </a:solidFill>
                <a:latin typeface="+mn-lt"/>
                <a:ea typeface="+mn-ea"/>
                <a:cs typeface="+mn-cs"/>
              </a:rPr>
              <a:t>heeded the voice of your wife </a:t>
            </a:r>
            <a:r>
              <a:rPr lang="en-US" sz="1200" b="0" i="1" u="none" strike="noStrike" kern="1200" baseline="0" dirty="0">
                <a:solidFill>
                  <a:schemeClr val="tx1"/>
                </a:solidFill>
                <a:latin typeface="+mn-lt"/>
                <a:ea typeface="+mn-ea"/>
                <a:cs typeface="+mn-cs"/>
              </a:rPr>
              <a:t>and have eaten from the tree of which I commanded you, saying, 'You shall not eat of it': "Cursed is the ground for your sake; </a:t>
            </a:r>
            <a:r>
              <a:rPr lang="en-US" sz="1200" b="1" i="1" u="none" strike="noStrike" kern="1200" baseline="0" dirty="0">
                <a:solidFill>
                  <a:schemeClr val="tx1"/>
                </a:solidFill>
                <a:latin typeface="+mn-lt"/>
                <a:ea typeface="+mn-ea"/>
                <a:cs typeface="+mn-cs"/>
              </a:rPr>
              <a:t>In toil you shall eat of it </a:t>
            </a:r>
            <a:r>
              <a:rPr lang="en-US" sz="1200" b="0" i="1" u="none" strike="noStrike" kern="1200" baseline="0" dirty="0">
                <a:solidFill>
                  <a:schemeClr val="tx1"/>
                </a:solidFill>
                <a:latin typeface="+mn-lt"/>
                <a:ea typeface="+mn-ea"/>
                <a:cs typeface="+mn-cs"/>
              </a:rPr>
              <a:t>All the days of your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3:17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a:t>
            </a:r>
          </a:p>
          <a:p>
            <a:pPr rtl="0"/>
            <a:r>
              <a:rPr lang="en-US" sz="1200" b="0" i="0" u="none" strike="noStrike" kern="1200" baseline="0" dirty="0">
                <a:solidFill>
                  <a:schemeClr val="tx1"/>
                </a:solidFill>
                <a:latin typeface="+mn-lt"/>
                <a:ea typeface="+mn-ea"/>
                <a:cs typeface="+mn-cs"/>
              </a:rPr>
              <a:t>    3. And the work of a man will end: when he dies.</a:t>
            </a:r>
            <a:endParaRPr lang="en-US" altLang="en-US" sz="1200" b="0" dirty="0">
              <a:latin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In the sweat of your face you shall eat bread </a:t>
            </a:r>
            <a:r>
              <a:rPr lang="en-US" sz="1200" b="1" i="1" u="none" strike="noStrike" kern="1200" baseline="0" dirty="0">
                <a:solidFill>
                  <a:schemeClr val="tx1"/>
                </a:solidFill>
                <a:latin typeface="+mn-lt"/>
                <a:ea typeface="+mn-ea"/>
                <a:cs typeface="+mn-cs"/>
              </a:rPr>
              <a:t>Till you return to the ground</a:t>
            </a:r>
            <a:r>
              <a:rPr lang="en-US" sz="1200" b="0" i="1" u="none" strike="noStrike" kern="1200" baseline="0" dirty="0">
                <a:solidFill>
                  <a:schemeClr val="tx1"/>
                </a:solidFill>
                <a:latin typeface="+mn-lt"/>
                <a:ea typeface="+mn-ea"/>
                <a:cs typeface="+mn-cs"/>
              </a:rPr>
              <a:t>, For out of it you were taken; For dust you are, And to dust you shall return."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3:19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6BDA956-C0F0-4CF4-A5DE-69DEB4775909}" type="slidenum">
              <a:rPr lang="en-US" smtClean="0"/>
              <a:t>5</a:t>
            </a:fld>
            <a:endParaRPr lang="en-US"/>
          </a:p>
        </p:txBody>
      </p:sp>
    </p:spTree>
    <p:extLst>
      <p:ext uri="{BB962C8B-B14F-4D97-AF65-F5344CB8AC3E}">
        <p14:creationId xmlns:p14="http://schemas.microsoft.com/office/powerpoint/2010/main" val="347630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    I. Point number 1: </a:t>
            </a:r>
            <a:r>
              <a:rPr lang="en-US" sz="1200" b="1" i="0" u="none" strike="noStrike" kern="1200" baseline="0" dirty="0">
                <a:solidFill>
                  <a:schemeClr val="tx1"/>
                </a:solidFill>
                <a:latin typeface="+mn-lt"/>
                <a:ea typeface="+mn-ea"/>
                <a:cs typeface="+mn-cs"/>
              </a:rPr>
              <a:t>God’s hands are strong!!!</a:t>
            </a:r>
          </a:p>
          <a:p>
            <a:pPr rtl="0"/>
            <a:r>
              <a:rPr lang="en-US" sz="1200" b="0" i="0" u="none" strike="noStrike" kern="1200" baseline="0" dirty="0">
                <a:solidFill>
                  <a:schemeClr val="tx1"/>
                </a:solidFill>
                <a:latin typeface="+mn-lt"/>
                <a:ea typeface="+mn-ea"/>
                <a:cs typeface="+mn-cs"/>
              </a:rPr>
              <a:t>    2. God created the Universe and all that is in it.</a:t>
            </a:r>
          </a:p>
          <a:p>
            <a:pPr rtl="0"/>
            <a:r>
              <a:rPr lang="en-US" sz="1200" b="0" i="1" u="none" strike="noStrike" kern="1200" baseline="0" dirty="0">
                <a:solidFill>
                  <a:schemeClr val="tx1"/>
                </a:solidFill>
                <a:latin typeface="+mn-lt"/>
                <a:ea typeface="+mn-ea"/>
                <a:cs typeface="+mn-cs"/>
              </a:rPr>
              <a:t>In the beginning God created the heavens and the earth.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It makes no difference </a:t>
            </a:r>
            <a:r>
              <a:rPr lang="en-US" sz="1200" b="1" i="0" u="none" strike="noStrike" kern="1200" baseline="0" dirty="0">
                <a:solidFill>
                  <a:schemeClr val="tx1"/>
                </a:solidFill>
                <a:latin typeface="+mn-lt"/>
                <a:ea typeface="+mn-ea"/>
                <a:cs typeface="+mn-cs"/>
              </a:rPr>
              <a:t>what the scientist say </a:t>
            </a:r>
            <a:r>
              <a:rPr lang="en-US" sz="1200" b="0" i="0" u="none" strike="noStrike" kern="1200" baseline="0" dirty="0">
                <a:solidFill>
                  <a:schemeClr val="tx1"/>
                </a:solidFill>
                <a:latin typeface="+mn-lt"/>
                <a:ea typeface="+mn-ea"/>
                <a:cs typeface="+mn-cs"/>
              </a:rPr>
              <a:t>about evolution, today, they can’t even tell the sex of a child </a:t>
            </a:r>
            <a:r>
              <a:rPr lang="en-US" sz="1200" b="1" i="0" u="none" strike="noStrike" kern="1200" baseline="0" dirty="0">
                <a:solidFill>
                  <a:schemeClr val="tx1"/>
                </a:solidFill>
                <a:latin typeface="+mn-lt"/>
                <a:ea typeface="+mn-ea"/>
                <a:cs typeface="+mn-cs"/>
              </a:rPr>
              <a:t>age 15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b. Our scientist say, “If he thinks he is a girl, who are you to contradict him?”</a:t>
            </a:r>
          </a:p>
          <a:p>
            <a:pPr rtl="0"/>
            <a:r>
              <a:rPr lang="en-US" sz="1200" b="0" i="0" u="none" strike="noStrike" kern="1200" baseline="0" dirty="0">
                <a:solidFill>
                  <a:schemeClr val="tx1"/>
                </a:solidFill>
                <a:latin typeface="+mn-lt"/>
                <a:ea typeface="+mn-ea"/>
                <a:cs typeface="+mn-cs"/>
              </a:rPr>
              <a:t>    3. God’s hands are strong enough to punish you and destroy the things you create,</a:t>
            </a:r>
            <a:r>
              <a:rPr lang="en-US" sz="1200" b="1" i="0" u="none" strike="noStrike" kern="1200" baseline="0" dirty="0">
                <a:solidFill>
                  <a:schemeClr val="tx1"/>
                </a:solidFill>
                <a:latin typeface="+mn-lt"/>
                <a:ea typeface="+mn-ea"/>
                <a:cs typeface="+mn-cs"/>
              </a:rPr>
              <a:t> if </a:t>
            </a:r>
            <a:r>
              <a:rPr lang="en-US" sz="1200" b="0" i="0" u="none" strike="noStrike" kern="1200" baseline="0" dirty="0">
                <a:solidFill>
                  <a:schemeClr val="tx1"/>
                </a:solidFill>
                <a:latin typeface="+mn-lt"/>
                <a:ea typeface="+mn-ea"/>
                <a:cs typeface="+mn-cs"/>
              </a:rPr>
              <a:t>they</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displease Him.</a:t>
            </a:r>
          </a:p>
          <a:p>
            <a:pPr rtl="0"/>
            <a:r>
              <a:rPr lang="en-US" sz="1200" b="0" i="0" u="none" strike="noStrike" kern="1200" baseline="0" dirty="0">
                <a:solidFill>
                  <a:schemeClr val="tx1"/>
                </a:solidFill>
                <a:latin typeface="+mn-lt"/>
                <a:ea typeface="+mn-ea"/>
                <a:cs typeface="+mn-cs"/>
              </a:rPr>
              <a:t>&gt;&gt;&gt;&gt;&gt;&gt;&gt;&gt;&gt;&gt;&gt;&gt;&gt;&gt;&gt;&gt;&gt;&gt;&gt;&gt;&gt;&gt;&gt;&gt;</a:t>
            </a:r>
          </a:p>
          <a:p>
            <a:pPr rtl="0"/>
            <a:r>
              <a:rPr lang="en-US" sz="1200" b="0" i="0" u="none" strike="noStrike" kern="1200" baseline="0" dirty="0">
                <a:solidFill>
                  <a:schemeClr val="tx1"/>
                </a:solidFill>
                <a:latin typeface="+mn-lt"/>
                <a:ea typeface="+mn-ea"/>
                <a:cs typeface="+mn-cs"/>
              </a:rPr>
              <a:t>    4. What about the name </a:t>
            </a:r>
            <a:r>
              <a:rPr lang="en-US" sz="1200" b="1" i="0" u="none" strike="noStrike" kern="1200" baseline="0" dirty="0">
                <a:solidFill>
                  <a:schemeClr val="tx1"/>
                </a:solidFill>
                <a:latin typeface="+mn-lt"/>
                <a:ea typeface="+mn-ea"/>
                <a:cs typeface="+mn-cs"/>
              </a:rPr>
              <a:t>Jachin</a:t>
            </a:r>
            <a:r>
              <a:rPr lang="en-US" sz="1200" b="0" i="0" u="none" strike="noStrike" kern="1200" baseline="0" dirty="0">
                <a:solidFill>
                  <a:schemeClr val="tx1"/>
                </a:solidFill>
                <a:latin typeface="+mn-lt"/>
                <a:ea typeface="+mn-ea"/>
                <a:cs typeface="+mn-cs"/>
              </a:rPr>
              <a:t>, (He Establishes - in Hebrew) what does it mean to you?</a:t>
            </a:r>
          </a:p>
          <a:p>
            <a:pPr rtl="0"/>
            <a:r>
              <a:rPr lang="en-US" sz="1200" b="0" i="0" u="none" strike="noStrike" kern="1200" baseline="0" dirty="0">
                <a:solidFill>
                  <a:schemeClr val="tx1"/>
                </a:solidFill>
                <a:latin typeface="+mn-lt"/>
                <a:ea typeface="+mn-ea"/>
                <a:cs typeface="+mn-cs"/>
              </a:rPr>
              <a:t>&gt;&gt;&gt;&gt;&gt;&gt;&gt;&gt;&gt;&gt;&gt;&gt;&gt;&gt;&gt;&gt;&gt;&gt;&gt;&gt;&gt;&gt;&gt;&gt;</a:t>
            </a:r>
          </a:p>
          <a:p>
            <a:pPr rtl="0"/>
            <a:r>
              <a:rPr lang="en-US" sz="1200" b="0" i="0" u="none" strike="noStrike" kern="1200" baseline="0" dirty="0">
                <a:solidFill>
                  <a:schemeClr val="tx1"/>
                </a:solidFill>
                <a:latin typeface="+mn-lt"/>
                <a:ea typeface="+mn-ea"/>
                <a:cs typeface="+mn-cs"/>
              </a:rPr>
              <a:t>    5. What does the name </a:t>
            </a:r>
            <a:r>
              <a:rPr lang="en-US" sz="1200" b="1" i="0" u="none" strike="noStrike" kern="1200" baseline="0" dirty="0">
                <a:solidFill>
                  <a:schemeClr val="tx1"/>
                </a:solidFill>
                <a:latin typeface="+mn-lt"/>
                <a:ea typeface="+mn-ea"/>
                <a:cs typeface="+mn-cs"/>
              </a:rPr>
              <a:t>Boaz</a:t>
            </a:r>
            <a:r>
              <a:rPr lang="en-US" sz="1200" b="0" i="0" u="none" strike="noStrike" kern="1200" baseline="0" dirty="0">
                <a:solidFill>
                  <a:schemeClr val="tx1"/>
                </a:solidFill>
                <a:latin typeface="+mn-lt"/>
                <a:ea typeface="+mn-ea"/>
                <a:cs typeface="+mn-cs"/>
              </a:rPr>
              <a:t> (In Him is Strength - in Hebrew) mean to you; Is it the same as it meant to Solomon?</a:t>
            </a:r>
          </a:p>
          <a:p>
            <a:pPr rtl="0"/>
            <a:r>
              <a:rPr lang="en-US" sz="1200" b="0" i="0" u="none" strike="noStrike" kern="1200" baseline="0" dirty="0">
                <a:solidFill>
                  <a:schemeClr val="tx1"/>
                </a:solidFill>
                <a:latin typeface="+mn-lt"/>
                <a:ea typeface="+mn-ea"/>
                <a:cs typeface="+mn-cs"/>
              </a:rPr>
              <a:t>    6. If you think that Solomon thought it was the husband and kinsman of Ruth, you would be wrong!</a:t>
            </a:r>
          </a:p>
          <a:p>
            <a:pPr rtl="0"/>
            <a:r>
              <a:rPr lang="en-US" sz="1200" b="0" i="0" u="none" strike="noStrike" kern="1200" baseline="0" dirty="0">
                <a:solidFill>
                  <a:schemeClr val="tx1"/>
                </a:solidFill>
                <a:latin typeface="+mn-lt"/>
                <a:ea typeface="+mn-ea"/>
                <a:cs typeface="+mn-cs"/>
              </a:rPr>
              <a:t>    7. These are the names of the pillars that Solomon erected in front of the Temple he built for the God of Israel.</a:t>
            </a:r>
          </a:p>
          <a:p>
            <a:pPr rtl="0"/>
            <a:r>
              <a:rPr lang="en-US" sz="1200" b="0" i="0" u="none" strike="noStrike" kern="1200" baseline="0" dirty="0">
                <a:solidFill>
                  <a:schemeClr val="tx1"/>
                </a:solidFill>
                <a:latin typeface="+mn-lt"/>
                <a:ea typeface="+mn-ea"/>
                <a:cs typeface="+mn-cs"/>
              </a:rPr>
              <a:t>&gt;&gt;&gt;&gt;&gt;&gt;&gt;&gt;&gt;&gt;&gt;&gt;&gt;&gt;&gt;&gt;&gt;&gt;&gt;&gt;&gt;&gt;&gt;&gt;</a:t>
            </a:r>
          </a:p>
          <a:p>
            <a:pPr rtl="0"/>
            <a:r>
              <a:rPr lang="en-US" sz="1200" b="0" i="0" u="none" strike="noStrike" kern="1200" baseline="0" dirty="0">
                <a:solidFill>
                  <a:schemeClr val="tx1"/>
                </a:solidFill>
                <a:latin typeface="+mn-lt"/>
                <a:ea typeface="+mn-ea"/>
                <a:cs typeface="+mn-cs"/>
              </a:rPr>
              <a:t>    8. The only place you find them in the Bible are in </a:t>
            </a:r>
            <a:r>
              <a:rPr lang="en-US" sz="1200" b="1" i="0" u="none" strike="noStrike" kern="1200" baseline="0" dirty="0">
                <a:solidFill>
                  <a:schemeClr val="tx1"/>
                </a:solidFill>
                <a:latin typeface="+mn-lt"/>
                <a:ea typeface="+mn-ea"/>
                <a:cs typeface="+mn-cs"/>
              </a:rPr>
              <a:t>1 Kings 7:21 </a:t>
            </a:r>
            <a:r>
              <a:rPr lang="en-US" sz="1200" b="0" i="0" u="none" strike="noStrike" kern="1200" baseline="0" dirty="0">
                <a:solidFill>
                  <a:schemeClr val="tx1"/>
                </a:solidFill>
                <a:latin typeface="+mn-lt"/>
                <a:ea typeface="+mn-ea"/>
                <a:cs typeface="+mn-cs"/>
              </a:rPr>
              <a:t>and</a:t>
            </a:r>
            <a:r>
              <a:rPr lang="en-US" sz="1200" b="1" i="0" u="none" strike="noStrike" kern="1200" baseline="0" dirty="0">
                <a:solidFill>
                  <a:schemeClr val="tx1"/>
                </a:solidFill>
                <a:latin typeface="+mn-lt"/>
                <a:ea typeface="+mn-ea"/>
                <a:cs typeface="+mn-cs"/>
              </a:rPr>
              <a:t> 2 Chronicles 3:17</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Then he set up the pillars by the vestibule of the temple; he set up the pillar on the right and called its name Jachin, and he set up the pillar on the left and called its name Boaz.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Kings 7:21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9. These pillars were erected, not by the will of God, but by the conceited authority of Solomon’s will.</a:t>
            </a:r>
          </a:p>
          <a:p>
            <a:pPr rtl="0"/>
            <a:r>
              <a:rPr lang="en-US" sz="1200" b="0" i="0" u="none" strike="noStrike" kern="1200" baseline="0" dirty="0">
                <a:solidFill>
                  <a:schemeClr val="tx1"/>
                </a:solidFill>
                <a:latin typeface="+mn-lt"/>
                <a:ea typeface="+mn-ea"/>
                <a:cs typeface="+mn-cs"/>
              </a:rPr>
              <a:t>    10. They were of no value to the temple, no support for the roof, and were erected in front of the temple entrance where pagan temples placed their pillars.</a:t>
            </a:r>
          </a:p>
          <a:p>
            <a:pPr rtl="0"/>
            <a:r>
              <a:rPr lang="en-US" sz="1200" b="0" i="0" u="none" strike="noStrike" kern="1200" baseline="0" dirty="0">
                <a:solidFill>
                  <a:schemeClr val="tx1"/>
                </a:solidFill>
                <a:latin typeface="+mn-lt"/>
                <a:ea typeface="+mn-ea"/>
                <a:cs typeface="+mn-cs"/>
              </a:rPr>
              <a:t>    11. What might they have symbolized?</a:t>
            </a:r>
          </a:p>
          <a:p>
            <a:pPr rtl="0"/>
            <a:r>
              <a:rPr lang="en-US" sz="1200" b="0" i="0" u="none" strike="noStrike" kern="1200" baseline="0" dirty="0">
                <a:solidFill>
                  <a:schemeClr val="tx1"/>
                </a:solidFill>
                <a:latin typeface="+mn-lt"/>
                <a:ea typeface="+mn-ea"/>
                <a:cs typeface="+mn-cs"/>
              </a:rPr>
              <a:t>    12. “He Establishes and In Him is Strength” has no antecedent and is just applicable to Baal as to the God of Israel.</a:t>
            </a:r>
          </a:p>
          <a:p>
            <a:pPr rtl="0"/>
            <a:r>
              <a:rPr lang="en-US" sz="1200" b="0" i="0" u="none" strike="noStrike" kern="1200" baseline="0" dirty="0">
                <a:solidFill>
                  <a:schemeClr val="tx1"/>
                </a:solidFill>
                <a:latin typeface="+mn-lt"/>
                <a:ea typeface="+mn-ea"/>
                <a:cs typeface="+mn-cs"/>
              </a:rPr>
              <a:t>    13. Jehovah’s name was not on either pillar and Hiram of Tyre, the craftsman, was a pagan.</a:t>
            </a:r>
          </a:p>
          <a:p>
            <a:pPr rtl="0"/>
            <a:r>
              <a:rPr lang="en-US" sz="1200" b="0" i="0" u="none" strike="noStrike" kern="1200" baseline="0" dirty="0">
                <a:solidFill>
                  <a:schemeClr val="tx1"/>
                </a:solidFill>
                <a:latin typeface="+mn-lt"/>
                <a:ea typeface="+mn-ea"/>
                <a:cs typeface="+mn-cs"/>
              </a:rPr>
              <a:t>    14. Pillars and phalli were found all over the pagan east and Canaan in front of pagan temples.</a:t>
            </a:r>
          </a:p>
          <a:p>
            <a:pPr rtl="0"/>
            <a:r>
              <a:rPr lang="en-US" sz="1200" b="0" i="0" u="none" strike="noStrike" kern="1200" baseline="0" dirty="0">
                <a:solidFill>
                  <a:schemeClr val="tx1"/>
                </a:solidFill>
                <a:latin typeface="+mn-lt"/>
                <a:ea typeface="+mn-ea"/>
                <a:cs typeface="+mn-cs"/>
              </a:rPr>
              <a:t>    15. The word of God is found in opposition to these pagan pillars.</a:t>
            </a:r>
          </a:p>
          <a:p>
            <a:pPr rtl="0"/>
            <a:r>
              <a:rPr lang="en-US" sz="1200" b="0" i="0" u="none" strike="noStrike" kern="1200" baseline="0" dirty="0">
                <a:solidFill>
                  <a:schemeClr val="tx1"/>
                </a:solidFill>
                <a:latin typeface="+mn-lt"/>
                <a:ea typeface="+mn-ea"/>
                <a:cs typeface="+mn-cs"/>
              </a:rPr>
              <a:t>&gt;&gt;&gt;&gt;&gt;&gt;&gt;&gt;&gt;&gt;&gt;&gt;&gt;&gt;&gt;&gt;&gt;&gt;&gt;&gt;&gt;&gt;&gt;</a:t>
            </a:r>
          </a:p>
          <a:p>
            <a:pPr rtl="0"/>
            <a:r>
              <a:rPr lang="en-US" sz="1200" b="0" i="1" u="none" strike="noStrike" kern="1200" baseline="0" dirty="0">
                <a:solidFill>
                  <a:schemeClr val="tx1"/>
                </a:solidFill>
                <a:latin typeface="+mn-lt"/>
                <a:ea typeface="+mn-ea"/>
                <a:cs typeface="+mn-cs"/>
              </a:rPr>
              <a:t>And you shall destroy their altars, break their sacred pillars, and burn their wooden images with fire; you shall cut down the carved images of their gods and destroy their names from that place.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Deuteronomy 12:3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16. The next mention of them is of their destruction by the king of Babylon.</a:t>
            </a:r>
          </a:p>
          <a:p>
            <a:pPr rtl="0"/>
            <a:r>
              <a:rPr lang="en-US" sz="1200" b="0" i="0" u="none" strike="noStrike" kern="1200" baseline="0" dirty="0">
                <a:solidFill>
                  <a:schemeClr val="tx1"/>
                </a:solidFill>
                <a:latin typeface="+mn-lt"/>
                <a:ea typeface="+mn-ea"/>
                <a:cs typeface="+mn-cs"/>
              </a:rPr>
              <a:t>&gt;&gt;&gt;&gt;&gt;&gt;&gt;&gt;&gt;&gt;&gt;&gt;&gt;&gt;&gt;&gt;&gt;&gt;&gt;&gt;&gt;&gt;&gt;</a:t>
            </a:r>
          </a:p>
          <a:p>
            <a:pPr rtl="0"/>
            <a:r>
              <a:rPr lang="en-US" sz="1200" b="0" i="1" u="none" strike="noStrike" kern="1200" baseline="0" dirty="0">
                <a:solidFill>
                  <a:schemeClr val="tx1"/>
                </a:solidFill>
                <a:latin typeface="+mn-lt"/>
                <a:ea typeface="+mn-ea"/>
                <a:cs typeface="+mn-cs"/>
              </a:rPr>
              <a:t>The bronze pillars that were in the house of the LORD, and the carts and the bronze Sea that were in the house of the LORD, </a:t>
            </a:r>
            <a:r>
              <a:rPr lang="en-US" sz="1200" b="1" i="1" u="none" strike="noStrike" kern="1200" baseline="0" dirty="0">
                <a:solidFill>
                  <a:schemeClr val="tx1"/>
                </a:solidFill>
                <a:latin typeface="+mn-lt"/>
                <a:ea typeface="+mn-ea"/>
                <a:cs typeface="+mn-cs"/>
              </a:rPr>
              <a:t>the Chaldeans broke in pieces</a:t>
            </a:r>
            <a:r>
              <a:rPr lang="en-US" sz="1200" b="0" i="1" u="none" strike="noStrike" kern="1200" baseline="0" dirty="0">
                <a:solidFill>
                  <a:schemeClr val="tx1"/>
                </a:solidFill>
                <a:latin typeface="+mn-lt"/>
                <a:ea typeface="+mn-ea"/>
                <a:cs typeface="+mn-cs"/>
              </a:rPr>
              <a:t>, and carried all their bronze to Babylon.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Jeremiah 52:17</a:t>
            </a:r>
            <a:r>
              <a:rPr lang="en-US" sz="1200" b="0" i="0" u="none" strike="noStrike" kern="1200" baseline="0" dirty="0">
                <a:solidFill>
                  <a:schemeClr val="tx1"/>
                </a:solidFill>
                <a:latin typeface="+mn-lt"/>
                <a:ea typeface="+mn-ea"/>
                <a:cs typeface="+mn-cs"/>
              </a:rPr>
              <a:t>)</a:t>
            </a:r>
          </a:p>
          <a:p>
            <a:pPr rtl="0"/>
            <a:r>
              <a:rPr lang="en-US" sz="1200" b="1" i="1" u="none" strike="noStrike" kern="1200" baseline="0" dirty="0">
                <a:solidFill>
                  <a:schemeClr val="tx1"/>
                </a:solidFill>
                <a:latin typeface="+mn-lt"/>
                <a:ea typeface="+mn-ea"/>
                <a:cs typeface="+mn-cs"/>
              </a:rPr>
              <a:t>The two pillars</a:t>
            </a:r>
            <a:r>
              <a:rPr lang="en-US" sz="1200" b="0" i="1" u="none" strike="noStrike" kern="1200" baseline="0" dirty="0">
                <a:solidFill>
                  <a:schemeClr val="tx1"/>
                </a:solidFill>
                <a:latin typeface="+mn-lt"/>
                <a:ea typeface="+mn-ea"/>
                <a:cs typeface="+mn-cs"/>
              </a:rPr>
              <a:t>, one Sea, the twelve bronze bulls which were under it, and the carts, </a:t>
            </a:r>
            <a:r>
              <a:rPr lang="en-US" sz="1200" b="1" i="1" u="none" strike="noStrike" kern="1200" baseline="0" dirty="0">
                <a:solidFill>
                  <a:schemeClr val="tx1"/>
                </a:solidFill>
                <a:latin typeface="+mn-lt"/>
                <a:ea typeface="+mn-ea"/>
                <a:cs typeface="+mn-cs"/>
              </a:rPr>
              <a:t>which King Solomon had made for the house of the LORD</a:t>
            </a:r>
            <a:r>
              <a:rPr lang="en-US" sz="1200" b="0" i="1" u="none" strike="noStrike" kern="1200" baseline="0" dirty="0">
                <a:solidFill>
                  <a:schemeClr val="tx1"/>
                </a:solidFill>
                <a:latin typeface="+mn-lt"/>
                <a:ea typeface="+mn-ea"/>
                <a:cs typeface="+mn-cs"/>
              </a:rPr>
              <a:t> the bronze of all these articles was beyond measure.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Jeremiah 52:20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17. </a:t>
            </a:r>
            <a:r>
              <a:rPr lang="en-US" sz="1200" b="1" i="0" u="none" strike="noStrike" kern="1200" baseline="0" dirty="0">
                <a:solidFill>
                  <a:schemeClr val="tx1"/>
                </a:solidFill>
                <a:latin typeface="+mn-lt"/>
                <a:ea typeface="+mn-ea"/>
                <a:cs typeface="+mn-cs"/>
              </a:rPr>
              <a:t>Yes</a:t>
            </a:r>
            <a:r>
              <a:rPr lang="en-US" sz="1200" b="0" i="0" u="none" strike="noStrike" kern="1200" baseline="0" dirty="0">
                <a:solidFill>
                  <a:schemeClr val="tx1"/>
                </a:solidFill>
                <a:latin typeface="+mn-lt"/>
                <a:ea typeface="+mn-ea"/>
                <a:cs typeface="+mn-cs"/>
              </a:rPr>
              <a:t>, God’s hands are strong!!!!!</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BDA956-C0F0-4CF4-A5DE-69DEB4775909}" type="slidenum">
              <a:rPr lang="en-US" smtClean="0"/>
              <a:t>6</a:t>
            </a:fld>
            <a:endParaRPr lang="en-US"/>
          </a:p>
        </p:txBody>
      </p:sp>
    </p:spTree>
    <p:extLst>
      <p:ext uri="{BB962C8B-B14F-4D97-AF65-F5344CB8AC3E}">
        <p14:creationId xmlns:p14="http://schemas.microsoft.com/office/powerpoint/2010/main" val="133432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a:t>
            </a:r>
            <a:r>
              <a:rPr lang="en-US" b="0" dirty="0"/>
              <a:t>. </a:t>
            </a:r>
            <a:r>
              <a:rPr lang="en-US" altLang="en-US" sz="1200" b="0" dirty="0">
                <a:latin typeface="Times New Roman" panose="02020603050405020304" pitchFamily="18" charset="0"/>
              </a:rPr>
              <a:t>How Strong are your Father’s Hands???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rPr>
              <a:t>    2. Our Father’s hands are strong enough to hold back a mountain of water as we know, when Moses lead the children of Israel through the Red Sea.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rPr>
              <a:t>&gt;&gt;&gt;&gt;&gt;&gt;&gt;&gt;&gt;&gt;&gt;&gt;&gt;&gt;&gt;&gt;&gt;&gt;&gt;&gt;&gt;</a:t>
            </a:r>
          </a:p>
          <a:p>
            <a:pPr rtl="0"/>
            <a:r>
              <a:rPr lang="en-US" sz="1200" b="0" i="1" u="none" strike="noStrike" kern="1200" baseline="0" dirty="0">
                <a:solidFill>
                  <a:schemeClr val="tx1"/>
                </a:solidFill>
                <a:latin typeface="+mn-lt"/>
                <a:ea typeface="+mn-ea"/>
                <a:cs typeface="+mn-cs"/>
              </a:rPr>
              <a:t>Then Moses stretched out his hand over the sea; and the LORD caused the sea to go back by a strong east wind all that night, and made the sea into dry land, and the waters were divided.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Exodus 14:21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a:t>
            </a:r>
            <a:endParaRPr lang="en-US" altLang="en-US" sz="1200" b="0" dirty="0">
              <a:latin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But the children of Israel had walked on dry land in the midst of the sea, and the waters were a wall to them on their right hand and on their left.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Exodus 14:29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a:t>
            </a:r>
          </a:p>
          <a:p>
            <a:pPr rtl="0"/>
            <a:r>
              <a:rPr lang="en-US" sz="1200" b="0" i="1" u="none" strike="noStrike" kern="1200" baseline="0" dirty="0">
                <a:solidFill>
                  <a:schemeClr val="tx1"/>
                </a:solidFill>
                <a:latin typeface="+mn-lt"/>
                <a:ea typeface="+mn-ea"/>
                <a:cs typeface="+mn-cs"/>
              </a:rPr>
              <a:t>For the horses of Pharaoh went with his chariots and his horsemen into the sea, </a:t>
            </a:r>
            <a:r>
              <a:rPr lang="en-US" sz="1200" b="1" i="1" u="none" strike="noStrike" kern="1200" baseline="0" dirty="0">
                <a:solidFill>
                  <a:schemeClr val="tx1"/>
                </a:solidFill>
                <a:latin typeface="+mn-lt"/>
                <a:ea typeface="+mn-ea"/>
                <a:cs typeface="+mn-cs"/>
              </a:rPr>
              <a:t>and the LORD brought back the waters of the sea upon them</a:t>
            </a:r>
            <a:r>
              <a:rPr lang="en-US" sz="1200" b="0" i="1" u="none" strike="noStrike" kern="1200" baseline="0" dirty="0">
                <a:solidFill>
                  <a:schemeClr val="tx1"/>
                </a:solidFill>
                <a:latin typeface="+mn-lt"/>
                <a:ea typeface="+mn-ea"/>
                <a:cs typeface="+mn-cs"/>
              </a:rPr>
              <a:t>. But the children of Israel went on dry land in the midst of the sea.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Exodus 15:19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BDA956-C0F0-4CF4-A5DE-69DEB4775909}" type="slidenum">
              <a:rPr lang="en-US" smtClean="0"/>
              <a:t>7</a:t>
            </a:fld>
            <a:endParaRPr lang="en-US"/>
          </a:p>
        </p:txBody>
      </p:sp>
    </p:spTree>
    <p:extLst>
      <p:ext uri="{BB962C8B-B14F-4D97-AF65-F5344CB8AC3E}">
        <p14:creationId xmlns:p14="http://schemas.microsoft.com/office/powerpoint/2010/main" val="38280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    1. Point number II: </a:t>
            </a:r>
            <a:r>
              <a:rPr lang="en-US" sz="1200" b="1" i="0" u="none" strike="noStrike" kern="1200" baseline="0" dirty="0">
                <a:solidFill>
                  <a:schemeClr val="tx1"/>
                </a:solidFill>
                <a:latin typeface="+mn-lt"/>
                <a:ea typeface="+mn-ea"/>
                <a:cs typeface="+mn-cs"/>
              </a:rPr>
              <a:t>God’s Hands are Stable.</a:t>
            </a:r>
          </a:p>
          <a:p>
            <a:pPr rtl="0"/>
            <a:r>
              <a:rPr lang="en-US" sz="1200" b="0" i="0" u="none" strike="noStrike" kern="1200" baseline="0" dirty="0">
                <a:solidFill>
                  <a:schemeClr val="tx1"/>
                </a:solidFill>
                <a:latin typeface="+mn-lt"/>
                <a:ea typeface="+mn-ea"/>
                <a:cs typeface="+mn-cs"/>
              </a:rPr>
              <a:t>    2. Following the war with the Philistines, David understood the security of being in God’s stable hands</a:t>
            </a:r>
          </a:p>
          <a:p>
            <a:pPr rtl="0"/>
            <a:r>
              <a:rPr lang="en-US" sz="1200" b="0" i="0" u="none" strike="noStrike" kern="1200" baseline="0" dirty="0">
                <a:solidFill>
                  <a:schemeClr val="tx1"/>
                </a:solidFill>
                <a:latin typeface="+mn-lt"/>
                <a:ea typeface="+mn-ea"/>
                <a:cs typeface="+mn-cs"/>
              </a:rPr>
              <a:t>    3. He wrote these words in </a:t>
            </a:r>
            <a:r>
              <a:rPr lang="en-US" sz="1200" b="1" i="0" u="none" strike="noStrike" kern="1200" baseline="0" dirty="0">
                <a:solidFill>
                  <a:schemeClr val="tx1"/>
                </a:solidFill>
                <a:latin typeface="+mn-lt"/>
                <a:ea typeface="+mn-ea"/>
                <a:cs typeface="+mn-cs"/>
              </a:rPr>
              <a:t>1 Samuel 22:1-4. </a:t>
            </a:r>
          </a:p>
          <a:p>
            <a:pPr rtl="0"/>
            <a:r>
              <a:rPr lang="en-US" sz="1200" b="1" i="0" u="none" strike="noStrike" kern="1200" baseline="0" dirty="0">
                <a:solidFill>
                  <a:schemeClr val="tx1"/>
                </a:solidFill>
                <a:latin typeface="+mn-lt"/>
                <a:ea typeface="+mn-ea"/>
                <a:cs typeface="+mn-cs"/>
              </a:rPr>
              <a:t>&gt;&gt;&gt;&gt;&gt;&gt;&gt;&gt;&gt;&gt;&gt;&gt;&gt;&gt;&gt;&gt;&gt;&gt;&gt;&gt;&gt;&gt;&gt;&gt;&gt;</a:t>
            </a:r>
          </a:p>
          <a:p>
            <a:pPr rtl="0"/>
            <a:r>
              <a:rPr lang="en-US" sz="1200" b="0" i="1" u="none" strike="noStrike" kern="1200" baseline="0" dirty="0">
                <a:solidFill>
                  <a:schemeClr val="tx1"/>
                </a:solidFill>
                <a:latin typeface="+mn-lt"/>
                <a:ea typeface="+mn-ea"/>
                <a:cs typeface="+mn-cs"/>
              </a:rPr>
              <a:t>Then David spoke to the LORD the words of this song, on the day when </a:t>
            </a:r>
            <a:r>
              <a:rPr lang="en-US" sz="1200" b="0" i="1" u="sng" strike="noStrike" kern="1200" baseline="0" dirty="0">
                <a:solidFill>
                  <a:schemeClr val="tx1"/>
                </a:solidFill>
                <a:latin typeface="+mn-lt"/>
                <a:ea typeface="+mn-ea"/>
                <a:cs typeface="+mn-cs"/>
              </a:rPr>
              <a:t>the LORD had delivered him from the hand of all his enemies</a:t>
            </a:r>
            <a:r>
              <a:rPr lang="en-US" sz="1200" b="0" i="1" u="none" strike="noStrike" kern="1200" baseline="0" dirty="0">
                <a:solidFill>
                  <a:schemeClr val="tx1"/>
                </a:solidFill>
                <a:latin typeface="+mn-lt"/>
                <a:ea typeface="+mn-ea"/>
                <a:cs typeface="+mn-cs"/>
              </a:rPr>
              <a:t>, and from the hand of Saul. </a:t>
            </a:r>
          </a:p>
          <a:p>
            <a:pPr rtl="0"/>
            <a:r>
              <a:rPr lang="en-US" sz="1200" b="0" i="1" u="none" strike="noStrike" kern="1200" baseline="0" dirty="0">
                <a:solidFill>
                  <a:schemeClr val="tx1"/>
                </a:solidFill>
                <a:latin typeface="+mn-lt"/>
                <a:ea typeface="+mn-ea"/>
                <a:cs typeface="+mn-cs"/>
              </a:rPr>
              <a:t>And he said: "The LORD is my rock and my fortress and my deliverer; </a:t>
            </a:r>
          </a:p>
          <a:p>
            <a:pPr rtl="0"/>
            <a:r>
              <a:rPr lang="en-US" sz="1200" b="0" i="1" u="none" strike="noStrike" kern="1200" baseline="0" dirty="0">
                <a:solidFill>
                  <a:schemeClr val="tx1"/>
                </a:solidFill>
                <a:latin typeface="+mn-lt"/>
                <a:ea typeface="+mn-ea"/>
                <a:cs typeface="+mn-cs"/>
              </a:rPr>
              <a:t>The God of my strength, in whom I will trust; My shield and the horn of my salvation, My stronghold and my refuge; My Savior, You save me from violence. </a:t>
            </a:r>
          </a:p>
          <a:p>
            <a:pPr rtl="0"/>
            <a:r>
              <a:rPr lang="en-US" sz="1200" b="0" i="1" u="none" strike="noStrike" kern="1200" baseline="0" dirty="0">
                <a:solidFill>
                  <a:schemeClr val="tx1"/>
                </a:solidFill>
                <a:latin typeface="+mn-lt"/>
                <a:ea typeface="+mn-ea"/>
                <a:cs typeface="+mn-cs"/>
              </a:rPr>
              <a:t>I will call upon the LORD, who is worthy to be praised; So shall I be saved from my enemies.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Samuel 22:1-4</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4. </a:t>
            </a:r>
            <a:r>
              <a:rPr lang="en-US" altLang="en-US" sz="1200" b="0" dirty="0">
                <a:latin typeface="Times New Roman" panose="02020603050405020304" pitchFamily="18" charset="0"/>
              </a:rPr>
              <a:t>David saw fit, in the midst of turmoil, to put his soul into God’s stable hands.</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BDA956-C0F0-4CF4-A5DE-69DEB4775909}" type="slidenum">
              <a:rPr lang="en-US" smtClean="0"/>
              <a:t>8</a:t>
            </a:fld>
            <a:endParaRPr lang="en-US"/>
          </a:p>
        </p:txBody>
      </p:sp>
    </p:spTree>
    <p:extLst>
      <p:ext uri="{BB962C8B-B14F-4D97-AF65-F5344CB8AC3E}">
        <p14:creationId xmlns:p14="http://schemas.microsoft.com/office/powerpoint/2010/main" val="189110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1. </a:t>
            </a:r>
            <a:r>
              <a:rPr lang="en-US" altLang="en-US" sz="1200" b="0" i="0" dirty="0">
                <a:latin typeface="Times New Roman" panose="02020603050405020304" pitchFamily="18" charset="0"/>
              </a:rPr>
              <a:t>Samson sought God’s stable Hands when his were no longer stable.</a:t>
            </a:r>
          </a:p>
          <a:p>
            <a:pPr rtl="0"/>
            <a:r>
              <a:rPr lang="en-US" sz="1200" b="0" i="1" u="none" strike="noStrike" kern="1200" baseline="0" dirty="0">
                <a:solidFill>
                  <a:schemeClr val="tx1"/>
                </a:solidFill>
                <a:latin typeface="+mn-lt"/>
                <a:ea typeface="+mn-ea"/>
                <a:cs typeface="+mn-cs"/>
              </a:rPr>
              <a:t>Now </a:t>
            </a:r>
            <a:r>
              <a:rPr lang="en-US" sz="1200" b="1" i="1" u="none" strike="noStrike" kern="1200" baseline="0" dirty="0">
                <a:solidFill>
                  <a:schemeClr val="tx1"/>
                </a:solidFill>
                <a:latin typeface="+mn-lt"/>
                <a:ea typeface="+mn-ea"/>
                <a:cs typeface="+mn-cs"/>
              </a:rPr>
              <a:t>the temple was full of men and women</a:t>
            </a:r>
            <a:r>
              <a:rPr lang="en-US" sz="1200" b="0" i="1" u="none" strike="noStrike" kern="1200" baseline="0" dirty="0">
                <a:solidFill>
                  <a:schemeClr val="tx1"/>
                </a:solidFill>
                <a:latin typeface="+mn-lt"/>
                <a:ea typeface="+mn-ea"/>
                <a:cs typeface="+mn-cs"/>
              </a:rPr>
              <a:t>. All the lords of the Philistines were there—about </a:t>
            </a:r>
            <a:r>
              <a:rPr lang="en-US" sz="1200" b="1" i="1" u="none" strike="noStrike" kern="1200" baseline="0" dirty="0">
                <a:solidFill>
                  <a:schemeClr val="tx1"/>
                </a:solidFill>
                <a:latin typeface="+mn-lt"/>
                <a:ea typeface="+mn-ea"/>
                <a:cs typeface="+mn-cs"/>
              </a:rPr>
              <a:t>three thousand men and women on the roof watching</a:t>
            </a:r>
            <a:r>
              <a:rPr lang="en-US" sz="1200" b="0" i="1" u="none" strike="noStrike" kern="1200" baseline="0" dirty="0">
                <a:solidFill>
                  <a:schemeClr val="tx1"/>
                </a:solidFill>
                <a:latin typeface="+mn-lt"/>
                <a:ea typeface="+mn-ea"/>
                <a:cs typeface="+mn-cs"/>
              </a:rPr>
              <a:t> while Samson performed. </a:t>
            </a:r>
          </a:p>
          <a:p>
            <a:pPr rtl="0"/>
            <a:r>
              <a:rPr lang="en-US" sz="1200" b="0" i="1" u="none" strike="noStrike" kern="1200" baseline="0" dirty="0">
                <a:solidFill>
                  <a:schemeClr val="tx1"/>
                </a:solidFill>
                <a:latin typeface="+mn-lt"/>
                <a:ea typeface="+mn-ea"/>
                <a:cs typeface="+mn-cs"/>
              </a:rPr>
              <a:t>Then Samson called to the LORD, saying, "O Lord GOD, remember me, I pray! Strengthen me, I pray, just this once, O God, that I may </a:t>
            </a:r>
            <a:r>
              <a:rPr lang="en-US" sz="1200" b="1" i="1" u="none" strike="noStrike" kern="1200" baseline="0" dirty="0">
                <a:solidFill>
                  <a:schemeClr val="tx1"/>
                </a:solidFill>
                <a:latin typeface="+mn-lt"/>
                <a:ea typeface="+mn-ea"/>
                <a:cs typeface="+mn-cs"/>
              </a:rPr>
              <a:t>with one blow take vengeance on the Philistines for my two eyes</a:t>
            </a:r>
            <a:r>
              <a:rPr lang="en-US" sz="1200" b="0" i="1" u="none" strike="noStrike" kern="1200" baseline="0" dirty="0">
                <a:solidFill>
                  <a:schemeClr val="tx1"/>
                </a:solidFill>
                <a:latin typeface="+mn-lt"/>
                <a:ea typeface="+mn-ea"/>
                <a:cs typeface="+mn-cs"/>
              </a:rPr>
              <a:t>!" </a:t>
            </a:r>
          </a:p>
          <a:p>
            <a:pPr rtl="0"/>
            <a:r>
              <a:rPr lang="en-US" sz="1200" b="0" i="1" u="none" strike="noStrike" kern="1200" baseline="0" dirty="0">
                <a:solidFill>
                  <a:schemeClr val="tx1"/>
                </a:solidFill>
                <a:latin typeface="+mn-lt"/>
                <a:ea typeface="+mn-ea"/>
                <a:cs typeface="+mn-cs"/>
              </a:rPr>
              <a:t>And Samson took hold of the two middle pillars which supported the temple, and he braced himself against them, one on his right and the other on his left.</a:t>
            </a:r>
          </a:p>
          <a:p>
            <a:pPr rtl="0"/>
            <a:r>
              <a:rPr lang="en-US" sz="1200" b="0" i="1" u="none" strike="noStrike" kern="1200" baseline="0" dirty="0">
                <a:solidFill>
                  <a:schemeClr val="tx1"/>
                </a:solidFill>
                <a:latin typeface="+mn-lt"/>
                <a:ea typeface="+mn-ea"/>
                <a:cs typeface="+mn-cs"/>
              </a:rPr>
              <a:t> Then Samson said, "Let me die with the Philistines!" And he pushed with all his might, and the temple fell on the lords and all the people who were in it. </a:t>
            </a:r>
            <a:r>
              <a:rPr lang="en-US" sz="1200" b="1" i="1" u="none" strike="noStrike" kern="1200" baseline="0" dirty="0">
                <a:solidFill>
                  <a:schemeClr val="tx1"/>
                </a:solidFill>
                <a:latin typeface="+mn-lt"/>
                <a:ea typeface="+mn-ea"/>
                <a:cs typeface="+mn-cs"/>
              </a:rPr>
              <a:t>So the dead that he killed at his death</a:t>
            </a:r>
            <a:r>
              <a:rPr lang="en-US" sz="1200" b="0" i="1" u="none" strike="noStrike" kern="1200" baseline="0" dirty="0">
                <a:solidFill>
                  <a:schemeClr val="tx1"/>
                </a:solidFill>
                <a:latin typeface="+mn-lt"/>
                <a:ea typeface="+mn-ea"/>
                <a:cs typeface="+mn-cs"/>
              </a:rPr>
              <a:t> were more than he had killed in his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Judges 16:27-30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2. The strongest man alive sought God’s stable hands at the time he was at his weakest and blinded by his enemies.</a:t>
            </a:r>
          </a:p>
          <a:p>
            <a:endParaRPr lang="en-US" dirty="0"/>
          </a:p>
        </p:txBody>
      </p:sp>
      <p:sp>
        <p:nvSpPr>
          <p:cNvPr id="4" name="Slide Number Placeholder 3"/>
          <p:cNvSpPr>
            <a:spLocks noGrp="1"/>
          </p:cNvSpPr>
          <p:nvPr>
            <p:ph type="sldNum" sz="quarter" idx="5"/>
          </p:nvPr>
        </p:nvSpPr>
        <p:spPr/>
        <p:txBody>
          <a:bodyPr/>
          <a:lstStyle/>
          <a:p>
            <a:fld id="{E6BDA956-C0F0-4CF4-A5DE-69DEB4775909}" type="slidenum">
              <a:rPr lang="en-US" smtClean="0"/>
              <a:t>9</a:t>
            </a:fld>
            <a:endParaRPr lang="en-US"/>
          </a:p>
        </p:txBody>
      </p:sp>
    </p:spTree>
    <p:extLst>
      <p:ext uri="{BB962C8B-B14F-4D97-AF65-F5344CB8AC3E}">
        <p14:creationId xmlns:p14="http://schemas.microsoft.com/office/powerpoint/2010/main" val="2236167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Do we need to wait until we are at our weakest and blind to seek God’s stable hands for our help?</a:t>
            </a:r>
          </a:p>
          <a:p>
            <a:r>
              <a:rPr lang="en-US" dirty="0"/>
              <a:t>    2. Do we need to be surrounded by our enemies and running for our lives to seek the strong and stable hands of or Lord God. </a:t>
            </a:r>
          </a:p>
          <a:p>
            <a:r>
              <a:rPr lang="en-US" dirty="0"/>
              <a: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3. As a child of God, </a:t>
            </a:r>
            <a:r>
              <a:rPr lang="en-US" altLang="en-US" sz="1200" b="0" dirty="0">
                <a:latin typeface="Times New Roman" panose="02020603050405020304" pitchFamily="18" charset="0"/>
              </a:rPr>
              <a:t>Thank Your Father for his stable hands in your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rPr>
              <a:t>    4. Without those stable hands, your life would be a total loss in defense against Satan.</a:t>
            </a:r>
          </a:p>
          <a:p>
            <a:endParaRPr lang="en-US" dirty="0"/>
          </a:p>
        </p:txBody>
      </p:sp>
      <p:sp>
        <p:nvSpPr>
          <p:cNvPr id="4" name="Slide Number Placeholder 3"/>
          <p:cNvSpPr>
            <a:spLocks noGrp="1"/>
          </p:cNvSpPr>
          <p:nvPr>
            <p:ph type="sldNum" sz="quarter" idx="5"/>
          </p:nvPr>
        </p:nvSpPr>
        <p:spPr/>
        <p:txBody>
          <a:bodyPr/>
          <a:lstStyle/>
          <a:p>
            <a:fld id="{E6BDA956-C0F0-4CF4-A5DE-69DEB4775909}" type="slidenum">
              <a:rPr lang="en-US" smtClean="0"/>
              <a:t>10</a:t>
            </a:fld>
            <a:endParaRPr lang="en-US"/>
          </a:p>
        </p:txBody>
      </p:sp>
    </p:spTree>
    <p:extLst>
      <p:ext uri="{BB962C8B-B14F-4D97-AF65-F5344CB8AC3E}">
        <p14:creationId xmlns:p14="http://schemas.microsoft.com/office/powerpoint/2010/main" val="8789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Point number III: </a:t>
            </a:r>
            <a:r>
              <a:rPr lang="en-US" b="1" dirty="0"/>
              <a:t>God’s hands are scarred.</a:t>
            </a:r>
            <a:r>
              <a:rPr lang="en-US" dirty="0"/>
              <a:t> </a:t>
            </a:r>
          </a:p>
          <a:p>
            <a:r>
              <a:rPr lang="en-US" dirty="0"/>
              <a:t>    2. The righteousness of God requires Him to take action when He is tested and tried.</a:t>
            </a:r>
          </a:p>
          <a:p>
            <a:r>
              <a:rPr lang="en-US" dirty="0"/>
              <a:t>&gt;&gt;&gt;&gt;&gt;&gt;&gt;&gt;&gt;&gt;&gt;&gt;&gt;&gt;&gt;&gt;&gt;&gt;</a:t>
            </a:r>
          </a:p>
          <a:p>
            <a:r>
              <a:rPr lang="en-US" dirty="0"/>
              <a:t>    3. Lets read about Ananias and Sapphira's Lie. </a:t>
            </a:r>
          </a:p>
          <a:p>
            <a:pPr rtl="0"/>
            <a:r>
              <a:rPr lang="en-US" sz="1200" b="0" i="1" u="none" strike="noStrike" kern="1200" baseline="0" dirty="0">
                <a:solidFill>
                  <a:schemeClr val="tx1"/>
                </a:solidFill>
                <a:latin typeface="+mn-lt"/>
                <a:ea typeface="+mn-ea"/>
                <a:cs typeface="+mn-cs"/>
              </a:rPr>
              <a:t>And Peter answered her, "Tell me whether you sold the land for so much?" She said, "Yes, for so much." </a:t>
            </a:r>
          </a:p>
          <a:p>
            <a:pPr rtl="0"/>
            <a:r>
              <a:rPr lang="en-US" sz="1200" b="0" i="1" u="none" strike="noStrike" kern="1200" baseline="0" dirty="0">
                <a:solidFill>
                  <a:schemeClr val="tx1"/>
                </a:solidFill>
                <a:latin typeface="+mn-lt"/>
                <a:ea typeface="+mn-ea"/>
                <a:cs typeface="+mn-cs"/>
              </a:rPr>
              <a:t>Then Peter said to her, "How is it that you have agreed </a:t>
            </a:r>
            <a:r>
              <a:rPr lang="en-US" sz="1200" b="1" i="1" u="none" strike="noStrike" kern="1200" baseline="0" dirty="0">
                <a:solidFill>
                  <a:schemeClr val="tx1"/>
                </a:solidFill>
                <a:latin typeface="+mn-lt"/>
                <a:ea typeface="+mn-ea"/>
                <a:cs typeface="+mn-cs"/>
              </a:rPr>
              <a:t>together</a:t>
            </a:r>
            <a:r>
              <a:rPr lang="en-US" sz="1200" b="0" i="1" u="none" strike="noStrike" kern="1200" baseline="0" dirty="0">
                <a:solidFill>
                  <a:schemeClr val="tx1"/>
                </a:solidFill>
                <a:latin typeface="+mn-lt"/>
                <a:ea typeface="+mn-ea"/>
                <a:cs typeface="+mn-cs"/>
              </a:rPr>
              <a:t> to test the Spirit of the Lord? Look, the feet of those who have buried your husband are at the door, and they will carry you out." </a:t>
            </a:r>
          </a:p>
          <a:p>
            <a:pPr rtl="0"/>
            <a:r>
              <a:rPr lang="en-US" sz="1200" b="0" i="1" u="none" strike="noStrike" kern="1200" baseline="0" dirty="0">
                <a:solidFill>
                  <a:schemeClr val="tx1"/>
                </a:solidFill>
                <a:latin typeface="+mn-lt"/>
                <a:ea typeface="+mn-ea"/>
                <a:cs typeface="+mn-cs"/>
              </a:rPr>
              <a:t>Then immediately she fell down at his feet and breathed her last. And the young men came in and found her dead, and carrying her out, buried her by her husband.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5:8-10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4. God’s hands are spiritually scarred from enforcing His righteousness.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5. You say you don’t believe it? Well, why not?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6. Did not Christ say of himself, and represent himself as saying: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a:r>
            <a:r>
              <a:rPr lang="en-US" sz="1200" b="0" i="1" u="none" strike="noStrike" kern="1200" dirty="0">
                <a:solidFill>
                  <a:schemeClr val="tx1"/>
                </a:solidFill>
                <a:effectLst/>
                <a:latin typeface="+mn-lt"/>
                <a:ea typeface="+mn-ea"/>
                <a:cs typeface="+mn-cs"/>
              </a:rPr>
              <a:t>But those </a:t>
            </a:r>
            <a:r>
              <a:rPr lang="en-US" sz="1200" b="1" i="1" u="none" strike="noStrike" kern="1200" dirty="0">
                <a:solidFill>
                  <a:schemeClr val="tx1"/>
                </a:solidFill>
                <a:effectLst/>
                <a:latin typeface="+mn-lt"/>
                <a:ea typeface="+mn-ea"/>
                <a:cs typeface="+mn-cs"/>
              </a:rPr>
              <a:t>mine enemies </a:t>
            </a:r>
            <a:r>
              <a:rPr lang="en-US" sz="1200" b="0" i="1" u="none" strike="noStrike" kern="1200" dirty="0">
                <a:solidFill>
                  <a:schemeClr val="tx1"/>
                </a:solidFill>
                <a:effectLst/>
                <a:latin typeface="+mn-lt"/>
                <a:ea typeface="+mn-ea"/>
                <a:cs typeface="+mn-cs"/>
              </a:rPr>
              <a:t>that would not </a:t>
            </a:r>
            <a:r>
              <a:rPr lang="en-US" sz="1200" b="1" i="1" u="none" strike="noStrike" kern="1200" dirty="0">
                <a:solidFill>
                  <a:schemeClr val="tx1"/>
                </a:solidFill>
                <a:effectLst/>
                <a:latin typeface="+mn-lt"/>
                <a:ea typeface="+mn-ea"/>
                <a:cs typeface="+mn-cs"/>
              </a:rPr>
              <a:t>that I should reign over them</a:t>
            </a:r>
            <a:r>
              <a:rPr lang="en-US" sz="1200" b="0" i="1" u="none" strike="noStrike" kern="1200" dirty="0">
                <a:solidFill>
                  <a:schemeClr val="tx1"/>
                </a:solidFill>
                <a:effectLst/>
                <a:latin typeface="+mn-lt"/>
                <a:ea typeface="+mn-ea"/>
                <a:cs typeface="+mn-cs"/>
              </a:rPr>
              <a:t>, bring hither, </a:t>
            </a:r>
            <a:r>
              <a:rPr lang="en-US" sz="1200" b="1" i="1" u="none" strike="noStrike" kern="1200" dirty="0">
                <a:solidFill>
                  <a:schemeClr val="tx1"/>
                </a:solidFill>
                <a:effectLst/>
                <a:latin typeface="+mn-lt"/>
                <a:ea typeface="+mn-ea"/>
                <a:cs typeface="+mn-cs"/>
              </a:rPr>
              <a:t>and slay them before me</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Luke 19:27</a:t>
            </a:r>
            <a:r>
              <a:rPr lang="en-US" sz="12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    7. Men simply do not like to think of God or Christ as a being someone they should fear; and such a narrative as this was designed to correct such an inadequate conception of deity.</a:t>
            </a:r>
            <a:endParaRPr lang="en-US" dirty="0"/>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BDA956-C0F0-4CF4-A5DE-69DEB4775909}" type="slidenum">
              <a:rPr lang="en-US" smtClean="0"/>
              <a:t>11</a:t>
            </a:fld>
            <a:endParaRPr lang="en-US"/>
          </a:p>
        </p:txBody>
      </p:sp>
    </p:spTree>
    <p:extLst>
      <p:ext uri="{BB962C8B-B14F-4D97-AF65-F5344CB8AC3E}">
        <p14:creationId xmlns:p14="http://schemas.microsoft.com/office/powerpoint/2010/main" val="96388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8E3C675-8554-46AE-BA3D-7D7A68997E14}" type="slidenum">
              <a:rPr lang="en-US" altLang="en-US" smtClean="0"/>
              <a:pPr/>
              <a:t>‹#›</a:t>
            </a:fld>
            <a:endParaRPr lang="en-US" altLang="en-US"/>
          </a:p>
        </p:txBody>
      </p:sp>
    </p:spTree>
    <p:extLst>
      <p:ext uri="{BB962C8B-B14F-4D97-AF65-F5344CB8AC3E}">
        <p14:creationId xmlns:p14="http://schemas.microsoft.com/office/powerpoint/2010/main" val="253203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6D26AC2-016F-4F70-BA6B-4CFDDB167CD8}" type="slidenum">
              <a:rPr lang="en-US" altLang="en-US" smtClean="0"/>
              <a:pPr/>
              <a:t>‹#›</a:t>
            </a:fld>
            <a:endParaRPr lang="en-US" altLang="en-US"/>
          </a:p>
        </p:txBody>
      </p:sp>
    </p:spTree>
    <p:extLst>
      <p:ext uri="{BB962C8B-B14F-4D97-AF65-F5344CB8AC3E}">
        <p14:creationId xmlns:p14="http://schemas.microsoft.com/office/powerpoint/2010/main" val="274211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9E642D6-198E-49BB-954C-9415A3D1DB3A}" type="slidenum">
              <a:rPr lang="en-US" altLang="en-US" smtClean="0"/>
              <a:pPr/>
              <a:t>‹#›</a:t>
            </a:fld>
            <a:endParaRPr lang="en-US" altLang="en-US"/>
          </a:p>
        </p:txBody>
      </p:sp>
    </p:spTree>
    <p:extLst>
      <p:ext uri="{BB962C8B-B14F-4D97-AF65-F5344CB8AC3E}">
        <p14:creationId xmlns:p14="http://schemas.microsoft.com/office/powerpoint/2010/main" val="2710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9D3A57-B457-48DE-8F45-C1D00973FBFD}" type="slidenum">
              <a:rPr lang="en-US" altLang="en-US" smtClean="0"/>
              <a:pPr/>
              <a:t>‹#›</a:t>
            </a:fld>
            <a:endParaRPr lang="en-US" altLang="en-US"/>
          </a:p>
        </p:txBody>
      </p:sp>
    </p:spTree>
    <p:extLst>
      <p:ext uri="{BB962C8B-B14F-4D97-AF65-F5344CB8AC3E}">
        <p14:creationId xmlns:p14="http://schemas.microsoft.com/office/powerpoint/2010/main" val="280178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F566768-2843-4166-AF7E-6F1407CD527E}" type="slidenum">
              <a:rPr lang="en-US" altLang="en-US" smtClean="0"/>
              <a:pPr/>
              <a:t>‹#›</a:t>
            </a:fld>
            <a:endParaRPr lang="en-US" altLang="en-US"/>
          </a:p>
        </p:txBody>
      </p:sp>
    </p:spTree>
    <p:extLst>
      <p:ext uri="{BB962C8B-B14F-4D97-AF65-F5344CB8AC3E}">
        <p14:creationId xmlns:p14="http://schemas.microsoft.com/office/powerpoint/2010/main" val="242548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28C1D23-9CAF-4C41-9C3E-E267992CED35}" type="slidenum">
              <a:rPr lang="en-US" altLang="en-US" smtClean="0"/>
              <a:pPr/>
              <a:t>‹#›</a:t>
            </a:fld>
            <a:endParaRPr lang="en-US" altLang="en-US"/>
          </a:p>
        </p:txBody>
      </p:sp>
    </p:spTree>
    <p:extLst>
      <p:ext uri="{BB962C8B-B14F-4D97-AF65-F5344CB8AC3E}">
        <p14:creationId xmlns:p14="http://schemas.microsoft.com/office/powerpoint/2010/main" val="335012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E2F62E9-9CE0-45E0-BDAC-4B55FA0CBB75}" type="slidenum">
              <a:rPr lang="en-US" altLang="en-US" smtClean="0"/>
              <a:pPr/>
              <a:t>‹#›</a:t>
            </a:fld>
            <a:endParaRPr lang="en-US" altLang="en-US"/>
          </a:p>
        </p:txBody>
      </p:sp>
    </p:spTree>
    <p:extLst>
      <p:ext uri="{BB962C8B-B14F-4D97-AF65-F5344CB8AC3E}">
        <p14:creationId xmlns:p14="http://schemas.microsoft.com/office/powerpoint/2010/main" val="408428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EECF8280-1A78-4568-BFAF-E12E5213D531}" type="slidenum">
              <a:rPr lang="en-US" altLang="en-US" smtClean="0"/>
              <a:pPr/>
              <a:t>‹#›</a:t>
            </a:fld>
            <a:endParaRPr lang="en-US" altLang="en-US"/>
          </a:p>
        </p:txBody>
      </p:sp>
    </p:spTree>
    <p:extLst>
      <p:ext uri="{BB962C8B-B14F-4D97-AF65-F5344CB8AC3E}">
        <p14:creationId xmlns:p14="http://schemas.microsoft.com/office/powerpoint/2010/main" val="333423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686553F5-B69F-49CF-AD16-D57100557B1D}" type="slidenum">
              <a:rPr lang="en-US" altLang="en-US" smtClean="0"/>
              <a:pPr/>
              <a:t>‹#›</a:t>
            </a:fld>
            <a:endParaRPr lang="en-US" altLang="en-US"/>
          </a:p>
        </p:txBody>
      </p:sp>
    </p:spTree>
    <p:extLst>
      <p:ext uri="{BB962C8B-B14F-4D97-AF65-F5344CB8AC3E}">
        <p14:creationId xmlns:p14="http://schemas.microsoft.com/office/powerpoint/2010/main" val="314813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17DB9E5-3945-4B6E-AC1E-D428F7287C13}" type="slidenum">
              <a:rPr lang="en-US" altLang="en-US" smtClean="0"/>
              <a:pPr/>
              <a:t>‹#›</a:t>
            </a:fld>
            <a:endParaRPr lang="en-US" altLang="en-US"/>
          </a:p>
        </p:txBody>
      </p:sp>
    </p:spTree>
    <p:extLst>
      <p:ext uri="{BB962C8B-B14F-4D97-AF65-F5344CB8AC3E}">
        <p14:creationId xmlns:p14="http://schemas.microsoft.com/office/powerpoint/2010/main" val="318828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AAAAF5A-90E8-463F-97BE-A836F3633BF4}" type="slidenum">
              <a:rPr lang="en-US" altLang="en-US" smtClean="0"/>
              <a:pPr/>
              <a:t>‹#›</a:t>
            </a:fld>
            <a:endParaRPr lang="en-US" altLang="en-US"/>
          </a:p>
        </p:txBody>
      </p:sp>
    </p:spTree>
    <p:extLst>
      <p:ext uri="{BB962C8B-B14F-4D97-AF65-F5344CB8AC3E}">
        <p14:creationId xmlns:p14="http://schemas.microsoft.com/office/powerpoint/2010/main" val="340025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BC8D2-C29C-44C7-92E2-775F19F557A3}" type="slidenum">
              <a:rPr lang="en-US" altLang="en-US" smtClean="0"/>
              <a:pPr/>
              <a:t>‹#›</a:t>
            </a:fld>
            <a:endParaRPr lang="en-US" altLang="en-US"/>
          </a:p>
        </p:txBody>
      </p:sp>
    </p:spTree>
    <p:extLst>
      <p:ext uri="{BB962C8B-B14F-4D97-AF65-F5344CB8AC3E}">
        <p14:creationId xmlns:p14="http://schemas.microsoft.com/office/powerpoint/2010/main" val="1005429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alabradevida.wordpress.com/2008/10/28/la-palabra-de-hoy-28-de-octubre-de-2008"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s hand&#10;&#10;Description automatically generated">
            <a:extLst>
              <a:ext uri="{FF2B5EF4-FFF2-40B4-BE49-F238E27FC236}">
                <a16:creationId xmlns:a16="http://schemas.microsoft.com/office/drawing/2014/main" id="{6C67E06C-3E66-443A-B933-A4FCE5B803A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0" y="0"/>
            <a:ext cx="12192000" cy="6858001"/>
          </a:xfrm>
          <a:prstGeom prst="rect">
            <a:avLst/>
          </a:prstGeom>
          <a:blipFill dpi="0" rotWithShape="1">
            <a:blip r:embed="rId4">
              <a:alphaModFix amt="20000"/>
            </a:blip>
            <a:srcRect/>
            <a:stretch>
              <a:fillRect/>
            </a:stretch>
          </a:blipFill>
        </p:spPr>
      </p:pic>
      <p:sp>
        <p:nvSpPr>
          <p:cNvPr id="2" name="TextBox 1">
            <a:extLst>
              <a:ext uri="{FF2B5EF4-FFF2-40B4-BE49-F238E27FC236}">
                <a16:creationId xmlns:a16="http://schemas.microsoft.com/office/drawing/2014/main" id="{593F043E-47C3-49AD-A829-ECF9A3AF1BAE}"/>
              </a:ext>
            </a:extLst>
          </p:cNvPr>
          <p:cNvSpPr txBox="1"/>
          <p:nvPr/>
        </p:nvSpPr>
        <p:spPr>
          <a:xfrm>
            <a:off x="1905000" y="914400"/>
            <a:ext cx="7714484" cy="830997"/>
          </a:xfrm>
          <a:prstGeom prst="rect">
            <a:avLst/>
          </a:prstGeom>
          <a:noFill/>
        </p:spPr>
        <p:txBody>
          <a:bodyPr wrap="none" rtlCol="0">
            <a:spAutoFit/>
          </a:bodyPr>
          <a:lstStyle/>
          <a:p>
            <a:r>
              <a:rPr lang="en-US" sz="48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Worship Our Father With Us </a:t>
            </a:r>
          </a:p>
        </p:txBody>
      </p:sp>
      <p:sp>
        <p:nvSpPr>
          <p:cNvPr id="4" name="TextBox 3">
            <a:extLst>
              <a:ext uri="{FF2B5EF4-FFF2-40B4-BE49-F238E27FC236}">
                <a16:creationId xmlns:a16="http://schemas.microsoft.com/office/drawing/2014/main" id="{8C6A6FE9-8042-48CD-BC41-E45E1E361C6A}"/>
              </a:ext>
            </a:extLst>
          </p:cNvPr>
          <p:cNvSpPr txBox="1"/>
          <p:nvPr/>
        </p:nvSpPr>
        <p:spPr>
          <a:xfrm>
            <a:off x="1219200" y="5486400"/>
            <a:ext cx="3722494" cy="954107"/>
          </a:xfrm>
          <a:prstGeom prst="rect">
            <a:avLst/>
          </a:prstGeom>
          <a:noFill/>
        </p:spPr>
        <p:txBody>
          <a:bodyPr wrap="none" rtlCol="0">
            <a:spAutoFit/>
          </a:bodyPr>
          <a:lstStyle/>
          <a:p>
            <a:r>
              <a:rPr lang="en-US" sz="2800" dirty="0">
                <a:solidFill>
                  <a:schemeClr val="bg1"/>
                </a:solidFill>
                <a:latin typeface="Times New Roman" panose="02020603050405020304" pitchFamily="18" charset="0"/>
                <a:cs typeface="Times New Roman" panose="02020603050405020304" pitchFamily="18" charset="0"/>
              </a:rPr>
              <a:t>Ranger Church of Christ</a:t>
            </a:r>
          </a:p>
          <a:p>
            <a:r>
              <a:rPr lang="en-US" sz="2800" dirty="0">
                <a:solidFill>
                  <a:schemeClr val="bg1"/>
                </a:solidFill>
                <a:latin typeface="Times New Roman" panose="02020603050405020304" pitchFamily="18" charset="0"/>
                <a:cs typeface="Times New Roman" panose="02020603050405020304" pitchFamily="18" charset="0"/>
              </a:rPr>
              <a:t>Mesquite and Rusk St. </a:t>
            </a:r>
          </a:p>
        </p:txBody>
      </p:sp>
    </p:spTree>
    <p:extLst>
      <p:ext uri="{BB962C8B-B14F-4D97-AF65-F5344CB8AC3E}">
        <p14:creationId xmlns:p14="http://schemas.microsoft.com/office/powerpoint/2010/main" val="3256285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D8D39F-E02E-4A14-8094-05B4E2E51051}"/>
              </a:ext>
            </a:extLst>
          </p:cNvPr>
          <p:cNvSpPr/>
          <p:nvPr/>
        </p:nvSpPr>
        <p:spPr>
          <a:xfrm>
            <a:off x="609600" y="4725650"/>
            <a:ext cx="10972800" cy="1446550"/>
          </a:xfrm>
          <a:prstGeom prst="rect">
            <a:avLst/>
          </a:prstGeom>
        </p:spPr>
        <p:txBody>
          <a:bodyPr wrap="square">
            <a:spAutoFit/>
          </a:bodyPr>
          <a:lstStyle/>
          <a:p>
            <a:pPr algn="ctr">
              <a:spcBef>
                <a:spcPct val="50000"/>
              </a:spcBef>
            </a:pPr>
            <a:r>
              <a:rPr lang="en-US" altLang="en-US" sz="4400" b="1" dirty="0">
                <a:latin typeface="Times New Roman" panose="02020603050405020304" pitchFamily="18" charset="0"/>
              </a:rPr>
              <a:t>Thank Your Father for his stable hands in your life.</a:t>
            </a:r>
          </a:p>
        </p:txBody>
      </p:sp>
    </p:spTree>
    <p:extLst>
      <p:ext uri="{BB962C8B-B14F-4D97-AF65-F5344CB8AC3E}">
        <p14:creationId xmlns:p14="http://schemas.microsoft.com/office/powerpoint/2010/main" val="266415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a:extLst>
              <a:ext uri="{FF2B5EF4-FFF2-40B4-BE49-F238E27FC236}">
                <a16:creationId xmlns:a16="http://schemas.microsoft.com/office/drawing/2014/main" id="{034FC38D-035C-4EFA-BAF8-665A992A910F}"/>
              </a:ext>
            </a:extLst>
          </p:cNvPr>
          <p:cNvSpPr txBox="1">
            <a:spLocks noChangeArrowheads="1"/>
          </p:cNvSpPr>
          <p:nvPr/>
        </p:nvSpPr>
        <p:spPr bwMode="auto">
          <a:xfrm>
            <a:off x="633662" y="716340"/>
            <a:ext cx="109487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800" b="1" dirty="0">
                <a:latin typeface="Times New Roman" panose="02020603050405020304" pitchFamily="18" charset="0"/>
                <a:cs typeface="Times New Roman" panose="02020603050405020304" pitchFamily="18" charset="0"/>
              </a:rPr>
              <a:t>III. God’s Hands Are Scarred.  </a:t>
            </a:r>
          </a:p>
        </p:txBody>
      </p:sp>
      <p:sp>
        <p:nvSpPr>
          <p:cNvPr id="7175" name="Text Box 7">
            <a:extLst>
              <a:ext uri="{FF2B5EF4-FFF2-40B4-BE49-F238E27FC236}">
                <a16:creationId xmlns:a16="http://schemas.microsoft.com/office/drawing/2014/main" id="{1E6D043C-9E6D-4163-B707-3D0F68F06214}"/>
              </a:ext>
            </a:extLst>
          </p:cNvPr>
          <p:cNvSpPr txBox="1">
            <a:spLocks noChangeArrowheads="1"/>
          </p:cNvSpPr>
          <p:nvPr/>
        </p:nvSpPr>
        <p:spPr bwMode="auto">
          <a:xfrm>
            <a:off x="609600" y="5402759"/>
            <a:ext cx="10972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400" b="1" dirty="0">
                <a:latin typeface="Times New Roman" panose="02020603050405020304" pitchFamily="18" charset="0"/>
              </a:rPr>
              <a:t>Ananias &amp; Sapphira’s Lie...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Effect transition="in" filter="fade">
                                      <p:cBhvr>
                                        <p:cTn id="7" dur="1000"/>
                                        <p:tgtEl>
                                          <p:spTgt spid="7173">
                                            <p:txEl>
                                              <p:pRg st="0" end="0"/>
                                            </p:txEl>
                                          </p:spTgt>
                                        </p:tgtEl>
                                      </p:cBhvr>
                                    </p:animEffect>
                                    <p:anim calcmode="lin" valueType="num">
                                      <p:cBhvr>
                                        <p:cTn id="8" dur="1000" fill="hold"/>
                                        <p:tgtEl>
                                          <p:spTgt spid="717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5">
                                            <p:txEl>
                                              <p:pRg st="0" end="0"/>
                                            </p:txEl>
                                          </p:spTgt>
                                        </p:tgtEl>
                                        <p:attrNameLst>
                                          <p:attrName>style.visibility</p:attrName>
                                        </p:attrNameLst>
                                      </p:cBhvr>
                                      <p:to>
                                        <p:strVal val="visible"/>
                                      </p:to>
                                    </p:set>
                                    <p:animEffect transition="in" filter="fade">
                                      <p:cBhvr>
                                        <p:cTn id="14" dur="1000"/>
                                        <p:tgtEl>
                                          <p:spTgt spid="7175">
                                            <p:txEl>
                                              <p:pRg st="0" end="0"/>
                                            </p:txEl>
                                          </p:spTgt>
                                        </p:tgtEl>
                                      </p:cBhvr>
                                    </p:animEffect>
                                    <p:anim calcmode="lin" valueType="num">
                                      <p:cBhvr>
                                        <p:cTn id="15" dur="1000" fill="hold"/>
                                        <p:tgtEl>
                                          <p:spTgt spid="717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1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C7CC81-5680-45C9-900D-4D0ED1C2DD2C}"/>
              </a:ext>
            </a:extLst>
          </p:cNvPr>
          <p:cNvSpPr/>
          <p:nvPr/>
        </p:nvSpPr>
        <p:spPr>
          <a:xfrm>
            <a:off x="685800" y="4038600"/>
            <a:ext cx="10896600" cy="2123658"/>
          </a:xfrm>
          <a:prstGeom prst="rect">
            <a:avLst/>
          </a:prstGeom>
        </p:spPr>
        <p:txBody>
          <a:bodyPr wrap="square">
            <a:spAutoFit/>
          </a:bodyPr>
          <a:lstStyle/>
          <a:p>
            <a:pPr algn="ctr">
              <a:spcBef>
                <a:spcPct val="50000"/>
              </a:spcBef>
            </a:pPr>
            <a:r>
              <a:rPr lang="en-US" altLang="en-US" sz="4400" b="1" i="1" dirty="0">
                <a:latin typeface="Times New Roman" panose="02020603050405020304" pitchFamily="18" charset="0"/>
              </a:rPr>
              <a:t>“And it repented the Lord that he had made man on the earth, and it grieved him at his heart.”   (Genesis 6:6)</a:t>
            </a:r>
          </a:p>
        </p:txBody>
      </p:sp>
    </p:spTree>
    <p:extLst>
      <p:ext uri="{BB962C8B-B14F-4D97-AF65-F5344CB8AC3E}">
        <p14:creationId xmlns:p14="http://schemas.microsoft.com/office/powerpoint/2010/main" val="17162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a:extLst>
              <a:ext uri="{FF2B5EF4-FFF2-40B4-BE49-F238E27FC236}">
                <a16:creationId xmlns:a16="http://schemas.microsoft.com/office/drawing/2014/main" id="{CDE8D235-5EAE-4D40-822B-488CBF232961}"/>
              </a:ext>
            </a:extLst>
          </p:cNvPr>
          <p:cNvSpPr txBox="1">
            <a:spLocks noChangeArrowheads="1"/>
          </p:cNvSpPr>
          <p:nvPr/>
        </p:nvSpPr>
        <p:spPr bwMode="auto">
          <a:xfrm>
            <a:off x="609600" y="4602540"/>
            <a:ext cx="10972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b="1" dirty="0">
                <a:latin typeface="Times New Roman" panose="02020603050405020304" pitchFamily="18" charset="0"/>
                <a:cs typeface="Times New Roman" panose="02020603050405020304" pitchFamily="18" charset="0"/>
              </a:rPr>
              <a:t>Have you thanked your Earthly Father for his scarred hands?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 calcmode="lin" valueType="num">
                                      <p:cBhvr>
                                        <p:cTn id="7" dur="1000" fill="hold"/>
                                        <p:tgtEl>
                                          <p:spTgt spid="819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19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B17E1B-C8C0-462A-9984-A5FAAEDE7D5B}"/>
              </a:ext>
            </a:extLst>
          </p:cNvPr>
          <p:cNvSpPr/>
          <p:nvPr/>
        </p:nvSpPr>
        <p:spPr>
          <a:xfrm>
            <a:off x="609600" y="4725650"/>
            <a:ext cx="10972800" cy="1446550"/>
          </a:xfrm>
          <a:prstGeom prst="rect">
            <a:avLst/>
          </a:prstGeom>
        </p:spPr>
        <p:txBody>
          <a:bodyPr wrap="square">
            <a:spAutoFit/>
          </a:bodyPr>
          <a:lstStyle/>
          <a:p>
            <a:pPr algn="ctr">
              <a:spcBef>
                <a:spcPct val="50000"/>
              </a:spcBef>
            </a:pPr>
            <a:r>
              <a:rPr lang="en-US" altLang="en-US" sz="4400" b="1" dirty="0">
                <a:latin typeface="Times New Roman" panose="02020603050405020304" pitchFamily="18" charset="0"/>
                <a:cs typeface="Times New Roman" panose="02020603050405020304" pitchFamily="18" charset="0"/>
              </a:rPr>
              <a:t>Have you Thanked your Heavenly Father for his scarred hands? </a:t>
            </a:r>
          </a:p>
        </p:txBody>
      </p:sp>
    </p:spTree>
    <p:extLst>
      <p:ext uri="{BB962C8B-B14F-4D97-AF65-F5344CB8AC3E}">
        <p14:creationId xmlns:p14="http://schemas.microsoft.com/office/powerpoint/2010/main" val="290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A8FF48A-5554-456B-91CA-868CE525480B}"/>
              </a:ext>
            </a:extLst>
          </p:cNvPr>
          <p:cNvGraphicFramePr>
            <a:graphicFrameLocks noGrp="1"/>
          </p:cNvGraphicFramePr>
          <p:nvPr>
            <p:extLst>
              <p:ext uri="{D42A27DB-BD31-4B8C-83A1-F6EECF244321}">
                <p14:modId xmlns:p14="http://schemas.microsoft.com/office/powerpoint/2010/main" val="2759166348"/>
              </p:ext>
            </p:extLst>
          </p:nvPr>
        </p:nvGraphicFramePr>
        <p:xfrm>
          <a:off x="0" y="5273715"/>
          <a:ext cx="12191999" cy="1584285"/>
        </p:xfrm>
        <a:graphic>
          <a:graphicData uri="http://schemas.openxmlformats.org/drawingml/2006/table">
            <a:tbl>
              <a:tblPr firstRow="1" bandRow="1">
                <a:tableStyleId>{00A15C55-8517-42AA-B614-E9B94910E393}</a:tableStyleId>
              </a:tblPr>
              <a:tblGrid>
                <a:gridCol w="2974109">
                  <a:extLst>
                    <a:ext uri="{9D8B030D-6E8A-4147-A177-3AD203B41FA5}">
                      <a16:colId xmlns:a16="http://schemas.microsoft.com/office/drawing/2014/main" val="1404186437"/>
                    </a:ext>
                  </a:extLst>
                </a:gridCol>
                <a:gridCol w="1394691">
                  <a:extLst>
                    <a:ext uri="{9D8B030D-6E8A-4147-A177-3AD203B41FA5}">
                      <a16:colId xmlns:a16="http://schemas.microsoft.com/office/drawing/2014/main" val="2008545195"/>
                    </a:ext>
                  </a:extLst>
                </a:gridCol>
                <a:gridCol w="7823199">
                  <a:extLst>
                    <a:ext uri="{9D8B030D-6E8A-4147-A177-3AD203B41FA5}">
                      <a16:colId xmlns:a16="http://schemas.microsoft.com/office/drawing/2014/main" val="3781972981"/>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214</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Trust and Obey</a:t>
                      </a:r>
                    </a:p>
                  </a:txBody>
                  <a:tcPr>
                    <a:cell3D prstMaterial="dkEdge">
                      <a:bevel prst="artDeco"/>
                      <a:lightRig rig="flood" dir="t"/>
                    </a:cell3D>
                  </a:tcPr>
                </a:tc>
                <a:extLst>
                  <a:ext uri="{0D108BD9-81ED-4DB2-BD59-A6C34878D82A}">
                    <a16:rowId xmlns:a16="http://schemas.microsoft.com/office/drawing/2014/main" val="1197306568"/>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Common Love</a:t>
                      </a:r>
                    </a:p>
                  </a:txBody>
                  <a:tcPr>
                    <a:cell3D prstMaterial="dkEdge">
                      <a:bevel prst="artDeco"/>
                      <a:lightRig rig="flood" dir="t"/>
                    </a:cell3D>
                  </a:tcPr>
                </a:tc>
                <a:extLst>
                  <a:ext uri="{0D108BD9-81ED-4DB2-BD59-A6C34878D82A}">
                    <a16:rowId xmlns:a16="http://schemas.microsoft.com/office/drawing/2014/main" val="1372565036"/>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579670512"/>
                  </a:ext>
                </a:extLst>
              </a:tr>
            </a:tbl>
          </a:graphicData>
        </a:graphic>
      </p:graphicFrame>
      <p:sp>
        <p:nvSpPr>
          <p:cNvPr id="3" name="TextBox 2">
            <a:extLst>
              <a:ext uri="{FF2B5EF4-FFF2-40B4-BE49-F238E27FC236}">
                <a16:creationId xmlns:a16="http://schemas.microsoft.com/office/drawing/2014/main" id="{B28E0AE3-6A14-487D-ACAC-0F704EC78973}"/>
              </a:ext>
            </a:extLst>
          </p:cNvPr>
          <p:cNvSpPr txBox="1"/>
          <p:nvPr/>
        </p:nvSpPr>
        <p:spPr>
          <a:xfrm>
            <a:off x="1676400" y="798016"/>
            <a:ext cx="8209299" cy="4154984"/>
          </a:xfrm>
          <a:prstGeom prst="rect">
            <a:avLst/>
          </a:prstGeom>
          <a:noFill/>
        </p:spPr>
        <p:txBody>
          <a:bodyPr wrap="none" rtlCol="0">
            <a:spAutoFit/>
          </a:bodyPr>
          <a:lstStyle/>
          <a:p>
            <a:pPr algn="ctr"/>
            <a:r>
              <a:rPr lang="en-US" sz="44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 You in Christ?</a:t>
            </a:r>
          </a:p>
          <a:p>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Hear the Word Rom</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- 10:17</a:t>
            </a:r>
          </a:p>
          <a:p>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Believe it or be lost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John 8:24</a:t>
            </a:r>
          </a:p>
          <a:p>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Repent</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Acts 17:30</a:t>
            </a:r>
          </a:p>
          <a:p>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Acknowledge Christ</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Rom 10:9-10</a:t>
            </a:r>
          </a:p>
          <a:p>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Baptized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Acts 16:22</a:t>
            </a:r>
          </a:p>
        </p:txBody>
      </p:sp>
    </p:spTree>
    <p:extLst>
      <p:ext uri="{BB962C8B-B14F-4D97-AF65-F5344CB8AC3E}">
        <p14:creationId xmlns:p14="http://schemas.microsoft.com/office/powerpoint/2010/main" val="89787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heel(4)">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DFC995-14F5-47C6-8D3D-BD2C5ACC468B}"/>
              </a:ext>
            </a:extLst>
          </p:cNvPr>
          <p:cNvGraphicFramePr>
            <a:graphicFrameLocks noGrp="1"/>
          </p:cNvGraphicFramePr>
          <p:nvPr>
            <p:extLst>
              <p:ext uri="{D42A27DB-BD31-4B8C-83A1-F6EECF244321}">
                <p14:modId xmlns:p14="http://schemas.microsoft.com/office/powerpoint/2010/main" val="2575241517"/>
              </p:ext>
            </p:extLst>
          </p:nvPr>
        </p:nvGraphicFramePr>
        <p:xfrm>
          <a:off x="1" y="0"/>
          <a:ext cx="12191999" cy="6858001"/>
        </p:xfrm>
        <a:graphic>
          <a:graphicData uri="http://schemas.openxmlformats.org/drawingml/2006/table">
            <a:tbl>
              <a:tblPr firstRow="1" bandRow="1">
                <a:tableStyleId>{00A15C55-8517-42AA-B614-E9B94910E393}</a:tableStyleId>
              </a:tblPr>
              <a:tblGrid>
                <a:gridCol w="2974109">
                  <a:extLst>
                    <a:ext uri="{9D8B030D-6E8A-4147-A177-3AD203B41FA5}">
                      <a16:colId xmlns:a16="http://schemas.microsoft.com/office/drawing/2014/main" val="968413270"/>
                    </a:ext>
                  </a:extLst>
                </a:gridCol>
                <a:gridCol w="1394691">
                  <a:extLst>
                    <a:ext uri="{9D8B030D-6E8A-4147-A177-3AD203B41FA5}">
                      <a16:colId xmlns:a16="http://schemas.microsoft.com/office/drawing/2014/main" val="1603297687"/>
                    </a:ext>
                  </a:extLst>
                </a:gridCol>
                <a:gridCol w="7823199">
                  <a:extLst>
                    <a:ext uri="{9D8B030D-6E8A-4147-A177-3AD203B41FA5}">
                      <a16:colId xmlns:a16="http://schemas.microsoft.com/office/drawing/2014/main" val="1430722336"/>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Announcements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a:t>
                      </a:r>
                    </a:p>
                  </a:txBody>
                  <a:tcPr>
                    <a:cell3D prstMaterial="dkEdge">
                      <a:bevel prst="artDeco"/>
                      <a:lightRig rig="flood" dir="t"/>
                    </a:cell3D>
                  </a:tcPr>
                </a:tc>
                <a:extLst>
                  <a:ext uri="{0D108BD9-81ED-4DB2-BD59-A6C34878D82A}">
                    <a16:rowId xmlns:a16="http://schemas.microsoft.com/office/drawing/2014/main" val="301250986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175</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Praise Him! Praise Him!</a:t>
                      </a:r>
                    </a:p>
                  </a:txBody>
                  <a:tcPr>
                    <a:cell3D prstMaterial="dkEdge">
                      <a:bevel prst="artDeco"/>
                      <a:lightRig rig="flood" dir="t"/>
                    </a:cell3D>
                  </a:tcPr>
                </a:tc>
                <a:extLst>
                  <a:ext uri="{0D108BD9-81ED-4DB2-BD59-A6C34878D82A}">
                    <a16:rowId xmlns:a16="http://schemas.microsoft.com/office/drawing/2014/main" val="68501973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618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Zion’s Glorious Summit</a:t>
                      </a:r>
                    </a:p>
                  </a:txBody>
                  <a:tcPr>
                    <a:cell3D prstMaterial="dkEdge">
                      <a:bevel prst="artDeco"/>
                      <a:lightRig rig="flood" dir="t"/>
                    </a:cell3D>
                  </a:tcPr>
                </a:tc>
                <a:extLst>
                  <a:ext uri="{0D108BD9-81ED-4DB2-BD59-A6C34878D82A}">
                    <a16:rowId xmlns:a16="http://schemas.microsoft.com/office/drawing/2014/main" val="308848705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291810619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47s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the Deer</a:t>
                      </a:r>
                    </a:p>
                  </a:txBody>
                  <a:tcPr>
                    <a:cell3D prstMaterial="dkEdge">
                      <a:bevel prst="artDeco"/>
                      <a:lightRig rig="flood" dir="t"/>
                    </a:cell3D>
                  </a:tcPr>
                </a:tc>
                <a:extLst>
                  <a:ext uri="{0D108BD9-81ED-4DB2-BD59-A6C34878D82A}">
                    <a16:rowId xmlns:a16="http://schemas.microsoft.com/office/drawing/2014/main" val="844763228"/>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279</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Did My Savior Come to Earth?</a:t>
                      </a:r>
                    </a:p>
                  </a:txBody>
                  <a:tcPr>
                    <a:cell3D prstMaterial="dkEdge">
                      <a:bevel prst="artDeco"/>
                      <a:lightRig rig="flood" dir="t"/>
                    </a:cell3D>
                  </a:tcPr>
                </a:tc>
                <a:extLst>
                  <a:ext uri="{0D108BD9-81ED-4DB2-BD59-A6C34878D82A}">
                    <a16:rowId xmlns:a16="http://schemas.microsoft.com/office/drawing/2014/main" val="2649087593"/>
                  </a:ext>
                </a:extLst>
              </a:tr>
              <a:tr h="520861">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Lords</a:t>
                      </a:r>
                      <a:r>
                        <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Supper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655979920"/>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Offering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258617516"/>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53s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Glory! Glory! Hallelujah!</a:t>
                      </a:r>
                    </a:p>
                  </a:txBody>
                  <a:tcPr>
                    <a:cell3D prstMaterial="dkEdge">
                      <a:bevel prst="artDeco"/>
                      <a:lightRig rig="flood" dir="t"/>
                    </a:cell3D>
                  </a:tcPr>
                </a:tc>
                <a:extLst>
                  <a:ext uri="{0D108BD9-81ED-4DB2-BD59-A6C34878D82A}">
                    <a16:rowId xmlns:a16="http://schemas.microsoft.com/office/drawing/2014/main" val="2359445715"/>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Sermon</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51448951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214</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Trust and Obey</a:t>
                      </a:r>
                    </a:p>
                  </a:txBody>
                  <a:tcPr>
                    <a:cell3D prstMaterial="dkEdge">
                      <a:bevel prst="artDeco"/>
                      <a:lightRig rig="flood" dir="t"/>
                    </a:cell3D>
                  </a:tcPr>
                </a:tc>
                <a:extLst>
                  <a:ext uri="{0D108BD9-81ED-4DB2-BD59-A6C34878D82A}">
                    <a16:rowId xmlns:a16="http://schemas.microsoft.com/office/drawing/2014/main" val="96102018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Common Love</a:t>
                      </a:r>
                    </a:p>
                  </a:txBody>
                  <a:tcPr>
                    <a:cell3D prstMaterial="dkEdge">
                      <a:bevel prst="artDeco"/>
                      <a:lightRig rig="flood" dir="t"/>
                    </a:cell3D>
                  </a:tcPr>
                </a:tc>
                <a:extLst>
                  <a:ext uri="{0D108BD9-81ED-4DB2-BD59-A6C34878D82A}">
                    <a16:rowId xmlns:a16="http://schemas.microsoft.com/office/drawing/2014/main" val="4027972265"/>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115613848"/>
                  </a:ext>
                </a:extLst>
              </a:tr>
            </a:tbl>
          </a:graphicData>
        </a:graphic>
      </p:graphicFrame>
    </p:spTree>
    <p:extLst>
      <p:ext uri="{BB962C8B-B14F-4D97-AF65-F5344CB8AC3E}">
        <p14:creationId xmlns:p14="http://schemas.microsoft.com/office/powerpoint/2010/main" val="23160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a:extLst>
              <a:ext uri="{FF2B5EF4-FFF2-40B4-BE49-F238E27FC236}">
                <a16:creationId xmlns:a16="http://schemas.microsoft.com/office/drawing/2014/main" id="{54328EA0-02E0-4810-BAD8-5EC46A1F7BEC}"/>
              </a:ext>
            </a:extLst>
          </p:cNvPr>
          <p:cNvSpPr txBox="1">
            <a:spLocks noChangeArrowheads="1"/>
          </p:cNvSpPr>
          <p:nvPr/>
        </p:nvSpPr>
        <p:spPr bwMode="auto">
          <a:xfrm>
            <a:off x="609600" y="5064204"/>
            <a:ext cx="10972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6600" b="1" dirty="0">
                <a:latin typeface="Times New Roman" panose="02020603050405020304" pitchFamily="18" charset="0"/>
                <a:cs typeface="Times New Roman" panose="02020603050405020304" pitchFamily="18" charset="0"/>
              </a:rPr>
              <a:t>Our Father’s Hands</a:t>
            </a:r>
            <a:r>
              <a:rPr lang="en-US" altLang="en-US" sz="660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8171CF89-8BED-4507-9F13-EDB241BD0DC1}"/>
              </a:ext>
            </a:extLst>
          </p:cNvPr>
          <p:cNvSpPr txBox="1"/>
          <p:nvPr/>
        </p:nvSpPr>
        <p:spPr>
          <a:xfrm>
            <a:off x="609600" y="763250"/>
            <a:ext cx="10972800" cy="1446550"/>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Romans 3:23</a:t>
            </a:r>
          </a:p>
          <a:p>
            <a:pPr algn="ctr"/>
            <a:r>
              <a:rPr lang="en-US" sz="4400" b="1" dirty="0">
                <a:latin typeface="Times New Roman" panose="02020603050405020304" pitchFamily="18" charset="0"/>
                <a:cs typeface="Times New Roman" panose="02020603050405020304" pitchFamily="18" charset="0"/>
              </a:rPr>
              <a:t>Jeremiah 33:8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a:extLst>
              <a:ext uri="{FF2B5EF4-FFF2-40B4-BE49-F238E27FC236}">
                <a16:creationId xmlns:a16="http://schemas.microsoft.com/office/drawing/2014/main" id="{D65802DD-30CE-4F46-B8B6-C55D3474500A}"/>
              </a:ext>
            </a:extLst>
          </p:cNvPr>
          <p:cNvSpPr txBox="1">
            <a:spLocks noChangeArrowheads="1"/>
          </p:cNvSpPr>
          <p:nvPr/>
        </p:nvSpPr>
        <p:spPr bwMode="auto">
          <a:xfrm>
            <a:off x="645695" y="723037"/>
            <a:ext cx="1097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b="1" dirty="0">
                <a:latin typeface="Times New Roman" panose="02020603050405020304" pitchFamily="18" charset="0"/>
              </a:rPr>
              <a:t>There can be great pride being a father.</a:t>
            </a:r>
          </a:p>
        </p:txBody>
      </p:sp>
      <p:sp>
        <p:nvSpPr>
          <p:cNvPr id="4103" name="Text Box 7">
            <a:extLst>
              <a:ext uri="{FF2B5EF4-FFF2-40B4-BE49-F238E27FC236}">
                <a16:creationId xmlns:a16="http://schemas.microsoft.com/office/drawing/2014/main" id="{5F83CB17-2688-4AC5-8057-5DD089459976}"/>
              </a:ext>
            </a:extLst>
          </p:cNvPr>
          <p:cNvSpPr txBox="1">
            <a:spLocks noChangeArrowheads="1"/>
          </p:cNvSpPr>
          <p:nvPr/>
        </p:nvSpPr>
        <p:spPr bwMode="auto">
          <a:xfrm>
            <a:off x="609600" y="4725650"/>
            <a:ext cx="10972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400" b="1" dirty="0">
                <a:latin typeface="Times New Roman" panose="02020603050405020304" pitchFamily="18" charset="0"/>
              </a:rPr>
              <a:t>And the metaphorical sacrifice of a father’s hands is a picture of his love.</a:t>
            </a:r>
            <a:r>
              <a:rPr lang="en-US" altLang="en-US" sz="4400" dirty="0">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barn(outVertical)">
                                      <p:cBhvr>
                                        <p:cTn id="7" dur="500"/>
                                        <p:tgtEl>
                                          <p:spTgt spid="4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4103">
                                            <p:txEl>
                                              <p:pRg st="0" end="0"/>
                                            </p:txEl>
                                          </p:spTgt>
                                        </p:tgtEl>
                                        <p:attrNameLst>
                                          <p:attrName>style.visibility</p:attrName>
                                        </p:attrNameLst>
                                      </p:cBhvr>
                                      <p:to>
                                        <p:strVal val="visible"/>
                                      </p:to>
                                    </p:set>
                                    <p:animEffect transition="in" filter="wheel(3)">
                                      <p:cBhvr>
                                        <p:cTn id="12" dur="2000"/>
                                        <p:tgtEl>
                                          <p:spTgt spid="4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B75880-E84A-432C-A373-CF42B4051624}"/>
              </a:ext>
            </a:extLst>
          </p:cNvPr>
          <p:cNvSpPr/>
          <p:nvPr/>
        </p:nvSpPr>
        <p:spPr>
          <a:xfrm>
            <a:off x="609600" y="4602540"/>
            <a:ext cx="10972800" cy="1569660"/>
          </a:xfrm>
          <a:prstGeom prst="rect">
            <a:avLst/>
          </a:prstGeom>
        </p:spPr>
        <p:txBody>
          <a:bodyPr wrap="square">
            <a:spAutoFit/>
          </a:bodyPr>
          <a:lstStyle/>
          <a:p>
            <a:pPr algn="ctr">
              <a:spcBef>
                <a:spcPct val="50000"/>
              </a:spcBef>
            </a:pPr>
            <a:r>
              <a:rPr lang="en-US" altLang="en-US" sz="4800" b="1" dirty="0">
                <a:latin typeface="Times New Roman" panose="02020603050405020304" pitchFamily="18" charset="0"/>
              </a:rPr>
              <a:t>We are as Fathers, to be workers, since the time of Adam.</a:t>
            </a:r>
          </a:p>
        </p:txBody>
      </p:sp>
      <p:sp>
        <p:nvSpPr>
          <p:cNvPr id="3" name="TextBox 2">
            <a:extLst>
              <a:ext uri="{FF2B5EF4-FFF2-40B4-BE49-F238E27FC236}">
                <a16:creationId xmlns:a16="http://schemas.microsoft.com/office/drawing/2014/main" id="{CE7612D2-36EB-47DE-BF12-99C381A2F6A5}"/>
              </a:ext>
            </a:extLst>
          </p:cNvPr>
          <p:cNvSpPr txBox="1"/>
          <p:nvPr/>
        </p:nvSpPr>
        <p:spPr>
          <a:xfrm>
            <a:off x="4495800" y="1143000"/>
            <a:ext cx="3209533" cy="1446550"/>
          </a:xfrm>
          <a:prstGeom prst="rect">
            <a:avLst/>
          </a:prstGeom>
          <a:noFill/>
        </p:spPr>
        <p:txBody>
          <a:bodyPr wrap="none" rtlCol="0">
            <a:spAutoFit/>
          </a:bodyPr>
          <a:lstStyle/>
          <a:p>
            <a:r>
              <a:rPr lang="en-US" sz="4400" b="1" dirty="0">
                <a:latin typeface="Times New Roman" panose="02020603050405020304" pitchFamily="18" charset="0"/>
                <a:cs typeface="Times New Roman" panose="02020603050405020304" pitchFamily="18" charset="0"/>
              </a:rPr>
              <a:t>Genesis 3:17</a:t>
            </a:r>
          </a:p>
          <a:p>
            <a:r>
              <a:rPr lang="en-US" sz="4400" b="1" dirty="0">
                <a:latin typeface="Times New Roman" panose="02020603050405020304" pitchFamily="18" charset="0"/>
                <a:cs typeface="Times New Roman" panose="02020603050405020304" pitchFamily="18" charset="0"/>
              </a:rPr>
              <a:t>Genesis 3:19</a:t>
            </a:r>
          </a:p>
        </p:txBody>
      </p:sp>
    </p:spTree>
    <p:extLst>
      <p:ext uri="{BB962C8B-B14F-4D97-AF65-F5344CB8AC3E}">
        <p14:creationId xmlns:p14="http://schemas.microsoft.com/office/powerpoint/2010/main" val="338559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a:extLst>
              <a:ext uri="{FF2B5EF4-FFF2-40B4-BE49-F238E27FC236}">
                <a16:creationId xmlns:a16="http://schemas.microsoft.com/office/drawing/2014/main" id="{8A514CAC-6764-4B8F-964F-46369B1829EF}"/>
              </a:ext>
            </a:extLst>
          </p:cNvPr>
          <p:cNvSpPr txBox="1">
            <a:spLocks noChangeArrowheads="1"/>
          </p:cNvSpPr>
          <p:nvPr/>
        </p:nvSpPr>
        <p:spPr bwMode="auto">
          <a:xfrm>
            <a:off x="609600" y="685800"/>
            <a:ext cx="10972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b="1" dirty="0">
                <a:latin typeface="Times New Roman" panose="02020603050405020304" pitchFamily="18" charset="0"/>
                <a:cs typeface="Times New Roman" panose="02020603050405020304" pitchFamily="18" charset="0"/>
              </a:rPr>
              <a:t>I. God’s Hands Are Strong!!!</a:t>
            </a:r>
          </a:p>
        </p:txBody>
      </p:sp>
      <p:sp>
        <p:nvSpPr>
          <p:cNvPr id="5126" name="Text Box 6">
            <a:extLst>
              <a:ext uri="{FF2B5EF4-FFF2-40B4-BE49-F238E27FC236}">
                <a16:creationId xmlns:a16="http://schemas.microsoft.com/office/drawing/2014/main" id="{D3DFF2C7-4A08-4CA3-80D7-4553AF5EB61C}"/>
              </a:ext>
            </a:extLst>
          </p:cNvPr>
          <p:cNvSpPr txBox="1">
            <a:spLocks noChangeArrowheads="1"/>
          </p:cNvSpPr>
          <p:nvPr/>
        </p:nvSpPr>
        <p:spPr bwMode="auto">
          <a:xfrm>
            <a:off x="609600" y="1770995"/>
            <a:ext cx="10972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b="1" dirty="0">
                <a:latin typeface="Times New Roman" panose="02020603050405020304" pitchFamily="18" charset="0"/>
              </a:rPr>
              <a:t>-   Jachin  (He Establishes)    </a:t>
            </a:r>
          </a:p>
          <a:p>
            <a:pPr>
              <a:spcBef>
                <a:spcPct val="50000"/>
              </a:spcBef>
            </a:pPr>
            <a:r>
              <a:rPr lang="en-US" altLang="en-US" sz="4000" b="1" dirty="0">
                <a:latin typeface="Times New Roman" panose="02020603050405020304" pitchFamily="18" charset="0"/>
              </a:rPr>
              <a:t>-   Boaz (In Him Is Strength)</a:t>
            </a:r>
          </a:p>
          <a:p>
            <a:pPr marL="571500" indent="-571500">
              <a:spcBef>
                <a:spcPct val="50000"/>
              </a:spcBef>
              <a:buFontTx/>
              <a:buChar char="-"/>
            </a:pPr>
            <a:r>
              <a:rPr lang="en-US" altLang="en-US" sz="4000" b="1" dirty="0">
                <a:latin typeface="Times New Roman" panose="02020603050405020304" pitchFamily="18" charset="0"/>
              </a:rPr>
              <a:t>1 Kings 7:21; 2 Chronicles 3:17</a:t>
            </a:r>
          </a:p>
          <a:p>
            <a:pPr marL="571500" indent="-571500">
              <a:spcBef>
                <a:spcPct val="50000"/>
              </a:spcBef>
              <a:buFontTx/>
              <a:buChar char="-"/>
            </a:pPr>
            <a:r>
              <a:rPr lang="en-US" altLang="en-US" sz="4000" b="1" dirty="0">
                <a:latin typeface="Times New Roman" panose="02020603050405020304" pitchFamily="18" charset="0"/>
              </a:rPr>
              <a:t>Deuteronomy 12:3</a:t>
            </a:r>
          </a:p>
          <a:p>
            <a:pPr marL="571500" indent="-571500">
              <a:spcBef>
                <a:spcPct val="50000"/>
              </a:spcBef>
              <a:buFontTx/>
              <a:buChar char="-"/>
            </a:pPr>
            <a:r>
              <a:rPr lang="en-US" altLang="en-US" sz="4000" b="1" dirty="0">
                <a:latin typeface="Times New Roman" panose="02020603050405020304" pitchFamily="18" charset="0"/>
              </a:rPr>
              <a:t>Jeremiah 52:17, 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1DE40D-0E18-4BF6-B07C-234EE1439A79}"/>
              </a:ext>
            </a:extLst>
          </p:cNvPr>
          <p:cNvSpPr/>
          <p:nvPr/>
        </p:nvSpPr>
        <p:spPr>
          <a:xfrm>
            <a:off x="609600" y="4343400"/>
            <a:ext cx="10972800" cy="1446550"/>
          </a:xfrm>
          <a:prstGeom prst="rect">
            <a:avLst/>
          </a:prstGeom>
        </p:spPr>
        <p:txBody>
          <a:bodyPr wrap="square">
            <a:spAutoFit/>
          </a:bodyPr>
          <a:lstStyle/>
          <a:p>
            <a:pPr>
              <a:spcBef>
                <a:spcPct val="50000"/>
              </a:spcBef>
            </a:pPr>
            <a:r>
              <a:rPr lang="en-US" altLang="en-US" sz="4400" b="1" dirty="0">
                <a:latin typeface="Times New Roman" panose="02020603050405020304" pitchFamily="18" charset="0"/>
              </a:rPr>
              <a:t>The mountains of water....When Moses Lead the Children Through the Red Sea.</a:t>
            </a:r>
          </a:p>
        </p:txBody>
      </p:sp>
      <p:sp>
        <p:nvSpPr>
          <p:cNvPr id="3" name="Rectangle 2">
            <a:extLst>
              <a:ext uri="{FF2B5EF4-FFF2-40B4-BE49-F238E27FC236}">
                <a16:creationId xmlns:a16="http://schemas.microsoft.com/office/drawing/2014/main" id="{BA7EC810-4C61-4FAC-87B0-FE5D5329C0C7}"/>
              </a:ext>
            </a:extLst>
          </p:cNvPr>
          <p:cNvSpPr/>
          <p:nvPr/>
        </p:nvSpPr>
        <p:spPr>
          <a:xfrm>
            <a:off x="665731" y="685800"/>
            <a:ext cx="10860537" cy="830997"/>
          </a:xfrm>
          <a:prstGeom prst="rect">
            <a:avLst/>
          </a:prstGeom>
        </p:spPr>
        <p:txBody>
          <a:bodyPr wrap="none">
            <a:spAutoFit/>
          </a:bodyPr>
          <a:lstStyle/>
          <a:p>
            <a:pPr>
              <a:spcBef>
                <a:spcPct val="50000"/>
              </a:spcBef>
            </a:pPr>
            <a:r>
              <a:rPr lang="en-US" altLang="en-US" sz="4800" b="1" dirty="0">
                <a:latin typeface="Times New Roman" panose="02020603050405020304" pitchFamily="18" charset="0"/>
              </a:rPr>
              <a:t>How Strong are your Father’s Hands???</a:t>
            </a:r>
          </a:p>
        </p:txBody>
      </p:sp>
      <p:sp>
        <p:nvSpPr>
          <p:cNvPr id="4" name="TextBox 3">
            <a:extLst>
              <a:ext uri="{FF2B5EF4-FFF2-40B4-BE49-F238E27FC236}">
                <a16:creationId xmlns:a16="http://schemas.microsoft.com/office/drawing/2014/main" id="{0B3F3D85-58E7-4E34-827D-E5B23E207588}"/>
              </a:ext>
            </a:extLst>
          </p:cNvPr>
          <p:cNvSpPr txBox="1"/>
          <p:nvPr/>
        </p:nvSpPr>
        <p:spPr>
          <a:xfrm>
            <a:off x="3145986" y="2514600"/>
            <a:ext cx="5921814" cy="769441"/>
          </a:xfrm>
          <a:prstGeom prst="rect">
            <a:avLst/>
          </a:prstGeom>
          <a:noFill/>
        </p:spPr>
        <p:txBody>
          <a:bodyPr wrap="none" rtlCol="0">
            <a:spAutoFit/>
          </a:bodyPr>
          <a:lstStyle/>
          <a:p>
            <a:r>
              <a:rPr lang="en-US" sz="4400" b="1" dirty="0">
                <a:latin typeface="Times New Roman" panose="02020603050405020304" pitchFamily="18" charset="0"/>
                <a:cs typeface="Times New Roman" panose="02020603050405020304" pitchFamily="18" charset="0"/>
              </a:rPr>
              <a:t>Exodus 14:21, 29: 15:19</a:t>
            </a:r>
          </a:p>
        </p:txBody>
      </p:sp>
    </p:spTree>
    <p:extLst>
      <p:ext uri="{BB962C8B-B14F-4D97-AF65-F5344CB8AC3E}">
        <p14:creationId xmlns:p14="http://schemas.microsoft.com/office/powerpoint/2010/main" val="192559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plus(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out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a:extLst>
              <a:ext uri="{FF2B5EF4-FFF2-40B4-BE49-F238E27FC236}">
                <a16:creationId xmlns:a16="http://schemas.microsoft.com/office/drawing/2014/main" id="{D51D4BD6-3B19-4FB7-BC30-A46F38E177BF}"/>
              </a:ext>
            </a:extLst>
          </p:cNvPr>
          <p:cNvSpPr txBox="1">
            <a:spLocks noChangeArrowheads="1"/>
          </p:cNvSpPr>
          <p:nvPr/>
        </p:nvSpPr>
        <p:spPr bwMode="auto">
          <a:xfrm>
            <a:off x="621634" y="715124"/>
            <a:ext cx="109727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800" b="1" dirty="0">
                <a:latin typeface="Times New Roman" panose="02020603050405020304" pitchFamily="18" charset="0"/>
                <a:cs typeface="Times New Roman" panose="02020603050405020304" pitchFamily="18" charset="0"/>
              </a:rPr>
              <a:t>II. God’s Hands Are Stable.</a:t>
            </a:r>
          </a:p>
        </p:txBody>
      </p:sp>
      <p:sp>
        <p:nvSpPr>
          <p:cNvPr id="6150" name="Text Box 6">
            <a:extLst>
              <a:ext uri="{FF2B5EF4-FFF2-40B4-BE49-F238E27FC236}">
                <a16:creationId xmlns:a16="http://schemas.microsoft.com/office/drawing/2014/main" id="{31F711FA-5672-4D43-A966-DDFDAC83B4F9}"/>
              </a:ext>
            </a:extLst>
          </p:cNvPr>
          <p:cNvSpPr txBox="1">
            <a:spLocks noChangeArrowheads="1"/>
          </p:cNvSpPr>
          <p:nvPr/>
        </p:nvSpPr>
        <p:spPr bwMode="auto">
          <a:xfrm>
            <a:off x="609601" y="4343400"/>
            <a:ext cx="10972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400" b="1" dirty="0">
                <a:latin typeface="Times New Roman" panose="02020603050405020304" pitchFamily="18" charset="0"/>
              </a:rPr>
              <a:t>David saw fit in the midst of turmoil to put his soul into God’s stable hands.</a:t>
            </a:r>
          </a:p>
        </p:txBody>
      </p:sp>
      <p:sp>
        <p:nvSpPr>
          <p:cNvPr id="2" name="TextBox 1">
            <a:extLst>
              <a:ext uri="{FF2B5EF4-FFF2-40B4-BE49-F238E27FC236}">
                <a16:creationId xmlns:a16="http://schemas.microsoft.com/office/drawing/2014/main" id="{DAD2B0DD-5365-4DF1-9041-AB7D9B486F92}"/>
              </a:ext>
            </a:extLst>
          </p:cNvPr>
          <p:cNvSpPr txBox="1"/>
          <p:nvPr/>
        </p:nvSpPr>
        <p:spPr>
          <a:xfrm>
            <a:off x="4113512" y="2514600"/>
            <a:ext cx="4039888" cy="769441"/>
          </a:xfrm>
          <a:prstGeom prst="rect">
            <a:avLst/>
          </a:prstGeom>
          <a:noFill/>
        </p:spPr>
        <p:txBody>
          <a:bodyPr wrap="none" rtlCol="0">
            <a:spAutoFit/>
          </a:bodyPr>
          <a:lstStyle/>
          <a:p>
            <a:r>
              <a:rPr lang="en-US" sz="4400" b="1" dirty="0">
                <a:latin typeface="Times New Roman" panose="02020603050405020304" pitchFamily="18" charset="0"/>
                <a:cs typeface="Times New Roman" panose="02020603050405020304" pitchFamily="18" charset="0"/>
              </a:rPr>
              <a:t>1 Samuel 22:1-4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50">
                                            <p:txEl>
                                              <p:pRg st="0" end="0"/>
                                            </p:txEl>
                                          </p:spTgt>
                                        </p:tgtEl>
                                        <p:attrNameLst>
                                          <p:attrName>style.visibility</p:attrName>
                                        </p:attrNameLst>
                                      </p:cBhvr>
                                      <p:to>
                                        <p:strVal val="visible"/>
                                      </p:to>
                                    </p:set>
                                    <p:animEffect transition="in" filter="wipe(left)">
                                      <p:cBhvr>
                                        <p:cTn id="12" dur="500"/>
                                        <p:tgtEl>
                                          <p:spTgt spid="6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1CFCE-CB3E-40C1-9785-A0A2DEAC9E05}"/>
              </a:ext>
            </a:extLst>
          </p:cNvPr>
          <p:cNvSpPr/>
          <p:nvPr/>
        </p:nvSpPr>
        <p:spPr>
          <a:xfrm>
            <a:off x="609600" y="4602540"/>
            <a:ext cx="10972800" cy="1569660"/>
          </a:xfrm>
          <a:prstGeom prst="rect">
            <a:avLst/>
          </a:prstGeom>
        </p:spPr>
        <p:txBody>
          <a:bodyPr wrap="square">
            <a:spAutoFit/>
          </a:bodyPr>
          <a:lstStyle/>
          <a:p>
            <a:pPr algn="ctr">
              <a:spcBef>
                <a:spcPct val="50000"/>
              </a:spcBef>
            </a:pPr>
            <a:r>
              <a:rPr lang="en-US" altLang="en-US" sz="4800" b="1" dirty="0">
                <a:latin typeface="Times New Roman" panose="02020603050405020304" pitchFamily="18" charset="0"/>
              </a:rPr>
              <a:t>Samson sought God’s stable Hands when his were no longer stable.</a:t>
            </a:r>
          </a:p>
        </p:txBody>
      </p:sp>
    </p:spTree>
    <p:extLst>
      <p:ext uri="{BB962C8B-B14F-4D97-AF65-F5344CB8AC3E}">
        <p14:creationId xmlns:p14="http://schemas.microsoft.com/office/powerpoint/2010/main" val="56329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2859</Words>
  <Application>Microsoft Office PowerPoint</Application>
  <PresentationFormat>Widescreen</PresentationFormat>
  <Paragraphs>224</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2018-12-07T15:51:10Z</dcterms:created>
  <dcterms:modified xsi:type="dcterms:W3CDTF">2018-12-08T21:07:44Z</dcterms:modified>
</cp:coreProperties>
</file>