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3"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6900"/>
    <a:srgbClr val="CCCC00"/>
    <a:srgbClr val="9999FF"/>
    <a:srgbClr val="FFCC00"/>
    <a:srgbClr val="FFFF99"/>
    <a:srgbClr val="FFCC99"/>
    <a:srgbClr val="FF3300"/>
    <a:srgbClr val="CC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2935" autoAdjust="0"/>
  </p:normalViewPr>
  <p:slideViewPr>
    <p:cSldViewPr>
      <p:cViewPr varScale="1">
        <p:scale>
          <a:sx n="72" d="100"/>
          <a:sy n="72" d="100"/>
        </p:scale>
        <p:origin x="-186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D247D6-2FB2-4D88-BD47-717CAF2F11CF}"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FFB11-A221-4B8A-BB5E-54554D3984AC}" type="slidenum">
              <a:rPr lang="en-US" smtClean="0"/>
              <a:t>‹#›</a:t>
            </a:fld>
            <a:endParaRPr lang="en-US"/>
          </a:p>
        </p:txBody>
      </p:sp>
    </p:spTree>
    <p:extLst>
      <p:ext uri="{BB962C8B-B14F-4D97-AF65-F5344CB8AC3E}">
        <p14:creationId xmlns:p14="http://schemas.microsoft.com/office/powerpoint/2010/main" val="5293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a:t>
            </a:fld>
            <a:endParaRPr lang="en-US"/>
          </a:p>
        </p:txBody>
      </p:sp>
    </p:spTree>
    <p:extLst>
      <p:ext uri="{BB962C8B-B14F-4D97-AF65-F5344CB8AC3E}">
        <p14:creationId xmlns:p14="http://schemas.microsoft.com/office/powerpoint/2010/main" val="383149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3300"/>
              </a:buClr>
              <a:buFontTx/>
              <a:buNone/>
            </a:pPr>
            <a:r>
              <a:rPr lang="en-US" altLang="en-US" sz="1200" dirty="0">
                <a:latin typeface="Times New Roman" panose="02020603050405020304" pitchFamily="18" charset="0"/>
                <a:cs typeface="Times New Roman" panose="02020603050405020304" pitchFamily="18" charset="0"/>
              </a:rPr>
              <a:t>    1. Also Providentially He Cares For His Saints (</a:t>
            </a:r>
            <a:r>
              <a:rPr lang="en-US" altLang="en-US" sz="1200" b="1" dirty="0">
                <a:latin typeface="Times New Roman" panose="02020603050405020304" pitchFamily="18" charset="0"/>
                <a:cs typeface="Times New Roman" panose="02020603050405020304" pitchFamily="18" charset="0"/>
              </a:rPr>
              <a:t>Rm. 8:28</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we know that all things work together for good to those who love God, to those who are the called according to His purpose.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Romans 8:28</a:t>
            </a:r>
            <a:r>
              <a:rPr lang="en-US" sz="1200" b="0" i="0" u="none" strike="noStrike" kern="1200" baseline="0" dirty="0">
                <a:solidFill>
                  <a:schemeClr val="tx1"/>
                </a:solidFill>
                <a:latin typeface="+mn-lt"/>
                <a:ea typeface="+mn-ea"/>
                <a:cs typeface="+mn-cs"/>
              </a:rPr>
              <a:t>)</a:t>
            </a:r>
          </a:p>
          <a:p>
            <a:pPr>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&gt;&gt;&gt;&gt;&gt;&gt;&gt;&gt;&gt;&gt;&gt;&gt;&gt;&gt;&gt;&gt;&gt;&gt;&gt;&gt;&gt;&gt;&gt;</a:t>
            </a:r>
          </a:p>
          <a:p>
            <a:pPr>
              <a:buClr>
                <a:srgbClr val="FF3300"/>
              </a:buClr>
              <a:buFontTx/>
              <a:buNone/>
            </a:pPr>
            <a:r>
              <a:rPr lang="en-US" altLang="en-US" sz="1200" dirty="0">
                <a:latin typeface="Times New Roman" panose="02020603050405020304" pitchFamily="18" charset="0"/>
                <a:cs typeface="Times New Roman" panose="02020603050405020304" pitchFamily="18" charset="0"/>
              </a:rPr>
              <a:t>    2.  Our God anticipates our response to blessings He bestows upon us; as well as the adversities He sends our way.</a:t>
            </a:r>
          </a:p>
          <a:p>
            <a:pPr>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&gt;&gt;&gt;&gt;&gt;&gt;&gt;&gt;&gt;&gt;&gt;&gt;&gt;&gt;&gt;&gt;&gt;&gt;&gt;&gt;&gt;&gt;&gt;</a:t>
            </a:r>
          </a:p>
          <a:p>
            <a:pPr>
              <a:buClr>
                <a:srgbClr val="FF3300"/>
              </a:buClr>
              <a:buFontTx/>
              <a:buNone/>
            </a:pPr>
            <a:r>
              <a:rPr lang="en-US" altLang="en-US" sz="1200" dirty="0">
                <a:latin typeface="Times New Roman" panose="02020603050405020304" pitchFamily="18" charset="0"/>
                <a:cs typeface="Times New Roman" panose="02020603050405020304" pitchFamily="18" charset="0"/>
              </a:rPr>
              <a:t>    3.  He is able to and does guards us from being overcome by adversities. (</a:t>
            </a:r>
            <a:r>
              <a:rPr lang="en-US" altLang="en-US" sz="1200" b="1" dirty="0">
                <a:latin typeface="Times New Roman" panose="02020603050405020304" pitchFamily="18" charset="0"/>
                <a:cs typeface="Times New Roman" panose="02020603050405020304" pitchFamily="18" charset="0"/>
              </a:rPr>
              <a:t>2 Pt. 2:9; 2 Th. 3:3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the Lord </a:t>
            </a:r>
            <a:r>
              <a:rPr lang="en-US" sz="1200" b="1" i="1" u="none" strike="noStrike" kern="1200" baseline="0" dirty="0">
                <a:solidFill>
                  <a:schemeClr val="tx1"/>
                </a:solidFill>
                <a:latin typeface="+mn-lt"/>
                <a:ea typeface="+mn-ea"/>
                <a:cs typeface="+mn-cs"/>
              </a:rPr>
              <a:t>knows how to deliver the godly out of temptations</a:t>
            </a:r>
            <a:r>
              <a:rPr lang="en-US" sz="1200" b="0" i="1" u="none" strike="noStrike" kern="1200" baseline="0" dirty="0">
                <a:solidFill>
                  <a:schemeClr val="tx1"/>
                </a:solidFill>
                <a:latin typeface="+mn-lt"/>
                <a:ea typeface="+mn-ea"/>
                <a:cs typeface="+mn-cs"/>
              </a:rPr>
              <a:t> and to reserve the unjust under punishment for the day of judgment,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2:9</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the Lord is faithful, who will establish you and </a:t>
            </a:r>
            <a:r>
              <a:rPr lang="en-US" sz="1200" b="1" i="1" u="none" strike="noStrike" kern="1200" baseline="0" dirty="0">
                <a:solidFill>
                  <a:schemeClr val="tx1"/>
                </a:solidFill>
                <a:latin typeface="+mn-lt"/>
                <a:ea typeface="+mn-ea"/>
                <a:cs typeface="+mn-cs"/>
              </a:rPr>
              <a:t>guard you from the evil one</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Thessalonians 3:3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11</a:t>
            </a:fld>
            <a:endParaRPr lang="en-US"/>
          </a:p>
        </p:txBody>
      </p:sp>
    </p:spTree>
    <p:extLst>
      <p:ext uri="{BB962C8B-B14F-4D97-AF65-F5344CB8AC3E}">
        <p14:creationId xmlns:p14="http://schemas.microsoft.com/office/powerpoint/2010/main" val="411638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Clr>
                <a:srgbClr val="FF3300"/>
              </a:buClr>
              <a:buFontTx/>
              <a:buNone/>
            </a:pPr>
            <a:r>
              <a:rPr lang="en-US" altLang="en-US" sz="1200" dirty="0">
                <a:latin typeface="Times New Roman" panose="02020603050405020304" pitchFamily="18" charset="0"/>
                <a:cs typeface="Times New Roman" panose="02020603050405020304" pitchFamily="18" charset="0"/>
              </a:rPr>
              <a:t>    1. Our God can provide comfort to save us from our despair (</a:t>
            </a:r>
            <a:r>
              <a:rPr lang="en-US" altLang="en-US" sz="1200" b="1" dirty="0">
                <a:latin typeface="Times New Roman" panose="02020603050405020304" pitchFamily="18" charset="0"/>
                <a:cs typeface="Times New Roman" panose="02020603050405020304" pitchFamily="18" charset="0"/>
              </a:rPr>
              <a:t>2 Cor. 1:3-5</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Blessed be the God and Father of our Lord Jesus Christ, the Father of mercies and God of all comfort, </a:t>
            </a:r>
            <a:r>
              <a:rPr lang="en-US" sz="1200" b="1" i="1" u="none" strike="noStrike" kern="1200" baseline="0" dirty="0">
                <a:solidFill>
                  <a:schemeClr val="tx1"/>
                </a:solidFill>
                <a:latin typeface="+mn-lt"/>
                <a:ea typeface="+mn-ea"/>
                <a:cs typeface="+mn-cs"/>
              </a:rPr>
              <a:t>who comforts us in all our tribulation</a:t>
            </a:r>
            <a:r>
              <a:rPr lang="en-US" sz="1200" b="0" i="1" u="none" strike="noStrike" kern="1200" baseline="0" dirty="0">
                <a:solidFill>
                  <a:schemeClr val="tx1"/>
                </a:solidFill>
                <a:latin typeface="+mn-lt"/>
                <a:ea typeface="+mn-ea"/>
                <a:cs typeface="+mn-cs"/>
              </a:rPr>
              <a:t>, that we may be able to comfort those who are in any trouble, with the comfort with which </a:t>
            </a:r>
            <a:r>
              <a:rPr lang="en-US" sz="1200" b="1" i="1" u="none" strike="noStrike" kern="1200" baseline="0" dirty="0">
                <a:solidFill>
                  <a:schemeClr val="tx1"/>
                </a:solidFill>
                <a:latin typeface="+mn-lt"/>
                <a:ea typeface="+mn-ea"/>
                <a:cs typeface="+mn-cs"/>
              </a:rPr>
              <a:t>we ourselves are comforted by God</a:t>
            </a:r>
            <a:r>
              <a:rPr lang="en-US" sz="1200" b="0" i="1" u="none" strike="noStrike" kern="1200" baseline="0" dirty="0">
                <a:solidFill>
                  <a:schemeClr val="tx1"/>
                </a:solidFill>
                <a:latin typeface="+mn-lt"/>
                <a:ea typeface="+mn-ea"/>
                <a:cs typeface="+mn-cs"/>
              </a:rPr>
              <a:t>. For as the sufferings of Christ abound in us, so our consolation also abounds through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1:3-5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altLang="en-US" sz="1200" dirty="0">
              <a:latin typeface="Times New Roman" panose="02020603050405020304" pitchFamily="18" charset="0"/>
              <a:cs typeface="Times New Roman" panose="02020603050405020304" pitchFamily="18" charset="0"/>
            </a:endParaRPr>
          </a:p>
          <a:p>
            <a:pPr>
              <a:lnSpc>
                <a:spcPct val="120000"/>
              </a:lnSpc>
              <a:buClr>
                <a:srgbClr val="FF3300"/>
              </a:buClr>
              <a:buFontTx/>
              <a:buNone/>
            </a:pPr>
            <a:r>
              <a:rPr lang="en-US" altLang="en-US" sz="1200" dirty="0">
                <a:latin typeface="Times New Roman" panose="02020603050405020304" pitchFamily="18" charset="0"/>
                <a:cs typeface="Times New Roman" panose="02020603050405020304" pitchFamily="18" charset="0"/>
              </a:rPr>
              <a:t>    2.  In addition to comfort, He is able to bring trials for our chastening when necessary. (</a:t>
            </a:r>
            <a:r>
              <a:rPr lang="en-US" altLang="en-US" sz="1200" b="1" dirty="0">
                <a:latin typeface="Times New Roman" panose="02020603050405020304" pitchFamily="18" charset="0"/>
                <a:cs typeface="Times New Roman" panose="02020603050405020304" pitchFamily="18" charset="0"/>
              </a:rPr>
              <a:t>Heb. 12:5-11; Rev. 3:19</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you have forgotten the exhortation which speaks to you as to sons: "MY SON, DO NOT DESPISE THE CHASTENING OF THE LORD, NOR BE DISCOURAGED WHEN YOU ARE REBUKED BY HIM; FOR WHOM THE LORD LOVES HE CHASTENS, AND SCOURGES EVERY SON WHOM HE RECEIVES." If you endure chastening, God deals with you as with sons; for what son is there whom a father does not chasten?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Hebrews 12:5-7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Drop down to verse </a:t>
            </a:r>
            <a:r>
              <a:rPr lang="en-US" sz="1200" b="1" i="0" u="none" strike="noStrike" kern="1200" baseline="0" dirty="0">
                <a:solidFill>
                  <a:schemeClr val="tx1"/>
                </a:solidFill>
                <a:latin typeface="+mn-lt"/>
                <a:ea typeface="+mn-ea"/>
                <a:cs typeface="+mn-cs"/>
              </a:rPr>
              <a:t>10b</a:t>
            </a:r>
            <a:r>
              <a:rPr lang="en-US"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sym typeface="Wingdings" panose="05000000000000000000" pitchFamily="2" charset="2"/>
              </a:rPr>
              <a:t></a:t>
            </a:r>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but </a:t>
            </a:r>
            <a:r>
              <a:rPr lang="en-US" sz="1200" b="1" i="1" u="none" strike="noStrike" kern="1200" baseline="0" dirty="0">
                <a:solidFill>
                  <a:schemeClr val="tx1"/>
                </a:solidFill>
                <a:latin typeface="+mn-lt"/>
                <a:ea typeface="+mn-ea"/>
                <a:cs typeface="+mn-cs"/>
              </a:rPr>
              <a:t>He for our profit</a:t>
            </a:r>
            <a:r>
              <a:rPr lang="en-US" sz="1200" b="0" i="1" u="none" strike="noStrike" kern="1200" baseline="0" dirty="0">
                <a:solidFill>
                  <a:schemeClr val="tx1"/>
                </a:solidFill>
                <a:latin typeface="+mn-lt"/>
                <a:ea typeface="+mn-ea"/>
                <a:cs typeface="+mn-cs"/>
              </a:rPr>
              <a:t>, that we may be partakers of His holiness. Now no chastening seems to be joyful for the present, but painful; nevertheless, afterward it </a:t>
            </a:r>
            <a:r>
              <a:rPr lang="en-US" sz="1200" b="1" i="1" u="none" strike="noStrike" kern="1200" baseline="0" dirty="0">
                <a:solidFill>
                  <a:schemeClr val="tx1"/>
                </a:solidFill>
                <a:latin typeface="+mn-lt"/>
                <a:ea typeface="+mn-ea"/>
                <a:cs typeface="+mn-cs"/>
              </a:rPr>
              <a:t>yields the peaceable fruit of righteousness</a:t>
            </a:r>
            <a:r>
              <a:rPr lang="en-US" sz="1200" b="0" i="1" u="none" strike="noStrike" kern="1200" baseline="0" dirty="0">
                <a:solidFill>
                  <a:schemeClr val="tx1"/>
                </a:solidFill>
                <a:latin typeface="+mn-lt"/>
                <a:ea typeface="+mn-ea"/>
                <a:cs typeface="+mn-cs"/>
              </a:rPr>
              <a:t> to those who have been trained by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12:10b -11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As many as I love, </a:t>
            </a:r>
            <a:r>
              <a:rPr lang="en-US" sz="1200" b="1" i="1" u="none" strike="noStrike" kern="1200" baseline="0" dirty="0">
                <a:solidFill>
                  <a:schemeClr val="tx1"/>
                </a:solidFill>
                <a:latin typeface="+mn-lt"/>
                <a:ea typeface="+mn-ea"/>
                <a:cs typeface="+mn-cs"/>
              </a:rPr>
              <a:t>I rebuke and chasten</a:t>
            </a:r>
            <a:r>
              <a:rPr lang="en-US" sz="1200" b="0" i="1" u="none" strike="noStrike" kern="1200" baseline="0" dirty="0">
                <a:solidFill>
                  <a:schemeClr val="tx1"/>
                </a:solidFill>
                <a:latin typeface="+mn-lt"/>
                <a:ea typeface="+mn-ea"/>
                <a:cs typeface="+mn-cs"/>
              </a:rPr>
              <a:t>. Therefore be zealous and repent.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3:19</a:t>
            </a:r>
            <a:r>
              <a:rPr lang="en-US" sz="1200" b="0" i="0" u="none" strike="noStrike" kern="1200" baseline="0" dirty="0">
                <a:solidFill>
                  <a:schemeClr val="tx1"/>
                </a:solidFill>
                <a:latin typeface="+mn-lt"/>
                <a:ea typeface="+mn-ea"/>
                <a:cs typeface="+mn-cs"/>
              </a:rPr>
              <a:t>)</a:t>
            </a:r>
          </a:p>
          <a:p>
            <a:pPr>
              <a:lnSpc>
                <a:spcPct val="120000"/>
              </a:lnSpc>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a:lnSpc>
                <a:spcPct val="120000"/>
              </a:lnSpc>
              <a:buClr>
                <a:srgbClr val="FF3300"/>
              </a:buClr>
              <a:buFontTx/>
              <a:buNone/>
            </a:pPr>
            <a:r>
              <a:rPr lang="en-US" altLang="en-US" sz="1200" dirty="0">
                <a:latin typeface="Times New Roman" panose="02020603050405020304" pitchFamily="18" charset="0"/>
                <a:cs typeface="Times New Roman" panose="02020603050405020304" pitchFamily="18" charset="0"/>
              </a:rPr>
              <a:t>    3. The Lord sees, does, and knows it all that we do, we cannot hide form His eyes.  </a:t>
            </a:r>
            <a:r>
              <a:rPr lang="en-US" altLang="en-US" sz="1200" b="1" dirty="0">
                <a:latin typeface="Times New Roman" panose="02020603050405020304" pitchFamily="18" charset="0"/>
                <a:cs typeface="Times New Roman" panose="02020603050405020304" pitchFamily="18" charset="0"/>
              </a:rPr>
              <a:t>2 Chron. 16:9</a:t>
            </a:r>
          </a:p>
          <a:p>
            <a:pPr rtl="0"/>
            <a:r>
              <a:rPr lang="en-US" sz="1200" b="0" i="1" u="none" strike="noStrike" kern="1200" baseline="0" dirty="0">
                <a:solidFill>
                  <a:schemeClr val="tx1"/>
                </a:solidFill>
                <a:latin typeface="+mn-lt"/>
                <a:ea typeface="+mn-ea"/>
                <a:cs typeface="+mn-cs"/>
              </a:rPr>
              <a:t>For the eyes of the LORD run to and fro throughout the whole earth, to show Himself strong </a:t>
            </a:r>
            <a:r>
              <a:rPr lang="en-US" sz="1200" b="1" i="1" u="none" strike="noStrike" kern="1200" baseline="0" dirty="0">
                <a:solidFill>
                  <a:schemeClr val="tx1"/>
                </a:solidFill>
                <a:latin typeface="+mn-lt"/>
                <a:ea typeface="+mn-ea"/>
                <a:cs typeface="+mn-cs"/>
              </a:rPr>
              <a:t>on behalf of those whose heart is loyal to Him</a:t>
            </a:r>
            <a:r>
              <a:rPr lang="en-US" sz="1200" b="0" i="1" u="none" strike="noStrike" kern="1200" baseline="0" dirty="0">
                <a:solidFill>
                  <a:schemeClr val="tx1"/>
                </a:solidFill>
                <a:latin typeface="+mn-lt"/>
                <a:ea typeface="+mn-ea"/>
                <a:cs typeface="+mn-cs"/>
              </a:rPr>
              <a:t>. In this you have done foolishly; therefore from now on you shall have wars."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Chronicles 16:9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12</a:t>
            </a:fld>
            <a:endParaRPr lang="en-US"/>
          </a:p>
        </p:txBody>
      </p:sp>
    </p:spTree>
    <p:extLst>
      <p:ext uri="{BB962C8B-B14F-4D97-AF65-F5344CB8AC3E}">
        <p14:creationId xmlns:p14="http://schemas.microsoft.com/office/powerpoint/2010/main" val="4109438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buClr>
                <a:srgbClr val="FF99FF"/>
              </a:buClr>
              <a:buFontTx/>
              <a:buNone/>
            </a:pPr>
            <a:r>
              <a:rPr lang="en-US" altLang="en-US" sz="1200" dirty="0">
                <a:latin typeface="Times New Roman" panose="02020603050405020304" pitchFamily="18" charset="0"/>
                <a:cs typeface="Times New Roman" panose="02020603050405020304" pitchFamily="18" charset="0"/>
              </a:rPr>
              <a:t>    1. Angel Comforts Hagar</a:t>
            </a:r>
          </a:p>
          <a:p>
            <a:pPr>
              <a:spcBef>
                <a:spcPct val="50000"/>
              </a:spcBef>
              <a:buClr>
                <a:srgbClr val="FF99FF"/>
              </a:buClr>
              <a:buFontTx/>
              <a:buNone/>
            </a:pPr>
            <a:r>
              <a:rPr lang="en-US" altLang="en-US" sz="1200" dirty="0">
                <a:latin typeface="Times New Roman" panose="02020603050405020304" pitchFamily="18" charset="0"/>
                <a:cs typeface="Times New Roman" panose="02020603050405020304" pitchFamily="18" charset="0"/>
              </a:rPr>
              <a:t>&gt;&gt;&gt;&gt;&gt;&gt;&gt;&gt;&gt;&gt;&gt;&gt;&gt;&gt;&gt;&gt;&gt;&gt;&gt;</a:t>
            </a:r>
          </a:p>
          <a:p>
            <a:pPr>
              <a:spcBef>
                <a:spcPct val="50000"/>
              </a:spcBef>
              <a:buClr>
                <a:srgbClr val="FF99FF"/>
              </a:buClr>
              <a:buFontTx/>
              <a:buNone/>
            </a:pPr>
            <a:r>
              <a:rPr lang="en-US" altLang="en-US" sz="1200" dirty="0">
                <a:latin typeface="Times New Roman" panose="02020603050405020304" pitchFamily="18" charset="0"/>
                <a:cs typeface="Times New Roman" panose="02020603050405020304" pitchFamily="18" charset="0"/>
              </a:rPr>
              <a:t>    2. “You-Are-the-God-Who-Sees…Have I also seen Him who sees me” (</a:t>
            </a:r>
            <a:r>
              <a:rPr lang="en-US" altLang="en-US" sz="1200" b="1" dirty="0">
                <a:latin typeface="Times New Roman" panose="02020603050405020304" pitchFamily="18" charset="0"/>
                <a:cs typeface="Times New Roman" panose="02020603050405020304" pitchFamily="18" charset="0"/>
              </a:rPr>
              <a:t>Gen.16:13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Then she called the name of the LORD who spoke to her, You-Are- the-God-Who-Sees; for she said, "Have I also here seen Him who sees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16:13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3. “The God who sees” is also the God we should seek to see.</a:t>
            </a: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13</a:t>
            </a:fld>
            <a:endParaRPr lang="en-US"/>
          </a:p>
        </p:txBody>
      </p:sp>
    </p:spTree>
    <p:extLst>
      <p:ext uri="{BB962C8B-B14F-4D97-AF65-F5344CB8AC3E}">
        <p14:creationId xmlns:p14="http://schemas.microsoft.com/office/powerpoint/2010/main" val="1930417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Reading and studying the Bible Helps Us See Him - Who Sees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a. Without the Bible, we would not know God nor could we know Him.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a:t>
            </a:r>
          </a:p>
          <a:p>
            <a:pPr>
              <a:lnSpc>
                <a:spcPct val="130000"/>
              </a:lnSpc>
              <a:buClr>
                <a:srgbClr val="CC6600"/>
              </a:buClr>
              <a:buFontTx/>
              <a:buNone/>
            </a:pPr>
            <a:r>
              <a:rPr lang="en-US" altLang="en-US" sz="1200" dirty="0">
                <a:latin typeface="Times New Roman" panose="02020603050405020304" pitchFamily="18" charset="0"/>
                <a:cs typeface="Times New Roman" panose="02020603050405020304" pitchFamily="18" charset="0"/>
              </a:rPr>
              <a:t>    2. No, He is not a Tyrant Seeking To Destroy us for His pleasure and banish us to eternal darkness.</a:t>
            </a:r>
          </a:p>
          <a:p>
            <a:pPr>
              <a:lnSpc>
                <a:spcPct val="130000"/>
              </a:lnSpc>
              <a:buClr>
                <a:srgbClr val="CC6600"/>
              </a:buClr>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a:lnSpc>
                <a:spcPct val="130000"/>
              </a:lnSpc>
              <a:buClr>
                <a:srgbClr val="CC6600"/>
              </a:buClr>
              <a:buFontTx/>
              <a:buNone/>
            </a:pPr>
            <a:r>
              <a:rPr lang="en-US" altLang="en-US" sz="1200" dirty="0">
                <a:latin typeface="Times New Roman" panose="02020603050405020304" pitchFamily="18" charset="0"/>
                <a:cs typeface="Times New Roman" panose="02020603050405020304" pitchFamily="18" charset="0"/>
              </a:rPr>
              <a:t>    3. No, He is not Unconcerned, He is not Detached from His creation, but works for us providentially.</a:t>
            </a:r>
          </a:p>
          <a:p>
            <a:pPr>
              <a:lnSpc>
                <a:spcPct val="130000"/>
              </a:lnSpc>
              <a:buClr>
                <a:srgbClr val="CC6600"/>
              </a:buClr>
              <a:buFontTx/>
              <a:buNone/>
            </a:pPr>
            <a:r>
              <a:rPr lang="en-US" altLang="en-US" sz="1200" dirty="0">
                <a:latin typeface="Times New Roman" panose="02020603050405020304" pitchFamily="18" charset="0"/>
                <a:cs typeface="Times New Roman" panose="02020603050405020304" pitchFamily="18" charset="0"/>
              </a:rPr>
              <a:t>&gt;&gt;&gt;&gt;&gt;&gt;&gt;&gt;&gt;&gt;&gt;&gt;&gt;&gt;&gt;&gt;</a:t>
            </a:r>
          </a:p>
          <a:p>
            <a:pPr>
              <a:lnSpc>
                <a:spcPct val="130000"/>
              </a:lnSpc>
              <a:buClr>
                <a:srgbClr val="CC6600"/>
              </a:buClr>
              <a:buFontTx/>
              <a:buNone/>
            </a:pPr>
            <a:r>
              <a:rPr lang="en-US" altLang="en-US" sz="1200" dirty="0">
                <a:latin typeface="Times New Roman" panose="02020603050405020304" pitchFamily="18" charset="0"/>
                <a:cs typeface="Times New Roman" panose="02020603050405020304" pitchFamily="18" charset="0"/>
              </a:rPr>
              <a:t>    4. No, He is Not Apathetic, Unfeeling or unloving. </a:t>
            </a:r>
          </a:p>
          <a:p>
            <a:pPr rtl="0"/>
            <a:r>
              <a:rPr lang="en-US" sz="1200" b="0" i="1" u="none" strike="noStrike" kern="1200" baseline="0" dirty="0">
                <a:solidFill>
                  <a:schemeClr val="tx1"/>
                </a:solidFill>
                <a:latin typeface="+mn-lt"/>
                <a:ea typeface="+mn-ea"/>
                <a:cs typeface="+mn-cs"/>
              </a:rPr>
              <a:t>For God so </a:t>
            </a:r>
            <a:r>
              <a:rPr lang="en-US" sz="1200" b="1" i="1" u="none" strike="noStrike" kern="1200" baseline="0" dirty="0">
                <a:solidFill>
                  <a:schemeClr val="tx1"/>
                </a:solidFill>
                <a:latin typeface="+mn-lt"/>
                <a:ea typeface="+mn-ea"/>
                <a:cs typeface="+mn-cs"/>
              </a:rPr>
              <a:t>loved the world </a:t>
            </a:r>
            <a:r>
              <a:rPr lang="en-US" sz="1200" b="0" i="1" u="none" strike="noStrike" kern="1200" baseline="0" dirty="0">
                <a:solidFill>
                  <a:schemeClr val="tx1"/>
                </a:solidFill>
                <a:latin typeface="+mn-lt"/>
                <a:ea typeface="+mn-ea"/>
                <a:cs typeface="+mn-cs"/>
              </a:rPr>
              <a:t>that </a:t>
            </a:r>
            <a:r>
              <a:rPr lang="en-US" sz="1200" b="1" i="1" u="none" strike="noStrike" kern="1200" baseline="0" dirty="0">
                <a:solidFill>
                  <a:schemeClr val="tx1"/>
                </a:solidFill>
                <a:latin typeface="+mn-lt"/>
                <a:ea typeface="+mn-ea"/>
                <a:cs typeface="+mn-cs"/>
              </a:rPr>
              <a:t>He gave </a:t>
            </a:r>
            <a:r>
              <a:rPr lang="en-US" sz="1200" b="0" i="1" u="none" strike="noStrike" kern="1200" baseline="0" dirty="0">
                <a:solidFill>
                  <a:schemeClr val="tx1"/>
                </a:solidFill>
                <a:latin typeface="+mn-lt"/>
                <a:ea typeface="+mn-ea"/>
                <a:cs typeface="+mn-cs"/>
              </a:rPr>
              <a:t>His only begotten </a:t>
            </a:r>
            <a:r>
              <a:rPr lang="en-US" sz="1200" b="1" i="1" u="none" strike="noStrike" kern="1200" baseline="0" dirty="0">
                <a:solidFill>
                  <a:schemeClr val="tx1"/>
                </a:solidFill>
                <a:latin typeface="+mn-lt"/>
                <a:ea typeface="+mn-ea"/>
                <a:cs typeface="+mn-cs"/>
              </a:rPr>
              <a:t>Son</a:t>
            </a:r>
            <a:r>
              <a:rPr lang="en-US" sz="1200" b="0" i="1" u="none" strike="noStrike" kern="1200" baseline="0" dirty="0">
                <a:solidFill>
                  <a:schemeClr val="tx1"/>
                </a:solidFill>
                <a:latin typeface="+mn-lt"/>
                <a:ea typeface="+mn-ea"/>
                <a:cs typeface="+mn-cs"/>
              </a:rPr>
              <a:t>, that whoever believes in Him </a:t>
            </a:r>
            <a:r>
              <a:rPr lang="en-US" sz="1200" b="1" i="1" u="none" strike="noStrike" kern="1200" baseline="0" dirty="0">
                <a:solidFill>
                  <a:schemeClr val="tx1"/>
                </a:solidFill>
                <a:latin typeface="+mn-lt"/>
                <a:ea typeface="+mn-ea"/>
                <a:cs typeface="+mn-cs"/>
              </a:rPr>
              <a:t>should not perish </a:t>
            </a:r>
            <a:r>
              <a:rPr lang="en-US" sz="1200" b="0" i="1" u="none" strike="noStrike" kern="1200" baseline="0" dirty="0">
                <a:solidFill>
                  <a:schemeClr val="tx1"/>
                </a:solidFill>
                <a:latin typeface="+mn-lt"/>
                <a:ea typeface="+mn-ea"/>
                <a:cs typeface="+mn-cs"/>
              </a:rPr>
              <a:t>but have everlasting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3:16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14</a:t>
            </a:fld>
            <a:endParaRPr lang="en-US"/>
          </a:p>
        </p:txBody>
      </p:sp>
    </p:spTree>
    <p:extLst>
      <p:ext uri="{BB962C8B-B14F-4D97-AF65-F5344CB8AC3E}">
        <p14:creationId xmlns:p14="http://schemas.microsoft.com/office/powerpoint/2010/main" val="3366472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For our web site users and our tube viewers, we want to present the “Plan of Salvation” as laid out in the New Testament.</a:t>
            </a:r>
          </a:p>
          <a:p>
            <a:r>
              <a:rPr lang="en-US" dirty="0"/>
              <a:t>&gt;&gt;&gt;&gt;&gt;&gt;&gt;&gt;&gt;&gt;&gt;&gt;&gt;&gt;&gt;&gt;&gt;&gt;&gt;</a:t>
            </a:r>
          </a:p>
          <a:p>
            <a:r>
              <a:rPr lang="en-US" dirty="0"/>
              <a:t>    2. It is impossible to believe in God without knowing Him and who he is.</a:t>
            </a:r>
          </a:p>
          <a:p>
            <a:r>
              <a:rPr lang="en-US" dirty="0"/>
              <a:t>        a. You cannot believe in what you do not know, so how do you develop faith in God?</a:t>
            </a:r>
          </a:p>
          <a:p>
            <a:r>
              <a:rPr lang="en-US" dirty="0"/>
              <a:t>&gt;&gt;&gt;&gt;&gt;&gt;&gt;&gt;&gt;&gt;&gt;&gt;&gt;&gt;&gt;&gt;&gt;&gt;&gt;</a:t>
            </a:r>
          </a:p>
          <a:p>
            <a:r>
              <a:rPr lang="en-US" dirty="0"/>
              <a:t>    3. </a:t>
            </a:r>
            <a:r>
              <a:rPr lang="en-US" b="1" dirty="0"/>
              <a:t>Romans 10: 17</a:t>
            </a:r>
          </a:p>
          <a:p>
            <a:pPr rtl="0"/>
            <a:r>
              <a:rPr lang="en-US" sz="1200" b="0" i="1" u="none" strike="noStrike" kern="1200" baseline="0" dirty="0">
                <a:solidFill>
                  <a:schemeClr val="tx1"/>
                </a:solidFill>
                <a:latin typeface="+mn-lt"/>
                <a:ea typeface="+mn-ea"/>
                <a:cs typeface="+mn-cs"/>
              </a:rPr>
              <a:t>So then faith comes by hearing, and hearing by the word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p>
          <a:p>
            <a:pPr rtl="0"/>
            <a:r>
              <a:rPr lang="en-US" sz="1200" b="0" i="0" u="none" strike="noStrike" kern="1200" baseline="0" dirty="0">
                <a:solidFill>
                  <a:schemeClr val="tx1"/>
                </a:solidFill>
                <a:latin typeface="+mn-lt"/>
                <a:ea typeface="+mn-ea"/>
                <a:cs typeface="+mn-cs"/>
              </a:rPr>
              <a:t>    4. True belief in the word of God will lead you to know that you must repent of your sins, because all sins are against God. </a:t>
            </a:r>
          </a:p>
          <a:p>
            <a:pPr rtl="0"/>
            <a:r>
              <a:rPr lang="en-US" sz="1200" b="0" i="0" u="none" strike="noStrike" kern="1200" baseline="0" dirty="0">
                <a:solidFill>
                  <a:schemeClr val="tx1"/>
                </a:solidFill>
                <a:latin typeface="+mn-lt"/>
                <a:ea typeface="+mn-ea"/>
                <a:cs typeface="+mn-cs"/>
              </a:rPr>
              <a:t>For the wages of sin is death, but the gift of God is eternal life in Christ Jesus our Lord. (</a:t>
            </a:r>
            <a:r>
              <a:rPr lang="en-US" sz="1200" b="1" i="0" u="none" strike="noStrike" kern="1200" baseline="0" dirty="0">
                <a:solidFill>
                  <a:schemeClr val="tx1"/>
                </a:solidFill>
                <a:latin typeface="+mn-lt"/>
                <a:ea typeface="+mn-ea"/>
                <a:cs typeface="+mn-cs"/>
              </a:rPr>
              <a:t>Romans 6:23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 tell you, no; but unless you repent you will all likewise perish.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13:3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p>
          <a:p>
            <a:pPr rtl="0"/>
            <a:r>
              <a:rPr lang="en-US" sz="1200" b="0" i="0" u="none" strike="noStrike" kern="1200" baseline="0" dirty="0">
                <a:solidFill>
                  <a:schemeClr val="tx1"/>
                </a:solidFill>
                <a:latin typeface="+mn-lt"/>
                <a:ea typeface="+mn-ea"/>
                <a:cs typeface="+mn-cs"/>
              </a:rPr>
              <a:t>    5. The joy of the “good news” and the desire of the Father is that you confess Him before men.</a:t>
            </a:r>
          </a:p>
          <a:p>
            <a:pPr rtl="0"/>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10:9-10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p>
          <a:p>
            <a:pPr rtl="0"/>
            <a:r>
              <a:rPr lang="en-US" sz="1200" b="0" i="0" u="none" strike="noStrike" kern="1200" baseline="0" dirty="0">
                <a:solidFill>
                  <a:schemeClr val="tx1"/>
                </a:solidFill>
                <a:latin typeface="+mn-lt"/>
                <a:ea typeface="+mn-ea"/>
                <a:cs typeface="+mn-cs"/>
              </a:rPr>
              <a:t>    6. A believing sinner is not acceptable to the Father or the Son, many of the Scribes and Pharisees believed but they were lost.</a:t>
            </a:r>
          </a:p>
          <a:p>
            <a:pPr rtl="0"/>
            <a:r>
              <a:rPr lang="en-US" sz="1200" b="0" i="1" u="none" strike="noStrike" kern="1200" baseline="0" dirty="0">
                <a:solidFill>
                  <a:schemeClr val="tx1"/>
                </a:solidFill>
                <a:latin typeface="+mn-lt"/>
                <a:ea typeface="+mn-ea"/>
                <a:cs typeface="+mn-cs"/>
              </a:rPr>
              <a:t>Nevertheless even among the rulers many believed in Him, but because of the Pharisees they did not confess Him, lest they should be put out of the synagogue;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12:42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7. The washing away of your sins is the final step in justification of a saint.</a:t>
            </a:r>
          </a:p>
          <a:p>
            <a:pPr rtl="0"/>
            <a:r>
              <a:rPr lang="en-US" sz="1200" b="0" i="0"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a:t>
            </a:r>
          </a:p>
          <a:p>
            <a:pPr rtl="0"/>
            <a:r>
              <a:rPr lang="en-US" sz="1200" b="0" i="0" u="none" strike="noStrike" kern="1200" baseline="0" dirty="0">
                <a:solidFill>
                  <a:schemeClr val="tx1"/>
                </a:solidFill>
                <a:latin typeface="+mn-lt"/>
                <a:ea typeface="+mn-ea"/>
                <a:cs typeface="+mn-cs"/>
              </a:rPr>
              <a:t>Song List</a:t>
            </a: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15</a:t>
            </a:fld>
            <a:endParaRPr lang="en-US"/>
          </a:p>
        </p:txBody>
      </p:sp>
    </p:spTree>
    <p:extLst>
      <p:ext uri="{BB962C8B-B14F-4D97-AF65-F5344CB8AC3E}">
        <p14:creationId xmlns:p14="http://schemas.microsoft.com/office/powerpoint/2010/main" val="1820512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0FFB11-A221-4B8A-BB5E-54554D3984AC}" type="slidenum">
              <a:rPr lang="en-US" smtClean="0"/>
              <a:t>16</a:t>
            </a:fld>
            <a:endParaRPr lang="en-US"/>
          </a:p>
        </p:txBody>
      </p:sp>
    </p:spTree>
    <p:extLst>
      <p:ext uri="{BB962C8B-B14F-4D97-AF65-F5344CB8AC3E}">
        <p14:creationId xmlns:p14="http://schemas.microsoft.com/office/powerpoint/2010/main" val="67350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kern="1200" baseline="0" dirty="0">
                <a:solidFill>
                  <a:schemeClr val="tx1"/>
                </a:solidFill>
                <a:latin typeface="+mn-lt"/>
                <a:ea typeface="+mn-ea"/>
                <a:cs typeface="+mn-cs"/>
              </a:rPr>
              <a:t>   1. </a:t>
            </a:r>
            <a:r>
              <a:rPr lang="en-US" altLang="en-US" sz="1200" i="0" dirty="0">
                <a:latin typeface="Times New Roman" panose="02020603050405020304" pitchFamily="18" charset="0"/>
                <a:cs typeface="Times New Roman" panose="02020603050405020304" pitchFamily="18" charset="0"/>
              </a:rPr>
              <a:t>God Knows Everything There Is To Know About Each Of Us</a:t>
            </a:r>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Are not two sparrows sold for a copper coin? And not one of them falls to the ground apart from your Father's will. But the very hairs of your head are all numbered. Do not fear therefore; </a:t>
            </a:r>
            <a:r>
              <a:rPr lang="en-US" sz="1200" b="1" i="1" u="none" strike="noStrike" kern="1200" baseline="0" dirty="0">
                <a:solidFill>
                  <a:schemeClr val="tx1"/>
                </a:solidFill>
                <a:latin typeface="+mn-lt"/>
                <a:ea typeface="+mn-ea"/>
                <a:cs typeface="+mn-cs"/>
              </a:rPr>
              <a:t>you are of more value than many sparrows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10:29-31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p>
          <a:p>
            <a:pPr rtl="0"/>
            <a:r>
              <a:rPr lang="en-US" sz="1200" b="0" i="0" u="none" strike="noStrike" kern="1200" baseline="0" dirty="0">
                <a:solidFill>
                  <a:schemeClr val="tx1"/>
                </a:solidFill>
                <a:latin typeface="+mn-lt"/>
                <a:ea typeface="+mn-ea"/>
                <a:cs typeface="+mn-cs"/>
              </a:rPr>
              <a:t>    2. We know that there are millions of sparrows here in Texas, and many, many, times that amount in the rest of the world.</a:t>
            </a:r>
          </a:p>
          <a:p>
            <a:pPr rtl="0"/>
            <a:r>
              <a:rPr lang="en-US" sz="1200" b="0" i="0" u="none" strike="noStrike" kern="1200" baseline="0" dirty="0">
                <a:solidFill>
                  <a:schemeClr val="tx1"/>
                </a:solidFill>
                <a:latin typeface="+mn-lt"/>
                <a:ea typeface="+mn-ea"/>
                <a:cs typeface="+mn-cs"/>
              </a:rPr>
              <a:t>&gt;&gt;&gt;&gt;&gt;&gt;&gt;&gt;&gt;&gt;&gt;&gt;&gt;&gt;&gt;&gt;</a:t>
            </a:r>
          </a:p>
          <a:p>
            <a:pPr rtl="0"/>
            <a:r>
              <a:rPr lang="en-US" sz="1200" b="0" i="0" u="none" strike="noStrike" kern="1200" baseline="0" dirty="0">
                <a:solidFill>
                  <a:schemeClr val="tx1"/>
                </a:solidFill>
                <a:latin typeface="+mn-lt"/>
                <a:ea typeface="+mn-ea"/>
                <a:cs typeface="+mn-cs"/>
              </a:rPr>
              <a:t>    3. Jesus wants to make it clear to you, that your Father in Heaven knows your needs, just as well as He knows the need of each of the millions of sparrows on the face of the earth.</a:t>
            </a: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3</a:t>
            </a:fld>
            <a:endParaRPr lang="en-US"/>
          </a:p>
        </p:txBody>
      </p:sp>
    </p:spTree>
    <p:extLst>
      <p:ext uri="{BB962C8B-B14F-4D97-AF65-F5344CB8AC3E}">
        <p14:creationId xmlns:p14="http://schemas.microsoft.com/office/powerpoint/2010/main" val="1849740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66FF33"/>
              </a:buClr>
              <a:buFontTx/>
              <a:buNone/>
            </a:pPr>
            <a:r>
              <a:rPr lang="en-US" altLang="en-US" sz="1200" b="0" dirty="0"/>
              <a:t>    1. </a:t>
            </a:r>
            <a:r>
              <a:rPr lang="en-US" altLang="en-US" sz="1200" b="1" dirty="0"/>
              <a:t>Matthew 10:26-31</a:t>
            </a:r>
          </a:p>
          <a:p>
            <a:pPr rtl="0"/>
            <a:r>
              <a:rPr lang="en-US" sz="1200" b="0" i="1" u="none" strike="noStrike" kern="1200" baseline="0" dirty="0">
                <a:solidFill>
                  <a:schemeClr val="tx1"/>
                </a:solidFill>
                <a:latin typeface="+mn-lt"/>
                <a:ea typeface="+mn-ea"/>
                <a:cs typeface="+mn-cs"/>
              </a:rPr>
              <a:t>Therefore do not fear them</a:t>
            </a:r>
            <a:r>
              <a:rPr lang="en-US" sz="1200" b="1" i="1" u="none" strike="noStrike" kern="1200" baseline="0" dirty="0">
                <a:solidFill>
                  <a:schemeClr val="tx1"/>
                </a:solidFill>
                <a:latin typeface="+mn-lt"/>
                <a:ea typeface="+mn-ea"/>
                <a:cs typeface="+mn-cs"/>
              </a:rPr>
              <a:t>. For there is nothing covered that will not be revealed, and hidden that will not be known</a:t>
            </a:r>
            <a:r>
              <a:rPr lang="en-US" sz="1200" b="0" i="1" u="none" strike="noStrike" kern="1200" baseline="0" dirty="0">
                <a:solidFill>
                  <a:schemeClr val="tx1"/>
                </a:solidFill>
                <a:latin typeface="+mn-lt"/>
                <a:ea typeface="+mn-ea"/>
                <a:cs typeface="+mn-cs"/>
              </a:rPr>
              <a:t>. "Whatever I tell you in the dark, speak in the light; and what you hear in the ear, preach on the housetops. And do not fear those who kill the body but cannot kill the soul. But rather fear Him who is able to destroy both soul and body in hell.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10:26-28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r>
              <a:rPr lang="en-US" altLang="en-US" sz="1200" dirty="0"/>
              <a:t> </a:t>
            </a:r>
          </a:p>
          <a:p>
            <a:pPr>
              <a:buClr>
                <a:srgbClr val="66FF33"/>
              </a:buClr>
              <a:buFontTx/>
              <a:buNone/>
            </a:pPr>
            <a:r>
              <a:rPr lang="en-US" altLang="en-US" sz="1200" dirty="0"/>
              <a:t>    2. God knows more about us than we do – in my case, even the number of hairs lost from my heads.</a:t>
            </a: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4</a:t>
            </a:fld>
            <a:endParaRPr lang="en-US"/>
          </a:p>
        </p:txBody>
      </p:sp>
    </p:spTree>
    <p:extLst>
      <p:ext uri="{BB962C8B-B14F-4D97-AF65-F5344CB8AC3E}">
        <p14:creationId xmlns:p14="http://schemas.microsoft.com/office/powerpoint/2010/main" val="2956292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66FF33"/>
              </a:buClr>
              <a:buFontTx/>
              <a:buNone/>
            </a:pPr>
            <a:r>
              <a:rPr lang="en-US" altLang="en-US" sz="1200" dirty="0">
                <a:latin typeface="Times New Roman" panose="02020603050405020304" pitchFamily="18" charset="0"/>
                <a:cs typeface="Times New Roman" panose="02020603050405020304" pitchFamily="18" charset="0"/>
              </a:rPr>
              <a:t>    1. The Lord knows our </a:t>
            </a:r>
            <a:r>
              <a:rPr lang="en-US" altLang="en-US" sz="1200" b="1" dirty="0">
                <a:latin typeface="Times New Roman" panose="02020603050405020304" pitchFamily="18" charset="0"/>
                <a:cs typeface="Times New Roman" panose="02020603050405020304" pitchFamily="18" charset="0"/>
              </a:rPr>
              <a:t>Spiritual</a:t>
            </a:r>
            <a:r>
              <a:rPr lang="en-US" altLang="en-US" sz="1200" dirty="0">
                <a:latin typeface="Times New Roman" panose="02020603050405020304" pitchFamily="18" charset="0"/>
                <a:cs typeface="Times New Roman" panose="02020603050405020304" pitchFamily="18" charset="0"/>
              </a:rPr>
              <a:t> nature as well as our physical nature and our physical needs. (</a:t>
            </a:r>
            <a:r>
              <a:rPr lang="en-US" altLang="en-US" sz="1200" b="1" dirty="0">
                <a:latin typeface="Times New Roman" panose="02020603050405020304" pitchFamily="18" charset="0"/>
                <a:cs typeface="Times New Roman" panose="02020603050405020304" pitchFamily="18" charset="0"/>
              </a:rPr>
              <a:t>Ps. 139:1- 4</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O LORD, You have searched me and known me. You know my sitting down and my rising up; You understand my thought afar off. You comprehend my path and my lying down, And are acquainted with all my ways. </a:t>
            </a:r>
            <a:r>
              <a:rPr lang="en-US" sz="1200" b="1" i="1" u="none" strike="noStrike" kern="1200" baseline="0" dirty="0">
                <a:solidFill>
                  <a:schemeClr val="tx1"/>
                </a:solidFill>
                <a:latin typeface="+mn-lt"/>
                <a:ea typeface="+mn-ea"/>
                <a:cs typeface="+mn-cs"/>
              </a:rPr>
              <a:t>For there is not a word on my tongue</a:t>
            </a:r>
            <a:r>
              <a:rPr lang="en-US" sz="1200" b="0" i="1" u="none" strike="noStrike" kern="1200" baseline="0" dirty="0">
                <a:solidFill>
                  <a:schemeClr val="tx1"/>
                </a:solidFill>
                <a:latin typeface="+mn-lt"/>
                <a:ea typeface="+mn-ea"/>
                <a:cs typeface="+mn-cs"/>
              </a:rPr>
              <a:t>, But behold, O LORD, </a:t>
            </a:r>
            <a:r>
              <a:rPr lang="en-US" sz="1200" b="1" i="1" u="none" strike="noStrike" kern="1200" baseline="0" dirty="0">
                <a:solidFill>
                  <a:schemeClr val="tx1"/>
                </a:solidFill>
                <a:latin typeface="+mn-lt"/>
                <a:ea typeface="+mn-ea"/>
                <a:cs typeface="+mn-cs"/>
              </a:rPr>
              <a:t>You know it altogether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139:1-4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indent="0">
              <a:buClr>
                <a:srgbClr val="66FF33"/>
              </a:buClr>
              <a:buFontTx/>
              <a:buNone/>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5</a:t>
            </a:fld>
            <a:endParaRPr lang="en-US"/>
          </a:p>
        </p:txBody>
      </p:sp>
    </p:spTree>
    <p:extLst>
      <p:ext uri="{BB962C8B-B14F-4D97-AF65-F5344CB8AC3E}">
        <p14:creationId xmlns:p14="http://schemas.microsoft.com/office/powerpoint/2010/main" val="2240448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Every t</a:t>
            </a:r>
            <a:r>
              <a:rPr lang="en-US" altLang="en-US" sz="1200" dirty="0">
                <a:latin typeface="Times New Roman" panose="02020603050405020304" pitchFamily="18" charset="0"/>
                <a:cs typeface="Times New Roman" panose="02020603050405020304" pitchFamily="18" charset="0"/>
              </a:rPr>
              <a:t>hought and every deed, you have or do, the Lord knows (</a:t>
            </a:r>
            <a:r>
              <a:rPr lang="en-US" altLang="en-US" sz="1200" b="1" dirty="0">
                <a:latin typeface="Times New Roman" panose="02020603050405020304" pitchFamily="18" charset="0"/>
                <a:cs typeface="Times New Roman" panose="02020603050405020304" pitchFamily="18" charset="0"/>
              </a:rPr>
              <a:t>1 Chr. 28:9; Ps. 139:2</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"As for you, my son Solomon, know the God of your father, and serve Him with a loyal heart and with a willing mind; </a:t>
            </a:r>
            <a:r>
              <a:rPr lang="en-US" sz="1200" b="1" i="1" u="none" strike="noStrike" kern="1200" baseline="0" dirty="0">
                <a:solidFill>
                  <a:schemeClr val="tx1"/>
                </a:solidFill>
                <a:latin typeface="+mn-lt"/>
                <a:ea typeface="+mn-ea"/>
                <a:cs typeface="+mn-cs"/>
              </a:rPr>
              <a:t>for the LORD searches all hearts and understands all the intent of the thoughts</a:t>
            </a:r>
            <a:r>
              <a:rPr lang="en-US" sz="1200" b="0" i="1" u="none" strike="noStrike" kern="1200" baseline="0" dirty="0">
                <a:solidFill>
                  <a:schemeClr val="tx1"/>
                </a:solidFill>
                <a:latin typeface="+mn-lt"/>
                <a:ea typeface="+mn-ea"/>
                <a:cs typeface="+mn-cs"/>
              </a:rPr>
              <a:t>. If you seek Him, </a:t>
            </a:r>
            <a:r>
              <a:rPr lang="en-US" sz="1200" b="1" i="1" u="none" strike="noStrike" kern="1200" baseline="0" dirty="0">
                <a:solidFill>
                  <a:schemeClr val="tx1"/>
                </a:solidFill>
                <a:latin typeface="+mn-lt"/>
                <a:ea typeface="+mn-ea"/>
                <a:cs typeface="+mn-cs"/>
              </a:rPr>
              <a:t>He will be found by you</a:t>
            </a:r>
            <a:r>
              <a:rPr lang="en-US" sz="1200" b="0" i="1" u="none" strike="noStrike" kern="1200" baseline="0" dirty="0">
                <a:solidFill>
                  <a:schemeClr val="tx1"/>
                </a:solidFill>
                <a:latin typeface="+mn-lt"/>
                <a:ea typeface="+mn-ea"/>
                <a:cs typeface="+mn-cs"/>
              </a:rPr>
              <a:t>; but if you forsake Him, He will cast you off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Chronicles 28:9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You know my sitting down and my rising up; </a:t>
            </a:r>
            <a:r>
              <a:rPr lang="en-US" sz="1200" b="1" i="1" u="none" strike="noStrike" kern="1200" baseline="0" dirty="0">
                <a:solidFill>
                  <a:schemeClr val="tx1"/>
                </a:solidFill>
                <a:latin typeface="+mn-lt"/>
                <a:ea typeface="+mn-ea"/>
                <a:cs typeface="+mn-cs"/>
              </a:rPr>
              <a:t>You understand my thought</a:t>
            </a:r>
            <a:r>
              <a:rPr lang="en-US" sz="1200" b="0" i="1" u="none" strike="noStrike" kern="1200" baseline="0" dirty="0">
                <a:solidFill>
                  <a:schemeClr val="tx1"/>
                </a:solidFill>
                <a:latin typeface="+mn-lt"/>
                <a:ea typeface="+mn-ea"/>
                <a:cs typeface="+mn-cs"/>
              </a:rPr>
              <a:t> afar off.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139:2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a:t>
            </a:r>
            <a:endParaRPr lang="en-US" alt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2. The content and context of the </a:t>
            </a:r>
            <a:r>
              <a:rPr lang="en-US" altLang="en-US" sz="1200" dirty="0">
                <a:latin typeface="Times New Roman" panose="02020603050405020304" pitchFamily="18" charset="0"/>
                <a:cs typeface="Times New Roman" panose="02020603050405020304" pitchFamily="18" charset="0"/>
              </a:rPr>
              <a:t>Heart is know to God (</a:t>
            </a:r>
            <a:r>
              <a:rPr lang="en-US" altLang="en-US" sz="1200" b="1" dirty="0">
                <a:latin typeface="Times New Roman" panose="02020603050405020304" pitchFamily="18" charset="0"/>
                <a:cs typeface="Times New Roman" panose="02020603050405020304" pitchFamily="18" charset="0"/>
              </a:rPr>
              <a:t>1 Sam. 16:7; Acts 1:24; Deut. 31:21; Psa. 44:21; Heb. 4:13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the LORD said to Samuel, "Do not look at his appearance or at his physical stature, because I have refused him. For the LORD does not see as man sees; for man looks at the outward appearance, </a:t>
            </a:r>
            <a:r>
              <a:rPr lang="en-US" sz="1200" b="1" i="1" u="none" strike="noStrike" kern="1200" baseline="0" dirty="0">
                <a:solidFill>
                  <a:schemeClr val="tx1"/>
                </a:solidFill>
                <a:latin typeface="+mn-lt"/>
                <a:ea typeface="+mn-ea"/>
                <a:cs typeface="+mn-cs"/>
              </a:rPr>
              <a:t>but the LORD looks at the heart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Samuel 16:7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And they prayed and said, "</a:t>
            </a:r>
            <a:r>
              <a:rPr lang="en-US" sz="1200" b="1" i="0" u="none" strike="noStrike" kern="1200" baseline="0" dirty="0">
                <a:solidFill>
                  <a:schemeClr val="tx1"/>
                </a:solidFill>
                <a:latin typeface="+mn-lt"/>
                <a:ea typeface="+mn-ea"/>
                <a:cs typeface="+mn-cs"/>
              </a:rPr>
              <a:t>You, O Lord, who know the hearts of all</a:t>
            </a:r>
            <a:r>
              <a:rPr lang="en-US" sz="1200" b="0" i="0" u="none" strike="noStrike" kern="1200" baseline="0" dirty="0">
                <a:solidFill>
                  <a:schemeClr val="tx1"/>
                </a:solidFill>
                <a:latin typeface="+mn-lt"/>
                <a:ea typeface="+mn-ea"/>
                <a:cs typeface="+mn-cs"/>
              </a:rPr>
              <a:t>, show which of these two You have chosen (</a:t>
            </a:r>
            <a:r>
              <a:rPr lang="en-US" sz="1200" b="1" i="0" u="none" strike="noStrike" kern="1200" baseline="0" dirty="0">
                <a:solidFill>
                  <a:schemeClr val="tx1"/>
                </a:solidFill>
                <a:latin typeface="+mn-lt"/>
                <a:ea typeface="+mn-ea"/>
                <a:cs typeface="+mn-cs"/>
              </a:rPr>
              <a:t>Acts 1:24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it shall be, when many evils and troubles have come upon them, that this song will testify against them as a witness; for it will not be forgotten in the mouths of their descendants, </a:t>
            </a:r>
            <a:r>
              <a:rPr lang="en-US" sz="1200" b="1" i="1" u="none" strike="noStrike" kern="1200" baseline="0" dirty="0">
                <a:solidFill>
                  <a:schemeClr val="tx1"/>
                </a:solidFill>
                <a:latin typeface="+mn-lt"/>
                <a:ea typeface="+mn-ea"/>
                <a:cs typeface="+mn-cs"/>
              </a:rPr>
              <a:t>for I know the inclination of their behavior today,</a:t>
            </a:r>
            <a:r>
              <a:rPr lang="en-US" sz="1200" b="0" i="1" u="none" strike="noStrike" kern="1200" baseline="0" dirty="0">
                <a:solidFill>
                  <a:schemeClr val="tx1"/>
                </a:solidFill>
                <a:latin typeface="+mn-lt"/>
                <a:ea typeface="+mn-ea"/>
                <a:cs typeface="+mn-cs"/>
              </a:rPr>
              <a:t> even before I have brought them to the land of which I swore to give them.</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Deuteronomy 31:21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Would not God search this out? </a:t>
            </a:r>
            <a:r>
              <a:rPr lang="en-US" sz="1200" b="1" i="1" u="none" strike="noStrike" kern="1200" baseline="0" dirty="0">
                <a:solidFill>
                  <a:schemeClr val="tx1"/>
                </a:solidFill>
                <a:latin typeface="+mn-lt"/>
                <a:ea typeface="+mn-ea"/>
                <a:cs typeface="+mn-cs"/>
              </a:rPr>
              <a:t>For He knows the secrets of the heart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44:21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there is no creature hidden from His sight, </a:t>
            </a:r>
            <a:r>
              <a:rPr lang="en-US" sz="1200" b="1" i="1" u="none" strike="noStrike" kern="1200" baseline="0" dirty="0">
                <a:solidFill>
                  <a:schemeClr val="tx1"/>
                </a:solidFill>
                <a:latin typeface="+mn-lt"/>
                <a:ea typeface="+mn-ea"/>
                <a:cs typeface="+mn-cs"/>
              </a:rPr>
              <a:t>but all things are naked and open to the eyes of Him</a:t>
            </a:r>
            <a:r>
              <a:rPr lang="en-US" sz="1200" b="0" i="1" u="none" strike="noStrike" kern="1200" baseline="0" dirty="0">
                <a:solidFill>
                  <a:schemeClr val="tx1"/>
                </a:solidFill>
                <a:latin typeface="+mn-lt"/>
                <a:ea typeface="+mn-ea"/>
                <a:cs typeface="+mn-cs"/>
              </a:rPr>
              <a:t> to whom we must give account.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Hebrews 4:13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r>
              <a:rPr lang="en-US" sz="1200" dirty="0">
                <a:latin typeface="Times New Roman" panose="02020603050405020304" pitchFamily="18" charset="0"/>
                <a:cs typeface="Times New Roman" panose="02020603050405020304" pitchFamily="18" charset="0"/>
              </a:rPr>
              <a:t>    3. All things known by God, include our perceived s</a:t>
            </a:r>
            <a:r>
              <a:rPr lang="en-US" altLang="en-US" sz="1200" dirty="0">
                <a:latin typeface="Times New Roman" panose="02020603050405020304" pitchFamily="18" charset="0"/>
                <a:cs typeface="Times New Roman" panose="02020603050405020304" pitchFamily="18" charset="0"/>
              </a:rPr>
              <a:t>trength, and our true weakness (</a:t>
            </a:r>
            <a:r>
              <a:rPr lang="en-US" altLang="en-US" sz="1200" b="1" dirty="0">
                <a:latin typeface="Times New Roman" panose="02020603050405020304" pitchFamily="18" charset="0"/>
                <a:cs typeface="Times New Roman" panose="02020603050405020304" pitchFamily="18" charset="0"/>
              </a:rPr>
              <a:t>Mt. 25:14; 1 Cor. 10:13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the kingdom of heaven is like a man traveling to a far country, who called his own servants and delivered his goods to them.</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25:14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The master knew the abilities of his servants, and divided the talents according to their abilities, 5, 2 and one. </a:t>
            </a:r>
          </a:p>
          <a:p>
            <a:pPr rtl="0"/>
            <a:r>
              <a:rPr lang="en-US" sz="1200" b="0" i="0" u="none" strike="noStrike" kern="1200" baseline="0" dirty="0">
                <a:solidFill>
                  <a:schemeClr val="tx1"/>
                </a:solidFill>
                <a:latin typeface="+mn-lt"/>
                <a:ea typeface="+mn-ea"/>
                <a:cs typeface="+mn-cs"/>
              </a:rPr>
              <a:t>        b. The punishment meaded out was proportionate to the effort to do the master’s will.</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 temptation has overtaken you except such as is common to man; but God is faithful, who will not allow you to be tempted beyond what you are able, but with the temptation will also make the way of escape, that you may be able to bear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6</a:t>
            </a:fld>
            <a:endParaRPr lang="en-US"/>
          </a:p>
        </p:txBody>
      </p:sp>
    </p:spTree>
    <p:extLst>
      <p:ext uri="{BB962C8B-B14F-4D97-AF65-F5344CB8AC3E}">
        <p14:creationId xmlns:p14="http://schemas.microsoft.com/office/powerpoint/2010/main" val="849762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    1. </a:t>
            </a:r>
            <a:r>
              <a:rPr lang="en-US" sz="1200" b="0" i="1" u="none" strike="noStrike" kern="1200" baseline="0" dirty="0">
                <a:solidFill>
                  <a:schemeClr val="tx1"/>
                </a:solidFill>
                <a:latin typeface="+mn-lt"/>
                <a:ea typeface="+mn-ea"/>
                <a:cs typeface="+mn-cs"/>
              </a:rPr>
              <a:t>"Therefore do not be like them. For your Father knows the things you have need of before you ask Him</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6:8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How much does He know?</a:t>
            </a:r>
          </a:p>
          <a:p>
            <a:pPr rtl="0"/>
            <a:r>
              <a:rPr lang="en-US" sz="1200" b="0" i="0" u="none" strike="noStrike" kern="1200" baseline="0" dirty="0">
                <a:solidFill>
                  <a:schemeClr val="tx1"/>
                </a:solidFill>
                <a:latin typeface="+mn-lt"/>
                <a:ea typeface="+mn-ea"/>
                <a:cs typeface="+mn-cs"/>
              </a:rPr>
              <a:t>        b. He knows about your:</a:t>
            </a:r>
          </a:p>
          <a:p>
            <a:pPr rtl="0"/>
            <a:r>
              <a:rPr lang="en-US" sz="1200" b="0" i="0" u="none" strike="noStrike" kern="1200" baseline="0" dirty="0">
                <a:solidFill>
                  <a:schemeClr val="tx1"/>
                </a:solidFill>
                <a:latin typeface="+mn-lt"/>
                <a:ea typeface="+mn-ea"/>
                <a:cs typeface="+mn-cs"/>
              </a:rPr>
              <a:t>&gt;&gt;&gt;&gt;&gt;&gt;&gt;&gt;&gt;&gt;&gt;&gt;&gt;&gt;&gt;&gt;&gt;</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Heart Broken</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Frightened</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Discouraged</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Confused </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Strongly Tempted</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Lonely</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Hurting</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Distressed</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Sick</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Hungry</a:t>
            </a:r>
          </a:p>
          <a:p>
            <a:pPr>
              <a:lnSpc>
                <a:spcPct val="120000"/>
              </a:lnSpc>
              <a:buClr>
                <a:srgbClr val="FF3300"/>
              </a:buClr>
              <a:buFont typeface="Wingdings" panose="05000000000000000000" pitchFamily="2" charset="2"/>
              <a:buChar char="ü"/>
            </a:pPr>
            <a:r>
              <a:rPr lang="en-US" altLang="en-US" sz="1200" dirty="0">
                <a:latin typeface="Times New Roman" panose="02020603050405020304" pitchFamily="18" charset="0"/>
                <a:cs typeface="Times New Roman" panose="02020603050405020304" pitchFamily="18" charset="0"/>
              </a:rPr>
              <a:t> Worried</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7</a:t>
            </a:fld>
            <a:endParaRPr lang="en-US"/>
          </a:p>
        </p:txBody>
      </p:sp>
    </p:spTree>
    <p:extLst>
      <p:ext uri="{BB962C8B-B14F-4D97-AF65-F5344CB8AC3E}">
        <p14:creationId xmlns:p14="http://schemas.microsoft.com/office/powerpoint/2010/main" val="2542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God Has A Personal And Loving Concern For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a:t>
            </a:r>
          </a:p>
          <a:p>
            <a:pPr>
              <a:buClr>
                <a:srgbClr val="FF3300"/>
              </a:buClr>
              <a:buFontTx/>
              <a:buNone/>
            </a:pPr>
            <a:r>
              <a:rPr lang="en-US" dirty="0"/>
              <a:t>    2. It is be r</a:t>
            </a:r>
            <a:r>
              <a:rPr lang="en-US" altLang="en-US" sz="1200" dirty="0">
                <a:latin typeface="Times New Roman" panose="02020603050405020304" pitchFamily="18" charset="0"/>
                <a:cs typeface="Times New Roman" panose="02020603050405020304" pitchFamily="18" charset="0"/>
              </a:rPr>
              <a:t>evealed by His very special gift to us. (</a:t>
            </a:r>
            <a:r>
              <a:rPr lang="en-US" altLang="en-US" sz="1200" b="1" dirty="0">
                <a:latin typeface="Times New Roman" panose="02020603050405020304" pitchFamily="18" charset="0"/>
                <a:cs typeface="Times New Roman" panose="02020603050405020304" pitchFamily="18" charset="0"/>
              </a:rPr>
              <a:t>Jn. 3:16; Isa. 53:6</a:t>
            </a:r>
            <a:r>
              <a:rPr lang="en-US" altLang="en-US" sz="1200" dirty="0">
                <a:latin typeface="Times New Roman" panose="02020603050405020304" pitchFamily="18" charset="0"/>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For God so loved the world that He gave His only begotten Son, that whoever believes in Him should not perish but have everlasting life. (</a:t>
            </a:r>
            <a:r>
              <a:rPr lang="en-US" sz="1200" b="1" i="0" u="none" strike="noStrike" kern="1200" baseline="0" dirty="0">
                <a:solidFill>
                  <a:schemeClr val="tx1"/>
                </a:solidFill>
                <a:latin typeface="+mn-lt"/>
                <a:ea typeface="+mn-ea"/>
                <a:cs typeface="+mn-cs"/>
              </a:rPr>
              <a:t>John 3:16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What could be more precious than the life of your son?</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All we like sheep have gone astray; We have turned, every one, to his own way; And the LORD has laid on Him the iniquity of us all.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53:6</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a:buClr>
                <a:srgbClr val="FF3300"/>
              </a:buClr>
              <a:buFontTx/>
              <a:buNone/>
            </a:pPr>
            <a:r>
              <a:rPr lang="en-US" altLang="en-US" sz="1200" dirty="0">
                <a:latin typeface="Times New Roman" panose="02020603050405020304" pitchFamily="18" charset="0"/>
                <a:cs typeface="Times New Roman" panose="02020603050405020304" pitchFamily="18" charset="0"/>
              </a:rPr>
              <a:t>    3. It is expressed and revealed by His desire for us to live and reign with Him in the Heavenly Kingdom.  (</a:t>
            </a:r>
            <a:r>
              <a:rPr lang="en-US" altLang="en-US" sz="1200" b="1" dirty="0">
                <a:latin typeface="Times New Roman" panose="02020603050405020304" pitchFamily="18" charset="0"/>
                <a:cs typeface="Times New Roman" panose="02020603050405020304" pitchFamily="18" charset="0"/>
              </a:rPr>
              <a:t>1 Tim. 2:4; 2 Pet. 3:9</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who desires all men to be saved and to come to the knowledge of the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 Lord is not slack concerning His promise, as some count slackness, but is longsuffering toward us, not willing that any should perish but that all should come to repentance.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Peter 3:9</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    4. He truly cares for those who seek him, as a father (</a:t>
            </a:r>
            <a:r>
              <a:rPr lang="en-US" altLang="en-US" sz="1200" b="1" dirty="0">
                <a:latin typeface="Times New Roman" panose="02020603050405020304" pitchFamily="18" charset="0"/>
                <a:cs typeface="Times New Roman" panose="02020603050405020304" pitchFamily="18" charset="0"/>
              </a:rPr>
              <a:t>Ps. 145:20; 103:13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 LORD preserves all who love Him, But all the wicked He will destroy.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145:20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As a father pities his children, So the LORD pities those who fear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103:13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8</a:t>
            </a:fld>
            <a:endParaRPr lang="en-US"/>
          </a:p>
        </p:txBody>
      </p:sp>
    </p:spTree>
    <p:extLst>
      <p:ext uri="{BB962C8B-B14F-4D97-AF65-F5344CB8AC3E}">
        <p14:creationId xmlns:p14="http://schemas.microsoft.com/office/powerpoint/2010/main" val="159564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God Knows How To Provide For My Needs</a:t>
            </a:r>
          </a:p>
          <a:p>
            <a:r>
              <a:rPr lang="en-US" dirty="0"/>
              <a:t>&gt;&gt;&gt;&gt;&gt;&gt;&gt;&gt;&gt;&gt;&gt;&gt;&gt;&gt;&gt;&gt;&gt;&gt;&gt;&gt;</a:t>
            </a:r>
          </a:p>
          <a:p>
            <a:r>
              <a:rPr lang="en-US" dirty="0"/>
              <a:t>    2. We, as Christians, are all aware of the </a:t>
            </a:r>
            <a:r>
              <a:rPr lang="en-US" b="1" dirty="0"/>
              <a:t>23 Psalm </a:t>
            </a:r>
            <a:r>
              <a:rPr lang="en-US" dirty="0"/>
              <a:t>and the work of the shepherds.</a:t>
            </a:r>
          </a:p>
          <a:p>
            <a:r>
              <a:rPr lang="en-US" dirty="0"/>
              <a:t>&gt;&gt;&gt;&gt;&gt;&gt;&gt;&gt;&gt;&gt;&gt;&gt;&gt;&gt;&gt;&gt;&gt;&gt;&gt;</a:t>
            </a:r>
          </a:p>
          <a:p>
            <a:r>
              <a:rPr lang="en-US" dirty="0"/>
              <a:t>    3. We know our shepherds and our shepherds know us by our names.</a:t>
            </a:r>
          </a:p>
          <a:p>
            <a:r>
              <a:rPr lang="en-US" dirty="0"/>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4. The shepherds fully provides for the need of his sheep, he gives them care, feeding, water, shelter, and safety.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5. He knows that without him, the sheep are helpless, lost and in great danger of their predators.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6. The sheep depend on the providence of the shepherd.</a:t>
            </a:r>
          </a:p>
        </p:txBody>
      </p:sp>
      <p:sp>
        <p:nvSpPr>
          <p:cNvPr id="4" name="Slide Number Placeholder 3"/>
          <p:cNvSpPr>
            <a:spLocks noGrp="1"/>
          </p:cNvSpPr>
          <p:nvPr>
            <p:ph type="sldNum" sz="quarter" idx="10"/>
          </p:nvPr>
        </p:nvSpPr>
        <p:spPr/>
        <p:txBody>
          <a:bodyPr/>
          <a:lstStyle/>
          <a:p>
            <a:fld id="{150FFB11-A221-4B8A-BB5E-54554D3984AC}" type="slidenum">
              <a:rPr lang="en-US" smtClean="0"/>
              <a:t>9</a:t>
            </a:fld>
            <a:endParaRPr lang="en-US"/>
          </a:p>
        </p:txBody>
      </p:sp>
    </p:spTree>
    <p:extLst>
      <p:ext uri="{BB962C8B-B14F-4D97-AF65-F5344CB8AC3E}">
        <p14:creationId xmlns:p14="http://schemas.microsoft.com/office/powerpoint/2010/main" val="176782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Is it possible that God can work providentially?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a. The answer is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b. Providence starts with the word of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God directs us, in all the way of righteousness, through the scriptures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3. </a:t>
            </a:r>
            <a:r>
              <a:rPr lang="en-US" altLang="en-US" sz="1200" dirty="0">
                <a:latin typeface="Times New Roman" panose="02020603050405020304" pitchFamily="18" charset="0"/>
                <a:cs typeface="Times New Roman" panose="02020603050405020304" pitchFamily="18" charset="0"/>
              </a:rPr>
              <a:t>(</a:t>
            </a:r>
            <a:r>
              <a:rPr lang="en-US" altLang="en-US" sz="1200" b="1" dirty="0">
                <a:latin typeface="Times New Roman" panose="02020603050405020304" pitchFamily="18" charset="0"/>
                <a:cs typeface="Times New Roman" panose="02020603050405020304" pitchFamily="18" charset="0"/>
              </a:rPr>
              <a:t>2 Tim. 3:15-16; Jas. 1:25</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All Scripture is given by inspiration of God, and is profitable for doctrine, for reproof, for correction, for instruction in righteousness, that the man of God may be complete, thoroughly equipped for every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3:16-17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he who looks into the perfect law of liberty and continues in it, and is not a forgetful hearer but a doer of the work, this one will be blessed in what he does.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1:25</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150FFB11-A221-4B8A-BB5E-54554D3984AC}" type="slidenum">
              <a:rPr lang="en-US" smtClean="0"/>
              <a:t>10</a:t>
            </a:fld>
            <a:endParaRPr lang="en-US"/>
          </a:p>
        </p:txBody>
      </p:sp>
    </p:spTree>
    <p:extLst>
      <p:ext uri="{BB962C8B-B14F-4D97-AF65-F5344CB8AC3E}">
        <p14:creationId xmlns:p14="http://schemas.microsoft.com/office/powerpoint/2010/main" val="345304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456DA32-A582-4616-BF3D-620483C4FD31}" type="slidenum">
              <a:rPr lang="en-US" altLang="en-US" smtClean="0"/>
              <a:pPr/>
              <a:t>‹#›</a:t>
            </a:fld>
            <a:endParaRPr lang="en-US" altLang="en-US"/>
          </a:p>
        </p:txBody>
      </p:sp>
    </p:spTree>
    <p:extLst>
      <p:ext uri="{BB962C8B-B14F-4D97-AF65-F5344CB8AC3E}">
        <p14:creationId xmlns:p14="http://schemas.microsoft.com/office/powerpoint/2010/main" val="123739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9A0B319-F58E-4185-B3D1-404C749EBA97}" type="slidenum">
              <a:rPr lang="en-US" altLang="en-US" smtClean="0"/>
              <a:pPr/>
              <a:t>‹#›</a:t>
            </a:fld>
            <a:endParaRPr lang="en-US" altLang="en-US"/>
          </a:p>
        </p:txBody>
      </p:sp>
    </p:spTree>
    <p:extLst>
      <p:ext uri="{BB962C8B-B14F-4D97-AF65-F5344CB8AC3E}">
        <p14:creationId xmlns:p14="http://schemas.microsoft.com/office/powerpoint/2010/main" val="156697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5D29410-9469-41F7-92C5-A5BD0F47A6E7}" type="slidenum">
              <a:rPr lang="en-US" altLang="en-US" smtClean="0"/>
              <a:pPr/>
              <a:t>‹#›</a:t>
            </a:fld>
            <a:endParaRPr lang="en-US" altLang="en-US"/>
          </a:p>
        </p:txBody>
      </p:sp>
    </p:spTree>
    <p:extLst>
      <p:ext uri="{BB962C8B-B14F-4D97-AF65-F5344CB8AC3E}">
        <p14:creationId xmlns:p14="http://schemas.microsoft.com/office/powerpoint/2010/main" val="268338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315990-6749-4338-A999-09362A140678}" type="slidenum">
              <a:rPr lang="en-US" altLang="en-US" smtClean="0"/>
              <a:pPr/>
              <a:t>‹#›</a:t>
            </a:fld>
            <a:endParaRPr lang="en-US" altLang="en-US"/>
          </a:p>
        </p:txBody>
      </p:sp>
    </p:spTree>
    <p:extLst>
      <p:ext uri="{BB962C8B-B14F-4D97-AF65-F5344CB8AC3E}">
        <p14:creationId xmlns:p14="http://schemas.microsoft.com/office/powerpoint/2010/main" val="26408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F5B820C-586F-4D53-8CCC-4CD879CF07E6}" type="slidenum">
              <a:rPr lang="en-US" altLang="en-US" smtClean="0"/>
              <a:pPr/>
              <a:t>‹#›</a:t>
            </a:fld>
            <a:endParaRPr lang="en-US" altLang="en-US"/>
          </a:p>
        </p:txBody>
      </p:sp>
    </p:spTree>
    <p:extLst>
      <p:ext uri="{BB962C8B-B14F-4D97-AF65-F5344CB8AC3E}">
        <p14:creationId xmlns:p14="http://schemas.microsoft.com/office/powerpoint/2010/main" val="333777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13F925E-DF85-4CD2-A621-8175CA86012A}" type="slidenum">
              <a:rPr lang="en-US" altLang="en-US" smtClean="0"/>
              <a:pPr/>
              <a:t>‹#›</a:t>
            </a:fld>
            <a:endParaRPr lang="en-US" altLang="en-US"/>
          </a:p>
        </p:txBody>
      </p:sp>
    </p:spTree>
    <p:extLst>
      <p:ext uri="{BB962C8B-B14F-4D97-AF65-F5344CB8AC3E}">
        <p14:creationId xmlns:p14="http://schemas.microsoft.com/office/powerpoint/2010/main" val="390560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D96437C-29E9-44EC-BB50-EFB37BEC3671}" type="slidenum">
              <a:rPr lang="en-US" altLang="en-US" smtClean="0"/>
              <a:pPr/>
              <a:t>‹#›</a:t>
            </a:fld>
            <a:endParaRPr lang="en-US" altLang="en-US"/>
          </a:p>
        </p:txBody>
      </p:sp>
    </p:spTree>
    <p:extLst>
      <p:ext uri="{BB962C8B-B14F-4D97-AF65-F5344CB8AC3E}">
        <p14:creationId xmlns:p14="http://schemas.microsoft.com/office/powerpoint/2010/main" val="275635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D2F1B5B-B392-4751-9B98-A10A3430E1A9}" type="slidenum">
              <a:rPr lang="en-US" altLang="en-US" smtClean="0"/>
              <a:pPr/>
              <a:t>‹#›</a:t>
            </a:fld>
            <a:endParaRPr lang="en-US" altLang="en-US"/>
          </a:p>
        </p:txBody>
      </p:sp>
    </p:spTree>
    <p:extLst>
      <p:ext uri="{BB962C8B-B14F-4D97-AF65-F5344CB8AC3E}">
        <p14:creationId xmlns:p14="http://schemas.microsoft.com/office/powerpoint/2010/main" val="355630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4B563CEB-6198-4F35-A0B2-63F9A06E73D7}" type="slidenum">
              <a:rPr lang="en-US" altLang="en-US" smtClean="0"/>
              <a:pPr/>
              <a:t>‹#›</a:t>
            </a:fld>
            <a:endParaRPr lang="en-US" altLang="en-US"/>
          </a:p>
        </p:txBody>
      </p:sp>
    </p:spTree>
    <p:extLst>
      <p:ext uri="{BB962C8B-B14F-4D97-AF65-F5344CB8AC3E}">
        <p14:creationId xmlns:p14="http://schemas.microsoft.com/office/powerpoint/2010/main" val="1379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ABA39-967C-4807-8966-51C8D5DF44E8}" type="slidenum">
              <a:rPr lang="en-US" altLang="en-US" smtClean="0"/>
              <a:pPr/>
              <a:t>‹#›</a:t>
            </a:fld>
            <a:endParaRPr lang="en-US" altLang="en-US"/>
          </a:p>
        </p:txBody>
      </p:sp>
    </p:spTree>
    <p:extLst>
      <p:ext uri="{BB962C8B-B14F-4D97-AF65-F5344CB8AC3E}">
        <p14:creationId xmlns:p14="http://schemas.microsoft.com/office/powerpoint/2010/main" val="9108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3250A5-D307-42CD-A1EF-76743FAD12A7}" type="slidenum">
              <a:rPr lang="en-US" altLang="en-US" smtClean="0"/>
              <a:pPr/>
              <a:t>‹#›</a:t>
            </a:fld>
            <a:endParaRPr lang="en-US" altLang="en-US"/>
          </a:p>
        </p:txBody>
      </p:sp>
    </p:spTree>
    <p:extLst>
      <p:ext uri="{BB962C8B-B14F-4D97-AF65-F5344CB8AC3E}">
        <p14:creationId xmlns:p14="http://schemas.microsoft.com/office/powerpoint/2010/main" val="319234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644BB-C020-4B9F-A57A-9CB4DE7CC08A}" type="slidenum">
              <a:rPr lang="en-US" altLang="en-US" smtClean="0"/>
              <a:pPr/>
              <a:t>‹#›</a:t>
            </a:fld>
            <a:endParaRPr lang="en-US" altLang="en-US"/>
          </a:p>
        </p:txBody>
      </p:sp>
    </p:spTree>
    <p:extLst>
      <p:ext uri="{BB962C8B-B14F-4D97-AF65-F5344CB8AC3E}">
        <p14:creationId xmlns:p14="http://schemas.microsoft.com/office/powerpoint/2010/main" val="186118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vemir.wordpress.com/2012/04/19/dan-planete-zemlje-22-apr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pequesypecas.blogspot.com/2011/08/gif-angeles-5.html" TargetMode="Externa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commons.wikimedia.org/wiki/file:saxaulsparrownominate.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hand, fruit&#10;&#10;Description generated with very high confidence">
            <a:extLst>
              <a:ext uri="{FF2B5EF4-FFF2-40B4-BE49-F238E27FC236}">
                <a16:creationId xmlns:a16="http://schemas.microsoft.com/office/drawing/2014/main" xmlns="" id="{B715961E-DDCE-4F57-9BD9-F6BA92DECC5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t="11357" r="1219" b="15638"/>
          <a:stretch/>
        </p:blipFill>
        <p:spPr>
          <a:xfrm>
            <a:off x="-152400" y="0"/>
            <a:ext cx="12344400" cy="6858000"/>
          </a:xfrm>
          <a:prstGeom prst="rect">
            <a:avLst/>
          </a:prstGeom>
        </p:spPr>
      </p:pic>
      <p:sp>
        <p:nvSpPr>
          <p:cNvPr id="5" name="TextBox 4">
            <a:extLst>
              <a:ext uri="{FF2B5EF4-FFF2-40B4-BE49-F238E27FC236}">
                <a16:creationId xmlns:a16="http://schemas.microsoft.com/office/drawing/2014/main" xmlns="" id="{09DEDEF9-600F-49BA-9C56-1C4D2784CC5C}"/>
              </a:ext>
            </a:extLst>
          </p:cNvPr>
          <p:cNvSpPr txBox="1"/>
          <p:nvPr/>
        </p:nvSpPr>
        <p:spPr>
          <a:xfrm>
            <a:off x="10591800" y="5124271"/>
            <a:ext cx="1371600" cy="1200329"/>
          </a:xfrm>
          <a:prstGeom prst="rect">
            <a:avLst/>
          </a:prstGeom>
          <a:noFill/>
        </p:spPr>
        <p:txBody>
          <a:bodyPr wrap="square" rtlCol="0">
            <a:spAutoFit/>
          </a:bodyPr>
          <a:lstStyle/>
          <a:p>
            <a:pPr algn="ctr"/>
            <a:r>
              <a:rPr lang="en-US" sz="2400" i="1" dirty="0">
                <a:solidFill>
                  <a:schemeClr val="bg1"/>
                </a:solidFill>
                <a:latin typeface="Times New Roman" panose="02020603050405020304" pitchFamily="18" charset="0"/>
                <a:cs typeface="Times New Roman" panose="02020603050405020304" pitchFamily="18" charset="0"/>
              </a:rPr>
              <a:t>Ranger Church of Christ</a:t>
            </a:r>
          </a:p>
        </p:txBody>
      </p:sp>
      <p:sp>
        <p:nvSpPr>
          <p:cNvPr id="6" name="TextBox 5">
            <a:extLst>
              <a:ext uri="{FF2B5EF4-FFF2-40B4-BE49-F238E27FC236}">
                <a16:creationId xmlns:a16="http://schemas.microsoft.com/office/drawing/2014/main" xmlns="" id="{A134B60F-0AC4-40A9-AB59-DB1493C80D48}"/>
              </a:ext>
            </a:extLst>
          </p:cNvPr>
          <p:cNvSpPr txBox="1"/>
          <p:nvPr/>
        </p:nvSpPr>
        <p:spPr>
          <a:xfrm>
            <a:off x="304800" y="381000"/>
            <a:ext cx="4482189"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Welcome to Worship</a:t>
            </a:r>
          </a:p>
        </p:txBody>
      </p:sp>
    </p:spTree>
    <p:extLst>
      <p:ext uri="{BB962C8B-B14F-4D97-AF65-F5344CB8AC3E}">
        <p14:creationId xmlns:p14="http://schemas.microsoft.com/office/powerpoint/2010/main" val="168015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a:extLst>
              <a:ext uri="{FF2B5EF4-FFF2-40B4-BE49-F238E27FC236}">
                <a16:creationId xmlns:a16="http://schemas.microsoft.com/office/drawing/2014/main" xmlns="" id="{53137615-22D3-4499-969C-6FDF2A06AC17}"/>
              </a:ext>
            </a:extLst>
          </p:cNvPr>
          <p:cNvSpPr txBox="1">
            <a:spLocks noChangeArrowheads="1"/>
          </p:cNvSpPr>
          <p:nvPr/>
        </p:nvSpPr>
        <p:spPr bwMode="auto">
          <a:xfrm>
            <a:off x="2971800" y="816114"/>
            <a:ext cx="6304226" cy="707886"/>
          </a:xfrm>
          <a:prstGeom prst="rect">
            <a:avLst/>
          </a:prstGeom>
          <a:noFill/>
          <a:ln w="57150">
            <a:solidFill>
              <a:srgbClr val="99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God Can Work Providentially</a:t>
            </a:r>
          </a:p>
        </p:txBody>
      </p:sp>
      <p:pic>
        <p:nvPicPr>
          <p:cNvPr id="62469" name="Picture 5" descr="C:\Documents and Settings\Owner\Application Data\Microsoft\Media Catalog\Downloaded Clips\cl26\j0097099.wmf">
            <a:extLst>
              <a:ext uri="{FF2B5EF4-FFF2-40B4-BE49-F238E27FC236}">
                <a16:creationId xmlns:a16="http://schemas.microsoft.com/office/drawing/2014/main" xmlns="" id="{ADABE247-3E02-4E08-984B-5BB76989FF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846262"/>
            <a:ext cx="3376612" cy="3182938"/>
          </a:xfrm>
          <a:prstGeom prst="rect">
            <a:avLst/>
          </a:prstGeom>
          <a:noFill/>
          <a:extLst>
            <a:ext uri="{909E8E84-426E-40DD-AFC4-6F175D3DCCD1}">
              <a14:hiddenFill xmlns:a14="http://schemas.microsoft.com/office/drawing/2010/main">
                <a:solidFill>
                  <a:srgbClr val="FFFFFF"/>
                </a:solidFill>
              </a14:hiddenFill>
            </a:ext>
          </a:extLst>
        </p:spPr>
      </p:pic>
      <p:sp>
        <p:nvSpPr>
          <p:cNvPr id="62470" name="Text Box 6">
            <a:extLst>
              <a:ext uri="{FF2B5EF4-FFF2-40B4-BE49-F238E27FC236}">
                <a16:creationId xmlns:a16="http://schemas.microsoft.com/office/drawing/2014/main" xmlns="" id="{0986927E-6440-4566-A5B0-91165C6F8E47}"/>
              </a:ext>
            </a:extLst>
          </p:cNvPr>
          <p:cNvSpPr txBox="1">
            <a:spLocks noChangeArrowheads="1"/>
          </p:cNvSpPr>
          <p:nvPr/>
        </p:nvSpPr>
        <p:spPr bwMode="auto">
          <a:xfrm>
            <a:off x="5089525" y="2480608"/>
            <a:ext cx="588327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4000" dirty="0">
                <a:latin typeface="Times New Roman" panose="02020603050405020304" pitchFamily="18" charset="0"/>
                <a:cs typeface="Times New Roman" panose="02020603050405020304" pitchFamily="18" charset="0"/>
              </a:rPr>
              <a:t>God Directs Us In Way of Righteousness Through The Scriptures</a:t>
            </a:r>
          </a:p>
        </p:txBody>
      </p:sp>
      <p:sp>
        <p:nvSpPr>
          <p:cNvPr id="62471" name="Text Box 7">
            <a:extLst>
              <a:ext uri="{FF2B5EF4-FFF2-40B4-BE49-F238E27FC236}">
                <a16:creationId xmlns:a16="http://schemas.microsoft.com/office/drawing/2014/main" xmlns="" id="{F286E28E-0A4A-4783-931E-A586E967C24A}"/>
              </a:ext>
            </a:extLst>
          </p:cNvPr>
          <p:cNvSpPr txBox="1">
            <a:spLocks noChangeArrowheads="1"/>
          </p:cNvSpPr>
          <p:nvPr/>
        </p:nvSpPr>
        <p:spPr bwMode="auto">
          <a:xfrm>
            <a:off x="3169390" y="5341203"/>
            <a:ext cx="60699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2 Tim. 3:16-17; Jas. 1:25</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circle(out)">
                                      <p:cBhvr>
                                        <p:cTn id="7" dur="2000"/>
                                        <p:tgtEl>
                                          <p:spTgt spid="6246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247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624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build="p" autoUpdateAnimBg="0"/>
      <p:bldP spid="624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xmlns="" id="{AECF8A50-1B52-4D46-BE6C-76E56275FE4B}"/>
              </a:ext>
            </a:extLst>
          </p:cNvPr>
          <p:cNvSpPr txBox="1">
            <a:spLocks noChangeArrowheads="1"/>
          </p:cNvSpPr>
          <p:nvPr/>
        </p:nvSpPr>
        <p:spPr bwMode="auto">
          <a:xfrm>
            <a:off x="2971800" y="739914"/>
            <a:ext cx="6304226" cy="707886"/>
          </a:xfrm>
          <a:prstGeom prst="rect">
            <a:avLst/>
          </a:prstGeom>
          <a:noFill/>
          <a:ln w="57150">
            <a:solidFill>
              <a:srgbClr val="99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God Can Work Providentially</a:t>
            </a:r>
          </a:p>
        </p:txBody>
      </p:sp>
      <p:sp>
        <p:nvSpPr>
          <p:cNvPr id="63491" name="Text Box 3">
            <a:extLst>
              <a:ext uri="{FF2B5EF4-FFF2-40B4-BE49-F238E27FC236}">
                <a16:creationId xmlns:a16="http://schemas.microsoft.com/office/drawing/2014/main" xmlns="" id="{258D92C9-61C9-4FE1-8414-E952BF169FA9}"/>
              </a:ext>
            </a:extLst>
          </p:cNvPr>
          <p:cNvSpPr txBox="1">
            <a:spLocks noChangeArrowheads="1"/>
          </p:cNvSpPr>
          <p:nvPr/>
        </p:nvSpPr>
        <p:spPr bwMode="auto">
          <a:xfrm>
            <a:off x="609600" y="2081748"/>
            <a:ext cx="10972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04813" indent="-404813">
              <a:buClr>
                <a:srgbClr val="FF33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Also Providentially He Cares For His Saints (</a:t>
            </a:r>
            <a:r>
              <a:rPr lang="en-US" altLang="en-US" sz="4000" b="1" dirty="0">
                <a:latin typeface="Times New Roman" panose="02020603050405020304" pitchFamily="18" charset="0"/>
                <a:cs typeface="Times New Roman" panose="02020603050405020304" pitchFamily="18" charset="0"/>
              </a:rPr>
              <a:t>Rm. 8:28</a:t>
            </a:r>
            <a:r>
              <a:rPr lang="en-US" altLang="en-US" sz="4000" dirty="0">
                <a:latin typeface="Times New Roman" panose="02020603050405020304" pitchFamily="18" charset="0"/>
                <a:cs typeface="Times New Roman" panose="02020603050405020304" pitchFamily="18" charset="0"/>
              </a:rPr>
              <a:t>)</a:t>
            </a:r>
          </a:p>
          <a:p>
            <a:pPr>
              <a:buClr>
                <a:srgbClr val="FF33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 Anticipates Response To Blessings &amp; Adversities</a:t>
            </a:r>
          </a:p>
          <a:p>
            <a:pPr>
              <a:buClr>
                <a:srgbClr val="FF33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 Guards From Being 	Overcome (</a:t>
            </a:r>
            <a:r>
              <a:rPr lang="en-US" altLang="en-US" sz="4000" b="1" dirty="0">
                <a:latin typeface="Times New Roman" panose="02020603050405020304" pitchFamily="18" charset="0"/>
                <a:cs typeface="Times New Roman" panose="02020603050405020304" pitchFamily="18" charset="0"/>
              </a:rPr>
              <a:t>2 Pt. 2:9; 2 Th. 	3:3</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xmlns="" id="{85B25DEA-5FA6-453C-805A-02FA504DE263}"/>
              </a:ext>
            </a:extLst>
          </p:cNvPr>
          <p:cNvSpPr txBox="1">
            <a:spLocks noChangeArrowheads="1"/>
          </p:cNvSpPr>
          <p:nvPr/>
        </p:nvSpPr>
        <p:spPr bwMode="auto">
          <a:xfrm>
            <a:off x="2992174" y="739914"/>
            <a:ext cx="6304226" cy="707886"/>
          </a:xfrm>
          <a:prstGeom prst="rect">
            <a:avLst/>
          </a:prstGeom>
          <a:noFill/>
          <a:ln w="57150">
            <a:solidFill>
              <a:srgbClr val="9999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God Can Work Providentially</a:t>
            </a:r>
          </a:p>
        </p:txBody>
      </p:sp>
      <p:sp>
        <p:nvSpPr>
          <p:cNvPr id="64515" name="Text Box 3">
            <a:extLst>
              <a:ext uri="{FF2B5EF4-FFF2-40B4-BE49-F238E27FC236}">
                <a16:creationId xmlns:a16="http://schemas.microsoft.com/office/drawing/2014/main" xmlns="" id="{4E08EB9E-4588-49B8-BB1E-D18A752E97D5}"/>
              </a:ext>
            </a:extLst>
          </p:cNvPr>
          <p:cNvSpPr txBox="1">
            <a:spLocks noChangeArrowheads="1"/>
          </p:cNvSpPr>
          <p:nvPr/>
        </p:nvSpPr>
        <p:spPr bwMode="auto">
          <a:xfrm>
            <a:off x="609600" y="1739900"/>
            <a:ext cx="10972800" cy="37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4488" indent="-344488">
              <a:lnSpc>
                <a:spcPct val="120000"/>
              </a:lnSpc>
              <a:buClr>
                <a:srgbClr val="FF33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Provide Comfort To Save From Despair (</a:t>
            </a:r>
            <a:r>
              <a:rPr lang="en-US" altLang="en-US" sz="4000" b="1" dirty="0">
                <a:latin typeface="Times New Roman" panose="02020603050405020304" pitchFamily="18" charset="0"/>
                <a:cs typeface="Times New Roman" panose="02020603050405020304" pitchFamily="18" charset="0"/>
              </a:rPr>
              <a:t>2 Cor. 1:3-5</a:t>
            </a:r>
            <a:r>
              <a:rPr lang="en-US" altLang="en-US" sz="4000" dirty="0">
                <a:latin typeface="Times New Roman" panose="02020603050405020304" pitchFamily="18" charset="0"/>
                <a:cs typeface="Times New Roman" panose="02020603050405020304" pitchFamily="18" charset="0"/>
              </a:rPr>
              <a:t>)</a:t>
            </a:r>
          </a:p>
          <a:p>
            <a:pPr marL="404813" indent="-404813">
              <a:lnSpc>
                <a:spcPct val="120000"/>
              </a:lnSpc>
              <a:buClr>
                <a:srgbClr val="FF33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Bring Trials For Chastening (</a:t>
            </a:r>
            <a:r>
              <a:rPr lang="en-US" altLang="en-US" sz="4000" b="1" dirty="0">
                <a:latin typeface="Times New Roman" panose="02020603050405020304" pitchFamily="18" charset="0"/>
                <a:cs typeface="Times New Roman" panose="02020603050405020304" pitchFamily="18" charset="0"/>
              </a:rPr>
              <a:t>Heb. 12:5-11; Rev. 3:19</a:t>
            </a:r>
            <a:r>
              <a:rPr lang="en-US" altLang="en-US" sz="4000" dirty="0">
                <a:latin typeface="Times New Roman" panose="02020603050405020304" pitchFamily="18" charset="0"/>
                <a:cs typeface="Times New Roman" panose="02020603050405020304" pitchFamily="18" charset="0"/>
              </a:rPr>
              <a:t>)</a:t>
            </a:r>
          </a:p>
          <a:p>
            <a:pPr>
              <a:lnSpc>
                <a:spcPct val="120000"/>
              </a:lnSpc>
              <a:buClr>
                <a:srgbClr val="FF33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2 Chron. 16:9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descr="C:\Documents and Settings\Owner\Application Data\Microsoft\Media Catalog\Downloaded Clips\cl26\j0096335.wmf">
            <a:extLst>
              <a:ext uri="{FF2B5EF4-FFF2-40B4-BE49-F238E27FC236}">
                <a16:creationId xmlns:a16="http://schemas.microsoft.com/office/drawing/2014/main" xmlns="" id="{AFEA9F94-E182-495D-8D94-8BB3B6628B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831" y="2436310"/>
            <a:ext cx="1935798" cy="3659690"/>
          </a:xfrm>
          <a:prstGeom prst="rect">
            <a:avLst/>
          </a:prstGeom>
          <a:noFill/>
          <a:extLst>
            <a:ext uri="{909E8E84-426E-40DD-AFC4-6F175D3DCCD1}">
              <a14:hiddenFill xmlns:a14="http://schemas.microsoft.com/office/drawing/2010/main">
                <a:solidFill>
                  <a:srgbClr val="FFFFFF"/>
                </a:solidFill>
              </a14:hiddenFill>
            </a:ext>
          </a:extLst>
        </p:spPr>
      </p:pic>
      <p:sp>
        <p:nvSpPr>
          <p:cNvPr id="65543" name="Text Box 7">
            <a:extLst>
              <a:ext uri="{FF2B5EF4-FFF2-40B4-BE49-F238E27FC236}">
                <a16:creationId xmlns:a16="http://schemas.microsoft.com/office/drawing/2014/main" xmlns="" id="{535393DA-FB3D-4CCF-80C3-5F50BF4856AC}"/>
              </a:ext>
            </a:extLst>
          </p:cNvPr>
          <p:cNvSpPr txBox="1">
            <a:spLocks noChangeArrowheads="1"/>
          </p:cNvSpPr>
          <p:nvPr/>
        </p:nvSpPr>
        <p:spPr bwMode="auto">
          <a:xfrm>
            <a:off x="4941174" y="978046"/>
            <a:ext cx="62484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99FF"/>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 Angel Comforts Hagar</a:t>
            </a:r>
          </a:p>
          <a:p>
            <a:pPr>
              <a:spcBef>
                <a:spcPct val="50000"/>
              </a:spcBef>
              <a:buClr>
                <a:srgbClr val="FF99FF"/>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 “You-Are-the-God-Who-Sees…Have I also seen Him who sees me” (</a:t>
            </a:r>
            <a:r>
              <a:rPr lang="en-US" altLang="en-US" sz="4000" b="1" dirty="0">
                <a:latin typeface="Times New Roman" panose="02020603050405020304" pitchFamily="18" charset="0"/>
                <a:cs typeface="Times New Roman" panose="02020603050405020304" pitchFamily="18" charset="0"/>
              </a:rPr>
              <a:t>Gen.16:13</a:t>
            </a:r>
            <a:r>
              <a:rPr lang="en-US" altLang="en-US" sz="4000" dirty="0">
                <a:latin typeface="Times New Roman" panose="02020603050405020304" pitchFamily="18" charset="0"/>
                <a:cs typeface="Times New Roman" panose="02020603050405020304" pitchFamily="18" charset="0"/>
              </a:rPr>
              <a:t>)</a:t>
            </a:r>
          </a:p>
        </p:txBody>
      </p:sp>
      <p:pic>
        <p:nvPicPr>
          <p:cNvPr id="3" name="Picture 2" descr="A close up of an animal&#10;&#10;Description generated with high confidence">
            <a:extLst>
              <a:ext uri="{FF2B5EF4-FFF2-40B4-BE49-F238E27FC236}">
                <a16:creationId xmlns:a16="http://schemas.microsoft.com/office/drawing/2014/main" xmlns="" id="{F17AF4EA-54E0-443B-93D3-A53F8D4D2EB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933450" y="1063943"/>
            <a:ext cx="1733550" cy="23650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554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Owner\Application Data\Microsoft\Media Catalog\Downloaded Clips\cl0\SY01261_.wmf">
            <a:extLst>
              <a:ext uri="{FF2B5EF4-FFF2-40B4-BE49-F238E27FC236}">
                <a16:creationId xmlns:a16="http://schemas.microsoft.com/office/drawing/2014/main" xmlns="" id="{358D4E3D-C640-4DC2-A663-E09DF8D8ED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9445" y="2312193"/>
            <a:ext cx="2984355" cy="2717007"/>
          </a:xfrm>
          <a:prstGeom prst="rect">
            <a:avLst/>
          </a:prstGeom>
          <a:noFill/>
          <a:extLst>
            <a:ext uri="{909E8E84-426E-40DD-AFC4-6F175D3DCCD1}">
              <a14:hiddenFill xmlns:a14="http://schemas.microsoft.com/office/drawing/2010/main">
                <a:solidFill>
                  <a:srgbClr val="FFFFFF"/>
                </a:solidFill>
              </a14:hiddenFill>
            </a:ext>
          </a:extLst>
        </p:spPr>
      </p:pic>
      <p:sp>
        <p:nvSpPr>
          <p:cNvPr id="66563" name="Text Box 3">
            <a:extLst>
              <a:ext uri="{FF2B5EF4-FFF2-40B4-BE49-F238E27FC236}">
                <a16:creationId xmlns:a16="http://schemas.microsoft.com/office/drawing/2014/main" xmlns="" id="{D982B093-5ED4-4266-B962-439B123636FE}"/>
              </a:ext>
            </a:extLst>
          </p:cNvPr>
          <p:cNvSpPr txBox="1">
            <a:spLocks noChangeArrowheads="1"/>
          </p:cNvSpPr>
          <p:nvPr/>
        </p:nvSpPr>
        <p:spPr bwMode="auto">
          <a:xfrm>
            <a:off x="1431924" y="609600"/>
            <a:ext cx="9388476" cy="707886"/>
          </a:xfrm>
          <a:prstGeom prst="rect">
            <a:avLst/>
          </a:prstGeom>
          <a:noFill/>
          <a:ln w="76200">
            <a:solidFill>
              <a:srgbClr val="FFCC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rgbClr val="FFCC99"/>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Bible Helps Us See Him - Who Sees Us</a:t>
            </a:r>
          </a:p>
        </p:txBody>
      </p:sp>
      <p:sp>
        <p:nvSpPr>
          <p:cNvPr id="66564" name="Text Box 4">
            <a:extLst>
              <a:ext uri="{FF2B5EF4-FFF2-40B4-BE49-F238E27FC236}">
                <a16:creationId xmlns:a16="http://schemas.microsoft.com/office/drawing/2014/main" xmlns="" id="{14CCF09C-6190-4307-A817-D987CF908CFB}"/>
              </a:ext>
            </a:extLst>
          </p:cNvPr>
          <p:cNvSpPr txBox="1">
            <a:spLocks noChangeArrowheads="1"/>
          </p:cNvSpPr>
          <p:nvPr/>
        </p:nvSpPr>
        <p:spPr bwMode="auto">
          <a:xfrm>
            <a:off x="609600" y="2514600"/>
            <a:ext cx="8305800" cy="241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buClr>
                <a:srgbClr val="CC66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 No Tyrant Seeking To 	Destroy</a:t>
            </a:r>
          </a:p>
          <a:p>
            <a:pPr>
              <a:lnSpc>
                <a:spcPct val="130000"/>
              </a:lnSpc>
              <a:buClr>
                <a:srgbClr val="CC66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 Not Unconcerned, Detached</a:t>
            </a:r>
          </a:p>
          <a:p>
            <a:pPr>
              <a:lnSpc>
                <a:spcPct val="130000"/>
              </a:lnSpc>
              <a:buClr>
                <a:srgbClr val="CC6600"/>
              </a:buClr>
              <a:buFont typeface="Wingdings 3" panose="05040102010807070707" pitchFamily="18" charset="2"/>
              <a:buChar char="}"/>
            </a:pPr>
            <a:r>
              <a:rPr lang="en-US" altLang="en-US" sz="4000" dirty="0">
                <a:latin typeface="Times New Roman" panose="02020603050405020304" pitchFamily="18" charset="0"/>
                <a:cs typeface="Times New Roman" panose="02020603050405020304" pitchFamily="18" charset="0"/>
              </a:rPr>
              <a:t> Not Apathetic, Unfeeling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uiExpand="1"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F8317F8-7333-43AD-ADBB-4EDF459E6F7D}"/>
              </a:ext>
            </a:extLst>
          </p:cNvPr>
          <p:cNvSpPr txBox="1"/>
          <p:nvPr/>
        </p:nvSpPr>
        <p:spPr>
          <a:xfrm>
            <a:off x="3054730" y="1117937"/>
            <a:ext cx="6165470" cy="1015663"/>
          </a:xfrm>
          <a:prstGeom prst="rect">
            <a:avLst/>
          </a:prstGeom>
          <a:noFill/>
        </p:spPr>
        <p:txBody>
          <a:bodyPr wrap="none" rtlCol="0">
            <a:spAutoFit/>
          </a:bodyPr>
          <a:lstStyle/>
          <a:p>
            <a:r>
              <a:rPr lang="en-US" sz="6000" dirty="0">
                <a:latin typeface="Times New Roman" panose="02020603050405020304" pitchFamily="18" charset="0"/>
                <a:cs typeface="Times New Roman" panose="02020603050405020304" pitchFamily="18" charset="0"/>
              </a:rPr>
              <a:t>“Plan of Salvation”</a:t>
            </a:r>
          </a:p>
        </p:txBody>
      </p:sp>
      <p:sp>
        <p:nvSpPr>
          <p:cNvPr id="3" name="TextBox 2">
            <a:extLst>
              <a:ext uri="{FF2B5EF4-FFF2-40B4-BE49-F238E27FC236}">
                <a16:creationId xmlns:a16="http://schemas.microsoft.com/office/drawing/2014/main" xmlns="" id="{3F83AC8B-3B5C-47FB-B5F9-B2C250EED7BD}"/>
              </a:ext>
            </a:extLst>
          </p:cNvPr>
          <p:cNvSpPr txBox="1"/>
          <p:nvPr/>
        </p:nvSpPr>
        <p:spPr>
          <a:xfrm>
            <a:off x="1215423" y="2627055"/>
            <a:ext cx="9820894" cy="2554545"/>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Hearing and Faith – </a:t>
            </a:r>
            <a:r>
              <a:rPr lang="en-US" sz="4000" b="1" dirty="0">
                <a:latin typeface="Times New Roman" panose="02020603050405020304" pitchFamily="18" charset="0"/>
                <a:cs typeface="Times New Roman" panose="02020603050405020304" pitchFamily="18" charset="0"/>
              </a:rPr>
              <a:t>Rom 10:17</a:t>
            </a:r>
          </a:p>
          <a:p>
            <a:r>
              <a:rPr lang="en-US" sz="4000" dirty="0">
                <a:latin typeface="Times New Roman" panose="02020603050405020304" pitchFamily="18" charset="0"/>
                <a:cs typeface="Times New Roman" panose="02020603050405020304" pitchFamily="18" charset="0"/>
              </a:rPr>
              <a:t>Repentance – </a:t>
            </a:r>
            <a:r>
              <a:rPr lang="en-US" sz="4000" b="1" dirty="0">
                <a:latin typeface="Times New Roman" panose="02020603050405020304" pitchFamily="18" charset="0"/>
                <a:cs typeface="Times New Roman" panose="02020603050405020304" pitchFamily="18" charset="0"/>
              </a:rPr>
              <a:t>Rom 6:23</a:t>
            </a:r>
          </a:p>
          <a:p>
            <a:r>
              <a:rPr lang="en-US" sz="4000" dirty="0">
                <a:latin typeface="Times New Roman" panose="02020603050405020304" pitchFamily="18" charset="0"/>
                <a:cs typeface="Times New Roman" panose="02020603050405020304" pitchFamily="18" charset="0"/>
              </a:rPr>
              <a:t>Confession – </a:t>
            </a:r>
            <a:r>
              <a:rPr lang="en-US" sz="4000" b="1" dirty="0">
                <a:latin typeface="Times New Roman" panose="02020603050405020304" pitchFamily="18" charset="0"/>
                <a:cs typeface="Times New Roman" panose="02020603050405020304" pitchFamily="18" charset="0"/>
              </a:rPr>
              <a:t>Rom 10:9-10</a:t>
            </a:r>
          </a:p>
          <a:p>
            <a:r>
              <a:rPr lang="en-US" sz="4000" dirty="0">
                <a:latin typeface="Times New Roman" panose="02020603050405020304" pitchFamily="18" charset="0"/>
                <a:cs typeface="Times New Roman" panose="02020603050405020304" pitchFamily="18" charset="0"/>
              </a:rPr>
              <a:t>Baptized for the Remission of Sins – </a:t>
            </a:r>
            <a:r>
              <a:rPr lang="en-US" sz="4000" b="1" dirty="0">
                <a:latin typeface="Times New Roman" panose="02020603050405020304" pitchFamily="18" charset="0"/>
                <a:cs typeface="Times New Roman" panose="02020603050405020304" pitchFamily="18" charset="0"/>
              </a:rPr>
              <a:t>Acts 2:38</a:t>
            </a:r>
          </a:p>
        </p:txBody>
      </p:sp>
    </p:spTree>
    <p:extLst>
      <p:ext uri="{BB962C8B-B14F-4D97-AF65-F5344CB8AC3E}">
        <p14:creationId xmlns:p14="http://schemas.microsoft.com/office/powerpoint/2010/main" val="19065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AFE8B40A-1B7E-4020-B554-4A392122E529}"/>
              </a:ext>
            </a:extLst>
          </p:cNvPr>
          <p:cNvGraphicFramePr>
            <a:graphicFrameLocks noGrp="1"/>
          </p:cNvGraphicFramePr>
          <p:nvPr>
            <p:extLst>
              <p:ext uri="{D42A27DB-BD31-4B8C-83A1-F6EECF244321}">
                <p14:modId xmlns:p14="http://schemas.microsoft.com/office/powerpoint/2010/main" val="4265080989"/>
              </p:ext>
            </p:extLst>
          </p:nvPr>
        </p:nvGraphicFramePr>
        <p:xfrm>
          <a:off x="228600" y="6629399"/>
          <a:ext cx="12191999" cy="3326951"/>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xmlns="" val="4160228841"/>
                    </a:ext>
                  </a:extLst>
                </a:gridCol>
                <a:gridCol w="1394691">
                  <a:extLst>
                    <a:ext uri="{9D8B030D-6E8A-4147-A177-3AD203B41FA5}">
                      <a16:colId xmlns:a16="http://schemas.microsoft.com/office/drawing/2014/main" xmlns="" val="1598507855"/>
                    </a:ext>
                  </a:extLst>
                </a:gridCol>
                <a:gridCol w="7823199">
                  <a:extLst>
                    <a:ext uri="{9D8B030D-6E8A-4147-A177-3AD203B41FA5}">
                      <a16:colId xmlns:a16="http://schemas.microsoft.com/office/drawing/2014/main" xmlns="" val="4238152342"/>
                    </a:ext>
                  </a:extLst>
                </a:gridCol>
              </a:tblGrid>
              <a:tr h="1094987">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coolSlant"/>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36</a:t>
                      </a:r>
                    </a:p>
                  </a:txBody>
                  <a:tcPr>
                    <a:cell3D prstMaterial="dkEdge">
                      <a:bevel prst="coolSlant"/>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Christ Receiveth Sinful Men</a:t>
                      </a:r>
                    </a:p>
                  </a:txBody>
                  <a:tcPr>
                    <a:cell3D prstMaterial="dkEdge">
                      <a:bevel prst="coolSlant"/>
                      <a:lightRig rig="flood" dir="t"/>
                    </a:cell3D>
                  </a:tcPr>
                </a:tc>
                <a:extLst>
                  <a:ext uri="{0D108BD9-81ED-4DB2-BD59-A6C34878D82A}">
                    <a16:rowId xmlns:a16="http://schemas.microsoft.com/office/drawing/2014/main" xmlns="" val="2982689134"/>
                  </a:ext>
                </a:extLst>
              </a:tr>
              <a:tr h="1115982">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coolSlant"/>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553</a:t>
                      </a:r>
                    </a:p>
                  </a:txBody>
                  <a:tcPr>
                    <a:cell3D prstMaterial="dkEdge">
                      <a:bevel prst="coolSlant"/>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Loves Me</a:t>
                      </a:r>
                    </a:p>
                  </a:txBody>
                  <a:tcPr>
                    <a:cell3D prstMaterial="dkEdge">
                      <a:bevel prst="coolSlant"/>
                      <a:lightRig rig="flood" dir="t"/>
                    </a:cell3D>
                  </a:tcPr>
                </a:tc>
                <a:extLst>
                  <a:ext uri="{0D108BD9-81ED-4DB2-BD59-A6C34878D82A}">
                    <a16:rowId xmlns:a16="http://schemas.microsoft.com/office/drawing/2014/main" xmlns="" val="2756555466"/>
                  </a:ext>
                </a:extLst>
              </a:tr>
              <a:tr h="1115982">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prst="coolSlant"/>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coolSlant"/>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coolSlant"/>
                      <a:lightRig rig="flood" dir="t"/>
                    </a:cell3D>
                  </a:tcPr>
                </a:tc>
                <a:extLst>
                  <a:ext uri="{0D108BD9-81ED-4DB2-BD59-A6C34878D82A}">
                    <a16:rowId xmlns:a16="http://schemas.microsoft.com/office/drawing/2014/main" xmlns="" val="267890529"/>
                  </a:ext>
                </a:extLst>
              </a:tr>
            </a:tbl>
          </a:graphicData>
        </a:graphic>
      </p:graphicFrame>
    </p:spTree>
    <p:extLst>
      <p:ext uri="{BB962C8B-B14F-4D97-AF65-F5344CB8AC3E}">
        <p14:creationId xmlns:p14="http://schemas.microsoft.com/office/powerpoint/2010/main" val="36685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WordArt 4">
            <a:extLst>
              <a:ext uri="{FF2B5EF4-FFF2-40B4-BE49-F238E27FC236}">
                <a16:creationId xmlns:a16="http://schemas.microsoft.com/office/drawing/2014/main" xmlns="" id="{3AEFBB81-0C5B-40B2-8352-2FA87A7BBD7B}"/>
              </a:ext>
            </a:extLst>
          </p:cNvPr>
          <p:cNvSpPr>
            <a:spLocks noChangeArrowheads="1" noChangeShapeType="1" noTextEdit="1"/>
          </p:cNvSpPr>
          <p:nvPr/>
        </p:nvSpPr>
        <p:spPr bwMode="auto">
          <a:xfrm>
            <a:off x="3200400" y="914400"/>
            <a:ext cx="5486400"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a:effectLst>
                  <a:outerShdw dist="53882" dir="2700000" algn="ctr" rotWithShape="0">
                    <a:srgbClr val="C0C0C0"/>
                  </a:outerShdw>
                </a:effectLst>
                <a:latin typeface="Times New Roman" panose="02020603050405020304" pitchFamily="18" charset="0"/>
                <a:cs typeface="Times New Roman" panose="02020603050405020304" pitchFamily="18" charset="0"/>
              </a:rPr>
              <a:t>God Knows</a:t>
            </a:r>
          </a:p>
        </p:txBody>
      </p:sp>
      <p:sp>
        <p:nvSpPr>
          <p:cNvPr id="53253" name="WordArt 5">
            <a:extLst>
              <a:ext uri="{FF2B5EF4-FFF2-40B4-BE49-F238E27FC236}">
                <a16:creationId xmlns:a16="http://schemas.microsoft.com/office/drawing/2014/main" xmlns="" id="{45EA0CC8-3A66-4B69-920D-007E6AB52785}"/>
              </a:ext>
            </a:extLst>
          </p:cNvPr>
          <p:cNvSpPr>
            <a:spLocks noChangeArrowheads="1" noChangeShapeType="1" noTextEdit="1"/>
          </p:cNvSpPr>
          <p:nvPr/>
        </p:nvSpPr>
        <p:spPr bwMode="auto">
          <a:xfrm>
            <a:off x="2514600" y="3429001"/>
            <a:ext cx="7239000" cy="1927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a:effectLst>
                  <a:outerShdw dist="53882" dir="2700000" algn="ctr" rotWithShape="0">
                    <a:srgbClr val="C0C0C0"/>
                  </a:outerShdw>
                </a:effectLst>
                <a:latin typeface="Times New Roman" panose="02020603050405020304" pitchFamily="18" charset="0"/>
                <a:cs typeface="Times New Roman" panose="02020603050405020304" pitchFamily="18" charset="0"/>
              </a:rPr>
              <a:t>All Our Needs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xmlns="" id="{FEFD6F95-5AA3-4573-9320-24C20B675D77}"/>
              </a:ext>
            </a:extLst>
          </p:cNvPr>
          <p:cNvSpPr txBox="1">
            <a:spLocks noChangeArrowheads="1"/>
          </p:cNvSpPr>
          <p:nvPr/>
        </p:nvSpPr>
        <p:spPr bwMode="auto">
          <a:xfrm>
            <a:off x="609600" y="733961"/>
            <a:ext cx="10972799" cy="132343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God Knows Everything </a:t>
            </a:r>
          </a:p>
          <a:p>
            <a:pPr algn="ctr"/>
            <a:r>
              <a:rPr lang="en-US" altLang="en-US" sz="4000" dirty="0">
                <a:latin typeface="Times New Roman" panose="02020603050405020304" pitchFamily="18" charset="0"/>
                <a:cs typeface="Times New Roman" panose="02020603050405020304" pitchFamily="18" charset="0"/>
              </a:rPr>
              <a:t>There Is To Know About Each Of Us</a:t>
            </a:r>
          </a:p>
        </p:txBody>
      </p:sp>
      <p:sp>
        <p:nvSpPr>
          <p:cNvPr id="55299" name="Text Box 3">
            <a:extLst>
              <a:ext uri="{FF2B5EF4-FFF2-40B4-BE49-F238E27FC236}">
                <a16:creationId xmlns:a16="http://schemas.microsoft.com/office/drawing/2014/main" xmlns="" id="{3F6F3078-02F1-4204-B734-93F4888E1D33}"/>
              </a:ext>
            </a:extLst>
          </p:cNvPr>
          <p:cNvSpPr txBox="1">
            <a:spLocks noChangeArrowheads="1"/>
          </p:cNvSpPr>
          <p:nvPr/>
        </p:nvSpPr>
        <p:spPr bwMode="auto">
          <a:xfrm>
            <a:off x="533400" y="2286001"/>
            <a:ext cx="44658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66FF33"/>
              </a:buClr>
              <a:buFont typeface="Wingdings" panose="05000000000000000000" pitchFamily="2" charset="2"/>
              <a:buChar char="§"/>
            </a:pPr>
            <a:r>
              <a:rPr lang="en-US" altLang="en-US" sz="4000" dirty="0"/>
              <a:t> </a:t>
            </a:r>
            <a:r>
              <a:rPr lang="en-US" altLang="en-US" sz="4000" b="1" dirty="0"/>
              <a:t>Matthew 10:29-31</a:t>
            </a:r>
          </a:p>
        </p:txBody>
      </p:sp>
      <p:sp>
        <p:nvSpPr>
          <p:cNvPr id="55317" name="Text Box 21">
            <a:extLst>
              <a:ext uri="{FF2B5EF4-FFF2-40B4-BE49-F238E27FC236}">
                <a16:creationId xmlns:a16="http://schemas.microsoft.com/office/drawing/2014/main" xmlns="" id="{740B7463-C9E8-4A4D-8BE6-83728C2AFA3E}"/>
              </a:ext>
            </a:extLst>
          </p:cNvPr>
          <p:cNvSpPr txBox="1">
            <a:spLocks noChangeArrowheads="1"/>
          </p:cNvSpPr>
          <p:nvPr/>
        </p:nvSpPr>
        <p:spPr bwMode="auto">
          <a:xfrm>
            <a:off x="1369009" y="5039102"/>
            <a:ext cx="57175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3300"/>
              </a:buClr>
              <a:buFontTx/>
              <a:buChar char="•"/>
            </a:pPr>
            <a:r>
              <a:rPr lang="en-US" altLang="en-US" sz="4000" dirty="0"/>
              <a:t> “You Are Of More Value”</a:t>
            </a:r>
          </a:p>
        </p:txBody>
      </p:sp>
      <p:sp>
        <p:nvSpPr>
          <p:cNvPr id="3" name="TextBox 2">
            <a:extLst>
              <a:ext uri="{FF2B5EF4-FFF2-40B4-BE49-F238E27FC236}">
                <a16:creationId xmlns:a16="http://schemas.microsoft.com/office/drawing/2014/main" xmlns="" id="{B485E2E2-8C56-4C85-9C3C-4C8BD58BE899}"/>
              </a:ext>
            </a:extLst>
          </p:cNvPr>
          <p:cNvSpPr txBox="1"/>
          <p:nvPr/>
        </p:nvSpPr>
        <p:spPr>
          <a:xfrm>
            <a:off x="990600" y="3581400"/>
            <a:ext cx="5070299" cy="707886"/>
          </a:xfrm>
          <a:prstGeom prst="rect">
            <a:avLst/>
          </a:prstGeom>
          <a:noFill/>
        </p:spPr>
        <p:txBody>
          <a:bodyPr wrap="none" rtlCol="0">
            <a:spAutoFit/>
          </a:bodyPr>
          <a:lstStyle/>
          <a:p>
            <a:pPr marL="571500" indent="-571500">
              <a:buFont typeface="Arial" panose="020B0604020202020204" pitchFamily="34" charset="0"/>
              <a:buChar char="•"/>
            </a:pPr>
            <a:r>
              <a:rPr lang="en-US" altLang="en-US" sz="4000" dirty="0"/>
              <a:t>Millions Of Sparrows</a:t>
            </a:r>
            <a:endParaRPr lang="en-US" sz="4000" dirty="0"/>
          </a:p>
        </p:txBody>
      </p:sp>
      <p:pic>
        <p:nvPicPr>
          <p:cNvPr id="5" name="Picture 4" descr="A close up of a bird&#10;&#10;Description generated with high confidence">
            <a:extLst>
              <a:ext uri="{FF2B5EF4-FFF2-40B4-BE49-F238E27FC236}">
                <a16:creationId xmlns:a16="http://schemas.microsoft.com/office/drawing/2014/main" xmlns="" id="{BFED191E-5F1D-46C8-ADD3-41BC07DFAF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705600" y="1905000"/>
            <a:ext cx="4370107" cy="434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53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P spid="5531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Owner\Application Data\Microsoft\Media Catalog\Downloaded Clips\cl2\PE07004_.wmf">
            <a:extLst>
              <a:ext uri="{FF2B5EF4-FFF2-40B4-BE49-F238E27FC236}">
                <a16:creationId xmlns:a16="http://schemas.microsoft.com/office/drawing/2014/main" xmlns="" id="{8F0908F5-A2AE-44BD-87FC-EF2FBFF54E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829050"/>
            <a:ext cx="2070100" cy="2328862"/>
          </a:xfrm>
          <a:prstGeom prst="rect">
            <a:avLst/>
          </a:prstGeom>
          <a:noFill/>
          <a:extLst>
            <a:ext uri="{909E8E84-426E-40DD-AFC4-6F175D3DCCD1}">
              <a14:hiddenFill xmlns:a14="http://schemas.microsoft.com/office/drawing/2010/main">
                <a:solidFill>
                  <a:srgbClr val="FFFFFF"/>
                </a:solidFill>
              </a14:hiddenFill>
            </a:ext>
          </a:extLst>
        </p:spPr>
      </p:pic>
      <p:sp>
        <p:nvSpPr>
          <p:cNvPr id="56323" name="Text Box 3">
            <a:extLst>
              <a:ext uri="{FF2B5EF4-FFF2-40B4-BE49-F238E27FC236}">
                <a16:creationId xmlns:a16="http://schemas.microsoft.com/office/drawing/2014/main" xmlns="" id="{5267602E-7107-43EF-9823-CE45A6257B4C}"/>
              </a:ext>
            </a:extLst>
          </p:cNvPr>
          <p:cNvSpPr txBox="1">
            <a:spLocks noChangeArrowheads="1"/>
          </p:cNvSpPr>
          <p:nvPr/>
        </p:nvSpPr>
        <p:spPr bwMode="auto">
          <a:xfrm>
            <a:off x="609600" y="2286000"/>
            <a:ext cx="109727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66FF33"/>
              </a:buClr>
              <a:buFont typeface="Wingdings" panose="05000000000000000000" pitchFamily="2" charset="2"/>
              <a:buChar char="§"/>
            </a:pPr>
            <a:r>
              <a:rPr lang="en-US" altLang="en-US" sz="4000" dirty="0"/>
              <a:t> </a:t>
            </a:r>
            <a:r>
              <a:rPr lang="en-US" altLang="en-US" sz="4000" b="1" dirty="0"/>
              <a:t>Matthew 10:26-31</a:t>
            </a:r>
          </a:p>
          <a:p>
            <a:pPr marL="404813" indent="-404813">
              <a:buClr>
                <a:srgbClr val="66FF33"/>
              </a:buClr>
              <a:buFont typeface="Wingdings" panose="05000000000000000000" pitchFamily="2" charset="2"/>
              <a:buChar char="§"/>
            </a:pPr>
            <a:r>
              <a:rPr lang="en-US" altLang="en-US" sz="4000" dirty="0"/>
              <a:t>Knows More About Us Than We Do – Even the    Number Of Hairs on Our Heads</a:t>
            </a:r>
          </a:p>
        </p:txBody>
      </p:sp>
      <p:sp>
        <p:nvSpPr>
          <p:cNvPr id="56324" name="Text Box 4">
            <a:extLst>
              <a:ext uri="{FF2B5EF4-FFF2-40B4-BE49-F238E27FC236}">
                <a16:creationId xmlns:a16="http://schemas.microsoft.com/office/drawing/2014/main" xmlns="" id="{9F33C220-B5C4-4E28-9691-7B724473EFBC}"/>
              </a:ext>
            </a:extLst>
          </p:cNvPr>
          <p:cNvSpPr txBox="1">
            <a:spLocks noChangeArrowheads="1"/>
          </p:cNvSpPr>
          <p:nvPr/>
        </p:nvSpPr>
        <p:spPr bwMode="auto">
          <a:xfrm>
            <a:off x="609600" y="700088"/>
            <a:ext cx="10972799" cy="132343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God Knows Everything </a:t>
            </a:r>
          </a:p>
          <a:p>
            <a:pPr algn="ctr"/>
            <a:r>
              <a:rPr lang="en-US" altLang="en-US" sz="4000" dirty="0">
                <a:latin typeface="Times New Roman" panose="02020603050405020304" pitchFamily="18" charset="0"/>
                <a:cs typeface="Times New Roman" panose="02020603050405020304" pitchFamily="18" charset="0"/>
              </a:rPr>
              <a:t>There Is To Know About Each Of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Effect transition="in" filter="randombar(vertical)">
                                      <p:cBhvr>
                                        <p:cTn id="7" dur="500"/>
                                        <p:tgtEl>
                                          <p:spTgt spid="56323">
                                            <p:txEl>
                                              <p:pRg st="1" end="1"/>
                                            </p:txEl>
                                          </p:spTgt>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6322"/>
                                        </p:tgtEl>
                                        <p:attrNameLst>
                                          <p:attrName>style.visibility</p:attrName>
                                        </p:attrNameLst>
                                      </p:cBhvr>
                                      <p:to>
                                        <p:strVal val="visible"/>
                                      </p:to>
                                    </p:set>
                                    <p:animEffect transition="in" filter="wheel(1)">
                                      <p:cBhvr>
                                        <p:cTn id="11" dur="2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xmlns="" id="{C99CDBE8-3E13-43B9-A1F8-4B167BEE3FCF}"/>
              </a:ext>
            </a:extLst>
          </p:cNvPr>
          <p:cNvSpPr txBox="1">
            <a:spLocks noChangeArrowheads="1"/>
          </p:cNvSpPr>
          <p:nvPr/>
        </p:nvSpPr>
        <p:spPr bwMode="auto">
          <a:xfrm>
            <a:off x="609599" y="2486026"/>
            <a:ext cx="1097279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66FF33"/>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a:t>
            </a:r>
            <a:r>
              <a:rPr lang="en-US" altLang="en-US" sz="4000" b="1" dirty="0">
                <a:latin typeface="Times New Roman" panose="02020603050405020304" pitchFamily="18" charset="0"/>
                <a:cs typeface="Times New Roman" panose="02020603050405020304" pitchFamily="18" charset="0"/>
              </a:rPr>
              <a:t>Matthew 10:26-31</a:t>
            </a:r>
            <a:r>
              <a:rPr lang="en-US" altLang="en-US" sz="4000" dirty="0">
                <a:latin typeface="Times New Roman" panose="02020603050405020304" pitchFamily="18" charset="0"/>
                <a:cs typeface="Times New Roman" panose="02020603050405020304" pitchFamily="18" charset="0"/>
              </a:rPr>
              <a:t>)</a:t>
            </a:r>
          </a:p>
          <a:p>
            <a:pPr>
              <a:buClr>
                <a:srgbClr val="66FF33"/>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Knows More About Us Than 	We Do – Number Of Hairs</a:t>
            </a:r>
          </a:p>
          <a:p>
            <a:pPr>
              <a:buClr>
                <a:srgbClr val="66FF33"/>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Spiritual Nature (</a:t>
            </a:r>
            <a:r>
              <a:rPr lang="en-US" altLang="en-US" sz="4000" b="1" dirty="0">
                <a:latin typeface="Times New Roman" panose="02020603050405020304" pitchFamily="18" charset="0"/>
                <a:cs typeface="Times New Roman" panose="02020603050405020304" pitchFamily="18" charset="0"/>
              </a:rPr>
              <a:t>Ps. 139:1- 4</a:t>
            </a:r>
            <a:r>
              <a:rPr lang="en-US" altLang="en-US" sz="4000" dirty="0">
                <a:latin typeface="Times New Roman" panose="02020603050405020304" pitchFamily="18" charset="0"/>
                <a:cs typeface="Times New Roman" panose="02020603050405020304" pitchFamily="18" charset="0"/>
              </a:rPr>
              <a:t>)</a:t>
            </a:r>
          </a:p>
        </p:txBody>
      </p:sp>
      <p:sp>
        <p:nvSpPr>
          <p:cNvPr id="57347" name="Text Box 3">
            <a:extLst>
              <a:ext uri="{FF2B5EF4-FFF2-40B4-BE49-F238E27FC236}">
                <a16:creationId xmlns:a16="http://schemas.microsoft.com/office/drawing/2014/main" xmlns="" id="{6F76C221-5958-4F7B-A5DC-4B4BDCC934F0}"/>
              </a:ext>
            </a:extLst>
          </p:cNvPr>
          <p:cNvSpPr txBox="1">
            <a:spLocks noChangeArrowheads="1"/>
          </p:cNvSpPr>
          <p:nvPr/>
        </p:nvSpPr>
        <p:spPr bwMode="auto">
          <a:xfrm>
            <a:off x="609600" y="733961"/>
            <a:ext cx="10972799" cy="132343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God Knows Everything </a:t>
            </a:r>
          </a:p>
          <a:p>
            <a:pPr algn="ctr"/>
            <a:r>
              <a:rPr lang="en-US" altLang="en-US" sz="4000" dirty="0">
                <a:latin typeface="Times New Roman" panose="02020603050405020304" pitchFamily="18" charset="0"/>
                <a:cs typeface="Times New Roman" panose="02020603050405020304" pitchFamily="18" charset="0"/>
              </a:rPr>
              <a:t>There Is To Know About Each Of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anim calcmode="lin" valueType="num">
                                      <p:cBhvr additive="base">
                                        <p:cTn id="7" dur="500" fill="hold"/>
                                        <p:tgtEl>
                                          <p:spTgt spid="57346">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734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F:\PFiles\MSOffice\Clipart\corpbas\BD09257_.WMF">
            <a:extLst>
              <a:ext uri="{FF2B5EF4-FFF2-40B4-BE49-F238E27FC236}">
                <a16:creationId xmlns:a16="http://schemas.microsoft.com/office/drawing/2014/main" xmlns="" id="{FBBA7AF1-31D9-4B56-9971-61A4DB00C2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1539875"/>
            <a:ext cx="3124200" cy="2908300"/>
          </a:xfrm>
          <a:prstGeom prst="rect">
            <a:avLst/>
          </a:prstGeom>
          <a:noFill/>
          <a:extLst>
            <a:ext uri="{909E8E84-426E-40DD-AFC4-6F175D3DCCD1}">
              <a14:hiddenFill xmlns:a14="http://schemas.microsoft.com/office/drawing/2010/main">
                <a:solidFill>
                  <a:srgbClr val="FFFFFF"/>
                </a:solidFill>
              </a14:hiddenFill>
            </a:ext>
          </a:extLst>
        </p:spPr>
      </p:pic>
      <p:grpSp>
        <p:nvGrpSpPr>
          <p:cNvPr id="58384" name="Group 16">
            <a:extLst>
              <a:ext uri="{FF2B5EF4-FFF2-40B4-BE49-F238E27FC236}">
                <a16:creationId xmlns:a16="http://schemas.microsoft.com/office/drawing/2014/main" xmlns="" id="{B4D061AD-3446-48E0-A936-BFA5FDC031E3}"/>
              </a:ext>
            </a:extLst>
          </p:cNvPr>
          <p:cNvGrpSpPr>
            <a:grpSpLocks/>
          </p:cNvGrpSpPr>
          <p:nvPr/>
        </p:nvGrpSpPr>
        <p:grpSpPr bwMode="auto">
          <a:xfrm>
            <a:off x="2644168" y="2126455"/>
            <a:ext cx="9092769" cy="1938338"/>
            <a:chOff x="880" y="1230"/>
            <a:chExt cx="4688" cy="1221"/>
          </a:xfrm>
        </p:grpSpPr>
        <p:sp>
          <p:nvSpPr>
            <p:cNvPr id="58377" name="Text Box 9">
              <a:extLst>
                <a:ext uri="{FF2B5EF4-FFF2-40B4-BE49-F238E27FC236}">
                  <a16:creationId xmlns:a16="http://schemas.microsoft.com/office/drawing/2014/main" xmlns="" id="{097D2239-89ED-4A8E-B930-0DEC59F3C947}"/>
                </a:ext>
              </a:extLst>
            </p:cNvPr>
            <p:cNvSpPr txBox="1">
              <a:spLocks noChangeArrowheads="1"/>
            </p:cNvSpPr>
            <p:nvPr/>
          </p:nvSpPr>
          <p:spPr bwMode="auto">
            <a:xfrm>
              <a:off x="1715" y="1230"/>
              <a:ext cx="3853"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Font typeface="Wingdings 2" panose="05020102010507070707" pitchFamily="18" charset="2"/>
                <a:buChar char="®"/>
              </a:pPr>
              <a:r>
                <a:rPr lang="en-US" altLang="en-US" sz="4000" dirty="0"/>
                <a:t>  </a:t>
              </a:r>
              <a:r>
                <a:rPr lang="en-US" altLang="en-US" sz="4000" dirty="0">
                  <a:latin typeface="Times New Roman" panose="02020603050405020304" pitchFamily="18" charset="0"/>
                  <a:cs typeface="Times New Roman" panose="02020603050405020304" pitchFamily="18" charset="0"/>
                </a:rPr>
                <a:t>Heart (</a:t>
              </a:r>
              <a:r>
                <a:rPr lang="en-US" altLang="en-US" sz="4000" b="1" dirty="0">
                  <a:latin typeface="Times New Roman" panose="02020603050405020304" pitchFamily="18" charset="0"/>
                  <a:cs typeface="Times New Roman" panose="02020603050405020304" pitchFamily="18" charset="0"/>
                </a:rPr>
                <a:t>1 Sam. 16:7;  Acts 1:24; Deut. 31:21;  Psm. 44:21;  Heb. 4:13)</a:t>
              </a:r>
            </a:p>
          </p:txBody>
        </p:sp>
        <p:sp>
          <p:nvSpPr>
            <p:cNvPr id="58381" name="Line 13">
              <a:extLst>
                <a:ext uri="{FF2B5EF4-FFF2-40B4-BE49-F238E27FC236}">
                  <a16:creationId xmlns:a16="http://schemas.microsoft.com/office/drawing/2014/main" xmlns="" id="{CAC6A259-0469-4D00-97BA-684505279FDE}"/>
                </a:ext>
              </a:extLst>
            </p:cNvPr>
            <p:cNvSpPr>
              <a:spLocks noChangeShapeType="1"/>
            </p:cNvSpPr>
            <p:nvPr/>
          </p:nvSpPr>
          <p:spPr bwMode="auto">
            <a:xfrm flipH="1" flipV="1">
              <a:off x="880" y="1420"/>
              <a:ext cx="835" cy="38"/>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385" name="Group 17">
            <a:extLst>
              <a:ext uri="{FF2B5EF4-FFF2-40B4-BE49-F238E27FC236}">
                <a16:creationId xmlns:a16="http://schemas.microsoft.com/office/drawing/2014/main" xmlns="" id="{858F1102-5D37-4B68-ACB5-2A619E1D036A}"/>
              </a:ext>
            </a:extLst>
          </p:cNvPr>
          <p:cNvGrpSpPr>
            <a:grpSpLocks/>
          </p:cNvGrpSpPr>
          <p:nvPr/>
        </p:nvGrpSpPr>
        <p:grpSpPr bwMode="auto">
          <a:xfrm>
            <a:off x="761715" y="2438400"/>
            <a:ext cx="10363200" cy="3365501"/>
            <a:chOff x="1028" y="1536"/>
            <a:chExt cx="4272" cy="2120"/>
          </a:xfrm>
        </p:grpSpPr>
        <p:sp>
          <p:nvSpPr>
            <p:cNvPr id="58378" name="Text Box 10">
              <a:extLst>
                <a:ext uri="{FF2B5EF4-FFF2-40B4-BE49-F238E27FC236}">
                  <a16:creationId xmlns:a16="http://schemas.microsoft.com/office/drawing/2014/main" xmlns="" id="{7C697ECC-D776-4C34-84DC-D20F5F8E8B6A}"/>
                </a:ext>
              </a:extLst>
            </p:cNvPr>
            <p:cNvSpPr txBox="1">
              <a:spLocks noChangeArrowheads="1"/>
            </p:cNvSpPr>
            <p:nvPr/>
          </p:nvSpPr>
          <p:spPr bwMode="auto">
            <a:xfrm>
              <a:off x="1028" y="3210"/>
              <a:ext cx="427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FF00"/>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 Strength, Weakness (</a:t>
              </a:r>
              <a:r>
                <a:rPr lang="en-US" altLang="en-US" sz="4000" b="1" dirty="0">
                  <a:latin typeface="Times New Roman" panose="02020603050405020304" pitchFamily="18" charset="0"/>
                  <a:cs typeface="Times New Roman" panose="02020603050405020304" pitchFamily="18" charset="0"/>
                </a:rPr>
                <a:t>Mt. 25:14; 1 Cor. 10:13</a:t>
              </a:r>
              <a:r>
                <a:rPr lang="en-US" altLang="en-US" sz="4000" dirty="0">
                  <a:latin typeface="Times New Roman" panose="02020603050405020304" pitchFamily="18" charset="0"/>
                  <a:cs typeface="Times New Roman" panose="02020603050405020304" pitchFamily="18" charset="0"/>
                </a:rPr>
                <a:t>)</a:t>
              </a:r>
            </a:p>
          </p:txBody>
        </p:sp>
        <p:sp>
          <p:nvSpPr>
            <p:cNvPr id="58382" name="Line 14">
              <a:extLst>
                <a:ext uri="{FF2B5EF4-FFF2-40B4-BE49-F238E27FC236}">
                  <a16:creationId xmlns:a16="http://schemas.microsoft.com/office/drawing/2014/main" xmlns="" id="{887BF9BD-2B72-4F7C-9BED-AA9C2DAE4B43}"/>
                </a:ext>
              </a:extLst>
            </p:cNvPr>
            <p:cNvSpPr>
              <a:spLocks noChangeShapeType="1"/>
            </p:cNvSpPr>
            <p:nvPr/>
          </p:nvSpPr>
          <p:spPr bwMode="auto">
            <a:xfrm flipH="1" flipV="1">
              <a:off x="1719" y="1536"/>
              <a:ext cx="170" cy="1674"/>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8383" name="Group 15">
            <a:extLst>
              <a:ext uri="{FF2B5EF4-FFF2-40B4-BE49-F238E27FC236}">
                <a16:creationId xmlns:a16="http://schemas.microsoft.com/office/drawing/2014/main" xmlns="" id="{3F8DA730-CF03-4317-A3FA-39C1EA39C757}"/>
              </a:ext>
            </a:extLst>
          </p:cNvPr>
          <p:cNvGrpSpPr>
            <a:grpSpLocks/>
          </p:cNvGrpSpPr>
          <p:nvPr/>
        </p:nvGrpSpPr>
        <p:grpSpPr bwMode="auto">
          <a:xfrm>
            <a:off x="2286000" y="722313"/>
            <a:ext cx="9677400" cy="1592258"/>
            <a:chOff x="1488" y="455"/>
            <a:chExt cx="5088" cy="834"/>
          </a:xfrm>
        </p:grpSpPr>
        <p:sp>
          <p:nvSpPr>
            <p:cNvPr id="58376" name="Text Box 8">
              <a:extLst>
                <a:ext uri="{FF2B5EF4-FFF2-40B4-BE49-F238E27FC236}">
                  <a16:creationId xmlns:a16="http://schemas.microsoft.com/office/drawing/2014/main" xmlns="" id="{9FE856E9-C550-4C85-862B-E748DFAA6327}"/>
                </a:ext>
              </a:extLst>
            </p:cNvPr>
            <p:cNvSpPr txBox="1">
              <a:spLocks noChangeArrowheads="1"/>
            </p:cNvSpPr>
            <p:nvPr/>
          </p:nvSpPr>
          <p:spPr bwMode="auto">
            <a:xfrm>
              <a:off x="1872" y="455"/>
              <a:ext cx="4704"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FFFF00"/>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 Thoughts (</a:t>
              </a:r>
              <a:r>
                <a:rPr lang="en-US" altLang="en-US" sz="4000" b="1" dirty="0">
                  <a:latin typeface="Times New Roman" panose="02020603050405020304" pitchFamily="18" charset="0"/>
                  <a:cs typeface="Times New Roman" panose="02020603050405020304" pitchFamily="18" charset="0"/>
                </a:rPr>
                <a:t>1 Chr. 28:9; 	Ps. 139:2</a:t>
              </a:r>
              <a:r>
                <a:rPr lang="en-US" altLang="en-US" sz="4000" dirty="0">
                  <a:latin typeface="Times New Roman" panose="02020603050405020304" pitchFamily="18" charset="0"/>
                  <a:cs typeface="Times New Roman" panose="02020603050405020304" pitchFamily="18" charset="0"/>
                </a:rPr>
                <a:t>)</a:t>
              </a:r>
            </a:p>
          </p:txBody>
        </p:sp>
        <p:sp>
          <p:nvSpPr>
            <p:cNvPr id="58380" name="Line 12">
              <a:extLst>
                <a:ext uri="{FF2B5EF4-FFF2-40B4-BE49-F238E27FC236}">
                  <a16:creationId xmlns:a16="http://schemas.microsoft.com/office/drawing/2014/main" xmlns="" id="{F87CFC52-3411-49E3-8DEC-40C820D6F144}"/>
                </a:ext>
              </a:extLst>
            </p:cNvPr>
            <p:cNvSpPr>
              <a:spLocks noChangeShapeType="1"/>
            </p:cNvSpPr>
            <p:nvPr/>
          </p:nvSpPr>
          <p:spPr bwMode="auto">
            <a:xfrm flipH="1">
              <a:off x="1488" y="888"/>
              <a:ext cx="833" cy="401"/>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83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8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xmlns="" id="{F466F360-D7F2-4138-BA46-30F78F1FCDED}"/>
              </a:ext>
            </a:extLst>
          </p:cNvPr>
          <p:cNvSpPr txBox="1">
            <a:spLocks noChangeArrowheads="1"/>
          </p:cNvSpPr>
          <p:nvPr/>
        </p:nvSpPr>
        <p:spPr bwMode="auto">
          <a:xfrm>
            <a:off x="4536131" y="693003"/>
            <a:ext cx="31600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800" dirty="0">
                <a:latin typeface="Times New Roman" panose="02020603050405020304" pitchFamily="18" charset="0"/>
                <a:cs typeface="Times New Roman" panose="02020603050405020304" pitchFamily="18" charset="0"/>
              </a:rPr>
              <a:t>(</a:t>
            </a:r>
            <a:r>
              <a:rPr lang="en-US" altLang="en-US" sz="4000" b="1" dirty="0">
                <a:latin typeface="Times New Roman" panose="02020603050405020304" pitchFamily="18" charset="0"/>
                <a:cs typeface="Times New Roman" panose="02020603050405020304" pitchFamily="18" charset="0"/>
              </a:rPr>
              <a:t>Matt. 6:8</a:t>
            </a:r>
            <a:r>
              <a:rPr lang="en-US" altLang="en-US" sz="4800" dirty="0">
                <a:latin typeface="Times New Roman" panose="02020603050405020304" pitchFamily="18" charset="0"/>
                <a:cs typeface="Times New Roman" panose="02020603050405020304" pitchFamily="18" charset="0"/>
              </a:rPr>
              <a:t>)</a:t>
            </a:r>
          </a:p>
        </p:txBody>
      </p:sp>
      <p:sp>
        <p:nvSpPr>
          <p:cNvPr id="59395" name="Text Box 3">
            <a:extLst>
              <a:ext uri="{FF2B5EF4-FFF2-40B4-BE49-F238E27FC236}">
                <a16:creationId xmlns:a16="http://schemas.microsoft.com/office/drawing/2014/main" xmlns="" id="{A2ED36E9-1DD4-48A7-96CB-312817FE63A3}"/>
              </a:ext>
            </a:extLst>
          </p:cNvPr>
          <p:cNvSpPr txBox="1">
            <a:spLocks noChangeArrowheads="1"/>
          </p:cNvSpPr>
          <p:nvPr/>
        </p:nvSpPr>
        <p:spPr bwMode="auto">
          <a:xfrm>
            <a:off x="1066800" y="1544639"/>
            <a:ext cx="5638801" cy="37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Heart Broken</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Frightened</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Discouraged</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Confused </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Strongly Tempted</a:t>
            </a:r>
          </a:p>
        </p:txBody>
      </p:sp>
      <p:sp>
        <p:nvSpPr>
          <p:cNvPr id="59396" name="Text Box 4">
            <a:extLst>
              <a:ext uri="{FF2B5EF4-FFF2-40B4-BE49-F238E27FC236}">
                <a16:creationId xmlns:a16="http://schemas.microsoft.com/office/drawing/2014/main" xmlns="" id="{0C09F938-DB73-417E-AEDE-63BA086DCA73}"/>
              </a:ext>
            </a:extLst>
          </p:cNvPr>
          <p:cNvSpPr txBox="1">
            <a:spLocks noChangeArrowheads="1"/>
          </p:cNvSpPr>
          <p:nvPr/>
        </p:nvSpPr>
        <p:spPr bwMode="auto">
          <a:xfrm>
            <a:off x="7736531" y="1565276"/>
            <a:ext cx="2855269" cy="445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Lonely</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Hurting</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Distressed</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Sick</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Hungry</a:t>
            </a:r>
          </a:p>
          <a:p>
            <a:pPr>
              <a:lnSpc>
                <a:spcPct val="120000"/>
              </a:lnSpc>
              <a:buClr>
                <a:srgbClr val="FF3300"/>
              </a:buClr>
              <a:buFont typeface="Wingdings" panose="05000000000000000000" pitchFamily="2" charset="2"/>
              <a:buChar char="ü"/>
            </a:pPr>
            <a:r>
              <a:rPr lang="en-US" altLang="en-US" sz="4000" dirty="0">
                <a:latin typeface="Times New Roman" panose="02020603050405020304" pitchFamily="18" charset="0"/>
                <a:cs typeface="Times New Roman" panose="02020603050405020304" pitchFamily="18" charset="0"/>
              </a:rPr>
              <a:t> Worried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9396">
                                            <p:txEl>
                                              <p:pRg st="0" end="0"/>
                                            </p:txEl>
                                          </p:spTgt>
                                        </p:tgtEl>
                                        <p:attrNameLst>
                                          <p:attrName>style.visibility</p:attrName>
                                        </p:attrNameLst>
                                      </p:cBhvr>
                                      <p:to>
                                        <p:strVal val="visible"/>
                                      </p:to>
                                    </p:set>
                                    <p:anim calcmode="lin" valueType="num">
                                      <p:cBhvr additive="base">
                                        <p:cTn id="37" dur="500" fill="hold"/>
                                        <p:tgtEl>
                                          <p:spTgt spid="5939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93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59396">
                                            <p:txEl>
                                              <p:pRg st="1" end="1"/>
                                            </p:txEl>
                                          </p:spTgt>
                                        </p:tgtEl>
                                        <p:attrNameLst>
                                          <p:attrName>style.visibility</p:attrName>
                                        </p:attrNameLst>
                                      </p:cBhvr>
                                      <p:to>
                                        <p:strVal val="visible"/>
                                      </p:to>
                                    </p:set>
                                    <p:anim calcmode="lin" valueType="num">
                                      <p:cBhvr additive="base">
                                        <p:cTn id="43" dur="500" fill="hold"/>
                                        <p:tgtEl>
                                          <p:spTgt spid="59396">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93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9396">
                                            <p:txEl>
                                              <p:pRg st="2" end="2"/>
                                            </p:txEl>
                                          </p:spTgt>
                                        </p:tgtEl>
                                        <p:attrNameLst>
                                          <p:attrName>style.visibility</p:attrName>
                                        </p:attrNameLst>
                                      </p:cBhvr>
                                      <p:to>
                                        <p:strVal val="visible"/>
                                      </p:to>
                                    </p:set>
                                    <p:anim calcmode="lin" valueType="num">
                                      <p:cBhvr additive="base">
                                        <p:cTn id="49" dur="500" fill="hold"/>
                                        <p:tgtEl>
                                          <p:spTgt spid="59396">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93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9396">
                                            <p:txEl>
                                              <p:pRg st="3" end="3"/>
                                            </p:txEl>
                                          </p:spTgt>
                                        </p:tgtEl>
                                        <p:attrNameLst>
                                          <p:attrName>style.visibility</p:attrName>
                                        </p:attrNameLst>
                                      </p:cBhvr>
                                      <p:to>
                                        <p:strVal val="visible"/>
                                      </p:to>
                                    </p:set>
                                    <p:anim calcmode="lin" valueType="num">
                                      <p:cBhvr additive="base">
                                        <p:cTn id="55" dur="500" fill="hold"/>
                                        <p:tgtEl>
                                          <p:spTgt spid="59396">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93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9396">
                                            <p:txEl>
                                              <p:pRg st="4" end="4"/>
                                            </p:txEl>
                                          </p:spTgt>
                                        </p:tgtEl>
                                        <p:attrNameLst>
                                          <p:attrName>style.visibility</p:attrName>
                                        </p:attrNameLst>
                                      </p:cBhvr>
                                      <p:to>
                                        <p:strVal val="visible"/>
                                      </p:to>
                                    </p:set>
                                    <p:anim calcmode="lin" valueType="num">
                                      <p:cBhvr additive="base">
                                        <p:cTn id="61" dur="500" fill="hold"/>
                                        <p:tgtEl>
                                          <p:spTgt spid="59396">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939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59396">
                                            <p:txEl>
                                              <p:pRg st="5" end="5"/>
                                            </p:txEl>
                                          </p:spTgt>
                                        </p:tgtEl>
                                        <p:attrNameLst>
                                          <p:attrName>style.visibility</p:attrName>
                                        </p:attrNameLst>
                                      </p:cBhvr>
                                      <p:to>
                                        <p:strVal val="visible"/>
                                      </p:to>
                                    </p:set>
                                    <p:anim calcmode="lin" valueType="num">
                                      <p:cBhvr additive="base">
                                        <p:cTn id="67" dur="500" fill="hold"/>
                                        <p:tgtEl>
                                          <p:spTgt spid="59396">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939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xmlns="" id="{9C4EBD7C-6B5B-4485-A39E-0191AC342B56}"/>
              </a:ext>
            </a:extLst>
          </p:cNvPr>
          <p:cNvSpPr txBox="1">
            <a:spLocks noChangeArrowheads="1"/>
          </p:cNvSpPr>
          <p:nvPr/>
        </p:nvSpPr>
        <p:spPr bwMode="auto">
          <a:xfrm>
            <a:off x="533400" y="730250"/>
            <a:ext cx="11125200" cy="70788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Lst>
        </p:spPr>
        <p:txBody>
          <a:bodyPr wrap="square">
            <a:spAutoFit/>
          </a:bodyPr>
          <a:lstStyle/>
          <a:p>
            <a:pPr algn="ctr">
              <a:spcBef>
                <a:spcPct val="50000"/>
              </a:spcBef>
            </a:pPr>
            <a:r>
              <a:rPr lang="en-US" altLang="en-US" sz="4000" dirty="0">
                <a:latin typeface="Times New Roman" panose="02020603050405020304" pitchFamily="18" charset="0"/>
                <a:cs typeface="Times New Roman" panose="02020603050405020304" pitchFamily="18" charset="0"/>
              </a:rPr>
              <a:t>God Has A Personal And Loving Concern For Us</a:t>
            </a:r>
          </a:p>
        </p:txBody>
      </p:sp>
      <p:sp>
        <p:nvSpPr>
          <p:cNvPr id="60420" name="Text Box 4">
            <a:extLst>
              <a:ext uri="{FF2B5EF4-FFF2-40B4-BE49-F238E27FC236}">
                <a16:creationId xmlns:a16="http://schemas.microsoft.com/office/drawing/2014/main" xmlns="" id="{5BF02D80-A239-42DC-82E5-3A2E0426B385}"/>
              </a:ext>
            </a:extLst>
          </p:cNvPr>
          <p:cNvSpPr txBox="1">
            <a:spLocks noChangeArrowheads="1"/>
          </p:cNvSpPr>
          <p:nvPr/>
        </p:nvSpPr>
        <p:spPr bwMode="auto">
          <a:xfrm>
            <a:off x="685800" y="2169855"/>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3300"/>
              </a:buClr>
              <a:buFontTx/>
              <a:buChar char="•"/>
            </a:pPr>
            <a:r>
              <a:rPr lang="en-US" altLang="en-US" sz="4000" dirty="0">
                <a:latin typeface="Times New Roman" panose="02020603050405020304" pitchFamily="18" charset="0"/>
                <a:cs typeface="Times New Roman" panose="02020603050405020304" pitchFamily="18" charset="0"/>
              </a:rPr>
              <a:t> Revealed By His Gift (</a:t>
            </a:r>
            <a:r>
              <a:rPr lang="en-US" altLang="en-US" sz="4000" b="1" dirty="0">
                <a:latin typeface="Times New Roman" panose="02020603050405020304" pitchFamily="18" charset="0"/>
                <a:cs typeface="Times New Roman" panose="02020603050405020304" pitchFamily="18" charset="0"/>
              </a:rPr>
              <a:t>Jn. 3:16; Isa. 53:6</a:t>
            </a:r>
            <a:r>
              <a:rPr lang="en-US" altLang="en-US" sz="4000" dirty="0">
                <a:latin typeface="Times New Roman" panose="02020603050405020304" pitchFamily="18" charset="0"/>
                <a:cs typeface="Times New Roman" panose="02020603050405020304" pitchFamily="18" charset="0"/>
              </a:rPr>
              <a:t>)</a:t>
            </a:r>
          </a:p>
          <a:p>
            <a:pPr>
              <a:buClr>
                <a:srgbClr val="FF3300"/>
              </a:buClr>
              <a:buFontTx/>
              <a:buChar char="•"/>
            </a:pPr>
            <a:r>
              <a:rPr lang="en-US" altLang="en-US" sz="4000" dirty="0">
                <a:latin typeface="Times New Roman" panose="02020603050405020304" pitchFamily="18" charset="0"/>
                <a:cs typeface="Times New Roman" panose="02020603050405020304" pitchFamily="18" charset="0"/>
              </a:rPr>
              <a:t> Revealed By His Desire (</a:t>
            </a:r>
            <a:r>
              <a:rPr lang="en-US" altLang="en-US" sz="4000" b="1" dirty="0">
                <a:latin typeface="Times New Roman" panose="02020603050405020304" pitchFamily="18" charset="0"/>
                <a:cs typeface="Times New Roman" panose="02020603050405020304" pitchFamily="18" charset="0"/>
              </a:rPr>
              <a:t>1 Tim. 2:4; 2 Pet. 3:9</a:t>
            </a:r>
            <a:r>
              <a:rPr lang="en-US" altLang="en-US" sz="4000" dirty="0">
                <a:latin typeface="Times New Roman" panose="02020603050405020304" pitchFamily="18" charset="0"/>
                <a:cs typeface="Times New Roman" panose="02020603050405020304" pitchFamily="18" charset="0"/>
              </a:rPr>
              <a:t>)</a:t>
            </a:r>
          </a:p>
          <a:p>
            <a:pPr indent="344488">
              <a:buClr>
                <a:srgbClr val="FF3300"/>
              </a:buClr>
              <a:buFontTx/>
              <a:buChar char="•"/>
            </a:pPr>
            <a:r>
              <a:rPr lang="en-US" altLang="en-US" sz="4000" dirty="0">
                <a:latin typeface="Times New Roman" panose="02020603050405020304" pitchFamily="18" charset="0"/>
                <a:cs typeface="Times New Roman" panose="02020603050405020304" pitchFamily="18" charset="0"/>
              </a:rPr>
              <a:t>Cares For Those Who Seek Him, As A Father (</a:t>
            </a:r>
            <a:r>
              <a:rPr lang="en-US" altLang="en-US" sz="4000" b="1" dirty="0">
                <a:latin typeface="Times New Roman" panose="02020603050405020304" pitchFamily="18" charset="0"/>
                <a:cs typeface="Times New Roman" panose="02020603050405020304" pitchFamily="18" charset="0"/>
              </a:rPr>
              <a:t>Ps.   145:20; 103:13</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xmlns="" id="{74896B19-B9DF-4887-85DF-7196A3208DB3}"/>
              </a:ext>
            </a:extLst>
          </p:cNvPr>
          <p:cNvSpPr txBox="1">
            <a:spLocks noChangeArrowheads="1"/>
          </p:cNvSpPr>
          <p:nvPr/>
        </p:nvSpPr>
        <p:spPr bwMode="auto">
          <a:xfrm>
            <a:off x="609600" y="739914"/>
            <a:ext cx="10972800" cy="70788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4000" dirty="0">
                <a:latin typeface="Times New Roman" panose="02020603050405020304" pitchFamily="18" charset="0"/>
                <a:cs typeface="Times New Roman" panose="02020603050405020304" pitchFamily="18" charset="0"/>
              </a:rPr>
              <a:t>God Knows How To Provide For My Needs</a:t>
            </a:r>
          </a:p>
        </p:txBody>
      </p:sp>
      <p:sp>
        <p:nvSpPr>
          <p:cNvPr id="61443" name="Text Box 3">
            <a:extLst>
              <a:ext uri="{FF2B5EF4-FFF2-40B4-BE49-F238E27FC236}">
                <a16:creationId xmlns:a16="http://schemas.microsoft.com/office/drawing/2014/main" xmlns="" id="{CA66737E-AC6D-4236-B690-835967C8D042}"/>
              </a:ext>
            </a:extLst>
          </p:cNvPr>
          <p:cNvSpPr txBox="1">
            <a:spLocks noChangeArrowheads="1"/>
          </p:cNvSpPr>
          <p:nvPr/>
        </p:nvSpPr>
        <p:spPr bwMode="auto">
          <a:xfrm>
            <a:off x="615846" y="2550855"/>
            <a:ext cx="776615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69913" indent="-569913">
              <a:buClr>
                <a:schemeClr val="accent1"/>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Knowledge Of Sheep Their Needs</a:t>
            </a:r>
          </a:p>
          <a:p>
            <a:pPr>
              <a:buClr>
                <a:schemeClr val="accent1"/>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Knows By Name</a:t>
            </a:r>
          </a:p>
          <a:p>
            <a:pPr>
              <a:buClr>
                <a:schemeClr val="accent1"/>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Fully Provides For 	The sheep</a:t>
            </a:r>
          </a:p>
          <a:p>
            <a:pPr>
              <a:buClr>
                <a:schemeClr val="accent1"/>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Sheep Helpless Otherwise</a:t>
            </a:r>
          </a:p>
        </p:txBody>
      </p:sp>
      <p:pic>
        <p:nvPicPr>
          <p:cNvPr id="61444" name="Picture 4" descr="C:\Documents and Settings\Owner\Application Data\Microsoft\Media Catalog\Downloaded Clips\cl4d\j0194028.wmf">
            <a:extLst>
              <a:ext uri="{FF2B5EF4-FFF2-40B4-BE49-F238E27FC236}">
                <a16:creationId xmlns:a16="http://schemas.microsoft.com/office/drawing/2014/main" xmlns="" id="{1EE53D11-F04C-4CD2-9637-508FBA18FA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9592" y="3200400"/>
            <a:ext cx="2976562" cy="3048000"/>
          </a:xfrm>
          <a:prstGeom prst="rect">
            <a:avLst/>
          </a:prstGeom>
          <a:noFill/>
          <a:extLst>
            <a:ext uri="{909E8E84-426E-40DD-AFC4-6F175D3DCCD1}">
              <a14:hiddenFill xmlns:a14="http://schemas.microsoft.com/office/drawing/2010/main">
                <a:solidFill>
                  <a:srgbClr val="FFFFFF"/>
                </a:solidFill>
              </a14:hiddenFill>
            </a:ext>
          </a:extLst>
        </p:spPr>
      </p:pic>
      <p:sp>
        <p:nvSpPr>
          <p:cNvPr id="61445" name="Text Box 5">
            <a:extLst>
              <a:ext uri="{FF2B5EF4-FFF2-40B4-BE49-F238E27FC236}">
                <a16:creationId xmlns:a16="http://schemas.microsoft.com/office/drawing/2014/main" xmlns="" id="{A5FB2746-3F2F-4878-BEF4-DED17BA51C2C}"/>
              </a:ext>
            </a:extLst>
          </p:cNvPr>
          <p:cNvSpPr txBox="1">
            <a:spLocks noChangeArrowheads="1"/>
          </p:cNvSpPr>
          <p:nvPr/>
        </p:nvSpPr>
        <p:spPr bwMode="auto">
          <a:xfrm>
            <a:off x="9304382" y="1828800"/>
            <a:ext cx="1439818" cy="707886"/>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u="sng" dirty="0">
                <a:latin typeface="Times New Roman" panose="02020603050405020304" pitchFamily="18" charset="0"/>
                <a:cs typeface="Times New Roman" panose="02020603050405020304" pitchFamily="18" charset="0"/>
              </a:rPr>
              <a:t>Ps. 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14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1443">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1803</TotalTime>
  <Words>3058</Words>
  <Application>Microsoft Office PowerPoint</Application>
  <PresentationFormat>Custom</PresentationFormat>
  <Paragraphs>233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cwser</cp:lastModifiedBy>
  <cp:revision>93</cp:revision>
  <dcterms:created xsi:type="dcterms:W3CDTF">1601-01-01T00:00:00Z</dcterms:created>
  <dcterms:modified xsi:type="dcterms:W3CDTF">2018-04-09T05:07:18Z</dcterms:modified>
</cp:coreProperties>
</file>