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4" r:id="rId2"/>
    <p:sldId id="265" r:id="rId3"/>
    <p:sldId id="256" r:id="rId4"/>
    <p:sldId id="257" r:id="rId5"/>
    <p:sldId id="258" r:id="rId6"/>
    <p:sldId id="259" r:id="rId7"/>
    <p:sldId id="260" r:id="rId8"/>
    <p:sldId id="261" r:id="rId9"/>
    <p:sldId id="262" r:id="rId10"/>
    <p:sldId id="263"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3457" autoAdjust="0"/>
  </p:normalViewPr>
  <p:slideViewPr>
    <p:cSldViewPr snapToGrid="0">
      <p:cViewPr varScale="1">
        <p:scale>
          <a:sx n="40" d="100"/>
          <a:sy n="40" d="100"/>
        </p:scale>
        <p:origin x="624"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212503-A537-4C07-A7B7-C4C44E1F0E7E}" type="datetimeFigureOut">
              <a:rPr lang="en-US" smtClean="0"/>
              <a:t>5/11/2019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40A1EF-4A1E-4331-9D98-6B0309AA3F24}" type="slidenum">
              <a:rPr lang="en-US" smtClean="0"/>
              <a:t>‹#›</a:t>
            </a:fld>
            <a:endParaRPr lang="en-US"/>
          </a:p>
        </p:txBody>
      </p:sp>
    </p:spTree>
    <p:extLst>
      <p:ext uri="{BB962C8B-B14F-4D97-AF65-F5344CB8AC3E}">
        <p14:creationId xmlns:p14="http://schemas.microsoft.com/office/powerpoint/2010/main" val="1692877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ailywire.com/authors/hank-berrie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dailywire.com/news/47049/According%20to%20the%25C2%25A0Herald%20Sun," TargetMode="External"/><Relationship Id="rId4" Type="http://schemas.openxmlformats.org/officeDocument/2006/relationships/hyperlink" Target="https://www.dailymail.co.uk/news/article-7004335/School-renames-Mothers-Day-not-offend-kids-without-mother.html"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Times New Roman" panose="02020603050405020304" pitchFamily="18" charset="0"/>
                <a:ea typeface="+mn-ea"/>
                <a:cs typeface="Times New Roman" panose="02020603050405020304" pitchFamily="18" charset="0"/>
              </a:rPr>
              <a:t>    1. Australian School Renames Mother’s Day. Principal States, ‘We No Longer Subscribe To A Binary World’ </a:t>
            </a:r>
          </a:p>
          <a:p>
            <a:r>
              <a:rPr lang="en-US" sz="1200" b="0" i="0" u="none" strike="noStrike" kern="1200" cap="none" dirty="0">
                <a:solidFill>
                  <a:schemeClr val="tx1"/>
                </a:solidFill>
                <a:effectLst/>
                <a:latin typeface="Times New Roman" panose="02020603050405020304" pitchFamily="18" charset="0"/>
                <a:ea typeface="+mn-ea"/>
                <a:cs typeface="Times New Roman" panose="02020603050405020304" pitchFamily="18" charset="0"/>
              </a:rPr>
              <a:t>    2.  In spite Of What They Think, God Knew What He Was Doing</a:t>
            </a:r>
          </a:p>
          <a:p>
            <a:r>
              <a:rPr lang="en-US" sz="1200" b="0" i="0" u="none" strike="noStrike" kern="1200" cap="none" dirty="0">
                <a:solidFill>
                  <a:schemeClr val="tx1"/>
                </a:solidFill>
                <a:effectLst/>
                <a:latin typeface="Times New Roman" panose="02020603050405020304" pitchFamily="18" charset="0"/>
                <a:ea typeface="+mn-ea"/>
                <a:cs typeface="Times New Roman" panose="02020603050405020304" pitchFamily="18" charset="0"/>
              </a:rPr>
              <a:t>&gt;&gt;&gt;&gt;&gt;&gt;&gt;&gt;&gt;&gt;&gt;&gt;&gt;&gt;&gt;&gt;&gt;&gt;&gt;&gt;</a:t>
            </a:r>
          </a:p>
          <a:p>
            <a:r>
              <a:rPr lang="en-US" sz="1200" b="0" i="0" u="none" strike="noStrike" kern="1200" cap="none" dirty="0">
                <a:solidFill>
                  <a:schemeClr val="tx1"/>
                </a:solidFill>
                <a:effectLst/>
                <a:latin typeface="+mn-lt"/>
                <a:ea typeface="+mn-ea"/>
                <a:cs typeface="+mn-cs"/>
              </a:rPr>
              <a:t>    3. Story By </a:t>
            </a:r>
            <a:r>
              <a:rPr lang="en-US" sz="1200" b="0" i="0" u="sng" strike="noStrike" kern="1200" cap="all"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Hank Berrien</a:t>
            </a:r>
            <a:r>
              <a:rPr lang="en-US" sz="1200" b="0" i="0" u="none" strike="noStrike" kern="1200" cap="all"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 </a:t>
            </a:r>
            <a:r>
              <a:rPr lang="en-US" sz="1200" b="0" i="0" u="none" strike="noStrike" kern="1200" cap="all" dirty="0">
                <a:solidFill>
                  <a:schemeClr val="tx1"/>
                </a:solidFill>
                <a:effectLst/>
                <a:latin typeface="+mn-lt"/>
                <a:ea typeface="+mn-ea"/>
                <a:cs typeface="+mn-cs"/>
              </a:rPr>
              <a:t>  </a:t>
            </a:r>
            <a:r>
              <a:rPr lang="en-US" sz="1050" b="0" i="0" u="none" strike="noStrike" kern="1200" cap="none" dirty="0">
                <a:solidFill>
                  <a:schemeClr val="tx1"/>
                </a:solidFill>
                <a:effectLst/>
                <a:latin typeface="+mn-lt"/>
                <a:ea typeface="+mn-ea"/>
                <a:cs typeface="+mn-cs"/>
              </a:rPr>
              <a:t>Friday</a:t>
            </a:r>
            <a:r>
              <a:rPr lang="en-US" sz="1050" b="0" i="0" u="none" strike="noStrike" kern="1200" cap="all"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May 10, 2019 </a:t>
            </a:r>
          </a:p>
          <a:p>
            <a:r>
              <a:rPr lang="en-US" sz="1200" b="0" i="0" u="none" strike="noStrike" kern="1200" dirty="0">
                <a:solidFill>
                  <a:schemeClr val="tx1"/>
                </a:solidFill>
                <a:effectLst/>
                <a:latin typeface="+mn-lt"/>
                <a:ea typeface="+mn-ea"/>
                <a:cs typeface="+mn-cs"/>
              </a:rPr>
              <a:t>An Australian school renamed Mother's Day, calling it “Acknowledgment Day” as the principal stated, “We no longer subscribe to a binary world.”</a:t>
            </a:r>
          </a:p>
          <a:p>
            <a:r>
              <a:rPr lang="en-US" sz="1200" b="1" i="0" u="none" strike="noStrike"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The Daily Mail</a:t>
            </a:r>
            <a:r>
              <a:rPr lang="en-US" sz="1200" b="0" i="0" u="none" strike="noStrike" kern="1200" dirty="0">
                <a:solidFill>
                  <a:schemeClr val="tx1"/>
                </a:solidFill>
                <a:effectLst/>
                <a:latin typeface="+mn-lt"/>
                <a:ea typeface="+mn-ea"/>
                <a:cs typeface="+mn-cs"/>
              </a:rPr>
              <a:t> writes of Brunswick East Primary School in Melbourne, </a:t>
            </a:r>
          </a:p>
          <a:p>
            <a:r>
              <a:rPr lang="en-US" sz="1200" b="0" i="0" u="none" strike="noStrike" kern="1200" dirty="0">
                <a:solidFill>
                  <a:schemeClr val="tx1"/>
                </a:solidFill>
                <a:effectLst/>
                <a:latin typeface="+mn-lt"/>
                <a:ea typeface="+mn-ea"/>
                <a:cs typeface="+mn-cs"/>
              </a:rPr>
              <a:t>    4. Principal Janet Di Pilla </a:t>
            </a:r>
            <a:r>
              <a:rPr lang="en-US" sz="1200" b="0" i="0" u="none"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wrote</a:t>
            </a:r>
            <a:r>
              <a:rPr lang="en-US" sz="1200" b="0" i="0" u="none" strike="noStrike" kern="1200" dirty="0">
                <a:solidFill>
                  <a:schemeClr val="tx1"/>
                </a:solidFill>
                <a:effectLst/>
                <a:latin typeface="+mn-lt"/>
                <a:ea typeface="+mn-ea"/>
                <a:cs typeface="+mn-cs"/>
              </a:rPr>
              <a:t> in the school newsletter:</a:t>
            </a:r>
          </a:p>
          <a:p>
            <a:r>
              <a:rPr lang="en-US" sz="1200" b="0" i="0" u="none" strike="noStrike" kern="1200" dirty="0">
                <a:solidFill>
                  <a:schemeClr val="tx1"/>
                </a:solidFill>
                <a:effectLst/>
                <a:latin typeface="+mn-lt"/>
                <a:ea typeface="+mn-ea"/>
                <a:cs typeface="+mn-cs"/>
              </a:rPr>
              <a:t>        a. You will see further in this newsletter a fantastic poster for our first “Acknowledgment Day.” </a:t>
            </a:r>
          </a:p>
          <a:p>
            <a:r>
              <a:rPr lang="en-US" sz="1200" b="0" i="0" u="none" strike="noStrike" kern="1200" dirty="0">
                <a:solidFill>
                  <a:schemeClr val="tx1"/>
                </a:solidFill>
                <a:effectLst/>
                <a:latin typeface="+mn-lt"/>
                <a:ea typeface="+mn-ea"/>
                <a:cs typeface="+mn-cs"/>
              </a:rPr>
              <a:t>        b. We will be holding </a:t>
            </a:r>
            <a:r>
              <a:rPr lang="en-US" sz="1200" b="1" i="0" u="none" strike="noStrike" kern="1200" dirty="0">
                <a:solidFill>
                  <a:schemeClr val="tx1"/>
                </a:solidFill>
                <a:effectLst/>
                <a:latin typeface="+mn-lt"/>
                <a:ea typeface="+mn-ea"/>
                <a:cs typeface="+mn-cs"/>
              </a:rPr>
              <a:t>2</a:t>
            </a:r>
            <a:r>
              <a:rPr lang="en-US" sz="1200" b="0" i="0" u="none" strike="noStrike" kern="1200" dirty="0">
                <a:solidFill>
                  <a:schemeClr val="tx1"/>
                </a:solidFill>
                <a:effectLst/>
                <a:latin typeface="+mn-lt"/>
                <a:ea typeface="+mn-ea"/>
                <a:cs typeface="+mn-cs"/>
              </a:rPr>
              <a:t> of these days each year; one to coincide with the “traditional” Mother’s Day and the other to coincide with the “traditional” Father’s Day. </a:t>
            </a:r>
          </a:p>
          <a:p>
            <a:r>
              <a:rPr lang="en-US" sz="1200" b="0" i="0" u="none" strike="noStrike" kern="1200" dirty="0">
                <a:solidFill>
                  <a:schemeClr val="tx1"/>
                </a:solidFill>
                <a:effectLst/>
                <a:latin typeface="+mn-lt"/>
                <a:ea typeface="+mn-ea"/>
                <a:cs typeface="+mn-cs"/>
              </a:rPr>
              <a:t>        c. There has been a lot of discussion about the reason we celebrate these days and the naming of the celebration. </a:t>
            </a:r>
          </a:p>
          <a:p>
            <a:r>
              <a:rPr lang="en-US" sz="1200" b="0" i="0" u="none" strike="noStrike" kern="1200" dirty="0">
                <a:solidFill>
                  <a:schemeClr val="tx1"/>
                </a:solidFill>
                <a:effectLst/>
                <a:latin typeface="+mn-lt"/>
                <a:ea typeface="+mn-ea"/>
                <a:cs typeface="+mn-cs"/>
              </a:rPr>
              <a:t>        d. I believe that days like this are important because we do need to stop and show gratitude for those around us. </a:t>
            </a:r>
          </a:p>
          <a:p>
            <a:r>
              <a:rPr lang="en-US" sz="1200" b="0" i="0" u="none" strike="noStrike" kern="1200" dirty="0">
                <a:solidFill>
                  <a:schemeClr val="tx1"/>
                </a:solidFill>
                <a:effectLst/>
                <a:latin typeface="+mn-lt"/>
                <a:ea typeface="+mn-ea"/>
                <a:cs typeface="+mn-cs"/>
              </a:rPr>
              <a:t>        e. However, it is also very important that we make these occasions </a:t>
            </a:r>
            <a:r>
              <a:rPr lang="en-US" sz="1200" b="1" i="0" u="none" strike="noStrike" kern="1200" dirty="0">
                <a:solidFill>
                  <a:schemeClr val="tx1"/>
                </a:solidFill>
                <a:effectLst/>
                <a:latin typeface="+mn-lt"/>
                <a:ea typeface="+mn-ea"/>
                <a:cs typeface="+mn-cs"/>
              </a:rPr>
              <a:t>as inclusive as possible</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    5. Honor for your Father and Mother is commanded as an everyday honor, not just one day a week.</a:t>
            </a:r>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2</a:t>
            </a:fld>
            <a:endParaRPr lang="en-US"/>
          </a:p>
        </p:txBody>
      </p:sp>
    </p:spTree>
    <p:extLst>
      <p:ext uri="{BB962C8B-B14F-4D97-AF65-F5344CB8AC3E}">
        <p14:creationId xmlns:p14="http://schemas.microsoft.com/office/powerpoint/2010/main" val="3129880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40A1EF-4A1E-4331-9D98-6B0309AA3F24}" type="slidenum">
              <a:rPr lang="en-US" smtClean="0"/>
              <a:t>11</a:t>
            </a:fld>
            <a:endParaRPr lang="en-US"/>
          </a:p>
        </p:txBody>
      </p:sp>
    </p:spTree>
    <p:extLst>
      <p:ext uri="{BB962C8B-B14F-4D97-AF65-F5344CB8AC3E}">
        <p14:creationId xmlns:p14="http://schemas.microsoft.com/office/powerpoint/2010/main" val="276609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Introduction:</a:t>
            </a:r>
          </a:p>
          <a:p>
            <a:r>
              <a:rPr lang="en-US" sz="1200" b="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1. Mankind is neither permitted nor is he able to prepare himself for an eternal home in heaven </a:t>
            </a:r>
            <a:r>
              <a:rPr lang="en-US" sz="1200" b="1" kern="1200" dirty="0">
                <a:solidFill>
                  <a:schemeClr val="tx1"/>
                </a:solidFill>
                <a:effectLst/>
                <a:latin typeface="+mn-lt"/>
                <a:ea typeface="+mn-ea"/>
                <a:cs typeface="+mn-cs"/>
              </a:rPr>
              <a:t>aside from divine revelation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Jer. 10:23.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 LORD, I know the way of man is not in himself; It is not in man who walks to direct his own steps.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(Jeremiah 10:23)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The Bible is essentially God’s operator and service manual for human creation, without which mankind cannot know how to prepare for an eternal home in heaven, </a:t>
            </a:r>
            <a:r>
              <a:rPr lang="en-US" sz="1200" b="1" kern="1200" dirty="0">
                <a:solidFill>
                  <a:schemeClr val="tx1"/>
                </a:solidFill>
                <a:effectLst/>
                <a:latin typeface="+mn-lt"/>
                <a:ea typeface="+mn-ea"/>
                <a:cs typeface="+mn-cs"/>
              </a:rPr>
              <a:t>Prov. 20:24.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man's steps are of the LORD; How then can a man understand his own way? </a:t>
            </a:r>
            <a:r>
              <a:rPr lang="en-US" sz="1200" b="1" kern="1200" dirty="0">
                <a:solidFill>
                  <a:schemeClr val="tx1"/>
                </a:solidFill>
                <a:effectLst/>
                <a:latin typeface="+mn-lt"/>
                <a:ea typeface="+mn-ea"/>
                <a:cs typeface="+mn-cs"/>
              </a:rPr>
              <a:t>(Proverbs 20:24)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&gt;&gt;&gt;&gt;&gt;&gt;&gt;&gt;&gt;&gt;&gt;&gt;&gt;&gt;&gt;&gt;&gt;&gt;&gt;&gt;</a:t>
            </a:r>
          </a:p>
          <a:p>
            <a:r>
              <a:rPr lang="en-US" sz="1200" kern="1200" dirty="0">
                <a:solidFill>
                  <a:schemeClr val="tx1"/>
                </a:solidFill>
                <a:effectLst/>
                <a:latin typeface="+mn-lt"/>
                <a:ea typeface="+mn-ea"/>
                <a:cs typeface="+mn-cs"/>
              </a:rPr>
              <a:t>    3. God will guide any soul in its preparation for an eternal home in heaven through man’s appeal exclusively to the Bible, </a:t>
            </a:r>
            <a:r>
              <a:rPr lang="en-US" sz="1200" b="1" kern="1200" dirty="0">
                <a:solidFill>
                  <a:schemeClr val="tx1"/>
                </a:solidFill>
                <a:effectLst/>
                <a:latin typeface="+mn-lt"/>
                <a:ea typeface="+mn-ea"/>
                <a:cs typeface="+mn-cs"/>
              </a:rPr>
              <a:t>Prov. 3:5-7.</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Trust in the LORD with all your heart, And lean not on your own understanding; In all your ways acknowledge Him, And He shall direct your paths. Do not be wise in your own eyes; Fear the LORD and depart from evil. </a:t>
            </a:r>
            <a:r>
              <a:rPr lang="en-US" sz="1200" b="1" kern="1200" dirty="0">
                <a:solidFill>
                  <a:schemeClr val="tx1"/>
                </a:solidFill>
                <a:effectLst/>
                <a:latin typeface="+mn-lt"/>
                <a:ea typeface="+mn-ea"/>
                <a:cs typeface="+mn-cs"/>
              </a:rPr>
              <a:t>(Proverbs 3:5-7)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4. A brief sampling of Scripture will readily demonstrate that God knew what he was doing when he authored the Bible.</a:t>
            </a: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3</a:t>
            </a:fld>
            <a:endParaRPr lang="en-US"/>
          </a:p>
        </p:txBody>
      </p:sp>
    </p:spTree>
    <p:extLst>
      <p:ext uri="{BB962C8B-B14F-4D97-AF65-F5344CB8AC3E}">
        <p14:creationId xmlns:p14="http://schemas.microsoft.com/office/powerpoint/2010/main" val="330844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 God knew what he was doing when he determined that mankind would be in need of salvation.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God knew what he was doing when he made provisions for human redemption before mankind needed redemption.</a:t>
            </a:r>
          </a:p>
          <a:p>
            <a:r>
              <a:rPr lang="en-US" sz="1200" kern="1200" dirty="0">
                <a:solidFill>
                  <a:schemeClr val="tx1"/>
                </a:solidFill>
                <a:effectLst/>
                <a:latin typeface="+mn-lt"/>
                <a:ea typeface="+mn-ea"/>
                <a:cs typeface="+mn-cs"/>
              </a:rPr>
              <a:t>        1. Upon glancing into the future and seeing that mankind would need redemption, our loving God devised a plan of salvation before he created either the universe or mankind, </a:t>
            </a:r>
            <a:r>
              <a:rPr lang="en-US" sz="1200" b="1" kern="1200" dirty="0">
                <a:solidFill>
                  <a:schemeClr val="tx1"/>
                </a:solidFill>
                <a:effectLst/>
                <a:latin typeface="+mn-lt"/>
                <a:ea typeface="+mn-ea"/>
                <a:cs typeface="+mn-cs"/>
              </a:rPr>
              <a:t>Titus 1:2</a:t>
            </a:r>
            <a:r>
              <a:rPr lang="en-US" sz="1200" kern="1200" dirty="0">
                <a:solidFill>
                  <a:schemeClr val="tx1"/>
                </a:solidFill>
                <a:effectLst/>
                <a:latin typeface="+mn-lt"/>
                <a:ea typeface="+mn-ea"/>
                <a:cs typeface="+mn-cs"/>
              </a:rPr>
              <a:t> “promised before time began”.</a:t>
            </a:r>
          </a:p>
          <a:p>
            <a:r>
              <a:rPr lang="en-US" sz="1200" i="1" kern="1200" dirty="0">
                <a:solidFill>
                  <a:schemeClr val="tx1"/>
                </a:solidFill>
                <a:effectLst/>
                <a:latin typeface="+mn-lt"/>
                <a:ea typeface="+mn-ea"/>
                <a:cs typeface="+mn-cs"/>
              </a:rPr>
              <a:t>in hope of eternal life which God, who cannot lie, promised before time began,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(Titus 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Consequently, the church and our Savior Jesus Christ were a part of God’s “eternal purpose,” </a:t>
            </a:r>
            <a:r>
              <a:rPr lang="en-US" sz="1200" b="1" kern="1200" dirty="0">
                <a:solidFill>
                  <a:schemeClr val="tx1"/>
                </a:solidFill>
                <a:effectLst/>
                <a:latin typeface="+mn-lt"/>
                <a:ea typeface="+mn-ea"/>
                <a:cs typeface="+mn-cs"/>
              </a:rPr>
              <a:t>Eph. 3:10-11.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 the intent that now the manifold wisdom of God might be made known by the church to the principalities and powers in the heavenly places, according to the eternal purpose which He accomplished in Christ Jesus our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3:10-11)</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4</a:t>
            </a:fld>
            <a:endParaRPr lang="en-US"/>
          </a:p>
        </p:txBody>
      </p:sp>
    </p:spTree>
    <p:extLst>
      <p:ext uri="{BB962C8B-B14F-4D97-AF65-F5344CB8AC3E}">
        <p14:creationId xmlns:p14="http://schemas.microsoft.com/office/powerpoint/2010/main" val="3565117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God knew what he was doing when he provided for redemption for both non-Christians and erring Christians.</a:t>
            </a:r>
          </a:p>
          <a:p>
            <a:r>
              <a:rPr lang="en-US" sz="1200" kern="1200" dirty="0">
                <a:solidFill>
                  <a:schemeClr val="tx1"/>
                </a:solidFill>
                <a:effectLst/>
                <a:latin typeface="+mn-lt"/>
                <a:ea typeface="+mn-ea"/>
                <a:cs typeface="+mn-cs"/>
              </a:rPr>
              <a:t>        1. Humanity, under each of the three God-given religious dispensations, has committed sin, </a:t>
            </a:r>
          </a:p>
          <a:p>
            <a:r>
              <a:rPr lang="en-US" sz="1200" kern="1200" dirty="0">
                <a:solidFill>
                  <a:schemeClr val="tx1"/>
                </a:solidFill>
                <a:effectLst/>
                <a:latin typeface="+mn-lt"/>
                <a:ea typeface="+mn-ea"/>
                <a:cs typeface="+mn-cs"/>
              </a:rPr>
              <a:t>            a. Patriarchal age </a:t>
            </a:r>
            <a:r>
              <a:rPr lang="en-US" sz="1200" b="1" kern="1200" dirty="0">
                <a:solidFill>
                  <a:schemeClr val="tx1"/>
                </a:solidFill>
                <a:effectLst/>
                <a:latin typeface="+mn-lt"/>
                <a:ea typeface="+mn-ea"/>
                <a:cs typeface="+mn-cs"/>
              </a:rPr>
              <a:t>Gen 6:5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the LORD saw that the wickedness of man was great in the earth, and that every intent of the thoughts of his heart was only evil continually.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(Genesis 6:5)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b. Mosaic age. </a:t>
            </a:r>
            <a:r>
              <a:rPr lang="en-US" sz="1200" b="1" kern="1200" dirty="0">
                <a:solidFill>
                  <a:schemeClr val="tx1"/>
                </a:solidFill>
                <a:effectLst/>
                <a:latin typeface="+mn-lt"/>
                <a:ea typeface="+mn-ea"/>
                <a:cs typeface="+mn-cs"/>
              </a:rPr>
              <a:t>Isa 59:1, 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Behold, the LORD's hand is not shortened, That it cannot save; Nor His ear heavy, That it cannot hear. But your iniquities have separated you from your God; And your sins have hidden His face from you, So that He will not hear. </a:t>
            </a:r>
            <a:r>
              <a:rPr lang="en-US" sz="1200" b="1" kern="1200" dirty="0">
                <a:solidFill>
                  <a:schemeClr val="tx1"/>
                </a:solidFill>
                <a:effectLst/>
                <a:latin typeface="+mn-lt"/>
                <a:ea typeface="+mn-ea"/>
                <a:cs typeface="+mn-cs"/>
              </a:rPr>
              <a:t>(Isaiah 59:1-2)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c. Christian age </a:t>
            </a:r>
            <a:r>
              <a:rPr lang="en-US" sz="1200" b="1" kern="1200" dirty="0">
                <a:solidFill>
                  <a:schemeClr val="tx1"/>
                </a:solidFill>
                <a:effectLst/>
                <a:latin typeface="+mn-lt"/>
                <a:ea typeface="+mn-ea"/>
                <a:cs typeface="+mn-cs"/>
              </a:rPr>
              <a:t>Rom 3:23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for all have sinned and fall short of the glory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3:23)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In our day, God has provided the Gospel, which saves non-Christians, when it is obeyed, </a:t>
            </a:r>
            <a:r>
              <a:rPr lang="en-US" sz="1200" b="1" kern="1200" dirty="0">
                <a:solidFill>
                  <a:schemeClr val="tx1"/>
                </a:solidFill>
                <a:effectLst/>
                <a:latin typeface="+mn-lt"/>
                <a:ea typeface="+mn-ea"/>
                <a:cs typeface="+mn-cs"/>
              </a:rPr>
              <a:t>Rom. 1:16; 6:17-18; Heb. 5:8-9; Rom. 10:9-10; Mark 16:16; Acts 2:38.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God be thanked that though you were slaves of sin, yet </a:t>
            </a:r>
            <a:r>
              <a:rPr lang="en-US" sz="1200" i="1" u="dbl" kern="1200" dirty="0">
                <a:solidFill>
                  <a:schemeClr val="tx1"/>
                </a:solidFill>
                <a:effectLst/>
                <a:latin typeface="+mn-lt"/>
                <a:ea typeface="+mn-ea"/>
                <a:cs typeface="+mn-cs"/>
              </a:rPr>
              <a:t>you obeyed from the heart</a:t>
            </a:r>
            <a:r>
              <a:rPr lang="en-US" sz="1200" i="1" kern="1200" dirty="0">
                <a:solidFill>
                  <a:schemeClr val="tx1"/>
                </a:solidFill>
                <a:effectLst/>
                <a:latin typeface="+mn-lt"/>
                <a:ea typeface="+mn-ea"/>
                <a:cs typeface="+mn-cs"/>
              </a:rPr>
              <a:t> that form of doctrine to which you were delivered. And having been set free from sin, you became slaves of righteousness.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6:17-18)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Then Peter said to them, "Repent, and let every one of you be baptized in the name of Jesus Christ for the remission of sins; and you shall receive the gift of the Holy Spirit.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2:38)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3. Our loving God also has provided what we might call the </a:t>
            </a:r>
            <a:r>
              <a:rPr lang="en-US" sz="1200" i="1" kern="1200" dirty="0">
                <a:solidFill>
                  <a:schemeClr val="tx1"/>
                </a:solidFill>
                <a:effectLst/>
                <a:latin typeface="+mn-lt"/>
                <a:ea typeface="+mn-ea"/>
                <a:cs typeface="+mn-cs"/>
              </a:rPr>
              <a:t>second law of pardon </a:t>
            </a:r>
            <a:r>
              <a:rPr lang="en-US" sz="1200" kern="1200" dirty="0">
                <a:solidFill>
                  <a:schemeClr val="tx1"/>
                </a:solidFill>
                <a:effectLst/>
                <a:latin typeface="+mn-lt"/>
                <a:ea typeface="+mn-ea"/>
                <a:cs typeface="+mn-cs"/>
              </a:rPr>
              <a:t>for erring Christians, </a:t>
            </a:r>
            <a:r>
              <a:rPr lang="en-US" sz="1200" b="1" kern="1200" dirty="0">
                <a:solidFill>
                  <a:schemeClr val="tx1"/>
                </a:solidFill>
                <a:effectLst/>
                <a:latin typeface="+mn-lt"/>
                <a:ea typeface="+mn-ea"/>
                <a:cs typeface="+mn-cs"/>
              </a:rPr>
              <a:t>Acts 8:22; 1 John 1:8-9.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we say that we have no sin, we deceive ourselves, and the truth is not in us. If we confess our sins, He is faithful and just to forgive us our sins and to cleanse us from all unrighteousness.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John 1:8-9)</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5</a:t>
            </a:fld>
            <a:endParaRPr lang="en-US"/>
          </a:p>
        </p:txBody>
      </p:sp>
    </p:spTree>
    <p:extLst>
      <p:ext uri="{BB962C8B-B14F-4D97-AF65-F5344CB8AC3E}">
        <p14:creationId xmlns:p14="http://schemas.microsoft.com/office/powerpoint/2010/main" val="1429243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C. God knew what he was doing when He bolstered the plan of salvation with passages precisely in the area where his redemptive plan would meet the most resistance.</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No one is saved by anything </a:t>
            </a:r>
            <a:r>
              <a:rPr lang="en-US" sz="1200" b="1" kern="1200" dirty="0">
                <a:solidFill>
                  <a:schemeClr val="tx1"/>
                </a:solidFill>
                <a:effectLst/>
                <a:latin typeface="+mn-lt"/>
                <a:ea typeface="+mn-ea"/>
                <a:cs typeface="+mn-cs"/>
              </a:rPr>
              <a:t>only</a:t>
            </a:r>
            <a:r>
              <a:rPr lang="en-US" sz="1200" kern="1200" dirty="0">
                <a:solidFill>
                  <a:schemeClr val="tx1"/>
                </a:solidFill>
                <a:effectLst/>
                <a:latin typeface="+mn-lt"/>
                <a:ea typeface="+mn-ea"/>
                <a:cs typeface="+mn-cs"/>
              </a:rPr>
              <a:t>, including baptism only.</a:t>
            </a:r>
          </a:p>
          <a:p>
            <a:r>
              <a:rPr lang="en-US" sz="1200" kern="1200" dirty="0">
                <a:solidFill>
                  <a:schemeClr val="tx1"/>
                </a:solidFill>
                <a:effectLst/>
                <a:latin typeface="+mn-lt"/>
                <a:ea typeface="+mn-ea"/>
                <a:cs typeface="+mn-cs"/>
              </a:rPr>
              <a:t>        2. However, the New Testament clearly teaches that baptism (immersion in water) is the point at which one’s sins are forgiven, </a:t>
            </a:r>
            <a:r>
              <a:rPr lang="en-US" sz="1200" b="1" kern="1200" dirty="0">
                <a:solidFill>
                  <a:schemeClr val="tx1"/>
                </a:solidFill>
                <a:effectLst/>
                <a:latin typeface="+mn-lt"/>
                <a:ea typeface="+mn-ea"/>
                <a:cs typeface="+mn-cs"/>
              </a:rPr>
              <a:t>Rom. 6:3-5; Col. 2:12; 1 Pet. 3:20-21.</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6:3-5)</a:t>
            </a:r>
          </a:p>
          <a:p>
            <a:r>
              <a:rPr lang="en-US" sz="1200" b="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3. Presumably, God mustered so many more passages in the New Testament for baptism than the other steps of salvation because </a:t>
            </a:r>
            <a:r>
              <a:rPr lang="en-US" sz="1200" u="sng" kern="1200" dirty="0">
                <a:solidFill>
                  <a:schemeClr val="tx1"/>
                </a:solidFill>
                <a:effectLst/>
                <a:latin typeface="+mn-lt"/>
                <a:ea typeface="+mn-ea"/>
                <a:cs typeface="+mn-cs"/>
              </a:rPr>
              <a:t>it is the step in the redemptive plan at which the world bulks the most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Mark 16:16; Acts 2:38; 22:16.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now why are you waiting? Arise and be baptized, and wash away your sins, calling on the name of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22:16)</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a:t>
            </a:r>
          </a:p>
          <a:p>
            <a:r>
              <a:rPr lang="en-US" sz="1200" kern="1200" dirty="0">
                <a:solidFill>
                  <a:schemeClr val="tx1"/>
                </a:solidFill>
                <a:effectLst/>
                <a:latin typeface="+mn-lt"/>
                <a:ea typeface="+mn-ea"/>
                <a:cs typeface="+mn-cs"/>
              </a:rPr>
              <a:t>        4. Baptism saturates the New Testament: </a:t>
            </a:r>
            <a:r>
              <a:rPr lang="en-US" sz="1200" b="1" kern="1200" dirty="0">
                <a:solidFill>
                  <a:schemeClr val="tx1"/>
                </a:solidFill>
                <a:effectLst/>
                <a:latin typeface="+mn-lt"/>
                <a:ea typeface="+mn-ea"/>
                <a:cs typeface="+mn-cs"/>
              </a:rPr>
              <a:t>Acts 2:41; 8:12-13, 16, 36, 38; 9:18; 10:47-48; 16:15, 33; 18:8; 19:3-5; 1 Cor. 1:13-16; 12:13; 15:29; Gal. 3:27; Eph. 4:5.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5. God only has to say something through the Bible once for it to be so, yet he has devoted many passages to the problem areas characteristically experienced by humans everywhere and throughout the ages, e.g. earthly wealth.</a:t>
            </a: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6</a:t>
            </a:fld>
            <a:endParaRPr lang="en-US"/>
          </a:p>
        </p:txBody>
      </p:sp>
    </p:spTree>
    <p:extLst>
      <p:ext uri="{BB962C8B-B14F-4D97-AF65-F5344CB8AC3E}">
        <p14:creationId xmlns:p14="http://schemas.microsoft.com/office/powerpoint/2010/main" val="3870151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II. God knew what he was doing when he gave instructions to mankind for the home and the church.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 God knew what he was doing when he gave instructions for the home.</a:t>
            </a: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1. God knew what he was doing when he created Adam and Eve, instead of Adam and Steve, so that humanity could continue through procreation, </a:t>
            </a:r>
            <a:r>
              <a:rPr lang="en-US" sz="1200" b="1" kern="1200" dirty="0">
                <a:solidFill>
                  <a:schemeClr val="tx1"/>
                </a:solidFill>
                <a:effectLst/>
                <a:latin typeface="+mn-lt"/>
                <a:ea typeface="+mn-ea"/>
                <a:cs typeface="+mn-cs"/>
              </a:rPr>
              <a:t>Gen. 2:21-25; 3:20; 1 Cor. 6:9.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Do you not know that the unrighteous will not inherit the kingdom of God? Do not be deceived. Neither fornicators, nor idolaters, nor adulterers, nor homosexuals, nor sodomites,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6:9)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God knew what he was doing when he created man to head the home and woman to complement man as they begat and reared children, </a:t>
            </a:r>
            <a:r>
              <a:rPr lang="en-US" sz="1200" b="1" kern="1200" dirty="0">
                <a:solidFill>
                  <a:schemeClr val="tx1"/>
                </a:solidFill>
                <a:effectLst/>
                <a:latin typeface="+mn-lt"/>
                <a:ea typeface="+mn-ea"/>
                <a:cs typeface="+mn-cs"/>
              </a:rPr>
              <a:t>Gen. 2:18, 20; Eph. 6:4; 1 Tim. 2:12-15; 1 Cor. 11:3; Eph. 5:22-24.</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And the LORD God said, "It is </a:t>
            </a:r>
            <a:r>
              <a:rPr lang="en-US" sz="1200" i="1" u="sng" kern="1200" dirty="0">
                <a:solidFill>
                  <a:schemeClr val="tx1"/>
                </a:solidFill>
                <a:effectLst/>
                <a:latin typeface="+mn-lt"/>
                <a:ea typeface="+mn-ea"/>
                <a:cs typeface="+mn-cs"/>
              </a:rPr>
              <a:t>not good that man should be alone</a:t>
            </a:r>
            <a:r>
              <a:rPr lang="en-US" sz="1200" i="1" kern="1200" dirty="0">
                <a:solidFill>
                  <a:schemeClr val="tx1"/>
                </a:solidFill>
                <a:effectLst/>
                <a:latin typeface="+mn-lt"/>
                <a:ea typeface="+mn-ea"/>
                <a:cs typeface="+mn-cs"/>
              </a:rPr>
              <a:t>; I will make him a helper comparable to him."</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(Genesis 2:18)</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you, fathers, do not provoke your children to wrath, but bring them up in the training and admonition of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(Ephesians 6:4)</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But I want you to know that the head of every man is Christ, </a:t>
            </a:r>
            <a:r>
              <a:rPr lang="en-US" sz="1200" i="1" u="sng" kern="1200" dirty="0">
                <a:solidFill>
                  <a:schemeClr val="tx1"/>
                </a:solidFill>
                <a:effectLst/>
                <a:latin typeface="+mn-lt"/>
                <a:ea typeface="+mn-ea"/>
                <a:cs typeface="+mn-cs"/>
              </a:rPr>
              <a:t>the head of woman is man</a:t>
            </a:r>
            <a:r>
              <a:rPr lang="en-US" sz="1200" i="1" kern="1200" dirty="0">
                <a:solidFill>
                  <a:schemeClr val="tx1"/>
                </a:solidFill>
                <a:effectLst/>
                <a:latin typeface="+mn-lt"/>
                <a:ea typeface="+mn-ea"/>
                <a:cs typeface="+mn-cs"/>
              </a:rPr>
              <a:t>, and the head of Christ is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11:3)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God knew what he was doing when he determined that his divine instructions would be taught to each successive generation in the home by parents, </a:t>
            </a:r>
            <a:r>
              <a:rPr lang="en-US" sz="1200" b="1" kern="1200" dirty="0">
                <a:solidFill>
                  <a:schemeClr val="tx1"/>
                </a:solidFill>
                <a:effectLst/>
                <a:latin typeface="+mn-lt"/>
                <a:ea typeface="+mn-ea"/>
                <a:cs typeface="+mn-cs"/>
              </a:rPr>
              <a:t>Gen. 18:19; Deut. 6:7; 2 Tim. 1:5; 3:15.</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You shall </a:t>
            </a:r>
            <a:r>
              <a:rPr lang="en-US" sz="1200" i="1" u="sng" kern="1200" dirty="0">
                <a:solidFill>
                  <a:schemeClr val="tx1"/>
                </a:solidFill>
                <a:effectLst/>
                <a:latin typeface="+mn-lt"/>
                <a:ea typeface="+mn-ea"/>
                <a:cs typeface="+mn-cs"/>
              </a:rPr>
              <a:t>teach them diligently to your children</a:t>
            </a:r>
            <a:r>
              <a:rPr lang="en-US" sz="1200" i="1" kern="1200" dirty="0">
                <a:solidFill>
                  <a:schemeClr val="tx1"/>
                </a:solidFill>
                <a:effectLst/>
                <a:latin typeface="+mn-lt"/>
                <a:ea typeface="+mn-ea"/>
                <a:cs typeface="+mn-cs"/>
              </a:rPr>
              <a:t>, and shall talk of them when you sit in your house, when you walk by the way, when you lie down, and when you rise up.</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(Deuteronomy 6:7)</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and that </a:t>
            </a:r>
            <a:r>
              <a:rPr lang="en-US" sz="1200" i="1" u="sng" kern="1200" dirty="0">
                <a:solidFill>
                  <a:schemeClr val="tx1"/>
                </a:solidFill>
                <a:effectLst/>
                <a:latin typeface="+mn-lt"/>
                <a:ea typeface="+mn-ea"/>
                <a:cs typeface="+mn-cs"/>
              </a:rPr>
              <a:t>from childhood you have known the Holy Scriptures</a:t>
            </a:r>
            <a:r>
              <a:rPr lang="en-US" sz="1200" i="1" kern="1200" dirty="0">
                <a:solidFill>
                  <a:schemeClr val="tx1"/>
                </a:solidFill>
                <a:effectLst/>
                <a:latin typeface="+mn-lt"/>
                <a:ea typeface="+mn-ea"/>
                <a:cs typeface="+mn-cs"/>
              </a:rPr>
              <a:t>, which are able to make you wise for salvation through faith which is in Christ Jesus.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Timothy 3:15)</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7</a:t>
            </a:fld>
            <a:endParaRPr lang="en-US"/>
          </a:p>
        </p:txBody>
      </p:sp>
    </p:spTree>
    <p:extLst>
      <p:ext uri="{BB962C8B-B14F-4D97-AF65-F5344CB8AC3E}">
        <p14:creationId xmlns:p14="http://schemas.microsoft.com/office/powerpoint/2010/main" val="249433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B. God knew what he was doing when he established and gave instructions for the church.</a:t>
            </a:r>
          </a:p>
          <a:p>
            <a:r>
              <a:rPr lang="en-US" sz="1200" kern="1200" dirty="0">
                <a:solidFill>
                  <a:schemeClr val="tx1"/>
                </a:solidFill>
                <a:effectLst/>
                <a:latin typeface="+mn-lt"/>
                <a:ea typeface="+mn-ea"/>
                <a:cs typeface="+mn-cs"/>
              </a:rPr>
              <a:t>        1. God knew what he was doing when he established the church as the body of the saved over which our Savior Jesus Christ would be the Head, </a:t>
            </a:r>
            <a:r>
              <a:rPr lang="en-US" sz="1200" b="1" kern="1200" dirty="0">
                <a:solidFill>
                  <a:schemeClr val="tx1"/>
                </a:solidFill>
                <a:effectLst/>
                <a:latin typeface="+mn-lt"/>
                <a:ea typeface="+mn-ea"/>
                <a:cs typeface="+mn-cs"/>
              </a:rPr>
              <a:t>Acts 2:47; Eph. 1:22-23; 5:23; Col. 1:18.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praising God and having favor with all the people. And the Lord added to the church daily those who were being saved.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2:47)</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And He is the head of the body, the church, who is the beginning, the firstborn from the dead, that in all things He may have the preeminence.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(Colossians 1:18)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2. God knew what he was doing when he determined that each congregation would be ruled by a plurality of elders who meet divinely given qualifications, </a:t>
            </a:r>
            <a:r>
              <a:rPr lang="en-US" sz="1200" b="1" kern="1200" dirty="0">
                <a:solidFill>
                  <a:schemeClr val="tx1"/>
                </a:solidFill>
                <a:effectLst/>
                <a:latin typeface="+mn-lt"/>
                <a:ea typeface="+mn-ea"/>
                <a:cs typeface="+mn-cs"/>
              </a:rPr>
              <a:t>Acts 14:23; Titus 1:5; Acts 20:17, 28; Heb. 13:17; 1 Tim. 3:1-7; Titus 1:5-9.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 when they had appointed elders in every church, and prayed with fasting, they commended them to the Lord in whom they had believed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(Acts 14:23)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For this reason I left you in Crete, that you should set in order the things that are lacking, and appoint elders in every city as I commanded you--</a:t>
            </a:r>
            <a:r>
              <a:rPr lang="en-US" sz="1200" b="1" i="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Titus 1:5)</a:t>
            </a:r>
            <a:endParaRPr lang="en-US" sz="120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3. God knew what he was doing when he gave man the inspired “Word of God” (the Bible) whereby children of God could know how to worship God acceptably, exercise Christian living and perform Christian service, </a:t>
            </a:r>
            <a:r>
              <a:rPr lang="en-US" sz="1200" b="1" kern="1200" dirty="0">
                <a:solidFill>
                  <a:schemeClr val="tx1"/>
                </a:solidFill>
                <a:effectLst/>
                <a:latin typeface="+mn-lt"/>
                <a:ea typeface="+mn-ea"/>
                <a:cs typeface="+mn-cs"/>
              </a:rPr>
              <a:t>John 4:23-24; Rom. 12:1-2; Titus 2:12-14; 1 Cor. 15:58.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 beseech you therefore, brethren, by the mercies of God, that you present your bodies a living sacrifice, holy, acceptable to God, which is your reasonable service. And do not be conformed to this world, but be transformed </a:t>
            </a:r>
            <a:r>
              <a:rPr lang="en-US" sz="1200" i="1" u="sng" kern="1200" dirty="0">
                <a:solidFill>
                  <a:schemeClr val="tx1"/>
                </a:solidFill>
                <a:effectLst/>
                <a:latin typeface="+mn-lt"/>
                <a:ea typeface="+mn-ea"/>
                <a:cs typeface="+mn-cs"/>
              </a:rPr>
              <a:t>by the renewing of your mind</a:t>
            </a:r>
            <a:r>
              <a:rPr lang="en-US" sz="1200" i="1" kern="1200" dirty="0">
                <a:solidFill>
                  <a:schemeClr val="tx1"/>
                </a:solidFill>
                <a:effectLst/>
                <a:latin typeface="+mn-lt"/>
                <a:ea typeface="+mn-ea"/>
                <a:cs typeface="+mn-cs"/>
              </a:rPr>
              <a:t>, that you may prove what is that good and acceptable and perfect will of God.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12:1-2)</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Therefore, my beloved brethren, be steadfast, immovable, </a:t>
            </a:r>
            <a:r>
              <a:rPr lang="en-US" sz="1200" i="1" u="sng" kern="1200" dirty="0">
                <a:solidFill>
                  <a:schemeClr val="tx1"/>
                </a:solidFill>
                <a:effectLst/>
                <a:latin typeface="+mn-lt"/>
                <a:ea typeface="+mn-ea"/>
                <a:cs typeface="+mn-cs"/>
              </a:rPr>
              <a:t>always abounding in the work of the Lord</a:t>
            </a:r>
            <a:r>
              <a:rPr lang="en-US" sz="1200" i="1" kern="1200" dirty="0">
                <a:solidFill>
                  <a:schemeClr val="tx1"/>
                </a:solidFill>
                <a:effectLst/>
                <a:latin typeface="+mn-lt"/>
                <a:ea typeface="+mn-ea"/>
                <a:cs typeface="+mn-cs"/>
              </a:rPr>
              <a:t>, knowing that your labor is not in vain in the Lord.</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Corinthians 15:58)</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8</a:t>
            </a:fld>
            <a:endParaRPr lang="en-US"/>
          </a:p>
        </p:txBody>
      </p:sp>
    </p:spTree>
    <p:extLst>
      <p:ext uri="{BB962C8B-B14F-4D97-AF65-F5344CB8AC3E}">
        <p14:creationId xmlns:p14="http://schemas.microsoft.com/office/powerpoint/2010/main" val="2313693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Conclusion: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Man fails in every case when he opts for his own preferences instead of faithfully following God’s instructions found in the Bible, </a:t>
            </a:r>
            <a:r>
              <a:rPr lang="en-US" sz="1200" b="1" kern="1200" dirty="0">
                <a:solidFill>
                  <a:schemeClr val="tx1"/>
                </a:solidFill>
                <a:effectLst/>
                <a:latin typeface="+mn-lt"/>
                <a:ea typeface="+mn-ea"/>
                <a:cs typeface="+mn-cs"/>
              </a:rPr>
              <a:t>Col. 2:23.</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These things indeed have an appearance of wisdom in self-imposed religion, false humility, and neglect of the body, but are of no value against the indulgence of the flesh. </a:t>
            </a:r>
            <a:r>
              <a:rPr lang="en-US" sz="1200" b="1" kern="1200" dirty="0">
                <a:solidFill>
                  <a:schemeClr val="tx1"/>
                </a:solidFill>
                <a:effectLst/>
                <a:latin typeface="+mn-lt"/>
                <a:ea typeface="+mn-ea"/>
                <a:cs typeface="+mn-cs"/>
              </a:rPr>
              <a:t>(Colossians 2:23)</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2. The home will never be what it could be as long as mankind disregards divine instruction, e.g. one parent and no parent homes of today.</a:t>
            </a:r>
          </a:p>
          <a:p>
            <a:r>
              <a:rPr lang="en-US" sz="1200" kern="1200" dirty="0">
                <a:solidFill>
                  <a:schemeClr val="tx1"/>
                </a:solidFill>
                <a:effectLst/>
                <a:latin typeface="+mn-lt"/>
                <a:ea typeface="+mn-ea"/>
                <a:cs typeface="+mn-cs"/>
              </a:rPr>
              <a:t>    3. The church (or congregation) will never be what it could be as long as Christians disregard divine instruction, e.g. Corinth.</a:t>
            </a:r>
          </a:p>
          <a:p>
            <a:r>
              <a:rPr lang="en-US" sz="1200" kern="1200" dirty="0">
                <a:solidFill>
                  <a:schemeClr val="tx1"/>
                </a:solidFill>
                <a:effectLst/>
                <a:latin typeface="+mn-lt"/>
                <a:ea typeface="+mn-ea"/>
                <a:cs typeface="+mn-cs"/>
              </a:rPr>
              <a:t>    4. The majority of mankind, including perhaps most Christians as well, will be lost eternally for disregarding divine instruction, </a:t>
            </a:r>
            <a:r>
              <a:rPr lang="en-US" sz="1200" b="1" kern="1200" dirty="0">
                <a:solidFill>
                  <a:schemeClr val="tx1"/>
                </a:solidFill>
                <a:effectLst/>
                <a:latin typeface="+mn-lt"/>
                <a:ea typeface="+mn-ea"/>
                <a:cs typeface="+mn-cs"/>
              </a:rPr>
              <a:t>Matt. 7:13-14; 13:3-23; Rev. 7:9.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"Enter by the narrow gate; for wide is the gate and broad is the way that leads to destruction, and there are many who go in by it. Because narrow is the gate and difficult is the way which leads to life, and there are few who find it. </a:t>
            </a:r>
            <a:r>
              <a:rPr lang="en-US" sz="1200" b="1" kern="1200" dirty="0">
                <a:solidFill>
                  <a:schemeClr val="tx1"/>
                </a:solidFill>
                <a:effectLst/>
                <a:latin typeface="+mn-lt"/>
                <a:ea typeface="+mn-ea"/>
                <a:cs typeface="+mn-cs"/>
              </a:rPr>
              <a:t>(Matthew 7:13-14)</a:t>
            </a:r>
            <a:endParaRPr lang="en-US" sz="1200" kern="1200" dirty="0">
              <a:solidFill>
                <a:schemeClr val="tx1"/>
              </a:solidFill>
              <a:effectLst/>
              <a:latin typeface="+mn-lt"/>
              <a:ea typeface="+mn-ea"/>
              <a:cs typeface="+mn-cs"/>
            </a:endParaRPr>
          </a:p>
          <a:p>
            <a:pPr rtl="0"/>
            <a:r>
              <a:rPr lang="en-US" sz="1200" b="0" i="1" u="none" strike="noStrike" kern="1200" baseline="0" dirty="0">
                <a:solidFill>
                  <a:schemeClr val="tx1"/>
                </a:solidFill>
                <a:latin typeface="+mn-lt"/>
                <a:ea typeface="+mn-ea"/>
                <a:cs typeface="+mn-cs"/>
              </a:rPr>
              <a:t>After these things I looked, and behold, a great multitude which no one could number, of all nations, tribes, peoples, and tongues, standing before the throne and before the Lamb, clothed with white robes, with palm branches in their hands,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Revelation 7:9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9</a:t>
            </a:fld>
            <a:endParaRPr lang="en-US"/>
          </a:p>
        </p:txBody>
      </p:sp>
    </p:spTree>
    <p:extLst>
      <p:ext uri="{BB962C8B-B14F-4D97-AF65-F5344CB8AC3E}">
        <p14:creationId xmlns:p14="http://schemas.microsoft.com/office/powerpoint/2010/main" val="16761864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Invitation: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1. God knew what he was doing when he sent his Son into the world to die for you so that your sins could be forgiven, </a:t>
            </a:r>
            <a:r>
              <a:rPr lang="en-US" sz="1200" b="1" kern="1200" dirty="0">
                <a:solidFill>
                  <a:schemeClr val="tx1"/>
                </a:solidFill>
                <a:effectLst/>
                <a:latin typeface="+mn-lt"/>
                <a:ea typeface="+mn-ea"/>
                <a:cs typeface="+mn-cs"/>
              </a:rPr>
              <a:t>Rom. 5:8; 1 John 4:19.</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But God demonstrates His own love toward us, in that while we were still sinners, Christ died for 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(Romans 5:8)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We love Him because He first loved us.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(1 John 4:19)</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2. Oh sinner, do you not know what you are doing if you do not respond to the generous offer of God to have your sins removed, </a:t>
            </a:r>
            <a:r>
              <a:rPr lang="en-US" sz="1200" b="1" kern="1200" dirty="0">
                <a:solidFill>
                  <a:schemeClr val="tx1"/>
                </a:solidFill>
                <a:effectLst/>
                <a:latin typeface="+mn-lt"/>
                <a:ea typeface="+mn-ea"/>
                <a:cs typeface="+mn-cs"/>
              </a:rPr>
              <a:t>Matt. 11:28.</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Come to Me, all you who labor and are heavy laden, and I will give you rest.</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(Matthew 11:28)</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&gt;&gt;&gt;&gt;&gt;&gt;&gt;&gt;&gt;&gt;&gt;&gt;&gt;&gt;&gt;&gt;&gt;&gt;&gt;</a:t>
            </a:r>
          </a:p>
          <a:p>
            <a:r>
              <a:rPr lang="en-US" sz="1200" kern="1200" dirty="0">
                <a:solidFill>
                  <a:schemeClr val="tx1"/>
                </a:solidFill>
                <a:effectLst/>
                <a:latin typeface="+mn-lt"/>
                <a:ea typeface="+mn-ea"/>
                <a:cs typeface="+mn-cs"/>
              </a:rPr>
              <a:t>    3. As a child of God whose soul is blackened with the condemning darkness of sin, you do not know what you are doing if you fail to repent and seek forgiveness, </a:t>
            </a:r>
            <a:r>
              <a:rPr lang="en-US" sz="1200" b="1" kern="1200" dirty="0">
                <a:solidFill>
                  <a:schemeClr val="tx1"/>
                </a:solidFill>
                <a:effectLst/>
                <a:latin typeface="+mn-lt"/>
                <a:ea typeface="+mn-ea"/>
                <a:cs typeface="+mn-cs"/>
              </a:rPr>
              <a:t>2 Pet. 3:9; 1 John 1:9</a:t>
            </a:r>
            <a:r>
              <a:rPr lang="en-US" sz="1200" kern="1200" dirty="0">
                <a:solidFill>
                  <a:schemeClr val="tx1"/>
                </a:solidFill>
                <a:effectLst/>
                <a:latin typeface="+mn-lt"/>
                <a:ea typeface="+mn-ea"/>
                <a:cs typeface="+mn-cs"/>
              </a:rPr>
              <a:t>.</a:t>
            </a:r>
          </a:p>
          <a:p>
            <a:r>
              <a:rPr lang="en-US" sz="1200" i="1" kern="1200" dirty="0">
                <a:solidFill>
                  <a:schemeClr val="tx1"/>
                </a:solidFill>
                <a:effectLst/>
                <a:latin typeface="+mn-lt"/>
                <a:ea typeface="+mn-ea"/>
                <a:cs typeface="+mn-cs"/>
              </a:rPr>
              <a:t>The Lord is not slack concerning His promise, as some count slackness, but is longsuffering toward us, not willing that any should perish but that all should come to repentance.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(2 Peter 3:9)</a:t>
            </a:r>
            <a:endParaRPr lang="en-US" sz="1200" kern="1200" dirty="0">
              <a:solidFill>
                <a:schemeClr val="tx1"/>
              </a:solidFill>
              <a:effectLst/>
              <a:latin typeface="+mn-lt"/>
              <a:ea typeface="+mn-ea"/>
              <a:cs typeface="+mn-cs"/>
            </a:endParaRPr>
          </a:p>
          <a:p>
            <a:r>
              <a:rPr lang="en-US" dirty="0"/>
              <a:t>-----------------</a:t>
            </a:r>
          </a:p>
          <a:p>
            <a:pPr rtl="0"/>
            <a:r>
              <a:rPr lang="en-US" sz="1200" b="0" i="1" u="none" strike="noStrike" kern="1200" baseline="0" dirty="0">
                <a:solidFill>
                  <a:schemeClr val="tx1"/>
                </a:solidFill>
                <a:latin typeface="+mn-lt"/>
                <a:ea typeface="+mn-ea"/>
                <a:cs typeface="+mn-cs"/>
              </a:rPr>
              <a:t>If we confess our sins, He is faithful and just to forgive us our sins and to cleanse us from all unrighteousness.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 John 1:9</a:t>
            </a:r>
            <a:r>
              <a:rPr lang="en-US" sz="1200" b="0" i="0" u="none" strike="noStrike" kern="1200" baseline="0" dirty="0">
                <a:solidFill>
                  <a:schemeClr val="tx1"/>
                </a:solidFill>
                <a:latin typeface="+mn-lt"/>
                <a:ea typeface="+mn-ea"/>
                <a:cs typeface="+mn-cs"/>
              </a:rPr>
              <a:t>)</a:t>
            </a:r>
          </a:p>
          <a:p>
            <a:pPr rtl="0"/>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F40A1EF-4A1E-4331-9D98-6B0309AA3F24}" type="slidenum">
              <a:rPr lang="en-US" smtClean="0"/>
              <a:t>10</a:t>
            </a:fld>
            <a:endParaRPr lang="en-US"/>
          </a:p>
        </p:txBody>
      </p:sp>
    </p:spTree>
    <p:extLst>
      <p:ext uri="{BB962C8B-B14F-4D97-AF65-F5344CB8AC3E}">
        <p14:creationId xmlns:p14="http://schemas.microsoft.com/office/powerpoint/2010/main" val="1758531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FFF2-AD1F-4E6D-90B1-566C137A2F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A79254-08D0-4FB4-A98B-A4821AFAAD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5CA2D8-2245-4244-BB7B-E5DCEC7002D7}"/>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D8872AC4-C72A-4F22-94CF-FC65CE894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39DC09-F292-4A26-A480-24A80D598E3C}"/>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631021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7C23C-F2AB-4374-9C84-2C441CAE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D3D752-EF20-4B63-B429-EF61DBF619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FC332-8DA5-4344-8D86-5451BFA94D31}"/>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70696073-2942-46D2-8AFA-E8F6071C1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F4CC2-0E52-4E4C-A8AC-99ED9DC15B8A}"/>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37157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628E6B-B25C-4808-88F0-6BA9CBF445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B3E6C7-F506-476B-9E91-10E4BE3440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34ACF-8CC6-479F-81CB-7DAABCC97E1E}"/>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E0F0B240-C58A-4AA2-AB93-7357556486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1CE4AE-4CED-4F7A-9380-7FE360E7A952}"/>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35726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6E624-177B-4CDD-B2FF-423ED57BA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9E92AD-65A4-42D4-8F95-14A36531B0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C0CA8F-879B-49F3-8288-1C09FB77F635}"/>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0227ED0D-E8CB-4BA4-9435-EAD12AA66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1096C-CF6E-4850-A488-9E9A35109E3F}"/>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86149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DA950-2C16-435B-B2AF-EDDA0E483E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D8F05E-E50E-421C-AAEB-625F3E76D8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5E1C67-AEA8-4FA8-8AEA-083003A67159}"/>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BF544ED9-CDB6-4BE2-81A0-D35EC35E00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7325C-50C8-4FF0-BB54-48A44A124785}"/>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682919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1F02A-3E07-4BA6-8535-8C8DB7283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B39772-60B7-44DE-A7BA-A1E29B23658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C4DFA2-5374-4A8E-A841-AE61B88689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F832DEC-1771-432F-8B92-CC0A0AAB21E3}"/>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6" name="Footer Placeholder 5">
            <a:extLst>
              <a:ext uri="{FF2B5EF4-FFF2-40B4-BE49-F238E27FC236}">
                <a16:creationId xmlns:a16="http://schemas.microsoft.com/office/drawing/2014/main" id="{5520593E-8034-4BEC-B4C2-963431885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FA5E7B-ECF7-4EAC-8BE7-A274069116D6}"/>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805897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75BA9-85D6-405C-AF69-7D07C74DF1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6C0C69-3E5B-4754-9F26-771D77D408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6C9513E-B01F-4B39-B008-4D066F7F7D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A1ED70-F63E-42E9-A997-82BE2EED2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BF3658-574F-4DBC-83B9-A7EFD0391A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532C6F2-B9AF-4065-BE06-64434A9C4FCA}"/>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8" name="Footer Placeholder 7">
            <a:extLst>
              <a:ext uri="{FF2B5EF4-FFF2-40B4-BE49-F238E27FC236}">
                <a16:creationId xmlns:a16="http://schemas.microsoft.com/office/drawing/2014/main" id="{F3184366-8D09-49DC-8B73-E5D773390D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EA8A037-80E1-491B-A34D-825ECB02D659}"/>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993549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8BE2-3AD9-4DFD-A0DE-DD9FA12B1D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E9E832-E405-4895-B613-90FB453775AB}"/>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4" name="Footer Placeholder 3">
            <a:extLst>
              <a:ext uri="{FF2B5EF4-FFF2-40B4-BE49-F238E27FC236}">
                <a16:creationId xmlns:a16="http://schemas.microsoft.com/office/drawing/2014/main" id="{56145BAA-8186-41AE-BC2B-0DB39756815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17D30B-BBFE-4FF8-AE2E-9E74BF3117D3}"/>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318044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E66175-2823-4D3D-956B-70F30CA82CB9}"/>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3" name="Footer Placeholder 2">
            <a:extLst>
              <a:ext uri="{FF2B5EF4-FFF2-40B4-BE49-F238E27FC236}">
                <a16:creationId xmlns:a16="http://schemas.microsoft.com/office/drawing/2014/main" id="{64843739-7AE0-446D-9C78-D723F344F3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E32B68-02BC-4269-A83F-59CB2A4141F9}"/>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511469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6C75-5D4E-4836-BDCC-636DEBADE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F3045B-2703-464C-9B24-40C51A0107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0A3906-0507-4188-ACAB-7F103957F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B6B9F7-25A6-411E-AFF4-90D72C8FEDD6}"/>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6" name="Footer Placeholder 5">
            <a:extLst>
              <a:ext uri="{FF2B5EF4-FFF2-40B4-BE49-F238E27FC236}">
                <a16:creationId xmlns:a16="http://schemas.microsoft.com/office/drawing/2014/main" id="{82ACE603-5791-4AB3-8ACE-DD40527EE5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1CDC2-40AB-4F04-BF06-617EE43D3B80}"/>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275311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41AEF-2AE0-47ED-AE52-2864FD61CC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82ADD6-6929-4EA3-BEE7-E970FD15B3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C6FE34-075A-43E7-B33B-09AB6A2373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B7BA44-6ED3-4FBC-9778-69EF98FC8E09}"/>
              </a:ext>
            </a:extLst>
          </p:cNvPr>
          <p:cNvSpPr>
            <a:spLocks noGrp="1"/>
          </p:cNvSpPr>
          <p:nvPr>
            <p:ph type="dt" sz="half" idx="10"/>
          </p:nvPr>
        </p:nvSpPr>
        <p:spPr/>
        <p:txBody>
          <a:bodyPr/>
          <a:lstStyle/>
          <a:p>
            <a:fld id="{F1484BD2-19C8-466C-B867-C6F9F37303EE}" type="datetimeFigureOut">
              <a:rPr lang="en-US" smtClean="0"/>
              <a:t>5/11/2019</a:t>
            </a:fld>
            <a:endParaRPr lang="en-US"/>
          </a:p>
        </p:txBody>
      </p:sp>
      <p:sp>
        <p:nvSpPr>
          <p:cNvPr id="6" name="Footer Placeholder 5">
            <a:extLst>
              <a:ext uri="{FF2B5EF4-FFF2-40B4-BE49-F238E27FC236}">
                <a16:creationId xmlns:a16="http://schemas.microsoft.com/office/drawing/2014/main" id="{23398559-0D35-4001-991C-4AD8B45BE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1057E5-C415-41B9-A9D4-64D185647EE1}"/>
              </a:ext>
            </a:extLst>
          </p:cNvPr>
          <p:cNvSpPr>
            <a:spLocks noGrp="1"/>
          </p:cNvSpPr>
          <p:nvPr>
            <p:ph type="sldNum" sz="quarter" idx="12"/>
          </p:nvPr>
        </p:nvSpPr>
        <p:spPr/>
        <p:txBody>
          <a:bodyPr/>
          <a:lstStyle/>
          <a:p>
            <a:fld id="{E9B400CE-86D4-4083-B4AC-E589A77DFD35}" type="slidenum">
              <a:rPr lang="en-US" smtClean="0"/>
              <a:t>‹#›</a:t>
            </a:fld>
            <a:endParaRPr lang="en-US"/>
          </a:p>
        </p:txBody>
      </p:sp>
    </p:spTree>
    <p:extLst>
      <p:ext uri="{BB962C8B-B14F-4D97-AF65-F5344CB8AC3E}">
        <p14:creationId xmlns:p14="http://schemas.microsoft.com/office/powerpoint/2010/main" val="1871525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37214E-3A2F-4DE3-A59C-E262D2023E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00C8ED-0C2F-4AE6-87A1-51CD2BEF80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D6AF8-A926-4DAE-93F8-620A219DAD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484BD2-19C8-466C-B867-C6F9F37303EE}" type="datetimeFigureOut">
              <a:rPr lang="en-US" smtClean="0"/>
              <a:t>5/11/2019</a:t>
            </a:fld>
            <a:endParaRPr lang="en-US"/>
          </a:p>
        </p:txBody>
      </p:sp>
      <p:sp>
        <p:nvSpPr>
          <p:cNvPr id="5" name="Footer Placeholder 4">
            <a:extLst>
              <a:ext uri="{FF2B5EF4-FFF2-40B4-BE49-F238E27FC236}">
                <a16:creationId xmlns:a16="http://schemas.microsoft.com/office/drawing/2014/main" id="{22527C40-7662-4132-B9F4-A5B955C9DD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B041C9-D6BE-4810-B584-211995A73B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400CE-86D4-4083-B4AC-E589A77DFD35}" type="slidenum">
              <a:rPr lang="en-US" smtClean="0"/>
              <a:t>‹#›</a:t>
            </a:fld>
            <a:endParaRPr lang="en-US"/>
          </a:p>
        </p:txBody>
      </p:sp>
    </p:spTree>
    <p:extLst>
      <p:ext uri="{BB962C8B-B14F-4D97-AF65-F5344CB8AC3E}">
        <p14:creationId xmlns:p14="http://schemas.microsoft.com/office/powerpoint/2010/main" val="2956197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ronicmigrainewarrior.com/2015_06_29_archive.html"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close up of a flower&#10;&#10;Description automatically generated">
            <a:extLst>
              <a:ext uri="{FF2B5EF4-FFF2-40B4-BE49-F238E27FC236}">
                <a16:creationId xmlns:a16="http://schemas.microsoft.com/office/drawing/2014/main" id="{A9E2F071-62F7-4432-B09A-F4719778B893}"/>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962" t="7601" b="7939"/>
          <a:stretch/>
        </p:blipFill>
        <p:spPr>
          <a:xfrm>
            <a:off x="0" y="0"/>
            <a:ext cx="12192000" cy="6858000"/>
          </a:xfrm>
          <a:prstGeom prst="rect">
            <a:avLst/>
          </a:prstGeom>
        </p:spPr>
      </p:pic>
      <p:sp>
        <p:nvSpPr>
          <p:cNvPr id="14" name="TextBox 13">
            <a:extLst>
              <a:ext uri="{FF2B5EF4-FFF2-40B4-BE49-F238E27FC236}">
                <a16:creationId xmlns:a16="http://schemas.microsoft.com/office/drawing/2014/main" id="{226CE863-EE08-46AA-85E6-CD82580E0440}"/>
              </a:ext>
            </a:extLst>
          </p:cNvPr>
          <p:cNvSpPr txBox="1"/>
          <p:nvPr/>
        </p:nvSpPr>
        <p:spPr>
          <a:xfrm>
            <a:off x="8068041" y="487680"/>
            <a:ext cx="3241401" cy="830997"/>
          </a:xfrm>
          <a:prstGeom prst="rect">
            <a:avLst/>
          </a:prstGeom>
          <a:noFill/>
        </p:spPr>
        <p:txBody>
          <a:bodyPr wrap="none" rtlCol="0">
            <a:spAutoFit/>
          </a:bodyPr>
          <a:lstStyle/>
          <a:p>
            <a:pPr algn="ctr"/>
            <a:r>
              <a:rPr lang="en-US" sz="2400" i="1" dirty="0">
                <a:solidFill>
                  <a:schemeClr val="accent2">
                    <a:lumMod val="75000"/>
                  </a:schemeClr>
                </a:solidFill>
                <a:latin typeface="Times New Roman" panose="02020603050405020304" pitchFamily="18" charset="0"/>
                <a:cs typeface="Times New Roman" panose="02020603050405020304" pitchFamily="18" charset="0"/>
              </a:rPr>
              <a:t>Ranger Church of Christ</a:t>
            </a:r>
          </a:p>
          <a:p>
            <a:pPr algn="ctr"/>
            <a:r>
              <a:rPr lang="en-US" sz="2400" i="1" dirty="0">
                <a:solidFill>
                  <a:schemeClr val="accent2">
                    <a:lumMod val="75000"/>
                  </a:schemeClr>
                </a:solidFill>
                <a:latin typeface="Times New Roman" panose="02020603050405020304" pitchFamily="18" charset="0"/>
                <a:cs typeface="Times New Roman" panose="02020603050405020304" pitchFamily="18" charset="0"/>
              </a:rPr>
              <a:t>Mesquite &amp; Rusk St.</a:t>
            </a:r>
          </a:p>
        </p:txBody>
      </p:sp>
    </p:spTree>
    <p:extLst>
      <p:ext uri="{BB962C8B-B14F-4D97-AF65-F5344CB8AC3E}">
        <p14:creationId xmlns:p14="http://schemas.microsoft.com/office/powerpoint/2010/main" val="3598320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A3962C-C8C9-4030-8CEA-037D75E5C070}"/>
              </a:ext>
            </a:extLst>
          </p:cNvPr>
          <p:cNvSpPr txBox="1"/>
          <p:nvPr/>
        </p:nvSpPr>
        <p:spPr>
          <a:xfrm>
            <a:off x="4600237" y="727364"/>
            <a:ext cx="2991525" cy="830997"/>
          </a:xfrm>
          <a:prstGeom prst="rect">
            <a:avLst/>
          </a:prstGeom>
          <a:noFill/>
        </p:spPr>
        <p:txBody>
          <a:bodyPr wrap="non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Invitation:</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B80E1BA-6DD7-4A86-B4B8-D3D14A700529}"/>
              </a:ext>
            </a:extLst>
          </p:cNvPr>
          <p:cNvSpPr txBox="1"/>
          <p:nvPr/>
        </p:nvSpPr>
        <p:spPr>
          <a:xfrm>
            <a:off x="581891" y="1953491"/>
            <a:ext cx="10993582" cy="2554545"/>
          </a:xfrm>
          <a:prstGeom prst="rect">
            <a:avLst/>
          </a:prstGeom>
          <a:noFill/>
        </p:spPr>
        <p:txBody>
          <a:bodyPr wrap="square" rtlCol="0">
            <a:spAutoFit/>
          </a:bodyPr>
          <a:lstStyle/>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Christ Died For Us While We Were Yet Sinners  (</a:t>
            </a:r>
            <a:r>
              <a:rPr lang="en-US" sz="4000" b="1" dirty="0">
                <a:latin typeface="Times New Roman" panose="02020603050405020304" pitchFamily="18" charset="0"/>
                <a:cs typeface="Times New Roman" panose="02020603050405020304" pitchFamily="18" charset="0"/>
              </a:rPr>
              <a:t>Rom 5:8</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Christ Invites All To Be Saved  (</a:t>
            </a:r>
            <a:r>
              <a:rPr lang="en-US" sz="4000" b="1" dirty="0">
                <a:latin typeface="Times New Roman" panose="02020603050405020304" pitchFamily="18" charset="0"/>
                <a:cs typeface="Times New Roman" panose="02020603050405020304" pitchFamily="18" charset="0"/>
              </a:rPr>
              <a:t>Matt 11:28</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Become A Child Of God – Today  (</a:t>
            </a:r>
            <a:r>
              <a:rPr lang="en-US" sz="4000" b="1" dirty="0">
                <a:latin typeface="Times New Roman" panose="02020603050405020304" pitchFamily="18" charset="0"/>
                <a:cs typeface="Times New Roman" panose="02020603050405020304" pitchFamily="18" charset="0"/>
              </a:rPr>
              <a:t>2 Peter 3:9</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1980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circle(in)">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278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39C608-B94E-44E8-BBA1-15E7CCF4ADD6}"/>
              </a:ext>
            </a:extLst>
          </p:cNvPr>
          <p:cNvSpPr txBox="1"/>
          <p:nvPr/>
        </p:nvSpPr>
        <p:spPr>
          <a:xfrm>
            <a:off x="3672840" y="502920"/>
            <a:ext cx="8089715" cy="830997"/>
          </a:xfrm>
          <a:prstGeom prst="rect">
            <a:avLst/>
          </a:prstGeom>
          <a:noFill/>
        </p:spPr>
        <p:txBody>
          <a:bodyPr wrap="none" rtlCol="0">
            <a:spAutoFit/>
          </a:bodyPr>
          <a:lstStyle/>
          <a:p>
            <a:r>
              <a:rPr lang="en-US" sz="4800" dirty="0">
                <a:solidFill>
                  <a:srgbClr val="FFFF00"/>
                </a:solidFill>
                <a:latin typeface="Times New Roman" panose="02020603050405020304" pitchFamily="18" charset="0"/>
                <a:cs typeface="Times New Roman" panose="02020603050405020304" pitchFamily="18" charset="0"/>
              </a:rPr>
              <a:t>God Knew What He Was Doing</a:t>
            </a:r>
          </a:p>
        </p:txBody>
      </p:sp>
    </p:spTree>
    <p:extLst>
      <p:ext uri="{BB962C8B-B14F-4D97-AF65-F5344CB8AC3E}">
        <p14:creationId xmlns:p14="http://schemas.microsoft.com/office/powerpoint/2010/main" val="302336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66ADA0B-2848-433F-BF91-852FDA16C4EC}"/>
              </a:ext>
            </a:extLst>
          </p:cNvPr>
          <p:cNvSpPr txBox="1"/>
          <p:nvPr/>
        </p:nvSpPr>
        <p:spPr>
          <a:xfrm>
            <a:off x="628650" y="1504950"/>
            <a:ext cx="10972800" cy="5016758"/>
          </a:xfrm>
          <a:prstGeom prst="rect">
            <a:avLst/>
          </a:prstGeom>
          <a:noFill/>
        </p:spPr>
        <p:txBody>
          <a:bodyPr wrap="square" rtlCol="0">
            <a:spAutoFit/>
          </a:bodyPr>
          <a:lstStyle/>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Man Cannot Prepare Himself For A Heavenly Home (</a:t>
            </a:r>
            <a:r>
              <a:rPr lang="en-US" sz="4000" b="1" dirty="0">
                <a:latin typeface="Times New Roman" panose="02020603050405020304" pitchFamily="18" charset="0"/>
                <a:cs typeface="Times New Roman" panose="02020603050405020304" pitchFamily="18" charset="0"/>
              </a:rPr>
              <a:t>Jer 10:23</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The Bible Is God’s Service Manual For Creation  (</a:t>
            </a:r>
            <a:r>
              <a:rPr lang="en-US" sz="4000" b="1" dirty="0">
                <a:latin typeface="Times New Roman" panose="02020603050405020304" pitchFamily="18" charset="0"/>
                <a:cs typeface="Times New Roman" panose="02020603050405020304" pitchFamily="18" charset="0"/>
              </a:rPr>
              <a:t>Prov 20:24</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God Will Guide Any Soul That Biblically Prepares  (</a:t>
            </a:r>
            <a:r>
              <a:rPr lang="en-US" sz="4000" b="1" dirty="0">
                <a:latin typeface="Times New Roman" panose="02020603050405020304" pitchFamily="18" charset="0"/>
                <a:cs typeface="Times New Roman" panose="02020603050405020304" pitchFamily="18" charset="0"/>
              </a:rPr>
              <a:t>Prov 3:5-7</a:t>
            </a:r>
            <a:r>
              <a:rPr lang="en-US" sz="400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God Knew What He Was Doing When He Authored The Bible</a:t>
            </a:r>
          </a:p>
        </p:txBody>
      </p:sp>
      <p:sp>
        <p:nvSpPr>
          <p:cNvPr id="8" name="Rectangle 7">
            <a:extLst>
              <a:ext uri="{FF2B5EF4-FFF2-40B4-BE49-F238E27FC236}">
                <a16:creationId xmlns:a16="http://schemas.microsoft.com/office/drawing/2014/main" id="{A1CFBCCF-1BC9-40D9-A859-66ED4C55C9B7}"/>
              </a:ext>
            </a:extLst>
          </p:cNvPr>
          <p:cNvSpPr/>
          <p:nvPr/>
        </p:nvSpPr>
        <p:spPr>
          <a:xfrm>
            <a:off x="1755741" y="464403"/>
            <a:ext cx="8680518" cy="830997"/>
          </a:xfrm>
          <a:prstGeom prst="rect">
            <a:avLst/>
          </a:prstGeom>
        </p:spPr>
        <p:txBody>
          <a:bodyPr wrap="none">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714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C72FA6B-0DF0-4BE3-A6AB-DD3C82E8BB8E}"/>
              </a:ext>
            </a:extLst>
          </p:cNvPr>
          <p:cNvSpPr txBox="1"/>
          <p:nvPr/>
        </p:nvSpPr>
        <p:spPr>
          <a:xfrm>
            <a:off x="647700" y="2151727"/>
            <a:ext cx="10963275" cy="2554545"/>
          </a:xfrm>
          <a:prstGeom prst="rect">
            <a:avLst/>
          </a:prstGeom>
          <a:noFill/>
        </p:spPr>
        <p:txBody>
          <a:bodyPr wrap="square" rtlCol="0">
            <a:spAutoFit/>
          </a:bodyPr>
          <a:lstStyle/>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God Made Provisions For Human Redemption Before Needed  (</a:t>
            </a:r>
            <a:r>
              <a:rPr lang="en-US" sz="4000" b="1" dirty="0">
                <a:latin typeface="Times New Roman" panose="02020603050405020304" pitchFamily="18" charset="0"/>
                <a:cs typeface="Times New Roman" panose="02020603050405020304" pitchFamily="18" charset="0"/>
              </a:rPr>
              <a:t>Titus 1:2</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The Church And Our Savior Were Part Of The Eternal Purpose  (</a:t>
            </a:r>
            <a:r>
              <a:rPr lang="en-US" sz="4000" b="1" dirty="0">
                <a:latin typeface="Times New Roman" panose="02020603050405020304" pitchFamily="18" charset="0"/>
                <a:cs typeface="Times New Roman" panose="02020603050405020304" pitchFamily="18" charset="0"/>
              </a:rPr>
              <a:t>Eph 3:10-11</a:t>
            </a:r>
            <a:r>
              <a:rPr lang="en-US" sz="40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FAB5418-512E-49C3-A432-9093478AF6ED}"/>
              </a:ext>
            </a:extLst>
          </p:cNvPr>
          <p:cNvSpPr txBox="1"/>
          <p:nvPr/>
        </p:nvSpPr>
        <p:spPr>
          <a:xfrm>
            <a:off x="1771650" y="704850"/>
            <a:ext cx="8680518" cy="830997"/>
          </a:xfrm>
          <a:prstGeom prst="rect">
            <a:avLst/>
          </a:prstGeom>
          <a:noFill/>
        </p:spPr>
        <p:txBody>
          <a:bodyPr wrap="non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846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3D47F1-5AEC-4FDF-9777-15124B6ED9BA}"/>
              </a:ext>
            </a:extLst>
          </p:cNvPr>
          <p:cNvSpPr/>
          <p:nvPr/>
        </p:nvSpPr>
        <p:spPr>
          <a:xfrm>
            <a:off x="1736691" y="501134"/>
            <a:ext cx="8680518" cy="830997"/>
          </a:xfrm>
          <a:prstGeom prst="rect">
            <a:avLst/>
          </a:prstGeom>
        </p:spPr>
        <p:txBody>
          <a:bodyPr wrap="none">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5E0AFE8-66A9-4265-BB48-086979AFB02F}"/>
              </a:ext>
            </a:extLst>
          </p:cNvPr>
          <p:cNvSpPr txBox="1"/>
          <p:nvPr/>
        </p:nvSpPr>
        <p:spPr>
          <a:xfrm>
            <a:off x="495300" y="1332131"/>
            <a:ext cx="11163300" cy="5016758"/>
          </a:xfrm>
          <a:prstGeom prst="rect">
            <a:avLst/>
          </a:prstGeom>
          <a:noFill/>
        </p:spPr>
        <p:txBody>
          <a:bodyPr wrap="square" rtlCol="0">
            <a:spAutoFit/>
          </a:bodyPr>
          <a:lstStyle/>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Redemption For Both Non-Christians And Erring Christians </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Patriarchal Age - (</a:t>
            </a:r>
            <a:r>
              <a:rPr lang="en-US" sz="4000" b="1" dirty="0">
                <a:latin typeface="Times New Roman" panose="02020603050405020304" pitchFamily="18" charset="0"/>
                <a:cs typeface="Times New Roman" panose="02020603050405020304" pitchFamily="18" charset="0"/>
              </a:rPr>
              <a:t>Gen 6:5</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Mosaic Age Isa - (</a:t>
            </a:r>
            <a:r>
              <a:rPr lang="en-US" sz="4000" b="1" dirty="0">
                <a:latin typeface="Times New Roman" panose="02020603050405020304" pitchFamily="18" charset="0"/>
                <a:cs typeface="Times New Roman" panose="02020603050405020304" pitchFamily="18" charset="0"/>
              </a:rPr>
              <a:t>59:1-2</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Christian Age  - (</a:t>
            </a:r>
            <a:r>
              <a:rPr lang="en-US" sz="4000" b="1" dirty="0">
                <a:latin typeface="Times New Roman" panose="02020603050405020304" pitchFamily="18" charset="0"/>
                <a:cs typeface="Times New Roman" panose="02020603050405020304" pitchFamily="18" charset="0"/>
              </a:rPr>
              <a:t>Rom 3:23</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God Provided the Gospel – (</a:t>
            </a:r>
            <a:r>
              <a:rPr lang="en-US" sz="4000" b="1" dirty="0">
                <a:latin typeface="Times New Roman" panose="02020603050405020304" pitchFamily="18" charset="0"/>
                <a:cs typeface="Times New Roman" panose="02020603050405020304" pitchFamily="18" charset="0"/>
              </a:rPr>
              <a:t>Rom 6:17-18</a:t>
            </a:r>
            <a:r>
              <a:rPr lang="en-US" sz="400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God Provided the Second Law of Pardon – (</a:t>
            </a:r>
            <a:r>
              <a:rPr lang="en-US" sz="4000" b="1" dirty="0">
                <a:latin typeface="Times New Roman" panose="02020603050405020304" pitchFamily="18" charset="0"/>
                <a:cs typeface="Times New Roman" panose="02020603050405020304" pitchFamily="18" charset="0"/>
              </a:rPr>
              <a:t>Acts 8:22; 1 John 1:8-9</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559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7A486A-6378-44FE-AB22-8D879E7E41F6}"/>
              </a:ext>
            </a:extLst>
          </p:cNvPr>
          <p:cNvSpPr/>
          <p:nvPr/>
        </p:nvSpPr>
        <p:spPr>
          <a:xfrm>
            <a:off x="1755741" y="291584"/>
            <a:ext cx="8680518" cy="830997"/>
          </a:xfrm>
          <a:prstGeom prst="rect">
            <a:avLst/>
          </a:prstGeom>
        </p:spPr>
        <p:txBody>
          <a:bodyPr wrap="none">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E84C42AF-5F3A-4FA7-AE88-45E0036715C0}"/>
              </a:ext>
            </a:extLst>
          </p:cNvPr>
          <p:cNvSpPr txBox="1"/>
          <p:nvPr/>
        </p:nvSpPr>
        <p:spPr>
          <a:xfrm>
            <a:off x="623455" y="934105"/>
            <a:ext cx="10952018" cy="5632311"/>
          </a:xfrm>
          <a:prstGeom prst="rect">
            <a:avLst/>
          </a:prstGeom>
          <a:noFill/>
        </p:spPr>
        <p:txBody>
          <a:bodyPr wrap="square" rtlCol="0">
            <a:spAutoFit/>
          </a:bodyPr>
          <a:lstStyle/>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He Prepared For The World Resistance</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Not By Baptism Only  (</a:t>
            </a:r>
            <a:r>
              <a:rPr lang="en-US" sz="4000" b="1" dirty="0">
                <a:latin typeface="Times New Roman" panose="02020603050405020304" pitchFamily="18" charset="0"/>
                <a:cs typeface="Times New Roman" panose="02020603050405020304" pitchFamily="18" charset="0"/>
              </a:rPr>
              <a:t>Rom 63-5; Col 2:12, 1 Peter 3:20-21</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Most Passages On Baptism the World Balks (</a:t>
            </a:r>
            <a:r>
              <a:rPr lang="en-US" sz="4000" b="1" dirty="0">
                <a:latin typeface="Times New Roman" panose="02020603050405020304" pitchFamily="18" charset="0"/>
                <a:cs typeface="Times New Roman" panose="02020603050405020304" pitchFamily="18" charset="0"/>
              </a:rPr>
              <a:t>Mk 16:16; Acts 2:38; 22:16</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Baptism saturates the New testament – (</a:t>
            </a:r>
            <a:r>
              <a:rPr lang="en-US" sz="4000" b="1" dirty="0">
                <a:latin typeface="Times New Roman" panose="02020603050405020304" pitchFamily="18" charset="0"/>
                <a:cs typeface="Times New Roman" panose="02020603050405020304" pitchFamily="18" charset="0"/>
              </a:rPr>
              <a:t>Acts 2:41; 8:12-13, 16, 36, 38: 9:18; 10:47-48; 16:15, 33: 18:8; 19:3-5; 1 Cor 1:13-16; 12:13; 15:29; Gal 3:27; Eph 4:5</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13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50D883-149F-4FA2-A4DD-729FCE7EB25D}"/>
              </a:ext>
            </a:extLst>
          </p:cNvPr>
          <p:cNvSpPr/>
          <p:nvPr/>
        </p:nvSpPr>
        <p:spPr>
          <a:xfrm>
            <a:off x="1744211" y="443984"/>
            <a:ext cx="8680518" cy="830997"/>
          </a:xfrm>
          <a:prstGeom prst="rect">
            <a:avLst/>
          </a:prstGeom>
        </p:spPr>
        <p:txBody>
          <a:bodyPr wrap="none">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3FCC890B-251A-4CA0-A1AE-4BC4D4239D8A}"/>
              </a:ext>
            </a:extLst>
          </p:cNvPr>
          <p:cNvSpPr txBox="1"/>
          <p:nvPr/>
        </p:nvSpPr>
        <p:spPr>
          <a:xfrm>
            <a:off x="640772" y="1542732"/>
            <a:ext cx="10910455" cy="4401205"/>
          </a:xfrm>
          <a:prstGeom prst="rect">
            <a:avLst/>
          </a:prstGeom>
          <a:noFill/>
        </p:spPr>
        <p:txBody>
          <a:bodyPr wrap="square" rtlCol="0">
            <a:spAutoFit/>
          </a:bodyPr>
          <a:lstStyle/>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God Gave Instructions For The Home (</a:t>
            </a:r>
            <a:r>
              <a:rPr lang="en-US" sz="4000" b="1" dirty="0">
                <a:latin typeface="Times New Roman" panose="02020603050405020304" pitchFamily="18" charset="0"/>
                <a:cs typeface="Times New Roman" panose="02020603050405020304" pitchFamily="18" charset="0"/>
              </a:rPr>
              <a:t>Gen 2:21-25; 3:20; 1 Cor 6:9</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Structured the Authority of the Home (</a:t>
            </a:r>
            <a:r>
              <a:rPr lang="en-US" sz="4000" b="1" dirty="0">
                <a:latin typeface="Times New Roman" panose="02020603050405020304" pitchFamily="18" charset="0"/>
                <a:cs typeface="Times New Roman" panose="02020603050405020304" pitchFamily="18" charset="0"/>
              </a:rPr>
              <a:t>Gen 2:18, 20; Eph 6:4; 1 Tim 2:12-15; 1Cor 11:3; Eph 5:22-24</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Family to Teach Gospel In Home (</a:t>
            </a:r>
            <a:r>
              <a:rPr lang="en-US" sz="4000" b="1" dirty="0">
                <a:latin typeface="Times New Roman" panose="02020603050405020304" pitchFamily="18" charset="0"/>
                <a:cs typeface="Times New Roman" panose="02020603050405020304" pitchFamily="18" charset="0"/>
              </a:rPr>
              <a:t>Gen 18:19; Deut 6:7; 2 Tim 1:5; 3:15</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5650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3932DF-FF28-4F08-993F-7C8AEBD4297F}"/>
              </a:ext>
            </a:extLst>
          </p:cNvPr>
          <p:cNvSpPr/>
          <p:nvPr/>
        </p:nvSpPr>
        <p:spPr>
          <a:xfrm>
            <a:off x="1771922" y="521917"/>
            <a:ext cx="8680518" cy="830997"/>
          </a:xfrm>
          <a:prstGeom prst="rect">
            <a:avLst/>
          </a:prstGeom>
        </p:spPr>
        <p:txBody>
          <a:bodyPr wrap="none">
            <a:spAutoFit/>
          </a:bodyPr>
          <a:lstStyle/>
          <a:p>
            <a:r>
              <a:rPr lang="en-US" sz="4800" b="1" dirty="0">
                <a:solidFill>
                  <a:srgbClr val="0070C0"/>
                </a:solidFill>
                <a:latin typeface="Times New Roman" panose="02020603050405020304" pitchFamily="18" charset="0"/>
                <a:cs typeface="Times New Roman" panose="02020603050405020304" pitchFamily="18" charset="0"/>
              </a:rPr>
              <a:t>God Knew What He Was Doing </a:t>
            </a:r>
            <a:endParaRPr lang="en-US" sz="4800" dirty="0">
              <a:solidFill>
                <a:srgbClr val="0070C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941C507-C2E5-4B92-A8C5-450DF9A2EB9A}"/>
              </a:ext>
            </a:extLst>
          </p:cNvPr>
          <p:cNvSpPr txBox="1"/>
          <p:nvPr/>
        </p:nvSpPr>
        <p:spPr>
          <a:xfrm>
            <a:off x="644236" y="1579419"/>
            <a:ext cx="10952020" cy="4401205"/>
          </a:xfrm>
          <a:prstGeom prst="rect">
            <a:avLst/>
          </a:prstGeom>
          <a:noFill/>
        </p:spPr>
        <p:txBody>
          <a:bodyPr wrap="square" rtlCol="0">
            <a:spAutoFit/>
          </a:bodyPr>
          <a:lstStyle/>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The Church, The Body Of Saved, Christ The Head  (</a:t>
            </a:r>
            <a:r>
              <a:rPr lang="en-US" sz="4000" b="1" dirty="0">
                <a:latin typeface="Times New Roman" panose="02020603050405020304" pitchFamily="18" charset="0"/>
                <a:cs typeface="Times New Roman" panose="02020603050405020304" pitchFamily="18" charset="0"/>
              </a:rPr>
              <a:t>Acts 2:47; Eph 1:22-23; 5:23; Col 1:18</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Qualified Elders Lead The Body  (</a:t>
            </a:r>
            <a:r>
              <a:rPr lang="en-US" sz="4000" b="1" dirty="0">
                <a:latin typeface="Times New Roman" panose="02020603050405020304" pitchFamily="18" charset="0"/>
                <a:cs typeface="Times New Roman" panose="02020603050405020304" pitchFamily="18" charset="0"/>
              </a:rPr>
              <a:t>Acts 14:23; Titus 1:5; Acts 20:17, 28; Heb 13:17; 1 Tim 3:1-7; Titus 1:5-9</a:t>
            </a:r>
            <a:r>
              <a:rPr lang="en-US" sz="4000" dirty="0">
                <a:latin typeface="Times New Roman" panose="02020603050405020304" pitchFamily="18" charset="0"/>
                <a:cs typeface="Times New Roman" panose="02020603050405020304" pitchFamily="18" charset="0"/>
              </a:rPr>
              <a:t>)</a:t>
            </a:r>
          </a:p>
          <a:p>
            <a:pPr marL="571500" indent="-571500">
              <a:buClr>
                <a:srgbClr val="FF0000"/>
              </a:buClr>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He Gave Us The Inspired Bible  (</a:t>
            </a:r>
            <a:r>
              <a:rPr lang="en-US" sz="4000" b="1" dirty="0">
                <a:latin typeface="Times New Roman" panose="02020603050405020304" pitchFamily="18" charset="0"/>
                <a:cs typeface="Times New Roman" panose="02020603050405020304" pitchFamily="18" charset="0"/>
              </a:rPr>
              <a:t>John 4:23-24; Rom 12:1-2; Titus 2:12-14; 1 Cor 15:58</a:t>
            </a:r>
            <a:r>
              <a:rPr lang="en-US"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117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51CEB7-B44E-4426-912A-B864040C674E}"/>
              </a:ext>
            </a:extLst>
          </p:cNvPr>
          <p:cNvSpPr txBox="1"/>
          <p:nvPr/>
        </p:nvSpPr>
        <p:spPr>
          <a:xfrm>
            <a:off x="1226127" y="1974275"/>
            <a:ext cx="10828926" cy="2554545"/>
          </a:xfrm>
          <a:prstGeom prst="rect">
            <a:avLst/>
          </a:prstGeom>
          <a:noFill/>
        </p:spPr>
        <p:txBody>
          <a:bodyPr wrap="none" rtlCol="0">
            <a:spAutoFit/>
          </a:bodyPr>
          <a:lstStyle/>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Man Fails When He Chooses His Own Way</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Ruined Homes Do Not Teach God In Truth</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Believers, Listen To The “Word Of God”</a:t>
            </a:r>
          </a:p>
          <a:p>
            <a:pPr marL="571500" indent="-571500">
              <a:buClr>
                <a:srgbClr val="FF0000"/>
              </a:buClr>
              <a:buFont typeface="Wingdings" panose="05000000000000000000" pitchFamily="2" charset="2"/>
              <a:buChar char="Ø"/>
            </a:pPr>
            <a:r>
              <a:rPr lang="en-US" sz="4000" dirty="0">
                <a:latin typeface="Times New Roman" panose="02020603050405020304" pitchFamily="18" charset="0"/>
                <a:cs typeface="Times New Roman" panose="02020603050405020304" pitchFamily="18" charset="0"/>
              </a:rPr>
              <a:t>Eternally Lost Disregard The Divine Instructions</a:t>
            </a:r>
          </a:p>
        </p:txBody>
      </p:sp>
      <p:sp>
        <p:nvSpPr>
          <p:cNvPr id="3" name="TextBox 2">
            <a:extLst>
              <a:ext uri="{FF2B5EF4-FFF2-40B4-BE49-F238E27FC236}">
                <a16:creationId xmlns:a16="http://schemas.microsoft.com/office/drawing/2014/main" id="{CD1F9E61-2D12-4CA0-AD15-0F90FD818B51}"/>
              </a:ext>
            </a:extLst>
          </p:cNvPr>
          <p:cNvSpPr txBox="1"/>
          <p:nvPr/>
        </p:nvSpPr>
        <p:spPr>
          <a:xfrm>
            <a:off x="4135582" y="872835"/>
            <a:ext cx="3332964" cy="830997"/>
          </a:xfrm>
          <a:prstGeom prst="rect">
            <a:avLst/>
          </a:prstGeom>
          <a:noFill/>
        </p:spPr>
        <p:txBody>
          <a:bodyPr wrap="none" rtlCol="0">
            <a:spAutoFit/>
          </a:bodyPr>
          <a:lstStyle/>
          <a:p>
            <a:r>
              <a:rPr lang="en-US" sz="4800" b="1" dirty="0">
                <a:solidFill>
                  <a:srgbClr val="0070C0"/>
                </a:solidFill>
                <a:latin typeface="Times New Roman" panose="02020603050405020304" pitchFamily="18" charset="0"/>
                <a:cs typeface="Times New Roman" panose="02020603050405020304" pitchFamily="18" charset="0"/>
              </a:rPr>
              <a:t>Conclusion:</a:t>
            </a:r>
            <a:endParaRPr lang="en-US" sz="4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970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3)">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heel(3)">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heel(3)">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heel(3)">
                                      <p:cBhvr>
                                        <p:cTn id="22"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TotalTime>
  <Words>2687</Words>
  <Application>Microsoft Office PowerPoint</Application>
  <PresentationFormat>Widescreen</PresentationFormat>
  <Paragraphs>157</Paragraphs>
  <Slides>11</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38</cp:revision>
  <dcterms:created xsi:type="dcterms:W3CDTF">2019-05-11T19:10:02Z</dcterms:created>
  <dcterms:modified xsi:type="dcterms:W3CDTF">2019-05-12T00:31:02Z</dcterms:modified>
</cp:coreProperties>
</file>