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64" r:id="rId2"/>
    <p:sldId id="265" r:id="rId3"/>
    <p:sldId id="256" r:id="rId4"/>
    <p:sldId id="257" r:id="rId5"/>
    <p:sldId id="258" r:id="rId6"/>
    <p:sldId id="259" r:id="rId7"/>
    <p:sldId id="260" r:id="rId8"/>
    <p:sldId id="261" r:id="rId9"/>
    <p:sldId id="262" r:id="rId10"/>
    <p:sldId id="263"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64035" autoAdjust="0"/>
  </p:normalViewPr>
  <p:slideViewPr>
    <p:cSldViewPr>
      <p:cViewPr varScale="1">
        <p:scale>
          <a:sx n="51" d="100"/>
          <a:sy n="51" d="100"/>
        </p:scale>
        <p:origin x="1502" y="5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64CF9-B0B4-477A-8840-005A93D85E63}" type="datetimeFigureOut">
              <a:rPr lang="en-US" smtClean="0"/>
              <a:t>11/17/2018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F33CD-5DF9-4C09-9613-8A5A31B81BC4}" type="slidenum">
              <a:rPr lang="en-US" smtClean="0"/>
              <a:t>‹#›</a:t>
            </a:fld>
            <a:endParaRPr lang="en-US"/>
          </a:p>
        </p:txBody>
      </p:sp>
    </p:spTree>
    <p:extLst>
      <p:ext uri="{BB962C8B-B14F-4D97-AF65-F5344CB8AC3E}">
        <p14:creationId xmlns:p14="http://schemas.microsoft.com/office/powerpoint/2010/main" val="424256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tudylight.org/desk/index.cgi?q1=Psalms+95:7&amp;t1=en_na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tudylight.org/desk/index.cgi?q1=Psalms+111:9&amp;t1=en_na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udylight.org/desk/index.cgi?q1=1%20Corinthians+14:1-12&amp;t1=en_n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tudylight.org/desk/index.cgi?q1=1%20Corinthians+14:39&amp;t1=en_nas" TargetMode="External"/><Relationship Id="rId3" Type="http://schemas.openxmlformats.org/officeDocument/2006/relationships/hyperlink" Target="https://www.studylight.org/desk/index.cgi?q1=1%20Corinthians+12:10&amp;t1=en_nas" TargetMode="External"/><Relationship Id="rId7" Type="http://schemas.openxmlformats.org/officeDocument/2006/relationships/hyperlink" Target="https://www.studylight.org/desk/index.cgi?q1=1%20Corinthians+14:4&amp;t1=en_na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tudylight.org/desk/index.cgi?q1=1%20Corinthians+14:6&amp;t1=en_nas" TargetMode="External"/><Relationship Id="rId5" Type="http://schemas.openxmlformats.org/officeDocument/2006/relationships/hyperlink" Target="https://www.studylight.org/desk/index.cgi?q1=1%20Corinthians+14:18&amp;t1=en_nas" TargetMode="External"/><Relationship Id="rId4" Type="http://schemas.openxmlformats.org/officeDocument/2006/relationships/hyperlink" Target="https://www.studylight.org/desk/index.cgi?q1=1%20Corinthians+14:27&amp;t1=en_nas" TargetMode="External"/><Relationship Id="rId9" Type="http://schemas.openxmlformats.org/officeDocument/2006/relationships/hyperlink" Target="https://www.studylight.org/desk/index.cgi?q1=Mark+16:18&amp;t1=en_na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2</a:t>
            </a:fld>
            <a:endParaRPr lang="en-US"/>
          </a:p>
        </p:txBody>
      </p:sp>
    </p:spTree>
    <p:extLst>
      <p:ext uri="{BB962C8B-B14F-4D97-AF65-F5344CB8AC3E}">
        <p14:creationId xmlns:p14="http://schemas.microsoft.com/office/powerpoint/2010/main" val="234413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a:t>
            </a:r>
            <a:r>
              <a:rPr lang="en-US" sz="1200" b="1" kern="1200" dirty="0">
                <a:solidFill>
                  <a:schemeClr val="tx1"/>
                </a:solidFill>
                <a:effectLst/>
                <a:latin typeface="+mn-lt"/>
                <a:ea typeface="+mn-ea"/>
                <a:cs typeface="+mn-cs"/>
              </a:rPr>
              <a:t>Hearing and faith</a:t>
            </a:r>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a:t>
            </a:r>
            <a:r>
              <a:rPr lang="en-US" sz="1200" b="1" kern="1200" dirty="0">
                <a:solidFill>
                  <a:schemeClr val="tx1"/>
                </a:solidFill>
                <a:effectLst/>
                <a:latin typeface="+mn-lt"/>
                <a:ea typeface="+mn-ea"/>
                <a:cs typeface="+mn-cs"/>
              </a:rPr>
              <a:t>Repentance,  </a:t>
            </a:r>
          </a:p>
          <a:p>
            <a:pPr rtl="0"/>
            <a:r>
              <a:rPr lang="en-US" sz="1200" b="0" i="1" u="none" strike="noStrike" kern="1200" baseline="0" dirty="0">
                <a:solidFill>
                  <a:schemeClr val="tx1"/>
                </a:solidFill>
                <a:latin typeface="+mn-lt"/>
                <a:ea typeface="+mn-ea"/>
                <a:cs typeface="+mn-cs"/>
              </a:rPr>
              <a:t>Truly, these times of ignorance God overlooked, but now commands all men everywhere to repent,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17:30</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a:t>
            </a:r>
            <a:r>
              <a:rPr lang="en-US" sz="1200" b="1" kern="1200" dirty="0">
                <a:solidFill>
                  <a:schemeClr val="tx1"/>
                </a:solidFill>
                <a:effectLst/>
                <a:latin typeface="+mn-lt"/>
                <a:ea typeface="+mn-ea"/>
                <a:cs typeface="+mn-cs"/>
              </a:rPr>
              <a:t>Confessing Christ,</a:t>
            </a:r>
          </a:p>
          <a:p>
            <a:pPr rtl="0"/>
            <a:r>
              <a:rPr lang="en-US" sz="1200" b="0" i="1" u="none" strike="noStrike" kern="1200" baseline="0" dirty="0">
                <a:solidFill>
                  <a:schemeClr val="tx1"/>
                </a:solidFill>
                <a:latin typeface="+mn-lt"/>
                <a:ea typeface="+mn-ea"/>
                <a:cs typeface="+mn-cs"/>
              </a:rPr>
              <a:t>that if you confess with your mouth the Lord Jesus and believe in your heart that God has raised Him from the dead, you will be saved.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Romans 10:9</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a:t>
            </a:r>
            <a:r>
              <a:rPr lang="en-US" sz="1200" b="1" kern="1200" dirty="0">
                <a:solidFill>
                  <a:schemeClr val="tx1"/>
                </a:solidFill>
                <a:effectLst/>
                <a:latin typeface="+mn-lt"/>
                <a:ea typeface="+mn-ea"/>
                <a:cs typeface="+mn-cs"/>
              </a:rPr>
              <a:t>Immersion in water</a:t>
            </a:r>
          </a:p>
          <a:p>
            <a:pPr rtl="0"/>
            <a:r>
              <a:rPr lang="en-US" sz="1200" b="0" i="1" u="none" strike="noStrike" kern="1200" baseline="0" dirty="0">
                <a:solidFill>
                  <a:schemeClr val="tx1"/>
                </a:solidFill>
                <a:latin typeface="+mn-lt"/>
                <a:ea typeface="+mn-ea"/>
                <a:cs typeface="+mn-cs"/>
              </a:rPr>
              <a:t>Or do you not know that as many of us as were baptized into Christ Jesus were baptized into His death?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6:3</a:t>
            </a:r>
            <a:r>
              <a:rPr lang="en-US" sz="1200" b="0" i="0" u="none" strike="noStrike" kern="1200" baseline="0" dirty="0">
                <a:solidFill>
                  <a:schemeClr val="tx1"/>
                </a:solidFill>
                <a:latin typeface="+mn-lt"/>
                <a:ea typeface="+mn-ea"/>
                <a:cs typeface="+mn-cs"/>
              </a:rPr>
              <a:t>)</a:t>
            </a:r>
          </a:p>
          <a:p>
            <a:r>
              <a:rPr lang="en-US" sz="1200" kern="1200" dirty="0">
                <a:solidFill>
                  <a:schemeClr val="tx1"/>
                </a:solidFill>
                <a:effectLst/>
                <a:latin typeface="+mn-lt"/>
                <a:ea typeface="+mn-ea"/>
                <a:cs typeface="+mn-cs"/>
              </a:rPr>
              <a:t>    5. </a:t>
            </a:r>
            <a:r>
              <a:rPr lang="en-US" sz="1200" b="1" kern="1200" dirty="0">
                <a:solidFill>
                  <a:schemeClr val="tx1"/>
                </a:solidFill>
                <a:effectLst/>
                <a:latin typeface="+mn-lt"/>
                <a:ea typeface="+mn-ea"/>
                <a:cs typeface="+mn-cs"/>
              </a:rPr>
              <a:t>Faithfulness,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Peter 5:4</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and when the Chief Shepherd appears, you will receive the crown of glory that does not fade away.</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Peter 5:4</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6. </a:t>
            </a:r>
            <a:r>
              <a:rPr lang="en-US" sz="1200" b="1" kern="1200" dirty="0">
                <a:solidFill>
                  <a:schemeClr val="tx1"/>
                </a:solidFill>
                <a:effectLst/>
                <a:latin typeface="+mn-lt"/>
                <a:ea typeface="+mn-ea"/>
                <a:cs typeface="+mn-cs"/>
              </a:rPr>
              <a:t>Prayerful penitence </a:t>
            </a:r>
            <a:r>
              <a:rPr lang="en-US" sz="1200" kern="1200" dirty="0">
                <a:solidFill>
                  <a:schemeClr val="tx1"/>
                </a:solidFill>
                <a:effectLst/>
                <a:latin typeface="+mn-lt"/>
                <a:ea typeface="+mn-ea"/>
                <a:cs typeface="+mn-cs"/>
              </a:rPr>
              <a:t>for the erring child of God </a:t>
            </a:r>
          </a:p>
          <a:p>
            <a:r>
              <a:rPr lang="en-US" sz="1200" i="1" kern="1200" dirty="0">
                <a:solidFill>
                  <a:schemeClr val="tx1"/>
                </a:solidFill>
                <a:effectLst/>
                <a:latin typeface="+mn-lt"/>
                <a:ea typeface="+mn-ea"/>
                <a:cs typeface="+mn-cs"/>
              </a:rPr>
              <a:t>Repent therefore of this your wickedness, and pray God if perhaps the thought of your heart may be forgiven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8:22)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11</a:t>
            </a:fld>
            <a:endParaRPr lang="en-US"/>
          </a:p>
        </p:txBody>
      </p:sp>
    </p:spTree>
    <p:extLst>
      <p:ext uri="{BB962C8B-B14F-4D97-AF65-F5344CB8AC3E}">
        <p14:creationId xmlns:p14="http://schemas.microsoft.com/office/powerpoint/2010/main" val="23046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12</a:t>
            </a:fld>
            <a:endParaRPr lang="en-US"/>
          </a:p>
        </p:txBody>
      </p:sp>
    </p:spTree>
    <p:extLst>
      <p:ext uri="{BB962C8B-B14F-4D97-AF65-F5344CB8AC3E}">
        <p14:creationId xmlns:p14="http://schemas.microsoft.com/office/powerpoint/2010/main" val="7178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1. The Apostle Paul would have us know that God is truly among us as we </a:t>
            </a:r>
            <a:r>
              <a:rPr lang="en-US" sz="1200" b="0" i="0" u="none" strike="noStrike" kern="1200" baseline="0">
                <a:solidFill>
                  <a:schemeClr val="tx1"/>
                </a:solidFill>
                <a:latin typeface="Times New Roman" panose="02020603050405020304" pitchFamily="18" charset="0"/>
                <a:ea typeface="+mn-ea"/>
                <a:cs typeface="Times New Roman" panose="02020603050405020304" pitchFamily="18" charset="0"/>
              </a:rPr>
              <a:t>worship Him.</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Our Text for today is 1 Corinthians chapter 14.</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Our thought for the lesson is that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“God Must Be Glorified”</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Therefore tongues are for a sign,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not to those who believe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but to unbelievers;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but prophesying </a:t>
            </a:r>
            <a:r>
              <a:rPr lang="en-US" sz="1200" b="1" i="1" u="sng" strike="noStrike" kern="1200" baseline="0" dirty="0">
                <a:solidFill>
                  <a:schemeClr val="tx1"/>
                </a:solidFill>
                <a:latin typeface="Times New Roman" panose="02020603050405020304" pitchFamily="18" charset="0"/>
                <a:ea typeface="+mn-ea"/>
                <a:cs typeface="Times New Roman" panose="02020603050405020304" pitchFamily="18" charset="0"/>
              </a:rPr>
              <a:t>is not</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for unbelievers</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but for those who believe.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Therefore if the whole church comes together in one place, and all speak with tongues, and there come in those who are uninformed or unbelievers, will they not say that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you are out of your mind</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if all prophesy</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and an unbeliever or an uninformed person comes in,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he is </a:t>
            </a:r>
            <a:r>
              <a:rPr lang="en-US" sz="1200" b="1" i="1" u="sng" strike="noStrike" kern="1200" baseline="0" dirty="0">
                <a:solidFill>
                  <a:schemeClr val="tx1"/>
                </a:solidFill>
                <a:latin typeface="Times New Roman" panose="02020603050405020304" pitchFamily="18" charset="0"/>
                <a:ea typeface="+mn-ea"/>
                <a:cs typeface="Times New Roman" panose="02020603050405020304" pitchFamily="18" charset="0"/>
              </a:rPr>
              <a:t>convinced</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by all, he is </a:t>
            </a:r>
            <a:r>
              <a:rPr lang="en-US" sz="1200" b="1" i="1" u="sng" strike="noStrike" kern="1200" baseline="0" dirty="0">
                <a:solidFill>
                  <a:schemeClr val="tx1"/>
                </a:solidFill>
                <a:latin typeface="Times New Roman" panose="02020603050405020304" pitchFamily="18" charset="0"/>
                <a:ea typeface="+mn-ea"/>
                <a:cs typeface="Times New Roman" panose="02020603050405020304" pitchFamily="18" charset="0"/>
              </a:rPr>
              <a:t>convicted</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by all</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thus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the secrets of his heart are revealed</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and so, falling down on his face, he will worship God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and report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that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God is truly among you</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 Corinthians 14:22-25</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    4. God does not want confusion in worship, and Paul is writing to Corinth to tell them how displeasing chaos is during worship.</a:t>
            </a: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3</a:t>
            </a:fld>
            <a:endParaRPr lang="en-US"/>
          </a:p>
        </p:txBody>
      </p:sp>
    </p:spTree>
    <p:extLst>
      <p:ext uri="{BB962C8B-B14F-4D97-AF65-F5344CB8AC3E}">
        <p14:creationId xmlns:p14="http://schemas.microsoft.com/office/powerpoint/2010/main" val="374919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 God is among you during worship!</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He is to be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glorified by us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with the worship we present to Him.</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Oh come,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let us worship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and bow down; Let us kneel before the LORD our Maker.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Psalms 95:6</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 In the following verse, we are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people of his pasture"</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Psalms 95:7</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He is our God, And we are the people of His pasture, And the sheep of His hand. Today, if you will hear His voice: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Psalms 95:7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4. We might have expected "sheep of his pasture" here, since it is sheep and not people who need pasture.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5. However, such mixed metaphors are very common in scripture.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6. Moreover, in this arrangement, the metaphor is of the Lord himself as "The Good Shepherd" and that should automatically comes to mind.</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He has sent redemption to His people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He has commanded His covenant forever: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Holy and awesome is His name</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Psalms 111:9</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3. Holy and awesome is His name is something that we should remember while we worship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4.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"He hath sent redemption unto his people"</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Psalms 111:9</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5.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"This redemption was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deliverance from Egypt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baseline="30000" dirty="0">
                <a:solidFill>
                  <a:schemeClr val="tx1"/>
                </a:solidFill>
                <a:effectLst/>
                <a:latin typeface="Times New Roman" panose="02020603050405020304" pitchFamily="18" charset="0"/>
                <a:ea typeface="+mn-ea"/>
                <a:cs typeface="Times New Roman" panose="02020603050405020304" pitchFamily="18" charset="0"/>
              </a:rPr>
              <a:t>[15]</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6.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"He commanded his covenant forever"</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Psalms 111:9</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7.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"Holy and reverend is his name"</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Psalms 111:9</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8.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"This is the only place in the Bible where the word `reverend' occurs, and it is applied to God,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NOT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to religious ministers.“</a:t>
            </a:r>
            <a:r>
              <a:rPr lang="en-US" sz="1200" b="0" i="0" u="none" strike="noStrike" kern="1200" baseline="30000" dirty="0">
                <a:solidFill>
                  <a:schemeClr val="tx1"/>
                </a:solidFill>
                <a:effectLst/>
                <a:latin typeface="Times New Roman" panose="02020603050405020304" pitchFamily="18" charset="0"/>
                <a:ea typeface="+mn-ea"/>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KJV</a:t>
            </a:r>
            <a:r>
              <a:rPr lang="en-US" dirty="0">
                <a:latin typeface="Times New Roman" panose="02020603050405020304" pitchFamily="18" charset="0"/>
                <a:cs typeface="Times New Roman" panose="02020603050405020304" pitchFamily="18" charset="0"/>
              </a:rPr>
              <a:t>, Not </a:t>
            </a:r>
            <a:r>
              <a:rPr lang="en-US" b="1" dirty="0">
                <a:latin typeface="Times New Roman" panose="02020603050405020304" pitchFamily="18" charset="0"/>
                <a:cs typeface="Times New Roman" panose="02020603050405020304" pitchFamily="18" charset="0"/>
              </a:rPr>
              <a:t>NKJV</a:t>
            </a:r>
            <a:r>
              <a:rPr lang="en-US" dirty="0">
                <a:latin typeface="Times New Roman" panose="02020603050405020304" pitchFamily="18" charset="0"/>
                <a:cs typeface="Times New Roman" panose="02020603050405020304" pitchFamily="18" charset="0"/>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4</a:t>
            </a:fld>
            <a:endParaRPr lang="en-US"/>
          </a:p>
        </p:txBody>
      </p:sp>
    </p:spTree>
    <p:extLst>
      <p:ext uri="{BB962C8B-B14F-4D97-AF65-F5344CB8AC3E}">
        <p14:creationId xmlns:p14="http://schemas.microsoft.com/office/powerpoint/2010/main" val="25504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If God is among you, it behooves you to seek edification about how to worship Him.</a:t>
            </a:r>
          </a:p>
          <a:p>
            <a:pPr rtl="0"/>
            <a:r>
              <a:rPr lang="en-US" sz="1200" b="0" i="0" u="none" strike="noStrike" kern="1200" baseline="0" dirty="0">
                <a:solidFill>
                  <a:schemeClr val="tx1"/>
                </a:solidFill>
                <a:latin typeface="+mn-lt"/>
                <a:ea typeface="+mn-ea"/>
                <a:cs typeface="+mn-cs"/>
              </a:rPr>
              <a:t>    2. Here in the Church of Christ we must be edified, every member needs to know the Scriptures.</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1" u="none" strike="noStrike" kern="1200" baseline="0" dirty="0">
                <a:solidFill>
                  <a:schemeClr val="tx1"/>
                </a:solidFill>
                <a:latin typeface="+mn-lt"/>
                <a:ea typeface="+mn-ea"/>
                <a:cs typeface="+mn-cs"/>
              </a:rPr>
              <a:t>He who speaks in a tongue </a:t>
            </a:r>
            <a:r>
              <a:rPr lang="en-US" sz="1200" b="1" i="1" u="none" strike="noStrike" kern="1200" baseline="0" dirty="0">
                <a:solidFill>
                  <a:schemeClr val="tx1"/>
                </a:solidFill>
                <a:latin typeface="+mn-lt"/>
                <a:ea typeface="+mn-ea"/>
                <a:cs typeface="+mn-cs"/>
              </a:rPr>
              <a:t>edifies himself</a:t>
            </a:r>
            <a:r>
              <a:rPr lang="en-US" sz="1200" b="0" i="1" u="none" strike="noStrike" kern="1200" baseline="0" dirty="0">
                <a:solidFill>
                  <a:schemeClr val="tx1"/>
                </a:solidFill>
                <a:latin typeface="+mn-lt"/>
                <a:ea typeface="+mn-ea"/>
                <a:cs typeface="+mn-cs"/>
              </a:rPr>
              <a:t>, but he who prophesies </a:t>
            </a:r>
            <a:r>
              <a:rPr lang="en-US" sz="1200" b="1" i="1" u="none" strike="noStrike" kern="1200" baseline="0" dirty="0">
                <a:solidFill>
                  <a:schemeClr val="tx1"/>
                </a:solidFill>
                <a:latin typeface="+mn-lt"/>
                <a:ea typeface="+mn-ea"/>
                <a:cs typeface="+mn-cs"/>
              </a:rPr>
              <a:t>edifies the church</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effectLst/>
                <a:latin typeface="+mn-lt"/>
                <a:ea typeface="+mn-ea"/>
                <a:cs typeface="+mn-cs"/>
              </a:rPr>
              <a:t>    3. </a:t>
            </a:r>
            <a:r>
              <a:rPr lang="en-US" sz="1200" b="0" i="0" u="none" strike="noStrike" kern="1200" dirty="0">
                <a:solidFill>
                  <a:schemeClr val="tx1"/>
                </a:solidFill>
                <a:effectLst/>
                <a:latin typeface="+mn-lt"/>
                <a:ea typeface="+mn-ea"/>
                <a:cs typeface="+mn-cs"/>
              </a:rPr>
              <a:t>It is the conviction here that </a:t>
            </a:r>
            <a:r>
              <a:rPr lang="en-US" sz="1200" b="0" i="0" u="sng" strike="noStrike" kern="1200" dirty="0">
                <a:solidFill>
                  <a:schemeClr val="tx1"/>
                </a:solidFill>
                <a:effectLst/>
                <a:latin typeface="+mn-lt"/>
                <a:ea typeface="+mn-ea"/>
                <a:cs typeface="+mn-cs"/>
              </a:rPr>
              <a:t>the genuine gift to the Corinthians was precisely that</a:t>
            </a:r>
            <a:r>
              <a:rPr lang="en-US" sz="1200" b="0" i="0" u="none" strike="noStrike" kern="1200" dirty="0">
                <a:solidFill>
                  <a:schemeClr val="tx1"/>
                </a:solidFill>
                <a:effectLst/>
                <a:latin typeface="+mn-lt"/>
                <a:ea typeface="+mn-ea"/>
                <a:cs typeface="+mn-cs"/>
              </a:rPr>
              <a:t>, a demonstration of tongues for </a:t>
            </a:r>
            <a:r>
              <a:rPr lang="en-US" sz="1200" b="1" i="0" u="none" strike="noStrike" kern="1200" dirty="0">
                <a:solidFill>
                  <a:schemeClr val="tx1"/>
                </a:solidFill>
                <a:effectLst/>
                <a:latin typeface="+mn-lt"/>
                <a:ea typeface="+mn-ea"/>
                <a:cs typeface="+mn-cs"/>
              </a:rPr>
              <a:t>personal edification</a:t>
            </a:r>
            <a:r>
              <a:rPr lang="en-US" sz="1200" b="0" i="0" u="none" strike="noStrike" kern="1200" dirty="0">
                <a:solidFill>
                  <a:schemeClr val="tx1"/>
                </a:solidFill>
                <a:effectLst/>
                <a:latin typeface="+mn-lt"/>
                <a:ea typeface="+mn-ea"/>
                <a:cs typeface="+mn-cs"/>
              </a:rPr>
              <a:t>, not in the sense of learning anything, but </a:t>
            </a:r>
            <a:r>
              <a:rPr lang="en-US" sz="1200" b="1" i="0" u="none" strike="noStrike" kern="1200" dirty="0">
                <a:solidFill>
                  <a:schemeClr val="tx1"/>
                </a:solidFill>
                <a:effectLst/>
                <a:latin typeface="+mn-lt"/>
                <a:ea typeface="+mn-ea"/>
                <a:cs typeface="+mn-cs"/>
              </a:rPr>
              <a:t>as proof </a:t>
            </a:r>
            <a:r>
              <a:rPr lang="en-US" sz="1200" b="0" i="0" u="none" strike="noStrike" kern="1200" dirty="0">
                <a:solidFill>
                  <a:schemeClr val="tx1"/>
                </a:solidFill>
                <a:effectLst/>
                <a:latin typeface="+mn-lt"/>
                <a:ea typeface="+mn-ea"/>
                <a:cs typeface="+mn-cs"/>
              </a:rPr>
              <a:t>that </a:t>
            </a:r>
            <a:r>
              <a:rPr lang="en-US" sz="1200" b="1" i="0" u="none" strike="noStrike" kern="1200" dirty="0">
                <a:solidFill>
                  <a:schemeClr val="tx1"/>
                </a:solidFill>
                <a:effectLst/>
                <a:latin typeface="+mn-lt"/>
                <a:ea typeface="+mn-ea"/>
                <a:cs typeface="+mn-cs"/>
              </a:rPr>
              <a:t>he who had it </a:t>
            </a:r>
            <a:r>
              <a:rPr lang="en-US" sz="1200" b="0" i="0" u="none" strike="noStrike" kern="1200" dirty="0">
                <a:solidFill>
                  <a:schemeClr val="tx1"/>
                </a:solidFill>
                <a:effectLst/>
                <a:latin typeface="+mn-lt"/>
                <a:ea typeface="+mn-ea"/>
                <a:cs typeface="+mn-cs"/>
              </a:rPr>
              <a:t>enjoyed </a:t>
            </a:r>
            <a:r>
              <a:rPr lang="en-US" sz="1200" b="1" i="0" u="none" strike="noStrike" kern="1200" dirty="0">
                <a:solidFill>
                  <a:schemeClr val="tx1"/>
                </a:solidFill>
                <a:effectLst/>
                <a:latin typeface="+mn-lt"/>
                <a:ea typeface="+mn-ea"/>
                <a:cs typeface="+mn-cs"/>
              </a:rPr>
              <a:t>possession of the Holy Spirit</a:t>
            </a:r>
            <a:r>
              <a:rPr lang="en-US" sz="1200" b="0" i="0" u="none" strike="noStrike" kern="1200" dirty="0">
                <a:solidFill>
                  <a:schemeClr val="tx1"/>
                </a:solidFill>
                <a:effectLst/>
                <a:latin typeface="+mn-lt"/>
                <a:ea typeface="+mn-ea"/>
                <a:cs typeface="+mn-cs"/>
              </a:rPr>
              <a:t>. </a:t>
            </a:r>
          </a:p>
          <a:p>
            <a:pPr rtl="0"/>
            <a:r>
              <a:rPr lang="en-US" sz="1200" b="0" i="0" u="none" strike="noStrike" kern="1200" dirty="0">
                <a:solidFill>
                  <a:schemeClr val="tx1"/>
                </a:solidFill>
                <a:effectLst/>
                <a:latin typeface="+mn-lt"/>
                <a:ea typeface="+mn-ea"/>
                <a:cs typeface="+mn-cs"/>
              </a:rPr>
              <a:t>        a. The need for an interpreter of the true </a:t>
            </a:r>
            <a:r>
              <a:rPr lang="en-US" sz="1200" b="0" i="0" u="sng" strike="noStrike" kern="1200" dirty="0">
                <a:solidFill>
                  <a:schemeClr val="tx1"/>
                </a:solidFill>
                <a:effectLst/>
                <a:latin typeface="+mn-lt"/>
                <a:ea typeface="+mn-ea"/>
                <a:cs typeface="+mn-cs"/>
              </a:rPr>
              <a:t>gift proves that the possessor of it would not have known what he said</a:t>
            </a:r>
            <a:r>
              <a:rPr lang="en-US" sz="1200" b="0" i="0" u="none" strike="noStrike" kern="1200" dirty="0">
                <a:solidFill>
                  <a:schemeClr val="tx1"/>
                </a:solidFill>
                <a:effectLst/>
                <a:latin typeface="+mn-lt"/>
                <a:ea typeface="+mn-ea"/>
                <a:cs typeface="+mn-cs"/>
              </a:rPr>
              <a:t>, unless, of course, he also had the gift of interpreting tongues.</a:t>
            </a:r>
          </a:p>
          <a:p>
            <a:r>
              <a:rPr lang="en-US" sz="1200" b="0" i="0" u="none" strike="noStrike" kern="1200" dirty="0">
                <a:solidFill>
                  <a:schemeClr val="tx1"/>
                </a:solidFill>
                <a:effectLst/>
                <a:latin typeface="+mn-lt"/>
                <a:ea typeface="+mn-ea"/>
                <a:cs typeface="+mn-cs"/>
              </a:rPr>
              <a:t>        b. Does this true gift come into view in the Corinthian assemblies? </a:t>
            </a:r>
          </a:p>
          <a:p>
            <a:r>
              <a:rPr lang="en-US" sz="1200" b="0" i="0" u="none" strike="noStrike" kern="1200" dirty="0">
                <a:solidFill>
                  <a:schemeClr val="tx1"/>
                </a:solidFill>
                <a:effectLst/>
                <a:latin typeface="+mn-lt"/>
                <a:ea typeface="+mn-ea"/>
                <a:cs typeface="+mn-cs"/>
              </a:rPr>
              <a:t>        c</a:t>
            </a:r>
            <a:r>
              <a:rPr lang="en-US" sz="1200" b="1" i="0" u="none" strike="noStrike" kern="1200" dirty="0">
                <a:solidFill>
                  <a:schemeClr val="tx1"/>
                </a:solidFill>
                <a:effectLst/>
                <a:latin typeface="+mn-lt"/>
                <a:ea typeface="+mn-ea"/>
                <a:cs typeface="+mn-cs"/>
              </a:rPr>
              <a:t>. Yes</a:t>
            </a:r>
            <a:r>
              <a:rPr lang="en-US" sz="1200" b="0" i="0" u="none" strike="noStrike" kern="1200" dirty="0">
                <a:solidFill>
                  <a:schemeClr val="tx1"/>
                </a:solidFill>
                <a:effectLst/>
                <a:latin typeface="+mn-lt"/>
                <a:ea typeface="+mn-ea"/>
                <a:cs typeface="+mn-cs"/>
              </a:rPr>
              <a:t>, but only to the extent that it had been </a:t>
            </a:r>
            <a:r>
              <a:rPr lang="en-US" sz="1200" b="1" i="0" u="none" strike="noStrike" kern="1200" dirty="0">
                <a:solidFill>
                  <a:schemeClr val="tx1"/>
                </a:solidFill>
                <a:effectLst/>
                <a:latin typeface="+mn-lt"/>
                <a:ea typeface="+mn-ea"/>
                <a:cs typeface="+mn-cs"/>
              </a:rPr>
              <a:t>perverted by dragging </a:t>
            </a:r>
            <a:r>
              <a:rPr lang="en-US" sz="1200" b="0" i="0" u="none" strike="noStrike" kern="1200" dirty="0">
                <a:solidFill>
                  <a:schemeClr val="tx1"/>
                </a:solidFill>
                <a:effectLst/>
                <a:latin typeface="+mn-lt"/>
                <a:ea typeface="+mn-ea"/>
                <a:cs typeface="+mn-cs"/>
              </a:rPr>
              <a:t>it into the </a:t>
            </a:r>
            <a:r>
              <a:rPr lang="en-US" sz="1200" b="1" i="0" u="none" strike="noStrike" kern="1200" dirty="0">
                <a:solidFill>
                  <a:schemeClr val="tx1"/>
                </a:solidFill>
                <a:effectLst/>
                <a:latin typeface="+mn-lt"/>
                <a:ea typeface="+mn-ea"/>
                <a:cs typeface="+mn-cs"/>
              </a:rPr>
              <a:t>public worship</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d. However, the </a:t>
            </a:r>
            <a:r>
              <a:rPr lang="en-US" sz="1200" b="1" i="0" u="none" strike="noStrike" kern="1200" dirty="0">
                <a:solidFill>
                  <a:schemeClr val="tx1"/>
                </a:solidFill>
                <a:effectLst/>
                <a:latin typeface="+mn-lt"/>
                <a:ea typeface="+mn-ea"/>
                <a:cs typeface="+mn-cs"/>
              </a:rPr>
              <a:t>overwhelming certainty</a:t>
            </a:r>
            <a:r>
              <a:rPr lang="en-US" sz="1200" b="0" i="0" u="none" strike="noStrike" kern="1200" dirty="0">
                <a:solidFill>
                  <a:schemeClr val="tx1"/>
                </a:solidFill>
                <a:effectLst/>
                <a:latin typeface="+mn-lt"/>
                <a:ea typeface="+mn-ea"/>
                <a:cs typeface="+mn-cs"/>
              </a:rPr>
              <a:t> presses upon us that the visible tongues of Corinth were </a:t>
            </a:r>
            <a:r>
              <a:rPr lang="en-US" sz="1200" b="1" i="0" u="none" strike="noStrike" kern="1200" dirty="0">
                <a:solidFill>
                  <a:schemeClr val="tx1"/>
                </a:solidFill>
                <a:effectLst/>
                <a:latin typeface="+mn-lt"/>
                <a:ea typeface="+mn-ea"/>
                <a:cs typeface="+mn-cs"/>
              </a:rPr>
              <a:t>totally sinful </a:t>
            </a:r>
            <a:r>
              <a:rPr lang="en-US" sz="1200" b="0" i="0" u="none" strike="noStrike" kern="1200" dirty="0">
                <a:solidFill>
                  <a:schemeClr val="tx1"/>
                </a:solidFill>
                <a:effectLst/>
                <a:latin typeface="+mn-lt"/>
                <a:ea typeface="+mn-ea"/>
                <a:cs typeface="+mn-cs"/>
              </a:rPr>
              <a:t>and </a:t>
            </a:r>
            <a:r>
              <a:rPr lang="en-US" sz="1200" b="1" i="0" u="none" strike="noStrike" kern="1200" dirty="0">
                <a:solidFill>
                  <a:schemeClr val="tx1"/>
                </a:solidFill>
                <a:effectLst/>
                <a:latin typeface="+mn-lt"/>
                <a:ea typeface="+mn-ea"/>
                <a:cs typeface="+mn-cs"/>
              </a:rPr>
              <a:t>contrary to the will of God,</a:t>
            </a:r>
            <a:r>
              <a:rPr lang="en-US" sz="1200" b="0" i="0" u="none" strike="noStrike" kern="1200" dirty="0">
                <a:solidFill>
                  <a:schemeClr val="tx1"/>
                </a:solidFill>
                <a:effectLst/>
                <a:latin typeface="+mn-lt"/>
                <a:ea typeface="+mn-ea"/>
                <a:cs typeface="+mn-cs"/>
              </a:rPr>
              <a:t> being either: </a:t>
            </a:r>
          </a:p>
          <a:p>
            <a:r>
              <a:rPr lang="en-US" sz="1200" b="0" i="0" u="none" strike="noStrike" kern="1200" dirty="0">
                <a:solidFill>
                  <a:schemeClr val="tx1"/>
                </a:solidFill>
                <a:effectLst/>
                <a:latin typeface="+mn-lt"/>
                <a:ea typeface="+mn-ea"/>
                <a:cs typeface="+mn-cs"/>
              </a:rPr>
              <a:t>            (1) a prostitution of </a:t>
            </a:r>
            <a:r>
              <a:rPr lang="en-US" sz="1200" b="1" i="0" u="none" strike="noStrike" kern="1200" dirty="0">
                <a:solidFill>
                  <a:schemeClr val="tx1"/>
                </a:solidFill>
                <a:effectLst/>
                <a:latin typeface="+mn-lt"/>
                <a:ea typeface="+mn-ea"/>
                <a:cs typeface="+mn-cs"/>
              </a:rPr>
              <a:t>a private gift for public glory </a:t>
            </a:r>
            <a:r>
              <a:rPr lang="en-US" sz="1200" b="0" i="0" u="none" strike="noStrike" kern="1200" dirty="0">
                <a:solidFill>
                  <a:schemeClr val="tx1"/>
                </a:solidFill>
                <a:effectLst/>
                <a:latin typeface="+mn-lt"/>
                <a:ea typeface="+mn-ea"/>
                <a:cs typeface="+mn-cs"/>
              </a:rPr>
              <a:t>in the case of the true gift, or </a:t>
            </a:r>
          </a:p>
          <a:p>
            <a:r>
              <a:rPr lang="en-US" sz="1200" b="0" i="0" u="none" strike="noStrike" kern="1200" dirty="0">
                <a:solidFill>
                  <a:schemeClr val="tx1"/>
                </a:solidFill>
                <a:effectLst/>
                <a:latin typeface="+mn-lt"/>
                <a:ea typeface="+mn-ea"/>
                <a:cs typeface="+mn-cs"/>
              </a:rPr>
              <a:t>            (2) a </a:t>
            </a:r>
            <a:r>
              <a:rPr lang="en-US" sz="1200" b="1" i="0" u="none" strike="noStrike" kern="1200" dirty="0">
                <a:solidFill>
                  <a:schemeClr val="tx1"/>
                </a:solidFill>
                <a:effectLst/>
                <a:latin typeface="+mn-lt"/>
                <a:ea typeface="+mn-ea"/>
                <a:cs typeface="+mn-cs"/>
              </a:rPr>
              <a:t>sensational orgiastic counterfeit demonstration </a:t>
            </a:r>
            <a:r>
              <a:rPr lang="en-US" sz="1200" b="0" i="0" u="none" strike="noStrike" kern="1200" dirty="0">
                <a:solidFill>
                  <a:schemeClr val="tx1"/>
                </a:solidFill>
                <a:effectLst/>
                <a:latin typeface="+mn-lt"/>
                <a:ea typeface="+mn-ea"/>
                <a:cs typeface="+mn-cs"/>
              </a:rPr>
              <a:t>having no connection whatever with the Holy Spirit.</a:t>
            </a:r>
          </a:p>
          <a:p>
            <a:r>
              <a:rPr lang="en-US" sz="1200" b="0" i="0" u="none" strike="noStrike" kern="1200" dirty="0">
                <a:solidFill>
                  <a:schemeClr val="tx1"/>
                </a:solidFill>
                <a:effectLst/>
                <a:latin typeface="+mn-lt"/>
                <a:ea typeface="+mn-ea"/>
                <a:cs typeface="+mn-cs"/>
              </a:rPr>
              <a:t>    4. This mingling of the true (even though perverted as to purpose and use) tongues with the false is </a:t>
            </a:r>
            <a:r>
              <a:rPr lang="en-US" sz="1200" b="0" i="0" u="sng" strike="noStrike" kern="1200" dirty="0">
                <a:solidFill>
                  <a:schemeClr val="tx1"/>
                </a:solidFill>
                <a:effectLst/>
                <a:latin typeface="+mn-lt"/>
                <a:ea typeface="+mn-ea"/>
                <a:cs typeface="+mn-cs"/>
              </a:rPr>
              <a:t>evidently the reason for Paul's tenderness</a:t>
            </a:r>
            <a:r>
              <a:rPr lang="en-US" sz="1200" b="0" i="0" u="none" strike="noStrike" kern="1200" dirty="0">
                <a:solidFill>
                  <a:schemeClr val="tx1"/>
                </a:solidFill>
                <a:effectLst/>
                <a:latin typeface="+mn-lt"/>
                <a:ea typeface="+mn-ea"/>
                <a:cs typeface="+mn-cs"/>
              </a:rPr>
              <a:t> in dealing with this sin. </a:t>
            </a:r>
          </a:p>
          <a:p>
            <a:r>
              <a:rPr lang="en-US" sz="1200" b="0" i="0" u="none" strike="noStrike" kern="1200" dirty="0">
                <a:solidFill>
                  <a:schemeClr val="tx1"/>
                </a:solidFill>
                <a:effectLst/>
                <a:latin typeface="+mn-lt"/>
                <a:ea typeface="+mn-ea"/>
                <a:cs typeface="+mn-cs"/>
              </a:rPr>
              <a:t>    5. He simply did not wish to say anything that would discourage those souls who had indeed received of God </a:t>
            </a:r>
            <a:r>
              <a:rPr lang="en-US" sz="1200" b="1" i="0" u="none" strike="noStrike" kern="1200" dirty="0">
                <a:solidFill>
                  <a:schemeClr val="tx1"/>
                </a:solidFill>
                <a:effectLst/>
                <a:latin typeface="+mn-lt"/>
                <a:ea typeface="+mn-ea"/>
                <a:cs typeface="+mn-cs"/>
              </a:rPr>
              <a:t>the private gift of tongues</a:t>
            </a:r>
            <a:r>
              <a:rPr lang="en-US" sz="1200" b="0" i="0" u="none" strike="noStrike" kern="1200" dirty="0">
                <a:solidFill>
                  <a:schemeClr val="tx1"/>
                </a:solidFill>
                <a:effectLst/>
                <a:latin typeface="+mn-lt"/>
                <a:ea typeface="+mn-ea"/>
                <a:cs typeface="+mn-cs"/>
              </a:rPr>
              <a:t> for their encouragement. </a:t>
            </a:r>
          </a:p>
          <a:p>
            <a:r>
              <a:rPr lang="en-US" sz="1200" b="0" i="0" u="none" strike="noStrike" kern="1200" dirty="0">
                <a:solidFill>
                  <a:schemeClr val="tx1"/>
                </a:solidFill>
                <a:effectLst/>
                <a:latin typeface="+mn-lt"/>
                <a:ea typeface="+mn-ea"/>
                <a:cs typeface="+mn-cs"/>
              </a:rPr>
              <a:t>    6. Since we today are dealing with a far different situation, it is proper to speak much more plainly of those ill used tongues at Corinth.</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1" i="1" u="none" strike="noStrike" kern="1200" baseline="0" dirty="0">
                <a:solidFill>
                  <a:schemeClr val="tx1"/>
                </a:solidFill>
                <a:latin typeface="+mn-lt"/>
                <a:ea typeface="+mn-ea"/>
                <a:cs typeface="+mn-cs"/>
              </a:rPr>
              <a:t>For you indeed </a:t>
            </a:r>
            <a:r>
              <a:rPr lang="en-US" sz="1200" b="0" i="1" u="none" strike="noStrike" kern="1200" baseline="0" dirty="0">
                <a:solidFill>
                  <a:schemeClr val="tx1"/>
                </a:solidFill>
                <a:latin typeface="+mn-lt"/>
                <a:ea typeface="+mn-ea"/>
                <a:cs typeface="+mn-cs"/>
              </a:rPr>
              <a:t>give thanks well, but the other is not edified.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14:17</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1. Therefore, we view Paul's words, “Indeed you give thanks well? as absolutely sarcastic, meaning that no matter how "</a:t>
            </a:r>
            <a:r>
              <a:rPr lang="en-US" sz="1200" b="1" i="0" u="none" strike="noStrike" kern="1200" dirty="0">
                <a:solidFill>
                  <a:schemeClr val="tx1"/>
                </a:solidFill>
                <a:effectLst/>
                <a:latin typeface="+mn-lt"/>
                <a:ea typeface="+mn-ea"/>
                <a:cs typeface="+mn-cs"/>
              </a:rPr>
              <a:t>well"</a:t>
            </a:r>
            <a:r>
              <a:rPr lang="en-US" sz="1200" b="0" i="0" u="none" strike="noStrike" kern="1200" dirty="0">
                <a:solidFill>
                  <a:schemeClr val="tx1"/>
                </a:solidFill>
                <a:effectLst/>
                <a:latin typeface="+mn-lt"/>
                <a:ea typeface="+mn-ea"/>
                <a:cs typeface="+mn-cs"/>
              </a:rPr>
              <a:t> they thought they were giving thanks, the Holy Spirit was opposed to what they were doing, on the simple grounds that </a:t>
            </a:r>
            <a:r>
              <a:rPr lang="en-US" sz="1200" b="1" i="0" u="none" strike="noStrike" kern="1200" dirty="0">
                <a:solidFill>
                  <a:schemeClr val="tx1"/>
                </a:solidFill>
                <a:effectLst/>
                <a:latin typeface="+mn-lt"/>
                <a:ea typeface="+mn-ea"/>
                <a:cs typeface="+mn-cs"/>
              </a:rPr>
              <a:t>the rest of the congregation would not know </a:t>
            </a:r>
            <a:r>
              <a:rPr lang="en-US" sz="1200" b="0" i="0" u="none" strike="noStrike" kern="1200" dirty="0">
                <a:solidFill>
                  <a:schemeClr val="tx1"/>
                </a:solidFill>
                <a:effectLst/>
                <a:latin typeface="+mn-lt"/>
                <a:ea typeface="+mn-ea"/>
                <a:cs typeface="+mn-cs"/>
              </a:rPr>
              <a:t>"what you have said." </a:t>
            </a:r>
          </a:p>
          <a:p>
            <a:pPr rtl="0"/>
            <a:r>
              <a:rPr lang="en-US" sz="1200" b="0" i="0" u="none" strike="noStrike" kern="1200" dirty="0">
                <a:solidFill>
                  <a:schemeClr val="tx1"/>
                </a:solidFill>
                <a:effectLst/>
                <a:latin typeface="+mn-lt"/>
                <a:ea typeface="+mn-ea"/>
                <a:cs typeface="+mn-cs"/>
              </a:rPr>
              <a:t>    2. It is the failure to see the </a:t>
            </a:r>
            <a:r>
              <a:rPr lang="en-US" sz="1200" b="1" i="0" u="none" strike="noStrike" kern="1200" dirty="0">
                <a:solidFill>
                  <a:schemeClr val="tx1"/>
                </a:solidFill>
                <a:effectLst/>
                <a:latin typeface="+mn-lt"/>
                <a:ea typeface="+mn-ea"/>
                <a:cs typeface="+mn-cs"/>
              </a:rPr>
              <a:t>essential sin of that whole tongue-speaking outburst </a:t>
            </a:r>
            <a:r>
              <a:rPr lang="en-US" sz="1200" b="0" i="0" u="none" strike="noStrike" kern="1200" dirty="0">
                <a:solidFill>
                  <a:schemeClr val="tx1"/>
                </a:solidFill>
                <a:effectLst/>
                <a:latin typeface="+mn-lt"/>
                <a:ea typeface="+mn-ea"/>
                <a:cs typeface="+mn-cs"/>
              </a:rPr>
              <a:t>(of both kinds), which has blinded people to the teaching of this chapter. </a:t>
            </a:r>
          </a:p>
          <a:p>
            <a:pPr rtl="0"/>
            <a:r>
              <a:rPr lang="en-US" sz="1200" b="0" i="0" u="none" strike="noStrike" kern="1200" dirty="0">
                <a:solidFill>
                  <a:schemeClr val="tx1"/>
                </a:solidFill>
                <a:effectLst/>
                <a:latin typeface="+mn-lt"/>
                <a:ea typeface="+mn-ea"/>
                <a:cs typeface="+mn-cs"/>
              </a:rPr>
              <a:t>    3. To suppose that the Holy Spirit was </a:t>
            </a:r>
            <a:r>
              <a:rPr lang="en-US" sz="1200" b="1" i="0" u="none" strike="noStrike" kern="1200" dirty="0">
                <a:solidFill>
                  <a:schemeClr val="tx1"/>
                </a:solidFill>
                <a:effectLst/>
                <a:latin typeface="+mn-lt"/>
                <a:ea typeface="+mn-ea"/>
                <a:cs typeface="+mn-cs"/>
              </a:rPr>
              <a:t>actually guiding those ostentatious leaders </a:t>
            </a:r>
            <a:r>
              <a:rPr lang="en-US" sz="1200" b="0" i="0" u="none" strike="noStrike" kern="1200" dirty="0">
                <a:solidFill>
                  <a:schemeClr val="tx1"/>
                </a:solidFill>
                <a:effectLst/>
                <a:latin typeface="+mn-lt"/>
                <a:ea typeface="+mn-ea"/>
                <a:cs typeface="+mn-cs"/>
              </a:rPr>
              <a:t>of the public prayers, or songs, so that they were doing so in tongues, is absolutely an impossibility.</a:t>
            </a:r>
          </a:p>
          <a:p>
            <a:pPr rtl="0"/>
            <a:r>
              <a:rPr lang="en-US" sz="1200" b="0" i="0" u="none" strike="noStrike" kern="1200" baseline="0" dirty="0">
                <a:solidFill>
                  <a:schemeClr val="tx1"/>
                </a:solidFill>
                <a:effectLst/>
                <a:latin typeface="+mn-lt"/>
                <a:ea typeface="+mn-ea"/>
                <a:cs typeface="+mn-cs"/>
              </a:rPr>
              <a:t>&gt;&gt;&gt;&gt;&gt;&gt;&gt;&gt;&gt;&gt;&gt;&gt;&gt;&gt;&gt;&gt;&gt;&gt;&gt;&gt;</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Even so you, since you are zealous for spiritual gifts, let it be for the edification of the church that you seek to excel.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14:12</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1. The teacher of the word of God is the true hero, not the tongue-speaker. </a:t>
            </a:r>
          </a:p>
          <a:p>
            <a:pPr rtl="0"/>
            <a:r>
              <a:rPr lang="en-US" sz="1200" b="0" i="0" u="none" strike="noStrike" kern="1200" dirty="0">
                <a:solidFill>
                  <a:schemeClr val="tx1"/>
                </a:solidFill>
                <a:effectLst/>
                <a:latin typeface="+mn-lt"/>
                <a:ea typeface="+mn-ea"/>
                <a:cs typeface="+mn-cs"/>
              </a:rPr>
              <a:t>    2. It is simply incredible that the people </a:t>
            </a:r>
            <a:r>
              <a:rPr lang="en-US" sz="1200" b="1" i="0" u="none" strike="noStrike" kern="1200" dirty="0">
                <a:solidFill>
                  <a:schemeClr val="tx1"/>
                </a:solidFill>
                <a:effectLst/>
                <a:latin typeface="+mn-lt"/>
                <a:ea typeface="+mn-ea"/>
                <a:cs typeface="+mn-cs"/>
              </a:rPr>
              <a:t>affecting to speak in tongues</a:t>
            </a:r>
            <a:r>
              <a:rPr lang="en-US" sz="1200" b="0" i="0" u="none" strike="noStrike" kern="1200" dirty="0">
                <a:solidFill>
                  <a:schemeClr val="tx1"/>
                </a:solidFill>
                <a:effectLst/>
                <a:latin typeface="+mn-lt"/>
                <a:ea typeface="+mn-ea"/>
                <a:cs typeface="+mn-cs"/>
              </a:rPr>
              <a:t> ( creating excitement in feelings or emotions) could really imagine that they are doing any good. </a:t>
            </a:r>
          </a:p>
          <a:p>
            <a:pPr rtl="0"/>
            <a:r>
              <a:rPr lang="en-US" sz="1200" b="0" i="0" u="none" strike="noStrike" kern="1200" dirty="0">
                <a:solidFill>
                  <a:schemeClr val="tx1"/>
                </a:solidFill>
                <a:effectLst/>
                <a:latin typeface="+mn-lt"/>
                <a:ea typeface="+mn-ea"/>
                <a:cs typeface="+mn-cs"/>
              </a:rPr>
              <a:t>    3. </a:t>
            </a:r>
            <a:r>
              <a:rPr lang="en-US" sz="1200" b="1" i="0" u="none" strike="noStrike" kern="1200" dirty="0">
                <a:solidFill>
                  <a:schemeClr val="tx1"/>
                </a:solidFill>
                <a:effectLst/>
                <a:latin typeface="+mn-lt"/>
                <a:ea typeface="+mn-ea"/>
                <a:cs typeface="+mn-cs"/>
              </a:rPr>
              <a:t>One humble teacher </a:t>
            </a:r>
            <a:r>
              <a:rPr lang="en-US" sz="1200" b="0" i="0" u="none" strike="noStrike" kern="1200" dirty="0">
                <a:solidFill>
                  <a:schemeClr val="tx1"/>
                </a:solidFill>
                <a:effectLst/>
                <a:latin typeface="+mn-lt"/>
                <a:ea typeface="+mn-ea"/>
                <a:cs typeface="+mn-cs"/>
              </a:rPr>
              <a:t>of the word of God </a:t>
            </a:r>
            <a:r>
              <a:rPr lang="en-US" sz="1200" b="1" i="0" u="none" strike="noStrike" kern="1200" dirty="0">
                <a:solidFill>
                  <a:schemeClr val="tx1"/>
                </a:solidFill>
                <a:effectLst/>
                <a:latin typeface="+mn-lt"/>
                <a:ea typeface="+mn-ea"/>
                <a:cs typeface="+mn-cs"/>
              </a:rPr>
              <a:t>does more good </a:t>
            </a:r>
            <a:r>
              <a:rPr lang="en-US" sz="1200" b="0" i="0" u="none" strike="noStrike" kern="1200" dirty="0">
                <a:solidFill>
                  <a:schemeClr val="tx1"/>
                </a:solidFill>
                <a:effectLst/>
                <a:latin typeface="+mn-lt"/>
                <a:ea typeface="+mn-ea"/>
                <a:cs typeface="+mn-cs"/>
              </a:rPr>
              <a:t>than a thousand tongue-speakers, </a:t>
            </a:r>
            <a:r>
              <a:rPr lang="en-US" sz="1200" b="1" i="0" u="none" strike="noStrike" kern="1200" dirty="0">
                <a:solidFill>
                  <a:schemeClr val="tx1"/>
                </a:solidFill>
                <a:effectLst/>
                <a:latin typeface="+mn-lt"/>
                <a:ea typeface="+mn-ea"/>
                <a:cs typeface="+mn-cs"/>
              </a:rPr>
              <a:t>even if </a:t>
            </a:r>
            <a:r>
              <a:rPr lang="en-US" sz="1200" b="0" i="0" u="none" strike="noStrike" kern="1200" dirty="0">
                <a:solidFill>
                  <a:schemeClr val="tx1"/>
                </a:solidFill>
                <a:effectLst/>
                <a:latin typeface="+mn-lt"/>
                <a:ea typeface="+mn-ea"/>
                <a:cs typeface="+mn-cs"/>
              </a:rPr>
              <a:t>their alleged "gift" </a:t>
            </a:r>
            <a:r>
              <a:rPr lang="en-US" sz="1200" b="1" i="0" u="none" strike="noStrike" kern="1200" dirty="0">
                <a:solidFill>
                  <a:schemeClr val="tx1"/>
                </a:solidFill>
                <a:effectLst/>
                <a:latin typeface="+mn-lt"/>
                <a:ea typeface="+mn-ea"/>
                <a:cs typeface="+mn-cs"/>
              </a:rPr>
              <a:t>should be </a:t>
            </a:r>
            <a:r>
              <a:rPr lang="en-US" sz="1200" b="0" i="0" u="none" strike="noStrike" kern="1200" dirty="0">
                <a:solidFill>
                  <a:schemeClr val="tx1"/>
                </a:solidFill>
                <a:effectLst/>
                <a:latin typeface="+mn-lt"/>
                <a:ea typeface="+mn-ea"/>
                <a:cs typeface="+mn-cs"/>
              </a:rPr>
              <a:t>accepted as genuine. </a:t>
            </a:r>
          </a:p>
          <a:p>
            <a:pPr rtl="0"/>
            <a:r>
              <a:rPr lang="en-US" sz="1200" b="0" i="0" u="none" strike="noStrike" kern="1200" dirty="0">
                <a:solidFill>
                  <a:schemeClr val="tx1"/>
                </a:solidFill>
                <a:effectLst/>
                <a:latin typeface="+mn-lt"/>
                <a:ea typeface="+mn-ea"/>
                <a:cs typeface="+mn-cs"/>
              </a:rPr>
              <a:t>    4. Why then should intelligent people bother with it, or be impressed with it, or make any excuses whatever for it? </a:t>
            </a:r>
          </a:p>
          <a:p>
            <a:pPr rtl="0"/>
            <a:r>
              <a:rPr lang="en-US" sz="1200" b="0" i="0" u="none" strike="noStrike" kern="1200" dirty="0">
                <a:solidFill>
                  <a:schemeClr val="tx1"/>
                </a:solidFill>
                <a:effectLst/>
                <a:latin typeface="+mn-lt"/>
                <a:ea typeface="+mn-ea"/>
                <a:cs typeface="+mn-cs"/>
              </a:rPr>
              <a:t>    5. This whole section of this chapter </a:t>
            </a:r>
            <a:r>
              <a:rPr lang="en-US" sz="1200" b="1" i="0" u="sng" strike="noStrike" kern="1200" dirty="0">
                <a:solidFill>
                  <a:schemeClr val="tx1"/>
                </a:solidFill>
                <a:effectLst/>
                <a:latin typeface="+mn-lt"/>
                <a:ea typeface="+mn-ea"/>
                <a:cs typeface="+mn-cs"/>
              </a:rPr>
              <a:t>(</a:t>
            </a:r>
            <a:r>
              <a:rPr lang="en-US" sz="1200" b="1" i="0" u="sng"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1 Corinthians 14:1-12</a:t>
            </a:r>
            <a:r>
              <a:rPr lang="en-US" sz="1200" b="0" i="0" u="none" strike="noStrike" kern="1200" dirty="0">
                <a:solidFill>
                  <a:schemeClr val="tx1"/>
                </a:solidFill>
                <a:effectLst/>
                <a:latin typeface="+mn-lt"/>
                <a:ea typeface="+mn-ea"/>
                <a:cs typeface="+mn-cs"/>
              </a:rPr>
              <a:t>), if it had any purpose at all, was to </a:t>
            </a:r>
            <a:r>
              <a:rPr lang="en-US" sz="1200" b="1" i="0" u="none" strike="noStrike" kern="1200" dirty="0">
                <a:solidFill>
                  <a:schemeClr val="tx1"/>
                </a:solidFill>
                <a:effectLst/>
                <a:latin typeface="+mn-lt"/>
                <a:ea typeface="+mn-ea"/>
                <a:cs typeface="+mn-cs"/>
              </a:rPr>
              <a:t>get rid of tongue-speaking in the assemblies</a:t>
            </a:r>
            <a:r>
              <a:rPr lang="en-US" sz="1200" b="0" i="0" u="none" strike="noStrike" kern="1200" dirty="0">
                <a:solidFill>
                  <a:schemeClr val="tx1"/>
                </a:solidFill>
                <a:effectLst/>
                <a:latin typeface="+mn-lt"/>
                <a:ea typeface="+mn-ea"/>
                <a:cs typeface="+mn-cs"/>
              </a:rPr>
              <a:t> of the church in Corinth, with the delicate purpose of Paul, always in view, not to discourage any real gift that might have existed there.</a:t>
            </a:r>
          </a:p>
          <a:p>
            <a:pPr rtl="0"/>
            <a:r>
              <a:rPr lang="en-US" sz="1200" b="0" i="0" u="none" strike="noStrike" kern="1200" baseline="0" dirty="0">
                <a:solidFill>
                  <a:schemeClr val="tx1"/>
                </a:solidFill>
                <a:effectLst/>
                <a:latin typeface="+mn-lt"/>
                <a:ea typeface="+mn-ea"/>
                <a:cs typeface="+mn-cs"/>
              </a:rPr>
              <a:t>&gt;&gt;&gt;&gt;&gt;&gt;&gt;&gt;&gt;&gt;&gt;&gt;&gt;&gt;&gt;&gt;&gt;</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I wish you all spoke with tongues, </a:t>
            </a:r>
            <a:r>
              <a:rPr lang="en-US" sz="1200" b="1" i="1" u="none" strike="noStrike" kern="1200" baseline="0" dirty="0">
                <a:solidFill>
                  <a:schemeClr val="tx1"/>
                </a:solidFill>
                <a:latin typeface="+mn-lt"/>
                <a:ea typeface="+mn-ea"/>
                <a:cs typeface="+mn-cs"/>
              </a:rPr>
              <a:t>but even more that you prophesied</a:t>
            </a:r>
            <a:r>
              <a:rPr lang="en-US" sz="1200" b="0" i="1" u="none" strike="noStrike" kern="1200" baseline="0" dirty="0">
                <a:solidFill>
                  <a:schemeClr val="tx1"/>
                </a:solidFill>
                <a:latin typeface="+mn-lt"/>
                <a:ea typeface="+mn-ea"/>
                <a:cs typeface="+mn-cs"/>
              </a:rPr>
              <a:t>; for he who prophesies is greater than he who speaks with tongues, </a:t>
            </a:r>
            <a:r>
              <a:rPr lang="en-US" sz="1200" b="1" i="1" u="none" strike="noStrike" kern="1200" baseline="0" dirty="0">
                <a:solidFill>
                  <a:schemeClr val="tx1"/>
                </a:solidFill>
                <a:latin typeface="+mn-lt"/>
                <a:ea typeface="+mn-ea"/>
                <a:cs typeface="+mn-cs"/>
              </a:rPr>
              <a:t>unless indeed he interprets</a:t>
            </a:r>
            <a:r>
              <a:rPr lang="en-US" sz="1200" b="0" i="1" u="none" strike="noStrike" kern="1200" baseline="0" dirty="0">
                <a:solidFill>
                  <a:schemeClr val="tx1"/>
                </a:solidFill>
                <a:latin typeface="+mn-lt"/>
                <a:ea typeface="+mn-ea"/>
                <a:cs typeface="+mn-cs"/>
              </a:rPr>
              <a:t>, that the church may receive edification.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If he interprets what he says, why speak in tongues in the first place?</a:t>
            </a:r>
          </a:p>
          <a:p>
            <a:r>
              <a:rPr lang="en-US" sz="1200" b="0" i="0" u="none" strike="noStrike" kern="1200" dirty="0">
                <a:solidFill>
                  <a:schemeClr val="tx1"/>
                </a:solidFill>
                <a:effectLst/>
                <a:latin typeface="+mn-lt"/>
                <a:ea typeface="+mn-ea"/>
                <a:cs typeface="+mn-cs"/>
              </a:rPr>
              <a:t>    1. </a:t>
            </a:r>
            <a:r>
              <a:rPr lang="en-US" sz="1200" b="1" i="0" u="none" strike="noStrike" kern="1200" dirty="0">
                <a:solidFill>
                  <a:schemeClr val="tx1"/>
                </a:solidFill>
                <a:effectLst/>
                <a:latin typeface="+mn-lt"/>
                <a:ea typeface="+mn-ea"/>
                <a:cs typeface="+mn-cs"/>
              </a:rPr>
              <a:t>I would have you all speak with tongues ...</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rPr>
              <a:t>The true gift was referred to here;</a:t>
            </a:r>
            <a:r>
              <a:rPr lang="en-US" sz="1200" b="0" i="0" u="none" strike="noStrike" kern="1200" dirty="0">
                <a:solidFill>
                  <a:schemeClr val="tx1"/>
                </a:solidFill>
                <a:effectLst/>
                <a:latin typeface="+mn-lt"/>
                <a:ea typeface="+mn-ea"/>
                <a:cs typeface="+mn-cs"/>
              </a:rPr>
              <a:t> but </a:t>
            </a:r>
            <a:r>
              <a:rPr lang="en-US" sz="1200" b="0" i="0" u="sng" strike="noStrike" kern="1200" dirty="0">
                <a:solidFill>
                  <a:schemeClr val="tx1"/>
                </a:solidFill>
                <a:effectLst>
                  <a:outerShdw blurRad="38100" dist="38100" dir="2700000" algn="tl">
                    <a:srgbClr val="000000">
                      <a:alpha val="43137"/>
                    </a:srgbClr>
                  </a:outerShdw>
                </a:effectLst>
                <a:latin typeface="+mn-lt"/>
                <a:ea typeface="+mn-ea"/>
                <a:cs typeface="+mn-cs"/>
              </a:rPr>
              <a:t>even of it </a:t>
            </a:r>
            <a:r>
              <a:rPr lang="en-US" sz="1200" b="0" i="0" u="none" strike="noStrike" kern="1200" dirty="0">
                <a:solidFill>
                  <a:schemeClr val="tx1"/>
                </a:solidFill>
                <a:effectLst/>
                <a:latin typeface="+mn-lt"/>
                <a:ea typeface="+mn-ea"/>
                <a:cs typeface="+mn-cs"/>
              </a:rPr>
              <a:t>the apostle said that </a:t>
            </a:r>
            <a:r>
              <a:rPr lang="en-US" sz="1200" b="1" i="0" u="none" strike="noStrike" kern="1200" dirty="0">
                <a:solidFill>
                  <a:schemeClr val="tx1"/>
                </a:solidFill>
                <a:effectLst/>
                <a:latin typeface="+mn-lt"/>
                <a:ea typeface="+mn-ea"/>
                <a:cs typeface="+mn-cs"/>
              </a:rPr>
              <a:t>teaching and edifying the church constituted a far better thing</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    2. </a:t>
            </a:r>
            <a:r>
              <a:rPr lang="en-US" sz="1200" b="1" i="0" u="none" strike="noStrike" kern="1200" dirty="0">
                <a:solidFill>
                  <a:schemeClr val="tx1"/>
                </a:solidFill>
                <a:effectLst/>
                <a:latin typeface="+mn-lt"/>
                <a:ea typeface="+mn-ea"/>
                <a:cs typeface="+mn-cs"/>
              </a:rPr>
              <a:t>Except he interpret ...</a:t>
            </a:r>
            <a:r>
              <a:rPr lang="en-US" sz="1200" b="0" i="0" u="none" strike="noStrike" kern="1200" dirty="0">
                <a:solidFill>
                  <a:schemeClr val="tx1"/>
                </a:solidFill>
                <a:effectLst/>
                <a:latin typeface="+mn-lt"/>
                <a:ea typeface="+mn-ea"/>
                <a:cs typeface="+mn-cs"/>
              </a:rPr>
              <a:t> Despite Paul's mention of the interpretation of tongues as a genuine gift, the possibility in view here that even the tongue-speaker himself might possess it, </a:t>
            </a:r>
            <a:r>
              <a:rPr lang="en-US" sz="1200" b="1" i="0" u="none" strike="noStrike" kern="1200" dirty="0">
                <a:solidFill>
                  <a:schemeClr val="tx1"/>
                </a:solidFill>
                <a:effectLst/>
                <a:latin typeface="+mn-lt"/>
                <a:ea typeface="+mn-ea"/>
                <a:cs typeface="+mn-cs"/>
              </a:rPr>
              <a:t>it does not appear </a:t>
            </a:r>
            <a:r>
              <a:rPr lang="en-US" sz="1200" b="0" i="0" u="none" strike="noStrike" kern="1200" dirty="0">
                <a:solidFill>
                  <a:schemeClr val="tx1"/>
                </a:solidFill>
                <a:effectLst/>
                <a:latin typeface="+mn-lt"/>
                <a:ea typeface="+mn-ea"/>
                <a:cs typeface="+mn-cs"/>
              </a:rPr>
              <a:t>in this chapter that any of the Corinthians were said to have this gift. </a:t>
            </a:r>
          </a:p>
          <a:p>
            <a:r>
              <a:rPr lang="en-US" sz="1200" b="0" i="0" u="none" strike="noStrike" kern="1200" dirty="0">
                <a:solidFill>
                  <a:schemeClr val="tx1"/>
                </a:solidFill>
                <a:effectLst/>
                <a:latin typeface="+mn-lt"/>
                <a:ea typeface="+mn-ea"/>
                <a:cs typeface="+mn-cs"/>
              </a:rPr>
              <a:t>    3. Only the possibility that they might have it is indicated.</a:t>
            </a:r>
          </a:p>
          <a:p>
            <a:r>
              <a:rPr lang="en-US" sz="1200" b="0" i="0" u="none" strike="noStrike" kern="1200" dirty="0">
                <a:solidFill>
                  <a:schemeClr val="tx1"/>
                </a:solidFill>
                <a:effectLst/>
                <a:latin typeface="+mn-lt"/>
                <a:ea typeface="+mn-ea"/>
                <a:cs typeface="+mn-cs"/>
              </a:rPr>
              <a:t>    4. </a:t>
            </a:r>
            <a:r>
              <a:rPr lang="en-US" sz="1200" b="1" i="0" u="none" strike="noStrike" kern="1200" dirty="0">
                <a:solidFill>
                  <a:schemeClr val="tx1"/>
                </a:solidFill>
                <a:effectLst/>
                <a:latin typeface="+mn-lt"/>
                <a:ea typeface="+mn-ea"/>
                <a:cs typeface="+mn-cs"/>
              </a:rPr>
              <a:t>Greater is he that </a:t>
            </a:r>
            <a:r>
              <a:rPr lang="en-US" sz="1200" b="1" i="0" u="none" strike="noStrike" kern="1200" dirty="0" err="1">
                <a:solidFill>
                  <a:schemeClr val="tx1"/>
                </a:solidFill>
                <a:effectLst/>
                <a:latin typeface="+mn-lt"/>
                <a:ea typeface="+mn-ea"/>
                <a:cs typeface="+mn-cs"/>
              </a:rPr>
              <a:t>prophesieth</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The teacher did more good, and was therefore greater than the tongue-speaker</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5</a:t>
            </a:fld>
            <a:endParaRPr lang="en-US"/>
          </a:p>
        </p:txBody>
      </p:sp>
    </p:spTree>
    <p:extLst>
      <p:ext uri="{BB962C8B-B14F-4D97-AF65-F5344CB8AC3E}">
        <p14:creationId xmlns:p14="http://schemas.microsoft.com/office/powerpoint/2010/main" val="1075719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God is among us will aid in “Keeping each other going”.</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Pursue love, and desire spiritual gifts, but especially that you may prophesy</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 Corinthians 14:1</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 In this the third chapter of Paul's writings </a:t>
            </a:r>
            <a:r>
              <a:rPr lang="en-US" sz="1200" b="0" i="0" u="sng" strike="noStrike" kern="1200" dirty="0">
                <a:solidFill>
                  <a:schemeClr val="tx1"/>
                </a:solidFill>
                <a:effectLst/>
                <a:latin typeface="Times New Roman" panose="02020603050405020304" pitchFamily="18" charset="0"/>
                <a:ea typeface="+mn-ea"/>
                <a:cs typeface="Times New Roman" panose="02020603050405020304" pitchFamily="18" charset="0"/>
              </a:rPr>
              <a:t>specifically related to tongue speaking and other spiritual gifts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the full thrust of his purpose is revealed.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2. It is the conviction of many writers that: nothing in the history of the church has been any more misunderstood than this chapter.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 One can only be amazed at the near-universal acceptance of the idea that what those Corinthians were doing was actually</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CAUSED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by the Holy Spirit!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4. This is viewed as totally wrong with regard to all of the conduct which demanded Paul's attention</a:t>
            </a:r>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5. It may not be denied that there was a</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REAL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gift of tongues belonging to some in Corinth, although this chapter does not give us much information on how that genuine gift operated.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6. Many commentators believe that the</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LEGITIMATE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gift of tongues at Corinth was no different from what it was on Pentecost; and there is a considerable weight of evidence to support this.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7. Paul and Luke were friends; and the use of the same word to describe God's gift is used here which is used in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Acts 2</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since Acts was written by Luke at a time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after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Paul wrote the Corinthians, "It would seem logical that Luke would have noted the distinction between the two phenomena,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if any existed</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baseline="30000" dirty="0">
                <a:solidFill>
                  <a:schemeClr val="tx1"/>
                </a:solidFill>
                <a:effectLst/>
                <a:latin typeface="Times New Roman" panose="02020603050405020304" pitchFamily="18" charset="0"/>
                <a:ea typeface="+mn-ea"/>
                <a:cs typeface="Times New Roman" panose="02020603050405020304" pitchFamily="18" charset="0"/>
              </a:rPr>
              <a:t>[1]</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8. However, Paul taught that there was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 genuine gift of "interpretation of tongues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1 Corinthians 12:10</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this has the effect of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denying the gift at Corinth</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of any identity with the miracle of Pentecost,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where no interpreter was needed</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9. Furthermore, Paul allowed that when an interpreter was present, </a:t>
            </a:r>
            <a:r>
              <a:rPr lang="en-US" sz="1200" b="0" i="0" u="sng" strike="noStrike" kern="1200" dirty="0">
                <a:solidFill>
                  <a:schemeClr val="tx1"/>
                </a:solidFill>
                <a:effectLst/>
                <a:latin typeface="Times New Roman" panose="02020603050405020304" pitchFamily="18" charset="0"/>
                <a:ea typeface="+mn-ea"/>
                <a:cs typeface="Times New Roman" panose="02020603050405020304" pitchFamily="18" charset="0"/>
              </a:rPr>
              <a:t>along with other prescribed conditions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the gift at Corinth might properly be used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1"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1 Corinthians 14:27</a:t>
            </a:r>
            <a:r>
              <a:rPr lang="en-US" sz="1200" b="1" i="1"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10. From this, it seems mandatory to view the genuine gift at Corinth as </a:t>
            </a:r>
            <a:r>
              <a:rPr lang="en-US" sz="1200" b="0" i="0" u="sng" strike="noStrike" kern="1200" dirty="0">
                <a:solidFill>
                  <a:schemeClr val="tx1"/>
                </a:solidFill>
                <a:effectLst/>
                <a:latin typeface="Times New Roman" panose="02020603050405020304" pitchFamily="18" charset="0"/>
                <a:ea typeface="+mn-ea"/>
                <a:cs typeface="Times New Roman" panose="02020603050405020304" pitchFamily="18" charset="0"/>
              </a:rPr>
              <a:t>different from that of Pentecost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and also of far less importance, even that genuine gift (at Corinth) being by Paul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ranked last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among spiritual gifts.</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11. The genuine gift (at Corinth) was never exercised by Paul, who surely had the gift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1 Corinthians 14:18</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in public assemblies of the church, at least as far as the record goes, and based upon his stated refusal to use it at Corinth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1 Corinthians 14:6</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pPr rtl="0"/>
            <a:r>
              <a:rPr lang="en-US" sz="1200" b="0" i="1" u="none" strike="noStrike" kern="1200" baseline="0" dirty="0">
                <a:solidFill>
                  <a:schemeClr val="tx1"/>
                </a:solidFill>
                <a:latin typeface="+mn-lt"/>
                <a:ea typeface="+mn-ea"/>
                <a:cs typeface="+mn-cs"/>
              </a:rPr>
              <a:t>But now, brethren, </a:t>
            </a:r>
            <a:r>
              <a:rPr lang="en-US" sz="1200" b="1" i="1" u="sng" strike="noStrike" kern="1200" baseline="0" dirty="0">
                <a:solidFill>
                  <a:schemeClr val="tx1"/>
                </a:solidFill>
                <a:latin typeface="+mn-lt"/>
                <a:ea typeface="+mn-ea"/>
                <a:cs typeface="+mn-cs"/>
              </a:rPr>
              <a:t>if I come to you </a:t>
            </a:r>
            <a:r>
              <a:rPr lang="en-US" sz="1200" b="0" i="1" u="sng" strike="noStrike" kern="1200" baseline="0" dirty="0">
                <a:solidFill>
                  <a:schemeClr val="tx1"/>
                </a:solidFill>
                <a:latin typeface="+mn-lt"/>
                <a:ea typeface="+mn-ea"/>
                <a:cs typeface="+mn-cs"/>
              </a:rPr>
              <a:t>speaking with tongues, what shall I profit you</a:t>
            </a:r>
            <a:r>
              <a:rPr lang="en-US" sz="1200" b="0" i="1" u="none" strike="noStrike" kern="1200" baseline="0" dirty="0">
                <a:solidFill>
                  <a:schemeClr val="tx1"/>
                </a:solidFill>
                <a:latin typeface="+mn-lt"/>
                <a:ea typeface="+mn-ea"/>
                <a:cs typeface="+mn-cs"/>
              </a:rPr>
              <a:t> unless I speak to you either by revelation, by knowledge, by prophesying, or by teaching?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14:6</a:t>
            </a:r>
            <a:r>
              <a:rPr lang="en-US" sz="1200" b="0" i="0" u="none" strike="noStrike" kern="1200" baseline="0" dirty="0">
                <a:solidFill>
                  <a:schemeClr val="tx1"/>
                </a:solidFill>
                <a:latin typeface="+mn-lt"/>
                <a:ea typeface="+mn-ea"/>
                <a:cs typeface="+mn-cs"/>
              </a:rPr>
              <a:t>)</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12. Paul's use of the gift, it is generally agreed, was either privately or in some missionary effort, there being utterly no word of either in the New Testament.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13. Certainly, he didn't do it in church assemblies.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The question persists regarding the authenticity of those Corinthian tongues.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14. Can it be supposed that the Holy Spirit which led Paul to hide his gift and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never use it publicly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can we suppose that the same Holy Spirit was moving in those Corinthians?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No!</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15. Whatever the genuine gift was (at Corinth), there is simply no glimpse whatever of it in this chapter.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16. The genuine gift had to be either identical with that of Pentecost, or a far lesser thing given for the encouragement of individuals and to be used privately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1 Corinthians 14:4</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sng"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But he who prophesies speaks edification and exhortation and comfort to men.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 Corinthians 14:3</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 Even the utility of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gift of prophecy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was here said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to perform the same services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usually associated with ordinary teaching. </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 This shows how unspectacular it was as compared with tongues.</a:t>
            </a:r>
          </a:p>
          <a:p>
            <a:pPr rtl="0"/>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 We need Words of Encouragement, not counterfeit tongues. </a:t>
            </a:r>
            <a:r>
              <a:rPr lang="en-US" altLang="en-US" dirty="0"/>
              <a:t>(in order to build strength, encouragement, comfort) </a:t>
            </a:r>
          </a:p>
          <a:p>
            <a:pPr rtl="0"/>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FALSE GIFT OF TONGUES</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  By the above title is meant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the counterfeit, faked and pretended gift of tongues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Billy Graham said of tongues in the United States at this present time (March 26,1976), "</a:t>
            </a:r>
            <a:r>
              <a:rPr lang="en-US" sz="1200" b="0" i="1" u="none" strike="noStrike" kern="1200" dirty="0">
                <a:solidFill>
                  <a:schemeClr val="tx1"/>
                </a:solidFill>
                <a:effectLst/>
                <a:latin typeface="Times New Roman" panose="02020603050405020304" pitchFamily="18" charset="0"/>
                <a:ea typeface="+mn-ea"/>
                <a:cs typeface="Times New Roman" panose="02020603050405020304" pitchFamily="18" charset="0"/>
              </a:rPr>
              <a:t>There is much that is counterfeit ... tongues are no evidence that a person has been baptized in the Holy Spirit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baseline="30000" dirty="0">
                <a:solidFill>
                  <a:schemeClr val="tx1"/>
                </a:solidFill>
                <a:effectLst/>
                <a:latin typeface="Times New Roman" panose="02020603050405020304" pitchFamily="18" charset="0"/>
                <a:ea typeface="+mn-ea"/>
                <a:cs typeface="Times New Roman" panose="02020603050405020304" pitchFamily="18" charset="0"/>
              </a:rPr>
              <a:t>[2]</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b. It is clearly evident that the genuine gift of tongues, whether like those at Pentecost or at Corinth, perished with the age of miracles, and that all of the tongue-speaking of this generation is spurious.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c. Graham was correct about the "counterfeit" aspect of it.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d. Barclay also observed this and suggested how it comes about:</a:t>
            </a:r>
          </a:p>
          <a:p>
            <a:r>
              <a:rPr lang="en-US" dirty="0">
                <a:latin typeface="Times New Roman" panose="02020603050405020304" pitchFamily="18" charset="0"/>
                <a:cs typeface="Times New Roman" panose="02020603050405020304" pitchFamily="18" charset="0"/>
              </a:rPr>
              <a:t>            (1.) It (the true gift) was a dangerous gift ... greatly admired, and the possessor was very liable to develop a certain spiritual pride in his gift ... The very desire to possess it produced, at least in some, a kind of self-hypnotism and a kind of deliberately induced hysteria which issued in a completely false and deluded and synthetic speaking in tongues.</a:t>
            </a:r>
            <a:r>
              <a:rPr lang="en-US" sz="1200" b="1" kern="1200" baseline="30000" dirty="0">
                <a:solidFill>
                  <a:schemeClr val="tx1"/>
                </a:solidFill>
                <a:effectLst/>
                <a:latin typeface="Times New Roman" panose="02020603050405020304" pitchFamily="18" charset="0"/>
                <a:ea typeface="+mn-ea"/>
                <a:cs typeface="Times New Roman" panose="02020603050405020304" pitchFamily="18" charset="0"/>
              </a:rPr>
              <a:t>[3]</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2. The phenomenon called tongue-speaking can be faked; this writer has seen it faked; and the simple truth is that anybody can fake it.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3. Such a thing, of course, can also be produced through the influence of a kind of mob psychology which is sometimes evidenced in religious groups.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4. There is no understanding of this chapter without taking into account the falsity of those Corinthians tongues, but at the same time not denying a legitimate gift as then existing and having been prostituted to unholy ends.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5. This indeed posed a delicate problem.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6. How could the darnel be pulled up without rooting up the wheat?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7. Paul's method of doing so was a marvel.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He simply issued apostolic orders that would inevitably, if followed, diminish and destroy the bad gift, while at the same time cautioning "not to forbid to speak in tongues"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1 Corinthians 14:39</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b. Metz said, "It was difficult to distinguish the valid gift (of tongues) ... from an invalid expression of personal exultation.</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8.  It should be remembered, however, that the disappearance of apostolic miracles has removed the necessity of confusion with regard to tongue-speaking.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9. The only kind that has ever existed since the age of the apostles has been the kind Billy Graham called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counterfeit.</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10. Why has the phenomenon of counterfeit tongues persisted?</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It has been produced by people who earnestly desire to do it, and who have been led to believe it is Scriptural because of the inaccurate and misleading words in many of the "translations" of the New Testament in vogue today. For the prime example of this,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9">
                  <a:extLst>
                    <a:ext uri="{A12FA001-AC4F-418D-AE19-62706E023703}">
                      <ahyp:hlinkClr xmlns:ahyp="http://schemas.microsoft.com/office/drawing/2018/hyperlinkcolor" val="tx"/>
                    </a:ext>
                  </a:extLst>
                </a:hlinkClick>
              </a:rPr>
              <a:t>Mark 16:18</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in the Gospel of Mark.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b. Such persons are sincere, to be sure, but sincerely wrong.</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11. However, there is another force operative in the tongue-</a:t>
            </a:r>
            <a:r>
              <a:rPr lang="en-US" sz="1200" b="0" i="0" u="none" strike="noStrike" kern="1200" dirty="0" err="1">
                <a:solidFill>
                  <a:schemeClr val="tx1"/>
                </a:solidFill>
                <a:effectLst/>
                <a:latin typeface="Times New Roman" panose="02020603050405020304" pitchFamily="18" charset="0"/>
                <a:ea typeface="+mn-ea"/>
                <a:cs typeface="Times New Roman" panose="02020603050405020304" pitchFamily="18" charset="0"/>
              </a:rPr>
              <a:t>speakings</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of post-apostolic times, and that is </a:t>
            </a:r>
            <a:r>
              <a:rPr lang="en-US" sz="1200" b="1" i="0" u="none" strike="noStrike" kern="1200" dirty="0">
                <a:solidFill>
                  <a:schemeClr val="tx1"/>
                </a:solidFill>
                <a:effectLst/>
                <a:latin typeface="Times New Roman" panose="02020603050405020304" pitchFamily="18" charset="0"/>
                <a:ea typeface="+mn-ea"/>
                <a:cs typeface="Times New Roman" panose="02020603050405020304" pitchFamily="18" charset="0"/>
              </a:rPr>
              <a:t>satanic instigation</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a. The pride, vainglory, envy, strife, factionalism, etc., which marked the original outbreak of counterfeit tongues was of Satan; and it may not be doubted that the evil one is still active in such things as the recurring appearance of tongue-speaking throughout Christian history.</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&gt;&gt;&gt;&gt;&gt;&gt;&gt;&gt;&gt;&gt;&gt;&gt;&gt;&gt;&gt;&gt;&gt;&gt;&gt;&gt;&gt;&gt;&gt;&gt;&gt;</a:t>
            </a:r>
          </a:p>
        </p:txBody>
      </p:sp>
      <p:sp>
        <p:nvSpPr>
          <p:cNvPr id="4" name="Slide Number Placeholder 3"/>
          <p:cNvSpPr>
            <a:spLocks noGrp="1"/>
          </p:cNvSpPr>
          <p:nvPr>
            <p:ph type="sldNum" sz="quarter" idx="5"/>
          </p:nvPr>
        </p:nvSpPr>
        <p:spPr/>
        <p:txBody>
          <a:bodyPr/>
          <a:lstStyle/>
          <a:p>
            <a:fld id="{A86F33CD-5DF9-4C09-9613-8A5A31B81BC4}" type="slidenum">
              <a:rPr lang="en-US" smtClean="0"/>
              <a:t>6</a:t>
            </a:fld>
            <a:endParaRPr lang="en-US"/>
          </a:p>
        </p:txBody>
      </p:sp>
    </p:spTree>
    <p:extLst>
      <p:ext uri="{BB962C8B-B14F-4D97-AF65-F5344CB8AC3E}">
        <p14:creationId xmlns:p14="http://schemas.microsoft.com/office/powerpoint/2010/main" val="24942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    With God among you, what should your personal participation in worship be?</a:t>
            </a:r>
          </a:p>
          <a:p>
            <a:pPr rtl="0"/>
            <a:r>
              <a:rPr lang="en-US" sz="1200" b="0" i="1" u="none" strike="noStrike" kern="1200" baseline="0" dirty="0">
                <a:solidFill>
                  <a:schemeClr val="tx1"/>
                </a:solidFill>
                <a:latin typeface="+mn-lt"/>
                <a:ea typeface="+mn-ea"/>
                <a:cs typeface="+mn-cs"/>
              </a:rPr>
              <a:t>&gt;&gt;&gt;&gt;&gt;&gt;&gt;&gt;&gt;&gt;&gt;&gt;&gt;&gt;&gt;&gt;&gt;&gt;&gt;&gt;&gt;</a:t>
            </a:r>
          </a:p>
          <a:p>
            <a:pPr rtl="0"/>
            <a:r>
              <a:rPr lang="en-US" sz="1200" b="0" i="1" u="none" strike="noStrike" kern="1200" baseline="0" dirty="0">
                <a:solidFill>
                  <a:schemeClr val="tx1"/>
                </a:solidFill>
                <a:latin typeface="+mn-lt"/>
                <a:ea typeface="+mn-ea"/>
                <a:cs typeface="+mn-cs"/>
              </a:rPr>
              <a:t>    1. What is the conclusion then? I will pray with the spirit, and I will also pray with the understanding. I will sing with the spirit, and I will also sing with the understanding.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14:15</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2. </a:t>
            </a:r>
            <a:r>
              <a:rPr lang="en-US" sz="1200" b="1" i="0" u="none" strike="noStrike" kern="1200" dirty="0">
                <a:solidFill>
                  <a:schemeClr val="tx1"/>
                </a:solidFill>
                <a:effectLst/>
                <a:latin typeface="+mn-lt"/>
                <a:ea typeface="+mn-ea"/>
                <a:cs typeface="+mn-cs"/>
              </a:rPr>
              <a:t>What is it then? ...</a:t>
            </a:r>
            <a:r>
              <a:rPr lang="en-US" sz="1200" b="0" i="0" u="none" strike="noStrike" kern="1200" dirty="0">
                <a:solidFill>
                  <a:schemeClr val="tx1"/>
                </a:solidFill>
                <a:effectLst/>
                <a:latin typeface="+mn-lt"/>
                <a:ea typeface="+mn-ea"/>
                <a:cs typeface="+mn-cs"/>
              </a:rPr>
              <a:t> McGarvey understood this as idiomatic for "What is the conclusion of the argument?"</a:t>
            </a:r>
          </a:p>
          <a:p>
            <a:pPr rtl="0"/>
            <a:r>
              <a:rPr lang="en-US" sz="1200" b="0" i="0" u="none" strike="noStrike" kern="1200" dirty="0">
                <a:solidFill>
                  <a:schemeClr val="tx1"/>
                </a:solidFill>
                <a:effectLst/>
                <a:latin typeface="+mn-lt"/>
                <a:ea typeface="+mn-ea"/>
                <a:cs typeface="+mn-cs"/>
              </a:rPr>
              <a:t>    3. We might state the argument as this: "</a:t>
            </a:r>
            <a:r>
              <a:rPr lang="en-US" sz="1200" b="0" i="0" u="sng" strike="noStrike" kern="1200" dirty="0">
                <a:solidFill>
                  <a:schemeClr val="tx1"/>
                </a:solidFill>
                <a:effectLst/>
                <a:latin typeface="+mn-lt"/>
                <a:ea typeface="+mn-ea"/>
                <a:cs typeface="+mn-cs"/>
              </a:rPr>
              <a:t>Therefore, let's have no more of this tongue business in the songs and prayers</a:t>
            </a:r>
            <a:r>
              <a:rPr lang="en-US" sz="1200" b="0" i="0" u="none" strike="noStrike" kern="1200" dirty="0">
                <a:solidFill>
                  <a:schemeClr val="tx1"/>
                </a:solidFill>
                <a:effectLst/>
                <a:latin typeface="+mn-lt"/>
                <a:ea typeface="+mn-ea"/>
                <a:cs typeface="+mn-cs"/>
              </a:rPr>
              <a:t>; let everything be done in a language everybody can understand."</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Otherwise, if you bless with the spirit, how will he who occupies the place of the uninformed say "</a:t>
            </a:r>
            <a:r>
              <a:rPr lang="en-US" sz="1200" b="1" i="1" u="none" strike="noStrike" kern="1200" baseline="0" dirty="0">
                <a:solidFill>
                  <a:schemeClr val="tx1"/>
                </a:solidFill>
                <a:latin typeface="+mn-lt"/>
                <a:ea typeface="+mn-ea"/>
                <a:cs typeface="+mn-cs"/>
              </a:rPr>
              <a:t>Amen</a:t>
            </a:r>
            <a:r>
              <a:rPr lang="en-US" sz="1200" b="0" i="1" u="none" strike="noStrike" kern="1200" baseline="0" dirty="0">
                <a:solidFill>
                  <a:schemeClr val="tx1"/>
                </a:solidFill>
                <a:latin typeface="+mn-lt"/>
                <a:ea typeface="+mn-ea"/>
                <a:cs typeface="+mn-cs"/>
              </a:rPr>
              <a:t>" at your giving of thanks, since he does not understand what you say? For you indeed give thanks well, but the other </a:t>
            </a:r>
            <a:r>
              <a:rPr lang="en-US" sz="1200" b="1" i="1" u="none" strike="noStrike" kern="1200" baseline="0" dirty="0">
                <a:solidFill>
                  <a:schemeClr val="tx1"/>
                </a:solidFill>
                <a:latin typeface="+mn-lt"/>
                <a:ea typeface="+mn-ea"/>
                <a:cs typeface="+mn-cs"/>
              </a:rPr>
              <a:t>is not edified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14:16-17</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4. </a:t>
            </a:r>
            <a:r>
              <a:rPr lang="en-US" sz="1200" b="1" i="0" u="none" strike="noStrike" kern="1200" dirty="0">
                <a:solidFill>
                  <a:schemeClr val="tx1"/>
                </a:solidFill>
                <a:effectLst/>
                <a:latin typeface="+mn-lt"/>
                <a:ea typeface="+mn-ea"/>
                <a:cs typeface="+mn-cs"/>
              </a:rPr>
              <a:t>Say the Amen ...</a:t>
            </a:r>
            <a:r>
              <a:rPr lang="en-US" sz="1200" b="0" i="0" u="none" strike="noStrike" kern="1200" dirty="0">
                <a:solidFill>
                  <a:schemeClr val="tx1"/>
                </a:solidFill>
                <a:effectLst/>
                <a:latin typeface="+mn-lt"/>
                <a:ea typeface="+mn-ea"/>
                <a:cs typeface="+mn-cs"/>
              </a:rPr>
              <a:t> It was customary from the earliest times for Christians to say Amen to the public prayers and thanksgivings of the church. </a:t>
            </a:r>
          </a:p>
          <a:p>
            <a:pPr rtl="0"/>
            <a:r>
              <a:rPr lang="en-US" sz="1200" b="0" i="0" u="none" strike="noStrike" kern="1200" dirty="0">
                <a:solidFill>
                  <a:schemeClr val="tx1"/>
                </a:solidFill>
                <a:effectLst/>
                <a:latin typeface="+mn-lt"/>
                <a:ea typeface="+mn-ea"/>
                <a:cs typeface="+mn-cs"/>
              </a:rPr>
              <a:t>    5. Any use of a tongue in such prayers </a:t>
            </a:r>
            <a:r>
              <a:rPr lang="en-US" sz="1200" b="1" i="0" u="none" strike="noStrike" kern="1200" dirty="0">
                <a:solidFill>
                  <a:schemeClr val="tx1"/>
                </a:solidFill>
                <a:effectLst/>
                <a:latin typeface="+mn-lt"/>
                <a:ea typeface="+mn-ea"/>
                <a:cs typeface="+mn-cs"/>
              </a:rPr>
              <a:t>contravened the purpose of congregational participation</a:t>
            </a:r>
            <a:r>
              <a:rPr lang="en-US" sz="1200" b="0" i="0" u="none" strike="noStrike" kern="1200" dirty="0">
                <a:solidFill>
                  <a:schemeClr val="tx1"/>
                </a:solidFill>
                <a:effectLst/>
                <a:latin typeface="+mn-lt"/>
                <a:ea typeface="+mn-ea"/>
                <a:cs typeface="+mn-cs"/>
              </a:rPr>
              <a:t> in the public prayers; and it is an error, therefore, to suppose that the Holy Spirit was guiding those tongue-speakers to do anything of that kind. </a:t>
            </a:r>
          </a:p>
          <a:p>
            <a:pPr rtl="0"/>
            <a:r>
              <a:rPr lang="en-US" sz="1200" b="0" i="0" u="none" strike="noStrike" kern="1200" dirty="0">
                <a:solidFill>
                  <a:schemeClr val="tx1"/>
                </a:solidFill>
                <a:effectLst/>
                <a:latin typeface="+mn-lt"/>
                <a:ea typeface="+mn-ea"/>
                <a:cs typeface="+mn-cs"/>
              </a:rPr>
              <a:t>    6. The Blessed Spirit never operated against the will of God.</a:t>
            </a:r>
            <a:endParaRPr lang="en-US" sz="1200" b="0" i="0" u="none" strike="noStrike" kern="1200" baseline="0" dirty="0">
              <a:solidFill>
                <a:schemeClr val="tx1"/>
              </a:solidFill>
              <a:latin typeface="+mn-lt"/>
              <a:ea typeface="+mn-ea"/>
              <a:cs typeface="+mn-cs"/>
            </a:endParaRPr>
          </a:p>
          <a:p>
            <a:pPr rtl="0"/>
            <a:r>
              <a:rPr lang="en-US" sz="1200" b="0" i="0" u="none" strike="noStrike" kern="1200" dirty="0">
                <a:solidFill>
                  <a:schemeClr val="tx1"/>
                </a:solidFill>
                <a:effectLst/>
                <a:latin typeface="+mn-lt"/>
                <a:ea typeface="+mn-ea"/>
                <a:cs typeface="+mn-cs"/>
              </a:rPr>
              <a:t>    7. Therefore, we view Paul's words, </a:t>
            </a:r>
            <a:r>
              <a:rPr lang="en-US" sz="1200" b="0" i="1" u="none" strike="noStrike" kern="1200" dirty="0">
                <a:solidFill>
                  <a:schemeClr val="tx1"/>
                </a:solidFill>
                <a:effectLst/>
                <a:latin typeface="+mn-lt"/>
                <a:ea typeface="+mn-ea"/>
                <a:cs typeface="+mn-cs"/>
              </a:rPr>
              <a:t>"</a:t>
            </a:r>
            <a:r>
              <a:rPr lang="en-US" sz="1200" b="0" i="1" u="none" strike="noStrike" kern="1200" baseline="0" dirty="0">
                <a:solidFill>
                  <a:schemeClr val="tx1"/>
                </a:solidFill>
                <a:latin typeface="+mn-lt"/>
                <a:ea typeface="+mn-ea"/>
                <a:cs typeface="+mn-cs"/>
              </a:rPr>
              <a:t>For you indeed give thanks well</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as </a:t>
            </a:r>
            <a:r>
              <a:rPr lang="en-US" sz="1200" b="1" i="0" u="none" strike="noStrike" kern="1200" dirty="0">
                <a:solidFill>
                  <a:schemeClr val="tx1"/>
                </a:solidFill>
                <a:effectLst/>
                <a:latin typeface="+mn-lt"/>
                <a:ea typeface="+mn-ea"/>
                <a:cs typeface="+mn-cs"/>
              </a:rPr>
              <a:t>absolutely sarcastic</a:t>
            </a:r>
            <a:r>
              <a:rPr lang="en-US" sz="1200" b="0" i="0" u="none" strike="noStrike" kern="1200" dirty="0">
                <a:solidFill>
                  <a:schemeClr val="tx1"/>
                </a:solidFill>
                <a:effectLst/>
                <a:latin typeface="+mn-lt"/>
                <a:ea typeface="+mn-ea"/>
                <a:cs typeface="+mn-cs"/>
              </a:rPr>
              <a:t>, meaning that no matter </a:t>
            </a:r>
            <a:r>
              <a:rPr lang="en-US" sz="1200" b="1" i="0" u="none" strike="noStrike" kern="1200" dirty="0">
                <a:solidFill>
                  <a:schemeClr val="tx1"/>
                </a:solidFill>
                <a:effectLst/>
                <a:latin typeface="+mn-lt"/>
                <a:ea typeface="+mn-ea"/>
                <a:cs typeface="+mn-cs"/>
              </a:rPr>
              <a:t>how "well" </a:t>
            </a:r>
            <a:r>
              <a:rPr lang="en-US" sz="1200" b="0" i="0" u="none" strike="noStrike" kern="1200" dirty="0">
                <a:solidFill>
                  <a:schemeClr val="tx1"/>
                </a:solidFill>
                <a:effectLst/>
                <a:latin typeface="+mn-lt"/>
                <a:ea typeface="+mn-ea"/>
                <a:cs typeface="+mn-cs"/>
              </a:rPr>
              <a:t>they thought they were giving thanks, </a:t>
            </a:r>
            <a:r>
              <a:rPr lang="en-US" sz="1200" b="0" i="0" u="sng" strike="noStrike" kern="1200" dirty="0">
                <a:solidFill>
                  <a:schemeClr val="tx1"/>
                </a:solidFill>
                <a:effectLst/>
                <a:latin typeface="+mn-lt"/>
                <a:ea typeface="+mn-ea"/>
                <a:cs typeface="+mn-cs"/>
              </a:rPr>
              <a:t>the Holy Spirit was opposed to what they were doing</a:t>
            </a:r>
            <a:r>
              <a:rPr lang="en-US" sz="1200" b="0" i="0" u="none" strike="noStrike" kern="1200" dirty="0">
                <a:solidFill>
                  <a:schemeClr val="tx1"/>
                </a:solidFill>
                <a:effectLst/>
                <a:latin typeface="+mn-lt"/>
                <a:ea typeface="+mn-ea"/>
                <a:cs typeface="+mn-cs"/>
              </a:rPr>
              <a:t>, on the simple grounds that the rest of the congregation would not know "what thou </a:t>
            </a:r>
            <a:r>
              <a:rPr lang="en-US" sz="1200" b="0" i="0" u="none" strike="noStrike" kern="1200" dirty="0" err="1">
                <a:solidFill>
                  <a:schemeClr val="tx1"/>
                </a:solidFill>
                <a:effectLst/>
                <a:latin typeface="+mn-lt"/>
                <a:ea typeface="+mn-ea"/>
                <a:cs typeface="+mn-cs"/>
              </a:rPr>
              <a:t>sayest</a:t>
            </a:r>
            <a:r>
              <a:rPr lang="en-US" sz="1200" b="0" i="0" u="none" strike="noStrike" kern="1200" dirty="0">
                <a:solidFill>
                  <a:schemeClr val="tx1"/>
                </a:solidFill>
                <a:effectLst/>
                <a:latin typeface="+mn-lt"/>
                <a:ea typeface="+mn-ea"/>
                <a:cs typeface="+mn-cs"/>
              </a:rPr>
              <a:t>." </a:t>
            </a:r>
          </a:p>
          <a:p>
            <a:pPr rtl="0"/>
            <a:r>
              <a:rPr lang="en-US" sz="1200" b="0" i="0" u="none" strike="noStrike" kern="1200" dirty="0">
                <a:solidFill>
                  <a:schemeClr val="tx1"/>
                </a:solidFill>
                <a:effectLst/>
                <a:latin typeface="+mn-lt"/>
                <a:ea typeface="+mn-ea"/>
                <a:cs typeface="+mn-cs"/>
              </a:rPr>
              <a:t>    8. It is the failure to see the essential sin of that </a:t>
            </a:r>
            <a:r>
              <a:rPr lang="en-US" sz="1200" b="1" i="0" u="none" strike="noStrike" kern="1200" dirty="0">
                <a:solidFill>
                  <a:schemeClr val="tx1"/>
                </a:solidFill>
                <a:effectLst/>
                <a:latin typeface="+mn-lt"/>
                <a:ea typeface="+mn-ea"/>
                <a:cs typeface="+mn-cs"/>
              </a:rPr>
              <a:t>whole tongue-speaking outburst </a:t>
            </a:r>
            <a:r>
              <a:rPr lang="en-US" sz="1200" b="0" i="0" u="none" strike="noStrike" kern="1200" dirty="0">
                <a:solidFill>
                  <a:schemeClr val="tx1"/>
                </a:solidFill>
                <a:effectLst/>
                <a:latin typeface="+mn-lt"/>
                <a:ea typeface="+mn-ea"/>
                <a:cs typeface="+mn-cs"/>
              </a:rPr>
              <a:t>(of both kinds) which has blinded people to the teaching of this chapter. </a:t>
            </a:r>
          </a:p>
          <a:p>
            <a:pPr rtl="0"/>
            <a:r>
              <a:rPr lang="en-US" sz="1200" b="0" i="0" u="none" strike="noStrike" kern="1200" dirty="0">
                <a:solidFill>
                  <a:schemeClr val="tx1"/>
                </a:solidFill>
                <a:effectLst/>
                <a:latin typeface="+mn-lt"/>
                <a:ea typeface="+mn-ea"/>
                <a:cs typeface="+mn-cs"/>
              </a:rPr>
              <a:t>    9. To suppose that the Holy Spirit was actually guiding those ostentatious leaders </a:t>
            </a:r>
            <a:r>
              <a:rPr lang="en-US" sz="1200" b="0" i="0" u="sng" strike="noStrike" kern="1200" dirty="0">
                <a:solidFill>
                  <a:schemeClr val="tx1"/>
                </a:solidFill>
                <a:effectLst/>
                <a:latin typeface="+mn-lt"/>
                <a:ea typeface="+mn-ea"/>
                <a:cs typeface="+mn-cs"/>
              </a:rPr>
              <a:t>of the public prayers, or songs</a:t>
            </a:r>
            <a:r>
              <a:rPr lang="en-US" sz="1200" b="0" i="0" u="none" strike="noStrike" kern="1200" dirty="0">
                <a:solidFill>
                  <a:schemeClr val="tx1"/>
                </a:solidFill>
                <a:effectLst/>
                <a:latin typeface="+mn-lt"/>
                <a:ea typeface="+mn-ea"/>
                <a:cs typeface="+mn-cs"/>
              </a:rPr>
              <a:t>, so that they were doing so in tongues, is absolutely an impossibility.</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7</a:t>
            </a:fld>
            <a:endParaRPr lang="en-US"/>
          </a:p>
        </p:txBody>
      </p:sp>
    </p:spTree>
    <p:extLst>
      <p:ext uri="{BB962C8B-B14F-4D97-AF65-F5344CB8AC3E}">
        <p14:creationId xmlns:p14="http://schemas.microsoft.com/office/powerpoint/2010/main" val="77080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I thank my God </a:t>
            </a:r>
            <a:r>
              <a:rPr lang="en-US" sz="1200" b="0" i="1" u="sng" strike="noStrike" kern="1200" baseline="0" dirty="0">
                <a:solidFill>
                  <a:schemeClr val="tx1"/>
                </a:solidFill>
                <a:latin typeface="+mn-lt"/>
                <a:ea typeface="+mn-ea"/>
                <a:cs typeface="+mn-cs"/>
              </a:rPr>
              <a:t>I speak with tongues more than you all</a:t>
            </a:r>
            <a:r>
              <a:rPr lang="en-US" sz="1200" b="0" i="1" u="none" strike="noStrike" kern="1200" baseline="0" dirty="0">
                <a:solidFill>
                  <a:schemeClr val="tx1"/>
                </a:solidFill>
                <a:latin typeface="+mn-lt"/>
                <a:ea typeface="+mn-ea"/>
                <a:cs typeface="+mn-cs"/>
              </a:rPr>
              <a:t>; yet in the church </a:t>
            </a:r>
            <a:r>
              <a:rPr lang="en-US" sz="1200" b="1" i="1" u="none" strike="noStrike" kern="1200" baseline="0" dirty="0">
                <a:solidFill>
                  <a:schemeClr val="tx1"/>
                </a:solidFill>
                <a:latin typeface="+mn-lt"/>
                <a:ea typeface="+mn-ea"/>
                <a:cs typeface="+mn-cs"/>
              </a:rPr>
              <a:t>I would rather speak five words with my understanding</a:t>
            </a:r>
            <a:r>
              <a:rPr lang="en-US" sz="1200" b="0" i="1" u="none" strike="noStrike" kern="1200" baseline="0" dirty="0">
                <a:solidFill>
                  <a:schemeClr val="tx1"/>
                </a:solidFill>
                <a:latin typeface="+mn-lt"/>
                <a:ea typeface="+mn-ea"/>
                <a:cs typeface="+mn-cs"/>
              </a:rPr>
              <a:t>, that I may teach others also, than ten thousand words in a tongue.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14:18-19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p>
          <a:p>
            <a:r>
              <a:rPr lang="en-US" sz="1200" b="0" i="0" u="none" strike="noStrike" kern="1200" dirty="0">
                <a:solidFill>
                  <a:schemeClr val="tx1"/>
                </a:solidFill>
                <a:effectLst/>
                <a:latin typeface="+mn-lt"/>
                <a:ea typeface="+mn-ea"/>
                <a:cs typeface="+mn-cs"/>
              </a:rPr>
              <a:t>    1. This is the verse, beyond all others, some believe that this is supposed to take the lid off tongue-speaking and to legitimatize it for all generations; </a:t>
            </a:r>
            <a:r>
              <a:rPr lang="en-US" sz="1200" b="0" i="0" u="sng" strike="noStrike" kern="1200" dirty="0">
                <a:solidFill>
                  <a:schemeClr val="tx1"/>
                </a:solidFill>
                <a:effectLst/>
                <a:latin typeface="+mn-lt"/>
                <a:ea typeface="+mn-ea"/>
                <a:cs typeface="+mn-cs"/>
              </a:rPr>
              <a:t>but this cannot be</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2. We have already noted that Paul never used the gift in the presence of others, or in church assemblies. </a:t>
            </a:r>
          </a:p>
          <a:p>
            <a:r>
              <a:rPr lang="en-US" sz="1200" b="0" i="0" u="none" strike="noStrike" kern="1200" dirty="0">
                <a:solidFill>
                  <a:schemeClr val="tx1"/>
                </a:solidFill>
                <a:effectLst/>
                <a:latin typeface="+mn-lt"/>
                <a:ea typeface="+mn-ea"/>
                <a:cs typeface="+mn-cs"/>
              </a:rPr>
              <a:t>    3. Furthermore, Paul's speaking in tongues "more than ye all" is tremendously significant. </a:t>
            </a:r>
          </a:p>
          <a:p>
            <a:r>
              <a:rPr lang="en-US" sz="1200" b="0" i="0" u="none" strike="noStrike" kern="1200" dirty="0">
                <a:solidFill>
                  <a:schemeClr val="tx1"/>
                </a:solidFill>
                <a:effectLst/>
                <a:latin typeface="+mn-lt"/>
                <a:ea typeface="+mn-ea"/>
                <a:cs typeface="+mn-cs"/>
              </a:rPr>
              <a:t>    4. His speaking in tongues was genuine, a true gift, </a:t>
            </a:r>
            <a:r>
              <a:rPr lang="en-US" sz="1200" b="1" i="0" u="none" strike="noStrike" kern="1200" dirty="0">
                <a:solidFill>
                  <a:schemeClr val="tx1"/>
                </a:solidFill>
                <a:effectLst/>
                <a:latin typeface="+mn-lt"/>
                <a:ea typeface="+mn-ea"/>
                <a:cs typeface="+mn-cs"/>
              </a:rPr>
              <a:t>to edify himself</a:t>
            </a:r>
            <a:r>
              <a:rPr lang="en-US" sz="1200" b="0" i="0" u="none" strike="noStrike" kern="1200" dirty="0">
                <a:solidFill>
                  <a:schemeClr val="tx1"/>
                </a:solidFill>
                <a:effectLst/>
                <a:latin typeface="+mn-lt"/>
                <a:ea typeface="+mn-ea"/>
                <a:cs typeface="+mn-cs"/>
              </a:rPr>
              <a:t>; the "gifts" he was correcting were:</a:t>
            </a:r>
          </a:p>
          <a:p>
            <a:r>
              <a:rPr lang="en-US" sz="1200" b="0" i="0" u="none" strike="noStrike" kern="1200" dirty="0">
                <a:solidFill>
                  <a:schemeClr val="tx1"/>
                </a:solidFill>
                <a:effectLst/>
                <a:latin typeface="+mn-lt"/>
                <a:ea typeface="+mn-ea"/>
                <a:cs typeface="+mn-cs"/>
              </a:rPr>
              <a:t>        (1) either the </a:t>
            </a:r>
            <a:r>
              <a:rPr lang="en-US" sz="1200" b="1" i="0" u="none" strike="noStrike" kern="1200" dirty="0">
                <a:solidFill>
                  <a:schemeClr val="tx1"/>
                </a:solidFill>
                <a:effectLst/>
                <a:latin typeface="+mn-lt"/>
                <a:ea typeface="+mn-ea"/>
                <a:cs typeface="+mn-cs"/>
              </a:rPr>
              <a:t>misused genuine gifts</a:t>
            </a:r>
            <a:r>
              <a:rPr lang="en-US" sz="1200" b="0" i="0" u="none" strike="noStrike" kern="1200" dirty="0">
                <a:solidFill>
                  <a:schemeClr val="tx1"/>
                </a:solidFill>
                <a:effectLst/>
                <a:latin typeface="+mn-lt"/>
                <a:ea typeface="+mn-ea"/>
                <a:cs typeface="+mn-cs"/>
              </a:rPr>
              <a:t>, or </a:t>
            </a:r>
          </a:p>
          <a:p>
            <a:r>
              <a:rPr lang="en-US" sz="1200" b="0" i="0" u="none" strike="noStrike" kern="1200" dirty="0">
                <a:solidFill>
                  <a:schemeClr val="tx1"/>
                </a:solidFill>
                <a:effectLst/>
                <a:latin typeface="+mn-lt"/>
                <a:ea typeface="+mn-ea"/>
                <a:cs typeface="+mn-cs"/>
              </a:rPr>
              <a:t>        (2) the </a:t>
            </a:r>
            <a:r>
              <a:rPr lang="en-US" sz="1200" b="1" i="0" u="none" strike="noStrike" kern="1200" dirty="0">
                <a:solidFill>
                  <a:schemeClr val="tx1"/>
                </a:solidFill>
                <a:effectLst/>
                <a:latin typeface="+mn-lt"/>
                <a:ea typeface="+mn-ea"/>
                <a:cs typeface="+mn-cs"/>
              </a:rPr>
              <a:t>affectations of the tongue </a:t>
            </a:r>
            <a:r>
              <a:rPr lang="en-US" sz="1200" b="0" i="0" u="none" strike="noStrike" kern="1200" dirty="0">
                <a:solidFill>
                  <a:schemeClr val="tx1"/>
                </a:solidFill>
                <a:effectLst/>
                <a:latin typeface="+mn-lt"/>
                <a:ea typeface="+mn-ea"/>
                <a:cs typeface="+mn-cs"/>
              </a:rPr>
              <a:t>counterfeiters; well, actually both of these were condemned.</a:t>
            </a:r>
          </a:p>
          <a:p>
            <a:r>
              <a:rPr lang="en-US" sz="1200" b="0" i="0" u="none" strike="noStrike" kern="1200" dirty="0">
                <a:solidFill>
                  <a:schemeClr val="tx1"/>
                </a:solidFill>
                <a:effectLst/>
                <a:latin typeface="+mn-lt"/>
                <a:ea typeface="+mn-ea"/>
                <a:cs typeface="+mn-cs"/>
              </a:rPr>
              <a:t>    5. What then was the apostle's purpose in bringing up the fact that he himself spoke in tongues? </a:t>
            </a:r>
          </a:p>
          <a:p>
            <a:r>
              <a:rPr lang="en-US" dirty="0"/>
              <a:t>        a. His speaking with tongues belonged to the sphere of his private devotions. </a:t>
            </a:r>
          </a:p>
          <a:p>
            <a:r>
              <a:rPr lang="en-US" dirty="0"/>
              <a:t>        b. We should not have known of his possessing this gift (even in this passage) were it not that his possessing it </a:t>
            </a:r>
            <a:r>
              <a:rPr lang="en-US" b="1" dirty="0"/>
              <a:t>in an exceptional degree</a:t>
            </a:r>
            <a:r>
              <a:rPr lang="en-US" dirty="0"/>
              <a:t> gave him the undeniable right to put it in its place in relation to other spiritual gifts.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c. If Paul had not possessed the gift, some of his critics would have responded merely by saying, "Well, you know nothing about it." </a:t>
            </a:r>
          </a:p>
          <a:p>
            <a:r>
              <a:rPr lang="en-US" sz="1200" b="0" i="0" u="none" strike="noStrike" kern="1200" dirty="0">
                <a:solidFill>
                  <a:schemeClr val="tx1"/>
                </a:solidFill>
                <a:effectLst/>
                <a:latin typeface="+mn-lt"/>
                <a:ea typeface="+mn-ea"/>
                <a:cs typeface="+mn-cs"/>
              </a:rPr>
              <a:t>    6. Bruce further commented on what Paul did here, saying, "(This was) a master-touch, which leaves the enthusiasts completely outclassed and out-maneuvered on their own ground."</a:t>
            </a:r>
          </a:p>
          <a:p>
            <a:r>
              <a:rPr lang="en-US" sz="1200" b="0" i="0" u="none" strike="noStrike" kern="1200" dirty="0">
                <a:solidFill>
                  <a:schemeClr val="tx1"/>
                </a:solidFill>
                <a:effectLst/>
                <a:latin typeface="+mn-lt"/>
                <a:ea typeface="+mn-ea"/>
                <a:cs typeface="+mn-cs"/>
              </a:rPr>
              <a:t>    7. The tongue-speaking fraternity cannot claim Paul as an advocate of their practices, there </a:t>
            </a:r>
            <a:r>
              <a:rPr lang="en-US" sz="1200" b="1" i="0" u="sng" strike="noStrike" kern="1200" dirty="0">
                <a:solidFill>
                  <a:schemeClr val="tx1"/>
                </a:solidFill>
                <a:effectLst/>
                <a:latin typeface="+mn-lt"/>
                <a:ea typeface="+mn-ea"/>
                <a:cs typeface="+mn-cs"/>
              </a:rPr>
              <a:t>being no record whatever that he ever did it in the presence of another human being</a:t>
            </a:r>
            <a:r>
              <a:rPr lang="en-US" sz="1200" b="0" i="0" u="none" strike="noStrike" kern="1200" dirty="0">
                <a:solidFill>
                  <a:schemeClr val="tx1"/>
                </a:solidFill>
                <a:effectLst/>
                <a:latin typeface="+mn-lt"/>
                <a:ea typeface="+mn-ea"/>
                <a:cs typeface="+mn-cs"/>
              </a:rPr>
              <a:t>; and, besides, his gift was the real thing!</a:t>
            </a:r>
          </a:p>
          <a:p>
            <a:endParaRPr lang="en-US" dirty="0"/>
          </a:p>
          <a:p>
            <a:pPr rtl="0"/>
            <a:r>
              <a:rPr lang="en-US" sz="1200" b="0" i="1" u="none" strike="noStrike" kern="1200" baseline="0" dirty="0">
                <a:solidFill>
                  <a:schemeClr val="tx1"/>
                </a:solidFill>
                <a:latin typeface="+mn-lt"/>
                <a:ea typeface="+mn-ea"/>
                <a:cs typeface="+mn-cs"/>
              </a:rPr>
              <a:t>yet in the church I would rather speak five words with my understanding, that I may teach others also, than ten thousand words in a tongue.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Corinthians 14:19</a:t>
            </a:r>
            <a:r>
              <a:rPr lang="en-US" sz="1200" b="0" i="0" u="none" strike="noStrike" kern="1200" baseline="0" dirty="0">
                <a:solidFill>
                  <a:schemeClr val="tx1"/>
                </a:solidFill>
                <a:latin typeface="+mn-lt"/>
                <a:ea typeface="+mn-ea"/>
                <a:cs typeface="+mn-cs"/>
              </a:rPr>
              <a:t>)</a:t>
            </a:r>
            <a:endParaRPr lang="en-US" dirty="0"/>
          </a:p>
          <a:p>
            <a:r>
              <a:rPr lang="en-US" sz="1200" b="0" i="0" u="none" strike="noStrike" kern="1200" dirty="0">
                <a:solidFill>
                  <a:schemeClr val="tx1"/>
                </a:solidFill>
                <a:effectLst/>
                <a:latin typeface="+mn-lt"/>
                <a:ea typeface="+mn-ea"/>
                <a:cs typeface="+mn-cs"/>
              </a:rPr>
              <a:t>    1. Well, there it is! </a:t>
            </a:r>
          </a:p>
          <a:p>
            <a:r>
              <a:rPr lang="en-US" sz="1200" b="0" i="0" u="none" strike="noStrike" kern="1200" dirty="0">
                <a:solidFill>
                  <a:schemeClr val="tx1"/>
                </a:solidFill>
                <a:effectLst/>
                <a:latin typeface="+mn-lt"/>
                <a:ea typeface="+mn-ea"/>
                <a:cs typeface="+mn-cs"/>
              </a:rPr>
              <a:t>    2. Anyone in possession of God's Spirit would have exactly the same attitude; but no, the tongue-speakers would rather speak ten thousand words in tongues than five words that anybody could understand!</a:t>
            </a:r>
          </a:p>
          <a:p>
            <a:r>
              <a:rPr lang="en-US" sz="1200" b="0" i="0" u="none" strike="noStrike" kern="1200" dirty="0">
                <a:solidFill>
                  <a:schemeClr val="tx1"/>
                </a:solidFill>
                <a:effectLst/>
                <a:latin typeface="+mn-lt"/>
                <a:ea typeface="+mn-ea"/>
                <a:cs typeface="+mn-cs"/>
              </a:rPr>
              <a:t>    3. </a:t>
            </a:r>
            <a:r>
              <a:rPr lang="en-US" sz="1200" b="1" i="0" u="none" strike="noStrike" kern="1200" dirty="0">
                <a:solidFill>
                  <a:schemeClr val="tx1"/>
                </a:solidFill>
                <a:effectLst/>
                <a:latin typeface="+mn-lt"/>
                <a:ea typeface="+mn-ea"/>
                <a:cs typeface="+mn-cs"/>
              </a:rPr>
              <a:t>In the church ...</a:t>
            </a:r>
            <a:r>
              <a:rPr lang="en-US" sz="1200" b="0" i="0" u="none" strike="noStrike" kern="1200" dirty="0">
                <a:solidFill>
                  <a:schemeClr val="tx1"/>
                </a:solidFill>
                <a:effectLst/>
                <a:latin typeface="+mn-lt"/>
                <a:ea typeface="+mn-ea"/>
                <a:cs typeface="+mn-cs"/>
              </a:rPr>
              <a:t> "This of course refers to the Christian assembly.“</a:t>
            </a:r>
          </a:p>
          <a:p>
            <a:r>
              <a:rPr lang="en-US" sz="1200" b="0" i="0" u="none" strike="noStrike" kern="1200" dirty="0">
                <a:solidFill>
                  <a:schemeClr val="tx1"/>
                </a:solidFill>
                <a:effectLst/>
                <a:latin typeface="+mn-lt"/>
                <a:ea typeface="+mn-ea"/>
                <a:cs typeface="+mn-cs"/>
              </a:rPr>
              <a:t>    4. All of Paul's tongue-speaking was apparently done in his private devotions.</a:t>
            </a: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8</a:t>
            </a:fld>
            <a:endParaRPr lang="en-US"/>
          </a:p>
        </p:txBody>
      </p:sp>
    </p:spTree>
    <p:extLst>
      <p:ext uri="{BB962C8B-B14F-4D97-AF65-F5344CB8AC3E}">
        <p14:creationId xmlns:p14="http://schemas.microsoft.com/office/powerpoint/2010/main" val="65987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Let all things be done decently and in order.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14:40</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1. This is the golden rule for organizing and conducting public worship services of the church in all ages. </a:t>
            </a:r>
          </a:p>
          <a:p>
            <a:pPr rtl="0"/>
            <a:r>
              <a:rPr lang="en-US" sz="1200" b="0" i="0" u="none" strike="noStrike" kern="1200" dirty="0">
                <a:solidFill>
                  <a:schemeClr val="tx1"/>
                </a:solidFill>
                <a:effectLst/>
                <a:latin typeface="+mn-lt"/>
                <a:ea typeface="+mn-ea"/>
                <a:cs typeface="+mn-cs"/>
              </a:rPr>
              <a:t>    2. The first announcement of it came in a situation where it was drastically needed here in Corinth.</a:t>
            </a:r>
          </a:p>
          <a:p>
            <a:pPr rtl="0"/>
            <a:r>
              <a:rPr lang="en-US" sz="1200" b="0" i="0" u="none" strike="noStrike" kern="1200" dirty="0">
                <a:solidFill>
                  <a:schemeClr val="tx1"/>
                </a:solidFill>
                <a:effectLst/>
                <a:latin typeface="+mn-lt"/>
                <a:ea typeface="+mn-ea"/>
                <a:cs typeface="+mn-cs"/>
              </a:rPr>
              <a:t>    3. Despite the fact that </a:t>
            </a:r>
            <a:r>
              <a:rPr lang="en-US" sz="1200" b="1" i="0" u="none" strike="noStrike" kern="1200" dirty="0">
                <a:solidFill>
                  <a:schemeClr val="tx1"/>
                </a:solidFill>
                <a:effectLst/>
                <a:latin typeface="+mn-lt"/>
                <a:ea typeface="+mn-ea"/>
                <a:cs typeface="+mn-cs"/>
              </a:rPr>
              <a:t>over-formalization</a:t>
            </a:r>
            <a:r>
              <a:rPr lang="en-US" sz="1200" b="0" i="0" u="none" strike="noStrike" kern="1200" dirty="0">
                <a:solidFill>
                  <a:schemeClr val="tx1"/>
                </a:solidFill>
                <a:effectLst/>
                <a:latin typeface="+mn-lt"/>
                <a:ea typeface="+mn-ea"/>
                <a:cs typeface="+mn-cs"/>
              </a:rPr>
              <a:t> may occur from an </a:t>
            </a:r>
            <a:r>
              <a:rPr lang="en-US" sz="1200" b="1" i="0" u="none" strike="noStrike" kern="1200" dirty="0">
                <a:solidFill>
                  <a:schemeClr val="tx1"/>
                </a:solidFill>
                <a:effectLst/>
                <a:latin typeface="+mn-lt"/>
                <a:ea typeface="+mn-ea"/>
                <a:cs typeface="+mn-cs"/>
              </a:rPr>
              <a:t>over-zealous</a:t>
            </a:r>
            <a:r>
              <a:rPr lang="en-US" sz="1200" b="0" i="0" u="none" strike="noStrike" kern="1200" dirty="0">
                <a:solidFill>
                  <a:schemeClr val="tx1"/>
                </a:solidFill>
                <a:effectLst/>
                <a:latin typeface="+mn-lt"/>
                <a:ea typeface="+mn-ea"/>
                <a:cs typeface="+mn-cs"/>
              </a:rPr>
              <a:t> enforcement of it, it is </a:t>
            </a:r>
            <a:r>
              <a:rPr lang="en-US" sz="1200" b="1" i="0" u="none" strike="noStrike" kern="1200" dirty="0">
                <a:solidFill>
                  <a:schemeClr val="tx1"/>
                </a:solidFill>
                <a:effectLst/>
                <a:latin typeface="+mn-lt"/>
                <a:ea typeface="+mn-ea"/>
                <a:cs typeface="+mn-cs"/>
              </a:rPr>
              <a:t>the failure to enforce it </a:t>
            </a:r>
            <a:r>
              <a:rPr lang="en-US" sz="1200" b="0" i="0" u="none" strike="noStrike" kern="1200" dirty="0">
                <a:solidFill>
                  <a:schemeClr val="tx1"/>
                </a:solidFill>
                <a:effectLst/>
                <a:latin typeface="+mn-lt"/>
                <a:ea typeface="+mn-ea"/>
                <a:cs typeface="+mn-cs"/>
              </a:rPr>
              <a:t>at all which distinguishes many so-called "</a:t>
            </a:r>
            <a:r>
              <a:rPr lang="en-US" sz="1200" b="1" i="0" u="none" strike="noStrike" kern="1200" dirty="0">
                <a:solidFill>
                  <a:schemeClr val="tx1"/>
                </a:solidFill>
                <a:effectLst/>
                <a:latin typeface="+mn-lt"/>
                <a:ea typeface="+mn-ea"/>
                <a:cs typeface="+mn-cs"/>
              </a:rPr>
              <a:t>free</a:t>
            </a:r>
            <a:r>
              <a:rPr lang="en-US" sz="1200" b="0" i="0" u="none" strike="noStrike" kern="1200" dirty="0">
                <a:solidFill>
                  <a:schemeClr val="tx1"/>
                </a:solidFill>
                <a:effectLst/>
                <a:latin typeface="+mn-lt"/>
                <a:ea typeface="+mn-ea"/>
                <a:cs typeface="+mn-cs"/>
              </a:rPr>
              <a:t>" religious groups today.</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1.</a:t>
            </a:r>
            <a:r>
              <a:rPr lang="en-US" sz="1200" b="0" i="1" u="none" strike="noStrike" kern="1200" baseline="0" dirty="0">
                <a:solidFill>
                  <a:schemeClr val="tx1"/>
                </a:solidFill>
                <a:latin typeface="+mn-lt"/>
                <a:ea typeface="+mn-ea"/>
                <a:cs typeface="+mn-cs"/>
              </a:rPr>
              <a:t> If anyone speaks in a tongue, let there be two or at the most three, </a:t>
            </a:r>
            <a:r>
              <a:rPr lang="en-US" sz="1200" b="1" i="1" u="none" strike="noStrike" kern="1200" baseline="0" dirty="0">
                <a:solidFill>
                  <a:schemeClr val="tx1"/>
                </a:solidFill>
                <a:latin typeface="+mn-lt"/>
                <a:ea typeface="+mn-ea"/>
                <a:cs typeface="+mn-cs"/>
              </a:rPr>
              <a:t>each in turn</a:t>
            </a:r>
            <a:r>
              <a:rPr lang="en-US" sz="1200" b="0" i="1" u="none" strike="noStrike" kern="1200" baseline="0" dirty="0">
                <a:solidFill>
                  <a:schemeClr val="tx1"/>
                </a:solidFill>
                <a:latin typeface="+mn-lt"/>
                <a:ea typeface="+mn-ea"/>
                <a:cs typeface="+mn-cs"/>
              </a:rPr>
              <a:t>, and let one interpret. </a:t>
            </a:r>
          </a:p>
          <a:p>
            <a:pPr rtl="0"/>
            <a:r>
              <a:rPr lang="en-US" sz="1200" b="0" i="0" u="none" strike="noStrike" kern="1200" baseline="0" dirty="0">
                <a:solidFill>
                  <a:schemeClr val="tx1"/>
                </a:solidFill>
                <a:latin typeface="+mn-lt"/>
                <a:ea typeface="+mn-ea"/>
                <a:cs typeface="+mn-cs"/>
              </a:rPr>
              <a:t>    2. </a:t>
            </a:r>
            <a:r>
              <a:rPr lang="en-US" sz="1200" b="0" i="1" u="none" strike="noStrike" kern="1200" baseline="0" dirty="0">
                <a:solidFill>
                  <a:schemeClr val="tx1"/>
                </a:solidFill>
                <a:latin typeface="+mn-lt"/>
                <a:ea typeface="+mn-ea"/>
                <a:cs typeface="+mn-cs"/>
              </a:rPr>
              <a:t>But if there is </a:t>
            </a:r>
            <a:r>
              <a:rPr lang="en-US" sz="1200" b="1" i="1" u="none" strike="noStrike" kern="1200" baseline="0" dirty="0">
                <a:solidFill>
                  <a:schemeClr val="tx1"/>
                </a:solidFill>
                <a:latin typeface="+mn-lt"/>
                <a:ea typeface="+mn-ea"/>
                <a:cs typeface="+mn-cs"/>
              </a:rPr>
              <a:t>no interpreter</a:t>
            </a:r>
            <a:r>
              <a:rPr lang="en-US" sz="1200" b="0" i="1"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let him keep silent in church</a:t>
            </a:r>
            <a:r>
              <a:rPr lang="en-US" sz="1200" b="0" i="1" u="none" strike="noStrike" kern="1200" baseline="0" dirty="0">
                <a:solidFill>
                  <a:schemeClr val="tx1"/>
                </a:solidFill>
                <a:latin typeface="+mn-lt"/>
                <a:ea typeface="+mn-ea"/>
                <a:cs typeface="+mn-cs"/>
              </a:rPr>
              <a:t>, and </a:t>
            </a:r>
            <a:r>
              <a:rPr lang="en-US" sz="1200" b="1" i="1" u="none" strike="noStrike" kern="1200" baseline="0" dirty="0">
                <a:solidFill>
                  <a:schemeClr val="tx1"/>
                </a:solidFill>
                <a:latin typeface="+mn-lt"/>
                <a:ea typeface="+mn-ea"/>
                <a:cs typeface="+mn-cs"/>
              </a:rPr>
              <a:t>let him speak to himself and to God</a:t>
            </a:r>
            <a:r>
              <a:rPr lang="en-US" sz="1200" b="0" i="1" u="none" strike="noStrike" kern="1200" baseline="0" dirty="0">
                <a:solidFill>
                  <a:schemeClr val="tx1"/>
                </a:solidFill>
                <a:latin typeface="+mn-lt"/>
                <a:ea typeface="+mn-ea"/>
                <a:cs typeface="+mn-cs"/>
              </a:rPr>
              <a:t>. - </a:t>
            </a:r>
            <a:r>
              <a:rPr lang="en-US" sz="1200" b="0" i="0" u="none" strike="noStrike" kern="1200" baseline="0" dirty="0">
                <a:solidFill>
                  <a:schemeClr val="tx1"/>
                </a:solidFill>
                <a:latin typeface="+mn-lt"/>
                <a:ea typeface="+mn-ea"/>
                <a:cs typeface="+mn-cs"/>
              </a:rPr>
              <a:t>(A condition for men to be silent)</a:t>
            </a:r>
          </a:p>
          <a:p>
            <a:pPr rtl="0"/>
            <a:r>
              <a:rPr lang="en-US" sz="1200" b="0" i="0" u="none" strike="noStrike" kern="1200" baseline="0" dirty="0">
                <a:solidFill>
                  <a:schemeClr val="tx1"/>
                </a:solidFill>
                <a:latin typeface="+mn-lt"/>
                <a:ea typeface="+mn-ea"/>
                <a:cs typeface="+mn-cs"/>
              </a:rPr>
              <a:t>    3. </a:t>
            </a:r>
            <a:r>
              <a:rPr lang="en-US" sz="1200" b="0" i="1" u="none" strike="noStrike" kern="1200" baseline="0" dirty="0">
                <a:solidFill>
                  <a:schemeClr val="tx1"/>
                </a:solidFill>
                <a:latin typeface="+mn-lt"/>
                <a:ea typeface="+mn-ea"/>
                <a:cs typeface="+mn-cs"/>
              </a:rPr>
              <a:t>Let two or three prophets speak, and let the others judge. </a:t>
            </a:r>
          </a:p>
          <a:p>
            <a:pPr rtl="0"/>
            <a:r>
              <a:rPr lang="en-US" sz="1200" b="0" i="1" u="none" strike="noStrike" kern="1200" baseline="0" dirty="0">
                <a:solidFill>
                  <a:schemeClr val="tx1"/>
                </a:solidFill>
                <a:latin typeface="+mn-lt"/>
                <a:ea typeface="+mn-ea"/>
                <a:cs typeface="+mn-cs"/>
              </a:rPr>
              <a:t>    4. But if anything is revealed to another who sits by, </a:t>
            </a:r>
            <a:r>
              <a:rPr lang="en-US" sz="1200" b="1" i="1" u="none" strike="noStrike" kern="1200" baseline="0" dirty="0">
                <a:solidFill>
                  <a:schemeClr val="tx1"/>
                </a:solidFill>
                <a:latin typeface="+mn-lt"/>
                <a:ea typeface="+mn-ea"/>
                <a:cs typeface="+mn-cs"/>
              </a:rPr>
              <a:t>let the first keep silent</a:t>
            </a:r>
            <a:r>
              <a:rPr lang="en-US" sz="1200" b="0" i="1" u="none" strike="noStrike" kern="1200" baseline="0" dirty="0">
                <a:solidFill>
                  <a:schemeClr val="tx1"/>
                </a:solidFill>
                <a:latin typeface="+mn-lt"/>
                <a:ea typeface="+mn-ea"/>
                <a:cs typeface="+mn-cs"/>
              </a:rPr>
              <a:t>. </a:t>
            </a:r>
          </a:p>
          <a:p>
            <a:pPr rtl="0"/>
            <a:r>
              <a:rPr lang="en-US" sz="1200" b="0" i="0" u="none" strike="noStrike" kern="1200" baseline="0" dirty="0">
                <a:solidFill>
                  <a:schemeClr val="tx1"/>
                </a:solidFill>
                <a:latin typeface="+mn-lt"/>
                <a:ea typeface="+mn-ea"/>
                <a:cs typeface="+mn-cs"/>
              </a:rPr>
              <a:t>    5 </a:t>
            </a:r>
            <a:r>
              <a:rPr lang="en-US" sz="1200" b="0" i="1" u="none" strike="noStrike" kern="1200" baseline="0" dirty="0">
                <a:solidFill>
                  <a:schemeClr val="tx1"/>
                </a:solidFill>
                <a:latin typeface="+mn-lt"/>
                <a:ea typeface="+mn-ea"/>
                <a:cs typeface="+mn-cs"/>
              </a:rPr>
              <a:t>For you can all prophesy </a:t>
            </a:r>
            <a:r>
              <a:rPr lang="en-US" sz="1200" b="1" i="1" u="none" strike="noStrike" kern="1200" baseline="0" dirty="0">
                <a:solidFill>
                  <a:schemeClr val="tx1"/>
                </a:solidFill>
                <a:latin typeface="+mn-lt"/>
                <a:ea typeface="+mn-ea"/>
                <a:cs typeface="+mn-cs"/>
              </a:rPr>
              <a:t>one by one</a:t>
            </a:r>
            <a:r>
              <a:rPr lang="en-US" sz="1200" b="0" i="1" u="none" strike="noStrike" kern="1200" baseline="0" dirty="0">
                <a:solidFill>
                  <a:schemeClr val="tx1"/>
                </a:solidFill>
                <a:latin typeface="+mn-lt"/>
                <a:ea typeface="+mn-ea"/>
                <a:cs typeface="+mn-cs"/>
              </a:rPr>
              <a:t>, that all may learn and all may be encouraged. </a:t>
            </a:r>
          </a:p>
          <a:p>
            <a:pPr rtl="0"/>
            <a:r>
              <a:rPr lang="en-US" sz="1200" b="0" i="1" u="none" strike="noStrike" kern="1200" baseline="0" dirty="0">
                <a:solidFill>
                  <a:schemeClr val="tx1"/>
                </a:solidFill>
                <a:latin typeface="+mn-lt"/>
                <a:ea typeface="+mn-ea"/>
                <a:cs typeface="+mn-cs"/>
              </a:rPr>
              <a:t>    6. And the spirits of the prophets are subject to the prophets. </a:t>
            </a:r>
          </a:p>
          <a:p>
            <a:pPr rtl="0"/>
            <a:r>
              <a:rPr lang="en-US" sz="1200" b="0" i="0" u="none" strike="noStrike" kern="1200" baseline="0" dirty="0">
                <a:solidFill>
                  <a:schemeClr val="tx1"/>
                </a:solidFill>
                <a:latin typeface="+mn-lt"/>
                <a:ea typeface="+mn-ea"/>
                <a:cs typeface="+mn-cs"/>
              </a:rPr>
              <a:t>    7. </a:t>
            </a:r>
            <a:r>
              <a:rPr lang="en-US" sz="1200" b="0" i="1" u="none" strike="noStrike" kern="1200" baseline="0" dirty="0">
                <a:solidFill>
                  <a:schemeClr val="tx1"/>
                </a:solidFill>
                <a:latin typeface="+mn-lt"/>
                <a:ea typeface="+mn-ea"/>
                <a:cs typeface="+mn-cs"/>
              </a:rPr>
              <a:t>For God is not the </a:t>
            </a:r>
            <a:r>
              <a:rPr lang="en-US" sz="1200" b="1" i="1" u="none" strike="noStrike" kern="1200" baseline="0" dirty="0">
                <a:solidFill>
                  <a:schemeClr val="tx1"/>
                </a:solidFill>
                <a:latin typeface="+mn-lt"/>
                <a:ea typeface="+mn-ea"/>
                <a:cs typeface="+mn-cs"/>
              </a:rPr>
              <a:t>author of confusion </a:t>
            </a:r>
            <a:r>
              <a:rPr lang="en-US" sz="1200" b="0" i="1" u="none" strike="noStrike" kern="1200" baseline="0" dirty="0">
                <a:solidFill>
                  <a:schemeClr val="tx1"/>
                </a:solidFill>
                <a:latin typeface="+mn-lt"/>
                <a:ea typeface="+mn-ea"/>
                <a:cs typeface="+mn-cs"/>
              </a:rPr>
              <a:t>but of peace, as in all the churches of the saints. </a:t>
            </a:r>
          </a:p>
          <a:p>
            <a:pPr rtl="0"/>
            <a:r>
              <a:rPr lang="en-US" sz="1200" b="0" i="0" u="none" strike="noStrike" kern="1200" baseline="0" dirty="0">
                <a:solidFill>
                  <a:schemeClr val="tx1"/>
                </a:solidFill>
                <a:latin typeface="+mn-lt"/>
                <a:ea typeface="+mn-ea"/>
                <a:cs typeface="+mn-cs"/>
              </a:rPr>
              <a:t>    8. </a:t>
            </a:r>
            <a:r>
              <a:rPr lang="en-US" sz="1200" b="0" i="1" u="none" strike="noStrike" kern="1200" baseline="0" dirty="0">
                <a:solidFill>
                  <a:schemeClr val="tx1"/>
                </a:solidFill>
                <a:latin typeface="+mn-lt"/>
                <a:ea typeface="+mn-ea"/>
                <a:cs typeface="+mn-cs"/>
              </a:rPr>
              <a:t>Let your women keep silent in the churches, for they are not permitted to speak; but they are to be submissive, as the law also says. </a:t>
            </a:r>
          </a:p>
          <a:p>
            <a:pPr rtl="0"/>
            <a:r>
              <a:rPr lang="en-US" sz="1200" b="0" i="1" u="none" strike="noStrike" kern="1200" baseline="0" dirty="0">
                <a:solidFill>
                  <a:schemeClr val="tx1"/>
                </a:solidFill>
                <a:latin typeface="+mn-lt"/>
                <a:ea typeface="+mn-ea"/>
                <a:cs typeface="+mn-cs"/>
              </a:rPr>
              <a:t>    9. And if they want to learn something, let them ask their own husbands at home; for it is shameful for women to speak in church.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14:27-35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86F33CD-5DF9-4C09-9613-8A5A31B81BC4}" type="slidenum">
              <a:rPr lang="en-US" smtClean="0"/>
              <a:t>9</a:t>
            </a:fld>
            <a:endParaRPr lang="en-US"/>
          </a:p>
        </p:txBody>
      </p:sp>
    </p:spTree>
    <p:extLst>
      <p:ext uri="{BB962C8B-B14F-4D97-AF65-F5344CB8AC3E}">
        <p14:creationId xmlns:p14="http://schemas.microsoft.com/office/powerpoint/2010/main" val="148496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God Be all the Praise Honor</a:t>
            </a:r>
          </a:p>
          <a:p>
            <a:r>
              <a:rPr lang="en-US" dirty="0"/>
              <a:t>&gt;&gt;&gt;&gt;&gt;&gt;&gt;&gt;&gt;&gt;&gt;&gt;&gt;&gt;&gt;&gt;&gt;&gt;&gt;&gt;&gt;&gt;&gt;</a:t>
            </a:r>
          </a:p>
          <a:p>
            <a:r>
              <a:rPr lang="en-US" dirty="0"/>
              <a:t>    1. Many of the worshipers in Corinth believed that their spiritual </a:t>
            </a:r>
            <a:r>
              <a:rPr lang="en-US" b="1" dirty="0"/>
              <a:t>gifts were to be utilized </a:t>
            </a:r>
            <a:r>
              <a:rPr lang="en-US" dirty="0"/>
              <a:t>in the church, rather than in private teaching and self edification.</a:t>
            </a:r>
          </a:p>
          <a:p>
            <a:r>
              <a:rPr lang="en-US" dirty="0"/>
              <a:t>    2. Therefore, there was mass confusion when they assembled for worship and nothing was done because of all the tongue speaking disruption.</a:t>
            </a:r>
          </a:p>
          <a:p>
            <a:r>
              <a:rPr lang="en-US" dirty="0"/>
              <a:t>    3. Paul let them know that it is better to teach than to speak and no one learn anything and souls be lost due to the confusion.</a:t>
            </a:r>
          </a:p>
          <a:p>
            <a:r>
              <a:rPr lang="en-US" dirty="0"/>
              <a:t>    4. Men may speak </a:t>
            </a:r>
            <a:r>
              <a:rPr lang="en-US" b="1" dirty="0"/>
              <a:t>one at a time</a:t>
            </a:r>
            <a:r>
              <a:rPr lang="en-US" dirty="0"/>
              <a:t> and women were to remain silent in the church during worship, just as it was under the old law.</a:t>
            </a:r>
          </a:p>
          <a:p>
            <a:r>
              <a:rPr lang="en-US" dirty="0"/>
              <a:t>    5. Why were women given the gift of speaking in tongues, for the edification of others outside the church in public and at home.</a:t>
            </a:r>
          </a:p>
          <a:p>
            <a:r>
              <a:rPr lang="en-US" dirty="0"/>
              <a:t>    6. Under these circumstances, do not forbid the use of tongues.</a:t>
            </a:r>
          </a:p>
          <a:p>
            <a:pPr rtl="0"/>
            <a:r>
              <a:rPr lang="en-US" sz="1200" b="0" i="1" u="none" strike="noStrike" kern="1200" baseline="0" dirty="0">
                <a:solidFill>
                  <a:schemeClr val="tx1"/>
                </a:solidFill>
                <a:latin typeface="+mn-lt"/>
                <a:ea typeface="+mn-ea"/>
                <a:cs typeface="+mn-cs"/>
              </a:rPr>
              <a:t>Therefore, brethren, desire earnestly to prophesy, and do not forbid to speak with tongues.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14:39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7. We know that spiritual gifts died out when the last Apostle died. </a:t>
            </a:r>
          </a:p>
          <a:p>
            <a:r>
              <a:rPr lang="en-US" dirty="0"/>
              <a:t>&gt;&gt;&gt;&gt;&gt;&gt;&gt;&gt;&gt;&gt;&gt;&gt;&gt;&gt;&gt;&gt;&gt;&gt;&gt;&gt;&gt;&gt;&gt;</a:t>
            </a:r>
          </a:p>
          <a:p>
            <a:r>
              <a:rPr lang="en-US" dirty="0"/>
              <a:t>We are to “Bring Good Gifts to God”.</a:t>
            </a:r>
          </a:p>
        </p:txBody>
      </p:sp>
      <p:sp>
        <p:nvSpPr>
          <p:cNvPr id="4" name="Slide Number Placeholder 3"/>
          <p:cNvSpPr>
            <a:spLocks noGrp="1"/>
          </p:cNvSpPr>
          <p:nvPr>
            <p:ph type="sldNum" sz="quarter" idx="5"/>
          </p:nvPr>
        </p:nvSpPr>
        <p:spPr/>
        <p:txBody>
          <a:bodyPr/>
          <a:lstStyle/>
          <a:p>
            <a:fld id="{A86F33CD-5DF9-4C09-9613-8A5A31B81BC4}" type="slidenum">
              <a:rPr lang="en-US" smtClean="0"/>
              <a:t>10</a:t>
            </a:fld>
            <a:endParaRPr lang="en-US"/>
          </a:p>
        </p:txBody>
      </p:sp>
    </p:spTree>
    <p:extLst>
      <p:ext uri="{BB962C8B-B14F-4D97-AF65-F5344CB8AC3E}">
        <p14:creationId xmlns:p14="http://schemas.microsoft.com/office/powerpoint/2010/main" val="402619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7626032-ED82-4F5F-AA85-81570F50DC7A}" type="slidenum">
              <a:rPr lang="en-US" altLang="en-US" smtClean="0"/>
              <a:pPr/>
              <a:t>‹#›</a:t>
            </a:fld>
            <a:endParaRPr lang="en-US" altLang="en-US"/>
          </a:p>
        </p:txBody>
      </p:sp>
    </p:spTree>
    <p:extLst>
      <p:ext uri="{BB962C8B-B14F-4D97-AF65-F5344CB8AC3E}">
        <p14:creationId xmlns:p14="http://schemas.microsoft.com/office/powerpoint/2010/main" val="28995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308EB1D-0220-48B2-8A7A-CD86762B07AF}" type="slidenum">
              <a:rPr lang="en-US" altLang="en-US" smtClean="0"/>
              <a:pPr/>
              <a:t>‹#›</a:t>
            </a:fld>
            <a:endParaRPr lang="en-US" altLang="en-US"/>
          </a:p>
        </p:txBody>
      </p:sp>
    </p:spTree>
    <p:extLst>
      <p:ext uri="{BB962C8B-B14F-4D97-AF65-F5344CB8AC3E}">
        <p14:creationId xmlns:p14="http://schemas.microsoft.com/office/powerpoint/2010/main" val="155760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F5979AF-19A5-4715-ACFD-06C79C5A01A5}" type="slidenum">
              <a:rPr lang="en-US" altLang="en-US" smtClean="0"/>
              <a:pPr/>
              <a:t>‹#›</a:t>
            </a:fld>
            <a:endParaRPr lang="en-US" altLang="en-US"/>
          </a:p>
        </p:txBody>
      </p:sp>
    </p:spTree>
    <p:extLst>
      <p:ext uri="{BB962C8B-B14F-4D97-AF65-F5344CB8AC3E}">
        <p14:creationId xmlns:p14="http://schemas.microsoft.com/office/powerpoint/2010/main" val="267398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344FCB0-B819-4192-995C-58829F7BB6E1}" type="slidenum">
              <a:rPr lang="en-US" altLang="en-US" smtClean="0"/>
              <a:pPr/>
              <a:t>‹#›</a:t>
            </a:fld>
            <a:endParaRPr lang="en-US" altLang="en-US"/>
          </a:p>
        </p:txBody>
      </p:sp>
    </p:spTree>
    <p:extLst>
      <p:ext uri="{BB962C8B-B14F-4D97-AF65-F5344CB8AC3E}">
        <p14:creationId xmlns:p14="http://schemas.microsoft.com/office/powerpoint/2010/main" val="15996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9464DDA-F091-428B-9BCA-ECD7EC8EF844}" type="slidenum">
              <a:rPr lang="en-US" altLang="en-US" smtClean="0"/>
              <a:pPr/>
              <a:t>‹#›</a:t>
            </a:fld>
            <a:endParaRPr lang="en-US" altLang="en-US"/>
          </a:p>
        </p:txBody>
      </p:sp>
    </p:spTree>
    <p:extLst>
      <p:ext uri="{BB962C8B-B14F-4D97-AF65-F5344CB8AC3E}">
        <p14:creationId xmlns:p14="http://schemas.microsoft.com/office/powerpoint/2010/main" val="54912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7932623-E554-4565-83F5-22071CAF313E}" type="slidenum">
              <a:rPr lang="en-US" altLang="en-US" smtClean="0"/>
              <a:pPr/>
              <a:t>‹#›</a:t>
            </a:fld>
            <a:endParaRPr lang="en-US" altLang="en-US"/>
          </a:p>
        </p:txBody>
      </p:sp>
    </p:spTree>
    <p:extLst>
      <p:ext uri="{BB962C8B-B14F-4D97-AF65-F5344CB8AC3E}">
        <p14:creationId xmlns:p14="http://schemas.microsoft.com/office/powerpoint/2010/main" val="412393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524547F-39CE-41BD-B983-9973633EA2E4}" type="slidenum">
              <a:rPr lang="en-US" altLang="en-US" smtClean="0"/>
              <a:pPr/>
              <a:t>‹#›</a:t>
            </a:fld>
            <a:endParaRPr lang="en-US" altLang="en-US"/>
          </a:p>
        </p:txBody>
      </p:sp>
    </p:spTree>
    <p:extLst>
      <p:ext uri="{BB962C8B-B14F-4D97-AF65-F5344CB8AC3E}">
        <p14:creationId xmlns:p14="http://schemas.microsoft.com/office/powerpoint/2010/main" val="160466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3DE748A-E28E-4405-B4E1-2FB7B2225CFA}" type="slidenum">
              <a:rPr lang="en-US" altLang="en-US" smtClean="0"/>
              <a:pPr/>
              <a:t>‹#›</a:t>
            </a:fld>
            <a:endParaRPr lang="en-US" altLang="en-US"/>
          </a:p>
        </p:txBody>
      </p:sp>
    </p:spTree>
    <p:extLst>
      <p:ext uri="{BB962C8B-B14F-4D97-AF65-F5344CB8AC3E}">
        <p14:creationId xmlns:p14="http://schemas.microsoft.com/office/powerpoint/2010/main" val="24862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FA67149-C79D-49A5-B679-839FF9053CC2}" type="slidenum">
              <a:rPr lang="en-US" altLang="en-US" smtClean="0"/>
              <a:pPr/>
              <a:t>‹#›</a:t>
            </a:fld>
            <a:endParaRPr lang="en-US" altLang="en-US"/>
          </a:p>
        </p:txBody>
      </p:sp>
    </p:spTree>
    <p:extLst>
      <p:ext uri="{BB962C8B-B14F-4D97-AF65-F5344CB8AC3E}">
        <p14:creationId xmlns:p14="http://schemas.microsoft.com/office/powerpoint/2010/main" val="394756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02F340A7-2CBE-4B95-8D98-5D5419F5E403}" type="slidenum">
              <a:rPr lang="en-US" altLang="en-US" smtClean="0"/>
              <a:pPr/>
              <a:t>‹#›</a:t>
            </a:fld>
            <a:endParaRPr lang="en-US" altLang="en-US"/>
          </a:p>
        </p:txBody>
      </p:sp>
    </p:spTree>
    <p:extLst>
      <p:ext uri="{BB962C8B-B14F-4D97-AF65-F5344CB8AC3E}">
        <p14:creationId xmlns:p14="http://schemas.microsoft.com/office/powerpoint/2010/main" val="275524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EAE3EF1-467C-4079-AC5D-02B694141BF3}" type="slidenum">
              <a:rPr lang="en-US" altLang="en-US" smtClean="0"/>
              <a:pPr/>
              <a:t>‹#›</a:t>
            </a:fld>
            <a:endParaRPr lang="en-US" altLang="en-US"/>
          </a:p>
        </p:txBody>
      </p:sp>
    </p:spTree>
    <p:extLst>
      <p:ext uri="{BB962C8B-B14F-4D97-AF65-F5344CB8AC3E}">
        <p14:creationId xmlns:p14="http://schemas.microsoft.com/office/powerpoint/2010/main" val="7350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759D7-BDA2-4589-A64D-E6B644322A40}" type="slidenum">
              <a:rPr lang="en-US" altLang="en-US" smtClean="0"/>
              <a:pPr/>
              <a:t>‹#›</a:t>
            </a:fld>
            <a:endParaRPr lang="en-US" altLang="en-US"/>
          </a:p>
        </p:txBody>
      </p:sp>
    </p:spTree>
    <p:extLst>
      <p:ext uri="{BB962C8B-B14F-4D97-AF65-F5344CB8AC3E}">
        <p14:creationId xmlns:p14="http://schemas.microsoft.com/office/powerpoint/2010/main" val="30018971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29B8CE-17E5-47B3-B41E-CC7BC59C0269}"/>
              </a:ext>
            </a:extLst>
          </p:cNvPr>
          <p:cNvSpPr txBox="1"/>
          <p:nvPr/>
        </p:nvSpPr>
        <p:spPr>
          <a:xfrm>
            <a:off x="457200" y="228600"/>
            <a:ext cx="4741876" cy="923330"/>
          </a:xfrm>
          <a:prstGeom prst="rect">
            <a:avLst/>
          </a:prstGeom>
          <a:noFill/>
        </p:spPr>
        <p:txBody>
          <a:bodyPr wrap="none" rtlCol="0">
            <a:spAutoFit/>
          </a:bodyPr>
          <a:lstStyle/>
          <a:p>
            <a:r>
              <a:rPr lang="en-US" sz="5400" dirty="0">
                <a:solidFill>
                  <a:schemeClr val="bg1"/>
                </a:solidFill>
                <a:latin typeface="Times New Roman" panose="02020603050405020304" pitchFamily="18" charset="0"/>
                <a:cs typeface="Times New Roman" panose="02020603050405020304" pitchFamily="18" charset="0"/>
              </a:rPr>
              <a:t>God Is With Us!</a:t>
            </a:r>
          </a:p>
        </p:txBody>
      </p:sp>
      <p:sp>
        <p:nvSpPr>
          <p:cNvPr id="3" name="TextBox 2">
            <a:extLst>
              <a:ext uri="{FF2B5EF4-FFF2-40B4-BE49-F238E27FC236}">
                <a16:creationId xmlns:a16="http://schemas.microsoft.com/office/drawing/2014/main" id="{8D9183A8-F0C5-4725-966D-6BBCA9C7E255}"/>
              </a:ext>
            </a:extLst>
          </p:cNvPr>
          <p:cNvSpPr txBox="1"/>
          <p:nvPr/>
        </p:nvSpPr>
        <p:spPr>
          <a:xfrm>
            <a:off x="838200" y="5410200"/>
            <a:ext cx="4232249" cy="1077218"/>
          </a:xfrm>
          <a:prstGeom prst="rect">
            <a:avLst/>
          </a:prstGeom>
          <a:noFill/>
        </p:spPr>
        <p:txBody>
          <a:bodyPr wrap="none" rtlCol="0">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Ranger Church of Christ</a:t>
            </a:r>
          </a:p>
          <a:p>
            <a:pPr algn="ctr"/>
            <a:r>
              <a:rPr lang="en-US" sz="3200" dirty="0">
                <a:solidFill>
                  <a:srgbClr val="FFFF00"/>
                </a:solidFill>
                <a:latin typeface="Times New Roman" panose="02020603050405020304" pitchFamily="18" charset="0"/>
                <a:cs typeface="Times New Roman" panose="02020603050405020304" pitchFamily="18" charset="0"/>
              </a:rPr>
              <a:t>Mesquite &amp; Rusk St.</a:t>
            </a:r>
          </a:p>
        </p:txBody>
      </p:sp>
    </p:spTree>
    <p:extLst>
      <p:ext uri="{BB962C8B-B14F-4D97-AF65-F5344CB8AC3E}">
        <p14:creationId xmlns:p14="http://schemas.microsoft.com/office/powerpoint/2010/main" val="1995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B8D97AD-377B-4D88-914B-AE1FC2AD6CE0}"/>
              </a:ext>
            </a:extLst>
          </p:cNvPr>
          <p:cNvSpPr>
            <a:spLocks noGrp="1" noChangeArrowheads="1"/>
          </p:cNvSpPr>
          <p:nvPr>
            <p:ph type="title"/>
          </p:nvPr>
        </p:nvSpPr>
        <p:spPr>
          <a:xfrm>
            <a:off x="609600" y="685800"/>
            <a:ext cx="10972800" cy="1143000"/>
          </a:xfrm>
        </p:spPr>
        <p:txBody>
          <a:bodyPr>
            <a:normAutofit/>
          </a:bodyPr>
          <a:lstStyle/>
          <a:p>
            <a:r>
              <a:rPr lang="en-US" altLang="en-US" sz="7200" dirty="0">
                <a:solidFill>
                  <a:schemeClr val="tx1"/>
                </a:solidFill>
                <a:latin typeface="Times New Roman" panose="02020603050405020304" pitchFamily="18" charset="0"/>
                <a:cs typeface="Times New Roman" panose="02020603050405020304" pitchFamily="18" charset="0"/>
              </a:rPr>
              <a:t>GOD</a:t>
            </a:r>
          </a:p>
        </p:txBody>
      </p:sp>
      <p:sp>
        <p:nvSpPr>
          <p:cNvPr id="12291" name="Rectangle 3">
            <a:extLst>
              <a:ext uri="{FF2B5EF4-FFF2-40B4-BE49-F238E27FC236}">
                <a16:creationId xmlns:a16="http://schemas.microsoft.com/office/drawing/2014/main" id="{DD601457-1600-44E0-B386-E787A5F8492A}"/>
              </a:ext>
            </a:extLst>
          </p:cNvPr>
          <p:cNvSpPr>
            <a:spLocks noGrp="1" noChangeArrowheads="1"/>
          </p:cNvSpPr>
          <p:nvPr>
            <p:ph idx="1"/>
          </p:nvPr>
        </p:nvSpPr>
        <p:spPr>
          <a:xfrm>
            <a:off x="609600" y="2133600"/>
            <a:ext cx="10972800" cy="2438400"/>
          </a:xfrm>
        </p:spPr>
        <p:txBody>
          <a:bodyPr>
            <a:normAutofit/>
          </a:bodyPr>
          <a:lstStyle/>
          <a:p>
            <a:pPr algn="ctr">
              <a:buFont typeface="Wingdings" panose="05000000000000000000" pitchFamily="2" charset="2"/>
              <a:buNone/>
            </a:pPr>
            <a:r>
              <a:rPr lang="en-US" altLang="en-US" sz="4800" dirty="0">
                <a:latin typeface="Times New Roman" panose="02020603050405020304" pitchFamily="18" charset="0"/>
                <a:cs typeface="Times New Roman" panose="02020603050405020304" pitchFamily="18" charset="0"/>
              </a:rPr>
              <a:t>PRAISE GOD!</a:t>
            </a:r>
          </a:p>
          <a:p>
            <a:pPr algn="ctr">
              <a:buFont typeface="Wingdings" panose="05000000000000000000" pitchFamily="2" charset="2"/>
              <a:buNone/>
            </a:pPr>
            <a:r>
              <a:rPr lang="en-US" altLang="en-US" sz="4800" dirty="0">
                <a:latin typeface="Times New Roman" panose="02020603050405020304" pitchFamily="18" charset="0"/>
                <a:cs typeface="Times New Roman" panose="02020603050405020304" pitchFamily="18" charset="0"/>
              </a:rPr>
              <a:t>HONOR GOD!</a:t>
            </a:r>
          </a:p>
          <a:p>
            <a:pPr algn="ctr">
              <a:buFont typeface="Wingdings" panose="05000000000000000000" pitchFamily="2" charset="2"/>
              <a:buNone/>
            </a:pPr>
            <a:r>
              <a:rPr lang="en-US" altLang="en-US" sz="4800" dirty="0">
                <a:latin typeface="Times New Roman" panose="02020603050405020304" pitchFamily="18" charset="0"/>
                <a:cs typeface="Times New Roman" panose="02020603050405020304" pitchFamily="18" charset="0"/>
              </a:rPr>
              <a:t>BRING GOOD GIFTS TO GOD!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wipe(left)">
                                      <p:cBhvr>
                                        <p:cTn id="14" dur="500"/>
                                        <p:tgtEl>
                                          <p:spTgt spid="122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wipe(left)">
                                      <p:cBhvr>
                                        <p:cTn id="19" dur="500"/>
                                        <p:tgtEl>
                                          <p:spTgt spid="1229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Effect transition="in" filter="wipe(left)">
                                      <p:cBhvr>
                                        <p:cTn id="24"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03F427-8496-4203-BEC4-2CE5CE6BE336}"/>
              </a:ext>
            </a:extLst>
          </p:cNvPr>
          <p:cNvSpPr txBox="1"/>
          <p:nvPr/>
        </p:nvSpPr>
        <p:spPr>
          <a:xfrm>
            <a:off x="609600" y="614601"/>
            <a:ext cx="10972800" cy="5786199"/>
          </a:xfrm>
          <a:prstGeom prst="rect">
            <a:avLst/>
          </a:prstGeom>
          <a:noFill/>
        </p:spPr>
        <p:txBody>
          <a:bodyPr wrap="square" rtlCol="0">
            <a:spAutoFit/>
          </a:bodyPr>
          <a:lstStyle/>
          <a:p>
            <a:r>
              <a:rPr lang="en-US" sz="3200" b="1" i="1" dirty="0">
                <a:latin typeface="Times New Roman" panose="02020603050405020304" pitchFamily="18" charset="0"/>
                <a:cs typeface="Times New Roman" panose="02020603050405020304" pitchFamily="18" charset="0"/>
              </a:rPr>
              <a:t>Invitation:</a:t>
            </a:r>
            <a:endParaRPr lang="en-US" sz="3200"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 Hearing and faith, </a:t>
            </a:r>
            <a:r>
              <a:rPr lang="en-US" sz="3200" b="1" dirty="0">
                <a:latin typeface="Times New Roman" panose="02020603050405020304" pitchFamily="18" charset="0"/>
                <a:cs typeface="Times New Roman" panose="02020603050405020304" pitchFamily="18" charset="0"/>
              </a:rPr>
              <a:t>Rom. 10:17; Mark 16:16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Repentance, </a:t>
            </a:r>
            <a:r>
              <a:rPr lang="en-US" sz="3200" b="1" dirty="0">
                <a:latin typeface="Times New Roman" panose="02020603050405020304" pitchFamily="18" charset="0"/>
                <a:cs typeface="Times New Roman" panose="02020603050405020304" pitchFamily="18" charset="0"/>
              </a:rPr>
              <a:t>Acts 2:38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Confessing Christ, </a:t>
            </a:r>
            <a:r>
              <a:rPr lang="en-US" sz="3200" b="1" dirty="0">
                <a:latin typeface="Times New Roman" panose="02020603050405020304" pitchFamily="18" charset="0"/>
                <a:cs typeface="Times New Roman" panose="02020603050405020304" pitchFamily="18" charset="0"/>
              </a:rPr>
              <a:t>Rom. 10:9-10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Immersion in water, </a:t>
            </a:r>
            <a:r>
              <a:rPr lang="en-US" sz="3200" b="1" dirty="0">
                <a:latin typeface="Times New Roman" panose="02020603050405020304" pitchFamily="18" charset="0"/>
                <a:cs typeface="Times New Roman" panose="02020603050405020304" pitchFamily="18" charset="0"/>
              </a:rPr>
              <a:t>Rom. 6:3-5; Acts 22:16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 Faithfulness, </a:t>
            </a:r>
            <a:r>
              <a:rPr lang="en-US" sz="3200" b="1" dirty="0">
                <a:latin typeface="Times New Roman" panose="02020603050405020304" pitchFamily="18" charset="0"/>
                <a:cs typeface="Times New Roman" panose="02020603050405020304" pitchFamily="18" charset="0"/>
              </a:rPr>
              <a:t>Rev. 2:10</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6. Prayerful penitence for the erring child of God, </a:t>
            </a:r>
            <a:r>
              <a:rPr lang="en-US" sz="3200" b="1" dirty="0">
                <a:latin typeface="Times New Roman" panose="02020603050405020304" pitchFamily="18" charset="0"/>
                <a:cs typeface="Times New Roman" panose="02020603050405020304" pitchFamily="18" charset="0"/>
              </a:rPr>
              <a:t>Acts 8:22</a:t>
            </a:r>
            <a:r>
              <a:rPr lang="en-US" sz="3200" dirty="0">
                <a:latin typeface="Times New Roman" panose="02020603050405020304" pitchFamily="18" charset="0"/>
                <a:cs typeface="Times New Roman" panose="02020603050405020304" pitchFamily="18" charset="0"/>
              </a:rPr>
              <a:t> </a:t>
            </a:r>
          </a:p>
          <a:p>
            <a:r>
              <a:rPr lang="en-US" sz="3200" i="1" dirty="0">
                <a:latin typeface="Times New Roman" panose="02020603050405020304" pitchFamily="18" charset="0"/>
                <a:cs typeface="Times New Roman" panose="02020603050405020304" pitchFamily="18" charset="0"/>
              </a:rPr>
              <a:t> Repent therefore of this your wickedness, and pray God if perhaps the thought of your heart may be forgiven you</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(Acts 8:22)</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4445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outVertical)">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A2B2679-5D34-4C33-89FA-942F4A5F31AA}"/>
              </a:ext>
            </a:extLst>
          </p:cNvPr>
          <p:cNvGraphicFramePr>
            <a:graphicFrameLocks noGrp="1"/>
          </p:cNvGraphicFramePr>
          <p:nvPr>
            <p:extLst>
              <p:ext uri="{D42A27DB-BD31-4B8C-83A1-F6EECF244321}">
                <p14:modId xmlns:p14="http://schemas.microsoft.com/office/powerpoint/2010/main" val="2423720792"/>
              </p:ext>
            </p:extLst>
          </p:nvPr>
        </p:nvGraphicFramePr>
        <p:xfrm>
          <a:off x="12493" y="5257476"/>
          <a:ext cx="12191999" cy="1584285"/>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1168559661"/>
                    </a:ext>
                  </a:extLst>
                </a:gridCol>
                <a:gridCol w="1394691">
                  <a:extLst>
                    <a:ext uri="{9D8B030D-6E8A-4147-A177-3AD203B41FA5}">
                      <a16:colId xmlns:a16="http://schemas.microsoft.com/office/drawing/2014/main" val="1150734527"/>
                    </a:ext>
                  </a:extLst>
                </a:gridCol>
                <a:gridCol w="7823199">
                  <a:extLst>
                    <a:ext uri="{9D8B030D-6E8A-4147-A177-3AD203B41FA5}">
                      <a16:colId xmlns:a16="http://schemas.microsoft.com/office/drawing/2014/main" val="530068358"/>
                    </a:ext>
                  </a:extLst>
                </a:gridCol>
              </a:tblGrid>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119</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As I Am</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486438"/>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the Name of Jesus with You</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5475912"/>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4910542"/>
                  </a:ext>
                </a:extLst>
              </a:tr>
            </a:tbl>
          </a:graphicData>
        </a:graphic>
      </p:graphicFrame>
      <p:sp>
        <p:nvSpPr>
          <p:cNvPr id="3" name="TextBox 2">
            <a:extLst>
              <a:ext uri="{FF2B5EF4-FFF2-40B4-BE49-F238E27FC236}">
                <a16:creationId xmlns:a16="http://schemas.microsoft.com/office/drawing/2014/main" id="{578348F8-02B2-4651-84D0-D1AAE16F6AD9}"/>
              </a:ext>
            </a:extLst>
          </p:cNvPr>
          <p:cNvSpPr txBox="1"/>
          <p:nvPr/>
        </p:nvSpPr>
        <p:spPr>
          <a:xfrm>
            <a:off x="1066800" y="1600200"/>
            <a:ext cx="10019922" cy="769441"/>
          </a:xfrm>
          <a:prstGeom prst="rect">
            <a:avLst/>
          </a:prstGeom>
          <a:noFill/>
        </p:spPr>
        <p:txBody>
          <a:bodyPr wrap="none" rtlCol="0">
            <a:spAutoFit/>
          </a:bodyPr>
          <a:lstStyle/>
          <a:p>
            <a:r>
              <a:rPr lang="en-US" sz="4400" dirty="0">
                <a:latin typeface="Times New Roman" panose="02020603050405020304" pitchFamily="18" charset="0"/>
                <a:cs typeface="Times New Roman" panose="02020603050405020304" pitchFamily="18" charset="0"/>
              </a:rPr>
              <a:t>If You Are Not </a:t>
            </a:r>
            <a:r>
              <a:rPr lang="en-US" sz="4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Him”</a:t>
            </a:r>
            <a:r>
              <a:rPr lang="en-US" sz="4400" dirty="0">
                <a:latin typeface="Times New Roman" panose="02020603050405020304" pitchFamily="18" charset="0"/>
                <a:cs typeface="Times New Roman" panose="02020603050405020304" pitchFamily="18" charset="0"/>
              </a:rPr>
              <a:t>, Now Is the Time!</a:t>
            </a:r>
          </a:p>
        </p:txBody>
      </p:sp>
    </p:spTree>
    <p:extLst>
      <p:ext uri="{BB962C8B-B14F-4D97-AF65-F5344CB8AC3E}">
        <p14:creationId xmlns:p14="http://schemas.microsoft.com/office/powerpoint/2010/main" val="22366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F3125F-7E96-4F37-AA1D-7F52C5B59829}"/>
              </a:ext>
            </a:extLst>
          </p:cNvPr>
          <p:cNvGraphicFramePr>
            <a:graphicFrameLocks noGrp="1"/>
          </p:cNvGraphicFramePr>
          <p:nvPr>
            <p:extLst>
              <p:ext uri="{D42A27DB-BD31-4B8C-83A1-F6EECF244321}">
                <p14:modId xmlns:p14="http://schemas.microsoft.com/office/powerpoint/2010/main" val="3117591376"/>
              </p:ext>
            </p:extLst>
          </p:nvPr>
        </p:nvGraphicFramePr>
        <p:xfrm>
          <a:off x="1" y="0"/>
          <a:ext cx="12191999" cy="6858001"/>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419051361"/>
                    </a:ext>
                  </a:extLst>
                </a:gridCol>
                <a:gridCol w="1394691">
                  <a:extLst>
                    <a:ext uri="{9D8B030D-6E8A-4147-A177-3AD203B41FA5}">
                      <a16:colId xmlns:a16="http://schemas.microsoft.com/office/drawing/2014/main" val="1357728452"/>
                    </a:ext>
                  </a:extLst>
                </a:gridCol>
                <a:gridCol w="7823199">
                  <a:extLst>
                    <a:ext uri="{9D8B030D-6E8A-4147-A177-3AD203B41FA5}">
                      <a16:colId xmlns:a16="http://schemas.microsoft.com/office/drawing/2014/main" val="4140463727"/>
                    </a:ext>
                  </a:extLst>
                </a:gridCol>
              </a:tblGrid>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182154"/>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138</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Hope Is Built On Nothing Less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1129456"/>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182</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Rock of Ages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7012126"/>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397301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159</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‘Twas Wonderful Love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78489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504</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Breaking of Bread</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1192251"/>
                  </a:ext>
                </a:extLst>
              </a:tr>
              <a:tr h="520861">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9996775"/>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2749162"/>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230</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 So Sweet to Trust in Jesus </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7740656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1516717"/>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119</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As I Am</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8618512"/>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the Name of Jesus with You</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13049581"/>
                  </a:ext>
                </a:extLst>
              </a:tr>
              <a:tr h="528095">
                <a:tc>
                  <a:txBody>
                    <a:bodyPr/>
                    <a:lstStyle/>
                    <a:p>
                      <a:pPr algn="ctr"/>
                      <a:r>
                        <a:rPr lang="en-US"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760535"/>
                  </a:ext>
                </a:extLst>
              </a:tr>
            </a:tbl>
          </a:graphicData>
        </a:graphic>
      </p:graphicFrame>
    </p:spTree>
    <p:extLst>
      <p:ext uri="{BB962C8B-B14F-4D97-AF65-F5344CB8AC3E}">
        <p14:creationId xmlns:p14="http://schemas.microsoft.com/office/powerpoint/2010/main" val="223654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290EC39-95C7-4089-B659-F5C7CF59E917}"/>
              </a:ext>
            </a:extLst>
          </p:cNvPr>
          <p:cNvSpPr>
            <a:spLocks noGrp="1" noChangeArrowheads="1"/>
          </p:cNvSpPr>
          <p:nvPr>
            <p:ph type="ctrTitle"/>
          </p:nvPr>
        </p:nvSpPr>
        <p:spPr>
          <a:xfrm>
            <a:off x="609600" y="914400"/>
            <a:ext cx="10972800" cy="914400"/>
          </a:xfrm>
        </p:spPr>
        <p:txBody>
          <a:bodyPr>
            <a:normAutofit/>
          </a:bodyPr>
          <a:lstStyle/>
          <a:p>
            <a:r>
              <a:rPr lang="en-US" altLang="en-US" sz="4800" dirty="0">
                <a:latin typeface="Times New Roman" panose="02020603050405020304" pitchFamily="18" charset="0"/>
                <a:cs typeface="Times New Roman" panose="02020603050405020304" pitchFamily="18" charset="0"/>
              </a:rPr>
              <a:t>GOD IS TRULY AMONG YOU!</a:t>
            </a:r>
          </a:p>
        </p:txBody>
      </p:sp>
      <p:sp>
        <p:nvSpPr>
          <p:cNvPr id="2051" name="Rectangle 3">
            <a:extLst>
              <a:ext uri="{FF2B5EF4-FFF2-40B4-BE49-F238E27FC236}">
                <a16:creationId xmlns:a16="http://schemas.microsoft.com/office/drawing/2014/main" id="{3D2DCA88-9803-49DE-ABC2-8FE46D6DBAD1}"/>
              </a:ext>
            </a:extLst>
          </p:cNvPr>
          <p:cNvSpPr>
            <a:spLocks noGrp="1" noChangeArrowheads="1"/>
          </p:cNvSpPr>
          <p:nvPr>
            <p:ph type="subTitle" idx="1"/>
          </p:nvPr>
        </p:nvSpPr>
        <p:spPr>
          <a:xfrm>
            <a:off x="609600" y="1981200"/>
            <a:ext cx="10972800" cy="1981200"/>
          </a:xfrm>
        </p:spPr>
        <p:txBody>
          <a:bodyPr/>
          <a:lstStyle/>
          <a:p>
            <a:r>
              <a:rPr lang="en-US" altLang="en-US" sz="4000" b="1" dirty="0">
                <a:latin typeface="Times New Roman" panose="02020603050405020304" pitchFamily="18" charset="0"/>
                <a:cs typeface="Times New Roman" panose="02020603050405020304" pitchFamily="18" charset="0"/>
              </a:rPr>
              <a:t>I Corinthians 14: 22-25</a:t>
            </a:r>
          </a:p>
          <a:p>
            <a:endParaRPr lang="en-US" altLang="en-US" dirty="0"/>
          </a:p>
          <a:p>
            <a:r>
              <a:rPr lang="en-US" altLang="en-US" sz="4400" dirty="0">
                <a:latin typeface="Times New Roman" panose="02020603050405020304" pitchFamily="18" charset="0"/>
                <a:cs typeface="Times New Roman" panose="02020603050405020304" pitchFamily="18" charset="0"/>
              </a:rPr>
              <a:t>GOD MUST BE GLORIFIED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CBCC78-223C-46EB-B2B9-C5918F78E97C}"/>
              </a:ext>
            </a:extLst>
          </p:cNvPr>
          <p:cNvSpPr>
            <a:spLocks noGrp="1" noChangeArrowheads="1"/>
          </p:cNvSpPr>
          <p:nvPr>
            <p:ph type="title"/>
          </p:nvPr>
        </p:nvSpPr>
        <p:spPr>
          <a:xfrm>
            <a:off x="685800" y="655637"/>
            <a:ext cx="10896600" cy="1325563"/>
          </a:xfrm>
        </p:spPr>
        <p:txBody>
          <a:bodyPr/>
          <a:lstStyle/>
          <a:p>
            <a:r>
              <a:rPr lang="en-US" altLang="en-US" sz="6000" dirty="0">
                <a:latin typeface="Times New Roman" panose="02020603050405020304" pitchFamily="18" charset="0"/>
                <a:cs typeface="Times New Roman" panose="02020603050405020304" pitchFamily="18" charset="0"/>
              </a:rPr>
              <a:t>GOD</a:t>
            </a:r>
            <a:r>
              <a:rPr lang="en-US" altLang="en-US" dirty="0">
                <a:latin typeface="Times New Roman" panose="02020603050405020304" pitchFamily="18" charset="0"/>
                <a:cs typeface="Times New Roman" panose="02020603050405020304" pitchFamily="18" charset="0"/>
              </a:rPr>
              <a:t>. . . AMONG YOU</a:t>
            </a:r>
          </a:p>
        </p:txBody>
      </p:sp>
      <p:sp>
        <p:nvSpPr>
          <p:cNvPr id="6147" name="Rectangle 3">
            <a:extLst>
              <a:ext uri="{FF2B5EF4-FFF2-40B4-BE49-F238E27FC236}">
                <a16:creationId xmlns:a16="http://schemas.microsoft.com/office/drawing/2014/main" id="{EDF7EF48-3C13-4D60-A884-12FE5B8E2C60}"/>
              </a:ext>
            </a:extLst>
          </p:cNvPr>
          <p:cNvSpPr>
            <a:spLocks noGrp="1" noChangeArrowheads="1"/>
          </p:cNvSpPr>
          <p:nvPr>
            <p:ph idx="1"/>
          </p:nvPr>
        </p:nvSpPr>
        <p:spPr>
          <a:xfrm>
            <a:off x="685800" y="2133600"/>
            <a:ext cx="10896600" cy="3276600"/>
          </a:xfrm>
        </p:spPr>
        <p:txBody>
          <a:bodyPr/>
          <a:lstStyle/>
          <a:p>
            <a:pPr algn="ctr">
              <a:buFont typeface="Wingdings" panose="05000000000000000000" pitchFamily="2" charset="2"/>
              <a:buNone/>
            </a:pPr>
            <a:r>
              <a:rPr lang="en-US" altLang="en-US" sz="7200" i="1" dirty="0">
                <a:latin typeface="Times New Roman" panose="02020603050405020304" pitchFamily="18" charset="0"/>
                <a:cs typeface="Times New Roman" panose="02020603050405020304" pitchFamily="18" charset="0"/>
              </a:rPr>
              <a:t>GLORIFIED</a:t>
            </a:r>
          </a:p>
          <a:p>
            <a:pPr algn="ctr">
              <a:buFont typeface="Wingdings" panose="05000000000000000000" pitchFamily="2" charset="2"/>
              <a:buNone/>
            </a:pPr>
            <a:r>
              <a:rPr lang="en-US" altLang="en-US" b="1" dirty="0">
                <a:latin typeface="Times New Roman" panose="02020603050405020304" pitchFamily="18" charset="0"/>
                <a:cs typeface="Times New Roman" panose="02020603050405020304" pitchFamily="18" charset="0"/>
              </a:rPr>
              <a:t>PSALM 95:6</a:t>
            </a:r>
          </a:p>
          <a:p>
            <a:pPr algn="ctr">
              <a:buFont typeface="Wingdings" panose="05000000000000000000" pitchFamily="2" charset="2"/>
              <a:buNone/>
            </a:pPr>
            <a:endParaRPr lang="en-US" altLang="en-US" dirty="0"/>
          </a:p>
          <a:p>
            <a:pPr algn="ctr">
              <a:buFont typeface="Wingdings" panose="05000000000000000000" pitchFamily="2" charset="2"/>
              <a:buNone/>
            </a:pPr>
            <a:r>
              <a:rPr lang="en-US" altLang="en-US" b="1" dirty="0">
                <a:latin typeface="Times New Roman" panose="02020603050405020304" pitchFamily="18" charset="0"/>
                <a:cs typeface="Times New Roman" panose="02020603050405020304" pitchFamily="18" charset="0"/>
              </a:rPr>
              <a:t>PSALM 111:9</a:t>
            </a:r>
          </a:p>
          <a:p>
            <a:pPr algn="ctr">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—Holy and awesome is His name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26D38A-D423-49C6-B2CC-63126D9D336A}"/>
              </a:ext>
            </a:extLst>
          </p:cNvPr>
          <p:cNvSpPr>
            <a:spLocks noGrp="1" noChangeArrowheads="1"/>
          </p:cNvSpPr>
          <p:nvPr>
            <p:ph type="title"/>
          </p:nvPr>
        </p:nvSpPr>
        <p:spPr/>
        <p:txBody>
          <a:bodyPr/>
          <a:lstStyle/>
          <a:p>
            <a:r>
              <a:rPr lang="en-US" altLang="en-US" sz="6000" dirty="0">
                <a:latin typeface="Times New Roman" panose="02020603050405020304" pitchFamily="18" charset="0"/>
                <a:cs typeface="Times New Roman" panose="02020603050405020304" pitchFamily="18" charset="0"/>
              </a:rPr>
              <a:t>GOD</a:t>
            </a:r>
            <a:r>
              <a:rPr lang="en-US" altLang="en-US" dirty="0">
                <a:latin typeface="Times New Roman" panose="02020603050405020304" pitchFamily="18" charset="0"/>
                <a:cs typeface="Times New Roman" panose="02020603050405020304" pitchFamily="18" charset="0"/>
              </a:rPr>
              <a:t>. . . AMONG YOU</a:t>
            </a:r>
          </a:p>
        </p:txBody>
      </p:sp>
      <p:sp>
        <p:nvSpPr>
          <p:cNvPr id="7171" name="Rectangle 3">
            <a:extLst>
              <a:ext uri="{FF2B5EF4-FFF2-40B4-BE49-F238E27FC236}">
                <a16:creationId xmlns:a16="http://schemas.microsoft.com/office/drawing/2014/main" id="{C8DEE7CA-F462-4281-8E02-6A93C717A0A6}"/>
              </a:ext>
            </a:extLst>
          </p:cNvPr>
          <p:cNvSpPr>
            <a:spLocks noGrp="1" noChangeArrowheads="1"/>
          </p:cNvSpPr>
          <p:nvPr>
            <p:ph idx="1"/>
          </p:nvPr>
        </p:nvSpPr>
        <p:spPr/>
        <p:txBody>
          <a:bodyPr/>
          <a:lstStyle/>
          <a:p>
            <a:pPr algn="ctr">
              <a:buFont typeface="Wingdings" panose="05000000000000000000" pitchFamily="2" charset="2"/>
              <a:buNone/>
            </a:pPr>
            <a:r>
              <a:rPr lang="en-US" altLang="en-US" sz="4800" dirty="0">
                <a:latin typeface="Times New Roman" panose="02020603050405020304" pitchFamily="18" charset="0"/>
                <a:cs typeface="Times New Roman" panose="02020603050405020304" pitchFamily="18" charset="0"/>
              </a:rPr>
              <a:t>CHURCH MUST BE EDIFIED</a:t>
            </a:r>
          </a:p>
          <a:p>
            <a:pPr algn="ctr">
              <a:buFont typeface="Wingdings" panose="05000000000000000000" pitchFamily="2" charset="2"/>
              <a:buNone/>
            </a:pPr>
            <a:endParaRPr lang="en-US" altLang="en-US" dirty="0"/>
          </a:p>
          <a:p>
            <a:pPr algn="ctr">
              <a:buFont typeface="Wingdings" panose="05000000000000000000" pitchFamily="2" charset="2"/>
              <a:buNone/>
            </a:pPr>
            <a:r>
              <a:rPr lang="en-US" altLang="en-US" sz="4000" dirty="0">
                <a:latin typeface="Times New Roman" panose="02020603050405020304" pitchFamily="18" charset="0"/>
                <a:cs typeface="Times New Roman" panose="02020603050405020304" pitchFamily="18" charset="0"/>
              </a:rPr>
              <a:t>I Corinthians 14: 4, 17, 12, 5.</a:t>
            </a:r>
          </a:p>
          <a:p>
            <a:pPr algn="ctr">
              <a:buFont typeface="Wingdings" panose="05000000000000000000" pitchFamily="2" charset="2"/>
              <a:buNone/>
            </a:pPr>
            <a:r>
              <a:rPr lang="en-US" altLang="en-US" sz="4000" dirty="0">
                <a:latin typeface="Times New Roman" panose="02020603050405020304" pitchFamily="18" charset="0"/>
                <a:cs typeface="Times New Roman" panose="02020603050405020304" pitchFamily="18" charset="0"/>
              </a:rPr>
              <a:t>(Keep each other going)</a:t>
            </a:r>
          </a:p>
          <a:p>
            <a:pPr algn="ctr">
              <a:buFont typeface="Wingdings" panose="05000000000000000000" pitchFamily="2" charset="2"/>
              <a:buNone/>
            </a:pPr>
            <a:endParaRPr lang="en-US" altLang="en-US" sz="4800" dirty="0"/>
          </a:p>
          <a:p>
            <a:pPr algn="ctr">
              <a:buFont typeface="Wingdings" panose="05000000000000000000" pitchFamily="2" charset="2"/>
              <a:buNone/>
            </a:pPr>
            <a:endParaRPr lang="en-US" altLang="en-US" sz="4800" dirty="0"/>
          </a:p>
          <a:p>
            <a:pPr algn="ctr">
              <a:buFont typeface="Wingdings" panose="05000000000000000000" pitchFamily="2" charset="2"/>
              <a:buNone/>
            </a:pPr>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21A06A1-0B4D-4469-8CEC-330A1332A13E}"/>
              </a:ext>
            </a:extLst>
          </p:cNvPr>
          <p:cNvSpPr>
            <a:spLocks noGrp="1" noChangeArrowheads="1"/>
          </p:cNvSpPr>
          <p:nvPr>
            <p:ph type="title"/>
          </p:nvPr>
        </p:nvSpPr>
        <p:spPr/>
        <p:txBody>
          <a:bodyPr/>
          <a:lstStyle/>
          <a:p>
            <a:r>
              <a:rPr lang="en-US" altLang="en-US" sz="6000"/>
              <a:t>GOD</a:t>
            </a:r>
            <a:r>
              <a:rPr lang="en-US" altLang="en-US"/>
              <a:t>. . . AMONG YOU</a:t>
            </a:r>
          </a:p>
        </p:txBody>
      </p:sp>
      <p:sp>
        <p:nvSpPr>
          <p:cNvPr id="8195" name="Rectangle 3">
            <a:extLst>
              <a:ext uri="{FF2B5EF4-FFF2-40B4-BE49-F238E27FC236}">
                <a16:creationId xmlns:a16="http://schemas.microsoft.com/office/drawing/2014/main" id="{36C9C0AE-00E7-476E-9C2F-D582112E90A3}"/>
              </a:ext>
            </a:extLst>
          </p:cNvPr>
          <p:cNvSpPr>
            <a:spLocks noGrp="1" noChangeArrowheads="1"/>
          </p:cNvSpPr>
          <p:nvPr>
            <p:ph idx="1"/>
          </p:nvPr>
        </p:nvSpPr>
        <p:spPr/>
        <p:txBody>
          <a:bodyPr/>
          <a:lstStyle/>
          <a:p>
            <a:pPr algn="ctr">
              <a:buFont typeface="Wingdings" panose="05000000000000000000" pitchFamily="2" charset="2"/>
              <a:buNone/>
            </a:pPr>
            <a:r>
              <a:rPr lang="en-US" altLang="en-US" sz="4800" dirty="0"/>
              <a:t>*KEEP EACH OTHER GOING*</a:t>
            </a:r>
          </a:p>
          <a:p>
            <a:pPr algn="ctr">
              <a:buFont typeface="Wingdings" panose="05000000000000000000" pitchFamily="2" charset="2"/>
              <a:buNone/>
            </a:pPr>
            <a:r>
              <a:rPr lang="en-US" altLang="en-US" dirty="0"/>
              <a:t>I Corinthians 14:1  Pursue LOVE!</a:t>
            </a:r>
          </a:p>
          <a:p>
            <a:pPr algn="ctr">
              <a:buFont typeface="Wingdings" panose="05000000000000000000" pitchFamily="2" charset="2"/>
              <a:buNone/>
            </a:pPr>
            <a:r>
              <a:rPr lang="en-US" altLang="en-US" dirty="0"/>
              <a:t>I Corinthians 14:3  </a:t>
            </a:r>
          </a:p>
          <a:p>
            <a:pPr algn="ctr">
              <a:buFont typeface="Wingdings" panose="05000000000000000000" pitchFamily="2" charset="2"/>
              <a:buNone/>
            </a:pPr>
            <a:r>
              <a:rPr lang="en-US" altLang="en-US" dirty="0"/>
              <a:t>--Words of Encouragement</a:t>
            </a:r>
          </a:p>
          <a:p>
            <a:pPr algn="ctr">
              <a:buFont typeface="Wingdings" panose="05000000000000000000" pitchFamily="2" charset="2"/>
              <a:buNone/>
            </a:pPr>
            <a:r>
              <a:rPr lang="en-US" altLang="en-US" dirty="0"/>
              <a:t>(strength, encouragement, comfort) </a:t>
            </a:r>
          </a:p>
          <a:p>
            <a:pPr algn="ctr">
              <a:buFont typeface="Wingdings" panose="05000000000000000000" pitchFamily="2" charset="2"/>
              <a:buNone/>
            </a:pPr>
            <a:endParaRPr lang="en-US" altLang="en-US"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D2D5EEF-CE84-4C9D-AAA6-BB99AFD639F6}"/>
              </a:ext>
            </a:extLst>
          </p:cNvPr>
          <p:cNvSpPr>
            <a:spLocks noGrp="1" noChangeArrowheads="1"/>
          </p:cNvSpPr>
          <p:nvPr>
            <p:ph type="title"/>
          </p:nvPr>
        </p:nvSpPr>
        <p:spPr/>
        <p:txBody>
          <a:bodyPr/>
          <a:lstStyle/>
          <a:p>
            <a:r>
              <a:rPr lang="en-US" altLang="en-US" sz="6000"/>
              <a:t>GOD</a:t>
            </a:r>
            <a:r>
              <a:rPr lang="en-US" altLang="en-US"/>
              <a:t>. . . AMONG YOU</a:t>
            </a:r>
          </a:p>
        </p:txBody>
      </p:sp>
      <p:sp>
        <p:nvSpPr>
          <p:cNvPr id="9219" name="Rectangle 3">
            <a:extLst>
              <a:ext uri="{FF2B5EF4-FFF2-40B4-BE49-F238E27FC236}">
                <a16:creationId xmlns:a16="http://schemas.microsoft.com/office/drawing/2014/main" id="{E44B48D3-8AD7-441C-9981-5D36A965E310}"/>
              </a:ext>
            </a:extLst>
          </p:cNvPr>
          <p:cNvSpPr>
            <a:spLocks noGrp="1" noChangeArrowheads="1"/>
          </p:cNvSpPr>
          <p:nvPr>
            <p:ph idx="1"/>
          </p:nvPr>
        </p:nvSpPr>
        <p:spPr/>
        <p:txBody>
          <a:bodyPr/>
          <a:lstStyle/>
          <a:p>
            <a:pPr algn="ctr">
              <a:buFont typeface="Wingdings" panose="05000000000000000000" pitchFamily="2" charset="2"/>
              <a:buNone/>
            </a:pPr>
            <a:r>
              <a:rPr lang="en-US" altLang="en-US"/>
              <a:t>PERSONAL PARTICIPATION</a:t>
            </a:r>
          </a:p>
          <a:p>
            <a:pPr algn="ctr">
              <a:buFont typeface="Wingdings" panose="05000000000000000000" pitchFamily="2" charset="2"/>
              <a:buNone/>
            </a:pPr>
            <a:endParaRPr lang="en-US" altLang="en-US"/>
          </a:p>
          <a:p>
            <a:pPr algn="ctr">
              <a:buFont typeface="Wingdings" panose="05000000000000000000" pitchFamily="2" charset="2"/>
              <a:buNone/>
            </a:pPr>
            <a:r>
              <a:rPr lang="en-US" altLang="en-US"/>
              <a:t>I Corinthians 14:15</a:t>
            </a:r>
          </a:p>
          <a:p>
            <a:pPr algn="ctr">
              <a:buFont typeface="Wingdings" panose="05000000000000000000" pitchFamily="2" charset="2"/>
              <a:buNone/>
            </a:pPr>
            <a:r>
              <a:rPr lang="en-US" altLang="en-US"/>
              <a:t>Sing, Pray, Read, Partake Supper, Give </a:t>
            </a:r>
          </a:p>
          <a:p>
            <a:pPr algn="ctr">
              <a:buFont typeface="Wingdings" panose="05000000000000000000" pitchFamily="2" charset="2"/>
              <a:buNone/>
            </a:pPr>
            <a:r>
              <a:rPr lang="en-US" altLang="en-US"/>
              <a:t>Say AMEN!  14:16-17</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AD8BE0-E9AC-44A2-B5B2-17165C722AF6}"/>
              </a:ext>
            </a:extLst>
          </p:cNvPr>
          <p:cNvSpPr>
            <a:spLocks noGrp="1" noChangeArrowheads="1"/>
          </p:cNvSpPr>
          <p:nvPr>
            <p:ph type="title"/>
          </p:nvPr>
        </p:nvSpPr>
        <p:spPr/>
        <p:txBody>
          <a:bodyPr/>
          <a:lstStyle/>
          <a:p>
            <a:r>
              <a:rPr lang="en-US" altLang="en-US" sz="6000"/>
              <a:t>GOD</a:t>
            </a:r>
            <a:r>
              <a:rPr lang="en-US" altLang="en-US"/>
              <a:t>. . . AMONG YOU</a:t>
            </a:r>
          </a:p>
        </p:txBody>
      </p:sp>
      <p:sp>
        <p:nvSpPr>
          <p:cNvPr id="10243" name="Rectangle 3">
            <a:extLst>
              <a:ext uri="{FF2B5EF4-FFF2-40B4-BE49-F238E27FC236}">
                <a16:creationId xmlns:a16="http://schemas.microsoft.com/office/drawing/2014/main" id="{FA28027F-39C6-4C04-8A1E-A5DFA218DCCE}"/>
              </a:ext>
            </a:extLst>
          </p:cNvPr>
          <p:cNvSpPr>
            <a:spLocks noGrp="1" noChangeArrowheads="1"/>
          </p:cNvSpPr>
          <p:nvPr>
            <p:ph idx="1"/>
          </p:nvPr>
        </p:nvSpPr>
        <p:spPr>
          <a:xfrm>
            <a:off x="609600" y="1825625"/>
            <a:ext cx="10972800" cy="1603375"/>
          </a:xfrm>
        </p:spPr>
        <p:txBody>
          <a:bodyPr/>
          <a:lstStyle/>
          <a:p>
            <a:pPr algn="ctr">
              <a:buFont typeface="Wingdings" panose="05000000000000000000" pitchFamily="2" charset="2"/>
              <a:buNone/>
            </a:pPr>
            <a:r>
              <a:rPr lang="en-US" altLang="en-US" sz="4400" dirty="0">
                <a:latin typeface="Times New Roman" panose="02020603050405020304" pitchFamily="18" charset="0"/>
                <a:cs typeface="Times New Roman" panose="02020603050405020304" pitchFamily="18" charset="0"/>
              </a:rPr>
              <a:t>WORSHIP NEEDS TO BE UNDERSTOOD!</a:t>
            </a:r>
          </a:p>
          <a:p>
            <a:pPr algn="ctr">
              <a:buFont typeface="Wingdings" panose="05000000000000000000" pitchFamily="2" charset="2"/>
              <a:buNone/>
            </a:pPr>
            <a:r>
              <a:rPr lang="en-US" altLang="en-US" sz="4000" dirty="0">
                <a:latin typeface="Times New Roman" panose="02020603050405020304" pitchFamily="18" charset="0"/>
                <a:cs typeface="Times New Roman" panose="02020603050405020304" pitchFamily="18" charset="0"/>
              </a:rPr>
              <a:t>I Corinthians 14: 18-19</a:t>
            </a:r>
          </a:p>
          <a:p>
            <a:pPr algn="ctr">
              <a:buFont typeface="Wingdings" panose="05000000000000000000" pitchFamily="2" charset="2"/>
              <a:buNone/>
            </a:pPr>
            <a:endParaRPr lang="en-US" alt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5553C48-1E49-416B-8693-5696385CAC86}"/>
              </a:ext>
            </a:extLst>
          </p:cNvPr>
          <p:cNvSpPr>
            <a:spLocks noGrp="1" noChangeArrowheads="1"/>
          </p:cNvSpPr>
          <p:nvPr>
            <p:ph type="title"/>
          </p:nvPr>
        </p:nvSpPr>
        <p:spPr/>
        <p:txBody>
          <a:bodyPr/>
          <a:lstStyle/>
          <a:p>
            <a:r>
              <a:rPr lang="en-US" altLang="en-US" sz="6000"/>
              <a:t>GOD</a:t>
            </a:r>
            <a:r>
              <a:rPr lang="en-US" altLang="en-US"/>
              <a:t>. . . AMONG YOU</a:t>
            </a:r>
          </a:p>
        </p:txBody>
      </p:sp>
      <p:sp>
        <p:nvSpPr>
          <p:cNvPr id="11267" name="Rectangle 3">
            <a:extLst>
              <a:ext uri="{FF2B5EF4-FFF2-40B4-BE49-F238E27FC236}">
                <a16:creationId xmlns:a16="http://schemas.microsoft.com/office/drawing/2014/main" id="{9795FBA1-F272-479F-9650-6C3C7025F6C5}"/>
              </a:ext>
            </a:extLst>
          </p:cNvPr>
          <p:cNvSpPr>
            <a:spLocks noGrp="1" noChangeArrowheads="1"/>
          </p:cNvSpPr>
          <p:nvPr>
            <p:ph idx="1"/>
          </p:nvPr>
        </p:nvSpPr>
        <p:spPr/>
        <p:txBody>
          <a:bodyPr/>
          <a:lstStyle/>
          <a:p>
            <a:pPr algn="ctr">
              <a:buFont typeface="Wingdings" panose="05000000000000000000" pitchFamily="2" charset="2"/>
              <a:buNone/>
            </a:pPr>
            <a:r>
              <a:rPr lang="en-US" altLang="en-US"/>
              <a:t>DECENTLY &amp; IN ORDER</a:t>
            </a:r>
          </a:p>
          <a:p>
            <a:pPr algn="ctr">
              <a:buFont typeface="Wingdings" panose="05000000000000000000" pitchFamily="2" charset="2"/>
              <a:buNone/>
            </a:pPr>
            <a:r>
              <a:rPr lang="en-US" altLang="en-US"/>
              <a:t>I Corinthians 14: 40</a:t>
            </a:r>
          </a:p>
          <a:p>
            <a:pPr algn="ctr">
              <a:buFont typeface="Wingdings" panose="05000000000000000000" pitchFamily="2" charset="2"/>
              <a:buNone/>
            </a:pPr>
            <a:endParaRPr lang="en-US" altLang="en-US"/>
          </a:p>
          <a:p>
            <a:pPr algn="ctr">
              <a:buFont typeface="Wingdings" panose="05000000000000000000" pitchFamily="2" charset="2"/>
              <a:buNone/>
            </a:pPr>
            <a:r>
              <a:rPr lang="en-US" altLang="en-US"/>
              <a:t>Same chapter tells men to be quiet as women</a:t>
            </a:r>
          </a:p>
          <a:p>
            <a:pPr algn="ctr">
              <a:buFont typeface="Wingdings" panose="05000000000000000000" pitchFamily="2" charset="2"/>
              <a:buNone/>
            </a:pPr>
            <a:r>
              <a:rPr lang="en-US" altLang="en-US"/>
              <a:t>I Corinthians 14: 27-35</a:t>
            </a:r>
          </a:p>
        </p:txBody>
      </p:sp>
    </p:spTree>
  </p:cSld>
  <p:clrMapOvr>
    <a:masterClrMapping/>
  </p:clrMapOvr>
  <p:transition/>
</p:sld>
</file>

<file path=ppt/theme/theme1.xml><?xml version="1.0" encoding="utf-8"?>
<a:theme xmlns:a="http://schemas.openxmlformats.org/drawingml/2006/main" name="Sli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1890</TotalTime>
  <Words>4810</Words>
  <Application>Microsoft Office PowerPoint</Application>
  <PresentationFormat>Widescreen</PresentationFormat>
  <Paragraphs>292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Slit</vt:lpstr>
      <vt:lpstr>PowerPoint Presentation</vt:lpstr>
      <vt:lpstr>PowerPoint Presentation</vt:lpstr>
      <vt:lpstr>GOD IS TRULY AMONG YOU!</vt:lpstr>
      <vt:lpstr>GOD. . . AMONG YOU</vt:lpstr>
      <vt:lpstr>GOD. . . AMONG YOU</vt:lpstr>
      <vt:lpstr>GOD. . . AMONG YOU</vt:lpstr>
      <vt:lpstr>GOD. . . AMONG YOU</vt:lpstr>
      <vt:lpstr>GOD. . . AMONG YOU</vt:lpstr>
      <vt:lpstr>GOD. . . AMONG YOU</vt:lpstr>
      <vt:lpstr>GOD</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CERTAINLY AMONG YOU!</dc:title>
  <dc:creator>Gary D. Murphy</dc:creator>
  <cp:lastModifiedBy>Gary D. Murphy</cp:lastModifiedBy>
  <cp:revision>78</cp:revision>
  <dcterms:created xsi:type="dcterms:W3CDTF">2006-04-06T18:22:28Z</dcterms:created>
  <dcterms:modified xsi:type="dcterms:W3CDTF">2018-11-18T02:45:18Z</dcterms:modified>
</cp:coreProperties>
</file>