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88" r:id="rId2"/>
    <p:sldId id="256" r:id="rId3"/>
    <p:sldId id="258" r:id="rId4"/>
    <p:sldId id="259" r:id="rId5"/>
    <p:sldId id="261" r:id="rId6"/>
    <p:sldId id="260" r:id="rId7"/>
    <p:sldId id="263" r:id="rId8"/>
    <p:sldId id="266" r:id="rId9"/>
    <p:sldId id="265" r:id="rId10"/>
    <p:sldId id="264" r:id="rId11"/>
    <p:sldId id="267" r:id="rId12"/>
    <p:sldId id="270" r:id="rId13"/>
    <p:sldId id="269" r:id="rId14"/>
    <p:sldId id="271" r:id="rId15"/>
    <p:sldId id="272" r:id="rId16"/>
    <p:sldId id="273" r:id="rId17"/>
    <p:sldId id="275" r:id="rId18"/>
    <p:sldId id="276" r:id="rId19"/>
    <p:sldId id="277" r:id="rId20"/>
    <p:sldId id="278" r:id="rId21"/>
    <p:sldId id="279" r:id="rId22"/>
    <p:sldId id="274" r:id="rId23"/>
    <p:sldId id="280" r:id="rId24"/>
    <p:sldId id="281" r:id="rId25"/>
    <p:sldId id="282" r:id="rId26"/>
    <p:sldId id="285" r:id="rId27"/>
    <p:sldId id="284" r:id="rId28"/>
    <p:sldId id="287" r:id="rId29"/>
    <p:sldId id="289" r:id="rId3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24" autoAdjust="0"/>
  </p:normalViewPr>
  <p:slideViewPr>
    <p:cSldViewPr>
      <p:cViewPr varScale="1">
        <p:scale>
          <a:sx n="62" d="100"/>
          <a:sy n="62" d="100"/>
        </p:scale>
        <p:origin x="1382" y="4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77C2EF-52E0-471B-B142-0CA33A8322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B2C2035-5858-41EC-99C4-F8E9C9CD97D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AF66EBA-24D5-444B-9571-08D409372197}" type="datetimeFigureOut">
              <a:rPr lang="en-US"/>
              <a:pPr>
                <a:defRPr/>
              </a:pPr>
              <a:t>9/8/2018</a:t>
            </a:fld>
            <a:endParaRPr lang="en-US"/>
          </a:p>
        </p:txBody>
      </p:sp>
      <p:sp>
        <p:nvSpPr>
          <p:cNvPr id="4" name="Slide Image Placeholder 3">
            <a:extLst>
              <a:ext uri="{FF2B5EF4-FFF2-40B4-BE49-F238E27FC236}">
                <a16:creationId xmlns:a16="http://schemas.microsoft.com/office/drawing/2014/main" id="{EE3A7F11-2855-4C2B-A185-A0CF838DBFC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52130E5-3F5E-4AC7-9F62-DC1417238DB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5CF1990-341C-443D-A9DF-0115EBFD604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925227D-AE56-4754-8D1D-8F2E3EB373C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8AF7A5E-0B60-4C20-80A0-4094A0CAF55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Inner peace cannot be had if you are working both day and night.</a:t>
            </a:r>
          </a:p>
          <a:p>
            <a:r>
              <a:rPr lang="en-US" dirty="0"/>
              <a:t>    2. The is called “Burning the Candle at both ends.”</a:t>
            </a:r>
          </a:p>
          <a:p>
            <a:r>
              <a:rPr lang="en-US" dirty="0"/>
              <a:t>    3. Peace is not all rest, but a certain amount of rest is helpful in achieving inner peace.</a:t>
            </a:r>
          </a:p>
        </p:txBody>
      </p:sp>
      <p:sp>
        <p:nvSpPr>
          <p:cNvPr id="4" name="Slide Number Placeholder 3"/>
          <p:cNvSpPr>
            <a:spLocks noGrp="1"/>
          </p:cNvSpPr>
          <p:nvPr>
            <p:ph type="sldNum" sz="quarter" idx="10"/>
          </p:nvPr>
        </p:nvSpPr>
        <p:spPr/>
        <p:txBody>
          <a:bodyPr/>
          <a:lstStyle/>
          <a:p>
            <a:pPr>
              <a:defRPr/>
            </a:pPr>
            <a:fld id="{A8AF7A5E-0B60-4C20-80A0-4094A0CAF554}" type="slidenum">
              <a:rPr lang="en-US" smtClean="0"/>
              <a:pPr>
                <a:defRPr/>
              </a:pPr>
              <a:t>3</a:t>
            </a:fld>
            <a:endParaRPr lang="en-US"/>
          </a:p>
        </p:txBody>
      </p:sp>
    </p:spTree>
    <p:extLst>
      <p:ext uri="{BB962C8B-B14F-4D97-AF65-F5344CB8AC3E}">
        <p14:creationId xmlns:p14="http://schemas.microsoft.com/office/powerpoint/2010/main" val="260374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solidFill>
                  <a:srgbClr val="FFFF00"/>
                </a:solidFill>
                <a:latin typeface="Myriad Condensed" pitchFamily="34" charset="0"/>
              </a:rPr>
              <a:t>    1. The Answer to Double-Mindedness is found in the Word of God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solidFill>
                  <a:srgbClr val="FFFF00"/>
                </a:solidFill>
                <a:latin typeface="Calisto MT" panose="02040603050505030304" pitchFamily="18" charset="0"/>
              </a:rPr>
              <a:t>    2. Serving God with the Whole Heart  (</a:t>
            </a:r>
            <a:r>
              <a:rPr lang="en-US" altLang="en-US" sz="1200" b="1" dirty="0">
                <a:solidFill>
                  <a:srgbClr val="FFFF00"/>
                </a:solidFill>
                <a:latin typeface="Calisto MT" panose="02040603050505030304" pitchFamily="18" charset="0"/>
              </a:rPr>
              <a:t>Mark 12:30-31</a:t>
            </a:r>
            <a:r>
              <a:rPr lang="en-US" altLang="en-US" sz="1200" dirty="0">
                <a:solidFill>
                  <a:srgbClr val="FFFF00"/>
                </a:solidFill>
                <a:latin typeface="Calisto MT" panose="02040603050505030304" pitchFamily="18" charset="0"/>
              </a:rPr>
              <a:t>)</a:t>
            </a:r>
          </a:p>
          <a:p>
            <a:pPr rtl="0"/>
            <a:r>
              <a:rPr lang="en-US" sz="1200" b="0" i="1" u="none" strike="noStrike" kern="1200" baseline="0" dirty="0">
                <a:solidFill>
                  <a:schemeClr val="tx1"/>
                </a:solidFill>
                <a:latin typeface="+mn-lt"/>
                <a:ea typeface="+mn-ea"/>
                <a:cs typeface="+mn-cs"/>
              </a:rPr>
              <a:t>AND YOU SHALL LOVE THE LORD YOUR GOD WITH ALL YOUR HEART, WITH ALL YOUR SOUL, WITH ALL YOUR MIND, AND WITH ALL YOUR STRENGTH.' This is the first commandment. And the second, like it, is this: 'YOU SHALL LOVE YOUR NEIGHBOR AS YOURSELF.' There is no other commandment greater than these."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12:30-31</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8AF7A5E-0B60-4C20-80A0-4094A0CAF554}" type="slidenum">
              <a:rPr lang="en-US" smtClean="0"/>
              <a:pPr>
                <a:defRPr/>
              </a:pPr>
              <a:t>13</a:t>
            </a:fld>
            <a:endParaRPr lang="en-US"/>
          </a:p>
        </p:txBody>
      </p:sp>
    </p:spTree>
    <p:extLst>
      <p:ext uri="{BB962C8B-B14F-4D97-AF65-F5344CB8AC3E}">
        <p14:creationId xmlns:p14="http://schemas.microsoft.com/office/powerpoint/2010/main" val="3788779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4631E49-733C-4AC8-B26B-2CF24671BD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BEF4FD4-D64F-4128-B812-CBB3D1F9DB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    1. </a:t>
            </a:r>
            <a:r>
              <a:rPr lang="en-US" altLang="en-US" dirty="0">
                <a:solidFill>
                  <a:schemeClr val="bg1"/>
                </a:solidFill>
                <a:latin typeface="Times New Roman" panose="02020603050405020304" pitchFamily="18" charset="0"/>
                <a:cs typeface="Times New Roman" panose="02020603050405020304" pitchFamily="18" charset="0"/>
              </a:rPr>
              <a:t>Childishness, as witnessed at the Supreme Court Nomination Hearings this past week.</a:t>
            </a:r>
          </a:p>
          <a:p>
            <a:pPr>
              <a:spcBef>
                <a:spcPct val="0"/>
              </a:spcBef>
            </a:pPr>
            <a:endParaRPr lang="en-US" altLang="en-US" dirty="0"/>
          </a:p>
        </p:txBody>
      </p:sp>
      <p:sp>
        <p:nvSpPr>
          <p:cNvPr id="16388" name="Slide Number Placeholder 3">
            <a:extLst>
              <a:ext uri="{FF2B5EF4-FFF2-40B4-BE49-F238E27FC236}">
                <a16:creationId xmlns:a16="http://schemas.microsoft.com/office/drawing/2014/main" id="{96757228-A517-4A41-B77E-7AC1B3FC47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260F2A4-6EFD-4D18-AA2D-D076451FC8A4}" type="slidenum">
              <a:rPr lang="en-US" altLang="en-US"/>
              <a:pPr fontAlgn="base">
                <a:spcBef>
                  <a:spcPct val="0"/>
                </a:spcBef>
                <a:spcAft>
                  <a:spcPct val="0"/>
                </a:spcAft>
              </a:pPr>
              <a:t>14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E2888FD-43D7-4BD0-86B5-8EFA6362F7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AF7233F-39F1-41BD-B039-F5ACF93EFF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n-US" altLang="en-US" dirty="0"/>
              <a:t>    1. </a:t>
            </a:r>
            <a:r>
              <a:rPr lang="en-US" altLang="en-US" dirty="0">
                <a:latin typeface="Times New Roman" panose="02020603050405020304" pitchFamily="18" charset="0"/>
                <a:cs typeface="Times New Roman" panose="02020603050405020304" pitchFamily="18" charset="0"/>
              </a:rPr>
              <a:t>Must put away childish things, take off your training wheels, know what the Word of God says.   (</a:t>
            </a:r>
            <a:r>
              <a:rPr lang="en-US" altLang="en-US" b="1" dirty="0">
                <a:latin typeface="Times New Roman" panose="02020603050405020304" pitchFamily="18" charset="0"/>
                <a:cs typeface="Times New Roman" panose="02020603050405020304" pitchFamily="18" charset="0"/>
              </a:rPr>
              <a:t>1 Cor. 13:11</a:t>
            </a:r>
            <a:r>
              <a:rPr lang="en-US" altLang="en-US"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When I was a child, I spoke as a child, I understood as a child, I thought as a child; but when I became a man, I put away childish things.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13:11</a:t>
            </a:r>
            <a:r>
              <a:rPr lang="en-US" sz="1200" b="0" i="0" u="none" strike="noStrike" kern="1200" baseline="0" dirty="0">
                <a:solidFill>
                  <a:schemeClr val="tx1"/>
                </a:solidFill>
                <a:latin typeface="+mn-lt"/>
                <a:ea typeface="+mn-ea"/>
                <a:cs typeface="+mn-cs"/>
              </a:rPr>
              <a:t>)</a:t>
            </a:r>
            <a:endParaRPr lang="en-US" altLang="en-US" dirty="0">
              <a:latin typeface="Times New Roman" panose="02020603050405020304" pitchFamily="18" charset="0"/>
              <a:cs typeface="Times New Roman" panose="02020603050405020304" pitchFamily="18" charset="0"/>
            </a:endParaRPr>
          </a:p>
          <a:p>
            <a:pPr>
              <a:spcBef>
                <a:spcPct val="50000"/>
              </a:spcBef>
            </a:pPr>
            <a:r>
              <a:rPr lang="en-US" altLang="en-US" dirty="0">
                <a:latin typeface="Times New Roman" panose="02020603050405020304" pitchFamily="18" charset="0"/>
                <a:cs typeface="Times New Roman" panose="02020603050405020304" pitchFamily="18" charset="0"/>
              </a:rPr>
              <a:t>&gt;&gt;&gt;&gt;&gt;&gt;&gt;&gt;&gt;&gt;&gt;&gt;&gt;&gt;&gt;&gt;</a:t>
            </a:r>
          </a:p>
          <a:p>
            <a:pPr>
              <a:spcBef>
                <a:spcPct val="50000"/>
              </a:spcBef>
            </a:pPr>
            <a:r>
              <a:rPr lang="en-US" altLang="en-US" dirty="0">
                <a:latin typeface="Times New Roman" panose="02020603050405020304" pitchFamily="18" charset="0"/>
                <a:cs typeface="Times New Roman" panose="02020603050405020304" pitchFamily="18" charset="0"/>
              </a:rPr>
              <a:t>    2. Must grow up and mature (</a:t>
            </a:r>
            <a:r>
              <a:rPr lang="en-US" altLang="en-US" b="1" dirty="0">
                <a:latin typeface="Times New Roman" panose="02020603050405020304" pitchFamily="18" charset="0"/>
                <a:cs typeface="Times New Roman" panose="02020603050405020304" pitchFamily="18" charset="0"/>
              </a:rPr>
              <a:t>2 Pet. 3:18</a:t>
            </a:r>
            <a:r>
              <a:rPr lang="en-US" altLang="en-US"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but grow in the grace and knowledge of our Lord and Savior Jesus Christ. To Him be the glory both now and forever. Amen.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3:18</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a:spcBef>
                <a:spcPct val="0"/>
              </a:spcBef>
            </a:pPr>
            <a:endParaRPr lang="en-US" altLang="en-US" dirty="0"/>
          </a:p>
        </p:txBody>
      </p:sp>
      <p:sp>
        <p:nvSpPr>
          <p:cNvPr id="18436" name="Slide Number Placeholder 3">
            <a:extLst>
              <a:ext uri="{FF2B5EF4-FFF2-40B4-BE49-F238E27FC236}">
                <a16:creationId xmlns:a16="http://schemas.microsoft.com/office/drawing/2014/main" id="{56124DBF-C299-4B89-9E7A-1C34BC3D49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1F0E53-48B1-4FD5-B0A8-0CFA9630F9F3}" type="slidenum">
              <a:rPr lang="en-US" altLang="en-US"/>
              <a:pPr fontAlgn="base">
                <a:spcBef>
                  <a:spcPct val="0"/>
                </a:spcBef>
                <a:spcAft>
                  <a:spcPct val="0"/>
                </a:spcAft>
              </a:pPr>
              <a:t>15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275B392-3AEE-4F5F-8EDC-1CFE7CFB2A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01D2D2B-B863-44F4-9587-2EFA52C6E2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latin typeface="Times New Roman" panose="02020603050405020304" pitchFamily="18" charset="0"/>
                <a:cs typeface="Times New Roman" panose="02020603050405020304" pitchFamily="18" charset="0"/>
              </a:rPr>
              <a:t>    1. PRIDE, are you too worldly proud to need the help of God?</a:t>
            </a:r>
          </a:p>
          <a:p>
            <a:pPr>
              <a:spcBef>
                <a:spcPct val="0"/>
              </a:spcBef>
            </a:pPr>
            <a:r>
              <a:rPr lang="en-US" altLang="en-US" dirty="0">
                <a:latin typeface="Times New Roman" panose="02020603050405020304" pitchFamily="18" charset="0"/>
                <a:cs typeface="Times New Roman" panose="02020603050405020304" pitchFamily="18" charset="0"/>
              </a:rPr>
              <a:t>    2. Is your favorite song ”I Did it My Way”?</a:t>
            </a:r>
          </a:p>
          <a:p>
            <a:pPr>
              <a:spcBef>
                <a:spcPct val="0"/>
              </a:spcBef>
            </a:pPr>
            <a:r>
              <a:rPr lang="en-US" altLang="en-US" dirty="0">
                <a:latin typeface="Times New Roman" panose="02020603050405020304" pitchFamily="18" charset="0"/>
                <a:cs typeface="Times New Roman" panose="02020603050405020304" pitchFamily="18" charset="0"/>
              </a:rPr>
              <a:t>    3. Rest assured you are not the first to do it your way, look at where it landed them doing it their way instead of God’s way.</a:t>
            </a:r>
          </a:p>
          <a:p>
            <a:pPr>
              <a:spcBef>
                <a:spcPct val="0"/>
              </a:spcBef>
            </a:pPr>
            <a:endParaRPr lang="en-US" altLang="en-US" dirty="0"/>
          </a:p>
        </p:txBody>
      </p:sp>
      <p:sp>
        <p:nvSpPr>
          <p:cNvPr id="20484" name="Slide Number Placeholder 3">
            <a:extLst>
              <a:ext uri="{FF2B5EF4-FFF2-40B4-BE49-F238E27FC236}">
                <a16:creationId xmlns:a16="http://schemas.microsoft.com/office/drawing/2014/main" id="{A8BE9B30-9512-4E2F-8C93-71368AFC8A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B15B12-AAE8-4FC0-9802-130D700561ED}" type="slidenum">
              <a:rPr lang="en-US" altLang="en-US"/>
              <a:pPr fontAlgn="base">
                <a:spcBef>
                  <a:spcPct val="0"/>
                </a:spcBef>
                <a:spcAft>
                  <a:spcPct val="0"/>
                </a:spcAft>
              </a:pPr>
              <a:t>16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23FC2A7-073E-4B18-8DCA-1371806B97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38341DD-98CD-484A-9DBC-1203CD2D28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i="1" dirty="0">
                <a:solidFill>
                  <a:schemeClr val="bg1"/>
                </a:solidFill>
              </a:rPr>
              <a:t>Pride goes before destruction, and a haughty spirit before a fall.  </a:t>
            </a:r>
            <a:r>
              <a:rPr lang="en-US" altLang="en-US" b="1" dirty="0">
                <a:solidFill>
                  <a:schemeClr val="bg1"/>
                </a:solidFill>
                <a:latin typeface="Bergell LET" pitchFamily="2" charset="0"/>
              </a:rPr>
              <a:t>Proverbs 16:18</a:t>
            </a:r>
          </a:p>
          <a:p>
            <a:pPr>
              <a:spcBef>
                <a:spcPct val="0"/>
              </a:spcBef>
            </a:pPr>
            <a:endParaRPr lang="en-US" altLang="en-US" dirty="0"/>
          </a:p>
        </p:txBody>
      </p:sp>
      <p:sp>
        <p:nvSpPr>
          <p:cNvPr id="22532" name="Slide Number Placeholder 3">
            <a:extLst>
              <a:ext uri="{FF2B5EF4-FFF2-40B4-BE49-F238E27FC236}">
                <a16:creationId xmlns:a16="http://schemas.microsoft.com/office/drawing/2014/main" id="{7BB1EAD6-9E84-47A0-A8EB-0DFEBCB612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4396B79-3CEC-4AD7-AB2E-3387EA86DEB2}" type="slidenum">
              <a:rPr lang="en-US" altLang="en-US"/>
              <a:pPr fontAlgn="base">
                <a:spcBef>
                  <a:spcPct val="0"/>
                </a:spcBef>
                <a:spcAft>
                  <a:spcPct val="0"/>
                </a:spcAft>
              </a:pPr>
              <a:t>17</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547CE46-0B2A-4A80-BB2F-513621EAFF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2BEB94F-706A-4D01-A9BA-9E85BF6B1E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n-US" altLang="en-US" dirty="0">
                <a:latin typeface="Myriad Condensed" pitchFamily="34" charset="0"/>
              </a:rPr>
              <a:t>    1. Pride...</a:t>
            </a:r>
          </a:p>
          <a:p>
            <a:pPr>
              <a:spcBef>
                <a:spcPct val="50000"/>
              </a:spcBef>
            </a:pPr>
            <a:r>
              <a:rPr lang="en-US" altLang="en-US" dirty="0">
                <a:latin typeface="Myriad Condensed" pitchFamily="34" charset="0"/>
              </a:rPr>
              <a:t>&gt;&gt;&gt;&gt;&gt;&gt;&gt;&gt;&gt;&gt;&gt;&gt;&gt;&gt;</a:t>
            </a:r>
          </a:p>
          <a:p>
            <a:pPr>
              <a:spcBef>
                <a:spcPct val="50000"/>
              </a:spcBef>
            </a:pPr>
            <a:r>
              <a:rPr lang="en-US" altLang="en-US" dirty="0">
                <a:latin typeface="Myriad Condensed" pitchFamily="34" charset="0"/>
              </a:rPr>
              <a:t>    2. Brings contention (</a:t>
            </a:r>
            <a:r>
              <a:rPr lang="en-US" altLang="en-US" b="1" dirty="0">
                <a:latin typeface="Myriad Condensed" pitchFamily="34" charset="0"/>
              </a:rPr>
              <a:t>Pro. 13:10</a:t>
            </a:r>
            <a:r>
              <a:rPr lang="en-US" altLang="en-US" dirty="0">
                <a:latin typeface="Myriad Condensed" pitchFamily="34" charset="0"/>
              </a:rPr>
              <a:t>)</a:t>
            </a:r>
          </a:p>
          <a:p>
            <a:pPr rtl="0"/>
            <a:r>
              <a:rPr lang="en-US" sz="1200" b="0" i="1" u="none" strike="noStrike" kern="1200" baseline="0" dirty="0">
                <a:solidFill>
                  <a:schemeClr val="tx1"/>
                </a:solidFill>
                <a:latin typeface="+mn-lt"/>
                <a:ea typeface="+mn-ea"/>
                <a:cs typeface="+mn-cs"/>
              </a:rPr>
              <a:t>By pride comes nothing but strife, But with the well-advised is wisdom.</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Proverbs 13:10</a:t>
            </a:r>
            <a:r>
              <a:rPr lang="en-US" sz="1200" b="0" i="0" u="none" strike="noStrike" kern="1200" baseline="0" dirty="0">
                <a:solidFill>
                  <a:schemeClr val="tx1"/>
                </a:solidFill>
                <a:latin typeface="+mn-lt"/>
                <a:ea typeface="+mn-ea"/>
                <a:cs typeface="+mn-cs"/>
              </a:rPr>
              <a:t>)</a:t>
            </a:r>
            <a:endParaRPr lang="en-US" altLang="en-US" dirty="0">
              <a:latin typeface="Myriad Condensed" pitchFamily="34" charset="0"/>
            </a:endParaRPr>
          </a:p>
          <a:p>
            <a:pPr>
              <a:spcBef>
                <a:spcPct val="50000"/>
              </a:spcBef>
            </a:pPr>
            <a:r>
              <a:rPr lang="en-US" altLang="en-US" dirty="0">
                <a:latin typeface="Myriad Condensed" pitchFamily="34" charset="0"/>
              </a:rPr>
              <a:t>&gt;&gt;&gt;&gt;&gt;&gt;&gt;&gt;&gt;&gt;&gt;&gt;&gt;&gt;</a:t>
            </a:r>
          </a:p>
          <a:p>
            <a:pPr>
              <a:spcBef>
                <a:spcPct val="50000"/>
              </a:spcBef>
            </a:pPr>
            <a:r>
              <a:rPr lang="en-US" altLang="en-US" dirty="0">
                <a:latin typeface="Myriad Condensed" pitchFamily="34" charset="0"/>
              </a:rPr>
              <a:t>    3. Brings low (</a:t>
            </a:r>
            <a:r>
              <a:rPr lang="en-US" altLang="en-US" b="1" dirty="0">
                <a:latin typeface="Myriad Condensed" pitchFamily="34" charset="0"/>
              </a:rPr>
              <a:t>Pro. 29:23</a:t>
            </a:r>
            <a:r>
              <a:rPr lang="en-US" altLang="en-US" dirty="0">
                <a:latin typeface="Myriad Condensed" pitchFamily="34" charset="0"/>
              </a:rPr>
              <a:t>)</a:t>
            </a:r>
          </a:p>
          <a:p>
            <a:pPr rtl="0"/>
            <a:r>
              <a:rPr lang="en-US" sz="1200" b="0" i="1" u="none" strike="noStrike" kern="1200" baseline="0" dirty="0">
                <a:solidFill>
                  <a:schemeClr val="tx1"/>
                </a:solidFill>
                <a:latin typeface="+mn-lt"/>
                <a:ea typeface="+mn-ea"/>
                <a:cs typeface="+mn-cs"/>
              </a:rPr>
              <a:t>A man's pride will bring him low, But the humble in spirit will retain honor.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Proverbs 29:23</a:t>
            </a:r>
            <a:r>
              <a:rPr lang="en-US" sz="1200" b="0" i="0" u="none" strike="noStrike" kern="1200" baseline="0" dirty="0">
                <a:solidFill>
                  <a:schemeClr val="tx1"/>
                </a:solidFill>
                <a:latin typeface="+mn-lt"/>
                <a:ea typeface="+mn-ea"/>
                <a:cs typeface="+mn-cs"/>
              </a:rPr>
              <a:t>)</a:t>
            </a:r>
            <a:endParaRPr lang="en-US" altLang="en-US" dirty="0">
              <a:latin typeface="Myriad Condensed" pitchFamily="34" charset="0"/>
            </a:endParaRPr>
          </a:p>
          <a:p>
            <a:pPr>
              <a:spcBef>
                <a:spcPct val="50000"/>
              </a:spcBef>
            </a:pPr>
            <a:r>
              <a:rPr lang="en-US" altLang="en-US" dirty="0">
                <a:latin typeface="Myriad Condensed" pitchFamily="34" charset="0"/>
              </a:rPr>
              <a:t>&gt;&gt;&gt;&gt;&gt;&gt;&gt;&gt;&gt;&gt;&gt;&gt;&gt;&gt;</a:t>
            </a:r>
          </a:p>
          <a:p>
            <a:pPr>
              <a:spcBef>
                <a:spcPct val="50000"/>
              </a:spcBef>
            </a:pPr>
            <a:r>
              <a:rPr lang="en-US" altLang="en-US" dirty="0">
                <a:latin typeface="Myriad Condensed" pitchFamily="34" charset="0"/>
              </a:rPr>
              <a:t>    4. Not of God (</a:t>
            </a:r>
            <a:r>
              <a:rPr lang="en-US" altLang="en-US" b="1" dirty="0">
                <a:latin typeface="Myriad Condensed" pitchFamily="34" charset="0"/>
              </a:rPr>
              <a:t>1 John 2:16</a:t>
            </a:r>
            <a:r>
              <a:rPr lang="en-US" altLang="en-US" dirty="0">
                <a:latin typeface="Myriad Condensed" pitchFamily="34" charset="0"/>
              </a:rPr>
              <a:t>)</a:t>
            </a:r>
          </a:p>
          <a:p>
            <a:pPr rtl="0"/>
            <a:r>
              <a:rPr lang="en-US" sz="1200" b="0" i="1" u="none" strike="noStrike" kern="1200" baseline="0" dirty="0">
                <a:solidFill>
                  <a:schemeClr val="tx1"/>
                </a:solidFill>
                <a:latin typeface="+mn-lt"/>
                <a:ea typeface="+mn-ea"/>
                <a:cs typeface="+mn-cs"/>
              </a:rPr>
              <a:t>For all that is in the world—the lust of the flesh, the lust of the eyes, and the pride of life—is not of the Father but is of the world.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John 2:16</a:t>
            </a:r>
            <a:r>
              <a:rPr lang="en-US" sz="1200" b="0" i="0" u="none" strike="noStrike" kern="1200" baseline="0" dirty="0">
                <a:solidFill>
                  <a:schemeClr val="tx1"/>
                </a:solidFill>
                <a:latin typeface="+mn-lt"/>
                <a:ea typeface="+mn-ea"/>
                <a:cs typeface="+mn-cs"/>
              </a:rPr>
              <a:t>)</a:t>
            </a:r>
            <a:endParaRPr lang="en-US" altLang="en-US" dirty="0">
              <a:latin typeface="Myriad Condensed" pitchFamily="34" charset="0"/>
            </a:endParaRPr>
          </a:p>
          <a:p>
            <a:pPr>
              <a:spcBef>
                <a:spcPct val="50000"/>
              </a:spcBef>
            </a:pPr>
            <a:r>
              <a:rPr lang="en-US" altLang="en-US" dirty="0">
                <a:latin typeface="Myriad Condensed" pitchFamily="34" charset="0"/>
              </a:rPr>
              <a:t>&gt;&gt;&gt;&gt;&gt;&gt;&gt;&gt;&gt;&gt;&gt;&gt;&gt;&gt;</a:t>
            </a:r>
          </a:p>
          <a:p>
            <a:pPr>
              <a:spcBef>
                <a:spcPct val="50000"/>
              </a:spcBef>
            </a:pPr>
            <a:r>
              <a:rPr lang="en-US" altLang="en-US" dirty="0">
                <a:latin typeface="Myriad Condensed" pitchFamily="34" charset="0"/>
              </a:rPr>
              <a:t>    5. Your pride can never be satisfied, it is a game of “one-up-man-ship”, each tale has to be bigger then the one just told by someone else, or you pride is damaged.</a:t>
            </a:r>
          </a:p>
          <a:p>
            <a:pPr>
              <a:spcBef>
                <a:spcPct val="0"/>
              </a:spcBef>
            </a:pPr>
            <a:endParaRPr lang="en-US" altLang="en-US" dirty="0"/>
          </a:p>
        </p:txBody>
      </p:sp>
      <p:sp>
        <p:nvSpPr>
          <p:cNvPr id="24580" name="Slide Number Placeholder 3">
            <a:extLst>
              <a:ext uri="{FF2B5EF4-FFF2-40B4-BE49-F238E27FC236}">
                <a16:creationId xmlns:a16="http://schemas.microsoft.com/office/drawing/2014/main" id="{F375D952-30A5-4283-B5AF-E8F69EE54E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29614F-9CA3-455C-87DC-F11BC0B3FCB1}" type="slidenum">
              <a:rPr lang="en-US" altLang="en-US"/>
              <a:pPr fontAlgn="base">
                <a:spcBef>
                  <a:spcPct val="0"/>
                </a:spcBef>
                <a:spcAft>
                  <a:spcPct val="0"/>
                </a:spcAft>
              </a:pPr>
              <a:t>18</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047FACE-603D-4816-9169-0863081497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C462882-9655-470F-B21E-10105A53BB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n-US" altLang="en-US" i="1">
                <a:solidFill>
                  <a:schemeClr val="bg1"/>
                </a:solidFill>
              </a:rPr>
              <a:t>Humble yourselves in the sight of the Lord, and He will lift you up.  </a:t>
            </a:r>
            <a:r>
              <a:rPr lang="en-US" altLang="en-US" sz="1000" b="1">
                <a:solidFill>
                  <a:schemeClr val="bg1"/>
                </a:solidFill>
                <a:latin typeface="Bergell LET" pitchFamily="2" charset="0"/>
              </a:rPr>
              <a:t>James 4:10</a:t>
            </a:r>
          </a:p>
          <a:p>
            <a:pPr>
              <a:spcBef>
                <a:spcPct val="0"/>
              </a:spcBef>
            </a:pPr>
            <a:endParaRPr lang="en-US" altLang="en-US"/>
          </a:p>
        </p:txBody>
      </p:sp>
      <p:sp>
        <p:nvSpPr>
          <p:cNvPr id="26628" name="Slide Number Placeholder 3">
            <a:extLst>
              <a:ext uri="{FF2B5EF4-FFF2-40B4-BE49-F238E27FC236}">
                <a16:creationId xmlns:a16="http://schemas.microsoft.com/office/drawing/2014/main" id="{380E4ABC-BAF0-4530-81F9-33F7DB934E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F7AD8FF-5680-4EDA-B334-AAD38592D950}" type="slidenum">
              <a:rPr lang="en-US" altLang="en-US"/>
              <a:pPr fontAlgn="base">
                <a:spcBef>
                  <a:spcPct val="0"/>
                </a:spcBef>
                <a:spcAft>
                  <a:spcPct val="0"/>
                </a:spcAft>
              </a:pPr>
              <a:t>19</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4E180E3-A9BA-43CF-ACB5-933B5CE815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F4694F6-52A4-4C8D-B783-83C9FA7126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Myriad Condensed" pitchFamily="34" charset="0"/>
              </a:rPr>
              <a:t>    1. Judgmentalism</a:t>
            </a:r>
          </a:p>
          <a:p>
            <a:pPr>
              <a:spcBef>
                <a:spcPct val="0"/>
              </a:spcBef>
            </a:pPr>
            <a:r>
              <a:rPr lang="en-US" altLang="en-US"/>
              <a:t>    2. You Know The Look!</a:t>
            </a:r>
          </a:p>
        </p:txBody>
      </p:sp>
      <p:sp>
        <p:nvSpPr>
          <p:cNvPr id="28676" name="Slide Number Placeholder 3">
            <a:extLst>
              <a:ext uri="{FF2B5EF4-FFF2-40B4-BE49-F238E27FC236}">
                <a16:creationId xmlns:a16="http://schemas.microsoft.com/office/drawing/2014/main" id="{06B5D6DF-5F06-432F-9143-E63A2DEFCD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E1AF5B4-8C62-4620-899A-5371CDECEA2F}" type="slidenum">
              <a:rPr lang="en-US" altLang="en-US"/>
              <a:pPr fontAlgn="base">
                <a:spcBef>
                  <a:spcPct val="0"/>
                </a:spcBef>
                <a:spcAft>
                  <a:spcPct val="0"/>
                </a:spcAft>
              </a:pPr>
              <a:t>20</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310720D-607C-4C08-9A79-2AA225109F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1044DD3-83DB-46AB-BE5B-CB5125DD26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n-US" altLang="en-US" dirty="0">
                <a:solidFill>
                  <a:srgbClr val="FFFF00"/>
                </a:solidFill>
                <a:latin typeface="Times New Roman" panose="02020603050405020304" pitchFamily="18" charset="0"/>
                <a:cs typeface="Times New Roman" panose="02020603050405020304" pitchFamily="18" charset="0"/>
              </a:rPr>
              <a:t>    1. You can hear this childish cry on almost any school ground in America; “I’m Better than You!”</a:t>
            </a:r>
          </a:p>
          <a:p>
            <a:pPr>
              <a:spcBef>
                <a:spcPct val="50000"/>
              </a:spcBef>
            </a:pPr>
            <a:r>
              <a:rPr lang="en-US" altLang="en-US" dirty="0">
                <a:solidFill>
                  <a:srgbClr val="FFFF00"/>
                </a:solidFill>
              </a:rPr>
              <a:t>&gt;&gt;&gt;&gt;&gt;&gt;&gt;&gt;&gt;&gt;&gt;&gt;&gt;&gt;&gt;&gt;&gt;&gt;&gt;&gt;&gt;</a:t>
            </a:r>
          </a:p>
          <a:p>
            <a:pPr>
              <a:spcBef>
                <a:spcPct val="50000"/>
              </a:spcBef>
            </a:pPr>
            <a:r>
              <a:rPr lang="en-US" altLang="en-US" dirty="0">
                <a:solidFill>
                  <a:srgbClr val="FFFF00"/>
                </a:solidFill>
              </a:rPr>
              <a:t>    2. This is condemned by Jesus (</a:t>
            </a:r>
            <a:r>
              <a:rPr lang="en-US" altLang="en-US" b="1" dirty="0">
                <a:solidFill>
                  <a:srgbClr val="FFFF00"/>
                </a:solidFill>
              </a:rPr>
              <a:t>Mat. 7:1-2; Luke 18:9-14</a:t>
            </a:r>
            <a:r>
              <a:rPr lang="en-US" altLang="en-US" dirty="0">
                <a:solidFill>
                  <a:srgbClr val="FFFF00"/>
                </a:solidFill>
              </a:rPr>
              <a:t>)</a:t>
            </a:r>
          </a:p>
          <a:p>
            <a:pPr rtl="0"/>
            <a:r>
              <a:rPr lang="en-US" sz="1200" b="0" i="1" u="none" strike="noStrike" kern="1200" baseline="0" dirty="0">
                <a:solidFill>
                  <a:schemeClr val="tx1"/>
                </a:solidFill>
                <a:latin typeface="+mn-lt"/>
                <a:ea typeface="+mn-ea"/>
                <a:cs typeface="+mn-cs"/>
              </a:rPr>
              <a:t>"Judge  not, that you be not judged. For with what judgment you judge, you will be judged; and with the measure you use, it will be measured back to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 7:1-2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a:t>
            </a:r>
            <a:endParaRPr lang="en-US" altLang="en-US" dirty="0">
              <a:solidFill>
                <a:srgbClr val="FFFF00"/>
              </a:solidFill>
            </a:endParaRPr>
          </a:p>
          <a:p>
            <a:pPr>
              <a:spcBef>
                <a:spcPct val="50000"/>
              </a:spcBef>
            </a:pPr>
            <a:r>
              <a:rPr lang="en-US" altLang="en-US" dirty="0">
                <a:solidFill>
                  <a:srgbClr val="FFFF00"/>
                </a:solidFill>
              </a:rPr>
              <a:t>    3. It is warned Against by James (</a:t>
            </a:r>
            <a:r>
              <a:rPr lang="en-US" altLang="en-US" b="1" dirty="0">
                <a:solidFill>
                  <a:srgbClr val="FFFF00"/>
                </a:solidFill>
              </a:rPr>
              <a:t>Jas. 2:12-13</a:t>
            </a:r>
            <a:r>
              <a:rPr lang="en-US" altLang="en-US" dirty="0">
                <a:solidFill>
                  <a:srgbClr val="FFFF00"/>
                </a:solidFill>
              </a:rPr>
              <a:t>)</a:t>
            </a:r>
          </a:p>
          <a:p>
            <a:pPr rtl="0"/>
            <a:r>
              <a:rPr lang="en-US" sz="1200" b="0" i="1" u="none" strike="noStrike" kern="1200" baseline="0" dirty="0">
                <a:solidFill>
                  <a:schemeClr val="tx1"/>
                </a:solidFill>
                <a:latin typeface="+mn-lt"/>
                <a:ea typeface="+mn-ea"/>
                <a:cs typeface="+mn-cs"/>
              </a:rPr>
              <a:t>So speak and so do as those who will be judged by the law of liberty. For judgment is without mercy to the one who has shown no mercy. Mercy triumphs over judgment.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2:12-13</a:t>
            </a:r>
            <a:r>
              <a:rPr lang="en-US" sz="1200" b="0" i="0" u="none" strike="noStrike" kern="1200" baseline="0" dirty="0">
                <a:solidFill>
                  <a:schemeClr val="tx1"/>
                </a:solidFill>
                <a:latin typeface="+mn-lt"/>
                <a:ea typeface="+mn-ea"/>
                <a:cs typeface="+mn-cs"/>
              </a:rPr>
              <a:t>)</a:t>
            </a:r>
            <a:endParaRPr lang="en-US" altLang="en-US" dirty="0">
              <a:solidFill>
                <a:srgbClr val="FFFF00"/>
              </a:solidFill>
            </a:endParaRPr>
          </a:p>
          <a:p>
            <a:pPr>
              <a:spcBef>
                <a:spcPct val="50000"/>
              </a:spcBef>
            </a:pPr>
            <a:r>
              <a:rPr lang="en-US" altLang="en-US" dirty="0">
                <a:solidFill>
                  <a:srgbClr val="FFFF00"/>
                </a:solidFill>
              </a:rPr>
              <a:t>&gt;&gt;&gt;&gt;&gt;&gt;&gt;&gt;&gt;&gt;&gt;&gt;&gt;&gt;&gt;&gt;&gt;&gt;&gt;</a:t>
            </a:r>
          </a:p>
          <a:p>
            <a:pPr>
              <a:spcBef>
                <a:spcPct val="50000"/>
              </a:spcBef>
            </a:pPr>
            <a:r>
              <a:rPr lang="en-US" altLang="en-US" dirty="0">
                <a:solidFill>
                  <a:srgbClr val="FFFF00"/>
                </a:solidFill>
              </a:rPr>
              <a:t>    4. Fault Finders Never Find Inner Peace!</a:t>
            </a:r>
          </a:p>
          <a:p>
            <a:pPr>
              <a:spcBef>
                <a:spcPct val="0"/>
              </a:spcBef>
            </a:pPr>
            <a:endParaRPr lang="en-US" altLang="en-US" dirty="0"/>
          </a:p>
        </p:txBody>
      </p:sp>
      <p:sp>
        <p:nvSpPr>
          <p:cNvPr id="30724" name="Slide Number Placeholder 3">
            <a:extLst>
              <a:ext uri="{FF2B5EF4-FFF2-40B4-BE49-F238E27FC236}">
                <a16:creationId xmlns:a16="http://schemas.microsoft.com/office/drawing/2014/main" id="{04D65FB6-3B78-4ADC-9368-F95B0116EC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464543D-1F58-4F98-BA6C-B54BF9EF4D6F}" type="slidenum">
              <a:rPr lang="en-US" altLang="en-US"/>
              <a:pPr fontAlgn="base">
                <a:spcBef>
                  <a:spcPct val="0"/>
                </a:spcBef>
                <a:spcAft>
                  <a:spcPct val="0"/>
                </a:spcAft>
              </a:pPr>
              <a:t>21</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3941FC0-A5C9-4F08-915B-A742120C74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A8CA715-B570-45E2-9713-F30474E73E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solidFill>
                  <a:srgbClr val="CC0000"/>
                </a:solidFill>
                <a:latin typeface="Times New Roman" panose="02020603050405020304" pitchFamily="18" charset="0"/>
                <a:cs typeface="Times New Roman" panose="02020603050405020304" pitchFamily="18" charset="0"/>
              </a:rPr>
              <a:t>    1. Fear</a:t>
            </a:r>
          </a:p>
          <a:p>
            <a:pPr>
              <a:spcBef>
                <a:spcPct val="0"/>
              </a:spcBef>
            </a:pPr>
            <a:endParaRPr lang="en-US" altLang="en-US" dirty="0"/>
          </a:p>
        </p:txBody>
      </p:sp>
      <p:sp>
        <p:nvSpPr>
          <p:cNvPr id="32772" name="Slide Number Placeholder 3">
            <a:extLst>
              <a:ext uri="{FF2B5EF4-FFF2-40B4-BE49-F238E27FC236}">
                <a16:creationId xmlns:a16="http://schemas.microsoft.com/office/drawing/2014/main" id="{45C79B51-4F7A-4020-9A74-CEAD392CFA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96531C-F83F-443F-BFF2-E5796119185D}" type="slidenum">
              <a:rPr lang="en-US" altLang="en-US"/>
              <a:pPr fontAlgn="base">
                <a:spcBef>
                  <a:spcPct val="0"/>
                </a:spcBef>
                <a:spcAft>
                  <a:spcPct val="0"/>
                </a:spcAft>
              </a:pPr>
              <a:t>22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solidFill>
                  <a:srgbClr val="FFFF00"/>
                </a:solidFill>
                <a:latin typeface="Calisto MT" panose="02040603050505030304" pitchFamily="18" charset="0"/>
              </a:rPr>
              <a:t>    1. What’s Robbing Us  Of Our Inner Peace?</a:t>
            </a:r>
            <a:r>
              <a:rPr lang="en-US" altLang="en-US" sz="1200" dirty="0">
                <a:solidFill>
                  <a:schemeClr val="folHlink"/>
                </a:solidFill>
                <a:latin typeface="Calisto MT" panose="02040603050505030304" pitchFamily="18"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solidFill>
                  <a:schemeClr val="folHlink"/>
                </a:solidFill>
                <a:latin typeface="Calisto MT" panose="02040603050505030304" pitchFamily="18" charset="0"/>
              </a:rPr>
              <a:t>    2. All of us are a little different, but there are things we have in common that can steal our inner peace.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solidFill>
                  <a:schemeClr val="folHlink"/>
                </a:solidFill>
                <a:latin typeface="Calisto MT" panose="02040603050505030304" pitchFamily="18" charset="0"/>
              </a:rPr>
              <a:t>    3. My uncle Frank tells me I can take his money, his house, his land, his vehicle, and his pets, but don’t steal his time, everything else he can replace.</a:t>
            </a:r>
          </a:p>
          <a:p>
            <a:endParaRPr lang="en-US" dirty="0"/>
          </a:p>
        </p:txBody>
      </p:sp>
      <p:sp>
        <p:nvSpPr>
          <p:cNvPr id="4" name="Slide Number Placeholder 3"/>
          <p:cNvSpPr>
            <a:spLocks noGrp="1"/>
          </p:cNvSpPr>
          <p:nvPr>
            <p:ph type="sldNum" sz="quarter" idx="10"/>
          </p:nvPr>
        </p:nvSpPr>
        <p:spPr/>
        <p:txBody>
          <a:bodyPr/>
          <a:lstStyle/>
          <a:p>
            <a:pPr>
              <a:defRPr/>
            </a:pPr>
            <a:fld id="{A8AF7A5E-0B60-4C20-80A0-4094A0CAF554}" type="slidenum">
              <a:rPr lang="en-US" smtClean="0"/>
              <a:pPr>
                <a:defRPr/>
              </a:pPr>
              <a:t>4</a:t>
            </a:fld>
            <a:endParaRPr lang="en-US"/>
          </a:p>
        </p:txBody>
      </p:sp>
    </p:spTree>
    <p:extLst>
      <p:ext uri="{BB962C8B-B14F-4D97-AF65-F5344CB8AC3E}">
        <p14:creationId xmlns:p14="http://schemas.microsoft.com/office/powerpoint/2010/main" val="362318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565CC72-36F4-4FDD-A0F8-2CE4D0AF81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42A170E-BF43-44A9-98E8-EA806E1526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n-US" altLang="en-US" sz="1400" dirty="0">
                <a:latin typeface="Times New Roman" panose="02020603050405020304" pitchFamily="18" charset="0"/>
                <a:cs typeface="Times New Roman" panose="02020603050405020304" pitchFamily="18" charset="0"/>
              </a:rPr>
              <a:t>    1. Fear...</a:t>
            </a:r>
          </a:p>
          <a:p>
            <a:pPr>
              <a:spcBef>
                <a:spcPct val="50000"/>
              </a:spcBef>
            </a:pPr>
            <a:r>
              <a:rPr lang="en-US" altLang="en-US" sz="1400" dirty="0">
                <a:latin typeface="Times New Roman" panose="02020603050405020304" pitchFamily="18" charset="0"/>
                <a:cs typeface="Times New Roman" panose="02020603050405020304" pitchFamily="18" charset="0"/>
              </a:rPr>
              <a:t>&gt;&gt;&gt;&gt;&gt;&gt;&gt;&gt;&gt;&gt;&gt;&gt;&gt;&gt;&gt;&gt;&gt;</a:t>
            </a:r>
          </a:p>
          <a:p>
            <a:pPr>
              <a:spcBef>
                <a:spcPct val="50000"/>
              </a:spcBef>
            </a:pPr>
            <a:r>
              <a:rPr lang="en-US" altLang="en-US" dirty="0">
                <a:latin typeface="Times New Roman" panose="02020603050405020304" pitchFamily="18" charset="0"/>
                <a:cs typeface="Times New Roman" panose="02020603050405020304" pitchFamily="18" charset="0"/>
              </a:rPr>
              <a:t>    2. Is not a gift from God (</a:t>
            </a:r>
            <a:r>
              <a:rPr lang="en-US" altLang="en-US" b="1" dirty="0">
                <a:latin typeface="Times New Roman" panose="02020603050405020304" pitchFamily="18" charset="0"/>
                <a:cs typeface="Times New Roman" panose="02020603050405020304" pitchFamily="18" charset="0"/>
              </a:rPr>
              <a:t>2 Tim. 1:7</a:t>
            </a:r>
            <a:r>
              <a:rPr lang="en-US" altLang="en-US"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For God </a:t>
            </a:r>
            <a:r>
              <a:rPr lang="en-US" sz="1200" b="1" i="1" u="none" strike="noStrike" kern="1200" baseline="0" dirty="0">
                <a:solidFill>
                  <a:schemeClr val="tx1"/>
                </a:solidFill>
                <a:latin typeface="+mn-lt"/>
                <a:ea typeface="+mn-ea"/>
                <a:cs typeface="+mn-cs"/>
              </a:rPr>
              <a:t>has not</a:t>
            </a:r>
            <a:r>
              <a:rPr lang="en-US" sz="1200" b="0" i="1" u="none" strike="noStrike" kern="1200" baseline="0" dirty="0">
                <a:solidFill>
                  <a:schemeClr val="tx1"/>
                </a:solidFill>
                <a:latin typeface="+mn-lt"/>
                <a:ea typeface="+mn-ea"/>
                <a:cs typeface="+mn-cs"/>
              </a:rPr>
              <a:t> given us a spirit of fear, but of power and of love and of a sound mind.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1:7</a:t>
            </a:r>
            <a:r>
              <a:rPr lang="en-US" sz="1200" b="0" i="0" u="none" strike="noStrike" kern="1200" baseline="0" dirty="0">
                <a:solidFill>
                  <a:schemeClr val="tx1"/>
                </a:solidFill>
                <a:latin typeface="+mn-lt"/>
                <a:ea typeface="+mn-ea"/>
                <a:cs typeface="+mn-cs"/>
              </a:rPr>
              <a:t>)</a:t>
            </a:r>
            <a:endParaRPr lang="en-US" altLang="en-US" dirty="0">
              <a:latin typeface="Times New Roman" panose="02020603050405020304" pitchFamily="18" charset="0"/>
              <a:cs typeface="Times New Roman" panose="02020603050405020304" pitchFamily="18" charset="0"/>
            </a:endParaRPr>
          </a:p>
          <a:p>
            <a:pPr>
              <a:spcBef>
                <a:spcPct val="50000"/>
              </a:spcBef>
            </a:pPr>
            <a:r>
              <a:rPr lang="en-US" altLang="en-US" dirty="0">
                <a:latin typeface="Times New Roman" panose="02020603050405020304" pitchFamily="18" charset="0"/>
                <a:cs typeface="Times New Roman" panose="02020603050405020304" pitchFamily="18" charset="0"/>
              </a:rPr>
              <a:t>&gt;&gt;&gt;&gt;&gt;&gt;&gt;&gt;&gt;&gt;&gt;&gt;&gt;&gt;&gt;&gt;&gt;</a:t>
            </a:r>
          </a:p>
          <a:p>
            <a:pPr>
              <a:spcBef>
                <a:spcPct val="50000"/>
              </a:spcBef>
            </a:pPr>
            <a:r>
              <a:rPr lang="en-US" altLang="en-US" dirty="0">
                <a:latin typeface="Times New Roman" panose="02020603050405020304" pitchFamily="18" charset="0"/>
                <a:cs typeface="Times New Roman" panose="02020603050405020304" pitchFamily="18" charset="0"/>
              </a:rPr>
              <a:t>    3. Fear will stifle your </a:t>
            </a:r>
            <a:r>
              <a:rPr lang="en-US" altLang="en-US" b="1" dirty="0">
                <a:latin typeface="Times New Roman" panose="02020603050405020304" pitchFamily="18" charset="0"/>
                <a:cs typeface="Times New Roman" panose="02020603050405020304" pitchFamily="18" charset="0"/>
              </a:rPr>
              <a:t>Faith</a:t>
            </a:r>
            <a:r>
              <a:rPr lang="en-US" altLang="en-US" dirty="0">
                <a:latin typeface="Times New Roman" panose="02020603050405020304" pitchFamily="18" charset="0"/>
                <a:cs typeface="Times New Roman" panose="02020603050405020304" pitchFamily="18" charset="0"/>
              </a:rPr>
              <a:t> therefore, God did not give us a spirit of fear. (</a:t>
            </a:r>
            <a:r>
              <a:rPr lang="en-US" altLang="en-US" b="1" dirty="0">
                <a:latin typeface="Times New Roman" panose="02020603050405020304" pitchFamily="18" charset="0"/>
                <a:cs typeface="Times New Roman" panose="02020603050405020304" pitchFamily="18" charset="0"/>
              </a:rPr>
              <a:t>Heb. 11:6</a:t>
            </a:r>
            <a:r>
              <a:rPr lang="en-US" altLang="en-US"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But without faith it is impossible to please Him, for he who comes to God must believe that He is, and that He is a rewarder of those who diligently seek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11:6</a:t>
            </a:r>
            <a:r>
              <a:rPr lang="en-US" sz="1200" b="0" i="0" u="none" strike="noStrike" kern="1200" baseline="0" dirty="0">
                <a:solidFill>
                  <a:schemeClr val="tx1"/>
                </a:solidFill>
                <a:latin typeface="+mn-lt"/>
                <a:ea typeface="+mn-ea"/>
                <a:cs typeface="+mn-cs"/>
              </a:rPr>
              <a:t>)</a:t>
            </a:r>
            <a:endParaRPr lang="en-US" altLang="en-US" dirty="0">
              <a:latin typeface="Times New Roman" panose="02020603050405020304" pitchFamily="18" charset="0"/>
              <a:cs typeface="Times New Roman" panose="02020603050405020304" pitchFamily="18" charset="0"/>
            </a:endParaRPr>
          </a:p>
          <a:p>
            <a:pPr>
              <a:spcBef>
                <a:spcPct val="50000"/>
              </a:spcBef>
            </a:pPr>
            <a:r>
              <a:rPr lang="en-US" altLang="en-US" dirty="0">
                <a:latin typeface="Times New Roman" panose="02020603050405020304" pitchFamily="18" charset="0"/>
                <a:cs typeface="Times New Roman" panose="02020603050405020304" pitchFamily="18" charset="0"/>
              </a:rPr>
              <a:t>&gt;&gt;&gt;&gt;&gt;&gt;&gt;&gt;&gt;&gt;&gt;&gt;&gt;&gt;&gt;&gt;&gt;</a:t>
            </a:r>
          </a:p>
          <a:p>
            <a:pPr>
              <a:spcBef>
                <a:spcPct val="50000"/>
              </a:spcBef>
            </a:pPr>
            <a:r>
              <a:rPr lang="en-US" altLang="en-US" dirty="0">
                <a:latin typeface="Times New Roman" panose="02020603050405020304" pitchFamily="18" charset="0"/>
                <a:cs typeface="Times New Roman" panose="02020603050405020304" pitchFamily="18" charset="0"/>
              </a:rPr>
              <a:t>    4. God demands reverence, but fear displeases God  (</a:t>
            </a:r>
            <a:r>
              <a:rPr lang="en-US" altLang="en-US" b="1" dirty="0">
                <a:latin typeface="Times New Roman" panose="02020603050405020304" pitchFamily="18" charset="0"/>
                <a:cs typeface="Times New Roman" panose="02020603050405020304" pitchFamily="18" charset="0"/>
              </a:rPr>
              <a:t>Rev. 21:8</a:t>
            </a:r>
            <a:r>
              <a:rPr lang="en-US" altLang="en-US"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But the </a:t>
            </a:r>
            <a:r>
              <a:rPr lang="en-US" sz="1200" b="1" i="1" u="none" strike="noStrike" kern="1200" baseline="0" dirty="0">
                <a:solidFill>
                  <a:schemeClr val="tx1"/>
                </a:solidFill>
                <a:latin typeface="+mn-lt"/>
                <a:ea typeface="+mn-ea"/>
                <a:cs typeface="+mn-cs"/>
              </a:rPr>
              <a:t>cowardly</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KJV, ASV - fearful</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 unbelieving, abominable, murderers, sexually immoral, sorcerers, idolaters, and all liars shall have their part in the lake which burns with fire and brimstone, which is the second death."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21:8</a:t>
            </a:r>
            <a:r>
              <a:rPr lang="en-US" sz="1200" b="0" i="0" u="none" strike="noStrike" kern="1200" baseline="0" dirty="0">
                <a:solidFill>
                  <a:schemeClr val="tx1"/>
                </a:solidFill>
                <a:latin typeface="+mn-lt"/>
                <a:ea typeface="+mn-ea"/>
                <a:cs typeface="+mn-cs"/>
              </a:rPr>
              <a:t>)</a:t>
            </a:r>
            <a:endParaRPr lang="en-US" altLang="en-US" dirty="0">
              <a:latin typeface="Times New Roman" panose="02020603050405020304" pitchFamily="18" charset="0"/>
              <a:cs typeface="Times New Roman" panose="02020603050405020304" pitchFamily="18" charset="0"/>
            </a:endParaRPr>
          </a:p>
          <a:p>
            <a:pPr>
              <a:spcBef>
                <a:spcPct val="50000"/>
              </a:spcBef>
            </a:pPr>
            <a:r>
              <a:rPr lang="en-US" altLang="en-US" dirty="0">
                <a:latin typeface="Times New Roman" panose="02020603050405020304" pitchFamily="18" charset="0"/>
                <a:cs typeface="Times New Roman" panose="02020603050405020304" pitchFamily="18" charset="0"/>
              </a:rPr>
              <a:t>&gt;&gt;&gt;&gt;&gt;&gt;&gt;&gt;&gt;&gt;&gt;&gt;&gt;&gt;&gt;&gt;&gt;</a:t>
            </a:r>
          </a:p>
          <a:p>
            <a:pPr>
              <a:spcBef>
                <a:spcPct val="50000"/>
              </a:spcBef>
            </a:pPr>
            <a:r>
              <a:rPr lang="en-US" altLang="en-US" dirty="0">
                <a:latin typeface="Times New Roman" panose="02020603050405020304" pitchFamily="18" charset="0"/>
                <a:cs typeface="Times New Roman" panose="02020603050405020304" pitchFamily="18" charset="0"/>
              </a:rPr>
              <a:t>    5. Overcome through Christ (</a:t>
            </a:r>
            <a:r>
              <a:rPr lang="en-US" altLang="en-US" b="1" dirty="0">
                <a:latin typeface="Times New Roman" panose="02020603050405020304" pitchFamily="18" charset="0"/>
                <a:cs typeface="Times New Roman" panose="02020603050405020304" pitchFamily="18" charset="0"/>
              </a:rPr>
              <a:t>Mark 6:50</a:t>
            </a:r>
            <a:r>
              <a:rPr lang="en-US" altLang="en-US"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for they all saw Him and were troubled </a:t>
            </a:r>
            <a:r>
              <a:rPr lang="en-US" sz="1200" b="1" i="0" u="none" strike="noStrike" kern="1200" baseline="0" dirty="0">
                <a:solidFill>
                  <a:schemeClr val="tx1"/>
                </a:solidFill>
                <a:latin typeface="+mn-lt"/>
                <a:ea typeface="+mn-ea"/>
                <a:cs typeface="+mn-cs"/>
              </a:rPr>
              <a:t>(ESV, ISV - terrified)</a:t>
            </a:r>
            <a:r>
              <a:rPr lang="en-US" sz="1200" b="0" i="1" u="none" strike="noStrike" kern="1200" baseline="0" dirty="0">
                <a:solidFill>
                  <a:schemeClr val="tx1"/>
                </a:solidFill>
                <a:latin typeface="+mn-lt"/>
                <a:ea typeface="+mn-ea"/>
                <a:cs typeface="+mn-cs"/>
              </a:rPr>
              <a:t>. But immediately He talked with them and said to them, "Be of good cheer! It is I; </a:t>
            </a:r>
            <a:r>
              <a:rPr lang="en-US" sz="1200" b="1" i="1" u="none" strike="noStrike" kern="1200" baseline="0" dirty="0">
                <a:solidFill>
                  <a:schemeClr val="tx1"/>
                </a:solidFill>
                <a:latin typeface="+mn-lt"/>
                <a:ea typeface="+mn-ea"/>
                <a:cs typeface="+mn-cs"/>
              </a:rPr>
              <a:t>do not be afraid</a:t>
            </a:r>
            <a:r>
              <a:rPr lang="en-US" sz="1200" b="0"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Mark 6:50</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a:spcBef>
                <a:spcPct val="50000"/>
              </a:spcBef>
            </a:pPr>
            <a:endParaRPr lang="en-US" altLang="en-US" dirty="0">
              <a:latin typeface="Times New Roman" panose="02020603050405020304" pitchFamily="18" charset="0"/>
              <a:cs typeface="Times New Roman" panose="02020603050405020304" pitchFamily="18" charset="0"/>
            </a:endParaRPr>
          </a:p>
          <a:p>
            <a:pPr>
              <a:spcBef>
                <a:spcPct val="0"/>
              </a:spcBef>
            </a:pPr>
            <a:endParaRPr lang="en-US" altLang="en-US" dirty="0"/>
          </a:p>
        </p:txBody>
      </p:sp>
      <p:sp>
        <p:nvSpPr>
          <p:cNvPr id="34820" name="Slide Number Placeholder 3">
            <a:extLst>
              <a:ext uri="{FF2B5EF4-FFF2-40B4-BE49-F238E27FC236}">
                <a16:creationId xmlns:a16="http://schemas.microsoft.com/office/drawing/2014/main" id="{794B16D8-3421-4F7E-A5D6-844325FFC6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D718AB-1200-4B0E-9066-79E89D8DA673}" type="slidenum">
              <a:rPr lang="en-US" altLang="en-US"/>
              <a:pPr fontAlgn="base">
                <a:spcBef>
                  <a:spcPct val="0"/>
                </a:spcBef>
                <a:spcAft>
                  <a:spcPct val="0"/>
                </a:spcAft>
              </a:pPr>
              <a:t>23</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3C00713-6FA8-446D-AA9C-DA312FDD4D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2EF2E2C0-6CE9-4FE0-8E10-1629A7311E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latin typeface="Times New Roman" panose="02020603050405020304" pitchFamily="18" charset="0"/>
                <a:cs typeface="Times New Roman" panose="02020603050405020304" pitchFamily="18" charset="0"/>
              </a:rPr>
              <a:t>Being in constant Doubt will disturb your inner peace.</a:t>
            </a:r>
          </a:p>
          <a:p>
            <a:pPr>
              <a:spcBef>
                <a:spcPct val="0"/>
              </a:spcBef>
            </a:pPr>
            <a:endParaRPr lang="en-US" altLang="en-US" dirty="0"/>
          </a:p>
        </p:txBody>
      </p:sp>
      <p:sp>
        <p:nvSpPr>
          <p:cNvPr id="36868" name="Slide Number Placeholder 3">
            <a:extLst>
              <a:ext uri="{FF2B5EF4-FFF2-40B4-BE49-F238E27FC236}">
                <a16:creationId xmlns:a16="http://schemas.microsoft.com/office/drawing/2014/main" id="{5F55E0C0-BAA5-49D1-8AEF-DC875C8AE0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135430-A3B8-4639-B6C0-48AC9CA25EE6}" type="slidenum">
              <a:rPr lang="en-US" altLang="en-US"/>
              <a:pPr fontAlgn="base">
                <a:spcBef>
                  <a:spcPct val="0"/>
                </a:spcBef>
                <a:spcAft>
                  <a:spcPct val="0"/>
                </a:spcAft>
              </a:pPr>
              <a:t>24</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F703F36-9168-4228-92DB-F1E42DF892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DF4F5F3-5F26-48C2-8CA3-48781CB5EA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n-US" altLang="en-US" dirty="0">
                <a:latin typeface="Times New Roman" panose="02020603050405020304" pitchFamily="18" charset="0"/>
                <a:cs typeface="Times New Roman" panose="02020603050405020304" pitchFamily="18" charset="0"/>
              </a:rPr>
              <a:t>    1. A Failure to trust God (</a:t>
            </a:r>
            <a:r>
              <a:rPr lang="en-US" altLang="en-US" b="1" dirty="0">
                <a:latin typeface="Times New Roman" panose="02020603050405020304" pitchFamily="18" charset="0"/>
                <a:cs typeface="Times New Roman" panose="02020603050405020304" pitchFamily="18" charset="0"/>
              </a:rPr>
              <a:t>Pro. 3:5-6</a:t>
            </a:r>
            <a:r>
              <a:rPr lang="en-US" altLang="en-US"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Trust in the LORD with all your heart, And lean not on your own understanding; In all your ways acknowledge Him, And He shall direct your paths.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Proverbs 3:5-6</a:t>
            </a:r>
            <a:r>
              <a:rPr lang="en-US" sz="1200" b="0" i="0" u="none" strike="noStrike" kern="1200" baseline="0" dirty="0">
                <a:solidFill>
                  <a:schemeClr val="tx1"/>
                </a:solidFill>
                <a:latin typeface="+mn-lt"/>
                <a:ea typeface="+mn-ea"/>
                <a:cs typeface="+mn-cs"/>
              </a:rPr>
              <a:t>)</a:t>
            </a:r>
            <a:endParaRPr lang="en-US" altLang="en-US" dirty="0">
              <a:latin typeface="Times New Roman" panose="02020603050405020304" pitchFamily="18" charset="0"/>
              <a:cs typeface="Times New Roman" panose="02020603050405020304" pitchFamily="18" charset="0"/>
            </a:endParaRPr>
          </a:p>
          <a:p>
            <a:pPr>
              <a:spcBef>
                <a:spcPct val="50000"/>
              </a:spcBef>
            </a:pPr>
            <a:r>
              <a:rPr lang="en-US" altLang="en-US" dirty="0">
                <a:latin typeface="Times New Roman" panose="02020603050405020304" pitchFamily="18" charset="0"/>
                <a:cs typeface="Times New Roman" panose="02020603050405020304" pitchFamily="18" charset="0"/>
              </a:rPr>
              <a:t>&gt;&gt;&gt;&gt;&gt;&gt;&gt;&gt;&gt;&gt;&gt;&gt;&gt;&gt;&gt;&gt;&gt;&gt;&gt;</a:t>
            </a:r>
          </a:p>
          <a:p>
            <a:pPr>
              <a:spcBef>
                <a:spcPct val="50000"/>
              </a:spcBef>
            </a:pPr>
            <a:r>
              <a:rPr lang="en-US" altLang="en-US" dirty="0">
                <a:latin typeface="Times New Roman" panose="02020603050405020304" pitchFamily="18" charset="0"/>
                <a:cs typeface="Times New Roman" panose="02020603050405020304" pitchFamily="18" charset="0"/>
              </a:rPr>
              <a:t>    2. Eliminated through God’s Promises (</a:t>
            </a:r>
            <a:r>
              <a:rPr lang="en-US" altLang="en-US" b="1" dirty="0">
                <a:latin typeface="Times New Roman" panose="02020603050405020304" pitchFamily="18" charset="0"/>
                <a:cs typeface="Times New Roman" panose="02020603050405020304" pitchFamily="18" charset="0"/>
              </a:rPr>
              <a:t>2 Tim. 2:11-13</a:t>
            </a:r>
            <a:r>
              <a:rPr lang="en-US" altLang="en-US"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This is a faithful saying: For if we died with Him, We shall also live with Him. If we endure, We shall also reign with Him. If we deny Him, He also will deny us. If we are faithless, He remains faithful; He cannot deny Himself.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2:11-13</a:t>
            </a:r>
            <a:r>
              <a:rPr lang="en-US" sz="1200" b="0" i="0" u="none" strike="noStrike" kern="1200" baseline="0" dirty="0">
                <a:solidFill>
                  <a:schemeClr val="tx1"/>
                </a:solidFill>
                <a:latin typeface="+mn-lt"/>
                <a:ea typeface="+mn-ea"/>
                <a:cs typeface="+mn-cs"/>
              </a:rPr>
              <a:t>)</a:t>
            </a:r>
            <a:endParaRPr lang="en-US" altLang="en-US" dirty="0">
              <a:latin typeface="Times New Roman" panose="02020603050405020304" pitchFamily="18" charset="0"/>
              <a:cs typeface="Times New Roman" panose="02020603050405020304" pitchFamily="18" charset="0"/>
            </a:endParaRPr>
          </a:p>
          <a:p>
            <a:pPr>
              <a:spcBef>
                <a:spcPct val="50000"/>
              </a:spcBef>
            </a:pPr>
            <a:r>
              <a:rPr lang="en-US" altLang="en-US" dirty="0">
                <a:latin typeface="Times New Roman" panose="02020603050405020304" pitchFamily="18" charset="0"/>
                <a:cs typeface="Times New Roman" panose="02020603050405020304" pitchFamily="18" charset="0"/>
              </a:rPr>
              <a:t>&gt;&gt;&gt;&gt;&gt;&gt;&gt;&gt;&gt;&gt;&gt;&gt;&gt;&gt;&gt;&gt;&gt;&gt;&gt;</a:t>
            </a:r>
          </a:p>
          <a:p>
            <a:pPr>
              <a:spcBef>
                <a:spcPct val="50000"/>
              </a:spcBef>
            </a:pPr>
            <a:r>
              <a:rPr lang="en-US" altLang="en-US" dirty="0">
                <a:latin typeface="Times New Roman" panose="02020603050405020304" pitchFamily="18" charset="0"/>
                <a:cs typeface="Times New Roman" panose="02020603050405020304" pitchFamily="18" charset="0"/>
              </a:rPr>
              <a:t>    3. Overcome by faith (</a:t>
            </a:r>
            <a:r>
              <a:rPr lang="en-US" altLang="en-US" b="1" dirty="0">
                <a:latin typeface="Times New Roman" panose="02020603050405020304" pitchFamily="18" charset="0"/>
                <a:cs typeface="Times New Roman" panose="02020603050405020304" pitchFamily="18" charset="0"/>
              </a:rPr>
              <a:t>1 John 5:4</a:t>
            </a:r>
            <a:r>
              <a:rPr lang="en-US" altLang="en-US" dirty="0">
                <a:latin typeface="Times New Roman" panose="02020603050405020304" pitchFamily="18" charset="0"/>
                <a:cs typeface="Times New Roman" panose="02020603050405020304" pitchFamily="18" charset="0"/>
              </a:rPr>
              <a:t>)</a:t>
            </a:r>
            <a:endParaRPr lang="en-US" altLang="en-US" sz="1100" dirty="0">
              <a:latin typeface="Calisto MT" panose="02040603050505030304" pitchFamily="18" charset="0"/>
            </a:endParaRPr>
          </a:p>
          <a:p>
            <a:pPr rtl="0"/>
            <a:r>
              <a:rPr lang="en-US" sz="1200" b="0" i="1" u="none" strike="noStrike" kern="1200" baseline="0" dirty="0">
                <a:solidFill>
                  <a:schemeClr val="tx1"/>
                </a:solidFill>
                <a:latin typeface="+mn-lt"/>
                <a:ea typeface="+mn-ea"/>
                <a:cs typeface="+mn-cs"/>
              </a:rPr>
              <a:t>For whatever is born of God overcomes the world. And this is the victory that has overcome the world—our faith.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John 5:4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a:spcBef>
                <a:spcPct val="0"/>
              </a:spcBef>
            </a:pPr>
            <a:endParaRPr lang="en-US" altLang="en-US" dirty="0"/>
          </a:p>
        </p:txBody>
      </p:sp>
      <p:sp>
        <p:nvSpPr>
          <p:cNvPr id="38916" name="Slide Number Placeholder 3">
            <a:extLst>
              <a:ext uri="{FF2B5EF4-FFF2-40B4-BE49-F238E27FC236}">
                <a16:creationId xmlns:a16="http://schemas.microsoft.com/office/drawing/2014/main" id="{D1A2062C-DDF1-4BC1-AC32-5FB2A40BD7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A4991E0-BAB9-4C9C-B18D-B578E95EBE2B}" type="slidenum">
              <a:rPr lang="en-US" altLang="en-US"/>
              <a:pPr fontAlgn="base">
                <a:spcBef>
                  <a:spcPct val="0"/>
                </a:spcBef>
                <a:spcAft>
                  <a:spcPct val="0"/>
                </a:spcAft>
              </a:pPr>
              <a:t>25</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6D1537E-E016-425C-AEE2-973AEC3318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E7EBB629-3E63-434B-B242-7A7567F3FC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Myriad Condensed" pitchFamily="34" charset="0"/>
              </a:rPr>
              <a:t>Seven Thieves of Inner Peace</a:t>
            </a:r>
          </a:p>
          <a:p>
            <a:pPr>
              <a:spcBef>
                <a:spcPct val="0"/>
              </a:spcBef>
            </a:pPr>
            <a:endParaRPr lang="en-US" altLang="en-US"/>
          </a:p>
        </p:txBody>
      </p:sp>
      <p:sp>
        <p:nvSpPr>
          <p:cNvPr id="40964" name="Slide Number Placeholder 3">
            <a:extLst>
              <a:ext uri="{FF2B5EF4-FFF2-40B4-BE49-F238E27FC236}">
                <a16:creationId xmlns:a16="http://schemas.microsoft.com/office/drawing/2014/main" id="{B502EC8A-F798-4E3E-A99C-8DB64516BD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578CAA-DFE6-4E4D-9D58-C4DC39461F23}" type="slidenum">
              <a:rPr lang="en-US" altLang="en-US"/>
              <a:pPr fontAlgn="base">
                <a:spcBef>
                  <a:spcPct val="0"/>
                </a:spcBef>
                <a:spcAft>
                  <a:spcPct val="0"/>
                </a:spcAft>
              </a:pPr>
              <a:t>26</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2936F9F-DE7B-4538-8034-212527887C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09B42ED3-5A61-4705-8F3A-4215F7367B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n-US" altLang="en-US" dirty="0">
                <a:latin typeface="Times New Roman" panose="02020603050405020304" pitchFamily="18" charset="0"/>
                <a:cs typeface="Times New Roman" panose="02020603050405020304" pitchFamily="18" charset="0"/>
              </a:rPr>
              <a:t>    1. Materialism</a:t>
            </a:r>
          </a:p>
          <a:p>
            <a:pPr>
              <a:spcBef>
                <a:spcPct val="50000"/>
              </a:spcBef>
            </a:pPr>
            <a:r>
              <a:rPr lang="en-US" altLang="en-US" dirty="0">
                <a:latin typeface="Times New Roman" panose="02020603050405020304" pitchFamily="18" charset="0"/>
                <a:cs typeface="Times New Roman" panose="02020603050405020304" pitchFamily="18" charset="0"/>
              </a:rPr>
              <a:t>&gt;&gt;&gt;&gt;&gt;&gt;&gt;&gt;&gt;&gt;&gt;&gt;&gt;&gt;&gt;&gt;&gt;&gt;&gt;&gt;&gt;&gt;</a:t>
            </a:r>
          </a:p>
          <a:p>
            <a:pPr>
              <a:spcBef>
                <a:spcPct val="50000"/>
              </a:spcBef>
            </a:pPr>
            <a:r>
              <a:rPr lang="en-US" altLang="en-US" dirty="0">
                <a:latin typeface="Times New Roman" panose="02020603050405020304" pitchFamily="18" charset="0"/>
                <a:cs typeface="Times New Roman" panose="02020603050405020304" pitchFamily="18" charset="0"/>
              </a:rPr>
              <a:t>    2. Double-mindedness</a:t>
            </a:r>
          </a:p>
          <a:p>
            <a:pPr>
              <a:spcBef>
                <a:spcPct val="50000"/>
              </a:spcBef>
            </a:pPr>
            <a:r>
              <a:rPr lang="en-US" altLang="en-US" dirty="0">
                <a:latin typeface="Times New Roman" panose="02020603050405020304" pitchFamily="18" charset="0"/>
                <a:cs typeface="Times New Roman" panose="02020603050405020304" pitchFamily="18" charset="0"/>
              </a:rPr>
              <a:t>&gt;&gt;&gt;&gt;&gt;&gt;&gt;&gt;&gt;&gt;&gt;&gt;&gt;&gt;&gt;&gt;&gt;&gt;&gt;&gt;&gt;&gt;</a:t>
            </a:r>
          </a:p>
          <a:p>
            <a:pPr>
              <a:spcBef>
                <a:spcPct val="50000"/>
              </a:spcBef>
            </a:pPr>
            <a:r>
              <a:rPr lang="en-US" altLang="en-US" dirty="0">
                <a:latin typeface="Times New Roman" panose="02020603050405020304" pitchFamily="18" charset="0"/>
                <a:cs typeface="Times New Roman" panose="02020603050405020304" pitchFamily="18" charset="0"/>
              </a:rPr>
              <a:t>    3. Childishness</a:t>
            </a:r>
          </a:p>
          <a:p>
            <a:pPr>
              <a:spcBef>
                <a:spcPct val="50000"/>
              </a:spcBef>
            </a:pPr>
            <a:r>
              <a:rPr lang="en-US" altLang="en-US" dirty="0">
                <a:latin typeface="Times New Roman" panose="02020603050405020304" pitchFamily="18" charset="0"/>
                <a:cs typeface="Times New Roman" panose="02020603050405020304" pitchFamily="18" charset="0"/>
              </a:rPr>
              <a:t>&gt;&gt;&gt;&gt;&gt;&gt;&gt;&gt;&gt;&gt;&gt;&gt;&gt;&gt;&gt;&gt;&gt;&gt;&gt;&gt;&gt;</a:t>
            </a:r>
          </a:p>
          <a:p>
            <a:pPr>
              <a:spcBef>
                <a:spcPct val="50000"/>
              </a:spcBef>
            </a:pPr>
            <a:r>
              <a:rPr lang="en-US" altLang="en-US" dirty="0">
                <a:latin typeface="Times New Roman" panose="02020603050405020304" pitchFamily="18" charset="0"/>
                <a:cs typeface="Times New Roman" panose="02020603050405020304" pitchFamily="18" charset="0"/>
              </a:rPr>
              <a:t>    4. Pride</a:t>
            </a:r>
          </a:p>
          <a:p>
            <a:pPr>
              <a:spcBef>
                <a:spcPct val="50000"/>
              </a:spcBef>
            </a:pPr>
            <a:r>
              <a:rPr lang="en-US" altLang="en-US" dirty="0">
                <a:latin typeface="Times New Roman" panose="02020603050405020304" pitchFamily="18" charset="0"/>
                <a:cs typeface="Times New Roman" panose="02020603050405020304" pitchFamily="18" charset="0"/>
              </a:rPr>
              <a:t>&gt;&gt;&gt;&gt;&gt;&gt;&gt;&gt;&gt;&gt;&gt;&gt;&gt;&gt;&gt;&gt;&gt;&gt;&gt;&gt;&gt;</a:t>
            </a:r>
          </a:p>
          <a:p>
            <a:pPr>
              <a:spcBef>
                <a:spcPct val="50000"/>
              </a:spcBef>
            </a:pPr>
            <a:r>
              <a:rPr lang="en-US" altLang="en-US" dirty="0">
                <a:latin typeface="Times New Roman" panose="02020603050405020304" pitchFamily="18" charset="0"/>
                <a:cs typeface="Times New Roman" panose="02020603050405020304" pitchFamily="18" charset="0"/>
              </a:rPr>
              <a:t>    5. Judgmentalism</a:t>
            </a:r>
          </a:p>
          <a:p>
            <a:pPr>
              <a:spcBef>
                <a:spcPct val="50000"/>
              </a:spcBef>
            </a:pPr>
            <a:r>
              <a:rPr lang="en-US" altLang="en-US" dirty="0">
                <a:latin typeface="Times New Roman" panose="02020603050405020304" pitchFamily="18" charset="0"/>
                <a:cs typeface="Times New Roman" panose="02020603050405020304" pitchFamily="18" charset="0"/>
              </a:rPr>
              <a:t>&gt;&gt;&gt;&gt;&gt;&gt;&gt;&gt;&gt;&gt;&gt;&gt;&gt;&gt;&gt;&gt;&gt;&gt;&gt;&gt;&gt;</a:t>
            </a:r>
          </a:p>
          <a:p>
            <a:pPr>
              <a:spcBef>
                <a:spcPct val="50000"/>
              </a:spcBef>
            </a:pPr>
            <a:r>
              <a:rPr lang="en-US" altLang="en-US" dirty="0">
                <a:latin typeface="Times New Roman" panose="02020603050405020304" pitchFamily="18" charset="0"/>
                <a:cs typeface="Times New Roman" panose="02020603050405020304" pitchFamily="18" charset="0"/>
              </a:rPr>
              <a:t>    6. Fear</a:t>
            </a:r>
          </a:p>
          <a:p>
            <a:pPr>
              <a:spcBef>
                <a:spcPct val="50000"/>
              </a:spcBef>
            </a:pPr>
            <a:r>
              <a:rPr lang="en-US" altLang="en-US" dirty="0">
                <a:latin typeface="Times New Roman" panose="02020603050405020304" pitchFamily="18" charset="0"/>
                <a:cs typeface="Times New Roman" panose="02020603050405020304" pitchFamily="18" charset="0"/>
              </a:rPr>
              <a:t>&gt;&gt;&gt;&gt;&gt;&gt;&gt;&gt;&gt;&gt;&gt;&gt;&gt;&gt;&gt;&gt;&gt;&gt;&gt;&gt;&gt;</a:t>
            </a:r>
          </a:p>
          <a:p>
            <a:pPr>
              <a:spcBef>
                <a:spcPct val="50000"/>
              </a:spcBef>
            </a:pPr>
            <a:r>
              <a:rPr lang="en-US" altLang="en-US" dirty="0">
                <a:latin typeface="Times New Roman" panose="02020603050405020304" pitchFamily="18" charset="0"/>
                <a:cs typeface="Times New Roman" panose="02020603050405020304" pitchFamily="18" charset="0"/>
              </a:rPr>
              <a:t>    7. Doubt</a:t>
            </a:r>
            <a:endParaRPr lang="en-US" altLang="en-US" dirty="0"/>
          </a:p>
        </p:txBody>
      </p:sp>
      <p:sp>
        <p:nvSpPr>
          <p:cNvPr id="43012" name="Slide Number Placeholder 3">
            <a:extLst>
              <a:ext uri="{FF2B5EF4-FFF2-40B4-BE49-F238E27FC236}">
                <a16:creationId xmlns:a16="http://schemas.microsoft.com/office/drawing/2014/main" id="{B0B7E1F4-7E35-4F63-B6C5-6A2FE4EA47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193ED9-4261-4E5C-B9CD-230DAD19AADD}" type="slidenum">
              <a:rPr lang="en-US" altLang="en-US"/>
              <a:pPr fontAlgn="base">
                <a:spcBef>
                  <a:spcPct val="0"/>
                </a:spcBef>
                <a:spcAft>
                  <a:spcPct val="0"/>
                </a:spcAft>
              </a:pPr>
              <a:t>27</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B2B2554-1AA0-4923-90F0-FAF53CA350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DDC8F51D-9E08-49DF-AC4F-617CAB67A3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i="1" dirty="0">
                <a:solidFill>
                  <a:schemeClr val="bg1"/>
                </a:solidFill>
              </a:rPr>
              <a:t>Peace I leave with you, My peace I give to you; not as the world gives do I give to you. Let not your heart be troubled, neither let it be afraid.</a:t>
            </a:r>
            <a:r>
              <a:rPr lang="en-US" altLang="en-US" dirty="0">
                <a:solidFill>
                  <a:schemeClr val="bg1"/>
                </a:solidFill>
              </a:rPr>
              <a:t> </a:t>
            </a:r>
            <a:r>
              <a:rPr lang="en-US" altLang="en-US" b="1" dirty="0">
                <a:solidFill>
                  <a:schemeClr val="bg1"/>
                </a:solidFill>
                <a:latin typeface="Bergell LET" pitchFamily="2" charset="0"/>
              </a:rPr>
              <a:t>John 14:27</a:t>
            </a:r>
          </a:p>
          <a:p>
            <a:pPr>
              <a:spcBef>
                <a:spcPct val="0"/>
              </a:spcBef>
            </a:pPr>
            <a:endParaRPr lang="en-US" altLang="en-US" dirty="0"/>
          </a:p>
        </p:txBody>
      </p:sp>
      <p:sp>
        <p:nvSpPr>
          <p:cNvPr id="45060" name="Slide Number Placeholder 3">
            <a:extLst>
              <a:ext uri="{FF2B5EF4-FFF2-40B4-BE49-F238E27FC236}">
                <a16:creationId xmlns:a16="http://schemas.microsoft.com/office/drawing/2014/main" id="{9107B287-69DA-453E-B0CD-57590B634D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CE7EDB-B625-491E-A9FD-169877BF2323}" type="slidenum">
              <a:rPr lang="en-US" altLang="en-US"/>
              <a:pPr fontAlgn="base">
                <a:spcBef>
                  <a:spcPct val="0"/>
                </a:spcBef>
                <a:spcAft>
                  <a:spcPct val="0"/>
                </a:spcAft>
              </a:pPr>
              <a:t>28</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1. </a:t>
            </a:r>
            <a:r>
              <a:rPr lang="en-US" sz="1200" dirty="0">
                <a:solidFill>
                  <a:schemeClr val="bg1"/>
                </a:solidFill>
                <a:latin typeface="Times New Roman" panose="02020603050405020304" pitchFamily="18" charset="0"/>
                <a:cs typeface="Times New Roman" panose="02020603050405020304" pitchFamily="18" charset="0"/>
              </a:rPr>
              <a:t>Inner Peace Is From Obedience To God’s Will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bg1"/>
                </a:solidFill>
                <a:latin typeface="Times New Roman" panose="02020603050405020304" pitchFamily="18" charset="0"/>
                <a:cs typeface="Times New Roman" panose="02020603050405020304" pitchFamily="18" charset="0"/>
              </a:rPr>
              <a:t>&gt;&gt;&gt;&gt;&gt;&gt;&gt;&gt;&gt;&gt;&gt;&gt;&gt;&gt;</a:t>
            </a:r>
          </a:p>
          <a:p>
            <a:r>
              <a:rPr lang="en-US" dirty="0"/>
              <a:t>    2. Repent and be Baptized</a:t>
            </a:r>
          </a:p>
          <a:p>
            <a:pPr rtl="0"/>
            <a:r>
              <a:rPr lang="en-US" sz="1200" b="0" i="1" u="none" strike="noStrike" kern="1200" baseline="0" dirty="0">
                <a:solidFill>
                  <a:schemeClr val="tx1"/>
                </a:solidFill>
                <a:latin typeface="+mn-lt"/>
                <a:ea typeface="+mn-ea"/>
                <a:cs typeface="+mn-cs"/>
              </a:rPr>
              <a:t>Then Peter said to them, "Repent, and let every one of you be baptized in the name of Jesus Christ for the remission of sins; and you shall receive the gift of the Holy Spirit.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2:38</a:t>
            </a:r>
            <a:r>
              <a:rPr lang="en-US" sz="1200" b="0" i="0" u="none" strike="noStrike" kern="1200" baseline="0" dirty="0">
                <a:solidFill>
                  <a:schemeClr val="tx1"/>
                </a:solidFill>
                <a:latin typeface="+mn-lt"/>
                <a:ea typeface="+mn-ea"/>
                <a:cs typeface="+mn-cs"/>
              </a:rPr>
              <a:t>)</a:t>
            </a:r>
            <a:endParaRPr lang="en-US" dirty="0"/>
          </a:p>
          <a:p>
            <a:r>
              <a:rPr lang="en-US" dirty="0"/>
              <a:t>&gt;&gt;&gt;&gt;&gt;&gt;&gt;&gt;&gt;&gt;&gt;&gt;&gt;&gt;</a:t>
            </a:r>
          </a:p>
          <a:p>
            <a:r>
              <a:rPr lang="en-US" dirty="0"/>
              <a:t>    3. </a:t>
            </a:r>
            <a:r>
              <a:rPr lang="en-US" b="1" dirty="0"/>
              <a:t>Mark 9:7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dirty="0">
                <a:solidFill>
                  <a:schemeClr val="bg1"/>
                </a:solidFill>
                <a:latin typeface="Times New Roman" panose="02020603050405020304" pitchFamily="18" charset="0"/>
                <a:cs typeface="Times New Roman" panose="02020603050405020304" pitchFamily="18" charset="0"/>
              </a:rPr>
              <a:t>And a cloud came and overshadowed them; and a voice came out of the cloud, saying, "This is My beloved Son. Hear Him!"   </a:t>
            </a:r>
            <a:r>
              <a:rPr lang="en-US" sz="1200" b="1" dirty="0">
                <a:solidFill>
                  <a:schemeClr val="bg1"/>
                </a:solidFill>
                <a:latin typeface="Times New Roman" panose="02020603050405020304" pitchFamily="18" charset="0"/>
                <a:cs typeface="Times New Roman" panose="02020603050405020304" pitchFamily="18" charset="0"/>
              </a:rPr>
              <a:t>(Mark 9:7)</a:t>
            </a:r>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A8AF7A5E-0B60-4C20-80A0-4094A0CAF554}" type="slidenum">
              <a:rPr lang="en-US" smtClean="0"/>
              <a:pPr>
                <a:defRPr/>
              </a:pPr>
              <a:t>29</a:t>
            </a:fld>
            <a:endParaRPr lang="en-US"/>
          </a:p>
        </p:txBody>
      </p:sp>
    </p:spTree>
    <p:extLst>
      <p:ext uri="{BB962C8B-B14F-4D97-AF65-F5344CB8AC3E}">
        <p14:creationId xmlns:p14="http://schemas.microsoft.com/office/powerpoint/2010/main" val="84132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1. </a:t>
            </a:r>
            <a:r>
              <a:rPr lang="en-US" altLang="en-US" sz="1200" dirty="0">
                <a:latin typeface="Times New Roman" panose="02020603050405020304" pitchFamily="18" charset="0"/>
                <a:cs typeface="Times New Roman" panose="02020603050405020304" pitchFamily="18" charset="0"/>
              </a:rPr>
              <a:t>Materialism!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2. Would you say that the acquisition of material things to make your life easier is the most important thing in your life?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3. Do you have to have one of everything, in every color?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8AF7A5E-0B60-4C20-80A0-4094A0CAF554}" type="slidenum">
              <a:rPr lang="en-US" smtClean="0"/>
              <a:pPr>
                <a:defRPr/>
              </a:pPr>
              <a:t>6</a:t>
            </a:fld>
            <a:endParaRPr lang="en-US"/>
          </a:p>
        </p:txBody>
      </p:sp>
    </p:spTree>
    <p:extLst>
      <p:ext uri="{BB962C8B-B14F-4D97-AF65-F5344CB8AC3E}">
        <p14:creationId xmlns:p14="http://schemas.microsoft.com/office/powerpoint/2010/main" val="122794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sz="1200" dirty="0">
                <a:solidFill>
                  <a:schemeClr val="bg1"/>
                </a:solidFill>
                <a:latin typeface="Times New Roman" panose="02020603050405020304" pitchFamily="18" charset="0"/>
                <a:cs typeface="Times New Roman" panose="02020603050405020304" pitchFamily="18" charset="0"/>
              </a:rPr>
              <a:t>But those who desire to be rich fall into temptation and a snare, and into many foolish and harmful lusts which drown men in destruction and perdition. </a:t>
            </a:r>
          </a:p>
          <a:p>
            <a:pPr eaLnBrk="1" hangingPunct="1">
              <a:spcBef>
                <a:spcPct val="50000"/>
              </a:spcBef>
            </a:pPr>
            <a:r>
              <a:rPr lang="en-US" altLang="en-US" sz="1200" dirty="0">
                <a:solidFill>
                  <a:schemeClr val="bg1"/>
                </a:solidFill>
                <a:latin typeface="Times New Roman" panose="02020603050405020304" pitchFamily="18" charset="0"/>
                <a:cs typeface="Times New Roman" panose="02020603050405020304" pitchFamily="18" charset="0"/>
              </a:rPr>
              <a:t>For the love of money is a root of all kinds of evil, for which some have strayed from the faith in their greediness, and pierced themselves through with many sorrows.  (</a:t>
            </a:r>
            <a:r>
              <a:rPr lang="en-US" altLang="en-US" sz="1200" b="1" dirty="0">
                <a:solidFill>
                  <a:schemeClr val="bg1"/>
                </a:solidFill>
                <a:latin typeface="Times New Roman" panose="02020603050405020304" pitchFamily="18" charset="0"/>
                <a:cs typeface="Times New Roman" panose="02020603050405020304" pitchFamily="18" charset="0"/>
              </a:rPr>
              <a:t>1 Tim. 6:9-10</a:t>
            </a:r>
            <a:r>
              <a:rPr lang="en-US" altLang="en-US" sz="1200" b="0" dirty="0">
                <a:solidFill>
                  <a:schemeClr val="bg1"/>
                </a:solidFill>
                <a:latin typeface="Times New Roman" panose="02020603050405020304" pitchFamily="18" charset="0"/>
                <a:cs typeface="Times New Roman" panose="02020603050405020304" pitchFamily="18" charset="0"/>
              </a:rPr>
              <a:t>)</a:t>
            </a:r>
            <a:endParaRPr lang="en-US" altLang="en-US" sz="1200" b="1" dirty="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A8AF7A5E-0B60-4C20-80A0-4094A0CAF554}" type="slidenum">
              <a:rPr lang="en-US" smtClean="0"/>
              <a:pPr>
                <a:defRPr/>
              </a:pPr>
              <a:t>7</a:t>
            </a:fld>
            <a:endParaRPr lang="en-US"/>
          </a:p>
        </p:txBody>
      </p:sp>
    </p:spTree>
    <p:extLst>
      <p:ext uri="{BB962C8B-B14F-4D97-AF65-F5344CB8AC3E}">
        <p14:creationId xmlns:p14="http://schemas.microsoft.com/office/powerpoint/2010/main" val="186281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i="1" dirty="0">
                <a:solidFill>
                  <a:schemeClr val="bg1"/>
                </a:solidFill>
                <a:latin typeface="Times New Roman" panose="02020603050405020304" pitchFamily="18" charset="0"/>
                <a:cs typeface="Times New Roman" panose="02020603050405020304" pitchFamily="18" charset="0"/>
              </a:rPr>
              <a:t>He who loves silver will not be satisfied with silver; nor he who loves abundance, with increase. This also is vanity.  </a:t>
            </a:r>
            <a:r>
              <a:rPr lang="en-US" altLang="en-US" sz="1200" b="1" dirty="0">
                <a:solidFill>
                  <a:schemeClr val="bg1"/>
                </a:solidFill>
                <a:latin typeface="Times New Roman" panose="02020603050405020304" pitchFamily="18" charset="0"/>
                <a:cs typeface="Times New Roman" panose="02020603050405020304" pitchFamily="18" charset="0"/>
              </a:rPr>
              <a:t>Ecclesiastes 5:10</a:t>
            </a:r>
          </a:p>
          <a:p>
            <a:endParaRPr lang="en-US" dirty="0"/>
          </a:p>
        </p:txBody>
      </p:sp>
      <p:sp>
        <p:nvSpPr>
          <p:cNvPr id="4" name="Slide Number Placeholder 3"/>
          <p:cNvSpPr>
            <a:spLocks noGrp="1"/>
          </p:cNvSpPr>
          <p:nvPr>
            <p:ph type="sldNum" sz="quarter" idx="10"/>
          </p:nvPr>
        </p:nvSpPr>
        <p:spPr/>
        <p:txBody>
          <a:bodyPr/>
          <a:lstStyle/>
          <a:p>
            <a:pPr>
              <a:defRPr/>
            </a:pPr>
            <a:fld id="{A8AF7A5E-0B60-4C20-80A0-4094A0CAF554}" type="slidenum">
              <a:rPr lang="en-US" smtClean="0"/>
              <a:pPr>
                <a:defRPr/>
              </a:pPr>
              <a:t>8</a:t>
            </a:fld>
            <a:endParaRPr lang="en-US"/>
          </a:p>
        </p:txBody>
      </p:sp>
    </p:spTree>
    <p:extLst>
      <p:ext uri="{BB962C8B-B14F-4D97-AF65-F5344CB8AC3E}">
        <p14:creationId xmlns:p14="http://schemas.microsoft.com/office/powerpoint/2010/main" val="261638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sz="1200" dirty="0">
                <a:solidFill>
                  <a:schemeClr val="bg1"/>
                </a:solidFill>
              </a:rPr>
              <a:t>    1. One of the significant causes of depression today is indebtedness. </a:t>
            </a:r>
          </a:p>
          <a:p>
            <a:pPr eaLnBrk="1" hangingPunct="1">
              <a:spcBef>
                <a:spcPct val="50000"/>
              </a:spcBef>
            </a:pPr>
            <a:r>
              <a:rPr lang="en-US" altLang="en-US" sz="1200" dirty="0">
                <a:solidFill>
                  <a:schemeClr val="bg1"/>
                </a:solidFill>
              </a:rPr>
              <a:t>    2. It is so easy to pile up debts, and so difficult to get out from beneath this burden, that many feel almost hopeless.</a:t>
            </a:r>
          </a:p>
          <a:p>
            <a:pPr eaLnBrk="1" hangingPunct="1">
              <a:spcBef>
                <a:spcPct val="50000"/>
              </a:spcBef>
            </a:pPr>
            <a:endParaRPr lang="en-US" altLang="en-US" sz="1200" dirty="0">
              <a:solidFill>
                <a:schemeClr val="bg1"/>
              </a:solidFill>
            </a:endParaRPr>
          </a:p>
          <a:p>
            <a:pPr eaLnBrk="1" hangingPunct="1">
              <a:spcBef>
                <a:spcPct val="50000"/>
              </a:spcBef>
            </a:pPr>
            <a:r>
              <a:rPr lang="en-US" altLang="en-US" sz="1050" dirty="0">
                <a:solidFill>
                  <a:schemeClr val="bg1"/>
                </a:solidFill>
                <a:latin typeface="Bergell LET" pitchFamily="2" charset="0"/>
              </a:rPr>
              <a:t>Wayne Jackson, Debt Depression, www.christiancourier.com</a:t>
            </a:r>
          </a:p>
          <a:p>
            <a:endParaRPr lang="en-US" dirty="0"/>
          </a:p>
        </p:txBody>
      </p:sp>
      <p:sp>
        <p:nvSpPr>
          <p:cNvPr id="4" name="Slide Number Placeholder 3"/>
          <p:cNvSpPr>
            <a:spLocks noGrp="1"/>
          </p:cNvSpPr>
          <p:nvPr>
            <p:ph type="sldNum" sz="quarter" idx="10"/>
          </p:nvPr>
        </p:nvSpPr>
        <p:spPr/>
        <p:txBody>
          <a:bodyPr/>
          <a:lstStyle/>
          <a:p>
            <a:pPr>
              <a:defRPr/>
            </a:pPr>
            <a:fld id="{A8AF7A5E-0B60-4C20-80A0-4094A0CAF554}" type="slidenum">
              <a:rPr lang="en-US" smtClean="0"/>
              <a:pPr>
                <a:defRPr/>
              </a:pPr>
              <a:t>9</a:t>
            </a:fld>
            <a:endParaRPr lang="en-US"/>
          </a:p>
        </p:txBody>
      </p:sp>
    </p:spTree>
    <p:extLst>
      <p:ext uri="{BB962C8B-B14F-4D97-AF65-F5344CB8AC3E}">
        <p14:creationId xmlns:p14="http://schemas.microsoft.com/office/powerpoint/2010/main" val="293714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i="1" dirty="0">
                <a:solidFill>
                  <a:schemeClr val="bg1"/>
                </a:solidFill>
                <a:latin typeface="Times New Roman" panose="02020603050405020304" pitchFamily="18" charset="0"/>
                <a:cs typeface="Times New Roman" panose="02020603050405020304" pitchFamily="18" charset="0"/>
              </a:rPr>
              <a:t>But godliness with contentment is great gain. For we brought nothing into this world, and it is certain we can carry nothing out. And having food and clothing, with these we shall be content  </a:t>
            </a:r>
            <a:r>
              <a:rPr lang="en-US" altLang="en-US" sz="1200" i="0" dirty="0">
                <a:solidFill>
                  <a:schemeClr val="bg1"/>
                </a:solidFill>
                <a:latin typeface="Times New Roman" panose="02020603050405020304" pitchFamily="18" charset="0"/>
                <a:cs typeface="Times New Roman" panose="02020603050405020304" pitchFamily="18" charset="0"/>
              </a:rPr>
              <a:t>(</a:t>
            </a:r>
            <a:r>
              <a:rPr lang="en-US" altLang="en-US" sz="1200" b="1" dirty="0">
                <a:solidFill>
                  <a:schemeClr val="bg1"/>
                </a:solidFill>
                <a:latin typeface="Times New Roman" panose="02020603050405020304" pitchFamily="18" charset="0"/>
                <a:cs typeface="Times New Roman" panose="02020603050405020304" pitchFamily="18" charset="0"/>
              </a:rPr>
              <a:t>1 Tim. 6:6-8</a:t>
            </a:r>
            <a:r>
              <a:rPr lang="en-US" altLang="en-US" sz="1200" dirty="0">
                <a:solidFill>
                  <a:schemeClr val="bg1"/>
                </a:solidFill>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    1. Inner peace and contentment is found in being content with what you have, God will provide for the rest of your needs.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Therefore, since all these things will be dissolved, what manner of persons ought you to be in holy conduct and godliness,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3:11</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A8AF7A5E-0B60-4C20-80A0-4094A0CAF554}" type="slidenum">
              <a:rPr lang="en-US" smtClean="0"/>
              <a:pPr>
                <a:defRPr/>
              </a:pPr>
              <a:t>10</a:t>
            </a:fld>
            <a:endParaRPr lang="en-US"/>
          </a:p>
        </p:txBody>
      </p:sp>
    </p:spTree>
    <p:extLst>
      <p:ext uri="{BB962C8B-B14F-4D97-AF65-F5344CB8AC3E}">
        <p14:creationId xmlns:p14="http://schemas.microsoft.com/office/powerpoint/2010/main" val="150748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Double-Mindedness</a:t>
            </a:r>
          </a:p>
          <a:p>
            <a:r>
              <a:rPr lang="en-US" dirty="0"/>
              <a:t>    2. A double minded person cannot make up his mind and settle on a course for his life.</a:t>
            </a:r>
          </a:p>
          <a:p>
            <a:r>
              <a:rPr lang="en-US" dirty="0"/>
              <a:t>    3. He is blown away by new ideas, flashing lights, new gadgets, and has no stability in his life.</a:t>
            </a:r>
          </a:p>
          <a:p>
            <a:r>
              <a:rPr lang="en-US" dirty="0"/>
              <a:t>    4. He has one foot in the church, but the other foot is more firmly grounded in the world with it’s glitter.</a:t>
            </a:r>
          </a:p>
        </p:txBody>
      </p:sp>
      <p:sp>
        <p:nvSpPr>
          <p:cNvPr id="4" name="Slide Number Placeholder 3"/>
          <p:cNvSpPr>
            <a:spLocks noGrp="1"/>
          </p:cNvSpPr>
          <p:nvPr>
            <p:ph type="sldNum" sz="quarter" idx="10"/>
          </p:nvPr>
        </p:nvSpPr>
        <p:spPr/>
        <p:txBody>
          <a:bodyPr/>
          <a:lstStyle/>
          <a:p>
            <a:pPr>
              <a:defRPr/>
            </a:pPr>
            <a:fld id="{A8AF7A5E-0B60-4C20-80A0-4094A0CAF554}" type="slidenum">
              <a:rPr lang="en-US" smtClean="0"/>
              <a:pPr>
                <a:defRPr/>
              </a:pPr>
              <a:t>11</a:t>
            </a:fld>
            <a:endParaRPr lang="en-US"/>
          </a:p>
        </p:txBody>
      </p:sp>
    </p:spTree>
    <p:extLst>
      <p:ext uri="{BB962C8B-B14F-4D97-AF65-F5344CB8AC3E}">
        <p14:creationId xmlns:p14="http://schemas.microsoft.com/office/powerpoint/2010/main" val="184306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sz="1200" dirty="0">
                <a:solidFill>
                  <a:schemeClr val="bg1"/>
                </a:solidFill>
                <a:latin typeface="Times New Roman" panose="02020603050405020304" pitchFamily="18" charset="0"/>
                <a:cs typeface="Times New Roman" panose="02020603050405020304" pitchFamily="18" charset="0"/>
              </a:rPr>
              <a:t>    1. Double-</a:t>
            </a:r>
            <a:r>
              <a:rPr lang="en-US" altLang="en-US" sz="1200" dirty="0" err="1">
                <a:solidFill>
                  <a:schemeClr val="bg1"/>
                </a:solidFill>
                <a:latin typeface="Times New Roman" panose="02020603050405020304" pitchFamily="18" charset="0"/>
                <a:cs typeface="Times New Roman" panose="02020603050405020304" pitchFamily="18" charset="0"/>
              </a:rPr>
              <a:t>mindness</a:t>
            </a:r>
            <a:r>
              <a:rPr lang="en-US" altLang="en-US" sz="1200" dirty="0">
                <a:solidFill>
                  <a:schemeClr val="bg1"/>
                </a:solidFill>
                <a:latin typeface="Times New Roman" panose="02020603050405020304" pitchFamily="18" charset="0"/>
                <a:cs typeface="Times New Roman" panose="02020603050405020304" pitchFamily="18" charset="0"/>
              </a:rPr>
              <a:t> calls for the Impossible. </a:t>
            </a:r>
          </a:p>
          <a:p>
            <a:pPr eaLnBrk="1" hangingPunct="1">
              <a:spcBef>
                <a:spcPct val="50000"/>
              </a:spcBef>
            </a:pPr>
            <a:r>
              <a:rPr lang="en-US" altLang="en-US" sz="1200" dirty="0">
                <a:solidFill>
                  <a:schemeClr val="bg1"/>
                </a:solidFill>
                <a:latin typeface="Times New Roman" panose="02020603050405020304" pitchFamily="18" charset="0"/>
                <a:cs typeface="Times New Roman" panose="02020603050405020304" pitchFamily="18" charset="0"/>
              </a:rPr>
              <a:t>&gt;&gt;&gt;&gt;&gt;&gt;&gt;&gt;&gt;&gt;&gt;&gt;&gt;&gt;&gt;&gt;&gt;&gt;&gt;&gt;&gt;&gt;&gt;</a:t>
            </a:r>
          </a:p>
          <a:p>
            <a:pPr eaLnBrk="1" hangingPunct="1">
              <a:spcBef>
                <a:spcPct val="50000"/>
              </a:spcBef>
            </a:pPr>
            <a:r>
              <a:rPr lang="en-US" altLang="en-US" sz="1200" dirty="0">
                <a:solidFill>
                  <a:schemeClr val="bg1"/>
                </a:solidFill>
                <a:latin typeface="Times New Roman" panose="02020603050405020304" pitchFamily="18" charset="0"/>
                <a:cs typeface="Times New Roman" panose="02020603050405020304" pitchFamily="18" charset="0"/>
              </a:rPr>
              <a:t>    2. Two Masters Cannot be served at the same time  (</a:t>
            </a:r>
            <a:r>
              <a:rPr lang="en-US" altLang="en-US" sz="1200" b="1" dirty="0">
                <a:solidFill>
                  <a:schemeClr val="bg1"/>
                </a:solidFill>
                <a:latin typeface="Times New Roman" panose="02020603050405020304" pitchFamily="18" charset="0"/>
                <a:cs typeface="Times New Roman" panose="02020603050405020304" pitchFamily="18" charset="0"/>
              </a:rPr>
              <a:t>Mat. 6:24; Jas. 4:4</a:t>
            </a:r>
            <a:r>
              <a:rPr lang="en-US" altLang="en-US" sz="1200" dirty="0">
                <a:solidFill>
                  <a:schemeClr val="bg1"/>
                </a:solidFill>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t>
            </a:r>
            <a:r>
              <a:rPr lang="en-US" sz="1200" b="1" i="1" u="none" strike="noStrike" kern="1200" baseline="0" dirty="0">
                <a:solidFill>
                  <a:schemeClr val="tx1"/>
                </a:solidFill>
                <a:latin typeface="+mn-lt"/>
                <a:ea typeface="+mn-ea"/>
                <a:cs typeface="+mn-cs"/>
              </a:rPr>
              <a:t>No one</a:t>
            </a:r>
            <a:r>
              <a:rPr lang="en-US" sz="1200" b="0" i="1" u="none" strike="noStrike" kern="1200" baseline="0" dirty="0">
                <a:solidFill>
                  <a:schemeClr val="tx1"/>
                </a:solidFill>
                <a:latin typeface="+mn-lt"/>
                <a:ea typeface="+mn-ea"/>
                <a:cs typeface="+mn-cs"/>
              </a:rPr>
              <a:t> can serve two masters; for either he will hate the one and love the other, or else he will be loyal to the one and despise the other. You cannot serve God and mammon.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6:24</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Adulterers and adulteresses! Do you not know </a:t>
            </a:r>
            <a:r>
              <a:rPr lang="en-US" sz="1200" b="0" i="1" u="sng" strike="noStrike" kern="1200" baseline="0" dirty="0">
                <a:solidFill>
                  <a:schemeClr val="tx1"/>
                </a:solidFill>
                <a:latin typeface="+mn-lt"/>
                <a:ea typeface="+mn-ea"/>
                <a:cs typeface="+mn-cs"/>
              </a:rPr>
              <a:t>that friendship with the world is enmity with God</a:t>
            </a:r>
            <a:r>
              <a:rPr lang="en-US" sz="1200" b="0" i="1" u="none" strike="noStrike" kern="1200" baseline="0" dirty="0">
                <a:solidFill>
                  <a:schemeClr val="tx1"/>
                </a:solidFill>
                <a:latin typeface="+mn-lt"/>
                <a:ea typeface="+mn-ea"/>
                <a:cs typeface="+mn-cs"/>
              </a:rPr>
              <a:t>? Whoever therefore wants to be a friend of the </a:t>
            </a:r>
            <a:r>
              <a:rPr lang="en-US" sz="1200" b="0" i="1" u="sng" strike="noStrike" kern="1200" baseline="0" dirty="0">
                <a:solidFill>
                  <a:schemeClr val="tx1"/>
                </a:solidFill>
                <a:latin typeface="+mn-lt"/>
                <a:ea typeface="+mn-ea"/>
                <a:cs typeface="+mn-cs"/>
              </a:rPr>
              <a:t>world makes himself an enemy of God</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4:4</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&gt;&gt;&gt;&gt;&gt;&gt;&gt;&gt;&gt;&gt;&gt;&gt;&gt;&gt;&gt;&gt;&gt;&gt;&gt;&gt;&gt;&gt;&gt;</a:t>
            </a:r>
            <a:endParaRPr lang="en-US" altLang="en-US" sz="1200" dirty="0">
              <a:solidFill>
                <a:schemeClr val="bg1"/>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1200" dirty="0">
                <a:solidFill>
                  <a:schemeClr val="bg1"/>
                </a:solidFill>
                <a:latin typeface="Times New Roman" panose="02020603050405020304" pitchFamily="18" charset="0"/>
                <a:cs typeface="Times New Roman" panose="02020603050405020304" pitchFamily="18" charset="0"/>
              </a:rPr>
              <a:t>    3. Leads to Instability with no inner peace  (</a:t>
            </a:r>
            <a:r>
              <a:rPr lang="en-US" altLang="en-US" sz="1200" b="1" dirty="0">
                <a:solidFill>
                  <a:schemeClr val="bg1"/>
                </a:solidFill>
                <a:latin typeface="Times New Roman" panose="02020603050405020304" pitchFamily="18" charset="0"/>
                <a:cs typeface="Times New Roman" panose="02020603050405020304" pitchFamily="18" charset="0"/>
              </a:rPr>
              <a:t>Jas. 1:8</a:t>
            </a:r>
            <a:r>
              <a:rPr lang="en-US" altLang="en-US" sz="1200" dirty="0">
                <a:solidFill>
                  <a:schemeClr val="bg1"/>
                </a:solidFill>
                <a:latin typeface="Times New Roman" panose="02020603050405020304" pitchFamily="18" charset="0"/>
                <a:cs typeface="Times New Roman" panose="02020603050405020304" pitchFamily="18" charset="0"/>
              </a:rPr>
              <a:t>)</a:t>
            </a:r>
            <a:endParaRPr lang="en-US" altLang="en-US" sz="1200" dirty="0">
              <a:solidFill>
                <a:schemeClr val="bg1"/>
              </a:solidFill>
              <a:latin typeface="Bergell LET" pitchFamily="2" charset="0"/>
            </a:endParaRPr>
          </a:p>
          <a:p>
            <a:pPr rtl="0"/>
            <a:r>
              <a:rPr lang="en-US" sz="1200" b="0" i="1" u="none" strike="noStrike" kern="1200" baseline="0" dirty="0">
                <a:solidFill>
                  <a:schemeClr val="tx1"/>
                </a:solidFill>
                <a:latin typeface="+mn-lt"/>
                <a:ea typeface="+mn-ea"/>
                <a:cs typeface="+mn-cs"/>
              </a:rPr>
              <a:t>he is a double-minded man, unstable in all his ways.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James 1:8</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8AF7A5E-0B60-4C20-80A0-4094A0CAF554}" type="slidenum">
              <a:rPr lang="en-US" smtClean="0"/>
              <a:pPr>
                <a:defRPr/>
              </a:pPr>
              <a:t>12</a:t>
            </a:fld>
            <a:endParaRPr lang="en-US"/>
          </a:p>
        </p:txBody>
      </p:sp>
    </p:spTree>
    <p:extLst>
      <p:ext uri="{BB962C8B-B14F-4D97-AF65-F5344CB8AC3E}">
        <p14:creationId xmlns:p14="http://schemas.microsoft.com/office/powerpoint/2010/main" val="169169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380C3C1-97AD-47A9-B1A0-914ECD7B206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12173A2-5583-4A9B-BA80-744C928EE6F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90F9D36-DD19-40F7-9836-45BACB580DAD}"/>
              </a:ext>
            </a:extLst>
          </p:cNvPr>
          <p:cNvSpPr>
            <a:spLocks noGrp="1"/>
          </p:cNvSpPr>
          <p:nvPr>
            <p:ph type="sldNum" sz="quarter" idx="12"/>
          </p:nvPr>
        </p:nvSpPr>
        <p:spPr/>
        <p:txBody>
          <a:bodyPr/>
          <a:lstStyle>
            <a:lvl1pPr>
              <a:defRPr/>
            </a:lvl1pPr>
          </a:lstStyle>
          <a:p>
            <a:pPr>
              <a:defRPr/>
            </a:pPr>
            <a:fld id="{7EF1C96E-6825-4668-9118-0822D498494A}" type="slidenum">
              <a:rPr lang="en-US" altLang="en-US"/>
              <a:pPr>
                <a:defRPr/>
              </a:pPr>
              <a:t>‹#›</a:t>
            </a:fld>
            <a:endParaRPr lang="en-US" altLang="en-US"/>
          </a:p>
        </p:txBody>
      </p:sp>
    </p:spTree>
    <p:extLst>
      <p:ext uri="{BB962C8B-B14F-4D97-AF65-F5344CB8AC3E}">
        <p14:creationId xmlns:p14="http://schemas.microsoft.com/office/powerpoint/2010/main" val="35514970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1C69AC-4A2D-4578-82FA-1CFFA1A14B4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23444B6-92D9-481D-8F2F-D3A657C9E20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8162440-EFE1-4777-AA6A-EB2E27D465FF}"/>
              </a:ext>
            </a:extLst>
          </p:cNvPr>
          <p:cNvSpPr>
            <a:spLocks noGrp="1"/>
          </p:cNvSpPr>
          <p:nvPr>
            <p:ph type="sldNum" sz="quarter" idx="12"/>
          </p:nvPr>
        </p:nvSpPr>
        <p:spPr/>
        <p:txBody>
          <a:bodyPr/>
          <a:lstStyle>
            <a:lvl1pPr>
              <a:defRPr/>
            </a:lvl1pPr>
          </a:lstStyle>
          <a:p>
            <a:pPr>
              <a:defRPr/>
            </a:pPr>
            <a:fld id="{CDD083B0-BCA0-4AB9-8025-164F0BF4CD03}" type="slidenum">
              <a:rPr lang="en-US" altLang="en-US"/>
              <a:pPr>
                <a:defRPr/>
              </a:pPr>
              <a:t>‹#›</a:t>
            </a:fld>
            <a:endParaRPr lang="en-US" altLang="en-US"/>
          </a:p>
        </p:txBody>
      </p:sp>
    </p:spTree>
    <p:extLst>
      <p:ext uri="{BB962C8B-B14F-4D97-AF65-F5344CB8AC3E}">
        <p14:creationId xmlns:p14="http://schemas.microsoft.com/office/powerpoint/2010/main" val="1909250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D0ED59-1737-41C2-AC93-0CB502977F4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8C0C550-AE37-4A79-8020-9ADE9A6A7D4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3A2E103-D611-4DF2-8612-0C193ABB5CB4}"/>
              </a:ext>
            </a:extLst>
          </p:cNvPr>
          <p:cNvSpPr>
            <a:spLocks noGrp="1"/>
          </p:cNvSpPr>
          <p:nvPr>
            <p:ph type="sldNum" sz="quarter" idx="12"/>
          </p:nvPr>
        </p:nvSpPr>
        <p:spPr/>
        <p:txBody>
          <a:bodyPr/>
          <a:lstStyle>
            <a:lvl1pPr>
              <a:defRPr/>
            </a:lvl1pPr>
          </a:lstStyle>
          <a:p>
            <a:pPr>
              <a:defRPr/>
            </a:pPr>
            <a:fld id="{CC6E4D24-C4B9-49E5-8247-E3CBCEACC504}" type="slidenum">
              <a:rPr lang="en-US" altLang="en-US"/>
              <a:pPr>
                <a:defRPr/>
              </a:pPr>
              <a:t>‹#›</a:t>
            </a:fld>
            <a:endParaRPr lang="en-US" altLang="en-US"/>
          </a:p>
        </p:txBody>
      </p:sp>
    </p:spTree>
    <p:extLst>
      <p:ext uri="{BB962C8B-B14F-4D97-AF65-F5344CB8AC3E}">
        <p14:creationId xmlns:p14="http://schemas.microsoft.com/office/powerpoint/2010/main" val="398990646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9C09BE-F0AA-43F9-B979-223D58B3355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49B8061-BEB5-4855-9A88-E5B4EE8ECE8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2DCFEA9-4A88-48A0-9CD0-3C368628C805}"/>
              </a:ext>
            </a:extLst>
          </p:cNvPr>
          <p:cNvSpPr>
            <a:spLocks noGrp="1"/>
          </p:cNvSpPr>
          <p:nvPr>
            <p:ph type="sldNum" sz="quarter" idx="12"/>
          </p:nvPr>
        </p:nvSpPr>
        <p:spPr/>
        <p:txBody>
          <a:bodyPr/>
          <a:lstStyle>
            <a:lvl1pPr>
              <a:defRPr/>
            </a:lvl1pPr>
          </a:lstStyle>
          <a:p>
            <a:pPr>
              <a:defRPr/>
            </a:pPr>
            <a:fld id="{65970875-DA35-40D3-AE3A-0A004DFF9E31}" type="slidenum">
              <a:rPr lang="en-US" altLang="en-US"/>
              <a:pPr>
                <a:defRPr/>
              </a:pPr>
              <a:t>‹#›</a:t>
            </a:fld>
            <a:endParaRPr lang="en-US" altLang="en-US"/>
          </a:p>
        </p:txBody>
      </p:sp>
    </p:spTree>
    <p:extLst>
      <p:ext uri="{BB962C8B-B14F-4D97-AF65-F5344CB8AC3E}">
        <p14:creationId xmlns:p14="http://schemas.microsoft.com/office/powerpoint/2010/main" val="136438821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353FDE-D09E-4148-A27C-B58688EA3F5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912E3A2-C4D0-41CB-8E9A-A4F39AAB16C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8E36479-EA08-40DC-9079-0CD44DD9B1F6}"/>
              </a:ext>
            </a:extLst>
          </p:cNvPr>
          <p:cNvSpPr>
            <a:spLocks noGrp="1"/>
          </p:cNvSpPr>
          <p:nvPr>
            <p:ph type="sldNum" sz="quarter" idx="12"/>
          </p:nvPr>
        </p:nvSpPr>
        <p:spPr/>
        <p:txBody>
          <a:bodyPr/>
          <a:lstStyle>
            <a:lvl1pPr>
              <a:defRPr/>
            </a:lvl1pPr>
          </a:lstStyle>
          <a:p>
            <a:pPr>
              <a:defRPr/>
            </a:pPr>
            <a:fld id="{459D2A6E-3456-482B-9348-D10CFF798C04}" type="slidenum">
              <a:rPr lang="en-US" altLang="en-US"/>
              <a:pPr>
                <a:defRPr/>
              </a:pPr>
              <a:t>‹#›</a:t>
            </a:fld>
            <a:endParaRPr lang="en-US" altLang="en-US"/>
          </a:p>
        </p:txBody>
      </p:sp>
    </p:spTree>
    <p:extLst>
      <p:ext uri="{BB962C8B-B14F-4D97-AF65-F5344CB8AC3E}">
        <p14:creationId xmlns:p14="http://schemas.microsoft.com/office/powerpoint/2010/main" val="10389602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E254A58-2C63-42D8-841F-72AFB2502542}"/>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8515CB01-E297-4A4D-B5DD-31F05C4C84C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26DD2BB-0292-424E-8C50-788B441BA329}"/>
              </a:ext>
            </a:extLst>
          </p:cNvPr>
          <p:cNvSpPr>
            <a:spLocks noGrp="1"/>
          </p:cNvSpPr>
          <p:nvPr>
            <p:ph type="sldNum" sz="quarter" idx="12"/>
          </p:nvPr>
        </p:nvSpPr>
        <p:spPr/>
        <p:txBody>
          <a:bodyPr/>
          <a:lstStyle>
            <a:lvl1pPr>
              <a:defRPr/>
            </a:lvl1pPr>
          </a:lstStyle>
          <a:p>
            <a:pPr>
              <a:defRPr/>
            </a:pPr>
            <a:fld id="{4DAC1EB3-C132-4F38-A0CB-0263C456783B}" type="slidenum">
              <a:rPr lang="en-US" altLang="en-US"/>
              <a:pPr>
                <a:defRPr/>
              </a:pPr>
              <a:t>‹#›</a:t>
            </a:fld>
            <a:endParaRPr lang="en-US" altLang="en-US"/>
          </a:p>
        </p:txBody>
      </p:sp>
    </p:spTree>
    <p:extLst>
      <p:ext uri="{BB962C8B-B14F-4D97-AF65-F5344CB8AC3E}">
        <p14:creationId xmlns:p14="http://schemas.microsoft.com/office/powerpoint/2010/main" val="172790643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7DC7102-5359-44EB-91AE-8473514E9DE6}"/>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7921C545-8825-4A5F-B8CD-B4D9F93ADA87}"/>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3E7FAF4-B250-452A-BA83-94D7BD643B1A}"/>
              </a:ext>
            </a:extLst>
          </p:cNvPr>
          <p:cNvSpPr>
            <a:spLocks noGrp="1"/>
          </p:cNvSpPr>
          <p:nvPr>
            <p:ph type="sldNum" sz="quarter" idx="12"/>
          </p:nvPr>
        </p:nvSpPr>
        <p:spPr/>
        <p:txBody>
          <a:bodyPr/>
          <a:lstStyle>
            <a:lvl1pPr>
              <a:defRPr/>
            </a:lvl1pPr>
          </a:lstStyle>
          <a:p>
            <a:pPr>
              <a:defRPr/>
            </a:pPr>
            <a:fld id="{2593B690-3EAF-4AB8-95DB-D2FFCA2CB165}" type="slidenum">
              <a:rPr lang="en-US" altLang="en-US"/>
              <a:pPr>
                <a:defRPr/>
              </a:pPr>
              <a:t>‹#›</a:t>
            </a:fld>
            <a:endParaRPr lang="en-US" altLang="en-US"/>
          </a:p>
        </p:txBody>
      </p:sp>
    </p:spTree>
    <p:extLst>
      <p:ext uri="{BB962C8B-B14F-4D97-AF65-F5344CB8AC3E}">
        <p14:creationId xmlns:p14="http://schemas.microsoft.com/office/powerpoint/2010/main" val="181613971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38C65F1-8DA6-4324-AC0E-272D08FE5607}"/>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2E6E1209-31C8-4FE4-A35C-50C03ACF250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6FFAA539-9EA3-4012-B1A6-FC12985056EC}"/>
              </a:ext>
            </a:extLst>
          </p:cNvPr>
          <p:cNvSpPr>
            <a:spLocks noGrp="1"/>
          </p:cNvSpPr>
          <p:nvPr>
            <p:ph type="sldNum" sz="quarter" idx="12"/>
          </p:nvPr>
        </p:nvSpPr>
        <p:spPr/>
        <p:txBody>
          <a:bodyPr/>
          <a:lstStyle>
            <a:lvl1pPr>
              <a:defRPr/>
            </a:lvl1pPr>
          </a:lstStyle>
          <a:p>
            <a:pPr>
              <a:defRPr/>
            </a:pPr>
            <a:fld id="{598D05FF-D11C-4F6D-B630-1A50EB4828D8}" type="slidenum">
              <a:rPr lang="en-US" altLang="en-US"/>
              <a:pPr>
                <a:defRPr/>
              </a:pPr>
              <a:t>‹#›</a:t>
            </a:fld>
            <a:endParaRPr lang="en-US" altLang="en-US"/>
          </a:p>
        </p:txBody>
      </p:sp>
    </p:spTree>
    <p:extLst>
      <p:ext uri="{BB962C8B-B14F-4D97-AF65-F5344CB8AC3E}">
        <p14:creationId xmlns:p14="http://schemas.microsoft.com/office/powerpoint/2010/main" val="26170574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1010E3-5EC9-49A3-9196-3DC0E1A6CF54}"/>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644841C6-2CBF-44BB-B607-A599AFCBC1E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3E0F04D6-9D27-426A-84ED-BA293BDD359F}"/>
              </a:ext>
            </a:extLst>
          </p:cNvPr>
          <p:cNvSpPr>
            <a:spLocks noGrp="1"/>
          </p:cNvSpPr>
          <p:nvPr>
            <p:ph type="sldNum" sz="quarter" idx="12"/>
          </p:nvPr>
        </p:nvSpPr>
        <p:spPr/>
        <p:txBody>
          <a:bodyPr/>
          <a:lstStyle>
            <a:lvl1pPr>
              <a:defRPr/>
            </a:lvl1pPr>
          </a:lstStyle>
          <a:p>
            <a:pPr>
              <a:defRPr/>
            </a:pPr>
            <a:fld id="{F8A9D739-3ACD-41C1-A372-1DB9672A99CA}" type="slidenum">
              <a:rPr lang="en-US" altLang="en-US"/>
              <a:pPr>
                <a:defRPr/>
              </a:pPr>
              <a:t>‹#›</a:t>
            </a:fld>
            <a:endParaRPr lang="en-US" altLang="en-US"/>
          </a:p>
        </p:txBody>
      </p:sp>
    </p:spTree>
    <p:extLst>
      <p:ext uri="{BB962C8B-B14F-4D97-AF65-F5344CB8AC3E}">
        <p14:creationId xmlns:p14="http://schemas.microsoft.com/office/powerpoint/2010/main" val="10083646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5870BD2-6745-4D4F-8035-76B46AF1A08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575782A1-9BC5-42CC-8E75-D28CE523321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CF7F06F-FBD5-416B-9F28-1DE3D17A4661}"/>
              </a:ext>
            </a:extLst>
          </p:cNvPr>
          <p:cNvSpPr>
            <a:spLocks noGrp="1"/>
          </p:cNvSpPr>
          <p:nvPr>
            <p:ph type="sldNum" sz="quarter" idx="12"/>
          </p:nvPr>
        </p:nvSpPr>
        <p:spPr/>
        <p:txBody>
          <a:bodyPr/>
          <a:lstStyle>
            <a:lvl1pPr>
              <a:defRPr/>
            </a:lvl1pPr>
          </a:lstStyle>
          <a:p>
            <a:pPr>
              <a:defRPr/>
            </a:pPr>
            <a:fld id="{1F16959B-7D74-47B6-AE4F-1CCD17F58340}" type="slidenum">
              <a:rPr lang="en-US" altLang="en-US"/>
              <a:pPr>
                <a:defRPr/>
              </a:pPr>
              <a:t>‹#›</a:t>
            </a:fld>
            <a:endParaRPr lang="en-US" altLang="en-US"/>
          </a:p>
        </p:txBody>
      </p:sp>
    </p:spTree>
    <p:extLst>
      <p:ext uri="{BB962C8B-B14F-4D97-AF65-F5344CB8AC3E}">
        <p14:creationId xmlns:p14="http://schemas.microsoft.com/office/powerpoint/2010/main" val="291668482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9DB4A4A3-D722-4B87-8B83-4675D4523A9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E3033FF-7640-44C4-AFA1-34ED0F511EC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D1215E3-38A9-435C-B2D9-00D293120489}"/>
              </a:ext>
            </a:extLst>
          </p:cNvPr>
          <p:cNvSpPr>
            <a:spLocks noGrp="1"/>
          </p:cNvSpPr>
          <p:nvPr>
            <p:ph type="sldNum" sz="quarter" idx="12"/>
          </p:nvPr>
        </p:nvSpPr>
        <p:spPr/>
        <p:txBody>
          <a:bodyPr/>
          <a:lstStyle>
            <a:lvl1pPr>
              <a:defRPr/>
            </a:lvl1pPr>
          </a:lstStyle>
          <a:p>
            <a:pPr>
              <a:defRPr/>
            </a:pPr>
            <a:fld id="{55884DB8-BF11-4326-B48D-AF2A4AA134D6}" type="slidenum">
              <a:rPr lang="en-US" altLang="en-US"/>
              <a:pPr>
                <a:defRPr/>
              </a:pPr>
              <a:t>‹#›</a:t>
            </a:fld>
            <a:endParaRPr lang="en-US" altLang="en-US"/>
          </a:p>
        </p:txBody>
      </p:sp>
    </p:spTree>
    <p:extLst>
      <p:ext uri="{BB962C8B-B14F-4D97-AF65-F5344CB8AC3E}">
        <p14:creationId xmlns:p14="http://schemas.microsoft.com/office/powerpoint/2010/main" val="121763527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894E6E9-F8FD-4695-A496-2C5CB1F12F2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34BF23F-3D8E-4C34-9281-FF2D05D9480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88E94C2-61AD-4B7C-8D0F-726096475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1F272BDB-203F-44A2-AF17-F2B30167CD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8FA34C42-2DD4-4784-90E8-17D89E2EC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58F701DD-454F-4EBA-BD83-F08884AEAB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399571"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www.truthinsideofyou.org/5-common-new-age-misconceptions-you-need-to-understan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cky beach&#10;&#10;Description generated with very high confidence">
            <a:extLst>
              <a:ext uri="{FF2B5EF4-FFF2-40B4-BE49-F238E27FC236}">
                <a16:creationId xmlns:a16="http://schemas.microsoft.com/office/drawing/2014/main" id="{9CA9417F-61C0-47EC-A71B-1A9E3B3598F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AFDD61E-B3A6-46C6-8A7B-CBFAA4FABA65}"/>
              </a:ext>
            </a:extLst>
          </p:cNvPr>
          <p:cNvSpPr txBox="1"/>
          <p:nvPr/>
        </p:nvSpPr>
        <p:spPr>
          <a:xfrm>
            <a:off x="7543800" y="304800"/>
            <a:ext cx="4270015" cy="1323439"/>
          </a:xfrm>
          <a:prstGeom prst="rect">
            <a:avLst/>
          </a:prstGeom>
          <a:noFill/>
        </p:spPr>
        <p:txBody>
          <a:bodyPr wrap="none" rtlCol="0">
            <a:spAutoFit/>
          </a:bodyPr>
          <a:lstStyle/>
          <a:p>
            <a:pPr algn="ctr"/>
            <a:r>
              <a:rPr lang="en-US" sz="4000" dirty="0">
                <a:latin typeface="Times New Roman" panose="02020603050405020304" pitchFamily="18" charset="0"/>
                <a:cs typeface="Times New Roman" panose="02020603050405020304" pitchFamily="18" charset="0"/>
              </a:rPr>
              <a:t>Join Us In Worship </a:t>
            </a:r>
          </a:p>
          <a:p>
            <a:pPr algn="ctr"/>
            <a:r>
              <a:rPr lang="en-US" sz="4000" dirty="0">
                <a:latin typeface="Times New Roman" panose="02020603050405020304" pitchFamily="18" charset="0"/>
                <a:cs typeface="Times New Roman" panose="02020603050405020304" pitchFamily="18" charset="0"/>
              </a:rPr>
              <a:t>This Evening</a:t>
            </a:r>
          </a:p>
        </p:txBody>
      </p:sp>
      <p:sp>
        <p:nvSpPr>
          <p:cNvPr id="6" name="TextBox 5">
            <a:extLst>
              <a:ext uri="{FF2B5EF4-FFF2-40B4-BE49-F238E27FC236}">
                <a16:creationId xmlns:a16="http://schemas.microsoft.com/office/drawing/2014/main" id="{68F297B3-C4A6-435A-B697-0EAE0AC17D6B}"/>
              </a:ext>
            </a:extLst>
          </p:cNvPr>
          <p:cNvSpPr txBox="1"/>
          <p:nvPr/>
        </p:nvSpPr>
        <p:spPr>
          <a:xfrm>
            <a:off x="533400" y="5334000"/>
            <a:ext cx="3722494" cy="954107"/>
          </a:xfrm>
          <a:prstGeom prst="rect">
            <a:avLst/>
          </a:prstGeom>
          <a:noFill/>
        </p:spPr>
        <p:txBody>
          <a:bodyPr wrap="non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Ranger Church of Christ</a:t>
            </a:r>
          </a:p>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Mesquite And Rusk St.</a:t>
            </a:r>
          </a:p>
        </p:txBody>
      </p:sp>
    </p:spTree>
    <p:extLst>
      <p:ext uri="{BB962C8B-B14F-4D97-AF65-F5344CB8AC3E}">
        <p14:creationId xmlns:p14="http://schemas.microsoft.com/office/powerpoint/2010/main" val="8585602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ible open with ribbon green spotlite">
            <a:extLst>
              <a:ext uri="{FF2B5EF4-FFF2-40B4-BE49-F238E27FC236}">
                <a16:creationId xmlns:a16="http://schemas.microsoft.com/office/drawing/2014/main" id="{EFA0AF6D-9995-45A1-9571-57F0B089AE4D}"/>
              </a:ext>
            </a:extLst>
          </p:cNvPr>
          <p:cNvPicPr>
            <a:picLocks noChangeAspect="1" noChangeArrowheads="1"/>
          </p:cNvPicPr>
          <p:nvPr/>
        </p:nvPicPr>
        <p:blipFill>
          <a:blip r:embed="rId3">
            <a:lum bright="-18000"/>
            <a:extLst>
              <a:ext uri="{28A0092B-C50C-407E-A947-70E740481C1C}">
                <a14:useLocalDpi xmlns:a14="http://schemas.microsoft.com/office/drawing/2010/main" val="0"/>
              </a:ext>
            </a:extLst>
          </a:blip>
          <a:srcRect l="14166" r="17500" b="28889"/>
          <a:stretch>
            <a:fillRect/>
          </a:stretch>
        </p:blipFill>
        <p:spPr bwMode="auto">
          <a:xfrm>
            <a:off x="0" y="19050"/>
            <a:ext cx="12192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a:extLst>
              <a:ext uri="{FF2B5EF4-FFF2-40B4-BE49-F238E27FC236}">
                <a16:creationId xmlns:a16="http://schemas.microsoft.com/office/drawing/2014/main" id="{0565152A-DB6C-441B-99C5-ADF6CC537C22}"/>
              </a:ext>
            </a:extLst>
          </p:cNvPr>
          <p:cNvSpPr txBox="1">
            <a:spLocks noChangeArrowheads="1"/>
          </p:cNvSpPr>
          <p:nvPr/>
        </p:nvSpPr>
        <p:spPr bwMode="auto">
          <a:xfrm>
            <a:off x="609600" y="685800"/>
            <a:ext cx="10972800" cy="255454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en-US" sz="4000" i="1" dirty="0">
                <a:solidFill>
                  <a:schemeClr val="bg1"/>
                </a:solidFill>
                <a:latin typeface="Times New Roman" panose="02020603050405020304" pitchFamily="18" charset="0"/>
                <a:cs typeface="Times New Roman" panose="02020603050405020304" pitchFamily="18" charset="0"/>
              </a:rPr>
              <a:t>But godliness with contentment is great gain. For we brought nothing into this world, and it is certain we can carry nothing out. And having food and clothing, with these we shall be content  </a:t>
            </a:r>
            <a:r>
              <a:rPr lang="en-US" altLang="en-US" sz="4000" dirty="0">
                <a:solidFill>
                  <a:schemeClr val="bg1"/>
                </a:solidFill>
                <a:latin typeface="Times New Roman" panose="02020603050405020304" pitchFamily="18" charset="0"/>
                <a:cs typeface="Times New Roman" panose="02020603050405020304" pitchFamily="18" charset="0"/>
              </a:rPr>
              <a:t>1 Tim. 6:6-8</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fade">
                                      <p:cBhvr>
                                        <p:cTn id="12"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mind">
            <a:extLst>
              <a:ext uri="{FF2B5EF4-FFF2-40B4-BE49-F238E27FC236}">
                <a16:creationId xmlns:a16="http://schemas.microsoft.com/office/drawing/2014/main" id="{81E28A8B-2E2E-4D1B-8C3F-121A363E0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12192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a:extLst>
              <a:ext uri="{FF2B5EF4-FFF2-40B4-BE49-F238E27FC236}">
                <a16:creationId xmlns:a16="http://schemas.microsoft.com/office/drawing/2014/main" id="{1B4252A3-7A42-4C93-AD88-4F07FD352D28}"/>
              </a:ext>
            </a:extLst>
          </p:cNvPr>
          <p:cNvSpPr txBox="1">
            <a:spLocks noChangeArrowheads="1"/>
          </p:cNvSpPr>
          <p:nvPr/>
        </p:nvSpPr>
        <p:spPr bwMode="auto">
          <a:xfrm>
            <a:off x="685800" y="990600"/>
            <a:ext cx="7696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Double-Mindedness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childTnLst>
                          </p:cTn>
                        </p:par>
                        <p:par>
                          <p:cTn id="8" fill="hold" nodeType="with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341"/>
                                        </p:tgtEl>
                                        <p:attrNameLst>
                                          <p:attrName>style.visibility</p:attrName>
                                        </p:attrNameLst>
                                      </p:cBhvr>
                                      <p:to>
                                        <p:strVal val="visible"/>
                                      </p:to>
                                    </p:set>
                                    <p:animEffect transition="in" filter="fade">
                                      <p:cBhvr>
                                        <p:cTn id="11"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ible open with ribbon purple spotlite">
            <a:extLst>
              <a:ext uri="{FF2B5EF4-FFF2-40B4-BE49-F238E27FC236}">
                <a16:creationId xmlns:a16="http://schemas.microsoft.com/office/drawing/2014/main" id="{EFDB8B08-33ED-4ABC-8D65-EFD437FF2396}"/>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l="13223" r="17500" b="27777"/>
          <a:stretch>
            <a:fillRect/>
          </a:stretch>
        </p:blipFill>
        <p:spPr bwMode="auto">
          <a:xfrm>
            <a:off x="0" y="635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a:extLst>
              <a:ext uri="{FF2B5EF4-FFF2-40B4-BE49-F238E27FC236}">
                <a16:creationId xmlns:a16="http://schemas.microsoft.com/office/drawing/2014/main" id="{DB9A34FB-FCE2-4DA2-BB40-5A2567ADC55C}"/>
              </a:ext>
            </a:extLst>
          </p:cNvPr>
          <p:cNvSpPr txBox="1">
            <a:spLocks noChangeArrowheads="1"/>
          </p:cNvSpPr>
          <p:nvPr/>
        </p:nvSpPr>
        <p:spPr bwMode="auto">
          <a:xfrm>
            <a:off x="762000" y="838200"/>
            <a:ext cx="10972800" cy="255454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dirty="0">
                <a:solidFill>
                  <a:schemeClr val="bg1"/>
                </a:solidFill>
                <a:latin typeface="Times New Roman" panose="02020603050405020304" pitchFamily="18" charset="0"/>
                <a:cs typeface="Times New Roman" panose="02020603050405020304" pitchFamily="18" charset="0"/>
              </a:rPr>
              <a:t>Calls for the Impossible. </a:t>
            </a:r>
          </a:p>
          <a:p>
            <a:pPr eaLnBrk="1" hangingPunct="1">
              <a:spcBef>
                <a:spcPct val="50000"/>
              </a:spcBef>
            </a:pPr>
            <a:r>
              <a:rPr lang="en-US" altLang="en-US" sz="4000" dirty="0">
                <a:solidFill>
                  <a:schemeClr val="bg1"/>
                </a:solidFill>
                <a:latin typeface="Times New Roman" panose="02020603050405020304" pitchFamily="18" charset="0"/>
                <a:cs typeface="Times New Roman" panose="02020603050405020304" pitchFamily="18" charset="0"/>
              </a:rPr>
              <a:t>Two Masters Cannot be served  (Mat. 6:24; Jas. 4:4)</a:t>
            </a:r>
          </a:p>
          <a:p>
            <a:pPr eaLnBrk="1" hangingPunct="1">
              <a:spcBef>
                <a:spcPct val="50000"/>
              </a:spcBef>
            </a:pPr>
            <a:r>
              <a:rPr lang="en-US" altLang="en-US" sz="4000" dirty="0">
                <a:solidFill>
                  <a:schemeClr val="bg1"/>
                </a:solidFill>
                <a:latin typeface="Times New Roman" panose="02020603050405020304" pitchFamily="18" charset="0"/>
                <a:cs typeface="Times New Roman" panose="02020603050405020304" pitchFamily="18" charset="0"/>
              </a:rPr>
              <a:t>Leads to Instability  (Jas. 1:8)</a:t>
            </a:r>
            <a:endParaRPr lang="en-US" altLang="en-US" sz="4000" dirty="0">
              <a:solidFill>
                <a:schemeClr val="bg1"/>
              </a:solidFill>
              <a:latin typeface="Bergell LET"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par>
                          <p:cTn id="8" fill="hold" nodeType="with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fade">
                                      <p:cBhvr>
                                        <p:cTn id="11" dur="2000"/>
                                        <p:tgtEl>
                                          <p:spTgt spid="174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411">
                                            <p:txEl>
                                              <p:pRg st="1" end="1"/>
                                            </p:txEl>
                                          </p:spTgt>
                                        </p:tgtEl>
                                        <p:attrNameLst>
                                          <p:attrName>style.visibility</p:attrName>
                                        </p:attrNameLst>
                                      </p:cBhvr>
                                      <p:to>
                                        <p:strVal val="visible"/>
                                      </p:to>
                                    </p:set>
                                    <p:animEffect transition="in" filter="fade">
                                      <p:cBhvr>
                                        <p:cTn id="16" dur="2000"/>
                                        <p:tgtEl>
                                          <p:spTgt spid="17411">
                                            <p:txEl>
                                              <p:pRg st="1" end="1"/>
                                            </p:txEl>
                                          </p:spTgt>
                                        </p:tgtEl>
                                      </p:cBhvr>
                                    </p:animEffect>
                                  </p:childTnLst>
                                </p:cTn>
                              </p:par>
                            </p:childTnLst>
                          </p:cTn>
                        </p:par>
                      </p:childTnLst>
                    </p:cTn>
                  </p:par>
                  <p:par>
                    <p:cTn id="17" fill="hold">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20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heartfelt">
            <a:extLst>
              <a:ext uri="{FF2B5EF4-FFF2-40B4-BE49-F238E27FC236}">
                <a16:creationId xmlns:a16="http://schemas.microsoft.com/office/drawing/2014/main" id="{8230452F-B204-4BD3-A4C6-ADF5C59F3A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88" r="323"/>
          <a:stretch/>
        </p:blipFill>
        <p:spPr bwMode="auto">
          <a:xfrm>
            <a:off x="6096000" y="0"/>
            <a:ext cx="662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a:extLst>
              <a:ext uri="{FF2B5EF4-FFF2-40B4-BE49-F238E27FC236}">
                <a16:creationId xmlns:a16="http://schemas.microsoft.com/office/drawing/2014/main" id="{B815C058-A1D9-4FD0-9688-F9C8F4DD40F6}"/>
              </a:ext>
            </a:extLst>
          </p:cNvPr>
          <p:cNvSpPr txBox="1">
            <a:spLocks noChangeArrowheads="1"/>
          </p:cNvSpPr>
          <p:nvPr/>
        </p:nvSpPr>
        <p:spPr bwMode="auto">
          <a:xfrm>
            <a:off x="609600" y="990600"/>
            <a:ext cx="4800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Answer to Double-Mindedness...</a:t>
            </a:r>
          </a:p>
        </p:txBody>
      </p:sp>
      <p:sp>
        <p:nvSpPr>
          <p:cNvPr id="16392" name="Text Box 8">
            <a:extLst>
              <a:ext uri="{FF2B5EF4-FFF2-40B4-BE49-F238E27FC236}">
                <a16:creationId xmlns:a16="http://schemas.microsoft.com/office/drawing/2014/main" id="{396AC177-8CB4-4A1C-8A37-2418788F1D64}"/>
              </a:ext>
            </a:extLst>
          </p:cNvPr>
          <p:cNvSpPr txBox="1">
            <a:spLocks noChangeArrowheads="1"/>
          </p:cNvSpPr>
          <p:nvPr/>
        </p:nvSpPr>
        <p:spPr bwMode="auto">
          <a:xfrm>
            <a:off x="609600" y="2362200"/>
            <a:ext cx="4648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Serving God with the Whole Heart           (Mark 12:30-31)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2000"/>
                                        <p:tgtEl>
                                          <p:spTgt spid="163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90"/>
                                        </p:tgtEl>
                                        <p:attrNameLst>
                                          <p:attrName>style.visibility</p:attrName>
                                        </p:attrNameLst>
                                      </p:cBhvr>
                                      <p:to>
                                        <p:strVal val="visible"/>
                                      </p:to>
                                    </p:set>
                                    <p:animEffect transition="in" filter="fade">
                                      <p:cBhvr>
                                        <p:cTn id="10" dur="2000"/>
                                        <p:tgtEl>
                                          <p:spTgt spid="16390"/>
                                        </p:tgtEl>
                                      </p:cBhvr>
                                    </p:animEffect>
                                  </p:childTnLst>
                                </p:cTn>
                              </p:par>
                            </p:childTnLst>
                          </p:cTn>
                        </p:par>
                        <p:par>
                          <p:cTn id="11" fill="hold" nodeType="withGroup">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6392"/>
                                        </p:tgtEl>
                                        <p:attrNameLst>
                                          <p:attrName>style.visibility</p:attrName>
                                        </p:attrNameLst>
                                      </p:cBhvr>
                                      <p:to>
                                        <p:strVal val="visible"/>
                                      </p:to>
                                    </p:set>
                                    <p:animEffect transition="in" filter="fade">
                                      <p:cBhvr>
                                        <p:cTn id="14" dur="20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baby_crying_closeup">
            <a:extLst>
              <a:ext uri="{FF2B5EF4-FFF2-40B4-BE49-F238E27FC236}">
                <a16:creationId xmlns:a16="http://schemas.microsoft.com/office/drawing/2014/main" id="{7295084A-703F-4A81-8ECE-952BDC178CA2}"/>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14789" r="2817"/>
          <a:stretch>
            <a:fillRect/>
          </a:stretch>
        </p:blipFill>
        <p:spPr bwMode="auto">
          <a:xfrm>
            <a:off x="0" y="-1752600"/>
            <a:ext cx="12192000" cy="911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a:extLst>
              <a:ext uri="{FF2B5EF4-FFF2-40B4-BE49-F238E27FC236}">
                <a16:creationId xmlns:a16="http://schemas.microsoft.com/office/drawing/2014/main" id="{041E1F05-E122-48D0-99C3-5EF159C49AB3}"/>
              </a:ext>
            </a:extLst>
          </p:cNvPr>
          <p:cNvSpPr txBox="1">
            <a:spLocks noChangeArrowheads="1"/>
          </p:cNvSpPr>
          <p:nvPr/>
        </p:nvSpPr>
        <p:spPr bwMode="auto">
          <a:xfrm>
            <a:off x="533400" y="525463"/>
            <a:ext cx="31242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Childishness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fade">
                                      <p:cBhvr>
                                        <p:cTn id="12"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maturing">
            <a:extLst>
              <a:ext uri="{FF2B5EF4-FFF2-40B4-BE49-F238E27FC236}">
                <a16:creationId xmlns:a16="http://schemas.microsoft.com/office/drawing/2014/main" id="{089ED109-8D2C-4DC7-AE47-7857503EE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a:extLst>
              <a:ext uri="{FF2B5EF4-FFF2-40B4-BE49-F238E27FC236}">
                <a16:creationId xmlns:a16="http://schemas.microsoft.com/office/drawing/2014/main" id="{2BD0DD4A-ED9F-4DF2-94A2-26B078EF6A77}"/>
              </a:ext>
            </a:extLst>
          </p:cNvPr>
          <p:cNvSpPr txBox="1">
            <a:spLocks noChangeArrowheads="1"/>
          </p:cNvSpPr>
          <p:nvPr/>
        </p:nvSpPr>
        <p:spPr bwMode="auto">
          <a:xfrm>
            <a:off x="609600" y="2014538"/>
            <a:ext cx="5486400"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a:latin typeface="Times New Roman" panose="02020603050405020304" pitchFamily="18" charset="0"/>
                <a:cs typeface="Times New Roman" panose="02020603050405020304" pitchFamily="18" charset="0"/>
              </a:rPr>
              <a:t>Must put away childish things   (</a:t>
            </a:r>
            <a:r>
              <a:rPr lang="en-US" altLang="en-US" sz="4000" b="1">
                <a:latin typeface="Times New Roman" panose="02020603050405020304" pitchFamily="18" charset="0"/>
                <a:cs typeface="Times New Roman" panose="02020603050405020304" pitchFamily="18" charset="0"/>
              </a:rPr>
              <a:t>1 Cor. 13:11</a:t>
            </a:r>
            <a:r>
              <a:rPr lang="en-US" altLang="en-US" sz="4000">
                <a:latin typeface="Times New Roman" panose="02020603050405020304" pitchFamily="18" charset="0"/>
                <a:cs typeface="Times New Roman" panose="02020603050405020304" pitchFamily="18" charset="0"/>
              </a:rPr>
              <a:t>)</a:t>
            </a:r>
          </a:p>
          <a:p>
            <a:pPr eaLnBrk="1" hangingPunct="1">
              <a:spcBef>
                <a:spcPct val="50000"/>
              </a:spcBef>
            </a:pPr>
            <a:r>
              <a:rPr lang="en-US" altLang="en-US" sz="4000">
                <a:latin typeface="Times New Roman" panose="02020603050405020304" pitchFamily="18" charset="0"/>
                <a:cs typeface="Times New Roman" panose="02020603050405020304" pitchFamily="18" charset="0"/>
              </a:rPr>
              <a:t>Must grow up and mature (</a:t>
            </a:r>
            <a:r>
              <a:rPr lang="en-US" altLang="en-US" sz="4000" b="1">
                <a:latin typeface="Times New Roman" panose="02020603050405020304" pitchFamily="18" charset="0"/>
                <a:cs typeface="Times New Roman" panose="02020603050405020304" pitchFamily="18" charset="0"/>
              </a:rPr>
              <a:t>2 Pet. 3:18</a:t>
            </a:r>
            <a:r>
              <a:rPr lang="en-US" altLang="en-US" sz="4000">
                <a:latin typeface="Times New Roman" panose="02020603050405020304" pitchFamily="18" charset="0"/>
                <a:cs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20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1">
                                            <p:txEl>
                                              <p:pRg st="0" end="0"/>
                                            </p:txEl>
                                          </p:spTgt>
                                        </p:tgtEl>
                                        <p:attrNameLst>
                                          <p:attrName>style.visibility</p:attrName>
                                        </p:attrNameLst>
                                      </p:cBhvr>
                                      <p:to>
                                        <p:strVal val="visible"/>
                                      </p:to>
                                    </p:set>
                                    <p:animEffect transition="in" filter="fade">
                                      <p:cBhvr>
                                        <p:cTn id="12" dur="2000"/>
                                        <p:tgtEl>
                                          <p:spTgt spid="1946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61">
                                            <p:txEl>
                                              <p:pRg st="1" end="1"/>
                                            </p:txEl>
                                          </p:spTgt>
                                        </p:tgtEl>
                                        <p:attrNameLst>
                                          <p:attrName>style.visibility</p:attrName>
                                        </p:attrNameLst>
                                      </p:cBhvr>
                                      <p:to>
                                        <p:strVal val="visible"/>
                                      </p:to>
                                    </p:set>
                                    <p:animEffect transition="in" filter="fade">
                                      <p:cBhvr>
                                        <p:cTn id="17" dur="2000"/>
                                        <p:tgtEl>
                                          <p:spTgt spid="194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pride">
            <a:extLst>
              <a:ext uri="{FF2B5EF4-FFF2-40B4-BE49-F238E27FC236}">
                <a16:creationId xmlns:a16="http://schemas.microsoft.com/office/drawing/2014/main" id="{D64744E8-D4D1-4D8C-A81C-0195AD6DF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90"/>
          <a:stretch>
            <a:fillRect/>
          </a:stretch>
        </p:blipFill>
        <p:spPr bwMode="auto">
          <a:xfrm>
            <a:off x="6553200" y="0"/>
            <a:ext cx="457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a:extLst>
              <a:ext uri="{FF2B5EF4-FFF2-40B4-BE49-F238E27FC236}">
                <a16:creationId xmlns:a16="http://schemas.microsoft.com/office/drawing/2014/main" id="{B106BA64-F5B8-43CB-A752-C00635C73BC6}"/>
              </a:ext>
            </a:extLst>
          </p:cNvPr>
          <p:cNvSpPr txBox="1">
            <a:spLocks noChangeArrowheads="1"/>
          </p:cNvSpPr>
          <p:nvPr/>
        </p:nvSpPr>
        <p:spPr bwMode="auto">
          <a:xfrm>
            <a:off x="1524000" y="1600200"/>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7200" dirty="0">
                <a:latin typeface="Times New Roman" panose="02020603050405020304" pitchFamily="18" charset="0"/>
                <a:cs typeface="Times New Roman" panose="02020603050405020304" pitchFamily="18" charset="0"/>
              </a:rPr>
              <a:t>PRIDE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20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2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ible open with ribbon red spotlite">
            <a:extLst>
              <a:ext uri="{FF2B5EF4-FFF2-40B4-BE49-F238E27FC236}">
                <a16:creationId xmlns:a16="http://schemas.microsoft.com/office/drawing/2014/main" id="{5B0009EE-BC5E-450A-9C07-64F330A7366C}"/>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l="15765" r="24774" b="2792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a:extLst>
              <a:ext uri="{FF2B5EF4-FFF2-40B4-BE49-F238E27FC236}">
                <a16:creationId xmlns:a16="http://schemas.microsoft.com/office/drawing/2014/main" id="{28B2FF57-B4A7-4051-8BBB-26BCE77A4A62}"/>
              </a:ext>
            </a:extLst>
          </p:cNvPr>
          <p:cNvSpPr txBox="1">
            <a:spLocks noChangeArrowheads="1"/>
          </p:cNvSpPr>
          <p:nvPr/>
        </p:nvSpPr>
        <p:spPr bwMode="auto">
          <a:xfrm>
            <a:off x="609600" y="2209800"/>
            <a:ext cx="10972800" cy="15700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800" i="1">
                <a:solidFill>
                  <a:schemeClr val="bg1"/>
                </a:solidFill>
              </a:rPr>
              <a:t>Pride goes before destruction, and a haughty spirit before a fall.  </a:t>
            </a:r>
            <a:r>
              <a:rPr lang="en-US" altLang="en-US" sz="4800">
                <a:solidFill>
                  <a:schemeClr val="bg1"/>
                </a:solidFill>
                <a:latin typeface="Bergell LET" pitchFamily="2" charset="0"/>
              </a:rPr>
              <a:t>Proverbs 16:18</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fade">
                                      <p:cBhvr>
                                        <p:cTn id="12"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ride">
            <a:extLst>
              <a:ext uri="{FF2B5EF4-FFF2-40B4-BE49-F238E27FC236}">
                <a16:creationId xmlns:a16="http://schemas.microsoft.com/office/drawing/2014/main" id="{07F99EB7-9BD3-469B-9AC3-956E660A2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90"/>
          <a:stretch>
            <a:fillRect/>
          </a:stretch>
        </p:blipFill>
        <p:spPr bwMode="auto">
          <a:xfrm>
            <a:off x="7620000" y="0"/>
            <a:ext cx="457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a:extLst>
              <a:ext uri="{FF2B5EF4-FFF2-40B4-BE49-F238E27FC236}">
                <a16:creationId xmlns:a16="http://schemas.microsoft.com/office/drawing/2014/main" id="{6301EA1E-6AFA-4AF7-B0C5-0839258EDA14}"/>
              </a:ext>
            </a:extLst>
          </p:cNvPr>
          <p:cNvSpPr txBox="1">
            <a:spLocks noChangeArrowheads="1"/>
          </p:cNvSpPr>
          <p:nvPr/>
        </p:nvSpPr>
        <p:spPr bwMode="auto">
          <a:xfrm>
            <a:off x="609600" y="1252240"/>
            <a:ext cx="66294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400" dirty="0">
                <a:latin typeface="Times New Roman" panose="02020603050405020304" pitchFamily="18" charset="0"/>
                <a:cs typeface="Times New Roman" panose="02020603050405020304" pitchFamily="18" charset="0"/>
              </a:rPr>
              <a:t>Pride...</a:t>
            </a:r>
          </a:p>
          <a:p>
            <a:pPr eaLnBrk="1" hangingPunct="1">
              <a:spcBef>
                <a:spcPct val="50000"/>
              </a:spcBef>
            </a:pPr>
            <a:r>
              <a:rPr lang="en-US" altLang="en-US" sz="4000" dirty="0">
                <a:latin typeface="Times New Roman" panose="02020603050405020304" pitchFamily="18" charset="0"/>
                <a:cs typeface="Times New Roman" panose="02020603050405020304" pitchFamily="18" charset="0"/>
              </a:rPr>
              <a:t>Brings contention (</a:t>
            </a:r>
            <a:r>
              <a:rPr lang="en-US" altLang="en-US" sz="4000" b="1" dirty="0">
                <a:latin typeface="Times New Roman" panose="02020603050405020304" pitchFamily="18" charset="0"/>
                <a:cs typeface="Times New Roman" panose="02020603050405020304" pitchFamily="18" charset="0"/>
              </a:rPr>
              <a:t>Pro. 13:10</a:t>
            </a:r>
            <a:r>
              <a:rPr lang="en-US" altLang="en-US" sz="4000" dirty="0">
                <a:latin typeface="Times New Roman" panose="02020603050405020304" pitchFamily="18" charset="0"/>
                <a:cs typeface="Times New Roman" panose="02020603050405020304" pitchFamily="18" charset="0"/>
              </a:rPr>
              <a:t>)</a:t>
            </a:r>
          </a:p>
          <a:p>
            <a:pPr eaLnBrk="1" hangingPunct="1">
              <a:spcBef>
                <a:spcPct val="50000"/>
              </a:spcBef>
            </a:pPr>
            <a:r>
              <a:rPr lang="en-US" altLang="en-US" sz="4000" dirty="0">
                <a:latin typeface="Times New Roman" panose="02020603050405020304" pitchFamily="18" charset="0"/>
                <a:cs typeface="Times New Roman" panose="02020603050405020304" pitchFamily="18" charset="0"/>
              </a:rPr>
              <a:t>Brings low (</a:t>
            </a:r>
            <a:r>
              <a:rPr lang="en-US" altLang="en-US" sz="4000" b="1" dirty="0">
                <a:latin typeface="Times New Roman" panose="02020603050405020304" pitchFamily="18" charset="0"/>
                <a:cs typeface="Times New Roman" panose="02020603050405020304" pitchFamily="18" charset="0"/>
              </a:rPr>
              <a:t>Pro. 29:23</a:t>
            </a:r>
            <a:r>
              <a:rPr lang="en-US" altLang="en-US" sz="4000" dirty="0">
                <a:latin typeface="Times New Roman" panose="02020603050405020304" pitchFamily="18" charset="0"/>
                <a:cs typeface="Times New Roman" panose="02020603050405020304" pitchFamily="18" charset="0"/>
              </a:rPr>
              <a:t>)</a:t>
            </a:r>
          </a:p>
          <a:p>
            <a:pPr eaLnBrk="1" hangingPunct="1">
              <a:spcBef>
                <a:spcPct val="50000"/>
              </a:spcBef>
            </a:pPr>
            <a:r>
              <a:rPr lang="en-US" altLang="en-US" sz="4000" dirty="0">
                <a:latin typeface="Times New Roman" panose="02020603050405020304" pitchFamily="18" charset="0"/>
                <a:cs typeface="Times New Roman" panose="02020603050405020304" pitchFamily="18" charset="0"/>
              </a:rPr>
              <a:t>Not of God (</a:t>
            </a:r>
            <a:r>
              <a:rPr lang="en-US" altLang="en-US" sz="4000" b="1" dirty="0">
                <a:latin typeface="Times New Roman" panose="02020603050405020304" pitchFamily="18" charset="0"/>
                <a:cs typeface="Times New Roman" panose="02020603050405020304" pitchFamily="18" charset="0"/>
              </a:rPr>
              <a:t>1 John 2:16</a:t>
            </a:r>
            <a:r>
              <a:rPr lang="en-US" altLang="en-US" sz="4000" dirty="0">
                <a:latin typeface="Times New Roman" panose="02020603050405020304" pitchFamily="18" charset="0"/>
                <a:cs typeface="Times New Roman" panose="02020603050405020304" pitchFamily="18" charset="0"/>
              </a:rPr>
              <a:t>)</a:t>
            </a:r>
          </a:p>
          <a:p>
            <a:pPr eaLnBrk="1" hangingPunct="1">
              <a:spcBef>
                <a:spcPct val="50000"/>
              </a:spcBef>
            </a:pPr>
            <a:r>
              <a:rPr lang="en-US" altLang="en-US" sz="4000" dirty="0">
                <a:latin typeface="Times New Roman" panose="02020603050405020304" pitchFamily="18" charset="0"/>
                <a:cs typeface="Times New Roman" panose="02020603050405020304" pitchFamily="18" charset="0"/>
              </a:rPr>
              <a:t>Never Satisfied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fade">
                                      <p:cBhvr>
                                        <p:cTn id="17" dur="20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fade">
                                      <p:cBhvr>
                                        <p:cTn id="22" dur="2000"/>
                                        <p:tgtEl>
                                          <p:spTgt spid="235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fade">
                                      <p:cBhvr>
                                        <p:cTn id="27" dur="2000"/>
                                        <p:tgtEl>
                                          <p:spTgt spid="235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fade">
                                      <p:cBhvr>
                                        <p:cTn id="32"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ible open with ribbon red spotlite">
            <a:extLst>
              <a:ext uri="{FF2B5EF4-FFF2-40B4-BE49-F238E27FC236}">
                <a16:creationId xmlns:a16="http://schemas.microsoft.com/office/drawing/2014/main" id="{0D77ABB2-386D-46A9-AE02-EC06C4A6967C}"/>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l="15765" r="24774" b="2792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a:extLst>
              <a:ext uri="{FF2B5EF4-FFF2-40B4-BE49-F238E27FC236}">
                <a16:creationId xmlns:a16="http://schemas.microsoft.com/office/drawing/2014/main" id="{9442CF46-54FE-416F-9B9E-8E480CCB420E}"/>
              </a:ext>
            </a:extLst>
          </p:cNvPr>
          <p:cNvSpPr txBox="1">
            <a:spLocks noChangeArrowheads="1"/>
          </p:cNvSpPr>
          <p:nvPr/>
        </p:nvSpPr>
        <p:spPr bwMode="auto">
          <a:xfrm>
            <a:off x="533400" y="2705100"/>
            <a:ext cx="10972800" cy="1447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400" i="1">
                <a:solidFill>
                  <a:schemeClr val="bg1"/>
                </a:solidFill>
                <a:latin typeface="Times New Roman" panose="02020603050405020304" pitchFamily="18" charset="0"/>
                <a:cs typeface="Times New Roman" panose="02020603050405020304" pitchFamily="18" charset="0"/>
              </a:rPr>
              <a:t>Humble yourselves in the sight of the Lord, and He will lift you up.  </a:t>
            </a:r>
            <a:r>
              <a:rPr lang="en-US" altLang="en-US" sz="4400">
                <a:solidFill>
                  <a:schemeClr val="bg1"/>
                </a:solidFill>
                <a:latin typeface="Times New Roman" panose="02020603050405020304" pitchFamily="18" charset="0"/>
                <a:cs typeface="Times New Roman" panose="02020603050405020304" pitchFamily="18" charset="0"/>
              </a:rPr>
              <a:t>James 4:10</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fade">
                                      <p:cBhvr>
                                        <p:cTn id="12" dur="2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Thief">
            <a:extLst>
              <a:ext uri="{FF2B5EF4-FFF2-40B4-BE49-F238E27FC236}">
                <a16:creationId xmlns:a16="http://schemas.microsoft.com/office/drawing/2014/main" id="{4A4BF9B8-ACF8-448F-B329-9CE30C333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1"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a:extLst>
              <a:ext uri="{FF2B5EF4-FFF2-40B4-BE49-F238E27FC236}">
                <a16:creationId xmlns:a16="http://schemas.microsoft.com/office/drawing/2014/main" id="{E93B8CAD-8377-4A17-95FA-EEA6E9230F56}"/>
              </a:ext>
            </a:extLst>
          </p:cNvPr>
          <p:cNvSpPr txBox="1">
            <a:spLocks noChangeArrowheads="1"/>
          </p:cNvSpPr>
          <p:nvPr/>
        </p:nvSpPr>
        <p:spPr bwMode="auto">
          <a:xfrm>
            <a:off x="609600" y="2151727"/>
            <a:ext cx="6400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200" dirty="0">
                <a:latin typeface="Times New Roman" panose="02020603050405020304" pitchFamily="18" charset="0"/>
                <a:cs typeface="Times New Roman" panose="02020603050405020304" pitchFamily="18" charset="0"/>
              </a:rPr>
              <a:t>Seven Thieves of Inner Peace</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judgmental">
            <a:extLst>
              <a:ext uri="{FF2B5EF4-FFF2-40B4-BE49-F238E27FC236}">
                <a16:creationId xmlns:a16="http://schemas.microsoft.com/office/drawing/2014/main" id="{08C7AED4-AC34-41E4-B3EF-A4706CB3B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938"/>
            <a:ext cx="546258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a:extLst>
              <a:ext uri="{FF2B5EF4-FFF2-40B4-BE49-F238E27FC236}">
                <a16:creationId xmlns:a16="http://schemas.microsoft.com/office/drawing/2014/main" id="{4CAAAEF2-19C2-44ED-8DFC-73A0EB9169A9}"/>
              </a:ext>
            </a:extLst>
          </p:cNvPr>
          <p:cNvSpPr txBox="1">
            <a:spLocks noChangeArrowheads="1"/>
          </p:cNvSpPr>
          <p:nvPr/>
        </p:nvSpPr>
        <p:spPr bwMode="auto">
          <a:xfrm>
            <a:off x="633412" y="1085671"/>
            <a:ext cx="60721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200" dirty="0">
                <a:latin typeface="Myriad Condensed" pitchFamily="34" charset="0"/>
              </a:rPr>
              <a:t>Judgmentalism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500"/>
                                        <p:tgtEl>
                                          <p:spTgt spid="25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fade">
                                      <p:cBhvr>
                                        <p:cTn id="12"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1" name="Picture 7" descr="betterthanyou2">
            <a:extLst>
              <a:ext uri="{FF2B5EF4-FFF2-40B4-BE49-F238E27FC236}">
                <a16:creationId xmlns:a16="http://schemas.microsoft.com/office/drawing/2014/main" id="{568EE347-22B7-45F8-93FC-EA6AFC8BCF79}"/>
              </a:ext>
            </a:extLst>
          </p:cNvPr>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t="19469"/>
          <a:stretch>
            <a:fillRect/>
          </a:stretch>
        </p:blipFill>
        <p:spPr bwMode="auto">
          <a:xfrm>
            <a:off x="0" y="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a:extLst>
              <a:ext uri="{FF2B5EF4-FFF2-40B4-BE49-F238E27FC236}">
                <a16:creationId xmlns:a16="http://schemas.microsoft.com/office/drawing/2014/main" id="{F93CF1B0-3B3B-4BF8-8180-AADCF7A3F882}"/>
              </a:ext>
            </a:extLst>
          </p:cNvPr>
          <p:cNvSpPr txBox="1">
            <a:spLocks noChangeArrowheads="1"/>
          </p:cNvSpPr>
          <p:nvPr/>
        </p:nvSpPr>
        <p:spPr bwMode="auto">
          <a:xfrm>
            <a:off x="2971800" y="3306901"/>
            <a:ext cx="8991600" cy="3170099"/>
          </a:xfrm>
          <a:prstGeom prst="rect">
            <a:avLst/>
          </a:prstGeom>
          <a:solidFill>
            <a:schemeClr val="tx1">
              <a:lumMod val="95000"/>
              <a:lumOff val="5000"/>
            </a:schemeClr>
          </a:solidFill>
          <a:ln>
            <a:noFill/>
          </a:ln>
          <a:effectLst/>
          <a:extLst/>
        </p:spPr>
        <p:txBody>
          <a:bodyPr wrap="square">
            <a:spAutoFit/>
          </a:bodyPr>
          <a:lstStyle/>
          <a:p>
            <a:pPr marL="571500" indent="-571500" eaLnBrk="1" fontAlgn="auto" hangingPunct="1">
              <a:spcBef>
                <a:spcPct val="50000"/>
              </a:spcBef>
              <a:spcAft>
                <a:spcPts val="0"/>
              </a:spcAft>
              <a:buFont typeface="Wingdings" panose="05000000000000000000" pitchFamily="2" charset="2"/>
              <a:buChar char="v"/>
              <a:defRPr/>
            </a:pPr>
            <a:r>
              <a:rPr lang="en-US" altLang="en-US" sz="4000" dirty="0">
                <a:solidFill>
                  <a:schemeClr val="bg1"/>
                </a:solidFill>
                <a:effectLst>
                  <a:outerShdw blurRad="38100" dist="38100" dir="2700000" algn="tl">
                    <a:srgbClr val="000000">
                      <a:alpha val="43137"/>
                    </a:srgbClr>
                  </a:outerShdw>
                </a:effectLst>
                <a:latin typeface="+mn-lt"/>
              </a:rPr>
              <a:t>Condemned by Jesus                                 (Mat. 7:1-2; Luke 18:9-14)</a:t>
            </a:r>
          </a:p>
          <a:p>
            <a:pPr marL="571500" indent="-571500" eaLnBrk="1" fontAlgn="auto" hangingPunct="1">
              <a:spcBef>
                <a:spcPct val="50000"/>
              </a:spcBef>
              <a:spcAft>
                <a:spcPts val="0"/>
              </a:spcAft>
              <a:buFont typeface="Wingdings" panose="05000000000000000000" pitchFamily="2" charset="2"/>
              <a:buChar char="v"/>
              <a:defRPr/>
            </a:pPr>
            <a:r>
              <a:rPr lang="en-US" altLang="en-US" sz="4000" dirty="0">
                <a:solidFill>
                  <a:schemeClr val="bg1"/>
                </a:solidFill>
                <a:effectLst>
                  <a:outerShdw blurRad="38100" dist="38100" dir="2700000" algn="tl">
                    <a:srgbClr val="000000">
                      <a:alpha val="43137"/>
                    </a:srgbClr>
                  </a:outerShdw>
                </a:effectLst>
                <a:latin typeface="+mn-lt"/>
              </a:rPr>
              <a:t>Warned Against by James (Jas. 2:12-13)</a:t>
            </a:r>
          </a:p>
          <a:p>
            <a:pPr marL="571500" indent="-571500" eaLnBrk="1" fontAlgn="auto" hangingPunct="1">
              <a:spcBef>
                <a:spcPct val="50000"/>
              </a:spcBef>
              <a:spcAft>
                <a:spcPts val="0"/>
              </a:spcAft>
              <a:buFont typeface="Wingdings" panose="05000000000000000000" pitchFamily="2" charset="2"/>
              <a:buChar char="v"/>
              <a:defRPr/>
            </a:pPr>
            <a:r>
              <a:rPr lang="en-US" altLang="en-US" sz="4000" dirty="0">
                <a:solidFill>
                  <a:schemeClr val="bg1"/>
                </a:solidFill>
                <a:effectLst>
                  <a:outerShdw blurRad="38100" dist="38100" dir="2700000" algn="tl">
                    <a:srgbClr val="000000">
                      <a:alpha val="43137"/>
                    </a:srgbClr>
                  </a:outerShdw>
                </a:effectLst>
                <a:latin typeface="+mn-lt"/>
              </a:rPr>
              <a:t>Fault Finders Never Find Peace!</a:t>
            </a:r>
          </a:p>
        </p:txBody>
      </p:sp>
      <p:sp>
        <p:nvSpPr>
          <p:cNvPr id="29700" name="TextBox 1">
            <a:extLst>
              <a:ext uri="{FF2B5EF4-FFF2-40B4-BE49-F238E27FC236}">
                <a16:creationId xmlns:a16="http://schemas.microsoft.com/office/drawing/2014/main" id="{BAEEB762-B635-43E6-92E3-A503AD9F6CBB}"/>
              </a:ext>
            </a:extLst>
          </p:cNvPr>
          <p:cNvSpPr txBox="1">
            <a:spLocks noChangeArrowheads="1"/>
          </p:cNvSpPr>
          <p:nvPr/>
        </p:nvSpPr>
        <p:spPr bwMode="auto">
          <a:xfrm>
            <a:off x="1371600" y="304800"/>
            <a:ext cx="5410200"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 Better than You!”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fade">
                                      <p:cBhvr>
                                        <p:cTn id="7" dur="500"/>
                                        <p:tgtEl>
                                          <p:spTgt spid="26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33">
                                            <p:bg/>
                                          </p:spTgt>
                                        </p:tgtEl>
                                        <p:attrNameLst>
                                          <p:attrName>style.visibility</p:attrName>
                                        </p:attrNameLst>
                                      </p:cBhvr>
                                      <p:to>
                                        <p:strVal val="visible"/>
                                      </p:to>
                                    </p:set>
                                    <p:animEffect transition="in" filter="fade">
                                      <p:cBhvr>
                                        <p:cTn id="12" dur="500"/>
                                        <p:tgtEl>
                                          <p:spTgt spid="2663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33">
                                            <p:txEl>
                                              <p:pRg st="0" end="0"/>
                                            </p:txEl>
                                          </p:spTgt>
                                        </p:tgtEl>
                                        <p:attrNameLst>
                                          <p:attrName>style.visibility</p:attrName>
                                        </p:attrNameLst>
                                      </p:cBhvr>
                                      <p:to>
                                        <p:strVal val="visible"/>
                                      </p:to>
                                    </p:set>
                                    <p:animEffect transition="in" filter="fade">
                                      <p:cBhvr>
                                        <p:cTn id="17" dur="500"/>
                                        <p:tgtEl>
                                          <p:spTgt spid="2663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33">
                                            <p:txEl>
                                              <p:pRg st="1" end="1"/>
                                            </p:txEl>
                                          </p:spTgt>
                                        </p:tgtEl>
                                        <p:attrNameLst>
                                          <p:attrName>style.visibility</p:attrName>
                                        </p:attrNameLst>
                                      </p:cBhvr>
                                      <p:to>
                                        <p:strVal val="visible"/>
                                      </p:to>
                                    </p:set>
                                    <p:animEffect transition="in" filter="fade">
                                      <p:cBhvr>
                                        <p:cTn id="22" dur="500"/>
                                        <p:tgtEl>
                                          <p:spTgt spid="2663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33">
                                            <p:txEl>
                                              <p:pRg st="2" end="2"/>
                                            </p:txEl>
                                          </p:spTgt>
                                        </p:tgtEl>
                                        <p:attrNameLst>
                                          <p:attrName>style.visibility</p:attrName>
                                        </p:attrNameLst>
                                      </p:cBhvr>
                                      <p:to>
                                        <p:strVal val="visible"/>
                                      </p:to>
                                    </p:set>
                                    <p:animEffect transition="in" filter="fade">
                                      <p:cBhvr>
                                        <p:cTn id="27" dur="500"/>
                                        <p:tgtEl>
                                          <p:spTgt spid="266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fear2">
            <a:extLst>
              <a:ext uri="{FF2B5EF4-FFF2-40B4-BE49-F238E27FC236}">
                <a16:creationId xmlns:a16="http://schemas.microsoft.com/office/drawing/2014/main" id="{75FCB7EC-0C87-4BA4-BFEB-AE69D6F27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09" r="13014"/>
          <a:stretch>
            <a:fillRect/>
          </a:stretch>
        </p:blipFill>
        <p:spPr bwMode="auto">
          <a:xfrm>
            <a:off x="0" y="-541338"/>
            <a:ext cx="12192000" cy="739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a:extLst>
              <a:ext uri="{FF2B5EF4-FFF2-40B4-BE49-F238E27FC236}">
                <a16:creationId xmlns:a16="http://schemas.microsoft.com/office/drawing/2014/main" id="{042F39EC-719D-44E8-8329-6F5A0379829A}"/>
              </a:ext>
            </a:extLst>
          </p:cNvPr>
          <p:cNvSpPr txBox="1">
            <a:spLocks noChangeArrowheads="1"/>
          </p:cNvSpPr>
          <p:nvPr/>
        </p:nvSpPr>
        <p:spPr bwMode="auto">
          <a:xfrm>
            <a:off x="685800" y="3137736"/>
            <a:ext cx="2438400" cy="1200329"/>
          </a:xfrm>
          <a:prstGeom prst="rect">
            <a:avLst/>
          </a:prstGeom>
          <a:noFill/>
          <a:ln>
            <a:noFill/>
          </a:ln>
          <a:effectLst>
            <a:outerShdw dist="45791" dir="20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200" dirty="0">
                <a:solidFill>
                  <a:srgbClr val="CC0000"/>
                </a:solidFill>
                <a:latin typeface="Times New Roman" panose="02020603050405020304" pitchFamily="18" charset="0"/>
                <a:cs typeface="Times New Roman" panose="02020603050405020304" pitchFamily="18" charset="0"/>
              </a:rPr>
              <a:t>Fear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fade">
                                      <p:cBhvr>
                                        <p:cTn id="1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fear4">
            <a:extLst>
              <a:ext uri="{FF2B5EF4-FFF2-40B4-BE49-F238E27FC236}">
                <a16:creationId xmlns:a16="http://schemas.microsoft.com/office/drawing/2014/main" id="{59D72C95-7F8E-47E4-861C-A04C08B87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38" b="501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a:extLst>
              <a:ext uri="{FF2B5EF4-FFF2-40B4-BE49-F238E27FC236}">
                <a16:creationId xmlns:a16="http://schemas.microsoft.com/office/drawing/2014/main" id="{EB2FDD9B-1FFF-46C4-8A41-BC35E9EDBBD6}"/>
              </a:ext>
            </a:extLst>
          </p:cNvPr>
          <p:cNvSpPr txBox="1">
            <a:spLocks noChangeArrowheads="1"/>
          </p:cNvSpPr>
          <p:nvPr/>
        </p:nvSpPr>
        <p:spPr bwMode="auto">
          <a:xfrm>
            <a:off x="457200" y="228600"/>
            <a:ext cx="5943600" cy="6309420"/>
          </a:xfrm>
          <a:prstGeom prst="rect">
            <a:avLst/>
          </a:prstGeom>
          <a:solidFill>
            <a:schemeClr val="accent6">
              <a:lumMod val="40000"/>
              <a:lumOff val="60000"/>
            </a:schemeClr>
          </a:solidFill>
          <a:ln>
            <a:noFill/>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571500" indent="-571500" eaLnBrk="1" hangingPunct="1">
              <a:spcBef>
                <a:spcPct val="50000"/>
              </a:spcBef>
              <a:buFont typeface="Wingdings" panose="05000000000000000000" pitchFamily="2" charset="2"/>
              <a:buChar char="v"/>
            </a:pPr>
            <a:r>
              <a:rPr lang="en-US" alt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Fear...</a:t>
            </a:r>
          </a:p>
          <a:p>
            <a:pPr marL="571500" indent="-571500" eaLnBrk="1" hangingPunct="1">
              <a:spcBef>
                <a:spcPct val="50000"/>
              </a:spcBef>
              <a:buFont typeface="Wingdings" panose="05000000000000000000" pitchFamily="2" charset="2"/>
              <a:buChar char="v"/>
            </a:pP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not a gift from God (</a:t>
            </a: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Tim. 1:7</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571500" indent="-571500" eaLnBrk="1" hangingPunct="1">
              <a:spcBef>
                <a:spcPct val="50000"/>
              </a:spcBef>
              <a:buFont typeface="Wingdings" panose="05000000000000000000" pitchFamily="2" charset="2"/>
              <a:buChar char="v"/>
            </a:pP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Stifles Faith (</a:t>
            </a: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Heb. 11:6</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571500" indent="-571500" eaLnBrk="1" hangingPunct="1">
              <a:spcBef>
                <a:spcPct val="50000"/>
              </a:spcBef>
              <a:buFont typeface="Wingdings" panose="05000000000000000000" pitchFamily="2" charset="2"/>
              <a:buChar char="v"/>
            </a:pP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Displeases God (</a:t>
            </a: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 21:8</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571500" indent="-571500" eaLnBrk="1" hangingPunct="1">
              <a:spcBef>
                <a:spcPct val="50000"/>
              </a:spcBef>
              <a:buFont typeface="Wingdings" panose="05000000000000000000" pitchFamily="2" charset="2"/>
              <a:buChar char="v"/>
            </a:pP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Overcome through Christ (</a:t>
            </a: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 6:50</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4">
                                            <p:bg/>
                                          </p:spTgt>
                                        </p:tgtEl>
                                        <p:attrNameLst>
                                          <p:attrName>style.visibility</p:attrName>
                                        </p:attrNameLst>
                                      </p:cBhvr>
                                      <p:to>
                                        <p:strVal val="visible"/>
                                      </p:to>
                                    </p:set>
                                    <p:animEffect transition="in" filter="fade">
                                      <p:cBhvr>
                                        <p:cTn id="12" dur="500"/>
                                        <p:tgtEl>
                                          <p:spTgt spid="2765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4">
                                            <p:txEl>
                                              <p:pRg st="0" end="0"/>
                                            </p:txEl>
                                          </p:spTgt>
                                        </p:tgtEl>
                                        <p:attrNameLst>
                                          <p:attrName>style.visibility</p:attrName>
                                        </p:attrNameLst>
                                      </p:cBhvr>
                                      <p:to>
                                        <p:strVal val="visible"/>
                                      </p:to>
                                    </p:set>
                                    <p:animEffect transition="in" filter="fade">
                                      <p:cBhvr>
                                        <p:cTn id="17" dur="500"/>
                                        <p:tgtEl>
                                          <p:spTgt spid="2765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4">
                                            <p:txEl>
                                              <p:pRg st="1" end="1"/>
                                            </p:txEl>
                                          </p:spTgt>
                                        </p:tgtEl>
                                        <p:attrNameLst>
                                          <p:attrName>style.visibility</p:attrName>
                                        </p:attrNameLst>
                                      </p:cBhvr>
                                      <p:to>
                                        <p:strVal val="visible"/>
                                      </p:to>
                                    </p:set>
                                    <p:animEffect transition="in" filter="fade">
                                      <p:cBhvr>
                                        <p:cTn id="22" dur="500"/>
                                        <p:tgtEl>
                                          <p:spTgt spid="2765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4">
                                            <p:txEl>
                                              <p:pRg st="2" end="2"/>
                                            </p:txEl>
                                          </p:spTgt>
                                        </p:tgtEl>
                                        <p:attrNameLst>
                                          <p:attrName>style.visibility</p:attrName>
                                        </p:attrNameLst>
                                      </p:cBhvr>
                                      <p:to>
                                        <p:strVal val="visible"/>
                                      </p:to>
                                    </p:set>
                                    <p:animEffect transition="in" filter="fade">
                                      <p:cBhvr>
                                        <p:cTn id="27" dur="500"/>
                                        <p:tgtEl>
                                          <p:spTgt spid="2765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4">
                                            <p:txEl>
                                              <p:pRg st="3" end="3"/>
                                            </p:txEl>
                                          </p:spTgt>
                                        </p:tgtEl>
                                        <p:attrNameLst>
                                          <p:attrName>style.visibility</p:attrName>
                                        </p:attrNameLst>
                                      </p:cBhvr>
                                      <p:to>
                                        <p:strVal val="visible"/>
                                      </p:to>
                                    </p:set>
                                    <p:animEffect transition="in" filter="fade">
                                      <p:cBhvr>
                                        <p:cTn id="32" dur="500"/>
                                        <p:tgtEl>
                                          <p:spTgt spid="27654">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54">
                                            <p:txEl>
                                              <p:pRg st="4" end="4"/>
                                            </p:txEl>
                                          </p:spTgt>
                                        </p:tgtEl>
                                        <p:attrNameLst>
                                          <p:attrName>style.visibility</p:attrName>
                                        </p:attrNameLst>
                                      </p:cBhvr>
                                      <p:to>
                                        <p:strVal val="visible"/>
                                      </p:to>
                                    </p:set>
                                    <p:animEffect transition="in" filter="fade">
                                      <p:cBhvr>
                                        <p:cTn id="37" dur="500"/>
                                        <p:tgtEl>
                                          <p:spTgt spid="276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doubt">
            <a:extLst>
              <a:ext uri="{FF2B5EF4-FFF2-40B4-BE49-F238E27FC236}">
                <a16:creationId xmlns:a16="http://schemas.microsoft.com/office/drawing/2014/main" id="{8024650A-D876-4737-BB6E-D2EF1DC36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100"/>
            <a:ext cx="492125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a:extLst>
              <a:ext uri="{FF2B5EF4-FFF2-40B4-BE49-F238E27FC236}">
                <a16:creationId xmlns:a16="http://schemas.microsoft.com/office/drawing/2014/main" id="{01FF5153-86B3-4622-8D26-C44C3553A572}"/>
              </a:ext>
            </a:extLst>
          </p:cNvPr>
          <p:cNvSpPr txBox="1">
            <a:spLocks noChangeArrowheads="1"/>
          </p:cNvSpPr>
          <p:nvPr/>
        </p:nvSpPr>
        <p:spPr bwMode="auto">
          <a:xfrm>
            <a:off x="609600" y="2514600"/>
            <a:ext cx="472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7200" dirty="0">
                <a:latin typeface="Times New Roman" panose="02020603050405020304" pitchFamily="18" charset="0"/>
                <a:cs typeface="Times New Roman" panose="02020603050405020304" pitchFamily="18" charset="0"/>
              </a:rPr>
              <a:t>Doubt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fade">
                                      <p:cBhvr>
                                        <p:cTn id="12"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doubt2">
            <a:extLst>
              <a:ext uri="{FF2B5EF4-FFF2-40B4-BE49-F238E27FC236}">
                <a16:creationId xmlns:a16="http://schemas.microsoft.com/office/drawing/2014/main" id="{778CF31D-098C-46DB-AED7-30E81A43B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513" y="0"/>
            <a:ext cx="51704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a:extLst>
              <a:ext uri="{FF2B5EF4-FFF2-40B4-BE49-F238E27FC236}">
                <a16:creationId xmlns:a16="http://schemas.microsoft.com/office/drawing/2014/main" id="{13A4E055-C082-4613-BF2C-985669EA4BC6}"/>
              </a:ext>
            </a:extLst>
          </p:cNvPr>
          <p:cNvSpPr txBox="1">
            <a:spLocks noChangeArrowheads="1"/>
          </p:cNvSpPr>
          <p:nvPr/>
        </p:nvSpPr>
        <p:spPr bwMode="auto">
          <a:xfrm>
            <a:off x="1524000" y="0"/>
            <a:ext cx="4572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a:solidFill>
                  <a:schemeClr val="bg1"/>
                </a:solidFill>
                <a:latin typeface="Myriad Condensed" pitchFamily="34" charset="0"/>
              </a:rPr>
              <a:t>Doubt is...</a:t>
            </a:r>
          </a:p>
        </p:txBody>
      </p:sp>
      <p:sp>
        <p:nvSpPr>
          <p:cNvPr id="29702" name="Text Box 6">
            <a:extLst>
              <a:ext uri="{FF2B5EF4-FFF2-40B4-BE49-F238E27FC236}">
                <a16:creationId xmlns:a16="http://schemas.microsoft.com/office/drawing/2014/main" id="{C663659D-EEDB-4199-B1CF-572272410F45}"/>
              </a:ext>
            </a:extLst>
          </p:cNvPr>
          <p:cNvSpPr txBox="1">
            <a:spLocks noChangeArrowheads="1"/>
          </p:cNvSpPr>
          <p:nvPr/>
        </p:nvSpPr>
        <p:spPr bwMode="auto">
          <a:xfrm>
            <a:off x="609600" y="927100"/>
            <a:ext cx="5486400"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Char char="v"/>
            </a:pPr>
            <a:r>
              <a:rPr lang="en-US" altLang="en-US" sz="4000">
                <a:latin typeface="Times New Roman" panose="02020603050405020304" pitchFamily="18" charset="0"/>
                <a:cs typeface="Times New Roman" panose="02020603050405020304" pitchFamily="18" charset="0"/>
              </a:rPr>
              <a:t>A Failure to trust God (</a:t>
            </a:r>
            <a:r>
              <a:rPr lang="en-US" altLang="en-US" sz="4000" b="1">
                <a:latin typeface="Times New Roman" panose="02020603050405020304" pitchFamily="18" charset="0"/>
                <a:cs typeface="Times New Roman" panose="02020603050405020304" pitchFamily="18" charset="0"/>
              </a:rPr>
              <a:t>Pro. 3:5-6</a:t>
            </a:r>
            <a:r>
              <a:rPr lang="en-US" altLang="en-US" sz="4000">
                <a:latin typeface="Times New Roman" panose="02020603050405020304" pitchFamily="18" charset="0"/>
                <a:cs typeface="Times New Roman" panose="02020603050405020304" pitchFamily="18" charset="0"/>
              </a:rPr>
              <a:t>)</a:t>
            </a:r>
          </a:p>
          <a:p>
            <a:pPr eaLnBrk="1" hangingPunct="1">
              <a:spcBef>
                <a:spcPct val="50000"/>
              </a:spcBef>
              <a:buFont typeface="Wingdings" panose="05000000000000000000" pitchFamily="2" charset="2"/>
              <a:buChar char="v"/>
            </a:pPr>
            <a:r>
              <a:rPr lang="en-US" altLang="en-US" sz="4000">
                <a:latin typeface="Times New Roman" panose="02020603050405020304" pitchFamily="18" charset="0"/>
                <a:cs typeface="Times New Roman" panose="02020603050405020304" pitchFamily="18" charset="0"/>
              </a:rPr>
              <a:t>Eliminated through God’s Promises (</a:t>
            </a:r>
            <a:r>
              <a:rPr lang="en-US" altLang="en-US" sz="4000" b="1">
                <a:latin typeface="Times New Roman" panose="02020603050405020304" pitchFamily="18" charset="0"/>
                <a:cs typeface="Times New Roman" panose="02020603050405020304" pitchFamily="18" charset="0"/>
              </a:rPr>
              <a:t>2 Tim. 2:11-13</a:t>
            </a:r>
            <a:r>
              <a:rPr lang="en-US" altLang="en-US" sz="4000">
                <a:latin typeface="Times New Roman" panose="02020603050405020304" pitchFamily="18" charset="0"/>
                <a:cs typeface="Times New Roman" panose="02020603050405020304" pitchFamily="18" charset="0"/>
              </a:rPr>
              <a:t>)</a:t>
            </a:r>
          </a:p>
          <a:p>
            <a:pPr eaLnBrk="1" hangingPunct="1">
              <a:spcBef>
                <a:spcPct val="50000"/>
              </a:spcBef>
              <a:buFont typeface="Wingdings" panose="05000000000000000000" pitchFamily="2" charset="2"/>
              <a:buChar char="v"/>
            </a:pPr>
            <a:r>
              <a:rPr lang="en-US" altLang="en-US" sz="4000">
                <a:latin typeface="Times New Roman" panose="02020603050405020304" pitchFamily="18" charset="0"/>
                <a:cs typeface="Times New Roman" panose="02020603050405020304" pitchFamily="18" charset="0"/>
              </a:rPr>
              <a:t>Overcome by faith (</a:t>
            </a:r>
            <a:r>
              <a:rPr lang="en-US" altLang="en-US" sz="4000" b="1">
                <a:latin typeface="Times New Roman" panose="02020603050405020304" pitchFamily="18" charset="0"/>
                <a:cs typeface="Times New Roman" panose="02020603050405020304" pitchFamily="18" charset="0"/>
              </a:rPr>
              <a:t>1 John 5:4</a:t>
            </a:r>
            <a:r>
              <a:rPr lang="en-US" altLang="en-US" sz="4000">
                <a:latin typeface="Times New Roman" panose="02020603050405020304" pitchFamily="18" charset="0"/>
                <a:cs typeface="Times New Roman" panose="02020603050405020304" pitchFamily="18" charset="0"/>
              </a:rPr>
              <a:t>)</a:t>
            </a:r>
            <a:endParaRPr lang="en-US" altLang="en-US" sz="3600">
              <a:latin typeface="Calisto MT" panose="0204060305050503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500"/>
                                        <p:tgtEl>
                                          <p:spTgt spid="297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01"/>
                                        </p:tgtEl>
                                        <p:attrNameLst>
                                          <p:attrName>style.visibility</p:attrName>
                                        </p:attrNameLst>
                                      </p:cBhvr>
                                      <p:to>
                                        <p:strVal val="visible"/>
                                      </p:to>
                                    </p:set>
                                    <p:animEffect transition="in" filter="fade">
                                      <p:cBhvr>
                                        <p:cTn id="10" dur="500"/>
                                        <p:tgtEl>
                                          <p:spTgt spid="297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702">
                                            <p:txEl>
                                              <p:pRg st="0" end="0"/>
                                            </p:txEl>
                                          </p:spTgt>
                                        </p:tgtEl>
                                        <p:attrNameLst>
                                          <p:attrName>style.visibility</p:attrName>
                                        </p:attrNameLst>
                                      </p:cBhvr>
                                      <p:to>
                                        <p:strVal val="visible"/>
                                      </p:to>
                                    </p:set>
                                    <p:animEffect transition="in" filter="fade">
                                      <p:cBhvr>
                                        <p:cTn id="15" dur="500"/>
                                        <p:tgtEl>
                                          <p:spTgt spid="2970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702">
                                            <p:txEl>
                                              <p:pRg st="1" end="1"/>
                                            </p:txEl>
                                          </p:spTgt>
                                        </p:tgtEl>
                                        <p:attrNameLst>
                                          <p:attrName>style.visibility</p:attrName>
                                        </p:attrNameLst>
                                      </p:cBhvr>
                                      <p:to>
                                        <p:strVal val="visible"/>
                                      </p:to>
                                    </p:set>
                                    <p:animEffect transition="in" filter="fade">
                                      <p:cBhvr>
                                        <p:cTn id="20" dur="500"/>
                                        <p:tgtEl>
                                          <p:spTgt spid="29702">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702">
                                            <p:txEl>
                                              <p:pRg st="2" end="2"/>
                                            </p:txEl>
                                          </p:spTgt>
                                        </p:tgtEl>
                                        <p:attrNameLst>
                                          <p:attrName>style.visibility</p:attrName>
                                        </p:attrNameLst>
                                      </p:cBhvr>
                                      <p:to>
                                        <p:strVal val="visible"/>
                                      </p:to>
                                    </p:set>
                                    <p:animEffect transition="in" filter="fade">
                                      <p:cBhvr>
                                        <p:cTn id="25" dur="500"/>
                                        <p:tgtEl>
                                          <p:spTgt spid="297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hief">
            <a:extLst>
              <a:ext uri="{FF2B5EF4-FFF2-40B4-BE49-F238E27FC236}">
                <a16:creationId xmlns:a16="http://schemas.microsoft.com/office/drawing/2014/main" id="{CEB99CB3-B7C6-4847-95DF-152132B2B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113" y="0"/>
            <a:ext cx="4560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a:extLst>
              <a:ext uri="{FF2B5EF4-FFF2-40B4-BE49-F238E27FC236}">
                <a16:creationId xmlns:a16="http://schemas.microsoft.com/office/drawing/2014/main" id="{62177DF9-C574-4322-B45A-E8EE43176D8F}"/>
              </a:ext>
            </a:extLst>
          </p:cNvPr>
          <p:cNvSpPr txBox="1">
            <a:spLocks noChangeArrowheads="1"/>
          </p:cNvSpPr>
          <p:nvPr/>
        </p:nvSpPr>
        <p:spPr bwMode="auto">
          <a:xfrm>
            <a:off x="762000" y="2274838"/>
            <a:ext cx="6400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200" dirty="0">
                <a:latin typeface="Times New Roman" panose="02020603050405020304" pitchFamily="18" charset="0"/>
                <a:cs typeface="Times New Roman" panose="02020603050405020304" pitchFamily="18" charset="0"/>
              </a:rPr>
              <a:t>Seven Thieves of Inner Peace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1"/>
                                        </p:tgtEl>
                                        <p:attrNameLst>
                                          <p:attrName>style.visibility</p:attrName>
                                        </p:attrNameLst>
                                      </p:cBhvr>
                                      <p:to>
                                        <p:strVal val="visible"/>
                                      </p:to>
                                    </p:set>
                                    <p:animEffect transition="in" filter="fade">
                                      <p:cBhvr>
                                        <p:cTn id="10" dur="2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a:extLst>
              <a:ext uri="{FF2B5EF4-FFF2-40B4-BE49-F238E27FC236}">
                <a16:creationId xmlns:a16="http://schemas.microsoft.com/office/drawing/2014/main" id="{65EA5BD0-97ED-4DE4-9F60-8AD6D9352770}"/>
              </a:ext>
            </a:extLst>
          </p:cNvPr>
          <p:cNvSpPr txBox="1">
            <a:spLocks noChangeArrowheads="1"/>
          </p:cNvSpPr>
          <p:nvPr/>
        </p:nvSpPr>
        <p:spPr bwMode="auto">
          <a:xfrm>
            <a:off x="609600" y="346075"/>
            <a:ext cx="5486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Char char="v"/>
            </a:pPr>
            <a:r>
              <a:rPr lang="en-US" altLang="en-US" sz="4000">
                <a:latin typeface="Times New Roman" panose="02020603050405020304" pitchFamily="18" charset="0"/>
                <a:cs typeface="Times New Roman" panose="02020603050405020304" pitchFamily="18" charset="0"/>
              </a:rPr>
              <a:t>Materialism</a:t>
            </a:r>
          </a:p>
          <a:p>
            <a:pPr eaLnBrk="1" hangingPunct="1">
              <a:spcBef>
                <a:spcPct val="50000"/>
              </a:spcBef>
              <a:buFont typeface="Wingdings" panose="05000000000000000000" pitchFamily="2" charset="2"/>
              <a:buChar char="v"/>
            </a:pPr>
            <a:r>
              <a:rPr lang="en-US" altLang="en-US" sz="4000">
                <a:latin typeface="Times New Roman" panose="02020603050405020304" pitchFamily="18" charset="0"/>
                <a:cs typeface="Times New Roman" panose="02020603050405020304" pitchFamily="18" charset="0"/>
              </a:rPr>
              <a:t>Double-mindedness</a:t>
            </a:r>
          </a:p>
          <a:p>
            <a:pPr eaLnBrk="1" hangingPunct="1">
              <a:spcBef>
                <a:spcPct val="50000"/>
              </a:spcBef>
              <a:buFont typeface="Wingdings" panose="05000000000000000000" pitchFamily="2" charset="2"/>
              <a:buChar char="v"/>
            </a:pPr>
            <a:r>
              <a:rPr lang="en-US" altLang="en-US" sz="4000">
                <a:latin typeface="Times New Roman" panose="02020603050405020304" pitchFamily="18" charset="0"/>
                <a:cs typeface="Times New Roman" panose="02020603050405020304" pitchFamily="18" charset="0"/>
              </a:rPr>
              <a:t>Childishness</a:t>
            </a:r>
          </a:p>
          <a:p>
            <a:pPr eaLnBrk="1" hangingPunct="1">
              <a:spcBef>
                <a:spcPct val="50000"/>
              </a:spcBef>
              <a:buFont typeface="Wingdings" panose="05000000000000000000" pitchFamily="2" charset="2"/>
              <a:buChar char="v"/>
            </a:pPr>
            <a:r>
              <a:rPr lang="en-US" altLang="en-US" sz="4000">
                <a:latin typeface="Times New Roman" panose="02020603050405020304" pitchFamily="18" charset="0"/>
                <a:cs typeface="Times New Roman" panose="02020603050405020304" pitchFamily="18" charset="0"/>
              </a:rPr>
              <a:t>Pride</a:t>
            </a:r>
          </a:p>
          <a:p>
            <a:pPr eaLnBrk="1" hangingPunct="1">
              <a:spcBef>
                <a:spcPct val="50000"/>
              </a:spcBef>
              <a:buFont typeface="Wingdings" panose="05000000000000000000" pitchFamily="2" charset="2"/>
              <a:buChar char="v"/>
            </a:pPr>
            <a:r>
              <a:rPr lang="en-US" altLang="en-US" sz="4000">
                <a:latin typeface="Times New Roman" panose="02020603050405020304" pitchFamily="18" charset="0"/>
                <a:cs typeface="Times New Roman" panose="02020603050405020304" pitchFamily="18" charset="0"/>
              </a:rPr>
              <a:t>Judgmentalism</a:t>
            </a:r>
          </a:p>
          <a:p>
            <a:pPr eaLnBrk="1" hangingPunct="1">
              <a:spcBef>
                <a:spcPct val="50000"/>
              </a:spcBef>
              <a:buFont typeface="Wingdings" panose="05000000000000000000" pitchFamily="2" charset="2"/>
              <a:buChar char="v"/>
            </a:pPr>
            <a:r>
              <a:rPr lang="en-US" altLang="en-US" sz="4000">
                <a:latin typeface="Times New Roman" panose="02020603050405020304" pitchFamily="18" charset="0"/>
                <a:cs typeface="Times New Roman" panose="02020603050405020304" pitchFamily="18" charset="0"/>
              </a:rPr>
              <a:t>Fear</a:t>
            </a:r>
          </a:p>
          <a:p>
            <a:pPr eaLnBrk="1" hangingPunct="1">
              <a:spcBef>
                <a:spcPct val="50000"/>
              </a:spcBef>
              <a:buFont typeface="Wingdings" panose="05000000000000000000" pitchFamily="2" charset="2"/>
              <a:buChar char="v"/>
            </a:pPr>
            <a:r>
              <a:rPr lang="en-US" altLang="en-US" sz="4000">
                <a:latin typeface="Times New Roman" panose="02020603050405020304" pitchFamily="18" charset="0"/>
                <a:cs typeface="Times New Roman" panose="02020603050405020304" pitchFamily="18" charset="0"/>
              </a:rPr>
              <a:t>Doubt</a:t>
            </a:r>
          </a:p>
        </p:txBody>
      </p:sp>
      <p:pic>
        <p:nvPicPr>
          <p:cNvPr id="31751" name="Picture 7" descr="robber">
            <a:extLst>
              <a:ext uri="{FF2B5EF4-FFF2-40B4-BE49-F238E27FC236}">
                <a16:creationId xmlns:a16="http://schemas.microsoft.com/office/drawing/2014/main" id="{4C94D22D-68E9-4C13-B274-CD5DD5689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963" y="152400"/>
            <a:ext cx="428783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fade">
                                      <p:cBhvr>
                                        <p:cTn id="7" dur="500"/>
                                        <p:tgtEl>
                                          <p:spTgt spid="317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fade">
                                      <p:cBhvr>
                                        <p:cTn id="12" dur="500"/>
                                        <p:tgtEl>
                                          <p:spTgt spid="317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fade">
                                      <p:cBhvr>
                                        <p:cTn id="17" dur="500"/>
                                        <p:tgtEl>
                                          <p:spTgt spid="317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fade">
                                      <p:cBhvr>
                                        <p:cTn id="22" dur="500"/>
                                        <p:tgtEl>
                                          <p:spTgt spid="317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3" end="3"/>
                                            </p:txEl>
                                          </p:spTgt>
                                        </p:tgtEl>
                                        <p:attrNameLst>
                                          <p:attrName>style.visibility</p:attrName>
                                        </p:attrNameLst>
                                      </p:cBhvr>
                                      <p:to>
                                        <p:strVal val="visible"/>
                                      </p:to>
                                    </p:set>
                                    <p:animEffect transition="in" filter="fade">
                                      <p:cBhvr>
                                        <p:cTn id="27" dur="500"/>
                                        <p:tgtEl>
                                          <p:spTgt spid="317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747">
                                            <p:txEl>
                                              <p:pRg st="4" end="4"/>
                                            </p:txEl>
                                          </p:spTgt>
                                        </p:tgtEl>
                                        <p:attrNameLst>
                                          <p:attrName>style.visibility</p:attrName>
                                        </p:attrNameLst>
                                      </p:cBhvr>
                                      <p:to>
                                        <p:strVal val="visible"/>
                                      </p:to>
                                    </p:set>
                                    <p:animEffect transition="in" filter="fade">
                                      <p:cBhvr>
                                        <p:cTn id="32" dur="500"/>
                                        <p:tgtEl>
                                          <p:spTgt spid="317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Effect transition="in" filter="fade">
                                      <p:cBhvr>
                                        <p:cTn id="37" dur="500"/>
                                        <p:tgtEl>
                                          <p:spTgt spid="317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747">
                                            <p:txEl>
                                              <p:pRg st="6" end="6"/>
                                            </p:txEl>
                                          </p:spTgt>
                                        </p:tgtEl>
                                        <p:attrNameLst>
                                          <p:attrName>style.visibility</p:attrName>
                                        </p:attrNameLst>
                                      </p:cBhvr>
                                      <p:to>
                                        <p:strVal val="visible"/>
                                      </p:to>
                                    </p:set>
                                    <p:animEffect transition="in" filter="fade">
                                      <p:cBhvr>
                                        <p:cTn id="42" dur="500"/>
                                        <p:tgtEl>
                                          <p:spTgt spid="31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Bible open with ribbon yellow spotlite">
            <a:extLst>
              <a:ext uri="{FF2B5EF4-FFF2-40B4-BE49-F238E27FC236}">
                <a16:creationId xmlns:a16="http://schemas.microsoft.com/office/drawing/2014/main" id="{42B3A224-7837-437D-AEA3-212D2DC560EC}"/>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l="22522" r="18919" b="2792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a:extLst>
              <a:ext uri="{FF2B5EF4-FFF2-40B4-BE49-F238E27FC236}">
                <a16:creationId xmlns:a16="http://schemas.microsoft.com/office/drawing/2014/main" id="{AA4060BC-C4FC-4973-AC8C-EFC6EAA9A161}"/>
              </a:ext>
            </a:extLst>
          </p:cNvPr>
          <p:cNvSpPr txBox="1">
            <a:spLocks noChangeArrowheads="1"/>
          </p:cNvSpPr>
          <p:nvPr/>
        </p:nvSpPr>
        <p:spPr bwMode="auto">
          <a:xfrm>
            <a:off x="609600" y="1447800"/>
            <a:ext cx="10972800" cy="255454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i="1" dirty="0">
                <a:solidFill>
                  <a:schemeClr val="bg1"/>
                </a:solidFill>
                <a:latin typeface="Times New Roman" panose="02020603050405020304" pitchFamily="18" charset="0"/>
                <a:cs typeface="Times New Roman" panose="02020603050405020304" pitchFamily="18" charset="0"/>
              </a:rPr>
              <a:t>Peace I leave with you, My peace I give to you; not as the world gives do I give to you. Let not your heart be troubled, neither let it be afraid. </a:t>
            </a:r>
            <a:r>
              <a:rPr lang="en-US" altLang="en-US" sz="4000" dirty="0">
                <a:solidFill>
                  <a:schemeClr val="bg1"/>
                </a:solidFill>
                <a:latin typeface="Times New Roman" panose="02020603050405020304" pitchFamily="18" charset="0"/>
                <a:cs typeface="Times New Roman" panose="02020603050405020304" pitchFamily="18" charset="0"/>
              </a:rPr>
              <a:t> John 14:27</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fade">
                                      <p:cBhvr>
                                        <p:cTn id="12"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onkey&#10;&#10;Description generated with high confidence">
            <a:extLst>
              <a:ext uri="{FF2B5EF4-FFF2-40B4-BE49-F238E27FC236}">
                <a16:creationId xmlns:a16="http://schemas.microsoft.com/office/drawing/2014/main" id="{2F86879A-351B-4C48-9AA2-28522737F84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500" y="8237"/>
            <a:ext cx="12192000" cy="6849763"/>
          </a:xfrm>
          <a:prstGeom prst="rect">
            <a:avLst/>
          </a:prstGeom>
        </p:spPr>
      </p:pic>
      <p:sp>
        <p:nvSpPr>
          <p:cNvPr id="8" name="TextBox 7">
            <a:extLst>
              <a:ext uri="{FF2B5EF4-FFF2-40B4-BE49-F238E27FC236}">
                <a16:creationId xmlns:a16="http://schemas.microsoft.com/office/drawing/2014/main" id="{85851021-3839-4544-9D17-98A92F2DC87F}"/>
              </a:ext>
            </a:extLst>
          </p:cNvPr>
          <p:cNvSpPr txBox="1"/>
          <p:nvPr/>
        </p:nvSpPr>
        <p:spPr>
          <a:xfrm>
            <a:off x="1295400" y="685800"/>
            <a:ext cx="9672200" cy="707886"/>
          </a:xfrm>
          <a:prstGeom prst="rect">
            <a:avLst/>
          </a:prstGeom>
          <a:noFill/>
        </p:spPr>
        <p:txBody>
          <a:bodyPr wrap="none" rtlCol="0">
            <a:spAutoFit/>
          </a:bodyPr>
          <a:lstStyle/>
          <a:p>
            <a:r>
              <a:rPr lang="en-US" sz="4000" dirty="0">
                <a:solidFill>
                  <a:schemeClr val="bg1"/>
                </a:solidFill>
                <a:latin typeface="Times New Roman" panose="02020603050405020304" pitchFamily="18" charset="0"/>
                <a:cs typeface="Times New Roman" panose="02020603050405020304" pitchFamily="18" charset="0"/>
              </a:rPr>
              <a:t>Inner Peace Is From Obedience To God’s Will</a:t>
            </a:r>
          </a:p>
        </p:txBody>
      </p:sp>
      <p:sp>
        <p:nvSpPr>
          <p:cNvPr id="9" name="TextBox 8">
            <a:extLst>
              <a:ext uri="{FF2B5EF4-FFF2-40B4-BE49-F238E27FC236}">
                <a16:creationId xmlns:a16="http://schemas.microsoft.com/office/drawing/2014/main" id="{72EFF134-AA1A-4A70-B964-71B602373C36}"/>
              </a:ext>
            </a:extLst>
          </p:cNvPr>
          <p:cNvSpPr txBox="1"/>
          <p:nvPr/>
        </p:nvSpPr>
        <p:spPr>
          <a:xfrm>
            <a:off x="609599" y="4495800"/>
            <a:ext cx="10972801" cy="1938992"/>
          </a:xfrm>
          <a:prstGeom prst="rect">
            <a:avLst/>
          </a:prstGeom>
          <a:solidFill>
            <a:schemeClr val="tx1">
              <a:lumMod val="95000"/>
              <a:lumOff val="5000"/>
            </a:schemeClr>
          </a:solidFill>
        </p:spPr>
        <p:txBody>
          <a:bodyPr wrap="square" rtlCol="0">
            <a:spAutoFit/>
          </a:bodyPr>
          <a:lstStyle/>
          <a:p>
            <a:r>
              <a:rPr lang="en-US" sz="4000" i="1" dirty="0">
                <a:solidFill>
                  <a:schemeClr val="bg1"/>
                </a:solidFill>
                <a:latin typeface="Times New Roman" panose="02020603050405020304" pitchFamily="18" charset="0"/>
                <a:cs typeface="Times New Roman" panose="02020603050405020304" pitchFamily="18" charset="0"/>
              </a:rPr>
              <a:t>And a cloud came and overshadowed them; and a voice came out of the cloud, saying, "This is My beloved Son. Hear Him!"   </a:t>
            </a:r>
            <a:r>
              <a:rPr lang="en-US" sz="4000" b="1" dirty="0">
                <a:solidFill>
                  <a:schemeClr val="bg1"/>
                </a:solidFill>
                <a:latin typeface="Times New Roman" panose="02020603050405020304" pitchFamily="18" charset="0"/>
                <a:cs typeface="Times New Roman" panose="02020603050405020304" pitchFamily="18" charset="0"/>
              </a:rPr>
              <a:t>(Mark 9:7)</a:t>
            </a:r>
            <a:endParaRPr lang="en-US" b="1" dirty="0"/>
          </a:p>
        </p:txBody>
      </p:sp>
      <p:sp>
        <p:nvSpPr>
          <p:cNvPr id="10" name="TextBox 9">
            <a:extLst>
              <a:ext uri="{FF2B5EF4-FFF2-40B4-BE49-F238E27FC236}">
                <a16:creationId xmlns:a16="http://schemas.microsoft.com/office/drawing/2014/main" id="{4FCAA7BC-9D2A-4BF2-9F22-C01515B15D23}"/>
              </a:ext>
            </a:extLst>
          </p:cNvPr>
          <p:cNvSpPr txBox="1"/>
          <p:nvPr/>
        </p:nvSpPr>
        <p:spPr>
          <a:xfrm>
            <a:off x="609599" y="1636455"/>
            <a:ext cx="10972801" cy="2554545"/>
          </a:xfrm>
          <a:prstGeom prst="rect">
            <a:avLst/>
          </a:prstGeom>
          <a:solidFill>
            <a:schemeClr val="tx1"/>
          </a:solidFill>
        </p:spPr>
        <p:txBody>
          <a:bodyPr wrap="square" rtlCol="0">
            <a:spAutoFit/>
          </a:bodyPr>
          <a:lstStyle/>
          <a:p>
            <a:r>
              <a:rPr lang="en-US" sz="4000" i="1" dirty="0">
                <a:solidFill>
                  <a:schemeClr val="bg1"/>
                </a:solidFill>
                <a:latin typeface="Times New Roman" panose="02020603050405020304" pitchFamily="18" charset="0"/>
                <a:cs typeface="Times New Roman" panose="02020603050405020304" pitchFamily="18" charset="0"/>
              </a:rPr>
              <a:t>Then Peter said to them, "Repent, and let every one of you be baptized in the name of Jesus Christ for the remission of sins; and you shall receive the gift of the Holy Spirit. </a:t>
            </a:r>
            <a:r>
              <a:rPr lang="en-US" sz="4000" b="1" dirty="0">
                <a:solidFill>
                  <a:schemeClr val="bg1"/>
                </a:solidFill>
                <a:latin typeface="Times New Roman" panose="02020603050405020304" pitchFamily="18" charset="0"/>
                <a:cs typeface="Times New Roman" panose="02020603050405020304" pitchFamily="18" charset="0"/>
              </a:rPr>
              <a:t>(Acts 2:38)</a:t>
            </a:r>
            <a:endParaRPr lang="en-US" b="1" dirty="0"/>
          </a:p>
        </p:txBody>
      </p:sp>
    </p:spTree>
    <p:extLst>
      <p:ext uri="{BB962C8B-B14F-4D97-AF65-F5344CB8AC3E}">
        <p14:creationId xmlns:p14="http://schemas.microsoft.com/office/powerpoint/2010/main" val="623705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andle at both ends">
            <a:extLst>
              <a:ext uri="{FF2B5EF4-FFF2-40B4-BE49-F238E27FC236}">
                <a16:creationId xmlns:a16="http://schemas.microsoft.com/office/drawing/2014/main" id="{7E9B601E-7FB6-4E8D-ABAB-40159A467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5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AEF04808-EBDF-4033-9452-F92D0DB10EDF}"/>
              </a:ext>
            </a:extLst>
          </p:cNvPr>
          <p:cNvSpPr txBox="1">
            <a:spLocks noChangeArrowheads="1"/>
          </p:cNvSpPr>
          <p:nvPr/>
        </p:nvSpPr>
        <p:spPr bwMode="auto">
          <a:xfrm>
            <a:off x="2057400" y="830759"/>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4800" dirty="0">
                <a:solidFill>
                  <a:schemeClr val="bg1"/>
                </a:solidFill>
                <a:latin typeface="Times New Roman" panose="02020603050405020304" pitchFamily="18" charset="0"/>
                <a:cs typeface="Times New Roman" panose="02020603050405020304" pitchFamily="18" charset="0"/>
              </a:rPr>
              <a:t>Burning The Candle </a:t>
            </a:r>
          </a:p>
        </p:txBody>
      </p:sp>
      <p:sp>
        <p:nvSpPr>
          <p:cNvPr id="4102" name="Text Box 6">
            <a:extLst>
              <a:ext uri="{FF2B5EF4-FFF2-40B4-BE49-F238E27FC236}">
                <a16:creationId xmlns:a16="http://schemas.microsoft.com/office/drawing/2014/main" id="{7B2A15D0-DC34-4DBD-9519-5D7D2A82CE9C}"/>
              </a:ext>
            </a:extLst>
          </p:cNvPr>
          <p:cNvSpPr txBox="1">
            <a:spLocks noChangeArrowheads="1"/>
          </p:cNvSpPr>
          <p:nvPr/>
        </p:nvSpPr>
        <p:spPr bwMode="auto">
          <a:xfrm>
            <a:off x="2286000" y="5029200"/>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4800" dirty="0">
                <a:solidFill>
                  <a:schemeClr val="bg1"/>
                </a:solidFill>
                <a:latin typeface="Times New Roman" panose="02020603050405020304" pitchFamily="18" charset="0"/>
                <a:cs typeface="Times New Roman" panose="02020603050405020304" pitchFamily="18" charset="0"/>
              </a:rPr>
              <a:t>At Both Ends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2000"/>
                                        <p:tgtEl>
                                          <p:spTgt spid="410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fade">
                                      <p:cBhvr>
                                        <p:cTn id="15"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tress">
            <a:extLst>
              <a:ext uri="{FF2B5EF4-FFF2-40B4-BE49-F238E27FC236}">
                <a16:creationId xmlns:a16="http://schemas.microsoft.com/office/drawing/2014/main" id="{4207049B-3BA4-435E-A13C-D1FA75805C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08" b="31036"/>
          <a:stretch/>
        </p:blipFill>
        <p:spPr bwMode="auto">
          <a:xfrm>
            <a:off x="0" y="-84138"/>
            <a:ext cx="12192000" cy="694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1823A838-E58F-4A0E-A0FB-726EBD2120D5}"/>
              </a:ext>
            </a:extLst>
          </p:cNvPr>
          <p:cNvSpPr txBox="1">
            <a:spLocks noChangeArrowheads="1"/>
          </p:cNvSpPr>
          <p:nvPr/>
        </p:nvSpPr>
        <p:spPr bwMode="auto">
          <a:xfrm>
            <a:off x="228600" y="533400"/>
            <a:ext cx="109728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6600" dirty="0">
                <a:solidFill>
                  <a:srgbClr val="FFFF00"/>
                </a:solidFill>
                <a:effectLst>
                  <a:outerShdw blurRad="38100" dist="38100" dir="2700000" algn="tl">
                    <a:srgbClr val="000000">
                      <a:alpha val="43137"/>
                    </a:srgbClr>
                  </a:outerShdw>
                </a:effectLst>
                <a:latin typeface="Calisto MT" panose="02040603050505030304" pitchFamily="18" charset="0"/>
              </a:rPr>
              <a:t>What’s Robbing Us  Of Our Inner Peace?</a:t>
            </a:r>
            <a:r>
              <a:rPr lang="en-US" altLang="en-US" sz="6600" dirty="0">
                <a:solidFill>
                  <a:schemeClr val="folHlink"/>
                </a:solidFill>
                <a:effectLst>
                  <a:outerShdw blurRad="38100" dist="38100" dir="2700000" algn="tl">
                    <a:srgbClr val="000000">
                      <a:alpha val="43137"/>
                    </a:srgbClr>
                  </a:outerShdw>
                </a:effectLst>
                <a:latin typeface="Calisto MT" panose="02040603050505030304" pitchFamily="18" charset="0"/>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childTnLst>
                          </p:cTn>
                        </p:par>
                        <p:par>
                          <p:cTn id="8" fill="hold" nodeType="with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125"/>
                                        </p:tgtEl>
                                        <p:attrNameLst>
                                          <p:attrName>style.visibility</p:attrName>
                                        </p:attrNameLst>
                                      </p:cBhvr>
                                      <p:to>
                                        <p:strVal val="visible"/>
                                      </p:to>
                                    </p:set>
                                    <p:animEffect transition="in" filter="fade">
                                      <p:cBhvr>
                                        <p:cTn id="11"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ief">
            <a:extLst>
              <a:ext uri="{FF2B5EF4-FFF2-40B4-BE49-F238E27FC236}">
                <a16:creationId xmlns:a16="http://schemas.microsoft.com/office/drawing/2014/main" id="{59D29235-B6CA-4A2A-B083-3C56AB915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1" y="-26773"/>
            <a:ext cx="51815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a:extLst>
              <a:ext uri="{FF2B5EF4-FFF2-40B4-BE49-F238E27FC236}">
                <a16:creationId xmlns:a16="http://schemas.microsoft.com/office/drawing/2014/main" id="{BEC81E16-E317-4467-9AA4-CAB7E98FF5F3}"/>
              </a:ext>
            </a:extLst>
          </p:cNvPr>
          <p:cNvSpPr txBox="1">
            <a:spLocks noChangeArrowheads="1"/>
          </p:cNvSpPr>
          <p:nvPr/>
        </p:nvSpPr>
        <p:spPr bwMode="auto">
          <a:xfrm>
            <a:off x="609600" y="2124954"/>
            <a:ext cx="6324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7200" dirty="0">
                <a:latin typeface="Times New Roman" panose="02020603050405020304" pitchFamily="18" charset="0"/>
                <a:cs typeface="Times New Roman" panose="02020603050405020304" pitchFamily="18" charset="0"/>
              </a:rPr>
              <a:t>Seven Thieves of Inner Peace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par>
                          <p:cTn id="8" fill="hold" nodeType="with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fade">
                                      <p:cBhvr>
                                        <p:cTn id="11"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materialism">
            <a:extLst>
              <a:ext uri="{FF2B5EF4-FFF2-40B4-BE49-F238E27FC236}">
                <a16:creationId xmlns:a16="http://schemas.microsoft.com/office/drawing/2014/main" id="{CB97E71F-29D8-4858-887D-D17D19446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31" t="15540" r="4477"/>
          <a:stretch>
            <a:fillRect/>
          </a:stretch>
        </p:blipFill>
        <p:spPr bwMode="auto">
          <a:xfrm>
            <a:off x="6350" y="-76200"/>
            <a:ext cx="12185650" cy="70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6">
            <a:extLst>
              <a:ext uri="{FF2B5EF4-FFF2-40B4-BE49-F238E27FC236}">
                <a16:creationId xmlns:a16="http://schemas.microsoft.com/office/drawing/2014/main" id="{BF773C80-A914-425C-9B60-970520D415FD}"/>
              </a:ext>
            </a:extLst>
          </p:cNvPr>
          <p:cNvSpPr txBox="1">
            <a:spLocks noChangeArrowheads="1"/>
          </p:cNvSpPr>
          <p:nvPr/>
        </p:nvSpPr>
        <p:spPr bwMode="auto">
          <a:xfrm>
            <a:off x="2171700" y="2133600"/>
            <a:ext cx="784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72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Materialism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childTnLst>
                                </p:cTn>
                              </p:par>
                            </p:childTnLst>
                          </p:cTn>
                        </p:par>
                        <p:par>
                          <p:cTn id="8" fill="hold" nodeType="with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fade">
                                      <p:cBhvr>
                                        <p:cTn id="11"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ible open with ribbon green spotlite">
            <a:extLst>
              <a:ext uri="{FF2B5EF4-FFF2-40B4-BE49-F238E27FC236}">
                <a16:creationId xmlns:a16="http://schemas.microsoft.com/office/drawing/2014/main" id="{BF161085-79C0-46FB-9D47-3A35BDBC824E}"/>
              </a:ext>
            </a:extLst>
          </p:cNvPr>
          <p:cNvPicPr>
            <a:picLocks noChangeAspect="1" noChangeArrowheads="1"/>
          </p:cNvPicPr>
          <p:nvPr/>
        </p:nvPicPr>
        <p:blipFill>
          <a:blip r:embed="rId3">
            <a:lum bright="-18000"/>
            <a:extLst>
              <a:ext uri="{28A0092B-C50C-407E-A947-70E740481C1C}">
                <a14:useLocalDpi xmlns:a14="http://schemas.microsoft.com/office/drawing/2010/main" val="0"/>
              </a:ext>
            </a:extLst>
          </a:blip>
          <a:srcRect l="14166" r="17500" b="28889"/>
          <a:stretch>
            <a:fillRect/>
          </a:stretch>
        </p:blipFill>
        <p:spPr bwMode="auto">
          <a:xfrm>
            <a:off x="0" y="19050"/>
            <a:ext cx="12192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a:extLst>
              <a:ext uri="{FF2B5EF4-FFF2-40B4-BE49-F238E27FC236}">
                <a16:creationId xmlns:a16="http://schemas.microsoft.com/office/drawing/2014/main" id="{6892E387-310C-4470-9F58-3B8977A578CA}"/>
              </a:ext>
            </a:extLst>
          </p:cNvPr>
          <p:cNvSpPr txBox="1">
            <a:spLocks noChangeArrowheads="1"/>
          </p:cNvSpPr>
          <p:nvPr/>
        </p:nvSpPr>
        <p:spPr bwMode="auto">
          <a:xfrm>
            <a:off x="609600" y="1082219"/>
            <a:ext cx="10972800" cy="470898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en-US" sz="4000" i="1" dirty="0">
                <a:solidFill>
                  <a:schemeClr val="bg1"/>
                </a:solidFill>
                <a:latin typeface="Times New Roman" panose="02020603050405020304" pitchFamily="18" charset="0"/>
                <a:cs typeface="Times New Roman" panose="02020603050405020304" pitchFamily="18" charset="0"/>
              </a:rPr>
              <a:t>But those who desire to be rich fall into temptation and a snare, and into many foolish and harmful lusts which drown men in destruction and perdition. </a:t>
            </a:r>
          </a:p>
          <a:p>
            <a:pPr algn="just" eaLnBrk="1" hangingPunct="1">
              <a:spcBef>
                <a:spcPct val="50000"/>
              </a:spcBef>
            </a:pPr>
            <a:r>
              <a:rPr lang="en-US" altLang="en-US" sz="4000" i="1" dirty="0">
                <a:solidFill>
                  <a:schemeClr val="bg1"/>
                </a:solidFill>
                <a:latin typeface="Times New Roman" panose="02020603050405020304" pitchFamily="18" charset="0"/>
                <a:cs typeface="Times New Roman" panose="02020603050405020304" pitchFamily="18" charset="0"/>
              </a:rPr>
              <a:t>For the love of money is </a:t>
            </a:r>
            <a:r>
              <a:rPr lang="en-US" altLang="en-US" sz="4000" b="1" i="1" dirty="0">
                <a:solidFill>
                  <a:schemeClr val="bg1"/>
                </a:solidFill>
                <a:latin typeface="Times New Roman" panose="02020603050405020304" pitchFamily="18" charset="0"/>
                <a:cs typeface="Times New Roman" panose="02020603050405020304" pitchFamily="18" charset="0"/>
              </a:rPr>
              <a:t>a root </a:t>
            </a:r>
            <a:r>
              <a:rPr lang="en-US" altLang="en-US" sz="4000" i="1" dirty="0">
                <a:solidFill>
                  <a:schemeClr val="bg1"/>
                </a:solidFill>
                <a:latin typeface="Times New Roman" panose="02020603050405020304" pitchFamily="18" charset="0"/>
                <a:cs typeface="Times New Roman" panose="02020603050405020304" pitchFamily="18" charset="0"/>
              </a:rPr>
              <a:t>of all kinds of evil, for which some have strayed from the faith in their greediness, and pierced themselves through with many sorrows.  </a:t>
            </a:r>
            <a:r>
              <a:rPr lang="en-US" altLang="en-US" sz="4000" dirty="0">
                <a:solidFill>
                  <a:schemeClr val="bg1"/>
                </a:solidFill>
                <a:latin typeface="Times New Roman" panose="02020603050405020304" pitchFamily="18" charset="0"/>
                <a:cs typeface="Times New Roman" panose="02020603050405020304" pitchFamily="18" charset="0"/>
              </a:rPr>
              <a:t>1 Tim. 6:9-10</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ible open with ribbon green spotlite">
            <a:extLst>
              <a:ext uri="{FF2B5EF4-FFF2-40B4-BE49-F238E27FC236}">
                <a16:creationId xmlns:a16="http://schemas.microsoft.com/office/drawing/2014/main" id="{3A522076-9843-432F-9E07-958F7F5178C6}"/>
              </a:ext>
            </a:extLst>
          </p:cNvPr>
          <p:cNvPicPr>
            <a:picLocks noChangeAspect="1" noChangeArrowheads="1"/>
          </p:cNvPicPr>
          <p:nvPr/>
        </p:nvPicPr>
        <p:blipFill>
          <a:blip r:embed="rId3">
            <a:lum bright="-18000"/>
            <a:extLst>
              <a:ext uri="{28A0092B-C50C-407E-A947-70E740481C1C}">
                <a14:useLocalDpi xmlns:a14="http://schemas.microsoft.com/office/drawing/2010/main" val="0"/>
              </a:ext>
            </a:extLst>
          </a:blip>
          <a:srcRect l="14166" r="17500" b="28889"/>
          <a:stretch>
            <a:fillRect/>
          </a:stretch>
        </p:blipFill>
        <p:spPr bwMode="auto">
          <a:xfrm>
            <a:off x="0" y="19050"/>
            <a:ext cx="12192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a:extLst>
              <a:ext uri="{FF2B5EF4-FFF2-40B4-BE49-F238E27FC236}">
                <a16:creationId xmlns:a16="http://schemas.microsoft.com/office/drawing/2014/main" id="{662071B0-7B78-4521-B77D-8B0C685846DA}"/>
              </a:ext>
            </a:extLst>
          </p:cNvPr>
          <p:cNvSpPr txBox="1">
            <a:spLocks noChangeArrowheads="1"/>
          </p:cNvSpPr>
          <p:nvPr/>
        </p:nvSpPr>
        <p:spPr bwMode="auto">
          <a:xfrm>
            <a:off x="1981200" y="457200"/>
            <a:ext cx="83820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sz="3600">
              <a:solidFill>
                <a:schemeClr val="bg1"/>
              </a:solidFill>
              <a:latin typeface="Bergell LET" pitchFamily="2" charset="0"/>
            </a:endParaRPr>
          </a:p>
        </p:txBody>
      </p:sp>
      <p:sp>
        <p:nvSpPr>
          <p:cNvPr id="12292" name="Text Box 4">
            <a:extLst>
              <a:ext uri="{FF2B5EF4-FFF2-40B4-BE49-F238E27FC236}">
                <a16:creationId xmlns:a16="http://schemas.microsoft.com/office/drawing/2014/main" id="{470A5D4B-5CA8-4262-8BD3-CCCFC16464C4}"/>
              </a:ext>
            </a:extLst>
          </p:cNvPr>
          <p:cNvSpPr txBox="1">
            <a:spLocks noChangeArrowheads="1"/>
          </p:cNvSpPr>
          <p:nvPr/>
        </p:nvSpPr>
        <p:spPr bwMode="auto">
          <a:xfrm>
            <a:off x="609600" y="777875"/>
            <a:ext cx="10972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en-US" sz="4000" i="1" dirty="0">
                <a:solidFill>
                  <a:schemeClr val="bg1"/>
                </a:solidFill>
                <a:latin typeface="Times New Roman" panose="02020603050405020304" pitchFamily="18" charset="0"/>
                <a:cs typeface="Times New Roman" panose="02020603050405020304" pitchFamily="18" charset="0"/>
              </a:rPr>
              <a:t>He who loves silver will not be satisfied with silver; nor he who loves abundance, with increase. This also is vanity.  </a:t>
            </a:r>
            <a:r>
              <a:rPr lang="en-US" altLang="en-US" sz="4000" b="1" dirty="0">
                <a:solidFill>
                  <a:schemeClr val="bg1"/>
                </a:solidFill>
                <a:latin typeface="Times New Roman" panose="02020603050405020304" pitchFamily="18" charset="0"/>
                <a:cs typeface="Times New Roman" panose="02020603050405020304" pitchFamily="18" charset="0"/>
              </a:rPr>
              <a:t>Ecclesiastes 5:10</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credit Card Debt">
            <a:extLst>
              <a:ext uri="{FF2B5EF4-FFF2-40B4-BE49-F238E27FC236}">
                <a16:creationId xmlns:a16="http://schemas.microsoft.com/office/drawing/2014/main" id="{5587BE49-9C77-4F2A-A4D5-BAA353FFA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98" b="705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a:extLst>
              <a:ext uri="{FF2B5EF4-FFF2-40B4-BE49-F238E27FC236}">
                <a16:creationId xmlns:a16="http://schemas.microsoft.com/office/drawing/2014/main" id="{F4537131-F899-4144-B8D9-99D87F9AC0D1}"/>
              </a:ext>
            </a:extLst>
          </p:cNvPr>
          <p:cNvSpPr txBox="1">
            <a:spLocks noChangeArrowheads="1"/>
          </p:cNvSpPr>
          <p:nvPr/>
        </p:nvSpPr>
        <p:spPr bwMode="auto">
          <a:xfrm>
            <a:off x="609600" y="609600"/>
            <a:ext cx="10972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of the significant causes of depression today is indebtedness. It is so easy to pile up debts, and so difficult to get out from beneath this burden, that many feel almost hopeless.</a:t>
            </a:r>
          </a:p>
          <a:p>
            <a:pPr eaLnBrk="1" hangingPunct="1">
              <a:spcBef>
                <a:spcPct val="50000"/>
              </a:spcBef>
            </a:pPr>
            <a:endParaRPr lang="en-US" alt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spcBef>
                <a:spcPct val="50000"/>
              </a:spcBef>
            </a:pPr>
            <a:r>
              <a:rPr lang="en-US" alt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Wayne Jackson, Debt Depression, www.christiancourier.com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2000"/>
                                        <p:tgtEl>
                                          <p:spTgt spid="11268"/>
                                        </p:tgtEl>
                                      </p:cBhvr>
                                    </p:animEffect>
                                  </p:childTnLst>
                                </p:cTn>
                              </p:par>
                            </p:childTnLst>
                          </p:cTn>
                        </p:par>
                        <p:par>
                          <p:cTn id="8" fill="hold" nodeType="with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269"/>
                                        </p:tgtEl>
                                        <p:attrNameLst>
                                          <p:attrName>style.visibility</p:attrName>
                                        </p:attrNameLst>
                                      </p:cBhvr>
                                      <p:to>
                                        <p:strVal val="visible"/>
                                      </p:to>
                                    </p:set>
                                    <p:animEffect transition="in" filter="fade">
                                      <p:cBhvr>
                                        <p:cTn id="11"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1395</TotalTime>
  <Words>2500</Words>
  <Application>Microsoft Office PowerPoint</Application>
  <PresentationFormat>Widescreen</PresentationFormat>
  <Paragraphs>204</Paragraphs>
  <Slides>29</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Bergell LET</vt:lpstr>
      <vt:lpstr>Calibri</vt:lpstr>
      <vt:lpstr>Calibri Light</vt:lpstr>
      <vt:lpstr>Calisto MT</vt:lpstr>
      <vt:lpstr>Myriad Condensed</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dc:creator>
  <cp:lastModifiedBy>Gary D. Murphy</cp:lastModifiedBy>
  <cp:revision>54</cp:revision>
  <dcterms:created xsi:type="dcterms:W3CDTF">2005-08-17T15:15:18Z</dcterms:created>
  <dcterms:modified xsi:type="dcterms:W3CDTF">2018-09-09T01:09:58Z</dcterms:modified>
</cp:coreProperties>
</file>