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6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653F90-D27D-4562-AD14-F36D88F2A86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319617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53F90-D27D-4562-AD14-F36D88F2A86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48741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53F90-D27D-4562-AD14-F36D88F2A86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136416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53F90-D27D-4562-AD14-F36D88F2A86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346684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653F90-D27D-4562-AD14-F36D88F2A863}"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410483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653F90-D27D-4562-AD14-F36D88F2A86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414678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653F90-D27D-4562-AD14-F36D88F2A863}"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340139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653F90-D27D-4562-AD14-F36D88F2A863}"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81433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53F90-D27D-4562-AD14-F36D88F2A863}"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294266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53F90-D27D-4562-AD14-F36D88F2A86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77634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53F90-D27D-4562-AD14-F36D88F2A863}"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EB62-05A8-4F92-BBB4-B009E82B673B}" type="slidenum">
              <a:rPr lang="en-US" smtClean="0"/>
              <a:t>‹#›</a:t>
            </a:fld>
            <a:endParaRPr lang="en-US"/>
          </a:p>
        </p:txBody>
      </p:sp>
    </p:spTree>
    <p:extLst>
      <p:ext uri="{BB962C8B-B14F-4D97-AF65-F5344CB8AC3E}">
        <p14:creationId xmlns:p14="http://schemas.microsoft.com/office/powerpoint/2010/main" val="107615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alpha val="58000"/>
              </a:srgbClr>
            </a:gs>
            <a:gs pos="32000">
              <a:srgbClr val="D4DEFF"/>
            </a:gs>
            <a:gs pos="83000">
              <a:srgbClr val="D4DEFF"/>
            </a:gs>
            <a:gs pos="100000">
              <a:srgbClr val="96AB94">
                <a:alpha val="58000"/>
              </a:srgb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53F90-D27D-4562-AD14-F36D88F2A863}"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AEB62-05A8-4F92-BBB4-B009E82B673B}" type="slidenum">
              <a:rPr lang="en-US" smtClean="0"/>
              <a:t>‹#›</a:t>
            </a:fld>
            <a:endParaRPr lang="en-US"/>
          </a:p>
        </p:txBody>
      </p:sp>
    </p:spTree>
    <p:extLst>
      <p:ext uri="{BB962C8B-B14F-4D97-AF65-F5344CB8AC3E}">
        <p14:creationId xmlns:p14="http://schemas.microsoft.com/office/powerpoint/2010/main" val="1390664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14600"/>
          </a:xfrm>
        </p:spPr>
        <p:txBody>
          <a:bodyPr>
            <a:normAutofit/>
          </a:bodyPr>
          <a:lstStyle/>
          <a:p>
            <a:r>
              <a:rPr lang="en-US" sz="6600" dirty="0" smtClean="0"/>
              <a:t>Who Are The Enemies Of The Cross?</a:t>
            </a:r>
            <a:endParaRPr lang="en-US" sz="6600" dirty="0"/>
          </a:p>
        </p:txBody>
      </p:sp>
      <p:sp>
        <p:nvSpPr>
          <p:cNvPr id="3" name="Subtitle 2"/>
          <p:cNvSpPr>
            <a:spLocks noGrp="1"/>
          </p:cNvSpPr>
          <p:nvPr>
            <p:ph type="subTitle" idx="1"/>
          </p:nvPr>
        </p:nvSpPr>
        <p:spPr>
          <a:xfrm>
            <a:off x="228600" y="3352800"/>
            <a:ext cx="8610600" cy="3429000"/>
          </a:xfrm>
        </p:spPr>
        <p:txBody>
          <a:bodyPr>
            <a:normAutofit fontScale="85000" lnSpcReduction="10000"/>
          </a:bodyPr>
          <a:lstStyle/>
          <a:p>
            <a:r>
              <a:rPr lang="en-US" dirty="0">
                <a:solidFill>
                  <a:schemeClr val="tx2">
                    <a:lumMod val="50000"/>
                  </a:schemeClr>
                </a:solidFill>
              </a:rPr>
              <a:t>Philippians 3:16-19 (NKJV) Nevertheless, to the degree that we have already attained, let us walk by the same rule, let us be of the same mind. {17} Brethren, join in following my example, and note those who so walk, as you have us for a pattern. {18} For many walk, of whom I have told you often, and now tell you even weeping, that </a:t>
            </a:r>
            <a:r>
              <a:rPr lang="en-US" u="sng" dirty="0">
                <a:solidFill>
                  <a:schemeClr val="tx2">
                    <a:lumMod val="50000"/>
                  </a:schemeClr>
                </a:solidFill>
                <a:effectLst>
                  <a:outerShdw blurRad="38100" dist="38100" dir="2700000" algn="tl">
                    <a:srgbClr val="000000">
                      <a:alpha val="43137"/>
                    </a:srgbClr>
                  </a:outerShdw>
                </a:effectLst>
              </a:rPr>
              <a:t>they are the enemies of the cross of Christ</a:t>
            </a:r>
            <a:r>
              <a:rPr lang="en-US" dirty="0">
                <a:solidFill>
                  <a:schemeClr val="tx2">
                    <a:lumMod val="50000"/>
                  </a:schemeClr>
                </a:solidFill>
              </a:rPr>
              <a:t>: {19} whose end is destruction, whose god is their belly, and whose glory is in their shame; who set their mind on earthly things. </a:t>
            </a:r>
          </a:p>
        </p:txBody>
      </p:sp>
    </p:spTree>
    <p:extLst>
      <p:ext uri="{BB962C8B-B14F-4D97-AF65-F5344CB8AC3E}">
        <p14:creationId xmlns:p14="http://schemas.microsoft.com/office/powerpoint/2010/main" val="3072611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Atheist </a:t>
            </a:r>
            <a:r>
              <a:rPr lang="en-US" dirty="0"/>
              <a:t>are enemies of the cross---they deny the existence of God or anything associated with Him, including redemption, salvation, and righteousness.</a:t>
            </a:r>
            <a:endParaRPr lang="en-US" dirty="0" smtClean="0"/>
          </a:p>
          <a:p>
            <a:r>
              <a:rPr lang="en-US" dirty="0"/>
              <a:t>Religions that do not recognize the Lordship of Jesus the Christ.</a:t>
            </a:r>
            <a:endParaRPr lang="en-US" dirty="0" smtClean="0"/>
          </a:p>
          <a:p>
            <a:r>
              <a:rPr lang="en-US" dirty="0"/>
              <a:t>Religions that might recognize the Lord Jesus as only a good person or prophet.</a:t>
            </a:r>
            <a:endParaRPr lang="en-US" dirty="0" smtClean="0"/>
          </a:p>
          <a:p>
            <a:r>
              <a:rPr lang="en-US" dirty="0"/>
              <a:t>Religions that might accept His Lordship, but not His doctrine.</a:t>
            </a:r>
            <a:endParaRPr lang="en-US" dirty="0" smtClean="0"/>
          </a:p>
          <a:p>
            <a:r>
              <a:rPr lang="en-US" dirty="0"/>
              <a:t>Religions that might accept His Lordship and His doctrine, but are unfaithful to His word</a:t>
            </a:r>
            <a:r>
              <a:rPr lang="en-US" dirty="0" smtClean="0"/>
              <a:t>.</a:t>
            </a:r>
          </a:p>
        </p:txBody>
      </p:sp>
    </p:spTree>
    <p:extLst>
      <p:ext uri="{BB962C8B-B14F-4D97-AF65-F5344CB8AC3E}">
        <p14:creationId xmlns:p14="http://schemas.microsoft.com/office/powerpoint/2010/main" val="203681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Those people who claim a good relationship but do not meet the qualifications.</a:t>
            </a:r>
          </a:p>
          <a:p>
            <a:r>
              <a:rPr lang="en-US" dirty="0" smtClean="0"/>
              <a:t>Those who ignore the Bible as the Word of God.</a:t>
            </a:r>
          </a:p>
          <a:p>
            <a:r>
              <a:rPr lang="en-US" dirty="0" smtClean="0"/>
              <a:t>False teachers that promote any doctrine contrary to the Word of God.</a:t>
            </a:r>
          </a:p>
          <a:p>
            <a:r>
              <a:rPr lang="en-US" dirty="0" smtClean="0"/>
              <a:t>Humanist who try to manipulate people into denying God.</a:t>
            </a:r>
          </a:p>
          <a:p>
            <a:r>
              <a:rPr lang="en-US" dirty="0" smtClean="0"/>
              <a:t>Humanist who try to change our standards and ideals to suit their feelings.</a:t>
            </a:r>
          </a:p>
          <a:p>
            <a:endParaRPr lang="en-US" dirty="0" smtClean="0"/>
          </a:p>
          <a:p>
            <a:endParaRPr lang="en-US" dirty="0"/>
          </a:p>
        </p:txBody>
      </p:sp>
    </p:spTree>
    <p:extLst>
      <p:ext uri="{BB962C8B-B14F-4D97-AF65-F5344CB8AC3E}">
        <p14:creationId xmlns:p14="http://schemas.microsoft.com/office/powerpoint/2010/main" val="101461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False teachers who rely on feeling instead of book chapter and verse.</a:t>
            </a:r>
          </a:p>
          <a:p>
            <a:r>
              <a:rPr lang="en-US" dirty="0" smtClean="0"/>
              <a:t>Religions that wear names not found in the Bible. </a:t>
            </a:r>
          </a:p>
          <a:p>
            <a:r>
              <a:rPr lang="en-US" dirty="0" smtClean="0"/>
              <a:t>Religions that have their own headship (governing body) convention, council, papacy, or any human body of leadership that agrees to laws and doctrinal practices.</a:t>
            </a:r>
          </a:p>
          <a:p>
            <a:r>
              <a:rPr lang="en-US" dirty="0" smtClean="0"/>
              <a:t>Religions that use rules not found in God's Word. (manuals, creeds, disciplines,).</a:t>
            </a:r>
          </a:p>
          <a:p>
            <a:r>
              <a:rPr lang="en-US" dirty="0" smtClean="0"/>
              <a:t>They are not aware that they are enemies of the Cross.</a:t>
            </a:r>
          </a:p>
          <a:p>
            <a:endParaRPr lang="en-US" dirty="0"/>
          </a:p>
        </p:txBody>
      </p:sp>
    </p:spTree>
    <p:extLst>
      <p:ext uri="{BB962C8B-B14F-4D97-AF65-F5344CB8AC3E}">
        <p14:creationId xmlns:p14="http://schemas.microsoft.com/office/powerpoint/2010/main" val="333330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normAutofit/>
          </a:bodyPr>
          <a:lstStyle/>
          <a:p>
            <a:r>
              <a:rPr lang="en-US" dirty="0" smtClean="0"/>
              <a:t>Believers who are not faithful. (attendance, speech, action).</a:t>
            </a:r>
          </a:p>
          <a:p>
            <a:r>
              <a:rPr lang="en-US" dirty="0" smtClean="0"/>
              <a:t>Believers who are not united in practice or doctrine or actions.</a:t>
            </a:r>
          </a:p>
          <a:p>
            <a:r>
              <a:rPr lang="en-US" dirty="0" smtClean="0"/>
              <a:t>Believers who wrest or twist the scriptures to promote their own thoughts or to soothe their own conscience.</a:t>
            </a:r>
          </a:p>
          <a:p>
            <a:r>
              <a:rPr lang="en-US" dirty="0" smtClean="0"/>
              <a:t>Believers who do not accept all of the Truth.</a:t>
            </a:r>
          </a:p>
        </p:txBody>
      </p:sp>
    </p:spTree>
    <p:extLst>
      <p:ext uri="{BB962C8B-B14F-4D97-AF65-F5344CB8AC3E}">
        <p14:creationId xmlns:p14="http://schemas.microsoft.com/office/powerpoint/2010/main" val="274533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lstStyle/>
          <a:p>
            <a:r>
              <a:rPr lang="en-US" dirty="0" smtClean="0"/>
              <a:t>Hypocrites. </a:t>
            </a:r>
          </a:p>
          <a:p>
            <a:r>
              <a:rPr lang="en-US" dirty="0" smtClean="0"/>
              <a:t>Believers who are stumbling blocks to others.</a:t>
            </a:r>
          </a:p>
          <a:p>
            <a:r>
              <a:rPr lang="en-US" dirty="0" smtClean="0"/>
              <a:t>Believers who cause division among the brethren. </a:t>
            </a:r>
          </a:p>
          <a:p>
            <a:r>
              <a:rPr lang="en-US" dirty="0" smtClean="0"/>
              <a:t>Believers who are not spiritually minded.</a:t>
            </a:r>
          </a:p>
          <a:p>
            <a:r>
              <a:rPr lang="en-US" dirty="0" smtClean="0"/>
              <a:t>These people are enemies and do not even know it. </a:t>
            </a:r>
          </a:p>
          <a:p>
            <a:endParaRPr lang="en-US" dirty="0" smtClean="0"/>
          </a:p>
          <a:p>
            <a:endParaRPr lang="en-US" dirty="0"/>
          </a:p>
        </p:txBody>
      </p:sp>
    </p:spTree>
    <p:extLst>
      <p:ext uri="{BB962C8B-B14F-4D97-AF65-F5344CB8AC3E}">
        <p14:creationId xmlns:p14="http://schemas.microsoft.com/office/powerpoint/2010/main" val="368123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NOT To Be An Enemy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Therefore we must make certain about His calling, We must pay the more </a:t>
            </a:r>
            <a:r>
              <a:rPr lang="en-US" dirty="0" smtClean="0"/>
              <a:t>earnest </a:t>
            </a:r>
            <a:r>
              <a:rPr lang="en-US" dirty="0"/>
              <a:t>heed to His words. We must stand fast in our faith and practice and teachings. We must make every effort to maintain unity without compromise of the truth.</a:t>
            </a:r>
            <a:endParaRPr lang="en-US" dirty="0" smtClean="0"/>
          </a:p>
          <a:p>
            <a:r>
              <a:rPr lang="en-US" dirty="0"/>
              <a:t>How does one come to find out they are enemies of the Cross.</a:t>
            </a:r>
            <a:endParaRPr lang="en-US" dirty="0" smtClean="0"/>
          </a:p>
          <a:p>
            <a:r>
              <a:rPr lang="en-US" dirty="0"/>
              <a:t>By the knowledge of the Son of God.</a:t>
            </a:r>
            <a:endParaRPr lang="en-US" dirty="0" smtClean="0"/>
          </a:p>
          <a:p>
            <a:r>
              <a:rPr lang="en-US" dirty="0"/>
              <a:t>By study to be able to rightly divide the meanings of the scriptures.</a:t>
            </a:r>
            <a:endParaRPr lang="en-US" dirty="0" smtClean="0"/>
          </a:p>
          <a:p>
            <a:endParaRPr lang="en-US" dirty="0"/>
          </a:p>
        </p:txBody>
      </p:sp>
    </p:spTree>
    <p:extLst>
      <p:ext uri="{BB962C8B-B14F-4D97-AF65-F5344CB8AC3E}">
        <p14:creationId xmlns:p14="http://schemas.microsoft.com/office/powerpoint/2010/main" val="271913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NOT To Be An Enemy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prayer.</a:t>
            </a:r>
          </a:p>
          <a:p>
            <a:r>
              <a:rPr lang="en-US" dirty="0" smtClean="0"/>
              <a:t>By effort.</a:t>
            </a:r>
          </a:p>
          <a:p>
            <a:r>
              <a:rPr lang="en-US" dirty="0" smtClean="0"/>
              <a:t>By godly leaders and faithful brethren to help each other.</a:t>
            </a:r>
          </a:p>
          <a:p>
            <a:r>
              <a:rPr lang="en-US" dirty="0" smtClean="0"/>
              <a:t>By denying themselves and taking up their own crosses.</a:t>
            </a:r>
          </a:p>
          <a:p>
            <a:r>
              <a:rPr lang="en-US" dirty="0" smtClean="0"/>
              <a:t>By casting all our care on Him.</a:t>
            </a:r>
          </a:p>
          <a:p>
            <a:r>
              <a:rPr lang="en-US" dirty="0" smtClean="0"/>
              <a:t>By obedience to all His word.</a:t>
            </a:r>
          </a:p>
          <a:p>
            <a:r>
              <a:rPr lang="en-US" dirty="0" smtClean="0"/>
              <a:t>By faithfulness in living.</a:t>
            </a:r>
          </a:p>
          <a:p>
            <a:endParaRPr lang="en-US" dirty="0"/>
          </a:p>
        </p:txBody>
      </p:sp>
    </p:spTree>
    <p:extLst>
      <p:ext uri="{BB962C8B-B14F-4D97-AF65-F5344CB8AC3E}">
        <p14:creationId xmlns:p14="http://schemas.microsoft.com/office/powerpoint/2010/main" val="276823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600200"/>
            <a:ext cx="8534400" cy="5105400"/>
          </a:xfrm>
        </p:spPr>
        <p:txBody>
          <a:bodyPr>
            <a:normAutofit lnSpcReduction="10000"/>
          </a:bodyPr>
          <a:lstStyle/>
          <a:p>
            <a:r>
              <a:rPr lang="en-US" dirty="0" smtClean="0"/>
              <a:t>There are many in our world who are enemies of the Cross.</a:t>
            </a:r>
          </a:p>
          <a:p>
            <a:r>
              <a:rPr lang="en-US" dirty="0" smtClean="0"/>
              <a:t>Enemies of everything the cross represents.</a:t>
            </a:r>
          </a:p>
          <a:p>
            <a:r>
              <a:rPr lang="en-US" dirty="0" smtClean="0"/>
              <a:t>We saw the usage of the words in the scriptures.</a:t>
            </a:r>
          </a:p>
          <a:p>
            <a:r>
              <a:rPr lang="en-US" dirty="0" smtClean="0"/>
              <a:t>We learned the characteristics of these enemies.</a:t>
            </a:r>
          </a:p>
          <a:p>
            <a:r>
              <a:rPr lang="en-US" dirty="0" smtClean="0"/>
              <a:t>We learned how NOT to be an enemy</a:t>
            </a:r>
          </a:p>
          <a:p>
            <a:r>
              <a:rPr lang="en-US" dirty="0" smtClean="0"/>
              <a:t>Have you the courage to repent of this sin of being an enemy of the cross?</a:t>
            </a:r>
            <a:endParaRPr lang="en-US" dirty="0"/>
          </a:p>
        </p:txBody>
      </p:sp>
    </p:spTree>
    <p:extLst>
      <p:ext uri="{BB962C8B-B14F-4D97-AF65-F5344CB8AC3E}">
        <p14:creationId xmlns:p14="http://schemas.microsoft.com/office/powerpoint/2010/main" val="3035716816"/>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It seems like there are enemies of the cross of Christ everywhere.</a:t>
            </a:r>
          </a:p>
          <a:p>
            <a:r>
              <a:rPr lang="en-US" dirty="0" smtClean="0"/>
              <a:t>While we expect them to be atheists, Muslims, and other religious bodies,</a:t>
            </a:r>
          </a:p>
          <a:p>
            <a:r>
              <a:rPr lang="en-US" dirty="0" smtClean="0"/>
              <a:t>Sadly there are many enemies of the cross that come from the rank and file of those claiming to be Christians.</a:t>
            </a:r>
            <a:endParaRPr lang="en-US" dirty="0"/>
          </a:p>
        </p:txBody>
      </p:sp>
    </p:spTree>
    <p:extLst>
      <p:ext uri="{BB962C8B-B14F-4D97-AF65-F5344CB8AC3E}">
        <p14:creationId xmlns:p14="http://schemas.microsoft.com/office/powerpoint/2010/main" val="62282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lnSpcReduction="10000"/>
          </a:bodyPr>
          <a:lstStyle/>
          <a:p>
            <a:r>
              <a:rPr lang="en-US" dirty="0"/>
              <a:t>Enemies refers to those opposed or against a person or object or principle or </a:t>
            </a:r>
            <a:r>
              <a:rPr lang="en-US" dirty="0" smtClean="0"/>
              <a:t>thing. Whether </a:t>
            </a:r>
            <a:r>
              <a:rPr lang="en-US" dirty="0"/>
              <a:t>by hatred, choice or even ignorance.</a:t>
            </a:r>
            <a:endParaRPr lang="en-US" dirty="0" smtClean="0"/>
          </a:p>
          <a:p>
            <a:r>
              <a:rPr lang="en-US" dirty="0"/>
              <a:t>The cross is mentioned several ways in scripture.</a:t>
            </a:r>
            <a:r>
              <a:rPr lang="en-US" dirty="0" smtClean="0"/>
              <a:t> </a:t>
            </a:r>
          </a:p>
          <a:p>
            <a:r>
              <a:rPr lang="en-US" dirty="0"/>
              <a:t>STAUROS; cross from word which means "to stand" A stake for execution, an instrument for torture for punishment. </a:t>
            </a:r>
            <a:endParaRPr lang="en-US" dirty="0" smtClean="0"/>
          </a:p>
          <a:p>
            <a:r>
              <a:rPr lang="en-US" dirty="0" smtClean="0"/>
              <a:t>There are several meanings found in the Bible.</a:t>
            </a:r>
          </a:p>
          <a:p>
            <a:endParaRPr lang="en-US" dirty="0"/>
          </a:p>
        </p:txBody>
      </p:sp>
    </p:spTree>
    <p:extLst>
      <p:ext uri="{BB962C8B-B14F-4D97-AF65-F5344CB8AC3E}">
        <p14:creationId xmlns:p14="http://schemas.microsoft.com/office/powerpoint/2010/main" val="89854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Usage</a:t>
            </a:r>
            <a:endParaRPr lang="en-US" dirty="0"/>
          </a:p>
        </p:txBody>
      </p:sp>
      <p:sp>
        <p:nvSpPr>
          <p:cNvPr id="3" name="Content Placeholder 2"/>
          <p:cNvSpPr>
            <a:spLocks noGrp="1"/>
          </p:cNvSpPr>
          <p:nvPr>
            <p:ph idx="1"/>
          </p:nvPr>
        </p:nvSpPr>
        <p:spPr>
          <a:xfrm>
            <a:off x="152400" y="1600200"/>
            <a:ext cx="8534400" cy="5105400"/>
          </a:xfrm>
        </p:spPr>
        <p:txBody>
          <a:bodyPr>
            <a:normAutofit fontScale="77500" lnSpcReduction="20000"/>
          </a:bodyPr>
          <a:lstStyle/>
          <a:p>
            <a:r>
              <a:rPr lang="en-US" dirty="0"/>
              <a:t>A Roman cross consisting of a straight and erected piece of wood fixed in the earth with a transverse beam fastened across its top and another piece of wood projecting from the upright piece nearer the bottom on which the crucified person's feet were nailed as the cross on which the Lord Jesus suffered.</a:t>
            </a:r>
            <a:endParaRPr lang="en-US" dirty="0" smtClean="0"/>
          </a:p>
          <a:p>
            <a:r>
              <a:rPr lang="en-US" dirty="0"/>
              <a:t>Matthew 27:32 (NKJV) Now as they came out, they found a man of Cyrene, Simon by name. Him they compelled to bear His cross. </a:t>
            </a:r>
            <a:endParaRPr lang="en-US" dirty="0" smtClean="0"/>
          </a:p>
          <a:p>
            <a:r>
              <a:rPr lang="en-US" dirty="0"/>
              <a:t>Matthew 27:40 (NKJV) and saying, "You who destroy the temple and build it in three days, save Yourself! If You are the Son of God, come down from the cross." </a:t>
            </a:r>
            <a:endParaRPr lang="en-US" dirty="0" smtClean="0"/>
          </a:p>
          <a:p>
            <a:r>
              <a:rPr lang="en-US" dirty="0"/>
              <a:t>Matthew 27:42 (NKJV) "He saved others; Himself He cannot save. If He is the King of Israel, let Him now come down from the cross, and we will believe Him. </a:t>
            </a:r>
            <a:endParaRPr lang="en-US" dirty="0" smtClean="0"/>
          </a:p>
          <a:p>
            <a:endParaRPr lang="en-US" dirty="0"/>
          </a:p>
        </p:txBody>
      </p:sp>
    </p:spTree>
    <p:extLst>
      <p:ext uri="{BB962C8B-B14F-4D97-AF65-F5344CB8AC3E}">
        <p14:creationId xmlns:p14="http://schemas.microsoft.com/office/powerpoint/2010/main" val="130022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Usage</a:t>
            </a:r>
            <a:endParaRPr lang="en-US" dirty="0"/>
          </a:p>
        </p:txBody>
      </p:sp>
      <p:sp>
        <p:nvSpPr>
          <p:cNvPr id="3" name="Content Placeholder 2"/>
          <p:cNvSpPr>
            <a:spLocks noGrp="1"/>
          </p:cNvSpPr>
          <p:nvPr>
            <p:ph idx="1"/>
          </p:nvPr>
        </p:nvSpPr>
        <p:spPr>
          <a:xfrm>
            <a:off x="228600" y="1371600"/>
            <a:ext cx="8686800" cy="5257800"/>
          </a:xfrm>
        </p:spPr>
        <p:txBody>
          <a:bodyPr>
            <a:normAutofit fontScale="70000" lnSpcReduction="20000"/>
          </a:bodyPr>
          <a:lstStyle/>
          <a:p>
            <a:r>
              <a:rPr lang="en-US" dirty="0" smtClean="0"/>
              <a:t>It </a:t>
            </a:r>
            <a:r>
              <a:rPr lang="en-US" dirty="0"/>
              <a:t>refers to the whole passion of Christ and the merit of His sufferings and death.</a:t>
            </a:r>
            <a:endParaRPr lang="en-US" dirty="0" smtClean="0"/>
          </a:p>
          <a:p>
            <a:r>
              <a:rPr lang="en-US" dirty="0"/>
              <a:t>Galatians 6:14 (NKJV) But God forbid that I should boast except in the cross of our Lord Jesus Christ, by whom the world has been crucified to me, and I to the world. </a:t>
            </a:r>
            <a:endParaRPr lang="en-US" dirty="0" smtClean="0"/>
          </a:p>
          <a:p>
            <a:r>
              <a:rPr lang="en-US" dirty="0"/>
              <a:t>Ephesians 2:16 (NKJV) and that He might reconcile them both to God in one body through the cross, thereby putting to death the enmity. </a:t>
            </a:r>
            <a:endParaRPr lang="en-US" dirty="0" smtClean="0"/>
          </a:p>
          <a:p>
            <a:r>
              <a:rPr lang="en-US" dirty="0"/>
              <a:t>and also the doctrine concerning these</a:t>
            </a:r>
            <a:endParaRPr lang="en-US" dirty="0" smtClean="0"/>
          </a:p>
          <a:p>
            <a:r>
              <a:rPr lang="en-US" dirty="0"/>
              <a:t>1 Corinthians 1:17 (NKJV) For Christ did not send me to baptize, but to preach the gospel, not with wisdom of words, lest the cross of Christ should be made of no effect. </a:t>
            </a:r>
            <a:endParaRPr lang="en-US" dirty="0" smtClean="0"/>
          </a:p>
          <a:p>
            <a:r>
              <a:rPr lang="en-US" dirty="0"/>
              <a:t>1 Corinthians 1:18 (NKJV) For the message of the cross is foolishness to those who are perishing, but to us who are being saved it is the power of God. </a:t>
            </a:r>
            <a:endParaRPr lang="en-US" dirty="0" smtClean="0"/>
          </a:p>
          <a:p>
            <a:r>
              <a:rPr lang="en-US" dirty="0"/>
              <a:t>Galatians 6:12 (NKJV) As many as desire to make a good showing in the flesh, these would compel you to be circumcised, only that they may not suffer persecution for the cross of Christ. </a:t>
            </a:r>
            <a:endParaRPr lang="en-US" dirty="0" smtClean="0"/>
          </a:p>
          <a:p>
            <a:pPr marL="0" indent="0">
              <a:buNone/>
            </a:pPr>
            <a:endParaRPr lang="en-US" dirty="0"/>
          </a:p>
        </p:txBody>
      </p:sp>
    </p:spTree>
    <p:extLst>
      <p:ext uri="{BB962C8B-B14F-4D97-AF65-F5344CB8AC3E}">
        <p14:creationId xmlns:p14="http://schemas.microsoft.com/office/powerpoint/2010/main" val="103925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Usage</a:t>
            </a:r>
            <a:endParaRPr lang="en-US" dirty="0"/>
          </a:p>
        </p:txBody>
      </p:sp>
      <p:sp>
        <p:nvSpPr>
          <p:cNvPr id="3" name="Content Placeholder 2"/>
          <p:cNvSpPr>
            <a:spLocks noGrp="1"/>
          </p:cNvSpPr>
          <p:nvPr>
            <p:ph idx="1"/>
          </p:nvPr>
        </p:nvSpPr>
        <p:spPr>
          <a:xfrm>
            <a:off x="228600" y="1295400"/>
            <a:ext cx="8763000" cy="5486400"/>
          </a:xfrm>
        </p:spPr>
        <p:txBody>
          <a:bodyPr>
            <a:normAutofit fontScale="85000" lnSpcReduction="20000"/>
          </a:bodyPr>
          <a:lstStyle/>
          <a:p>
            <a:r>
              <a:rPr lang="en-US" dirty="0"/>
              <a:t>It denotes that portion of affliction which is endured by pious and good men as a trial of their faith and to conform them to the example of their crucified Master</a:t>
            </a:r>
            <a:endParaRPr lang="en-US" dirty="0" smtClean="0"/>
          </a:p>
          <a:p>
            <a:r>
              <a:rPr lang="en-US" dirty="0"/>
              <a:t>Matthew 10:38 (NKJV) "And he who does not take his cross and follow after Me is not worthy of Me. </a:t>
            </a:r>
            <a:endParaRPr lang="en-US" dirty="0" smtClean="0"/>
          </a:p>
          <a:p>
            <a:r>
              <a:rPr lang="en-US" dirty="0"/>
              <a:t>Matthew 16:24 (NKJV) Then Jesus said to His disciples, "If anyone desires to come after Me, let him deny himself, and take up his cross, and follow Me. </a:t>
            </a:r>
            <a:endParaRPr lang="en-US" dirty="0" smtClean="0"/>
          </a:p>
          <a:p>
            <a:r>
              <a:rPr lang="en-US" dirty="0"/>
              <a:t>Mark 10:21 (NKJV) Then Jesus, looking at him, loved him, and said to him, "One thing you lack: Go your way, sell whatever you have and give to the poor, and you will have treasure in heaven; and come, take up the cross, and follow Me." </a:t>
            </a:r>
            <a:endParaRPr lang="en-US" dirty="0" smtClean="0"/>
          </a:p>
          <a:p>
            <a:r>
              <a:rPr lang="en-US" dirty="0"/>
              <a:t>Luke 14:27 (NKJV) "And whoever does not bear his cross and come after Me cannot be My disciple. </a:t>
            </a:r>
            <a:endParaRPr lang="en-US" dirty="0" smtClean="0"/>
          </a:p>
          <a:p>
            <a:pPr marL="0" indent="0">
              <a:buNone/>
            </a:pPr>
            <a:endParaRPr lang="en-US" dirty="0"/>
          </a:p>
        </p:txBody>
      </p:sp>
    </p:spTree>
    <p:extLst>
      <p:ext uri="{BB962C8B-B14F-4D97-AF65-F5344CB8AC3E}">
        <p14:creationId xmlns:p14="http://schemas.microsoft.com/office/powerpoint/2010/main" val="192624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Usage</a:t>
            </a:r>
            <a:endParaRPr lang="en-US" dirty="0"/>
          </a:p>
        </p:txBody>
      </p:sp>
      <p:sp>
        <p:nvSpPr>
          <p:cNvPr id="3" name="Content Placeholder 2"/>
          <p:cNvSpPr>
            <a:spLocks noGrp="1"/>
          </p:cNvSpPr>
          <p:nvPr>
            <p:ph idx="1"/>
          </p:nvPr>
        </p:nvSpPr>
        <p:spPr>
          <a:xfrm>
            <a:off x="76200" y="1371600"/>
            <a:ext cx="8991600" cy="5334000"/>
          </a:xfrm>
        </p:spPr>
        <p:txBody>
          <a:bodyPr>
            <a:normAutofit fontScale="85000" lnSpcReduction="10000"/>
          </a:bodyPr>
          <a:lstStyle/>
          <a:p>
            <a:r>
              <a:rPr lang="en-US" dirty="0"/>
              <a:t>The expressions of taking up or carrying the cross allude to the Roman custom of making the criminal carry the cross on which he was to suffer.</a:t>
            </a:r>
            <a:endParaRPr lang="en-US" dirty="0" smtClean="0"/>
          </a:p>
          <a:p>
            <a:r>
              <a:rPr lang="en-US" dirty="0"/>
              <a:t>John 19:17 (NKJV) And He, bearing His cross, went out to a place called the Place of a Skull, which is called in Hebrew, Golgotha, </a:t>
            </a:r>
            <a:endParaRPr lang="en-US" dirty="0" smtClean="0"/>
          </a:p>
          <a:p>
            <a:r>
              <a:rPr lang="en-US" dirty="0"/>
              <a:t>Some authors in the New Testament speak of this action as a sacrifice. Paul seems to indicate that it was not the sacrifice alone but that the blood shed was of Holy origin, thus producing the redemption that God could accept.</a:t>
            </a:r>
            <a:endParaRPr lang="en-US" dirty="0" smtClean="0"/>
          </a:p>
          <a:p>
            <a:r>
              <a:rPr lang="en-US" dirty="0"/>
              <a:t>Colossians 1:20 (NKJV) and by Him to reconcile all things to Himself, by Him, whether things on earth or things in heaven, having made peace through the blood of His cross. </a:t>
            </a:r>
            <a:endParaRPr lang="en-US" dirty="0" smtClean="0"/>
          </a:p>
          <a:p>
            <a:pPr marL="0" indent="0">
              <a:buNone/>
            </a:pPr>
            <a:endParaRPr lang="en-US" dirty="0"/>
          </a:p>
        </p:txBody>
      </p:sp>
    </p:spTree>
    <p:extLst>
      <p:ext uri="{BB962C8B-B14F-4D97-AF65-F5344CB8AC3E}">
        <p14:creationId xmlns:p14="http://schemas.microsoft.com/office/powerpoint/2010/main" val="399261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Usage</a:t>
            </a:r>
            <a:endParaRPr lang="en-US" dirty="0"/>
          </a:p>
        </p:txBody>
      </p:sp>
      <p:sp>
        <p:nvSpPr>
          <p:cNvPr id="3" name="Content Placeholder 2"/>
          <p:cNvSpPr>
            <a:spLocks noGrp="1"/>
          </p:cNvSpPr>
          <p:nvPr>
            <p:ph idx="1"/>
          </p:nvPr>
        </p:nvSpPr>
        <p:spPr>
          <a:xfrm>
            <a:off x="152400" y="1371600"/>
            <a:ext cx="8915400" cy="5334000"/>
          </a:xfrm>
        </p:spPr>
        <p:txBody>
          <a:bodyPr>
            <a:normAutofit fontScale="77500" lnSpcReduction="20000"/>
          </a:bodyPr>
          <a:lstStyle/>
          <a:p>
            <a:r>
              <a:rPr lang="en-US" dirty="0" smtClean="0"/>
              <a:t>Philippians 2:8 (NKJV) And being found in appearance as a man, He humbled Himself and became obedient to the point of death, even the death of the cross. </a:t>
            </a:r>
          </a:p>
          <a:p>
            <a:r>
              <a:rPr lang="en-US" dirty="0" smtClean="0"/>
              <a:t>Colossians 2:14 (NKJV) having wiped out the handwriting of requirements that was against us, which was contrary to us. And He has taken it out of the way, having nailed it to the cross. </a:t>
            </a:r>
          </a:p>
          <a:p>
            <a:r>
              <a:rPr lang="en-US" dirty="0" smtClean="0"/>
              <a:t>Hebrews 12:2 (NKJV) looking unto Jesus, the author and finisher of our faith, who for the joy that was set before Him endured the cross, despising the shame, and has sat down at the right hand of the throne of God. </a:t>
            </a:r>
          </a:p>
          <a:p>
            <a:r>
              <a:rPr lang="en-US" dirty="0" smtClean="0"/>
              <a:t>Some sections of scripture that refer to the cross just mean the wooden instrument used in the death of Jesus Christ. But we will see that the cross means even more. Some of the more important uses deals with the cross as the doctrine or system that it represents.</a:t>
            </a:r>
          </a:p>
          <a:p>
            <a:endParaRPr lang="en-US" dirty="0"/>
          </a:p>
        </p:txBody>
      </p:sp>
    </p:spTree>
    <p:extLst>
      <p:ext uri="{BB962C8B-B14F-4D97-AF65-F5344CB8AC3E}">
        <p14:creationId xmlns:p14="http://schemas.microsoft.com/office/powerpoint/2010/main" val="402137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Of The Cross</a:t>
            </a:r>
            <a:endParaRPr lang="en-US" dirty="0"/>
          </a:p>
        </p:txBody>
      </p:sp>
      <p:sp>
        <p:nvSpPr>
          <p:cNvPr id="3" name="Content Placeholder 2"/>
          <p:cNvSpPr>
            <a:spLocks noGrp="1"/>
          </p:cNvSpPr>
          <p:nvPr>
            <p:ph idx="1"/>
          </p:nvPr>
        </p:nvSpPr>
        <p:spPr/>
        <p:txBody>
          <a:bodyPr/>
          <a:lstStyle/>
          <a:p>
            <a:r>
              <a:rPr lang="en-US" dirty="0"/>
              <a:t>Let's look at the characteristics of the enemies of the cross.</a:t>
            </a:r>
            <a:endParaRPr lang="en-US" dirty="0" smtClean="0"/>
          </a:p>
          <a:p>
            <a:r>
              <a:rPr lang="en-US" dirty="0"/>
              <a:t>v.19 </a:t>
            </a:r>
            <a:r>
              <a:rPr lang="en-US" dirty="0" smtClean="0"/>
              <a:t>whose end </a:t>
            </a:r>
            <a:r>
              <a:rPr lang="en-US" dirty="0"/>
              <a:t>is destruction</a:t>
            </a:r>
            <a:endParaRPr lang="en-US" dirty="0" smtClean="0"/>
          </a:p>
          <a:p>
            <a:r>
              <a:rPr lang="en-US" dirty="0" smtClean="0"/>
              <a:t>Whose god </a:t>
            </a:r>
            <a:r>
              <a:rPr lang="en-US" dirty="0"/>
              <a:t>is their appetite</a:t>
            </a:r>
            <a:endParaRPr lang="en-US" dirty="0" smtClean="0"/>
          </a:p>
          <a:p>
            <a:r>
              <a:rPr lang="en-US" dirty="0" smtClean="0"/>
              <a:t>Whose glory </a:t>
            </a:r>
            <a:r>
              <a:rPr lang="en-US" dirty="0"/>
              <a:t>is in their shame</a:t>
            </a:r>
            <a:endParaRPr lang="en-US" dirty="0" smtClean="0"/>
          </a:p>
          <a:p>
            <a:r>
              <a:rPr lang="en-US" dirty="0" smtClean="0"/>
              <a:t>Who set </a:t>
            </a:r>
            <a:r>
              <a:rPr lang="en-US" dirty="0"/>
              <a:t>their minds on earthly things</a:t>
            </a:r>
            <a:r>
              <a:rPr lang="en-US" dirty="0" smtClean="0"/>
              <a:t>.</a:t>
            </a:r>
          </a:p>
          <a:p>
            <a:r>
              <a:rPr lang="en-US" dirty="0" smtClean="0"/>
              <a:t>Let us notice some categories of people who fit this description.</a:t>
            </a:r>
          </a:p>
          <a:p>
            <a:endParaRPr lang="en-US" dirty="0"/>
          </a:p>
        </p:txBody>
      </p:sp>
    </p:spTree>
    <p:extLst>
      <p:ext uri="{BB962C8B-B14F-4D97-AF65-F5344CB8AC3E}">
        <p14:creationId xmlns:p14="http://schemas.microsoft.com/office/powerpoint/2010/main" val="150089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1707</Words>
  <Application>Microsoft Office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Who Are The Enemies Of The Cross?</vt:lpstr>
      <vt:lpstr>Introduction</vt:lpstr>
      <vt:lpstr>Definitions</vt:lpstr>
      <vt:lpstr>New Testament Usage</vt:lpstr>
      <vt:lpstr>New Testament Usage</vt:lpstr>
      <vt:lpstr>New Testament Usage</vt:lpstr>
      <vt:lpstr>New Testament Usage</vt:lpstr>
      <vt:lpstr>New Testament Usage</vt:lpstr>
      <vt:lpstr>Enemies Of The Cross</vt:lpstr>
      <vt:lpstr>Enemies Of The Cross</vt:lpstr>
      <vt:lpstr>Enemies Of The Cross</vt:lpstr>
      <vt:lpstr>Enemies Of The Cross</vt:lpstr>
      <vt:lpstr>Enemies Of The Cross</vt:lpstr>
      <vt:lpstr>Enemies Of The Cross</vt:lpstr>
      <vt:lpstr>How NOT To Be An Enemy</vt:lpstr>
      <vt:lpstr>How NOT To Be An Enemy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The Enemies Of The Cross?</dc:title>
  <dc:creator>Aarons</dc:creator>
  <cp:lastModifiedBy>Aarons</cp:lastModifiedBy>
  <cp:revision>6</cp:revision>
  <dcterms:created xsi:type="dcterms:W3CDTF">2013-11-07T22:23:35Z</dcterms:created>
  <dcterms:modified xsi:type="dcterms:W3CDTF">2013-11-08T04:56:13Z</dcterms:modified>
</cp:coreProperties>
</file>