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7" r:id="rId4"/>
    <p:sldId id="258" r:id="rId5"/>
    <p:sldId id="274" r:id="rId6"/>
    <p:sldId id="273" r:id="rId7"/>
    <p:sldId id="278" r:id="rId8"/>
    <p:sldId id="275" r:id="rId9"/>
    <p:sldId id="276" r:id="rId10"/>
    <p:sldId id="259" r:id="rId11"/>
    <p:sldId id="271" r:id="rId12"/>
    <p:sldId id="272" r:id="rId13"/>
    <p:sldId id="260" r:id="rId14"/>
    <p:sldId id="268" r:id="rId15"/>
    <p:sldId id="269" r:id="rId16"/>
    <p:sldId id="270" r:id="rId17"/>
    <p:sldId id="261" r:id="rId18"/>
    <p:sldId id="267" r:id="rId19"/>
    <p:sldId id="262" r:id="rId20"/>
    <p:sldId id="266" r:id="rId21"/>
    <p:sldId id="263" r:id="rId22"/>
    <p:sldId id="265" r:id="rId23"/>
    <p:sldId id="264"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ADE"/>
    <a:srgbClr val="377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142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46B48B-F76C-42A6-BF36-E5B1BE36DB8F}"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71BEA-C8E4-441E-9979-0DD2F29FD782}" type="slidenum">
              <a:rPr lang="en-US" smtClean="0"/>
              <a:t>‹#›</a:t>
            </a:fld>
            <a:endParaRPr lang="en-US"/>
          </a:p>
        </p:txBody>
      </p:sp>
    </p:spTree>
    <p:extLst>
      <p:ext uri="{BB962C8B-B14F-4D97-AF65-F5344CB8AC3E}">
        <p14:creationId xmlns:p14="http://schemas.microsoft.com/office/powerpoint/2010/main" val="117565343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6B48B-F76C-42A6-BF36-E5B1BE36DB8F}"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71BEA-C8E4-441E-9979-0DD2F29FD782}" type="slidenum">
              <a:rPr lang="en-US" smtClean="0"/>
              <a:t>‹#›</a:t>
            </a:fld>
            <a:endParaRPr lang="en-US"/>
          </a:p>
        </p:txBody>
      </p:sp>
    </p:spTree>
    <p:extLst>
      <p:ext uri="{BB962C8B-B14F-4D97-AF65-F5344CB8AC3E}">
        <p14:creationId xmlns:p14="http://schemas.microsoft.com/office/powerpoint/2010/main" val="137786761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6B48B-F76C-42A6-BF36-E5B1BE36DB8F}"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71BEA-C8E4-441E-9979-0DD2F29FD782}" type="slidenum">
              <a:rPr lang="en-US" smtClean="0"/>
              <a:t>‹#›</a:t>
            </a:fld>
            <a:endParaRPr lang="en-US"/>
          </a:p>
        </p:txBody>
      </p:sp>
    </p:spTree>
    <p:extLst>
      <p:ext uri="{BB962C8B-B14F-4D97-AF65-F5344CB8AC3E}">
        <p14:creationId xmlns:p14="http://schemas.microsoft.com/office/powerpoint/2010/main" val="369464511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6B48B-F76C-42A6-BF36-E5B1BE36DB8F}"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71BEA-C8E4-441E-9979-0DD2F29FD782}" type="slidenum">
              <a:rPr lang="en-US" smtClean="0"/>
              <a:t>‹#›</a:t>
            </a:fld>
            <a:endParaRPr lang="en-US"/>
          </a:p>
        </p:txBody>
      </p:sp>
    </p:spTree>
    <p:extLst>
      <p:ext uri="{BB962C8B-B14F-4D97-AF65-F5344CB8AC3E}">
        <p14:creationId xmlns:p14="http://schemas.microsoft.com/office/powerpoint/2010/main" val="183551323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46B48B-F76C-42A6-BF36-E5B1BE36DB8F}"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671BEA-C8E4-441E-9979-0DD2F29FD782}" type="slidenum">
              <a:rPr lang="en-US" smtClean="0"/>
              <a:t>‹#›</a:t>
            </a:fld>
            <a:endParaRPr lang="en-US"/>
          </a:p>
        </p:txBody>
      </p:sp>
    </p:spTree>
    <p:extLst>
      <p:ext uri="{BB962C8B-B14F-4D97-AF65-F5344CB8AC3E}">
        <p14:creationId xmlns:p14="http://schemas.microsoft.com/office/powerpoint/2010/main" val="340162496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46B48B-F76C-42A6-BF36-E5B1BE36DB8F}" type="datetimeFigureOut">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671BEA-C8E4-441E-9979-0DD2F29FD782}" type="slidenum">
              <a:rPr lang="en-US" smtClean="0"/>
              <a:t>‹#›</a:t>
            </a:fld>
            <a:endParaRPr lang="en-US"/>
          </a:p>
        </p:txBody>
      </p:sp>
    </p:spTree>
    <p:extLst>
      <p:ext uri="{BB962C8B-B14F-4D97-AF65-F5344CB8AC3E}">
        <p14:creationId xmlns:p14="http://schemas.microsoft.com/office/powerpoint/2010/main" val="148714166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46B48B-F76C-42A6-BF36-E5B1BE36DB8F}" type="datetimeFigureOut">
              <a:rPr lang="en-US" smtClean="0"/>
              <a:t>2/16/2016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671BEA-C8E4-441E-9979-0DD2F29FD782}" type="slidenum">
              <a:rPr lang="en-US" smtClean="0"/>
              <a:t>‹#›</a:t>
            </a:fld>
            <a:endParaRPr lang="en-US"/>
          </a:p>
        </p:txBody>
      </p:sp>
    </p:spTree>
    <p:extLst>
      <p:ext uri="{BB962C8B-B14F-4D97-AF65-F5344CB8AC3E}">
        <p14:creationId xmlns:p14="http://schemas.microsoft.com/office/powerpoint/2010/main" val="357807817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46B48B-F76C-42A6-BF36-E5B1BE36DB8F}" type="datetimeFigureOut">
              <a:rPr lang="en-US" smtClean="0"/>
              <a:t>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671BEA-C8E4-441E-9979-0DD2F29FD782}" type="slidenum">
              <a:rPr lang="en-US" smtClean="0"/>
              <a:t>‹#›</a:t>
            </a:fld>
            <a:endParaRPr lang="en-US"/>
          </a:p>
        </p:txBody>
      </p:sp>
    </p:spTree>
    <p:extLst>
      <p:ext uri="{BB962C8B-B14F-4D97-AF65-F5344CB8AC3E}">
        <p14:creationId xmlns:p14="http://schemas.microsoft.com/office/powerpoint/2010/main" val="358893221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6B48B-F76C-42A6-BF36-E5B1BE36DB8F}" type="datetimeFigureOut">
              <a:rPr lang="en-US" smtClean="0"/>
              <a:t>2/16/2016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671BEA-C8E4-441E-9979-0DD2F29FD782}" type="slidenum">
              <a:rPr lang="en-US" smtClean="0"/>
              <a:t>‹#›</a:t>
            </a:fld>
            <a:endParaRPr lang="en-US"/>
          </a:p>
        </p:txBody>
      </p:sp>
    </p:spTree>
    <p:extLst>
      <p:ext uri="{BB962C8B-B14F-4D97-AF65-F5344CB8AC3E}">
        <p14:creationId xmlns:p14="http://schemas.microsoft.com/office/powerpoint/2010/main" val="193753592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6B48B-F76C-42A6-BF36-E5B1BE36DB8F}" type="datetimeFigureOut">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671BEA-C8E4-441E-9979-0DD2F29FD782}" type="slidenum">
              <a:rPr lang="en-US" smtClean="0"/>
              <a:t>‹#›</a:t>
            </a:fld>
            <a:endParaRPr lang="en-US"/>
          </a:p>
        </p:txBody>
      </p:sp>
    </p:spTree>
    <p:extLst>
      <p:ext uri="{BB962C8B-B14F-4D97-AF65-F5344CB8AC3E}">
        <p14:creationId xmlns:p14="http://schemas.microsoft.com/office/powerpoint/2010/main" val="1201314791"/>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6B48B-F76C-42A6-BF36-E5B1BE36DB8F}" type="datetimeFigureOut">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671BEA-C8E4-441E-9979-0DD2F29FD782}" type="slidenum">
              <a:rPr lang="en-US" smtClean="0"/>
              <a:t>‹#›</a:t>
            </a:fld>
            <a:endParaRPr lang="en-US"/>
          </a:p>
        </p:txBody>
      </p:sp>
    </p:spTree>
    <p:extLst>
      <p:ext uri="{BB962C8B-B14F-4D97-AF65-F5344CB8AC3E}">
        <p14:creationId xmlns:p14="http://schemas.microsoft.com/office/powerpoint/2010/main" val="127740517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alpha val="64000"/>
              </a:srgbClr>
            </a:gs>
            <a:gs pos="100000">
              <a:srgbClr val="156B13">
                <a:alpha val="24000"/>
              </a:srgb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46B48B-F76C-42A6-BF36-E5B1BE36DB8F}" type="datetimeFigureOut">
              <a:rPr lang="en-US" smtClean="0"/>
              <a:t>2/16/2016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71BEA-C8E4-441E-9979-0DD2F29FD782}" type="slidenum">
              <a:rPr lang="en-US" smtClean="0"/>
              <a:t>‹#›</a:t>
            </a:fld>
            <a:endParaRPr lang="en-US"/>
          </a:p>
        </p:txBody>
      </p:sp>
    </p:spTree>
    <p:extLst>
      <p:ext uri="{BB962C8B-B14F-4D97-AF65-F5344CB8AC3E}">
        <p14:creationId xmlns:p14="http://schemas.microsoft.com/office/powerpoint/2010/main" val="2774142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biblia.com/bible/nkjv/1%20Peter%202.21-23"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biblia.com/bible/nkjv/John%209.4" TargetMode="External"/><Relationship Id="rId2" Type="http://schemas.openxmlformats.org/officeDocument/2006/relationships/hyperlink" Target="http://biblia.com/bible/nkjv/Luke%202.%2049" TargetMode="External"/><Relationship Id="rId1" Type="http://schemas.openxmlformats.org/officeDocument/2006/relationships/slideLayout" Target="../slideLayouts/slideLayout2.xml"/><Relationship Id="rId5" Type="http://schemas.openxmlformats.org/officeDocument/2006/relationships/hyperlink" Target="http://biblia.com/bible/nkjv/John%2019.30" TargetMode="External"/><Relationship Id="rId4" Type="http://schemas.openxmlformats.org/officeDocument/2006/relationships/hyperlink" Target="http://biblia.com/bible/nkjv/John%2017.4"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biblia.com/bible/nkjv/Heb.%2010.36" TargetMode="External"/><Relationship Id="rId7" Type="http://schemas.openxmlformats.org/officeDocument/2006/relationships/hyperlink" Target="http://biblia.com/bible/nkjv/James%205.7%E2%80%938" TargetMode="External"/><Relationship Id="rId2" Type="http://schemas.openxmlformats.org/officeDocument/2006/relationships/hyperlink" Target="http://biblia.com/bible/nkjv/Galatians%206.9" TargetMode="External"/><Relationship Id="rId1" Type="http://schemas.openxmlformats.org/officeDocument/2006/relationships/slideLayout" Target="../slideLayouts/slideLayout2.xml"/><Relationship Id="rId6" Type="http://schemas.openxmlformats.org/officeDocument/2006/relationships/hyperlink" Target="http://biblia.com/bible/nkjv/Romans%202.7" TargetMode="External"/><Relationship Id="rId5" Type="http://schemas.openxmlformats.org/officeDocument/2006/relationships/hyperlink" Target="http://biblia.com/bible/nkjv/Matthew%2010.22" TargetMode="External"/><Relationship Id="rId4" Type="http://schemas.openxmlformats.org/officeDocument/2006/relationships/hyperlink" Target="http://biblia.com/bible/nkjv/1%20Corinthians%2015.58"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biblia.com/bible/nkjv/John%2014.1-3" TargetMode="External"/><Relationship Id="rId2" Type="http://schemas.openxmlformats.org/officeDocument/2006/relationships/hyperlink" Target="http://biblia.com/bible/nkjv/John%204.35" TargetMode="External"/><Relationship Id="rId1" Type="http://schemas.openxmlformats.org/officeDocument/2006/relationships/slideLayout" Target="../slideLayouts/slideLayout2.xml"/><Relationship Id="rId4" Type="http://schemas.openxmlformats.org/officeDocument/2006/relationships/hyperlink" Target="http://biblia.com/bible/nkjv/Genesis%2050.20"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biblia.com/bible/nkjv/Romans%208.28" TargetMode="External"/><Relationship Id="rId2" Type="http://schemas.openxmlformats.org/officeDocument/2006/relationships/hyperlink" Target="http://biblia.com/bible/nkjv/2%20Timothy%204.17" TargetMode="External"/><Relationship Id="rId1" Type="http://schemas.openxmlformats.org/officeDocument/2006/relationships/slideLayout" Target="../slideLayouts/slideLayout2.xml"/><Relationship Id="rId5" Type="http://schemas.openxmlformats.org/officeDocument/2006/relationships/hyperlink" Target="http://biblia.com/bible/nkjv/1%20John%205.4" TargetMode="External"/><Relationship Id="rId4" Type="http://schemas.openxmlformats.org/officeDocument/2006/relationships/hyperlink" Target="http://biblia.com/bible/nkjv/1%20John%204.4"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biblia.com/bible/nkjv/Acts%2010.38"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biblia.com/bible/nkjv/Matthew%2010.11-15" TargetMode="External"/><Relationship Id="rId2" Type="http://schemas.openxmlformats.org/officeDocument/2006/relationships/hyperlink" Target="http://biblia.com/bible/nkjv/Luke%204.43" TargetMode="External"/><Relationship Id="rId1" Type="http://schemas.openxmlformats.org/officeDocument/2006/relationships/slideLayout" Target="../slideLayouts/slideLayout2.xml"/><Relationship Id="rId5" Type="http://schemas.openxmlformats.org/officeDocument/2006/relationships/hyperlink" Target="http://biblia.com/bible/nkjv/Luke%2015.15-19" TargetMode="External"/><Relationship Id="rId4" Type="http://schemas.openxmlformats.org/officeDocument/2006/relationships/hyperlink" Target="http://biblia.com/bible/nkjv/John%209.4"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biblia.com/bible/nkjv/Luke%2022.43" TargetMode="External"/><Relationship Id="rId2" Type="http://schemas.openxmlformats.org/officeDocument/2006/relationships/hyperlink" Target="http://biblia.com/bible/nkjv/Proverbs%2027.17"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biblia.com/bible/nkjv/Hebrews%2012.12-13" TargetMode="External"/><Relationship Id="rId2" Type="http://schemas.openxmlformats.org/officeDocument/2006/relationships/hyperlink" Target="http://biblia.com/bible/nkjv/2%20Cor.%207.6" TargetMode="External"/><Relationship Id="rId1" Type="http://schemas.openxmlformats.org/officeDocument/2006/relationships/slideLayout" Target="../slideLayouts/slideLayout2.xml"/><Relationship Id="rId4" Type="http://schemas.openxmlformats.org/officeDocument/2006/relationships/hyperlink" Target="http://biblia.com/bible/nkjv/Heb.%2010.24-25"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biblia.com/bible/nkjv/Matt.%2014.23" TargetMode="External"/><Relationship Id="rId2" Type="http://schemas.openxmlformats.org/officeDocument/2006/relationships/hyperlink" Target="http://biblia.com/bible/nkjv/Mark%201.35" TargetMode="External"/><Relationship Id="rId1" Type="http://schemas.openxmlformats.org/officeDocument/2006/relationships/slideLayout" Target="../slideLayouts/slideLayout2.xml"/><Relationship Id="rId6" Type="http://schemas.openxmlformats.org/officeDocument/2006/relationships/hyperlink" Target="http://biblia.com/bible/nkjv/Luke%2018.1" TargetMode="External"/><Relationship Id="rId5" Type="http://schemas.openxmlformats.org/officeDocument/2006/relationships/hyperlink" Target="http://biblia.com/bible/nkjv/Luke%206.12" TargetMode="External"/><Relationship Id="rId4" Type="http://schemas.openxmlformats.org/officeDocument/2006/relationships/hyperlink" Target="http://biblia.com/bible/nkjv/Luke%205.16"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biblia.com/bible/nkjv/Heb.%204.16" TargetMode="External"/><Relationship Id="rId2" Type="http://schemas.openxmlformats.org/officeDocument/2006/relationships/hyperlink" Target="http://biblia.com/bible/nkjv/1%20Thess.%205.17" TargetMode="External"/><Relationship Id="rId1" Type="http://schemas.openxmlformats.org/officeDocument/2006/relationships/slideLayout" Target="../slideLayouts/slideLayout2.xml"/><Relationship Id="rId5" Type="http://schemas.openxmlformats.org/officeDocument/2006/relationships/hyperlink" Target="http://biblia.com/bible/nkjv/Phil.%204.6-7" TargetMode="External"/><Relationship Id="rId4" Type="http://schemas.openxmlformats.org/officeDocument/2006/relationships/hyperlink" Target="http://biblia.com/bible/nkjv/James%205.16-18"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biblia.com/bible/nkjv/Isaiah%2053.3%E2%80%934" TargetMode="External"/><Relationship Id="rId2" Type="http://schemas.openxmlformats.org/officeDocument/2006/relationships/hyperlink" Target="http://biblia.com/bible/nkjv/Isaiah%2053.3"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biblia.com/bible/nkjv/Isaiah%2042.3%E2%80%934" TargetMode="External"/><Relationship Id="rId2" Type="http://schemas.openxmlformats.org/officeDocument/2006/relationships/hyperlink" Target="http://biblia.com/bible/nkjv/Isaiah%2042.1-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biblia.com/bible/nkjv/Luke%209.41" TargetMode="External"/><Relationship Id="rId2" Type="http://schemas.openxmlformats.org/officeDocument/2006/relationships/hyperlink" Target="http://biblia.com/bible/nkjv/John%206.67"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biblia.com/bible/nkjv/Mark.%2014.3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biblia.com/bible/nkjv/Matthew%2023.37%E2%80%9339" TargetMode="External"/><Relationship Id="rId2" Type="http://schemas.openxmlformats.org/officeDocument/2006/relationships/hyperlink" Target="http://biblia.com/bible/nkjv/Matthew%2023.37-3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biblia.com/bible/nkjv/Hebrews%2012.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85801"/>
            <a:ext cx="9144000" cy="2914650"/>
          </a:xfrm>
        </p:spPr>
        <p:txBody>
          <a:bodyPr>
            <a:noAutofit/>
          </a:bodyPr>
          <a:lstStyle/>
          <a:p>
            <a:r>
              <a:rPr lang="en-US" sz="8000" b="1" dirty="0"/>
              <a:t>DEALING WITH DISCOURAGEMENT</a:t>
            </a:r>
            <a:endParaRPr lang="en-US" sz="8000" dirty="0"/>
          </a:p>
        </p:txBody>
      </p:sp>
      <p:sp>
        <p:nvSpPr>
          <p:cNvPr id="3" name="Subtitle 2"/>
          <p:cNvSpPr>
            <a:spLocks noGrp="1"/>
          </p:cNvSpPr>
          <p:nvPr>
            <p:ph type="subTitle" idx="1"/>
          </p:nvPr>
        </p:nvSpPr>
        <p:spPr>
          <a:xfrm>
            <a:off x="152400" y="3886200"/>
            <a:ext cx="8686800" cy="2286000"/>
          </a:xfrm>
        </p:spPr>
        <p:txBody>
          <a:bodyPr>
            <a:normAutofit/>
          </a:bodyPr>
          <a:lstStyle/>
          <a:p>
            <a:r>
              <a:rPr lang="en-US" sz="6600" dirty="0" smtClean="0">
                <a:solidFill>
                  <a:srgbClr val="002060"/>
                </a:solidFill>
              </a:rPr>
              <a:t>A problem that we all face from time to time.</a:t>
            </a:r>
            <a:endParaRPr lang="en-US" sz="6600" dirty="0">
              <a:solidFill>
                <a:srgbClr val="002060"/>
              </a:solidFill>
            </a:endParaRPr>
          </a:p>
        </p:txBody>
      </p:sp>
    </p:spTree>
    <p:extLst>
      <p:ext uri="{BB962C8B-B14F-4D97-AF65-F5344CB8AC3E}">
        <p14:creationId xmlns:p14="http://schemas.microsoft.com/office/powerpoint/2010/main" val="189273425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762000"/>
          </a:xfrm>
        </p:spPr>
        <p:style>
          <a:lnRef idx="1">
            <a:schemeClr val="accent3"/>
          </a:lnRef>
          <a:fillRef idx="2">
            <a:schemeClr val="accent3"/>
          </a:fillRef>
          <a:effectRef idx="1">
            <a:schemeClr val="accent3"/>
          </a:effectRef>
          <a:fontRef idx="minor">
            <a:schemeClr val="dk1"/>
          </a:fontRef>
        </p:style>
        <p:txBody>
          <a:bodyPr>
            <a:normAutofit/>
          </a:bodyPr>
          <a:lstStyle/>
          <a:p>
            <a:r>
              <a:rPr lang="en-US" b="1" dirty="0" smtClean="0"/>
              <a:t>Jesus never gave up –</a:t>
            </a:r>
            <a:endParaRPr lang="en-US" dirty="0"/>
          </a:p>
        </p:txBody>
      </p:sp>
      <p:sp>
        <p:nvSpPr>
          <p:cNvPr id="3" name="Content Placeholder 2"/>
          <p:cNvSpPr>
            <a:spLocks noGrp="1"/>
          </p:cNvSpPr>
          <p:nvPr>
            <p:ph idx="1"/>
          </p:nvPr>
        </p:nvSpPr>
        <p:spPr>
          <a:xfrm>
            <a:off x="0" y="838200"/>
            <a:ext cx="9144000" cy="5943600"/>
          </a:xfrm>
        </p:spPr>
        <p:txBody>
          <a:bodyPr>
            <a:normAutofit fontScale="92500" lnSpcReduction="10000"/>
          </a:bodyPr>
          <a:lstStyle/>
          <a:p>
            <a:r>
              <a:rPr lang="en-US" dirty="0" smtClean="0"/>
              <a:t>One </a:t>
            </a:r>
            <a:r>
              <a:rPr lang="en-US" dirty="0"/>
              <a:t>of the dangers of discouragement is that one wants to give up.   </a:t>
            </a:r>
            <a:endParaRPr lang="en-US" dirty="0" smtClean="0"/>
          </a:p>
          <a:p>
            <a:r>
              <a:rPr lang="en-US" dirty="0" smtClean="0"/>
              <a:t>But </a:t>
            </a:r>
            <a:r>
              <a:rPr lang="en-US" dirty="0"/>
              <a:t>we can’t.  </a:t>
            </a:r>
            <a:endParaRPr lang="en-US" dirty="0" smtClean="0"/>
          </a:p>
          <a:p>
            <a:r>
              <a:rPr lang="en-US" dirty="0" smtClean="0"/>
              <a:t>When </a:t>
            </a:r>
            <a:r>
              <a:rPr lang="en-US" dirty="0"/>
              <a:t>we give up, we admit defeat.  </a:t>
            </a:r>
          </a:p>
          <a:p>
            <a:r>
              <a:rPr lang="en-US" dirty="0" smtClean="0"/>
              <a:t>Jesus </a:t>
            </a:r>
            <a:r>
              <a:rPr lang="en-US" dirty="0"/>
              <a:t>knew He could not give up.  </a:t>
            </a:r>
            <a:endParaRPr lang="en-US" dirty="0" smtClean="0"/>
          </a:p>
          <a:p>
            <a:r>
              <a:rPr lang="en-US" dirty="0" smtClean="0"/>
              <a:t>He </a:t>
            </a:r>
            <a:r>
              <a:rPr lang="en-US" dirty="0"/>
              <a:t>endured hostilities.  </a:t>
            </a:r>
            <a:r>
              <a:rPr lang="en-US" dirty="0" smtClean="0"/>
              <a:t>He </a:t>
            </a:r>
            <a:r>
              <a:rPr lang="en-US" dirty="0"/>
              <a:t>persevered.  </a:t>
            </a:r>
            <a:r>
              <a:rPr lang="en-US" u="sng" dirty="0">
                <a:hlinkClick r:id="rId2"/>
              </a:rPr>
              <a:t>1 Peter 2:21-23</a:t>
            </a:r>
            <a:r>
              <a:rPr lang="en-US" dirty="0"/>
              <a:t>, “</a:t>
            </a:r>
            <a:r>
              <a:rPr lang="en-US" i="1" dirty="0"/>
              <a:t>For to this you were called, because Christ also suffered for us, leaving us an example, that you should follow His steps: “Who committed no sin, Nor was deceit found in His mouth”; who, when He was reviled, did not revile in return; when He suffered, He did not threaten, but committed Himself to Him who judges righteously;</a:t>
            </a:r>
            <a:r>
              <a:rPr lang="en-US" dirty="0"/>
              <a:t>” </a:t>
            </a:r>
            <a:endParaRPr lang="en-US" dirty="0" smtClean="0"/>
          </a:p>
          <a:p>
            <a:endParaRPr lang="en-US" dirty="0"/>
          </a:p>
        </p:txBody>
      </p:sp>
    </p:spTree>
    <p:extLst>
      <p:ext uri="{BB962C8B-B14F-4D97-AF65-F5344CB8AC3E}">
        <p14:creationId xmlns:p14="http://schemas.microsoft.com/office/powerpoint/2010/main" val="188134555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lnSpcReduction="10000"/>
          </a:bodyPr>
          <a:lstStyle/>
          <a:p>
            <a:r>
              <a:rPr lang="en-US" dirty="0" smtClean="0"/>
              <a:t>Jesus had a job to do.  </a:t>
            </a:r>
          </a:p>
          <a:p>
            <a:r>
              <a:rPr lang="en-US" dirty="0" smtClean="0"/>
              <a:t>At the age of 12, </a:t>
            </a:r>
            <a:r>
              <a:rPr lang="en-US" u="sng" dirty="0" smtClean="0">
                <a:hlinkClick r:id="rId2"/>
              </a:rPr>
              <a:t>Luke 2: 49</a:t>
            </a:r>
            <a:r>
              <a:rPr lang="en-US" dirty="0" smtClean="0"/>
              <a:t> finds Jesus in the temple when his parents find Him there.  “</a:t>
            </a:r>
            <a:r>
              <a:rPr lang="en-US" i="1" dirty="0" smtClean="0"/>
              <a:t>And He said to them, “Why did you seek Me? Did you not know that I must be about My Father’s business?”</a:t>
            </a:r>
            <a:r>
              <a:rPr lang="en-US" dirty="0" smtClean="0"/>
              <a:t>”</a:t>
            </a:r>
          </a:p>
          <a:p>
            <a:r>
              <a:rPr lang="en-US" dirty="0" smtClean="0"/>
              <a:t>Later He would say, “</a:t>
            </a:r>
            <a:r>
              <a:rPr lang="en-US" i="1" dirty="0" smtClean="0"/>
              <a:t>I must work the works of Him who sent Me while it is day; the night is coming when no one can work.</a:t>
            </a:r>
            <a:r>
              <a:rPr lang="en-US" dirty="0" smtClean="0"/>
              <a:t>” (</a:t>
            </a:r>
            <a:r>
              <a:rPr lang="en-US" u="sng" dirty="0" smtClean="0">
                <a:hlinkClick r:id="rId3"/>
              </a:rPr>
              <a:t>John 9:4</a:t>
            </a:r>
            <a:r>
              <a:rPr lang="en-US" dirty="0" smtClean="0"/>
              <a:t>, NKJV)   </a:t>
            </a:r>
          </a:p>
          <a:p>
            <a:r>
              <a:rPr lang="en-US" dirty="0" smtClean="0"/>
              <a:t>He kept moving in that direction.  IN </a:t>
            </a:r>
            <a:r>
              <a:rPr lang="en-US" u="sng" dirty="0" smtClean="0">
                <a:hlinkClick r:id="rId4"/>
              </a:rPr>
              <a:t>John 17:4</a:t>
            </a:r>
            <a:r>
              <a:rPr lang="en-US" dirty="0" smtClean="0"/>
              <a:t>, “</a:t>
            </a:r>
            <a:r>
              <a:rPr lang="en-US" i="1" dirty="0" smtClean="0"/>
              <a:t>I have glorified You on the earth. I have finished the work which You have given Me to do.</a:t>
            </a:r>
            <a:r>
              <a:rPr lang="en-US" dirty="0" smtClean="0"/>
              <a:t>”  </a:t>
            </a:r>
          </a:p>
          <a:p>
            <a:r>
              <a:rPr lang="en-US" dirty="0" smtClean="0"/>
              <a:t>Even on the cross one of His final sayings was, “It is finished.” (</a:t>
            </a:r>
            <a:r>
              <a:rPr lang="en-US" u="sng" dirty="0" smtClean="0">
                <a:hlinkClick r:id="rId5"/>
              </a:rPr>
              <a:t>John 19:30</a:t>
            </a:r>
            <a:r>
              <a:rPr lang="en-US" dirty="0" smtClean="0"/>
              <a:t>)</a:t>
            </a:r>
          </a:p>
          <a:p>
            <a:endParaRPr lang="en-US" dirty="0"/>
          </a:p>
        </p:txBody>
      </p:sp>
    </p:spTree>
    <p:extLst>
      <p:ext uri="{BB962C8B-B14F-4D97-AF65-F5344CB8AC3E}">
        <p14:creationId xmlns:p14="http://schemas.microsoft.com/office/powerpoint/2010/main" val="1830187120"/>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629400"/>
          </a:xfrm>
        </p:spPr>
        <p:txBody>
          <a:bodyPr>
            <a:normAutofit fontScale="85000" lnSpcReduction="10000"/>
          </a:bodyPr>
          <a:lstStyle/>
          <a:p>
            <a:r>
              <a:rPr lang="en-US" dirty="0" smtClean="0"/>
              <a:t>We must remind ourselves that we can never give up. </a:t>
            </a:r>
          </a:p>
          <a:p>
            <a:r>
              <a:rPr lang="en-US" u="sng" dirty="0" smtClean="0">
                <a:hlinkClick r:id="rId2"/>
              </a:rPr>
              <a:t>Galatians 6:9</a:t>
            </a:r>
            <a:r>
              <a:rPr lang="en-US" dirty="0" smtClean="0"/>
              <a:t>, if we do not lose heart. </a:t>
            </a:r>
          </a:p>
          <a:p>
            <a:r>
              <a:rPr lang="en-US" dirty="0" smtClean="0"/>
              <a:t>The Hebrew writer expressed concerns saying, “You have need of endurance” (</a:t>
            </a:r>
            <a:r>
              <a:rPr lang="en-US" u="sng" dirty="0" smtClean="0">
                <a:hlinkClick r:id="rId3"/>
              </a:rPr>
              <a:t>Hebrews 10:36</a:t>
            </a:r>
            <a:r>
              <a:rPr lang="en-US" dirty="0" smtClean="0"/>
              <a:t>).</a:t>
            </a:r>
          </a:p>
          <a:p>
            <a:r>
              <a:rPr lang="en-US" u="sng" dirty="0" smtClean="0">
                <a:hlinkClick r:id="rId4"/>
              </a:rPr>
              <a:t>1 Corinthians 15:58</a:t>
            </a:r>
            <a:r>
              <a:rPr lang="en-US" dirty="0" smtClean="0"/>
              <a:t>, be steadfast, immovable…</a:t>
            </a:r>
          </a:p>
          <a:p>
            <a:r>
              <a:rPr lang="en-US" u="sng" dirty="0" smtClean="0">
                <a:hlinkClick r:id="rId5"/>
              </a:rPr>
              <a:t>Matthew 10:22</a:t>
            </a:r>
            <a:r>
              <a:rPr lang="en-US" dirty="0" smtClean="0"/>
              <a:t>, facing hatred and opposition Jesus said to His disciples, “But he who endures to the end will be saved.”</a:t>
            </a:r>
          </a:p>
          <a:p>
            <a:r>
              <a:rPr lang="en-US" dirty="0" smtClean="0"/>
              <a:t>We need patience and longsuffering – </a:t>
            </a:r>
            <a:r>
              <a:rPr lang="en-US" u="sng" dirty="0" smtClean="0">
                <a:hlinkClick r:id="rId6"/>
              </a:rPr>
              <a:t>Romans 2:7</a:t>
            </a:r>
            <a:r>
              <a:rPr lang="en-US" dirty="0" smtClean="0"/>
              <a:t>, “</a:t>
            </a:r>
            <a:r>
              <a:rPr lang="en-US" i="1" dirty="0" smtClean="0"/>
              <a:t>eternal life to those who by patient continuance in doing good seek for glory, honor, and immortality;</a:t>
            </a:r>
            <a:r>
              <a:rPr lang="en-US" dirty="0" smtClean="0"/>
              <a:t>”</a:t>
            </a:r>
          </a:p>
          <a:p>
            <a:r>
              <a:rPr lang="en-US" u="sng" dirty="0" smtClean="0">
                <a:hlinkClick r:id="rId7"/>
              </a:rPr>
              <a:t>James 5:7–8</a:t>
            </a:r>
            <a:r>
              <a:rPr lang="en-US" dirty="0" smtClean="0"/>
              <a:t>, “</a:t>
            </a:r>
            <a:r>
              <a:rPr lang="en-US" i="1" dirty="0" smtClean="0"/>
              <a:t>Therefore be patient, brethren, until the coming of the Lord. See how the farmer waits for the precious fruit of the earth, waiting patiently for it until it receives the early and latter rain. You also be patient. Establish your hearts, for the coming of the Lord is at hand.</a:t>
            </a:r>
            <a:r>
              <a:rPr lang="en-US" dirty="0" smtClean="0"/>
              <a:t>”</a:t>
            </a:r>
          </a:p>
          <a:p>
            <a:endParaRPr lang="en-US" dirty="0"/>
          </a:p>
        </p:txBody>
      </p:sp>
    </p:spTree>
    <p:extLst>
      <p:ext uri="{BB962C8B-B14F-4D97-AF65-F5344CB8AC3E}">
        <p14:creationId xmlns:p14="http://schemas.microsoft.com/office/powerpoint/2010/main" val="209462850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99060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b="1" dirty="0" smtClean="0"/>
              <a:t>Jesus taught us to take a wider view –</a:t>
            </a:r>
            <a:endParaRPr lang="en-US" dirty="0"/>
          </a:p>
        </p:txBody>
      </p:sp>
      <p:sp>
        <p:nvSpPr>
          <p:cNvPr id="3" name="Content Placeholder 2"/>
          <p:cNvSpPr>
            <a:spLocks noGrp="1"/>
          </p:cNvSpPr>
          <p:nvPr>
            <p:ph idx="1"/>
          </p:nvPr>
        </p:nvSpPr>
        <p:spPr>
          <a:xfrm>
            <a:off x="0" y="838200"/>
            <a:ext cx="9144000" cy="5867400"/>
          </a:xfrm>
        </p:spPr>
        <p:txBody>
          <a:bodyPr>
            <a:normAutofit/>
          </a:bodyPr>
          <a:lstStyle/>
          <a:p>
            <a:r>
              <a:rPr lang="en-US" dirty="0" smtClean="0"/>
              <a:t>One </a:t>
            </a:r>
            <a:r>
              <a:rPr lang="en-US" dirty="0"/>
              <a:t>of the sources of discouragement is that we don’t look out far enough at the results.  </a:t>
            </a:r>
            <a:endParaRPr lang="en-US" dirty="0" smtClean="0"/>
          </a:p>
          <a:p>
            <a:r>
              <a:rPr lang="en-US" dirty="0" smtClean="0"/>
              <a:t>Usually</a:t>
            </a:r>
            <a:r>
              <a:rPr lang="en-US" dirty="0"/>
              <a:t>, what we are looking at is that which is immediately in front of us.  </a:t>
            </a:r>
            <a:endParaRPr lang="en-US" dirty="0" smtClean="0"/>
          </a:p>
          <a:p>
            <a:r>
              <a:rPr lang="en-US" dirty="0" smtClean="0"/>
              <a:t>It </a:t>
            </a:r>
            <a:r>
              <a:rPr lang="en-US" dirty="0"/>
              <a:t>may be a present crisis or a setback in our efforts.  </a:t>
            </a:r>
            <a:endParaRPr lang="en-US" dirty="0" smtClean="0"/>
          </a:p>
          <a:p>
            <a:r>
              <a:rPr lang="en-US" dirty="0" smtClean="0"/>
              <a:t>When </a:t>
            </a:r>
            <a:r>
              <a:rPr lang="en-US" dirty="0"/>
              <a:t>that happens, we need to step back and take a </a:t>
            </a:r>
            <a:r>
              <a:rPr lang="en-US" dirty="0" smtClean="0"/>
              <a:t>view at the wider </a:t>
            </a:r>
            <a:r>
              <a:rPr lang="en-US" dirty="0"/>
              <a:t>picture.  </a:t>
            </a:r>
          </a:p>
        </p:txBody>
      </p:sp>
    </p:spTree>
    <p:extLst>
      <p:ext uri="{BB962C8B-B14F-4D97-AF65-F5344CB8AC3E}">
        <p14:creationId xmlns:p14="http://schemas.microsoft.com/office/powerpoint/2010/main" val="347264874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77000"/>
          </a:xfrm>
        </p:spPr>
        <p:txBody>
          <a:bodyPr>
            <a:normAutofit fontScale="85000" lnSpcReduction="10000"/>
          </a:bodyPr>
          <a:lstStyle/>
          <a:p>
            <a:r>
              <a:rPr lang="en-US" dirty="0" smtClean="0"/>
              <a:t>Jesus tried to get His disciples to see the “bigger picture.”  </a:t>
            </a:r>
            <a:br>
              <a:rPr lang="en-US" dirty="0" smtClean="0"/>
            </a:br>
            <a:r>
              <a:rPr lang="en-US" u="sng" dirty="0" smtClean="0">
                <a:hlinkClick r:id="rId2"/>
              </a:rPr>
              <a:t>John 4:35</a:t>
            </a:r>
            <a:r>
              <a:rPr lang="en-US" dirty="0" smtClean="0"/>
              <a:t>, “</a:t>
            </a:r>
            <a:r>
              <a:rPr lang="en-US" i="1" dirty="0" smtClean="0"/>
              <a:t>Do you not say, ‘There are still four months and then comes the harvest’? Behold, I say to you, lift up your eyes and look at the fields, for they are already white for harvest!</a:t>
            </a:r>
            <a:r>
              <a:rPr lang="en-US" dirty="0" smtClean="0"/>
              <a:t>” (</a:t>
            </a:r>
            <a:r>
              <a:rPr lang="en-US" u="sng" dirty="0" smtClean="0">
                <a:hlinkClick r:id="rId2"/>
              </a:rPr>
              <a:t>John 4:35</a:t>
            </a:r>
            <a:r>
              <a:rPr lang="en-US" dirty="0" smtClean="0"/>
              <a:t>, NKJV)</a:t>
            </a:r>
          </a:p>
          <a:p>
            <a:r>
              <a:rPr lang="en-US" dirty="0" smtClean="0"/>
              <a:t>In </a:t>
            </a:r>
            <a:r>
              <a:rPr lang="en-US" u="sng" dirty="0" smtClean="0">
                <a:hlinkClick r:id="rId3"/>
              </a:rPr>
              <a:t>John 14:1-3</a:t>
            </a:r>
            <a:r>
              <a:rPr lang="en-US" dirty="0" smtClean="0"/>
              <a:t> He said, “</a:t>
            </a:r>
            <a:r>
              <a:rPr lang="en-US" i="1" dirty="0" smtClean="0"/>
              <a:t>Do not let your hearts be troubled</a:t>
            </a:r>
            <a:r>
              <a:rPr lang="en-US" dirty="0" smtClean="0"/>
              <a:t>…”   </a:t>
            </a:r>
          </a:p>
          <a:p>
            <a:r>
              <a:rPr lang="en-US" dirty="0" smtClean="0"/>
              <a:t>This was followed by a promise of waiting mansions that He was going to prepare.    </a:t>
            </a:r>
          </a:p>
          <a:p>
            <a:r>
              <a:rPr lang="en-US" dirty="0" smtClean="0"/>
              <a:t>In </a:t>
            </a:r>
            <a:r>
              <a:rPr lang="en-US" u="sng" dirty="0" smtClean="0">
                <a:hlinkClick r:id="rId4"/>
              </a:rPr>
              <a:t>Genesis 50:20</a:t>
            </a:r>
            <a:r>
              <a:rPr lang="en-US" dirty="0" smtClean="0"/>
              <a:t> - Joseph speaks to his brothers after the death of Jacob.  </a:t>
            </a:r>
          </a:p>
          <a:p>
            <a:r>
              <a:rPr lang="en-US" dirty="0" smtClean="0"/>
              <a:t>He tells them not to fear. “</a:t>
            </a:r>
            <a:r>
              <a:rPr lang="en-US" i="1" dirty="0" smtClean="0"/>
              <a:t>But as for you, you meant evil against me; but God meant it for good, in order to bring it about as it is this day, to save many people alive.</a:t>
            </a:r>
            <a:r>
              <a:rPr lang="en-US" dirty="0" smtClean="0"/>
              <a:t>” </a:t>
            </a:r>
          </a:p>
          <a:p>
            <a:r>
              <a:rPr lang="en-US" dirty="0" smtClean="0"/>
              <a:t>Sometimes, when we endure, later we can look back and see that our trials and troubles were actually what we needed. </a:t>
            </a:r>
          </a:p>
          <a:p>
            <a:endParaRPr lang="en-US" dirty="0"/>
          </a:p>
        </p:txBody>
      </p:sp>
    </p:spTree>
    <p:extLst>
      <p:ext uri="{BB962C8B-B14F-4D97-AF65-F5344CB8AC3E}">
        <p14:creationId xmlns:p14="http://schemas.microsoft.com/office/powerpoint/2010/main" val="400109117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r>
              <a:rPr lang="en-US" dirty="0" smtClean="0"/>
              <a:t>In 1 Kings 19, Elijah was discouraged when Jezebel called for his life.  </a:t>
            </a:r>
          </a:p>
          <a:p>
            <a:r>
              <a:rPr lang="en-US" dirty="0" smtClean="0"/>
              <a:t>This comes after a spectacular victory against the prophets of Baal.  </a:t>
            </a:r>
          </a:p>
          <a:p>
            <a:r>
              <a:rPr lang="en-US" dirty="0" smtClean="0"/>
              <a:t>Elijah wanted to give up.  </a:t>
            </a:r>
          </a:p>
          <a:p>
            <a:r>
              <a:rPr lang="en-US" dirty="0" smtClean="0"/>
              <a:t>While the Lord made arrangements for Elijah, He told him, that in Israel there were some 7000 who had not bowed the knee to Baal.  </a:t>
            </a:r>
          </a:p>
          <a:p>
            <a:r>
              <a:rPr lang="en-US" dirty="0" smtClean="0"/>
              <a:t>He was NOT alone (even though it felt like he was). </a:t>
            </a:r>
          </a:p>
          <a:p>
            <a:endParaRPr lang="en-US" dirty="0"/>
          </a:p>
        </p:txBody>
      </p:sp>
    </p:spTree>
    <p:extLst>
      <p:ext uri="{BB962C8B-B14F-4D97-AF65-F5344CB8AC3E}">
        <p14:creationId xmlns:p14="http://schemas.microsoft.com/office/powerpoint/2010/main" val="361082018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r>
              <a:rPr lang="en-US" dirty="0" smtClean="0"/>
              <a:t>When Paul was alone in prison and about to die, he knew the Lord was there with him (</a:t>
            </a:r>
            <a:r>
              <a:rPr lang="en-US" u="sng" dirty="0" smtClean="0">
                <a:hlinkClick r:id="rId2"/>
              </a:rPr>
              <a:t>2 Timothy 4:17</a:t>
            </a:r>
            <a:r>
              <a:rPr lang="en-US" dirty="0" smtClean="0"/>
              <a:t>)</a:t>
            </a:r>
          </a:p>
          <a:p>
            <a:r>
              <a:rPr lang="en-US" dirty="0" smtClean="0"/>
              <a:t>When we face discouragement, let us remind ourselves who is in control!</a:t>
            </a:r>
          </a:p>
          <a:p>
            <a:r>
              <a:rPr lang="en-US" dirty="0" smtClean="0"/>
              <a:t>God is in control -  </a:t>
            </a:r>
          </a:p>
          <a:p>
            <a:r>
              <a:rPr lang="en-US" u="sng" dirty="0" smtClean="0">
                <a:hlinkClick r:id="rId3"/>
              </a:rPr>
              <a:t>Romans 8:28</a:t>
            </a:r>
            <a:r>
              <a:rPr lang="en-US" dirty="0" smtClean="0"/>
              <a:t>, “All things work together for good to those who love God…”</a:t>
            </a:r>
          </a:p>
          <a:p>
            <a:r>
              <a:rPr lang="en-US" u="sng" dirty="0" smtClean="0">
                <a:hlinkClick r:id="rId4"/>
              </a:rPr>
              <a:t>1 John 4:4</a:t>
            </a:r>
            <a:r>
              <a:rPr lang="en-US" dirty="0" smtClean="0"/>
              <a:t>, He is greater than he who is in the world.</a:t>
            </a:r>
          </a:p>
          <a:p>
            <a:r>
              <a:rPr lang="en-US" u="sng" dirty="0" smtClean="0">
                <a:hlinkClick r:id="rId5"/>
              </a:rPr>
              <a:t>1 John 5:4</a:t>
            </a:r>
            <a:r>
              <a:rPr lang="en-US" dirty="0" smtClean="0"/>
              <a:t>, with faith we can overcome the world.</a:t>
            </a:r>
          </a:p>
          <a:p>
            <a:endParaRPr lang="en-US" dirty="0"/>
          </a:p>
        </p:txBody>
      </p:sp>
    </p:spTree>
    <p:extLst>
      <p:ext uri="{BB962C8B-B14F-4D97-AF65-F5344CB8AC3E}">
        <p14:creationId xmlns:p14="http://schemas.microsoft.com/office/powerpoint/2010/main" val="143801165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38200"/>
          </a:xfrm>
        </p:spPr>
        <p:style>
          <a:lnRef idx="1">
            <a:schemeClr val="accent3"/>
          </a:lnRef>
          <a:fillRef idx="2">
            <a:schemeClr val="accent3"/>
          </a:fillRef>
          <a:effectRef idx="1">
            <a:schemeClr val="accent3"/>
          </a:effectRef>
          <a:fontRef idx="minor">
            <a:schemeClr val="dk1"/>
          </a:fontRef>
        </p:style>
        <p:txBody>
          <a:bodyPr>
            <a:normAutofit/>
          </a:bodyPr>
          <a:lstStyle/>
          <a:p>
            <a:r>
              <a:rPr lang="en-US" b="1" dirty="0" smtClean="0"/>
              <a:t>Jesus kept busy  -</a:t>
            </a:r>
            <a:endParaRPr lang="en-US" dirty="0"/>
          </a:p>
        </p:txBody>
      </p:sp>
      <p:sp>
        <p:nvSpPr>
          <p:cNvPr id="3" name="Content Placeholder 2"/>
          <p:cNvSpPr>
            <a:spLocks noGrp="1"/>
          </p:cNvSpPr>
          <p:nvPr>
            <p:ph idx="1"/>
          </p:nvPr>
        </p:nvSpPr>
        <p:spPr>
          <a:xfrm>
            <a:off x="0" y="990600"/>
            <a:ext cx="9067800" cy="5715000"/>
          </a:xfrm>
        </p:spPr>
        <p:txBody>
          <a:bodyPr>
            <a:normAutofit fontScale="92500" lnSpcReduction="20000"/>
          </a:bodyPr>
          <a:lstStyle/>
          <a:p>
            <a:r>
              <a:rPr lang="en-US" dirty="0" smtClean="0"/>
              <a:t>When </a:t>
            </a:r>
            <a:r>
              <a:rPr lang="en-US" dirty="0"/>
              <a:t>you face discouragement, one of the worst things you can do is to just stop and “stew on it”.   </a:t>
            </a:r>
            <a:endParaRPr lang="en-US" dirty="0" smtClean="0"/>
          </a:p>
          <a:p>
            <a:r>
              <a:rPr lang="en-US" dirty="0" smtClean="0"/>
              <a:t>Yet </a:t>
            </a:r>
            <a:r>
              <a:rPr lang="en-US" dirty="0"/>
              <a:t>that is what many do when they have been dealt some set-back.  </a:t>
            </a:r>
            <a:endParaRPr lang="en-US" dirty="0" smtClean="0"/>
          </a:p>
          <a:p>
            <a:r>
              <a:rPr lang="en-US" dirty="0" smtClean="0"/>
              <a:t>The </a:t>
            </a:r>
            <a:r>
              <a:rPr lang="en-US" dirty="0"/>
              <a:t>longer you dwell on something – the deeper into despair you will sink, it will begin to affect other areas of your life and thinking, AND in the end that which caused your discouragement will probably NOT get changed (because you do </a:t>
            </a:r>
            <a:r>
              <a:rPr lang="en-US" dirty="0" smtClean="0"/>
              <a:t>nothing).</a:t>
            </a:r>
            <a:endParaRPr lang="en-US" dirty="0"/>
          </a:p>
          <a:p>
            <a:r>
              <a:rPr lang="en-US" dirty="0" smtClean="0"/>
              <a:t>One </a:t>
            </a:r>
            <a:r>
              <a:rPr lang="en-US" dirty="0"/>
              <a:t>way Jesus dealt with rejection, disappointments, etc. was to get to work.  </a:t>
            </a:r>
            <a:endParaRPr lang="en-US" dirty="0" smtClean="0"/>
          </a:p>
          <a:p>
            <a:r>
              <a:rPr lang="en-US" dirty="0" smtClean="0"/>
              <a:t>He </a:t>
            </a:r>
            <a:r>
              <a:rPr lang="en-US" dirty="0"/>
              <a:t>kept busy doing what needed to be done (</a:t>
            </a:r>
            <a:r>
              <a:rPr lang="en-US" u="sng" dirty="0">
                <a:hlinkClick r:id="rId2"/>
              </a:rPr>
              <a:t>Acts 10:38</a:t>
            </a:r>
            <a:r>
              <a:rPr lang="en-US" dirty="0"/>
              <a:t> – He went about doing good).  </a:t>
            </a:r>
            <a:endParaRPr lang="en-US" dirty="0" smtClean="0"/>
          </a:p>
        </p:txBody>
      </p:sp>
    </p:spTree>
    <p:extLst>
      <p:ext uri="{BB962C8B-B14F-4D97-AF65-F5344CB8AC3E}">
        <p14:creationId xmlns:p14="http://schemas.microsoft.com/office/powerpoint/2010/main" val="182790147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77000"/>
          </a:xfrm>
        </p:spPr>
        <p:txBody>
          <a:bodyPr>
            <a:normAutofit/>
          </a:bodyPr>
          <a:lstStyle/>
          <a:p>
            <a:r>
              <a:rPr lang="en-US" dirty="0" smtClean="0"/>
              <a:t>When a city rejected Him, He just went to another one, </a:t>
            </a:r>
            <a:r>
              <a:rPr lang="en-US" u="sng" dirty="0" smtClean="0">
                <a:hlinkClick r:id="rId2"/>
              </a:rPr>
              <a:t>Luke 4:43</a:t>
            </a:r>
            <a:r>
              <a:rPr lang="en-US" dirty="0" smtClean="0"/>
              <a:t>, “</a:t>
            </a:r>
            <a:r>
              <a:rPr lang="en-US" i="1" dirty="0" smtClean="0"/>
              <a:t>For this purpose I have been sent</a:t>
            </a:r>
            <a:r>
              <a:rPr lang="en-US" dirty="0" smtClean="0"/>
              <a:t>.”</a:t>
            </a:r>
          </a:p>
          <a:p>
            <a:r>
              <a:rPr lang="en-US" dirty="0" smtClean="0"/>
              <a:t>He even instructed His apostles to do the same things (</a:t>
            </a:r>
            <a:r>
              <a:rPr lang="en-US" u="sng" dirty="0" smtClean="0">
                <a:hlinkClick r:id="rId3"/>
              </a:rPr>
              <a:t>Matthew 10:11-15</a:t>
            </a:r>
            <a:r>
              <a:rPr lang="en-US" dirty="0" smtClean="0"/>
              <a:t>).</a:t>
            </a:r>
            <a:br>
              <a:rPr lang="en-US" dirty="0" smtClean="0"/>
            </a:br>
            <a:r>
              <a:rPr lang="en-US" dirty="0" smtClean="0"/>
              <a:t>Again consider </a:t>
            </a:r>
            <a:r>
              <a:rPr lang="en-US" u="sng" dirty="0" smtClean="0">
                <a:hlinkClick r:id="rId4"/>
              </a:rPr>
              <a:t>John 9:4</a:t>
            </a:r>
            <a:r>
              <a:rPr lang="en-US" dirty="0" smtClean="0"/>
              <a:t>, “</a:t>
            </a:r>
            <a:r>
              <a:rPr lang="en-US" i="1" dirty="0" smtClean="0"/>
              <a:t>I must work the work</a:t>
            </a:r>
            <a:r>
              <a:rPr lang="en-US" dirty="0" smtClean="0"/>
              <a:t>…”</a:t>
            </a:r>
          </a:p>
          <a:p>
            <a:r>
              <a:rPr lang="en-US" dirty="0" smtClean="0"/>
              <a:t>There is plenty of work for us to do.  </a:t>
            </a:r>
          </a:p>
          <a:p>
            <a:r>
              <a:rPr lang="en-US" dirty="0" smtClean="0"/>
              <a:t>Practice your faith.  </a:t>
            </a:r>
          </a:p>
          <a:p>
            <a:r>
              <a:rPr lang="en-US" dirty="0" smtClean="0"/>
              <a:t>Being busy keeps your mind off of troubles AND quite often, in time, it helps to solve some of them.</a:t>
            </a:r>
          </a:p>
          <a:p>
            <a:r>
              <a:rPr lang="en-US" dirty="0" smtClean="0"/>
              <a:t>The prodigal son didn’t stay in the pig pen.  (</a:t>
            </a:r>
            <a:r>
              <a:rPr lang="en-US" u="sng" dirty="0" smtClean="0">
                <a:hlinkClick r:id="rId5"/>
              </a:rPr>
              <a:t>Luke 15:15-19</a:t>
            </a:r>
            <a:r>
              <a:rPr lang="en-US" dirty="0" smtClean="0"/>
              <a:t>)</a:t>
            </a:r>
            <a:endParaRPr lang="en-US" dirty="0"/>
          </a:p>
        </p:txBody>
      </p:sp>
    </p:spTree>
    <p:extLst>
      <p:ext uri="{BB962C8B-B14F-4D97-AF65-F5344CB8AC3E}">
        <p14:creationId xmlns:p14="http://schemas.microsoft.com/office/powerpoint/2010/main" val="145338536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dirty="0" smtClean="0"/>
              <a:t> </a:t>
            </a:r>
            <a:r>
              <a:rPr lang="en-US" b="1" dirty="0" smtClean="0"/>
              <a:t>Jesus associated with those who were with Him –</a:t>
            </a:r>
            <a:endParaRPr lang="en-US" dirty="0"/>
          </a:p>
        </p:txBody>
      </p:sp>
      <p:sp>
        <p:nvSpPr>
          <p:cNvPr id="3" name="Content Placeholder 2"/>
          <p:cNvSpPr>
            <a:spLocks noGrp="1"/>
          </p:cNvSpPr>
          <p:nvPr>
            <p:ph idx="1"/>
          </p:nvPr>
        </p:nvSpPr>
        <p:spPr>
          <a:xfrm>
            <a:off x="0" y="1295400"/>
            <a:ext cx="9144000" cy="5410200"/>
          </a:xfrm>
        </p:spPr>
        <p:txBody>
          <a:bodyPr>
            <a:normAutofit fontScale="85000" lnSpcReduction="20000"/>
          </a:bodyPr>
          <a:lstStyle/>
          <a:p>
            <a:r>
              <a:rPr lang="en-US" dirty="0" smtClean="0"/>
              <a:t>“</a:t>
            </a:r>
            <a:r>
              <a:rPr lang="en-US" i="1" dirty="0"/>
              <a:t>As iron sharpens iron, So a man sharpens the countenance of his friend.</a:t>
            </a:r>
            <a:r>
              <a:rPr lang="en-US" dirty="0"/>
              <a:t>” (</a:t>
            </a:r>
            <a:r>
              <a:rPr lang="en-US" u="sng" dirty="0">
                <a:hlinkClick r:id="rId2"/>
              </a:rPr>
              <a:t>Proverbs 27:17</a:t>
            </a:r>
            <a:r>
              <a:rPr lang="en-US" dirty="0"/>
              <a:t>)   </a:t>
            </a:r>
            <a:endParaRPr lang="en-US" dirty="0" smtClean="0"/>
          </a:p>
          <a:p>
            <a:r>
              <a:rPr lang="en-US" dirty="0" smtClean="0"/>
              <a:t>When </a:t>
            </a:r>
            <a:r>
              <a:rPr lang="en-US" dirty="0"/>
              <a:t>you are discouraged, find someone who can help you get back on track.  </a:t>
            </a:r>
            <a:endParaRPr lang="en-US" dirty="0" smtClean="0"/>
          </a:p>
          <a:p>
            <a:r>
              <a:rPr lang="en-US" dirty="0" smtClean="0"/>
              <a:t>Find </a:t>
            </a:r>
            <a:r>
              <a:rPr lang="en-US" dirty="0"/>
              <a:t>someone who cares about you and the Lord and will encourage you in the right things. </a:t>
            </a:r>
          </a:p>
          <a:p>
            <a:r>
              <a:rPr lang="en-US" dirty="0" smtClean="0"/>
              <a:t>Jesus</a:t>
            </a:r>
            <a:r>
              <a:rPr lang="en-US" dirty="0"/>
              <a:t>, after being rejected in John </a:t>
            </a:r>
            <a:r>
              <a:rPr lang="en-US" dirty="0" smtClean="0"/>
              <a:t>6:67</a:t>
            </a:r>
            <a:r>
              <a:rPr lang="en-US" dirty="0"/>
              <a:t>, note what the response of His friend Peter was, Lord, to whom shall we go?  You have the words of eternal life.  Also we have come to believe and know that You are the Christ, the Son of the living God.” (68-69)   </a:t>
            </a:r>
            <a:endParaRPr lang="en-US" dirty="0" smtClean="0"/>
          </a:p>
          <a:p>
            <a:r>
              <a:rPr lang="en-US" dirty="0" smtClean="0"/>
              <a:t>Words </a:t>
            </a:r>
            <a:r>
              <a:rPr lang="en-US" dirty="0"/>
              <a:t>Jesus needed at that time. </a:t>
            </a:r>
            <a:br>
              <a:rPr lang="en-US" dirty="0"/>
            </a:br>
            <a:r>
              <a:rPr lang="en-US" dirty="0"/>
              <a:t>In the Garden as Jesus was about to face rejection, God sent an angel to comfort Him (</a:t>
            </a:r>
            <a:r>
              <a:rPr lang="en-US" u="sng" dirty="0">
                <a:hlinkClick r:id="rId3"/>
              </a:rPr>
              <a:t>Luke 22:43</a:t>
            </a:r>
            <a:r>
              <a:rPr lang="en-US" dirty="0"/>
              <a:t>).</a:t>
            </a:r>
          </a:p>
          <a:p>
            <a:endParaRPr lang="en-US" dirty="0"/>
          </a:p>
        </p:txBody>
      </p:sp>
    </p:spTree>
    <p:extLst>
      <p:ext uri="{BB962C8B-B14F-4D97-AF65-F5344CB8AC3E}">
        <p14:creationId xmlns:p14="http://schemas.microsoft.com/office/powerpoint/2010/main" val="372629549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b="1" dirty="0" smtClean="0"/>
              <a:t>Introduction</a:t>
            </a:r>
            <a:endParaRPr lang="en-US" b="1" dirty="0"/>
          </a:p>
        </p:txBody>
      </p:sp>
      <p:sp>
        <p:nvSpPr>
          <p:cNvPr id="3" name="Content Placeholder 2"/>
          <p:cNvSpPr>
            <a:spLocks noGrp="1"/>
          </p:cNvSpPr>
          <p:nvPr>
            <p:ph idx="1"/>
          </p:nvPr>
        </p:nvSpPr>
        <p:spPr>
          <a:xfrm>
            <a:off x="0" y="762000"/>
            <a:ext cx="9144000" cy="5943600"/>
          </a:xfrm>
        </p:spPr>
        <p:txBody>
          <a:bodyPr>
            <a:normAutofit fontScale="92500" lnSpcReduction="20000"/>
          </a:bodyPr>
          <a:lstStyle/>
          <a:p>
            <a:r>
              <a:rPr lang="en-US" dirty="0"/>
              <a:t>It may not be true of all of us, but for many (if not most) we have times in our lives when we become discouraged.  </a:t>
            </a:r>
            <a:endParaRPr lang="en-US" dirty="0" smtClean="0"/>
          </a:p>
          <a:p>
            <a:r>
              <a:rPr lang="en-US" dirty="0" smtClean="0"/>
              <a:t>As </a:t>
            </a:r>
            <a:r>
              <a:rPr lang="en-US" dirty="0"/>
              <a:t>we strive to serve God things do not always go the way we wish they would.    </a:t>
            </a:r>
            <a:endParaRPr lang="en-US" dirty="0" smtClean="0"/>
          </a:p>
          <a:p>
            <a:r>
              <a:rPr lang="en-US" dirty="0" smtClean="0"/>
              <a:t>People </a:t>
            </a:r>
            <a:r>
              <a:rPr lang="en-US" dirty="0"/>
              <a:t>let us down – brethren, family members, friends and prospects; we sometimes fail in our efforts to overcome sin; sometimes we are dealing with difficult circumstances such as an unbeliever or one who is unfaithful; constant criticisms when one is trying to do good things, at other times we grow anxious or frustrated because things are not progressing the way we think they should; and you could add many other examples.  </a:t>
            </a:r>
            <a:endParaRPr lang="en-US" dirty="0" smtClean="0"/>
          </a:p>
        </p:txBody>
      </p:sp>
    </p:spTree>
    <p:extLst>
      <p:ext uri="{BB962C8B-B14F-4D97-AF65-F5344CB8AC3E}">
        <p14:creationId xmlns:p14="http://schemas.microsoft.com/office/powerpoint/2010/main" val="98640304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553200"/>
          </a:xfrm>
        </p:spPr>
        <p:txBody>
          <a:bodyPr>
            <a:normAutofit fontScale="92500" lnSpcReduction="20000"/>
          </a:bodyPr>
          <a:lstStyle/>
          <a:p>
            <a:r>
              <a:rPr lang="en-US" dirty="0" smtClean="0"/>
              <a:t>We need each other.  </a:t>
            </a:r>
          </a:p>
          <a:p>
            <a:r>
              <a:rPr lang="en-US" dirty="0" smtClean="0"/>
              <a:t>There are few (and that is probably being generous) who don’t need companionship and help in times of trouble.  </a:t>
            </a:r>
          </a:p>
          <a:p>
            <a:r>
              <a:rPr lang="en-US" dirty="0" smtClean="0"/>
              <a:t>Paul needed Timothy and Titus and others.  In </a:t>
            </a:r>
            <a:br>
              <a:rPr lang="en-US" dirty="0" smtClean="0"/>
            </a:br>
            <a:r>
              <a:rPr lang="en-US" u="sng" dirty="0" smtClean="0">
                <a:hlinkClick r:id="rId2"/>
              </a:rPr>
              <a:t>2 Corinthians 7:6</a:t>
            </a:r>
            <a:r>
              <a:rPr lang="en-US" dirty="0" smtClean="0"/>
              <a:t>, Paul was comforted by Titus being sent to him (as an example).</a:t>
            </a:r>
          </a:p>
          <a:p>
            <a:r>
              <a:rPr lang="en-US" dirty="0" smtClean="0"/>
              <a:t>In </a:t>
            </a:r>
            <a:r>
              <a:rPr lang="en-US" u="sng" dirty="0" smtClean="0">
                <a:hlinkClick r:id="rId3"/>
              </a:rPr>
              <a:t>Hebrews 12:12-13</a:t>
            </a:r>
            <a:r>
              <a:rPr lang="en-US" dirty="0" smtClean="0"/>
              <a:t>, we are told “</a:t>
            </a:r>
            <a:r>
              <a:rPr lang="en-US" i="1" dirty="0" smtClean="0"/>
              <a:t>Therefore strengthen the hands which hang down, and the feeble knees, and make straight paths for your feet, so that what is lame may not be dislocated, but rather be healed.</a:t>
            </a:r>
            <a:r>
              <a:rPr lang="en-US" dirty="0" smtClean="0"/>
              <a:t>”</a:t>
            </a:r>
          </a:p>
          <a:p>
            <a:r>
              <a:rPr lang="en-US" u="sng" dirty="0" smtClean="0">
                <a:solidFill>
                  <a:srgbClr val="004ADE"/>
                </a:solidFill>
              </a:rPr>
              <a:t>1 Thessalonians 5:14 </a:t>
            </a:r>
            <a:r>
              <a:rPr lang="en-US" dirty="0" smtClean="0"/>
              <a:t>says to comfort the faint-hearted. </a:t>
            </a:r>
          </a:p>
          <a:p>
            <a:r>
              <a:rPr lang="en-US" dirty="0" smtClean="0"/>
              <a:t>That is ONE reason we have provided additional assemblies throughout the week.  </a:t>
            </a:r>
            <a:br>
              <a:rPr lang="en-US" dirty="0" smtClean="0"/>
            </a:br>
            <a:r>
              <a:rPr lang="en-US" u="sng" dirty="0" smtClean="0">
                <a:hlinkClick r:id="rId4"/>
              </a:rPr>
              <a:t>Hebrews 10:24-25</a:t>
            </a:r>
            <a:endParaRPr lang="en-US" dirty="0" smtClean="0"/>
          </a:p>
          <a:p>
            <a:endParaRPr lang="en-US" dirty="0"/>
          </a:p>
        </p:txBody>
      </p:sp>
    </p:spTree>
    <p:extLst>
      <p:ext uri="{BB962C8B-B14F-4D97-AF65-F5344CB8AC3E}">
        <p14:creationId xmlns:p14="http://schemas.microsoft.com/office/powerpoint/2010/main" val="428823036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b="1" dirty="0" smtClean="0"/>
              <a:t>Jesus prayed</a:t>
            </a:r>
            <a:r>
              <a:rPr lang="en-US" dirty="0" smtClean="0"/>
              <a:t> –</a:t>
            </a:r>
            <a:endParaRPr lang="en-US" dirty="0"/>
          </a:p>
        </p:txBody>
      </p:sp>
      <p:sp>
        <p:nvSpPr>
          <p:cNvPr id="3" name="Content Placeholder 2"/>
          <p:cNvSpPr>
            <a:spLocks noGrp="1"/>
          </p:cNvSpPr>
          <p:nvPr>
            <p:ph idx="1"/>
          </p:nvPr>
        </p:nvSpPr>
        <p:spPr>
          <a:xfrm>
            <a:off x="0" y="685800"/>
            <a:ext cx="9144000" cy="6096000"/>
          </a:xfrm>
        </p:spPr>
        <p:txBody>
          <a:bodyPr>
            <a:normAutofit/>
          </a:bodyPr>
          <a:lstStyle/>
          <a:p>
            <a:r>
              <a:rPr lang="en-US" dirty="0" smtClean="0"/>
              <a:t>Jesus</a:t>
            </a:r>
            <a:r>
              <a:rPr lang="en-US" dirty="0"/>
              <a:t>, the Son of God, spent so much time in prayer.   </a:t>
            </a:r>
            <a:endParaRPr lang="en-US" dirty="0" smtClean="0"/>
          </a:p>
          <a:p>
            <a:r>
              <a:rPr lang="en-US" dirty="0" smtClean="0"/>
              <a:t>That </a:t>
            </a:r>
            <a:r>
              <a:rPr lang="en-US" dirty="0"/>
              <a:t>is one of the “tools” that helped Him resist discouragement and other troubles He faced.  </a:t>
            </a:r>
            <a:endParaRPr lang="en-US" dirty="0" smtClean="0"/>
          </a:p>
          <a:p>
            <a:r>
              <a:rPr lang="en-US" dirty="0" smtClean="0"/>
              <a:t>He </a:t>
            </a:r>
            <a:r>
              <a:rPr lang="en-US" dirty="0"/>
              <a:t>prayed early in the morning (</a:t>
            </a:r>
            <a:r>
              <a:rPr lang="en-US" u="sng" dirty="0">
                <a:hlinkClick r:id="rId2"/>
              </a:rPr>
              <a:t>Mark 1:35</a:t>
            </a:r>
            <a:r>
              <a:rPr lang="en-US" dirty="0"/>
              <a:t>), He prayed in the evening (</a:t>
            </a:r>
            <a:r>
              <a:rPr lang="en-US" u="sng" dirty="0" smtClean="0">
                <a:hlinkClick r:id="rId3"/>
              </a:rPr>
              <a:t>Matthew </a:t>
            </a:r>
            <a:r>
              <a:rPr lang="en-US" u="sng" dirty="0">
                <a:hlinkClick r:id="rId3"/>
              </a:rPr>
              <a:t>14:23</a:t>
            </a:r>
            <a:r>
              <a:rPr lang="en-US" dirty="0"/>
              <a:t>);  He prayed often (</a:t>
            </a:r>
            <a:r>
              <a:rPr lang="en-US" u="sng" dirty="0">
                <a:hlinkClick r:id="rId4"/>
              </a:rPr>
              <a:t>Luke 5:16</a:t>
            </a:r>
            <a:r>
              <a:rPr lang="en-US" dirty="0"/>
              <a:t>),  He prayed all night (</a:t>
            </a:r>
            <a:r>
              <a:rPr lang="en-US" u="sng" dirty="0">
                <a:hlinkClick r:id="rId5"/>
              </a:rPr>
              <a:t>Luke 6:12</a:t>
            </a:r>
            <a:r>
              <a:rPr lang="en-US" dirty="0"/>
              <a:t>) </a:t>
            </a:r>
            <a:br>
              <a:rPr lang="en-US" dirty="0"/>
            </a:br>
            <a:r>
              <a:rPr lang="en-US" dirty="0"/>
              <a:t>He taught His disciples about prayer.  </a:t>
            </a:r>
            <a:r>
              <a:rPr lang="en-US" u="sng" dirty="0">
                <a:hlinkClick r:id="rId6"/>
              </a:rPr>
              <a:t>Luke 18:1</a:t>
            </a:r>
            <a:r>
              <a:rPr lang="en-US" dirty="0"/>
              <a:t>, “</a:t>
            </a:r>
            <a:r>
              <a:rPr lang="en-US" i="1" dirty="0"/>
              <a:t>Then He spoke a parable to them, that men always ought to pray and not lose heart,</a:t>
            </a:r>
            <a:r>
              <a:rPr lang="en-US" dirty="0"/>
              <a:t>”</a:t>
            </a:r>
          </a:p>
          <a:p>
            <a:endParaRPr lang="en-US" dirty="0"/>
          </a:p>
        </p:txBody>
      </p:sp>
    </p:spTree>
    <p:extLst>
      <p:ext uri="{BB962C8B-B14F-4D97-AF65-F5344CB8AC3E}">
        <p14:creationId xmlns:p14="http://schemas.microsoft.com/office/powerpoint/2010/main" val="1543168599"/>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77000"/>
          </a:xfrm>
        </p:spPr>
        <p:txBody>
          <a:bodyPr>
            <a:normAutofit fontScale="92500" lnSpcReduction="20000"/>
          </a:bodyPr>
          <a:lstStyle/>
          <a:p>
            <a:r>
              <a:rPr lang="en-US" dirty="0" smtClean="0"/>
              <a:t>When we are facing discouragement or others troubles we need to pray.</a:t>
            </a:r>
          </a:p>
          <a:p>
            <a:r>
              <a:rPr lang="en-US" u="sng" dirty="0" smtClean="0">
                <a:hlinkClick r:id="rId2"/>
              </a:rPr>
              <a:t>1 Thessalonians 5:17</a:t>
            </a:r>
            <a:r>
              <a:rPr lang="en-US" dirty="0" smtClean="0"/>
              <a:t> – without ceasing.</a:t>
            </a:r>
          </a:p>
          <a:p>
            <a:r>
              <a:rPr lang="en-US" u="sng" dirty="0" smtClean="0">
                <a:hlinkClick r:id="rId3"/>
              </a:rPr>
              <a:t>Hebrews 4:16</a:t>
            </a:r>
            <a:r>
              <a:rPr lang="en-US" dirty="0" smtClean="0"/>
              <a:t>, “</a:t>
            </a:r>
            <a:r>
              <a:rPr lang="en-US" i="1" dirty="0" smtClean="0"/>
              <a:t>Let us therefore come boldly to the throne of grace, that we may obtain mercy and find grace to help in time of need.</a:t>
            </a:r>
            <a:r>
              <a:rPr lang="en-US" dirty="0" smtClean="0"/>
              <a:t>”</a:t>
            </a:r>
          </a:p>
          <a:p>
            <a:r>
              <a:rPr lang="en-US" u="sng" dirty="0" smtClean="0">
                <a:hlinkClick r:id="rId4"/>
              </a:rPr>
              <a:t>James 5:16</a:t>
            </a:r>
            <a:r>
              <a:rPr lang="en-US" dirty="0" smtClean="0"/>
              <a:t>, “</a:t>
            </a:r>
            <a:r>
              <a:rPr lang="en-US" i="1" dirty="0" smtClean="0"/>
              <a:t>Confess your trespasses to one another, and pray for one another, that you may be healed. The effective, fervent prayer of a righteous man avails much”.</a:t>
            </a:r>
            <a:endParaRPr lang="en-US" dirty="0" smtClean="0"/>
          </a:p>
          <a:p>
            <a:r>
              <a:rPr lang="en-US" u="sng" dirty="0" smtClean="0">
                <a:hlinkClick r:id="rId5"/>
              </a:rPr>
              <a:t>Phil. 4:6-7</a:t>
            </a:r>
            <a:r>
              <a:rPr lang="en-US" dirty="0" smtClean="0"/>
              <a:t>, “</a:t>
            </a:r>
            <a:r>
              <a:rPr lang="en-US" i="1" dirty="0" smtClean="0"/>
              <a:t>Be anxious for nothing, but in everything by prayer and supplication, with thanksgiving, let your requests be made known to God; and the peace of God, which surpasses all understanding, will guard your hearts and minds through Christ Jesus.</a:t>
            </a:r>
            <a:r>
              <a:rPr lang="en-US" dirty="0" smtClean="0"/>
              <a:t>”</a:t>
            </a:r>
          </a:p>
          <a:p>
            <a:endParaRPr lang="en-US" dirty="0"/>
          </a:p>
        </p:txBody>
      </p:sp>
    </p:spTree>
    <p:extLst>
      <p:ext uri="{BB962C8B-B14F-4D97-AF65-F5344CB8AC3E}">
        <p14:creationId xmlns:p14="http://schemas.microsoft.com/office/powerpoint/2010/main" val="114534507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style>
          <a:lnRef idx="1">
            <a:schemeClr val="accent3"/>
          </a:lnRef>
          <a:fillRef idx="2">
            <a:schemeClr val="accent3"/>
          </a:fillRef>
          <a:effectRef idx="1">
            <a:schemeClr val="accent3"/>
          </a:effectRef>
          <a:fontRef idx="minor">
            <a:schemeClr val="dk1"/>
          </a:fontRef>
        </p:style>
        <p:txBody>
          <a:bodyPr/>
          <a:lstStyle/>
          <a:p>
            <a:r>
              <a:rPr lang="en-US" b="1" dirty="0" smtClean="0"/>
              <a:t>Conclusion</a:t>
            </a:r>
            <a:endParaRPr lang="en-US" b="1" dirty="0"/>
          </a:p>
        </p:txBody>
      </p:sp>
      <p:sp>
        <p:nvSpPr>
          <p:cNvPr id="3" name="Content Placeholder 2"/>
          <p:cNvSpPr>
            <a:spLocks noGrp="1"/>
          </p:cNvSpPr>
          <p:nvPr>
            <p:ph idx="1"/>
          </p:nvPr>
        </p:nvSpPr>
        <p:spPr>
          <a:xfrm>
            <a:off x="76200" y="990600"/>
            <a:ext cx="8991600" cy="5715000"/>
          </a:xfrm>
        </p:spPr>
        <p:txBody>
          <a:bodyPr>
            <a:normAutofit/>
          </a:bodyPr>
          <a:lstStyle/>
          <a:p>
            <a:r>
              <a:rPr lang="en-US" dirty="0" smtClean="0"/>
              <a:t> </a:t>
            </a:r>
            <a:r>
              <a:rPr lang="en-US" dirty="0"/>
              <a:t>Other steps could be added to these, but these are some things Jesus did to avoid/overcome discouragement.  </a:t>
            </a:r>
            <a:endParaRPr lang="en-US" dirty="0" smtClean="0"/>
          </a:p>
          <a:p>
            <a:r>
              <a:rPr lang="en-US" dirty="0" smtClean="0"/>
              <a:t>Becoming </a:t>
            </a:r>
            <a:r>
              <a:rPr lang="en-US" dirty="0"/>
              <a:t>discouraged is not wrong.  </a:t>
            </a:r>
            <a:endParaRPr lang="en-US" dirty="0" smtClean="0"/>
          </a:p>
          <a:p>
            <a:r>
              <a:rPr lang="en-US" dirty="0" smtClean="0"/>
              <a:t>But </a:t>
            </a:r>
            <a:r>
              <a:rPr lang="en-US" dirty="0"/>
              <a:t>how you handle those times is another story.  </a:t>
            </a:r>
            <a:endParaRPr lang="en-US" dirty="0" smtClean="0"/>
          </a:p>
          <a:p>
            <a:r>
              <a:rPr lang="en-US" dirty="0" smtClean="0"/>
              <a:t>Will </a:t>
            </a:r>
            <a:r>
              <a:rPr lang="en-US" dirty="0"/>
              <a:t>you overcome your discouragements or will you yield to them?  </a:t>
            </a:r>
            <a:endParaRPr lang="en-US" dirty="0" smtClean="0"/>
          </a:p>
          <a:p>
            <a:r>
              <a:rPr lang="en-US" dirty="0" smtClean="0"/>
              <a:t>Let </a:t>
            </a:r>
            <a:r>
              <a:rPr lang="en-US" dirty="0"/>
              <a:t>us determine to rule over our emotions and attitudes.</a:t>
            </a:r>
          </a:p>
        </p:txBody>
      </p:sp>
    </p:spTree>
    <p:extLst>
      <p:ext uri="{BB962C8B-B14F-4D97-AF65-F5344CB8AC3E}">
        <p14:creationId xmlns:p14="http://schemas.microsoft.com/office/powerpoint/2010/main" val="41984334"/>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685800"/>
            <a:ext cx="9144000" cy="5867400"/>
          </a:xfrm>
        </p:spPr>
        <p:txBody>
          <a:bodyPr/>
          <a:lstStyle/>
          <a:p>
            <a:r>
              <a:rPr lang="en-US" dirty="0" smtClean="0"/>
              <a:t>We face discouragements.  </a:t>
            </a:r>
          </a:p>
          <a:p>
            <a:r>
              <a:rPr lang="en-US" dirty="0" smtClean="0"/>
              <a:t>BUT how do we as Christians deal with them?  </a:t>
            </a:r>
          </a:p>
          <a:p>
            <a:r>
              <a:rPr lang="en-US" dirty="0" smtClean="0"/>
              <a:t>In this lesson we are going to notice some things we can do.  </a:t>
            </a:r>
          </a:p>
          <a:p>
            <a:r>
              <a:rPr lang="en-US" dirty="0" smtClean="0"/>
              <a:t>Our approach will be to look at the life of Jesus</a:t>
            </a:r>
          </a:p>
          <a:p>
            <a:endParaRPr lang="en-US" dirty="0"/>
          </a:p>
        </p:txBody>
      </p:sp>
    </p:spTree>
    <p:extLst>
      <p:ext uri="{BB962C8B-B14F-4D97-AF65-F5344CB8AC3E}">
        <p14:creationId xmlns:p14="http://schemas.microsoft.com/office/powerpoint/2010/main" val="380952626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426"/>
            <a:ext cx="8229600" cy="729574"/>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b="1" dirty="0" smtClean="0"/>
              <a:t>Did Jesus become discouraged?</a:t>
            </a:r>
            <a:endParaRPr lang="en-US" dirty="0"/>
          </a:p>
        </p:txBody>
      </p:sp>
      <p:sp>
        <p:nvSpPr>
          <p:cNvPr id="3" name="Content Placeholder 2"/>
          <p:cNvSpPr>
            <a:spLocks noGrp="1"/>
          </p:cNvSpPr>
          <p:nvPr>
            <p:ph idx="1"/>
          </p:nvPr>
        </p:nvSpPr>
        <p:spPr>
          <a:xfrm>
            <a:off x="0" y="838200"/>
            <a:ext cx="9144000" cy="5943600"/>
          </a:xfrm>
        </p:spPr>
        <p:txBody>
          <a:bodyPr>
            <a:normAutofit fontScale="92500" lnSpcReduction="20000"/>
          </a:bodyPr>
          <a:lstStyle/>
          <a:p>
            <a:r>
              <a:rPr lang="en-US" dirty="0" smtClean="0"/>
              <a:t>The </a:t>
            </a:r>
            <a:r>
              <a:rPr lang="en-US" dirty="0"/>
              <a:t>question is one that is debated.  </a:t>
            </a:r>
            <a:endParaRPr lang="en-US" dirty="0" smtClean="0"/>
          </a:p>
          <a:p>
            <a:r>
              <a:rPr lang="en-US" dirty="0" smtClean="0"/>
              <a:t>Now </a:t>
            </a:r>
            <a:r>
              <a:rPr lang="en-US" dirty="0"/>
              <a:t>where are we told in so many words that Jesus was </a:t>
            </a:r>
            <a:r>
              <a:rPr lang="en-US" dirty="0" smtClean="0"/>
              <a:t>discouraged?</a:t>
            </a:r>
            <a:r>
              <a:rPr lang="en-US" dirty="0"/>
              <a:t>  </a:t>
            </a:r>
            <a:br>
              <a:rPr lang="en-US" dirty="0"/>
            </a:br>
            <a:r>
              <a:rPr lang="en-US" u="sng" dirty="0">
                <a:hlinkClick r:id="rId2"/>
              </a:rPr>
              <a:t>Isaiah 53:3</a:t>
            </a:r>
            <a:r>
              <a:rPr lang="en-US" dirty="0"/>
              <a:t> describes Jesus, “</a:t>
            </a:r>
            <a:r>
              <a:rPr lang="en-US" i="1" dirty="0"/>
              <a:t>He is despised and rejected by men, A Man of sorrows and acquainted with grief. And we hid, as it were, our faces from Him; He was despised, and we did not esteem Him. Surely He has borne our griefs And carried our sorrows; Yet we esteemed Him stricken, Smitten by God, and afflicted.</a:t>
            </a:r>
            <a:r>
              <a:rPr lang="en-US" dirty="0"/>
              <a:t>” (</a:t>
            </a:r>
            <a:r>
              <a:rPr lang="en-US" u="sng" dirty="0">
                <a:hlinkClick r:id="rId3"/>
              </a:rPr>
              <a:t>Isaiah 53:3–4</a:t>
            </a:r>
            <a:r>
              <a:rPr lang="en-US" dirty="0"/>
              <a:t>)   </a:t>
            </a:r>
            <a:endParaRPr lang="en-US" dirty="0" smtClean="0"/>
          </a:p>
          <a:p>
            <a:r>
              <a:rPr lang="en-US" dirty="0" smtClean="0"/>
              <a:t>Being </a:t>
            </a:r>
            <a:r>
              <a:rPr lang="en-US" dirty="0"/>
              <a:t>a “Man of sorrows and acquainted with grief” could indicate discouragement at times. </a:t>
            </a:r>
            <a:endParaRPr lang="en-US" dirty="0" smtClean="0"/>
          </a:p>
          <a:p>
            <a:r>
              <a:rPr lang="en-US" dirty="0" smtClean="0"/>
              <a:t>To </a:t>
            </a:r>
            <a:r>
              <a:rPr lang="en-US" dirty="0"/>
              <a:t>whatever degree grief and sorrow are related to discouragement it is possible</a:t>
            </a:r>
            <a:r>
              <a:rPr lang="en-US" dirty="0" smtClean="0"/>
              <a:t>.</a:t>
            </a:r>
          </a:p>
          <a:p>
            <a:endParaRPr lang="en-US" dirty="0"/>
          </a:p>
        </p:txBody>
      </p:sp>
    </p:spTree>
    <p:extLst>
      <p:ext uri="{BB962C8B-B14F-4D97-AF65-F5344CB8AC3E}">
        <p14:creationId xmlns:p14="http://schemas.microsoft.com/office/powerpoint/2010/main" val="2839220428"/>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629400"/>
          </a:xfrm>
        </p:spPr>
        <p:txBody>
          <a:bodyPr>
            <a:normAutofit fontScale="85000" lnSpcReduction="10000"/>
          </a:bodyPr>
          <a:lstStyle/>
          <a:p>
            <a:r>
              <a:rPr lang="en-US" dirty="0" smtClean="0"/>
              <a:t>On the other hand, Cf. </a:t>
            </a:r>
            <a:r>
              <a:rPr lang="en-US" u="sng" dirty="0" smtClean="0">
                <a:hlinkClick r:id="rId2"/>
              </a:rPr>
              <a:t>Isaiah 42:1-4</a:t>
            </a:r>
            <a:r>
              <a:rPr lang="en-US" dirty="0" smtClean="0"/>
              <a:t>, another passage that addresses Jesus (the Messiah) says, “</a:t>
            </a:r>
            <a:r>
              <a:rPr lang="en-US" i="1" dirty="0" smtClean="0"/>
              <a:t>A bruised reed He will not break, And smoking flax He will not quench; He will bring forth justice for truth. He will not fail nor be discouraged, Till He has established justice in the earth; And the coastlands shall wait for His law.”</a:t>
            </a:r>
            <a:r>
              <a:rPr lang="en-US" dirty="0" smtClean="0"/>
              <a:t>” (</a:t>
            </a:r>
            <a:r>
              <a:rPr lang="en-US" u="sng" dirty="0" smtClean="0">
                <a:hlinkClick r:id="rId3"/>
              </a:rPr>
              <a:t>Isaiah 42:3–4, NKJV</a:t>
            </a:r>
            <a:r>
              <a:rPr lang="en-US" dirty="0" smtClean="0"/>
              <a:t>)   </a:t>
            </a:r>
          </a:p>
          <a:p>
            <a:r>
              <a:rPr lang="en-US" dirty="0" smtClean="0"/>
              <a:t>The KJV, NKJV use the word discouraged.  </a:t>
            </a:r>
          </a:p>
          <a:p>
            <a:r>
              <a:rPr lang="en-US" dirty="0" smtClean="0"/>
              <a:t>However the word means, one that is crushed or broken.  </a:t>
            </a:r>
          </a:p>
          <a:p>
            <a:r>
              <a:rPr lang="en-US" dirty="0" smtClean="0"/>
              <a:t>That is more the result of one who gives in to his discouragements.</a:t>
            </a:r>
          </a:p>
          <a:p>
            <a:r>
              <a:rPr lang="en-US" dirty="0" smtClean="0"/>
              <a:t>Considering these passages, depending on what we mean by discouragement (as we understand the word in our language – a feeling of having lost hope or confidence), whether or not Jesus was actually discouraged is debatable.</a:t>
            </a:r>
          </a:p>
          <a:p>
            <a:endParaRPr lang="en-US" dirty="0"/>
          </a:p>
        </p:txBody>
      </p:sp>
    </p:spTree>
    <p:extLst>
      <p:ext uri="{BB962C8B-B14F-4D97-AF65-F5344CB8AC3E}">
        <p14:creationId xmlns:p14="http://schemas.microsoft.com/office/powerpoint/2010/main" val="358164685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77000"/>
          </a:xfrm>
        </p:spPr>
        <p:txBody>
          <a:bodyPr>
            <a:normAutofit fontScale="85000" lnSpcReduction="20000"/>
          </a:bodyPr>
          <a:lstStyle/>
          <a:p>
            <a:r>
              <a:rPr lang="en-US" dirty="0" smtClean="0"/>
              <a:t>BUT, what is NOT debatable is that He faced MANY occasions where He could have been discouraged.</a:t>
            </a:r>
          </a:p>
          <a:p>
            <a:r>
              <a:rPr lang="en-US" u="sng" dirty="0" smtClean="0">
                <a:hlinkClick r:id="rId2"/>
              </a:rPr>
              <a:t>John 6:67</a:t>
            </a:r>
            <a:r>
              <a:rPr lang="en-US" dirty="0" smtClean="0"/>
              <a:t>.  After many of His disciples walked with Him no more because of His teachings, we read, “</a:t>
            </a:r>
            <a:r>
              <a:rPr lang="en-US" i="1" dirty="0" smtClean="0"/>
              <a:t>Then Jesus said to the twelve, “Do you also want to go away?”</a:t>
            </a:r>
            <a:r>
              <a:rPr lang="en-US" dirty="0" smtClean="0"/>
              <a:t>”  Was He disappointed or discouraged on that occasion?</a:t>
            </a:r>
          </a:p>
          <a:p>
            <a:r>
              <a:rPr lang="en-US" u="sng" dirty="0" smtClean="0">
                <a:hlinkClick r:id="rId3"/>
              </a:rPr>
              <a:t>Luke 9:41</a:t>
            </a:r>
            <a:r>
              <a:rPr lang="en-US" dirty="0" smtClean="0"/>
              <a:t>, after the transfiguration, the next day a man approaches Jesus because His disciples were unable to cast out a demon.  </a:t>
            </a:r>
            <a:r>
              <a:rPr lang="en-US" u="sng" dirty="0" smtClean="0">
                <a:hlinkClick r:id="rId3"/>
              </a:rPr>
              <a:t>Luke 9:41</a:t>
            </a:r>
            <a:r>
              <a:rPr lang="en-US" dirty="0" smtClean="0"/>
              <a:t> says, “</a:t>
            </a:r>
            <a:r>
              <a:rPr lang="en-US" i="1" dirty="0" smtClean="0"/>
              <a:t>Then Jesus answered and said, “O faithless and perverse generation, how long shall I be with you and bear with you? Bring your son here.”</a:t>
            </a:r>
            <a:r>
              <a:rPr lang="en-US" dirty="0" smtClean="0"/>
              <a:t>” </a:t>
            </a:r>
          </a:p>
          <a:p>
            <a:r>
              <a:rPr lang="en-US" dirty="0" smtClean="0"/>
              <a:t>After all the time His disciples had been with Him, yet they seemed to not “get it”.  </a:t>
            </a:r>
          </a:p>
          <a:p>
            <a:r>
              <a:rPr lang="en-US" dirty="0" smtClean="0"/>
              <a:t>Continually Jesus dealt with misunderstandings and poor attitudes of His apostles – bickering with one another, fighting for positions of preeminence, seeking a physical kingdom (like the Jews were looking for), etc.   </a:t>
            </a:r>
          </a:p>
        </p:txBody>
      </p:sp>
    </p:spTree>
    <p:extLst>
      <p:ext uri="{BB962C8B-B14F-4D97-AF65-F5344CB8AC3E}">
        <p14:creationId xmlns:p14="http://schemas.microsoft.com/office/powerpoint/2010/main" val="499426387"/>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381000"/>
            <a:ext cx="9067800" cy="6324600"/>
          </a:xfrm>
        </p:spPr>
        <p:txBody>
          <a:bodyPr>
            <a:normAutofit fontScale="92500" lnSpcReduction="10000"/>
          </a:bodyPr>
          <a:lstStyle/>
          <a:p>
            <a:r>
              <a:rPr lang="en-US" dirty="0" smtClean="0"/>
              <a:t>Consider His apprehension in the Garden – He prays to the Father, but then He comes back and finds His disciples sleeping.  </a:t>
            </a:r>
            <a:r>
              <a:rPr lang="en-US" u="sng" dirty="0" smtClean="0">
                <a:hlinkClick r:id="rId2"/>
              </a:rPr>
              <a:t>Mark 14:34</a:t>
            </a:r>
            <a:r>
              <a:rPr lang="en-US" dirty="0" smtClean="0"/>
              <a:t> says, “</a:t>
            </a:r>
            <a:r>
              <a:rPr lang="en-US" i="1" dirty="0" smtClean="0"/>
              <a:t>Then He said to them, “My soul is exceedingly sorrowful, even to death. Stay here and watch.”</a:t>
            </a:r>
            <a:r>
              <a:rPr lang="en-US" dirty="0" smtClean="0"/>
              <a:t>”</a:t>
            </a:r>
          </a:p>
          <a:p>
            <a:r>
              <a:rPr lang="en-US" dirty="0" smtClean="0"/>
              <a:t>Shortly thereafter, He would be abandoned by all of them, Peter would deny Him 3 times, Judas would betray Him with a kiss, Israel would outright reject Him and conspire against Him.  </a:t>
            </a:r>
          </a:p>
          <a:p>
            <a:r>
              <a:rPr lang="en-US" dirty="0" smtClean="0"/>
              <a:t>They would break so many laws in trying to have Him cruelly killed including lies, playing politics, twisting God’s laws, etc.  </a:t>
            </a:r>
          </a:p>
          <a:p>
            <a:r>
              <a:rPr lang="en-US" dirty="0" smtClean="0"/>
              <a:t>On the cross, His enemies mock Him and soldiers gamble for His clothes.</a:t>
            </a:r>
          </a:p>
          <a:p>
            <a:endParaRPr lang="en-US" dirty="0" smtClean="0"/>
          </a:p>
          <a:p>
            <a:endParaRPr lang="en-US" dirty="0"/>
          </a:p>
        </p:txBody>
      </p:sp>
    </p:spTree>
    <p:extLst>
      <p:ext uri="{BB962C8B-B14F-4D97-AF65-F5344CB8AC3E}">
        <p14:creationId xmlns:p14="http://schemas.microsoft.com/office/powerpoint/2010/main" val="2001461062"/>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553200"/>
          </a:xfrm>
        </p:spPr>
        <p:txBody>
          <a:bodyPr>
            <a:normAutofit fontScale="92500" lnSpcReduction="10000"/>
          </a:bodyPr>
          <a:lstStyle/>
          <a:p>
            <a:r>
              <a:rPr lang="en-US" u="sng" dirty="0" smtClean="0">
                <a:hlinkClick r:id="rId2"/>
              </a:rPr>
              <a:t>Matthew 23:37-39</a:t>
            </a:r>
            <a:r>
              <a:rPr lang="en-US" dirty="0" smtClean="0"/>
              <a:t> finds Jesus lamenting over Jerusalem knowing what lies in store for them, “</a:t>
            </a:r>
            <a:r>
              <a:rPr lang="en-US" i="1" dirty="0" smtClean="0"/>
              <a:t>“O Jerusalem, Jerusalem, the one who kills the prophets and stones those who are sent to her! How often I wanted to gather your children together, as a hen gathers her chicks under her wings, but you were not willing! See! Your house is left to you desolate; for I say to you, you shall see Me no more till you say, ‘Blessed is He who comes in the name of the Lord!’ ”</a:t>
            </a:r>
            <a:r>
              <a:rPr lang="en-US" dirty="0" smtClean="0"/>
              <a:t>” (</a:t>
            </a:r>
            <a:r>
              <a:rPr lang="en-US" u="sng" dirty="0" smtClean="0">
                <a:hlinkClick r:id="rId3"/>
              </a:rPr>
              <a:t>Matthew 23:37–39, NKJV</a:t>
            </a:r>
            <a:r>
              <a:rPr lang="en-US" dirty="0" smtClean="0"/>
              <a:t>)</a:t>
            </a:r>
          </a:p>
          <a:p>
            <a:r>
              <a:rPr lang="en-US" dirty="0" smtClean="0"/>
              <a:t>Consider everything He endured in His life, how could such things NOT discourage Him?</a:t>
            </a:r>
          </a:p>
          <a:p>
            <a:r>
              <a:rPr lang="en-US" dirty="0" smtClean="0"/>
              <a:t>Being discouraged is not wrong within itself.  </a:t>
            </a:r>
          </a:p>
          <a:p>
            <a:r>
              <a:rPr lang="en-US" dirty="0" smtClean="0"/>
              <a:t>It is HOW you deal with it! </a:t>
            </a:r>
          </a:p>
        </p:txBody>
      </p:sp>
    </p:spTree>
    <p:extLst>
      <p:ext uri="{BB962C8B-B14F-4D97-AF65-F5344CB8AC3E}">
        <p14:creationId xmlns:p14="http://schemas.microsoft.com/office/powerpoint/2010/main" val="129678139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477000"/>
          </a:xfrm>
        </p:spPr>
        <p:txBody>
          <a:bodyPr>
            <a:normAutofit lnSpcReduction="10000"/>
          </a:bodyPr>
          <a:lstStyle/>
          <a:p>
            <a:r>
              <a:rPr lang="en-US" dirty="0" smtClean="0"/>
              <a:t>As we have said, whether or not Jesus in His mind was actually discouraged I cannot say, but I know that He took steps to ensure that He would NOT be overcome.    </a:t>
            </a:r>
          </a:p>
          <a:p>
            <a:r>
              <a:rPr lang="en-US" dirty="0" smtClean="0"/>
              <a:t>When we face discouragement in this life there are things we need to do.  </a:t>
            </a:r>
          </a:p>
          <a:p>
            <a:r>
              <a:rPr lang="en-US" dirty="0" smtClean="0"/>
              <a:t>AND, those same things that will help us overcome discouragement, can prevent it from happening.  </a:t>
            </a:r>
          </a:p>
          <a:p>
            <a:r>
              <a:rPr lang="en-US" dirty="0" smtClean="0"/>
              <a:t>So let us notice some things that Jesus DID that can help us deal with discouragement. </a:t>
            </a:r>
          </a:p>
          <a:p>
            <a:r>
              <a:rPr lang="en-US" u="sng" dirty="0" smtClean="0">
                <a:hlinkClick r:id="rId2"/>
              </a:rPr>
              <a:t>Hebrews 12:3</a:t>
            </a:r>
            <a:r>
              <a:rPr lang="en-US" dirty="0" smtClean="0"/>
              <a:t> says, “</a:t>
            </a:r>
            <a:r>
              <a:rPr lang="en-US" i="1" dirty="0" smtClean="0"/>
              <a:t>For consider Him who endured such hostility from sinners against Himself, lest you become weary and discouraged in your souls.</a:t>
            </a:r>
            <a:r>
              <a:rPr lang="en-US" dirty="0" smtClean="0"/>
              <a:t>”</a:t>
            </a:r>
          </a:p>
          <a:p>
            <a:endParaRPr lang="en-US" dirty="0"/>
          </a:p>
        </p:txBody>
      </p:sp>
    </p:spTree>
    <p:extLst>
      <p:ext uri="{BB962C8B-B14F-4D97-AF65-F5344CB8AC3E}">
        <p14:creationId xmlns:p14="http://schemas.microsoft.com/office/powerpoint/2010/main" val="1418094666"/>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383</Words>
  <Application>Microsoft Office PowerPoint</Application>
  <PresentationFormat>On-screen Show (4:3)</PresentationFormat>
  <Paragraphs>117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DEALING WITH DISCOURAGEMENT</vt:lpstr>
      <vt:lpstr>Introduction</vt:lpstr>
      <vt:lpstr>PowerPoint Presentation</vt:lpstr>
      <vt:lpstr>Did Jesus become discouraged?</vt:lpstr>
      <vt:lpstr>PowerPoint Presentation</vt:lpstr>
      <vt:lpstr>PowerPoint Presentation</vt:lpstr>
      <vt:lpstr>PowerPoint Presentation</vt:lpstr>
      <vt:lpstr>PowerPoint Presentation</vt:lpstr>
      <vt:lpstr>PowerPoint Presentation</vt:lpstr>
      <vt:lpstr>Jesus never gave up –</vt:lpstr>
      <vt:lpstr>PowerPoint Presentation</vt:lpstr>
      <vt:lpstr>PowerPoint Presentation</vt:lpstr>
      <vt:lpstr>Jesus taught us to take a wider view –</vt:lpstr>
      <vt:lpstr>PowerPoint Presentation</vt:lpstr>
      <vt:lpstr>PowerPoint Presentation</vt:lpstr>
      <vt:lpstr>PowerPoint Presentation</vt:lpstr>
      <vt:lpstr>Jesus kept busy  -</vt:lpstr>
      <vt:lpstr>PowerPoint Presentation</vt:lpstr>
      <vt:lpstr> Jesus associated with those who were with Him –</vt:lpstr>
      <vt:lpstr>PowerPoint Presentation</vt:lpstr>
      <vt:lpstr>Jesus prayed –</vt:lpstr>
      <vt:lpstr>PowerPoint Presentation</vt:lpstr>
      <vt:lpstr>Conclusion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DISCOURAGEMENT</dc:title>
  <dc:creator>Aarons</dc:creator>
  <cp:lastModifiedBy>Aarons</cp:lastModifiedBy>
  <cp:revision>5</cp:revision>
  <dcterms:created xsi:type="dcterms:W3CDTF">2016-02-16T14:56:12Z</dcterms:created>
  <dcterms:modified xsi:type="dcterms:W3CDTF">2016-02-16T15:39:49Z</dcterms:modified>
</cp:coreProperties>
</file>