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2" autoAdjust="0"/>
    <p:restoredTop sz="86458" autoAdjust="0"/>
  </p:normalViewPr>
  <p:slideViewPr>
    <p:cSldViewPr>
      <p:cViewPr varScale="1">
        <p:scale>
          <a:sx n="99" d="100"/>
          <a:sy n="99" d="100"/>
        </p:scale>
        <p:origin x="-504" y="-102"/>
      </p:cViewPr>
      <p:guideLst>
        <p:guide orient="horz" pos="2160"/>
        <p:guide pos="2880"/>
      </p:guideLst>
    </p:cSldViewPr>
  </p:slideViewPr>
  <p:outlineViewPr>
    <p:cViewPr>
      <p:scale>
        <a:sx n="33" d="100"/>
        <a:sy n="33" d="100"/>
      </p:scale>
      <p:origin x="0" y="70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187793A-9337-4C02-BA1A-D1CE54A4FE3D}"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42967-22B0-47AB-BCC3-AF92B6FA1CF7}"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7793A-9337-4C02-BA1A-D1CE54A4FE3D}"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42967-22B0-47AB-BCC3-AF92B6FA1C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7793A-9337-4C02-BA1A-D1CE54A4FE3D}"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42967-22B0-47AB-BCC3-AF92B6FA1C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D187793A-9337-4C02-BA1A-D1CE54A4FE3D}"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42967-22B0-47AB-BCC3-AF92B6FA1CF7}"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87793A-9337-4C02-BA1A-D1CE54A4FE3D}" type="datetimeFigureOut">
              <a:rPr lang="en-US" smtClean="0"/>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42967-22B0-47AB-BCC3-AF92B6FA1CF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D187793A-9337-4C02-BA1A-D1CE54A4FE3D}"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42967-22B0-47AB-BCC3-AF92B6FA1C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187793A-9337-4C02-BA1A-D1CE54A4FE3D}" type="datetimeFigureOut">
              <a:rPr lang="en-US" smtClean="0"/>
              <a:t>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42967-22B0-47AB-BCC3-AF92B6FA1C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87793A-9337-4C02-BA1A-D1CE54A4FE3D}" type="datetimeFigureOut">
              <a:rPr lang="en-US" smtClean="0"/>
              <a:t>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42967-22B0-47AB-BCC3-AF92B6FA1C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7793A-9337-4C02-BA1A-D1CE54A4FE3D}" type="datetimeFigureOut">
              <a:rPr lang="en-US" smtClean="0"/>
              <a:t>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42967-22B0-47AB-BCC3-AF92B6FA1C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7793A-9337-4C02-BA1A-D1CE54A4FE3D}"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42967-22B0-47AB-BCC3-AF92B6FA1CF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7793A-9337-4C02-BA1A-D1CE54A4FE3D}" type="datetimeFigureOut">
              <a:rPr lang="en-US" smtClean="0"/>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42967-22B0-47AB-BCC3-AF92B6FA1CF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187793A-9337-4C02-BA1A-D1CE54A4FE3D}" type="datetimeFigureOut">
              <a:rPr lang="en-US" smtClean="0"/>
              <a:t>2/6/2017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E342967-22B0-47AB-BCC3-AF92B6FA1CF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400" dirty="0" smtClean="0"/>
              <a:t>Learning the danger of fellowshipping false teachers</a:t>
            </a:r>
            <a:endParaRPr lang="en-US" sz="4400" dirty="0"/>
          </a:p>
        </p:txBody>
      </p:sp>
      <p:sp>
        <p:nvSpPr>
          <p:cNvPr id="2" name="Title 1"/>
          <p:cNvSpPr>
            <a:spLocks noGrp="1"/>
          </p:cNvSpPr>
          <p:nvPr>
            <p:ph type="ctrTitle"/>
          </p:nvPr>
        </p:nvSpPr>
        <p:spPr>
          <a:xfrm>
            <a:off x="76200" y="381000"/>
            <a:ext cx="8991600" cy="3096913"/>
          </a:xfrm>
        </p:spPr>
        <p:txBody>
          <a:bodyPr/>
          <a:lstStyle/>
          <a:p>
            <a:r>
              <a:rPr lang="en-US" sz="7200" dirty="0" smtClean="0">
                <a:latin typeface="Bazooka" pitchFamily="2" charset="0"/>
              </a:rPr>
              <a:t>Dancing with wolves</a:t>
            </a:r>
            <a:endParaRPr lang="en-US" sz="7200" dirty="0">
              <a:latin typeface="Bazooka" pitchFamily="2" charset="0"/>
            </a:endParaRPr>
          </a:p>
        </p:txBody>
      </p:sp>
    </p:spTree>
    <p:extLst>
      <p:ext uri="{BB962C8B-B14F-4D97-AF65-F5344CB8AC3E}">
        <p14:creationId xmlns:p14="http://schemas.microsoft.com/office/powerpoint/2010/main" val="3999567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52400"/>
            <a:ext cx="8915400" cy="6553200"/>
          </a:xfrm>
        </p:spPr>
        <p:txBody>
          <a:bodyPr>
            <a:normAutofit/>
          </a:bodyPr>
          <a:lstStyle/>
          <a:p>
            <a:r>
              <a:rPr lang="en-US" altLang="en-US" sz="3600" dirty="0"/>
              <a:t>If we learn of a wolf in another congregation, we should warn them.</a:t>
            </a:r>
          </a:p>
          <a:p>
            <a:r>
              <a:rPr lang="en-US" sz="3600" dirty="0"/>
              <a:t>Yes, local church autonomy needs to be respected and we should not get involved in how they do things.</a:t>
            </a:r>
          </a:p>
          <a:p>
            <a:r>
              <a:rPr lang="en-US" sz="3600" dirty="0"/>
              <a:t>But this situation is different because souls are at stake</a:t>
            </a:r>
            <a:r>
              <a:rPr lang="en-US" sz="3600" dirty="0" smtClean="0"/>
              <a:t>.</a:t>
            </a:r>
          </a:p>
          <a:p>
            <a:r>
              <a:rPr lang="en-US" sz="3600" dirty="0" smtClean="0"/>
              <a:t>We should not sit idly by without giving warning to souls in danger.</a:t>
            </a:r>
          </a:p>
          <a:p>
            <a:r>
              <a:rPr lang="en-US" sz="3600" dirty="0" smtClean="0"/>
              <a:t>We would not do it in real life---or would we?</a:t>
            </a:r>
            <a:endParaRPr lang="en-US" sz="3600" dirty="0"/>
          </a:p>
          <a:p>
            <a:endParaRPr lang="en-US" dirty="0"/>
          </a:p>
        </p:txBody>
      </p:sp>
    </p:spTree>
    <p:extLst>
      <p:ext uri="{BB962C8B-B14F-4D97-AF65-F5344CB8AC3E}">
        <p14:creationId xmlns:p14="http://schemas.microsoft.com/office/powerpoint/2010/main" val="290599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534400" cy="914400"/>
          </a:xfrm>
        </p:spPr>
        <p:txBody>
          <a:bodyPr/>
          <a:lstStyle/>
          <a:p>
            <a:r>
              <a:rPr lang="en-US" dirty="0" smtClean="0"/>
              <a:t>How To Identify The Wolves</a:t>
            </a:r>
            <a:endParaRPr lang="en-US" dirty="0"/>
          </a:p>
        </p:txBody>
      </p:sp>
      <p:sp>
        <p:nvSpPr>
          <p:cNvPr id="3" name="Content Placeholder 2"/>
          <p:cNvSpPr>
            <a:spLocks noGrp="1"/>
          </p:cNvSpPr>
          <p:nvPr>
            <p:ph sz="quarter" idx="13"/>
          </p:nvPr>
        </p:nvSpPr>
        <p:spPr>
          <a:xfrm>
            <a:off x="0" y="1143000"/>
            <a:ext cx="9067800" cy="5410200"/>
          </a:xfrm>
        </p:spPr>
        <p:txBody>
          <a:bodyPr>
            <a:noAutofit/>
          </a:bodyPr>
          <a:lstStyle/>
          <a:p>
            <a:r>
              <a:rPr lang="en-US" altLang="en-US" sz="4400" dirty="0"/>
              <a:t>How did Little Red Riding Hood </a:t>
            </a:r>
            <a:r>
              <a:rPr lang="en-US" altLang="en-US" sz="4400" dirty="0" smtClean="0"/>
              <a:t>Identify the wolf?</a:t>
            </a:r>
          </a:p>
          <a:p>
            <a:r>
              <a:rPr lang="en-US" altLang="en-US" sz="4400" dirty="0" smtClean="0"/>
              <a:t>She looked at the characteristics of what she saw.</a:t>
            </a:r>
          </a:p>
          <a:p>
            <a:r>
              <a:rPr lang="en-US" altLang="en-US" sz="4400" dirty="0" smtClean="0"/>
              <a:t>What big teeth, nose, ears, etc.</a:t>
            </a:r>
            <a:endParaRPr lang="en-US" altLang="en-US" sz="4400" dirty="0"/>
          </a:p>
          <a:p>
            <a:r>
              <a:rPr lang="en-US" altLang="en-US" sz="4400" dirty="0"/>
              <a:t>If a </a:t>
            </a:r>
            <a:r>
              <a:rPr lang="en-US" altLang="en-US" sz="4400"/>
              <a:t>fairy </a:t>
            </a:r>
            <a:r>
              <a:rPr lang="en-US" altLang="en-US" sz="4400" smtClean="0"/>
              <a:t>tale </a:t>
            </a:r>
            <a:r>
              <a:rPr lang="en-US" altLang="en-US" sz="4400" dirty="0"/>
              <a:t>character can identify a wolf, so should </a:t>
            </a:r>
            <a:r>
              <a:rPr lang="en-US" altLang="en-US" sz="4400" dirty="0" smtClean="0"/>
              <a:t>a </a:t>
            </a:r>
            <a:r>
              <a:rPr lang="en-US" altLang="en-US" sz="4400" dirty="0"/>
              <a:t>Christian</a:t>
            </a:r>
            <a:r>
              <a:rPr lang="en-US" altLang="en-US" sz="4400" dirty="0" smtClean="0"/>
              <a:t>.</a:t>
            </a:r>
            <a:endParaRPr lang="en-US" altLang="en-US" sz="4400" dirty="0"/>
          </a:p>
        </p:txBody>
      </p:sp>
    </p:spTree>
    <p:extLst>
      <p:ext uri="{BB962C8B-B14F-4D97-AF65-F5344CB8AC3E}">
        <p14:creationId xmlns:p14="http://schemas.microsoft.com/office/powerpoint/2010/main" val="246059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52400"/>
            <a:ext cx="8839200" cy="6553200"/>
          </a:xfrm>
        </p:spPr>
        <p:txBody>
          <a:bodyPr>
            <a:normAutofit fontScale="92500" lnSpcReduction="10000"/>
          </a:bodyPr>
          <a:lstStyle/>
          <a:p>
            <a:r>
              <a:rPr lang="en-US" altLang="en-US" sz="4000" dirty="0" smtClean="0"/>
              <a:t>We identify </a:t>
            </a:r>
            <a:r>
              <a:rPr lang="en-US" altLang="en-US" sz="4000" dirty="0"/>
              <a:t>them by their fruits.</a:t>
            </a:r>
          </a:p>
          <a:p>
            <a:r>
              <a:rPr lang="en-US" altLang="en-US" sz="4000" dirty="0" smtClean="0"/>
              <a:t>These fruits </a:t>
            </a:r>
            <a:r>
              <a:rPr lang="en-US" altLang="en-US" sz="4000" dirty="0"/>
              <a:t>may appear to be doing good works, but looks </a:t>
            </a:r>
            <a:r>
              <a:rPr lang="en-US" altLang="en-US" sz="4000" dirty="0" smtClean="0"/>
              <a:t>can be </a:t>
            </a:r>
            <a:r>
              <a:rPr lang="en-US" altLang="en-US" sz="4000" dirty="0"/>
              <a:t>deceiving</a:t>
            </a:r>
            <a:r>
              <a:rPr lang="en-US" altLang="en-US" sz="4000" dirty="0" smtClean="0"/>
              <a:t>.</a:t>
            </a:r>
          </a:p>
          <a:p>
            <a:r>
              <a:rPr lang="en-US" altLang="en-US" sz="4000" dirty="0" smtClean="0"/>
              <a:t>Because it takes a while to examine the fruit, there could be damage before we realize what is happening.</a:t>
            </a:r>
          </a:p>
          <a:p>
            <a:r>
              <a:rPr lang="en-US" altLang="en-US" sz="5400" dirty="0"/>
              <a:t>Ephesians 5:11 </a:t>
            </a:r>
            <a:r>
              <a:rPr lang="en-US" altLang="en-US" sz="4400" dirty="0"/>
              <a:t>(NKJV)</a:t>
            </a:r>
            <a:br>
              <a:rPr lang="en-US" altLang="en-US" sz="4400" dirty="0"/>
            </a:br>
            <a:r>
              <a:rPr lang="en-US" altLang="en-US" sz="4400" dirty="0" smtClean="0"/>
              <a:t>“And </a:t>
            </a:r>
            <a:r>
              <a:rPr lang="en-US" altLang="en-US" sz="4400" dirty="0"/>
              <a:t>have no fellowship with the unfruitful works of darkness, but rather expose </a:t>
            </a:r>
            <a:r>
              <a:rPr lang="en-US" altLang="en-US" sz="4400" dirty="0" smtClean="0"/>
              <a:t>them”.</a:t>
            </a:r>
            <a:endParaRPr lang="en-US" altLang="en-US" sz="4000" dirty="0"/>
          </a:p>
          <a:p>
            <a:endParaRPr lang="en-US" dirty="0"/>
          </a:p>
        </p:txBody>
      </p:sp>
    </p:spTree>
    <p:extLst>
      <p:ext uri="{BB962C8B-B14F-4D97-AF65-F5344CB8AC3E}">
        <p14:creationId xmlns:p14="http://schemas.microsoft.com/office/powerpoint/2010/main" val="379202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34400" cy="990600"/>
          </a:xfrm>
        </p:spPr>
        <p:txBody>
          <a:bodyPr/>
          <a:lstStyle/>
          <a:p>
            <a:r>
              <a:rPr lang="en-US" altLang="en-US" sz="4800" dirty="0"/>
              <a:t>Romans 16:17-18 </a:t>
            </a:r>
            <a:r>
              <a:rPr lang="en-US" altLang="en-US" sz="3200" dirty="0"/>
              <a:t>(NASB)</a:t>
            </a:r>
            <a:endParaRPr lang="en-US" dirty="0"/>
          </a:p>
        </p:txBody>
      </p:sp>
      <p:sp>
        <p:nvSpPr>
          <p:cNvPr id="3" name="Content Placeholder 2"/>
          <p:cNvSpPr>
            <a:spLocks noGrp="1"/>
          </p:cNvSpPr>
          <p:nvPr>
            <p:ph sz="quarter" idx="13"/>
          </p:nvPr>
        </p:nvSpPr>
        <p:spPr>
          <a:xfrm>
            <a:off x="76200" y="1143000"/>
            <a:ext cx="8915400" cy="5181600"/>
          </a:xfrm>
        </p:spPr>
        <p:txBody>
          <a:bodyPr>
            <a:noAutofit/>
          </a:bodyPr>
          <a:lstStyle/>
          <a:p>
            <a:r>
              <a:rPr lang="en-US" altLang="en-US" sz="4000" dirty="0" smtClean="0"/>
              <a:t>“Now </a:t>
            </a:r>
            <a:r>
              <a:rPr lang="en-US" altLang="en-US" sz="4000" dirty="0"/>
              <a:t>I urge you, brethren, keep you eye on those who cause dissensions and hindrances contrary to the teaching which you learned, and turn away from them. {18} For such men are slaves, not of our Lord Christ but of their own appetites; and by their smooth and flattering speech they deceive the hearts of the </a:t>
            </a:r>
            <a:r>
              <a:rPr lang="en-US" altLang="en-US" sz="4000" dirty="0" smtClean="0"/>
              <a:t>unsuspecting”.</a:t>
            </a:r>
            <a:endParaRPr lang="en-US" sz="3600" dirty="0"/>
          </a:p>
        </p:txBody>
      </p:sp>
    </p:spTree>
    <p:extLst>
      <p:ext uri="{BB962C8B-B14F-4D97-AF65-F5344CB8AC3E}">
        <p14:creationId xmlns:p14="http://schemas.microsoft.com/office/powerpoint/2010/main" val="174518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52400"/>
            <a:ext cx="8991600" cy="6553200"/>
          </a:xfrm>
        </p:spPr>
        <p:txBody>
          <a:bodyPr>
            <a:normAutofit/>
          </a:bodyPr>
          <a:lstStyle/>
          <a:p>
            <a:r>
              <a:rPr lang="en-US" altLang="en-US" sz="4000" dirty="0"/>
              <a:t>The word of God is the Bible. </a:t>
            </a:r>
            <a:endParaRPr lang="en-US" altLang="en-US" sz="4000" dirty="0" smtClean="0"/>
          </a:p>
          <a:p>
            <a:r>
              <a:rPr lang="en-US" altLang="en-US" sz="4000" dirty="0" smtClean="0"/>
              <a:t>It </a:t>
            </a:r>
            <a:r>
              <a:rPr lang="en-US" altLang="en-US" sz="4000" dirty="0"/>
              <a:t>is the standard to follow in order to have salvation. </a:t>
            </a:r>
            <a:endParaRPr lang="en-US" altLang="en-US" sz="4000" dirty="0" smtClean="0"/>
          </a:p>
          <a:p>
            <a:r>
              <a:rPr lang="en-US" altLang="en-US" sz="4000" dirty="0" smtClean="0"/>
              <a:t>The </a:t>
            </a:r>
            <a:r>
              <a:rPr lang="en-US" altLang="en-US" sz="4000" dirty="0"/>
              <a:t>Bible also instructs us how to identify false teachers. </a:t>
            </a:r>
            <a:endParaRPr lang="en-US" altLang="en-US" sz="4000" dirty="0" smtClean="0"/>
          </a:p>
          <a:p>
            <a:r>
              <a:rPr lang="en-US" altLang="en-US" sz="4000" dirty="0" smtClean="0"/>
              <a:t>When </a:t>
            </a:r>
            <a:r>
              <a:rPr lang="en-US" altLang="en-US" sz="4000" dirty="0"/>
              <a:t>we learn the truth, we will know what error is, and </a:t>
            </a:r>
            <a:r>
              <a:rPr lang="en-US" altLang="en-US" sz="4000" dirty="0" smtClean="0"/>
              <a:t>we should expose </a:t>
            </a:r>
            <a:r>
              <a:rPr lang="en-US" altLang="en-US" sz="4000" dirty="0"/>
              <a:t>those who teach error.</a:t>
            </a:r>
            <a:endParaRPr lang="en-US" sz="3600" dirty="0"/>
          </a:p>
        </p:txBody>
      </p:sp>
    </p:spTree>
    <p:extLst>
      <p:ext uri="{BB962C8B-B14F-4D97-AF65-F5344CB8AC3E}">
        <p14:creationId xmlns:p14="http://schemas.microsoft.com/office/powerpoint/2010/main" val="323574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228600"/>
            <a:ext cx="8839200" cy="6477000"/>
          </a:xfrm>
        </p:spPr>
        <p:txBody>
          <a:bodyPr/>
          <a:lstStyle/>
          <a:p>
            <a:pPr>
              <a:lnSpc>
                <a:spcPct val="90000"/>
              </a:lnSpc>
            </a:pPr>
            <a:r>
              <a:rPr lang="en-US" altLang="en-US" sz="4800" dirty="0"/>
              <a:t>John 17:17 </a:t>
            </a:r>
            <a:r>
              <a:rPr lang="en-US" altLang="en-US" sz="4000" dirty="0"/>
              <a:t>(NKJV)</a:t>
            </a:r>
          </a:p>
          <a:p>
            <a:pPr>
              <a:lnSpc>
                <a:spcPct val="90000"/>
              </a:lnSpc>
              <a:buNone/>
            </a:pPr>
            <a:r>
              <a:rPr lang="en-US" altLang="en-US" sz="4000" dirty="0"/>
              <a:t>"Sanctify them by Your truth. Your word is truth".</a:t>
            </a:r>
          </a:p>
          <a:p>
            <a:pPr>
              <a:lnSpc>
                <a:spcPct val="90000"/>
              </a:lnSpc>
            </a:pPr>
            <a:r>
              <a:rPr lang="en-US" altLang="en-US" sz="4800" dirty="0"/>
              <a:t>2 Timothy 3:16-17 </a:t>
            </a:r>
            <a:r>
              <a:rPr lang="en-US" altLang="en-US" sz="4000" dirty="0"/>
              <a:t>(NASB)</a:t>
            </a:r>
          </a:p>
          <a:p>
            <a:pPr>
              <a:lnSpc>
                <a:spcPct val="90000"/>
              </a:lnSpc>
              <a:buNone/>
            </a:pPr>
            <a:r>
              <a:rPr lang="en-US" altLang="en-US" sz="4000" dirty="0" smtClean="0"/>
              <a:t>“All </a:t>
            </a:r>
            <a:r>
              <a:rPr lang="en-US" altLang="en-US" sz="4000" dirty="0"/>
              <a:t>scripture is inspired by God and profitable for teaching, for reproof, for correction, for training in righteousness; {17} that the man of God may be adequate, equipped for every good </a:t>
            </a:r>
            <a:r>
              <a:rPr lang="en-US" altLang="en-US" sz="4000" dirty="0" smtClean="0"/>
              <a:t>work”.</a:t>
            </a:r>
            <a:endParaRPr lang="en-US" altLang="en-US" sz="4000" dirty="0"/>
          </a:p>
          <a:p>
            <a:endParaRPr lang="en-US" dirty="0"/>
          </a:p>
        </p:txBody>
      </p:sp>
    </p:spTree>
    <p:extLst>
      <p:ext uri="{BB962C8B-B14F-4D97-AF65-F5344CB8AC3E}">
        <p14:creationId xmlns:p14="http://schemas.microsoft.com/office/powerpoint/2010/main" val="134386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52400"/>
            <a:ext cx="8915400" cy="6629400"/>
          </a:xfrm>
        </p:spPr>
        <p:txBody>
          <a:bodyPr>
            <a:noAutofit/>
          </a:bodyPr>
          <a:lstStyle/>
          <a:p>
            <a:r>
              <a:rPr lang="en-US" altLang="en-US" sz="3200" dirty="0"/>
              <a:t>We are not to have fellowship with error or </a:t>
            </a:r>
            <a:r>
              <a:rPr lang="en-US" altLang="en-US" sz="3200" dirty="0" smtClean="0"/>
              <a:t>sin.</a:t>
            </a:r>
          </a:p>
          <a:p>
            <a:r>
              <a:rPr lang="en-US" altLang="en-US" sz="3200" dirty="0" smtClean="0"/>
              <a:t>We </a:t>
            </a:r>
            <a:r>
              <a:rPr lang="en-US" altLang="en-US" sz="3200" dirty="0"/>
              <a:t>must identify false teachers and expose them</a:t>
            </a:r>
            <a:r>
              <a:rPr lang="en-US" altLang="en-US" sz="3200" dirty="0" smtClean="0"/>
              <a:t>.</a:t>
            </a:r>
          </a:p>
          <a:p>
            <a:r>
              <a:rPr lang="en-US" altLang="en-US" sz="3200" dirty="0" smtClean="0"/>
              <a:t>We </a:t>
            </a:r>
            <a:r>
              <a:rPr lang="en-US" altLang="en-US" sz="3200" dirty="0"/>
              <a:t>cannot give them aid or show them </a:t>
            </a:r>
            <a:r>
              <a:rPr lang="en-US" altLang="en-US" sz="3200" dirty="0" smtClean="0"/>
              <a:t>partiality simply because of who they are. </a:t>
            </a:r>
          </a:p>
          <a:p>
            <a:r>
              <a:rPr lang="en-US" altLang="en-US" sz="3200" dirty="0" smtClean="0"/>
              <a:t>When </a:t>
            </a:r>
            <a:r>
              <a:rPr lang="en-US" altLang="en-US" sz="3200" dirty="0"/>
              <a:t>we determine that a brother is wrong in his teaching (even if only in one subject area), then he must be admonished</a:t>
            </a:r>
            <a:r>
              <a:rPr lang="en-US" altLang="en-US" sz="3200" dirty="0" smtClean="0"/>
              <a:t>.</a:t>
            </a:r>
          </a:p>
          <a:p>
            <a:r>
              <a:rPr lang="en-US" altLang="en-US" sz="4400" dirty="0"/>
              <a:t>James 2:10 </a:t>
            </a:r>
            <a:r>
              <a:rPr lang="en-US" altLang="en-US" sz="3200" dirty="0"/>
              <a:t>(NASB)</a:t>
            </a:r>
            <a:br>
              <a:rPr lang="en-US" altLang="en-US" sz="3200" dirty="0"/>
            </a:br>
            <a:r>
              <a:rPr lang="en-US" altLang="en-US" sz="3200" dirty="0" smtClean="0"/>
              <a:t>“For </a:t>
            </a:r>
            <a:r>
              <a:rPr lang="en-US" altLang="en-US" sz="3200" dirty="0"/>
              <a:t>whoever keeps the whole law and yet stumbles in one point, he has become guilty of </a:t>
            </a:r>
            <a:r>
              <a:rPr lang="en-US" altLang="en-US" sz="3200" dirty="0" smtClean="0"/>
              <a:t>all”.</a:t>
            </a:r>
            <a:endParaRPr lang="en-US" sz="2800" dirty="0"/>
          </a:p>
        </p:txBody>
      </p:sp>
    </p:spTree>
    <p:extLst>
      <p:ext uri="{BB962C8B-B14F-4D97-AF65-F5344CB8AC3E}">
        <p14:creationId xmlns:p14="http://schemas.microsoft.com/office/powerpoint/2010/main" val="167331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304800"/>
            <a:ext cx="8915400" cy="6324600"/>
          </a:xfrm>
        </p:spPr>
        <p:txBody>
          <a:bodyPr>
            <a:noAutofit/>
          </a:bodyPr>
          <a:lstStyle/>
          <a:p>
            <a:r>
              <a:rPr lang="en-US" altLang="en-US" sz="3600" dirty="0" smtClean="0"/>
              <a:t>Instead </a:t>
            </a:r>
            <a:r>
              <a:rPr lang="en-US" altLang="en-US" sz="3600" dirty="0"/>
              <a:t>of dancing with these wolves, we should be exposing them for what they really are</a:t>
            </a:r>
            <a:r>
              <a:rPr lang="en-US" altLang="en-US" sz="3600" dirty="0" smtClean="0"/>
              <a:t>.</a:t>
            </a:r>
          </a:p>
          <a:p>
            <a:r>
              <a:rPr lang="en-US" altLang="en-US" sz="3600" dirty="0" smtClean="0"/>
              <a:t>False </a:t>
            </a:r>
            <a:r>
              <a:rPr lang="en-US" altLang="en-US" sz="3600" dirty="0"/>
              <a:t>Teachers</a:t>
            </a:r>
            <a:r>
              <a:rPr lang="en-US" altLang="en-US" sz="3600" dirty="0" smtClean="0"/>
              <a:t>!</a:t>
            </a:r>
          </a:p>
          <a:p>
            <a:r>
              <a:rPr lang="en-US" altLang="en-US" sz="3600" dirty="0"/>
              <a:t>If </a:t>
            </a:r>
            <a:r>
              <a:rPr lang="en-US" altLang="en-US" sz="3600" dirty="0" smtClean="0"/>
              <a:t>they do </a:t>
            </a:r>
            <a:r>
              <a:rPr lang="en-US" altLang="en-US" sz="3600" dirty="0"/>
              <a:t>not repent, </a:t>
            </a:r>
            <a:r>
              <a:rPr lang="en-US" altLang="en-US" sz="3600" dirty="0" smtClean="0"/>
              <a:t>they are </a:t>
            </a:r>
            <a:r>
              <a:rPr lang="en-US" altLang="en-US" sz="3600" dirty="0"/>
              <a:t>to be marked out for </a:t>
            </a:r>
            <a:r>
              <a:rPr lang="en-US" altLang="en-US" sz="3600" dirty="0" smtClean="0"/>
              <a:t>warning.</a:t>
            </a:r>
          </a:p>
          <a:p>
            <a:r>
              <a:rPr lang="en-US" altLang="en-US" sz="3600" dirty="0" smtClean="0"/>
              <a:t>Those </a:t>
            </a:r>
            <a:r>
              <a:rPr lang="en-US" altLang="en-US" sz="3600" dirty="0"/>
              <a:t>who choose to dance with wolves </a:t>
            </a:r>
            <a:r>
              <a:rPr lang="en-US" altLang="en-US" sz="3600" dirty="0" smtClean="0"/>
              <a:t>(or tolerate them) now</a:t>
            </a:r>
            <a:r>
              <a:rPr lang="en-US" altLang="en-US" sz="3600" dirty="0"/>
              <a:t>, will certainly be dancing with them in Hell.</a:t>
            </a:r>
            <a:endParaRPr lang="en-US" sz="3200" dirty="0"/>
          </a:p>
        </p:txBody>
      </p:sp>
    </p:spTree>
    <p:extLst>
      <p:ext uri="{BB962C8B-B14F-4D97-AF65-F5344CB8AC3E}">
        <p14:creationId xmlns:p14="http://schemas.microsoft.com/office/powerpoint/2010/main" val="426737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534400" cy="838200"/>
          </a:xfrm>
        </p:spPr>
        <p:txBody>
          <a:bodyPr/>
          <a:lstStyle/>
          <a:p>
            <a:r>
              <a:rPr lang="en-US" altLang="en-US" dirty="0"/>
              <a:t>What Is The Motive Of a </a:t>
            </a:r>
            <a:r>
              <a:rPr lang="en-US" altLang="en-US" dirty="0" smtClean="0"/>
              <a:t>Wolf?</a:t>
            </a:r>
            <a:endParaRPr lang="en-US" dirty="0"/>
          </a:p>
        </p:txBody>
      </p:sp>
      <p:sp>
        <p:nvSpPr>
          <p:cNvPr id="3" name="Content Placeholder 2"/>
          <p:cNvSpPr>
            <a:spLocks noGrp="1"/>
          </p:cNvSpPr>
          <p:nvPr>
            <p:ph sz="quarter" idx="13"/>
          </p:nvPr>
        </p:nvSpPr>
        <p:spPr>
          <a:xfrm>
            <a:off x="0" y="1066800"/>
            <a:ext cx="9067800" cy="5486400"/>
          </a:xfrm>
        </p:spPr>
        <p:txBody>
          <a:bodyPr/>
          <a:lstStyle/>
          <a:p>
            <a:r>
              <a:rPr lang="en-US" altLang="en-US" sz="4400" dirty="0"/>
              <a:t>John 12:43 </a:t>
            </a:r>
            <a:r>
              <a:rPr lang="en-US" altLang="en-US" sz="3200" dirty="0"/>
              <a:t>(NKJV)</a:t>
            </a:r>
          </a:p>
          <a:p>
            <a:pPr>
              <a:buNone/>
            </a:pPr>
            <a:r>
              <a:rPr lang="en-US" altLang="en-US" sz="3200" dirty="0" smtClean="0"/>
              <a:t>“for </a:t>
            </a:r>
            <a:r>
              <a:rPr lang="en-US" altLang="en-US" sz="3200" dirty="0"/>
              <a:t>they loved the praise of men more than the praise of </a:t>
            </a:r>
            <a:r>
              <a:rPr lang="en-US" altLang="en-US" sz="3200" dirty="0" smtClean="0"/>
              <a:t>God”.</a:t>
            </a:r>
            <a:endParaRPr lang="en-US" altLang="en-US" sz="3200" dirty="0"/>
          </a:p>
          <a:p>
            <a:r>
              <a:rPr lang="en-US" altLang="en-US" sz="4400" dirty="0"/>
              <a:t>Galatians 1:10 </a:t>
            </a:r>
            <a:r>
              <a:rPr lang="en-US" altLang="en-US" sz="3200" dirty="0"/>
              <a:t>(NKJV)</a:t>
            </a:r>
          </a:p>
          <a:p>
            <a:pPr>
              <a:buNone/>
            </a:pPr>
            <a:r>
              <a:rPr lang="en-US" altLang="en-US" sz="3200" dirty="0" smtClean="0"/>
              <a:t>“For </a:t>
            </a:r>
            <a:r>
              <a:rPr lang="en-US" altLang="en-US" sz="3200" dirty="0"/>
              <a:t>do I now persuade men, or God? Or do I seek to please men? For if I still pleased men, I would not be a bondservant of </a:t>
            </a:r>
            <a:r>
              <a:rPr lang="en-US" altLang="en-US" sz="3200" dirty="0" smtClean="0"/>
              <a:t>Christ”.</a:t>
            </a:r>
            <a:endParaRPr lang="en-US" altLang="en-US" sz="3200" dirty="0"/>
          </a:p>
          <a:p>
            <a:endParaRPr lang="en-US" dirty="0"/>
          </a:p>
        </p:txBody>
      </p:sp>
    </p:spTree>
    <p:extLst>
      <p:ext uri="{BB962C8B-B14F-4D97-AF65-F5344CB8AC3E}">
        <p14:creationId xmlns:p14="http://schemas.microsoft.com/office/powerpoint/2010/main" val="6815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991600" cy="838200"/>
          </a:xfrm>
        </p:spPr>
        <p:txBody>
          <a:bodyPr/>
          <a:lstStyle/>
          <a:p>
            <a:r>
              <a:rPr lang="en-US" altLang="en-US" sz="3200" dirty="0"/>
              <a:t>What Happens When A Wolf Is Exposed?</a:t>
            </a:r>
            <a:endParaRPr lang="en-US" dirty="0"/>
          </a:p>
        </p:txBody>
      </p:sp>
      <p:sp>
        <p:nvSpPr>
          <p:cNvPr id="3" name="Content Placeholder 2"/>
          <p:cNvSpPr>
            <a:spLocks noGrp="1"/>
          </p:cNvSpPr>
          <p:nvPr>
            <p:ph sz="quarter" idx="13"/>
          </p:nvPr>
        </p:nvSpPr>
        <p:spPr>
          <a:xfrm>
            <a:off x="152400" y="1143000"/>
            <a:ext cx="8915400" cy="5486400"/>
          </a:xfrm>
        </p:spPr>
        <p:txBody>
          <a:bodyPr>
            <a:normAutofit fontScale="92500"/>
          </a:bodyPr>
          <a:lstStyle/>
          <a:p>
            <a:r>
              <a:rPr lang="en-US" altLang="en-US" sz="3200" dirty="0"/>
              <a:t>Since our Lord described these individuals as being </a:t>
            </a:r>
            <a:r>
              <a:rPr lang="en-US" altLang="en-US" sz="3200" dirty="0" smtClean="0"/>
              <a:t>wolves; we </a:t>
            </a:r>
            <a:r>
              <a:rPr lang="en-US" altLang="en-US" sz="3200" dirty="0"/>
              <a:t>will look to see what would happen if you trapped a real wolf</a:t>
            </a:r>
            <a:r>
              <a:rPr lang="en-US" altLang="en-US" sz="3200" dirty="0" smtClean="0"/>
              <a:t>.</a:t>
            </a:r>
          </a:p>
          <a:p>
            <a:r>
              <a:rPr lang="en-US" altLang="en-US" sz="3200" dirty="0" smtClean="0"/>
              <a:t>Actually, </a:t>
            </a:r>
            <a:r>
              <a:rPr lang="en-US" altLang="en-US" sz="3200" dirty="0"/>
              <a:t>If you ever had an opportunity to corner </a:t>
            </a:r>
            <a:r>
              <a:rPr lang="en-US" altLang="en-US" sz="3200" dirty="0" smtClean="0"/>
              <a:t>any </a:t>
            </a:r>
            <a:r>
              <a:rPr lang="en-US" altLang="en-US" sz="3200" dirty="0"/>
              <a:t>wild animal you would know that you made a big mistake. </a:t>
            </a:r>
            <a:endParaRPr lang="en-US" altLang="en-US" sz="3200" dirty="0" smtClean="0"/>
          </a:p>
          <a:p>
            <a:r>
              <a:rPr lang="en-US" altLang="en-US" sz="3200" dirty="0" smtClean="0"/>
              <a:t>These </a:t>
            </a:r>
            <a:r>
              <a:rPr lang="en-US" altLang="en-US" sz="3200" dirty="0"/>
              <a:t>animals, though small, become vicious. </a:t>
            </a:r>
            <a:endParaRPr lang="en-US" altLang="en-US" sz="3200" dirty="0" smtClean="0"/>
          </a:p>
          <a:p>
            <a:r>
              <a:rPr lang="en-US" altLang="en-US" sz="3200" dirty="0" smtClean="0"/>
              <a:t>They </a:t>
            </a:r>
            <a:r>
              <a:rPr lang="en-US" altLang="en-US" sz="3200" dirty="0"/>
              <a:t>will use any tool available to them for their own defense. </a:t>
            </a:r>
            <a:endParaRPr lang="en-US" altLang="en-US" sz="3200" dirty="0" smtClean="0"/>
          </a:p>
          <a:p>
            <a:r>
              <a:rPr lang="en-US" altLang="en-US" sz="3200" dirty="0" smtClean="0"/>
              <a:t>They </a:t>
            </a:r>
            <a:r>
              <a:rPr lang="en-US" altLang="en-US" sz="3200" dirty="0"/>
              <a:t>will bite, claw, scratch, kick, and charge their enemies. </a:t>
            </a:r>
          </a:p>
          <a:p>
            <a:endParaRPr lang="en-US" dirty="0"/>
          </a:p>
        </p:txBody>
      </p:sp>
    </p:spTree>
    <p:extLst>
      <p:ext uri="{BB962C8B-B14F-4D97-AF65-F5344CB8AC3E}">
        <p14:creationId xmlns:p14="http://schemas.microsoft.com/office/powerpoint/2010/main" val="155437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7924800" cy="762000"/>
          </a:xfrm>
        </p:spPr>
        <p:txBody>
          <a:bodyPr/>
          <a:lstStyle/>
          <a:p>
            <a:r>
              <a:rPr lang="en-US" dirty="0" smtClean="0"/>
              <a:t>INTRODUCTION</a:t>
            </a:r>
            <a:endParaRPr lang="en-US" dirty="0"/>
          </a:p>
        </p:txBody>
      </p:sp>
      <p:sp>
        <p:nvSpPr>
          <p:cNvPr id="3" name="Content Placeholder 2"/>
          <p:cNvSpPr>
            <a:spLocks noGrp="1"/>
          </p:cNvSpPr>
          <p:nvPr>
            <p:ph sz="quarter" idx="13"/>
          </p:nvPr>
        </p:nvSpPr>
        <p:spPr>
          <a:xfrm>
            <a:off x="76200" y="1143000"/>
            <a:ext cx="8991600" cy="5486400"/>
          </a:xfrm>
        </p:spPr>
        <p:txBody>
          <a:bodyPr>
            <a:normAutofit lnSpcReduction="10000"/>
          </a:bodyPr>
          <a:lstStyle/>
          <a:p>
            <a:r>
              <a:rPr lang="en-US" sz="5400" dirty="0" smtClean="0"/>
              <a:t>This is not a review of the 1990 movie by Kevin Costner</a:t>
            </a:r>
          </a:p>
          <a:p>
            <a:r>
              <a:rPr lang="en-US" sz="5400" dirty="0" smtClean="0"/>
              <a:t>Our Lord had a name for those who would deceive and lead souls astray.</a:t>
            </a:r>
          </a:p>
          <a:p>
            <a:r>
              <a:rPr lang="en-US" sz="5400" dirty="0" smtClean="0"/>
              <a:t>They were called wolves.</a:t>
            </a:r>
            <a:endParaRPr lang="en-US" sz="5400" dirty="0"/>
          </a:p>
        </p:txBody>
      </p:sp>
    </p:spTree>
    <p:extLst>
      <p:ext uri="{BB962C8B-B14F-4D97-AF65-F5344CB8AC3E}">
        <p14:creationId xmlns:p14="http://schemas.microsoft.com/office/powerpoint/2010/main" val="53472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228600"/>
            <a:ext cx="8991600" cy="6400800"/>
          </a:xfrm>
        </p:spPr>
        <p:txBody>
          <a:bodyPr>
            <a:normAutofit/>
          </a:bodyPr>
          <a:lstStyle/>
          <a:p>
            <a:r>
              <a:rPr lang="en-US" altLang="en-US" sz="3600" dirty="0"/>
              <a:t>These people try to hide their false doctrine as much as possible, but eventually it comes out. </a:t>
            </a:r>
            <a:endParaRPr lang="en-US" altLang="en-US" sz="3600" dirty="0" smtClean="0"/>
          </a:p>
          <a:p>
            <a:r>
              <a:rPr lang="en-US" altLang="en-US" sz="3600" dirty="0" smtClean="0"/>
              <a:t>When </a:t>
            </a:r>
            <a:r>
              <a:rPr lang="en-US" altLang="en-US" sz="3600" dirty="0"/>
              <a:t>that </a:t>
            </a:r>
            <a:r>
              <a:rPr lang="en-US" altLang="en-US" sz="3600" dirty="0" smtClean="0"/>
              <a:t>does happen, </a:t>
            </a:r>
            <a:r>
              <a:rPr lang="en-US" altLang="en-US" sz="3600" dirty="0"/>
              <a:t>they become very defensive. </a:t>
            </a:r>
            <a:endParaRPr lang="en-US" altLang="en-US" sz="3600" dirty="0" smtClean="0"/>
          </a:p>
          <a:p>
            <a:r>
              <a:rPr lang="en-US" altLang="en-US" sz="3600" dirty="0" smtClean="0"/>
              <a:t>They </a:t>
            </a:r>
            <a:r>
              <a:rPr lang="en-US" altLang="en-US" sz="3600" dirty="0"/>
              <a:t>start to use any means at their disposal to protect themselves</a:t>
            </a:r>
            <a:r>
              <a:rPr lang="en-US" altLang="en-US" sz="3600" dirty="0" smtClean="0"/>
              <a:t>.</a:t>
            </a:r>
          </a:p>
          <a:p>
            <a:r>
              <a:rPr lang="en-US" altLang="en-US" sz="3600" dirty="0" smtClean="0"/>
              <a:t>Biting, clawing, accusing, admonishing, challenging, etc.</a:t>
            </a:r>
          </a:p>
          <a:p>
            <a:r>
              <a:rPr lang="en-US" altLang="en-US" sz="3600" dirty="0" smtClean="0"/>
              <a:t>It </a:t>
            </a:r>
            <a:r>
              <a:rPr lang="en-US" altLang="en-US" sz="3600" dirty="0"/>
              <a:t>is usually those who </a:t>
            </a:r>
            <a:r>
              <a:rPr lang="en-US" altLang="en-US" sz="3600" dirty="0" smtClean="0"/>
              <a:t>expose these false teachers </a:t>
            </a:r>
            <a:r>
              <a:rPr lang="en-US" altLang="en-US" sz="3600" dirty="0"/>
              <a:t>that get hurt the most.</a:t>
            </a:r>
            <a:endParaRPr lang="en-US" sz="3200" dirty="0"/>
          </a:p>
        </p:txBody>
      </p:sp>
    </p:spTree>
    <p:extLst>
      <p:ext uri="{BB962C8B-B14F-4D97-AF65-F5344CB8AC3E}">
        <p14:creationId xmlns:p14="http://schemas.microsoft.com/office/powerpoint/2010/main" val="132252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76200"/>
            <a:ext cx="9067800" cy="6629400"/>
          </a:xfrm>
        </p:spPr>
        <p:txBody>
          <a:bodyPr>
            <a:normAutofit/>
          </a:bodyPr>
          <a:lstStyle/>
          <a:p>
            <a:r>
              <a:rPr lang="en-US" altLang="en-US" sz="3600" dirty="0"/>
              <a:t>We cannot </a:t>
            </a:r>
            <a:r>
              <a:rPr lang="en-US" altLang="en-US" sz="3600" dirty="0" smtClean="0"/>
              <a:t>and must not fellowship </a:t>
            </a:r>
            <a:r>
              <a:rPr lang="en-US" altLang="en-US" sz="3600" dirty="0"/>
              <a:t>these people. </a:t>
            </a:r>
            <a:endParaRPr lang="en-US" altLang="en-US" sz="3600" dirty="0" smtClean="0"/>
          </a:p>
          <a:p>
            <a:r>
              <a:rPr lang="en-US" altLang="en-US" sz="3600" dirty="0" smtClean="0"/>
              <a:t>God holds us accountable for the company we keep: </a:t>
            </a:r>
          </a:p>
          <a:p>
            <a:r>
              <a:rPr lang="en-US" altLang="en-US" sz="4400" dirty="0" smtClean="0"/>
              <a:t>1 Corinthians 15:33 </a:t>
            </a:r>
            <a:r>
              <a:rPr lang="en-US" altLang="en-US" sz="3600" dirty="0" smtClean="0"/>
              <a:t>(NASB) “Do not be deceived; bad company corrupts good morals”.</a:t>
            </a:r>
          </a:p>
          <a:p>
            <a:r>
              <a:rPr lang="en-US" altLang="en-US" sz="3600" dirty="0" smtClean="0"/>
              <a:t>We </a:t>
            </a:r>
            <a:r>
              <a:rPr lang="en-US" altLang="en-US" sz="3600" dirty="0"/>
              <a:t>should not even call them brothers (unless you call them digressive, liberal, sinning, false teachers, unrepentant, </a:t>
            </a:r>
            <a:r>
              <a:rPr lang="en-US" altLang="en-US" sz="3600" dirty="0" err="1"/>
              <a:t>etc</a:t>
            </a:r>
            <a:r>
              <a:rPr lang="en-US" altLang="en-US" sz="3600" dirty="0"/>
              <a:t>). </a:t>
            </a:r>
            <a:endParaRPr lang="en-US" altLang="en-US" sz="3600" dirty="0" smtClean="0"/>
          </a:p>
          <a:p>
            <a:r>
              <a:rPr lang="en-US" altLang="en-US" sz="3600" dirty="0" smtClean="0"/>
              <a:t>If </a:t>
            </a:r>
            <a:r>
              <a:rPr lang="en-US" altLang="en-US" sz="3600" dirty="0"/>
              <a:t>we accept any part of their false teaching, then we have accepted the </a:t>
            </a:r>
            <a:r>
              <a:rPr lang="en-US" altLang="en-US" sz="3600" dirty="0" smtClean="0"/>
              <a:t>lie alongside of the truth.</a:t>
            </a:r>
            <a:endParaRPr lang="en-US" sz="3200" dirty="0"/>
          </a:p>
        </p:txBody>
      </p:sp>
    </p:spTree>
    <p:extLst>
      <p:ext uri="{BB962C8B-B14F-4D97-AF65-F5344CB8AC3E}">
        <p14:creationId xmlns:p14="http://schemas.microsoft.com/office/powerpoint/2010/main" val="226187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3" y="36945"/>
            <a:ext cx="8534400" cy="801255"/>
          </a:xfrm>
        </p:spPr>
        <p:txBody>
          <a:bodyPr/>
          <a:lstStyle/>
          <a:p>
            <a:r>
              <a:rPr lang="en-US" altLang="en-US" sz="4400" dirty="0"/>
              <a:t>2 John </a:t>
            </a:r>
            <a:r>
              <a:rPr lang="en-US" altLang="en-US" sz="4400" dirty="0" smtClean="0"/>
              <a:t>10-11 </a:t>
            </a:r>
            <a:r>
              <a:rPr lang="en-US" altLang="en-US" sz="3200" dirty="0" smtClean="0"/>
              <a:t>(NASB)</a:t>
            </a:r>
            <a:endParaRPr lang="en-US" dirty="0"/>
          </a:p>
        </p:txBody>
      </p:sp>
      <p:sp>
        <p:nvSpPr>
          <p:cNvPr id="3" name="Content Placeholder 2"/>
          <p:cNvSpPr>
            <a:spLocks noGrp="1"/>
          </p:cNvSpPr>
          <p:nvPr>
            <p:ph sz="quarter" idx="13"/>
          </p:nvPr>
        </p:nvSpPr>
        <p:spPr>
          <a:xfrm>
            <a:off x="152400" y="914400"/>
            <a:ext cx="8839200" cy="5715000"/>
          </a:xfrm>
        </p:spPr>
        <p:txBody>
          <a:bodyPr>
            <a:noAutofit/>
          </a:bodyPr>
          <a:lstStyle/>
          <a:p>
            <a:r>
              <a:rPr lang="en-US" altLang="en-US" sz="5400" dirty="0" smtClean="0"/>
              <a:t>“If </a:t>
            </a:r>
            <a:r>
              <a:rPr lang="en-US" altLang="en-US" sz="5400" dirty="0"/>
              <a:t>anyone comes to you and does not bring this teaching, do not receive him into your house, and do not give him a greeting; {11} for the one who gives him a greeting participates in his evil </a:t>
            </a:r>
            <a:r>
              <a:rPr lang="en-US" altLang="en-US" sz="5400" dirty="0" smtClean="0"/>
              <a:t>deeds“.</a:t>
            </a:r>
            <a:endParaRPr lang="en-US" sz="4800" dirty="0"/>
          </a:p>
        </p:txBody>
      </p:sp>
    </p:spTree>
    <p:extLst>
      <p:ext uri="{BB962C8B-B14F-4D97-AF65-F5344CB8AC3E}">
        <p14:creationId xmlns:p14="http://schemas.microsoft.com/office/powerpoint/2010/main" val="1434741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228600"/>
            <a:ext cx="8991600" cy="6400800"/>
          </a:xfrm>
        </p:spPr>
        <p:txBody>
          <a:bodyPr>
            <a:normAutofit/>
          </a:bodyPr>
          <a:lstStyle/>
          <a:p>
            <a:r>
              <a:rPr lang="en-US" altLang="en-US" sz="3200" dirty="0"/>
              <a:t>Let us not be so </a:t>
            </a:r>
            <a:r>
              <a:rPr lang="en-US" altLang="en-US" sz="3200" dirty="0" smtClean="0"/>
              <a:t>stupid or naive </a:t>
            </a:r>
            <a:r>
              <a:rPr lang="en-US" altLang="en-US" sz="3200" dirty="0"/>
              <a:t>to think that we are exempt from these rules. </a:t>
            </a:r>
            <a:endParaRPr lang="en-US" altLang="en-US" sz="3200" dirty="0" smtClean="0"/>
          </a:p>
          <a:p>
            <a:r>
              <a:rPr lang="en-US" altLang="en-US" sz="3200" dirty="0" smtClean="0"/>
              <a:t>Let </a:t>
            </a:r>
            <a:r>
              <a:rPr lang="en-US" altLang="en-US" sz="3200" dirty="0"/>
              <a:t>us be aware that false teachers can even come from our own midst. </a:t>
            </a:r>
            <a:endParaRPr lang="en-US" altLang="en-US" sz="3200" dirty="0" smtClean="0"/>
          </a:p>
          <a:p>
            <a:r>
              <a:rPr lang="en-US" altLang="en-US" sz="3200" dirty="0" smtClean="0"/>
              <a:t>The </a:t>
            </a:r>
            <a:r>
              <a:rPr lang="en-US" altLang="en-US" sz="3200" dirty="0"/>
              <a:t>scriptures teach us they will approve false </a:t>
            </a:r>
            <a:r>
              <a:rPr lang="en-US" altLang="en-US" sz="3200" dirty="0" smtClean="0"/>
              <a:t>doctrine.</a:t>
            </a:r>
          </a:p>
          <a:p>
            <a:pPr>
              <a:lnSpc>
                <a:spcPct val="90000"/>
              </a:lnSpc>
            </a:pPr>
            <a:r>
              <a:rPr lang="en-US" altLang="en-US" sz="4400" dirty="0"/>
              <a:t>1 Timothy </a:t>
            </a:r>
            <a:r>
              <a:rPr lang="en-US" altLang="en-US" sz="4400" dirty="0" smtClean="0"/>
              <a:t>4:1-2 </a:t>
            </a:r>
            <a:r>
              <a:rPr lang="en-US" altLang="en-US" sz="3200" dirty="0" smtClean="0"/>
              <a:t>(NASB)</a:t>
            </a:r>
            <a:endParaRPr lang="en-US" altLang="en-US" sz="3200" dirty="0"/>
          </a:p>
          <a:p>
            <a:pPr>
              <a:lnSpc>
                <a:spcPct val="90000"/>
              </a:lnSpc>
            </a:pPr>
            <a:r>
              <a:rPr lang="en-US" altLang="en-US" sz="3200" dirty="0" smtClean="0"/>
              <a:t>“But </a:t>
            </a:r>
            <a:r>
              <a:rPr lang="en-US" altLang="en-US" sz="3200" dirty="0"/>
              <a:t>the Spirit explicitly says that in later times some will fall away from the faith, paying attention to deceitful spirits and doctrines of demons, {2} by means of the hypocrisy of liars seared in their own conscience as with a hot iron</a:t>
            </a:r>
            <a:r>
              <a:rPr lang="en-US" altLang="en-US" sz="3200" dirty="0" smtClean="0"/>
              <a:t>,” </a:t>
            </a:r>
            <a:endParaRPr lang="en-US" sz="2800" dirty="0"/>
          </a:p>
        </p:txBody>
      </p:sp>
    </p:spTree>
    <p:extLst>
      <p:ext uri="{BB962C8B-B14F-4D97-AF65-F5344CB8AC3E}">
        <p14:creationId xmlns:p14="http://schemas.microsoft.com/office/powerpoint/2010/main" val="298919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685800"/>
            <a:ext cx="8686800" cy="5867400"/>
          </a:xfrm>
        </p:spPr>
        <p:txBody>
          <a:bodyPr>
            <a:normAutofit/>
          </a:bodyPr>
          <a:lstStyle/>
          <a:p>
            <a:r>
              <a:rPr lang="en-US" altLang="en-US" sz="4000" dirty="0"/>
              <a:t>We must be aware that there are thousands if not millions of false teachers. </a:t>
            </a:r>
            <a:endParaRPr lang="en-US" altLang="en-US" sz="4000" dirty="0" smtClean="0"/>
          </a:p>
          <a:p>
            <a:r>
              <a:rPr lang="en-US" altLang="en-US" sz="4000" dirty="0" smtClean="0"/>
              <a:t>Most </a:t>
            </a:r>
            <a:r>
              <a:rPr lang="en-US" altLang="en-US" sz="4000" dirty="0"/>
              <a:t>are easily identified. </a:t>
            </a:r>
            <a:endParaRPr lang="en-US" altLang="en-US" sz="4000" dirty="0" smtClean="0"/>
          </a:p>
          <a:p>
            <a:r>
              <a:rPr lang="en-US" altLang="en-US" sz="4000" dirty="0" smtClean="0"/>
              <a:t>But </a:t>
            </a:r>
            <a:r>
              <a:rPr lang="en-US" altLang="en-US" sz="4000" dirty="0"/>
              <a:t>some come close to home and disguise themselves in order to deceive us.</a:t>
            </a:r>
            <a:endParaRPr lang="en-US" sz="3600" dirty="0"/>
          </a:p>
        </p:txBody>
      </p:sp>
    </p:spTree>
    <p:extLst>
      <p:ext uri="{BB962C8B-B14F-4D97-AF65-F5344CB8AC3E}">
        <p14:creationId xmlns:p14="http://schemas.microsoft.com/office/powerpoint/2010/main" val="3047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534400" cy="914400"/>
          </a:xfrm>
        </p:spPr>
        <p:txBody>
          <a:bodyPr/>
          <a:lstStyle/>
          <a:p>
            <a:r>
              <a:rPr lang="en-US" altLang="en-US" sz="4400" dirty="0"/>
              <a:t>2 Timothy 3:1-5 </a:t>
            </a:r>
            <a:r>
              <a:rPr lang="en-US" altLang="en-US" sz="3200" dirty="0"/>
              <a:t>(NASB</a:t>
            </a:r>
            <a:r>
              <a:rPr lang="en-US" altLang="en-US" sz="3200" dirty="0" smtClean="0"/>
              <a:t>)</a:t>
            </a:r>
            <a:endParaRPr lang="en-US" dirty="0"/>
          </a:p>
        </p:txBody>
      </p:sp>
      <p:sp>
        <p:nvSpPr>
          <p:cNvPr id="3" name="Content Placeholder 2"/>
          <p:cNvSpPr>
            <a:spLocks noGrp="1"/>
          </p:cNvSpPr>
          <p:nvPr>
            <p:ph sz="quarter" idx="13"/>
          </p:nvPr>
        </p:nvSpPr>
        <p:spPr>
          <a:xfrm>
            <a:off x="76200" y="1066800"/>
            <a:ext cx="8915400" cy="5638800"/>
          </a:xfrm>
        </p:spPr>
        <p:txBody>
          <a:bodyPr/>
          <a:lstStyle/>
          <a:p>
            <a:pPr>
              <a:lnSpc>
                <a:spcPct val="80000"/>
              </a:lnSpc>
              <a:defRPr/>
            </a:pPr>
            <a:r>
              <a:rPr lang="en-US" altLang="en-US" sz="4000" dirty="0" smtClean="0"/>
              <a:t>“But </a:t>
            </a:r>
            <a:r>
              <a:rPr lang="en-US" altLang="en-US" sz="4000" dirty="0"/>
              <a:t>realize this, that in the last days difficult times will come {2} For men will be lovers of self, lovers of money, boastful, arrogant, revilers, disobedient to parents, ungrateful, unholy, {3} unloving, irreconcilable, malicious gossips, without self-control, brutal, haters of good, {4} treacherous, reckless conceited, lovers of pleasure rather than lovers of God; {5} holding to a form of godliness, although they have denied its power; and avoid such men as </a:t>
            </a:r>
            <a:r>
              <a:rPr lang="en-US" altLang="en-US" sz="4000" dirty="0" smtClean="0"/>
              <a:t>these”.</a:t>
            </a:r>
            <a:endParaRPr lang="en-US" altLang="en-US" sz="4000" dirty="0"/>
          </a:p>
          <a:p>
            <a:endParaRPr lang="en-US" dirty="0"/>
          </a:p>
        </p:txBody>
      </p:sp>
    </p:spTree>
    <p:extLst>
      <p:ext uri="{BB962C8B-B14F-4D97-AF65-F5344CB8AC3E}">
        <p14:creationId xmlns:p14="http://schemas.microsoft.com/office/powerpoint/2010/main" val="255139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9" y="0"/>
            <a:ext cx="7924800" cy="762000"/>
          </a:xfrm>
        </p:spPr>
        <p:txBody>
          <a:bodyPr/>
          <a:lstStyle/>
          <a:p>
            <a:r>
              <a:rPr lang="en-US" dirty="0" smtClean="0"/>
              <a:t>And It will only get worse</a:t>
            </a:r>
            <a:endParaRPr lang="en-US" dirty="0"/>
          </a:p>
        </p:txBody>
      </p:sp>
      <p:sp>
        <p:nvSpPr>
          <p:cNvPr id="3" name="Content Placeholder 2"/>
          <p:cNvSpPr>
            <a:spLocks noGrp="1"/>
          </p:cNvSpPr>
          <p:nvPr>
            <p:ph sz="quarter" idx="13"/>
          </p:nvPr>
        </p:nvSpPr>
        <p:spPr>
          <a:xfrm>
            <a:off x="76200" y="990600"/>
            <a:ext cx="8991600" cy="5715000"/>
          </a:xfrm>
        </p:spPr>
        <p:txBody>
          <a:bodyPr/>
          <a:lstStyle/>
          <a:p>
            <a:pPr>
              <a:lnSpc>
                <a:spcPct val="90000"/>
              </a:lnSpc>
            </a:pPr>
            <a:r>
              <a:rPr lang="en-US" altLang="en-US" sz="3600" dirty="0"/>
              <a:t>2 Timothy 3:13 (NKJV)</a:t>
            </a:r>
          </a:p>
          <a:p>
            <a:pPr>
              <a:lnSpc>
                <a:spcPct val="90000"/>
              </a:lnSpc>
              <a:buNone/>
            </a:pPr>
            <a:r>
              <a:rPr lang="en-US" altLang="en-US" sz="3600" dirty="0" smtClean="0"/>
              <a:t>“But </a:t>
            </a:r>
            <a:r>
              <a:rPr lang="en-US" altLang="en-US" sz="3600" dirty="0"/>
              <a:t>evil men and impostors will grow worse and worse, deceiving and being </a:t>
            </a:r>
            <a:r>
              <a:rPr lang="en-US" altLang="en-US" sz="3600" dirty="0" smtClean="0"/>
              <a:t>deceived”.</a:t>
            </a:r>
            <a:endParaRPr lang="en-US" altLang="en-US" sz="3600" dirty="0"/>
          </a:p>
          <a:p>
            <a:pPr>
              <a:lnSpc>
                <a:spcPct val="90000"/>
              </a:lnSpc>
            </a:pPr>
            <a:r>
              <a:rPr lang="en-US" altLang="en-US" sz="3600" dirty="0"/>
              <a:t>2 Peter 2:1 (NASB)</a:t>
            </a:r>
          </a:p>
          <a:p>
            <a:pPr>
              <a:lnSpc>
                <a:spcPct val="90000"/>
              </a:lnSpc>
              <a:buNone/>
            </a:pPr>
            <a:r>
              <a:rPr lang="en-US" altLang="en-US" sz="3600" dirty="0" smtClean="0"/>
              <a:t>“But </a:t>
            </a:r>
            <a:r>
              <a:rPr lang="en-US" altLang="en-US" sz="3600" dirty="0"/>
              <a:t>false prophets also arose among the people, just as there will also be false teachers among you, who will secretly introduce destructive heresies, even denying the Master who bought them, bringing swift destruction upon </a:t>
            </a:r>
            <a:r>
              <a:rPr lang="en-US" altLang="en-US" sz="3600" dirty="0" smtClean="0"/>
              <a:t>themselves”.</a:t>
            </a:r>
            <a:endParaRPr lang="en-US" altLang="en-US" sz="3600" dirty="0"/>
          </a:p>
          <a:p>
            <a:endParaRPr lang="en-US" dirty="0"/>
          </a:p>
        </p:txBody>
      </p:sp>
    </p:spTree>
    <p:extLst>
      <p:ext uri="{BB962C8B-B14F-4D97-AF65-F5344CB8AC3E}">
        <p14:creationId xmlns:p14="http://schemas.microsoft.com/office/powerpoint/2010/main" val="110575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24800" cy="609600"/>
          </a:xfrm>
        </p:spPr>
        <p:txBody>
          <a:bodyPr/>
          <a:lstStyle/>
          <a:p>
            <a:r>
              <a:rPr lang="en-US" dirty="0" smtClean="0"/>
              <a:t>Why will it get worse?</a:t>
            </a:r>
            <a:endParaRPr lang="en-US" dirty="0"/>
          </a:p>
        </p:txBody>
      </p:sp>
      <p:sp>
        <p:nvSpPr>
          <p:cNvPr id="3" name="Content Placeholder 2"/>
          <p:cNvSpPr>
            <a:spLocks noGrp="1"/>
          </p:cNvSpPr>
          <p:nvPr>
            <p:ph sz="quarter" idx="13"/>
          </p:nvPr>
        </p:nvSpPr>
        <p:spPr>
          <a:xfrm>
            <a:off x="0" y="762000"/>
            <a:ext cx="9067800" cy="6096000"/>
          </a:xfrm>
        </p:spPr>
        <p:txBody>
          <a:bodyPr>
            <a:normAutofit lnSpcReduction="10000"/>
          </a:bodyPr>
          <a:lstStyle/>
          <a:p>
            <a:r>
              <a:rPr lang="en-US" altLang="en-US" sz="2400" dirty="0"/>
              <a:t>It will get worse because of ignorance on the part of the people of God. </a:t>
            </a:r>
            <a:endParaRPr lang="en-US" altLang="en-US" sz="2400" dirty="0" smtClean="0"/>
          </a:p>
          <a:p>
            <a:r>
              <a:rPr lang="en-US" altLang="en-US" sz="3600" dirty="0" smtClean="0"/>
              <a:t>Hosea 4:6 </a:t>
            </a:r>
            <a:r>
              <a:rPr lang="en-US" altLang="en-US" sz="2400" dirty="0" smtClean="0"/>
              <a:t>(NASB) </a:t>
            </a:r>
            <a:endParaRPr lang="en-US" altLang="en-US" sz="3600" dirty="0" smtClean="0"/>
          </a:p>
          <a:p>
            <a:r>
              <a:rPr lang="en-US" altLang="en-US" sz="2400" dirty="0" smtClean="0"/>
              <a:t>“My people are destroyed for lack of knowledge. Because you have rejected knowledge, I also will reject you from being my priests. Since you have forgotten the law of your God, I also will forget your children”.</a:t>
            </a:r>
          </a:p>
          <a:p>
            <a:r>
              <a:rPr lang="en-US" altLang="en-US" sz="2400" dirty="0" smtClean="0"/>
              <a:t>Because </a:t>
            </a:r>
            <a:r>
              <a:rPr lang="en-US" altLang="en-US" sz="2400" dirty="0"/>
              <a:t>they do not love the truth, they will desire the lies and God will let them believe them</a:t>
            </a:r>
            <a:r>
              <a:rPr lang="en-US" altLang="en-US" sz="2400" dirty="0" smtClean="0"/>
              <a:t>.</a:t>
            </a:r>
          </a:p>
          <a:p>
            <a:r>
              <a:rPr lang="en-US" altLang="en-US" sz="3600" dirty="0" smtClean="0"/>
              <a:t>2 Thessalonians 2:10-12 </a:t>
            </a:r>
            <a:r>
              <a:rPr lang="en-US" altLang="en-US" sz="2400" dirty="0" smtClean="0"/>
              <a:t>(NASB) </a:t>
            </a:r>
          </a:p>
          <a:p>
            <a:r>
              <a:rPr lang="en-US" altLang="en-US" sz="2400" dirty="0" smtClean="0"/>
              <a:t>“and with all the deception of wickedness for those who perish, because they did not receive the love of the truth so as to be saved.  {11}And for this reason God will send upon them a deluding influence so that they might believe what is false, {12}in order that they all may be judged who did not believe the truth, but took pleasure in wickedness”.</a:t>
            </a:r>
          </a:p>
          <a:p>
            <a:endParaRPr lang="en-US" dirty="0"/>
          </a:p>
        </p:txBody>
      </p:sp>
    </p:spTree>
    <p:extLst>
      <p:ext uri="{BB962C8B-B14F-4D97-AF65-F5344CB8AC3E}">
        <p14:creationId xmlns:p14="http://schemas.microsoft.com/office/powerpoint/2010/main" val="23865629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52400"/>
            <a:ext cx="8991600" cy="6553200"/>
          </a:xfrm>
        </p:spPr>
        <p:txBody>
          <a:bodyPr/>
          <a:lstStyle/>
          <a:p>
            <a:r>
              <a:rPr lang="en-US" altLang="en-US" sz="2800" dirty="0"/>
              <a:t>Therefore they will have to get teachers who teach what they want. </a:t>
            </a:r>
          </a:p>
          <a:p>
            <a:r>
              <a:rPr lang="en-US" altLang="en-US" sz="4000" dirty="0"/>
              <a:t>2 Timothy 4:3-4 </a:t>
            </a:r>
            <a:r>
              <a:rPr lang="en-US" altLang="en-US" sz="2800" dirty="0"/>
              <a:t>(NASB)</a:t>
            </a:r>
            <a:br>
              <a:rPr lang="en-US" altLang="en-US" sz="2800" dirty="0"/>
            </a:br>
            <a:r>
              <a:rPr lang="en-US" altLang="en-US" sz="2800" dirty="0" smtClean="0"/>
              <a:t>“For </a:t>
            </a:r>
            <a:r>
              <a:rPr lang="en-US" altLang="en-US" sz="2800" dirty="0"/>
              <a:t>the time will come when they will not endure sound doctrine; but wanting to have their ears tickled, they will accumulate for themselves teachers in accordance to their own desires; {4} and will turn away their ears from the truth, and will turn aside to </a:t>
            </a:r>
            <a:r>
              <a:rPr lang="en-US" altLang="en-US" sz="2800" dirty="0" smtClean="0"/>
              <a:t>myths”.</a:t>
            </a:r>
            <a:endParaRPr lang="en-US" altLang="en-US" sz="2800" dirty="0"/>
          </a:p>
          <a:p>
            <a:r>
              <a:rPr lang="en-US" altLang="en-US" sz="2800" dirty="0"/>
              <a:t>They will not want teachers who teach the truth.</a:t>
            </a:r>
          </a:p>
          <a:p>
            <a:r>
              <a:rPr lang="en-US" altLang="en-US" sz="4000" dirty="0"/>
              <a:t>2 Peter 2:2 </a:t>
            </a:r>
            <a:r>
              <a:rPr lang="en-US" altLang="en-US" sz="2800" dirty="0"/>
              <a:t>(NKJV)</a:t>
            </a:r>
            <a:br>
              <a:rPr lang="en-US" altLang="en-US" sz="2800" dirty="0"/>
            </a:br>
            <a:r>
              <a:rPr lang="en-US" altLang="en-US" sz="2800" dirty="0" smtClean="0"/>
              <a:t>“And </a:t>
            </a:r>
            <a:r>
              <a:rPr lang="en-US" altLang="en-US" sz="2800" dirty="0"/>
              <a:t>many will follow their destructive ways, because of whom the way of truth will be </a:t>
            </a:r>
            <a:r>
              <a:rPr lang="en-US" altLang="en-US" sz="2800" dirty="0" smtClean="0"/>
              <a:t>blasphemed”.</a:t>
            </a:r>
            <a:endParaRPr lang="en-US" altLang="en-US" sz="2800" dirty="0"/>
          </a:p>
          <a:p>
            <a:endParaRPr lang="en-US" dirty="0"/>
          </a:p>
        </p:txBody>
      </p:sp>
    </p:spTree>
    <p:extLst>
      <p:ext uri="{BB962C8B-B14F-4D97-AF65-F5344CB8AC3E}">
        <p14:creationId xmlns:p14="http://schemas.microsoft.com/office/powerpoint/2010/main" val="230989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34400" cy="762000"/>
          </a:xfrm>
        </p:spPr>
        <p:txBody>
          <a:bodyPr/>
          <a:lstStyle/>
          <a:p>
            <a:r>
              <a:rPr lang="en-US" dirty="0" smtClean="0"/>
              <a:t>Conclusion</a:t>
            </a:r>
            <a:endParaRPr lang="en-US" dirty="0"/>
          </a:p>
        </p:txBody>
      </p:sp>
      <p:sp>
        <p:nvSpPr>
          <p:cNvPr id="3" name="Content Placeholder 2"/>
          <p:cNvSpPr>
            <a:spLocks noGrp="1"/>
          </p:cNvSpPr>
          <p:nvPr>
            <p:ph sz="quarter" idx="13"/>
          </p:nvPr>
        </p:nvSpPr>
        <p:spPr>
          <a:xfrm>
            <a:off x="76200" y="914400"/>
            <a:ext cx="8991600" cy="5791200"/>
          </a:xfrm>
        </p:spPr>
        <p:txBody>
          <a:bodyPr>
            <a:normAutofit lnSpcReduction="10000"/>
          </a:bodyPr>
          <a:lstStyle/>
          <a:p>
            <a:pPr>
              <a:buFontTx/>
              <a:buChar char="•"/>
              <a:defRPr/>
            </a:pPr>
            <a:r>
              <a:rPr lang="en-US" altLang="en-US" sz="3600" dirty="0"/>
              <a:t>Let us all </a:t>
            </a:r>
            <a:r>
              <a:rPr lang="en-US" altLang="en-US" sz="3600" dirty="0" smtClean="0"/>
              <a:t>be aware and sound </a:t>
            </a:r>
            <a:r>
              <a:rPr lang="en-US" altLang="en-US" sz="3600" dirty="0"/>
              <a:t>a warning to the brotherhood that there are false teachers among us.</a:t>
            </a:r>
          </a:p>
          <a:p>
            <a:pPr>
              <a:buFontTx/>
              <a:buChar char="•"/>
              <a:defRPr/>
            </a:pPr>
            <a:r>
              <a:rPr lang="en-US" altLang="en-US" sz="3600" dirty="0" smtClean="0"/>
              <a:t>Some may be friends </a:t>
            </a:r>
            <a:r>
              <a:rPr lang="en-US" altLang="en-US" sz="3600" dirty="0"/>
              <a:t>that we have known for years </a:t>
            </a:r>
            <a:r>
              <a:rPr lang="en-US" altLang="en-US" sz="3600" dirty="0" smtClean="0"/>
              <a:t>but have now </a:t>
            </a:r>
            <a:r>
              <a:rPr lang="en-US" altLang="en-US" sz="3600" dirty="0"/>
              <a:t>denied the </a:t>
            </a:r>
            <a:r>
              <a:rPr lang="en-US" altLang="en-US" sz="3600" dirty="0" smtClean="0"/>
              <a:t>true </a:t>
            </a:r>
            <a:r>
              <a:rPr lang="en-US" altLang="en-US" sz="3600" dirty="0"/>
              <a:t>faith of the doctrine of Christ.</a:t>
            </a:r>
          </a:p>
          <a:p>
            <a:pPr>
              <a:buFontTx/>
              <a:buChar char="•"/>
              <a:defRPr/>
            </a:pPr>
            <a:r>
              <a:rPr lang="en-US" altLang="en-US" sz="3600" dirty="0"/>
              <a:t>If we choose to fellowship them here on </a:t>
            </a:r>
            <a:r>
              <a:rPr lang="en-US" altLang="en-US" sz="3600" dirty="0" smtClean="0"/>
              <a:t>earth, we </a:t>
            </a:r>
            <a:r>
              <a:rPr lang="en-US" altLang="en-US" sz="3600" dirty="0"/>
              <a:t>will spend eternity with them in the place where </a:t>
            </a:r>
            <a:r>
              <a:rPr lang="en-US" altLang="en-US" sz="3600" dirty="0" smtClean="0"/>
              <a:t>all false </a:t>
            </a:r>
            <a:r>
              <a:rPr lang="en-US" altLang="en-US" sz="3600" dirty="0"/>
              <a:t>teachers go</a:t>
            </a:r>
            <a:r>
              <a:rPr lang="en-US" altLang="en-US" sz="3600" dirty="0" smtClean="0"/>
              <a:t>.</a:t>
            </a:r>
          </a:p>
          <a:p>
            <a:pPr>
              <a:buFontTx/>
              <a:buChar char="•"/>
              <a:defRPr/>
            </a:pPr>
            <a:r>
              <a:rPr lang="en-US" altLang="en-US" sz="3600" dirty="0" smtClean="0"/>
              <a:t>Remember that souls are at stake in this.</a:t>
            </a:r>
            <a:endParaRPr lang="en-US" altLang="en-US" sz="3600" dirty="0"/>
          </a:p>
          <a:p>
            <a:endParaRPr lang="en-US" dirty="0"/>
          </a:p>
        </p:txBody>
      </p:sp>
    </p:spTree>
    <p:extLst>
      <p:ext uri="{BB962C8B-B14F-4D97-AF65-F5344CB8AC3E}">
        <p14:creationId xmlns:p14="http://schemas.microsoft.com/office/powerpoint/2010/main" val="341391675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6000" dirty="0"/>
              <a:t>Matthew 7:15-16 </a:t>
            </a:r>
            <a:r>
              <a:rPr lang="en-US" altLang="en-US" dirty="0"/>
              <a:t>(NASB)</a:t>
            </a:r>
            <a:endParaRPr lang="en-US" dirty="0"/>
          </a:p>
        </p:txBody>
      </p:sp>
      <p:sp>
        <p:nvSpPr>
          <p:cNvPr id="3" name="Content Placeholder 2"/>
          <p:cNvSpPr>
            <a:spLocks noGrp="1"/>
          </p:cNvSpPr>
          <p:nvPr>
            <p:ph sz="quarter" idx="13"/>
          </p:nvPr>
        </p:nvSpPr>
        <p:spPr>
          <a:xfrm>
            <a:off x="76200" y="1600200"/>
            <a:ext cx="8915400" cy="4953000"/>
          </a:xfrm>
        </p:spPr>
        <p:txBody>
          <a:bodyPr>
            <a:normAutofit/>
          </a:bodyPr>
          <a:lstStyle/>
          <a:p>
            <a:r>
              <a:rPr lang="en-US" altLang="en-US" sz="5400" dirty="0" smtClean="0"/>
              <a:t>"</a:t>
            </a:r>
            <a:r>
              <a:rPr lang="en-US" altLang="en-US" sz="5400" dirty="0"/>
              <a:t>Beware of the false prophets, who come to you in sheep's clothing, but inwardly are ravenous wolves. {16} You will know them by their fruits… “</a:t>
            </a:r>
            <a:endParaRPr lang="en-US" sz="5400" dirty="0"/>
          </a:p>
        </p:txBody>
      </p:sp>
    </p:spTree>
    <p:extLst>
      <p:ext uri="{BB962C8B-B14F-4D97-AF65-F5344CB8AC3E}">
        <p14:creationId xmlns:p14="http://schemas.microsoft.com/office/powerpoint/2010/main" val="3859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067800" cy="1219200"/>
          </a:xfrm>
        </p:spPr>
        <p:txBody>
          <a:bodyPr/>
          <a:lstStyle/>
          <a:p>
            <a:r>
              <a:rPr lang="en-US" altLang="en-US" sz="2800" dirty="0"/>
              <a:t>Jesus also recognized the </a:t>
            </a:r>
            <a:r>
              <a:rPr lang="en-US" altLang="en-US" sz="2800" dirty="0" smtClean="0"/>
              <a:t>Tendency </a:t>
            </a:r>
            <a:r>
              <a:rPr lang="en-US" altLang="en-US" sz="2800" dirty="0"/>
              <a:t>of man when He sent out the twelve apostles.</a:t>
            </a:r>
            <a:endParaRPr lang="en-US" dirty="0"/>
          </a:p>
        </p:txBody>
      </p:sp>
      <p:sp>
        <p:nvSpPr>
          <p:cNvPr id="3" name="Content Placeholder 2"/>
          <p:cNvSpPr>
            <a:spLocks noGrp="1"/>
          </p:cNvSpPr>
          <p:nvPr>
            <p:ph sz="quarter" idx="13"/>
          </p:nvPr>
        </p:nvSpPr>
        <p:spPr>
          <a:xfrm>
            <a:off x="76200" y="1600200"/>
            <a:ext cx="8991600" cy="5181600"/>
          </a:xfrm>
        </p:spPr>
        <p:txBody>
          <a:bodyPr>
            <a:noAutofit/>
          </a:bodyPr>
          <a:lstStyle/>
          <a:p>
            <a:r>
              <a:rPr lang="en-US" altLang="en-US" sz="4000" dirty="0"/>
              <a:t>Matthew 10:16 </a:t>
            </a:r>
            <a:r>
              <a:rPr lang="en-US" altLang="en-US" sz="2800" dirty="0"/>
              <a:t>(NASB</a:t>
            </a:r>
            <a:r>
              <a:rPr lang="en-US" altLang="en-US" sz="2800" dirty="0" smtClean="0"/>
              <a:t>)</a:t>
            </a:r>
          </a:p>
          <a:p>
            <a:r>
              <a:rPr lang="en-US" altLang="en-US" sz="2800" dirty="0" smtClean="0"/>
              <a:t>"</a:t>
            </a:r>
            <a:r>
              <a:rPr lang="en-US" altLang="en-US" sz="2800" dirty="0"/>
              <a:t>Behold, I send you out as sheep in the midst of wolves; therefore be shrewd as serpents, and innocent as doves</a:t>
            </a:r>
            <a:r>
              <a:rPr lang="en-US" altLang="en-US" sz="2800" dirty="0" smtClean="0"/>
              <a:t>.“</a:t>
            </a:r>
          </a:p>
          <a:p>
            <a:r>
              <a:rPr lang="en-US" altLang="en-US" sz="2800" dirty="0" smtClean="0"/>
              <a:t>A </a:t>
            </a:r>
            <a:r>
              <a:rPr lang="en-US" altLang="en-US" sz="2800" dirty="0"/>
              <a:t>similar account happened when Jesus sent out seventy others</a:t>
            </a:r>
            <a:r>
              <a:rPr lang="en-US" altLang="en-US" sz="2800" dirty="0" smtClean="0"/>
              <a:t>.</a:t>
            </a:r>
          </a:p>
          <a:p>
            <a:r>
              <a:rPr lang="en-US" altLang="en-US" sz="2800" dirty="0" smtClean="0"/>
              <a:t>The </a:t>
            </a:r>
            <a:r>
              <a:rPr lang="en-US" altLang="en-US" sz="2800" dirty="0"/>
              <a:t>statement was very similar</a:t>
            </a:r>
            <a:r>
              <a:rPr lang="en-US" altLang="en-US" sz="2800" dirty="0" smtClean="0"/>
              <a:t>.</a:t>
            </a:r>
          </a:p>
          <a:p>
            <a:r>
              <a:rPr lang="en-US" altLang="en-US" sz="3600" dirty="0" smtClean="0"/>
              <a:t>Luke </a:t>
            </a:r>
            <a:r>
              <a:rPr lang="en-US" altLang="en-US" sz="3600" dirty="0"/>
              <a:t>10:3 </a:t>
            </a:r>
            <a:r>
              <a:rPr lang="en-US" altLang="en-US" sz="2800" dirty="0"/>
              <a:t>(NASB</a:t>
            </a:r>
            <a:r>
              <a:rPr lang="en-US" altLang="en-US" sz="2800" dirty="0" smtClean="0"/>
              <a:t>)</a:t>
            </a:r>
          </a:p>
          <a:p>
            <a:r>
              <a:rPr lang="en-US" altLang="en-US" sz="2800" dirty="0" smtClean="0"/>
              <a:t>"</a:t>
            </a:r>
            <a:r>
              <a:rPr lang="en-US" altLang="en-US" sz="2800" dirty="0"/>
              <a:t>Go your ways; behold I send you out as lambs in the midst of wolves." </a:t>
            </a:r>
            <a:endParaRPr lang="en-US" sz="2400" dirty="0"/>
          </a:p>
        </p:txBody>
      </p:sp>
    </p:spTree>
    <p:extLst>
      <p:ext uri="{BB962C8B-B14F-4D97-AF65-F5344CB8AC3E}">
        <p14:creationId xmlns:p14="http://schemas.microsoft.com/office/powerpoint/2010/main" val="276902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838200"/>
            <a:ext cx="8686800" cy="5715000"/>
          </a:xfrm>
        </p:spPr>
        <p:txBody>
          <a:bodyPr>
            <a:normAutofit/>
          </a:bodyPr>
          <a:lstStyle/>
          <a:p>
            <a:r>
              <a:rPr lang="en-US" altLang="en-US" sz="4400" dirty="0"/>
              <a:t>The apostle Paul also warned the Ephesian elders about this danger, even </a:t>
            </a:r>
            <a:r>
              <a:rPr lang="en-US" altLang="en-US" sz="4400" dirty="0" smtClean="0"/>
              <a:t>warning about </a:t>
            </a:r>
            <a:r>
              <a:rPr lang="en-US" altLang="en-US" sz="4400" dirty="0"/>
              <a:t>some in their own midst.</a:t>
            </a:r>
            <a:endParaRPr lang="en-US" sz="4000" dirty="0"/>
          </a:p>
        </p:txBody>
      </p:sp>
    </p:spTree>
    <p:extLst>
      <p:ext uri="{BB962C8B-B14F-4D97-AF65-F5344CB8AC3E}">
        <p14:creationId xmlns:p14="http://schemas.microsoft.com/office/powerpoint/2010/main" val="111880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143000"/>
          </a:xfrm>
        </p:spPr>
        <p:txBody>
          <a:bodyPr/>
          <a:lstStyle/>
          <a:p>
            <a:r>
              <a:rPr lang="en-US" altLang="en-US" sz="4800" dirty="0"/>
              <a:t>Acts </a:t>
            </a:r>
            <a:r>
              <a:rPr lang="en-US" altLang="en-US" sz="4800" dirty="0" smtClean="0"/>
              <a:t>20:28-30 </a:t>
            </a:r>
            <a:r>
              <a:rPr lang="en-US" altLang="en-US" sz="3200" dirty="0" smtClean="0"/>
              <a:t>(</a:t>
            </a:r>
            <a:r>
              <a:rPr lang="en-US" altLang="en-US" sz="3200" dirty="0" err="1" smtClean="0"/>
              <a:t>Nasb</a:t>
            </a:r>
            <a:r>
              <a:rPr lang="en-US" altLang="en-US" sz="3200" dirty="0" smtClean="0"/>
              <a:t>)</a:t>
            </a:r>
            <a:r>
              <a:rPr lang="en-US" altLang="en-US" sz="3200" dirty="0"/>
              <a:t/>
            </a:r>
            <a:br>
              <a:rPr lang="en-US" altLang="en-US" sz="3200" dirty="0"/>
            </a:br>
            <a:endParaRPr lang="en-US" dirty="0"/>
          </a:p>
        </p:txBody>
      </p:sp>
      <p:sp>
        <p:nvSpPr>
          <p:cNvPr id="3" name="Content Placeholder 2"/>
          <p:cNvSpPr>
            <a:spLocks noGrp="1"/>
          </p:cNvSpPr>
          <p:nvPr>
            <p:ph sz="quarter" idx="13"/>
          </p:nvPr>
        </p:nvSpPr>
        <p:spPr>
          <a:xfrm>
            <a:off x="152400" y="1295400"/>
            <a:ext cx="8839200" cy="5334000"/>
          </a:xfrm>
        </p:spPr>
        <p:txBody>
          <a:bodyPr>
            <a:normAutofit lnSpcReduction="10000"/>
          </a:bodyPr>
          <a:lstStyle/>
          <a:p>
            <a:pPr>
              <a:lnSpc>
                <a:spcPct val="90000"/>
              </a:lnSpc>
              <a:buNone/>
            </a:pPr>
            <a:r>
              <a:rPr lang="en-US" altLang="en-US" sz="4000" dirty="0" smtClean="0"/>
              <a:t>"</a:t>
            </a:r>
            <a:r>
              <a:rPr lang="en-US" altLang="en-US" sz="4000" dirty="0"/>
              <a:t>Be on guard for yourselves and for all the flock, among which the Holy Spirit has made you overseers, to shepherd the church of God which He purchased with His own blood. {29} I know that after my departure savage wolves will come in among you, not sparing the flock; {30} and from among your own selves men will arise, speaking perverse things, to draw away the disciples after </a:t>
            </a:r>
            <a:r>
              <a:rPr lang="en-US" altLang="en-US" sz="4000" dirty="0" smtClean="0"/>
              <a:t>them”.</a:t>
            </a:r>
            <a:endParaRPr lang="en-US" altLang="en-US" sz="4000" dirty="0"/>
          </a:p>
          <a:p>
            <a:endParaRPr lang="en-US" dirty="0"/>
          </a:p>
        </p:txBody>
      </p:sp>
    </p:spTree>
    <p:extLst>
      <p:ext uri="{BB962C8B-B14F-4D97-AF65-F5344CB8AC3E}">
        <p14:creationId xmlns:p14="http://schemas.microsoft.com/office/powerpoint/2010/main" val="286183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609600"/>
            <a:ext cx="8763000" cy="5943600"/>
          </a:xfrm>
        </p:spPr>
        <p:txBody>
          <a:bodyPr>
            <a:normAutofit/>
          </a:bodyPr>
          <a:lstStyle/>
          <a:p>
            <a:r>
              <a:rPr lang="en-US" altLang="en-US" sz="4400" dirty="0"/>
              <a:t>You have heard of the expression "wolves in sheep's clothing". </a:t>
            </a:r>
            <a:endParaRPr lang="en-US" altLang="en-US" sz="4400" dirty="0" smtClean="0"/>
          </a:p>
          <a:p>
            <a:r>
              <a:rPr lang="en-US" altLang="en-US" sz="4400" dirty="0" smtClean="0"/>
              <a:t>This </a:t>
            </a:r>
            <a:r>
              <a:rPr lang="en-US" altLang="en-US" sz="4400" dirty="0"/>
              <a:t>is what happens when these false teachers disguise themselves. </a:t>
            </a:r>
            <a:endParaRPr lang="en-US" altLang="en-US" sz="4400" dirty="0" smtClean="0"/>
          </a:p>
          <a:p>
            <a:r>
              <a:rPr lang="en-US" altLang="en-US" sz="4400" dirty="0" smtClean="0"/>
              <a:t>Paul </a:t>
            </a:r>
            <a:r>
              <a:rPr lang="en-US" altLang="en-US" sz="4400" dirty="0"/>
              <a:t>told the Corinthian church about these people.</a:t>
            </a:r>
            <a:endParaRPr lang="en-US" sz="4000" dirty="0"/>
          </a:p>
        </p:txBody>
      </p:sp>
    </p:spTree>
    <p:extLst>
      <p:ext uri="{BB962C8B-B14F-4D97-AF65-F5344CB8AC3E}">
        <p14:creationId xmlns:p14="http://schemas.microsoft.com/office/powerpoint/2010/main" val="45172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800" dirty="0"/>
              <a:t>2 Corinthians 11:13-15 </a:t>
            </a:r>
            <a:r>
              <a:rPr lang="en-US" altLang="en-US" sz="3200" dirty="0"/>
              <a:t>(NASB)</a:t>
            </a:r>
            <a:endParaRPr lang="en-US" dirty="0"/>
          </a:p>
        </p:txBody>
      </p:sp>
      <p:sp>
        <p:nvSpPr>
          <p:cNvPr id="3" name="Content Placeholder 2"/>
          <p:cNvSpPr>
            <a:spLocks noGrp="1"/>
          </p:cNvSpPr>
          <p:nvPr>
            <p:ph sz="quarter" idx="13"/>
          </p:nvPr>
        </p:nvSpPr>
        <p:spPr>
          <a:xfrm>
            <a:off x="152400" y="1600200"/>
            <a:ext cx="8915400" cy="5105400"/>
          </a:xfrm>
        </p:spPr>
        <p:txBody>
          <a:bodyPr>
            <a:normAutofit/>
          </a:bodyPr>
          <a:lstStyle/>
          <a:p>
            <a:r>
              <a:rPr lang="en-US" altLang="en-US" sz="4000" dirty="0" smtClean="0"/>
              <a:t>“For </a:t>
            </a:r>
            <a:r>
              <a:rPr lang="en-US" altLang="en-US" sz="4000" dirty="0"/>
              <a:t>such men are false apostles, deceitful workers, disguising themselves as apostles of Christ. {14} And no wonder, for even Satan disguises himself as an angel of light. {15} Therefore it is not surprising if his servants also disguise themselves as servants of righteousness; whose end shall be according to their deeds."</a:t>
            </a:r>
            <a:endParaRPr lang="en-US" sz="3600" dirty="0"/>
          </a:p>
        </p:txBody>
      </p:sp>
    </p:spTree>
    <p:extLst>
      <p:ext uri="{BB962C8B-B14F-4D97-AF65-F5344CB8AC3E}">
        <p14:creationId xmlns:p14="http://schemas.microsoft.com/office/powerpoint/2010/main" val="329588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16" y="76200"/>
            <a:ext cx="7924800" cy="868362"/>
          </a:xfrm>
        </p:spPr>
        <p:txBody>
          <a:bodyPr/>
          <a:lstStyle/>
          <a:p>
            <a:r>
              <a:rPr lang="en-US" dirty="0" smtClean="0"/>
              <a:t>About these wolves…</a:t>
            </a:r>
            <a:endParaRPr lang="en-US" dirty="0"/>
          </a:p>
        </p:txBody>
      </p:sp>
      <p:sp>
        <p:nvSpPr>
          <p:cNvPr id="3" name="Content Placeholder 2"/>
          <p:cNvSpPr>
            <a:spLocks noGrp="1"/>
          </p:cNvSpPr>
          <p:nvPr>
            <p:ph sz="quarter" idx="13"/>
          </p:nvPr>
        </p:nvSpPr>
        <p:spPr>
          <a:xfrm>
            <a:off x="228600" y="1143000"/>
            <a:ext cx="8839200" cy="5410200"/>
          </a:xfrm>
        </p:spPr>
        <p:txBody>
          <a:bodyPr>
            <a:noAutofit/>
          </a:bodyPr>
          <a:lstStyle/>
          <a:p>
            <a:r>
              <a:rPr lang="en-US" altLang="en-US" sz="3600" dirty="0"/>
              <a:t>They look innocent enough, but they have a way to destroy the flock of God's people. </a:t>
            </a:r>
            <a:endParaRPr lang="en-US" altLang="en-US" sz="3600" dirty="0" smtClean="0"/>
          </a:p>
          <a:p>
            <a:r>
              <a:rPr lang="en-US" altLang="en-US" sz="3600" dirty="0" smtClean="0"/>
              <a:t>Therefore </a:t>
            </a:r>
            <a:r>
              <a:rPr lang="en-US" altLang="en-US" sz="4000" b="1" u="sng" dirty="0"/>
              <a:t>all of God's people </a:t>
            </a:r>
            <a:r>
              <a:rPr lang="en-US" altLang="en-US" sz="3600" dirty="0"/>
              <a:t>are to watch out for the welfare of each other. </a:t>
            </a:r>
            <a:endParaRPr lang="en-US" altLang="en-US" sz="3600" dirty="0" smtClean="0"/>
          </a:p>
          <a:p>
            <a:r>
              <a:rPr lang="en-US" altLang="en-US" sz="3600" dirty="0" smtClean="0"/>
              <a:t>This </a:t>
            </a:r>
            <a:r>
              <a:rPr lang="en-US" altLang="en-US" sz="3600" dirty="0"/>
              <a:t>means that if there is a wolf in their midst, then they need to announce it to the rest.  </a:t>
            </a:r>
            <a:endParaRPr lang="en-US" altLang="en-US" sz="3600" dirty="0" smtClean="0"/>
          </a:p>
        </p:txBody>
      </p:sp>
    </p:spTree>
    <p:extLst>
      <p:ext uri="{BB962C8B-B14F-4D97-AF65-F5344CB8AC3E}">
        <p14:creationId xmlns:p14="http://schemas.microsoft.com/office/powerpoint/2010/main" val="395784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102</TotalTime>
  <Words>1877</Words>
  <Application>Microsoft Office PowerPoint</Application>
  <PresentationFormat>On-screen Show (4:3)</PresentationFormat>
  <Paragraphs>114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Horizon</vt:lpstr>
      <vt:lpstr>Dancing with wolves</vt:lpstr>
      <vt:lpstr>INTRODUCTION</vt:lpstr>
      <vt:lpstr>Matthew 7:15-16 (NASB)</vt:lpstr>
      <vt:lpstr>Jesus also recognized the Tendency of man when He sent out the twelve apostles.</vt:lpstr>
      <vt:lpstr>PowerPoint Presentation</vt:lpstr>
      <vt:lpstr>Acts 20:28-30 (Nasb) </vt:lpstr>
      <vt:lpstr>PowerPoint Presentation</vt:lpstr>
      <vt:lpstr>2 Corinthians 11:13-15 (NASB)</vt:lpstr>
      <vt:lpstr>About these wolves…</vt:lpstr>
      <vt:lpstr>PowerPoint Presentation</vt:lpstr>
      <vt:lpstr>How To Identify The Wolves</vt:lpstr>
      <vt:lpstr>PowerPoint Presentation</vt:lpstr>
      <vt:lpstr>Romans 16:17-18 (NASB)</vt:lpstr>
      <vt:lpstr>PowerPoint Presentation</vt:lpstr>
      <vt:lpstr>PowerPoint Presentation</vt:lpstr>
      <vt:lpstr>PowerPoint Presentation</vt:lpstr>
      <vt:lpstr>PowerPoint Presentation</vt:lpstr>
      <vt:lpstr>What Is The Motive Of a Wolf?</vt:lpstr>
      <vt:lpstr>What Happens When A Wolf Is Exposed?</vt:lpstr>
      <vt:lpstr>PowerPoint Presentation</vt:lpstr>
      <vt:lpstr>PowerPoint Presentation</vt:lpstr>
      <vt:lpstr>2 John 10-11 (NASB)</vt:lpstr>
      <vt:lpstr>PowerPoint Presentation</vt:lpstr>
      <vt:lpstr>PowerPoint Presentation</vt:lpstr>
      <vt:lpstr>2 Timothy 3:1-5 (NASB)</vt:lpstr>
      <vt:lpstr>And It will only get worse</vt:lpstr>
      <vt:lpstr>Why will it get worse?</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Dancing With Wolves</dc:title>
  <dc:creator>Aarons</dc:creator>
  <cp:lastModifiedBy>Aarons</cp:lastModifiedBy>
  <cp:revision>13</cp:revision>
  <dcterms:created xsi:type="dcterms:W3CDTF">2017-02-06T15:03:10Z</dcterms:created>
  <dcterms:modified xsi:type="dcterms:W3CDTF">2017-02-06T16:45:11Z</dcterms:modified>
</cp:coreProperties>
</file>