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74" r:id="rId3"/>
    <p:sldId id="263" r:id="rId4"/>
    <p:sldId id="277" r:id="rId5"/>
    <p:sldId id="264" r:id="rId6"/>
    <p:sldId id="265" r:id="rId7"/>
    <p:sldId id="266" r:id="rId8"/>
    <p:sldId id="278" r:id="rId9"/>
    <p:sldId id="267" r:id="rId10"/>
    <p:sldId id="268" r:id="rId11"/>
    <p:sldId id="269" r:id="rId12"/>
    <p:sldId id="270" r:id="rId13"/>
    <p:sldId id="272" r:id="rId14"/>
    <p:sldId id="273" r:id="rId15"/>
    <p:sldId id="271" r:id="rId16"/>
    <p:sldId id="279" r:id="rId17"/>
    <p:sldId id="275" r:id="rId18"/>
    <p:sldId id="27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6" d="100"/>
          <a:sy n="56" d="100"/>
        </p:scale>
        <p:origin x="-9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512E7FB7-6F1C-46FE-B8CE-A4EE41AB226C}" type="datetimeFigureOut">
              <a:rPr lang="en-US"/>
              <a:pPr>
                <a:defRPr/>
              </a:pPr>
              <a:t>11/2/2013</a:t>
            </a:fld>
            <a:endParaRPr lang="en-US"/>
          </a:p>
        </p:txBody>
      </p:sp>
      <p:sp>
        <p:nvSpPr>
          <p:cNvPr id="8" name="Slide Number Placeholder 15"/>
          <p:cNvSpPr>
            <a:spLocks noGrp="1"/>
          </p:cNvSpPr>
          <p:nvPr>
            <p:ph type="sldNum" sz="quarter" idx="11"/>
          </p:nvPr>
        </p:nvSpPr>
        <p:spPr/>
        <p:txBody>
          <a:bodyPr/>
          <a:lstStyle>
            <a:lvl1pPr>
              <a:defRPr/>
            </a:lvl1pPr>
          </a:lstStyle>
          <a:p>
            <a:pPr>
              <a:defRPr/>
            </a:pPr>
            <a:fld id="{29FD291C-3CF2-411A-8C04-0BA9285781BA}" type="slidenum">
              <a:rPr lang="en-US"/>
              <a:pPr>
                <a:defRPr/>
              </a:pPr>
              <a:t>‹#›</a:t>
            </a:fld>
            <a:endParaRPr lang="en-US"/>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BBB58B4-5DBF-47FC-8672-970062625FC3}" type="datetimeFigureOut">
              <a:rPr lang="en-US"/>
              <a:pPr>
                <a:defRPr/>
              </a:pPr>
              <a:t>11/2/2013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3E1D69A-BA1C-4F3E-AD89-61A51F5DAEB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65FE2E0-D55E-4093-A5AA-98CD3793539E}" type="datetimeFigureOut">
              <a:rPr lang="en-US"/>
              <a:pPr>
                <a:defRPr/>
              </a:pPr>
              <a:t>11/2/2013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D41C741D-7491-4389-B357-A055A6C5B0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Title 16"/>
          <p:cNvSpPr>
            <a:spLocks noGrp="1"/>
          </p:cNvSpPr>
          <p:nvPr>
            <p:ph type="title"/>
          </p:nvPr>
        </p:nvSpPr>
        <p:spPr/>
        <p:txBody>
          <a:bodyPr rtlCol="0"/>
          <a:lstStyle/>
          <a:p>
            <a:r>
              <a:rPr lang="en-US"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E8873977-5166-4771-834E-5F36F158E702}" type="datetimeFigureOut">
              <a:rPr lang="en-US"/>
              <a:pPr>
                <a:defRPr/>
              </a:pPr>
              <a:t>11/2/2013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1611E81-35F5-4D77-9EBA-A6BBE8908F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252FA31-54B1-468F-B490-D9BE1EED6EAF}" type="datetimeFigureOut">
              <a:rPr lang="en-US"/>
              <a:pPr>
                <a:defRPr/>
              </a:pPr>
              <a:t>11/2/2013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81EB31-34EF-42A9-81F4-C59895F909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1D0B5DEC-E4F9-40BE-AB0C-C9AF4F8B312F}" type="datetimeFigureOut">
              <a:rPr lang="en-US"/>
              <a:pPr>
                <a:defRPr/>
              </a:pPr>
              <a:t>11/2/2013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DEA7C958-5E63-4C77-BE7C-860B028826E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US"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3017C6E6-E299-4784-A0F9-8C0513BE09D5}" type="slidenum">
              <a:rPr lang="en-US"/>
              <a:pPr>
                <a:defRPr/>
              </a:pPr>
              <a:t>‹#›</a:t>
            </a:fld>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84640C61-5E8A-43AB-8EA8-8F386361B3BC}" type="datetimeFigureOut">
              <a:rPr lang="en-US"/>
              <a:pPr>
                <a:defRPr/>
              </a:pPr>
              <a:t>11/2/2013</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A09D2CAB-4BD4-4B1C-A1F1-EF92EAA79DCB}" type="datetimeFigureOut">
              <a:rPr lang="en-US"/>
              <a:pPr>
                <a:defRPr/>
              </a:pPr>
              <a:t>11/2/2013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5C5B431-73CB-4474-9A87-BED234F1C00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EC592FDD-D069-44A3-9ECF-2A16D6E3AD38}" type="datetimeFigureOut">
              <a:rPr lang="en-US"/>
              <a:pPr>
                <a:defRPr/>
              </a:pPr>
              <a:t>11/2/2013</a:t>
            </a:fld>
            <a:endParaRPr lang="en-US"/>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B6AB1ADF-A0DA-4567-9783-8DEB825FFE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4D4141AD-1630-475C-B968-9DCAFDE867A6}" type="datetimeFigureOut">
              <a:rPr lang="en-US"/>
              <a:pPr>
                <a:defRPr/>
              </a:pPr>
              <a:t>11/2/2013</a:t>
            </a:fld>
            <a:endParaRPr lang="en-US"/>
          </a:p>
        </p:txBody>
      </p:sp>
      <p:sp>
        <p:nvSpPr>
          <p:cNvPr id="6" name="Slide Number Placeholder 8"/>
          <p:cNvSpPr>
            <a:spLocks noGrp="1"/>
          </p:cNvSpPr>
          <p:nvPr>
            <p:ph type="sldNum" sz="quarter" idx="11"/>
          </p:nvPr>
        </p:nvSpPr>
        <p:spPr/>
        <p:txBody>
          <a:bodyPr/>
          <a:lstStyle>
            <a:lvl1pPr>
              <a:defRPr/>
            </a:lvl1pPr>
          </a:lstStyle>
          <a:p>
            <a:pPr>
              <a:defRPr/>
            </a:pPr>
            <a:fld id="{BE70583D-98D2-41F5-A4A2-7C371755F099}"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9FB54A23-BC11-4B76-BAF2-0844C51364A1}" type="datetimeFigureOut">
              <a:rPr lang="en-US"/>
              <a:pPr>
                <a:defRPr/>
              </a:pPr>
              <a:t>11/2/2013</a:t>
            </a:fld>
            <a:endParaRPr lang="en-US"/>
          </a:p>
        </p:txBody>
      </p:sp>
      <p:sp>
        <p:nvSpPr>
          <p:cNvPr id="6" name="Slide Number Placeholder 8"/>
          <p:cNvSpPr>
            <a:spLocks noGrp="1"/>
          </p:cNvSpPr>
          <p:nvPr>
            <p:ph type="sldNum" sz="quarter" idx="11"/>
          </p:nvPr>
        </p:nvSpPr>
        <p:spPr/>
        <p:txBody>
          <a:bodyPr/>
          <a:lstStyle>
            <a:lvl1pPr>
              <a:defRPr/>
            </a:lvl1pPr>
          </a:lstStyle>
          <a:p>
            <a:pPr>
              <a:defRPr/>
            </a:pPr>
            <a:fld id="{EBE02FF2-5EDE-42C1-B0D0-6C616D16D255}" type="slidenum">
              <a:rPr lang="en-US"/>
              <a:pPr>
                <a:defRPr/>
              </a:pPr>
              <a:t>‹#›</a:t>
            </a:fld>
            <a:endParaRPr lang="en-US"/>
          </a:p>
        </p:txBody>
      </p:sp>
      <p:sp>
        <p:nvSpPr>
          <p:cNvPr id="7" name="Footer Placeholder 9"/>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63D4460F-8690-4237-AF08-9DE706D87A24}" type="datetimeFigureOut">
              <a:rPr lang="en-US"/>
              <a:pPr>
                <a:defRPr/>
              </a:pPr>
              <a:t>11/2/2013</a:t>
            </a:fld>
            <a:endParaRPr lang="en-US"/>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279BFA3B-22C1-475A-A807-32BBA415EB3F}" type="slidenum">
              <a:rPr lang="en-US"/>
              <a:pPr>
                <a:defRPr/>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83" r:id="rId1"/>
    <p:sldLayoutId id="2147483677" r:id="rId2"/>
    <p:sldLayoutId id="2147483684" r:id="rId3"/>
    <p:sldLayoutId id="2147483678" r:id="rId4"/>
    <p:sldLayoutId id="2147483685" r:id="rId5"/>
    <p:sldLayoutId id="2147483679" r:id="rId6"/>
    <p:sldLayoutId id="2147483680" r:id="rId7"/>
    <p:sldLayoutId id="2147483686" r:id="rId8"/>
    <p:sldLayoutId id="2147483687" r:id="rId9"/>
    <p:sldLayoutId id="2147483681" r:id="rId10"/>
    <p:sldLayoutId id="2147483682" r:id="rId11"/>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90600"/>
          </a:xfrm>
        </p:spPr>
        <p:txBody>
          <a:bodyPr/>
          <a:lstStyle/>
          <a:p>
            <a:pPr algn="ctr" fontAlgn="auto">
              <a:spcAft>
                <a:spcPts val="0"/>
              </a:spcAft>
              <a:defRPr/>
            </a:pPr>
            <a:r>
              <a:rPr smtClean="0"/>
              <a:t>Another Night with the Frogs</a:t>
            </a:r>
            <a:endParaRPr/>
          </a:p>
        </p:txBody>
      </p:sp>
      <p:pic>
        <p:nvPicPr>
          <p:cNvPr id="4098" name="Picture 2" descr="C:\Users\Owner\AppData\Local\Microsoft\Windows\Temporary Internet Files\Content.IE5\RLC3XEJC\MP900405022[1].jpg"/>
          <p:cNvPicPr>
            <a:picLocks noGrp="1" noChangeAspect="1" noChangeArrowheads="1"/>
          </p:cNvPicPr>
          <p:nvPr>
            <p:ph idx="1"/>
          </p:nvPr>
        </p:nvPicPr>
        <p:blipFill>
          <a:blip r:embed="rId2"/>
          <a:srcRect/>
          <a:stretch>
            <a:fillRect/>
          </a:stretch>
        </p:blipFill>
        <p:spPr>
          <a:xfrm>
            <a:off x="1143000" y="1524000"/>
            <a:ext cx="6858000" cy="45720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2000" fill="hold"/>
                                        <p:tgtEl>
                                          <p:spTgt spid="4098"/>
                                        </p:tgtEl>
                                        <p:attrNameLst>
                                          <p:attrName>ppt_w</p:attrName>
                                        </p:attrNameLst>
                                      </p:cBhvr>
                                      <p:tavLst>
                                        <p:tav tm="0">
                                          <p:val>
                                            <p:fltVal val="0"/>
                                          </p:val>
                                        </p:tav>
                                        <p:tav tm="100000">
                                          <p:val>
                                            <p:strVal val="#ppt_w"/>
                                          </p:val>
                                        </p:tav>
                                      </p:tavLst>
                                    </p:anim>
                                    <p:anim calcmode="lin" valueType="num">
                                      <p:cBhvr>
                                        <p:cTn id="8" dur="2000" fill="hold"/>
                                        <p:tgtEl>
                                          <p:spTgt spid="4098"/>
                                        </p:tgtEl>
                                        <p:attrNameLst>
                                          <p:attrName>ppt_h</p:attrName>
                                        </p:attrNameLst>
                                      </p:cBhvr>
                                      <p:tavLst>
                                        <p:tav tm="0">
                                          <p:val>
                                            <p:fltVal val="0"/>
                                          </p:val>
                                        </p:tav>
                                        <p:tav tm="100000">
                                          <p:val>
                                            <p:strVal val="#ppt_h"/>
                                          </p:val>
                                        </p:tav>
                                      </p:tavLst>
                                    </p:anim>
                                    <p:animEffect transition="in" filter="fade">
                                      <p:cBhvr>
                                        <p:cTn id="9"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686800" cy="5410200"/>
          </a:xfrm>
        </p:spPr>
        <p:txBody>
          <a:bodyPr>
            <a:normAutofit lnSpcReduction="10000"/>
          </a:bodyPr>
          <a:lstStyle/>
          <a:p>
            <a:pPr marL="60325" indent="-60325" fontAlgn="auto">
              <a:spcAft>
                <a:spcPts val="0"/>
              </a:spcAft>
              <a:buFont typeface="Wingdings 2"/>
              <a:buNone/>
              <a:defRPr/>
            </a:pPr>
            <a:r>
              <a:rPr lang="en-US" dirty="0" smtClean="0">
                <a:latin typeface="Times New Roman" pitchFamily="18" charset="0"/>
                <a:cs typeface="Times New Roman" pitchFamily="18" charset="0"/>
              </a:rPr>
              <a:t> “Now I make known to you, brethren, the gospel which I preached to you, which also you received, in which also you stand, by which also you are saved, </a:t>
            </a:r>
            <a:r>
              <a:rPr lang="en-US" u="sng" dirty="0" smtClean="0">
                <a:solidFill>
                  <a:schemeClr val="tx2">
                    <a:lumMod val="75000"/>
                  </a:schemeClr>
                </a:solidFill>
                <a:latin typeface="Times New Roman" pitchFamily="18" charset="0"/>
                <a:cs typeface="Times New Roman" pitchFamily="18" charset="0"/>
              </a:rPr>
              <a:t>if you hold fast </a:t>
            </a:r>
            <a:r>
              <a:rPr lang="en-US" dirty="0" smtClean="0">
                <a:latin typeface="Times New Roman" pitchFamily="18" charset="0"/>
                <a:cs typeface="Times New Roman" pitchFamily="18" charset="0"/>
              </a:rPr>
              <a:t>the word which I preached to you.” 1 Corinthians 15:1-2</a:t>
            </a:r>
          </a:p>
          <a:p>
            <a:pPr marL="60325" indent="-60325" fontAlgn="auto">
              <a:spcAft>
                <a:spcPts val="0"/>
              </a:spcAft>
              <a:buFont typeface="Wingdings 2"/>
              <a:buNone/>
              <a:defRPr/>
            </a:pPr>
            <a:endParaRPr lang="en-US" sz="800" dirty="0" smtClean="0">
              <a:latin typeface="Times New Roman" pitchFamily="18" charset="0"/>
              <a:cs typeface="Times New Roman" pitchFamily="18" charset="0"/>
            </a:endParaRPr>
          </a:p>
          <a:p>
            <a:pPr marL="60325" indent="-60325" fontAlgn="auto">
              <a:spcBef>
                <a:spcPts val="0"/>
              </a:spcBef>
              <a:spcAft>
                <a:spcPts val="0"/>
              </a:spcAft>
              <a:buFont typeface="Wingdings 2"/>
              <a:buNone/>
              <a:defRPr/>
            </a:pPr>
            <a:r>
              <a:rPr lang="en-US" dirty="0" smtClean="0">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“But even if we, or an angel from heaven, should preach  </a:t>
            </a:r>
          </a:p>
          <a:p>
            <a:pPr marL="60325" indent="-60325" fontAlgn="auto">
              <a:spcBef>
                <a:spcPts val="0"/>
              </a:spcBef>
              <a:spcAft>
                <a:spcPts val="0"/>
              </a:spcAft>
              <a:buFont typeface="Wingdings 2"/>
              <a:buNone/>
              <a:defRPr/>
            </a:pPr>
            <a:r>
              <a:rPr lang="en-US" dirty="0" smtClean="0">
                <a:solidFill>
                  <a:schemeClr val="bg1"/>
                </a:solidFill>
                <a:latin typeface="Times New Roman" pitchFamily="18" charset="0"/>
                <a:cs typeface="Times New Roman" pitchFamily="18" charset="0"/>
              </a:rPr>
              <a:t>   to you a gospel contrary to what we have preached to you,</a:t>
            </a:r>
          </a:p>
          <a:p>
            <a:pPr marL="60325" indent="-60325" fontAlgn="auto">
              <a:spcBef>
                <a:spcPts val="0"/>
              </a:spcBef>
              <a:spcAft>
                <a:spcPts val="0"/>
              </a:spcAft>
              <a:buFont typeface="Wingdings 2"/>
              <a:buNone/>
              <a:defRPr/>
            </a:pPr>
            <a:r>
              <a:rPr lang="en-US" dirty="0" smtClean="0">
                <a:solidFill>
                  <a:schemeClr val="bg1"/>
                </a:solidFill>
                <a:latin typeface="Times New Roman" pitchFamily="18" charset="0"/>
                <a:cs typeface="Times New Roman" pitchFamily="18" charset="0"/>
              </a:rPr>
              <a:t>    he is to be accursed! 		- Galatians 1:8</a:t>
            </a:r>
          </a:p>
          <a:p>
            <a:pPr marL="60325" indent="-60325" fontAlgn="auto">
              <a:spcBef>
                <a:spcPts val="0"/>
              </a:spcBef>
              <a:spcAft>
                <a:spcPts val="0"/>
              </a:spcAft>
              <a:buFont typeface="Wingdings 2"/>
              <a:buNone/>
              <a:defRPr/>
            </a:pPr>
            <a:endParaRPr lang="en-US" sz="800" dirty="0" smtClean="0">
              <a:solidFill>
                <a:schemeClr val="bg1"/>
              </a:solidFill>
              <a:latin typeface="Times New Roman" pitchFamily="18" charset="0"/>
              <a:cs typeface="Times New Roman" pitchFamily="18" charset="0"/>
            </a:endParaRPr>
          </a:p>
          <a:p>
            <a:pPr marL="60325" indent="-60325" fontAlgn="auto">
              <a:spcBef>
                <a:spcPts val="0"/>
              </a:spcBef>
              <a:spcAft>
                <a:spcPts val="0"/>
              </a:spcAft>
              <a:buFont typeface="Wingdings 2"/>
              <a:buNone/>
              <a:defRPr/>
            </a:pPr>
            <a:r>
              <a:rPr lang="en-US" dirty="0" smtClean="0">
                <a:latin typeface="Times New Roman" pitchFamily="18" charset="0"/>
                <a:cs typeface="Times New Roman" pitchFamily="18" charset="0"/>
              </a:rPr>
              <a:t>  “Beloved, do not believe every spirit, but test the spirits to </a:t>
            </a:r>
          </a:p>
          <a:p>
            <a:pPr marL="60325" indent="-60325" fontAlgn="auto">
              <a:spcBef>
                <a:spcPts val="0"/>
              </a:spcBef>
              <a:spcAft>
                <a:spcPts val="0"/>
              </a:spcAft>
              <a:buFont typeface="Wingdings 2"/>
              <a:buNone/>
              <a:defRPr/>
            </a:pPr>
            <a:r>
              <a:rPr lang="en-US" dirty="0" smtClean="0">
                <a:latin typeface="Times New Roman" pitchFamily="18" charset="0"/>
                <a:cs typeface="Times New Roman" pitchFamily="18" charset="0"/>
              </a:rPr>
              <a:t>    see whether they are from God…” 		- 1 John 4:1</a:t>
            </a:r>
            <a:endParaRPr lang="en-US" dirty="0" smtClean="0">
              <a:solidFill>
                <a:schemeClr val="bg1"/>
              </a:solidFill>
              <a:latin typeface="Times New Roman" pitchFamily="18" charset="0"/>
              <a:cs typeface="Times New Roman" pitchFamily="18" charset="0"/>
            </a:endParaRPr>
          </a:p>
          <a:p>
            <a:pPr marL="60325" indent="-60325" fontAlgn="auto">
              <a:spcAft>
                <a:spcPts val="0"/>
              </a:spcAft>
              <a:buFont typeface="Wingdings 2"/>
              <a:buNone/>
              <a:defRPr/>
            </a:pPr>
            <a:r>
              <a:rPr lang="en-US" sz="800" dirty="0" smtClean="0">
                <a:latin typeface="Times New Roman" pitchFamily="18" charset="0"/>
                <a:cs typeface="Times New Roman" pitchFamily="18" charset="0"/>
              </a:rPr>
              <a:t> </a:t>
            </a:r>
          </a:p>
          <a:p>
            <a:pPr marL="60325" indent="-60325" fontAlgn="auto">
              <a:lnSpc>
                <a:spcPct val="110000"/>
              </a:lnSpc>
              <a:spcBef>
                <a:spcPts val="0"/>
              </a:spcBef>
              <a:spcAft>
                <a:spcPts val="0"/>
              </a:spcAft>
              <a:buFont typeface="Wingdings 2"/>
              <a:buNone/>
              <a:defRPr/>
            </a:pPr>
            <a:r>
              <a:rPr lang="en-US" dirty="0" smtClean="0">
                <a:latin typeface="Times New Roman" pitchFamily="18" charset="0"/>
                <a:cs typeface="Times New Roman" pitchFamily="18" charset="0"/>
              </a:rPr>
              <a:t> </a:t>
            </a:r>
            <a:r>
              <a:rPr lang="en-US" spc="-70" dirty="0" smtClean="0">
                <a:solidFill>
                  <a:schemeClr val="bg1"/>
                </a:solidFill>
                <a:latin typeface="Times New Roman" pitchFamily="18" charset="0"/>
                <a:cs typeface="Times New Roman" pitchFamily="18" charset="0"/>
              </a:rPr>
              <a:t>“which things we also speak, not in words taught by human</a:t>
            </a:r>
          </a:p>
          <a:p>
            <a:pPr marL="60325" indent="-60325" fontAlgn="auto">
              <a:lnSpc>
                <a:spcPct val="110000"/>
              </a:lnSpc>
              <a:spcBef>
                <a:spcPts val="0"/>
              </a:spcBef>
              <a:spcAft>
                <a:spcPts val="0"/>
              </a:spcAft>
              <a:buFont typeface="Wingdings 2"/>
              <a:buNone/>
              <a:defRPr/>
            </a:pPr>
            <a:r>
              <a:rPr lang="en-US" spc="-7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wisdom, but in those taught by the Spirit, combining </a:t>
            </a:r>
          </a:p>
          <a:p>
            <a:pPr marL="60325" indent="-60325" fontAlgn="auto">
              <a:lnSpc>
                <a:spcPct val="110000"/>
              </a:lnSpc>
              <a:spcBef>
                <a:spcPts val="0"/>
              </a:spcBef>
              <a:spcAft>
                <a:spcPts val="0"/>
              </a:spcAft>
              <a:buFont typeface="Wingdings 2"/>
              <a:buNone/>
              <a:defRPr/>
            </a:pPr>
            <a:r>
              <a:rPr lang="en-US" dirty="0" smtClean="0">
                <a:solidFill>
                  <a:schemeClr val="bg1"/>
                </a:solidFill>
                <a:latin typeface="Times New Roman" pitchFamily="18" charset="0"/>
                <a:cs typeface="Times New Roman" pitchFamily="18" charset="0"/>
              </a:rPr>
              <a:t>   spiritual thoughts with spiritual words.” 1 Corinthians 2:13</a:t>
            </a:r>
            <a:endParaRPr lang="en-US" dirty="0">
              <a:solidFill>
                <a:schemeClr val="bg1"/>
              </a:solidFill>
              <a:latin typeface="Times New Roman" pitchFamily="18" charset="0"/>
              <a:cs typeface="Times New Roman" pitchFamily="18" charset="0"/>
            </a:endParaRPr>
          </a:p>
        </p:txBody>
      </p:sp>
      <p:sp>
        <p:nvSpPr>
          <p:cNvPr id="3" name="Title 2"/>
          <p:cNvSpPr>
            <a:spLocks noGrp="1"/>
          </p:cNvSpPr>
          <p:nvPr>
            <p:ph type="title"/>
          </p:nvPr>
        </p:nvSpPr>
        <p:spPr>
          <a:xfrm>
            <a:off x="457200" y="-152400"/>
            <a:ext cx="8229600" cy="1219200"/>
          </a:xfrm>
        </p:spPr>
        <p:txBody>
          <a:bodyPr/>
          <a:lstStyle/>
          <a:p>
            <a:pPr algn="ctr" fontAlgn="auto">
              <a:spcAft>
                <a:spcPts val="0"/>
              </a:spcAft>
              <a:defRPr/>
            </a:pPr>
            <a:r>
              <a:rPr smtClean="0">
                <a:solidFill>
                  <a:schemeClr val="bg1"/>
                </a:solidFill>
              </a:rPr>
              <a:t>God warns about the consequences</a:t>
            </a:r>
            <a:endParaRPr>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blinds(horizontal)">
                                      <p:cBhvr>
                                        <p:cTn id="15" dur="500"/>
                                        <p:tgtEl>
                                          <p:spTgt spid="2">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blinds(horizontal)">
                                      <p:cBhvr>
                                        <p:cTn id="18" dur="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p:cTn id="23"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25" dur="500"/>
                                        <p:tgtEl>
                                          <p:spTgt spid="2">
                                            <p:txEl>
                                              <p:pRg st="6" end="6"/>
                                            </p:txEl>
                                          </p:spTgt>
                                        </p:tgtEl>
                                      </p:cBhvr>
                                    </p:animEffect>
                                  </p:childTnLst>
                                </p:cTn>
                              </p:par>
                              <p:par>
                                <p:cTn id="26" presetID="53"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 calcmode="lin" valueType="num">
                                      <p:cBhvr>
                                        <p:cTn id="28"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2">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5"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checkerboard(down)">
                                      <p:cBhvr>
                                        <p:cTn id="35" dur="500"/>
                                        <p:tgtEl>
                                          <p:spTgt spid="2">
                                            <p:txEl>
                                              <p:pRg st="9" end="9"/>
                                            </p:txEl>
                                          </p:spTgt>
                                        </p:tgtEl>
                                      </p:cBhvr>
                                    </p:animEffect>
                                  </p:childTnLst>
                                </p:cTn>
                              </p:par>
                              <p:par>
                                <p:cTn id="36" presetID="5" presetClass="entr" presetSubtype="5" fill="hold" nodeType="withEffect">
                                  <p:stCondLst>
                                    <p:cond delay="0"/>
                                  </p:stCondLst>
                                  <p:childTnLst>
                                    <p:set>
                                      <p:cBhvr>
                                        <p:cTn id="37" dur="1" fill="hold">
                                          <p:stCondLst>
                                            <p:cond delay="0"/>
                                          </p:stCondLst>
                                        </p:cTn>
                                        <p:tgtEl>
                                          <p:spTgt spid="2">
                                            <p:txEl>
                                              <p:pRg st="10" end="10"/>
                                            </p:txEl>
                                          </p:spTgt>
                                        </p:tgtEl>
                                        <p:attrNameLst>
                                          <p:attrName>style.visibility</p:attrName>
                                        </p:attrNameLst>
                                      </p:cBhvr>
                                      <p:to>
                                        <p:strVal val="visible"/>
                                      </p:to>
                                    </p:set>
                                    <p:animEffect transition="in" filter="checkerboard(down)">
                                      <p:cBhvr>
                                        <p:cTn id="38" dur="500"/>
                                        <p:tgtEl>
                                          <p:spTgt spid="2">
                                            <p:txEl>
                                              <p:pRg st="10" end="10"/>
                                            </p:txEl>
                                          </p:spTgt>
                                        </p:tgtEl>
                                      </p:cBhvr>
                                    </p:animEffect>
                                  </p:childTnLst>
                                </p:cTn>
                              </p:par>
                              <p:par>
                                <p:cTn id="39" presetID="5" presetClass="entr" presetSubtype="5" fill="hold" nodeType="withEffect">
                                  <p:stCondLst>
                                    <p:cond delay="0"/>
                                  </p:stCondLst>
                                  <p:childTnLst>
                                    <p:set>
                                      <p:cBhvr>
                                        <p:cTn id="40" dur="1" fill="hold">
                                          <p:stCondLst>
                                            <p:cond delay="0"/>
                                          </p:stCondLst>
                                        </p:cTn>
                                        <p:tgtEl>
                                          <p:spTgt spid="2">
                                            <p:txEl>
                                              <p:pRg st="11" end="11"/>
                                            </p:txEl>
                                          </p:spTgt>
                                        </p:tgtEl>
                                        <p:attrNameLst>
                                          <p:attrName>style.visibility</p:attrName>
                                        </p:attrNameLst>
                                      </p:cBhvr>
                                      <p:to>
                                        <p:strVal val="visible"/>
                                      </p:to>
                                    </p:set>
                                    <p:animEffect transition="in" filter="checkerboard(down)">
                                      <p:cBhvr>
                                        <p:cTn id="41"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34000"/>
          </a:xfrm>
        </p:spPr>
        <p:txBody>
          <a:bodyPr>
            <a:normAutofit fontScale="55000" lnSpcReduction="20000"/>
          </a:bodyPr>
          <a:lstStyle/>
          <a:p>
            <a:pPr marL="274320" indent="-274320" fontAlgn="auto">
              <a:spcAft>
                <a:spcPts val="0"/>
              </a:spcAft>
              <a:buFont typeface="Wingdings 2"/>
              <a:buNone/>
              <a:defRPr/>
            </a:pPr>
            <a:r>
              <a:rPr lang="en-US" dirty="0" smtClean="0"/>
              <a:t>	 </a:t>
            </a:r>
            <a:r>
              <a:rPr lang="en-US" sz="2900" dirty="0" smtClean="0">
                <a:latin typeface="Times New Roman" pitchFamily="18" charset="0"/>
                <a:cs typeface="Times New Roman" pitchFamily="18" charset="0"/>
              </a:rPr>
              <a:t>Hebrews 8:8-12 reads: </a:t>
            </a:r>
          </a:p>
          <a:p>
            <a:pPr marL="274320" indent="-274320" fontAlgn="auto">
              <a:spcAft>
                <a:spcPts val="0"/>
              </a:spcAft>
              <a:buFont typeface="Wingdings 2"/>
              <a:buNone/>
              <a:defRPr/>
            </a:pPr>
            <a:r>
              <a:rPr lang="en-US" sz="2900" dirty="0" smtClean="0">
                <a:latin typeface="Times New Roman" pitchFamily="18" charset="0"/>
                <a:cs typeface="Times New Roman" pitchFamily="18" charset="0"/>
              </a:rPr>
              <a:t>	        "BEHOLD, DAYS ARE COMING, SAYS THE LORD,</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WHEN I WILL EFFECT A NEW COVENANT</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WITH THE HOUSE OF ISRAEL AND WITH THE HOUSE OF JUDAH; </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NOT LIKE THE COVENANT WHICH I MADE WITH THEIR FATHERS</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ON THE DAY WHEN I TOOK THEM BY THE HAND</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TO LEAD THEM OUT OF THE LAND OF EGYPT;</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FOR THEY DID NOT CONTINUE IN MY COVENANT,</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AND I DID NOT CARE FOR THEM, SAYS THE LORD. </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FOR THIS IS THE COVENANT THAT I WILL MAKE </a:t>
            </a:r>
          </a:p>
          <a:p>
            <a:pPr marL="274320" indent="-274320" fontAlgn="auto">
              <a:spcAft>
                <a:spcPts val="0"/>
              </a:spcAft>
              <a:buFont typeface="Wingdings 2"/>
              <a:buNone/>
              <a:defRPr/>
            </a:pPr>
            <a:r>
              <a:rPr lang="en-US" sz="2900" dirty="0" smtClean="0">
                <a:latin typeface="Times New Roman" pitchFamily="18" charset="0"/>
                <a:cs typeface="Times New Roman" pitchFamily="18" charset="0"/>
              </a:rPr>
              <a:t>	         WITH THE HOUSE OF ISRAEL AFTER THOSE DAYS, SAYS THE LORD:</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a:t>
            </a:r>
            <a:r>
              <a:rPr lang="en-US" sz="2900" dirty="0" smtClean="0">
                <a:solidFill>
                  <a:schemeClr val="bg1"/>
                </a:solidFill>
                <a:latin typeface="Times New Roman" pitchFamily="18" charset="0"/>
                <a:cs typeface="Times New Roman" pitchFamily="18" charset="0"/>
              </a:rPr>
              <a:t>I WILL PUT MY LAWS INTO THEIR MINDS,</a:t>
            </a:r>
            <a:br>
              <a:rPr lang="en-US" sz="2900" dirty="0" smtClean="0">
                <a:solidFill>
                  <a:schemeClr val="bg1"/>
                </a:solidFill>
                <a:latin typeface="Times New Roman" pitchFamily="18" charset="0"/>
                <a:cs typeface="Times New Roman" pitchFamily="18" charset="0"/>
              </a:rPr>
            </a:br>
            <a:r>
              <a:rPr lang="en-US" sz="2900" dirty="0" smtClean="0">
                <a:solidFill>
                  <a:schemeClr val="bg1"/>
                </a:solidFill>
                <a:latin typeface="Times New Roman" pitchFamily="18" charset="0"/>
                <a:cs typeface="Times New Roman" pitchFamily="18" charset="0"/>
              </a:rPr>
              <a:t>         AND I WILL WRITE THEM ON THEIR HEARTS.</a:t>
            </a:r>
            <a:br>
              <a:rPr lang="en-US" sz="2900" dirty="0" smtClean="0">
                <a:solidFill>
                  <a:schemeClr val="bg1"/>
                </a:solidFill>
                <a:latin typeface="Times New Roman" pitchFamily="18" charset="0"/>
                <a:cs typeface="Times New Roman" pitchFamily="18" charset="0"/>
              </a:rPr>
            </a:br>
            <a:r>
              <a:rPr lang="en-US" sz="2900" dirty="0" smtClean="0">
                <a:solidFill>
                  <a:schemeClr val="bg1"/>
                </a:solidFill>
                <a:latin typeface="Times New Roman" pitchFamily="18" charset="0"/>
                <a:cs typeface="Times New Roman" pitchFamily="18" charset="0"/>
              </a:rPr>
              <a:t>         AND I WILL BE THEIR GOD,</a:t>
            </a:r>
            <a:br>
              <a:rPr lang="en-US" sz="2900" dirty="0" smtClean="0">
                <a:solidFill>
                  <a:schemeClr val="bg1"/>
                </a:solidFill>
                <a:latin typeface="Times New Roman" pitchFamily="18" charset="0"/>
                <a:cs typeface="Times New Roman" pitchFamily="18" charset="0"/>
              </a:rPr>
            </a:br>
            <a:r>
              <a:rPr lang="en-US" sz="2900" dirty="0" smtClean="0">
                <a:solidFill>
                  <a:schemeClr val="bg1"/>
                </a:solidFill>
                <a:latin typeface="Times New Roman" pitchFamily="18" charset="0"/>
                <a:cs typeface="Times New Roman" pitchFamily="18" charset="0"/>
              </a:rPr>
              <a:t>         AND THEY SHALL BE MY PEOPLE. </a:t>
            </a:r>
            <a:br>
              <a:rPr lang="en-US" sz="2900" dirty="0" smtClean="0">
                <a:solidFill>
                  <a:schemeClr val="bg1"/>
                </a:solidFill>
                <a:latin typeface="Times New Roman" pitchFamily="18" charset="0"/>
                <a:cs typeface="Times New Roman" pitchFamily="18" charset="0"/>
              </a:rPr>
            </a:br>
            <a:r>
              <a:rPr lang="en-US" sz="2900" dirty="0" smtClean="0">
                <a:solidFill>
                  <a:schemeClr val="bg1"/>
                </a:solidFill>
                <a:latin typeface="Times New Roman" pitchFamily="18" charset="0"/>
                <a:cs typeface="Times New Roman" pitchFamily="18" charset="0"/>
              </a:rPr>
              <a:t>    </a:t>
            </a:r>
            <a:r>
              <a:rPr lang="en-US" sz="2900" baseline="30000" dirty="0" smtClean="0">
                <a:solidFill>
                  <a:schemeClr val="bg1"/>
                </a:solidFill>
                <a:latin typeface="Times New Roman" pitchFamily="18" charset="0"/>
                <a:cs typeface="Times New Roman" pitchFamily="18" charset="0"/>
              </a:rPr>
              <a:t> </a:t>
            </a:r>
            <a:r>
              <a:rPr lang="en-US" sz="2900" dirty="0" smtClean="0">
                <a:solidFill>
                  <a:schemeClr val="bg1"/>
                </a:solidFill>
                <a:latin typeface="Times New Roman" pitchFamily="18" charset="0"/>
                <a:cs typeface="Times New Roman" pitchFamily="18" charset="0"/>
              </a:rPr>
              <a:t>    AND THEY SHALL NOT TEACH EVERYONE HIS FELLOW CITIZEN,</a:t>
            </a:r>
            <a:br>
              <a:rPr lang="en-US" sz="2900" dirty="0" smtClean="0">
                <a:solidFill>
                  <a:schemeClr val="bg1"/>
                </a:solidFill>
                <a:latin typeface="Times New Roman" pitchFamily="18" charset="0"/>
                <a:cs typeface="Times New Roman" pitchFamily="18" charset="0"/>
              </a:rPr>
            </a:br>
            <a:r>
              <a:rPr lang="en-US" sz="2900" dirty="0" smtClean="0">
                <a:solidFill>
                  <a:schemeClr val="bg1"/>
                </a:solidFill>
                <a:latin typeface="Times New Roman" pitchFamily="18" charset="0"/>
                <a:cs typeface="Times New Roman" pitchFamily="18" charset="0"/>
              </a:rPr>
              <a:t>         AND EVERYONE HIS BROTHER, SAYING, 'KNOW THE LORD,'</a:t>
            </a:r>
            <a:br>
              <a:rPr lang="en-US" sz="2900" dirty="0" smtClean="0">
                <a:solidFill>
                  <a:schemeClr val="bg1"/>
                </a:solidFill>
                <a:latin typeface="Times New Roman" pitchFamily="18" charset="0"/>
                <a:cs typeface="Times New Roman" pitchFamily="18" charset="0"/>
              </a:rPr>
            </a:br>
            <a:r>
              <a:rPr lang="en-US" sz="2900" dirty="0" smtClean="0">
                <a:solidFill>
                  <a:schemeClr val="bg1"/>
                </a:solidFill>
                <a:latin typeface="Times New Roman" pitchFamily="18" charset="0"/>
                <a:cs typeface="Times New Roman" pitchFamily="18" charset="0"/>
              </a:rPr>
              <a:t>         FOR ALL WILL KNOW ME,</a:t>
            </a:r>
            <a:br>
              <a:rPr lang="en-US" sz="2900" dirty="0" smtClean="0">
                <a:solidFill>
                  <a:schemeClr val="bg1"/>
                </a:solidFill>
                <a:latin typeface="Times New Roman" pitchFamily="18" charset="0"/>
                <a:cs typeface="Times New Roman" pitchFamily="18" charset="0"/>
              </a:rPr>
            </a:br>
            <a:r>
              <a:rPr lang="en-US" sz="2900" dirty="0" smtClean="0">
                <a:solidFill>
                  <a:schemeClr val="bg1"/>
                </a:solidFill>
                <a:latin typeface="Times New Roman" pitchFamily="18" charset="0"/>
                <a:cs typeface="Times New Roman" pitchFamily="18" charset="0"/>
              </a:rPr>
              <a:t>         FROM THE LEAST TO THE GREATEST OF THEM. </a:t>
            </a:r>
            <a:br>
              <a:rPr lang="en-US" sz="2900" dirty="0" smtClean="0">
                <a:solidFill>
                  <a:schemeClr val="bg1"/>
                </a:solidFill>
                <a:latin typeface="Times New Roman" pitchFamily="18" charset="0"/>
                <a:cs typeface="Times New Roman" pitchFamily="18" charset="0"/>
              </a:rPr>
            </a:br>
            <a:r>
              <a:rPr lang="en-US" sz="2900" dirty="0" smtClean="0">
                <a:latin typeface="Times New Roman" pitchFamily="18" charset="0"/>
                <a:cs typeface="Times New Roman" pitchFamily="18" charset="0"/>
              </a:rPr>
              <a:t>    </a:t>
            </a:r>
            <a:r>
              <a:rPr lang="en-US" sz="2900" baseline="300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     FOR I WILL BE MERCIFUL TO THEIR INIQUITIES,</a:t>
            </a:r>
            <a:br>
              <a:rPr lang="en-US" sz="2900" dirty="0" smtClean="0">
                <a:latin typeface="Times New Roman" pitchFamily="18" charset="0"/>
                <a:cs typeface="Times New Roman" pitchFamily="18" charset="0"/>
              </a:rPr>
            </a:br>
            <a:r>
              <a:rPr lang="en-US" sz="2900" dirty="0" smtClean="0">
                <a:latin typeface="Times New Roman" pitchFamily="18" charset="0"/>
                <a:cs typeface="Times New Roman" pitchFamily="18" charset="0"/>
              </a:rPr>
              <a:t>         AND I WILL REMEMBER THEIR SINS NO MORE.“    </a:t>
            </a:r>
          </a:p>
          <a:p>
            <a:pPr marL="274320" indent="-274320" fontAlgn="auto">
              <a:spcAft>
                <a:spcPts val="0"/>
              </a:spcAft>
              <a:buFont typeface="Wingdings 2"/>
              <a:buNone/>
              <a:defRPr/>
            </a:pPr>
            <a:endParaRPr lang="en-US" dirty="0" smtClean="0"/>
          </a:p>
          <a:p>
            <a:pPr marL="274320" indent="-274320" algn="ctr" fontAlgn="auto">
              <a:spcAft>
                <a:spcPts val="0"/>
              </a:spcAft>
              <a:buFont typeface="Wingdings 2"/>
              <a:buNone/>
              <a:defRPr/>
            </a:pPr>
            <a:r>
              <a:rPr lang="en-US" sz="4400" dirty="0" smtClean="0">
                <a:latin typeface="Times New Roman" pitchFamily="18" charset="0"/>
                <a:cs typeface="Times New Roman" pitchFamily="18" charset="0"/>
              </a:rPr>
              <a:t>		It is not a matter of being born to the right family – </a:t>
            </a:r>
          </a:p>
          <a:p>
            <a:pPr marL="274320" indent="-274320" algn="ctr" fontAlgn="auto">
              <a:spcAft>
                <a:spcPts val="0"/>
              </a:spcAft>
              <a:buFont typeface="Wingdings 2"/>
              <a:buNone/>
              <a:defRPr/>
            </a:pPr>
            <a:r>
              <a:rPr lang="en-US" sz="4400" dirty="0" smtClean="0">
                <a:latin typeface="Times New Roman" pitchFamily="18" charset="0"/>
                <a:cs typeface="Times New Roman" pitchFamily="18" charset="0"/>
              </a:rPr>
              <a:t>		but of being </a:t>
            </a:r>
            <a:r>
              <a:rPr lang="en-US" sz="4400" b="1" u="sng" dirty="0" smtClean="0">
                <a:solidFill>
                  <a:schemeClr val="bg1"/>
                </a:solidFill>
                <a:latin typeface="Times New Roman" pitchFamily="18" charset="0"/>
                <a:cs typeface="Times New Roman" pitchFamily="18" charset="0"/>
              </a:rPr>
              <a:t>BORN AGAIN</a:t>
            </a:r>
            <a:r>
              <a:rPr lang="en-US" sz="4400" b="1" dirty="0" smtClean="0">
                <a:latin typeface="Times New Roman" pitchFamily="18" charset="0"/>
                <a:cs typeface="Times New Roman" pitchFamily="18" charset="0"/>
              </a:rPr>
              <a:t>  </a:t>
            </a:r>
            <a:r>
              <a:rPr lang="en-US" sz="4400" dirty="0" smtClean="0">
                <a:latin typeface="Times New Roman" pitchFamily="18" charset="0"/>
                <a:cs typeface="Times New Roman" pitchFamily="18" charset="0"/>
              </a:rPr>
              <a:t>(John 3:1-5)</a:t>
            </a:r>
            <a:endParaRPr lang="en-US" sz="4400" dirty="0">
              <a:latin typeface="Times New Roman" pitchFamily="18" charset="0"/>
              <a:cs typeface="Times New Roman" pitchFamily="18" charset="0"/>
            </a:endParaRPr>
          </a:p>
        </p:txBody>
      </p:sp>
      <p:sp>
        <p:nvSpPr>
          <p:cNvPr id="3" name="Title 2"/>
          <p:cNvSpPr>
            <a:spLocks noGrp="1"/>
          </p:cNvSpPr>
          <p:nvPr>
            <p:ph type="title"/>
          </p:nvPr>
        </p:nvSpPr>
        <p:spPr>
          <a:xfrm>
            <a:off x="457200" y="-228600"/>
            <a:ext cx="8229600" cy="1219200"/>
          </a:xfrm>
        </p:spPr>
        <p:txBody>
          <a:bodyPr/>
          <a:lstStyle/>
          <a:p>
            <a:pPr algn="ctr" fontAlgn="auto">
              <a:spcAft>
                <a:spcPts val="0"/>
              </a:spcAft>
              <a:defRPr/>
            </a:pPr>
            <a:r>
              <a:rPr sz="3700" smtClean="0">
                <a:solidFill>
                  <a:schemeClr val="bg1"/>
                </a:solidFill>
                <a:latin typeface="Times New Roman" pitchFamily="18" charset="0"/>
                <a:cs typeface="Times New Roman" pitchFamily="18" charset="0"/>
              </a:rPr>
              <a:t>Every man has the honor of saying "WHEN"</a:t>
            </a:r>
            <a:endParaRPr sz="3700">
              <a:solidFill>
                <a:schemeClr val="bg1"/>
              </a:solidFill>
              <a:latin typeface="Times New Roman" pitchFamily="18" charset="0"/>
              <a:cs typeface="Times New Roman" pitchFamily="18" charset="0"/>
            </a:endParaRPr>
          </a:p>
        </p:txBody>
      </p:sp>
      <p:sp>
        <p:nvSpPr>
          <p:cNvPr id="4" name="TextBox 3"/>
          <p:cNvSpPr txBox="1"/>
          <p:nvPr/>
        </p:nvSpPr>
        <p:spPr>
          <a:xfrm>
            <a:off x="6477000" y="2286000"/>
            <a:ext cx="20574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Deut. 5:1-15</a:t>
            </a:r>
            <a:endParaRPr lang="en-US"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3"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p:cTn id="2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 calcmode="lin" valueType="num">
                                      <p:cBhvr>
                                        <p:cTn id="34"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5"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6" dur="500"/>
                                        <p:tgtEl>
                                          <p:spTgt spid="2">
                                            <p:txEl>
                                              <p:pRg st="4" end="4"/>
                                            </p:txEl>
                                          </p:spTgt>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2">
                                            <p:txEl>
                                              <p:pRg st="5" end="5"/>
                                            </p:txEl>
                                          </p:spTgt>
                                        </p:tgtEl>
                                        <p:attrNameLst>
                                          <p:attrName>style.visibility</p:attrName>
                                        </p:attrNameLst>
                                      </p:cBhvr>
                                      <p:to>
                                        <p:strVal val="visible"/>
                                      </p:to>
                                    </p:set>
                                    <p:anim calcmode="lin" valueType="num">
                                      <p:cBhvr>
                                        <p:cTn id="3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72000"/>
          </a:xfrm>
        </p:spPr>
        <p:txBody>
          <a:bodyPr>
            <a:normAutofit fontScale="92500"/>
          </a:bodyPr>
          <a:lstStyle/>
          <a:p>
            <a:pPr marL="274320" indent="-274320" algn="ctr" fontAlgn="auto">
              <a:spcAft>
                <a:spcPts val="0"/>
              </a:spcAft>
              <a:buFont typeface="Wingdings 2"/>
              <a:buNone/>
              <a:defRPr/>
            </a:pPr>
            <a:r>
              <a:rPr lang="en-US" dirty="0" smtClean="0"/>
              <a:t>Not by prayer, nor by “faith only” – but when we obey</a:t>
            </a:r>
          </a:p>
          <a:p>
            <a:pPr marL="274320" indent="-274320" fontAlgn="auto">
              <a:spcBef>
                <a:spcPts val="0"/>
              </a:spcBef>
              <a:spcAft>
                <a:spcPts val="0"/>
              </a:spcAft>
              <a:buFont typeface="Wingdings 2"/>
              <a:buNone/>
              <a:defRPr/>
            </a:pPr>
            <a:r>
              <a:rPr lang="en-US" dirty="0" smtClean="0">
                <a:solidFill>
                  <a:schemeClr val="bg1"/>
                </a:solidFill>
              </a:rPr>
              <a:t>	The conversion of Saul is the perfect picture:</a:t>
            </a:r>
          </a:p>
          <a:p>
            <a:pPr marL="274320" indent="-274320" algn="ctr" fontAlgn="auto">
              <a:spcBef>
                <a:spcPts val="0"/>
              </a:spcBef>
              <a:spcAft>
                <a:spcPts val="0"/>
              </a:spcAft>
              <a:buFont typeface="Wingdings 2"/>
              <a:buNone/>
              <a:defRPr/>
            </a:pPr>
            <a:r>
              <a:rPr lang="en-US" dirty="0" smtClean="0">
                <a:solidFill>
                  <a:schemeClr val="bg1"/>
                </a:solidFill>
              </a:rPr>
              <a:t>	(Acts 9:1-19; Acts 22:4-16; Acts 26:9-20)</a:t>
            </a:r>
          </a:p>
          <a:p>
            <a:pPr marL="274320" indent="-274320" algn="ctr" fontAlgn="auto">
              <a:spcBef>
                <a:spcPts val="0"/>
              </a:spcBef>
              <a:spcAft>
                <a:spcPts val="0"/>
              </a:spcAft>
              <a:buFont typeface="Wingdings 2"/>
              <a:buNone/>
              <a:defRPr/>
            </a:pPr>
            <a:r>
              <a:rPr lang="en-US" dirty="0" smtClean="0">
                <a:solidFill>
                  <a:schemeClr val="bg1"/>
                </a:solidFill>
              </a:rPr>
              <a:t>	</a:t>
            </a:r>
            <a:r>
              <a:rPr lang="en-US" dirty="0" smtClean="0"/>
              <a:t>He was blinded on the road - Acts 9:3; </a:t>
            </a:r>
            <a:r>
              <a:rPr lang="en-US" dirty="0" smtClean="0"/>
              <a:t>22:6, 11</a:t>
            </a:r>
            <a:endParaRPr lang="en-US" dirty="0" smtClean="0"/>
          </a:p>
          <a:p>
            <a:pPr marL="50800" indent="-50800" fontAlgn="auto">
              <a:spcBef>
                <a:spcPts val="0"/>
              </a:spcBef>
              <a:spcAft>
                <a:spcPts val="0"/>
              </a:spcAft>
              <a:buFont typeface="Wingdings 2"/>
              <a:buNone/>
              <a:defRPr/>
            </a:pPr>
            <a:r>
              <a:rPr lang="en-US" dirty="0" smtClean="0">
                <a:solidFill>
                  <a:schemeClr val="bg1"/>
                </a:solidFill>
              </a:rPr>
              <a:t>	</a:t>
            </a:r>
            <a:r>
              <a:rPr lang="en-US" dirty="0" smtClean="0">
                <a:solidFill>
                  <a:schemeClr val="bg1"/>
                </a:solidFill>
              </a:rPr>
              <a:t>Paul didn’t know he was saved! -3 </a:t>
            </a:r>
            <a:r>
              <a:rPr lang="en-US" dirty="0" smtClean="0">
                <a:solidFill>
                  <a:schemeClr val="bg1"/>
                </a:solidFill>
              </a:rPr>
              <a:t>days fasting – Acts </a:t>
            </a:r>
            <a:r>
              <a:rPr lang="en-US" dirty="0" smtClean="0">
                <a:solidFill>
                  <a:schemeClr val="bg1"/>
                </a:solidFill>
              </a:rPr>
              <a:t>9:9 </a:t>
            </a:r>
            <a:endParaRPr lang="en-US" dirty="0" smtClean="0">
              <a:solidFill>
                <a:schemeClr val="bg1"/>
              </a:solidFill>
            </a:endParaRPr>
          </a:p>
          <a:p>
            <a:pPr marL="274320" indent="-274320" fontAlgn="auto">
              <a:spcBef>
                <a:spcPts val="0"/>
              </a:spcBef>
              <a:spcAft>
                <a:spcPts val="0"/>
              </a:spcAft>
              <a:buFont typeface="Wingdings 2"/>
              <a:buNone/>
              <a:defRPr/>
            </a:pPr>
            <a:r>
              <a:rPr lang="en-US" dirty="0" smtClean="0"/>
              <a:t> Jesus didn’t know it! - preacher to </a:t>
            </a:r>
            <a:r>
              <a:rPr lang="en-US" dirty="0" smtClean="0"/>
              <a:t>him – Acts 9:10-17; </a:t>
            </a:r>
            <a:r>
              <a:rPr lang="en-US" dirty="0" smtClean="0"/>
              <a:t>22:12-15</a:t>
            </a:r>
            <a:endParaRPr lang="en-US" dirty="0" smtClean="0"/>
          </a:p>
          <a:p>
            <a:pPr marL="274320" indent="-274320" fontAlgn="auto">
              <a:spcBef>
                <a:spcPts val="0"/>
              </a:spcBef>
              <a:spcAft>
                <a:spcPts val="0"/>
              </a:spcAft>
              <a:buFont typeface="Wingdings 2"/>
              <a:buNone/>
              <a:defRPr/>
            </a:pPr>
            <a:r>
              <a:rPr lang="en-US" dirty="0" smtClean="0">
                <a:solidFill>
                  <a:schemeClr val="bg1"/>
                </a:solidFill>
              </a:rPr>
              <a:t> Ananias didn’t know it! He commanded Saul </a:t>
            </a:r>
            <a:r>
              <a:rPr lang="en-US" dirty="0" smtClean="0">
                <a:solidFill>
                  <a:schemeClr val="bg1"/>
                </a:solidFill>
              </a:rPr>
              <a:t>– Acts 22:16</a:t>
            </a:r>
          </a:p>
          <a:p>
            <a:pPr marL="274320" indent="-274320" fontAlgn="auto">
              <a:spcBef>
                <a:spcPts val="0"/>
              </a:spcBef>
              <a:spcAft>
                <a:spcPts val="0"/>
              </a:spcAft>
              <a:buFont typeface="Wingdings 2"/>
              <a:buNone/>
              <a:defRPr/>
            </a:pPr>
            <a:endParaRPr lang="en-US" dirty="0" smtClean="0">
              <a:solidFill>
                <a:schemeClr val="bg1"/>
              </a:solidFill>
            </a:endParaRPr>
          </a:p>
          <a:p>
            <a:pPr marL="274320" indent="-274320" fontAlgn="auto">
              <a:spcBef>
                <a:spcPts val="0"/>
              </a:spcBef>
              <a:spcAft>
                <a:spcPts val="0"/>
              </a:spcAft>
              <a:buFont typeface="Wingdings 2"/>
              <a:buNone/>
              <a:defRPr/>
            </a:pPr>
            <a:r>
              <a:rPr lang="en-US" dirty="0" smtClean="0">
                <a:solidFill>
                  <a:schemeClr val="tx2">
                    <a:lumMod val="75000"/>
                  </a:schemeClr>
                </a:solidFill>
              </a:rPr>
              <a:t>“Calling on the name of the Lord” is done by obedience –</a:t>
            </a:r>
          </a:p>
          <a:p>
            <a:pPr marL="274320" indent="-274320" fontAlgn="auto">
              <a:spcBef>
                <a:spcPts val="0"/>
              </a:spcBef>
              <a:spcAft>
                <a:spcPts val="0"/>
              </a:spcAft>
              <a:buFont typeface="Wingdings 2"/>
              <a:buNone/>
              <a:defRPr/>
            </a:pPr>
            <a:r>
              <a:rPr lang="en-US" dirty="0" smtClean="0"/>
              <a:t>   “Corresponding to that, baptism now saves you--not the removal of dirt from the flesh, but an appeal to God for a good conscience…” 1 Peter 3:21</a:t>
            </a:r>
            <a:endParaRPr lang="en-US" dirty="0" smtClean="0">
              <a:solidFill>
                <a:schemeClr val="tx2">
                  <a:lumMod val="75000"/>
                </a:schemeClr>
              </a:solidFill>
            </a:endParaRPr>
          </a:p>
          <a:p>
            <a:pPr marL="274320" indent="-274320" fontAlgn="auto">
              <a:spcAft>
                <a:spcPts val="0"/>
              </a:spcAft>
              <a:buFont typeface="Wingdings 2"/>
              <a:buNone/>
              <a:defRPr/>
            </a:pPr>
            <a:endParaRPr lang="en-US" dirty="0" smtClean="0"/>
          </a:p>
        </p:txBody>
      </p:sp>
      <p:sp>
        <p:nvSpPr>
          <p:cNvPr id="3" name="Title 2"/>
          <p:cNvSpPr>
            <a:spLocks noGrp="1"/>
          </p:cNvSpPr>
          <p:nvPr>
            <p:ph type="title"/>
          </p:nvPr>
        </p:nvSpPr>
        <p:spPr>
          <a:xfrm>
            <a:off x="457200" y="-228600"/>
            <a:ext cx="8229600" cy="1219200"/>
          </a:xfrm>
        </p:spPr>
        <p:txBody>
          <a:bodyPr>
            <a:normAutofit fontScale="90000"/>
          </a:bodyPr>
          <a:lstStyle/>
          <a:p>
            <a:pPr algn="ctr" fontAlgn="auto">
              <a:spcAft>
                <a:spcPts val="0"/>
              </a:spcAft>
              <a:defRPr/>
            </a:pPr>
            <a:r>
              <a:rPr smtClean="0">
                <a:solidFill>
                  <a:schemeClr val="bg1"/>
                </a:solidFill>
                <a:latin typeface="Times New Roman" pitchFamily="18" charset="0"/>
                <a:cs typeface="Times New Roman" pitchFamily="18" charset="0"/>
              </a:rPr>
              <a:t>Salvation comes at the point of obedience</a:t>
            </a:r>
            <a:endParaRPr>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9"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linds(horizontal)">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blinds(horizontal)">
                                      <p:cBhvr>
                                        <p:cTn id="28" dur="5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6"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2"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6" fill="hold" nodeType="click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 calcmode="lin" valueType="num">
                                      <p:cBhvr additive="base">
                                        <p:cTn id="45"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1" fill="hold" nodeType="click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 calcmode="lin" valueType="num">
                                      <p:cBhvr additive="base">
                                        <p:cTn id="5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2">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fontScale="85000" lnSpcReduction="20000"/>
          </a:bodyPr>
          <a:lstStyle/>
          <a:p>
            <a:pPr marL="274320" indent="-274320" fontAlgn="auto">
              <a:spcAft>
                <a:spcPts val="0"/>
              </a:spcAft>
              <a:buFont typeface="Wingdings 2"/>
              <a:buNone/>
              <a:defRPr/>
            </a:pPr>
            <a:r>
              <a:rPr lang="en-US" sz="2800" dirty="0" smtClean="0">
                <a:latin typeface="Times New Roman" pitchFamily="18" charset="0"/>
                <a:cs typeface="Times New Roman" pitchFamily="18" charset="0"/>
              </a:rPr>
              <a:t>  “Now the parable is this: the seed is the word of God. Those beside the road are those who have heard; then the devil comes and takes away the word from their </a:t>
            </a:r>
            <a:r>
              <a:rPr lang="en-US" sz="2800" spc="-90" dirty="0" smtClean="0">
                <a:latin typeface="Times New Roman" pitchFamily="18" charset="0"/>
                <a:cs typeface="Times New Roman" pitchFamily="18" charset="0"/>
              </a:rPr>
              <a:t>heart, so that they will not believe and be saved. “ Luke 8:12</a:t>
            </a:r>
          </a:p>
          <a:p>
            <a:pPr marL="274320" indent="-274320" fontAlgn="auto">
              <a:spcAft>
                <a:spcPts val="0"/>
              </a:spcAft>
              <a:buFont typeface="Wingdings 2"/>
              <a:buNone/>
              <a:defRPr/>
            </a:pPr>
            <a:endParaRPr lang="en-US" sz="2800" spc="-90" dirty="0" smtClean="0">
              <a:latin typeface="Times New Roman" pitchFamily="18" charset="0"/>
              <a:cs typeface="Times New Roman" pitchFamily="18" charset="0"/>
            </a:endParaRPr>
          </a:p>
          <a:p>
            <a:pPr marL="274320" indent="-274320" fontAlgn="auto">
              <a:spcAft>
                <a:spcPts val="0"/>
              </a:spcAft>
              <a:buFont typeface="Wingdings 2"/>
              <a:buNone/>
              <a:defRPr/>
            </a:pPr>
            <a:r>
              <a:rPr lang="en-US" sz="2800" dirty="0" smtClean="0">
                <a:solidFill>
                  <a:schemeClr val="bg1"/>
                </a:solidFill>
                <a:latin typeface="Times New Roman" pitchFamily="18" charset="0"/>
                <a:cs typeface="Times New Roman" pitchFamily="18" charset="0"/>
              </a:rPr>
              <a:t>   “Elymas the magician… was opposing them, seeking to turn the proconsul away from the faith.”     - Acts 13:8</a:t>
            </a:r>
          </a:p>
          <a:p>
            <a:pPr marL="274320" indent="-274320" fontAlgn="auto">
              <a:spcAft>
                <a:spcPts val="0"/>
              </a:spcAft>
              <a:buFont typeface="Wingdings 2"/>
              <a:buNone/>
              <a:defRPr/>
            </a:pPr>
            <a:endParaRPr lang="en-US" sz="2800" dirty="0" smtClean="0">
              <a:solidFill>
                <a:schemeClr val="bg1"/>
              </a:solidFill>
              <a:latin typeface="Times New Roman" pitchFamily="18" charset="0"/>
              <a:cs typeface="Times New Roman" pitchFamily="18" charset="0"/>
            </a:endParaRPr>
          </a:p>
          <a:p>
            <a:pPr marL="274320" indent="-274320" fontAlgn="auto">
              <a:spcAft>
                <a:spcPts val="0"/>
              </a:spcAft>
              <a:buFont typeface="Wingdings 2"/>
              <a:buNone/>
              <a:defRPr/>
            </a:pPr>
            <a:r>
              <a:rPr lang="en-US" sz="2800" dirty="0" smtClean="0">
                <a:latin typeface="Times New Roman" pitchFamily="18" charset="0"/>
                <a:cs typeface="Times New Roman" pitchFamily="18" charset="0"/>
              </a:rPr>
              <a:t>   “…</a:t>
            </a:r>
            <a:r>
              <a:rPr lang="en-US" sz="2800" dirty="0" smtClean="0">
                <a:solidFill>
                  <a:schemeClr val="tx2">
                    <a:lumMod val="75000"/>
                  </a:schemeClr>
                </a:solidFill>
                <a:latin typeface="Times New Roman" pitchFamily="18" charset="0"/>
                <a:cs typeface="Times New Roman" pitchFamily="18" charset="0"/>
              </a:rPr>
              <a:t>those who perish, because they did not receive the love of the truth so as to be saved</a:t>
            </a:r>
            <a:r>
              <a:rPr lang="en-US" sz="2800" dirty="0" smtClean="0">
                <a:latin typeface="Times New Roman" pitchFamily="18" charset="0"/>
                <a:cs typeface="Times New Roman" pitchFamily="18" charset="0"/>
              </a:rPr>
              <a:t>.  For this reason God will send upon them a deluding influence so that they will believe what is false, in order that they all may be judged who did not believe the truth, but took pleasure in wickedness.”</a:t>
            </a:r>
          </a:p>
          <a:p>
            <a:pPr marL="274320" indent="-274320" fontAlgn="auto">
              <a:spcAft>
                <a:spcPts val="0"/>
              </a:spcAft>
              <a:buFont typeface="Wingdings 2"/>
              <a:buNone/>
              <a:defRPr/>
            </a:pPr>
            <a:r>
              <a:rPr lang="en-US" sz="2800" dirty="0" smtClean="0">
                <a:latin typeface="Times New Roman" pitchFamily="18" charset="0"/>
                <a:cs typeface="Times New Roman" pitchFamily="18" charset="0"/>
              </a:rPr>
              <a:t>						- 2 Thessalonians  2:10 - 12</a:t>
            </a:r>
          </a:p>
          <a:p>
            <a:pPr marL="274320" indent="-274320" fontAlgn="auto">
              <a:spcAft>
                <a:spcPts val="0"/>
              </a:spcAft>
              <a:buFont typeface="Wingdings 2"/>
              <a:buNone/>
              <a:defRPr/>
            </a:pPr>
            <a:endParaRPr lang="en-US" spc="-90" dirty="0" smtClean="0">
              <a:solidFill>
                <a:schemeClr val="bg1"/>
              </a:solidFill>
            </a:endParaRPr>
          </a:p>
        </p:txBody>
      </p:sp>
      <p:sp>
        <p:nvSpPr>
          <p:cNvPr id="3" name="Title 2"/>
          <p:cNvSpPr>
            <a:spLocks noGrp="1"/>
          </p:cNvSpPr>
          <p:nvPr>
            <p:ph type="title"/>
          </p:nvPr>
        </p:nvSpPr>
        <p:spPr>
          <a:xfrm>
            <a:off x="457200" y="-76200"/>
            <a:ext cx="8229600" cy="1219200"/>
          </a:xfrm>
        </p:spPr>
        <p:txBody>
          <a:bodyPr/>
          <a:lstStyle/>
          <a:p>
            <a:pPr fontAlgn="auto">
              <a:spcAft>
                <a:spcPts val="0"/>
              </a:spcAft>
              <a:defRPr/>
            </a:pPr>
            <a:r>
              <a:rPr sz="4800" smtClean="0">
                <a:solidFill>
                  <a:schemeClr val="bg1"/>
                </a:solidFill>
                <a:latin typeface="Times New Roman" pitchFamily="18" charset="0"/>
                <a:cs typeface="Times New Roman" pitchFamily="18" charset="0"/>
              </a:rPr>
              <a:t>Like </a:t>
            </a:r>
            <a:r>
              <a:rPr sz="4800" smtClean="0">
                <a:solidFill>
                  <a:schemeClr val="bg1"/>
                </a:solidFill>
                <a:latin typeface="Times New Roman" pitchFamily="18" charset="0"/>
                <a:cs typeface="Times New Roman" pitchFamily="18" charset="0"/>
              </a:rPr>
              <a:t>Pharaoh </a:t>
            </a:r>
            <a:r>
              <a:rPr sz="4800" smtClean="0">
                <a:solidFill>
                  <a:schemeClr val="bg1"/>
                </a:solidFill>
                <a:latin typeface="Times New Roman" pitchFamily="18" charset="0"/>
                <a:cs typeface="Times New Roman" pitchFamily="18" charset="0"/>
              </a:rPr>
              <a:t>many quickly forget</a:t>
            </a:r>
            <a:endParaRPr sz="48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ox(in)">
                                      <p:cBhvr>
                                        <p:cTn id="17" dur="500"/>
                                        <p:tgtEl>
                                          <p:spTgt spid="2">
                                            <p:txEl>
                                              <p:pRg st="4" end="4"/>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box(in)">
                                      <p:cBhvr>
                                        <p:cTn id="2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74320" indent="-274320" fontAlgn="auto">
              <a:spcAft>
                <a:spcPts val="0"/>
              </a:spcAft>
              <a:buFont typeface="Wingdings 2"/>
              <a:buNone/>
              <a:defRPr/>
            </a:pPr>
            <a:r>
              <a:rPr lang="en-US" dirty="0" smtClean="0">
                <a:latin typeface="Times New Roman" pitchFamily="18" charset="0"/>
                <a:cs typeface="Times New Roman" pitchFamily="18" charset="0"/>
              </a:rPr>
              <a:t>  “But encourage one another day after day, as long as it is still called "Today," so that none of you will be hardened by the deceitfulness of sin.”		- Hebrews 3:13</a:t>
            </a:r>
          </a:p>
          <a:p>
            <a:pPr marL="274320" indent="-274320" fontAlgn="auto">
              <a:spcAft>
                <a:spcPts val="0"/>
              </a:spcAft>
              <a:buFont typeface="Wingdings 2"/>
              <a:buNone/>
              <a:defRPr/>
            </a:pPr>
            <a:r>
              <a:rPr lang="en-US" sz="800" dirty="0" smtClean="0">
                <a:latin typeface="Times New Roman" pitchFamily="18" charset="0"/>
                <a:cs typeface="Times New Roman" pitchFamily="18" charset="0"/>
              </a:rPr>
              <a:t> </a:t>
            </a:r>
          </a:p>
          <a:p>
            <a:pPr marL="274320" indent="-274320" fontAlgn="auto">
              <a:spcBef>
                <a:spcPts val="0"/>
              </a:spcBef>
              <a:spcAft>
                <a:spcPts val="0"/>
              </a:spcAft>
              <a:buFont typeface="Wingdings 2"/>
              <a:buNone/>
              <a:defRPr/>
            </a:pPr>
            <a:r>
              <a:rPr lang="en-US" dirty="0" smtClean="0"/>
              <a:t>  </a:t>
            </a:r>
            <a:r>
              <a:rPr lang="en-US" spc="-100" dirty="0" smtClean="0">
                <a:solidFill>
                  <a:schemeClr val="bg1"/>
                </a:solidFill>
                <a:latin typeface="Times New Roman" pitchFamily="18" charset="0"/>
                <a:cs typeface="Times New Roman" pitchFamily="18" charset="0"/>
              </a:rPr>
              <a:t>“But the Spirit explicitly says that in later times some will fall away from the faith, paying attention to deceitful spirits and doctrines of demons, by means of the hypocrisy of liars seared </a:t>
            </a:r>
          </a:p>
          <a:p>
            <a:pPr marL="274320" indent="-274320" fontAlgn="auto">
              <a:spcBef>
                <a:spcPts val="0"/>
              </a:spcBef>
              <a:spcAft>
                <a:spcPts val="0"/>
              </a:spcAft>
              <a:buFont typeface="Wingdings 2"/>
              <a:buNone/>
              <a:defRPr/>
            </a:pPr>
            <a:r>
              <a:rPr lang="en-US" spc="-100" dirty="0" smtClean="0">
                <a:solidFill>
                  <a:schemeClr val="bg1"/>
                </a:solidFill>
                <a:latin typeface="Times New Roman" pitchFamily="18" charset="0"/>
                <a:cs typeface="Times New Roman" pitchFamily="18" charset="0"/>
              </a:rPr>
              <a:t>	in their own conscience as with a branding iron” - Timothy 4:1-2</a:t>
            </a:r>
          </a:p>
          <a:p>
            <a:pPr marL="274320" indent="-274320" fontAlgn="auto">
              <a:spcBef>
                <a:spcPts val="0"/>
              </a:spcBef>
              <a:spcAft>
                <a:spcPts val="0"/>
              </a:spcAft>
              <a:buFont typeface="Wingdings 2"/>
              <a:buNone/>
              <a:defRPr/>
            </a:pPr>
            <a:endParaRPr lang="en-US" sz="800" spc="-100" dirty="0" smtClean="0">
              <a:solidFill>
                <a:schemeClr val="bg1"/>
              </a:solidFill>
              <a:latin typeface="Times New Roman" pitchFamily="18" charset="0"/>
              <a:cs typeface="Times New Roman" pitchFamily="18" charset="0"/>
            </a:endParaRPr>
          </a:p>
          <a:p>
            <a:pPr marL="274320" indent="-274320" fontAlgn="auto">
              <a:spcBef>
                <a:spcPts val="0"/>
              </a:spcBef>
              <a:spcAft>
                <a:spcPts val="0"/>
              </a:spcAft>
              <a:buFont typeface="Wingdings 2"/>
              <a:buNone/>
              <a:defRPr/>
            </a:pPr>
            <a:r>
              <a:rPr lang="en-US" dirty="0" smtClean="0"/>
              <a:t>  “darkened in their understanding, excluded from the life of God because of the ignorance that is in them, </a:t>
            </a:r>
            <a:r>
              <a:rPr lang="en-US" spc="-30" dirty="0" smtClean="0"/>
              <a:t>because of the hardness of their heart” - Ephesians 4:18</a:t>
            </a:r>
            <a:endParaRPr lang="en-US" spc="-30" dirty="0" smtClean="0">
              <a:solidFill>
                <a:schemeClr val="bg1"/>
              </a:solidFill>
              <a:latin typeface="Times New Roman" pitchFamily="18" charset="0"/>
              <a:cs typeface="Times New Roman" pitchFamily="18" charset="0"/>
            </a:endParaRPr>
          </a:p>
          <a:p>
            <a:pPr marL="274320" indent="-274320" fontAlgn="auto">
              <a:spcAft>
                <a:spcPts val="0"/>
              </a:spcAft>
              <a:buFont typeface="Wingdings 2"/>
              <a:buNone/>
              <a:defRPr/>
            </a:pPr>
            <a:endParaRPr lang="en-US" dirty="0" smtClean="0">
              <a:latin typeface="Times New Roman" pitchFamily="18" charset="0"/>
              <a:cs typeface="Times New Roman" pitchFamily="18" charset="0"/>
            </a:endParaRPr>
          </a:p>
          <a:p>
            <a:pPr marL="274320" indent="-274320" fontAlgn="auto">
              <a:spcAft>
                <a:spcPts val="0"/>
              </a:spcAft>
              <a:buFont typeface="Wingdings 2"/>
              <a:buNone/>
              <a:defRPr/>
            </a:pPr>
            <a:endParaRPr lang="en-US" dirty="0">
              <a:latin typeface="Times New Roman" pitchFamily="18" charset="0"/>
              <a:cs typeface="Times New Roman" pitchFamily="18" charset="0"/>
            </a:endParaRPr>
          </a:p>
        </p:txBody>
      </p:sp>
      <p:sp>
        <p:nvSpPr>
          <p:cNvPr id="3" name="Title 2"/>
          <p:cNvSpPr>
            <a:spLocks noGrp="1"/>
          </p:cNvSpPr>
          <p:nvPr>
            <p:ph type="title"/>
          </p:nvPr>
        </p:nvSpPr>
        <p:spPr>
          <a:xfrm>
            <a:off x="457200" y="-76200"/>
            <a:ext cx="8229600" cy="1219200"/>
          </a:xfrm>
        </p:spPr>
        <p:txBody>
          <a:bodyPr/>
          <a:lstStyle/>
          <a:p>
            <a:pPr algn="ctr" fontAlgn="auto">
              <a:spcAft>
                <a:spcPts val="0"/>
              </a:spcAft>
              <a:defRPr/>
            </a:pPr>
            <a:r>
              <a:rPr sz="4400" smtClean="0">
                <a:solidFill>
                  <a:schemeClr val="bg1"/>
                </a:solidFill>
                <a:latin typeface="Times New Roman" pitchFamily="18" charset="0"/>
                <a:cs typeface="Times New Roman" pitchFamily="18" charset="0"/>
              </a:rPr>
              <a:t>Many learn to live with frogs (of sin)</a:t>
            </a:r>
            <a:endParaRPr sz="44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3"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0-#ppt_h/2"/>
                                          </p:val>
                                        </p:tav>
                                        <p:tav tm="100000">
                                          <p:val>
                                            <p:strVal val="#ppt_y"/>
                                          </p:val>
                                        </p:tav>
                                      </p:tavLst>
                                    </p:anim>
                                  </p:childTnLst>
                                </p:cTn>
                              </p:par>
                              <p:par>
                                <p:cTn id="16" presetID="2" presetClass="entr" presetSubtype="3"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 calcmode="lin" valueType="num">
                                      <p:cBhvr additive="base">
                                        <p:cTn id="24"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14400"/>
            <a:ext cx="8229600" cy="1219200"/>
          </a:xfrm>
        </p:spPr>
        <p:txBody>
          <a:bodyPr>
            <a:normAutofit fontScale="90000"/>
          </a:bodyPr>
          <a:lstStyle/>
          <a:p>
            <a:pPr algn="ctr" fontAlgn="auto">
              <a:spcAft>
                <a:spcPts val="0"/>
              </a:spcAft>
              <a:defRPr/>
            </a:pPr>
            <a:r>
              <a:rPr b="1" smtClean="0">
                <a:solidFill>
                  <a:schemeClr val="bg1"/>
                </a:solidFill>
              </a:rPr>
              <a:t>If you are not a Christian </a:t>
            </a:r>
            <a:r>
              <a:rPr b="1" smtClean="0">
                <a:solidFill>
                  <a:schemeClr val="bg1"/>
                </a:solidFill>
              </a:rPr>
              <a:t>- and </a:t>
            </a:r>
            <a:r>
              <a:rPr b="1" smtClean="0">
                <a:solidFill>
                  <a:schemeClr val="bg1"/>
                </a:solidFill>
              </a:rPr>
              <a:t>were asked to decide when you’d obey God - what would your answer be?? </a:t>
            </a:r>
            <a:endParaRPr/>
          </a:p>
        </p:txBody>
      </p:sp>
      <p:sp>
        <p:nvSpPr>
          <p:cNvPr id="4" name="Content Placeholder 3"/>
          <p:cNvSpPr>
            <a:spLocks noGrp="1"/>
          </p:cNvSpPr>
          <p:nvPr>
            <p:ph sz="half" idx="1"/>
          </p:nvPr>
        </p:nvSpPr>
        <p:spPr>
          <a:xfrm>
            <a:off x="457200" y="2209800"/>
            <a:ext cx="8077200" cy="4267200"/>
          </a:xfrm>
        </p:spPr>
        <p:txBody>
          <a:bodyPr/>
          <a:lstStyle/>
          <a:p>
            <a:pPr algn="ctr">
              <a:buFont typeface="Wingdings 2" pitchFamily="18" charset="2"/>
              <a:buNone/>
            </a:pPr>
            <a:endParaRPr lang="en-US" sz="4800" smtClean="0">
              <a:latin typeface="Times New Roman" pitchFamily="18" charset="0"/>
              <a:cs typeface="Times New Roman" pitchFamily="18" charset="0"/>
            </a:endParaRPr>
          </a:p>
          <a:p>
            <a:pPr algn="ctr">
              <a:buFont typeface="Wingdings 2" pitchFamily="18" charset="2"/>
              <a:buNone/>
            </a:pPr>
            <a:r>
              <a:rPr lang="en-US" sz="4800" smtClean="0">
                <a:latin typeface="Times New Roman" pitchFamily="18" charset="0"/>
                <a:cs typeface="Times New Roman" pitchFamily="18" charset="0"/>
              </a:rPr>
              <a:t>RIGHT NOW?</a:t>
            </a:r>
          </a:p>
          <a:p>
            <a:pPr algn="ctr">
              <a:buFont typeface="Wingdings 2" pitchFamily="18" charset="2"/>
              <a:buNone/>
            </a:pPr>
            <a:endParaRPr lang="en-US" sz="4800" smtClean="0">
              <a:latin typeface="Times New Roman" pitchFamily="18" charset="0"/>
              <a:cs typeface="Times New Roman" pitchFamily="18" charset="0"/>
            </a:endParaRPr>
          </a:p>
          <a:p>
            <a:pPr algn="ctr">
              <a:buFont typeface="Wingdings 2" pitchFamily="18" charset="2"/>
              <a:buNone/>
            </a:pPr>
            <a:endParaRPr lang="en-US" sz="4800" smtClean="0">
              <a:latin typeface="Times New Roman" pitchFamily="18" charset="0"/>
              <a:cs typeface="Times New Roman" pitchFamily="18" charset="0"/>
            </a:endParaRPr>
          </a:p>
          <a:p>
            <a:pPr algn="ctr">
              <a:buFont typeface="Wingdings 2" pitchFamily="18" charset="2"/>
              <a:buNone/>
            </a:pPr>
            <a:r>
              <a:rPr lang="en-US" sz="4800" smtClean="0">
                <a:solidFill>
                  <a:schemeClr val="bg1"/>
                </a:solidFill>
                <a:latin typeface="Times New Roman" pitchFamily="18" charset="0"/>
                <a:cs typeface="Times New Roman" pitchFamily="18" charset="0"/>
              </a:rPr>
              <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checkerboard(across)">
                                      <p:cBhvr>
                                        <p:cTn id="1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smtClean="0">
                <a:solidFill>
                  <a:schemeClr val="bg1"/>
                </a:solidFill>
              </a:rPr>
              <a:t>Will it be another night with the</a:t>
            </a:r>
            <a:endParaRPr lang="en-US" dirty="0"/>
          </a:p>
        </p:txBody>
      </p:sp>
      <p:pic>
        <p:nvPicPr>
          <p:cNvPr id="4" name="Picture 2" descr="C:\Users\Owner\AppData\Local\Microsoft\Windows\Temporary Internet Files\Content.IE5\RLC3XEJC\MP900405022[1].jpg"/>
          <p:cNvPicPr>
            <a:picLocks noGrp="1" noChangeAspect="1" noChangeArrowheads="1"/>
          </p:cNvPicPr>
          <p:nvPr>
            <p:ph idx="1"/>
          </p:nvPr>
        </p:nvPicPr>
        <p:blipFill>
          <a:blip r:embed="rId2"/>
          <a:srcRect/>
          <a:stretch>
            <a:fillRect/>
          </a:stretch>
        </p:blipFill>
        <p:spPr bwMode="auto">
          <a:xfrm>
            <a:off x="1143000" y="1524000"/>
            <a:ext cx="6858000" cy="4572000"/>
          </a:xfrm>
          <a:prstGeom prst="rect">
            <a:avLst/>
          </a:prstGeom>
          <a:noFill/>
          <a:ln w="9525">
            <a:noFill/>
            <a:miter lim="800000"/>
            <a:headEnd/>
            <a:tailEnd/>
          </a:ln>
        </p:spPr>
      </p:pic>
      <p:sp>
        <p:nvSpPr>
          <p:cNvPr id="5" name="TextBox 4"/>
          <p:cNvSpPr txBox="1"/>
          <p:nvPr/>
        </p:nvSpPr>
        <p:spPr>
          <a:xfrm>
            <a:off x="3962400" y="6019800"/>
            <a:ext cx="4419600" cy="800219"/>
          </a:xfrm>
          <a:prstGeom prst="rect">
            <a:avLst/>
          </a:prstGeom>
          <a:noFill/>
        </p:spPr>
        <p:txBody>
          <a:bodyPr wrap="square" rtlCol="0">
            <a:spAutoFit/>
          </a:bodyPr>
          <a:lstStyle/>
          <a:p>
            <a:r>
              <a:rPr lang="en-US" sz="2800" dirty="0" smtClean="0">
                <a:latin typeface="Times New Roman" pitchFamily="18" charset="0"/>
                <a:cs typeface="Times New Roman" pitchFamily="18" charset="0"/>
              </a:rPr>
              <a:t>It’s your call? Why not now?</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8"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Left)">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u="sng" dirty="0" smtClean="0"/>
              <a:t>What must I do to be Saved ?</a:t>
            </a:r>
            <a:endParaRPr lang="en-US" dirty="0" smtClean="0"/>
          </a:p>
          <a:p>
            <a:pPr>
              <a:buNone/>
            </a:pPr>
            <a:r>
              <a:rPr lang="en-US" b="1" dirty="0" smtClean="0"/>
              <a:t>Hear  </a:t>
            </a:r>
            <a:r>
              <a:rPr lang="en-US" dirty="0" smtClean="0"/>
              <a:t> Romans 10:14, 17</a:t>
            </a:r>
          </a:p>
          <a:p>
            <a:pPr>
              <a:buNone/>
            </a:pPr>
            <a:r>
              <a:rPr lang="en-US" b="1" dirty="0" smtClean="0"/>
              <a:t>Believe   </a:t>
            </a:r>
            <a:r>
              <a:rPr lang="en-US" dirty="0" smtClean="0"/>
              <a:t>John 8:24; Mark 16:16</a:t>
            </a:r>
          </a:p>
          <a:p>
            <a:pPr>
              <a:buNone/>
            </a:pPr>
            <a:r>
              <a:rPr lang="en-US" b="1" dirty="0" smtClean="0"/>
              <a:t>Repent</a:t>
            </a:r>
            <a:r>
              <a:rPr lang="en-US" dirty="0" smtClean="0"/>
              <a:t>   Luke 13:3; Acts 2:38</a:t>
            </a:r>
          </a:p>
          <a:p>
            <a:pPr>
              <a:buNone/>
            </a:pPr>
            <a:r>
              <a:rPr lang="en-US" b="1" dirty="0" smtClean="0"/>
              <a:t>Confess</a:t>
            </a:r>
            <a:r>
              <a:rPr lang="en-US" dirty="0" smtClean="0"/>
              <a:t>   Matthew10:32</a:t>
            </a:r>
          </a:p>
          <a:p>
            <a:pPr>
              <a:buNone/>
            </a:pPr>
            <a:r>
              <a:rPr lang="en-US" b="1" dirty="0" smtClean="0"/>
              <a:t>Be baptized in water </a:t>
            </a:r>
            <a:r>
              <a:rPr lang="en-US" dirty="0" smtClean="0"/>
              <a:t>Acts 2:38; 22:16</a:t>
            </a:r>
          </a:p>
          <a:p>
            <a:pPr>
              <a:buNone/>
            </a:pPr>
            <a:r>
              <a:rPr lang="en-US" b="1" dirty="0" smtClean="0"/>
              <a:t>Remain faithful </a:t>
            </a:r>
            <a:r>
              <a:rPr lang="en-US" dirty="0" smtClean="0"/>
              <a:t>Revelation 2:10 b, Matthew 25:21</a:t>
            </a:r>
            <a:endParaRPr lang="en-US" b="1" dirty="0" smtClean="0"/>
          </a:p>
          <a:p>
            <a:endParaRPr lang="en-US" dirty="0"/>
          </a:p>
        </p:txBody>
      </p:sp>
      <p:sp>
        <p:nvSpPr>
          <p:cNvPr id="3" name="Title 2"/>
          <p:cNvSpPr>
            <a:spLocks noGrp="1"/>
          </p:cNvSpPr>
          <p:nvPr>
            <p:ph type="title"/>
          </p:nvPr>
        </p:nvSpPr>
        <p:spPr/>
        <p:txBody>
          <a:bodyPr/>
          <a:lstStyle/>
          <a:p>
            <a:pPr algn="ctr"/>
            <a:r>
              <a:rPr smtClean="0">
                <a:solidFill>
                  <a:schemeClr val="bg1"/>
                </a:solidFill>
              </a:rPr>
              <a:t>What must I do to be saved?</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p:cTn id="28"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p:cTn id="42"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If you have questions, you may contact us at the following addresses or by phone:</a:t>
            </a:r>
          </a:p>
          <a:p>
            <a:pPr>
              <a:buNone/>
            </a:pPr>
            <a:endParaRPr lang="en-US" sz="1050" b="1" dirty="0" smtClean="0"/>
          </a:p>
          <a:p>
            <a:pPr>
              <a:buNone/>
            </a:pPr>
            <a:r>
              <a:rPr lang="en-US" b="1" dirty="0" smtClean="0"/>
              <a:t>	Charlie Gant</a:t>
            </a:r>
            <a:endParaRPr lang="en-US" dirty="0" smtClean="0"/>
          </a:p>
          <a:p>
            <a:pPr>
              <a:buNone/>
            </a:pPr>
            <a:r>
              <a:rPr lang="en-US" b="1" dirty="0" smtClean="0"/>
              <a:t>	P. O. Box 837</a:t>
            </a:r>
          </a:p>
          <a:p>
            <a:pPr>
              <a:buNone/>
            </a:pPr>
            <a:r>
              <a:rPr lang="en-US" b="1" dirty="0" smtClean="0"/>
              <a:t>	Leakey, Texas 78873-0837</a:t>
            </a:r>
          </a:p>
          <a:p>
            <a:pPr>
              <a:buNone/>
            </a:pPr>
            <a:endParaRPr lang="en-US" sz="1050" b="1" dirty="0" smtClean="0"/>
          </a:p>
          <a:p>
            <a:pPr>
              <a:buNone/>
            </a:pPr>
            <a:r>
              <a:rPr lang="en-US" dirty="0" smtClean="0"/>
              <a:t>   	</a:t>
            </a:r>
            <a:r>
              <a:rPr lang="es-US" dirty="0" smtClean="0"/>
              <a:t>E-mail: </a:t>
            </a:r>
            <a:r>
              <a:rPr lang="en-US" u="sng" dirty="0" smtClean="0">
                <a:solidFill>
                  <a:schemeClr val="bg1"/>
                </a:solidFill>
              </a:rPr>
              <a:t>charliegant@hotmail.com</a:t>
            </a:r>
            <a:endParaRPr lang="en-US" dirty="0" smtClean="0"/>
          </a:p>
          <a:p>
            <a:pPr>
              <a:buNone/>
            </a:pP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pPr algn="ctr"/>
            <a:r>
              <a:rPr smtClean="0">
                <a:solidFill>
                  <a:schemeClr val="bg1"/>
                </a:solidFill>
              </a:rPr>
              <a:t>Contact me if you need help.</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par>
                                <p:cTn id="15" presetID="2" presetClass="entr" presetSubtype="9"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0-#ppt_h/2"/>
                                          </p:val>
                                        </p:tav>
                                        <p:tav tm="100000">
                                          <p:val>
                                            <p:strVal val="#ppt_y"/>
                                          </p:val>
                                        </p:tav>
                                      </p:tavLst>
                                    </p:anim>
                                  </p:childTnLst>
                                </p:cTn>
                              </p:par>
                              <p:par>
                                <p:cTn id="19" presetID="2" presetClass="entr" presetSubtype="9"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9"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52600"/>
            <a:ext cx="8686800" cy="4572000"/>
          </a:xfrm>
        </p:spPr>
        <p:txBody>
          <a:bodyPr>
            <a:normAutofit lnSpcReduction="10000"/>
          </a:bodyPr>
          <a:lstStyle/>
          <a:p>
            <a:pPr marL="274320" indent="-274320" fontAlgn="auto">
              <a:spcAft>
                <a:spcPts val="0"/>
              </a:spcAft>
              <a:buFont typeface="Wingdings 2"/>
              <a:buNone/>
              <a:defRPr/>
            </a:pPr>
            <a:r>
              <a:rPr lang="en-US" dirty="0" smtClean="0">
                <a:solidFill>
                  <a:schemeClr val="bg1"/>
                </a:solidFill>
                <a:latin typeface="Times New Roman" pitchFamily="18" charset="0"/>
                <a:cs typeface="Times New Roman" pitchFamily="18" charset="0"/>
              </a:rPr>
              <a:t>   Earlier Pharaoh had claimed ignorance of just who God was –</a:t>
            </a:r>
          </a:p>
          <a:p>
            <a:pPr marL="274320" indent="-274320" fontAlgn="auto">
              <a:spcAft>
                <a:spcPts val="0"/>
              </a:spcAft>
              <a:buFont typeface="Wingdings 2"/>
              <a:buNone/>
              <a:defRPr/>
            </a:pPr>
            <a:endParaRPr lang="en-US" dirty="0" smtClean="0">
              <a:latin typeface="Times New Roman" pitchFamily="18" charset="0"/>
              <a:cs typeface="Times New Roman" pitchFamily="18" charset="0"/>
            </a:endParaRPr>
          </a:p>
          <a:p>
            <a:pPr marL="274320" indent="-274320" fontAlgn="auto">
              <a:spcAft>
                <a:spcPts val="0"/>
              </a:spcAft>
              <a:buFont typeface="Wingdings 2"/>
              <a:buNone/>
              <a:defRPr/>
            </a:pPr>
            <a:r>
              <a:rPr lang="en-US" dirty="0" smtClean="0">
                <a:latin typeface="Times New Roman" pitchFamily="18" charset="0"/>
                <a:cs typeface="Times New Roman" pitchFamily="18" charset="0"/>
              </a:rPr>
              <a:t> </a:t>
            </a:r>
          </a:p>
          <a:p>
            <a:pPr marL="274320" indent="-274320" fontAlgn="auto">
              <a:spcAft>
                <a:spcPts val="0"/>
              </a:spcAft>
              <a:buFont typeface="Wingdings 2"/>
              <a:buNone/>
              <a:defRPr/>
            </a:pPr>
            <a:r>
              <a:rPr lang="en-US" dirty="0" smtClean="0">
                <a:solidFill>
                  <a:srgbClr val="C00000"/>
                </a:solidFill>
                <a:latin typeface="Times New Roman" pitchFamily="18" charset="0"/>
                <a:cs typeface="Times New Roman" pitchFamily="18" charset="0"/>
              </a:rPr>
              <a:t>    God warned Pharaoh of the consequences of disobeying –</a:t>
            </a:r>
          </a:p>
          <a:p>
            <a:pPr marL="274320" indent="-274320" fontAlgn="auto">
              <a:spcAft>
                <a:spcPts val="0"/>
              </a:spcAft>
              <a:buFont typeface="Wingdings 2"/>
              <a:buNone/>
              <a:defRPr/>
            </a:pPr>
            <a:r>
              <a:rPr lang="en-US" dirty="0" smtClean="0">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Exodus 8: 2 - “If you refuse to let them go, I will send a plague of frogs on your whole country. The Nile will teem with frogs. They will come up into your palace and your bedroom and onto your bed, into the houses of your officials and on your people, and into your ovens and kneading troughs. The frogs will come up on you and your people and all your officials.”</a:t>
            </a:r>
          </a:p>
          <a:p>
            <a:pPr marL="274320" indent="-274320" fontAlgn="auto">
              <a:spcAft>
                <a:spcPts val="0"/>
              </a:spcAft>
              <a:buFont typeface="Wingdings 2"/>
              <a:buChar char=""/>
              <a:defRPr/>
            </a:pPr>
            <a:endParaRPr lang="en-US" dirty="0"/>
          </a:p>
        </p:txBody>
      </p:sp>
      <p:sp>
        <p:nvSpPr>
          <p:cNvPr id="3" name="Title 2"/>
          <p:cNvSpPr>
            <a:spLocks noGrp="1"/>
          </p:cNvSpPr>
          <p:nvPr>
            <p:ph type="title"/>
          </p:nvPr>
        </p:nvSpPr>
        <p:spPr>
          <a:xfrm>
            <a:off x="457200" y="457200"/>
            <a:ext cx="8229600" cy="1219200"/>
          </a:xfrm>
        </p:spPr>
        <p:txBody>
          <a:bodyPr>
            <a:noAutofit/>
          </a:bodyPr>
          <a:lstStyle/>
          <a:p>
            <a:pPr algn="ctr" fontAlgn="auto">
              <a:spcAft>
                <a:spcPts val="0"/>
              </a:spcAft>
              <a:defRPr/>
            </a:pPr>
            <a:r>
              <a:rPr sz="4800" b="1" smtClean="0">
                <a:solidFill>
                  <a:schemeClr val="bg1"/>
                </a:solidFill>
                <a:latin typeface="Times New Roman" pitchFamily="18" charset="0"/>
                <a:cs typeface="Times New Roman" pitchFamily="18" charset="0"/>
              </a:rPr>
              <a:t>Pharaoh refused to obey God </a:t>
            </a:r>
            <a:br>
              <a:rPr sz="4800" b="1" smtClean="0">
                <a:solidFill>
                  <a:schemeClr val="bg1"/>
                </a:solidFill>
                <a:latin typeface="Times New Roman" pitchFamily="18" charset="0"/>
                <a:cs typeface="Times New Roman" pitchFamily="18" charset="0"/>
              </a:rPr>
            </a:br>
            <a:r>
              <a:rPr sz="4800" b="1" smtClean="0">
                <a:solidFill>
                  <a:schemeClr val="bg1"/>
                </a:solidFill>
                <a:latin typeface="Times New Roman" pitchFamily="18" charset="0"/>
                <a:cs typeface="Times New Roman" pitchFamily="18" charset="0"/>
              </a:rPr>
              <a:t>and rejected His will </a:t>
            </a:r>
            <a:endParaRPr sz="4800"/>
          </a:p>
        </p:txBody>
      </p:sp>
      <p:sp>
        <p:nvSpPr>
          <p:cNvPr id="4" name="Rectangle 3"/>
          <p:cNvSpPr>
            <a:spLocks noChangeArrowheads="1"/>
          </p:cNvSpPr>
          <p:nvPr/>
        </p:nvSpPr>
        <p:spPr bwMode="auto">
          <a:xfrm>
            <a:off x="457200" y="2155825"/>
            <a:ext cx="8458200" cy="892175"/>
          </a:xfrm>
          <a:prstGeom prst="rect">
            <a:avLst/>
          </a:prstGeom>
          <a:noFill/>
          <a:ln w="9525">
            <a:noFill/>
            <a:miter lim="800000"/>
            <a:headEnd/>
            <a:tailEnd/>
          </a:ln>
        </p:spPr>
        <p:txBody>
          <a:bodyPr>
            <a:spAutoFit/>
          </a:bodyPr>
          <a:lstStyle/>
          <a:p>
            <a:r>
              <a:rPr lang="en-US" sz="2600">
                <a:latin typeface="Times New Roman" pitchFamily="18" charset="0"/>
                <a:cs typeface="Times New Roman" pitchFamily="18" charset="0"/>
              </a:rPr>
              <a:t>Pharaoh said, "Who is the LORD that I should obey His voice to let Israel go? I do not know the LORD…” Exodus 5:2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Font typeface="Wingdings 2" pitchFamily="18" charset="2"/>
              <a:buNone/>
            </a:pPr>
            <a:r>
              <a:rPr lang="en-US" smtClean="0">
                <a:solidFill>
                  <a:schemeClr val="bg1"/>
                </a:solidFill>
              </a:rPr>
              <a:t>God gave Pharaoh time to think about things. </a:t>
            </a:r>
          </a:p>
          <a:p>
            <a:pPr algn="ctr">
              <a:buFont typeface="Wingdings 2" pitchFamily="18" charset="2"/>
              <a:buNone/>
            </a:pPr>
            <a:r>
              <a:rPr lang="en-US" smtClean="0">
                <a:solidFill>
                  <a:srgbClr val="C00000"/>
                </a:solidFill>
              </a:rPr>
              <a:t>Moses and Aaron had already turned the water to blood.</a:t>
            </a:r>
          </a:p>
          <a:p>
            <a:pPr>
              <a:buFont typeface="Wingdings 2" pitchFamily="18" charset="2"/>
              <a:buNone/>
            </a:pPr>
            <a:r>
              <a:rPr lang="en-US" smtClean="0"/>
              <a:t> </a:t>
            </a:r>
            <a:r>
              <a:rPr lang="en-US" sz="2800" smtClean="0">
                <a:latin typeface="Times New Roman" pitchFamily="18" charset="0"/>
                <a:cs typeface="Times New Roman" pitchFamily="18" charset="0"/>
              </a:rPr>
              <a:t> </a:t>
            </a:r>
            <a:endParaRPr lang="en-US" sz="800" smtClean="0">
              <a:latin typeface="Times New Roman" pitchFamily="18" charset="0"/>
              <a:cs typeface="Times New Roman" pitchFamily="18" charset="0"/>
            </a:endParaRPr>
          </a:p>
          <a:p>
            <a:pPr>
              <a:buFont typeface="Wingdings 2" pitchFamily="18" charset="2"/>
              <a:buNone/>
            </a:pPr>
            <a:r>
              <a:rPr lang="en-US" sz="2800" smtClean="0">
                <a:latin typeface="Times New Roman" pitchFamily="18" charset="0"/>
                <a:cs typeface="Times New Roman" pitchFamily="18" charset="0"/>
              </a:rPr>
              <a:t>“Thus says the LORD, "By this you shall know that I am the LORD: behold, I will strike the water that is in the Nile with the staff that is in my hand, and it will be turned to blood. The fish that are in the Nile will die, and the Nile will become foul, and the Egyptians will find difficulty in drinking water from the Nile."</a:t>
            </a:r>
            <a:r>
              <a:rPr lang="en-US" smtClean="0"/>
              <a:t>” 							-  Exodus 7:17-18</a:t>
            </a:r>
          </a:p>
        </p:txBody>
      </p:sp>
      <p:sp>
        <p:nvSpPr>
          <p:cNvPr id="3" name="Title 2"/>
          <p:cNvSpPr>
            <a:spLocks noGrp="1"/>
          </p:cNvSpPr>
          <p:nvPr>
            <p:ph type="title"/>
          </p:nvPr>
        </p:nvSpPr>
        <p:spPr>
          <a:xfrm>
            <a:off x="457200" y="152400"/>
            <a:ext cx="8229600" cy="990600"/>
          </a:xfrm>
        </p:spPr>
        <p:txBody>
          <a:bodyPr/>
          <a:lstStyle/>
          <a:p>
            <a:pPr algn="ctr" fontAlgn="auto">
              <a:spcAft>
                <a:spcPts val="0"/>
              </a:spcAft>
              <a:defRPr/>
            </a:pPr>
            <a:r>
              <a:rPr smtClean="0">
                <a:solidFill>
                  <a:schemeClr val="bg1"/>
                </a:solidFill>
              </a:rPr>
              <a:t>This is the second plague from God</a:t>
            </a:r>
            <a:endParaRPr>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2"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ox(in)">
                                      <p:cBhvr>
                                        <p:cTn id="1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81000"/>
            <a:ext cx="8686800" cy="5715000"/>
          </a:xfrm>
        </p:spPr>
        <p:txBody>
          <a:bodyPr/>
          <a:lstStyle/>
          <a:p>
            <a:pPr>
              <a:buNone/>
            </a:pPr>
            <a:r>
              <a:rPr lang="en-US" sz="2400" dirty="0" smtClean="0"/>
              <a:t>	So the river shall bring forth frogs abundantly, which shall go up and come into your house, into your bedroom, on your bed, into the houses of your servants, on your people, into your ovens, and into your kneading bowls.</a:t>
            </a:r>
            <a:r>
              <a:rPr lang="en-US" sz="2400" baseline="30000" dirty="0" smtClean="0"/>
              <a:t> </a:t>
            </a:r>
            <a:r>
              <a:rPr lang="en-US" sz="2400" dirty="0" smtClean="0"/>
              <a:t>And the frogs shall come up on you, on your people, and on all your servants. Ex. 8:3-4</a:t>
            </a:r>
            <a:endParaRPr lang="en-US" sz="2400" dirty="0"/>
          </a:p>
        </p:txBody>
      </p:sp>
      <p:pic>
        <p:nvPicPr>
          <p:cNvPr id="5"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 y="2438400"/>
            <a:ext cx="3657600" cy="1603375"/>
          </a:xfrm>
          <a:prstGeom prst="rect">
            <a:avLst/>
          </a:prstGeom>
          <a:noFill/>
          <a:ln w="9525">
            <a:noFill/>
            <a:miter lim="800000"/>
            <a:headEnd/>
            <a:tailEnd/>
          </a:ln>
        </p:spPr>
      </p:pic>
      <p:pic>
        <p:nvPicPr>
          <p:cNvPr id="6"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62400" y="4114800"/>
            <a:ext cx="3657600" cy="1603375"/>
          </a:xfrm>
          <a:prstGeom prst="rect">
            <a:avLst/>
          </a:prstGeom>
          <a:noFill/>
          <a:ln w="9525">
            <a:noFill/>
            <a:miter lim="800000"/>
            <a:headEnd/>
            <a:tailEnd/>
          </a:ln>
        </p:spPr>
      </p:pic>
      <p:pic>
        <p:nvPicPr>
          <p:cNvPr id="7"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0" y="2362200"/>
            <a:ext cx="3657600" cy="1603375"/>
          </a:xfrm>
          <a:prstGeom prst="rect">
            <a:avLst/>
          </a:prstGeom>
          <a:noFill/>
          <a:ln w="9525">
            <a:noFill/>
            <a:miter lim="800000"/>
            <a:headEnd/>
            <a:tailEnd/>
          </a:ln>
        </p:spPr>
      </p:pic>
      <p:pic>
        <p:nvPicPr>
          <p:cNvPr id="8"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71600" y="3429000"/>
            <a:ext cx="3657600" cy="1603375"/>
          </a:xfrm>
          <a:prstGeom prst="rect">
            <a:avLst/>
          </a:prstGeom>
          <a:noFill/>
          <a:ln w="9525">
            <a:noFill/>
            <a:miter lim="800000"/>
            <a:headEnd/>
            <a:tailEnd/>
          </a:ln>
        </p:spPr>
      </p:pic>
      <p:pic>
        <p:nvPicPr>
          <p:cNvPr id="9"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62200" y="3886200"/>
            <a:ext cx="3657600" cy="1603375"/>
          </a:xfrm>
          <a:prstGeom prst="rect">
            <a:avLst/>
          </a:prstGeom>
          <a:noFill/>
          <a:ln w="9525">
            <a:noFill/>
            <a:miter lim="800000"/>
            <a:headEnd/>
            <a:tailEnd/>
          </a:ln>
        </p:spPr>
      </p:pic>
      <p:pic>
        <p:nvPicPr>
          <p:cNvPr id="10"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0" y="3124200"/>
            <a:ext cx="3657600" cy="1603375"/>
          </a:xfrm>
          <a:prstGeom prst="rect">
            <a:avLst/>
          </a:prstGeom>
          <a:noFill/>
          <a:ln w="9525">
            <a:noFill/>
            <a:miter lim="800000"/>
            <a:headEnd/>
            <a:tailEnd/>
          </a:ln>
        </p:spPr>
      </p:pic>
      <p:pic>
        <p:nvPicPr>
          <p:cNvPr id="11"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267200"/>
            <a:ext cx="3657600" cy="1603375"/>
          </a:xfrm>
          <a:prstGeom prst="rect">
            <a:avLst/>
          </a:prstGeom>
          <a:noFill/>
          <a:ln w="9525">
            <a:noFill/>
            <a:miter lim="800000"/>
            <a:headEnd/>
            <a:tailEnd/>
          </a:ln>
        </p:spPr>
      </p:pic>
      <p:pic>
        <p:nvPicPr>
          <p:cNvPr id="12"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4800600"/>
            <a:ext cx="3657600" cy="1603375"/>
          </a:xfrm>
          <a:prstGeom prst="rect">
            <a:avLst/>
          </a:prstGeom>
          <a:noFill/>
          <a:ln w="9525">
            <a:noFill/>
            <a:miter lim="800000"/>
            <a:headEnd/>
            <a:tailEnd/>
          </a:ln>
        </p:spPr>
      </p:pic>
      <p:pic>
        <p:nvPicPr>
          <p:cNvPr id="13"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81600" y="2743200"/>
            <a:ext cx="3657600" cy="1603375"/>
          </a:xfrm>
          <a:prstGeom prst="rect">
            <a:avLst/>
          </a:prstGeom>
          <a:noFill/>
          <a:ln w="9525">
            <a:noFill/>
            <a:miter lim="800000"/>
            <a:headEnd/>
            <a:tailEnd/>
          </a:ln>
        </p:spPr>
      </p:pic>
      <p:pic>
        <p:nvPicPr>
          <p:cNvPr id="14"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19600" y="4800600"/>
            <a:ext cx="3657600" cy="1603375"/>
          </a:xfrm>
          <a:prstGeom prst="rect">
            <a:avLst/>
          </a:prstGeom>
          <a:noFill/>
          <a:ln w="9525">
            <a:noFill/>
            <a:miter lim="800000"/>
            <a:headEnd/>
            <a:tailEnd/>
          </a:ln>
        </p:spPr>
      </p:pic>
      <p:pic>
        <p:nvPicPr>
          <p:cNvPr id="15"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257800" y="4038600"/>
            <a:ext cx="3657600" cy="1603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2000"/>
                                        <p:tgtEl>
                                          <p:spTgt spid="13"/>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000"/>
                                        <p:tgtEl>
                                          <p:spTgt spid="6"/>
                                        </p:tgtEl>
                                      </p:cBhvr>
                                    </p:animEffect>
                                  </p:childTnLst>
                                </p:cTn>
                              </p:par>
                            </p:childTnLst>
                          </p:cTn>
                        </p:par>
                        <p:par>
                          <p:cTn id="32" fill="hold">
                            <p:stCondLst>
                              <p:cond delay="14000"/>
                            </p:stCondLst>
                            <p:childTnLst>
                              <p:par>
                                <p:cTn id="33" presetID="10"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2000"/>
                                        <p:tgtEl>
                                          <p:spTgt spid="9"/>
                                        </p:tgtEl>
                                      </p:cBhvr>
                                    </p:animEffect>
                                  </p:childTnLst>
                                </p:cTn>
                              </p:par>
                            </p:childTnLst>
                          </p:cTn>
                        </p:par>
                        <p:par>
                          <p:cTn id="36" fill="hold">
                            <p:stCondLst>
                              <p:cond delay="16000"/>
                            </p:stCondLst>
                            <p:childTnLst>
                              <p:par>
                                <p:cTn id="37" presetID="10"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2000"/>
                                        <p:tgtEl>
                                          <p:spTgt spid="8"/>
                                        </p:tgtEl>
                                      </p:cBhvr>
                                    </p:animEffect>
                                  </p:childTnLst>
                                </p:cTn>
                              </p:par>
                            </p:childTnLst>
                          </p:cTn>
                        </p:par>
                        <p:par>
                          <p:cTn id="40" fill="hold">
                            <p:stCondLst>
                              <p:cond delay="18000"/>
                            </p:stCondLst>
                            <p:childTnLst>
                              <p:par>
                                <p:cTn id="41" presetID="10" presetClass="entr" presetSubtype="0"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2000"/>
                                        <p:tgtEl>
                                          <p:spTgt spid="11"/>
                                        </p:tgtEl>
                                      </p:cBhvr>
                                    </p:animEffect>
                                  </p:childTnLst>
                                </p:cTn>
                              </p:par>
                            </p:childTnLst>
                          </p:cTn>
                        </p:par>
                        <p:par>
                          <p:cTn id="44" fill="hold">
                            <p:stCondLst>
                              <p:cond delay="20000"/>
                            </p:stCondLst>
                            <p:childTnLst>
                              <p:par>
                                <p:cTn id="45" presetID="10" presetClass="entr" presetSubtype="0"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2000"/>
                                        <p:tgtEl>
                                          <p:spTgt spid="12"/>
                                        </p:tgtEl>
                                      </p:cBhvr>
                                    </p:animEffect>
                                  </p:childTnLst>
                                </p:cTn>
                              </p:par>
                            </p:childTnLst>
                          </p:cTn>
                        </p:par>
                        <p:par>
                          <p:cTn id="48" fill="hold">
                            <p:stCondLst>
                              <p:cond delay="22000"/>
                            </p:stCondLst>
                            <p:childTnLst>
                              <p:par>
                                <p:cTn id="49" presetID="10" presetClass="entr" presetSubtype="0"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2000"/>
                                        <p:tgtEl>
                                          <p:spTgt spid="14"/>
                                        </p:tgtEl>
                                      </p:cBhvr>
                                    </p:animEffect>
                                  </p:childTnLst>
                                </p:cTn>
                              </p:par>
                            </p:childTnLst>
                          </p:cTn>
                        </p:par>
                        <p:par>
                          <p:cTn id="52" fill="hold">
                            <p:stCondLst>
                              <p:cond delay="24000"/>
                            </p:stCondLst>
                            <p:childTnLst>
                              <p:par>
                                <p:cTn id="53" presetID="10" presetClass="entr" presetSubtype="0"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382000" cy="5867400"/>
          </a:xfrm>
        </p:spPr>
        <p:txBody>
          <a:bodyPr/>
          <a:lstStyle/>
          <a:p>
            <a:pPr>
              <a:buFont typeface="Wingdings 2" pitchFamily="18" charset="2"/>
              <a:buNone/>
            </a:pPr>
            <a:r>
              <a:rPr lang="en-US" smtClean="0"/>
              <a:t>Then the LORD said to Moses, “Tell Aaron, ‘Stretch out your hand with your staff over the streams and canals and ponds, and make frogs come up on the land of Egypt.’” So Aaron stretched out his hand over the waters of Egypt, and the frogs came up and covered the land.</a:t>
            </a:r>
          </a:p>
          <a:p>
            <a:pPr>
              <a:buFont typeface="Wingdings 2" pitchFamily="18" charset="2"/>
              <a:buNone/>
            </a:pPr>
            <a:r>
              <a:rPr lang="en-US" smtClean="0"/>
              <a:t>							      - Exodus 8:5-6</a:t>
            </a:r>
          </a:p>
          <a:p>
            <a:endParaRPr lang="en-US" smtClean="0"/>
          </a:p>
        </p:txBody>
      </p:sp>
      <p:pic>
        <p:nvPicPr>
          <p:cNvPr id="4"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 y="2438400"/>
            <a:ext cx="3657600" cy="1603375"/>
          </a:xfrm>
          <a:prstGeom prst="rect">
            <a:avLst/>
          </a:prstGeom>
          <a:noFill/>
          <a:ln w="9525">
            <a:noFill/>
            <a:miter lim="800000"/>
            <a:headEnd/>
            <a:tailEnd/>
          </a:ln>
        </p:spPr>
      </p:pic>
      <p:pic>
        <p:nvPicPr>
          <p:cNvPr id="5"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62400" y="4114800"/>
            <a:ext cx="3657600" cy="1603375"/>
          </a:xfrm>
          <a:prstGeom prst="rect">
            <a:avLst/>
          </a:prstGeom>
          <a:noFill/>
          <a:ln w="9525">
            <a:noFill/>
            <a:miter lim="800000"/>
            <a:headEnd/>
            <a:tailEnd/>
          </a:ln>
        </p:spPr>
      </p:pic>
      <p:pic>
        <p:nvPicPr>
          <p:cNvPr id="6"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0" y="2362200"/>
            <a:ext cx="3657600" cy="1603375"/>
          </a:xfrm>
          <a:prstGeom prst="rect">
            <a:avLst/>
          </a:prstGeom>
          <a:noFill/>
          <a:ln w="9525">
            <a:noFill/>
            <a:miter lim="800000"/>
            <a:headEnd/>
            <a:tailEnd/>
          </a:ln>
        </p:spPr>
      </p:pic>
      <p:pic>
        <p:nvPicPr>
          <p:cNvPr id="7"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71600" y="3429000"/>
            <a:ext cx="3657600" cy="1603375"/>
          </a:xfrm>
          <a:prstGeom prst="rect">
            <a:avLst/>
          </a:prstGeom>
          <a:noFill/>
          <a:ln w="9525">
            <a:noFill/>
            <a:miter lim="800000"/>
            <a:headEnd/>
            <a:tailEnd/>
          </a:ln>
        </p:spPr>
      </p:pic>
      <p:pic>
        <p:nvPicPr>
          <p:cNvPr id="8"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362200" y="3886200"/>
            <a:ext cx="3657600" cy="1603375"/>
          </a:xfrm>
          <a:prstGeom prst="rect">
            <a:avLst/>
          </a:prstGeom>
          <a:noFill/>
          <a:ln w="9525">
            <a:noFill/>
            <a:miter lim="800000"/>
            <a:headEnd/>
            <a:tailEnd/>
          </a:ln>
        </p:spPr>
      </p:pic>
      <p:pic>
        <p:nvPicPr>
          <p:cNvPr id="9"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0" y="3124200"/>
            <a:ext cx="3657600" cy="1603375"/>
          </a:xfrm>
          <a:prstGeom prst="rect">
            <a:avLst/>
          </a:prstGeom>
          <a:noFill/>
          <a:ln w="9525">
            <a:noFill/>
            <a:miter lim="800000"/>
            <a:headEnd/>
            <a:tailEnd/>
          </a:ln>
        </p:spPr>
      </p:pic>
      <p:pic>
        <p:nvPicPr>
          <p:cNvPr id="10"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0" y="4267200"/>
            <a:ext cx="3657600" cy="1603375"/>
          </a:xfrm>
          <a:prstGeom prst="rect">
            <a:avLst/>
          </a:prstGeom>
          <a:noFill/>
          <a:ln w="9525">
            <a:noFill/>
            <a:miter lim="800000"/>
            <a:headEnd/>
            <a:tailEnd/>
          </a:ln>
        </p:spPr>
      </p:pic>
      <p:pic>
        <p:nvPicPr>
          <p:cNvPr id="11"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81200" y="4800600"/>
            <a:ext cx="3657600" cy="1603375"/>
          </a:xfrm>
          <a:prstGeom prst="rect">
            <a:avLst/>
          </a:prstGeom>
          <a:noFill/>
          <a:ln w="9525">
            <a:noFill/>
            <a:miter lim="800000"/>
            <a:headEnd/>
            <a:tailEnd/>
          </a:ln>
        </p:spPr>
      </p:pic>
      <p:pic>
        <p:nvPicPr>
          <p:cNvPr id="12"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81600" y="2743200"/>
            <a:ext cx="3657600" cy="1603375"/>
          </a:xfrm>
          <a:prstGeom prst="rect">
            <a:avLst/>
          </a:prstGeom>
          <a:noFill/>
          <a:ln w="9525">
            <a:noFill/>
            <a:miter lim="800000"/>
            <a:headEnd/>
            <a:tailEnd/>
          </a:ln>
        </p:spPr>
      </p:pic>
      <p:pic>
        <p:nvPicPr>
          <p:cNvPr id="13" name="Picture 2" descr="C:\Users\Owner\AppData\Local\Microsoft\Windows\Temporary Internet Files\Content.IE5\PV2NI12B\MP900314293[1].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19600" y="4800600"/>
            <a:ext cx="3657600" cy="1603375"/>
          </a:xfrm>
          <a:prstGeom prst="rect">
            <a:avLst/>
          </a:prstGeom>
          <a:noFill/>
          <a:ln w="9525">
            <a:noFill/>
            <a:miter lim="800000"/>
            <a:headEnd/>
            <a:tailEnd/>
          </a:ln>
        </p:spPr>
      </p:pic>
      <p:pic>
        <p:nvPicPr>
          <p:cNvPr id="14" name="Picture 2" descr="C:\Users\Owner\AppData\Local\Microsoft\Windows\Temporary Internet Files\Content.IE5\PV2NI12B\MP900314293[1].jpg"/>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257800" y="4038600"/>
            <a:ext cx="3657600" cy="1603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000"/>
                                        <p:tgtEl>
                                          <p:spTgt spid="4"/>
                                        </p:tgtEl>
                                      </p:cBhvr>
                                    </p:animEffect>
                                  </p:childTnLst>
                                </p:cTn>
                              </p:par>
                            </p:childTnLst>
                          </p:cTn>
                        </p:par>
                        <p:par>
                          <p:cTn id="17" fill="hold">
                            <p:stCondLst>
                              <p:cond delay="2500"/>
                            </p:stCondLst>
                            <p:childTnLst>
                              <p:par>
                                <p:cTn id="18" presetID="10" presetClass="entr" presetSubtype="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2000"/>
                                        <p:tgtEl>
                                          <p:spTgt spid="6"/>
                                        </p:tgtEl>
                                      </p:cBhvr>
                                    </p:animEffect>
                                  </p:childTnLst>
                                </p:cTn>
                              </p:par>
                            </p:childTnLst>
                          </p:cTn>
                        </p:par>
                        <p:par>
                          <p:cTn id="21" fill="hold">
                            <p:stCondLst>
                              <p:cond delay="4500"/>
                            </p:stCondLst>
                            <p:childTnLst>
                              <p:par>
                                <p:cTn id="22" presetID="10" presetClass="entr" presetSubtype="0"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2000"/>
                                        <p:tgtEl>
                                          <p:spTgt spid="12"/>
                                        </p:tgtEl>
                                      </p:cBhvr>
                                    </p:animEffect>
                                  </p:childTnLst>
                                </p:cTn>
                              </p:par>
                            </p:childTnLst>
                          </p:cTn>
                        </p:par>
                        <p:par>
                          <p:cTn id="25" fill="hold">
                            <p:stCondLst>
                              <p:cond delay="6500"/>
                            </p:stCondLst>
                            <p:childTnLst>
                              <p:par>
                                <p:cTn id="26" presetID="10" presetClass="entr" presetSubtype="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2000"/>
                                        <p:tgtEl>
                                          <p:spTgt spid="7"/>
                                        </p:tgtEl>
                                      </p:cBhvr>
                                    </p:animEffect>
                                  </p:childTnLst>
                                </p:cTn>
                              </p:par>
                            </p:childTnLst>
                          </p:cTn>
                        </p:par>
                        <p:par>
                          <p:cTn id="29" fill="hold">
                            <p:stCondLst>
                              <p:cond delay="8500"/>
                            </p:stCondLst>
                            <p:childTnLst>
                              <p:par>
                                <p:cTn id="30" presetID="10" presetClass="entr" presetSubtype="0"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childTnLst>
                                </p:cTn>
                              </p:par>
                            </p:childTnLst>
                          </p:cTn>
                        </p:par>
                        <p:par>
                          <p:cTn id="33" fill="hold">
                            <p:stCondLst>
                              <p:cond delay="10500"/>
                            </p:stCondLst>
                            <p:childTnLst>
                              <p:par>
                                <p:cTn id="34" presetID="10" presetClass="entr" presetSubtype="0" fill="hold"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2000"/>
                                        <p:tgtEl>
                                          <p:spTgt spid="9"/>
                                        </p:tgtEl>
                                      </p:cBhvr>
                                    </p:animEffect>
                                  </p:childTnLst>
                                </p:cTn>
                              </p:par>
                            </p:childTnLst>
                          </p:cTn>
                        </p:par>
                        <p:par>
                          <p:cTn id="37" fill="hold">
                            <p:stCondLst>
                              <p:cond delay="12500"/>
                            </p:stCondLst>
                            <p:childTnLst>
                              <p:par>
                                <p:cTn id="38" presetID="10" presetClass="entr" presetSubtype="0"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2000"/>
                                        <p:tgtEl>
                                          <p:spTgt spid="5"/>
                                        </p:tgtEl>
                                      </p:cBhvr>
                                    </p:animEffect>
                                  </p:childTnLst>
                                </p:cTn>
                              </p:par>
                            </p:childTnLst>
                          </p:cTn>
                        </p:par>
                        <p:par>
                          <p:cTn id="41" fill="hold">
                            <p:stCondLst>
                              <p:cond delay="14500"/>
                            </p:stCondLst>
                            <p:childTnLst>
                              <p:par>
                                <p:cTn id="42" presetID="10" presetClass="entr" presetSubtype="0" fill="hold"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2000"/>
                                        <p:tgtEl>
                                          <p:spTgt spid="8"/>
                                        </p:tgtEl>
                                      </p:cBhvr>
                                    </p:animEffect>
                                  </p:childTnLst>
                                </p:cTn>
                              </p:par>
                            </p:childTnLst>
                          </p:cTn>
                        </p:par>
                        <p:par>
                          <p:cTn id="45" fill="hold">
                            <p:stCondLst>
                              <p:cond delay="16500"/>
                            </p:stCondLst>
                            <p:childTnLst>
                              <p:par>
                                <p:cTn id="46" presetID="10" presetClass="entr" presetSubtype="0" fill="hold" nodeType="after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2000"/>
                                        <p:tgtEl>
                                          <p:spTgt spid="7"/>
                                        </p:tgtEl>
                                      </p:cBhvr>
                                    </p:animEffect>
                                  </p:childTnLst>
                                </p:cTn>
                              </p:par>
                            </p:childTnLst>
                          </p:cTn>
                        </p:par>
                        <p:par>
                          <p:cTn id="49" fill="hold">
                            <p:stCondLst>
                              <p:cond delay="18500"/>
                            </p:stCondLst>
                            <p:childTnLst>
                              <p:par>
                                <p:cTn id="50" presetID="10" presetClass="entr" presetSubtype="0" fill="hold"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2000"/>
                                        <p:tgtEl>
                                          <p:spTgt spid="10"/>
                                        </p:tgtEl>
                                      </p:cBhvr>
                                    </p:animEffect>
                                  </p:childTnLst>
                                </p:cTn>
                              </p:par>
                            </p:childTnLst>
                          </p:cTn>
                        </p:par>
                        <p:par>
                          <p:cTn id="53" fill="hold">
                            <p:stCondLst>
                              <p:cond delay="20500"/>
                            </p:stCondLst>
                            <p:childTnLst>
                              <p:par>
                                <p:cTn id="54" presetID="10" presetClass="entr" presetSubtype="0" fill="hold" nodeType="after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2000"/>
                                        <p:tgtEl>
                                          <p:spTgt spid="11"/>
                                        </p:tgtEl>
                                      </p:cBhvr>
                                    </p:animEffect>
                                  </p:childTnLst>
                                </p:cTn>
                              </p:par>
                            </p:childTnLst>
                          </p:cTn>
                        </p:par>
                        <p:par>
                          <p:cTn id="57" fill="hold">
                            <p:stCondLst>
                              <p:cond delay="22500"/>
                            </p:stCondLst>
                            <p:childTnLst>
                              <p:par>
                                <p:cTn id="58" presetID="10" presetClass="entr" presetSubtype="0" fill="hold"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2000"/>
                                        <p:tgtEl>
                                          <p:spTgt spid="13"/>
                                        </p:tgtEl>
                                      </p:cBhvr>
                                    </p:animEffect>
                                  </p:childTnLst>
                                </p:cTn>
                              </p:par>
                            </p:childTnLst>
                          </p:cTn>
                        </p:par>
                        <p:par>
                          <p:cTn id="61" fill="hold">
                            <p:stCondLst>
                              <p:cond delay="24500"/>
                            </p:stCondLst>
                            <p:childTnLst>
                              <p:par>
                                <p:cTn id="62" presetID="10" presetClass="entr" presetSubtype="0" fill="hold" nodeType="after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572000"/>
          </a:xfrm>
        </p:spPr>
        <p:txBody>
          <a:bodyPr>
            <a:normAutofit fontScale="92500"/>
          </a:bodyPr>
          <a:lstStyle/>
          <a:p>
            <a:pPr marL="274320" indent="-274320" algn="ctr" fontAlgn="auto">
              <a:spcAft>
                <a:spcPts val="0"/>
              </a:spcAft>
              <a:buFont typeface="Wingdings 2"/>
              <a:buNone/>
              <a:defRPr/>
            </a:pPr>
            <a:r>
              <a:rPr lang="en-US" dirty="0" smtClean="0">
                <a:solidFill>
                  <a:schemeClr val="bg1"/>
                </a:solidFill>
              </a:rPr>
              <a:t>He knew that he had messed up! </a:t>
            </a:r>
          </a:p>
          <a:p>
            <a:pPr marL="274320" indent="-274320" fontAlgn="auto">
              <a:spcAft>
                <a:spcPts val="0"/>
              </a:spcAft>
              <a:buFont typeface="Wingdings 2"/>
              <a:buNone/>
              <a:defRPr/>
            </a:pPr>
            <a:r>
              <a:rPr lang="en-US" dirty="0" smtClean="0"/>
              <a:t>“… Pray to the LORD   to take the frogs away from me and my people, and I will let your people go …” 	-  Exodus 8:8</a:t>
            </a:r>
          </a:p>
          <a:p>
            <a:pPr marL="274320" indent="-274320" algn="ctr" fontAlgn="auto">
              <a:spcAft>
                <a:spcPts val="0"/>
              </a:spcAft>
              <a:buFont typeface="Wingdings 2"/>
              <a:buNone/>
              <a:defRPr/>
            </a:pPr>
            <a:r>
              <a:rPr lang="en-US" dirty="0" smtClean="0"/>
              <a:t>   </a:t>
            </a:r>
          </a:p>
          <a:p>
            <a:pPr marL="274320" indent="-274320" algn="ctr" fontAlgn="auto">
              <a:spcAft>
                <a:spcPts val="0"/>
              </a:spcAft>
              <a:buFont typeface="Wingdings 2"/>
              <a:buNone/>
              <a:defRPr/>
            </a:pPr>
            <a:r>
              <a:rPr lang="en-US" dirty="0" smtClean="0"/>
              <a:t>Exodus 8:9 - “Moses said to Pharaoh, “I leave </a:t>
            </a:r>
            <a:r>
              <a:rPr lang="en-US" b="1" u="sng" dirty="0" smtClean="0">
                <a:solidFill>
                  <a:schemeClr val="tx2">
                    <a:lumMod val="75000"/>
                  </a:schemeClr>
                </a:solidFill>
              </a:rPr>
              <a:t>to you the honor</a:t>
            </a:r>
            <a:r>
              <a:rPr lang="en-US" dirty="0" smtClean="0"/>
              <a:t> of setting the time for me to pray for you and your officials and your people that you and your houses may be rid of the frogs, except for those that remain in the Nile.”</a:t>
            </a:r>
          </a:p>
          <a:p>
            <a:pPr marL="274320" indent="-274320" algn="ctr" fontAlgn="auto">
              <a:spcAft>
                <a:spcPts val="0"/>
              </a:spcAft>
              <a:buFont typeface="Wingdings 2"/>
              <a:buNone/>
              <a:defRPr/>
            </a:pPr>
            <a:endParaRPr lang="en-US" dirty="0" smtClean="0"/>
          </a:p>
          <a:p>
            <a:pPr marL="274320" indent="-274320" algn="ctr" fontAlgn="auto">
              <a:spcAft>
                <a:spcPts val="0"/>
              </a:spcAft>
              <a:buFont typeface="Wingdings 2"/>
              <a:buNone/>
              <a:defRPr/>
            </a:pPr>
            <a:r>
              <a:rPr lang="en-US" dirty="0" smtClean="0">
                <a:solidFill>
                  <a:schemeClr val="accent2"/>
                </a:solidFill>
              </a:rPr>
              <a:t>If you were asked to answer the question, “WHEN?”</a:t>
            </a:r>
          </a:p>
          <a:p>
            <a:pPr marL="274320" indent="-274320" algn="ctr" fontAlgn="auto">
              <a:spcAft>
                <a:spcPts val="0"/>
              </a:spcAft>
              <a:buFont typeface="Wingdings 2"/>
              <a:buNone/>
              <a:defRPr/>
            </a:pPr>
            <a:r>
              <a:rPr lang="en-US" dirty="0" smtClean="0">
                <a:solidFill>
                  <a:srgbClr val="C00000"/>
                </a:solidFill>
              </a:rPr>
              <a:t>What would your answer be?</a:t>
            </a:r>
            <a:endParaRPr lang="en-US" dirty="0">
              <a:solidFill>
                <a:srgbClr val="C00000"/>
              </a:solidFill>
            </a:endParaRPr>
          </a:p>
        </p:txBody>
      </p:sp>
      <p:sp>
        <p:nvSpPr>
          <p:cNvPr id="3" name="Title 2"/>
          <p:cNvSpPr>
            <a:spLocks noGrp="1"/>
          </p:cNvSpPr>
          <p:nvPr>
            <p:ph type="title"/>
          </p:nvPr>
        </p:nvSpPr>
        <p:spPr>
          <a:xfrm>
            <a:off x="457200" y="152400"/>
            <a:ext cx="8229600" cy="838200"/>
          </a:xfrm>
        </p:spPr>
        <p:txBody>
          <a:bodyPr>
            <a:normAutofit fontScale="90000"/>
          </a:bodyPr>
          <a:lstStyle/>
          <a:p>
            <a:pPr algn="ctr" fontAlgn="auto">
              <a:spcAft>
                <a:spcPts val="0"/>
              </a:spcAft>
              <a:defRPr/>
            </a:pPr>
            <a:r>
              <a:rPr smtClean="0">
                <a:solidFill>
                  <a:schemeClr val="bg1"/>
                </a:solidFill>
                <a:latin typeface="Times New Roman" pitchFamily="18" charset="0"/>
                <a:cs typeface="Times New Roman" pitchFamily="18" charset="0"/>
              </a:rPr>
              <a:t>Pharaoh was in control of his own destiny!</a:t>
            </a:r>
            <a:endParaRPr>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p:cTn id="17"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diamond(in)">
                                      <p:cBhvr>
                                        <p:cTn id="24" dur="500"/>
                                        <p:tgtEl>
                                          <p:spTgt spid="2">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6"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572000"/>
          </a:xfrm>
        </p:spPr>
        <p:txBody>
          <a:bodyPr>
            <a:normAutofit/>
          </a:bodyPr>
          <a:lstStyle/>
          <a:p>
            <a:pPr marL="274320" indent="-274320" algn="ctr" fontAlgn="auto">
              <a:spcAft>
                <a:spcPts val="0"/>
              </a:spcAft>
              <a:buFont typeface="Wingdings 2"/>
              <a:buNone/>
              <a:defRPr/>
            </a:pPr>
            <a:r>
              <a:rPr lang="en-US" sz="9600" dirty="0" smtClean="0">
                <a:solidFill>
                  <a:srgbClr val="C00000"/>
                </a:solidFill>
                <a:latin typeface="Times New Roman" pitchFamily="18" charset="0"/>
                <a:cs typeface="Times New Roman" pitchFamily="18" charset="0"/>
              </a:rPr>
              <a:t>“Tomorrow”</a:t>
            </a:r>
          </a:p>
          <a:p>
            <a:pPr marL="274320" indent="-274320" algn="r" fontAlgn="auto">
              <a:spcAft>
                <a:spcPts val="0"/>
              </a:spcAft>
              <a:buFont typeface="Wingdings 2"/>
              <a:buNone/>
              <a:defRPr/>
            </a:pPr>
            <a:r>
              <a:rPr lang="en-US" sz="4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Exodus 8:10</a:t>
            </a:r>
            <a:endParaRPr lang="en-US" sz="4000" dirty="0" smtClean="0">
              <a:latin typeface="Times New Roman" pitchFamily="18" charset="0"/>
              <a:cs typeface="Times New Roman" pitchFamily="18" charset="0"/>
            </a:endParaRPr>
          </a:p>
          <a:p>
            <a:pPr marL="274320" indent="-274320" algn="ctr" fontAlgn="auto">
              <a:spcAft>
                <a:spcPts val="0"/>
              </a:spcAft>
              <a:buFont typeface="Wingdings 2"/>
              <a:buNone/>
              <a:defRPr/>
            </a:pPr>
            <a:endParaRPr lang="en-US" sz="4000" dirty="0" smtClean="0">
              <a:solidFill>
                <a:schemeClr val="tx2">
                  <a:lumMod val="75000"/>
                </a:schemeClr>
              </a:solidFill>
              <a:latin typeface="Times New Roman" pitchFamily="18" charset="0"/>
              <a:cs typeface="Times New Roman" pitchFamily="18" charset="0"/>
            </a:endParaRPr>
          </a:p>
          <a:p>
            <a:pPr marL="274320" indent="-274320" algn="ctr" fontAlgn="auto">
              <a:spcAft>
                <a:spcPts val="0"/>
              </a:spcAft>
              <a:buFont typeface="Wingdings 2"/>
              <a:buNone/>
              <a:defRPr/>
            </a:pPr>
            <a:r>
              <a:rPr lang="en-US" sz="4000" dirty="0" smtClean="0">
                <a:solidFill>
                  <a:schemeClr val="tx2">
                    <a:lumMod val="75000"/>
                  </a:schemeClr>
                </a:solidFill>
                <a:latin typeface="Times New Roman" pitchFamily="18" charset="0"/>
                <a:cs typeface="Times New Roman" pitchFamily="18" charset="0"/>
              </a:rPr>
              <a:t>He was willing to spend one more night with the frogs!!</a:t>
            </a:r>
            <a:endParaRPr lang="en-US" sz="4000" dirty="0">
              <a:solidFill>
                <a:schemeClr val="tx2">
                  <a:lumMod val="75000"/>
                </a:schemeClr>
              </a:solidFill>
              <a:latin typeface="Times New Roman" pitchFamily="18" charset="0"/>
              <a:cs typeface="Times New Roman" pitchFamily="18" charset="0"/>
            </a:endParaRPr>
          </a:p>
        </p:txBody>
      </p:sp>
      <p:sp>
        <p:nvSpPr>
          <p:cNvPr id="3" name="Title 2"/>
          <p:cNvSpPr>
            <a:spLocks noGrp="1"/>
          </p:cNvSpPr>
          <p:nvPr>
            <p:ph type="title"/>
          </p:nvPr>
        </p:nvSpPr>
        <p:spPr/>
        <p:txBody>
          <a:bodyPr/>
          <a:lstStyle/>
          <a:p>
            <a:pPr algn="ctr" fontAlgn="auto">
              <a:spcAft>
                <a:spcPts val="0"/>
              </a:spcAft>
              <a:defRPr/>
            </a:pPr>
            <a:r>
              <a:rPr smtClean="0">
                <a:solidFill>
                  <a:schemeClr val="bg1"/>
                </a:solidFill>
              </a:rPr>
              <a:t>Pharaoh said,</a:t>
            </a:r>
            <a:endParaRPr>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out)">
                                      <p:cBhvr>
                                        <p:cTn id="7" dur="1000"/>
                                        <p:tgtEl>
                                          <p:spTgt spid="2">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circle(out)">
                                      <p:cBhvr>
                                        <p:cTn id="11" dur="1000"/>
                                        <p:tgtEl>
                                          <p:spTgt spid="2">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linds(horizontal)">
                                      <p:cBhvr>
                                        <p:cTn id="16"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latin typeface="Times New Roman" pitchFamily="18" charset="0"/>
                <a:cs typeface="Times New Roman" pitchFamily="18" charset="0"/>
              </a:rPr>
              <a:t>He was separated from God by sin -  Isaiah 59:1-2</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His heart was not tender toward God – Exodus 8:15, 19</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Others hardened Pharaoh's heart – Exodus 7:8-13, 22</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Pharaoh hardened his own heart – Exodus 8:32; 9:7, 34</a:t>
            </a:r>
          </a:p>
          <a:p>
            <a:pPr>
              <a:buNone/>
            </a:pPr>
            <a:endParaRPr lang="en-US" b="1" dirty="0" smtClean="0">
              <a:latin typeface="Times New Roman" pitchFamily="18" charset="0"/>
              <a:cs typeface="Times New Roman" pitchFamily="18" charset="0"/>
            </a:endParaRPr>
          </a:p>
          <a:p>
            <a:pPr algn="ctr">
              <a:buNone/>
            </a:pPr>
            <a:r>
              <a:rPr lang="en-US" sz="4000" b="1" dirty="0" smtClean="0">
                <a:solidFill>
                  <a:schemeClr val="bg1"/>
                </a:solidFill>
                <a:latin typeface="Times New Roman" pitchFamily="18" charset="0"/>
                <a:cs typeface="Times New Roman" pitchFamily="18" charset="0"/>
              </a:rPr>
              <a:t>It is the same today!</a:t>
            </a:r>
            <a:endParaRPr lang="en-US" sz="4000" b="1" dirty="0" smtClean="0">
              <a:solidFill>
                <a:schemeClr val="bg1"/>
              </a:solidFill>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b="1" smtClean="0">
                <a:latin typeface="Times New Roman" pitchFamily="18" charset="0"/>
                <a:cs typeface="Times New Roman" pitchFamily="18" charset="0"/>
              </a:rPr>
              <a:t>Pharaoh's rebellion is not uncommon</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274320" indent="-274320" fontAlgn="auto">
              <a:spcAft>
                <a:spcPts val="0"/>
              </a:spcAft>
              <a:buFont typeface="Wingdings 2"/>
              <a:buNone/>
              <a:defRPr/>
            </a:pPr>
            <a:r>
              <a:rPr lang="en-US" b="1" dirty="0" smtClean="0">
                <a:solidFill>
                  <a:srgbClr val="C00000"/>
                </a:solidFill>
                <a:latin typeface="Times New Roman" pitchFamily="18" charset="0"/>
                <a:cs typeface="Times New Roman" pitchFamily="18" charset="0"/>
              </a:rPr>
              <a:t>Pharaoh personifies all the sinners in the world today:</a:t>
            </a:r>
          </a:p>
          <a:p>
            <a:pPr marL="274320" indent="-274320" fontAlgn="auto">
              <a:spcAft>
                <a:spcPts val="0"/>
              </a:spcAft>
              <a:buFont typeface="Wingdings 2"/>
              <a:buNone/>
              <a:defRPr/>
            </a:pPr>
            <a:r>
              <a:rPr lang="en-US" b="1" dirty="0" smtClean="0">
                <a:solidFill>
                  <a:schemeClr val="bg1"/>
                </a:solidFill>
                <a:latin typeface="Times New Roman" pitchFamily="18" charset="0"/>
                <a:cs typeface="Times New Roman" pitchFamily="18" charset="0"/>
              </a:rPr>
              <a:t>1)  God has revealed Himself to all men - </a:t>
            </a:r>
          </a:p>
          <a:p>
            <a:pPr marL="168275" indent="-168275" fontAlgn="auto">
              <a:spcAft>
                <a:spcPts val="0"/>
              </a:spcAft>
              <a:buFont typeface="Wingdings 2"/>
              <a:buNone/>
              <a:defRPr/>
            </a:pPr>
            <a:r>
              <a:rPr lang="en-US" dirty="0" smtClean="0"/>
              <a:t>“For since the creation of the world His invisible </a:t>
            </a:r>
            <a:r>
              <a:rPr lang="en-US" dirty="0" err="1" smtClean="0"/>
              <a:t>attri-butes</a:t>
            </a:r>
            <a:r>
              <a:rPr lang="en-US" dirty="0" smtClean="0"/>
              <a:t>, His eternal power and divine nature, have been clearly seen, being understood through what has been made, so that they are without excuse.” - Romans 1:20</a:t>
            </a:r>
          </a:p>
          <a:p>
            <a:pPr marL="168275" indent="-168275" fontAlgn="auto">
              <a:spcAft>
                <a:spcPts val="0"/>
              </a:spcAft>
              <a:buFont typeface="Wingdings 2"/>
              <a:buNone/>
              <a:defRPr/>
            </a:pPr>
            <a:endParaRPr lang="en-US" b="1" dirty="0" smtClean="0">
              <a:solidFill>
                <a:schemeClr val="bg1"/>
              </a:solidFill>
              <a:latin typeface="Times New Roman" pitchFamily="18" charset="0"/>
              <a:cs typeface="Times New Roman" pitchFamily="18" charset="0"/>
            </a:endParaRPr>
          </a:p>
          <a:p>
            <a:pPr marL="168275" indent="-168275" fontAlgn="auto">
              <a:spcAft>
                <a:spcPts val="0"/>
              </a:spcAft>
              <a:buFont typeface="Wingdings 2"/>
              <a:buNone/>
              <a:defRPr/>
            </a:pPr>
            <a:r>
              <a:rPr lang="en-US" dirty="0" smtClean="0">
                <a:solidFill>
                  <a:schemeClr val="bg1"/>
                </a:solidFill>
              </a:rPr>
              <a:t> “For who among men knows the thoughts of a man except the spirit of the man which is in him? Even so the thoughts of God no one knows except the Spirit of God.” 				- 1 Corinthians 2:11</a:t>
            </a:r>
            <a:endParaRPr lang="en-US" b="1" dirty="0" smtClean="0">
              <a:solidFill>
                <a:schemeClr val="bg1"/>
              </a:solidFill>
              <a:latin typeface="Times New Roman" pitchFamily="18" charset="0"/>
              <a:cs typeface="Times New Roman" pitchFamily="18" charset="0"/>
            </a:endParaRPr>
          </a:p>
        </p:txBody>
      </p:sp>
      <p:sp>
        <p:nvSpPr>
          <p:cNvPr id="3" name="Title 2"/>
          <p:cNvSpPr>
            <a:spLocks noGrp="1"/>
          </p:cNvSpPr>
          <p:nvPr>
            <p:ph type="title"/>
          </p:nvPr>
        </p:nvSpPr>
        <p:spPr>
          <a:xfrm>
            <a:off x="457200" y="0"/>
            <a:ext cx="8229600" cy="1600200"/>
          </a:xfrm>
        </p:spPr>
        <p:txBody>
          <a:bodyPr/>
          <a:lstStyle/>
          <a:p>
            <a:pPr algn="ctr" fontAlgn="auto">
              <a:spcAft>
                <a:spcPts val="0"/>
              </a:spcAft>
              <a:defRPr/>
            </a:pPr>
            <a:r>
              <a:rPr b="1" smtClean="0">
                <a:solidFill>
                  <a:schemeClr val="bg1"/>
                </a:solidFill>
                <a:latin typeface="Times New Roman" pitchFamily="18" charset="0"/>
                <a:cs typeface="Times New Roman" pitchFamily="18" charset="0"/>
              </a:rPr>
              <a:t>Pharaoh refused to obey God </a:t>
            </a:r>
            <a:br>
              <a:rPr b="1" smtClean="0">
                <a:solidFill>
                  <a:schemeClr val="bg1"/>
                </a:solidFill>
                <a:latin typeface="Times New Roman" pitchFamily="18" charset="0"/>
                <a:cs typeface="Times New Roman" pitchFamily="18" charset="0"/>
              </a:rPr>
            </a:br>
            <a:r>
              <a:rPr b="1" smtClean="0">
                <a:solidFill>
                  <a:schemeClr val="bg1"/>
                </a:solidFill>
                <a:latin typeface="Times New Roman" pitchFamily="18" charset="0"/>
                <a:cs typeface="Times New Roman" pitchFamily="18" charset="0"/>
              </a:rPr>
              <a:t>and rejected His will –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3"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1140</TotalTime>
  <Words>869</Words>
  <Application>Microsoft Office PowerPoint</Application>
  <PresentationFormat>On-screen Show (4:3)</PresentationFormat>
  <Paragraphs>116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Paper</vt:lpstr>
      <vt:lpstr>Another Night with the Frogs</vt:lpstr>
      <vt:lpstr>Pharaoh refused to obey God  and rejected His will </vt:lpstr>
      <vt:lpstr>This is the second plague from God</vt:lpstr>
      <vt:lpstr>Slide 4</vt:lpstr>
      <vt:lpstr>Slide 5</vt:lpstr>
      <vt:lpstr>Pharaoh was in control of his own destiny!</vt:lpstr>
      <vt:lpstr>Pharaoh said,</vt:lpstr>
      <vt:lpstr>Pharaoh's rebellion is not uncommon</vt:lpstr>
      <vt:lpstr>Pharaoh refused to obey God  and rejected His will – </vt:lpstr>
      <vt:lpstr>God warns about the consequences</vt:lpstr>
      <vt:lpstr>Every man has the honor of saying "WHEN"</vt:lpstr>
      <vt:lpstr>Salvation comes at the point of obedience</vt:lpstr>
      <vt:lpstr>Like Pharaoh many quickly forget</vt:lpstr>
      <vt:lpstr>Many learn to live with frogs (of sin)</vt:lpstr>
      <vt:lpstr>If you are not a Christian - and were asked to decide when you’d obey God - what would your answer be?? </vt:lpstr>
      <vt:lpstr>Will it be another night with the</vt:lpstr>
      <vt:lpstr>What must I do to be saved?</vt:lpstr>
      <vt:lpstr>Contact me if you need help.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Night with the Frogs</dc:title>
  <dc:creator>Charles Gant</dc:creator>
  <cp:lastModifiedBy>Charles Gant</cp:lastModifiedBy>
  <cp:revision>47</cp:revision>
  <dcterms:created xsi:type="dcterms:W3CDTF">2011-05-15T21:30:25Z</dcterms:created>
  <dcterms:modified xsi:type="dcterms:W3CDTF">2013-11-03T01:38:41Z</dcterms:modified>
</cp:coreProperties>
</file>